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7" r:id="rId9"/>
    <p:sldId id="264" r:id="rId10"/>
    <p:sldId id="270" r:id="rId11"/>
    <p:sldId id="273" r:id="rId12"/>
    <p:sldId id="275" r:id="rId13"/>
    <p:sldId id="265" r:id="rId14"/>
    <p:sldId id="277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78" r:id="rId23"/>
    <p:sldId id="286" r:id="rId24"/>
    <p:sldId id="262" r:id="rId25"/>
    <p:sldId id="266" r:id="rId26"/>
    <p:sldId id="272" r:id="rId27"/>
    <p:sldId id="276" r:id="rId28"/>
    <p:sldId id="26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34" d="100"/>
          <a:sy n="134" d="100"/>
        </p:scale>
        <p:origin x="-96" y="-1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6944F5-CAFF-7C46-B896-AFCD5E72D1D7}" type="datetimeFigureOut">
              <a:rPr lang="en-US" smtClean="0"/>
              <a:t>1/7/21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9F4B72-92C9-5848-B1F4-C21650345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245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092E13B-7FB4-BD40-A0B0-7F432C1CDB9E}" type="slidenum">
              <a:rPr lang="en-AU" altLang="x-none" b="0"/>
              <a:pPr algn="r" eaLnBrk="1" hangingPunct="1">
                <a:spcBef>
                  <a:spcPct val="0"/>
                </a:spcBef>
              </a:pPr>
              <a:t>7</a:t>
            </a:fld>
            <a:endParaRPr lang="en-AU" altLang="x-none" b="0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x-none">
              <a:ea typeface="ＭＳ Ｐゴシック" charset="-128"/>
              <a:cs typeface="ＭＳ Ｐゴシック" charset="-128"/>
            </a:endParaRPr>
          </a:p>
          <a:p>
            <a:pPr eaLnBrk="1" hangingPunct="1"/>
            <a:endParaRPr lang="en-US" altLang="x-none"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altLang="x-none">
                <a:ea typeface="ＭＳ Ｐゴシック" charset="-128"/>
                <a:cs typeface="ＭＳ Ｐゴシック" charset="-128"/>
              </a:rPr>
              <a:t>Update formula to have: obs \propto (1/\Lambda)^n !</a:t>
            </a:r>
          </a:p>
          <a:p>
            <a:pPr eaLnBrk="1" hangingPunct="1"/>
            <a:r>
              <a:rPr lang="en-US" altLang="x-none">
                <a:ea typeface="ＭＳ Ｐゴシック" charset="-128"/>
                <a:cs typeface="ＭＳ Ｐゴシック" charset="-128"/>
              </a:rPr>
              <a:t>A summary slide with all effects and systems (pseudoscalar ~ spin-dep.) versus (scalar ~ VFCs) would be nice --- can also use for the conclusions…</a:t>
            </a:r>
          </a:p>
          <a:p>
            <a:pPr eaLnBrk="1" hangingPunct="1"/>
            <a:r>
              <a:rPr lang="en-US" altLang="x-none">
                <a:ea typeface="ＭＳ Ｐゴシック" charset="-128"/>
                <a:cs typeface="ＭＳ Ｐゴシック" charset="-128"/>
              </a:rPr>
              <a:t>And also mention that for scalars, these are new possibilities for VFCs… (some methods are modification of existing methods, while others are new)</a:t>
            </a:r>
            <a:endParaRPr lang="en-AU" altLang="x-none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49892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 txBox="1">
            <a:spLocks noGrp="1" noChangeArrowheads="1"/>
          </p:cNvSpPr>
          <p:nvPr/>
        </p:nvSpPr>
        <p:spPr bwMode="auto">
          <a:xfrm>
            <a:off x="5592763" y="6513513"/>
            <a:ext cx="4279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9BFE5AD6-76D9-2245-954C-925BD60D7953}" type="slidenum">
              <a:rPr lang="en-AU" sz="1200" b="0"/>
              <a:pPr algn="r" eaLnBrk="1" hangingPunct="1"/>
              <a:t>16</a:t>
            </a:fld>
            <a:endParaRPr lang="en-AU" sz="1200" b="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B09E6AF0-A119-2A46-B20A-732F7985AC6B}" type="slidenum">
              <a:rPr lang="en-AU" sz="1200" b="0"/>
              <a:pPr algn="r" eaLnBrk="1" hangingPunct="1"/>
              <a:t>17</a:t>
            </a:fld>
            <a:endParaRPr lang="en-AU" sz="1200" b="0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/>
              <a:t>Emphasise 15 orders of magnitude improvement for the lightest masses! – Mention also constraints on other interactions (photon, electron, light quarks (u,d), massive vector bosons (W+/-,Z)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6BC2FC56-8243-4345-B27F-F5A4773AC2BE}" type="slidenum">
              <a:rPr lang="en-AU" sz="1200" b="0"/>
              <a:pPr algn="r" eaLnBrk="1" hangingPunct="1"/>
              <a:t>18</a:t>
            </a:fld>
            <a:endParaRPr lang="en-AU" sz="1200" b="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/>
              <a:t>Emphasise 15 orders of magnitude improvement for the lightest masses! – Mention also constraints on other interactions (photon, electron, light quarks (u,d), massive vector bosons (W+/-,Z)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D06103A2-BD12-2348-AC09-5A5B9405B612}" type="slidenum">
              <a:rPr lang="en-AU" sz="1200" b="0"/>
              <a:pPr algn="r" eaLnBrk="1" hangingPunct="1"/>
              <a:t>19</a:t>
            </a:fld>
            <a:endParaRPr lang="en-AU" sz="1200" b="0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/>
              <a:t>Emphasise 15 orders of magnitude improvement for the lightest masses! – Mention also constraints on other interactions (photon, electron, light quarks (u,d), massive vector bosons (W+/-,Z)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7860F97F-C400-0942-86C2-DC08597C50D4}" type="slidenum">
              <a:rPr lang="en-AU" sz="1200" b="0"/>
              <a:pPr algn="r" eaLnBrk="1" hangingPunct="1"/>
              <a:t>20</a:t>
            </a:fld>
            <a:endParaRPr lang="en-AU" sz="1200" b="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/>
              <a:t>Emphasise 15 orders of magnitude improvement for the lightest masses! – Mention also constraints on other interactions (photon, electron, light quarks (u,d), massive vector bosons (W+/-,Z)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 txBox="1">
            <a:spLocks noGrp="1" noChangeArrowheads="1"/>
          </p:cNvSpPr>
          <p:nvPr/>
        </p:nvSpPr>
        <p:spPr bwMode="auto">
          <a:xfrm>
            <a:off x="5592763" y="6513513"/>
            <a:ext cx="4279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14324164-0722-4A44-8818-D268D50FD7EA}" type="slidenum">
              <a:rPr lang="en-AU" sz="1200" b="0"/>
              <a:pPr algn="r" eaLnBrk="1" hangingPunct="1"/>
              <a:t>21</a:t>
            </a:fld>
            <a:endParaRPr lang="en-AU" sz="1200" b="0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 txBox="1">
            <a:spLocks noGrp="1" noChangeArrowheads="1"/>
          </p:cNvSpPr>
          <p:nvPr/>
        </p:nvSpPr>
        <p:spPr bwMode="auto">
          <a:xfrm>
            <a:off x="5592763" y="6513513"/>
            <a:ext cx="4279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9pPr>
          </a:lstStyle>
          <a:p>
            <a:pPr algn="r" eaLnBrk="1" hangingPunct="1"/>
            <a:fld id="{157BB233-9239-6242-8014-DFFC29D279B4}" type="slidenum">
              <a:rPr lang="en-AU" sz="1200">
                <a:latin typeface="Arial" charset="0"/>
              </a:rPr>
              <a:pPr algn="r" eaLnBrk="1" hangingPunct="1"/>
              <a:t>22</a:t>
            </a:fld>
            <a:endParaRPr lang="en-AU" sz="1200">
              <a:latin typeface="Arial" charset="0"/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buFontTx/>
              <a:buAutoNum type="arabicParenBoth"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Axion-induced P,T-odd forces due arise at tree level, while axion-induced intrinsic nucleon EDMs arise at 1-loop level -&gt; avoid ~4*pi (or 8*pi^2 – check) loop suppression factor! (Which far outweighs the chiral log enhancement factor for instrinic nucleon EDM: ln(m_N^2/m_\pi^2) \approx 4 numerically).</a:t>
            </a:r>
          </a:p>
          <a:p>
            <a:pPr marL="228600" indent="-228600" eaLnBrk="1" hangingPunct="1">
              <a:buFontTx/>
              <a:buAutoNum type="arabicParenBoth"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Nuclear enhancement factor: for d_nucleus c.f. d_nucleons! [Read up more!]</a:t>
            </a:r>
          </a:p>
          <a:p>
            <a:pPr marL="228600" indent="-228600" eaLnBrk="1" hangingPunct="1">
              <a:buFontTx/>
              <a:buAutoNum type="arabicParenBoth"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Closely-spaced energy spacing enhancement and collective enhancement are possible in deformed nuclei 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 (Is this only for P,T-odd forces??!)</a:t>
            </a:r>
            <a:endParaRPr lang="en-AU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 txBox="1">
            <a:spLocks noGrp="1" noChangeArrowheads="1"/>
          </p:cNvSpPr>
          <p:nvPr/>
        </p:nvSpPr>
        <p:spPr bwMode="auto">
          <a:xfrm>
            <a:off x="5592763" y="6513513"/>
            <a:ext cx="4279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9pPr>
          </a:lstStyle>
          <a:p>
            <a:pPr algn="r" eaLnBrk="1" hangingPunct="1"/>
            <a:fld id="{8B01ADE6-F220-5548-9F7A-9D6BDC413361}" type="slidenum">
              <a:rPr lang="en-AU" sz="1200">
                <a:latin typeface="Arial" charset="0"/>
              </a:rPr>
              <a:pPr algn="r" eaLnBrk="1" hangingPunct="1"/>
              <a:t>23</a:t>
            </a:fld>
            <a:endParaRPr lang="en-AU" sz="1200">
              <a:latin typeface="Arial" charset="0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Point out the Planck scale for comparison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7"/>
          <p:cNvSpPr txBox="1">
            <a:spLocks noGrp="1" noChangeArrowheads="1"/>
          </p:cNvSpPr>
          <p:nvPr/>
        </p:nvSpPr>
        <p:spPr bwMode="auto">
          <a:xfrm>
            <a:off x="5592763" y="6513513"/>
            <a:ext cx="4279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433A0CB0-A5A4-3040-91B0-325F8DF85493}" type="slidenum">
              <a:rPr lang="en-AU" b="0"/>
              <a:pPr algn="r" eaLnBrk="1" hangingPunct="1"/>
              <a:t>25</a:t>
            </a:fld>
            <a:endParaRPr lang="en-AU" b="0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Strictly, this is only true for the scalar and vector portals which we examined; but probably also true for other portals!!!</a:t>
            </a:r>
          </a:p>
          <a:p>
            <a:pPr eaLnBrk="1" hangingPunct="1"/>
            <a:r>
              <a:rPr lang="en-US"/>
              <a:t>Read up on constraints on alpha_xhi and m_V!!!</a:t>
            </a:r>
            <a:endParaRPr lang="en-A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7"/>
          <p:cNvSpPr txBox="1">
            <a:spLocks noGrp="1" noChangeArrowheads="1"/>
          </p:cNvSpPr>
          <p:nvPr/>
        </p:nvSpPr>
        <p:spPr bwMode="auto">
          <a:xfrm>
            <a:off x="5592763" y="6513513"/>
            <a:ext cx="4279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37D4B919-EEA2-CD43-B81B-4B38CB419E15}" type="slidenum">
              <a:rPr lang="en-AU" altLang="en-US" sz="1200" b="0"/>
              <a:pPr algn="r" eaLnBrk="1" hangingPunct="1"/>
              <a:t>26</a:t>
            </a:fld>
            <a:endParaRPr lang="en-AU" altLang="en-US" sz="1200" b="0"/>
          </a:p>
        </p:txBody>
      </p:sp>
      <p:sp>
        <p:nvSpPr>
          <p:cNvPr id="358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0326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7"/>
          <p:cNvSpPr txBox="1">
            <a:spLocks noGrp="1" noChangeArrowheads="1"/>
          </p:cNvSpPr>
          <p:nvPr/>
        </p:nvSpPr>
        <p:spPr bwMode="auto">
          <a:xfrm>
            <a:off x="5592763" y="6513513"/>
            <a:ext cx="4279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211D1D73-1429-D641-910D-E9882A62C8DE}" type="slidenum">
              <a:rPr lang="en-AU" b="0"/>
              <a:pPr algn="r" eaLnBrk="1" hangingPunct="1"/>
              <a:t>8</a:t>
            </a:fld>
            <a:endParaRPr lang="en-AU" b="0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7"/>
          <p:cNvSpPr txBox="1">
            <a:spLocks noGrp="1" noChangeArrowheads="1"/>
          </p:cNvSpPr>
          <p:nvPr/>
        </p:nvSpPr>
        <p:spPr bwMode="auto">
          <a:xfrm>
            <a:off x="5592763" y="6513513"/>
            <a:ext cx="4279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44A0C166-08DF-3B4C-BB91-F5D96A4974C0}" type="slidenum">
              <a:rPr lang="en-AU" altLang="en-US" sz="1200" b="0"/>
              <a:pPr algn="r" eaLnBrk="1" hangingPunct="1"/>
              <a:t>27</a:t>
            </a:fld>
            <a:endParaRPr lang="en-AU" altLang="en-US" sz="1200" b="0"/>
          </a:p>
        </p:txBody>
      </p:sp>
      <p:sp>
        <p:nvSpPr>
          <p:cNvPr id="359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9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Note: these q scalings are for both scintillation and ionisation! And the </a:t>
            </a:r>
            <a:r>
              <a:rPr lang="el-GR" altLang="en-US"/>
              <a:t>ψ</a:t>
            </a:r>
            <a:r>
              <a:rPr lang="en-US" altLang="en-US"/>
              <a:t> asymptotic forms are the same for both discrete and continuum states (non-relativistic and relativistic)!</a:t>
            </a:r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8265046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3E793FE7-A846-214A-9922-EABBE7CBC240}" type="slidenum">
              <a:rPr lang="en-AU" sz="1200" b="0"/>
              <a:pPr algn="r" eaLnBrk="1" hangingPunct="1"/>
              <a:t>28</a:t>
            </a:fld>
            <a:endParaRPr lang="en-AU" sz="1200" b="0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Update formula to have: obs \propto (1/\Lambda)^n !</a:t>
            </a:r>
          </a:p>
          <a:p>
            <a:pPr eaLnBrk="1" hangingPunct="1"/>
            <a:r>
              <a:rPr lang="en-US"/>
              <a:t>A summary slide with all effects and systems (pseudoscalar ~ spin-dep.) versus (scalar ~ VFCs) would be nice --- can also use for the conclusions…</a:t>
            </a:r>
          </a:p>
          <a:p>
            <a:pPr eaLnBrk="1" hangingPunct="1"/>
            <a:r>
              <a:rPr lang="en-US"/>
              <a:t>And also mention that for scalars, these are new possibilities for VFCs… (some methods are modification of existing methods, while others are new)</a:t>
            </a:r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7"/>
          <p:cNvSpPr txBox="1">
            <a:spLocks noGrp="1" noChangeArrowheads="1"/>
          </p:cNvSpPr>
          <p:nvPr/>
        </p:nvSpPr>
        <p:spPr bwMode="auto">
          <a:xfrm>
            <a:off x="5592763" y="6513513"/>
            <a:ext cx="4279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1212D731-6A6F-EC4F-824A-2083E1201831}" type="slidenum">
              <a:rPr lang="en-AU" b="0"/>
              <a:pPr algn="r" eaLnBrk="1" hangingPunct="1"/>
              <a:t>9</a:t>
            </a:fld>
            <a:endParaRPr lang="en-AU" b="0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Note: these q scalings are for both scintillation and ionisation! And the </a:t>
            </a:r>
            <a:r>
              <a:rPr lang="el-GR"/>
              <a:t>ψ</a:t>
            </a:r>
            <a:r>
              <a:rPr lang="en-US"/>
              <a:t> asymptotic forms are the same for both discrete and continuum states (non-relativistic and relativistic)!</a:t>
            </a:r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7"/>
          <p:cNvSpPr txBox="1">
            <a:spLocks noGrp="1" noChangeArrowheads="1"/>
          </p:cNvSpPr>
          <p:nvPr/>
        </p:nvSpPr>
        <p:spPr bwMode="auto">
          <a:xfrm>
            <a:off x="5592763" y="6513513"/>
            <a:ext cx="4279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0486490C-902E-FA4B-BFD6-3E80A3B9579E}" type="slidenum">
              <a:rPr lang="en-AU" altLang="en-US" sz="1200" b="0"/>
              <a:pPr algn="r" eaLnBrk="1" hangingPunct="1"/>
              <a:t>10</a:t>
            </a:fld>
            <a:endParaRPr lang="en-AU" altLang="en-US" sz="1200" b="0"/>
          </a:p>
        </p:txBody>
      </p:sp>
      <p:sp>
        <p:nvSpPr>
          <p:cNvPr id="361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1" hangingPunct="1"/>
            <a:r>
              <a:rPr lang="en-US" altLang="en-US" sz="1000"/>
              <a:t>DAMA (scintillation, </a:t>
            </a:r>
            <a:r>
              <a:rPr lang="el-GR" altLang="en-US" sz="1000"/>
              <a:t>Δ</a:t>
            </a:r>
            <a:r>
              <a:rPr lang="en-US" altLang="en-US" sz="1000" i="1"/>
              <a:t>E</a:t>
            </a:r>
            <a:r>
              <a:rPr lang="en-US" altLang="en-US" sz="1000"/>
              <a:t> ~ 2 – 6 keV)</a:t>
            </a:r>
          </a:p>
          <a:p>
            <a:pPr marL="742950" lvl="1" indent="-285750" eaLnBrk="1" hangingPunct="1"/>
            <a:r>
              <a:rPr lang="en-US" altLang="en-US" sz="1000"/>
              <a:t>XENON10 (ionisation, arbitrary energy deposition, 1+ electrons)</a:t>
            </a:r>
          </a:p>
          <a:p>
            <a:pPr marL="742950" lvl="1" indent="-285750" eaLnBrk="1" hangingPunct="1"/>
            <a:r>
              <a:rPr lang="en-US" altLang="en-US" sz="1000"/>
              <a:t>XENON100 (scintillation, </a:t>
            </a:r>
            <a:r>
              <a:rPr lang="el-GR" altLang="en-US" sz="1000"/>
              <a:t>Δ</a:t>
            </a:r>
            <a:r>
              <a:rPr lang="en-US" altLang="en-US" sz="1000" i="1"/>
              <a:t>E</a:t>
            </a:r>
            <a:r>
              <a:rPr lang="en-US" altLang="en-US" sz="1000"/>
              <a:t> ~ 2 – 6 keV, 3 – 14 photoelectrons)</a:t>
            </a:r>
            <a:endParaRPr lang="en-US" altLang="en-US"/>
          </a:p>
          <a:p>
            <a:pPr eaLnBrk="1" hangingPunct="1"/>
            <a:r>
              <a:rPr lang="en-US" altLang="en-US"/>
              <a:t>What is low-energy cutoff in Xe100 experiment?  </a:t>
            </a:r>
          </a:p>
          <a:p>
            <a:pPr eaLnBrk="1" hangingPunct="1"/>
            <a:r>
              <a:rPr lang="en-US" altLang="en-US"/>
              <a:t>DAMA looks for events in 2-6 keV interval; XENON10 looks for ionisation with an arbitrary energy deposition; XENON100 looks for electron recoil with Delta(E) &gt; 1 keV</a:t>
            </a:r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4297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7"/>
          <p:cNvSpPr txBox="1">
            <a:spLocks noGrp="1" noChangeArrowheads="1"/>
          </p:cNvSpPr>
          <p:nvPr/>
        </p:nvSpPr>
        <p:spPr bwMode="auto">
          <a:xfrm>
            <a:off x="5592763" y="6513513"/>
            <a:ext cx="4279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D75CAFC5-5877-2849-B118-6ED7D62ECD28}" type="slidenum">
              <a:rPr lang="en-AU" altLang="en-US" sz="1200" b="0"/>
              <a:pPr algn="r" eaLnBrk="1" hangingPunct="1"/>
              <a:t>11</a:t>
            </a:fld>
            <a:endParaRPr lang="en-AU" altLang="en-US" sz="1200" b="0"/>
          </a:p>
        </p:txBody>
      </p:sp>
      <p:sp>
        <p:nvSpPr>
          <p:cNvPr id="360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Scalar and vector portals here!</a:t>
            </a:r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92773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7"/>
          <p:cNvSpPr txBox="1">
            <a:spLocks noGrp="1" noChangeArrowheads="1"/>
          </p:cNvSpPr>
          <p:nvPr/>
        </p:nvSpPr>
        <p:spPr bwMode="auto">
          <a:xfrm>
            <a:off x="5592763" y="6513513"/>
            <a:ext cx="4279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6160F1F0-7279-B24A-A3BF-961CD694F678}" type="slidenum">
              <a:rPr lang="en-AU" altLang="en-US" sz="1200" b="0"/>
              <a:pPr algn="r" eaLnBrk="1" hangingPunct="1"/>
              <a:t>12</a:t>
            </a:fld>
            <a:endParaRPr lang="en-AU" altLang="en-US" sz="1200" b="0"/>
          </a:p>
        </p:txBody>
      </p:sp>
      <p:sp>
        <p:nvSpPr>
          <p:cNvPr id="362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DAMA -&gt; Main contribution comes from I (there is larger effect per atom from Tl, but the relative abundance of Tl atoms is much smaller)</a:t>
            </a:r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5469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7"/>
          <p:cNvSpPr txBox="1">
            <a:spLocks noGrp="1" noChangeArrowheads="1"/>
          </p:cNvSpPr>
          <p:nvPr/>
        </p:nvSpPr>
        <p:spPr bwMode="auto">
          <a:xfrm>
            <a:off x="5592763" y="6513513"/>
            <a:ext cx="4279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4EDF0183-7EB2-2446-A79B-BDCD5D48650A}" type="slidenum">
              <a:rPr lang="en-AU" b="0"/>
              <a:pPr algn="r" eaLnBrk="1" hangingPunct="1"/>
              <a:t>13</a:t>
            </a:fld>
            <a:endParaRPr lang="en-AU" b="0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Strictly, this is only true for the scalar and vector portals which we examined; but probably also true for other portals!!!</a:t>
            </a:r>
          </a:p>
          <a:p>
            <a:pPr eaLnBrk="1" hangingPunct="1"/>
            <a:r>
              <a:rPr lang="en-US"/>
              <a:t>Read up on constraints on alpha_xhi and m_V!!!</a:t>
            </a:r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 txBox="1">
            <a:spLocks noGrp="1" noChangeArrowheads="1"/>
          </p:cNvSpPr>
          <p:nvPr/>
        </p:nvSpPr>
        <p:spPr bwMode="auto">
          <a:xfrm>
            <a:off x="5592763" y="6513513"/>
            <a:ext cx="4279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9pPr>
          </a:lstStyle>
          <a:p>
            <a:pPr algn="r" eaLnBrk="1" hangingPunct="1"/>
            <a:fld id="{79688841-3004-E64E-B377-AEF246F1EDAA}" type="slidenum">
              <a:rPr lang="en-AU" sz="1200">
                <a:latin typeface="Arial" charset="0"/>
              </a:rPr>
              <a:pPr algn="r" eaLnBrk="1" hangingPunct="1"/>
              <a:t>14</a:t>
            </a:fld>
            <a:endParaRPr lang="en-AU" sz="1200">
              <a:latin typeface="Arial" charset="0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58D9E404-0368-3A46-AD03-014DDD822BC0}" type="slidenum">
              <a:rPr lang="en-AU" sz="1200" b="0"/>
              <a:pPr algn="r" eaLnBrk="1" hangingPunct="1"/>
              <a:t>15</a:t>
            </a:fld>
            <a:endParaRPr lang="en-AU" sz="1200" b="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Update references… Explain that electromagnetic fine-structure constant governs the strength of all electromagnetic processes in Nature and interactions.</a:t>
            </a:r>
          </a:p>
          <a:p>
            <a:pPr eaLnBrk="1" hangingPunct="1"/>
            <a:r>
              <a:rPr lang="en-US"/>
              <a:t>RA: less talk --- only explain cos()^2 part…</a:t>
            </a:r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90C4E8-8B6C-4671-94DC-FCFF52A44D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47EA77B-0F2D-4883-AEB1-66247F6B1E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EF40D9-A6EF-413C-AE11-F2F556329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05456-223F-4712-B481-72B915E413DB}" type="datetimeFigureOut">
              <a:rPr lang="en-US" smtClean="0"/>
              <a:t>1/7/21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130441A-A854-4963-9E03-B38275521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4FBDF20-1ACA-483D-9D3B-EC61EBF1C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15C7-B2D5-4835-86F0-158D2C2C3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471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F0615F-9B47-481E-AD75-2E001AAE3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1FAEFB0-4B5F-4324-ACF3-C936BAEA50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8511E7-A3E1-4747-9452-24F00C710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05456-223F-4712-B481-72B915E413DB}" type="datetimeFigureOut">
              <a:rPr lang="en-US" smtClean="0"/>
              <a:t>1/7/21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F00236B-2010-428D-9138-9669F0224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A27EEC-B8D2-49CF-82FD-E57A84E97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15C7-B2D5-4835-86F0-158D2C2C3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885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06ECCFF-5CCA-4E95-A4B1-AAEC88162E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C27A9F2-E4E3-473B-8DAA-7D2F3D370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CBC9D74-2840-4DF8-A531-A5A9D6A80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05456-223F-4712-B481-72B915E413DB}" type="datetimeFigureOut">
              <a:rPr lang="en-US" smtClean="0"/>
              <a:t>1/7/21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DEAE2B-6A03-41F4-97BC-1CFB45294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3D7B57-BC9D-4AA7-A63D-6371653F3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15C7-B2D5-4835-86F0-158D2C2C3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73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5BC2F5-2625-468D-8688-5FD3A9D9D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B8BDCC-7D62-4210-BDF7-6EAB9C4AC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AE9EF1-17B5-44FB-9E32-B6FBB9FEF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05456-223F-4712-B481-72B915E413DB}" type="datetimeFigureOut">
              <a:rPr lang="en-US" smtClean="0"/>
              <a:t>1/7/21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26EB72-80B8-4565-B553-360A169EA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37B2911-15F1-4677-A311-96E7B4128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15C7-B2D5-4835-86F0-158D2C2C3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215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577B6C-8E13-4B9A-8042-3AA34E3AD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9FAB655-0182-410E-BD89-8CBF70689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EE33266-679D-4A72-85CE-3F36A1E73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05456-223F-4712-B481-72B915E413DB}" type="datetimeFigureOut">
              <a:rPr lang="en-US" smtClean="0"/>
              <a:t>1/7/21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599E27-CB13-4B3B-A941-59172E686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4B00C1-AACA-4B28-A1FE-B51A0A559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15C7-B2D5-4835-86F0-158D2C2C3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495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BAB08B-B3E1-4F36-B853-2ADC1C76B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E84016-02FC-4B4F-8E24-D11C35D20B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9A1E9CA-EF08-429F-80FA-8313831374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51D8429-9B85-4F8C-9418-634D4FC19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05456-223F-4712-B481-72B915E413DB}" type="datetimeFigureOut">
              <a:rPr lang="en-US" smtClean="0"/>
              <a:t>1/7/21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726F5EC-E80B-429F-890A-751F5DD21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8F35BF3-D6BF-4B4D-8A97-CA995BEB8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15C7-B2D5-4835-86F0-158D2C2C3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229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917B2C-DD43-4AE3-935A-DEA648EA7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A83714B-583D-4B26-AB4D-097EB202F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7D1DB7E-AB88-4647-8B57-C07A7A5332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BD4C58C-AC7F-49FF-91B8-3BDA170D1F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39C38E1-5F78-4051-8152-2723CBB034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4941C24-8224-4ACA-98C5-EC512CF94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05456-223F-4712-B481-72B915E413DB}" type="datetimeFigureOut">
              <a:rPr lang="en-US" smtClean="0"/>
              <a:t>1/7/21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506F57E-75E2-48CA-A5CB-564880190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CBB5914-ED1D-459A-B581-1A8E63BDC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15C7-B2D5-4835-86F0-158D2C2C3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11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136E2E-0F85-48FA-950A-400624B80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C991D82-4C02-4A7C-9EF1-4828DD73D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05456-223F-4712-B481-72B915E413DB}" type="datetimeFigureOut">
              <a:rPr lang="en-US" smtClean="0"/>
              <a:t>1/7/21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E5F012D-2ADF-4923-8F93-E38F7147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6AD7FC8-9832-41DE-ADAC-16326DF59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15C7-B2D5-4835-86F0-158D2C2C3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534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4D30128-0FD6-4917-9F56-8DA0181A8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05456-223F-4712-B481-72B915E413DB}" type="datetimeFigureOut">
              <a:rPr lang="en-US" smtClean="0"/>
              <a:t>1/7/21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350869-5B75-408D-A56C-7BB2A4D52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F5A68E4-523F-4073-9B2A-77C72B81A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15C7-B2D5-4835-86F0-158D2C2C3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50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28BED1-3C0B-4CCB-BA60-E154032FE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067731-5233-4C33-A588-78EEBDBC5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9EC7BFC-E0B8-454A-B87F-9004F68E10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3290E9E-14D0-4C14-AC34-80BD31614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05456-223F-4712-B481-72B915E413DB}" type="datetimeFigureOut">
              <a:rPr lang="en-US" smtClean="0"/>
              <a:t>1/7/21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3F6E808-47EE-4708-8734-1669F4DEE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C4FCC97-25CE-4776-8EF8-C87B6506D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15C7-B2D5-4835-86F0-158D2C2C3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49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510F49-BB95-4E9D-9465-600AFC5E4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F295D2C-692A-4E05-AD21-3BB0326848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612BE36-C9D8-473A-8174-83E00144AC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11B9A34-7AF5-4F5F-B128-D3CDD5067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05456-223F-4712-B481-72B915E413DB}" type="datetimeFigureOut">
              <a:rPr lang="en-US" smtClean="0"/>
              <a:t>1/7/21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45D2FFF-6D6F-4DC9-8974-B78F09B93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BF41111-0AF6-4615-9269-7EAA6B4E4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15C7-B2D5-4835-86F0-158D2C2C3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450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A4EBE07-8162-4D54-9176-4C2ADF0E6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4029C0C-BFB0-430E-B13A-C0D3F7DDF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4480EA-AE87-4C5A-BA3E-0522AD0EA7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05456-223F-4712-B481-72B915E413DB}" type="datetimeFigureOut">
              <a:rPr lang="en-US" smtClean="0"/>
              <a:t>1/7/21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C93F02-5589-4AC4-9F78-5F92CB772B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C08786-8048-4F1C-8B90-16635F16D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F15C7-B2D5-4835-86F0-158D2C2C3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98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8D7D74-4EB7-479B-B94B-A0B5B8A090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8456" y="274964"/>
            <a:ext cx="10055087" cy="1655762"/>
          </a:xfrm>
        </p:spPr>
        <p:txBody>
          <a:bodyPr>
            <a:normAutofit fontScale="90000"/>
          </a:bodyPr>
          <a:lstStyle/>
          <a:p>
            <a:r>
              <a:rPr lang="en-AU" b="1" dirty="0">
                <a:solidFill>
                  <a:schemeClr val="accent6">
                    <a:lumMod val="50000"/>
                  </a:schemeClr>
                </a:solidFill>
              </a:rPr>
              <a:t>Atomic ionization by </a:t>
            </a:r>
            <a:br>
              <a:rPr lang="en-AU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AU" b="1" dirty="0">
                <a:solidFill>
                  <a:schemeClr val="accent6">
                    <a:lumMod val="50000"/>
                  </a:schemeClr>
                </a:solidFill>
              </a:rPr>
              <a:t>scalar dark matter and solar scalars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3AB8398-9E1F-4773-9DDD-FC3228ABD4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4016" y="1930726"/>
            <a:ext cx="9557238" cy="2984174"/>
          </a:xfrm>
        </p:spPr>
        <p:txBody>
          <a:bodyPr>
            <a:normAutofit lnSpcReduction="10000"/>
          </a:bodyPr>
          <a:lstStyle/>
          <a:p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H. B. Tran Tan, A. 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</a:rPr>
              <a:t>Derevianko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, V. Dzuba, V.V. 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</a:rPr>
              <a:t>Flambaum</a:t>
            </a:r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200" dirty="0">
              <a:solidFill>
                <a:srgbClr val="800000"/>
              </a:solidFill>
            </a:endParaRPr>
          </a:p>
          <a:p>
            <a:r>
              <a:rPr lang="en-US" sz="2200" i="1" dirty="0">
                <a:solidFill>
                  <a:srgbClr val="800000"/>
                </a:solidFill>
              </a:rPr>
              <a:t>Relativistic Hartree-</a:t>
            </a:r>
            <a:r>
              <a:rPr lang="en-US" sz="2200" i="1" dirty="0" err="1">
                <a:solidFill>
                  <a:srgbClr val="800000"/>
                </a:solidFill>
              </a:rPr>
              <a:t>Fock</a:t>
            </a:r>
            <a:r>
              <a:rPr lang="en-US" sz="2200" i="1" dirty="0">
                <a:solidFill>
                  <a:srgbClr val="800000"/>
                </a:solidFill>
              </a:rPr>
              <a:t> calculations corrected several orders of magnitude error. Born approximation does not work due to violation of orthogonality condition between bound and continuum electron wave functions. </a:t>
            </a:r>
          </a:p>
          <a:p>
            <a:r>
              <a:rPr lang="en-US" sz="2200" i="1" dirty="0">
                <a:solidFill>
                  <a:srgbClr val="800000"/>
                </a:solidFill>
              </a:rPr>
              <a:t>New limits on electron-scalar coupling from Xenon1T data.</a:t>
            </a:r>
          </a:p>
          <a:p>
            <a:r>
              <a:rPr lang="en-US" sz="2200" i="1" dirty="0">
                <a:solidFill>
                  <a:srgbClr val="800000"/>
                </a:solidFill>
              </a:rPr>
              <a:t>Data files for </a:t>
            </a:r>
            <a:r>
              <a:rPr lang="en-US" sz="2200" i="1" dirty="0">
                <a:solidFill>
                  <a:srgbClr val="FF0000"/>
                </a:solidFill>
              </a:rPr>
              <a:t>scalars</a:t>
            </a:r>
            <a:r>
              <a:rPr lang="en-US" sz="2200" i="1" dirty="0">
                <a:solidFill>
                  <a:srgbClr val="800000"/>
                </a:solidFill>
              </a:rPr>
              <a:t> and </a:t>
            </a:r>
            <a:r>
              <a:rPr lang="en-US" sz="2200" i="1" dirty="0">
                <a:solidFill>
                  <a:srgbClr val="FF0000"/>
                </a:solidFill>
              </a:rPr>
              <a:t>axions</a:t>
            </a:r>
            <a:r>
              <a:rPr lang="en-US" i="1" dirty="0"/>
              <a:t>:</a:t>
            </a:r>
            <a:r>
              <a:rPr lang="en-US" sz="22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200" b="0" i="1" u="sng" strike="noStrike" dirty="0">
                <a:effectLst/>
              </a:rPr>
              <a:t>arXiv:2105.08296</a:t>
            </a:r>
            <a:r>
              <a:rPr lang="en-US" sz="2200" b="0" i="1" strike="noStrike" dirty="0" smtClean="0">
                <a:effectLst/>
              </a:rPr>
              <a:t>.</a:t>
            </a:r>
          </a:p>
          <a:p>
            <a:r>
              <a:rPr lang="en-US" sz="2200" i="1" dirty="0" smtClean="0"/>
              <a:t>Calculations for Na, I, </a:t>
            </a:r>
            <a:r>
              <a:rPr lang="en-US" sz="2200" i="1" dirty="0" err="1" smtClean="0"/>
              <a:t>Tl</a:t>
            </a:r>
            <a:r>
              <a:rPr lang="en-US" sz="2200" i="1" dirty="0" smtClean="0"/>
              <a:t>, </a:t>
            </a:r>
            <a:r>
              <a:rPr lang="en-US" sz="2200" i="1" dirty="0" err="1" smtClean="0"/>
              <a:t>Xe</a:t>
            </a:r>
            <a:r>
              <a:rPr lang="en-US" sz="2200" i="1" dirty="0" smtClean="0"/>
              <a:t>, </a:t>
            </a:r>
            <a:r>
              <a:rPr lang="en-US" sz="2200" i="1" dirty="0" err="1" smtClean="0"/>
              <a:t>Ar</a:t>
            </a:r>
            <a:r>
              <a:rPr lang="en-US" sz="2200" i="1" dirty="0" smtClean="0"/>
              <a:t>, </a:t>
            </a:r>
            <a:r>
              <a:rPr lang="en-US" sz="2200" i="1" dirty="0" err="1" smtClean="0"/>
              <a:t>Ge</a:t>
            </a:r>
            <a:r>
              <a:rPr lang="en-US" sz="2200" i="1" dirty="0" smtClean="0"/>
              <a:t> atoms </a:t>
            </a:r>
            <a:endParaRPr lang="en-US" sz="2200" i="1" dirty="0"/>
          </a:p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4F2EEE5A-FECD-4FE1-9674-B32DD5FF70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714" y="5177859"/>
            <a:ext cx="1694686" cy="754157"/>
          </a:xfrm>
          <a:prstGeom prst="rect">
            <a:avLst/>
          </a:prstGeom>
        </p:spPr>
      </p:pic>
      <p:pic>
        <p:nvPicPr>
          <p:cNvPr id="5" name="Picture 4" descr="Logo&#10;&#10;Description automatically generated with low confidence">
            <a:extLst>
              <a:ext uri="{FF2B5EF4-FFF2-40B4-BE49-F238E27FC236}">
                <a16:creationId xmlns:a16="http://schemas.microsoft.com/office/drawing/2014/main" xmlns="" id="{83914F49-00EF-46FC-AC2F-0882DC4540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839" y="5132222"/>
            <a:ext cx="1694686" cy="955353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xmlns="" id="{28D9D76C-57A4-4CCB-BDB2-5BEE497438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438" y="5045441"/>
            <a:ext cx="970837" cy="1018994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xmlns="" id="{7A6F0C65-01A1-49E1-9118-89FA10DD1A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386" y="4998242"/>
            <a:ext cx="1397613" cy="101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841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ChangeArrowheads="1"/>
          </p:cNvSpPr>
          <p:nvPr/>
        </p:nvSpPr>
        <p:spPr bwMode="auto">
          <a:xfrm>
            <a:off x="2286000" y="762000"/>
            <a:ext cx="7620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x-none" b="0"/>
              <a:t>[</a:t>
            </a:r>
            <a:r>
              <a:rPr lang="en-US" altLang="x-none" b="0">
                <a:solidFill>
                  <a:srgbClr val="0000BC"/>
                </a:solidFill>
              </a:rPr>
              <a:t>Roberts, Flambaum, Gribakin, </a:t>
            </a:r>
            <a:r>
              <a:rPr lang="en-US" altLang="x-none" b="0" i="1">
                <a:solidFill>
                  <a:srgbClr val="0000BC"/>
                </a:solidFill>
              </a:rPr>
              <a:t>PRL</a:t>
            </a:r>
            <a:r>
              <a:rPr lang="en-US" altLang="x-none" b="0"/>
              <a:t> </a:t>
            </a:r>
            <a:r>
              <a:rPr lang="en-US" altLang="x-none">
                <a:solidFill>
                  <a:srgbClr val="0000BC"/>
                </a:solidFill>
              </a:rPr>
              <a:t>116</a:t>
            </a:r>
            <a:r>
              <a:rPr lang="en-US" altLang="x-none" b="0">
                <a:solidFill>
                  <a:srgbClr val="0000BC"/>
                </a:solidFill>
              </a:rPr>
              <a:t>, 023201 (2016)</a:t>
            </a:r>
            <a:r>
              <a:rPr lang="en-US" altLang="x-none" b="0"/>
              <a:t>], </a:t>
            </a:r>
          </a:p>
          <a:p>
            <a:pPr algn="ctr" eaLnBrk="1" hangingPunct="1"/>
            <a:r>
              <a:rPr lang="en-US" altLang="x-none" b="0"/>
              <a:t>[</a:t>
            </a:r>
            <a:r>
              <a:rPr lang="en-US" altLang="x-none" b="0">
                <a:solidFill>
                  <a:srgbClr val="0000BC"/>
                </a:solidFill>
              </a:rPr>
              <a:t>Roberts, Dzuba, Flambaum, Pospelov, Stadnik, </a:t>
            </a:r>
            <a:r>
              <a:rPr lang="en-US" altLang="x-none" b="0" i="1">
                <a:solidFill>
                  <a:srgbClr val="0000BC"/>
                </a:solidFill>
              </a:rPr>
              <a:t>PRD</a:t>
            </a:r>
            <a:r>
              <a:rPr lang="en-US" altLang="x-none" b="0">
                <a:solidFill>
                  <a:srgbClr val="0000BC"/>
                </a:solidFill>
              </a:rPr>
              <a:t> </a:t>
            </a:r>
            <a:r>
              <a:rPr lang="en-US" altLang="x-none">
                <a:solidFill>
                  <a:srgbClr val="0000BC"/>
                </a:solidFill>
              </a:rPr>
              <a:t>93</a:t>
            </a:r>
            <a:r>
              <a:rPr lang="en-US" altLang="x-none" b="0">
                <a:solidFill>
                  <a:srgbClr val="0000BC"/>
                </a:solidFill>
              </a:rPr>
              <a:t>, 115037 (2016)</a:t>
            </a:r>
            <a:r>
              <a:rPr lang="en-US" altLang="x-none" b="0"/>
              <a:t>]</a:t>
            </a:r>
          </a:p>
        </p:txBody>
      </p:sp>
      <p:sp>
        <p:nvSpPr>
          <p:cNvPr id="179203" name="Rectangle 2"/>
          <p:cNvSpPr>
            <a:spLocks noChangeArrowheads="1"/>
          </p:cNvSpPr>
          <p:nvPr/>
        </p:nvSpPr>
        <p:spPr bwMode="auto">
          <a:xfrm>
            <a:off x="1524000" y="46038"/>
            <a:ext cx="91440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4000" b="0" dirty="0">
                <a:solidFill>
                  <a:srgbClr val="E60000"/>
                </a:solidFill>
              </a:rPr>
              <a:t>Accurate relativistic atomic calculations</a:t>
            </a:r>
            <a:endParaRPr lang="en-AU" altLang="en-US" sz="4000" b="0" dirty="0">
              <a:solidFill>
                <a:srgbClr val="E60000"/>
              </a:solidFill>
            </a:endParaRPr>
          </a:p>
        </p:txBody>
      </p:sp>
      <p:sp>
        <p:nvSpPr>
          <p:cNvPr id="179204" name="Rectangle 3"/>
          <p:cNvSpPr>
            <a:spLocks noChangeArrowheads="1"/>
          </p:cNvSpPr>
          <p:nvPr/>
        </p:nvSpPr>
        <p:spPr bwMode="auto">
          <a:xfrm>
            <a:off x="816429" y="1447800"/>
            <a:ext cx="10733314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600" b="0" dirty="0"/>
              <a:t>Performed accurate (</a:t>
            </a:r>
            <a:r>
              <a:rPr lang="en-US" altLang="en-US" sz="2600" b="0" i="1" dirty="0"/>
              <a:t>ab initio</a:t>
            </a:r>
            <a:r>
              <a:rPr lang="en-US" altLang="en-US" sz="2600" b="0" dirty="0"/>
              <a:t> </a:t>
            </a:r>
            <a:r>
              <a:rPr lang="en-US" altLang="en-US" sz="2600" b="0" dirty="0" err="1" smtClean="0"/>
              <a:t>Hartree</a:t>
            </a:r>
            <a:r>
              <a:rPr lang="en-US" altLang="en-US" sz="2600" b="0" dirty="0" smtClean="0"/>
              <a:t>-</a:t>
            </a:r>
            <a:r>
              <a:rPr lang="en-US" altLang="en-US" sz="2600" b="0" dirty="0" err="1" smtClean="0"/>
              <a:t>Fock</a:t>
            </a:r>
            <a:r>
              <a:rPr lang="en-US" altLang="en-US" sz="2600" b="0" dirty="0" smtClean="0"/>
              <a:t>-Dirac) </a:t>
            </a:r>
            <a:r>
              <a:rPr lang="en-US" altLang="en-US" sz="2600" b="0" dirty="0"/>
              <a:t>relativistic atomic calculations of </a:t>
            </a:r>
            <a:r>
              <a:rPr lang="el-GR" altLang="en-US" sz="2600" b="0" i="1" dirty="0" err="1"/>
              <a:t>σ</a:t>
            </a:r>
            <a:r>
              <a:rPr lang="el-GR" altLang="en-US" sz="2600" b="0" i="1" baseline="-25000" dirty="0" err="1"/>
              <a:t>χ</a:t>
            </a:r>
            <a:r>
              <a:rPr lang="en-US" altLang="en-US" sz="2600" b="0" i="1" baseline="-25000" dirty="0"/>
              <a:t>e</a:t>
            </a:r>
            <a:r>
              <a:rPr lang="en-US" altLang="en-US" sz="2600" b="0" dirty="0"/>
              <a:t> for Na, Ge, I, </a:t>
            </a:r>
            <a:r>
              <a:rPr lang="en-US" altLang="en-US" sz="2600" b="0" dirty="0" err="1"/>
              <a:t>Xe</a:t>
            </a:r>
            <a:r>
              <a:rPr lang="en-US" altLang="en-US" sz="2600" b="0" dirty="0"/>
              <a:t> and Tl, and event rates of various </a:t>
            </a:r>
            <a:r>
              <a:rPr lang="en-US" altLang="en-US" sz="2600" b="0" dirty="0" smtClean="0"/>
              <a:t>experiments: </a:t>
            </a:r>
            <a:r>
              <a:rPr lang="en-US" altLang="en-US" sz="2200" b="0" dirty="0" smtClean="0"/>
              <a:t>DAMA, XENON10, XENON100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200" b="0" dirty="0" smtClean="0"/>
              <a:t>Outgoing electron in the </a:t>
            </a:r>
            <a:r>
              <a:rPr lang="en-US" altLang="en-US" sz="2200" b="0" dirty="0" err="1" smtClean="0"/>
              <a:t>Hartree-Fock</a:t>
            </a:r>
            <a:r>
              <a:rPr lang="en-US" altLang="en-US" sz="2200" b="0" dirty="0" smtClean="0"/>
              <a:t> field (</a:t>
            </a:r>
            <a:r>
              <a:rPr lang="en-US" altLang="en-US" sz="2200" b="0" dirty="0" smtClean="0">
                <a:solidFill>
                  <a:srgbClr val="FF0000"/>
                </a:solidFill>
              </a:rPr>
              <a:t>not plane wave, the problem is not reduced to momentum distribution of atomic electrons!</a:t>
            </a:r>
            <a:r>
              <a:rPr lang="en-US" altLang="en-US" sz="2200" b="0" dirty="0" smtClean="0"/>
              <a:t>) </a:t>
            </a:r>
            <a:endParaRPr lang="en-US" altLang="en-US" sz="2200" b="0" dirty="0"/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600" b="0" dirty="0" smtClean="0"/>
              <a:t>3 </a:t>
            </a:r>
            <a:r>
              <a:rPr lang="en-US" altLang="en-US" sz="2600" b="0" dirty="0"/>
              <a:t>parameter problem: </a:t>
            </a:r>
            <a:r>
              <a:rPr lang="en-US" altLang="en-US" sz="2600" b="0" i="1" dirty="0"/>
              <a:t>m</a:t>
            </a:r>
            <a:r>
              <a:rPr lang="el-GR" altLang="en-US" sz="2600" b="0" i="1" baseline="-25000" dirty="0"/>
              <a:t>χ</a:t>
            </a:r>
            <a:r>
              <a:rPr lang="en-US" altLang="en-US" sz="2600" b="0" dirty="0"/>
              <a:t>, </a:t>
            </a:r>
            <a:r>
              <a:rPr lang="en-US" altLang="en-US" sz="2600" b="0" i="1" dirty="0"/>
              <a:t>m</a:t>
            </a:r>
            <a:r>
              <a:rPr lang="en-US" altLang="en-US" sz="2600" b="0" i="1" baseline="-25000" dirty="0"/>
              <a:t>V</a:t>
            </a:r>
            <a:r>
              <a:rPr lang="en-US" altLang="en-US" sz="2600" b="0" dirty="0"/>
              <a:t>, </a:t>
            </a:r>
            <a:r>
              <a:rPr lang="el-GR" altLang="en-US" sz="2600" b="0" i="1" dirty="0" smtClean="0"/>
              <a:t>α</a:t>
            </a:r>
            <a:r>
              <a:rPr lang="el-GR" altLang="en-US" sz="2600" b="0" i="1" baseline="-25000" dirty="0" smtClean="0"/>
              <a:t>χ</a:t>
            </a:r>
            <a:r>
              <a:rPr lang="en-US" altLang="en-US" sz="2600" b="0" i="1" dirty="0" smtClean="0"/>
              <a:t>;  vector or scalar interaction vertex</a:t>
            </a:r>
            <a:r>
              <a:rPr lang="en-US" altLang="en-US" sz="2600" b="0" i="1" baseline="-25000" dirty="0" smtClean="0"/>
              <a:t>  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1000" b="0" i="1" dirty="0" smtClean="0"/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1000" b="0" i="1" dirty="0" smtClean="0"/>
          </a:p>
        </p:txBody>
      </p:sp>
      <p:pic>
        <p:nvPicPr>
          <p:cNvPr id="1792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519614"/>
            <a:ext cx="54864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920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096000"/>
            <a:ext cx="46482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920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045201"/>
            <a:ext cx="2819400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71152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198438"/>
            <a:ext cx="8229600" cy="10969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>
                <a:solidFill>
                  <a:srgbClr val="E60000"/>
                </a:solidFill>
              </a:rPr>
              <a:t>Why are electron relativistic effects so important?</a:t>
            </a:r>
            <a:endParaRPr lang="en-AU" altLang="en-US" sz="4000">
              <a:solidFill>
                <a:srgbClr val="E60000"/>
              </a:solidFill>
            </a:endParaRPr>
          </a:p>
        </p:txBody>
      </p:sp>
      <p:sp>
        <p:nvSpPr>
          <p:cNvPr id="178179" name="Rectangle 4"/>
          <p:cNvSpPr>
            <a:spLocks noChangeArrowheads="1"/>
          </p:cNvSpPr>
          <p:nvPr/>
        </p:nvSpPr>
        <p:spPr bwMode="auto">
          <a:xfrm>
            <a:off x="2286000" y="1339850"/>
            <a:ext cx="7620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x-none" b="0"/>
              <a:t>[</a:t>
            </a:r>
            <a:r>
              <a:rPr lang="en-US" altLang="x-none" b="0">
                <a:solidFill>
                  <a:srgbClr val="0000BC"/>
                </a:solidFill>
              </a:rPr>
              <a:t>Roberts, Flambaum, Gribakin, </a:t>
            </a:r>
            <a:r>
              <a:rPr lang="en-US" altLang="x-none" b="0" i="1">
                <a:solidFill>
                  <a:srgbClr val="0000BC"/>
                </a:solidFill>
              </a:rPr>
              <a:t>PRL</a:t>
            </a:r>
            <a:r>
              <a:rPr lang="en-US" altLang="x-none" b="0"/>
              <a:t> </a:t>
            </a:r>
            <a:r>
              <a:rPr lang="en-US" altLang="x-none">
                <a:solidFill>
                  <a:srgbClr val="0000BC"/>
                </a:solidFill>
              </a:rPr>
              <a:t>116</a:t>
            </a:r>
            <a:r>
              <a:rPr lang="en-US" altLang="x-none" b="0">
                <a:solidFill>
                  <a:srgbClr val="0000BC"/>
                </a:solidFill>
              </a:rPr>
              <a:t>, 023201 (2016)</a:t>
            </a:r>
            <a:r>
              <a:rPr lang="en-US" altLang="x-none" b="0"/>
              <a:t>], </a:t>
            </a:r>
          </a:p>
          <a:p>
            <a:pPr algn="ctr" eaLnBrk="1" hangingPunct="1"/>
            <a:r>
              <a:rPr lang="en-US" altLang="x-none" b="0"/>
              <a:t>[</a:t>
            </a:r>
            <a:r>
              <a:rPr lang="en-US" altLang="x-none" b="0">
                <a:solidFill>
                  <a:srgbClr val="0000BC"/>
                </a:solidFill>
              </a:rPr>
              <a:t>Roberts, Dzuba, Flambaum, Pospelov, Stadnik, </a:t>
            </a:r>
            <a:r>
              <a:rPr lang="en-US" altLang="x-none" b="0" i="1">
                <a:solidFill>
                  <a:srgbClr val="0000BC"/>
                </a:solidFill>
              </a:rPr>
              <a:t>PRD</a:t>
            </a:r>
            <a:r>
              <a:rPr lang="en-US" altLang="x-none" b="0">
                <a:solidFill>
                  <a:srgbClr val="0000BC"/>
                </a:solidFill>
              </a:rPr>
              <a:t> </a:t>
            </a:r>
            <a:r>
              <a:rPr lang="en-US" altLang="x-none">
                <a:solidFill>
                  <a:srgbClr val="0000BC"/>
                </a:solidFill>
              </a:rPr>
              <a:t>93</a:t>
            </a:r>
            <a:r>
              <a:rPr lang="en-US" altLang="x-none" b="0">
                <a:solidFill>
                  <a:srgbClr val="0000BC"/>
                </a:solidFill>
              </a:rPr>
              <a:t>, 115037 (2016)</a:t>
            </a:r>
            <a:r>
              <a:rPr lang="en-US" altLang="x-none" b="0"/>
              <a:t>]</a:t>
            </a:r>
          </a:p>
        </p:txBody>
      </p:sp>
      <p:pic>
        <p:nvPicPr>
          <p:cNvPr id="17818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128838"/>
            <a:ext cx="6477000" cy="389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181" name="Rectangle 6"/>
          <p:cNvSpPr>
            <a:spLocks noChangeArrowheads="1"/>
          </p:cNvSpPr>
          <p:nvPr/>
        </p:nvSpPr>
        <p:spPr bwMode="auto">
          <a:xfrm>
            <a:off x="1905000" y="6080126"/>
            <a:ext cx="845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b="0">
                <a:latin typeface="Arial Unicode MS" charset="0"/>
                <a:ea typeface="Arial Unicode MS" charset="0"/>
              </a:rPr>
              <a:t>Calculated atomic-structure functions for ionisation of I from 3</a:t>
            </a:r>
            <a:r>
              <a:rPr lang="en-US" altLang="en-US" sz="2000" b="0" i="1">
                <a:latin typeface="Arial Unicode MS" charset="0"/>
                <a:ea typeface="Arial Unicode MS" charset="0"/>
              </a:rPr>
              <a:t>s</a:t>
            </a:r>
            <a:r>
              <a:rPr lang="en-US" altLang="en-US" sz="2000" b="0">
                <a:latin typeface="Arial Unicode MS" charset="0"/>
                <a:ea typeface="Arial Unicode MS" charset="0"/>
              </a:rPr>
              <a:t> atomic orbital as a function of </a:t>
            </a:r>
            <a:r>
              <a:rPr lang="en-US" altLang="en-US" sz="2000" b="0" i="1">
                <a:latin typeface="Arial Unicode MS" charset="0"/>
                <a:ea typeface="Arial Unicode MS" charset="0"/>
              </a:rPr>
              <a:t>q</a:t>
            </a:r>
            <a:r>
              <a:rPr lang="en-US" altLang="en-US" sz="1200" b="0" i="1">
                <a:latin typeface="Arial Unicode MS" charset="0"/>
                <a:ea typeface="Arial Unicode MS" charset="0"/>
              </a:rPr>
              <a:t> </a:t>
            </a:r>
            <a:r>
              <a:rPr lang="en-US" altLang="en-US" sz="2000" b="0">
                <a:latin typeface="Arial Unicode MS" charset="0"/>
                <a:ea typeface="Arial Unicode MS" charset="0"/>
              </a:rPr>
              <a:t>; </a:t>
            </a:r>
            <a:r>
              <a:rPr lang="el-GR" altLang="en-US" sz="2000" b="0"/>
              <a:t>Δ</a:t>
            </a:r>
            <a:r>
              <a:rPr lang="en-US" altLang="en-US" sz="2000" b="0" i="1"/>
              <a:t>E</a:t>
            </a:r>
            <a:r>
              <a:rPr lang="en-US" altLang="en-US" sz="2000" b="0"/>
              <a:t> = 4 keV</a:t>
            </a:r>
            <a:r>
              <a:rPr lang="en-US" altLang="en-US" sz="2000" b="0">
                <a:latin typeface="Arial Unicode MS" charset="0"/>
                <a:ea typeface="Arial Unicode MS" charset="0"/>
              </a:rPr>
              <a:t>, vector interaction portal</a:t>
            </a:r>
            <a:endParaRPr lang="en-US" altLang="x-none" sz="2000" b="0">
              <a:latin typeface="Arial Unicode MS" charset="0"/>
              <a:ea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8298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ChangeArrowheads="1"/>
          </p:cNvSpPr>
          <p:nvPr/>
        </p:nvSpPr>
        <p:spPr bwMode="auto">
          <a:xfrm>
            <a:off x="2286000" y="762000"/>
            <a:ext cx="7620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x-none" b="0"/>
              <a:t>[</a:t>
            </a:r>
            <a:r>
              <a:rPr lang="en-US" altLang="x-none" b="0">
                <a:solidFill>
                  <a:srgbClr val="0000BC"/>
                </a:solidFill>
              </a:rPr>
              <a:t>Roberts, Flambaum, Gribakin, </a:t>
            </a:r>
            <a:r>
              <a:rPr lang="en-US" altLang="x-none" b="0" i="1">
                <a:solidFill>
                  <a:srgbClr val="0000BC"/>
                </a:solidFill>
              </a:rPr>
              <a:t>PRL</a:t>
            </a:r>
            <a:r>
              <a:rPr lang="en-US" altLang="x-none" b="0"/>
              <a:t> </a:t>
            </a:r>
            <a:r>
              <a:rPr lang="en-US" altLang="x-none">
                <a:solidFill>
                  <a:srgbClr val="0000BC"/>
                </a:solidFill>
              </a:rPr>
              <a:t>116</a:t>
            </a:r>
            <a:r>
              <a:rPr lang="en-US" altLang="x-none" b="0">
                <a:solidFill>
                  <a:srgbClr val="0000BC"/>
                </a:solidFill>
              </a:rPr>
              <a:t>, 023201 (2016)</a:t>
            </a:r>
            <a:r>
              <a:rPr lang="en-US" altLang="x-none" b="0"/>
              <a:t>], </a:t>
            </a:r>
          </a:p>
          <a:p>
            <a:pPr algn="ctr" eaLnBrk="1" hangingPunct="1"/>
            <a:r>
              <a:rPr lang="en-US" altLang="x-none" b="0"/>
              <a:t>[</a:t>
            </a:r>
            <a:r>
              <a:rPr lang="en-US" altLang="x-none" b="0">
                <a:solidFill>
                  <a:srgbClr val="0000BC"/>
                </a:solidFill>
              </a:rPr>
              <a:t>Roberts, Dzuba, Flambaum, Pospelov, Stadnik, </a:t>
            </a:r>
            <a:r>
              <a:rPr lang="en-US" altLang="x-none" b="0" i="1">
                <a:solidFill>
                  <a:srgbClr val="0000BC"/>
                </a:solidFill>
              </a:rPr>
              <a:t>PRD</a:t>
            </a:r>
            <a:r>
              <a:rPr lang="en-US" altLang="x-none" b="0">
                <a:solidFill>
                  <a:srgbClr val="0000BC"/>
                </a:solidFill>
              </a:rPr>
              <a:t> </a:t>
            </a:r>
            <a:r>
              <a:rPr lang="en-US" altLang="x-none">
                <a:solidFill>
                  <a:srgbClr val="0000BC"/>
                </a:solidFill>
              </a:rPr>
              <a:t>93</a:t>
            </a:r>
            <a:r>
              <a:rPr lang="en-US" altLang="x-none" b="0">
                <a:solidFill>
                  <a:srgbClr val="0000BC"/>
                </a:solidFill>
              </a:rPr>
              <a:t>, 115037 (2016)</a:t>
            </a:r>
            <a:r>
              <a:rPr lang="en-US" altLang="x-none" b="0"/>
              <a:t>]</a:t>
            </a:r>
          </a:p>
        </p:txBody>
      </p:sp>
      <p:sp>
        <p:nvSpPr>
          <p:cNvPr id="180227" name="Rectangle 2"/>
          <p:cNvSpPr>
            <a:spLocks noChangeArrowheads="1"/>
          </p:cNvSpPr>
          <p:nvPr/>
        </p:nvSpPr>
        <p:spPr bwMode="auto">
          <a:xfrm>
            <a:off x="1524000" y="46038"/>
            <a:ext cx="91440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4000" b="0">
                <a:solidFill>
                  <a:srgbClr val="E60000"/>
                </a:solidFill>
              </a:rPr>
              <a:t>Accurate relativistic atomic calculations</a:t>
            </a:r>
            <a:endParaRPr lang="en-AU" altLang="en-US" sz="4000" b="0">
              <a:solidFill>
                <a:srgbClr val="E60000"/>
              </a:solidFill>
            </a:endParaRPr>
          </a:p>
        </p:txBody>
      </p:sp>
      <p:sp>
        <p:nvSpPr>
          <p:cNvPr id="180228" name="Rectangle 6"/>
          <p:cNvSpPr>
            <a:spLocks noChangeArrowheads="1"/>
          </p:cNvSpPr>
          <p:nvPr/>
        </p:nvSpPr>
        <p:spPr bwMode="auto">
          <a:xfrm>
            <a:off x="108857" y="6080126"/>
            <a:ext cx="11723914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b="0" dirty="0"/>
              <a:t>Calculated differential </a:t>
            </a:r>
            <a:r>
              <a:rPr lang="el-GR" altLang="en-US" sz="2000" b="0" i="1" dirty="0" err="1"/>
              <a:t>σ</a:t>
            </a:r>
            <a:r>
              <a:rPr lang="el-GR" altLang="en-US" sz="2000" b="0" i="1" baseline="-25000" dirty="0" err="1"/>
              <a:t>χ</a:t>
            </a:r>
            <a:r>
              <a:rPr lang="en-US" altLang="en-US" sz="2000" b="0" i="1" baseline="-25000" dirty="0"/>
              <a:t>e</a:t>
            </a:r>
            <a:r>
              <a:rPr lang="en-US" altLang="en-US" sz="2000" b="0" dirty="0">
                <a:latin typeface="Arial Unicode MS" charset="0"/>
                <a:ea typeface="Arial Unicode MS" charset="0"/>
              </a:rPr>
              <a:t> as a function of total energy deposition (</a:t>
            </a:r>
            <a:r>
              <a:rPr lang="el-GR" altLang="en-US" sz="2000" b="0" dirty="0">
                <a:latin typeface="Arial Unicode MS" charset="0"/>
                <a:ea typeface="Arial Unicode MS" charset="0"/>
              </a:rPr>
              <a:t>Δ</a:t>
            </a:r>
            <a:r>
              <a:rPr lang="en-US" altLang="en-US" sz="2000" b="0" i="1" dirty="0">
                <a:latin typeface="Arial Unicode MS" charset="0"/>
                <a:ea typeface="Arial Unicode MS" charset="0"/>
              </a:rPr>
              <a:t>E</a:t>
            </a:r>
            <a:r>
              <a:rPr lang="en-US" altLang="en-US" sz="2000" b="0" dirty="0">
                <a:latin typeface="Arial Unicode MS" charset="0"/>
                <a:ea typeface="Arial Unicode MS" charset="0"/>
              </a:rPr>
              <a:t>); </a:t>
            </a:r>
            <a:r>
              <a:rPr lang="en-US" altLang="en-US" sz="2000" b="0" i="1" dirty="0" smtClean="0"/>
              <a:t>m</a:t>
            </a:r>
            <a:r>
              <a:rPr lang="el-GR" altLang="en-US" sz="2000" b="0" i="1" baseline="-25000" dirty="0"/>
              <a:t>χ</a:t>
            </a:r>
            <a:r>
              <a:rPr lang="en-US" altLang="en-US" sz="2000" b="0" dirty="0"/>
              <a:t> = 10 GeV, </a:t>
            </a:r>
            <a:r>
              <a:rPr lang="en-US" altLang="en-US" sz="2000" b="0" i="1" dirty="0"/>
              <a:t>m</a:t>
            </a:r>
            <a:r>
              <a:rPr lang="en-US" altLang="en-US" sz="2000" b="0" i="1" baseline="-25000" dirty="0"/>
              <a:t>V</a:t>
            </a:r>
            <a:r>
              <a:rPr lang="en-US" altLang="en-US" sz="2000" b="0" dirty="0"/>
              <a:t> = 10 MeV, </a:t>
            </a:r>
            <a:r>
              <a:rPr lang="el-GR" altLang="en-US" sz="2000" b="0" i="1" dirty="0"/>
              <a:t>α</a:t>
            </a:r>
            <a:r>
              <a:rPr lang="el-GR" altLang="en-US" sz="2000" b="0" i="1" baseline="-25000" dirty="0"/>
              <a:t>χ</a:t>
            </a:r>
            <a:r>
              <a:rPr lang="en-US" altLang="en-US" sz="2000" b="0" dirty="0"/>
              <a:t> = 1, vector interaction </a:t>
            </a:r>
            <a:r>
              <a:rPr lang="en-US" altLang="en-US" sz="2000" b="0" dirty="0" smtClean="0"/>
              <a:t>portal. </a:t>
            </a:r>
            <a:r>
              <a:rPr lang="en-US" altLang="en-US" sz="2000" b="0" dirty="0" smtClean="0">
                <a:solidFill>
                  <a:srgbClr val="FF0000"/>
                </a:solidFill>
              </a:rPr>
              <a:t>Annual modulation due to variation of velocity of WIMPs 20 - 50%</a:t>
            </a:r>
            <a:endParaRPr lang="en-US" altLang="x-none" sz="2000" b="0" dirty="0">
              <a:solidFill>
                <a:srgbClr val="FF0000"/>
              </a:solidFill>
            </a:endParaRPr>
          </a:p>
        </p:txBody>
      </p:sp>
      <p:pic>
        <p:nvPicPr>
          <p:cNvPr id="18022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24001"/>
            <a:ext cx="73914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3801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2"/>
          <p:cNvSpPr>
            <a:spLocks noChangeArrowheads="1"/>
          </p:cNvSpPr>
          <p:nvPr/>
        </p:nvSpPr>
        <p:spPr bwMode="auto">
          <a:xfrm>
            <a:off x="2286000" y="1771650"/>
            <a:ext cx="7620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0"/>
              <a:t>[</a:t>
            </a:r>
            <a:r>
              <a:rPr lang="en-US" b="0">
                <a:solidFill>
                  <a:srgbClr val="0000BC"/>
                </a:solidFill>
              </a:rPr>
              <a:t>XENON Collaboration, </a:t>
            </a:r>
            <a:r>
              <a:rPr lang="en-US" b="0" i="1">
                <a:solidFill>
                  <a:srgbClr val="0000BC"/>
                </a:solidFill>
              </a:rPr>
              <a:t>PRL</a:t>
            </a:r>
            <a:r>
              <a:rPr lang="en-US" b="0"/>
              <a:t> </a:t>
            </a:r>
            <a:r>
              <a:rPr lang="en-US">
                <a:solidFill>
                  <a:srgbClr val="0000BC"/>
                </a:solidFill>
              </a:rPr>
              <a:t>118</a:t>
            </a:r>
            <a:r>
              <a:rPr lang="en-US" b="0">
                <a:solidFill>
                  <a:srgbClr val="0000BC"/>
                </a:solidFill>
              </a:rPr>
              <a:t>, 101101 (2017)</a:t>
            </a:r>
            <a:r>
              <a:rPr lang="en-US" b="0"/>
              <a:t>]</a:t>
            </a:r>
          </a:p>
        </p:txBody>
      </p:sp>
      <p:sp>
        <p:nvSpPr>
          <p:cNvPr id="169986" name="Rectangle 2"/>
          <p:cNvSpPr>
            <a:spLocks noChangeArrowheads="1"/>
          </p:cNvSpPr>
          <p:nvPr/>
        </p:nvSpPr>
        <p:spPr bwMode="auto">
          <a:xfrm>
            <a:off x="1524000" y="914401"/>
            <a:ext cx="91440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2600" dirty="0">
                <a:solidFill>
                  <a:srgbClr val="E60000"/>
                </a:solidFill>
              </a:rPr>
              <a:t>C</a:t>
            </a:r>
            <a:r>
              <a:rPr lang="en-US" sz="2600" b="0" dirty="0" smtClean="0">
                <a:solidFill>
                  <a:srgbClr val="E60000"/>
                </a:solidFill>
              </a:rPr>
              <a:t>onstraints </a:t>
            </a:r>
            <a:r>
              <a:rPr lang="en-US" sz="2600" b="0" dirty="0">
                <a:solidFill>
                  <a:srgbClr val="E60000"/>
                </a:solidFill>
              </a:rPr>
              <a:t>from XENON Collaboration using our atomic calculations</a:t>
            </a:r>
            <a:endParaRPr lang="en-AU" sz="2600" b="0" dirty="0">
              <a:solidFill>
                <a:srgbClr val="E60000"/>
              </a:solidFill>
            </a:endParaRPr>
          </a:p>
        </p:txBody>
      </p:sp>
      <p:pic>
        <p:nvPicPr>
          <p:cNvPr id="169987" name="Picture 2" descr="Fig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28851"/>
            <a:ext cx="6477000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57937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1"/>
            <a:ext cx="10972800" cy="137228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solidFill>
                  <a:srgbClr val="E60000"/>
                </a:solidFill>
                <a:latin typeface="Arial" charset="0"/>
                <a:ea typeface="ＭＳ Ｐゴシック" charset="0"/>
                <a:cs typeface="ＭＳ Ｐゴシック" charset="0"/>
              </a:rPr>
              <a:t>Low-mass Spin-0 Dark </a:t>
            </a:r>
            <a:r>
              <a:rPr lang="en-US" dirty="0" smtClean="0">
                <a:solidFill>
                  <a:srgbClr val="E60000"/>
                </a:solidFill>
                <a:latin typeface="Arial" charset="0"/>
                <a:ea typeface="ＭＳ Ｐゴシック" charset="0"/>
                <a:cs typeface="ＭＳ Ｐゴシック" charset="0"/>
              </a:rPr>
              <a:t>Matter field: effects linear in interaction strength! </a:t>
            </a:r>
            <a:br>
              <a:rPr lang="en-US" dirty="0" smtClean="0">
                <a:solidFill>
                  <a:srgbClr val="E600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endParaRPr lang="en-AU" dirty="0">
              <a:solidFill>
                <a:srgbClr val="E6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45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39167" y="1143000"/>
            <a:ext cx="3572933" cy="609600"/>
          </a:xfrm>
          <a:solidFill>
            <a:srgbClr val="FFFF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Dark Matter</a:t>
            </a:r>
            <a:endParaRPr lang="en-US" sz="3600" b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64515" name="Group 4"/>
          <p:cNvGrpSpPr>
            <a:grpSpLocks/>
          </p:cNvGrpSpPr>
          <p:nvPr/>
        </p:nvGrpSpPr>
        <p:grpSpPr bwMode="auto">
          <a:xfrm>
            <a:off x="8195733" y="1447800"/>
            <a:ext cx="1016000" cy="609600"/>
            <a:chOff x="3784" y="760"/>
            <a:chExt cx="480" cy="384"/>
          </a:xfrm>
        </p:grpSpPr>
        <p:sp>
          <p:nvSpPr>
            <p:cNvPr id="64525" name="Line 5"/>
            <p:cNvSpPr>
              <a:spLocks noChangeShapeType="1"/>
            </p:cNvSpPr>
            <p:nvPr/>
          </p:nvSpPr>
          <p:spPr bwMode="auto">
            <a:xfrm>
              <a:off x="4264" y="760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6" name="Line 6"/>
            <p:cNvSpPr>
              <a:spLocks noChangeShapeType="1"/>
            </p:cNvSpPr>
            <p:nvPr/>
          </p:nvSpPr>
          <p:spPr bwMode="auto">
            <a:xfrm flipH="1">
              <a:off x="3784" y="768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4516" name="Group 7"/>
          <p:cNvGrpSpPr>
            <a:grpSpLocks/>
          </p:cNvGrpSpPr>
          <p:nvPr/>
        </p:nvGrpSpPr>
        <p:grpSpPr bwMode="auto">
          <a:xfrm>
            <a:off x="3031067" y="1447800"/>
            <a:ext cx="1016000" cy="609600"/>
            <a:chOff x="1344" y="760"/>
            <a:chExt cx="480" cy="384"/>
          </a:xfrm>
        </p:grpSpPr>
        <p:sp>
          <p:nvSpPr>
            <p:cNvPr id="64523" name="Line 8"/>
            <p:cNvSpPr>
              <a:spLocks noChangeShapeType="1"/>
            </p:cNvSpPr>
            <p:nvPr/>
          </p:nvSpPr>
          <p:spPr bwMode="auto">
            <a:xfrm flipH="1">
              <a:off x="1344" y="768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4" name="Line 9"/>
            <p:cNvSpPr>
              <a:spLocks noChangeShapeType="1"/>
            </p:cNvSpPr>
            <p:nvPr/>
          </p:nvSpPr>
          <p:spPr bwMode="auto">
            <a:xfrm>
              <a:off x="1344" y="760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517" name="Rectangle 3"/>
          <p:cNvSpPr>
            <a:spLocks noChangeArrowheads="1"/>
          </p:cNvSpPr>
          <p:nvPr/>
        </p:nvSpPr>
        <p:spPr bwMode="auto">
          <a:xfrm>
            <a:off x="1083734" y="2209800"/>
            <a:ext cx="3877733" cy="16002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en-US" sz="2800">
                <a:latin typeface="Arial" charset="0"/>
              </a:rPr>
              <a:t>Scalars</a:t>
            </a:r>
          </a:p>
          <a:p>
            <a:pPr marL="342900" indent="-342900" algn="ctr" eaLnBrk="1" hangingPunct="1">
              <a:spcBef>
                <a:spcPct val="20000"/>
              </a:spcBef>
            </a:pPr>
            <a:r>
              <a:rPr lang="en-US" sz="2800">
                <a:latin typeface="Arial" charset="0"/>
              </a:rPr>
              <a:t>(Dilatons): </a:t>
            </a:r>
          </a:p>
          <a:p>
            <a:pPr marL="342900" indent="-342900" algn="ctr" eaLnBrk="1" hangingPunct="1">
              <a:spcBef>
                <a:spcPct val="20000"/>
              </a:spcBef>
            </a:pPr>
            <a:r>
              <a:rPr lang="el-GR" sz="2800" i="1">
                <a:latin typeface="Arial" charset="0"/>
              </a:rPr>
              <a:t>φ</a:t>
            </a:r>
            <a:r>
              <a:rPr lang="en-AU" sz="2800">
                <a:latin typeface="Arial" charset="0"/>
              </a:rPr>
              <a:t> → +</a:t>
            </a:r>
            <a:r>
              <a:rPr lang="el-GR" sz="2800" i="1">
                <a:latin typeface="Arial" charset="0"/>
              </a:rPr>
              <a:t>φ</a:t>
            </a:r>
            <a:endParaRPr lang="en-AU" sz="2800">
              <a:latin typeface="Arial" charset="0"/>
            </a:endParaRPr>
          </a:p>
          <a:p>
            <a:pPr marL="342900" indent="-342900" algn="ctr" eaLnBrk="1" hangingPunct="1">
              <a:spcBef>
                <a:spcPct val="20000"/>
              </a:spcBef>
            </a:pPr>
            <a:endParaRPr lang="en-US" sz="2800" i="1">
              <a:latin typeface="Arial" charset="0"/>
            </a:endParaRPr>
          </a:p>
        </p:txBody>
      </p:sp>
      <p:sp>
        <p:nvSpPr>
          <p:cNvPr id="64518" name="Rectangle 3"/>
          <p:cNvSpPr>
            <a:spLocks noChangeArrowheads="1"/>
          </p:cNvSpPr>
          <p:nvPr/>
        </p:nvSpPr>
        <p:spPr bwMode="auto">
          <a:xfrm>
            <a:off x="7281333" y="2209800"/>
            <a:ext cx="3860800" cy="1600200"/>
          </a:xfrm>
          <a:prstGeom prst="rect">
            <a:avLst/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en-US" sz="2800">
                <a:latin typeface="Arial" charset="0"/>
              </a:rPr>
              <a:t>Pseudoscalars                       </a:t>
            </a:r>
          </a:p>
          <a:p>
            <a:pPr marL="342900" indent="-342900" algn="ctr" eaLnBrk="1" hangingPunct="1">
              <a:spcBef>
                <a:spcPct val="20000"/>
              </a:spcBef>
            </a:pPr>
            <a:r>
              <a:rPr lang="en-US" sz="2800">
                <a:latin typeface="Arial" charset="0"/>
              </a:rPr>
              <a:t>(Axions): </a:t>
            </a:r>
          </a:p>
          <a:p>
            <a:pPr marL="342900" indent="-342900" algn="ctr" eaLnBrk="1" hangingPunct="1">
              <a:spcBef>
                <a:spcPct val="20000"/>
              </a:spcBef>
            </a:pPr>
            <a:r>
              <a:rPr lang="el-GR" sz="2800" i="1">
                <a:latin typeface="Arial" charset="0"/>
              </a:rPr>
              <a:t>φ</a:t>
            </a:r>
            <a:r>
              <a:rPr lang="en-AU" sz="2800">
                <a:latin typeface="Arial" charset="0"/>
              </a:rPr>
              <a:t> → -</a:t>
            </a:r>
            <a:r>
              <a:rPr lang="el-GR" sz="2800" i="1">
                <a:latin typeface="Arial" charset="0"/>
              </a:rPr>
              <a:t>φ</a:t>
            </a:r>
            <a:endParaRPr lang="en-AU" sz="2800">
              <a:latin typeface="Arial" charset="0"/>
            </a:endParaRPr>
          </a:p>
        </p:txBody>
      </p:sp>
      <p:sp>
        <p:nvSpPr>
          <p:cNvPr id="64519" name="Rectangle 3"/>
          <p:cNvSpPr>
            <a:spLocks noChangeArrowheads="1"/>
          </p:cNvSpPr>
          <p:nvPr/>
        </p:nvSpPr>
        <p:spPr bwMode="auto">
          <a:xfrm>
            <a:off x="5557273" y="3855163"/>
            <a:ext cx="6228327" cy="265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lvl="1" indent="-342900" algn="ctr">
              <a:lnSpc>
                <a:spcPts val="4600"/>
              </a:lnSpc>
              <a:spcBef>
                <a:spcPct val="20000"/>
              </a:spcBef>
            </a:pPr>
            <a:r>
              <a:rPr lang="en-AU" sz="3600" dirty="0">
                <a:latin typeface="Arial" charset="0"/>
              </a:rPr>
              <a:t>→</a:t>
            </a:r>
            <a:r>
              <a:rPr lang="en-US" sz="2800" dirty="0">
                <a:latin typeface="Arial" charset="0"/>
              </a:rPr>
              <a:t> Time-varying spin-dependent </a:t>
            </a:r>
            <a:r>
              <a:rPr lang="en-US" sz="2800" dirty="0" smtClean="0">
                <a:latin typeface="Arial" charset="0"/>
              </a:rPr>
              <a:t>effects, oscillating Electric Dipole Moments, 10</a:t>
            </a:r>
            <a:r>
              <a:rPr lang="en-US" sz="2800" baseline="30000" dirty="0" smtClean="0">
                <a:latin typeface="Arial" charset="0"/>
              </a:rPr>
              <a:t>3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smtClean="0">
                <a:latin typeface="Arial" charset="0"/>
              </a:rPr>
              <a:t>improvement</a:t>
            </a:r>
          </a:p>
          <a:p>
            <a:pPr marL="342900" lvl="1" indent="-342900" algn="ctr">
              <a:lnSpc>
                <a:spcPts val="4600"/>
              </a:lnSpc>
              <a:spcBef>
                <a:spcPct val="20000"/>
              </a:spcBef>
            </a:pPr>
            <a:r>
              <a:rPr lang="en-US" sz="2000" dirty="0" err="1" smtClean="0">
                <a:latin typeface="Arial" charset="0"/>
                <a:ea typeface="ＭＳ Ｐゴシック" charset="0"/>
              </a:rPr>
              <a:t>nEDM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 </a:t>
            </a:r>
            <a:r>
              <a:rPr lang="en-US" sz="2000" dirty="0">
                <a:latin typeface="Arial" charset="0"/>
                <a:ea typeface="ＭＳ Ｐゴシック" charset="0"/>
              </a:rPr>
              <a:t>collaboration, </a:t>
            </a:r>
            <a:r>
              <a:rPr lang="en-US" sz="2000" dirty="0" err="1">
                <a:latin typeface="Arial" charset="0"/>
                <a:ea typeface="ＭＳ Ｐゴシック" charset="0"/>
              </a:rPr>
              <a:t>CASPEr</a:t>
            </a:r>
            <a:r>
              <a:rPr lang="en-US" sz="2000" dirty="0">
                <a:latin typeface="Arial" charset="0"/>
                <a:ea typeface="ＭＳ Ｐゴシック" charset="0"/>
              </a:rPr>
              <a:t> electric, JILA (E. Cornell and Jun Ye group)</a:t>
            </a:r>
          </a:p>
          <a:p>
            <a:pPr marL="342900" indent="-342900" algn="ctr" eaLnBrk="1" hangingPunct="1">
              <a:lnSpc>
                <a:spcPts val="4600"/>
              </a:lnSpc>
              <a:spcBef>
                <a:spcPct val="20000"/>
              </a:spcBef>
            </a:pPr>
            <a:endParaRPr lang="en-US" sz="2800" baseline="30000" dirty="0">
              <a:latin typeface="Arial" charset="0"/>
            </a:endParaRPr>
          </a:p>
          <a:p>
            <a:pPr marL="342900" indent="-342900" algn="ctr" eaLnBrk="1" hangingPunct="1">
              <a:lnSpc>
                <a:spcPts val="4600"/>
              </a:lnSpc>
              <a:spcBef>
                <a:spcPct val="20000"/>
              </a:spcBef>
            </a:pPr>
            <a:endParaRPr lang="en-US" sz="2800" dirty="0">
              <a:latin typeface="Arial" charset="0"/>
            </a:endParaRPr>
          </a:p>
        </p:txBody>
      </p:sp>
      <p:sp>
        <p:nvSpPr>
          <p:cNvPr id="64520" name="Rectangle 3"/>
          <p:cNvSpPr>
            <a:spLocks noChangeArrowheads="1"/>
          </p:cNvSpPr>
          <p:nvPr/>
        </p:nvSpPr>
        <p:spPr bwMode="auto">
          <a:xfrm>
            <a:off x="-304800" y="4178300"/>
            <a:ext cx="61976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1" hangingPunct="1">
              <a:lnSpc>
                <a:spcPts val="4600"/>
              </a:lnSpc>
              <a:spcBef>
                <a:spcPct val="20000"/>
              </a:spcBef>
            </a:pPr>
            <a:r>
              <a:rPr lang="en-AU" sz="3600">
                <a:latin typeface="Arial" charset="0"/>
              </a:rPr>
              <a:t>→</a:t>
            </a:r>
            <a:r>
              <a:rPr lang="en-AU" sz="2800">
                <a:latin typeface="Arial" charset="0"/>
              </a:rPr>
              <a:t> Time-v</a:t>
            </a:r>
            <a:r>
              <a:rPr lang="en-US" sz="2800">
                <a:latin typeface="Arial" charset="0"/>
              </a:rPr>
              <a:t>arying fundamental constants</a:t>
            </a:r>
          </a:p>
          <a:p>
            <a:pPr marL="342900" indent="-342900" algn="ctr" eaLnBrk="1" hangingPunct="1">
              <a:lnSpc>
                <a:spcPts val="4600"/>
              </a:lnSpc>
              <a:spcBef>
                <a:spcPct val="20000"/>
              </a:spcBef>
            </a:pPr>
            <a:r>
              <a:rPr lang="en-US" sz="2800">
                <a:latin typeface="Arial" charset="0"/>
              </a:rPr>
              <a:t>10</a:t>
            </a:r>
            <a:r>
              <a:rPr lang="en-US" sz="2800" baseline="30000">
                <a:latin typeface="Arial" charset="0"/>
              </a:rPr>
              <a:t>15</a:t>
            </a:r>
            <a:r>
              <a:rPr lang="en-US" sz="2800">
                <a:latin typeface="Arial" charset="0"/>
              </a:rPr>
              <a:t> improvement</a:t>
            </a:r>
            <a:endParaRPr lang="en-US" sz="2800" baseline="30000">
              <a:latin typeface="Arial" charset="0"/>
            </a:endParaRPr>
          </a:p>
        </p:txBody>
      </p:sp>
      <p:sp>
        <p:nvSpPr>
          <p:cNvPr id="64521" name="TextBox 13"/>
          <p:cNvSpPr txBox="1">
            <a:spLocks noChangeArrowheads="1"/>
          </p:cNvSpPr>
          <p:nvPr/>
        </p:nvSpPr>
        <p:spPr bwMode="auto">
          <a:xfrm>
            <a:off x="2641600" y="3192463"/>
            <a:ext cx="3844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9pPr>
          </a:lstStyle>
          <a:p>
            <a:pPr eaLnBrk="1" hangingPunct="1"/>
            <a:r>
              <a:rPr lang="en-AU" sz="1800" i="1">
                <a:latin typeface="Arial" charset="0"/>
              </a:rPr>
              <a:t>P</a:t>
            </a:r>
          </a:p>
        </p:txBody>
      </p:sp>
      <p:sp>
        <p:nvSpPr>
          <p:cNvPr id="64522" name="TextBox 14"/>
          <p:cNvSpPr txBox="1">
            <a:spLocks noChangeArrowheads="1"/>
          </p:cNvSpPr>
          <p:nvPr/>
        </p:nvSpPr>
        <p:spPr bwMode="auto">
          <a:xfrm>
            <a:off x="8881534" y="3190875"/>
            <a:ext cx="3844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9pPr>
          </a:lstStyle>
          <a:p>
            <a:pPr eaLnBrk="1" hangingPunct="1"/>
            <a:r>
              <a:rPr lang="en-AU" sz="1800" i="1">
                <a:latin typeface="Arial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36150391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ChangeArrowheads="1"/>
          </p:cNvSpPr>
          <p:nvPr/>
        </p:nvSpPr>
        <p:spPr bwMode="auto">
          <a:xfrm>
            <a:off x="101600" y="152400"/>
            <a:ext cx="1202266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3800" b="0">
                <a:solidFill>
                  <a:srgbClr val="E60000"/>
                </a:solidFill>
              </a:rPr>
              <a:t>Dark Matter-Induced Cosmological Evolution of the Fundamental Constants</a:t>
            </a:r>
            <a:endParaRPr lang="en-AU" sz="3800" b="0">
              <a:solidFill>
                <a:srgbClr val="E60000"/>
              </a:solidFill>
            </a:endParaRPr>
          </a:p>
        </p:txBody>
      </p:sp>
      <p:sp>
        <p:nvSpPr>
          <p:cNvPr id="63490" name="Rectangle 3"/>
          <p:cNvSpPr>
            <a:spLocks noChangeArrowheads="1"/>
          </p:cNvSpPr>
          <p:nvPr/>
        </p:nvSpPr>
        <p:spPr bwMode="auto">
          <a:xfrm>
            <a:off x="1066800" y="1600200"/>
            <a:ext cx="11379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2600" b="0"/>
              <a:t>	Consider an oscillating classical </a:t>
            </a:r>
            <a:r>
              <a:rPr lang="en-US" sz="2600" b="0" i="1"/>
              <a:t>scalar</a:t>
            </a:r>
            <a:r>
              <a:rPr lang="en-US" sz="2600" b="0"/>
              <a:t> field,                  </a:t>
            </a:r>
            <a:r>
              <a:rPr lang="el-GR" sz="2600" b="0"/>
              <a:t>φ</a:t>
            </a:r>
            <a:r>
              <a:rPr lang="en-US" sz="2600" b="0"/>
              <a:t>(</a:t>
            </a:r>
            <a:r>
              <a:rPr lang="en-US" sz="2600" b="0" i="1"/>
              <a:t>t</a:t>
            </a:r>
            <a:r>
              <a:rPr lang="en-US" sz="2600" b="0"/>
              <a:t>) = </a:t>
            </a:r>
            <a:r>
              <a:rPr lang="el-GR" sz="2600" b="0"/>
              <a:t>φ</a:t>
            </a:r>
            <a:r>
              <a:rPr lang="en-US" sz="2600" b="0" baseline="-25000"/>
              <a:t>0 </a:t>
            </a:r>
            <a:r>
              <a:rPr lang="en-US" sz="2600" b="0"/>
              <a:t>cos(</a:t>
            </a:r>
            <a:r>
              <a:rPr lang="en-US" sz="2600" b="0" i="1"/>
              <a:t>m</a:t>
            </a:r>
            <a:r>
              <a:rPr lang="el-GR" sz="2600" b="0" baseline="-25000"/>
              <a:t>φ</a:t>
            </a:r>
            <a:r>
              <a:rPr lang="en-US" sz="2600" b="0" i="1"/>
              <a:t>t</a:t>
            </a:r>
            <a:r>
              <a:rPr lang="en-US" sz="2600" b="0"/>
              <a:t>), that interacts with SM fields           (e.g. a fermion </a:t>
            </a:r>
            <a:r>
              <a:rPr lang="en-US" sz="2600" b="0" i="1"/>
              <a:t>f</a:t>
            </a:r>
            <a:r>
              <a:rPr lang="en-US" sz="2600" b="0"/>
              <a:t>) via </a:t>
            </a:r>
            <a:r>
              <a:rPr lang="en-US" sz="2600" b="0" i="1" u="sng"/>
              <a:t>quadratic couplings</a:t>
            </a:r>
            <a:r>
              <a:rPr lang="en-US" sz="2600" b="0"/>
              <a:t> in </a:t>
            </a:r>
            <a:r>
              <a:rPr lang="el-GR" sz="2600" b="0"/>
              <a:t>φ</a:t>
            </a:r>
            <a:r>
              <a:rPr lang="en-US" sz="2600" b="0"/>
              <a:t>.</a:t>
            </a: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67733" y="1295400"/>
            <a:ext cx="12090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ctr">
              <a:spcBef>
                <a:spcPct val="20000"/>
              </a:spcBef>
            </a:pPr>
            <a:endParaRPr lang="en-US" b="0"/>
          </a:p>
        </p:txBody>
      </p:sp>
      <p:sp>
        <p:nvSpPr>
          <p:cNvPr id="63492" name="Rectangle 3"/>
          <p:cNvSpPr>
            <a:spLocks noChangeArrowheads="1"/>
          </p:cNvSpPr>
          <p:nvPr/>
        </p:nvSpPr>
        <p:spPr bwMode="auto">
          <a:xfrm>
            <a:off x="-203200" y="5791200"/>
            <a:ext cx="6705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en-US" sz="2800" b="0"/>
              <a:t>	</a:t>
            </a:r>
            <a:r>
              <a:rPr lang="en-US" sz="2800"/>
              <a:t>‘Slow’ drifts</a:t>
            </a:r>
            <a:r>
              <a:rPr lang="en-US" sz="2600" b="0"/>
              <a:t> </a:t>
            </a:r>
            <a:r>
              <a:rPr lang="en-US" sz="2400" b="0"/>
              <a:t>[Astrophysics     (high </a:t>
            </a:r>
            <a:r>
              <a:rPr lang="el-GR" sz="2600" b="0"/>
              <a:t>ρ</a:t>
            </a:r>
            <a:r>
              <a:rPr lang="en-US" sz="2600" b="0" baseline="-25000"/>
              <a:t>DM</a:t>
            </a:r>
            <a:r>
              <a:rPr lang="en-US" sz="2400" b="0"/>
              <a:t>): BBN, CMB]</a:t>
            </a:r>
          </a:p>
        </p:txBody>
      </p:sp>
      <p:sp>
        <p:nvSpPr>
          <p:cNvPr id="63493" name="Rectangle 3"/>
          <p:cNvSpPr>
            <a:spLocks noChangeArrowheads="1"/>
          </p:cNvSpPr>
          <p:nvPr/>
        </p:nvSpPr>
        <p:spPr bwMode="auto">
          <a:xfrm>
            <a:off x="5892800" y="5791200"/>
            <a:ext cx="6197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en-US" sz="2800" b="0"/>
              <a:t>	</a:t>
            </a:r>
            <a:r>
              <a:rPr lang="en-US" sz="2800"/>
              <a:t>Oscillating variations</a:t>
            </a:r>
            <a:r>
              <a:rPr lang="en-US" sz="2600" b="0"/>
              <a:t>       </a:t>
            </a:r>
            <a:r>
              <a:rPr lang="en-US" sz="2400" b="0"/>
              <a:t>[Laboratory (high precision)]</a:t>
            </a:r>
            <a:endParaRPr lang="en-US" sz="2600" b="0"/>
          </a:p>
        </p:txBody>
      </p:sp>
      <p:sp>
        <p:nvSpPr>
          <p:cNvPr id="63494" name="Line 9"/>
          <p:cNvSpPr>
            <a:spLocks noChangeShapeType="1"/>
          </p:cNvSpPr>
          <p:nvPr/>
        </p:nvSpPr>
        <p:spPr bwMode="auto">
          <a:xfrm>
            <a:off x="6976533" y="48768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5" name="Line 10"/>
          <p:cNvSpPr>
            <a:spLocks noChangeShapeType="1"/>
          </p:cNvSpPr>
          <p:nvPr/>
        </p:nvSpPr>
        <p:spPr bwMode="auto">
          <a:xfrm>
            <a:off x="9990667" y="48768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6" name="Line 11"/>
          <p:cNvSpPr>
            <a:spLocks noChangeShapeType="1"/>
          </p:cNvSpPr>
          <p:nvPr/>
        </p:nvSpPr>
        <p:spPr bwMode="auto">
          <a:xfrm flipH="1">
            <a:off x="3572934" y="5321300"/>
            <a:ext cx="340148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7" name="Line 12"/>
          <p:cNvSpPr>
            <a:spLocks noChangeShapeType="1"/>
          </p:cNvSpPr>
          <p:nvPr/>
        </p:nvSpPr>
        <p:spPr bwMode="auto">
          <a:xfrm>
            <a:off x="3589867" y="53340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8" name="Line 13"/>
          <p:cNvSpPr>
            <a:spLocks noChangeShapeType="1"/>
          </p:cNvSpPr>
          <p:nvPr/>
        </p:nvSpPr>
        <p:spPr bwMode="auto">
          <a:xfrm flipH="1">
            <a:off x="9245600" y="5334000"/>
            <a:ext cx="75565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9" name="Line 14"/>
          <p:cNvSpPr>
            <a:spLocks noChangeShapeType="1"/>
          </p:cNvSpPr>
          <p:nvPr/>
        </p:nvSpPr>
        <p:spPr bwMode="auto">
          <a:xfrm>
            <a:off x="9262533" y="53340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3500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2882901"/>
            <a:ext cx="119888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1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3814764"/>
            <a:ext cx="1127760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8679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3"/>
          <p:cNvSpPr>
            <a:spLocks noChangeArrowheads="1"/>
          </p:cNvSpPr>
          <p:nvPr/>
        </p:nvSpPr>
        <p:spPr bwMode="auto">
          <a:xfrm>
            <a:off x="304800" y="1828800"/>
            <a:ext cx="11379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2600" b="0"/>
              <a:t>	</a:t>
            </a:r>
            <a:r>
              <a:rPr lang="en-US" sz="2600" u="sng"/>
              <a:t>Fermions:</a:t>
            </a:r>
          </a:p>
          <a:p>
            <a:pPr marL="342900" indent="-342900" eaLnBrk="1" hangingPunct="1">
              <a:spcBef>
                <a:spcPct val="20000"/>
              </a:spcBef>
            </a:pPr>
            <a:endParaRPr lang="en-US" sz="2600" b="0"/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2600" b="0"/>
              <a:t>	</a:t>
            </a:r>
          </a:p>
          <a:p>
            <a:pPr marL="342900" indent="-342900" eaLnBrk="1" hangingPunct="1">
              <a:spcBef>
                <a:spcPct val="20000"/>
              </a:spcBef>
            </a:pPr>
            <a:endParaRPr lang="en-US" sz="1000" b="0"/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2600" b="0"/>
              <a:t>	</a:t>
            </a:r>
            <a:r>
              <a:rPr lang="en-US" sz="2600" u="sng"/>
              <a:t>Photon:</a:t>
            </a:r>
            <a:endParaRPr lang="en-US" sz="2600"/>
          </a:p>
          <a:p>
            <a:pPr marL="342900" indent="-342900" eaLnBrk="1" hangingPunct="1">
              <a:spcBef>
                <a:spcPct val="20000"/>
              </a:spcBef>
            </a:pPr>
            <a:endParaRPr lang="en-US" sz="2600" b="0"/>
          </a:p>
          <a:p>
            <a:pPr marL="342900" indent="-342900" eaLnBrk="1" hangingPunct="1">
              <a:spcBef>
                <a:spcPct val="20000"/>
              </a:spcBef>
            </a:pPr>
            <a:endParaRPr lang="en-US" sz="2600" b="0" u="sng"/>
          </a:p>
          <a:p>
            <a:pPr marL="342900" indent="-342900" eaLnBrk="1" hangingPunct="1">
              <a:spcBef>
                <a:spcPct val="20000"/>
              </a:spcBef>
            </a:pPr>
            <a:endParaRPr lang="en-US" sz="1000" b="0" u="sng"/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2600" b="0"/>
              <a:t>	</a:t>
            </a:r>
            <a:r>
              <a:rPr lang="en-US" sz="2600" i="1" u="sng"/>
              <a:t>W</a:t>
            </a:r>
            <a:r>
              <a:rPr lang="en-US" sz="2600" u="sng"/>
              <a:t> and </a:t>
            </a:r>
            <a:r>
              <a:rPr lang="en-US" sz="2600" i="1" u="sng"/>
              <a:t>Z</a:t>
            </a:r>
            <a:r>
              <a:rPr lang="en-US" sz="2600" u="sng"/>
              <a:t> Bosons:</a:t>
            </a:r>
            <a:endParaRPr lang="en-US" sz="2600" b="0"/>
          </a:p>
          <a:p>
            <a:pPr marL="342900" indent="-342900" eaLnBrk="1" hangingPunct="1">
              <a:spcBef>
                <a:spcPct val="20000"/>
              </a:spcBef>
            </a:pPr>
            <a:endParaRPr lang="en-US" sz="2200" b="0"/>
          </a:p>
          <a:p>
            <a:pPr marL="342900" indent="-342900" eaLnBrk="1" hangingPunct="1">
              <a:spcBef>
                <a:spcPct val="20000"/>
              </a:spcBef>
            </a:pPr>
            <a:endParaRPr lang="en-US" sz="2200" u="sng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2378076"/>
            <a:ext cx="84328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Rectangle 2"/>
          <p:cNvSpPr>
            <a:spLocks noChangeArrowheads="1"/>
          </p:cNvSpPr>
          <p:nvPr/>
        </p:nvSpPr>
        <p:spPr bwMode="auto">
          <a:xfrm>
            <a:off x="101600" y="152400"/>
            <a:ext cx="1202266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3800" b="0">
                <a:solidFill>
                  <a:srgbClr val="E60000"/>
                </a:solidFill>
              </a:rPr>
              <a:t>Dark Matter-Induced Cosmological Evolution of the Fundamental Constants</a:t>
            </a:r>
            <a:endParaRPr lang="en-AU" sz="3800" b="0">
              <a:solidFill>
                <a:srgbClr val="E60000"/>
              </a:solidFill>
            </a:endParaRPr>
          </a:p>
        </p:txBody>
      </p:sp>
      <p:pic>
        <p:nvPicPr>
          <p:cNvPr id="6554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98914"/>
            <a:ext cx="10769600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5700714"/>
            <a:ext cx="9652000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Rectangle 3"/>
          <p:cNvSpPr>
            <a:spLocks noChangeArrowheads="1"/>
          </p:cNvSpPr>
          <p:nvPr/>
        </p:nvSpPr>
        <p:spPr bwMode="auto">
          <a:xfrm>
            <a:off x="67733" y="1295400"/>
            <a:ext cx="12090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ctr">
              <a:spcBef>
                <a:spcPct val="20000"/>
              </a:spcBef>
            </a:pPr>
            <a:r>
              <a:rPr lang="en-US" b="0"/>
              <a:t>[</a:t>
            </a:r>
            <a:r>
              <a:rPr lang="en-US" b="0">
                <a:solidFill>
                  <a:srgbClr val="0000CC"/>
                </a:solidFill>
              </a:rPr>
              <a:t>Stadnik, and V.F. </a:t>
            </a:r>
            <a:r>
              <a:rPr lang="en-US" b="0" i="1">
                <a:solidFill>
                  <a:srgbClr val="0000CC"/>
                </a:solidFill>
              </a:rPr>
              <a:t>PRL</a:t>
            </a:r>
            <a:r>
              <a:rPr lang="en-US" b="0">
                <a:solidFill>
                  <a:srgbClr val="0000CC"/>
                </a:solidFill>
              </a:rPr>
              <a:t> </a:t>
            </a:r>
            <a:r>
              <a:rPr lang="en-US">
                <a:solidFill>
                  <a:srgbClr val="0000CC"/>
                </a:solidFill>
              </a:rPr>
              <a:t>114</a:t>
            </a:r>
            <a:r>
              <a:rPr lang="en-US" b="0">
                <a:solidFill>
                  <a:srgbClr val="0000CC"/>
                </a:solidFill>
              </a:rPr>
              <a:t>, 161301 (2015)</a:t>
            </a:r>
            <a:r>
              <a:rPr lang="en-US" b="0"/>
              <a:t>;</a:t>
            </a:r>
            <a:r>
              <a:rPr lang="en-US" b="0">
                <a:solidFill>
                  <a:srgbClr val="0000CC"/>
                </a:solidFill>
              </a:rPr>
              <a:t> </a:t>
            </a:r>
            <a:r>
              <a:rPr lang="en-US" b="0" i="1">
                <a:solidFill>
                  <a:srgbClr val="0000CC"/>
                </a:solidFill>
              </a:rPr>
              <a:t>PRL</a:t>
            </a:r>
            <a:r>
              <a:rPr lang="en-US" b="0">
                <a:solidFill>
                  <a:srgbClr val="0000CC"/>
                </a:solidFill>
              </a:rPr>
              <a:t> </a:t>
            </a:r>
            <a:r>
              <a:rPr lang="en-US">
                <a:solidFill>
                  <a:srgbClr val="0000CC"/>
                </a:solidFill>
              </a:rPr>
              <a:t>115</a:t>
            </a:r>
            <a:r>
              <a:rPr lang="en-US" b="0">
                <a:solidFill>
                  <a:srgbClr val="0000CC"/>
                </a:solidFill>
              </a:rPr>
              <a:t>, 201301 (2015)</a:t>
            </a:r>
            <a:r>
              <a:rPr lang="en-US" b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557240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ChangeArrowheads="1"/>
          </p:cNvSpPr>
          <p:nvPr/>
        </p:nvSpPr>
        <p:spPr bwMode="auto">
          <a:xfrm>
            <a:off x="169333" y="152400"/>
            <a:ext cx="1202266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3800" b="0">
                <a:solidFill>
                  <a:srgbClr val="E60000"/>
                </a:solidFill>
              </a:rPr>
              <a:t>Constraints on Quadratic Interaction of Scalar Dark Matter with the Photon</a:t>
            </a:r>
            <a:endParaRPr lang="en-AU" sz="3800" b="0">
              <a:solidFill>
                <a:srgbClr val="E60000"/>
              </a:solidFill>
            </a:endParaRPr>
          </a:p>
        </p:txBody>
      </p:sp>
      <p:sp>
        <p:nvSpPr>
          <p:cNvPr id="75778" name="Rectangle 3"/>
          <p:cNvSpPr>
            <a:spLocks noChangeArrowheads="1"/>
          </p:cNvSpPr>
          <p:nvPr/>
        </p:nvSpPr>
        <p:spPr bwMode="auto">
          <a:xfrm>
            <a:off x="-592667" y="1295400"/>
            <a:ext cx="12598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ctr">
              <a:spcBef>
                <a:spcPct val="20000"/>
              </a:spcBef>
            </a:pPr>
            <a:r>
              <a:rPr lang="en-US"/>
              <a:t>	BBN, CMB, Dy and Rb/Cs constraints:</a:t>
            </a:r>
            <a:r>
              <a:rPr lang="en-US" b="0"/>
              <a:t>                                                                                              [</a:t>
            </a:r>
            <a:r>
              <a:rPr lang="en-US" b="0">
                <a:solidFill>
                  <a:srgbClr val="0000CC"/>
                </a:solidFill>
              </a:rPr>
              <a:t>Stadnik and V.F., </a:t>
            </a:r>
            <a:r>
              <a:rPr lang="en-US" b="0" i="1">
                <a:solidFill>
                  <a:srgbClr val="0000CC"/>
                </a:solidFill>
              </a:rPr>
              <a:t>PRL</a:t>
            </a:r>
            <a:r>
              <a:rPr lang="en-US" b="0">
                <a:solidFill>
                  <a:srgbClr val="0000CC"/>
                </a:solidFill>
              </a:rPr>
              <a:t> </a:t>
            </a:r>
            <a:r>
              <a:rPr lang="en-US">
                <a:solidFill>
                  <a:srgbClr val="0000CC"/>
                </a:solidFill>
              </a:rPr>
              <a:t>115</a:t>
            </a:r>
            <a:r>
              <a:rPr lang="en-US" b="0">
                <a:solidFill>
                  <a:srgbClr val="0000CC"/>
                </a:solidFill>
              </a:rPr>
              <a:t>, 201301 (2015) + Phys. Rev. D 2016</a:t>
            </a:r>
            <a:r>
              <a:rPr lang="en-US" b="0"/>
              <a:t>]                                                                   </a:t>
            </a:r>
            <a:r>
              <a:rPr lang="en-US">
                <a:solidFill>
                  <a:srgbClr val="E60000"/>
                </a:solidFill>
              </a:rPr>
              <a:t>15 orders of magnitude improvement!</a:t>
            </a:r>
            <a:r>
              <a:rPr lang="en-US" b="0"/>
              <a:t> </a:t>
            </a:r>
          </a:p>
        </p:txBody>
      </p:sp>
      <p:pic>
        <p:nvPicPr>
          <p:cNvPr id="7577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78050"/>
            <a:ext cx="9042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6414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ChangeArrowheads="1"/>
          </p:cNvSpPr>
          <p:nvPr/>
        </p:nvSpPr>
        <p:spPr bwMode="auto">
          <a:xfrm>
            <a:off x="169333" y="152400"/>
            <a:ext cx="1202266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3800" b="0">
                <a:solidFill>
                  <a:srgbClr val="E60000"/>
                </a:solidFill>
              </a:rPr>
              <a:t>Constraints on Quadratic Interactions of Scalar Dark Matter with Light Quarks</a:t>
            </a:r>
            <a:endParaRPr lang="en-AU" sz="3800" b="0">
              <a:solidFill>
                <a:srgbClr val="E60000"/>
              </a:solidFill>
            </a:endParaRPr>
          </a:p>
        </p:txBody>
      </p:sp>
      <p:sp>
        <p:nvSpPr>
          <p:cNvPr id="77826" name="Rectangle 3"/>
          <p:cNvSpPr>
            <a:spLocks noChangeArrowheads="1"/>
          </p:cNvSpPr>
          <p:nvPr/>
        </p:nvSpPr>
        <p:spPr bwMode="auto">
          <a:xfrm>
            <a:off x="101600" y="1295400"/>
            <a:ext cx="1197186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ctr">
              <a:spcBef>
                <a:spcPct val="20000"/>
              </a:spcBef>
            </a:pPr>
            <a:r>
              <a:rPr lang="en-US"/>
              <a:t>	BBN and Rb/Cs constraints:</a:t>
            </a:r>
            <a:r>
              <a:rPr lang="en-US" b="0"/>
              <a:t>                                                                              [</a:t>
            </a:r>
            <a:r>
              <a:rPr lang="en-US" b="0">
                <a:solidFill>
                  <a:srgbClr val="0000CC"/>
                </a:solidFill>
              </a:rPr>
              <a:t>Stadnik and V.F., </a:t>
            </a:r>
            <a:r>
              <a:rPr lang="en-US" b="0" i="1">
                <a:solidFill>
                  <a:srgbClr val="0000CC"/>
                </a:solidFill>
              </a:rPr>
              <a:t>PRL</a:t>
            </a:r>
            <a:r>
              <a:rPr lang="en-US" b="0">
                <a:solidFill>
                  <a:srgbClr val="0000CC"/>
                </a:solidFill>
              </a:rPr>
              <a:t> </a:t>
            </a:r>
            <a:r>
              <a:rPr lang="en-US">
                <a:solidFill>
                  <a:srgbClr val="0000CC"/>
                </a:solidFill>
              </a:rPr>
              <a:t>115</a:t>
            </a:r>
            <a:r>
              <a:rPr lang="en-US" b="0">
                <a:solidFill>
                  <a:srgbClr val="0000CC"/>
                </a:solidFill>
              </a:rPr>
              <a:t>, 201301 (2015) + Phys. Rev. D 2016</a:t>
            </a:r>
            <a:r>
              <a:rPr lang="en-US" b="0"/>
              <a:t>]     </a:t>
            </a:r>
          </a:p>
        </p:txBody>
      </p:sp>
      <p:pic>
        <p:nvPicPr>
          <p:cNvPr id="778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39938"/>
            <a:ext cx="9550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7770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ChangeArrowheads="1"/>
          </p:cNvSpPr>
          <p:nvPr/>
        </p:nvSpPr>
        <p:spPr bwMode="auto">
          <a:xfrm>
            <a:off x="169333" y="152400"/>
            <a:ext cx="1202266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3800" b="0">
                <a:solidFill>
                  <a:srgbClr val="E60000"/>
                </a:solidFill>
              </a:rPr>
              <a:t>Constraints on Quadratic Interaction of Scalar Dark Matter with the Electron</a:t>
            </a:r>
            <a:endParaRPr lang="en-AU" sz="3800" b="0">
              <a:solidFill>
                <a:srgbClr val="E60000"/>
              </a:solidFill>
            </a:endParaRPr>
          </a:p>
        </p:txBody>
      </p:sp>
      <p:sp>
        <p:nvSpPr>
          <p:cNvPr id="79874" name="Rectangle 3"/>
          <p:cNvSpPr>
            <a:spLocks noChangeArrowheads="1"/>
          </p:cNvSpPr>
          <p:nvPr/>
        </p:nvSpPr>
        <p:spPr bwMode="auto">
          <a:xfrm>
            <a:off x="-203200" y="1295400"/>
            <a:ext cx="1197186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ctr">
              <a:spcBef>
                <a:spcPct val="20000"/>
              </a:spcBef>
            </a:pPr>
            <a:r>
              <a:rPr lang="en-US"/>
              <a:t>	BBN and CMB constraints</a:t>
            </a:r>
            <a:r>
              <a:rPr lang="en-US" b="0"/>
              <a:t>:                                                                               [</a:t>
            </a:r>
            <a:r>
              <a:rPr lang="en-US" b="0">
                <a:solidFill>
                  <a:srgbClr val="0000CC"/>
                </a:solidFill>
              </a:rPr>
              <a:t>Stadnik and V.F., </a:t>
            </a:r>
            <a:r>
              <a:rPr lang="en-US" b="0" i="1">
                <a:solidFill>
                  <a:srgbClr val="0000CC"/>
                </a:solidFill>
              </a:rPr>
              <a:t>PRL</a:t>
            </a:r>
            <a:r>
              <a:rPr lang="en-US" b="0">
                <a:solidFill>
                  <a:srgbClr val="0000CC"/>
                </a:solidFill>
              </a:rPr>
              <a:t> </a:t>
            </a:r>
            <a:r>
              <a:rPr lang="en-US">
                <a:solidFill>
                  <a:srgbClr val="0000CC"/>
                </a:solidFill>
              </a:rPr>
              <a:t>115</a:t>
            </a:r>
            <a:r>
              <a:rPr lang="en-US" b="0">
                <a:solidFill>
                  <a:srgbClr val="0000CC"/>
                </a:solidFill>
              </a:rPr>
              <a:t>, 201301 (2015)</a:t>
            </a:r>
            <a:r>
              <a:rPr lang="en-US" b="0"/>
              <a:t>]             </a:t>
            </a:r>
          </a:p>
        </p:txBody>
      </p:sp>
      <p:pic>
        <p:nvPicPr>
          <p:cNvPr id="798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2038350"/>
            <a:ext cx="934720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8752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103105-5B37-43B1-9007-CFC3E77DE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005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Atomic ionization by scalars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E365E2-352C-4193-BB96-09FC820E3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634" y="2061405"/>
            <a:ext cx="5962977" cy="4216082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φ : scalar </a:t>
            </a:r>
            <a:r>
              <a:rPr lang="en-AU" dirty="0" err="1"/>
              <a:t>familon</a:t>
            </a:r>
            <a:r>
              <a:rPr lang="en-AU" dirty="0"/>
              <a:t>, </a:t>
            </a:r>
            <a:r>
              <a:rPr lang="en-AU" dirty="0" err="1"/>
              <a:t>sgoldstino</a:t>
            </a:r>
            <a:r>
              <a:rPr lang="en-AU" dirty="0"/>
              <a:t>, </a:t>
            </a:r>
            <a:r>
              <a:rPr lang="en-AU" dirty="0" err="1"/>
              <a:t>dilaton</a:t>
            </a:r>
            <a:r>
              <a:rPr lang="en-AU" dirty="0"/>
              <a:t>, </a:t>
            </a:r>
            <a:r>
              <a:rPr lang="en-AU" dirty="0" err="1"/>
              <a:t>relaxon</a:t>
            </a:r>
            <a:r>
              <a:rPr lang="en-AU" dirty="0"/>
              <a:t>, moduli</a:t>
            </a:r>
            <a:r>
              <a:rPr lang="en-US" dirty="0"/>
              <a:t>, Higgs-portal DM, etc.</a:t>
            </a:r>
          </a:p>
          <a:p>
            <a:r>
              <a:rPr lang="en-US" dirty="0"/>
              <a:t>Absorption of scalar causes atomic ionization (similar to photoelectric effect)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detectable by current DM and solar axion searches</a:t>
            </a:r>
            <a:r>
              <a:rPr lang="en-US" dirty="0">
                <a:sym typeface="Wingdings" panose="05000000000000000000" pitchFamily="2" charset="2"/>
              </a:rPr>
              <a:t>.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Xenon1T,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PandaX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-II, EDELWEISS-III, DAMA/LIBRA, SABRE,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SuperCDMS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,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ArDM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, DarkSide-20k, DEAP-3600.</a:t>
            </a:r>
          </a:p>
          <a:p>
            <a:endParaRPr lang="en-US" dirty="0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5712459E-9DB2-42AE-A9D3-D957646764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697" y="1190051"/>
            <a:ext cx="4490606" cy="829786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27BC5CA5-2765-4C9E-860E-618C1C4A5FBC}"/>
              </a:ext>
            </a:extLst>
          </p:cNvPr>
          <p:cNvGrpSpPr>
            <a:grpSpLocks noChangeAspect="1"/>
          </p:cNvGrpSpPr>
          <p:nvPr/>
        </p:nvGrpSpPr>
        <p:grpSpPr>
          <a:xfrm>
            <a:off x="6906140" y="2185383"/>
            <a:ext cx="4316621" cy="4167770"/>
            <a:chOff x="0" y="0"/>
            <a:chExt cx="2910176" cy="2809571"/>
          </a:xfrm>
        </p:grpSpPr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xmlns="" id="{BC2BCAA0-346A-409A-BFA7-1CAB6F6F63C5}"/>
                </a:ext>
              </a:extLst>
            </p:cNvPr>
            <p:cNvCxnSpPr/>
            <p:nvPr/>
          </p:nvCxnSpPr>
          <p:spPr>
            <a:xfrm flipV="1">
              <a:off x="894521" y="2149171"/>
              <a:ext cx="744855" cy="6604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xmlns="" id="{0EEFA8DA-64EA-47F3-B7F0-C55CAFD68832}"/>
                </a:ext>
              </a:extLst>
            </p:cNvPr>
            <p:cNvCxnSpPr/>
            <p:nvPr/>
          </p:nvCxnSpPr>
          <p:spPr>
            <a:xfrm>
              <a:off x="2442541" y="731520"/>
              <a:ext cx="0" cy="9144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>
              <a:extLst>
                <a:ext uri="{FF2B5EF4-FFF2-40B4-BE49-F238E27FC236}">
                  <a16:creationId xmlns:a16="http://schemas.microsoft.com/office/drawing/2014/main" xmlns="" id="{466F415A-E4AA-4BED-B1C3-6B3B1F65127F}"/>
                </a:ext>
              </a:extLst>
            </p:cNvPr>
            <p:cNvSpPr/>
            <p:nvPr/>
          </p:nvSpPr>
          <p:spPr>
            <a:xfrm rot="18803430">
              <a:off x="1864166" y="2110657"/>
              <a:ext cx="106680" cy="110490"/>
            </a:xfrm>
            <a:prstGeom prst="ellipse">
              <a:avLst/>
            </a:prstGeom>
            <a:gradFill flip="none" rotWithShape="1">
              <a:gsLst>
                <a:gs pos="38000">
                  <a:schemeClr val="accent1">
                    <a:lumMod val="40000"/>
                    <a:lumOff val="60000"/>
                  </a:schemeClr>
                </a:gs>
                <a:gs pos="62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xmlns="" id="{BB860C1C-1727-469E-ABB9-86494FA77895}"/>
                </a:ext>
              </a:extLst>
            </p:cNvPr>
            <p:cNvCxnSpPr/>
            <p:nvPr/>
          </p:nvCxnSpPr>
          <p:spPr>
            <a:xfrm flipV="1">
              <a:off x="1914607" y="260736"/>
              <a:ext cx="0" cy="1828800"/>
            </a:xfrm>
            <a:prstGeom prst="straightConnector1">
              <a:avLst/>
            </a:prstGeom>
            <a:ln>
              <a:prstDash val="dash"/>
              <a:headEnd type="none" w="med" len="med"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>
              <a:extLst>
                <a:ext uri="{FF2B5EF4-FFF2-40B4-BE49-F238E27FC236}">
                  <a16:creationId xmlns:a16="http://schemas.microsoft.com/office/drawing/2014/main" xmlns="" id="{0E13CE6B-E4C2-4160-A67F-ECDC62C84FBC}"/>
                </a:ext>
              </a:extLst>
            </p:cNvPr>
            <p:cNvSpPr/>
            <p:nvPr/>
          </p:nvSpPr>
          <p:spPr>
            <a:xfrm rot="18803430">
              <a:off x="1021328" y="985548"/>
              <a:ext cx="106680" cy="110490"/>
            </a:xfrm>
            <a:prstGeom prst="ellipse">
              <a:avLst/>
            </a:prstGeom>
            <a:gradFill flip="none" rotWithShape="1">
              <a:gsLst>
                <a:gs pos="38000">
                  <a:schemeClr val="accent1">
                    <a:lumMod val="40000"/>
                    <a:lumOff val="60000"/>
                  </a:schemeClr>
                </a:gs>
                <a:gs pos="62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xmlns="" id="{F92153E2-AB3E-4A60-B861-535355025228}"/>
                </a:ext>
              </a:extLst>
            </p:cNvPr>
            <p:cNvCxnSpPr/>
            <p:nvPr/>
          </p:nvCxnSpPr>
          <p:spPr>
            <a:xfrm flipV="1">
              <a:off x="1071769" y="236882"/>
              <a:ext cx="0" cy="731520"/>
            </a:xfrm>
            <a:prstGeom prst="straightConnector1">
              <a:avLst/>
            </a:prstGeom>
            <a:ln>
              <a:prstDash val="dash"/>
              <a:headEnd type="none" w="med" len="med"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5" name="Picture 54" descr="A picture containing pool ball, pool table, sport, furniture&#10;&#10;Description automatically generated">
              <a:extLst>
                <a:ext uri="{FF2B5EF4-FFF2-40B4-BE49-F238E27FC236}">
                  <a16:creationId xmlns:a16="http://schemas.microsoft.com/office/drawing/2014/main" xmlns="" id="{43A3C03F-C266-48FD-8B5B-EC2D032B12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154" y="759349"/>
              <a:ext cx="1435100" cy="1627505"/>
            </a:xfrm>
            <a:prstGeom prst="rect">
              <a:avLst/>
            </a:prstGeom>
          </p:spPr>
        </p:pic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xmlns="" id="{4C253DE3-BDAA-4EE0-BBBD-1539679F452F}"/>
                </a:ext>
              </a:extLst>
            </p:cNvPr>
            <p:cNvCxnSpPr/>
            <p:nvPr/>
          </p:nvCxnSpPr>
          <p:spPr>
            <a:xfrm flipV="1">
              <a:off x="174928" y="1497164"/>
              <a:ext cx="744855" cy="6604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 Box 2">
              <a:extLst>
                <a:ext uri="{FF2B5EF4-FFF2-40B4-BE49-F238E27FC236}">
                  <a16:creationId xmlns:a16="http://schemas.microsoft.com/office/drawing/2014/main" xmlns="" id="{16F5DE10-3505-43FB-B469-87ADA6357D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7074" y="974035"/>
              <a:ext cx="473102" cy="413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</a:t>
              </a:r>
              <a:r>
                <a:rPr lang="en-US" sz="2000" b="1" baseline="-2500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</a:t>
              </a:r>
              <a:endPara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xmlns="" id="{838479A4-3E2D-44DE-B69B-60692467C545}"/>
                </a:ext>
              </a:extLst>
            </p:cNvPr>
            <p:cNvSpPr/>
            <p:nvPr/>
          </p:nvSpPr>
          <p:spPr>
            <a:xfrm>
              <a:off x="528761" y="35781"/>
              <a:ext cx="1924187" cy="312475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9" name="Text Box 2">
              <a:extLst>
                <a:ext uri="{FF2B5EF4-FFF2-40B4-BE49-F238E27FC236}">
                  <a16:creationId xmlns:a16="http://schemas.microsoft.com/office/drawing/2014/main" xmlns="" id="{68CECF40-4004-4DED-AF1F-1EBDE68ABA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7303" y="0"/>
              <a:ext cx="894079" cy="436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AU" sz="1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Detector</a:t>
              </a:r>
              <a:endPara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Text Box 2">
              <a:extLst>
                <a:ext uri="{FF2B5EF4-FFF2-40B4-BE49-F238E27FC236}">
                  <a16:creationId xmlns:a16="http://schemas.microsoft.com/office/drawing/2014/main" xmlns="" id="{D94C5654-0CA0-4192-AFBC-11D46B7CB7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657847"/>
              <a:ext cx="317444" cy="452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AU" sz="2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φ</a:t>
              </a:r>
              <a:endPara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Text Box 2">
              <a:extLst>
                <a:ext uri="{FF2B5EF4-FFF2-40B4-BE49-F238E27FC236}">
                  <a16:creationId xmlns:a16="http://schemas.microsoft.com/office/drawing/2014/main" xmlns="" id="{E0A34D32-9A1C-41E8-9873-4FE0E26C3A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3690" y="2357562"/>
              <a:ext cx="317445" cy="433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AU" sz="2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φ</a:t>
              </a:r>
              <a:endPara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9382DAFD-8B32-400F-85A2-61FE1122065C}"/>
                </a:ext>
              </a:extLst>
            </p:cNvPr>
            <p:cNvCxnSpPr/>
            <p:nvPr/>
          </p:nvCxnSpPr>
          <p:spPr>
            <a:xfrm flipV="1">
              <a:off x="997888" y="1097280"/>
              <a:ext cx="69859" cy="29419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7BCE52A5-F07B-4776-96BC-1869DDDA35DC}"/>
                </a:ext>
              </a:extLst>
            </p:cNvPr>
            <p:cNvCxnSpPr/>
            <p:nvPr/>
          </p:nvCxnSpPr>
          <p:spPr>
            <a:xfrm>
              <a:off x="1741335" y="2119022"/>
              <a:ext cx="123245" cy="3854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 Box 2">
              <a:extLst>
                <a:ext uri="{FF2B5EF4-FFF2-40B4-BE49-F238E27FC236}">
                  <a16:creationId xmlns:a16="http://schemas.microsoft.com/office/drawing/2014/main" xmlns="" id="{ADE2723D-D9DA-4633-83F9-B7B2EE86A6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5252" y="703690"/>
              <a:ext cx="420923" cy="425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lang="en-US" sz="2000" baseline="30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</a:t>
              </a:r>
              <a:endPara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Text Box 2">
              <a:extLst>
                <a:ext uri="{FF2B5EF4-FFF2-40B4-BE49-F238E27FC236}">
                  <a16:creationId xmlns:a16="http://schemas.microsoft.com/office/drawing/2014/main" xmlns="" id="{30876FB0-5B64-4D09-A4ED-9FA07EBE06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288" y="1932167"/>
              <a:ext cx="429370" cy="449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lang="en-US" sz="2000" baseline="30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</a:t>
              </a:r>
              <a:endPara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Explosion: 8 Points 65">
              <a:extLst>
                <a:ext uri="{FF2B5EF4-FFF2-40B4-BE49-F238E27FC236}">
                  <a16:creationId xmlns:a16="http://schemas.microsoft.com/office/drawing/2014/main" xmlns="" id="{46019ECA-A91E-4CC1-A923-C42835755A2E}"/>
                </a:ext>
              </a:extLst>
            </p:cNvPr>
            <p:cNvSpPr/>
            <p:nvPr/>
          </p:nvSpPr>
          <p:spPr>
            <a:xfrm>
              <a:off x="1005840" y="55659"/>
              <a:ext cx="143123" cy="200080"/>
            </a:xfrm>
            <a:prstGeom prst="irregularSeal1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7" name="Explosion: 8 Points 66">
              <a:extLst>
                <a:ext uri="{FF2B5EF4-FFF2-40B4-BE49-F238E27FC236}">
                  <a16:creationId xmlns:a16="http://schemas.microsoft.com/office/drawing/2014/main" xmlns="" id="{4B031196-CB35-4D22-AF02-53BC159FF889}"/>
                </a:ext>
              </a:extLst>
            </p:cNvPr>
            <p:cNvSpPr/>
            <p:nvPr/>
          </p:nvSpPr>
          <p:spPr>
            <a:xfrm>
              <a:off x="1848678" y="95415"/>
              <a:ext cx="163002" cy="184178"/>
            </a:xfrm>
            <a:prstGeom prst="irregularSeal1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897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ChangeArrowheads="1"/>
          </p:cNvSpPr>
          <p:nvPr/>
        </p:nvSpPr>
        <p:spPr bwMode="auto">
          <a:xfrm>
            <a:off x="169333" y="152400"/>
            <a:ext cx="1202266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3800" b="0">
                <a:solidFill>
                  <a:srgbClr val="E60000"/>
                </a:solidFill>
              </a:rPr>
              <a:t>Constraints on Quadratic Interactions of Scalar Dark Matter with W and Z Bosons</a:t>
            </a:r>
            <a:endParaRPr lang="en-AU" sz="3800" b="0">
              <a:solidFill>
                <a:srgbClr val="E60000"/>
              </a:solidFill>
            </a:endParaRPr>
          </a:p>
        </p:txBody>
      </p:sp>
      <p:sp>
        <p:nvSpPr>
          <p:cNvPr id="81922" name="Rectangle 3"/>
          <p:cNvSpPr>
            <a:spLocks noChangeArrowheads="1"/>
          </p:cNvSpPr>
          <p:nvPr/>
        </p:nvSpPr>
        <p:spPr bwMode="auto">
          <a:xfrm>
            <a:off x="101600" y="1295400"/>
            <a:ext cx="1197186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ctr">
              <a:spcBef>
                <a:spcPct val="20000"/>
              </a:spcBef>
            </a:pPr>
            <a:r>
              <a:rPr lang="en-US"/>
              <a:t>	BBN constraints:</a:t>
            </a:r>
            <a:r>
              <a:rPr lang="en-US" b="0"/>
              <a:t>                                                                                              [</a:t>
            </a:r>
            <a:r>
              <a:rPr lang="en-US" b="0">
                <a:solidFill>
                  <a:srgbClr val="0000CC"/>
                </a:solidFill>
              </a:rPr>
              <a:t>Stadnik and V.F., </a:t>
            </a:r>
            <a:r>
              <a:rPr lang="en-US" b="0" i="1">
                <a:solidFill>
                  <a:srgbClr val="0000CC"/>
                </a:solidFill>
              </a:rPr>
              <a:t>PRL</a:t>
            </a:r>
            <a:r>
              <a:rPr lang="en-US" b="0">
                <a:solidFill>
                  <a:srgbClr val="0000CC"/>
                </a:solidFill>
              </a:rPr>
              <a:t> </a:t>
            </a:r>
            <a:r>
              <a:rPr lang="en-US">
                <a:solidFill>
                  <a:srgbClr val="0000CC"/>
                </a:solidFill>
              </a:rPr>
              <a:t>115</a:t>
            </a:r>
            <a:r>
              <a:rPr lang="en-US" b="0">
                <a:solidFill>
                  <a:srgbClr val="0000CC"/>
                </a:solidFill>
              </a:rPr>
              <a:t>, 201301 (2015)</a:t>
            </a:r>
            <a:r>
              <a:rPr lang="en-US" b="0"/>
              <a:t>]     </a:t>
            </a:r>
          </a:p>
        </p:txBody>
      </p:sp>
      <p:pic>
        <p:nvPicPr>
          <p:cNvPr id="8192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14538"/>
            <a:ext cx="955040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7428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ChangeArrowheads="1"/>
          </p:cNvSpPr>
          <p:nvPr/>
        </p:nvSpPr>
        <p:spPr bwMode="auto">
          <a:xfrm>
            <a:off x="101600" y="152400"/>
            <a:ext cx="1202266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3800" b="0">
                <a:solidFill>
                  <a:srgbClr val="E60000"/>
                </a:solidFill>
              </a:rPr>
              <a:t>Constraints on Linear Interaction of Scalar Dark Matter with the Higgs Boson</a:t>
            </a:r>
            <a:endParaRPr lang="en-AU" sz="3800" b="0">
              <a:solidFill>
                <a:srgbClr val="E60000"/>
              </a:solidFill>
            </a:endParaRPr>
          </a:p>
        </p:txBody>
      </p:sp>
      <p:sp>
        <p:nvSpPr>
          <p:cNvPr id="83970" name="Rectangle 3"/>
          <p:cNvSpPr>
            <a:spLocks noChangeArrowheads="1"/>
          </p:cNvSpPr>
          <p:nvPr/>
        </p:nvSpPr>
        <p:spPr bwMode="auto">
          <a:xfrm>
            <a:off x="0" y="1295400"/>
            <a:ext cx="1197186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ctr">
              <a:lnSpc>
                <a:spcPts val="2500"/>
              </a:lnSpc>
              <a:spcBef>
                <a:spcPct val="20000"/>
              </a:spcBef>
            </a:pPr>
            <a:r>
              <a:rPr lang="en-US"/>
              <a:t>	Rb/Cs constraints:</a:t>
            </a:r>
            <a:r>
              <a:rPr lang="en-US" b="0"/>
              <a:t>                                                                                              [</a:t>
            </a:r>
            <a:r>
              <a:rPr lang="en-US" b="0">
                <a:solidFill>
                  <a:srgbClr val="0000CC"/>
                </a:solidFill>
              </a:rPr>
              <a:t>Stadnik and V.F., </a:t>
            </a:r>
            <a:r>
              <a:rPr lang="en-US" b="0" i="1">
                <a:solidFill>
                  <a:srgbClr val="0000CC"/>
                </a:solidFill>
              </a:rPr>
              <a:t>PRA</a:t>
            </a:r>
            <a:r>
              <a:rPr lang="en-US" b="0">
                <a:solidFill>
                  <a:srgbClr val="0000CC"/>
                </a:solidFill>
              </a:rPr>
              <a:t> </a:t>
            </a:r>
            <a:r>
              <a:rPr lang="en-US">
                <a:solidFill>
                  <a:srgbClr val="0000CC"/>
                </a:solidFill>
              </a:rPr>
              <a:t>94</a:t>
            </a:r>
            <a:r>
              <a:rPr lang="en-US" b="0">
                <a:solidFill>
                  <a:srgbClr val="0000CC"/>
                </a:solidFill>
              </a:rPr>
              <a:t>, 022111 (2016)</a:t>
            </a:r>
            <a:r>
              <a:rPr lang="en-US" b="0"/>
              <a:t>]     </a:t>
            </a:r>
          </a:p>
        </p:txBody>
      </p:sp>
      <p:pic>
        <p:nvPicPr>
          <p:cNvPr id="8397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03464"/>
            <a:ext cx="9042400" cy="447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2" name="Rectangle 5"/>
          <p:cNvSpPr>
            <a:spLocks noChangeArrowheads="1"/>
          </p:cNvSpPr>
          <p:nvPr/>
        </p:nvSpPr>
        <p:spPr bwMode="auto">
          <a:xfrm>
            <a:off x="3352801" y="1981200"/>
            <a:ext cx="40135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rgbClr val="E60000"/>
                </a:solidFill>
              </a:rPr>
              <a:t>2 – 3 orders of magnitude improvement!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10795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12192000" cy="609600"/>
          </a:xfrm>
        </p:spPr>
        <p:txBody>
          <a:bodyPr/>
          <a:lstStyle/>
          <a:p>
            <a:pPr eaLnBrk="1" hangingPunct="1"/>
            <a:r>
              <a:rPr lang="en-US" sz="2900">
                <a:solidFill>
                  <a:srgbClr val="E60000"/>
                </a:solidFill>
                <a:latin typeface="Arial" charset="0"/>
                <a:ea typeface="ＭＳ Ｐゴシック" charset="0"/>
                <a:cs typeface="ＭＳ Ｐゴシック" charset="0"/>
              </a:rPr>
              <a:t>Axion-Induced Oscillating Atomic and Molecular EDMs</a:t>
            </a:r>
            <a:endParaRPr lang="en-AU" sz="2900">
              <a:solidFill>
                <a:srgbClr val="E6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06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38667" y="1219200"/>
            <a:ext cx="11853333" cy="3124200"/>
          </a:xfrm>
        </p:spPr>
        <p:txBody>
          <a:bodyPr/>
          <a:lstStyle/>
          <a:p>
            <a:pPr marL="609600" indent="-609600">
              <a:lnSpc>
                <a:spcPts val="2650"/>
              </a:lnSpc>
              <a:spcBef>
                <a:spcPts val="513"/>
              </a:spcBef>
              <a:buFontTx/>
              <a:buNone/>
            </a:pPr>
            <a:r>
              <a:rPr lang="en-US" sz="2100" dirty="0">
                <a:latin typeface="Arial" charset="0"/>
                <a:ea typeface="ＭＳ Ｐゴシック" charset="0"/>
                <a:cs typeface="ＭＳ Ｐゴシック" charset="0"/>
              </a:rPr>
              <a:t>Induced through </a:t>
            </a:r>
            <a:r>
              <a:rPr lang="en-US" sz="2100" i="1" dirty="0" err="1">
                <a:latin typeface="Arial" charset="0"/>
                <a:ea typeface="ＭＳ Ｐゴシック" charset="0"/>
                <a:cs typeface="ＭＳ Ｐゴシック" charset="0"/>
              </a:rPr>
              <a:t>hadronic</a:t>
            </a:r>
            <a:r>
              <a:rPr lang="en-US" sz="2100" i="1" dirty="0">
                <a:latin typeface="Arial" charset="0"/>
                <a:ea typeface="ＭＳ Ｐゴシック" charset="0"/>
                <a:cs typeface="ＭＳ Ｐゴシック" charset="0"/>
              </a:rPr>
              <a:t> mechanisms</a:t>
            </a:r>
            <a:r>
              <a:rPr lang="en-US" sz="2100" dirty="0">
                <a:latin typeface="Arial" charset="0"/>
                <a:ea typeface="ＭＳ Ｐゴシック" charset="0"/>
                <a:cs typeface="ＭＳ Ｐゴシック" charset="0"/>
              </a:rPr>
              <a:t>:</a:t>
            </a:r>
          </a:p>
          <a:p>
            <a:pPr marL="609600" indent="-609600">
              <a:lnSpc>
                <a:spcPts val="2650"/>
              </a:lnSpc>
              <a:spcBef>
                <a:spcPts val="513"/>
              </a:spcBef>
            </a:pPr>
            <a:r>
              <a:rPr lang="en-US" sz="2100" dirty="0">
                <a:latin typeface="Arial" charset="0"/>
                <a:ea typeface="ＭＳ Ｐゴシック" charset="0"/>
                <a:cs typeface="ＭＳ Ｐゴシック" charset="0"/>
              </a:rPr>
              <a:t>Oscillating nuclear Schiff moments (</a:t>
            </a:r>
            <a:r>
              <a:rPr lang="en-US" sz="2100" i="1" dirty="0">
                <a:latin typeface="Arial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2100" dirty="0">
                <a:latin typeface="Arial" charset="0"/>
                <a:ea typeface="ＭＳ Ｐゴシック" charset="0"/>
                <a:cs typeface="ＭＳ Ｐゴシック" charset="0"/>
              </a:rPr>
              <a:t> ≥ 1/2 =&gt; </a:t>
            </a:r>
            <a:r>
              <a:rPr lang="en-US" sz="2100" i="1" dirty="0">
                <a:latin typeface="Arial" charset="0"/>
                <a:ea typeface="ＭＳ Ｐゴシック" charset="0"/>
                <a:cs typeface="ＭＳ Ｐゴシック" charset="0"/>
              </a:rPr>
              <a:t>J</a:t>
            </a:r>
            <a:r>
              <a:rPr lang="en-US" sz="2100" dirty="0">
                <a:latin typeface="Arial" charset="0"/>
                <a:ea typeface="ＭＳ Ｐゴシック" charset="0"/>
                <a:cs typeface="ＭＳ Ｐゴシック" charset="0"/>
              </a:rPr>
              <a:t> ≥ 0)</a:t>
            </a:r>
          </a:p>
          <a:p>
            <a:pPr marL="609600" indent="-609600">
              <a:lnSpc>
                <a:spcPts val="2650"/>
              </a:lnSpc>
              <a:spcBef>
                <a:spcPts val="513"/>
              </a:spcBef>
            </a:pPr>
            <a:r>
              <a:rPr lang="en-US" sz="2100" dirty="0">
                <a:latin typeface="Arial" charset="0"/>
                <a:ea typeface="ＭＳ Ｐゴシック" charset="0"/>
                <a:cs typeface="ＭＳ Ｐゴシック" charset="0"/>
              </a:rPr>
              <a:t>Oscillating nuclear magnetic </a:t>
            </a:r>
            <a:r>
              <a:rPr lang="en-US" sz="2100" dirty="0" err="1">
                <a:latin typeface="Arial" charset="0"/>
                <a:ea typeface="ＭＳ Ｐゴシック" charset="0"/>
                <a:cs typeface="ＭＳ Ｐゴシック" charset="0"/>
              </a:rPr>
              <a:t>quadrupole</a:t>
            </a:r>
            <a:r>
              <a:rPr lang="en-US" sz="2100" dirty="0">
                <a:latin typeface="Arial" charset="0"/>
                <a:ea typeface="ＭＳ Ｐゴシック" charset="0"/>
                <a:cs typeface="ＭＳ Ｐゴシック" charset="0"/>
              </a:rPr>
              <a:t> moments                                (</a:t>
            </a:r>
            <a:r>
              <a:rPr lang="en-US" sz="2100" i="1" dirty="0">
                <a:latin typeface="Arial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2100" dirty="0">
                <a:latin typeface="Arial" charset="0"/>
                <a:ea typeface="ＭＳ Ｐゴシック" charset="0"/>
                <a:cs typeface="ＭＳ Ｐゴシック" charset="0"/>
              </a:rPr>
              <a:t> ≥ 1 =&gt; </a:t>
            </a:r>
            <a:r>
              <a:rPr lang="en-US" sz="2100" i="1" dirty="0">
                <a:latin typeface="Arial" charset="0"/>
                <a:ea typeface="ＭＳ Ｐゴシック" charset="0"/>
                <a:cs typeface="ＭＳ Ｐゴシック" charset="0"/>
              </a:rPr>
              <a:t>J</a:t>
            </a:r>
            <a:r>
              <a:rPr lang="en-US" sz="2100" dirty="0">
                <a:latin typeface="Arial" charset="0"/>
                <a:ea typeface="ＭＳ Ｐゴシック" charset="0"/>
                <a:cs typeface="ＭＳ Ｐゴシック" charset="0"/>
              </a:rPr>
              <a:t> ≥ 1/2; </a:t>
            </a:r>
            <a:r>
              <a:rPr lang="en-US" sz="2100" i="1" dirty="0">
                <a:latin typeface="Arial" charset="0"/>
                <a:ea typeface="ＭＳ Ｐゴシック" charset="0"/>
                <a:cs typeface="ＭＳ Ｐゴシック" charset="0"/>
              </a:rPr>
              <a:t>magnetic</a:t>
            </a:r>
            <a:r>
              <a:rPr lang="en-US" sz="2100" dirty="0">
                <a:latin typeface="Arial" charset="0"/>
                <a:ea typeface="ＭＳ Ｐゴシック" charset="0"/>
                <a:cs typeface="ＭＳ Ｐゴシック" charset="0"/>
              </a:rPr>
              <a:t> =&gt; no Schiff screening)</a:t>
            </a:r>
          </a:p>
          <a:p>
            <a:pPr marL="609600" indent="-609600">
              <a:lnSpc>
                <a:spcPts val="2650"/>
              </a:lnSpc>
              <a:spcBef>
                <a:spcPts val="513"/>
              </a:spcBef>
              <a:buFontTx/>
              <a:buNone/>
            </a:pPr>
            <a:r>
              <a:rPr lang="en-US" sz="2100" dirty="0">
                <a:latin typeface="Arial" charset="0"/>
                <a:ea typeface="ＭＳ Ｐゴシック" charset="0"/>
                <a:cs typeface="ＭＳ Ｐゴシック" charset="0"/>
              </a:rPr>
              <a:t>Underlying mechanisms:</a:t>
            </a:r>
          </a:p>
          <a:p>
            <a:pPr marL="609600" indent="-609600">
              <a:lnSpc>
                <a:spcPts val="2650"/>
              </a:lnSpc>
              <a:spcBef>
                <a:spcPts val="513"/>
              </a:spcBef>
              <a:buFontTx/>
              <a:buAutoNum type="arabicParenBoth"/>
            </a:pPr>
            <a:r>
              <a:rPr lang="en-US" sz="2100" dirty="0">
                <a:latin typeface="Arial" charset="0"/>
                <a:ea typeface="ＭＳ Ｐゴシック" charset="0"/>
                <a:cs typeface="ＭＳ Ｐゴシック" charset="0"/>
              </a:rPr>
              <a:t>Intrinsic oscillating nucleon EDMs (1-loop level)</a:t>
            </a:r>
          </a:p>
          <a:p>
            <a:pPr marL="609600" indent="-609600">
              <a:lnSpc>
                <a:spcPts val="2650"/>
              </a:lnSpc>
              <a:spcBef>
                <a:spcPts val="513"/>
              </a:spcBef>
              <a:buFontTx/>
              <a:buAutoNum type="arabicParenBoth"/>
            </a:pPr>
            <a:r>
              <a:rPr lang="en-US" sz="2100" dirty="0">
                <a:latin typeface="Arial" charset="0"/>
                <a:ea typeface="ＭＳ Ｐゴシック" charset="0"/>
                <a:cs typeface="ＭＳ Ｐゴシック" charset="0"/>
              </a:rPr>
              <a:t>Oscillating </a:t>
            </a:r>
            <a:r>
              <a:rPr lang="en-US" sz="2100" i="1" dirty="0">
                <a:latin typeface="Arial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2100" dirty="0">
                <a:latin typeface="Arial" charset="0"/>
                <a:ea typeface="ＭＳ Ｐゴシック" charset="0"/>
                <a:cs typeface="ＭＳ Ｐゴシック" charset="0"/>
              </a:rPr>
              <a:t>,</a:t>
            </a:r>
            <a:r>
              <a:rPr lang="en-US" sz="2100" i="1" dirty="0">
                <a:latin typeface="Arial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2100" dirty="0">
                <a:latin typeface="Arial" charset="0"/>
                <a:ea typeface="ＭＳ Ｐゴシック" charset="0"/>
                <a:cs typeface="ＭＳ Ｐゴシック" charset="0"/>
              </a:rPr>
              <a:t>-violating </a:t>
            </a:r>
            <a:r>
              <a:rPr lang="en-US" sz="2100" dirty="0" err="1">
                <a:latin typeface="Arial" charset="0"/>
                <a:ea typeface="ＭＳ Ｐゴシック" charset="0"/>
                <a:cs typeface="ＭＳ Ｐゴシック" charset="0"/>
              </a:rPr>
              <a:t>intranuclear</a:t>
            </a:r>
            <a:r>
              <a:rPr lang="en-US" sz="2100" dirty="0">
                <a:latin typeface="Arial" charset="0"/>
                <a:ea typeface="ＭＳ Ｐゴシック" charset="0"/>
                <a:cs typeface="ＭＳ Ｐゴシック" charset="0"/>
              </a:rPr>
              <a:t> forces (</a:t>
            </a:r>
            <a:r>
              <a:rPr lang="en-US" sz="2100" i="1" dirty="0">
                <a:latin typeface="Arial" charset="0"/>
                <a:ea typeface="ＭＳ Ｐゴシック" charset="0"/>
                <a:cs typeface="ＭＳ Ｐゴシック" charset="0"/>
              </a:rPr>
              <a:t>tree level</a:t>
            </a:r>
            <a:r>
              <a:rPr lang="en-US" sz="2100" dirty="0">
                <a:latin typeface="Arial" charset="0"/>
                <a:ea typeface="ＭＳ Ｐゴシック" charset="0"/>
                <a:cs typeface="ＭＳ Ｐゴシック" charset="0"/>
              </a:rPr>
              <a:t> =&gt; </a:t>
            </a:r>
            <a:r>
              <a:rPr lang="en-US" sz="2100" b="1" dirty="0">
                <a:latin typeface="Arial" charset="0"/>
                <a:ea typeface="ＭＳ Ｐゴシック" charset="0"/>
                <a:cs typeface="ＭＳ Ｐゴシック" charset="0"/>
              </a:rPr>
              <a:t>larger by ~4</a:t>
            </a:r>
            <a:r>
              <a:rPr lang="el-GR" sz="2100" b="1" dirty="0">
                <a:latin typeface="Arial" charset="0"/>
                <a:ea typeface="ＭＳ Ｐゴシック" charset="0"/>
                <a:cs typeface="ＭＳ Ｐゴシック" charset="0"/>
              </a:rPr>
              <a:t>π</a:t>
            </a:r>
            <a:r>
              <a:rPr lang="en-AU" sz="2100" b="1" baseline="30000" dirty="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AU" sz="2100" b="1" baseline="-25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AU" sz="2100" b="1" dirty="0">
                <a:latin typeface="Arial" charset="0"/>
                <a:ea typeface="ＭＳ Ｐゴシック" charset="0"/>
                <a:cs typeface="ＭＳ Ｐゴシック" charset="0"/>
              </a:rPr>
              <a:t>≈ 40</a:t>
            </a:r>
            <a:r>
              <a:rPr lang="en-AU" sz="2100" dirty="0">
                <a:latin typeface="Arial" charset="0"/>
                <a:ea typeface="ＭＳ Ｐゴシック" charset="0"/>
                <a:cs typeface="ＭＳ Ｐゴシック" charset="0"/>
              </a:rPr>
              <a:t>; up to </a:t>
            </a:r>
            <a:r>
              <a:rPr lang="en-AU" sz="2100" b="1" dirty="0">
                <a:latin typeface="Arial" charset="0"/>
                <a:ea typeface="ＭＳ Ｐゴシック" charset="0"/>
                <a:cs typeface="ＭＳ Ｐゴシック" charset="0"/>
              </a:rPr>
              <a:t>extra 1000-fold enhancement</a:t>
            </a:r>
            <a:r>
              <a:rPr lang="en-AU" sz="2100" dirty="0">
                <a:latin typeface="Arial" charset="0"/>
                <a:ea typeface="ＭＳ Ｐゴシック" charset="0"/>
                <a:cs typeface="ＭＳ Ｐゴシック" charset="0"/>
              </a:rPr>
              <a:t> in deformed nuclei</a:t>
            </a:r>
            <a:r>
              <a:rPr lang="en-US" sz="2100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-304800" y="609600"/>
            <a:ext cx="1212426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ctr">
              <a:spcBef>
                <a:spcPct val="20000"/>
              </a:spcBef>
            </a:pPr>
            <a:r>
              <a:rPr lang="en-US" dirty="0">
                <a:latin typeface="Arial" charset="0"/>
              </a:rPr>
              <a:t>             [</a:t>
            </a:r>
            <a:r>
              <a:rPr lang="en-US" dirty="0">
                <a:solidFill>
                  <a:srgbClr val="0000CC"/>
                </a:solidFill>
                <a:latin typeface="Arial" charset="0"/>
              </a:rPr>
              <a:t>O. </a:t>
            </a:r>
            <a:r>
              <a:rPr lang="en-US" dirty="0" err="1">
                <a:latin typeface="Arial" charset="0"/>
              </a:rPr>
              <a:t>Sushkov</a:t>
            </a:r>
            <a:r>
              <a:rPr lang="en-US" dirty="0">
                <a:latin typeface="Arial" charset="0"/>
              </a:rPr>
              <a:t>, </a:t>
            </a:r>
            <a:r>
              <a:rPr lang="en-US" dirty="0" err="1">
                <a:latin typeface="Arial" charset="0"/>
              </a:rPr>
              <a:t>Flambaum</a:t>
            </a:r>
            <a:r>
              <a:rPr lang="en-US" dirty="0">
                <a:latin typeface="Arial" charset="0"/>
              </a:rPr>
              <a:t>, </a:t>
            </a:r>
            <a:r>
              <a:rPr lang="en-US" dirty="0" err="1">
                <a:latin typeface="Arial" charset="0"/>
              </a:rPr>
              <a:t>Khriplovich</a:t>
            </a:r>
            <a:r>
              <a:rPr lang="en-US" dirty="0">
                <a:latin typeface="Arial" charset="0"/>
              </a:rPr>
              <a:t>, </a:t>
            </a:r>
            <a:r>
              <a:rPr lang="en-AU" i="1" dirty="0">
                <a:latin typeface="Arial" charset="0"/>
              </a:rPr>
              <a:t>JETP</a:t>
            </a:r>
            <a:r>
              <a:rPr lang="en-US" dirty="0">
                <a:latin typeface="Arial" charset="0"/>
              </a:rPr>
              <a:t> 60, 873 (1984</a:t>
            </a:r>
            <a:r>
              <a:rPr lang="en-US" dirty="0">
                <a:solidFill>
                  <a:srgbClr val="0000BC"/>
                </a:solidFill>
                <a:latin typeface="Arial" charset="0"/>
              </a:rPr>
              <a:t>)</a:t>
            </a:r>
            <a:r>
              <a:rPr lang="en-US" dirty="0">
                <a:latin typeface="Arial" charset="0"/>
              </a:rPr>
              <a:t>],  </a:t>
            </a:r>
            <a:r>
              <a:rPr lang="en-US" dirty="0" smtClean="0">
                <a:latin typeface="Arial" charset="0"/>
              </a:rPr>
              <a:t>[</a:t>
            </a:r>
            <a:r>
              <a:rPr lang="en-US" dirty="0" err="1">
                <a:latin typeface="Arial" charset="0"/>
              </a:rPr>
              <a:t>Stadnik</a:t>
            </a:r>
            <a:r>
              <a:rPr lang="en-US" dirty="0">
                <a:latin typeface="Arial" charset="0"/>
              </a:rPr>
              <a:t> , </a:t>
            </a:r>
            <a:r>
              <a:rPr lang="en-US" dirty="0" err="1">
                <a:latin typeface="Arial" charset="0"/>
              </a:rPr>
              <a:t>Flambaum</a:t>
            </a:r>
            <a:r>
              <a:rPr lang="en-US" dirty="0">
                <a:latin typeface="Arial" charset="0"/>
              </a:rPr>
              <a:t>, </a:t>
            </a:r>
            <a:r>
              <a:rPr lang="en-AU" i="1" dirty="0">
                <a:latin typeface="Arial" charset="0"/>
              </a:rPr>
              <a:t>PR</a:t>
            </a:r>
            <a:r>
              <a:rPr lang="en-US" i="1" dirty="0">
                <a:latin typeface="Arial" charset="0"/>
              </a:rPr>
              <a:t>D</a:t>
            </a:r>
            <a:r>
              <a:rPr lang="en-US" dirty="0">
                <a:latin typeface="Arial" charset="0"/>
              </a:rPr>
              <a:t> 89, 043522 (2014</a:t>
            </a:r>
            <a:r>
              <a:rPr lang="en-US" dirty="0">
                <a:solidFill>
                  <a:srgbClr val="0000BC"/>
                </a:solidFill>
                <a:latin typeface="Arial" charset="0"/>
              </a:rPr>
              <a:t>)</a:t>
            </a:r>
            <a:r>
              <a:rPr lang="en-US" dirty="0">
                <a:latin typeface="Arial" charset="0"/>
              </a:rPr>
              <a:t>]</a:t>
            </a:r>
          </a:p>
        </p:txBody>
      </p:sp>
      <p:pic>
        <p:nvPicPr>
          <p:cNvPr id="7066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34" y="4495800"/>
            <a:ext cx="3232151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1" name="Rectangle 8"/>
          <p:cNvSpPr>
            <a:spLocks noChangeArrowheads="1"/>
          </p:cNvSpPr>
          <p:nvPr/>
        </p:nvSpPr>
        <p:spPr bwMode="auto">
          <a:xfrm>
            <a:off x="1917701" y="4506914"/>
            <a:ext cx="4667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charset="0"/>
              </a:rPr>
              <a:t>(1)</a:t>
            </a:r>
            <a:endParaRPr lang="en-AU">
              <a:latin typeface="Arial" charset="0"/>
            </a:endParaRPr>
          </a:p>
        </p:txBody>
      </p:sp>
      <p:pic>
        <p:nvPicPr>
          <p:cNvPr id="7066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1" y="4598989"/>
            <a:ext cx="4186767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3" name="Rectangle 9"/>
          <p:cNvSpPr>
            <a:spLocks noChangeArrowheads="1"/>
          </p:cNvSpPr>
          <p:nvPr/>
        </p:nvSpPr>
        <p:spPr bwMode="auto">
          <a:xfrm>
            <a:off x="8216901" y="4506914"/>
            <a:ext cx="4667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charset="0"/>
              </a:rPr>
              <a:t>(2)</a:t>
            </a:r>
            <a:endParaRPr lang="en-AU">
              <a:latin typeface="Arial" charset="0"/>
            </a:endParaRPr>
          </a:p>
        </p:txBody>
      </p:sp>
      <p:pic>
        <p:nvPicPr>
          <p:cNvPr id="70664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6391276"/>
            <a:ext cx="43688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5" name="Line 9"/>
          <p:cNvSpPr>
            <a:spLocks noChangeShapeType="1"/>
          </p:cNvSpPr>
          <p:nvPr/>
        </p:nvSpPr>
        <p:spPr bwMode="auto">
          <a:xfrm rot="9000000">
            <a:off x="4343400" y="5978526"/>
            <a:ext cx="0" cy="422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6" name="Line 9"/>
          <p:cNvSpPr>
            <a:spLocks noChangeShapeType="1"/>
          </p:cNvSpPr>
          <p:nvPr/>
        </p:nvSpPr>
        <p:spPr bwMode="auto">
          <a:xfrm rot="-9000000">
            <a:off x="8756651" y="5561013"/>
            <a:ext cx="0" cy="900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245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3"/>
          <p:cNvSpPr>
            <a:spLocks noChangeArrowheads="1"/>
          </p:cNvSpPr>
          <p:nvPr/>
        </p:nvSpPr>
        <p:spPr bwMode="auto">
          <a:xfrm>
            <a:off x="-592667" y="1295400"/>
            <a:ext cx="12598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ctr">
              <a:lnSpc>
                <a:spcPts val="2500"/>
              </a:lnSpc>
              <a:spcBef>
                <a:spcPct val="20000"/>
              </a:spcBef>
            </a:pPr>
            <a:r>
              <a:rPr lang="en-US">
                <a:latin typeface="Arial" charset="0"/>
              </a:rPr>
              <a:t>	nEDM constraints: [nEDM collaboration, PRX 2017]</a:t>
            </a:r>
          </a:p>
        </p:txBody>
      </p:sp>
      <p:sp>
        <p:nvSpPr>
          <p:cNvPr id="78850" name="Rectangle 5"/>
          <p:cNvSpPr>
            <a:spLocks noChangeArrowheads="1"/>
          </p:cNvSpPr>
          <p:nvPr/>
        </p:nvSpPr>
        <p:spPr bwMode="auto">
          <a:xfrm>
            <a:off x="3390900" y="1687514"/>
            <a:ext cx="38926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rgbClr val="E60000"/>
                </a:solidFill>
                <a:latin typeface="Arial" charset="0"/>
              </a:rPr>
              <a:t>3 orders of magnitude improvement!</a:t>
            </a:r>
            <a:endParaRPr lang="en-AU">
              <a:latin typeface="Arial" charset="0"/>
            </a:endParaRPr>
          </a:p>
        </p:txBody>
      </p:sp>
      <p:sp>
        <p:nvSpPr>
          <p:cNvPr id="78851" name="Rectangle 2"/>
          <p:cNvSpPr>
            <a:spLocks noChangeArrowheads="1"/>
          </p:cNvSpPr>
          <p:nvPr/>
        </p:nvSpPr>
        <p:spPr bwMode="auto">
          <a:xfrm>
            <a:off x="101600" y="152400"/>
            <a:ext cx="1202266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3800">
                <a:solidFill>
                  <a:srgbClr val="E60000"/>
                </a:solidFill>
                <a:latin typeface="Arial" charset="0"/>
              </a:rPr>
              <a:t>Constraints on Interaction of Axion            Dark Matter with Gluons</a:t>
            </a:r>
            <a:endParaRPr lang="en-AU" sz="3800">
              <a:solidFill>
                <a:srgbClr val="E60000"/>
              </a:solidFill>
              <a:latin typeface="Arial" charset="0"/>
            </a:endParaRPr>
          </a:p>
        </p:txBody>
      </p:sp>
      <p:pic>
        <p:nvPicPr>
          <p:cNvPr id="7885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2057400"/>
            <a:ext cx="7660217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9707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3AB8398-9E1F-4773-9DDD-FC3228ABD4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7330" y="1080656"/>
            <a:ext cx="10357339" cy="5079551"/>
          </a:xfrm>
        </p:spPr>
        <p:txBody>
          <a:bodyPr>
            <a:normAutofit fontScale="92500" lnSpcReduction="20000"/>
          </a:bodyPr>
          <a:lstStyle/>
          <a:p>
            <a:pPr algn="l"/>
            <a:endParaRPr lang="en-US" sz="28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Relativistic </a:t>
            </a:r>
            <a:r>
              <a:rPr lang="en-US" sz="2800" dirty="0" err="1"/>
              <a:t>Hartree-Fock</a:t>
            </a:r>
            <a:r>
              <a:rPr lang="en-US" sz="2800" dirty="0"/>
              <a:t> calculations correct several orders of magnitude </a:t>
            </a:r>
            <a:r>
              <a:rPr lang="en-US" sz="2800" dirty="0" smtClean="0"/>
              <a:t>error for the dark matter scalars and solar scalars. </a:t>
            </a:r>
            <a:endParaRPr lang="en-US" sz="28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Plane wave  approximation does not work due to violation of orthogonality condition between bound and continuum electron wave functions </a:t>
            </a:r>
            <a:r>
              <a:rPr lang="en-US" sz="2800" dirty="0">
                <a:sym typeface="Wingdings" panose="05000000000000000000" pitchFamily="2" charset="2"/>
              </a:rPr>
              <a:t> </a:t>
            </a:r>
            <a:r>
              <a:rPr lang="en-US" sz="2800" u="sng" dirty="0"/>
              <a:t>Error up to 8 orders of magnitude</a:t>
            </a:r>
            <a:r>
              <a:rPr lang="en-US" sz="2800" dirty="0"/>
              <a:t>!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Such effect also exists for axions but the error is significant for small axion energies only.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New limits on electron-scalar coupling from Xenon1T data.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Data files for scalars and axions: arXiv:2105.08296</a:t>
            </a:r>
            <a:r>
              <a:rPr lang="en-US" sz="2800" dirty="0" smtClean="0"/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x-none" sz="2800" dirty="0">
                <a:solidFill>
                  <a:srgbClr val="800000"/>
                </a:solidFill>
                <a:ea typeface="ＭＳ Ｐゴシック" charset="-128"/>
              </a:rPr>
              <a:t>Relativistic effects increase </a:t>
            </a:r>
            <a:r>
              <a:rPr lang="en-US" altLang="x-none" sz="2800" dirty="0" err="1">
                <a:solidFill>
                  <a:srgbClr val="800000"/>
                </a:solidFill>
                <a:ea typeface="ＭＳ Ｐゴシック" charset="-128"/>
              </a:rPr>
              <a:t>ionisation</a:t>
            </a:r>
            <a:r>
              <a:rPr lang="en-US" altLang="x-none" sz="2800" dirty="0">
                <a:solidFill>
                  <a:srgbClr val="800000"/>
                </a:solidFill>
                <a:ea typeface="ＭＳ Ｐゴシック" charset="-128"/>
              </a:rPr>
              <a:t> by WIMP scattering on electrons by up to 3 orders of </a:t>
            </a:r>
            <a:r>
              <a:rPr lang="en-US" altLang="x-none" sz="2800" dirty="0" smtClean="0">
                <a:solidFill>
                  <a:srgbClr val="800000"/>
                </a:solidFill>
                <a:ea typeface="ＭＳ Ｐゴシック" charset="-128"/>
              </a:rPr>
              <a:t>magnitude. </a:t>
            </a:r>
            <a:r>
              <a:rPr lang="en-US" sz="2800" dirty="0">
                <a:solidFill>
                  <a:srgbClr val="800000"/>
                </a:solidFill>
              </a:rPr>
              <a:t>Plane wave  approximation does not </a:t>
            </a:r>
            <a:r>
              <a:rPr lang="en-US" sz="2800" dirty="0" smtClean="0">
                <a:solidFill>
                  <a:srgbClr val="800000"/>
                </a:solidFill>
              </a:rPr>
              <a:t>work.</a:t>
            </a:r>
            <a:r>
              <a:rPr lang="en-US" sz="2800" dirty="0" smtClean="0"/>
              <a:t> </a:t>
            </a:r>
            <a:r>
              <a:rPr lang="en-US" altLang="en-US" sz="2800" dirty="0">
                <a:solidFill>
                  <a:srgbClr val="800000"/>
                </a:solidFill>
              </a:rPr>
              <a:t>Annual modulation due to variation of velocity of </a:t>
            </a:r>
            <a:r>
              <a:rPr lang="en-US" altLang="en-US" sz="2800" dirty="0" smtClean="0">
                <a:solidFill>
                  <a:srgbClr val="800000"/>
                </a:solidFill>
              </a:rPr>
              <a:t>WIMPs is  </a:t>
            </a:r>
            <a:r>
              <a:rPr lang="en-US" altLang="en-US" sz="2800" dirty="0">
                <a:solidFill>
                  <a:srgbClr val="800000"/>
                </a:solidFill>
              </a:rPr>
              <a:t>20 - 50</a:t>
            </a:r>
            <a:r>
              <a:rPr lang="en-US" altLang="en-US" sz="2800" dirty="0" smtClean="0">
                <a:solidFill>
                  <a:srgbClr val="800000"/>
                </a:solidFill>
              </a:rPr>
              <a:t>%. Results for DAMA/LIBRA and XENON collaborations.</a:t>
            </a:r>
            <a:endParaRPr lang="en-US" altLang="x-none" sz="2800" dirty="0">
              <a:solidFill>
                <a:srgbClr val="8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8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800" dirty="0"/>
          </a:p>
          <a:p>
            <a:pPr algn="l"/>
            <a:endParaRPr lang="en-US" sz="2800" dirty="0"/>
          </a:p>
          <a:p>
            <a:pPr algn="l"/>
            <a:endParaRPr lang="en-US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38F4A772-1F69-4A96-AADA-CF9988A8A5CE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155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FF0000"/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121509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2"/>
          <p:cNvSpPr>
            <a:spLocks noChangeArrowheads="1"/>
          </p:cNvSpPr>
          <p:nvPr/>
        </p:nvSpPr>
        <p:spPr bwMode="auto">
          <a:xfrm>
            <a:off x="1016000" y="1219200"/>
            <a:ext cx="10160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0"/>
              <a:t>[</a:t>
            </a:r>
            <a:r>
              <a:rPr lang="en-US" b="0">
                <a:solidFill>
                  <a:srgbClr val="0000BC"/>
                </a:solidFill>
              </a:rPr>
              <a:t>Roberts, Flambaum, Gribakin, </a:t>
            </a:r>
            <a:r>
              <a:rPr lang="en-US" b="0" i="1">
                <a:solidFill>
                  <a:srgbClr val="0000BC"/>
                </a:solidFill>
              </a:rPr>
              <a:t>PRL</a:t>
            </a:r>
            <a:r>
              <a:rPr lang="en-US" b="0"/>
              <a:t> </a:t>
            </a:r>
            <a:r>
              <a:rPr lang="en-US">
                <a:solidFill>
                  <a:srgbClr val="0000BC"/>
                </a:solidFill>
              </a:rPr>
              <a:t>116</a:t>
            </a:r>
            <a:r>
              <a:rPr lang="en-US" b="0">
                <a:solidFill>
                  <a:srgbClr val="0000BC"/>
                </a:solidFill>
              </a:rPr>
              <a:t>, 023201 (2016)</a:t>
            </a:r>
            <a:r>
              <a:rPr lang="en-US" b="0"/>
              <a:t>], </a:t>
            </a:r>
          </a:p>
          <a:p>
            <a:pPr algn="ctr" eaLnBrk="1" hangingPunct="1"/>
            <a:r>
              <a:rPr lang="en-US" b="0"/>
              <a:t>[</a:t>
            </a:r>
            <a:r>
              <a:rPr lang="en-US" b="0">
                <a:solidFill>
                  <a:srgbClr val="0000BC"/>
                </a:solidFill>
              </a:rPr>
              <a:t>Roberts, Dzuba, Flambaum, Pospelov, Stadnik, </a:t>
            </a:r>
            <a:r>
              <a:rPr lang="en-US" b="0" i="1">
                <a:solidFill>
                  <a:srgbClr val="0000BC"/>
                </a:solidFill>
              </a:rPr>
              <a:t>PRD</a:t>
            </a:r>
            <a:r>
              <a:rPr lang="en-US" b="0">
                <a:solidFill>
                  <a:srgbClr val="0000BC"/>
                </a:solidFill>
              </a:rPr>
              <a:t> </a:t>
            </a:r>
            <a:r>
              <a:rPr lang="en-US">
                <a:solidFill>
                  <a:srgbClr val="0000BC"/>
                </a:solidFill>
              </a:rPr>
              <a:t>93</a:t>
            </a:r>
            <a:r>
              <a:rPr lang="en-US" b="0">
                <a:solidFill>
                  <a:srgbClr val="0000BC"/>
                </a:solidFill>
              </a:rPr>
              <a:t>, 115037 (2016)</a:t>
            </a:r>
            <a:r>
              <a:rPr lang="en-US" b="0"/>
              <a:t>]</a:t>
            </a:r>
          </a:p>
        </p:txBody>
      </p:sp>
      <p:sp>
        <p:nvSpPr>
          <p:cNvPr id="167938" name="Rectangle 2"/>
          <p:cNvSpPr>
            <a:spLocks noChangeArrowheads="1"/>
          </p:cNvSpPr>
          <p:nvPr/>
        </p:nvSpPr>
        <p:spPr bwMode="auto">
          <a:xfrm>
            <a:off x="0" y="76201"/>
            <a:ext cx="12192000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3700" b="0">
                <a:solidFill>
                  <a:srgbClr val="E60000"/>
                </a:solidFill>
              </a:rPr>
              <a:t>Can the DAMA result be explained by the ionising scattering of WIMPs on electrons?</a:t>
            </a:r>
            <a:endParaRPr lang="en-AU" sz="3700" b="0">
              <a:solidFill>
                <a:srgbClr val="E60000"/>
              </a:solidFill>
            </a:endParaRPr>
          </a:p>
        </p:txBody>
      </p:sp>
      <p:pic>
        <p:nvPicPr>
          <p:cNvPr id="16793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95538"/>
            <a:ext cx="5689600" cy="255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4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81251"/>
            <a:ext cx="5791200" cy="26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41" name="Rectangle 3"/>
          <p:cNvSpPr>
            <a:spLocks noChangeArrowheads="1"/>
          </p:cNvSpPr>
          <p:nvPr/>
        </p:nvSpPr>
        <p:spPr bwMode="auto">
          <a:xfrm>
            <a:off x="203200" y="5029200"/>
            <a:ext cx="11785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600" b="0"/>
              <a:t>Using results of XENON10 and XENON100, we find no region of parameter space in </a:t>
            </a:r>
            <a:r>
              <a:rPr lang="en-US" sz="2600" b="0" i="1"/>
              <a:t>m</a:t>
            </a:r>
            <a:r>
              <a:rPr lang="el-GR" sz="2600" b="0" i="1" baseline="-25000"/>
              <a:t>χ</a:t>
            </a:r>
            <a:r>
              <a:rPr lang="en-US" sz="2600" b="0"/>
              <a:t> and </a:t>
            </a:r>
            <a:r>
              <a:rPr lang="en-US" sz="2600" b="0" i="1"/>
              <a:t>m</a:t>
            </a:r>
            <a:r>
              <a:rPr lang="en-US" sz="2600" b="0" i="1" baseline="-25000"/>
              <a:t>V</a:t>
            </a:r>
            <a:r>
              <a:rPr lang="en-US" sz="2600" b="0"/>
              <a:t> that is consistent with interpretation of DAMA result in terms of “ionising scattering on electrons” scenario.</a:t>
            </a:r>
            <a:endParaRPr lang="el-GR" sz="2600" b="0"/>
          </a:p>
        </p:txBody>
      </p:sp>
      <p:sp>
        <p:nvSpPr>
          <p:cNvPr id="167942" name="Rectangle 7"/>
          <p:cNvSpPr>
            <a:spLocks noChangeArrowheads="1"/>
          </p:cNvSpPr>
          <p:nvPr/>
        </p:nvSpPr>
        <p:spPr bwMode="auto">
          <a:xfrm>
            <a:off x="304800" y="1981201"/>
            <a:ext cx="5588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/>
              <a:t>XENON10 (expected/observed ratio)</a:t>
            </a:r>
          </a:p>
        </p:txBody>
      </p:sp>
      <p:sp>
        <p:nvSpPr>
          <p:cNvPr id="167943" name="Rectangle 8"/>
          <p:cNvSpPr>
            <a:spLocks noChangeArrowheads="1"/>
          </p:cNvSpPr>
          <p:nvPr/>
        </p:nvSpPr>
        <p:spPr bwMode="auto">
          <a:xfrm>
            <a:off x="5994400" y="1981201"/>
            <a:ext cx="579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/>
              <a:t>XENON100 (expected/observed ratio)</a:t>
            </a:r>
          </a:p>
        </p:txBody>
      </p:sp>
    </p:spTree>
    <p:extLst>
      <p:ext uri="{BB962C8B-B14F-4D97-AF65-F5344CB8AC3E}">
        <p14:creationId xmlns:p14="http://schemas.microsoft.com/office/powerpoint/2010/main" val="196551474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198438"/>
            <a:ext cx="8229600" cy="10969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>
                <a:solidFill>
                  <a:srgbClr val="E60000"/>
                </a:solidFill>
              </a:rPr>
              <a:t>Why are electron relativistic effects so important?</a:t>
            </a:r>
            <a:endParaRPr lang="en-AU" altLang="en-US" sz="4000">
              <a:solidFill>
                <a:srgbClr val="E60000"/>
              </a:solidFill>
            </a:endParaRPr>
          </a:p>
        </p:txBody>
      </p:sp>
      <p:sp>
        <p:nvSpPr>
          <p:cNvPr id="176131" name="Rectangle 3"/>
          <p:cNvSpPr>
            <a:spLocks noChangeArrowheads="1"/>
          </p:cNvSpPr>
          <p:nvPr/>
        </p:nvSpPr>
        <p:spPr bwMode="auto">
          <a:xfrm>
            <a:off x="1676400" y="1981200"/>
            <a:ext cx="8839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600" b="0" dirty="0"/>
              <a:t>Consider </a:t>
            </a:r>
            <a:r>
              <a:rPr lang="en-US" altLang="en-US" sz="2600" b="0" i="1" dirty="0"/>
              <a:t>m</a:t>
            </a:r>
            <a:r>
              <a:rPr lang="el-GR" altLang="en-US" sz="2600" b="0" i="1" baseline="-25000" dirty="0"/>
              <a:t>χ</a:t>
            </a:r>
            <a:r>
              <a:rPr lang="en-US" altLang="en-US" sz="2600" b="0" dirty="0"/>
              <a:t> ~ 10 GeV, &lt;</a:t>
            </a:r>
            <a:r>
              <a:rPr lang="en-US" altLang="en-US" sz="2600" b="0" i="1" dirty="0"/>
              <a:t>v</a:t>
            </a:r>
            <a:r>
              <a:rPr lang="el-GR" altLang="en-US" sz="2600" b="0" i="1" baseline="-25000" dirty="0"/>
              <a:t>χ</a:t>
            </a:r>
            <a:r>
              <a:rPr lang="en-US" altLang="en-US" sz="2600" b="0" dirty="0"/>
              <a:t>&gt; ~ </a:t>
            </a:r>
            <a:r>
              <a:rPr lang="en-US" altLang="en-US" sz="2600" b="0" dirty="0" smtClean="0"/>
              <a:t>10</a:t>
            </a:r>
            <a:r>
              <a:rPr lang="en-US" altLang="en-US" sz="2600" b="0" baseline="30000" dirty="0" smtClean="0"/>
              <a:t>-3</a:t>
            </a:r>
            <a:r>
              <a:rPr lang="en-US" altLang="en-US" sz="2600" b="0" dirty="0" smtClean="0"/>
              <a:t>c</a:t>
            </a:r>
            <a:endParaRPr lang="en-US" altLang="en-US" sz="2600" b="0" dirty="0"/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600" b="0" dirty="0"/>
              <a:t>&lt;</a:t>
            </a:r>
            <a:r>
              <a:rPr lang="en-US" altLang="en-US" sz="2600" b="0" i="1" dirty="0"/>
              <a:t>q</a:t>
            </a:r>
            <a:r>
              <a:rPr lang="en-US" altLang="en-US" sz="2600" b="0" dirty="0"/>
              <a:t>&gt; ~ &lt;</a:t>
            </a:r>
            <a:r>
              <a:rPr lang="en-US" altLang="en-US" sz="2600" b="0" i="1" dirty="0"/>
              <a:t>p</a:t>
            </a:r>
            <a:r>
              <a:rPr lang="el-GR" altLang="en-US" sz="2600" b="0" i="1" baseline="-25000" dirty="0"/>
              <a:t>χ</a:t>
            </a:r>
            <a:r>
              <a:rPr lang="en-US" altLang="en-US" sz="2600" b="0" dirty="0"/>
              <a:t>&gt; ~ 10 MeV &gt;&gt; </a:t>
            </a:r>
            <a:r>
              <a:rPr lang="en-US" altLang="en-US" sz="2600" b="0" i="1" dirty="0" smtClean="0"/>
              <a:t>m</a:t>
            </a:r>
            <a:r>
              <a:rPr lang="en-US" altLang="en-US" sz="2600" b="0" i="1" baseline="-25000" dirty="0" smtClean="0"/>
              <a:t>e</a:t>
            </a:r>
            <a:r>
              <a:rPr lang="en-US" altLang="en-US" sz="2600" b="0" i="1" dirty="0" smtClean="0"/>
              <a:t> =0.5 MeV</a:t>
            </a:r>
            <a:endParaRPr lang="en-US" altLang="en-US" sz="2600" b="0" i="1" baseline="-25000" dirty="0"/>
          </a:p>
          <a:p>
            <a:pPr eaLnBrk="1" hangingPunct="1">
              <a:spcBef>
                <a:spcPct val="20000"/>
              </a:spcBef>
            </a:pPr>
            <a:r>
              <a:rPr lang="en-US" altLang="en-US" sz="2600" b="0" dirty="0"/>
              <a:t>		   =&gt; Relativistic process on atomic scale!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600" b="0" dirty="0"/>
              <a:t>Large </a:t>
            </a:r>
            <a:r>
              <a:rPr lang="en-US" altLang="en-US" sz="2600" b="0" i="1" dirty="0"/>
              <a:t>q</a:t>
            </a:r>
            <a:r>
              <a:rPr lang="en-US" altLang="en-US" sz="2600" b="0" dirty="0"/>
              <a:t> ~ 1000 </a:t>
            </a:r>
            <a:r>
              <a:rPr lang="en-US" altLang="en-US" sz="2600" b="0" dirty="0" err="1"/>
              <a:t>a.u</a:t>
            </a:r>
            <a:r>
              <a:rPr lang="en-US" altLang="en-US" sz="2600" b="0" dirty="0"/>
              <a:t>. corresponds to small </a:t>
            </a:r>
            <a:r>
              <a:rPr lang="en-US" altLang="en-US" sz="2600" b="0" i="1" dirty="0"/>
              <a:t>r</a:t>
            </a:r>
            <a:r>
              <a:rPr lang="en-US" altLang="en-US" sz="2600" b="0" dirty="0"/>
              <a:t> ~ 1/</a:t>
            </a:r>
            <a:r>
              <a:rPr lang="en-US" altLang="en-US" sz="2600" b="0" i="1" dirty="0"/>
              <a:t>q</a:t>
            </a:r>
            <a:r>
              <a:rPr lang="en-US" altLang="en-US" sz="2600" b="0" dirty="0"/>
              <a:t> &lt;&lt; </a:t>
            </a:r>
            <a:r>
              <a:rPr lang="en-US" altLang="en-US" sz="2600" b="0" i="1" dirty="0" err="1"/>
              <a:t>a</a:t>
            </a:r>
            <a:r>
              <a:rPr lang="en-US" altLang="en-US" sz="2600" b="0" baseline="-25000" dirty="0" err="1"/>
              <a:t>B</a:t>
            </a:r>
            <a:r>
              <a:rPr lang="en-US" altLang="en-US" sz="2600" b="0" dirty="0"/>
              <a:t>/</a:t>
            </a:r>
            <a:r>
              <a:rPr lang="en-US" altLang="en-US" sz="2600" b="0" i="1" dirty="0"/>
              <a:t>Z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600" b="0" dirty="0"/>
              <a:t>Largest contribution to </a:t>
            </a:r>
            <a:r>
              <a:rPr lang="el-GR" altLang="en-US" sz="2600" b="0" i="1" dirty="0" err="1"/>
              <a:t>σ</a:t>
            </a:r>
            <a:r>
              <a:rPr lang="el-GR" altLang="en-US" sz="2600" b="0" i="1" baseline="-25000" dirty="0" err="1"/>
              <a:t>χ</a:t>
            </a:r>
            <a:r>
              <a:rPr lang="en-US" altLang="en-US" sz="2600" b="0" i="1" baseline="-25000" dirty="0"/>
              <a:t>e </a:t>
            </a:r>
            <a:r>
              <a:rPr lang="en-US" altLang="en-US" sz="2600" b="0" dirty="0"/>
              <a:t>comes from innermost atomic orbitals – for &lt;</a:t>
            </a:r>
            <a:r>
              <a:rPr lang="el-GR" altLang="en-US" sz="2600" b="0" dirty="0"/>
              <a:t>Δ</a:t>
            </a:r>
            <a:r>
              <a:rPr lang="en-US" altLang="en-US" sz="2600" b="0" i="1" dirty="0"/>
              <a:t>E</a:t>
            </a:r>
            <a:r>
              <a:rPr lang="en-US" altLang="en-US" sz="2600" b="0" dirty="0"/>
              <a:t>&gt; ~ &lt;</a:t>
            </a:r>
            <a:r>
              <a:rPr lang="en-US" altLang="en-US" sz="2600" b="0" i="1" dirty="0"/>
              <a:t>T</a:t>
            </a:r>
            <a:r>
              <a:rPr lang="el-GR" altLang="en-US" sz="2600" b="0" i="1" baseline="-25000" dirty="0"/>
              <a:t>χ</a:t>
            </a:r>
            <a:r>
              <a:rPr lang="en-US" altLang="en-US" sz="2600" b="0" dirty="0"/>
              <a:t>&gt; ~ 5 </a:t>
            </a:r>
            <a:r>
              <a:rPr lang="en-US" altLang="en-US" sz="2600" b="0" dirty="0" err="1"/>
              <a:t>keV</a:t>
            </a:r>
            <a:r>
              <a:rPr lang="en-US" altLang="en-US" sz="2600" b="0" dirty="0"/>
              <a:t>: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200" b="0" dirty="0"/>
              <a:t>Na (1</a:t>
            </a:r>
            <a:r>
              <a:rPr lang="en-US" altLang="en-US" sz="2200" b="0" i="1" dirty="0"/>
              <a:t>s</a:t>
            </a:r>
            <a:r>
              <a:rPr lang="en-US" altLang="en-US" sz="2200" b="0" dirty="0"/>
              <a:t>)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200" b="0" dirty="0"/>
              <a:t>Ge (2</a:t>
            </a:r>
            <a:r>
              <a:rPr lang="en-US" altLang="en-US" sz="2200" b="0" i="1" dirty="0"/>
              <a:t>s</a:t>
            </a:r>
            <a:r>
              <a:rPr lang="en-US" altLang="en-US" sz="2200" b="0" dirty="0"/>
              <a:t>)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200" b="0" dirty="0"/>
              <a:t>I (3</a:t>
            </a:r>
            <a:r>
              <a:rPr lang="en-US" altLang="en-US" sz="2200" b="0" i="1" dirty="0"/>
              <a:t>s</a:t>
            </a:r>
            <a:r>
              <a:rPr lang="en-US" altLang="en-US" sz="2200" b="0" dirty="0"/>
              <a:t>/2</a:t>
            </a:r>
            <a:r>
              <a:rPr lang="en-US" altLang="en-US" sz="2200" b="0" i="1" dirty="0"/>
              <a:t>s</a:t>
            </a:r>
            <a:r>
              <a:rPr lang="en-US" altLang="en-US" sz="2200" b="0" dirty="0"/>
              <a:t>)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200" b="0" dirty="0" err="1"/>
              <a:t>Xe</a:t>
            </a:r>
            <a:r>
              <a:rPr lang="en-US" altLang="en-US" sz="2200" b="0" dirty="0"/>
              <a:t> (3</a:t>
            </a:r>
            <a:r>
              <a:rPr lang="en-US" altLang="en-US" sz="2200" b="0" i="1" dirty="0"/>
              <a:t>s</a:t>
            </a:r>
            <a:r>
              <a:rPr lang="en-US" altLang="en-US" sz="2200" b="0" dirty="0"/>
              <a:t>/2</a:t>
            </a:r>
            <a:r>
              <a:rPr lang="en-US" altLang="en-US" sz="2200" b="0" i="1" dirty="0"/>
              <a:t>s</a:t>
            </a:r>
            <a:r>
              <a:rPr lang="en-US" altLang="en-US" sz="2200" b="0" dirty="0"/>
              <a:t>)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200" b="0" dirty="0"/>
              <a:t>Tl (3</a:t>
            </a:r>
            <a:r>
              <a:rPr lang="en-US" altLang="en-US" sz="2200" b="0" i="1" dirty="0"/>
              <a:t>s</a:t>
            </a:r>
            <a:r>
              <a:rPr lang="en-US" altLang="en-US" sz="2200" b="0" dirty="0"/>
              <a:t>)</a:t>
            </a:r>
          </a:p>
        </p:txBody>
      </p:sp>
      <p:sp>
        <p:nvSpPr>
          <p:cNvPr id="176132" name="Rectangle 4"/>
          <p:cNvSpPr>
            <a:spLocks noChangeArrowheads="1"/>
          </p:cNvSpPr>
          <p:nvPr/>
        </p:nvSpPr>
        <p:spPr bwMode="auto">
          <a:xfrm>
            <a:off x="2286000" y="1339850"/>
            <a:ext cx="7620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x-none" b="0"/>
              <a:t>[</a:t>
            </a:r>
            <a:r>
              <a:rPr lang="en-US" altLang="x-none" b="0">
                <a:solidFill>
                  <a:srgbClr val="0000BC"/>
                </a:solidFill>
              </a:rPr>
              <a:t>Roberts, Flambaum, Gribakin, </a:t>
            </a:r>
            <a:r>
              <a:rPr lang="en-US" altLang="x-none" b="0" i="1">
                <a:solidFill>
                  <a:srgbClr val="0000BC"/>
                </a:solidFill>
              </a:rPr>
              <a:t>PRL</a:t>
            </a:r>
            <a:r>
              <a:rPr lang="en-US" altLang="x-none" b="0"/>
              <a:t> </a:t>
            </a:r>
            <a:r>
              <a:rPr lang="en-US" altLang="x-none">
                <a:solidFill>
                  <a:srgbClr val="0000BC"/>
                </a:solidFill>
              </a:rPr>
              <a:t>116</a:t>
            </a:r>
            <a:r>
              <a:rPr lang="en-US" altLang="x-none" b="0">
                <a:solidFill>
                  <a:srgbClr val="0000BC"/>
                </a:solidFill>
              </a:rPr>
              <a:t>, 023201 (2016)</a:t>
            </a:r>
            <a:r>
              <a:rPr lang="en-US" altLang="x-none" b="0"/>
              <a:t>], </a:t>
            </a:r>
          </a:p>
          <a:p>
            <a:pPr algn="ctr" eaLnBrk="1" hangingPunct="1"/>
            <a:r>
              <a:rPr lang="en-US" altLang="x-none" b="0"/>
              <a:t>[</a:t>
            </a:r>
            <a:r>
              <a:rPr lang="en-US" altLang="x-none" b="0">
                <a:solidFill>
                  <a:srgbClr val="0000BC"/>
                </a:solidFill>
              </a:rPr>
              <a:t>Roberts, Dzuba, Flambaum, Pospelov, Stadnik, </a:t>
            </a:r>
            <a:r>
              <a:rPr lang="en-US" altLang="x-none" b="0" i="1">
                <a:solidFill>
                  <a:srgbClr val="0000BC"/>
                </a:solidFill>
              </a:rPr>
              <a:t>PRD</a:t>
            </a:r>
            <a:r>
              <a:rPr lang="en-US" altLang="x-none" b="0">
                <a:solidFill>
                  <a:srgbClr val="0000BC"/>
                </a:solidFill>
              </a:rPr>
              <a:t> </a:t>
            </a:r>
            <a:r>
              <a:rPr lang="en-US" altLang="x-none">
                <a:solidFill>
                  <a:srgbClr val="0000BC"/>
                </a:solidFill>
              </a:rPr>
              <a:t>93</a:t>
            </a:r>
            <a:r>
              <a:rPr lang="en-US" altLang="x-none" b="0">
                <a:solidFill>
                  <a:srgbClr val="0000BC"/>
                </a:solidFill>
              </a:rPr>
              <a:t>, 115037 (2016)</a:t>
            </a:r>
            <a:r>
              <a:rPr lang="en-US" altLang="x-none" b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7653456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198438"/>
            <a:ext cx="8229600" cy="10969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>
                <a:solidFill>
                  <a:srgbClr val="E60000"/>
                </a:solidFill>
              </a:rPr>
              <a:t>Why are electron relativistic effects so important?</a:t>
            </a:r>
            <a:endParaRPr lang="en-AU" altLang="en-US" sz="4000">
              <a:solidFill>
                <a:srgbClr val="E60000"/>
              </a:solidFill>
            </a:endParaRPr>
          </a:p>
        </p:txBody>
      </p:sp>
      <p:sp>
        <p:nvSpPr>
          <p:cNvPr id="177155" name="Rectangle 3"/>
          <p:cNvSpPr>
            <a:spLocks noChangeArrowheads="1"/>
          </p:cNvSpPr>
          <p:nvPr/>
        </p:nvSpPr>
        <p:spPr bwMode="auto">
          <a:xfrm>
            <a:off x="1676400" y="1981200"/>
            <a:ext cx="8839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ts val="34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400" b="0" dirty="0" smtClean="0"/>
              <a:t>Slow heavy particle produces an adiabatic perturbation of atom. Usually transitions produced by an adiabatic perturbation are suppressed exponentially, as </a:t>
            </a:r>
            <a:r>
              <a:rPr lang="en-US" altLang="en-US" sz="2400" b="0" dirty="0" err="1" smtClean="0"/>
              <a:t>exp</a:t>
            </a:r>
            <a:r>
              <a:rPr lang="en-US" altLang="en-US" sz="2400" b="0" dirty="0" smtClean="0"/>
              <a:t>(-q</a:t>
            </a:r>
            <a:r>
              <a:rPr lang="en-US" altLang="en-US" sz="2400" b="0" baseline="30000" dirty="0" smtClean="0"/>
              <a:t>2</a:t>
            </a:r>
            <a:r>
              <a:rPr lang="en-US" altLang="en-US" sz="2400" b="0" dirty="0" smtClean="0"/>
              <a:t> R</a:t>
            </a:r>
            <a:r>
              <a:rPr lang="en-US" altLang="en-US" sz="2400" b="0" baseline="30000" dirty="0" smtClean="0"/>
              <a:t>2</a:t>
            </a:r>
            <a:r>
              <a:rPr lang="en-US" altLang="en-US" sz="2400" b="0" dirty="0" smtClean="0"/>
              <a:t>), q is the momentum transfer.  No ionization?</a:t>
            </a:r>
          </a:p>
          <a:p>
            <a:pPr eaLnBrk="1" hangingPunct="1">
              <a:lnSpc>
                <a:spcPts val="34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400" b="0" dirty="0" smtClean="0"/>
              <a:t>However, the singular Coulomb potential produces a cusp of electron wave function near the nucleus or even infinity for the relativistic Dirac s-wave function at r=0 for a point-like nucleus. As a result, </a:t>
            </a:r>
            <a:r>
              <a:rPr lang="en-US" altLang="en-US" sz="2400" b="0" dirty="0" smtClean="0">
                <a:solidFill>
                  <a:srgbClr val="C00000"/>
                </a:solidFill>
              </a:rPr>
              <a:t>the exponential suppression is replaced by a power suppression q</a:t>
            </a:r>
            <a:r>
              <a:rPr lang="en-US" altLang="en-US" sz="2400" b="0" baseline="30000" dirty="0" smtClean="0">
                <a:solidFill>
                  <a:srgbClr val="C00000"/>
                </a:solidFill>
              </a:rPr>
              <a:t>-n</a:t>
            </a:r>
            <a:r>
              <a:rPr lang="en-US" altLang="en-US" sz="2400" b="0" dirty="0" smtClean="0">
                <a:solidFill>
                  <a:srgbClr val="C00000"/>
                </a:solidFill>
              </a:rPr>
              <a:t> . The effect comes from small distances where the electron is ultra-relativistic</a:t>
            </a:r>
            <a:r>
              <a:rPr lang="en-US" altLang="en-US" sz="2400" b="0" dirty="0" smtClean="0"/>
              <a:t>.</a:t>
            </a:r>
            <a:endParaRPr lang="en-US" altLang="en-US" sz="2400" b="0" dirty="0"/>
          </a:p>
        </p:txBody>
      </p:sp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2286000" y="1339850"/>
            <a:ext cx="7620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x-none" b="0" dirty="0"/>
              <a:t>[</a:t>
            </a:r>
            <a:r>
              <a:rPr lang="en-US" altLang="x-none" b="0" dirty="0">
                <a:solidFill>
                  <a:srgbClr val="0000BC"/>
                </a:solidFill>
              </a:rPr>
              <a:t>Roberts, </a:t>
            </a:r>
            <a:r>
              <a:rPr lang="en-US" altLang="x-none" b="0" dirty="0" err="1">
                <a:solidFill>
                  <a:srgbClr val="0000BC"/>
                </a:solidFill>
              </a:rPr>
              <a:t>Flambaum</a:t>
            </a:r>
            <a:r>
              <a:rPr lang="en-US" altLang="x-none" b="0" dirty="0">
                <a:solidFill>
                  <a:srgbClr val="0000BC"/>
                </a:solidFill>
              </a:rPr>
              <a:t>, </a:t>
            </a:r>
            <a:r>
              <a:rPr lang="en-US" altLang="x-none" b="0" dirty="0" err="1">
                <a:solidFill>
                  <a:srgbClr val="0000BC"/>
                </a:solidFill>
              </a:rPr>
              <a:t>Gribakin</a:t>
            </a:r>
            <a:r>
              <a:rPr lang="en-US" altLang="x-none" b="0" dirty="0">
                <a:solidFill>
                  <a:srgbClr val="0000BC"/>
                </a:solidFill>
              </a:rPr>
              <a:t>, </a:t>
            </a:r>
            <a:r>
              <a:rPr lang="en-US" altLang="x-none" b="0" i="1" dirty="0">
                <a:solidFill>
                  <a:srgbClr val="0000BC"/>
                </a:solidFill>
              </a:rPr>
              <a:t>PRL</a:t>
            </a:r>
            <a:r>
              <a:rPr lang="en-US" altLang="x-none" b="0" dirty="0"/>
              <a:t> </a:t>
            </a:r>
            <a:r>
              <a:rPr lang="en-US" altLang="x-none" dirty="0">
                <a:solidFill>
                  <a:srgbClr val="0000BC"/>
                </a:solidFill>
              </a:rPr>
              <a:t>116</a:t>
            </a:r>
            <a:r>
              <a:rPr lang="en-US" altLang="x-none" b="0" dirty="0">
                <a:solidFill>
                  <a:srgbClr val="0000BC"/>
                </a:solidFill>
              </a:rPr>
              <a:t>, 023201 (2016)</a:t>
            </a:r>
            <a:r>
              <a:rPr lang="en-US" altLang="x-none" b="0" dirty="0"/>
              <a:t>], </a:t>
            </a:r>
          </a:p>
          <a:p>
            <a:pPr algn="ctr" eaLnBrk="1" hangingPunct="1"/>
            <a:endParaRPr lang="en-US" altLang="x-none" b="0" dirty="0"/>
          </a:p>
        </p:txBody>
      </p:sp>
    </p:spTree>
    <p:extLst>
      <p:ext uri="{BB962C8B-B14F-4D97-AF65-F5344CB8AC3E}">
        <p14:creationId xmlns:p14="http://schemas.microsoft.com/office/powerpoint/2010/main" val="12539941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4300"/>
            <a:ext cx="12192000" cy="1714500"/>
          </a:xfrm>
        </p:spPr>
        <p:txBody>
          <a:bodyPr/>
          <a:lstStyle/>
          <a:p>
            <a:pPr eaLnBrk="1" hangingPunct="1"/>
            <a:r>
              <a:rPr lang="en-US" sz="3800">
                <a:solidFill>
                  <a:srgbClr val="E60000"/>
                </a:solidFill>
                <a:latin typeface="Arial" charset="0"/>
              </a:rPr>
              <a:t>Relativistic effects increase ionisation by dark matter WIMP scattering on electrons by up to 3 orders of magnitude!</a:t>
            </a:r>
            <a:endParaRPr lang="en-AU" sz="3800">
              <a:solidFill>
                <a:srgbClr val="E60000"/>
              </a:solidFill>
              <a:latin typeface="Arial" charset="0"/>
            </a:endParaRPr>
          </a:p>
        </p:txBody>
      </p:sp>
      <p:sp>
        <p:nvSpPr>
          <p:cNvPr id="121858" name="Rectangle 3"/>
          <p:cNvSpPr>
            <a:spLocks noChangeArrowheads="1"/>
          </p:cNvSpPr>
          <p:nvPr/>
        </p:nvSpPr>
        <p:spPr bwMode="auto">
          <a:xfrm>
            <a:off x="203200" y="800100"/>
            <a:ext cx="118872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2800" b="0"/>
          </a:p>
        </p:txBody>
      </p:sp>
      <p:sp>
        <p:nvSpPr>
          <p:cNvPr id="121859" name="Rectangle 1"/>
          <p:cNvSpPr>
            <a:spLocks noChangeArrowheads="1"/>
          </p:cNvSpPr>
          <p:nvPr/>
        </p:nvSpPr>
        <p:spPr bwMode="auto">
          <a:xfrm>
            <a:off x="304800" y="1905001"/>
            <a:ext cx="11582400" cy="414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0" dirty="0"/>
              <a:t>[</a:t>
            </a:r>
            <a:r>
              <a:rPr lang="en-US" b="0" dirty="0">
                <a:solidFill>
                  <a:srgbClr val="0000BC"/>
                </a:solidFill>
              </a:rPr>
              <a:t>Roberts, </a:t>
            </a:r>
            <a:r>
              <a:rPr lang="en-US" dirty="0" err="1" smtClean="0">
                <a:solidFill>
                  <a:srgbClr val="0000BC"/>
                </a:solidFill>
              </a:rPr>
              <a:t>Flambaum</a:t>
            </a:r>
            <a:r>
              <a:rPr lang="en-US" b="0" dirty="0" smtClean="0">
                <a:solidFill>
                  <a:srgbClr val="0000BC"/>
                </a:solidFill>
              </a:rPr>
              <a:t>, </a:t>
            </a:r>
            <a:r>
              <a:rPr lang="en-US" b="0" dirty="0" err="1">
                <a:solidFill>
                  <a:srgbClr val="0000BC"/>
                </a:solidFill>
              </a:rPr>
              <a:t>Gribakin</a:t>
            </a:r>
            <a:r>
              <a:rPr lang="en-US" b="0" dirty="0">
                <a:solidFill>
                  <a:srgbClr val="0000BC"/>
                </a:solidFill>
              </a:rPr>
              <a:t>, PRL</a:t>
            </a:r>
            <a:r>
              <a:rPr lang="en-US" b="0" dirty="0"/>
              <a:t> </a:t>
            </a:r>
            <a:r>
              <a:rPr lang="en-US" dirty="0">
                <a:solidFill>
                  <a:srgbClr val="0000BC"/>
                </a:solidFill>
              </a:rPr>
              <a:t>116</a:t>
            </a:r>
            <a:r>
              <a:rPr lang="en-US" b="0" dirty="0">
                <a:solidFill>
                  <a:srgbClr val="0000BC"/>
                </a:solidFill>
              </a:rPr>
              <a:t>, 023201 (2016)</a:t>
            </a:r>
            <a:r>
              <a:rPr lang="en-US" b="0" dirty="0"/>
              <a:t>]</a:t>
            </a:r>
          </a:p>
          <a:p>
            <a:pPr algn="ctr" eaLnBrk="1" hangingPunct="1"/>
            <a:endParaRPr lang="en-US" sz="600" b="0" dirty="0"/>
          </a:p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en-US" sz="2600" b="0" dirty="0"/>
              <a:t> Important for numerous existing and future dark matter detectors. </a:t>
            </a:r>
          </a:p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en-US" sz="2600" b="0" dirty="0"/>
              <a:t> Detailed relativistic many-body calculations in</a:t>
            </a:r>
            <a:r>
              <a:rPr lang="en-US" b="0" dirty="0"/>
              <a:t>  </a:t>
            </a:r>
            <a:r>
              <a:rPr lang="en-US" b="0" dirty="0" smtClean="0"/>
              <a:t>                                                                                            </a:t>
            </a:r>
            <a:r>
              <a:rPr lang="en-US" b="0" dirty="0">
                <a:solidFill>
                  <a:srgbClr val="0070C0"/>
                </a:solidFill>
              </a:rPr>
              <a:t>[Roberts, </a:t>
            </a:r>
            <a:r>
              <a:rPr lang="en-US" b="0" dirty="0" err="1">
                <a:solidFill>
                  <a:srgbClr val="0070C0"/>
                </a:solidFill>
              </a:rPr>
              <a:t>Dzuba</a:t>
            </a:r>
            <a:r>
              <a:rPr lang="en-US" b="0" dirty="0">
                <a:solidFill>
                  <a:srgbClr val="0070C0"/>
                </a:solidFill>
              </a:rPr>
              <a:t>, </a:t>
            </a:r>
            <a:r>
              <a:rPr lang="en-US" dirty="0" err="1" smtClean="0">
                <a:solidFill>
                  <a:srgbClr val="0070C0"/>
                </a:solidFill>
              </a:rPr>
              <a:t>Flambaum</a:t>
            </a:r>
            <a:r>
              <a:rPr lang="en-US" b="0" dirty="0" smtClean="0">
                <a:solidFill>
                  <a:srgbClr val="0070C0"/>
                </a:solidFill>
              </a:rPr>
              <a:t>, </a:t>
            </a:r>
            <a:r>
              <a:rPr lang="en-US" b="0" dirty="0" err="1">
                <a:solidFill>
                  <a:srgbClr val="0070C0"/>
                </a:solidFill>
              </a:rPr>
              <a:t>Pospelov</a:t>
            </a:r>
            <a:r>
              <a:rPr lang="en-US" b="0" dirty="0">
                <a:solidFill>
                  <a:srgbClr val="0070C0"/>
                </a:solidFill>
              </a:rPr>
              <a:t>, </a:t>
            </a:r>
            <a:r>
              <a:rPr lang="en-US" b="0" dirty="0" err="1">
                <a:solidFill>
                  <a:srgbClr val="0070C0"/>
                </a:solidFill>
              </a:rPr>
              <a:t>Stadnik</a:t>
            </a:r>
            <a:r>
              <a:rPr lang="en-US" b="0" dirty="0">
                <a:solidFill>
                  <a:srgbClr val="0070C0"/>
                </a:solidFill>
              </a:rPr>
              <a:t>, Phys. Rev. D </a:t>
            </a:r>
            <a:r>
              <a:rPr lang="cs-CZ" dirty="0">
                <a:solidFill>
                  <a:srgbClr val="0070C0"/>
                </a:solidFill>
              </a:rPr>
              <a:t>93, 115037, </a:t>
            </a:r>
            <a:r>
              <a:rPr lang="en-US" b="0" dirty="0">
                <a:solidFill>
                  <a:srgbClr val="0070C0"/>
                </a:solidFill>
              </a:rPr>
              <a:t>2016, </a:t>
            </a:r>
          </a:p>
          <a:p>
            <a:pPr eaLnBrk="1" hangingPunct="1">
              <a:lnSpc>
                <a:spcPct val="110000"/>
              </a:lnSpc>
            </a:pPr>
            <a:r>
              <a:rPr lang="en-US" b="0" dirty="0" smtClean="0">
                <a:solidFill>
                  <a:srgbClr val="0070C0"/>
                </a:solidFill>
              </a:rPr>
              <a:t>Roberts, </a:t>
            </a:r>
            <a:r>
              <a:rPr lang="en-US" b="0" dirty="0" err="1" smtClean="0">
                <a:solidFill>
                  <a:srgbClr val="0070C0"/>
                </a:solidFill>
              </a:rPr>
              <a:t>Flambaum</a:t>
            </a:r>
            <a:r>
              <a:rPr lang="en-US" b="0" dirty="0" smtClean="0">
                <a:solidFill>
                  <a:srgbClr val="0070C0"/>
                </a:solidFill>
              </a:rPr>
              <a:t>, </a:t>
            </a:r>
            <a:r>
              <a:rPr lang="en-US" b="0" dirty="0">
                <a:solidFill>
                  <a:srgbClr val="0070C0"/>
                </a:solidFill>
              </a:rPr>
              <a:t>Phys. Rev. D 2019,]</a:t>
            </a:r>
          </a:p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en-US" sz="2600" b="0" dirty="0"/>
              <a:t> DAMA collaboration claims detection of dark matter, others – no detection. Possible explanation: scattering of dark matter on electrons (instead of scattering on nuclei).</a:t>
            </a:r>
          </a:p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en-US" sz="2600" b="0" dirty="0"/>
              <a:t> Our calculations show tension between DAMA and XENON results. XENON used our calculations in PRL 2017.</a:t>
            </a:r>
          </a:p>
        </p:txBody>
      </p:sp>
    </p:spTree>
    <p:extLst>
      <p:ext uri="{BB962C8B-B14F-4D97-AF65-F5344CB8AC3E}">
        <p14:creationId xmlns:p14="http://schemas.microsoft.com/office/powerpoint/2010/main" val="98521870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157BA7-1F70-4A00-B5F5-224DE61A8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942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Pitfall: wrong wave functions </a:t>
            </a:r>
            <a:r>
              <a:rPr lang="en-US" sz="3600" b="1" dirty="0">
                <a:solidFill>
                  <a:srgbClr val="FF0000"/>
                </a:solidFill>
                <a:sym typeface="Wingdings" panose="05000000000000000000" pitchFamily="2" charset="2"/>
              </a:rPr>
              <a:t> wrong results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6D4562-F980-4E24-B14A-BEF89DEC7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0364"/>
            <a:ext cx="4794085" cy="4659368"/>
          </a:xfrm>
        </p:spPr>
        <p:txBody>
          <a:bodyPr>
            <a:normAutofit/>
          </a:bodyPr>
          <a:lstStyle/>
          <a:p>
            <a:r>
              <a:rPr lang="en-US" sz="2500" u="sng" dirty="0"/>
              <a:t>Orthogonality condition </a:t>
            </a:r>
            <a:r>
              <a:rPr lang="en-US" sz="2500" u="sng" dirty="0">
                <a:sym typeface="Wingdings" panose="05000000000000000000" pitchFamily="2" charset="2"/>
              </a:rPr>
              <a:t> Born approximation does not work!</a:t>
            </a:r>
          </a:p>
          <a:p>
            <a:r>
              <a:rPr lang="en-US" sz="2500" dirty="0">
                <a:sym typeface="Wingdings" panose="05000000000000000000" pitchFamily="2" charset="2"/>
              </a:rPr>
              <a:t>Previous work </a:t>
            </a:r>
            <a:r>
              <a:rPr lang="en-US" sz="2500" dirty="0">
                <a:solidFill>
                  <a:srgbClr val="00B050"/>
                </a:solidFill>
              </a:rPr>
              <a:t>Int. J. Mod. Phys. A 21:1445-1470, 2006</a:t>
            </a:r>
            <a:r>
              <a:rPr lang="en-US" sz="2500" dirty="0">
                <a:sym typeface="Wingdings" panose="05000000000000000000" pitchFamily="2" charset="2"/>
              </a:rPr>
              <a:t>: plane wave continuum  function  </a:t>
            </a:r>
            <a:r>
              <a:rPr lang="en-US" sz="2500" dirty="0">
                <a:solidFill>
                  <a:srgbClr val="FF0000"/>
                </a:solidFill>
                <a:sym typeface="Wingdings" panose="05000000000000000000" pitchFamily="2" charset="2"/>
              </a:rPr>
              <a:t>errors by many orders of magnitude</a:t>
            </a:r>
            <a:r>
              <a:rPr lang="en-US" sz="2500" dirty="0">
                <a:sym typeface="Wingdings" panose="05000000000000000000" pitchFamily="2" charset="2"/>
              </a:rPr>
              <a:t>.</a:t>
            </a:r>
          </a:p>
          <a:p>
            <a:r>
              <a:rPr lang="en-US" sz="2500" dirty="0">
                <a:solidFill>
                  <a:srgbClr val="800000"/>
                </a:solidFill>
                <a:sym typeface="Wingdings" panose="05000000000000000000" pitchFamily="2" charset="2"/>
              </a:rPr>
              <a:t>Pitfall also exists for axioelectric effect </a:t>
            </a:r>
            <a:r>
              <a:rPr lang="en-US" sz="2500" dirty="0">
                <a:sym typeface="Wingdings" panose="05000000000000000000" pitchFamily="2" charset="2"/>
              </a:rPr>
              <a:t> affects low-energy cross section only.</a:t>
            </a:r>
          </a:p>
          <a:p>
            <a:r>
              <a:rPr lang="en-US" sz="2500" dirty="0">
                <a:sym typeface="Wingdings" panose="05000000000000000000" pitchFamily="2" charset="2"/>
              </a:rPr>
              <a:t>Relativistic Hartree-</a:t>
            </a:r>
            <a:r>
              <a:rPr lang="en-US" sz="2500" dirty="0" err="1">
                <a:sym typeface="Wingdings" panose="05000000000000000000" pitchFamily="2" charset="2"/>
              </a:rPr>
              <a:t>Fock</a:t>
            </a:r>
            <a:r>
              <a:rPr lang="en-US" sz="2500" dirty="0">
                <a:sym typeface="Wingdings" panose="05000000000000000000" pitchFamily="2" charset="2"/>
              </a:rPr>
              <a:t> calculations for scalars and axions.</a:t>
            </a:r>
            <a:endParaRPr lang="en-US" sz="2500" dirty="0"/>
          </a:p>
        </p:txBody>
      </p:sp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xmlns="" id="{0BE813CA-398C-4A3B-B2F3-36FC9057FC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075" y="1266044"/>
            <a:ext cx="5201376" cy="2534004"/>
          </a:xfrm>
          <a:prstGeom prst="rect">
            <a:avLst/>
          </a:prstGeom>
        </p:spPr>
      </p:pic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xmlns="" id="{96E67B30-6986-48C1-B90F-5D92B222F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865" y="3738502"/>
            <a:ext cx="4629796" cy="305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440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14DA66-E586-499E-9F65-DBEE724B5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247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Results: cross sections for Na, </a:t>
            </a:r>
            <a:r>
              <a:rPr lang="en-US" sz="3600" b="1" dirty="0" err="1">
                <a:solidFill>
                  <a:srgbClr val="FF0000"/>
                </a:solidFill>
              </a:rPr>
              <a:t>Ar</a:t>
            </a:r>
            <a:r>
              <a:rPr lang="en-US" sz="3600" b="1" dirty="0">
                <a:solidFill>
                  <a:srgbClr val="FF0000"/>
                </a:solidFill>
              </a:rPr>
              <a:t>, Ge, I, Xe, Tl</a:t>
            </a:r>
          </a:p>
        </p:txBody>
      </p:sp>
      <p:pic>
        <p:nvPicPr>
          <p:cNvPr id="9" name="Content Placeholder 8" descr="Chart, scatter chart&#10;&#10;Description automatically generated">
            <a:extLst>
              <a:ext uri="{FF2B5EF4-FFF2-40B4-BE49-F238E27FC236}">
                <a16:creationId xmlns:a16="http://schemas.microsoft.com/office/drawing/2014/main" xmlns="" id="{7CCA5801-AC39-4C53-88A0-5D18E59865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574" y="1328553"/>
            <a:ext cx="8002117" cy="3589521"/>
          </a:xfr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B0E288F5-7082-4258-8A5D-E99F5287199C}"/>
              </a:ext>
            </a:extLst>
          </p:cNvPr>
          <p:cNvSpPr txBox="1">
            <a:spLocks/>
          </p:cNvSpPr>
          <p:nvPr/>
        </p:nvSpPr>
        <p:spPr>
          <a:xfrm>
            <a:off x="580619" y="1328553"/>
            <a:ext cx="2844955" cy="4297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/>
              <a:t>With and without 1 keV cutoff.</a:t>
            </a:r>
          </a:p>
          <a:p>
            <a:r>
              <a:rPr lang="en-US" sz="2500" dirty="0"/>
              <a:t>Accuracy a few %, up to 10% near threshold.</a:t>
            </a:r>
          </a:p>
          <a:p>
            <a:r>
              <a:rPr lang="en-US" sz="2500" dirty="0"/>
              <a:t>Accurate </a:t>
            </a:r>
            <a:r>
              <a:rPr lang="en-US" sz="2500" dirty="0">
                <a:solidFill>
                  <a:srgbClr val="FF0000"/>
                </a:solidFill>
              </a:rPr>
              <a:t>scalar</a:t>
            </a:r>
            <a:r>
              <a:rPr lang="en-US" sz="2500" dirty="0"/>
              <a:t> and </a:t>
            </a:r>
            <a:r>
              <a:rPr lang="en-US" sz="2500" dirty="0">
                <a:solidFill>
                  <a:srgbClr val="FF0000"/>
                </a:solidFill>
              </a:rPr>
              <a:t>axion</a:t>
            </a:r>
            <a:r>
              <a:rPr lang="en-US" sz="2500" dirty="0"/>
              <a:t> data, relativistic Hartree-</a:t>
            </a:r>
            <a:r>
              <a:rPr lang="en-US" sz="2500" dirty="0" err="1"/>
              <a:t>Fock</a:t>
            </a:r>
            <a:r>
              <a:rPr lang="en-US" sz="2500" dirty="0"/>
              <a:t> calculations: </a:t>
            </a:r>
            <a:r>
              <a:rPr lang="en-US" sz="2500" u="sng" dirty="0"/>
              <a:t>arXiv:2105.08296</a:t>
            </a:r>
            <a:r>
              <a:rPr lang="en-US" sz="2500" b="1" u="sng" dirty="0"/>
              <a:t>.</a:t>
            </a:r>
          </a:p>
          <a:p>
            <a:endParaRPr lang="en-US" sz="2500" dirty="0"/>
          </a:p>
        </p:txBody>
      </p:sp>
      <p:pic>
        <p:nvPicPr>
          <p:cNvPr id="12" name="Picture 11" descr="A picture containing text, watch&#10;&#10;Description automatically generated">
            <a:extLst>
              <a:ext uri="{FF2B5EF4-FFF2-40B4-BE49-F238E27FC236}">
                <a16:creationId xmlns:a16="http://schemas.microsoft.com/office/drawing/2014/main" xmlns="" id="{A81AED3D-2095-46A8-97BE-14CEAB4EE5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45" y="5520065"/>
            <a:ext cx="2853136" cy="462027"/>
          </a:xfrm>
          <a:prstGeom prst="rect">
            <a:avLst/>
          </a:prstGeom>
        </p:spPr>
      </p:pic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57DF4334-DA3B-4845-89B0-7DFB584CD9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812" y="5393840"/>
            <a:ext cx="1819529" cy="714475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9A090BD3-11E0-4038-B6A2-52C5325E1131}"/>
              </a:ext>
            </a:extLst>
          </p:cNvPr>
          <p:cNvSpPr txBox="1">
            <a:spLocks/>
          </p:cNvSpPr>
          <p:nvPr/>
        </p:nvSpPr>
        <p:spPr>
          <a:xfrm>
            <a:off x="9504485" y="5190637"/>
            <a:ext cx="1849314" cy="11208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Check against photoelectric experimental data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xmlns="" id="{D423A7CD-E7F3-4FF3-85D6-8A2FFB3F9C89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8897815" y="5751077"/>
            <a:ext cx="60667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545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E26671-255C-44ED-9ACD-A6EE9AF12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4578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Scalar DM and solar scalar limits from Xenon1T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D225917-7C9D-446E-A9BD-565337723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4499"/>
            <a:ext cx="10515600" cy="493596"/>
          </a:xfrm>
        </p:spPr>
        <p:txBody>
          <a:bodyPr/>
          <a:lstStyle/>
          <a:p>
            <a:r>
              <a:rPr lang="en-US" dirty="0"/>
              <a:t>Detection rate for scalar DM:</a:t>
            </a:r>
          </a:p>
        </p:txBody>
      </p:sp>
      <p:pic>
        <p:nvPicPr>
          <p:cNvPr id="5" name="Picture 4" descr="Diagram&#10;&#10;Description automatically generated with medium confidence">
            <a:extLst>
              <a:ext uri="{FF2B5EF4-FFF2-40B4-BE49-F238E27FC236}">
                <a16:creationId xmlns:a16="http://schemas.microsoft.com/office/drawing/2014/main" xmlns="" id="{888A5B56-403D-4552-AC0E-06C3C9B63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456" y="1857403"/>
            <a:ext cx="5911088" cy="83355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BA302603-E30A-4913-9C57-02031DB0578F}"/>
              </a:ext>
            </a:extLst>
          </p:cNvPr>
          <p:cNvSpPr txBox="1">
            <a:spLocks/>
          </p:cNvSpPr>
          <p:nvPr/>
        </p:nvSpPr>
        <p:spPr>
          <a:xfrm>
            <a:off x="838200" y="2746375"/>
            <a:ext cx="10515600" cy="493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Detection rate for solar scalar: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3E6519CB-1772-4439-8213-A6E23C07C7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456" y="3258443"/>
            <a:ext cx="5877746" cy="78592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357FF6DD-1DA3-45E7-B17A-BE2985C8BD00}"/>
              </a:ext>
            </a:extLst>
          </p:cNvPr>
          <p:cNvSpPr txBox="1">
            <a:spLocks/>
          </p:cNvSpPr>
          <p:nvPr/>
        </p:nvSpPr>
        <p:spPr>
          <a:xfrm>
            <a:off x="838200" y="4118257"/>
            <a:ext cx="10515600" cy="493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/>
              <a:t>New limits from Xenon1T data:</a:t>
            </a:r>
            <a:endParaRPr lang="en-US" dirty="0"/>
          </a:p>
        </p:txBody>
      </p:sp>
      <p:pic>
        <p:nvPicPr>
          <p:cNvPr id="11" name="Picture 10" descr="A picture containing chart&#10;&#10;Description automatically generated">
            <a:extLst>
              <a:ext uri="{FF2B5EF4-FFF2-40B4-BE49-F238E27FC236}">
                <a16:creationId xmlns:a16="http://schemas.microsoft.com/office/drawing/2014/main" xmlns="" id="{00B0D95A-EEE1-4252-884D-E2B01C8CD8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944" y="4703441"/>
            <a:ext cx="8672770" cy="152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275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10E882-BDDB-4078-B978-3BC46F695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553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Comparison with astrophysical bounds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F0D26E-5DE9-4108-B642-236E7B045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077" y="1525892"/>
            <a:ext cx="3554115" cy="4351338"/>
          </a:xfrm>
        </p:spPr>
        <p:txBody>
          <a:bodyPr>
            <a:normAutofit/>
          </a:bodyPr>
          <a:lstStyle/>
          <a:p>
            <a:r>
              <a:rPr lang="en-US" sz="2600" dirty="0"/>
              <a:t>Direct limits well inside naturalness region.</a:t>
            </a:r>
          </a:p>
          <a:p>
            <a:r>
              <a:rPr lang="en-US" sz="2600" dirty="0"/>
              <a:t>Always better than fifth-force &amp; comparable to HB </a:t>
            </a:r>
            <a:r>
              <a:rPr lang="en-US" sz="2600" dirty="0" smtClean="0"/>
              <a:t>star cooling</a:t>
            </a:r>
            <a:r>
              <a:rPr lang="en-US" sz="2600" dirty="0"/>
              <a:t>.</a:t>
            </a:r>
          </a:p>
          <a:p>
            <a:r>
              <a:rPr lang="en-US" sz="2600" dirty="0"/>
              <a:t>An order of magnitude less stringent than RG </a:t>
            </a:r>
            <a:r>
              <a:rPr lang="en-US" sz="2600" dirty="0" smtClean="0"/>
              <a:t>star cooling </a:t>
            </a:r>
            <a:r>
              <a:rPr lang="en-US" sz="2600" dirty="0">
                <a:sym typeface="Wingdings" panose="05000000000000000000" pitchFamily="2" charset="2"/>
              </a:rPr>
              <a:t> similar to Xenon1T axion limit.</a:t>
            </a:r>
            <a:endParaRPr lang="en-US" sz="2600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xmlns="" id="{48C5CB03-5B81-4F6A-AF01-3FD4678540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249" y="1525892"/>
            <a:ext cx="6824213" cy="439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866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114300"/>
            <a:ext cx="9144000" cy="1714500"/>
          </a:xfrm>
        </p:spPr>
        <p:txBody>
          <a:bodyPr/>
          <a:lstStyle/>
          <a:p>
            <a:pPr eaLnBrk="1" hangingPunct="1"/>
            <a:r>
              <a:rPr lang="en-US" altLang="x-none" sz="3800" dirty="0">
                <a:solidFill>
                  <a:srgbClr val="E60000"/>
                </a:solidFill>
                <a:ea typeface="ＭＳ Ｐゴシック" charset="-128"/>
              </a:rPr>
              <a:t>Relativistic effects increase </a:t>
            </a:r>
            <a:r>
              <a:rPr lang="en-US" altLang="x-none" sz="3800" dirty="0" err="1">
                <a:solidFill>
                  <a:srgbClr val="E60000"/>
                </a:solidFill>
                <a:ea typeface="ＭＳ Ｐゴシック" charset="-128"/>
              </a:rPr>
              <a:t>ionisation</a:t>
            </a:r>
            <a:r>
              <a:rPr lang="en-US" altLang="x-none" sz="3800" dirty="0">
                <a:solidFill>
                  <a:srgbClr val="E60000"/>
                </a:solidFill>
                <a:ea typeface="ＭＳ Ｐゴシック" charset="-128"/>
              </a:rPr>
              <a:t> by </a:t>
            </a:r>
            <a:r>
              <a:rPr lang="en-US" altLang="x-none" sz="3800" dirty="0" smtClean="0">
                <a:solidFill>
                  <a:srgbClr val="E60000"/>
                </a:solidFill>
                <a:ea typeface="ＭＳ Ｐゴシック" charset="-128"/>
              </a:rPr>
              <a:t>WIMP scattering </a:t>
            </a:r>
            <a:r>
              <a:rPr lang="en-US" altLang="x-none" sz="3800" dirty="0">
                <a:solidFill>
                  <a:srgbClr val="E60000"/>
                </a:solidFill>
                <a:ea typeface="ＭＳ Ｐゴシック" charset="-128"/>
              </a:rPr>
              <a:t>on electrons by up to 3 orders of magnitude!</a:t>
            </a:r>
            <a:endParaRPr lang="en-AU" altLang="x-none" sz="3800" dirty="0">
              <a:solidFill>
                <a:srgbClr val="E60000"/>
              </a:solidFill>
              <a:ea typeface="ＭＳ Ｐゴシック" charset="-128"/>
            </a:endParaRPr>
          </a:p>
        </p:txBody>
      </p:sp>
      <p:sp>
        <p:nvSpPr>
          <p:cNvPr id="185346" name="Rectangle 3"/>
          <p:cNvSpPr>
            <a:spLocks noChangeArrowheads="1"/>
          </p:cNvSpPr>
          <p:nvPr/>
        </p:nvSpPr>
        <p:spPr bwMode="auto">
          <a:xfrm>
            <a:off x="1676400" y="800100"/>
            <a:ext cx="89154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US" altLang="x-none" sz="2800"/>
          </a:p>
        </p:txBody>
      </p:sp>
      <p:sp>
        <p:nvSpPr>
          <p:cNvPr id="185347" name="Rectangle 1"/>
          <p:cNvSpPr>
            <a:spLocks noChangeArrowheads="1"/>
          </p:cNvSpPr>
          <p:nvPr/>
        </p:nvSpPr>
        <p:spPr bwMode="auto">
          <a:xfrm>
            <a:off x="1752600" y="1905001"/>
            <a:ext cx="8686800" cy="461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1800" dirty="0" smtClean="0"/>
              <a:t>Ionization of atoms by slow heavy particles</a:t>
            </a:r>
            <a:r>
              <a:rPr lang="en-US" sz="1800" dirty="0" smtClean="0">
                <a:solidFill>
                  <a:srgbClr val="FF0000"/>
                </a:solidFill>
              </a:rPr>
              <a:t>, including dark matter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x-none" sz="1800" dirty="0" smtClean="0">
                <a:solidFill>
                  <a:srgbClr val="0000BC"/>
                </a:solidFill>
              </a:rPr>
              <a:t>B.M. Roberts</a:t>
            </a:r>
            <a:r>
              <a:rPr lang="en-US" altLang="x-none" sz="1800" dirty="0">
                <a:solidFill>
                  <a:srgbClr val="0000BC"/>
                </a:solidFill>
              </a:rPr>
              <a:t>, </a:t>
            </a:r>
            <a:r>
              <a:rPr lang="en-US" altLang="x-none" sz="1800" dirty="0" smtClean="0">
                <a:solidFill>
                  <a:srgbClr val="0000BC"/>
                </a:solidFill>
              </a:rPr>
              <a:t>V.V. </a:t>
            </a:r>
            <a:r>
              <a:rPr lang="en-US" altLang="x-none" sz="1800" dirty="0" err="1" smtClean="0">
                <a:solidFill>
                  <a:srgbClr val="0000BC"/>
                </a:solidFill>
              </a:rPr>
              <a:t>Flambaum</a:t>
            </a:r>
            <a:r>
              <a:rPr lang="en-US" altLang="x-none" sz="1800" dirty="0">
                <a:solidFill>
                  <a:srgbClr val="0000BC"/>
                </a:solidFill>
              </a:rPr>
              <a:t>, </a:t>
            </a:r>
            <a:r>
              <a:rPr lang="en-US" altLang="x-none" sz="1800" dirty="0" smtClean="0">
                <a:solidFill>
                  <a:srgbClr val="0000BC"/>
                </a:solidFill>
              </a:rPr>
              <a:t>G.F. </a:t>
            </a:r>
            <a:r>
              <a:rPr lang="en-US" altLang="x-none" sz="1800" dirty="0" err="1" smtClean="0">
                <a:solidFill>
                  <a:srgbClr val="0000BC"/>
                </a:solidFill>
              </a:rPr>
              <a:t>Gribakin</a:t>
            </a:r>
            <a:r>
              <a:rPr lang="en-US" altLang="x-none" sz="1800" dirty="0">
                <a:solidFill>
                  <a:srgbClr val="0000BC"/>
                </a:solidFill>
              </a:rPr>
              <a:t>, </a:t>
            </a:r>
            <a:r>
              <a:rPr lang="en-US" altLang="x-none" sz="1800" dirty="0" smtClean="0">
                <a:solidFill>
                  <a:srgbClr val="0000BC"/>
                </a:solidFill>
              </a:rPr>
              <a:t>Phys. Rev. Lett. </a:t>
            </a:r>
            <a:r>
              <a:rPr lang="en-US" altLang="x-none" sz="1800" dirty="0" smtClean="0"/>
              <a:t> </a:t>
            </a:r>
            <a:r>
              <a:rPr lang="en-US" altLang="x-none" sz="1800" dirty="0">
                <a:solidFill>
                  <a:srgbClr val="0000BC"/>
                </a:solidFill>
              </a:rPr>
              <a:t>116, 023201 (2016</a:t>
            </a:r>
            <a:r>
              <a:rPr lang="en-US" altLang="x-none" sz="1800" dirty="0" smtClean="0">
                <a:solidFill>
                  <a:srgbClr val="0000BC"/>
                </a:solidFill>
              </a:rPr>
              <a:t>)</a:t>
            </a:r>
            <a:r>
              <a:rPr lang="en-US" altLang="x-none" sz="1800" dirty="0" smtClean="0"/>
              <a:t>]</a:t>
            </a:r>
          </a:p>
          <a:p>
            <a:pPr algn="ctr">
              <a:spcBef>
                <a:spcPct val="0"/>
              </a:spcBef>
              <a:buNone/>
            </a:pPr>
            <a:endParaRPr lang="en-US" altLang="x-none" sz="1800" dirty="0" smtClean="0"/>
          </a:p>
          <a:p>
            <a:pPr algn="ctr">
              <a:spcBef>
                <a:spcPct val="0"/>
              </a:spcBef>
              <a:buNone/>
            </a:pPr>
            <a:r>
              <a:rPr lang="en-US" sz="1800" dirty="0" smtClean="0"/>
              <a:t>Dark matter scattering on electrons: Accurate calculations of atomic excitations and implications for the DAMA signal.  B. M. Roberts, V. A. </a:t>
            </a:r>
            <a:r>
              <a:rPr lang="en-US" sz="1800" dirty="0" err="1" smtClean="0"/>
              <a:t>Dzuba</a:t>
            </a:r>
            <a:r>
              <a:rPr lang="en-US" sz="1800" dirty="0" smtClean="0"/>
              <a:t>, V. V. </a:t>
            </a:r>
            <a:r>
              <a:rPr lang="en-US" sz="1800" dirty="0" err="1" smtClean="0"/>
              <a:t>Flambaum</a:t>
            </a:r>
            <a:r>
              <a:rPr lang="en-US" sz="1800" dirty="0" smtClean="0"/>
              <a:t>, M. </a:t>
            </a:r>
            <a:r>
              <a:rPr lang="en-US" sz="1800" dirty="0" err="1" smtClean="0"/>
              <a:t>Pospelov</a:t>
            </a:r>
            <a:r>
              <a:rPr lang="en-US" sz="1800" dirty="0" smtClean="0"/>
              <a:t>, and Y. V. Stadnik, Phys. Rev. D 93, 115037 (2016)</a:t>
            </a:r>
          </a:p>
          <a:p>
            <a:pPr algn="ctr">
              <a:spcBef>
                <a:spcPct val="0"/>
              </a:spcBef>
              <a:buNone/>
            </a:pPr>
            <a:endParaRPr lang="en-US" sz="1800" dirty="0"/>
          </a:p>
          <a:p>
            <a:pPr algn="ctr">
              <a:spcBef>
                <a:spcPct val="0"/>
              </a:spcBef>
              <a:buNone/>
            </a:pPr>
            <a:r>
              <a:rPr lang="en-US" sz="1800" dirty="0"/>
              <a:t> Electron-interacting dark matter: implications from DAMA/LIBRA-phase2 and prospects for liquid xenon and </a:t>
            </a:r>
            <a:r>
              <a:rPr lang="en-US" sz="1800" dirty="0" err="1"/>
              <a:t>NaI</a:t>
            </a:r>
            <a:r>
              <a:rPr lang="en-US" sz="1800" dirty="0"/>
              <a:t> detectors,  B. M. Roberts, V. V. </a:t>
            </a:r>
            <a:r>
              <a:rPr lang="en-US" sz="1800" dirty="0" err="1"/>
              <a:t>Flambaum</a:t>
            </a:r>
            <a:r>
              <a:rPr lang="en-US" sz="1800" dirty="0"/>
              <a:t>, Phys. Rev. D 100, 063017 (2019</a:t>
            </a:r>
            <a:r>
              <a:rPr lang="en-US" sz="1800" dirty="0" smtClean="0"/>
              <a:t>).</a:t>
            </a:r>
          </a:p>
          <a:p>
            <a:pPr algn="ctr">
              <a:spcBef>
                <a:spcPct val="0"/>
              </a:spcBef>
              <a:buNone/>
            </a:pPr>
            <a:endParaRPr lang="en-US" sz="1800" dirty="0"/>
          </a:p>
          <a:p>
            <a:pPr algn="ctr">
              <a:spcBef>
                <a:spcPct val="0"/>
              </a:spcBef>
              <a:buNone/>
            </a:pPr>
            <a:r>
              <a:rPr lang="en-US" sz="1800" dirty="0" smtClean="0"/>
              <a:t>Relativistic </a:t>
            </a:r>
            <a:r>
              <a:rPr lang="en-US" sz="1800" dirty="0" err="1" smtClean="0"/>
              <a:t>Hartree-Fock</a:t>
            </a:r>
            <a:r>
              <a:rPr lang="en-US" sz="1800" dirty="0" smtClean="0"/>
              <a:t> calculations for Na, I, </a:t>
            </a:r>
            <a:r>
              <a:rPr lang="en-US" sz="1800" dirty="0" err="1" smtClean="0"/>
              <a:t>Xe</a:t>
            </a:r>
            <a:r>
              <a:rPr lang="en-US" sz="1800" dirty="0" smtClean="0"/>
              <a:t>, </a:t>
            </a:r>
            <a:r>
              <a:rPr lang="en-US" sz="1800" dirty="0" err="1" smtClean="0"/>
              <a:t>Tl</a:t>
            </a:r>
            <a:r>
              <a:rPr lang="en-US" sz="1800" dirty="0" smtClean="0"/>
              <a:t>, </a:t>
            </a:r>
            <a:r>
              <a:rPr lang="en-US" sz="1800" dirty="0" err="1" smtClean="0"/>
              <a:t>Ge</a:t>
            </a:r>
            <a:r>
              <a:rPr lang="en-US" sz="1800" dirty="0" smtClean="0"/>
              <a:t> atoms, scalar and vector portals.  </a:t>
            </a:r>
            <a:r>
              <a:rPr lang="en-US" altLang="en-US" sz="1800" dirty="0" smtClean="0">
                <a:solidFill>
                  <a:srgbClr val="FF0000"/>
                </a:solidFill>
              </a:rPr>
              <a:t>Annual </a:t>
            </a:r>
            <a:r>
              <a:rPr lang="en-US" altLang="en-US" sz="1800" dirty="0">
                <a:solidFill>
                  <a:srgbClr val="FF0000"/>
                </a:solidFill>
              </a:rPr>
              <a:t>modulation due to variation of velocity of WIMPs 20 - 50%</a:t>
            </a:r>
            <a:endParaRPr lang="en-US" altLang="x-none" sz="1800" dirty="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None/>
            </a:pPr>
            <a:endParaRPr lang="en-US" sz="1800" dirty="0" smtClean="0"/>
          </a:p>
          <a:p>
            <a:pPr algn="ctr">
              <a:spcBef>
                <a:spcPct val="0"/>
              </a:spcBef>
              <a:buNone/>
            </a:pPr>
            <a:endParaRPr lang="en-US" altLang="x-none" sz="1800" dirty="0"/>
          </a:p>
          <a:p>
            <a:pPr algn="ctr">
              <a:spcBef>
                <a:spcPct val="0"/>
              </a:spcBef>
              <a:buNone/>
            </a:pPr>
            <a:endParaRPr lang="en-US" altLang="x-none" sz="1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x-none" sz="600" dirty="0"/>
          </a:p>
        </p:txBody>
      </p:sp>
    </p:spTree>
    <p:extLst>
      <p:ext uri="{BB962C8B-B14F-4D97-AF65-F5344CB8AC3E}">
        <p14:creationId xmlns:p14="http://schemas.microsoft.com/office/powerpoint/2010/main" val="386325204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46038"/>
            <a:ext cx="10972800" cy="868362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rgbClr val="E60000"/>
                </a:solidFill>
                <a:latin typeface="Arial" charset="0"/>
              </a:rPr>
              <a:t>WIMP-Electron Ionising Scattering</a:t>
            </a:r>
            <a:endParaRPr lang="en-AU" sz="4000">
              <a:solidFill>
                <a:srgbClr val="E60000"/>
              </a:solidFill>
              <a:latin typeface="Arial" charset="0"/>
            </a:endParaRPr>
          </a:p>
        </p:txBody>
      </p:sp>
      <p:sp>
        <p:nvSpPr>
          <p:cNvPr id="163842" name="Rectangle 3"/>
          <p:cNvSpPr>
            <a:spLocks noChangeArrowheads="1"/>
          </p:cNvSpPr>
          <p:nvPr/>
        </p:nvSpPr>
        <p:spPr bwMode="auto">
          <a:xfrm>
            <a:off x="203200" y="762000"/>
            <a:ext cx="11785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600" b="0"/>
              <a:t>Search for annual modulation in </a:t>
            </a:r>
            <a:r>
              <a:rPr lang="el-GR" sz="2600" b="0" i="1"/>
              <a:t>σ</a:t>
            </a:r>
            <a:r>
              <a:rPr lang="el-GR" sz="2600" b="0" i="1" baseline="-25000"/>
              <a:t>χ</a:t>
            </a:r>
            <a:r>
              <a:rPr lang="en-US" sz="2600" b="0" i="1" baseline="-25000"/>
              <a:t>e</a:t>
            </a:r>
            <a:r>
              <a:rPr lang="en-US" sz="2600" b="0"/>
              <a:t> (velocity dependent)</a:t>
            </a:r>
            <a:endParaRPr lang="el-GR" sz="2600" b="0" i="1" baseline="-25000"/>
          </a:p>
        </p:txBody>
      </p:sp>
      <p:pic>
        <p:nvPicPr>
          <p:cNvPr id="16384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1447800"/>
            <a:ext cx="5080000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44" name="Rectangle 3"/>
          <p:cNvSpPr>
            <a:spLocks noChangeArrowheads="1"/>
          </p:cNvSpPr>
          <p:nvPr/>
        </p:nvSpPr>
        <p:spPr bwMode="auto">
          <a:xfrm>
            <a:off x="203200" y="3429000"/>
            <a:ext cx="11785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600" b="0" dirty="0"/>
              <a:t>Previous analyses treated atomic electrons </a:t>
            </a:r>
            <a:r>
              <a:rPr lang="en-US" sz="2600" b="0" i="1" dirty="0"/>
              <a:t>non-</a:t>
            </a:r>
            <a:r>
              <a:rPr lang="en-US" sz="2600" b="0" i="1" dirty="0" err="1" smtClean="0"/>
              <a:t>relativistically</a:t>
            </a:r>
            <a:r>
              <a:rPr lang="en-US" sz="2600" i="1" dirty="0"/>
              <a:t>.</a:t>
            </a:r>
            <a:r>
              <a:rPr lang="en-US" sz="2600" b="0" i="1" dirty="0" smtClean="0"/>
              <a:t> Plane wave for outgoing electron, </a:t>
            </a:r>
            <a:r>
              <a:rPr lang="en-US" sz="2600" b="0" i="1" dirty="0" err="1" smtClean="0"/>
              <a:t>Z</a:t>
            </a:r>
            <a:r>
              <a:rPr lang="en-US" sz="2600" b="0" i="1" baseline="-25000" dirty="0" err="1" smtClean="0"/>
              <a:t>effective</a:t>
            </a:r>
            <a:r>
              <a:rPr lang="en-US" sz="2600" b="0" i="1" dirty="0" smtClean="0"/>
              <a:t>  for bound electrons. </a:t>
            </a:r>
            <a:endParaRPr lang="en-US" sz="2600" b="0" i="1" dirty="0"/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600" b="0" dirty="0"/>
              <a:t>Non-relativistic treatment of atomic electrons </a:t>
            </a:r>
            <a:r>
              <a:rPr lang="en-US" sz="2600" dirty="0">
                <a:solidFill>
                  <a:srgbClr val="E60000"/>
                </a:solidFill>
              </a:rPr>
              <a:t>inadequate</a:t>
            </a:r>
            <a:r>
              <a:rPr lang="en-US" sz="2600" b="0" dirty="0"/>
              <a:t> for </a:t>
            </a:r>
            <a:r>
              <a:rPr lang="en-US" sz="2600" b="0" i="1" dirty="0"/>
              <a:t>m</a:t>
            </a:r>
            <a:r>
              <a:rPr lang="el-GR" sz="2600" b="0" i="1" baseline="-25000" dirty="0"/>
              <a:t>χ</a:t>
            </a:r>
            <a:r>
              <a:rPr lang="en-US" sz="2600" b="0" dirty="0"/>
              <a:t> &gt; 1 </a:t>
            </a:r>
            <a:r>
              <a:rPr lang="en-US" sz="2600" b="0" dirty="0" err="1" smtClean="0"/>
              <a:t>GeV</a:t>
            </a:r>
            <a:r>
              <a:rPr lang="en-US" sz="2600" dirty="0" smtClean="0"/>
              <a:t>.</a:t>
            </a:r>
            <a:r>
              <a:rPr lang="en-US" sz="2600" b="0" dirty="0" smtClean="0"/>
              <a:t> Coulomb interaction is important for outgoing electron.</a:t>
            </a:r>
            <a:endParaRPr lang="en-US" sz="2600" b="0" dirty="0"/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2600" b="0" dirty="0"/>
          </a:p>
        </p:txBody>
      </p:sp>
    </p:spTree>
    <p:extLst>
      <p:ext uri="{BB962C8B-B14F-4D97-AF65-F5344CB8AC3E}">
        <p14:creationId xmlns:p14="http://schemas.microsoft.com/office/powerpoint/2010/main" val="68736109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98438"/>
            <a:ext cx="10972800" cy="10969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>
                <a:solidFill>
                  <a:srgbClr val="E60000"/>
                </a:solidFill>
                <a:latin typeface="Arial" charset="0"/>
              </a:rPr>
              <a:t>Why are electron relativistic effects so important?</a:t>
            </a:r>
            <a:endParaRPr lang="en-AU" sz="4000">
              <a:solidFill>
                <a:srgbClr val="E60000"/>
              </a:solidFill>
              <a:latin typeface="Arial" charset="0"/>
            </a:endParaRPr>
          </a:p>
        </p:txBody>
      </p:sp>
      <p:sp>
        <p:nvSpPr>
          <p:cNvPr id="165890" name="Rectangle 3"/>
          <p:cNvSpPr>
            <a:spLocks noChangeArrowheads="1"/>
          </p:cNvSpPr>
          <p:nvPr/>
        </p:nvSpPr>
        <p:spPr bwMode="auto">
          <a:xfrm>
            <a:off x="203200" y="1981200"/>
            <a:ext cx="11988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400" b="0" dirty="0"/>
              <a:t>Non-relativistic and relativistic contributions to </a:t>
            </a:r>
            <a:r>
              <a:rPr lang="el-GR" sz="2400" b="0" i="1" dirty="0"/>
              <a:t>σ</a:t>
            </a:r>
            <a:r>
              <a:rPr lang="el-GR" sz="2400" b="0" i="1" baseline="-25000" dirty="0"/>
              <a:t>χ</a:t>
            </a:r>
            <a:r>
              <a:rPr lang="en-US" sz="2400" b="0" i="1" baseline="-25000" dirty="0"/>
              <a:t>e</a:t>
            </a:r>
            <a:r>
              <a:rPr lang="en-US" sz="2400" b="0" dirty="0"/>
              <a:t> are very different for large </a:t>
            </a:r>
            <a:r>
              <a:rPr lang="en-US" sz="2400" b="0" i="1" dirty="0" smtClean="0"/>
              <a:t>q</a:t>
            </a:r>
            <a:r>
              <a:rPr lang="en-US" sz="2400" b="0" dirty="0" smtClean="0"/>
              <a:t> </a:t>
            </a:r>
          </a:p>
          <a:p>
            <a:pPr eaLnBrk="1" hangingPunct="1">
              <a:spcBef>
                <a:spcPct val="20000"/>
              </a:spcBef>
            </a:pPr>
            <a:r>
              <a:rPr lang="en-US" sz="2400" b="0" dirty="0" smtClean="0"/>
              <a:t>(for </a:t>
            </a:r>
            <a:r>
              <a:rPr lang="en-US" sz="2400" b="0" dirty="0"/>
              <a:t>scalar, </a:t>
            </a:r>
            <a:r>
              <a:rPr lang="en-US" sz="2400" b="0" dirty="0" err="1"/>
              <a:t>pseudoscalar</a:t>
            </a:r>
            <a:r>
              <a:rPr lang="en-US" sz="2400" b="0" dirty="0"/>
              <a:t>, vector and </a:t>
            </a:r>
            <a:r>
              <a:rPr lang="en-US" sz="2400" b="0" dirty="0" err="1"/>
              <a:t>pseudovector</a:t>
            </a:r>
            <a:r>
              <a:rPr lang="en-US" sz="2400" b="0" dirty="0"/>
              <a:t> interaction </a:t>
            </a:r>
            <a:r>
              <a:rPr lang="en-US" sz="2400" b="0" dirty="0" smtClean="0"/>
              <a:t>portals):</a:t>
            </a:r>
            <a:endParaRPr lang="en-US" sz="2400" b="0" dirty="0"/>
          </a:p>
          <a:p>
            <a:pPr marL="342900" indent="-342900">
              <a:spcBef>
                <a:spcPct val="20000"/>
              </a:spcBef>
            </a:pPr>
            <a:r>
              <a:rPr lang="en-US" sz="2400" b="0" dirty="0"/>
              <a:t>	</a:t>
            </a:r>
            <a:r>
              <a:rPr lang="en-US" sz="2400" b="0" u="sng" dirty="0"/>
              <a:t>Non-relativistic [</a:t>
            </a:r>
            <a:r>
              <a:rPr lang="en-US" sz="2400" b="0" i="1" u="sng" dirty="0"/>
              <a:t>s</a:t>
            </a:r>
            <a:r>
              <a:rPr lang="en-US" sz="2400" b="0" u="sng" dirty="0"/>
              <a:t>-wave, </a:t>
            </a:r>
            <a:r>
              <a:rPr lang="el-GR" sz="2400" b="0" i="1" u="sng" dirty="0"/>
              <a:t>ψ</a:t>
            </a:r>
            <a:r>
              <a:rPr lang="en-US" sz="2400" b="0" u="sng" dirty="0"/>
              <a:t> </a:t>
            </a:r>
            <a:r>
              <a:rPr lang="en-US" sz="3000" b="0" u="sng" dirty="0">
                <a:latin typeface="Arial Unicode MS" charset="0"/>
                <a:ea typeface="Arial Unicode MS" charset="0"/>
                <a:cs typeface="Arial" charset="0"/>
              </a:rPr>
              <a:t>∝</a:t>
            </a:r>
            <a:r>
              <a:rPr lang="en-US" sz="2400" b="0" u="sng" dirty="0"/>
              <a:t> </a:t>
            </a:r>
            <a:r>
              <a:rPr lang="en-US" sz="2400" b="0" i="1" u="sng" dirty="0"/>
              <a:t>r</a:t>
            </a:r>
            <a:r>
              <a:rPr lang="en-US" sz="2400" b="0" u="sng" dirty="0"/>
              <a:t> </a:t>
            </a:r>
            <a:r>
              <a:rPr lang="en-US" sz="2400" b="0" u="sng" baseline="30000" dirty="0"/>
              <a:t>0</a:t>
            </a:r>
            <a:r>
              <a:rPr lang="en-US" sz="800" b="0" u="sng" dirty="0"/>
              <a:t> </a:t>
            </a:r>
            <a:r>
              <a:rPr lang="en-US" sz="2400" b="0" u="sng" dirty="0"/>
              <a:t>(1 - </a:t>
            </a:r>
            <a:r>
              <a:rPr lang="en-US" sz="2400" b="0" i="1" u="sng" dirty="0" err="1"/>
              <a:t>Zr</a:t>
            </a:r>
            <a:r>
              <a:rPr lang="en-US" sz="2400" b="0" u="sng" dirty="0"/>
              <a:t>/</a:t>
            </a:r>
            <a:r>
              <a:rPr lang="en-US" sz="2400" b="0" i="1" u="sng" dirty="0" err="1"/>
              <a:t>a</a:t>
            </a:r>
            <a:r>
              <a:rPr lang="en-US" sz="2400" b="0" baseline="-25000" dirty="0" err="1"/>
              <a:t>B</a:t>
            </a:r>
            <a:r>
              <a:rPr lang="en-US" sz="2400" b="0" u="sng" dirty="0"/>
              <a:t>) as </a:t>
            </a:r>
            <a:r>
              <a:rPr lang="en-US" sz="2400" b="0" i="1" u="sng" dirty="0"/>
              <a:t>r</a:t>
            </a:r>
            <a:r>
              <a:rPr lang="en-US" sz="2400" b="0" u="sng" dirty="0"/>
              <a:t> → 0)</a:t>
            </a:r>
            <a:r>
              <a:rPr lang="en-US" sz="2400" b="0" u="sng" dirty="0" smtClean="0"/>
              <a:t>]</a:t>
            </a:r>
            <a:r>
              <a:rPr lang="en-US" sz="2400" u="sng" dirty="0" smtClean="0"/>
              <a:t>, tends to constant </a:t>
            </a:r>
            <a:r>
              <a:rPr lang="en-US" sz="2400" u="sng" dirty="0"/>
              <a:t>as </a:t>
            </a:r>
            <a:r>
              <a:rPr lang="en-US" sz="2400" i="1" u="sng" dirty="0"/>
              <a:t>r</a:t>
            </a:r>
            <a:r>
              <a:rPr lang="en-US" sz="2400" u="sng" dirty="0"/>
              <a:t> → 0:</a:t>
            </a:r>
            <a:endParaRPr lang="en-US" sz="2400" b="0" u="sng" dirty="0"/>
          </a:p>
          <a:p>
            <a:pPr marL="342900" indent="-342900" algn="ctr" eaLnBrk="1" hangingPunct="1">
              <a:spcBef>
                <a:spcPct val="20000"/>
              </a:spcBef>
            </a:pPr>
            <a:r>
              <a:rPr lang="en-US" sz="2400" b="0" dirty="0"/>
              <a:t>	d</a:t>
            </a:r>
            <a:r>
              <a:rPr lang="el-GR" sz="2400" b="0" i="1" dirty="0"/>
              <a:t>σ</a:t>
            </a:r>
            <a:r>
              <a:rPr lang="el-GR" sz="2400" b="0" i="1" baseline="-25000" dirty="0"/>
              <a:t>χ</a:t>
            </a:r>
            <a:r>
              <a:rPr lang="en-US" sz="2400" b="0" i="1" baseline="-25000" dirty="0"/>
              <a:t>e</a:t>
            </a:r>
            <a:r>
              <a:rPr lang="en-US" sz="2400" b="0" dirty="0"/>
              <a:t> </a:t>
            </a:r>
            <a:r>
              <a:rPr lang="en-US" sz="3000" b="0" dirty="0">
                <a:latin typeface="Arial Unicode MS" charset="0"/>
              </a:rPr>
              <a:t>∝</a:t>
            </a:r>
            <a:r>
              <a:rPr lang="en-US" sz="2400" b="0" dirty="0">
                <a:latin typeface="Arial Unicode MS" charset="0"/>
              </a:rPr>
              <a:t> 1/</a:t>
            </a:r>
            <a:r>
              <a:rPr lang="en-US" sz="2400" b="0" i="1" dirty="0">
                <a:latin typeface="Arial Unicode MS" charset="0"/>
              </a:rPr>
              <a:t>q </a:t>
            </a:r>
            <a:r>
              <a:rPr lang="en-US" sz="2400" b="0" baseline="30000" dirty="0">
                <a:latin typeface="Arial Unicode MS" charset="0"/>
              </a:rPr>
              <a:t>8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0" dirty="0"/>
              <a:t>	</a:t>
            </a:r>
            <a:r>
              <a:rPr lang="en-US" sz="2400" b="0" u="sng" dirty="0"/>
              <a:t>Relativistic [</a:t>
            </a:r>
            <a:r>
              <a:rPr lang="en-US" sz="2400" b="0" i="1" u="sng" dirty="0"/>
              <a:t>s</a:t>
            </a:r>
            <a:r>
              <a:rPr lang="en-US" sz="2400" b="0" baseline="-25000" dirty="0"/>
              <a:t>1/2</a:t>
            </a:r>
            <a:r>
              <a:rPr lang="en-US" sz="2400" b="0" u="sng" dirty="0"/>
              <a:t>, </a:t>
            </a:r>
            <a:r>
              <a:rPr lang="en-US" sz="2400" b="0" i="1" u="sng" dirty="0"/>
              <a:t>p</a:t>
            </a:r>
            <a:r>
              <a:rPr lang="en-US" sz="2400" b="0" baseline="-25000" dirty="0"/>
              <a:t>1/2</a:t>
            </a:r>
            <a:r>
              <a:rPr lang="en-US" sz="2400" b="0" u="sng" dirty="0"/>
              <a:t>-wave, </a:t>
            </a:r>
            <a:r>
              <a:rPr lang="el-GR" sz="2400" b="0" i="1" u="sng" dirty="0"/>
              <a:t>ψ</a:t>
            </a:r>
            <a:r>
              <a:rPr lang="en-US" sz="2400" b="0" u="sng" dirty="0"/>
              <a:t> </a:t>
            </a:r>
            <a:r>
              <a:rPr lang="en-US" sz="3000" b="0" u="sng" dirty="0">
                <a:latin typeface="Arial Unicode MS" charset="0"/>
              </a:rPr>
              <a:t>∝</a:t>
            </a:r>
            <a:r>
              <a:rPr lang="en-US" sz="2400" b="0" u="sng" dirty="0"/>
              <a:t> </a:t>
            </a:r>
            <a:r>
              <a:rPr lang="en-US" sz="2400" b="0" i="1" u="sng" dirty="0"/>
              <a:t>r</a:t>
            </a:r>
            <a:r>
              <a:rPr lang="en-US" sz="2400" b="0" u="sng" dirty="0"/>
              <a:t> </a:t>
            </a:r>
            <a:r>
              <a:rPr lang="el-GR" sz="2400" b="0" i="1" u="sng" baseline="30000" dirty="0"/>
              <a:t>γ</a:t>
            </a:r>
            <a:r>
              <a:rPr lang="en-US" sz="2400" b="0" u="sng" baseline="30000" dirty="0"/>
              <a:t>-1</a:t>
            </a:r>
            <a:r>
              <a:rPr lang="en-US" sz="2400" b="0" u="sng" dirty="0"/>
              <a:t> as </a:t>
            </a:r>
            <a:r>
              <a:rPr lang="en-US" sz="2400" b="0" i="1" u="sng" dirty="0"/>
              <a:t>r</a:t>
            </a:r>
            <a:r>
              <a:rPr lang="en-US" sz="2400" b="0" u="sng" dirty="0"/>
              <a:t> → 0, </a:t>
            </a:r>
            <a:r>
              <a:rPr lang="el-GR" sz="2400" b="0" i="1" u="sng" dirty="0"/>
              <a:t>γ</a:t>
            </a:r>
            <a:r>
              <a:rPr lang="en-US" sz="2400" b="0" u="sng" baseline="30000" dirty="0"/>
              <a:t>2</a:t>
            </a:r>
            <a:r>
              <a:rPr lang="en-US" sz="2400" b="0" u="sng" dirty="0"/>
              <a:t> = 1 - (</a:t>
            </a:r>
            <a:r>
              <a:rPr lang="en-US" sz="2400" b="0" i="1" u="sng" dirty="0"/>
              <a:t>Z</a:t>
            </a:r>
            <a:r>
              <a:rPr lang="el-GR" sz="2400" b="0" i="1" u="sng" dirty="0"/>
              <a:t>α</a:t>
            </a:r>
            <a:r>
              <a:rPr lang="en-US" sz="2400" b="0" u="sng" dirty="0"/>
              <a:t>)</a:t>
            </a:r>
            <a:r>
              <a:rPr lang="en-US" sz="2400" b="0" u="sng" baseline="30000" dirty="0"/>
              <a:t>2</a:t>
            </a:r>
            <a:r>
              <a:rPr lang="en-US" sz="2400" b="0" u="sng" dirty="0" smtClean="0"/>
              <a:t>]</a:t>
            </a:r>
            <a:r>
              <a:rPr lang="en-US" sz="2400" u="sng" dirty="0" smtClean="0"/>
              <a:t>, increases  </a:t>
            </a:r>
            <a:r>
              <a:rPr lang="en-US" sz="2400" u="sng" dirty="0"/>
              <a:t>as </a:t>
            </a:r>
            <a:r>
              <a:rPr lang="en-US" sz="2400" i="1" u="sng" dirty="0"/>
              <a:t>r</a:t>
            </a:r>
            <a:r>
              <a:rPr lang="en-US" sz="2400" u="sng" dirty="0"/>
              <a:t> → </a:t>
            </a:r>
            <a:r>
              <a:rPr lang="en-US" sz="2400" u="sng" dirty="0" smtClean="0"/>
              <a:t>0</a:t>
            </a:r>
            <a:r>
              <a:rPr lang="en-US" sz="2400" b="0" u="sng" dirty="0" smtClean="0"/>
              <a:t>:</a:t>
            </a:r>
            <a:endParaRPr lang="en-US" sz="2400" b="0" u="sng" dirty="0"/>
          </a:p>
          <a:p>
            <a:pPr marL="342900" indent="-342900" algn="ctr">
              <a:spcBef>
                <a:spcPct val="20000"/>
              </a:spcBef>
            </a:pPr>
            <a:r>
              <a:rPr lang="en-US" sz="2400" b="0" dirty="0"/>
              <a:t>	d</a:t>
            </a:r>
            <a:r>
              <a:rPr lang="el-GR" sz="2400" b="0" i="1" dirty="0"/>
              <a:t>σ</a:t>
            </a:r>
            <a:r>
              <a:rPr lang="el-GR" sz="2400" b="0" i="1" baseline="-25000" dirty="0"/>
              <a:t>χ</a:t>
            </a:r>
            <a:r>
              <a:rPr lang="en-US" sz="2400" b="0" i="1" baseline="-25000" dirty="0"/>
              <a:t>e</a:t>
            </a:r>
            <a:r>
              <a:rPr lang="en-US" sz="2400" b="0" dirty="0"/>
              <a:t> </a:t>
            </a:r>
            <a:r>
              <a:rPr lang="en-US" sz="3000" b="0" dirty="0">
                <a:latin typeface="Arial Unicode MS" charset="0"/>
              </a:rPr>
              <a:t>∝</a:t>
            </a:r>
            <a:r>
              <a:rPr lang="en-US" sz="2400" b="0" dirty="0">
                <a:latin typeface="Arial Unicode MS" charset="0"/>
              </a:rPr>
              <a:t> </a:t>
            </a:r>
            <a:r>
              <a:rPr lang="en-US" sz="2400" baseline="30000" dirty="0" smtClean="0">
                <a:latin typeface="Arial Unicode MS" charset="0"/>
              </a:rPr>
              <a:t>(</a:t>
            </a:r>
            <a:r>
              <a:rPr lang="en-US" sz="2400" i="1" baseline="30000" dirty="0">
                <a:latin typeface="Arial Unicode MS" charset="0"/>
              </a:rPr>
              <a:t>Z</a:t>
            </a:r>
            <a:r>
              <a:rPr lang="el-GR" sz="2400" i="1" baseline="30000" dirty="0">
                <a:latin typeface="Arial Unicode MS" charset="0"/>
              </a:rPr>
              <a:t>α</a:t>
            </a:r>
            <a:r>
              <a:rPr lang="en-US" sz="2400" baseline="30000" dirty="0">
                <a:latin typeface="Arial Unicode MS" charset="0"/>
              </a:rPr>
              <a:t>)</a:t>
            </a:r>
            <a:r>
              <a:rPr lang="en-US" sz="1700" baseline="90000" dirty="0" smtClean="0">
                <a:latin typeface="Arial Unicode MS" charset="0"/>
              </a:rPr>
              <a:t>2</a:t>
            </a:r>
            <a:r>
              <a:rPr lang="en-US" sz="2400" dirty="0" smtClean="0">
                <a:latin typeface="Arial Unicode MS" charset="0"/>
              </a:rPr>
              <a:t>/</a:t>
            </a:r>
            <a:r>
              <a:rPr lang="en-US" sz="2400" b="0" i="1" dirty="0">
                <a:latin typeface="Arial Unicode MS" charset="0"/>
              </a:rPr>
              <a:t>q </a:t>
            </a:r>
            <a:r>
              <a:rPr lang="en-US" sz="2400" b="0" baseline="30000" dirty="0">
                <a:latin typeface="Arial Unicode MS" charset="0"/>
              </a:rPr>
              <a:t>6-2(</a:t>
            </a:r>
            <a:r>
              <a:rPr lang="en-US" sz="2400" b="0" i="1" baseline="30000" dirty="0">
                <a:latin typeface="Arial Unicode MS" charset="0"/>
              </a:rPr>
              <a:t>Z</a:t>
            </a:r>
            <a:r>
              <a:rPr lang="el-GR" sz="2400" b="0" i="1" baseline="30000" dirty="0">
                <a:latin typeface="Arial Unicode MS" charset="0"/>
              </a:rPr>
              <a:t>α</a:t>
            </a:r>
            <a:r>
              <a:rPr lang="en-US" sz="2400" b="0" baseline="30000" dirty="0">
                <a:latin typeface="Arial Unicode MS" charset="0"/>
              </a:rPr>
              <a:t>)</a:t>
            </a:r>
            <a:r>
              <a:rPr lang="en-US" sz="1700" b="0" baseline="90000" dirty="0">
                <a:latin typeface="Arial Unicode MS" charset="0"/>
              </a:rPr>
              <a:t>2</a:t>
            </a:r>
            <a:r>
              <a:rPr lang="en-US" sz="2400" b="0" dirty="0">
                <a:latin typeface="Arial Unicode MS" charset="0"/>
              </a:rPr>
              <a:t>      </a:t>
            </a:r>
            <a:r>
              <a:rPr lang="en-US" sz="2400" b="0" dirty="0"/>
              <a:t>(d</a:t>
            </a:r>
            <a:r>
              <a:rPr lang="el-GR" sz="2400" b="0" i="1" dirty="0"/>
              <a:t>σ</a:t>
            </a:r>
            <a:r>
              <a:rPr lang="el-GR" sz="2400" b="0" i="1" baseline="-25000" dirty="0"/>
              <a:t>χ</a:t>
            </a:r>
            <a:r>
              <a:rPr lang="en-US" sz="2400" b="0" i="1" baseline="-25000" dirty="0"/>
              <a:t>e</a:t>
            </a:r>
            <a:r>
              <a:rPr lang="en-US" sz="2400" b="0" dirty="0"/>
              <a:t> </a:t>
            </a:r>
            <a:r>
              <a:rPr lang="en-US" sz="3000" b="0" dirty="0">
                <a:latin typeface="Arial Unicode MS" charset="0"/>
              </a:rPr>
              <a:t>∝</a:t>
            </a:r>
            <a:r>
              <a:rPr lang="en-US" sz="2400" b="0" dirty="0">
                <a:latin typeface="Arial Unicode MS" charset="0"/>
              </a:rPr>
              <a:t> 1/</a:t>
            </a:r>
            <a:r>
              <a:rPr lang="en-US" sz="2400" b="0" i="1" dirty="0">
                <a:latin typeface="Arial Unicode MS" charset="0"/>
              </a:rPr>
              <a:t>q </a:t>
            </a:r>
            <a:r>
              <a:rPr lang="en-US" sz="2400" b="0" baseline="30000" dirty="0">
                <a:latin typeface="Arial Unicode MS" charset="0"/>
              </a:rPr>
              <a:t>5.7</a:t>
            </a:r>
            <a:r>
              <a:rPr lang="en-US" sz="2400" b="0" dirty="0"/>
              <a:t> for </a:t>
            </a:r>
            <a:r>
              <a:rPr lang="en-US" sz="2400" b="0" dirty="0" err="1"/>
              <a:t>Xe</a:t>
            </a:r>
            <a:r>
              <a:rPr lang="en-US" sz="2400" b="0" dirty="0"/>
              <a:t> and I)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400" b="0" dirty="0"/>
              <a:t>Relativistic contribution to </a:t>
            </a:r>
            <a:r>
              <a:rPr lang="el-GR" sz="2400" b="0" i="1" dirty="0"/>
              <a:t>σ</a:t>
            </a:r>
            <a:r>
              <a:rPr lang="el-GR" sz="2400" b="0" i="1" baseline="-25000" dirty="0"/>
              <a:t>χ</a:t>
            </a:r>
            <a:r>
              <a:rPr lang="en-US" sz="2400" b="0" i="1" baseline="-25000" dirty="0"/>
              <a:t>e</a:t>
            </a:r>
            <a:r>
              <a:rPr lang="en-US" sz="2400" b="0" dirty="0"/>
              <a:t> dominates by several orders of magnitude for large </a:t>
            </a:r>
            <a:r>
              <a:rPr lang="en-US" sz="2400" b="0" i="1" dirty="0"/>
              <a:t>q</a:t>
            </a:r>
            <a:r>
              <a:rPr lang="en-US" sz="2400" b="0" dirty="0"/>
              <a:t>!</a:t>
            </a:r>
          </a:p>
        </p:txBody>
      </p:sp>
      <p:sp>
        <p:nvSpPr>
          <p:cNvPr id="165891" name="Rectangle 4"/>
          <p:cNvSpPr>
            <a:spLocks noChangeArrowheads="1"/>
          </p:cNvSpPr>
          <p:nvPr/>
        </p:nvSpPr>
        <p:spPr bwMode="auto">
          <a:xfrm>
            <a:off x="1016000" y="1339850"/>
            <a:ext cx="10160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0"/>
              <a:t>[</a:t>
            </a:r>
            <a:r>
              <a:rPr lang="en-US" b="0">
                <a:solidFill>
                  <a:srgbClr val="0000BC"/>
                </a:solidFill>
              </a:rPr>
              <a:t>Roberts, Flambaum, Gribakin, </a:t>
            </a:r>
            <a:r>
              <a:rPr lang="en-US" b="0" i="1">
                <a:solidFill>
                  <a:srgbClr val="0000BC"/>
                </a:solidFill>
              </a:rPr>
              <a:t>PRL</a:t>
            </a:r>
            <a:r>
              <a:rPr lang="en-US" b="0"/>
              <a:t> </a:t>
            </a:r>
            <a:r>
              <a:rPr lang="en-US">
                <a:solidFill>
                  <a:srgbClr val="0000BC"/>
                </a:solidFill>
              </a:rPr>
              <a:t>116</a:t>
            </a:r>
            <a:r>
              <a:rPr lang="en-US" b="0">
                <a:solidFill>
                  <a:srgbClr val="0000BC"/>
                </a:solidFill>
              </a:rPr>
              <a:t>, 023201 (2016)</a:t>
            </a:r>
            <a:r>
              <a:rPr lang="en-US" b="0"/>
              <a:t>], </a:t>
            </a:r>
          </a:p>
          <a:p>
            <a:pPr algn="ctr" eaLnBrk="1" hangingPunct="1"/>
            <a:r>
              <a:rPr lang="en-US" b="0"/>
              <a:t>[</a:t>
            </a:r>
            <a:r>
              <a:rPr lang="en-US" b="0">
                <a:solidFill>
                  <a:srgbClr val="0000BC"/>
                </a:solidFill>
              </a:rPr>
              <a:t>Roberts, Dzuba, Flambaum, Pospelov, Stadnik, </a:t>
            </a:r>
            <a:r>
              <a:rPr lang="en-US" b="0" i="1">
                <a:solidFill>
                  <a:srgbClr val="0000BC"/>
                </a:solidFill>
              </a:rPr>
              <a:t>PRD</a:t>
            </a:r>
            <a:r>
              <a:rPr lang="en-US" b="0">
                <a:solidFill>
                  <a:srgbClr val="0000BC"/>
                </a:solidFill>
              </a:rPr>
              <a:t> </a:t>
            </a:r>
            <a:r>
              <a:rPr lang="en-US">
                <a:solidFill>
                  <a:srgbClr val="0000BC"/>
                </a:solidFill>
              </a:rPr>
              <a:t>93</a:t>
            </a:r>
            <a:r>
              <a:rPr lang="en-US" b="0">
                <a:solidFill>
                  <a:srgbClr val="0000BC"/>
                </a:solidFill>
              </a:rPr>
              <a:t>, 115037 (2016)</a:t>
            </a:r>
            <a:r>
              <a:rPr lang="en-US" b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67732009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3919</TotalTime>
  <Words>2677</Words>
  <Application>Microsoft Macintosh PowerPoint</Application>
  <PresentationFormat>Custom</PresentationFormat>
  <Paragraphs>224</Paragraphs>
  <Slides>28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Atomic ionization by  scalar dark matter and solar scalars</vt:lpstr>
      <vt:lpstr>Atomic ionization by scalars</vt:lpstr>
      <vt:lpstr>Pitfall: wrong wave functions  wrong results</vt:lpstr>
      <vt:lpstr>Results: cross sections for Na, Ar, Ge, I, Xe, Tl</vt:lpstr>
      <vt:lpstr>Scalar DM and solar scalar limits from Xenon1T data</vt:lpstr>
      <vt:lpstr>Comparison with astrophysical bounds</vt:lpstr>
      <vt:lpstr>Relativistic effects increase ionisation by WIMP scattering on electrons by up to 3 orders of magnitude!</vt:lpstr>
      <vt:lpstr>WIMP-Electron Ionising Scattering</vt:lpstr>
      <vt:lpstr>Why are electron relativistic effects so important?</vt:lpstr>
      <vt:lpstr>PowerPoint Presentation</vt:lpstr>
      <vt:lpstr>Why are electron relativistic effects so important?</vt:lpstr>
      <vt:lpstr>PowerPoint Presentation</vt:lpstr>
      <vt:lpstr>PowerPoint Presentation</vt:lpstr>
      <vt:lpstr>Low-mass Spin-0 Dark Matter field: effects linear in interaction strength!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Axion-Induced Oscillating Atomic and Molecular EDMs</vt:lpstr>
      <vt:lpstr>PowerPoint Presentation</vt:lpstr>
      <vt:lpstr>PowerPoint Presentation</vt:lpstr>
      <vt:lpstr>PowerPoint Presentation</vt:lpstr>
      <vt:lpstr>Why are electron relativistic effects so important?</vt:lpstr>
      <vt:lpstr>Why are electron relativistic effects so important?</vt:lpstr>
      <vt:lpstr>Relativistic effects increase ionisation by dark matter WIMP scattering on electrons by up to 3 orders of magnitude!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Atomic ionization by scalars</dc:title>
  <dc:creator>Hoang Bao Tran Tan</dc:creator>
  <cp:lastModifiedBy>Victor</cp:lastModifiedBy>
  <cp:revision>60</cp:revision>
  <dcterms:created xsi:type="dcterms:W3CDTF">2021-05-29T15:54:29Z</dcterms:created>
  <dcterms:modified xsi:type="dcterms:W3CDTF">2021-07-01T11:01:40Z</dcterms:modified>
</cp:coreProperties>
</file>