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606" r:id="rId2"/>
    <p:sldId id="436" r:id="rId3"/>
    <p:sldId id="1110" r:id="rId4"/>
    <p:sldId id="1107" r:id="rId5"/>
    <p:sldId id="2008" r:id="rId6"/>
    <p:sldId id="1351" r:id="rId7"/>
    <p:sldId id="1114" r:id="rId8"/>
    <p:sldId id="1976" r:id="rId9"/>
    <p:sldId id="1181" r:id="rId10"/>
    <p:sldId id="1183" r:id="rId11"/>
    <p:sldId id="1176" r:id="rId12"/>
    <p:sldId id="1184" r:id="rId13"/>
    <p:sldId id="1185" r:id="rId14"/>
    <p:sldId id="1186" r:id="rId15"/>
    <p:sldId id="1161" r:id="rId16"/>
    <p:sldId id="2010" r:id="rId17"/>
    <p:sldId id="1975" r:id="rId18"/>
    <p:sldId id="444" r:id="rId19"/>
    <p:sldId id="1661" r:id="rId20"/>
    <p:sldId id="1137" r:id="rId21"/>
    <p:sldId id="1665" r:id="rId22"/>
    <p:sldId id="1647" r:id="rId23"/>
    <p:sldId id="1648" r:id="rId24"/>
    <p:sldId id="1651" r:id="rId25"/>
    <p:sldId id="1612" r:id="rId26"/>
    <p:sldId id="1613" r:id="rId27"/>
    <p:sldId id="1614" r:id="rId28"/>
    <p:sldId id="1652" r:id="rId29"/>
    <p:sldId id="1653" r:id="rId30"/>
    <p:sldId id="1620" r:id="rId31"/>
  </p:sldIdLst>
  <p:sldSz cx="9144000" cy="6858000" type="screen4x3"/>
  <p:notesSz cx="7102475" cy="102330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2">
          <p15:clr>
            <a:srgbClr val="A4A3A4"/>
          </p15:clr>
        </p15:guide>
        <p15:guide id="2" pos="2178">
          <p15:clr>
            <a:srgbClr val="A4A3A4"/>
          </p15:clr>
        </p15:guide>
        <p15:guide id="3" orient="horz" pos="3259">
          <p15:clr>
            <a:srgbClr val="A4A3A4"/>
          </p15:clr>
        </p15:guide>
        <p15:guide id="4" pos="225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2" clrIdx="0"/>
  <p:cmAuthor id="2" name="Andrea Santangelo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0066FF"/>
    <a:srgbClr val="7373FF"/>
    <a:srgbClr val="FF0000"/>
    <a:srgbClr val="FF8C06"/>
    <a:srgbClr val="0D0D84"/>
    <a:srgbClr val="C47575"/>
    <a:srgbClr val="7AA7DC"/>
    <a:srgbClr val="E2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68" autoAdjust="0"/>
    <p:restoredTop sz="85849" autoAdjust="0"/>
  </p:normalViewPr>
  <p:slideViewPr>
    <p:cSldViewPr>
      <p:cViewPr varScale="1">
        <p:scale>
          <a:sx n="93" d="100"/>
          <a:sy n="93" d="100"/>
        </p:scale>
        <p:origin x="570" y="48"/>
      </p:cViewPr>
      <p:guideLst>
        <p:guide orient="horz" pos="2184"/>
        <p:guide pos="2904"/>
      </p:guideLst>
    </p:cSldViewPr>
  </p:slideViewPr>
  <p:outlineViewPr>
    <p:cViewPr>
      <p:scale>
        <a:sx n="33" d="100"/>
        <a:sy n="33" d="100"/>
      </p:scale>
      <p:origin x="0" y="-152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3672"/>
    </p:cViewPr>
  </p:sorterViewPr>
  <p:notesViewPr>
    <p:cSldViewPr>
      <p:cViewPr varScale="1">
        <p:scale>
          <a:sx n="67" d="100"/>
          <a:sy n="67" d="100"/>
        </p:scale>
        <p:origin x="-2832" y="-96"/>
      </p:cViewPr>
      <p:guideLst>
        <p:guide orient="horz" pos="2912"/>
        <p:guide pos="2178"/>
        <p:guide orient="horz" pos="3259"/>
        <p:guide pos="22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505A9E18-4668-4314-B183-63CC350AB423}" type="datetimeFigureOut">
              <a:rPr lang="zh-CN" altLang="en-US" smtClean="0"/>
              <a:t>2021/7/7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C6C53CE2-9BBE-4C64-8AAB-A4FA799D45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233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511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t" anchorCtr="0" compatLnSpc="1"/>
          <a:lstStyle>
            <a:lvl1pPr>
              <a:defRPr sz="13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6" y="0"/>
            <a:ext cx="3077739" cy="511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t" anchorCtr="0" compatLnSpc="1"/>
          <a:lstStyle>
            <a:lvl1pPr algn="r">
              <a:defRPr sz="13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860687"/>
            <a:ext cx="5208482" cy="460486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t" anchorCtr="0" compatLnSpc="1"/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374"/>
            <a:ext cx="3077739" cy="511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b" anchorCtr="0" compatLnSpc="1"/>
          <a:lstStyle>
            <a:lvl1pPr>
              <a:defRPr sz="13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6" y="9721374"/>
            <a:ext cx="3077739" cy="511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b" anchorCtr="0" compatLnSpc="1"/>
          <a:lstStyle>
            <a:lvl1pPr algn="r">
              <a:defRPr sz="13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F2B8DAC-3AB4-4949-A719-142BB2B923E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60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4605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3884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9400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9379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4758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4758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0358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0187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0733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232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5EE7E-8852-4195-91BF-4D8C4711EA5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31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FA8A6-944A-4FF3-AF09-EFE66719C80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023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0404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0742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0155-66CE-1E48-AD21-89A4DA04B03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11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73D8A-E82C-4790-AD62-564DA2C7D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3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704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6732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CC00"/>
                </a:solidFill>
              </a:defRPr>
            </a:lvl1pPr>
          </a:lstStyle>
          <a:p>
            <a:r>
              <a:rPr lang="en-US" altLang="zh-CN" dirty="0"/>
              <a:t>X-ray Astronomy 2019, Bologna, Sept. 9-13, Shuang-Nan Zhang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6732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CC00"/>
                </a:solidFill>
              </a:defRPr>
            </a:lvl1pPr>
          </a:lstStyle>
          <a:p>
            <a:r>
              <a:rPr lang="en-US" altLang="zh-CN" dirty="0"/>
              <a:t>X-ray Astronomy 2019, Bologna, Sept. 9-13, Shuang-Nan Zhang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r>
              <a:rPr lang="zh-CN" altLang="en-US" dirty="0"/>
              <a:t>我是标题</a:t>
            </a:r>
          </a:p>
        </p:txBody>
      </p:sp>
    </p:spTree>
    <p:extLst>
      <p:ext uri="{BB962C8B-B14F-4D97-AF65-F5344CB8AC3E}">
        <p14:creationId xmlns:p14="http://schemas.microsoft.com/office/powerpoint/2010/main" val="104589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458200" cy="5257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dirty="0"/>
              <a:t>First level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13C375E-8E08-4898-B1A3-73EA72C12154}"/>
              </a:ext>
            </a:extLst>
          </p:cNvPr>
          <p:cNvSpPr/>
          <p:nvPr userDrawn="1"/>
        </p:nvSpPr>
        <p:spPr>
          <a:xfrm>
            <a:off x="8551561" y="6560802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r>
              <a:rPr lang="en-US" altLang="zh-CN" sz="1200" kern="1200" cap="all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/30</a:t>
            </a:r>
            <a:endParaRPr lang="zh-CN" altLang="en-US" sz="1200" kern="1200" cap="all" dirty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aseline="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video" Target="../media/media2.mp4"/><Relationship Id="rId7" Type="http://schemas.openxmlformats.org/officeDocument/2006/relationships/image" Target="../media/image33.png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C859466-0100-4626-B01C-B51CA9B4C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-38205" y="2302159"/>
            <a:ext cx="9138759" cy="2855033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FFFFFF"/>
                </a:solidFill>
              </a:rPr>
              <a:t>Shuang-Nan Zhang</a:t>
            </a:r>
            <a:r>
              <a:rPr lang="zh-CN" altLang="en-US" sz="2400" b="1" dirty="0">
                <a:solidFill>
                  <a:srgbClr val="FFFFFF"/>
                </a:solidFill>
              </a:rPr>
              <a:t>（张双南）</a:t>
            </a:r>
            <a:endParaRPr lang="en-US" altLang="zh-CN" sz="2400" b="1" dirty="0">
              <a:solidFill>
                <a:srgbClr val="FFFFFF"/>
              </a:solidFill>
            </a:endParaRPr>
          </a:p>
          <a:p>
            <a:r>
              <a:rPr lang="en-US" altLang="zh-CN" sz="2400" b="1" dirty="0">
                <a:solidFill>
                  <a:srgbClr val="FFFF00"/>
                </a:solidFill>
              </a:rPr>
              <a:t>zhangsn@ihep.ac.cn</a:t>
            </a:r>
          </a:p>
          <a:p>
            <a:r>
              <a:rPr lang="en-US" altLang="zh-CN" sz="2400" b="1" dirty="0">
                <a:solidFill>
                  <a:srgbClr val="FFFFFF"/>
                </a:solidFill>
              </a:rPr>
              <a:t>Particle Astrophysics Division</a:t>
            </a:r>
          </a:p>
          <a:p>
            <a:r>
              <a:rPr lang="en-US" altLang="zh-CN" sz="2400" b="1" dirty="0">
                <a:solidFill>
                  <a:srgbClr val="FFFFFF"/>
                </a:solidFill>
              </a:rPr>
              <a:t>Institute of High Energy </a:t>
            </a:r>
            <a:r>
              <a:rPr lang="zh-CN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</a:rPr>
              <a:t>Physics</a:t>
            </a:r>
          </a:p>
          <a:p>
            <a:r>
              <a:rPr lang="en-US" altLang="zh-CN" sz="2400" b="1" dirty="0">
                <a:solidFill>
                  <a:srgbClr val="FFFFFF"/>
                </a:solidFill>
              </a:rPr>
              <a:t>Chinese Academy of Sciences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85786" y="4149080"/>
            <a:ext cx="77248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endParaRPr lang="zh-CN" alt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723" y="620688"/>
            <a:ext cx="9100554" cy="1694747"/>
          </a:xfrm>
          <a:noFill/>
          <a:ln>
            <a:noFill/>
          </a:ln>
        </p:spPr>
        <p:txBody>
          <a:bodyPr/>
          <a:lstStyle/>
          <a:p>
            <a:r>
              <a:rPr lang="en-US" altLang="zh-CN" sz="4000" dirty="0">
                <a:solidFill>
                  <a:srgbClr val="FFFFFF"/>
                </a:solidFill>
              </a:rPr>
              <a:t>Highlights of Insight-HXMT and Perspectives of eXTP</a:t>
            </a:r>
          </a:p>
        </p:txBody>
      </p:sp>
    </p:spTree>
    <p:extLst>
      <p:ext uri="{BB962C8B-B14F-4D97-AF65-F5344CB8AC3E}">
        <p14:creationId xmlns:p14="http://schemas.microsoft.com/office/powerpoint/2010/main" val="424866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5ABD6B-D576-4926-AAE4-46A941A9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Lag contradicts Comptonization delay in corona: Geometrical effect outside inner disk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5AE93E-83AE-4A49-85F3-A694E2C6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96752"/>
            <a:ext cx="7962958" cy="508638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F49159E-47EE-47B6-9E07-91C23D5ACA74}"/>
              </a:ext>
            </a:extLst>
          </p:cNvPr>
          <p:cNvSpPr txBox="1"/>
          <p:nvPr/>
        </p:nvSpPr>
        <p:spPr>
          <a:xfrm>
            <a:off x="1691680" y="6290156"/>
            <a:ext cx="674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Ma, Tao, SNZ+ 2021,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Nature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Astronomy</a:t>
            </a:r>
            <a:endParaRPr lang="zh-CN" altLang="en-US" dirty="0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125544-7B71-4E4C-B0B5-1C1632A9B783}"/>
              </a:ext>
            </a:extLst>
          </p:cNvPr>
          <p:cNvSpPr txBox="1"/>
          <p:nvPr/>
        </p:nvSpPr>
        <p:spPr>
          <a:xfrm>
            <a:off x="3102367" y="3739945"/>
            <a:ext cx="3215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66FF"/>
                </a:solidFill>
                <a:latin typeface="+mn-lt"/>
              </a:rPr>
              <a:t>Very large &amp; soft lag:</a:t>
            </a:r>
          </a:p>
          <a:p>
            <a:r>
              <a:rPr lang="en-US" altLang="zh-CN" sz="2400" dirty="0">
                <a:solidFill>
                  <a:srgbClr val="FF0000"/>
                </a:solidFill>
                <a:latin typeface="+mn-lt"/>
              </a:rPr>
              <a:t>not </a:t>
            </a:r>
            <a:r>
              <a:rPr lang="en-US" altLang="zh-CN" sz="2400" dirty="0" err="1">
                <a:solidFill>
                  <a:srgbClr val="FF0000"/>
                </a:solidFill>
                <a:latin typeface="+mn-lt"/>
              </a:rPr>
              <a:t>precessing</a:t>
            </a:r>
            <a:r>
              <a:rPr lang="en-US" altLang="zh-CN" sz="2400" dirty="0">
                <a:solidFill>
                  <a:srgbClr val="FF0000"/>
                </a:solidFill>
                <a:latin typeface="+mn-lt"/>
              </a:rPr>
              <a:t> corona</a:t>
            </a:r>
            <a:endParaRPr lang="zh-CN" altLang="en-US" sz="2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13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5513EF-CA31-46FA-B665-DEF691E8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New model of BH QPOs: L-T precession Jet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53F6CE-8422-4133-9B40-1ADDDB351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3"/>
          <a:stretch/>
        </p:blipFill>
        <p:spPr>
          <a:xfrm>
            <a:off x="35496" y="1173264"/>
            <a:ext cx="7118123" cy="499204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6BE1F76-99CD-4412-A5A6-57B1C8336AAE}"/>
              </a:ext>
            </a:extLst>
          </p:cNvPr>
          <p:cNvSpPr txBox="1"/>
          <p:nvPr/>
        </p:nvSpPr>
        <p:spPr>
          <a:xfrm>
            <a:off x="107504" y="6165304"/>
            <a:ext cx="5541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Ma et al. 2020,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Nature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Astronomy</a:t>
            </a:r>
            <a:endParaRPr lang="zh-CN" altLang="en-US" dirty="0">
              <a:latin typeface="+mn-lt"/>
            </a:endParaRPr>
          </a:p>
        </p:txBody>
      </p:sp>
      <p:pic>
        <p:nvPicPr>
          <p:cNvPr id="3" name="J1820_jet">
            <a:hlinkClick r:id="" action="ppaction://media"/>
            <a:extLst>
              <a:ext uri="{FF2B5EF4-FFF2-40B4-BE49-F238E27FC236}">
                <a16:creationId xmlns:a16="http://schemas.microsoft.com/office/drawing/2014/main" id="{E98529DE-A166-4AEB-8E3C-C6842C6BB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3573016"/>
            <a:ext cx="4491831" cy="25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0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78496F-5770-48F1-AA8A-BE841A53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Broad band energy spectra with Insight-HXMT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EEC8AE-4AF8-4238-AD3B-BA6ADF2F7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08720"/>
            <a:ext cx="7255456" cy="50619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9DBFE2-BB39-4820-8018-507F283369CE}"/>
              </a:ext>
            </a:extLst>
          </p:cNvPr>
          <p:cNvSpPr txBox="1"/>
          <p:nvPr/>
        </p:nvSpPr>
        <p:spPr>
          <a:xfrm>
            <a:off x="1763688" y="5930116"/>
            <a:ext cx="5861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You+2021, Nature Communications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1450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DBB0CD-92C6-441A-BEAC-3EDA2E1D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C00000"/>
                </a:solidFill>
              </a:rPr>
              <a:t>Decreasing reflection contradicts contracting corona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53E1EA-59A7-4A3B-90B4-EA246A7A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4989728" cy="53928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AF88F0D-D18E-4A47-8918-5936E77F2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817" y="1268760"/>
            <a:ext cx="3478182" cy="310641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7A88325-3783-496F-B189-7FBB55FCFBD0}"/>
              </a:ext>
            </a:extLst>
          </p:cNvPr>
          <p:cNvSpPr txBox="1"/>
          <p:nvPr/>
        </p:nvSpPr>
        <p:spPr>
          <a:xfrm>
            <a:off x="1691680" y="192902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Reflection should increase, but actually decreases</a:t>
            </a:r>
            <a:endParaRPr lang="zh-CN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594E73-2146-42F1-AF2F-3C12463EB2DE}"/>
              </a:ext>
            </a:extLst>
          </p:cNvPr>
          <p:cNvSpPr txBox="1"/>
          <p:nvPr/>
        </p:nvSpPr>
        <p:spPr>
          <a:xfrm>
            <a:off x="5691818" y="4467929"/>
            <a:ext cx="32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Kara+2020, Nature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7689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A6A78-54F9-4801-A3B7-A5D96D86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The contracting corona is an X-ray jet!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BBDA294-5634-4771-975B-D712795DD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760"/>
            <a:ext cx="7488832" cy="48694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36BB59F-2DB9-4054-8F14-7CF402A2495C}"/>
              </a:ext>
            </a:extLst>
          </p:cNvPr>
          <p:cNvSpPr txBox="1"/>
          <p:nvPr/>
        </p:nvSpPr>
        <p:spPr>
          <a:xfrm>
            <a:off x="1763688" y="6164710"/>
            <a:ext cx="5861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You+2021, Nature Communications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79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>
            <a:extLst>
              <a:ext uri="{FF2B5EF4-FFF2-40B4-BE49-F238E27FC236}">
                <a16:creationId xmlns:a16="http://schemas.microsoft.com/office/drawing/2014/main" id="{F79A5B58-9893-4134-BF9E-59DE557A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Dedicated working mode for GRB</a:t>
            </a:r>
            <a:endParaRPr lang="zh-CN" altLang="en-US" sz="3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721F85B-EB0D-4D03-8E01-B64916464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4" y="762000"/>
            <a:ext cx="8864352" cy="1944793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4698906-CAE2-44C7-9ADB-45CF2915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" y="2708920"/>
            <a:ext cx="3336356" cy="3058712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151DC978-7925-49CD-9C1C-E5514D1B9C73}"/>
              </a:ext>
            </a:extLst>
          </p:cNvPr>
          <p:cNvSpPr/>
          <p:nvPr/>
        </p:nvSpPr>
        <p:spPr>
          <a:xfrm>
            <a:off x="76200" y="5771155"/>
            <a:ext cx="3605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GRB</a:t>
            </a:r>
            <a:r>
              <a:rPr lang="zh-CN" altLang="en-US" sz="1600" b="1" dirty="0"/>
              <a:t> </a:t>
            </a:r>
            <a:r>
              <a:rPr lang="en-US" altLang="zh-CN" sz="1600" b="1" dirty="0" err="1"/>
              <a:t>Epeak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measured by Fermi/GBM</a:t>
            </a:r>
            <a:endParaRPr lang="en-US" sz="1600" b="1" dirty="0">
              <a:effectLst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885267E0-2263-4A21-932F-8996ED254D4D}"/>
              </a:ext>
            </a:extLst>
          </p:cNvPr>
          <p:cNvSpPr/>
          <p:nvPr/>
        </p:nvSpPr>
        <p:spPr>
          <a:xfrm>
            <a:off x="1143000" y="5999755"/>
            <a:ext cx="251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（</a:t>
            </a:r>
            <a:r>
              <a:rPr lang="en-US" sz="1600" dirty="0"/>
              <a:t>Gruber</a:t>
            </a:r>
            <a:r>
              <a:rPr lang="zh-CN" altLang="en-US" sz="1600" dirty="0"/>
              <a:t>+</a:t>
            </a:r>
            <a:r>
              <a:rPr lang="en-US" altLang="zh-CN" sz="1600" dirty="0"/>
              <a:t>,</a:t>
            </a:r>
            <a:r>
              <a:rPr lang="zh-CN" altLang="en-US" sz="1600" dirty="0"/>
              <a:t> </a:t>
            </a:r>
            <a:r>
              <a:rPr lang="en-US" altLang="zh-CN" sz="1600" dirty="0" err="1"/>
              <a:t>ApJS</a:t>
            </a:r>
            <a:r>
              <a:rPr lang="en-US" altLang="zh-CN" sz="1600" dirty="0"/>
              <a:t>,</a:t>
            </a:r>
            <a:r>
              <a:rPr lang="zh-CN" altLang="en-US" sz="1600" dirty="0"/>
              <a:t> </a:t>
            </a:r>
            <a:r>
              <a:rPr lang="en-US" altLang="zh-CN" sz="1600" dirty="0"/>
              <a:t>2014</a:t>
            </a:r>
            <a:r>
              <a:rPr lang="zh-CN" altLang="en-US" sz="1600" dirty="0"/>
              <a:t>）</a:t>
            </a:r>
            <a:endParaRPr lang="en-US" sz="1600" dirty="0">
              <a:effectLst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A3BE906-8169-4FFF-88DB-9DDA56873404}"/>
              </a:ext>
            </a:extLst>
          </p:cNvPr>
          <p:cNvSpPr/>
          <p:nvPr/>
        </p:nvSpPr>
        <p:spPr>
          <a:xfrm>
            <a:off x="3546970" y="2780921"/>
            <a:ext cx="5368430" cy="32747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400" b="1" dirty="0">
                <a:latin typeface="+mn-lt"/>
              </a:rPr>
              <a:t>GRB mode better energy range:</a:t>
            </a: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>
                <a:latin typeface="+mn-lt"/>
              </a:rPr>
              <a:t>According to the simulation, det. efficiency is good for &gt;200 </a:t>
            </a:r>
            <a:r>
              <a:rPr lang="en-US" altLang="zh-CN" sz="2000" dirty="0" err="1">
                <a:latin typeface="+mn-lt"/>
              </a:rPr>
              <a:t>keV</a:t>
            </a:r>
            <a:endParaRPr lang="en-US" altLang="zh-CN" sz="2000" dirty="0">
              <a:latin typeface="+mn-lt"/>
            </a:endParaRP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>
                <a:latin typeface="+mn-lt"/>
              </a:rPr>
              <a:t>GRB </a:t>
            </a:r>
            <a:r>
              <a:rPr lang="en-US" altLang="zh-CN" sz="2000" dirty="0" err="1">
                <a:latin typeface="+mn-lt"/>
              </a:rPr>
              <a:t>Epeak</a:t>
            </a:r>
            <a:r>
              <a:rPr lang="en-US" altLang="zh-CN" sz="2000" dirty="0">
                <a:latin typeface="+mn-lt"/>
              </a:rPr>
              <a:t> distribution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400" b="1" dirty="0">
                <a:latin typeface="+mn-lt"/>
              </a:rPr>
              <a:t>GRB mode</a:t>
            </a:r>
            <a:r>
              <a:rPr lang="en-US" altLang="zh-CN" sz="2000" b="1" dirty="0">
                <a:latin typeface="+mn-lt"/>
              </a:rPr>
              <a:t>:  ~30% of obs. time</a:t>
            </a: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>
                <a:solidFill>
                  <a:srgbClr val="C00000"/>
                </a:solidFill>
                <a:latin typeface="+mn-lt"/>
              </a:rPr>
              <a:t>When the targeted source is occulted by the Earth in pointed observation</a:t>
            </a: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>
                <a:solidFill>
                  <a:srgbClr val="C00000"/>
                </a:solidFill>
                <a:latin typeface="+mn-lt"/>
              </a:rPr>
              <a:t>When HE regular mode is not very useful in an observation</a:t>
            </a:r>
          </a:p>
        </p:txBody>
      </p:sp>
    </p:spTree>
    <p:extLst>
      <p:ext uri="{BB962C8B-B14F-4D97-AF65-F5344CB8AC3E}">
        <p14:creationId xmlns:p14="http://schemas.microsoft.com/office/powerpoint/2010/main" val="5860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26"/>
    </mc:Choice>
    <mc:Fallback xmlns="">
      <p:transition spd="slow" advTm="6542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96" y="908720"/>
            <a:ext cx="4608512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</a:rPr>
              <a:t>Can detect GRBs in </a:t>
            </a:r>
            <a:r>
              <a:rPr lang="en-US" altLang="zh-CN" sz="2400" b="1" dirty="0">
                <a:solidFill>
                  <a:srgbClr val="C00000"/>
                </a:solidFill>
                <a:latin typeface="+mn-lt"/>
              </a:rPr>
              <a:t>both</a:t>
            </a:r>
            <a:r>
              <a:rPr lang="en-US" altLang="zh-CN" sz="2400" dirty="0">
                <a:latin typeface="+mn-lt"/>
              </a:rPr>
              <a:t> regular &amp; GRB/LG modes (lower HV for PMT)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</a:rPr>
              <a:t>GRB monitoring FOV: </a:t>
            </a:r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all sky un-occulted by the Earth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endParaRPr lang="en-US" altLang="zh-CN" sz="2400" dirty="0">
              <a:latin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2E81EC8-0DAE-46D4-BAF7-BF789A83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Effective Area for GRBs &amp; Pulsars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FD350D7-051D-415C-A8E1-DCA3886C18A8}"/>
              </a:ext>
            </a:extLst>
          </p:cNvPr>
          <p:cNvSpPr/>
          <p:nvPr/>
        </p:nvSpPr>
        <p:spPr>
          <a:xfrm>
            <a:off x="4518788" y="1252158"/>
            <a:ext cx="4517707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</a:rPr>
              <a:t>500~3000 cm</a:t>
            </a:r>
            <a:r>
              <a:rPr lang="en-US" altLang="zh-CN" sz="2400" baseline="30000" dirty="0">
                <a:latin typeface="+mn-lt"/>
              </a:rPr>
              <a:t>2 </a:t>
            </a:r>
            <a:r>
              <a:rPr lang="en-US" altLang="zh-CN" sz="2400" dirty="0">
                <a:latin typeface="+mn-lt"/>
              </a:rPr>
              <a:t>~ MeV range with single photon counting and energy measurement, ~80 GRBs/year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F672B3-BE0A-4A28-84FF-F54B82750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068960"/>
            <a:ext cx="6067469" cy="343378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27D783E-03D4-4A31-A440-7499305DCD07}"/>
              </a:ext>
            </a:extLst>
          </p:cNvPr>
          <p:cNvSpPr txBox="1"/>
          <p:nvPr/>
        </p:nvSpPr>
        <p:spPr>
          <a:xfrm>
            <a:off x="6948264" y="4149080"/>
            <a:ext cx="1979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Luo et al. 2020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5221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DF0450-BDA5-4DE2-8108-BDB6DFFF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Multi-instrument GRB spectral fitting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38B33C-2BB2-4099-89B2-B2A9DB6AA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72820"/>
            <a:ext cx="8640960" cy="51537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891FCA4-C5F1-492A-989B-BD494A4A8112}"/>
              </a:ext>
            </a:extLst>
          </p:cNvPr>
          <p:cNvSpPr txBox="1"/>
          <p:nvPr/>
        </p:nvSpPr>
        <p:spPr>
          <a:xfrm>
            <a:off x="3059832" y="632338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+mn-lt"/>
              </a:rPr>
              <a:t>Luo et al. 2020</a:t>
            </a:r>
            <a:endParaRPr lang="zh-CN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639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623"/>
            <a:ext cx="4343400" cy="260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1875"/>
            <a:ext cx="8288977" cy="838200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eXTP: enhanced X-ray Timing and Polarimetry</a:t>
            </a:r>
            <a:br>
              <a:rPr lang="en-US" altLang="zh-CN" sz="2400" dirty="0"/>
            </a:br>
            <a:r>
              <a:rPr kumimoji="1" lang="en-US" altLang="zh-CN" sz="2000" dirty="0"/>
              <a:t>--The next international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flagship</a:t>
            </a:r>
            <a:r>
              <a:rPr kumimoji="1" lang="en-US" altLang="zh-CN" sz="2000" dirty="0"/>
              <a:t> X-ray mission: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2027?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9912" y="957623"/>
            <a:ext cx="5180991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 Singularity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or Quark Star?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gravity/magnetism/density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Spectral, polarization, timing, imaging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eff. Area (~3.8 m</a:t>
            </a:r>
            <a:r>
              <a:rPr lang="en-US" altLang="zh-CN" sz="2000" baseline="3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@6 </a:t>
            </a:r>
            <a:r>
              <a:rPr lang="en-US" altLang="zh-CN" sz="20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spec</a:t>
            </a:r>
            <a:r>
              <a:rPr lang="en-US" altLang="zh-CN" sz="2000" dirty="0">
                <a:solidFill>
                  <a:srgbClr val="0066FF"/>
                </a:solidFill>
                <a:cs typeface="Arial" panose="020B0604020202020204" pitchFamily="34" charset="0"/>
              </a:rPr>
              <a:t>.</a:t>
            </a: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</a:t>
            </a: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.(&lt;180 eV@6 keV)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7ADE2E-D65B-489B-B966-279D0E96C881}"/>
              </a:ext>
            </a:extLst>
          </p:cNvPr>
          <p:cNvSpPr txBox="1"/>
          <p:nvPr/>
        </p:nvSpPr>
        <p:spPr>
          <a:xfrm>
            <a:off x="659381" y="6196249"/>
            <a:ext cx="7874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PI: Shuang-Nan Zhang (IHEP);</a:t>
            </a:r>
            <a:r>
              <a:rPr lang="zh-CN" altLang="en-US" sz="2000" dirty="0"/>
              <a:t> </a:t>
            </a:r>
            <a:r>
              <a:rPr lang="en-US" altLang="zh-CN" sz="2000" dirty="0"/>
              <a:t>Europe: Marco</a:t>
            </a:r>
            <a:r>
              <a:rPr lang="zh-CN" altLang="en-US" sz="2000" dirty="0"/>
              <a:t> </a:t>
            </a:r>
            <a:r>
              <a:rPr lang="en-US" altLang="zh-CN" sz="2000" dirty="0" err="1"/>
              <a:t>Feroci</a:t>
            </a:r>
            <a:r>
              <a:rPr lang="zh-CN" altLang="en-US" sz="2000" dirty="0"/>
              <a:t> </a:t>
            </a:r>
            <a:r>
              <a:rPr lang="en-US" altLang="zh-CN" sz="2000" dirty="0"/>
              <a:t>(INAF, Rome)</a:t>
            </a:r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6300192" y="933924"/>
            <a:ext cx="220058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一奇二星三极端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1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946718"/>
              </p:ext>
            </p:extLst>
          </p:nvPr>
        </p:nvGraphicFramePr>
        <p:xfrm>
          <a:off x="201882" y="3645024"/>
          <a:ext cx="8789718" cy="25011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8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2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357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Payload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Configuration</a:t>
                      </a:r>
                      <a:endParaRPr lang="zh-CN" alt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Eff.</a:t>
                      </a:r>
                      <a:r>
                        <a:rPr lang="en-US" altLang="zh-CN" sz="1800" b="1" baseline="0" dirty="0"/>
                        <a:t> </a:t>
                      </a:r>
                      <a:r>
                        <a:rPr lang="en-US" altLang="zh-CN" sz="1800" b="1" dirty="0"/>
                        <a:t>area (m²)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Timing res. (</a:t>
                      </a:r>
                      <a:r>
                        <a:rPr lang="en-US" altLang="zh-CN" sz="1800" b="1" dirty="0" err="1"/>
                        <a:t>μs</a:t>
                      </a:r>
                      <a:r>
                        <a:rPr lang="en-US" altLang="zh-CN" sz="1800" b="1" dirty="0"/>
                        <a:t>)</a:t>
                      </a:r>
                      <a:endParaRPr lang="zh-CN" alt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91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      Spectroscopy</a:t>
                      </a:r>
                      <a:r>
                        <a:rPr lang="en-US" altLang="zh-CN" sz="1800" b="1" baseline="0" dirty="0"/>
                        <a:t> Focusing Array (SFA)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9 telescopes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0.54m²@1keV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10</a:t>
                      </a:r>
                      <a:endParaRPr lang="zh-CN" alt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313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      Large Area Detector (LAD)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40 modules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3.4m²@8keV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10</a:t>
                      </a:r>
                      <a:endParaRPr lang="zh-CN" alt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313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      Polarimetry Focusing Array (PFA)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4 telescopes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/>
                        <a:t>380cm²@3keV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500</a:t>
                      </a:r>
                      <a:endParaRPr lang="zh-CN" alt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57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      Wide Field Monitor (WFM)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6 cameras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3.2 </a:t>
                      </a:r>
                      <a:r>
                        <a:rPr lang="en-US" altLang="zh-CN" sz="1800" b="1" dirty="0" err="1"/>
                        <a:t>Sr</a:t>
                      </a:r>
                      <a:r>
                        <a:rPr lang="en-US" altLang="zh-CN" sz="1800" b="1" dirty="0"/>
                        <a:t> </a:t>
                      </a:r>
                      <a:r>
                        <a:rPr lang="zh-CN" altLang="en-US" sz="1800" b="1" dirty="0"/>
                        <a:t>（</a:t>
                      </a:r>
                      <a:r>
                        <a:rPr lang="en-US" altLang="zh-CN" sz="1800" b="1" dirty="0"/>
                        <a:t>FOV</a:t>
                      </a:r>
                      <a:r>
                        <a:rPr lang="zh-CN" altLang="en-US" sz="1800" b="1" dirty="0"/>
                        <a:t>）</a:t>
                      </a:r>
                      <a:endParaRPr lang="en-US" altLang="zh-CN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10</a:t>
                      </a:r>
                      <a:endParaRPr lang="zh-CN" alt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Immagine 29">
            <a:extLst>
              <a:ext uri="{FF2B5EF4-FFF2-40B4-BE49-F238E27FC236}">
                <a16:creationId xmlns:a16="http://schemas.microsoft.com/office/drawing/2014/main" id="{91B3952E-E272-4A42-AE3A-3A2E0599C6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5" y="4715865"/>
            <a:ext cx="464164" cy="342748"/>
          </a:xfrm>
          <a:prstGeom prst="rect">
            <a:avLst/>
          </a:prstGeom>
        </p:spPr>
      </p:pic>
      <p:pic>
        <p:nvPicPr>
          <p:cNvPr id="9" name="Immagine 31">
            <a:extLst>
              <a:ext uri="{FF2B5EF4-FFF2-40B4-BE49-F238E27FC236}">
                <a16:creationId xmlns:a16="http://schemas.microsoft.com/office/drawing/2014/main" id="{F4389466-B329-4959-AF73-BDFD111E4F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9" y="5089632"/>
            <a:ext cx="456840" cy="336498"/>
          </a:xfrm>
          <a:prstGeom prst="rect">
            <a:avLst/>
          </a:prstGeom>
        </p:spPr>
      </p:pic>
      <p:pic>
        <p:nvPicPr>
          <p:cNvPr id="10" name="Immagine 32">
            <a:extLst>
              <a:ext uri="{FF2B5EF4-FFF2-40B4-BE49-F238E27FC236}">
                <a16:creationId xmlns:a16="http://schemas.microsoft.com/office/drawing/2014/main" id="{E0CFBD3F-8E1A-492D-B3F9-4ADB436794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5" y="4044827"/>
            <a:ext cx="456840" cy="336498"/>
          </a:xfrm>
          <a:prstGeom prst="rect">
            <a:avLst/>
          </a:prstGeom>
        </p:spPr>
      </p:pic>
      <p:pic>
        <p:nvPicPr>
          <p:cNvPr id="12" name="Immagine 33">
            <a:extLst>
              <a:ext uri="{FF2B5EF4-FFF2-40B4-BE49-F238E27FC236}">
                <a16:creationId xmlns:a16="http://schemas.microsoft.com/office/drawing/2014/main" id="{C3036227-E5BC-475A-8B84-6136EA5DC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1" y="5750548"/>
            <a:ext cx="464164" cy="3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43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eXTP Mission overview</a:t>
            </a:r>
            <a:endParaRPr lang="zh-CN" altLang="en-US" b="1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296045"/>
              </p:ext>
            </p:extLst>
          </p:nvPr>
        </p:nvGraphicFramePr>
        <p:xfrm>
          <a:off x="251520" y="838202"/>
          <a:ext cx="4824536" cy="53776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12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Parameter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Value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663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Orbit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550 km,  inclination 0°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663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Pointing 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3-axis</a:t>
                      </a:r>
                      <a:r>
                        <a:rPr lang="en-US" altLang="zh-CN" sz="1600" baseline="0" dirty="0"/>
                        <a:t> stabilized,  &lt; 0.01°(3σ)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663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Launch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LM7 + upper stage, @</a:t>
                      </a:r>
                      <a:r>
                        <a:rPr lang="en-US" altLang="zh-CN" sz="1600" dirty="0" err="1"/>
                        <a:t>Wenchang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663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Launch mass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4500 kg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663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Telemetry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3.2</a:t>
                      </a:r>
                      <a:r>
                        <a:rPr lang="en-US" altLang="zh-CN" sz="1600" baseline="0" dirty="0"/>
                        <a:t> </a:t>
                      </a:r>
                      <a:r>
                        <a:rPr lang="en-US" altLang="zh-CN" sz="1600" dirty="0"/>
                        <a:t>Tb/day (X-band or </a:t>
                      </a:r>
                      <a:r>
                        <a:rPr lang="en-US" altLang="zh-CN" sz="1600" dirty="0" err="1"/>
                        <a:t>Ka</a:t>
                      </a:r>
                      <a:r>
                        <a:rPr lang="en-US" altLang="zh-CN" sz="1600" dirty="0"/>
                        <a:t>-band)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5356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Burst alert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err="1"/>
                        <a:t>BeiDou</a:t>
                      </a:r>
                      <a:r>
                        <a:rPr lang="en-US" altLang="zh-CN" sz="1600" dirty="0"/>
                        <a:t> Navigation Satellite System;</a:t>
                      </a:r>
                    </a:p>
                    <a:p>
                      <a:r>
                        <a:rPr lang="en-US" altLang="zh-CN" sz="1600" dirty="0"/>
                        <a:t>VHF transmitter (SVOM); Tracking and Data Relay Satellite 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451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Ground Stations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Sanya (China), Malindi (Italy)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451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Mission duration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5 years (goal</a:t>
                      </a:r>
                      <a:r>
                        <a:rPr lang="en-US" altLang="zh-CN" sz="1600" baseline="0" dirty="0"/>
                        <a:t> 8 years)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663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Launch date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~ 2027 (in phase B now)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13876"/>
            <a:ext cx="2730990" cy="163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84984"/>
            <a:ext cx="3417043" cy="240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 descr="D:\资料\XTP\XTP卫星三维模型\eXTP0-0_20170117\截图20170301大系统协调ppt\发射截图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1026596" cy="214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8104" y="5877272"/>
            <a:ext cx="3307316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Accommodation concept by CAST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57131" y="2837672"/>
            <a:ext cx="277336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</a:pPr>
            <a:r>
              <a:rPr lang="en-US" altLang="zh-CN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16.8 mm × 3.95 mm × 11.4m</a:t>
            </a:r>
          </a:p>
        </p:txBody>
      </p:sp>
    </p:spTree>
    <p:extLst>
      <p:ext uri="{BB962C8B-B14F-4D97-AF65-F5344CB8AC3E}">
        <p14:creationId xmlns:p14="http://schemas.microsoft.com/office/powerpoint/2010/main" val="303298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慧眼</a:t>
            </a:r>
            <a:r>
              <a:rPr lang="en-US" altLang="zh-CN" sz="4000" i="1" dirty="0"/>
              <a:t>Insight</a:t>
            </a:r>
            <a:r>
              <a:rPr lang="en-US" altLang="zh-CN" sz="4000" dirty="0"/>
              <a:t>-HXMT</a:t>
            </a:r>
            <a:endParaRPr lang="zh-CN" alt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" r="-1"/>
          <a:stretch/>
        </p:blipFill>
        <p:spPr bwMode="auto">
          <a:xfrm>
            <a:off x="5652120" y="801049"/>
            <a:ext cx="3402183" cy="45023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595" y="3537029"/>
            <a:ext cx="3257212" cy="19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785554C-E366-409C-B6BF-D95816873460}"/>
              </a:ext>
            </a:extLst>
          </p:cNvPr>
          <p:cNvSpPr txBox="1"/>
          <p:nvPr/>
        </p:nvSpPr>
        <p:spPr>
          <a:xfrm>
            <a:off x="5508104" y="5621621"/>
            <a:ext cx="387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PI: Shuang-Nan Zhang (IHEP)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02B0D0-EA55-4D68-9548-8057630E90C3}"/>
              </a:ext>
            </a:extLst>
          </p:cNvPr>
          <p:cNvSpPr txBox="1"/>
          <p:nvPr/>
        </p:nvSpPr>
        <p:spPr>
          <a:xfrm>
            <a:off x="7973538" y="-12064"/>
            <a:ext cx="94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CAS-CAST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6142" y="787290"/>
            <a:ext cx="5642002" cy="579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1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X-ray satellite in China, 06/15/2017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Features:</a:t>
            </a:r>
          </a:p>
          <a:p>
            <a:pPr marL="9144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 effective area @ &gt; 30 keV</a:t>
            </a:r>
          </a:p>
          <a:p>
            <a:pPr marL="9144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timing resolution: single event mode</a:t>
            </a:r>
          </a:p>
          <a:p>
            <a:pPr marL="9144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Wide energy bands (1-250 keV narrow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0.2-3 MeV as ASM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lvl="0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Status: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All instruments perform well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Focus on bright sources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Unrestricted number of </a:t>
            </a:r>
            <a:r>
              <a:rPr lang="en-US" altLang="zh-CN" sz="2000" dirty="0" err="1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ToOs</a:t>
            </a:r>
            <a:endParaRPr lang="en-US" altLang="zh-CN" sz="2000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3716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Response time: hours to days</a:t>
            </a:r>
          </a:p>
          <a:p>
            <a:pPr marL="13716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i="1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Ad hoc </a:t>
            </a:r>
            <a:r>
              <a:rPr lang="en-US" altLang="zh-CN" sz="2000" dirty="0" err="1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ToO</a:t>
            </a: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data public immediately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AO3; AO4 starts in Aug., Guest program is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open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world wide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stay in orbit for &gt;8 years</a:t>
            </a:r>
          </a:p>
          <a:p>
            <a:pPr marL="9144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23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5268788" y="998637"/>
            <a:ext cx="3695700" cy="1991812"/>
            <a:chOff x="7270728" y="1495528"/>
            <a:chExt cx="4149998" cy="27314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0728" y="1495528"/>
              <a:ext cx="4149998" cy="273148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792903" y="1685331"/>
              <a:ext cx="2327002" cy="379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prstClr val="black"/>
                  </a:solidFill>
                  <a:latin typeface="Verdana"/>
                  <a:cs typeface="Verdana"/>
                </a:rPr>
                <a:t>Motta et al. 2013</a:t>
              </a:r>
            </a:p>
          </p:txBody>
        </p:sp>
      </p:grpSp>
      <p:sp>
        <p:nvSpPr>
          <p:cNvPr id="32" name="Content Placeholder 2"/>
          <p:cNvSpPr txBox="1">
            <a:spLocks/>
          </p:cNvSpPr>
          <p:nvPr/>
        </p:nvSpPr>
        <p:spPr>
          <a:xfrm>
            <a:off x="4439890" y="3494484"/>
            <a:ext cx="4584700" cy="19685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Strong gravity dynamical frequencies </a:t>
            </a:r>
            <a:r>
              <a:rPr lang="en-US" sz="1800" u="sng" dirty="0">
                <a:solidFill>
                  <a:prstClr val="black"/>
                </a:solidFill>
                <a:latin typeface="Verdana"/>
                <a:cs typeface="Verdana"/>
              </a:rPr>
              <a:t>just</a:t>
            </a: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 detected in current (RXTE) data</a:t>
            </a:r>
          </a:p>
          <a:p>
            <a:r>
              <a:rPr lang="en-US" sz="1800" dirty="0" err="1">
                <a:solidFill>
                  <a:prstClr val="black"/>
                </a:solidFill>
                <a:latin typeface="Verdana"/>
                <a:cs typeface="Verdana"/>
              </a:rPr>
              <a:t>eXTP</a:t>
            </a: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 diagnoses strong field gravity very precisely by: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timing of the </a:t>
            </a:r>
            <a:r>
              <a:rPr lang="en-US" sz="1800" u="sng" dirty="0">
                <a:solidFill>
                  <a:prstClr val="black"/>
                </a:solidFill>
                <a:latin typeface="Verdana"/>
                <a:cs typeface="Verdana"/>
              </a:rPr>
              <a:t>flux variations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time resolved </a:t>
            </a:r>
            <a:r>
              <a:rPr lang="en-US" sz="1800" u="sng" dirty="0">
                <a:solidFill>
                  <a:prstClr val="black"/>
                </a:solidFill>
                <a:latin typeface="Verdana"/>
                <a:cs typeface="Verdana"/>
              </a:rPr>
              <a:t>spectroscopy</a:t>
            </a: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at very high signal to noise</a:t>
            </a:r>
          </a:p>
          <a:p>
            <a:pPr marL="400050"/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Uses known phenomena</a:t>
            </a:r>
          </a:p>
          <a:p>
            <a:pPr marL="57150" indent="0">
              <a:buFont typeface="Arial" pitchFamily="34" charset="0"/>
              <a:buNone/>
            </a:pPr>
            <a:r>
              <a:rPr lang="en-US" sz="2200" dirty="0">
                <a:solidFill>
                  <a:prstClr val="black"/>
                </a:solidFill>
                <a:latin typeface="Verdana"/>
                <a:cs typeface="Verdana"/>
              </a:rPr>
              <a:t>		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altLang="zh-CN" dirty="0"/>
              <a:t>Spectral-Timing for extreme gravity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9700" y="842744"/>
            <a:ext cx="45728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Verdana"/>
                <a:cs typeface="Verdana"/>
              </a:rPr>
              <a:t>General Relativity predicts precise</a:t>
            </a:r>
          </a:p>
          <a:p>
            <a:r>
              <a:rPr lang="en-US" sz="2000" dirty="0">
                <a:solidFill>
                  <a:prstClr val="black"/>
                </a:solidFill>
                <a:latin typeface="Verdana"/>
                <a:cs typeface="Verdana"/>
              </a:rPr>
              <a:t>orbital and </a:t>
            </a:r>
            <a:r>
              <a:rPr lang="en-US" sz="2000" dirty="0" err="1">
                <a:solidFill>
                  <a:prstClr val="black"/>
                </a:solidFill>
                <a:latin typeface="Verdana"/>
                <a:cs typeface="Verdana"/>
              </a:rPr>
              <a:t>epicyclic</a:t>
            </a:r>
            <a:r>
              <a:rPr lang="en-US" sz="2000" dirty="0">
                <a:solidFill>
                  <a:prstClr val="black"/>
                </a:solidFill>
                <a:latin typeface="Verdana"/>
                <a:cs typeface="Verdana"/>
              </a:rPr>
              <a:t> frequencies </a:t>
            </a:r>
          </a:p>
          <a:p>
            <a:r>
              <a:rPr lang="en-US" sz="2000" dirty="0">
                <a:solidFill>
                  <a:prstClr val="black"/>
                </a:solidFill>
                <a:latin typeface="Verdana"/>
                <a:cs typeface="Verdana"/>
              </a:rPr>
              <a:t>at each radius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001" y="5754469"/>
            <a:ext cx="431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Verdana"/>
                <a:cs typeface="Verdana"/>
              </a:rPr>
              <a:t>Orbiting inhomogeneities make frequencies observable</a:t>
            </a:r>
          </a:p>
        </p:txBody>
      </p:sp>
      <p:sp>
        <p:nvSpPr>
          <p:cNvPr id="2" name="Right Triangle 1"/>
          <p:cNvSpPr/>
          <p:nvPr/>
        </p:nvSpPr>
        <p:spPr>
          <a:xfrm>
            <a:off x="5179888" y="2357537"/>
            <a:ext cx="647700" cy="7239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86188" y="836712"/>
            <a:ext cx="4152900" cy="2524125"/>
            <a:chOff x="-1660849" y="1044541"/>
            <a:chExt cx="4457700" cy="221157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/>
            <a:srcRect l="2237" t="45522" r="2444"/>
            <a:stretch/>
          </p:blipFill>
          <p:spPr>
            <a:xfrm>
              <a:off x="-1660849" y="1044541"/>
              <a:ext cx="4457700" cy="22115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-588438" y="1145144"/>
              <a:ext cx="3103381" cy="674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Verdana"/>
                  <a:cs typeface="Verdana"/>
                </a:rPr>
                <a:t>  </a:t>
              </a:r>
              <a:r>
                <a:rPr lang="en-US" sz="2000" dirty="0" err="1">
                  <a:solidFill>
                    <a:prstClr val="black"/>
                  </a:solidFill>
                  <a:latin typeface="Verdana"/>
                  <a:cs typeface="Verdana"/>
                </a:rPr>
                <a:t>eXTP</a:t>
              </a:r>
              <a:r>
                <a:rPr lang="en-US" sz="2000" dirty="0">
                  <a:solidFill>
                    <a:prstClr val="black"/>
                  </a:solidFill>
                  <a:latin typeface="Verdana"/>
                  <a:cs typeface="Verdana"/>
                </a:rPr>
                <a:t>:</a:t>
              </a:r>
            </a:p>
            <a:p>
              <a:r>
                <a:rPr lang="en-US" sz="2000" dirty="0">
                  <a:solidFill>
                    <a:prstClr val="black"/>
                  </a:solidFill>
                  <a:latin typeface="Verdana"/>
                  <a:cs typeface="Verdana"/>
                </a:rPr>
                <a:t>  10x the SNR</a:t>
              </a:r>
            </a:p>
          </p:txBody>
        </p:sp>
      </p:grpSp>
      <p:pic>
        <p:nvPicPr>
          <p:cNvPr id="4" name="flyby-kor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11904" t="-1" r="16215" b="-12502"/>
          <a:stretch/>
        </p:blipFill>
        <p:spPr>
          <a:xfrm>
            <a:off x="0" y="2254660"/>
            <a:ext cx="4019034" cy="314507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1969871"/>
            <a:ext cx="4191000" cy="3755958"/>
            <a:chOff x="7292660" y="1817213"/>
            <a:chExt cx="4233838" cy="364603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/>
            <a:srcRect t="24779" b="-1"/>
            <a:stretch/>
          </p:blipFill>
          <p:spPr>
            <a:xfrm>
              <a:off x="7292660" y="1817213"/>
              <a:ext cx="4233838" cy="33318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7558961" y="5219806"/>
              <a:ext cx="1279188" cy="243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prstClr val="black"/>
                  </a:solidFill>
                  <a:latin typeface="Verdana"/>
                  <a:cs typeface="Verdana"/>
                </a:rPr>
                <a:t>Wellons</a:t>
              </a:r>
              <a:r>
                <a:rPr lang="en-US" sz="1200" dirty="0">
                  <a:solidFill>
                    <a:prstClr val="black"/>
                  </a:solidFill>
                  <a:latin typeface="Verdana"/>
                  <a:cs typeface="Verdana"/>
                </a:rPr>
                <a:t> et al. 2013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06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Pres_fig1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r="17479" b="45059"/>
          <a:stretch/>
        </p:blipFill>
        <p:spPr>
          <a:xfrm>
            <a:off x="4823210" y="620688"/>
            <a:ext cx="3609772" cy="36762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2686" y="4613638"/>
            <a:ext cx="4158802" cy="1323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e</a:t>
            </a:r>
            <a:r>
              <a:rPr kumimoji="0" lang="en-US" sz="2000" b="0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XTP</a:t>
            </a: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 will study 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nucleonic matter in a unique</a:t>
            </a: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 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regime</a:t>
            </a: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, and 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exotic states of matter (e.g., quark stars) </a:t>
            </a: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that could never exist in the laboratory.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037459" y="4605021"/>
            <a:ext cx="3640562" cy="132343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Using only known sources, pulse profile modelling measurements will 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map the M-R relation </a:t>
            </a: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and hence the 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Equation of State (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EoS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)</a:t>
            </a: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.</a:t>
            </a:r>
          </a:p>
        </p:txBody>
      </p:sp>
      <p:pic>
        <p:nvPicPr>
          <p:cNvPr id="13" name="Picture 7" descr="Pres_fig3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17438" b="45043"/>
          <a:stretch/>
        </p:blipFill>
        <p:spPr>
          <a:xfrm>
            <a:off x="4823210" y="620688"/>
            <a:ext cx="3609772" cy="3677348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200900" y="1708033"/>
            <a:ext cx="371287" cy="307777"/>
          </a:xfrm>
          <a:prstGeom prst="rect">
            <a:avLst/>
          </a:prstGeom>
          <a:solidFill>
            <a:srgbClr val="E2E2E2"/>
          </a:solidFill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eXTP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5" y="769373"/>
            <a:ext cx="4890471" cy="363915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3181" y="3327350"/>
            <a:ext cx="59008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eXTP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558C563-7BF8-4DB2-985A-6CE714429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Neutron Stars </a:t>
            </a:r>
            <a:r>
              <a:rPr lang="en-US" altLang="zh-CN" dirty="0" err="1"/>
              <a:t>EoS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0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1520"/>
            <a:ext cx="3891106" cy="244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14808"/>
            <a:ext cx="9144000" cy="762000"/>
          </a:xfrm>
        </p:spPr>
        <p:txBody>
          <a:bodyPr/>
          <a:lstStyle/>
          <a:p>
            <a:r>
              <a:rPr lang="en-US" altLang="zh-CN" sz="2800" b="1" dirty="0"/>
              <a:t>eXTP Scientific Payload: </a:t>
            </a:r>
            <a:br>
              <a:rPr lang="en-US" altLang="zh-CN" sz="2800" b="1" dirty="0"/>
            </a:br>
            <a:r>
              <a:rPr lang="en-US" altLang="zh-CN" sz="2800" b="1" dirty="0">
                <a:solidFill>
                  <a:schemeClr val="tx1"/>
                </a:solidFill>
              </a:rPr>
              <a:t>SFA – Spectroscopy Focusing Array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71" y="1123528"/>
            <a:ext cx="5201801" cy="5257800"/>
          </a:xfrm>
        </p:spPr>
        <p:txBody>
          <a:bodyPr/>
          <a:lstStyle/>
          <a:p>
            <a:r>
              <a:rPr lang="en-US" altLang="zh-CN" sz="2000" dirty="0"/>
              <a:t>Large collecting area achieved by multiple optics with short focal length.</a:t>
            </a:r>
          </a:p>
          <a:p>
            <a:r>
              <a:rPr lang="en-US" altLang="zh-CN" sz="2000" dirty="0"/>
              <a:t>9 grazing incidence Wolter-I optics with 5.25m F.L., 40 shells/module</a:t>
            </a:r>
          </a:p>
          <a:p>
            <a:r>
              <a:rPr lang="en-US" altLang="zh-CN" sz="2000" dirty="0"/>
              <a:t>Non-imaging, 1′ (HPD), 3′ (W90), 12′ </a:t>
            </a:r>
            <a:r>
              <a:rPr lang="en-US" altLang="zh-CN" sz="2000" dirty="0" err="1"/>
              <a:t>FoV</a:t>
            </a:r>
            <a:endParaRPr lang="en-US" altLang="zh-CN" sz="2000" dirty="0"/>
          </a:p>
          <a:p>
            <a:r>
              <a:rPr lang="en-US" altLang="zh-CN" sz="2000" dirty="0"/>
              <a:t>19-cell SDD array: multi-pixel to enable background subtraction</a:t>
            </a:r>
          </a:p>
          <a:p>
            <a:r>
              <a:rPr lang="en-US" altLang="zh-CN" sz="2000" dirty="0"/>
              <a:t>Energy range: 0.5-10 keV</a:t>
            </a:r>
          </a:p>
          <a:p>
            <a:r>
              <a:rPr lang="en-US" altLang="zh-CN" sz="2000" dirty="0"/>
              <a:t>Energy resolution: </a:t>
            </a:r>
            <a:r>
              <a:rPr lang="zh-CN" altLang="en-US" sz="2000" dirty="0"/>
              <a:t>≤ </a:t>
            </a:r>
            <a:r>
              <a:rPr lang="en-US" altLang="zh-CN" sz="2000" dirty="0"/>
              <a:t>180 eV @ 6keV</a:t>
            </a:r>
          </a:p>
          <a:p>
            <a:r>
              <a:rPr lang="en-US" altLang="zh-CN" sz="2000" dirty="0"/>
              <a:t>Time resolution: 10μs</a:t>
            </a:r>
          </a:p>
          <a:p>
            <a:r>
              <a:rPr lang="en-US" altLang="zh-CN" sz="2000" dirty="0"/>
              <a:t>Absolute timing accuracy: 2μs</a:t>
            </a:r>
          </a:p>
          <a:p>
            <a:r>
              <a:rPr lang="en-US" altLang="zh-CN" sz="2000" dirty="0"/>
              <a:t>Dead time: &lt; 5% @ 1Crab</a:t>
            </a:r>
          </a:p>
          <a:p>
            <a:r>
              <a:rPr lang="en-US" altLang="zh-CN" sz="2000" dirty="0"/>
              <a:t>Sensitivity: 4.1x10</a:t>
            </a:r>
            <a:r>
              <a:rPr lang="en-US" altLang="zh-CN" sz="2000" baseline="30000" dirty="0"/>
              <a:t>-15</a:t>
            </a:r>
            <a:r>
              <a:rPr lang="en-US" altLang="zh-CN" sz="2000" dirty="0"/>
              <a:t> erg/cm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/s (3σ, 10ks)</a:t>
            </a:r>
            <a:endParaRPr lang="zh-CN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028384" y="117852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×9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 bwMode="auto">
          <a:xfrm flipH="1">
            <a:off x="8111287" y="3211760"/>
            <a:ext cx="709185" cy="936105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</p:spPr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564" y="4291880"/>
            <a:ext cx="3051932" cy="20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2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6816"/>
            <a:ext cx="9144000" cy="762000"/>
          </a:xfrm>
        </p:spPr>
        <p:txBody>
          <a:bodyPr/>
          <a:lstStyle/>
          <a:p>
            <a:r>
              <a:rPr lang="en-US" altLang="zh-CN" sz="2800" b="1" dirty="0"/>
              <a:t>eXTP Scientific Payload: </a:t>
            </a:r>
            <a:br>
              <a:rPr lang="en-US" altLang="zh-CN" sz="2800" b="1" dirty="0"/>
            </a:br>
            <a:r>
              <a:rPr lang="en-US" altLang="zh-CN" sz="2800" b="1" dirty="0">
                <a:solidFill>
                  <a:schemeClr val="tx1"/>
                </a:solidFill>
              </a:rPr>
              <a:t>SFA – Spectroscopy Focusing Array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71" y="1195536"/>
            <a:ext cx="5201801" cy="5257800"/>
          </a:xfrm>
        </p:spPr>
        <p:txBody>
          <a:bodyPr/>
          <a:lstStyle/>
          <a:p>
            <a:r>
              <a:rPr lang="en-US" altLang="zh-CN" sz="2000" dirty="0"/>
              <a:t>Large collecting area achieved by multiple optics with short focal length.</a:t>
            </a:r>
          </a:p>
          <a:p>
            <a:r>
              <a:rPr lang="en-US" altLang="zh-CN" sz="2000" dirty="0"/>
              <a:t>9 grazing incidence Wolter-I optics with 5.25m F.L., 40 shells/module</a:t>
            </a:r>
          </a:p>
          <a:p>
            <a:r>
              <a:rPr lang="en-US" altLang="zh-CN" sz="2000" dirty="0"/>
              <a:t>Non-imaging, 1′ (HPD), 3′ (W90), 12′ </a:t>
            </a:r>
            <a:r>
              <a:rPr lang="en-US" altLang="zh-CN" sz="2000" dirty="0" err="1"/>
              <a:t>FoV</a:t>
            </a:r>
            <a:endParaRPr lang="en-US" altLang="zh-CN" sz="2000" dirty="0"/>
          </a:p>
          <a:p>
            <a:r>
              <a:rPr lang="en-US" altLang="zh-CN" sz="2000" dirty="0"/>
              <a:t>19-cell SDD array: multi-pixel to enable background subtraction</a:t>
            </a:r>
          </a:p>
          <a:p>
            <a:r>
              <a:rPr lang="en-US" altLang="zh-CN" sz="2000" dirty="0"/>
              <a:t>Energy range: 0.5-10 keV</a:t>
            </a:r>
          </a:p>
          <a:p>
            <a:r>
              <a:rPr lang="en-US" altLang="zh-CN" sz="2000" dirty="0"/>
              <a:t>Energy resolution: </a:t>
            </a:r>
            <a:r>
              <a:rPr lang="zh-CN" altLang="en-US" sz="2000" dirty="0"/>
              <a:t>≤ </a:t>
            </a:r>
            <a:r>
              <a:rPr lang="en-US" altLang="zh-CN" sz="2000" dirty="0"/>
              <a:t>180 eV @ 6keV</a:t>
            </a:r>
          </a:p>
          <a:p>
            <a:r>
              <a:rPr lang="en-US" altLang="zh-CN" sz="2000" dirty="0"/>
              <a:t>Time resolution: 10μs</a:t>
            </a:r>
          </a:p>
          <a:p>
            <a:r>
              <a:rPr lang="en-US" altLang="zh-CN" sz="2000" dirty="0"/>
              <a:t>Absolute timing accuracy: 2μs</a:t>
            </a:r>
          </a:p>
          <a:p>
            <a:r>
              <a:rPr lang="en-US" altLang="zh-CN" sz="2000" dirty="0"/>
              <a:t>Dead time: &lt; 5% @ 1Crab</a:t>
            </a:r>
          </a:p>
          <a:p>
            <a:r>
              <a:rPr lang="en-US" altLang="zh-CN" sz="2000" dirty="0"/>
              <a:t>Sensitivity: 4.1x10</a:t>
            </a:r>
            <a:r>
              <a:rPr lang="en-US" altLang="zh-CN" sz="2000" baseline="30000" dirty="0"/>
              <a:t>-15</a:t>
            </a:r>
            <a:r>
              <a:rPr lang="en-US" altLang="zh-CN" sz="2000" dirty="0"/>
              <a:t> erg/cm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/s (3σ, 10ks)</a:t>
            </a:r>
            <a:endParaRPr lang="zh-CN" altLang="en-US" sz="2000" dirty="0"/>
          </a:p>
        </p:txBody>
      </p:sp>
      <p:pic>
        <p:nvPicPr>
          <p:cNvPr id="6" name="图片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"/>
          <a:stretch/>
        </p:blipFill>
        <p:spPr bwMode="auto">
          <a:xfrm>
            <a:off x="5220072" y="1771600"/>
            <a:ext cx="3923928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690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/>
              <a:t>eXTP Scientific Payload: </a:t>
            </a:r>
            <a:r>
              <a:rPr lang="en-US" altLang="zh-CN" sz="2800" b="1" dirty="0">
                <a:solidFill>
                  <a:schemeClr val="tx1"/>
                </a:solidFill>
              </a:rPr>
              <a:t>LAD – Large Area Detector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0" y="838200"/>
            <a:ext cx="5076056" cy="5491654"/>
          </a:xfrm>
        </p:spPr>
        <p:txBody>
          <a:bodyPr/>
          <a:lstStyle/>
          <a:p>
            <a:r>
              <a:rPr lang="en-US" altLang="zh-CN" sz="2000" dirty="0"/>
              <a:t>Spectral and timing observation</a:t>
            </a:r>
          </a:p>
          <a:p>
            <a:r>
              <a:rPr lang="en-US" altLang="zh-CN" sz="2000" dirty="0"/>
              <a:t>40 modules on 2 deployable panels</a:t>
            </a:r>
          </a:p>
          <a:p>
            <a:r>
              <a:rPr lang="en-US" altLang="zh-CN" sz="2000" dirty="0"/>
              <a:t>Collimated, large area SDD detector</a:t>
            </a:r>
          </a:p>
          <a:p>
            <a:r>
              <a:rPr lang="en-US" altLang="zh-CN" sz="2000" dirty="0"/>
              <a:t>Energy range: 2-30 keV (goal 50keV)</a:t>
            </a:r>
          </a:p>
          <a:p>
            <a:r>
              <a:rPr lang="en-US" altLang="zh-CN" sz="2000" dirty="0"/>
              <a:t>Energy resolution: &lt; 240eV @ 6keV</a:t>
            </a:r>
          </a:p>
          <a:p>
            <a:r>
              <a:rPr lang="en-US" altLang="zh-CN" sz="2000" dirty="0"/>
              <a:t>Field of View: 1°(FWHM)</a:t>
            </a:r>
          </a:p>
          <a:p>
            <a:r>
              <a:rPr lang="en-US" altLang="zh-CN" sz="2000" dirty="0"/>
              <a:t>Time resolution: 10μs</a:t>
            </a:r>
          </a:p>
          <a:p>
            <a:r>
              <a:rPr lang="en-US" altLang="zh-CN" sz="2000" dirty="0"/>
              <a:t>Absolute time accuracy: 2μs</a:t>
            </a:r>
          </a:p>
          <a:p>
            <a:r>
              <a:rPr lang="en-US" altLang="zh-CN" sz="2000" dirty="0"/>
              <a:t>Dead time: &lt; 0.5%  @ 1Crab</a:t>
            </a:r>
          </a:p>
          <a:p>
            <a:r>
              <a:rPr lang="en-US" altLang="zh-CN" sz="2000" dirty="0"/>
              <a:t>Background: &lt; 3mCrab</a:t>
            </a:r>
          </a:p>
          <a:p>
            <a:r>
              <a:rPr lang="en-US" altLang="zh-CN" sz="2000" dirty="0"/>
              <a:t>Total effective area: 3.4m² @ 8keV</a:t>
            </a:r>
          </a:p>
          <a:p>
            <a:endParaRPr lang="en-US" altLang="zh-CN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912"/>
            <a:ext cx="3678940" cy="110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4"/>
          <a:stretch/>
        </p:blipFill>
        <p:spPr>
          <a:xfrm>
            <a:off x="4745485" y="869090"/>
            <a:ext cx="4391783" cy="1551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5261" y="357301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module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75700" y="6144765"/>
            <a:ext cx="186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Thermal/optical filter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2747" y="6372036"/>
            <a:ext cx="174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MCP collimator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 bwMode="auto">
          <a:xfrm>
            <a:off x="5527720" y="1875696"/>
            <a:ext cx="747541" cy="765735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1168"/>
            <a:ext cx="34067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3528" y="6114380"/>
            <a:ext cx="388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SDD: 2x112 anodes, pitch = 970μm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14584" r="25741" b="40555"/>
          <a:stretch/>
        </p:blipFill>
        <p:spPr>
          <a:xfrm>
            <a:off x="7461751" y="4729637"/>
            <a:ext cx="1365253" cy="1267174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lum bright="-2000" contrast="28000"/>
          </a:blip>
          <a:srcRect/>
          <a:stretch>
            <a:fillRect/>
          </a:stretch>
        </p:blipFill>
        <p:spPr bwMode="auto">
          <a:xfrm>
            <a:off x="5527720" y="4173332"/>
            <a:ext cx="1426754" cy="2199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743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/>
              <a:t>eXTP Scientific Payload: </a:t>
            </a:r>
            <a:r>
              <a:rPr lang="en-US" altLang="zh-CN" sz="2800" b="1" dirty="0">
                <a:solidFill>
                  <a:schemeClr val="tx1"/>
                </a:solidFill>
              </a:rPr>
              <a:t>LAD – Large Area Detector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0" y="838200"/>
            <a:ext cx="5076056" cy="5543128"/>
          </a:xfrm>
        </p:spPr>
        <p:txBody>
          <a:bodyPr/>
          <a:lstStyle/>
          <a:p>
            <a:r>
              <a:rPr lang="en-US" altLang="zh-CN" sz="2000" dirty="0"/>
              <a:t>Spectral and timing observation</a:t>
            </a:r>
          </a:p>
          <a:p>
            <a:r>
              <a:rPr lang="en-US" altLang="zh-CN" sz="2000" dirty="0"/>
              <a:t>40 modules on 2 deployable panels</a:t>
            </a:r>
          </a:p>
          <a:p>
            <a:r>
              <a:rPr lang="en-US" altLang="zh-CN" sz="2000" dirty="0"/>
              <a:t>Collimated, large area SDD detector</a:t>
            </a:r>
          </a:p>
          <a:p>
            <a:r>
              <a:rPr lang="en-US" altLang="zh-CN" sz="2000" dirty="0"/>
              <a:t>Energy range: 2-30 keV (goal 50keV)</a:t>
            </a:r>
          </a:p>
          <a:p>
            <a:r>
              <a:rPr lang="en-US" altLang="zh-CN" sz="2000" dirty="0"/>
              <a:t>Energy resolution: &lt; 240eV @ 6keV</a:t>
            </a:r>
          </a:p>
          <a:p>
            <a:r>
              <a:rPr lang="en-US" altLang="zh-CN" sz="2000" dirty="0"/>
              <a:t>Field of View: 1°(FWHM)</a:t>
            </a:r>
          </a:p>
          <a:p>
            <a:r>
              <a:rPr lang="en-US" altLang="zh-CN" sz="2000" dirty="0"/>
              <a:t>Time resolution: 10μs</a:t>
            </a:r>
          </a:p>
          <a:p>
            <a:r>
              <a:rPr lang="en-US" altLang="zh-CN" sz="2000" dirty="0"/>
              <a:t>Absolute time accuracy: 2μs</a:t>
            </a:r>
          </a:p>
          <a:p>
            <a:r>
              <a:rPr lang="en-US" altLang="zh-CN" sz="2000" dirty="0"/>
              <a:t>Dead time: &lt; 0.5%  @ 1Crab</a:t>
            </a:r>
          </a:p>
          <a:p>
            <a:r>
              <a:rPr lang="en-US" altLang="zh-CN" sz="2000" dirty="0"/>
              <a:t>Background: &lt; 3mCrab</a:t>
            </a:r>
          </a:p>
          <a:p>
            <a:r>
              <a:rPr lang="en-US" altLang="zh-CN" sz="2000" dirty="0"/>
              <a:t>Total effective area: 3.4m² @ 8keV</a:t>
            </a:r>
          </a:p>
          <a:p>
            <a:endParaRPr lang="en-US" altLang="zh-CN" sz="1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10" y="1340768"/>
            <a:ext cx="4457090" cy="3182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098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/>
              <a:t>eXTP Scientific Payload: </a:t>
            </a:r>
            <a:br>
              <a:rPr lang="en-US" altLang="zh-CN" sz="2800" b="1" dirty="0"/>
            </a:br>
            <a:r>
              <a:rPr lang="en-US" altLang="zh-CN" sz="2800" b="1" dirty="0">
                <a:solidFill>
                  <a:schemeClr val="tx1"/>
                </a:solidFill>
              </a:rPr>
              <a:t>PFA – Polarimetry Focusing Array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71" y="908720"/>
            <a:ext cx="4969199" cy="5257800"/>
          </a:xfrm>
        </p:spPr>
        <p:txBody>
          <a:bodyPr/>
          <a:lstStyle/>
          <a:p>
            <a:r>
              <a:rPr lang="en-US" altLang="zh-CN" sz="2000" dirty="0"/>
              <a:t>Large collecting area achieved by multiple optics with short focal length.</a:t>
            </a:r>
          </a:p>
          <a:p>
            <a:r>
              <a:rPr lang="en-US" altLang="zh-CN" sz="2000" dirty="0"/>
              <a:t>4 grazing incidence Wolter-I optics with 5.25m F.L., 40 shells/module</a:t>
            </a:r>
          </a:p>
          <a:p>
            <a:r>
              <a:rPr lang="en-US" altLang="zh-CN" sz="2000" dirty="0"/>
              <a:t>Imaging, resolution </a:t>
            </a:r>
            <a:r>
              <a:rPr lang="zh-CN" altLang="en-US" sz="2000" dirty="0"/>
              <a:t>≤</a:t>
            </a:r>
            <a:r>
              <a:rPr lang="en-US" altLang="zh-CN" sz="2000" dirty="0"/>
              <a:t> 30″(HPD, goal 15″)</a:t>
            </a:r>
          </a:p>
          <a:p>
            <a:r>
              <a:rPr lang="en-US" altLang="zh-CN" sz="2000" dirty="0"/>
              <a:t>Field of view: 8′</a:t>
            </a:r>
          </a:p>
          <a:p>
            <a:r>
              <a:rPr lang="en-US" altLang="zh-CN" sz="2000" dirty="0"/>
              <a:t>Gas Pixel Detector (GPD): photo-electron tracking</a:t>
            </a:r>
          </a:p>
          <a:p>
            <a:r>
              <a:rPr lang="en-US" altLang="zh-CN" sz="2000" dirty="0"/>
              <a:t>Energy range: 2-8 keV</a:t>
            </a:r>
          </a:p>
          <a:p>
            <a:r>
              <a:rPr lang="en-US" altLang="zh-CN" sz="2000" dirty="0"/>
              <a:t>Energy resolution: </a:t>
            </a:r>
            <a:r>
              <a:rPr lang="zh-CN" altLang="en-US" sz="2000" dirty="0"/>
              <a:t>≤ </a:t>
            </a:r>
            <a:r>
              <a:rPr lang="en-US" altLang="zh-CN" sz="2000" dirty="0"/>
              <a:t>1.8 keV @ 6keV</a:t>
            </a:r>
          </a:p>
          <a:p>
            <a:r>
              <a:rPr lang="en-US" altLang="zh-CN" sz="2000" dirty="0"/>
              <a:t>Time resolution: 500μs</a:t>
            </a:r>
          </a:p>
          <a:p>
            <a:r>
              <a:rPr lang="en-US" altLang="zh-CN" sz="2000" dirty="0"/>
              <a:t>Absolute timing accuracy: 2μs</a:t>
            </a:r>
          </a:p>
          <a:p>
            <a:r>
              <a:rPr lang="en-US" altLang="zh-CN" sz="2000" dirty="0"/>
              <a:t>MDP: &lt; 1.6% (10</a:t>
            </a:r>
            <a:r>
              <a:rPr lang="en-US" altLang="zh-CN" sz="2000" baseline="30000" dirty="0"/>
              <a:t>6</a:t>
            </a:r>
            <a:r>
              <a:rPr lang="en-US" altLang="zh-CN" sz="2000" dirty="0"/>
              <a:t>s, 1mCrab)</a:t>
            </a:r>
          </a:p>
        </p:txBody>
      </p:sp>
      <p:pic>
        <p:nvPicPr>
          <p:cNvPr id="9" name="图片 12" descr="components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/>
          <a:stretch>
            <a:fillRect/>
          </a:stretch>
        </p:blipFill>
        <p:spPr bwMode="auto">
          <a:xfrm>
            <a:off x="7110615" y="3933057"/>
            <a:ext cx="2001343" cy="1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35875" y="5837341"/>
            <a:ext cx="1637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GPD prototype (Tsinghua)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3213" y="3933056"/>
            <a:ext cx="227545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977867" y="5714229"/>
            <a:ext cx="1815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Designed by the INFN-Pisa group (Bellazzini et al.)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14" name="直接箭头连接符 13"/>
          <p:cNvCxnSpPr>
            <a:endCxn id="9" idx="0"/>
          </p:cNvCxnSpPr>
          <p:nvPr/>
        </p:nvCxnSpPr>
        <p:spPr bwMode="auto">
          <a:xfrm flipH="1">
            <a:off x="8111287" y="2996952"/>
            <a:ext cx="709185" cy="936105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</p:spPr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7516"/>
            <a:ext cx="3891106" cy="244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28384" y="963712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×4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82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4074627" cy="3187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/>
              <a:t>eXTP Scientific Payload: </a:t>
            </a:r>
            <a:br>
              <a:rPr lang="en-US" altLang="zh-CN" sz="2800" b="1" dirty="0"/>
            </a:br>
            <a:r>
              <a:rPr lang="en-US" altLang="zh-CN" sz="2800" b="1" dirty="0">
                <a:solidFill>
                  <a:schemeClr val="tx1"/>
                </a:solidFill>
              </a:rPr>
              <a:t>PFA – Polarimetry Focusing Array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71" y="908720"/>
            <a:ext cx="4969199" cy="5257800"/>
          </a:xfrm>
        </p:spPr>
        <p:txBody>
          <a:bodyPr/>
          <a:lstStyle/>
          <a:p>
            <a:r>
              <a:rPr lang="en-US" altLang="zh-CN" sz="2000" dirty="0"/>
              <a:t>Large collecting area achieved by multiple optics with short focal length.</a:t>
            </a:r>
          </a:p>
          <a:p>
            <a:r>
              <a:rPr lang="en-US" altLang="zh-CN" sz="2000" dirty="0"/>
              <a:t>4 grazing incidence Wolter-I optics with 5.25m F.L., 40 shells/module</a:t>
            </a:r>
          </a:p>
          <a:p>
            <a:r>
              <a:rPr lang="en-US" altLang="zh-CN" sz="2000" dirty="0"/>
              <a:t>Imaging, resolution </a:t>
            </a:r>
            <a:r>
              <a:rPr lang="zh-CN" altLang="en-US" sz="2000" dirty="0"/>
              <a:t>≤</a:t>
            </a:r>
            <a:r>
              <a:rPr lang="en-US" altLang="zh-CN" sz="2000" dirty="0"/>
              <a:t> 30″(HPD, goal 15″)</a:t>
            </a:r>
          </a:p>
          <a:p>
            <a:r>
              <a:rPr lang="en-US" altLang="zh-CN" sz="2000" dirty="0"/>
              <a:t>Field of view: 8′</a:t>
            </a:r>
          </a:p>
          <a:p>
            <a:r>
              <a:rPr lang="en-US" altLang="zh-CN" sz="2000" dirty="0"/>
              <a:t>Gas Pixel Detector (GPD): photo-electron tracking</a:t>
            </a:r>
          </a:p>
          <a:p>
            <a:r>
              <a:rPr lang="en-US" altLang="zh-CN" sz="2000" dirty="0"/>
              <a:t>Energy range: 2-8 keV</a:t>
            </a:r>
          </a:p>
          <a:p>
            <a:r>
              <a:rPr lang="en-US" altLang="zh-CN" sz="2000" dirty="0"/>
              <a:t>Energy resolution: </a:t>
            </a:r>
            <a:r>
              <a:rPr lang="zh-CN" altLang="en-US" sz="2000" dirty="0"/>
              <a:t>≤ </a:t>
            </a:r>
            <a:r>
              <a:rPr lang="en-US" altLang="zh-CN" sz="2000" dirty="0"/>
              <a:t>1.8 keV @ 6keV</a:t>
            </a:r>
          </a:p>
          <a:p>
            <a:r>
              <a:rPr lang="en-US" altLang="zh-CN" sz="2000" dirty="0"/>
              <a:t>Time resolution: 500μs</a:t>
            </a:r>
          </a:p>
          <a:p>
            <a:r>
              <a:rPr lang="en-US" altLang="zh-CN" sz="2000" dirty="0"/>
              <a:t>Absolute timing accuracy: 2μs</a:t>
            </a:r>
          </a:p>
          <a:p>
            <a:r>
              <a:rPr lang="en-US" altLang="zh-CN" sz="2000" dirty="0"/>
              <a:t>MDP: &lt; 1.6% (10</a:t>
            </a:r>
            <a:r>
              <a:rPr lang="en-US" altLang="zh-CN" sz="2000" baseline="30000" dirty="0"/>
              <a:t>6</a:t>
            </a:r>
            <a:r>
              <a:rPr lang="en-US" altLang="zh-CN" sz="2000" dirty="0"/>
              <a:t>s, 1mCrab)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08" y="4077070"/>
            <a:ext cx="3019917" cy="220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693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/>
              <a:t>eXTP Scientific Payload: </a:t>
            </a:r>
            <a:r>
              <a:rPr lang="en-US" altLang="zh-CN" sz="2800" b="1" dirty="0">
                <a:solidFill>
                  <a:schemeClr val="tx1"/>
                </a:solidFill>
              </a:rPr>
              <a:t>WFM – Wide Field Monitor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0" y="838200"/>
            <a:ext cx="4499991" cy="5491654"/>
          </a:xfrm>
        </p:spPr>
        <p:txBody>
          <a:bodyPr/>
          <a:lstStyle/>
          <a:p>
            <a:r>
              <a:rPr lang="en-US" altLang="zh-CN" sz="2000" dirty="0"/>
              <a:t>3 units (6 cameras)</a:t>
            </a:r>
          </a:p>
          <a:p>
            <a:r>
              <a:rPr lang="en-US" altLang="zh-CN" sz="2000" dirty="0"/>
              <a:t>2D Imaging, 5′ (FWHM) resolution</a:t>
            </a:r>
          </a:p>
          <a:p>
            <a:r>
              <a:rPr lang="en-US" altLang="zh-CN" sz="2000" dirty="0"/>
              <a:t>Location accuracy: </a:t>
            </a:r>
            <a:r>
              <a:rPr lang="zh-CN" altLang="en-US" sz="2000" dirty="0"/>
              <a:t>≤</a:t>
            </a:r>
            <a:r>
              <a:rPr lang="en-US" altLang="zh-CN" sz="2000" dirty="0"/>
              <a:t> 1′</a:t>
            </a:r>
          </a:p>
          <a:p>
            <a:r>
              <a:rPr lang="en-US" altLang="zh-CN" sz="2000" dirty="0"/>
              <a:t>Field of view: </a:t>
            </a:r>
            <a:r>
              <a:rPr lang="zh-CN" altLang="en-US" sz="2000" dirty="0"/>
              <a:t>≥ </a:t>
            </a:r>
            <a:r>
              <a:rPr lang="en-US" altLang="zh-CN" sz="2000" dirty="0"/>
              <a:t>3.2 </a:t>
            </a:r>
            <a:r>
              <a:rPr lang="en-US" altLang="zh-CN" sz="2000" dirty="0" err="1"/>
              <a:t>Sr</a:t>
            </a:r>
            <a:r>
              <a:rPr lang="en-US" altLang="zh-CN" sz="2000" dirty="0"/>
              <a:t> (at 20% response)</a:t>
            </a:r>
          </a:p>
          <a:p>
            <a:r>
              <a:rPr lang="en-US" altLang="zh-CN" sz="2000" dirty="0"/>
              <a:t>Energy range: 2-50 keV </a:t>
            </a:r>
          </a:p>
          <a:p>
            <a:r>
              <a:rPr lang="en-US" altLang="zh-CN" sz="2000" dirty="0"/>
              <a:t>Energy res.: </a:t>
            </a:r>
            <a:r>
              <a:rPr lang="zh-CN" altLang="en-US" sz="2000" dirty="0"/>
              <a:t>≤</a:t>
            </a:r>
            <a:r>
              <a:rPr lang="en-US" altLang="zh-CN" sz="2000" dirty="0"/>
              <a:t> 300eV @ 6keV</a:t>
            </a:r>
          </a:p>
          <a:p>
            <a:r>
              <a:rPr lang="en-US" altLang="zh-CN" sz="2000" dirty="0"/>
              <a:t>Time resolution: 10μs</a:t>
            </a:r>
          </a:p>
          <a:p>
            <a:r>
              <a:rPr lang="en-US" altLang="zh-CN" sz="2000" dirty="0"/>
              <a:t>Absolute time accuracy: 2μs</a:t>
            </a:r>
          </a:p>
          <a:p>
            <a:r>
              <a:rPr lang="en-US" altLang="zh-CN" sz="2000" dirty="0"/>
              <a:t>Peak sensitivity (5</a:t>
            </a:r>
            <a:r>
              <a:rPr lang="en-GB" altLang="zh-CN" sz="2000" dirty="0"/>
              <a:t>σ)</a:t>
            </a:r>
            <a:r>
              <a:rPr lang="en-US" altLang="zh-CN" sz="2000" dirty="0"/>
              <a:t>: 1Crab (1s),  </a:t>
            </a:r>
          </a:p>
          <a:p>
            <a:pPr marL="0" indent="0">
              <a:buNone/>
            </a:pPr>
            <a:r>
              <a:rPr lang="en-US" altLang="zh-CN" sz="2000" dirty="0"/>
              <a:t>                                 5mCrab (50ks)</a:t>
            </a:r>
          </a:p>
          <a:p>
            <a:endParaRPr lang="en-US" altLang="zh-CN" sz="1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"/>
          <a:stretch/>
        </p:blipFill>
        <p:spPr>
          <a:xfrm>
            <a:off x="4352236" y="826448"/>
            <a:ext cx="4785032" cy="1656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48264" y="616054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1.5D coded mask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0796" y="577390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Camera module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00" y="2636913"/>
            <a:ext cx="1719221" cy="130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82034"/>
            <a:ext cx="2539135" cy="237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35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43" y="4348819"/>
            <a:ext cx="1925362" cy="179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>
            <a:off x="6245471" y="2159210"/>
            <a:ext cx="1011248" cy="909751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97152"/>
            <a:ext cx="34067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114380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SDD: 2x384 anodes, pitch = 169μm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07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/>
              <a:t>eXTP Scientific Payload: </a:t>
            </a:r>
            <a:r>
              <a:rPr lang="en-US" altLang="zh-CN" sz="2800" b="1" dirty="0">
                <a:solidFill>
                  <a:schemeClr val="tx1"/>
                </a:solidFill>
              </a:rPr>
              <a:t>WFM – Wide Field Monitor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0" y="838200"/>
            <a:ext cx="4747523" cy="5491654"/>
          </a:xfrm>
        </p:spPr>
        <p:txBody>
          <a:bodyPr/>
          <a:lstStyle/>
          <a:p>
            <a:r>
              <a:rPr lang="en-US" altLang="zh-CN" sz="2000" dirty="0"/>
              <a:t>3 units (6 cameras)</a:t>
            </a:r>
          </a:p>
          <a:p>
            <a:r>
              <a:rPr lang="en-US" altLang="zh-CN" sz="2000" dirty="0"/>
              <a:t>2D Imaging, 5′ (FWHM) resolution</a:t>
            </a:r>
          </a:p>
          <a:p>
            <a:r>
              <a:rPr lang="en-US" altLang="zh-CN" sz="2000" dirty="0"/>
              <a:t>Location accuracy: </a:t>
            </a:r>
            <a:r>
              <a:rPr lang="zh-CN" altLang="en-US" sz="2000" dirty="0"/>
              <a:t>≤</a:t>
            </a:r>
            <a:r>
              <a:rPr lang="en-US" altLang="zh-CN" sz="2000" dirty="0"/>
              <a:t> 1′</a:t>
            </a:r>
          </a:p>
          <a:p>
            <a:r>
              <a:rPr lang="en-US" altLang="zh-CN" sz="2000" dirty="0"/>
              <a:t>Field of view: </a:t>
            </a:r>
            <a:r>
              <a:rPr lang="zh-CN" altLang="en-US" sz="2000" dirty="0"/>
              <a:t>≥ </a:t>
            </a:r>
            <a:r>
              <a:rPr lang="en-US" altLang="zh-CN" sz="2000" dirty="0"/>
              <a:t>3.2 </a:t>
            </a:r>
            <a:r>
              <a:rPr lang="en-US" altLang="zh-CN" sz="2000" dirty="0" err="1"/>
              <a:t>Sr</a:t>
            </a:r>
            <a:r>
              <a:rPr lang="en-US" altLang="zh-CN" sz="2000" dirty="0"/>
              <a:t> (at 20% response)</a:t>
            </a:r>
          </a:p>
          <a:p>
            <a:r>
              <a:rPr lang="en-US" altLang="zh-CN" sz="2000" dirty="0"/>
              <a:t>Energy range: 2-50 keV </a:t>
            </a:r>
          </a:p>
          <a:p>
            <a:r>
              <a:rPr lang="en-US" altLang="zh-CN" sz="2000" dirty="0"/>
              <a:t>Energy res.: </a:t>
            </a:r>
            <a:r>
              <a:rPr lang="zh-CN" altLang="en-US" sz="2000" dirty="0"/>
              <a:t>≤</a:t>
            </a:r>
            <a:r>
              <a:rPr lang="en-US" altLang="zh-CN" sz="2000" dirty="0"/>
              <a:t> 300eV @ 6keV</a:t>
            </a:r>
          </a:p>
          <a:p>
            <a:r>
              <a:rPr lang="en-US" altLang="zh-CN" sz="2000" dirty="0"/>
              <a:t>Time resolution: 10μs</a:t>
            </a:r>
          </a:p>
          <a:p>
            <a:r>
              <a:rPr lang="en-US" altLang="zh-CN" sz="2000" dirty="0"/>
              <a:t>Absolute time accuracy: 2μs</a:t>
            </a:r>
          </a:p>
          <a:p>
            <a:r>
              <a:rPr lang="en-US" altLang="zh-CN" sz="2000" dirty="0"/>
              <a:t>Peak sensitivity (5</a:t>
            </a:r>
            <a:r>
              <a:rPr lang="en-GB" altLang="zh-CN" sz="2000" dirty="0"/>
              <a:t>σ)</a:t>
            </a:r>
            <a:r>
              <a:rPr lang="en-US" altLang="zh-CN" sz="2000" dirty="0"/>
              <a:t>: 1Crab (1s),  </a:t>
            </a:r>
          </a:p>
          <a:p>
            <a:pPr marL="0" indent="0">
              <a:buNone/>
            </a:pPr>
            <a:r>
              <a:rPr lang="en-US" altLang="zh-CN" sz="2000" dirty="0"/>
              <a:t>                                 5mCrab (50ks)</a:t>
            </a:r>
          </a:p>
          <a:p>
            <a:endParaRPr lang="en-US" altLang="zh-CN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984892" y="4403021"/>
            <a:ext cx="3973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/>
              <a:t>WFM field of View. (Background map courtesy of T. </a:t>
            </a:r>
            <a:r>
              <a:rPr lang="en-US" altLang="zh-CN" sz="1800" dirty="0" err="1"/>
              <a:t>Mihara</a:t>
            </a:r>
            <a:r>
              <a:rPr lang="en-US" altLang="zh-CN" sz="1800" dirty="0"/>
              <a:t>, RIKEN, JAXA, and the MAXI team)</a:t>
            </a:r>
            <a:endParaRPr lang="zh-CN" altLang="en-US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24" y="1124744"/>
            <a:ext cx="4116828" cy="305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11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Science payloads</a:t>
            </a:r>
            <a:endParaRPr lang="zh-CN" altLang="en-US" sz="4000" dirty="0"/>
          </a:p>
        </p:txBody>
      </p:sp>
      <p:pic>
        <p:nvPicPr>
          <p:cNvPr id="5" name="Picture 19" descr="图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1" y="1254749"/>
            <a:ext cx="6257349" cy="491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5624636" y="1631125"/>
            <a:ext cx="1596857" cy="886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6423063" y="1992331"/>
            <a:ext cx="608195" cy="446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343149" y="3355894"/>
            <a:ext cx="996603" cy="1155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343149" y="3694947"/>
            <a:ext cx="1511299" cy="3124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7781736" y="2391275"/>
            <a:ext cx="238994" cy="5416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 flipV="1">
            <a:off x="5446835" y="4007350"/>
            <a:ext cx="1584424" cy="2159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851921" y="6207699"/>
            <a:ext cx="5184576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HE: </a:t>
            </a:r>
            <a:r>
              <a:rPr lang="en-US" altLang="zh-CN" sz="2400" dirty="0" err="1"/>
              <a:t>NaI</a:t>
            </a:r>
            <a:r>
              <a:rPr lang="en-US" altLang="zh-CN" sz="2400" dirty="0"/>
              <a:t>/</a:t>
            </a:r>
            <a:r>
              <a:rPr lang="en-US" altLang="zh-CN" sz="2400" dirty="0" err="1"/>
              <a:t>CsI</a:t>
            </a:r>
            <a:r>
              <a:rPr lang="en-US" altLang="zh-CN" sz="2400" dirty="0"/>
              <a:t>, 20-250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 5000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16200000">
            <a:off x="7828826" y="1216121"/>
            <a:ext cx="1661983" cy="1404157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ME:Si-PIN,5-30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952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 rot="16200000">
            <a:off x="163257" y="2653816"/>
            <a:ext cx="1292651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LE:SCD,1-15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384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343149" y="3903443"/>
            <a:ext cx="3297238" cy="12548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7504" y="1575270"/>
            <a:ext cx="14041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zh-CN" sz="2400" dirty="0"/>
              <a:t>Star tracker</a:t>
            </a:r>
            <a:endParaRPr lang="zh-CN" altLang="en-US" sz="24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2062286" y="2062662"/>
            <a:ext cx="2520950" cy="9366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2494086" y="1775325"/>
            <a:ext cx="720725" cy="1428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1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2"/>
    </mc:Choice>
    <mc:Fallback xmlns="">
      <p:transition spd="slow" advTm="2136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Impacts of Insight-HXMT and eXTP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4CCEF5A-A7B4-4E4E-A55B-BF8E14BB69AF}"/>
              </a:ext>
            </a:extLst>
          </p:cNvPr>
          <p:cNvSpPr txBox="1"/>
          <p:nvPr/>
        </p:nvSpPr>
        <p:spPr>
          <a:xfrm>
            <a:off x="3625399" y="5927054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</a:rPr>
              <a:t>Thanks!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0849B9-8BAD-45B6-9B74-A19710682610}"/>
              </a:ext>
            </a:extLst>
          </p:cNvPr>
          <p:cNvSpPr txBox="1"/>
          <p:nvPr/>
        </p:nvSpPr>
        <p:spPr>
          <a:xfrm>
            <a:off x="3635896" y="5927054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</a:rPr>
              <a:t>Thanks!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36C77B3-4F22-41B6-AB7A-855AF8C87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052736"/>
            <a:ext cx="3586232" cy="41963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3F08D0B-FE00-459A-90F2-14CD21948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052736"/>
            <a:ext cx="3586232" cy="395979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F08E7C-DBF9-43E3-92E2-ADB83233CDAA}"/>
              </a:ext>
            </a:extLst>
          </p:cNvPr>
          <p:cNvSpPr txBox="1"/>
          <p:nvPr/>
        </p:nvSpPr>
        <p:spPr>
          <a:xfrm>
            <a:off x="495787" y="5271478"/>
            <a:ext cx="815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ADS citations to Insight-HXMT and eXTP: until 2021/07/03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F8948C-82DA-49E5-9D86-3E9DA5E72988}"/>
              </a:ext>
            </a:extLst>
          </p:cNvPr>
          <p:cNvSpPr txBox="1"/>
          <p:nvPr/>
        </p:nvSpPr>
        <p:spPr>
          <a:xfrm>
            <a:off x="2592103" y="1628800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Insight-HXMT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49CE49-03F5-439A-9778-8A6431B311A5}"/>
              </a:ext>
            </a:extLst>
          </p:cNvPr>
          <p:cNvSpPr txBox="1"/>
          <p:nvPr/>
        </p:nvSpPr>
        <p:spPr>
          <a:xfrm>
            <a:off x="7164288" y="1628799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eXTP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287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3754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6816" y="44624"/>
            <a:ext cx="8517632" cy="908720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Effective area for pointing observations</a:t>
            </a:r>
          </a:p>
        </p:txBody>
      </p:sp>
    </p:spTree>
    <p:extLst>
      <p:ext uri="{BB962C8B-B14F-4D97-AF65-F5344CB8AC3E}">
        <p14:creationId xmlns:p14="http://schemas.microsoft.com/office/powerpoint/2010/main" val="29548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1"/>
    </mc:Choice>
    <mc:Fallback xmlns="">
      <p:transition spd="slow" advTm="709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7E44CC-C497-4B35-8768-4D5AF445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Highest-E Neutron star cyclotron absorption line</a:t>
            </a:r>
            <a:endParaRPr lang="zh-CN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3180" y="1017334"/>
            <a:ext cx="47525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p"/>
            </a:pPr>
            <a:endParaRPr lang="en-US" altLang="zh-CN" sz="2400" dirty="0">
              <a:latin typeface="+mn-lt"/>
              <a:ea typeface="+mn-ea"/>
              <a:cs typeface="Arial" panose="020B0604020202020204" pitchFamily="34" charset="0"/>
            </a:endParaRP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GRO J1008-57</a:t>
            </a:r>
            <a:r>
              <a:rPr lang="zh-CN" altLang="en-US" sz="2400" dirty="0">
                <a:latin typeface="+mn-lt"/>
                <a:ea typeface="+mn-ea"/>
                <a:cs typeface="Arial" panose="020B0604020202020204" pitchFamily="34" charset="0"/>
              </a:rPr>
              <a:t>：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~90 keV 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highest </a:t>
            </a:r>
            <a:r>
              <a:rPr lang="en-US" altLang="zh-CN" sz="2400" i="1" dirty="0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directly measured in the universe 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~10</a:t>
            </a:r>
            <a:r>
              <a:rPr lang="en-US" altLang="zh-CN" sz="2400" baseline="30000" dirty="0">
                <a:latin typeface="+mn-lt"/>
                <a:ea typeface="+mn-ea"/>
                <a:cs typeface="Arial" panose="020B0604020202020204" pitchFamily="34" charset="0"/>
              </a:rPr>
              <a:t>13</a:t>
            </a: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lang="en-US" altLang="zh-CN" sz="2400" dirty="0">
                <a:cs typeface="Arial" panose="020B0604020202020204" pitchFamily="34" charset="0"/>
              </a:rPr>
              <a:t>~ 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4</a:t>
            </a:r>
            <a:r>
              <a:rPr lang="el-GR" altLang="zh-CN" sz="2400" dirty="0">
                <a:latin typeface="+mn-lt"/>
                <a:cs typeface="Arial" panose="020B0604020202020204" pitchFamily="34" charset="0"/>
              </a:rPr>
              <a:t>σ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 with NuSTAR &amp; Suzaku ~79 keV</a:t>
            </a:r>
            <a:endParaRPr lang="en-US" altLang="zh-CN" sz="2400" dirty="0">
              <a:latin typeface="+mn-lt"/>
              <a:ea typeface="+mn-ea"/>
              <a:cs typeface="Arial" panose="020B0604020202020204" pitchFamily="34" charset="0"/>
            </a:endParaRP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4 HXMT observations ~235 ks</a:t>
            </a:r>
          </a:p>
          <a:p>
            <a:pPr>
              <a:buClr>
                <a:srgbClr val="FFFF00"/>
              </a:buClr>
            </a:pPr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  </a:t>
            </a:r>
            <a:r>
              <a:rPr lang="en-US" altLang="zh-CN" sz="2400" dirty="0">
                <a:cs typeface="Arial" panose="020B0604020202020204" pitchFamily="34" charset="0"/>
              </a:rPr>
              <a:t>~ 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20</a:t>
            </a:r>
            <a:r>
              <a:rPr lang="el-GR" altLang="zh-CN" sz="2400" dirty="0">
                <a:latin typeface="+mn-lt"/>
                <a:cs typeface="Arial" panose="020B0604020202020204" pitchFamily="34" charset="0"/>
              </a:rPr>
              <a:t>σ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 detection</a:t>
            </a:r>
            <a:endParaRPr lang="en-US" altLang="zh-CN" sz="2400" dirty="0">
              <a:latin typeface="+mn-lt"/>
              <a:ea typeface="+mn-ea"/>
              <a:cs typeface="Arial" panose="020B0604020202020204" pitchFamily="34" charset="0"/>
            </a:endParaRPr>
          </a:p>
          <a:p>
            <a:endParaRPr lang="zh-CN" altLang="en-US" sz="2400" dirty="0">
              <a:latin typeface="+mn-lt"/>
              <a:ea typeface="+mn-ea"/>
              <a:cs typeface="Arial" panose="020B0604020202020204" pitchFamily="34" charset="0"/>
            </a:endParaRPr>
          </a:p>
          <a:p>
            <a:endParaRPr lang="zh-CN" altLang="en-US" sz="240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6" y="3811249"/>
            <a:ext cx="338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n-lt"/>
                <a:ea typeface="+mn-ea"/>
                <a:cs typeface="Arial" panose="020B0604020202020204" pitchFamily="34" charset="0"/>
              </a:rPr>
              <a:t>Allow for phase resolved and flux dependent studies</a:t>
            </a:r>
            <a:endParaRPr lang="zh-CN" altLang="en-US" sz="240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96AFC68-1FE3-40AB-8D90-976DECE8A5B0}"/>
              </a:ext>
            </a:extLst>
          </p:cNvPr>
          <p:cNvSpPr txBox="1"/>
          <p:nvPr/>
        </p:nvSpPr>
        <p:spPr>
          <a:xfrm>
            <a:off x="395536" y="5157192"/>
            <a:ext cx="465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lt"/>
              </a:rPr>
              <a:t>Ge et al. 2020, ApJL</a:t>
            </a:r>
            <a:endParaRPr lang="zh-CN" altLang="en-US" dirty="0">
              <a:latin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5903A4B-F8E1-4290-BF45-A6D25A064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r="4954"/>
          <a:stretch/>
        </p:blipFill>
        <p:spPr>
          <a:xfrm>
            <a:off x="4932040" y="1268760"/>
            <a:ext cx="398878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1"/>
    </mc:Choice>
    <mc:Fallback xmlns="">
      <p:transition spd="slow" advTm="60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72A42-6FDE-45DC-8D87-46F17B1B2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55" y="3791848"/>
            <a:ext cx="3686630" cy="2224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955101-7873-4200-ABC1-D8DA9A5A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980728"/>
            <a:ext cx="4680514" cy="50675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03A7A3C-79FB-4AAC-9EC6-0E9250ED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Historic event on April 28</a:t>
            </a:r>
            <a:r>
              <a:rPr lang="en-US" altLang="zh-CN" sz="3200" baseline="30000" dirty="0">
                <a:solidFill>
                  <a:srgbClr val="C00000"/>
                </a:solidFill>
              </a:rPr>
              <a:t>th</a:t>
            </a:r>
            <a:r>
              <a:rPr lang="en-US" altLang="zh-CN" sz="3200" dirty="0">
                <a:solidFill>
                  <a:srgbClr val="C00000"/>
                </a:solidFill>
              </a:rPr>
              <a:t> 2020: FRB 200428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CC8D62-2483-4DF2-8120-D2B7EACB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1" y="980729"/>
            <a:ext cx="2994811" cy="28714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D35F584-1F7F-4765-A0DA-13F5F0657D08}"/>
              </a:ext>
            </a:extLst>
          </p:cNvPr>
          <p:cNvSpPr txBox="1"/>
          <p:nvPr/>
        </p:nvSpPr>
        <p:spPr>
          <a:xfrm>
            <a:off x="1258382" y="4106689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000000"/>
                </a:solidFill>
                <a:latin typeface="+mn-lt"/>
              </a:rPr>
              <a:t>Stare2</a:t>
            </a:r>
            <a:endParaRPr lang="zh-CN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4FC47F-36A7-4F75-936F-07B0297E1363}"/>
              </a:ext>
            </a:extLst>
          </p:cNvPr>
          <p:cNvSpPr txBox="1"/>
          <p:nvPr/>
        </p:nvSpPr>
        <p:spPr>
          <a:xfrm>
            <a:off x="1160599" y="1916832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FF00"/>
                </a:solidFill>
                <a:latin typeface="+mn-lt"/>
              </a:rPr>
              <a:t>CHIME</a:t>
            </a:r>
            <a:endParaRPr lang="zh-CN" altLang="en-US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ABEE507-B880-4019-A825-C0CFB8E12300}"/>
              </a:ext>
            </a:extLst>
          </p:cNvPr>
          <p:cNvCxnSpPr>
            <a:cxnSpLocks/>
          </p:cNvCxnSpPr>
          <p:nvPr/>
        </p:nvCxnSpPr>
        <p:spPr bwMode="auto">
          <a:xfrm>
            <a:off x="2081559" y="1545178"/>
            <a:ext cx="4103196" cy="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lgDash"/>
            <a:round/>
            <a:headEnd type="none" w="med" len="med"/>
            <a:tailEnd type="triangle"/>
          </a:ln>
          <a:effectLst/>
        </p:spPr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AC2B90A-414F-4E3E-81D7-E43C1AD66551}"/>
              </a:ext>
            </a:extLst>
          </p:cNvPr>
          <p:cNvCxnSpPr>
            <a:cxnSpLocks/>
          </p:cNvCxnSpPr>
          <p:nvPr/>
        </p:nvCxnSpPr>
        <p:spPr bwMode="auto">
          <a:xfrm>
            <a:off x="2800379" y="1262954"/>
            <a:ext cx="3456384" cy="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lgDash"/>
            <a:round/>
            <a:headEnd type="none" w="med" len="med"/>
            <a:tailEnd type="triangle"/>
          </a:ln>
          <a:effectLst/>
        </p:spPr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F721FD23-185C-4753-990C-CF2E8C0CC913}"/>
              </a:ext>
            </a:extLst>
          </p:cNvPr>
          <p:cNvSpPr txBox="1"/>
          <p:nvPr/>
        </p:nvSpPr>
        <p:spPr>
          <a:xfrm>
            <a:off x="4024515" y="2218376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000000"/>
                </a:solidFill>
                <a:latin typeface="+mn-lt"/>
              </a:rPr>
              <a:t>Insight-HXMT</a:t>
            </a:r>
            <a:endParaRPr lang="zh-CN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9CE7742-E324-4EBC-9554-6EAE4FE589FA}"/>
              </a:ext>
            </a:extLst>
          </p:cNvPr>
          <p:cNvSpPr txBox="1"/>
          <p:nvPr/>
        </p:nvSpPr>
        <p:spPr>
          <a:xfrm>
            <a:off x="251520" y="6070496"/>
            <a:ext cx="815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n-lt"/>
              </a:rPr>
              <a:t>CHIME/FRB Collaboration+; </a:t>
            </a:r>
            <a:r>
              <a:rPr lang="en-US" altLang="zh-CN" sz="2000" dirty="0" err="1">
                <a:latin typeface="+mn-lt"/>
              </a:rPr>
              <a:t>Bochenek</a:t>
            </a:r>
            <a:r>
              <a:rPr lang="en-US" altLang="zh-CN" sz="2000" dirty="0">
                <a:latin typeface="+mn-lt"/>
              </a:rPr>
              <a:t>+; Li+,</a:t>
            </a:r>
            <a:r>
              <a:rPr lang="zh-CN" altLang="en-US" sz="2000" dirty="0">
                <a:latin typeface="+mn-lt"/>
              </a:rPr>
              <a:t> </a:t>
            </a:r>
            <a:r>
              <a:rPr lang="en-US" altLang="zh-CN" sz="2000" dirty="0">
                <a:latin typeface="+mn-lt"/>
              </a:rPr>
              <a:t>2021, Nature Astronomy</a:t>
            </a:r>
            <a:endParaRPr lang="zh-CN" altLang="en-US" sz="2000" dirty="0">
              <a:latin typeface="+mn-lt"/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86F92619-DA65-4851-BE7D-E3C34505A8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800379" y="2991750"/>
            <a:ext cx="0" cy="86047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0549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0C8F82C-8A11-4443-AD7B-6A52CFB8C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640959" cy="461103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D35DE9D-FC46-41DE-9728-B42E755E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Localization of the X-ray burst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0FA3DB-34EB-45AD-9A90-CA2D0063DCF6}"/>
              </a:ext>
            </a:extLst>
          </p:cNvPr>
          <p:cNvSpPr txBox="1"/>
          <p:nvPr/>
        </p:nvSpPr>
        <p:spPr>
          <a:xfrm>
            <a:off x="2051720" y="3584138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0066FF"/>
                </a:solidFill>
                <a:latin typeface="+mn-lt"/>
              </a:rPr>
              <a:t>Stare2: 95%</a:t>
            </a:r>
            <a:endParaRPr lang="zh-CN" altLang="en-US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629A23-316E-4176-AC57-6075D1CBB06D}"/>
              </a:ext>
            </a:extLst>
          </p:cNvPr>
          <p:cNvSpPr txBox="1"/>
          <p:nvPr/>
        </p:nvSpPr>
        <p:spPr>
          <a:xfrm>
            <a:off x="6820366" y="1761314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+mn-lt"/>
              </a:rPr>
              <a:t>CHIME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60B3650-DE25-48EA-9A85-A3A869226FD8}"/>
              </a:ext>
            </a:extLst>
          </p:cNvPr>
          <p:cNvSpPr txBox="1"/>
          <p:nvPr/>
        </p:nvSpPr>
        <p:spPr>
          <a:xfrm>
            <a:off x="6300191" y="2980128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+mn-lt"/>
              </a:rPr>
              <a:t>Insight-HXMT</a:t>
            </a:r>
            <a:endParaRPr lang="zh-CN" alt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727DE9-171B-44FE-8647-A738810DF804}"/>
              </a:ext>
            </a:extLst>
          </p:cNvPr>
          <p:cNvSpPr txBox="1"/>
          <p:nvPr/>
        </p:nvSpPr>
        <p:spPr>
          <a:xfrm>
            <a:off x="323528" y="545787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Identification of the X-ray burst with SGR1935</a:t>
            </a:r>
            <a:r>
              <a:rPr lang="en-US" altLang="zh-CN" sz="2400" dirty="0">
                <a:latin typeface="+mn-lt"/>
              </a:rPr>
              <a:t>, Li+ (Insight-HXMT team), 2021, Nature Astronomy</a:t>
            </a:r>
            <a:endParaRPr lang="zh-CN" altLang="en-US" sz="2400" dirty="0">
              <a:latin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7FBF9F-BF1C-46E2-8FB4-B96A30470F36}"/>
              </a:ext>
            </a:extLst>
          </p:cNvPr>
          <p:cNvSpPr txBox="1"/>
          <p:nvPr/>
        </p:nvSpPr>
        <p:spPr>
          <a:xfrm>
            <a:off x="4355976" y="5025272"/>
            <a:ext cx="476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X-ray burst 3.7’ off SGR1935 with σ=10’</a:t>
            </a:r>
            <a:r>
              <a:rPr lang="en-US" altLang="zh-CN" sz="2000" dirty="0">
                <a:latin typeface="+mn-lt"/>
              </a:rPr>
              <a:t>’</a:t>
            </a:r>
            <a:endParaRPr lang="zh-CN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3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7648A-BA75-4570-BA45-1A9A0E75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0736"/>
            <a:ext cx="9144000" cy="762000"/>
          </a:xfrm>
        </p:spPr>
        <p:txBody>
          <a:bodyPr/>
          <a:lstStyle/>
          <a:p>
            <a:r>
              <a:rPr lang="en-US" altLang="zh-CN" dirty="0"/>
              <a:t>Gravitational redshift </a:t>
            </a:r>
            <a:r>
              <a:rPr lang="en-US" altLang="zh-CN" dirty="0" err="1"/>
              <a:t>detected</a:t>
            </a:r>
            <a:r>
              <a:rPr lang="en-US" altLang="zh-CN" dirty="0" err="1">
                <a:sym typeface="Wingdings" panose="05000000000000000000" pitchFamily="2" charset="2"/>
              </a:rPr>
              <a:t></a:t>
            </a:r>
            <a:r>
              <a:rPr lang="en-US" altLang="zh-CN" dirty="0" err="1"/>
              <a:t>location</a:t>
            </a:r>
            <a:r>
              <a:rPr lang="en-US" altLang="zh-CN" dirty="0"/>
              <a:t> of XRB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683B06-EF0C-40C7-915E-99EFA112B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4791110" cy="398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51C30A47-5041-40B0-9B15-C5D0B3EE5B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8064" y="1700808"/>
                <a:ext cx="3600400" cy="5257006"/>
              </a:xfrm>
              <a:prstGeom prst="rect">
                <a:avLst/>
              </a:prstGeom>
            </p:spPr>
            <p:txBody>
              <a:bodyPr/>
              <a:lstStyle>
                <a:lvl1pPr marL="257175" indent="-25717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DFFF3"/>
                  </a:buClr>
                  <a:buFont typeface="Wingdings" pitchFamily="2" charset="2"/>
                  <a:buChar char="ü"/>
                  <a:defRPr sz="21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DFFF3"/>
                  </a:buClr>
                  <a:buFont typeface="Wingdings" pitchFamily="2" charset="2"/>
                  <a:buChar char="ü"/>
                  <a:defRPr sz="2100">
                    <a:solidFill>
                      <a:srgbClr val="F6FC0C"/>
                    </a:solidFill>
                    <a:latin typeface="+mn-lt"/>
                    <a:ea typeface="+mn-ea"/>
                  </a:defRPr>
                </a:lvl2pPr>
                <a:lvl3pPr marL="8572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DFFF3"/>
                  </a:buClr>
                  <a:buFont typeface="Wingdings" pitchFamily="2" charset="2"/>
                  <a:buChar char="ü"/>
                  <a:defRPr sz="2100">
                    <a:solidFill>
                      <a:srgbClr val="FFE7FF"/>
                    </a:solidFill>
                    <a:latin typeface="+mn-lt"/>
                    <a:ea typeface="+mn-ea"/>
                  </a:defRPr>
                </a:lvl3pPr>
                <a:lvl4pPr marL="12001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DFFF3"/>
                  </a:buClr>
                  <a:buFont typeface="Wingdings" pitchFamily="2" charset="2"/>
                  <a:buChar char="ü"/>
                  <a:defRPr sz="2100">
                    <a:solidFill>
                      <a:srgbClr val="FFFF00"/>
                    </a:solidFill>
                    <a:latin typeface="+mn-lt"/>
                    <a:ea typeface="+mn-ea"/>
                  </a:defRPr>
                </a:lvl4pPr>
                <a:lvl5pPr marL="15430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DFFF3"/>
                  </a:buClr>
                  <a:buFont typeface="Wingdings" pitchFamily="2" charset="2"/>
                  <a:buChar char="ü"/>
                  <a:defRPr sz="2100">
                    <a:solidFill>
                      <a:srgbClr val="FDFFF3"/>
                    </a:solidFill>
                    <a:latin typeface="+mn-lt"/>
                    <a:ea typeface="+mn-ea"/>
                  </a:defRPr>
                </a:lvl5pPr>
                <a:lvl6pPr marL="18859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DFFF3"/>
                  </a:buClr>
                  <a:buFont typeface="Wingdings" pitchFamily="2" charset="2"/>
                  <a:buChar char="ü"/>
                  <a:defRPr sz="2100">
                    <a:solidFill>
                      <a:srgbClr val="03FB32"/>
                    </a:solidFill>
                    <a:latin typeface="+mn-lt"/>
                    <a:ea typeface="+mn-ea"/>
                  </a:defRPr>
                </a:lvl6pPr>
                <a:lvl7pPr marL="22288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DFFF3"/>
                  </a:buClr>
                  <a:buFont typeface="Wingdings" pitchFamily="2" charset="2"/>
                  <a:buChar char="ü"/>
                  <a:defRPr sz="2100">
                    <a:solidFill>
                      <a:srgbClr val="03FB32"/>
                    </a:solidFill>
                    <a:latin typeface="+mn-lt"/>
                    <a:ea typeface="+mn-ea"/>
                  </a:defRPr>
                </a:lvl7pPr>
                <a:lvl8pPr marL="25717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DFFF3"/>
                  </a:buClr>
                  <a:buFont typeface="Wingdings" pitchFamily="2" charset="2"/>
                  <a:buChar char="ü"/>
                  <a:defRPr sz="2100">
                    <a:solidFill>
                      <a:srgbClr val="03FB32"/>
                    </a:solidFill>
                    <a:latin typeface="+mn-lt"/>
                    <a:ea typeface="+mn-ea"/>
                  </a:defRPr>
                </a:lvl8pPr>
                <a:lvl9pPr marL="29146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DFFF3"/>
                  </a:buClr>
                  <a:buFont typeface="Wingdings" pitchFamily="2" charset="2"/>
                  <a:buChar char="ü"/>
                  <a:defRPr sz="2100">
                    <a:solidFill>
                      <a:srgbClr val="03FB32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buSzTx/>
                </a:pPr>
                <a14:m>
                  <m:oMath xmlns:m="http://schemas.openxmlformats.org/officeDocument/2006/math">
                    <m:r>
                      <a:rPr lang="zh-CN" altLang="en-US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zh-CN" altLang="en-US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m:rPr>
                        <m:sty m:val="p"/>
                      </m:rPr>
                      <a:rPr lang="en-US" altLang="zh-CN" kern="0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altLang="zh-CN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=32.50</m:t>
                    </m:r>
                    <m:r>
                      <a:rPr lang="en-US" altLang="zh-CN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±0.57 </m:t>
                    </m:r>
                    <m:r>
                      <m:rPr>
                        <m:sty m:val="p"/>
                      </m:rPr>
                      <a:rPr lang="en-US" altLang="zh-CN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ms</m:t>
                    </m:r>
                  </m:oMath>
                </a14:m>
                <a:endParaRPr lang="en-US" altLang="zh-CN" kern="0" baseline="-25000" dirty="0">
                  <a:solidFill>
                    <a:schemeClr val="tx1"/>
                  </a:solidFill>
                </a:endParaRPr>
              </a:p>
              <a:p>
                <a:pPr>
                  <a:buSzTx/>
                </a:pPr>
                <a14:m>
                  <m:oMath xmlns:m="http://schemas.openxmlformats.org/officeDocument/2006/math">
                    <m:r>
                      <a:rPr lang="zh-CN" alt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zh-CN" alt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m:rPr>
                        <m:sty m:val="p"/>
                      </m:rPr>
                      <a:rPr lang="en-US" altLang="zh-CN" kern="0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altLang="zh-CN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=28.91</m:t>
                    </m:r>
                    <m:r>
                      <a:rPr lang="en-US" altLang="zh-CN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±0.02 </m:t>
                    </m:r>
                    <m:r>
                      <m:rPr>
                        <m:sty m:val="p"/>
                      </m:rPr>
                      <a:rPr lang="en-US" altLang="zh-CN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ms</m:t>
                    </m:r>
                  </m:oMath>
                </a14:m>
                <a:endParaRPr lang="zh-CN" altLang="en-US" kern="0" baseline="-25000" dirty="0">
                  <a:solidFill>
                    <a:schemeClr val="tx1"/>
                  </a:solidFill>
                </a:endParaRPr>
              </a:p>
              <a:p>
                <a:pPr>
                  <a:buSzTx/>
                </a:pPr>
                <a14:m>
                  <m:oMath xmlns:m="http://schemas.openxmlformats.org/officeDocument/2006/math">
                    <m:r>
                      <a:rPr lang="zh-CN" alt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zh-CN" alt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zh-CN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zh-CN" alt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m:rPr>
                        <m:sty m:val="p"/>
                      </m:rPr>
                      <a:rPr lang="en-US" altLang="zh-CN" kern="0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altLang="zh-CN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zh-CN" alt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zh-CN" alt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m:rPr>
                        <m:sty m:val="p"/>
                      </m:rPr>
                      <a:rPr lang="en-US" altLang="zh-CN" kern="0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altLang="zh-CN" kern="0" baseline="-250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=3.5</m:t>
                      </m:r>
                      <m:r>
                        <a:rPr lang="en-US" altLang="zh-CN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altLang="zh-CN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±0.57 </m:t>
                      </m:r>
                      <m:r>
                        <m:rPr>
                          <m:sty m:val="p"/>
                        </m:rPr>
                        <a:rPr lang="en-US" altLang="zh-CN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lang="en-US" altLang="zh-CN" kern="0" baseline="-25000" dirty="0">
                  <a:solidFill>
                    <a:schemeClr val="tx1"/>
                  </a:solidFill>
                </a:endParaRPr>
              </a:p>
              <a:p>
                <a:pPr marL="0" indent="0">
                  <a:buSzTx/>
                  <a:buNone/>
                </a:pPr>
                <a:endParaRPr lang="en-US" altLang="zh-CN" kern="0" baseline="-25000" dirty="0">
                  <a:solidFill>
                    <a:schemeClr val="tx1"/>
                  </a:solidFill>
                </a:endParaRPr>
              </a:p>
              <a:p>
                <a:pPr marL="0" indent="0">
                  <a:buSzTx/>
                  <a:buNone/>
                </a:pPr>
                <a:endParaRPr lang="en-US" altLang="zh-CN" kern="0" baseline="-25000" dirty="0">
                  <a:solidFill>
                    <a:schemeClr val="tx1"/>
                  </a:solidFill>
                </a:endParaRPr>
              </a:p>
              <a:p>
                <a:pPr marL="0" indent="0">
                  <a:buSzTx/>
                  <a:buNone/>
                </a:pPr>
                <a:endParaRPr lang="en-US" altLang="zh-CN" kern="0" baseline="-25000" dirty="0">
                  <a:solidFill>
                    <a:schemeClr val="tx1"/>
                  </a:solidFill>
                </a:endParaRPr>
              </a:p>
              <a:p>
                <a:pPr marL="0" indent="0">
                  <a:buSzTx/>
                  <a:buNone/>
                </a:pPr>
                <a:endParaRPr lang="en-US" altLang="zh-CN" kern="0" baseline="-25000" dirty="0">
                  <a:solidFill>
                    <a:schemeClr val="tx1"/>
                  </a:solidFill>
                </a:endParaRPr>
              </a:p>
              <a:p>
                <a:pPr marL="0" indent="0">
                  <a:buSzTx/>
                  <a:buNone/>
                </a:pPr>
                <a:endParaRPr lang="en-US" altLang="zh-CN" kern="0" baseline="-25000" dirty="0">
                  <a:solidFill>
                    <a:schemeClr val="tx1"/>
                  </a:solidFill>
                </a:endParaRPr>
              </a:p>
              <a:p>
                <a:pPr marL="0" indent="0">
                  <a:buSzTx/>
                  <a:buNone/>
                </a:pPr>
                <a:endParaRPr lang="zh-CN" altLang="en-US" kern="0" baseline="-25000" dirty="0">
                  <a:solidFill>
                    <a:schemeClr val="tx1"/>
                  </a:solidFill>
                </a:endParaRPr>
              </a:p>
              <a:p>
                <a:pPr>
                  <a:buSzTx/>
                </a:pPr>
                <a14:m>
                  <m:oMath xmlns:m="http://schemas.openxmlformats.org/officeDocument/2006/math"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altLang="zh-CN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sty m:val="p"/>
                      </m:rPr>
                      <a:rPr lang="en-US" altLang="zh-CN" b="0" i="0" kern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NS</m:t>
                    </m:r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sty m:val="p"/>
                      </m:rPr>
                      <a:rPr lang="en-US" altLang="zh-CN" kern="0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2.</m:t>
                    </m:r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zh-CN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sty m:val="p"/>
                      </m:rPr>
                      <a:rPr lang="en-US" altLang="zh-CN" kern="0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NS</m:t>
                    </m:r>
                    <m:r>
                      <a:rPr lang="en-US" altLang="zh-CN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m:rPr>
                        <m:sty m:val="p"/>
                      </m:rPr>
                      <a:rPr lang="el-GR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kern="0" baseline="-25000" dirty="0">
                  <a:solidFill>
                    <a:schemeClr val="tx1"/>
                  </a:solidFill>
                </a:endParaRPr>
              </a:p>
              <a:p>
                <a:pPr>
                  <a:buSzTx/>
                </a:pPr>
                <a:endParaRPr lang="zh-CN" altLang="en-US" kern="0" baseline="-25000" dirty="0">
                  <a:solidFill>
                    <a:schemeClr val="tx1"/>
                  </a:solidFill>
                </a:endParaRPr>
              </a:p>
              <a:p>
                <a:pPr>
                  <a:buSzTx/>
                </a:pPr>
                <a:endParaRPr lang="zh-CN" altLang="en-US" kern="0" baseline="-25000" dirty="0"/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51C30A47-5041-40B0-9B15-C5D0B3EE5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700808"/>
                <a:ext cx="3600400" cy="5257006"/>
              </a:xfrm>
              <a:prstGeom prst="rect">
                <a:avLst/>
              </a:prstGeom>
              <a:blipFill>
                <a:blip r:embed="rId3"/>
                <a:stretch>
                  <a:fillRect l="-1692" t="-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26F908F7-276D-4A6D-88B7-11A4211FF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5" y="3185578"/>
            <a:ext cx="3083857" cy="8194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B9FBD29-D7DB-4F33-A711-60E6AF2E71CC}"/>
              </a:ext>
            </a:extLst>
          </p:cNvPr>
          <p:cNvSpPr txBox="1"/>
          <p:nvPr/>
        </p:nvSpPr>
        <p:spPr>
          <a:xfrm>
            <a:off x="5292080" y="5157192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latin typeface="+mn-lt"/>
              </a:rPr>
              <a:t>ZZ, SNZ, ZGD+ submitted</a:t>
            </a:r>
            <a:endParaRPr lang="zh-CN" altLang="en-US" sz="2400" dirty="0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A152701-37BC-4248-B366-839D1E5D9D83}"/>
              </a:ext>
            </a:extLst>
          </p:cNvPr>
          <p:cNvSpPr txBox="1"/>
          <p:nvPr/>
        </p:nvSpPr>
        <p:spPr>
          <a:xfrm>
            <a:off x="2915816" y="198884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latin typeface="+mn-lt"/>
              </a:rPr>
              <a:t>XRB</a:t>
            </a:r>
          </a:p>
          <a:p>
            <a:pPr algn="l"/>
            <a:r>
              <a:rPr lang="en-US" altLang="zh-CN" sz="1800" dirty="0">
                <a:latin typeface="+mn-lt"/>
              </a:rPr>
              <a:t>Insight-HXMT/HE</a:t>
            </a:r>
            <a:endParaRPr lang="zh-CN" altLang="en-US" sz="1800" dirty="0">
              <a:latin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60F515-6AFA-4742-9287-31C83F61F379}"/>
              </a:ext>
            </a:extLst>
          </p:cNvPr>
          <p:cNvSpPr txBox="1"/>
          <p:nvPr/>
        </p:nvSpPr>
        <p:spPr>
          <a:xfrm>
            <a:off x="2843808" y="443711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solidFill>
                  <a:srgbClr val="FF00FF"/>
                </a:solidFill>
                <a:latin typeface="+mn-lt"/>
              </a:rPr>
              <a:t>FRB</a:t>
            </a:r>
          </a:p>
          <a:p>
            <a:pPr algn="l"/>
            <a:r>
              <a:rPr lang="en-US" altLang="zh-CN" sz="1800" dirty="0">
                <a:solidFill>
                  <a:srgbClr val="FF00FF"/>
                </a:solidFill>
                <a:latin typeface="+mn-lt"/>
              </a:rPr>
              <a:t>CHIME</a:t>
            </a:r>
            <a:endParaRPr lang="zh-CN" altLang="en-US" sz="1800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5872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FE52D7-728E-440E-BC65-D5FD670A7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QPOs of  BH binaries: &lt; 30 keV </a:t>
            </a:r>
            <a:r>
              <a:rPr lang="en-US" altLang="zh-CN" sz="3200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3200" dirty="0">
                <a:solidFill>
                  <a:srgbClr val="C00000"/>
                </a:solidFill>
              </a:rPr>
              <a:t> &gt;200 keV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7C6D8D-04A0-455F-B255-F2B91EEE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7591607" cy="494760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EE6D3A3-91BA-4198-AF56-19E497720163}"/>
              </a:ext>
            </a:extLst>
          </p:cNvPr>
          <p:cNvSpPr txBox="1"/>
          <p:nvPr/>
        </p:nvSpPr>
        <p:spPr>
          <a:xfrm>
            <a:off x="1691680" y="5858108"/>
            <a:ext cx="674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Ma, Tao, SNZ+ 2021,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Nature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Astronomy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97133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23.4"/>
</p:tagLst>
</file>

<file path=ppt/theme/theme1.xml><?xml version="1.0" encoding="utf-8"?>
<a:theme xmlns:a="http://schemas.openxmlformats.org/drawingml/2006/main" name="Shuang-Nan Zhang张双南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2" charset="-12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24901</TotalTime>
  <Words>1802</Words>
  <Application>Microsoft Office PowerPoint</Application>
  <PresentationFormat>全屏显示(4:3)</PresentationFormat>
  <Paragraphs>295</Paragraphs>
  <Slides>30</Slides>
  <Notes>17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0" baseType="lpstr">
      <vt:lpstr>黑体</vt:lpstr>
      <vt:lpstr>宋体</vt:lpstr>
      <vt:lpstr>微软雅黑</vt:lpstr>
      <vt:lpstr>Arial</vt:lpstr>
      <vt:lpstr>Calibri</vt:lpstr>
      <vt:lpstr>Cambria Math</vt:lpstr>
      <vt:lpstr>Times New Roman</vt:lpstr>
      <vt:lpstr>Verdana</vt:lpstr>
      <vt:lpstr>Wingdings</vt:lpstr>
      <vt:lpstr>Shuang-Nan Zhang张双南</vt:lpstr>
      <vt:lpstr>Highlights of Insight-HXMT and Perspectives of eXTP</vt:lpstr>
      <vt:lpstr>慧眼Insight-HXMT</vt:lpstr>
      <vt:lpstr>Science payloads</vt:lpstr>
      <vt:lpstr>Effective area for pointing observations</vt:lpstr>
      <vt:lpstr>Highest-E Neutron star cyclotron absorption line</vt:lpstr>
      <vt:lpstr>Historic event on April 28th 2020: FRB 200428</vt:lpstr>
      <vt:lpstr>Localization of the X-ray burst</vt:lpstr>
      <vt:lpstr>Gravitational redshift detectedlocation of XRB</vt:lpstr>
      <vt:lpstr>QPOs of  BH binaries: &lt; 30 keV  &gt;200 keV</vt:lpstr>
      <vt:lpstr>Lag contradicts Comptonization delay in corona: Geometrical effect outside inner disk</vt:lpstr>
      <vt:lpstr>New model of BH QPOs: L-T precession Jet</vt:lpstr>
      <vt:lpstr>Broad band energy spectra with Insight-HXMT</vt:lpstr>
      <vt:lpstr>Decreasing reflection contradicts contracting corona</vt:lpstr>
      <vt:lpstr>The contracting corona is an X-ray jet!</vt:lpstr>
      <vt:lpstr>Dedicated working mode for GRB</vt:lpstr>
      <vt:lpstr>Effective Area for GRBs &amp; Pulsars</vt:lpstr>
      <vt:lpstr>Multi-instrument GRB spectral fitting</vt:lpstr>
      <vt:lpstr>eXTP: enhanced X-ray Timing and Polarimetry --The next international flagship X-ray mission: 2027?</vt:lpstr>
      <vt:lpstr>eXTP Mission overview</vt:lpstr>
      <vt:lpstr>Spectral-Timing for extreme gravity</vt:lpstr>
      <vt:lpstr>Neutron Stars EoS</vt:lpstr>
      <vt:lpstr>eXTP Scientific Payload:  SFA – Spectroscopy Focusing Array</vt:lpstr>
      <vt:lpstr>eXTP Scientific Payload:  SFA – Spectroscopy Focusing Array</vt:lpstr>
      <vt:lpstr>eXTP Scientific Payload: LAD – Large Area Detector</vt:lpstr>
      <vt:lpstr>eXTP Scientific Payload: LAD – Large Area Detector</vt:lpstr>
      <vt:lpstr>eXTP Scientific Payload:  PFA – Polarimetry Focusing Array</vt:lpstr>
      <vt:lpstr>eXTP Scientific Payload:  PFA – Polarimetry Focusing Array</vt:lpstr>
      <vt:lpstr>eXTP Scientific Payload: WFM – Wide Field Monitor</vt:lpstr>
      <vt:lpstr>eXTP Scientific Payload: WFM – Wide Field Monitor</vt:lpstr>
      <vt:lpstr>Impacts of Insight-HXMT and eXTP</vt:lpstr>
    </vt:vector>
  </TitlesOfParts>
  <Company>UAH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Several New Observational Techniques</dc:title>
  <dc:creator>XU Yupeng</dc:creator>
  <cp:lastModifiedBy>Shuang-Nan Zhang</cp:lastModifiedBy>
  <cp:revision>1849</cp:revision>
  <cp:lastPrinted>2018-09-13T15:20:14Z</cp:lastPrinted>
  <dcterms:created xsi:type="dcterms:W3CDTF">2002-02-25T00:17:00Z</dcterms:created>
  <dcterms:modified xsi:type="dcterms:W3CDTF">2021-07-07T14:42:14Z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