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359" r:id="rId3"/>
    <p:sldId id="324" r:id="rId4"/>
    <p:sldId id="352" r:id="rId5"/>
    <p:sldId id="353" r:id="rId6"/>
    <p:sldId id="351" r:id="rId7"/>
    <p:sldId id="354" r:id="rId8"/>
    <p:sldId id="355" r:id="rId9"/>
    <p:sldId id="356" r:id="rId10"/>
    <p:sldId id="360" r:id="rId11"/>
    <p:sldId id="361" r:id="rId12"/>
    <p:sldId id="326" r:id="rId13"/>
    <p:sldId id="264" r:id="rId14"/>
    <p:sldId id="271" r:id="rId15"/>
    <p:sldId id="327" r:id="rId16"/>
    <p:sldId id="277" r:id="rId17"/>
    <p:sldId id="335" r:id="rId18"/>
    <p:sldId id="367" r:id="rId19"/>
    <p:sldId id="278" r:id="rId20"/>
    <p:sldId id="279" r:id="rId21"/>
    <p:sldId id="358" r:id="rId22"/>
    <p:sldId id="362" r:id="rId23"/>
    <p:sldId id="329" r:id="rId24"/>
    <p:sldId id="330" r:id="rId25"/>
    <p:sldId id="331" r:id="rId26"/>
    <p:sldId id="337" r:id="rId27"/>
    <p:sldId id="338" r:id="rId28"/>
    <p:sldId id="363" r:id="rId29"/>
    <p:sldId id="364" r:id="rId30"/>
    <p:sldId id="365" r:id="rId31"/>
    <p:sldId id="366" r:id="rId32"/>
    <p:sldId id="368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81" r:id="rId42"/>
    <p:sldId id="379" r:id="rId43"/>
    <p:sldId id="380" r:id="rId44"/>
    <p:sldId id="369" r:id="rId45"/>
    <p:sldId id="370" r:id="rId46"/>
    <p:sldId id="349" r:id="rId47"/>
    <p:sldId id="265" r:id="rId48"/>
    <p:sldId id="260" r:id="rId49"/>
    <p:sldId id="309" r:id="rId50"/>
    <p:sldId id="31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4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EF11E-12EE-4C43-B5B1-E6809B94434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70ACA-79A5-47C2-94CA-1B90117A0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43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16EFD5-FE96-49EA-A935-F379A5B0D1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74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6EFD5-FE96-49EA-A935-F379A5B0D1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8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1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6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>
            <a:spLocks noGrp="1"/>
          </p:cNvSpPr>
          <p:nvPr>
            <p:ph type="body" sz="quarter" idx="13"/>
          </p:nvPr>
        </p:nvSpPr>
        <p:spPr>
          <a:xfrm>
            <a:off x="285750" y="337662"/>
            <a:ext cx="7858125" cy="305276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2707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26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9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6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9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1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2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DFB03-11F9-497F-A982-AF5095ECCEEF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B5F17-3658-44A6-8D93-65F9B0E62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70.png"/><Relationship Id="rId7" Type="http://schemas.openxmlformats.org/officeDocument/2006/relationships/image" Target="../media/image6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1" Type="http://schemas.openxmlformats.org/officeDocument/2006/relationships/image" Target="../media/image72.png"/><Relationship Id="rId5" Type="http://schemas.openxmlformats.org/officeDocument/2006/relationships/image" Target="../media/image640.png"/><Relationship Id="rId10" Type="http://schemas.openxmlformats.org/officeDocument/2006/relationships/image" Target="../media/image71.png"/><Relationship Id="rId4" Type="http://schemas.openxmlformats.org/officeDocument/2006/relationships/image" Target="../media/image630.png"/><Relationship Id="rId9" Type="http://schemas.openxmlformats.org/officeDocument/2006/relationships/image" Target="../media/image6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6" y="3"/>
            <a:ext cx="8858459" cy="2018705"/>
          </a:xfrm>
        </p:spPr>
        <p:txBody>
          <a:bodyPr>
            <a:noAutofit/>
          </a:bodyPr>
          <a:lstStyle/>
          <a:p>
            <a:r>
              <a:rPr lang="en-US" sz="4400" dirty="0"/>
              <a:t>Physical insights from multi-messenger observations of compact binary mergers and their afterglows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319" y="2350980"/>
            <a:ext cx="5328592" cy="245947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Hendrik van </a:t>
            </a:r>
            <a:r>
              <a:rPr lang="en-US" sz="3600" dirty="0" err="1"/>
              <a:t>Eerten</a:t>
            </a:r>
            <a:endParaRPr lang="en-US" sz="3600" dirty="0"/>
          </a:p>
          <a:p>
            <a:r>
              <a:rPr lang="en-US" sz="2000" dirty="0"/>
              <a:t>Senior Lecturer</a:t>
            </a:r>
          </a:p>
          <a:p>
            <a:r>
              <a:rPr lang="en-US" sz="2000" dirty="0"/>
              <a:t>University of Bath</a:t>
            </a:r>
          </a:p>
          <a:p>
            <a:r>
              <a:rPr lang="en-US" sz="2000" dirty="0"/>
              <a:t>United Kingdom</a:t>
            </a:r>
          </a:p>
          <a:p>
            <a:endParaRPr lang="en-US" sz="2000" dirty="0"/>
          </a:p>
          <a:p>
            <a:r>
              <a:rPr lang="en-US" sz="2000" dirty="0"/>
              <a:t>Geoffrey Ryan (University of Maryland)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6230" y="5998986"/>
            <a:ext cx="319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Marcel Grossmann meeting</a:t>
            </a:r>
          </a:p>
          <a:p>
            <a:pPr algn="ctr"/>
            <a:r>
              <a:rPr lang="en-US" dirty="0"/>
              <a:t>July 8, 2021</a:t>
            </a:r>
          </a:p>
        </p:txBody>
      </p:sp>
      <p:pic>
        <p:nvPicPr>
          <p:cNvPr id="5" name="Picture 8" descr="https://static1.squarespace.com/static/5581e1c0e4b0eb37cc419907/t/5587ce94e4b0e842044e1f97/1434963607288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0" y="5084467"/>
            <a:ext cx="2335321" cy="15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2" y="4905153"/>
            <a:ext cx="1093833" cy="1093833"/>
          </a:xfrm>
          <a:prstGeom prst="rect">
            <a:avLst/>
          </a:prstGeom>
        </p:spPr>
      </p:pic>
      <p:pic>
        <p:nvPicPr>
          <p:cNvPr id="7" name="Picture 6" descr="United Kingdom Labelled Map large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75" y="4087128"/>
            <a:ext cx="1471108" cy="24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363609" y="5926975"/>
            <a:ext cx="72000" cy="720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062345" y="5916365"/>
            <a:ext cx="1301264" cy="101163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9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10759D-27F9-45D9-B015-B498444A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1858945"/>
            <a:ext cx="6895879" cy="433098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581014-6ACB-4D95-96F2-65DE1858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07140"/>
            <a:ext cx="8726750" cy="1325563"/>
          </a:xfrm>
        </p:spPr>
        <p:txBody>
          <a:bodyPr/>
          <a:lstStyle/>
          <a:p>
            <a:pPr algn="ctr"/>
            <a:r>
              <a:rPr lang="en-US" dirty="0"/>
              <a:t>multi-messenger modelling efforts including the </a:t>
            </a:r>
            <a:r>
              <a:rPr lang="en-US" dirty="0" err="1"/>
              <a:t>kilonova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18F9C-3018-4009-8F56-EF71B311E0BE}"/>
              </a:ext>
            </a:extLst>
          </p:cNvPr>
          <p:cNvSpPr txBox="1"/>
          <p:nvPr/>
        </p:nvSpPr>
        <p:spPr>
          <a:xfrm>
            <a:off x="6720396" y="618993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Nicholl+ 2021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078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08E3-4BB1-49F0-8D95-CFFE0B52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07140"/>
            <a:ext cx="8726750" cy="1325563"/>
          </a:xfrm>
        </p:spPr>
        <p:txBody>
          <a:bodyPr/>
          <a:lstStyle/>
          <a:p>
            <a:pPr algn="ctr"/>
            <a:r>
              <a:rPr lang="en-US" dirty="0"/>
              <a:t>multi-messenger modelling efforts including the </a:t>
            </a:r>
            <a:r>
              <a:rPr lang="en-US" dirty="0" err="1"/>
              <a:t>kilonova</a:t>
            </a:r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FC688-A796-4953-A984-EF7B9959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867641"/>
            <a:ext cx="8515350" cy="33282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E98C62-A0FC-4F53-A8F1-12106A23A20E}"/>
              </a:ext>
            </a:extLst>
          </p:cNvPr>
          <p:cNvSpPr/>
          <p:nvPr/>
        </p:nvSpPr>
        <p:spPr>
          <a:xfrm>
            <a:off x="314325" y="2867488"/>
            <a:ext cx="8421302" cy="23082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34B85-2D4A-4207-84A2-FC148B4B5FAE}"/>
              </a:ext>
            </a:extLst>
          </p:cNvPr>
          <p:cNvSpPr txBox="1"/>
          <p:nvPr/>
        </p:nvSpPr>
        <p:spPr>
          <a:xfrm>
            <a:off x="6720396" y="618993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Nicholl+ 2021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9145A-9D2C-46EC-B343-4858640547E7}"/>
                  </a:ext>
                </a:extLst>
              </p:cNvPr>
              <p:cNvSpPr txBox="1"/>
              <p:nvPr/>
            </p:nvSpPr>
            <p:spPr>
              <a:xfrm>
                <a:off x="594804" y="5255260"/>
                <a:ext cx="2120260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arccos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0.89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29145A-9D2C-46EC-B343-485864054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04" y="5255260"/>
                <a:ext cx="2120260" cy="3755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7376217-C5F2-4B23-9617-6C02B980E434}"/>
              </a:ext>
            </a:extLst>
          </p:cNvPr>
          <p:cNvSpPr txBox="1"/>
          <p:nvPr/>
        </p:nvSpPr>
        <p:spPr>
          <a:xfrm>
            <a:off x="314325" y="5820602"/>
            <a:ext cx="387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Note the strong prior on viewing angle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546017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6764" y="162375"/>
            <a:ext cx="9572728" cy="6069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lessons from the afterglow 1: </a:t>
            </a:r>
            <a:r>
              <a:rPr lang="en-US" sz="3200" i="1" dirty="0"/>
              <a:t>it’s actually there...eventually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" y="1052739"/>
            <a:ext cx="8960615" cy="4388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42774" y="5374483"/>
            <a:ext cx="523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Troja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Piro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van Eerten et al. 2017, Nature 551, 71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5875" y="1114185"/>
            <a:ext cx="4348200" cy="4291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23903"/>
            <a:ext cx="4375920" cy="431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4D7CEC-7C13-423C-8529-0621CDB675BF}"/>
              </a:ext>
            </a:extLst>
          </p:cNvPr>
          <p:cNvSpPr txBox="1"/>
          <p:nvPr/>
        </p:nvSpPr>
        <p:spPr>
          <a:xfrm>
            <a:off x="189724" y="6087699"/>
            <a:ext cx="887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Haggard+ 2017, Hallinan+2017,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Kasliwal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+ 2017, Mooley+2018,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D’Avanzo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Lyman+ 2018, Dobie+ 2018,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Ruan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Margutti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Troja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+ 2017, 2018, Lamb+ 2019,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3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lassic picture: On-axis “Top Hat” jet       θc = 0.2      θv = 0"/>
          <p:cNvSpPr txBox="1">
            <a:spLocks noGrp="1"/>
          </p:cNvSpPr>
          <p:nvPr>
            <p:ph type="title"/>
          </p:nvPr>
        </p:nvSpPr>
        <p:spPr>
          <a:xfrm>
            <a:off x="417373" y="-50783"/>
            <a:ext cx="8830747" cy="13255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4" defTabSz="324493">
              <a:spcBef>
                <a:spcPts val="1547"/>
              </a:spcBef>
              <a:defRPr sz="4740"/>
            </a:pPr>
            <a:r>
              <a:rPr dirty="0">
                <a:latin typeface="+mj-lt"/>
              </a:rPr>
              <a:t>Classic picture: On-axis “Top Hat”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Blastwave is relativistic ⟹ emission is beamed into cone θ = 1/Γ"/>
              <p:cNvSpPr txBox="1"/>
              <p:nvPr/>
            </p:nvSpPr>
            <p:spPr>
              <a:xfrm>
                <a:off x="417373" y="1940639"/>
                <a:ext cx="8309253" cy="3751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>
                  <a:spcBef>
                    <a:spcPts val="2800"/>
                  </a:spcBef>
                  <a:defRPr sz="2800"/>
                </a:lvl1pPr>
              </a:lstStyle>
              <a:p>
                <a:r>
                  <a:rPr lang="de-DE" sz="1969" dirty="0"/>
                  <a:t>Blastwave has relativistic Lorentz factor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69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969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de-DE" sz="1969" dirty="0"/>
                  <a:t> emission is beamed into cone </a:t>
                </a:r>
                <a14:m>
                  <m:oMath xmlns:m="http://schemas.openxmlformats.org/officeDocument/2006/math">
                    <m:r>
                      <a:rPr lang="de-DE" sz="1969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de-DE" sz="1969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ar-AE" sz="1969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1969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969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den>
                    </m:f>
                  </m:oMath>
                </a14:m>
                <a:endParaRPr sz="1969" dirty="0"/>
              </a:p>
            </p:txBody>
          </p:sp>
        </mc:Choice>
        <mc:Fallback xmlns="">
          <p:sp>
            <p:nvSpPr>
              <p:cNvPr id="225" name="Blastwave is relativistic ⟹ emission is beamed into cone θ = 1/Γ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73" y="1940639"/>
                <a:ext cx="8309253" cy="375167"/>
              </a:xfrm>
              <a:prstGeom prst="rect">
                <a:avLst/>
              </a:prstGeom>
              <a:blipFill>
                <a:blip r:embed="rId4"/>
                <a:stretch>
                  <a:fillRect l="-1393" t="-122581" r="-6012" b="-1967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6" name="tophat_on.mp4" descr="tophat_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56" y="2366367"/>
            <a:ext cx="8929688" cy="44648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Group"/>
          <p:cNvGrpSpPr/>
          <p:nvPr/>
        </p:nvGrpSpPr>
        <p:grpSpPr>
          <a:xfrm>
            <a:off x="5214936" y="2553891"/>
            <a:ext cx="1779278" cy="1011811"/>
            <a:chOff x="-1" y="16560"/>
            <a:chExt cx="2530526" cy="1439019"/>
          </a:xfrm>
        </p:grpSpPr>
        <p:sp>
          <p:nvSpPr>
            <p:cNvPr id="227" name="Line"/>
            <p:cNvSpPr/>
            <p:nvPr/>
          </p:nvSpPr>
          <p:spPr>
            <a:xfrm>
              <a:off x="-1" y="16560"/>
              <a:ext cx="2530526" cy="1439019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228" name="t3(1-p)/4"/>
            <p:cNvSpPr txBox="1"/>
            <p:nvPr/>
          </p:nvSpPr>
          <p:spPr>
            <a:xfrm>
              <a:off x="1101597" y="25314"/>
              <a:ext cx="1023642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3(1-p)/4</a:t>
              </a:r>
            </a:p>
          </p:txBody>
        </p:sp>
      </p:grpSp>
      <p:grpSp>
        <p:nvGrpSpPr>
          <p:cNvPr id="232" name="Group"/>
          <p:cNvGrpSpPr/>
          <p:nvPr/>
        </p:nvGrpSpPr>
        <p:grpSpPr>
          <a:xfrm>
            <a:off x="7054452" y="3589734"/>
            <a:ext cx="1200278" cy="1424496"/>
            <a:chOff x="-1" y="-1"/>
            <a:chExt cx="1707061" cy="2025948"/>
          </a:xfrm>
        </p:grpSpPr>
        <p:sp>
          <p:nvSpPr>
            <p:cNvPr id="230" name="Line"/>
            <p:cNvSpPr/>
            <p:nvPr/>
          </p:nvSpPr>
          <p:spPr>
            <a:xfrm>
              <a:off x="-1" y="-1"/>
              <a:ext cx="1707061" cy="2025948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231" name="t-3p/4"/>
            <p:cNvSpPr txBox="1"/>
            <p:nvPr/>
          </p:nvSpPr>
          <p:spPr>
            <a:xfrm>
              <a:off x="745998" y="161155"/>
              <a:ext cx="756903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-3p/4</a:t>
              </a:r>
            </a:p>
          </p:txBody>
        </p:sp>
      </p:grpSp>
      <p:grpSp>
        <p:nvGrpSpPr>
          <p:cNvPr id="235" name="Group"/>
          <p:cNvGrpSpPr/>
          <p:nvPr/>
        </p:nvGrpSpPr>
        <p:grpSpPr>
          <a:xfrm>
            <a:off x="5998428" y="2626490"/>
            <a:ext cx="1030598" cy="3511718"/>
            <a:chOff x="0" y="-1"/>
            <a:chExt cx="1465738" cy="4994443"/>
          </a:xfrm>
        </p:grpSpPr>
        <p:sp>
          <p:nvSpPr>
            <p:cNvPr id="233" name="Line"/>
            <p:cNvSpPr/>
            <p:nvPr/>
          </p:nvSpPr>
          <p:spPr>
            <a:xfrm flipV="1">
              <a:off x="1465737" y="-1"/>
              <a:ext cx="1" cy="4994443"/>
            </a:xfrm>
            <a:prstGeom prst="line">
              <a:avLst/>
            </a:prstGeom>
            <a:noFill/>
            <a:ln w="38100" cap="rnd">
              <a:solidFill>
                <a:srgbClr val="838787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234" name="tb ~ θc8/3"/>
            <p:cNvSpPr txBox="1"/>
            <p:nvPr/>
          </p:nvSpPr>
          <p:spPr>
            <a:xfrm>
              <a:off x="0" y="4328962"/>
              <a:ext cx="1290382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-5999"/>
                <a:t>b </a:t>
              </a:r>
              <a:r>
                <a:rPr sz="1969"/>
                <a:t>~ θ</a:t>
              </a:r>
              <a:r>
                <a:rPr sz="1969" baseline="-5999"/>
                <a:t>c</a:t>
              </a:r>
              <a:r>
                <a:rPr sz="1969" baseline="31999"/>
                <a:t>8/3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46E2AB-E4FC-4A75-BB3F-FA2854CB3E26}"/>
                  </a:ext>
                </a:extLst>
              </p:cNvPr>
              <p:cNvSpPr txBox="1"/>
              <p:nvPr/>
            </p:nvSpPr>
            <p:spPr>
              <a:xfrm>
                <a:off x="417373" y="947676"/>
                <a:ext cx="852310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Jet opening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sz="2400" dirty="0"/>
                  <a:t>, observed on-axis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46E2AB-E4FC-4A75-BB3F-FA2854CB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73" y="947676"/>
                <a:ext cx="8523102" cy="470000"/>
              </a:xfrm>
              <a:prstGeom prst="rect">
                <a:avLst/>
              </a:prstGeom>
              <a:blipFill>
                <a:blip r:embed="rId6"/>
                <a:stretch>
                  <a:fillRect l="-1072" t="-7692" b="-282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</p:childTnLst>
        </p:cTn>
      </p:par>
    </p:tnLst>
    <p:bldLst>
      <p:bldP spid="229" grpId="0" animBg="1" advAuto="0"/>
      <p:bldP spid="232" grpId="0" animBg="1" advAuto="0"/>
      <p:bldP spid="23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Emission initially beamed away"/>
          <p:cNvSpPr txBox="1"/>
          <p:nvPr/>
        </p:nvSpPr>
        <p:spPr>
          <a:xfrm>
            <a:off x="417374" y="1750158"/>
            <a:ext cx="830925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2800"/>
              </a:spcBef>
              <a:defRPr sz="2800"/>
            </a:lvl1pPr>
          </a:lstStyle>
          <a:p>
            <a:r>
              <a:rPr sz="1969" dirty="0"/>
              <a:t>Emission initially beamed away</a:t>
            </a:r>
          </a:p>
        </p:txBody>
      </p:sp>
      <p:pic>
        <p:nvPicPr>
          <p:cNvPr id="302" name="tophat_off2.mp4" descr="tophat_off2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56" y="2366367"/>
            <a:ext cx="8929688" cy="44648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Group"/>
          <p:cNvGrpSpPr/>
          <p:nvPr/>
        </p:nvGrpSpPr>
        <p:grpSpPr>
          <a:xfrm>
            <a:off x="5998428" y="4498228"/>
            <a:ext cx="949584" cy="1234633"/>
            <a:chOff x="0" y="0"/>
            <a:chExt cx="1350517" cy="1755920"/>
          </a:xfrm>
        </p:grpSpPr>
        <p:sp>
          <p:nvSpPr>
            <p:cNvPr id="303" name="Line"/>
            <p:cNvSpPr/>
            <p:nvPr/>
          </p:nvSpPr>
          <p:spPr>
            <a:xfrm flipV="1">
              <a:off x="562102" y="0"/>
              <a:ext cx="788415" cy="1755920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04" name="t3(p-5)/2"/>
            <p:cNvSpPr txBox="1"/>
            <p:nvPr/>
          </p:nvSpPr>
          <p:spPr>
            <a:xfrm>
              <a:off x="0" y="164476"/>
              <a:ext cx="1023641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3(p-5)/2</a:t>
              </a:r>
            </a:p>
          </p:txBody>
        </p:sp>
      </p:grpSp>
      <p:grpSp>
        <p:nvGrpSpPr>
          <p:cNvPr id="308" name="Group"/>
          <p:cNvGrpSpPr/>
          <p:nvPr/>
        </p:nvGrpSpPr>
        <p:grpSpPr>
          <a:xfrm>
            <a:off x="8022364" y="4167391"/>
            <a:ext cx="768147" cy="1311183"/>
            <a:chOff x="0" y="25315"/>
            <a:chExt cx="1092474" cy="1864792"/>
          </a:xfrm>
        </p:grpSpPr>
        <p:sp>
          <p:nvSpPr>
            <p:cNvPr id="306" name="Line"/>
            <p:cNvSpPr/>
            <p:nvPr/>
          </p:nvSpPr>
          <p:spPr>
            <a:xfrm>
              <a:off x="0" y="496035"/>
              <a:ext cx="1092474" cy="1394072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07" name="t-3p/4"/>
            <p:cNvSpPr txBox="1"/>
            <p:nvPr/>
          </p:nvSpPr>
          <p:spPr>
            <a:xfrm>
              <a:off x="131412" y="25315"/>
              <a:ext cx="756903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-3p/4</a:t>
              </a:r>
            </a:p>
          </p:txBody>
        </p:sp>
      </p:grpSp>
      <p:grpSp>
        <p:nvGrpSpPr>
          <p:cNvPr id="312" name="Group"/>
          <p:cNvGrpSpPr/>
          <p:nvPr/>
        </p:nvGrpSpPr>
        <p:grpSpPr>
          <a:xfrm>
            <a:off x="7026687" y="3008040"/>
            <a:ext cx="993176" cy="3181499"/>
            <a:chOff x="0" y="-1"/>
            <a:chExt cx="1412515" cy="4524796"/>
          </a:xfrm>
        </p:grpSpPr>
        <p:sp>
          <p:nvSpPr>
            <p:cNvPr id="309" name="Line"/>
            <p:cNvSpPr/>
            <p:nvPr/>
          </p:nvSpPr>
          <p:spPr>
            <a:xfrm flipV="1">
              <a:off x="2814" y="-1"/>
              <a:ext cx="1" cy="4524796"/>
            </a:xfrm>
            <a:prstGeom prst="line">
              <a:avLst/>
            </a:prstGeom>
            <a:noFill/>
            <a:ln w="38100" cap="rnd">
              <a:solidFill>
                <a:srgbClr val="838787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10" name="(θv±θc)8/3"/>
            <p:cNvSpPr txBox="1"/>
            <p:nvPr/>
          </p:nvSpPr>
          <p:spPr>
            <a:xfrm>
              <a:off x="0" y="3763185"/>
              <a:ext cx="1240226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400"/>
              </a:pPr>
              <a:r>
                <a:rPr sz="1687"/>
                <a:t>(θ</a:t>
              </a:r>
              <a:r>
                <a:rPr sz="1687" baseline="-5999"/>
                <a:t>v</a:t>
              </a:r>
              <a:r>
                <a:rPr sz="1687"/>
                <a:t>±θ</a:t>
              </a:r>
              <a:r>
                <a:rPr sz="1687" baseline="-5999"/>
                <a:t>c</a:t>
              </a:r>
              <a:r>
                <a:rPr sz="1687"/>
                <a:t>)</a:t>
              </a:r>
              <a:r>
                <a:rPr sz="1687" baseline="31999"/>
                <a:t>8/3</a:t>
              </a:r>
            </a:p>
          </p:txBody>
        </p:sp>
        <p:sp>
          <p:nvSpPr>
            <p:cNvPr id="311" name="Line"/>
            <p:cNvSpPr/>
            <p:nvPr/>
          </p:nvSpPr>
          <p:spPr>
            <a:xfrm flipV="1">
              <a:off x="1412514" y="-1"/>
              <a:ext cx="1" cy="4524796"/>
            </a:xfrm>
            <a:prstGeom prst="line">
              <a:avLst/>
            </a:prstGeom>
            <a:noFill/>
            <a:ln w="38100" cap="rnd">
              <a:solidFill>
                <a:srgbClr val="838787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</p:grpSp>
      <p:sp>
        <p:nvSpPr>
          <p:cNvPr id="18" name="Classic picture: On-axis “Top Hat” jet       θc = 0.2      θv = 0">
            <a:extLst>
              <a:ext uri="{FF2B5EF4-FFF2-40B4-BE49-F238E27FC236}">
                <a16:creationId xmlns:a16="http://schemas.microsoft.com/office/drawing/2014/main" id="{C5775DDF-5606-4BFF-84D4-29FF72023198}"/>
              </a:ext>
            </a:extLst>
          </p:cNvPr>
          <p:cNvSpPr txBox="1">
            <a:spLocks/>
          </p:cNvSpPr>
          <p:nvPr/>
        </p:nvSpPr>
        <p:spPr>
          <a:xfrm>
            <a:off x="417373" y="-50783"/>
            <a:ext cx="8830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4" defTabSz="324493">
              <a:spcBef>
                <a:spcPts val="1547"/>
              </a:spcBef>
              <a:defRPr sz="4740"/>
            </a:pPr>
            <a:r>
              <a:rPr lang="en-US" sz="4740" kern="0" dirty="0">
                <a:solidFill>
                  <a:sysClr val="windowText" lastClr="000000"/>
                </a:solidFill>
                <a:latin typeface="+mj-lt"/>
              </a:rPr>
              <a:t>Completely off-axis “Top Hat” jet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B67C32-F6AD-41C0-AB14-8A42C70C3C81}"/>
                  </a:ext>
                </a:extLst>
              </p:cNvPr>
              <p:cNvSpPr txBox="1"/>
              <p:nvPr/>
            </p:nvSpPr>
            <p:spPr>
              <a:xfrm>
                <a:off x="0" y="995189"/>
                <a:ext cx="932793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Jet opening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sz="2400" dirty="0"/>
                  <a:t>, observed on-axis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CB67C32-F6AD-41C0-AB14-8A42C70C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95189"/>
                <a:ext cx="9327938" cy="470000"/>
              </a:xfrm>
              <a:prstGeom prst="rect">
                <a:avLst/>
              </a:prstGeom>
              <a:blipFill>
                <a:blip r:embed="rId5"/>
                <a:stretch>
                  <a:fillRect l="-980" t="-7792" b="-298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02"/>
                </p:tgtEl>
              </p:cMediaNode>
            </p:video>
          </p:childTnLst>
        </p:cTn>
      </p:par>
    </p:tnLst>
    <p:bldLst>
      <p:bldP spid="305" grpId="0" animBg="1" advAuto="0"/>
      <p:bldP spid="308" grpId="0" animBg="1" advAuto="0"/>
      <p:bldP spid="312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50" y="261255"/>
            <a:ext cx="9180843" cy="553627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from the afterglow 2: </a:t>
            </a:r>
            <a:br>
              <a:rPr lang="en-US" dirty="0"/>
            </a:br>
            <a:r>
              <a:rPr lang="en-US" i="1" dirty="0"/>
              <a:t>we must account for extended gradual rise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0" y="1136816"/>
            <a:ext cx="4080455" cy="30243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67202" y="1067342"/>
            <a:ext cx="2005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Mooley</a:t>
            </a:r>
            <a:r>
              <a:rPr lang="en-US" sz="1600" dirty="0"/>
              <a:t> et al. 2018, Nature, 554, 207</a:t>
            </a:r>
          </a:p>
          <a:p>
            <a:r>
              <a:rPr lang="en-US" sz="1600" dirty="0"/>
              <a:t>Data until ~Nov 30, 2017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4527"/>
            <a:ext cx="4320480" cy="4125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14256" y="2648984"/>
            <a:ext cx="2264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A cocoon model</a:t>
            </a:r>
          </a:p>
          <a:p>
            <a:pPr algn="r"/>
            <a:r>
              <a:rPr lang="en-US" sz="1600" dirty="0"/>
              <a:t>where the jet fails to</a:t>
            </a:r>
          </a:p>
          <a:p>
            <a:pPr algn="r"/>
            <a:r>
              <a:rPr lang="en-US" sz="1600" dirty="0"/>
              <a:t>emerge and late gas flow</a:t>
            </a:r>
          </a:p>
          <a:p>
            <a:pPr algn="r"/>
            <a:r>
              <a:rPr lang="en-US" sz="1600" dirty="0"/>
              <a:t>catches 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7" y="2635964"/>
            <a:ext cx="15726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structured jet</a:t>
            </a:r>
          </a:p>
          <a:p>
            <a:r>
              <a:rPr lang="en-US" sz="1600" dirty="0"/>
              <a:t>model, structure</a:t>
            </a:r>
          </a:p>
          <a:p>
            <a:r>
              <a:rPr lang="en-US" sz="1600" dirty="0"/>
              <a:t>imprinted by</a:t>
            </a:r>
          </a:p>
          <a:p>
            <a:r>
              <a:rPr lang="en-US" sz="1600" dirty="0"/>
              <a:t>jet emergence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937" y="4888675"/>
            <a:ext cx="399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/>
              <a:t>Lazzati</a:t>
            </a:r>
            <a:r>
              <a:rPr lang="en-US" sz="1600" dirty="0"/>
              <a:t> et al. 2018, Phys Rev Lett. 120, 241103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756" y="5123755"/>
            <a:ext cx="396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Based on jet simulations that include angular </a:t>
            </a:r>
          </a:p>
          <a:p>
            <a:pPr algn="r"/>
            <a:r>
              <a:rPr lang="en-US" sz="1600" dirty="0"/>
              <a:t>energy profile introduced by jet breakout,</a:t>
            </a:r>
          </a:p>
          <a:p>
            <a:pPr algn="r"/>
            <a:r>
              <a:rPr lang="en-US" sz="1600" dirty="0"/>
              <a:t>then mapped to afterglow emission radii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3" y="4341573"/>
            <a:ext cx="291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or</a:t>
            </a:r>
            <a:r>
              <a:rPr lang="en-US" i="1" dirty="0"/>
              <a:t> a whole new phenomenon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3103" y="1143003"/>
            <a:ext cx="28430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either</a:t>
            </a:r>
          </a:p>
          <a:p>
            <a:pPr algn="r"/>
            <a:r>
              <a:rPr lang="en-US" b="1" i="1" dirty="0"/>
              <a:t>the </a:t>
            </a:r>
            <a:r>
              <a:rPr lang="en-US" i="1" dirty="0"/>
              <a:t>missing link between </a:t>
            </a:r>
          </a:p>
          <a:p>
            <a:pPr algn="r"/>
            <a:r>
              <a:rPr lang="en-US" i="1" dirty="0"/>
              <a:t>short gamma-ray bursts and</a:t>
            </a:r>
          </a:p>
          <a:p>
            <a:pPr algn="r"/>
            <a:r>
              <a:rPr lang="en-US" i="1" dirty="0"/>
              <a:t>merging neutron stars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7162800" y="2343332"/>
            <a:ext cx="152400" cy="5522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1381649" y="4060863"/>
            <a:ext cx="1524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0C476-56AB-499D-B483-CE15E40F80EE}"/>
              </a:ext>
            </a:extLst>
          </p:cNvPr>
          <p:cNvSpPr txBox="1"/>
          <p:nvPr/>
        </p:nvSpPr>
        <p:spPr>
          <a:xfrm>
            <a:off x="125550" y="5963635"/>
            <a:ext cx="36668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But see also: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Gill+ 2018 (ignore first X-ray?)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Lamb+ 2020 (inject energy in jet?)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8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Energy gradient compensates for deceleration"/>
          <p:cNvSpPr txBox="1"/>
          <p:nvPr/>
        </p:nvSpPr>
        <p:spPr>
          <a:xfrm>
            <a:off x="417374" y="1750158"/>
            <a:ext cx="8309253" cy="375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2800"/>
              </a:spcBef>
              <a:defRPr sz="2800"/>
            </a:lvl1pPr>
          </a:lstStyle>
          <a:p>
            <a:r>
              <a:rPr sz="1969"/>
              <a:t>Energy gradient compensates for deceleration</a:t>
            </a:r>
          </a:p>
        </p:txBody>
      </p:sp>
      <p:pic>
        <p:nvPicPr>
          <p:cNvPr id="372" name="gaussian.mp4" descr="gaussia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56" y="2366367"/>
            <a:ext cx="8929688" cy="44648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Group"/>
          <p:cNvGrpSpPr/>
          <p:nvPr/>
        </p:nvGrpSpPr>
        <p:grpSpPr>
          <a:xfrm>
            <a:off x="6143485" y="4738890"/>
            <a:ext cx="1605931" cy="635978"/>
            <a:chOff x="-1" y="25315"/>
            <a:chExt cx="2283990" cy="904500"/>
          </a:xfrm>
        </p:grpSpPr>
        <p:sp>
          <p:nvSpPr>
            <p:cNvPr id="373" name="Line"/>
            <p:cNvSpPr/>
            <p:nvPr/>
          </p:nvSpPr>
          <p:spPr>
            <a:xfrm flipV="1">
              <a:off x="-1" y="130070"/>
              <a:ext cx="2283990" cy="799745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74" name="t?"/>
            <p:cNvSpPr txBox="1"/>
            <p:nvPr/>
          </p:nvSpPr>
          <p:spPr>
            <a:xfrm>
              <a:off x="771596" y="25315"/>
              <a:ext cx="335135" cy="5335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lassic picture: On-axis “Top Hat” jet       θc = 0.2      θv = 0">
                <a:extLst>
                  <a:ext uri="{FF2B5EF4-FFF2-40B4-BE49-F238E27FC236}">
                    <a16:creationId xmlns:a16="http://schemas.microsoft.com/office/drawing/2014/main" id="{6929DF6D-6BA1-4A32-B92A-2954D90FBD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6626" y="72049"/>
                <a:ext cx="8830747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 lnSpcReduction="10000"/>
              </a:bodyPr>
              <a:lstStyle>
                <a:lvl1pPr algn="l" defTabSz="914377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lvl="4" defTabSz="324493">
                  <a:spcBef>
                    <a:spcPts val="1547"/>
                  </a:spcBef>
                  <a:defRPr sz="4740"/>
                </a:pPr>
                <a:r>
                  <a:rPr lang="en-US" sz="4740" kern="0" dirty="0">
                    <a:solidFill>
                      <a:sysClr val="windowText" lastClr="000000"/>
                    </a:solidFill>
                    <a:latin typeface="+mj-lt"/>
                  </a:rPr>
                  <a:t>“Gaussian” structured jet </a:t>
                </a:r>
                <a14:m>
                  <m:oMath xmlns:m="http://schemas.openxmlformats.org/officeDocument/2006/math">
                    <m:r>
                      <a:rPr lang="en-US" sz="4740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4740" b="0" i="1" kern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4740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740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740" b="0" i="1" kern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740" b="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p>
                                <m: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740" b="0" i="1" kern="0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>
                                <m:r>
                                  <a:rPr lang="en-US" sz="4740" b="0" i="1" kern="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sup>
                    </m:sSup>
                  </m:oMath>
                </a14:m>
                <a:endParaRPr lang="en-US" sz="4740" kern="0" dirty="0">
                  <a:solidFill>
                    <a:sysClr val="windowText" lastClr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Classic picture: On-axis “Top Hat” jet       θc = 0.2      θv = 0">
                <a:extLst>
                  <a:ext uri="{FF2B5EF4-FFF2-40B4-BE49-F238E27FC236}">
                    <a16:creationId xmlns:a16="http://schemas.microsoft.com/office/drawing/2014/main" id="{6929DF6D-6BA1-4A32-B92A-2954D90FB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" y="72049"/>
                <a:ext cx="8830747" cy="1325563"/>
              </a:xfrm>
              <a:prstGeom prst="rect">
                <a:avLst/>
              </a:prstGeom>
              <a:blipFill>
                <a:blip r:embed="rId5"/>
                <a:stretch>
                  <a:fillRect l="-2970" b="-193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9EEEBA-A9AB-4FAE-8F87-494EE6E6DAC5}"/>
                  </a:ext>
                </a:extLst>
              </p:cNvPr>
              <p:cNvSpPr txBox="1"/>
              <p:nvPr/>
            </p:nvSpPr>
            <p:spPr>
              <a:xfrm>
                <a:off x="310448" y="1243330"/>
                <a:ext cx="8870442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Jet 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sz="2400" dirty="0"/>
                  <a:t>, observed off-axis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9EEEBA-A9AB-4FAE-8F87-494EE6E6D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48" y="1243330"/>
                <a:ext cx="8870442" cy="470000"/>
              </a:xfrm>
              <a:prstGeom prst="rect">
                <a:avLst/>
              </a:prstGeom>
              <a:blipFill>
                <a:blip r:embed="rId6"/>
                <a:stretch>
                  <a:fillRect l="-1100" t="-7792" b="-2987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72"/>
                </p:tgtEl>
              </p:cMediaNode>
            </p:video>
          </p:childTnLst>
        </p:cTn>
      </p:par>
    </p:tnLst>
    <p:bldLst>
      <p:bldP spid="375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structure was always there, but only key feature for off-axis observers</a:t>
            </a:r>
          </a:p>
        </p:txBody>
      </p:sp>
      <p:sp>
        <p:nvSpPr>
          <p:cNvPr id="5" name="Ryan+ 2019 (in prep)"/>
          <p:cNvSpPr txBox="1"/>
          <p:nvPr/>
        </p:nvSpPr>
        <p:spPr>
          <a:xfrm>
            <a:off x="5667560" y="5830410"/>
            <a:ext cx="280307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ts val="2800"/>
              </a:spcBef>
              <a:defRPr sz="3000"/>
            </a:lvl1pPr>
          </a:lstStyle>
          <a:p>
            <a:pPr defTabSz="457189">
              <a:defRPr/>
            </a:pPr>
            <a:r>
              <a:rPr sz="1400" dirty="0">
                <a:solidFill>
                  <a:prstClr val="black"/>
                </a:solidFill>
                <a:latin typeface="Calibri" panose="020F0502020204030204"/>
              </a:rPr>
              <a:t>Ryan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, van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Eerten</a:t>
            </a:r>
            <a:r>
              <a:rPr sz="1400" dirty="0">
                <a:solidFill>
                  <a:prstClr val="black"/>
                </a:solidFill>
                <a:latin typeface="Calibri" panose="020F0502020204030204"/>
              </a:rPr>
              <a:t>+ 20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ApJ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896, 166</a:t>
            </a:r>
            <a:endParaRPr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thvMov">
            <a:hlinkClick r:id="" action="ppaction://media"/>
            <a:extLst>
              <a:ext uri="{FF2B5EF4-FFF2-40B4-BE49-F238E27FC236}">
                <a16:creationId xmlns:a16="http://schemas.microsoft.com/office/drawing/2014/main" id="{DEE0A844-49FA-490C-B11E-0BBCDCCFC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1" y="1613517"/>
            <a:ext cx="8433787" cy="42168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2CAD91-2F1C-4D23-893A-D4A989BEADC4}"/>
              </a:ext>
            </a:extLst>
          </p:cNvPr>
          <p:cNvSpPr txBox="1"/>
          <p:nvPr/>
        </p:nvSpPr>
        <p:spPr>
          <a:xfrm>
            <a:off x="67502" y="6388187"/>
            <a:ext cx="742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structured jet models go back decades,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eg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Kumar &amp;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Granot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2003, Rossi+ 2002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BDF2-31F7-4F63-ADF9-7F3A7CEA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1" y="18255"/>
            <a:ext cx="903746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Structure is natural outcome of simulations (with and without </a:t>
            </a:r>
            <a:r>
              <a:rPr lang="en-US" sz="4000" dirty="0" err="1"/>
              <a:t>kilonova</a:t>
            </a:r>
            <a:r>
              <a:rPr lang="en-US" sz="4000" dirty="0"/>
              <a:t> debris)</a:t>
            </a:r>
            <a:endParaRPr lang="de-DE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AFCED-37CD-4F25-9277-FE2472F93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854" y="1343818"/>
            <a:ext cx="2860634" cy="454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707209-CF96-4CE6-A71E-F733E971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" y="1233996"/>
            <a:ext cx="5323811" cy="4542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730E57-B81B-40C3-A237-538665B78181}"/>
              </a:ext>
            </a:extLst>
          </p:cNvPr>
          <p:cNvSpPr txBox="1"/>
          <p:nvPr/>
        </p:nvSpPr>
        <p:spPr>
          <a:xfrm>
            <a:off x="683581" y="5702009"/>
            <a:ext cx="369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Ryan, van Eerten+ 2020, </a:t>
            </a:r>
            <a:r>
              <a:rPr lang="en-US" dirty="0" err="1"/>
              <a:t>ApJ</a:t>
            </a:r>
            <a:r>
              <a:rPr lang="en-US" dirty="0"/>
              <a:t> 896, 166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4E98E5-6BCD-4556-8528-0EAE7E7A0E8C}"/>
              </a:ext>
            </a:extLst>
          </p:cNvPr>
          <p:cNvSpPr txBox="1"/>
          <p:nvPr/>
        </p:nvSpPr>
        <p:spPr>
          <a:xfrm>
            <a:off x="6782540" y="5832424"/>
            <a:ext cx="22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Kathirgamaraju</a:t>
            </a:r>
            <a:r>
              <a:rPr lang="en-US" dirty="0"/>
              <a:t>+ 2019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BA3BE-C12D-41F3-82B5-0ADA5F894985}"/>
              </a:ext>
            </a:extLst>
          </p:cNvPr>
          <p:cNvSpPr txBox="1"/>
          <p:nvPr/>
        </p:nvSpPr>
        <p:spPr>
          <a:xfrm>
            <a:off x="67502" y="6388187"/>
            <a:ext cx="721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Pavan+ 2021, Urrutia+ 2021,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Nathanail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+ 2021, Fernandez+ 2018,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95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lc_decomp.pdf" descr="lc_decom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6" y="2027039"/>
            <a:ext cx="6506839" cy="4609745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Anatomy of a structured jet"/>
          <p:cNvSpPr txBox="1">
            <a:spLocks noGrp="1"/>
          </p:cNvSpPr>
          <p:nvPr>
            <p:ph type="title"/>
          </p:nvPr>
        </p:nvSpPr>
        <p:spPr>
          <a:xfrm>
            <a:off x="383404" y="368542"/>
            <a:ext cx="8572500" cy="50899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dirty="0"/>
              <a:t>Anatomy of a structured jet</a:t>
            </a:r>
          </a:p>
        </p:txBody>
      </p:sp>
      <p:grpSp>
        <p:nvGrpSpPr>
          <p:cNvPr id="382" name="Group"/>
          <p:cNvGrpSpPr/>
          <p:nvPr/>
        </p:nvGrpSpPr>
        <p:grpSpPr>
          <a:xfrm>
            <a:off x="1717168" y="2595765"/>
            <a:ext cx="2342336" cy="1241492"/>
            <a:chOff x="-1" y="25314"/>
            <a:chExt cx="3331321" cy="1765677"/>
          </a:xfrm>
        </p:grpSpPr>
        <p:sp>
          <p:nvSpPr>
            <p:cNvPr id="380" name="Line"/>
            <p:cNvSpPr/>
            <p:nvPr/>
          </p:nvSpPr>
          <p:spPr>
            <a:xfrm flipV="1">
              <a:off x="-1" y="136316"/>
              <a:ext cx="3331321" cy="1654675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81" name="t3(1-2p+g)/(8+g)"/>
            <p:cNvSpPr txBox="1"/>
            <p:nvPr/>
          </p:nvSpPr>
          <p:spPr>
            <a:xfrm>
              <a:off x="132603" y="25314"/>
              <a:ext cx="1750907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3(1-2p+g)/(8+g)</a:t>
              </a:r>
            </a:p>
          </p:txBody>
        </p:sp>
      </p:grpSp>
      <p:pic>
        <p:nvPicPr>
          <p:cNvPr id="383" name="g_=_(_theta_math.pdf" descr="g_=_(_theta_math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578" y="1080265"/>
            <a:ext cx="3955852" cy="79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jet.pdf" descr="je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370" y="2771797"/>
            <a:ext cx="3120228" cy="312022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(for a Gaussian)"/>
          <p:cNvSpPr txBox="1"/>
          <p:nvPr/>
        </p:nvSpPr>
        <p:spPr>
          <a:xfrm>
            <a:off x="6735559" y="1311757"/>
            <a:ext cx="176180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(for a Gaussian)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24B669-6A53-4E70-A4D3-05F30D37683E}"/>
              </a:ext>
            </a:extLst>
          </p:cNvPr>
          <p:cNvSpPr txBox="1"/>
          <p:nvPr/>
        </p:nvSpPr>
        <p:spPr>
          <a:xfrm>
            <a:off x="383404" y="6489458"/>
            <a:ext cx="369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Ryan, van Eerten+ 2020, </a:t>
            </a:r>
            <a:r>
              <a:rPr lang="en-US" dirty="0" err="1"/>
              <a:t>ApJ</a:t>
            </a:r>
            <a:r>
              <a:rPr lang="en-US" dirty="0"/>
              <a:t> 896, 166</a:t>
            </a:r>
            <a:endParaRPr lang="de-DE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6" y="3"/>
            <a:ext cx="8858459" cy="2018705"/>
          </a:xfrm>
        </p:spPr>
        <p:txBody>
          <a:bodyPr>
            <a:noAutofit/>
          </a:bodyPr>
          <a:lstStyle/>
          <a:p>
            <a:r>
              <a:rPr lang="en-US" sz="4400" dirty="0"/>
              <a:t>Physical insights from multi-messenger observations of compact binary mergers and their </a:t>
            </a:r>
            <a:r>
              <a:rPr lang="en-US" sz="4400" b="1" dirty="0">
                <a:solidFill>
                  <a:srgbClr val="FF0000"/>
                </a:solidFill>
              </a:rPr>
              <a:t>afterglows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2319" y="2350980"/>
            <a:ext cx="5328592" cy="245947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Hendrik van </a:t>
            </a:r>
            <a:r>
              <a:rPr lang="en-US" sz="3600" dirty="0" err="1"/>
              <a:t>Eerten</a:t>
            </a:r>
            <a:endParaRPr lang="en-US" sz="3600" dirty="0"/>
          </a:p>
          <a:p>
            <a:r>
              <a:rPr lang="en-US" sz="2000" dirty="0"/>
              <a:t>Senior Lecturer</a:t>
            </a:r>
          </a:p>
          <a:p>
            <a:r>
              <a:rPr lang="en-US" sz="2000" dirty="0"/>
              <a:t>University of Bath</a:t>
            </a:r>
          </a:p>
          <a:p>
            <a:r>
              <a:rPr lang="en-US" sz="2000" dirty="0"/>
              <a:t>United Kingdom</a:t>
            </a:r>
          </a:p>
          <a:p>
            <a:endParaRPr lang="en-US" sz="2000" dirty="0"/>
          </a:p>
          <a:p>
            <a:r>
              <a:rPr lang="en-US" sz="2000" dirty="0"/>
              <a:t>Geoffrey Ryan (University of Maryland)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6230" y="5998986"/>
            <a:ext cx="319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Marcel Grossmann meeting</a:t>
            </a:r>
          </a:p>
          <a:p>
            <a:pPr algn="ctr"/>
            <a:r>
              <a:rPr lang="en-US" dirty="0"/>
              <a:t>July 8, 2021</a:t>
            </a:r>
          </a:p>
        </p:txBody>
      </p:sp>
      <p:pic>
        <p:nvPicPr>
          <p:cNvPr id="5" name="Picture 8" descr="https://static1.squarespace.com/static/5581e1c0e4b0eb37cc419907/t/5587ce94e4b0e842044e1f97/1434963607288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0" y="5084467"/>
            <a:ext cx="2335321" cy="155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2" y="4905153"/>
            <a:ext cx="1093833" cy="1093833"/>
          </a:xfrm>
          <a:prstGeom prst="rect">
            <a:avLst/>
          </a:prstGeom>
        </p:spPr>
      </p:pic>
      <p:pic>
        <p:nvPicPr>
          <p:cNvPr id="7" name="Picture 6" descr="United Kingdom Labelled Map large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75" y="4087128"/>
            <a:ext cx="1471108" cy="24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8363609" y="5926975"/>
            <a:ext cx="72000" cy="7200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062345" y="5916365"/>
            <a:ext cx="1301264" cy="101163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71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lc_decomp.pdf" descr="lc_decom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6" y="2027039"/>
            <a:ext cx="6506839" cy="46097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" name="Group"/>
          <p:cNvGrpSpPr/>
          <p:nvPr/>
        </p:nvGrpSpPr>
        <p:grpSpPr>
          <a:xfrm>
            <a:off x="1717168" y="2595765"/>
            <a:ext cx="2342336" cy="1241492"/>
            <a:chOff x="-1" y="25314"/>
            <a:chExt cx="3331321" cy="1765677"/>
          </a:xfrm>
        </p:grpSpPr>
        <p:sp>
          <p:nvSpPr>
            <p:cNvPr id="390" name="Line"/>
            <p:cNvSpPr/>
            <p:nvPr/>
          </p:nvSpPr>
          <p:spPr>
            <a:xfrm flipV="1">
              <a:off x="-1" y="136316"/>
              <a:ext cx="3331321" cy="1654675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lnSpc>
                  <a:spcPct val="80000"/>
                </a:lnSpc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 sz="1969"/>
            </a:p>
          </p:txBody>
        </p:sp>
        <p:sp>
          <p:nvSpPr>
            <p:cNvPr id="391" name="t3(1-2p+g)/(8+g)"/>
            <p:cNvSpPr txBox="1"/>
            <p:nvPr/>
          </p:nvSpPr>
          <p:spPr>
            <a:xfrm>
              <a:off x="132603" y="25314"/>
              <a:ext cx="1750907" cy="5335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spcBef>
                  <a:spcPts val="1969"/>
                </a:spcBef>
                <a:defRPr sz="2800"/>
              </a:pPr>
              <a:r>
                <a:rPr sz="1969"/>
                <a:t>t</a:t>
              </a:r>
              <a:r>
                <a:rPr sz="1969" baseline="31999"/>
                <a:t>3(1-2p+g)/(8+g)</a:t>
              </a:r>
            </a:p>
          </p:txBody>
        </p:sp>
      </p:grpSp>
      <p:sp>
        <p:nvSpPr>
          <p:cNvPr id="393" name="GW 170817A…"/>
          <p:cNvSpPr txBox="1"/>
          <p:nvPr/>
        </p:nvSpPr>
        <p:spPr>
          <a:xfrm>
            <a:off x="6586335" y="2098424"/>
            <a:ext cx="2637611" cy="3673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spcBef>
                <a:spcPts val="1969"/>
              </a:spcBef>
              <a:defRPr sz="34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pPr>
            <a:r>
              <a:rPr lang="en-US" sz="2391" dirty="0"/>
              <a:t>A </a:t>
            </a:r>
            <a:r>
              <a:rPr lang="en-US" sz="2391" b="1" dirty="0"/>
              <a:t>direct handle</a:t>
            </a:r>
            <a:r>
              <a:rPr lang="en-US" sz="2391" dirty="0"/>
              <a:t> on the jet collimation and observer angle!</a:t>
            </a:r>
            <a:endParaRPr lang="de-DE" sz="2391" dirty="0"/>
          </a:p>
          <a:p>
            <a:pPr>
              <a:spcBef>
                <a:spcPts val="1969"/>
              </a:spcBef>
              <a:defRPr sz="34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pPr>
            <a:r>
              <a:rPr sz="2391" dirty="0"/>
              <a:t>GW 170817A</a:t>
            </a:r>
          </a:p>
          <a:p>
            <a:pPr>
              <a:spcBef>
                <a:spcPts val="1969"/>
              </a:spcBef>
              <a:defRPr sz="34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pPr>
            <a:r>
              <a:rPr sz="2391" dirty="0"/>
              <a:t>α = 0.90±0.06</a:t>
            </a:r>
          </a:p>
          <a:p>
            <a:pPr>
              <a:spcBef>
                <a:spcPts val="1969"/>
              </a:spcBef>
              <a:defRPr sz="34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pPr>
            <a:r>
              <a:rPr sz="2391" dirty="0"/>
              <a:t>⟹ g=8.2  </a:t>
            </a:r>
          </a:p>
          <a:p>
            <a:pPr>
              <a:spcBef>
                <a:spcPts val="1969"/>
              </a:spcBef>
              <a:defRPr sz="3400">
                <a:solidFill>
                  <a:schemeClr val="accent2">
                    <a:hueOff val="174531"/>
                    <a:satOff val="41281"/>
                    <a:lumOff val="-14509"/>
                  </a:schemeClr>
                </a:solidFill>
              </a:defRPr>
            </a:pPr>
            <a:r>
              <a:rPr sz="2391" dirty="0"/>
              <a:t>⟹  </a:t>
            </a:r>
            <a:r>
              <a:rPr sz="2391" dirty="0" err="1"/>
              <a:t>θ</a:t>
            </a:r>
            <a:r>
              <a:rPr sz="2391" baseline="-5999" dirty="0" err="1"/>
              <a:t>obs</a:t>
            </a:r>
            <a:r>
              <a:rPr sz="2391" dirty="0"/>
              <a:t>=5.7θ</a:t>
            </a:r>
            <a:r>
              <a:rPr sz="2391" baseline="-5999" dirty="0"/>
              <a:t>c</a:t>
            </a:r>
          </a:p>
        </p:txBody>
      </p:sp>
      <p:sp>
        <p:nvSpPr>
          <p:cNvPr id="16" name="Anatomy of a structured jet">
            <a:extLst>
              <a:ext uri="{FF2B5EF4-FFF2-40B4-BE49-F238E27FC236}">
                <a16:creationId xmlns:a16="http://schemas.microsoft.com/office/drawing/2014/main" id="{7090FDE0-B907-4B38-BCA7-82297739DF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404" y="368542"/>
            <a:ext cx="8572500" cy="50899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spcBef>
                <a:spcPts val="2200"/>
              </a:spcBef>
              <a:defRPr sz="4800"/>
            </a:lvl1pPr>
          </a:lstStyle>
          <a:p>
            <a:r>
              <a:rPr dirty="0"/>
              <a:t>Anatomy of a structured jet</a:t>
            </a:r>
          </a:p>
        </p:txBody>
      </p:sp>
      <p:pic>
        <p:nvPicPr>
          <p:cNvPr id="17" name="g_=_(_theta_math.pdf" descr="g_=_(_theta_math.pdf">
            <a:extLst>
              <a:ext uri="{FF2B5EF4-FFF2-40B4-BE49-F238E27FC236}">
                <a16:creationId xmlns:a16="http://schemas.microsoft.com/office/drawing/2014/main" id="{EADA9A98-E39C-4D27-9602-2594C352F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578" y="1080265"/>
            <a:ext cx="3955852" cy="79474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(for a Gaussian)">
            <a:extLst>
              <a:ext uri="{FF2B5EF4-FFF2-40B4-BE49-F238E27FC236}">
                <a16:creationId xmlns:a16="http://schemas.microsoft.com/office/drawing/2014/main" id="{69427CBE-D12B-4E5B-889B-88113B994DD7}"/>
              </a:ext>
            </a:extLst>
          </p:cNvPr>
          <p:cNvSpPr txBox="1"/>
          <p:nvPr/>
        </p:nvSpPr>
        <p:spPr>
          <a:xfrm>
            <a:off x="6735559" y="1311757"/>
            <a:ext cx="176180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2400"/>
            </a:lvl1pPr>
          </a:lstStyle>
          <a:p>
            <a:r>
              <a:rPr sz="1687" dirty="0"/>
              <a:t>(for a Gaussian)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A0DC0E-8BD9-482D-8A92-842A5CF6CF0F}"/>
              </a:ext>
            </a:extLst>
          </p:cNvPr>
          <p:cNvSpPr/>
          <p:nvPr/>
        </p:nvSpPr>
        <p:spPr>
          <a:xfrm>
            <a:off x="5415379" y="1029566"/>
            <a:ext cx="622051" cy="845441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064050-FCCF-41FD-9B24-4F6C8DBA1789}"/>
              </a:ext>
            </a:extLst>
          </p:cNvPr>
          <p:cNvSpPr txBox="1"/>
          <p:nvPr/>
        </p:nvSpPr>
        <p:spPr>
          <a:xfrm>
            <a:off x="383404" y="6489458"/>
            <a:ext cx="369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Ryan, van Eerten+ 2020, </a:t>
            </a:r>
            <a:r>
              <a:rPr lang="en-US" dirty="0" err="1"/>
              <a:t>ApJ</a:t>
            </a:r>
            <a:r>
              <a:rPr lang="en-US" dirty="0"/>
              <a:t> 896, 166</a:t>
            </a:r>
            <a:endParaRPr lang="de-DE"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B5A2-07BB-4E4A-B2E3-C8629A46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6" y="-96510"/>
            <a:ext cx="8193803" cy="1325563"/>
          </a:xfrm>
        </p:spPr>
        <p:txBody>
          <a:bodyPr/>
          <a:lstStyle/>
          <a:p>
            <a:r>
              <a:rPr lang="en-US" dirty="0"/>
              <a:t>Structured jets &amp; prompt emission</a:t>
            </a:r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D1C08-01EA-4BBB-9347-A2046AC0C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45" y="971601"/>
            <a:ext cx="8193803" cy="4389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2A86CC-1CB6-43CA-986E-ED1D06FD2B25}"/>
              </a:ext>
            </a:extLst>
          </p:cNvPr>
          <p:cNvSpPr txBox="1"/>
          <p:nvPr/>
        </p:nvSpPr>
        <p:spPr>
          <a:xfrm>
            <a:off x="4572000" y="5361492"/>
            <a:ext cx="408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credit: Abbott+ 2017 </a:t>
            </a:r>
            <a:r>
              <a:rPr lang="en-US" dirty="0" err="1"/>
              <a:t>ApJL</a:t>
            </a:r>
            <a:r>
              <a:rPr lang="en-US" dirty="0"/>
              <a:t> 848, L13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C5FA9-F3D0-4F11-BD44-080D694F3EA9}"/>
              </a:ext>
            </a:extLst>
          </p:cNvPr>
          <p:cNvSpPr txBox="1"/>
          <p:nvPr/>
        </p:nvSpPr>
        <p:spPr>
          <a:xfrm>
            <a:off x="189231" y="5730824"/>
            <a:ext cx="8604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Caveats: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 hat jet (uniform core): beaming effect too strong, prompt would be extremely faint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structured jet: outflow in line-of-sight too slow, opacity issues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7794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B5A2-07BB-4E4A-B2E3-C8629A46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9"/>
            <a:ext cx="8193803" cy="1325563"/>
          </a:xfrm>
        </p:spPr>
        <p:txBody>
          <a:bodyPr/>
          <a:lstStyle/>
          <a:p>
            <a:r>
              <a:rPr lang="en-US" dirty="0"/>
              <a:t>Structured jets &amp; prompt emission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E4BBA-7442-4E93-92BD-85FEA1F3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8" y="1812443"/>
            <a:ext cx="4305932" cy="3233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252801-2E7D-4006-921C-78B8CB26F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76" y="1812443"/>
            <a:ext cx="4116956" cy="3233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C50DB-3838-4739-A424-CA01CD50E00C}"/>
              </a:ext>
            </a:extLst>
          </p:cNvPr>
          <p:cNvSpPr txBox="1"/>
          <p:nvPr/>
        </p:nvSpPr>
        <p:spPr>
          <a:xfrm>
            <a:off x="401934" y="5045557"/>
            <a:ext cx="2321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Ioka</a:t>
            </a:r>
            <a:r>
              <a:rPr lang="en-US" dirty="0"/>
              <a:t> &amp; Nakamura 2019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2864D-F7AF-4630-8DFB-E314CA7980B0}"/>
              </a:ext>
            </a:extLst>
          </p:cNvPr>
          <p:cNvSpPr txBox="1"/>
          <p:nvPr/>
        </p:nvSpPr>
        <p:spPr>
          <a:xfrm>
            <a:off x="2025806" y="6460666"/>
            <a:ext cx="701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Goldstein+ 2017, Matsumoto+ 2019,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Beniamini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Nakar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2019, ...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3D3D8-6D29-40BF-9332-8FCEB3DE3459}"/>
              </a:ext>
            </a:extLst>
          </p:cNvPr>
          <p:cNvSpPr txBox="1"/>
          <p:nvPr/>
        </p:nvSpPr>
        <p:spPr>
          <a:xfrm>
            <a:off x="321547" y="5637320"/>
            <a:ext cx="8455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escape from caveats has both structured jet and emission from outside line-of-sight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244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3" y="1268760"/>
            <a:ext cx="8129537" cy="46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2288" y="6005556"/>
            <a:ext cx="4967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</a:t>
            </a:r>
            <a:r>
              <a:rPr lang="en-US" sz="1600" dirty="0" err="1"/>
              <a:t>Piro</a:t>
            </a:r>
            <a:r>
              <a:rPr lang="en-US" sz="1600" dirty="0"/>
              <a:t>, Ryan, van </a:t>
            </a:r>
            <a:r>
              <a:rPr lang="en-US" sz="1600" dirty="0" err="1"/>
              <a:t>Eerten</a:t>
            </a:r>
            <a:r>
              <a:rPr lang="en-US" sz="1600" dirty="0"/>
              <a:t> et al., 2018, </a:t>
            </a:r>
            <a:r>
              <a:rPr lang="en-US" sz="1600" dirty="0" err="1"/>
              <a:t>MNRAS</a:t>
            </a:r>
            <a:r>
              <a:rPr lang="en-US" sz="1600" dirty="0"/>
              <a:t> 478, L18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A07277-FF98-4C35-80F0-278C8A634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4889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Structured jets and choked jets</a:t>
            </a:r>
          </a:p>
        </p:txBody>
      </p:sp>
    </p:spTree>
    <p:extLst>
      <p:ext uri="{BB962C8B-B14F-4D97-AF65-F5344CB8AC3E}">
        <p14:creationId xmlns:p14="http://schemas.microsoft.com/office/powerpoint/2010/main" val="2516969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4889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Structured jets and choked jets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3" y="1268760"/>
            <a:ext cx="8129537" cy="46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4486233"/>
            <a:ext cx="554461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Eventual downturn slope will be very telling</a:t>
            </a:r>
          </a:p>
        </p:txBody>
      </p:sp>
      <p:sp>
        <p:nvSpPr>
          <p:cNvPr id="6" name="Up Arrow 5"/>
          <p:cNvSpPr/>
          <p:nvPr/>
        </p:nvSpPr>
        <p:spPr>
          <a:xfrm>
            <a:off x="3779912" y="3789040"/>
            <a:ext cx="216024" cy="625184"/>
          </a:xfrm>
          <a:prstGeom prst="up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7884368" y="3789040"/>
            <a:ext cx="216024" cy="625184"/>
          </a:xfrm>
          <a:prstGeom prst="up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62288" y="6005556"/>
            <a:ext cx="4967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</a:t>
            </a:r>
            <a:r>
              <a:rPr lang="en-US" sz="1600" dirty="0" err="1"/>
              <a:t>Piro</a:t>
            </a:r>
            <a:r>
              <a:rPr lang="en-US" sz="1600" dirty="0"/>
              <a:t>, Ryan, van </a:t>
            </a:r>
            <a:r>
              <a:rPr lang="en-US" sz="1600" dirty="0" err="1"/>
              <a:t>Eerten</a:t>
            </a:r>
            <a:r>
              <a:rPr lang="en-US" sz="1600" dirty="0"/>
              <a:t> et al., 2018, </a:t>
            </a:r>
            <a:r>
              <a:rPr lang="en-US" sz="1600" dirty="0" err="1"/>
              <a:t>MNRAS</a:t>
            </a:r>
            <a:r>
              <a:rPr lang="en-US" sz="1600" dirty="0"/>
              <a:t> 478, L18</a:t>
            </a:r>
          </a:p>
        </p:txBody>
      </p:sp>
    </p:spTree>
    <p:extLst>
      <p:ext uri="{BB962C8B-B14F-4D97-AF65-F5344CB8AC3E}">
        <p14:creationId xmlns:p14="http://schemas.microsoft.com/office/powerpoint/2010/main" val="475229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41" y="76200"/>
            <a:ext cx="878889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from the afterglow 3: </a:t>
            </a:r>
            <a:r>
              <a:rPr lang="en-US" i="1" dirty="0"/>
              <a:t>downturn reveals either choked or successful jet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7" y="1219202"/>
            <a:ext cx="7194551" cy="394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557" y="5578132"/>
            <a:ext cx="27676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+mj-lt"/>
              </a:rPr>
              <a:t>... eventually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86026" y="5162551"/>
            <a:ext cx="5740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Piro</a:t>
            </a:r>
            <a:r>
              <a:rPr lang="en-US" sz="1600" dirty="0"/>
              <a:t>, </a:t>
            </a:r>
            <a:r>
              <a:rPr lang="en-US" sz="1600" dirty="0" err="1"/>
              <a:t>Troja</a:t>
            </a:r>
            <a:r>
              <a:rPr lang="en-US" sz="1600" dirty="0"/>
              <a:t>, Zhang, Ryan, van </a:t>
            </a:r>
            <a:r>
              <a:rPr lang="en-US" sz="1600" dirty="0" err="1"/>
              <a:t>Eerten</a:t>
            </a:r>
            <a:r>
              <a:rPr lang="en-US" sz="1600" dirty="0"/>
              <a:t> et al.,  2019, </a:t>
            </a:r>
            <a:r>
              <a:rPr lang="en-US" sz="1600" dirty="0" err="1"/>
              <a:t>MNRAS</a:t>
            </a:r>
            <a:r>
              <a:rPr lang="en-US" sz="1600" dirty="0"/>
              <a:t> 483, 1912</a:t>
            </a:r>
          </a:p>
        </p:txBody>
      </p:sp>
    </p:spTree>
    <p:extLst>
      <p:ext uri="{BB962C8B-B14F-4D97-AF65-F5344CB8AC3E}">
        <p14:creationId xmlns:p14="http://schemas.microsoft.com/office/powerpoint/2010/main" val="1934193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3" y="194467"/>
            <a:ext cx="888783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from the afterglow 4: at least </a:t>
            </a:r>
            <a:r>
              <a:rPr lang="en-US" dirty="0" err="1"/>
              <a:t>GRB</a:t>
            </a:r>
            <a:r>
              <a:rPr lang="en-US" dirty="0"/>
              <a:t> 170817A supports </a:t>
            </a:r>
            <a:r>
              <a:rPr lang="en-US" i="1" dirty="0"/>
              <a:t>successful jet</a:t>
            </a:r>
            <a:r>
              <a:rPr lang="en-US" dirty="0"/>
              <a:t>, and thus the NS merger origin of short </a:t>
            </a:r>
            <a:r>
              <a:rPr lang="en-US" dirty="0" err="1"/>
              <a:t>GRBs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3" y="1692056"/>
            <a:ext cx="4365239" cy="43086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1692056"/>
            <a:ext cx="433475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27204" y="5331828"/>
            <a:ext cx="380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van </a:t>
            </a:r>
            <a:r>
              <a:rPr lang="en-US" sz="1600" dirty="0" err="1"/>
              <a:t>Eerten</a:t>
            </a:r>
            <a:r>
              <a:rPr lang="en-US" sz="1600" dirty="0"/>
              <a:t>+, 2019, </a:t>
            </a:r>
            <a:r>
              <a:rPr lang="en-US" sz="1600" dirty="0" err="1"/>
              <a:t>MNRAS</a:t>
            </a:r>
            <a:r>
              <a:rPr lang="en-US" sz="1600" dirty="0"/>
              <a:t> 489, 1919</a:t>
            </a:r>
          </a:p>
        </p:txBody>
      </p:sp>
    </p:spTree>
    <p:extLst>
      <p:ext uri="{BB962C8B-B14F-4D97-AF65-F5344CB8AC3E}">
        <p14:creationId xmlns:p14="http://schemas.microsoft.com/office/powerpoint/2010/main" val="174562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7" y="2"/>
            <a:ext cx="8915399" cy="1325563"/>
          </a:xfrm>
        </p:spPr>
        <p:txBody>
          <a:bodyPr>
            <a:normAutofit/>
          </a:bodyPr>
          <a:lstStyle/>
          <a:p>
            <a:r>
              <a:rPr lang="en-US" dirty="0"/>
              <a:t>Lessons from the afterglow 5: 1,000+ days might show additional features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0" y="1266827"/>
            <a:ext cx="4243387" cy="45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5" y="1266826"/>
            <a:ext cx="4124413" cy="4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11894" y="5779502"/>
            <a:ext cx="380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van </a:t>
            </a:r>
            <a:r>
              <a:rPr lang="en-US" sz="1600" dirty="0" err="1"/>
              <a:t>Eerten</a:t>
            </a:r>
            <a:r>
              <a:rPr lang="en-US" sz="1600" dirty="0"/>
              <a:t>+, 2020, </a:t>
            </a:r>
            <a:r>
              <a:rPr lang="en-US" sz="1600" dirty="0" err="1"/>
              <a:t>MNRAS</a:t>
            </a:r>
            <a:r>
              <a:rPr lang="en-US" sz="1600" dirty="0"/>
              <a:t> 498, 5643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48251-AD00-4319-B1AB-D14BF87E70B8}"/>
              </a:ext>
            </a:extLst>
          </p:cNvPr>
          <p:cNvSpPr txBox="1"/>
          <p:nvPr/>
        </p:nvSpPr>
        <p:spPr>
          <a:xfrm>
            <a:off x="4347164" y="6529268"/>
            <a:ext cx="489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Hajela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+ 2021, Balasubramanian+ 2021,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32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3B26-699F-4A0B-A3DC-B71A5AFA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04775"/>
            <a:ext cx="7886700" cy="1325563"/>
          </a:xfrm>
        </p:spPr>
        <p:txBody>
          <a:bodyPr/>
          <a:lstStyle/>
          <a:p>
            <a:r>
              <a:rPr lang="en-US" dirty="0"/>
              <a:t>1,000 days of </a:t>
            </a:r>
            <a:r>
              <a:rPr lang="en-US" dirty="0" err="1"/>
              <a:t>GRB</a:t>
            </a:r>
            <a:r>
              <a:rPr lang="en-US" dirty="0"/>
              <a:t> 170817A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B12A5-0321-4A9B-BF07-D1F326B1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4" y="1079688"/>
            <a:ext cx="7332955" cy="5452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7C75D-D221-4BDF-9247-7B5E2CD3D549}"/>
              </a:ext>
            </a:extLst>
          </p:cNvPr>
          <p:cNvSpPr txBox="1"/>
          <p:nvPr/>
        </p:nvSpPr>
        <p:spPr>
          <a:xfrm>
            <a:off x="5337445" y="6532155"/>
            <a:ext cx="380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van </a:t>
            </a:r>
            <a:r>
              <a:rPr lang="en-US" sz="1600" dirty="0" err="1"/>
              <a:t>Eerten</a:t>
            </a:r>
            <a:r>
              <a:rPr lang="en-US" sz="1600" dirty="0"/>
              <a:t>+, 2020, </a:t>
            </a:r>
            <a:r>
              <a:rPr lang="en-US" sz="1600" dirty="0" err="1"/>
              <a:t>MNRAS</a:t>
            </a:r>
            <a:r>
              <a:rPr lang="en-US" sz="1600" dirty="0"/>
              <a:t> 498, 5643</a:t>
            </a:r>
          </a:p>
        </p:txBody>
      </p:sp>
    </p:spTree>
    <p:extLst>
      <p:ext uri="{BB962C8B-B14F-4D97-AF65-F5344CB8AC3E}">
        <p14:creationId xmlns:p14="http://schemas.microsoft.com/office/powerpoint/2010/main" val="651177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23B26-699F-4A0B-A3DC-B71A5AFA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04775"/>
            <a:ext cx="7886700" cy="1325563"/>
          </a:xfrm>
        </p:spPr>
        <p:txBody>
          <a:bodyPr/>
          <a:lstStyle/>
          <a:p>
            <a:r>
              <a:rPr lang="en-US" dirty="0"/>
              <a:t>1,000 days of </a:t>
            </a:r>
            <a:r>
              <a:rPr lang="en-US" dirty="0" err="1"/>
              <a:t>GRB</a:t>
            </a:r>
            <a:r>
              <a:rPr lang="en-US" dirty="0"/>
              <a:t> 170817A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B12A5-0321-4A9B-BF07-D1F326B1F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4" y="1079688"/>
            <a:ext cx="7332955" cy="545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B1FBAF-3407-4190-8413-73727BD09200}"/>
              </a:ext>
            </a:extLst>
          </p:cNvPr>
          <p:cNvSpPr/>
          <p:nvPr/>
        </p:nvSpPr>
        <p:spPr>
          <a:xfrm>
            <a:off x="1500326" y="1511941"/>
            <a:ext cx="4935986" cy="183693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E0D18-D808-4A90-B13D-22AB9CF861BC}"/>
              </a:ext>
            </a:extLst>
          </p:cNvPr>
          <p:cNvSpPr txBox="1"/>
          <p:nvPr/>
        </p:nvSpPr>
        <p:spPr>
          <a:xfrm>
            <a:off x="5337445" y="6532155"/>
            <a:ext cx="380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Troja</a:t>
            </a:r>
            <a:r>
              <a:rPr lang="en-US" sz="1600" dirty="0"/>
              <a:t>, van </a:t>
            </a:r>
            <a:r>
              <a:rPr lang="en-US" sz="1600" dirty="0" err="1"/>
              <a:t>Eerten</a:t>
            </a:r>
            <a:r>
              <a:rPr lang="en-US" sz="1600" dirty="0"/>
              <a:t>+, 2020, </a:t>
            </a:r>
            <a:r>
              <a:rPr lang="en-US" sz="1600" dirty="0" err="1"/>
              <a:t>MNRAS</a:t>
            </a:r>
            <a:r>
              <a:rPr lang="en-US" sz="1600" dirty="0"/>
              <a:t> 498, 5643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F13C8B-D161-482A-9438-6AB802FA4F22}"/>
              </a:ext>
            </a:extLst>
          </p:cNvPr>
          <p:cNvSpPr/>
          <p:nvPr/>
        </p:nvSpPr>
        <p:spPr>
          <a:xfrm>
            <a:off x="1500325" y="3829954"/>
            <a:ext cx="5584056" cy="24110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E4003-4ED6-4057-AB8E-B2CB3D9DFFA2}"/>
                  </a:ext>
                </a:extLst>
              </p:cNvPr>
              <p:cNvSpPr txBox="1"/>
              <p:nvPr/>
            </p:nvSpPr>
            <p:spPr>
              <a:xfrm>
                <a:off x="1606858" y="3829955"/>
                <a:ext cx="5320367" cy="2333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Angles in degrees: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≈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i="1" dirty="0"/>
                  <a:t> (spreading jet, 360 days of data)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≈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31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i="1" dirty="0"/>
                  <a:t> (spreading jet, 1,000 days of data)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trike="sngStrike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b="0" i="1" strike="sngStrike" smtClean="0"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i="1" strike="sngStrike">
                        <a:latin typeface="Cambria Math" panose="02040503050406030204" pitchFamily="18" charset="0"/>
                      </a:rPr>
                      <m:t> ≈ </m:t>
                    </m:r>
                    <m:sSup>
                      <m:sSupPr>
                        <m:ctrlPr>
                          <a:rPr lang="en-US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trike="sngStrike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e>
                      <m:sup>
                        <m:r>
                          <a:rPr lang="en-US" i="1" strike="sngStrik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i="1" strike="sngStrike" dirty="0"/>
                  <a:t> (non-spreading jet, not physical)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0.44 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𝑟𝑎𝑑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≈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 (spreading jet + constant flux)</a:t>
                </a:r>
                <a:endParaRPr lang="de-DE" i="1" strike="sngStrik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i="1" dirty="0"/>
              </a:p>
              <a:p>
                <a:r>
                  <a:rPr lang="de-DE" i="1" dirty="0"/>
                  <a:t>Note: beware of claims from extrapolating simulations </a:t>
                </a:r>
              </a:p>
              <a:p>
                <a:r>
                  <a:rPr lang="de-DE" i="1" dirty="0"/>
                  <a:t>(no matter how sophisticated) assuming no spreading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6FE4003-4ED6-4057-AB8E-B2CB3D9DF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858" y="3829955"/>
                <a:ext cx="5320367" cy="2333203"/>
              </a:xfrm>
              <a:prstGeom prst="rect">
                <a:avLst/>
              </a:prstGeom>
              <a:blipFill>
                <a:blip r:embed="rId3"/>
                <a:stretch>
                  <a:fillRect l="-1032" t="-1305" r="-344" b="-31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440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/>
              <a:t>GW170817 / </a:t>
            </a:r>
            <a:r>
              <a:rPr lang="en-US" dirty="0" err="1"/>
              <a:t>GRB</a:t>
            </a:r>
            <a:r>
              <a:rPr lang="en-US" dirty="0"/>
              <a:t> 170817A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1"/>
            <a:ext cx="6934200" cy="468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0035" y="5596773"/>
            <a:ext cx="170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August 17,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30893" y="6157413"/>
            <a:ext cx="293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Abbott+ </a:t>
            </a:r>
            <a:r>
              <a:rPr lang="en-US" dirty="0" err="1"/>
              <a:t>ApJL</a:t>
            </a:r>
            <a:r>
              <a:rPr lang="en-US" dirty="0"/>
              <a:t> 848, L12 (2017)</a:t>
            </a:r>
          </a:p>
        </p:txBody>
      </p:sp>
    </p:spTree>
    <p:extLst>
      <p:ext uri="{BB962C8B-B14F-4D97-AF65-F5344CB8AC3E}">
        <p14:creationId xmlns:p14="http://schemas.microsoft.com/office/powerpoint/2010/main" val="1562979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8B22-4DF1-4D9C-8450-50CA590D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799"/>
            <a:ext cx="7886700" cy="1325563"/>
          </a:xfrm>
        </p:spPr>
        <p:txBody>
          <a:bodyPr/>
          <a:lstStyle/>
          <a:p>
            <a:r>
              <a:rPr lang="en-US" dirty="0"/>
              <a:t>Light curves, assuming no extra component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F6804E-7825-40FD-AC4C-D1936911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76" y="1518680"/>
            <a:ext cx="7784226" cy="497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27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3B9D6-FCFB-4E92-B520-CB6229C96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76" y="1518680"/>
            <a:ext cx="7784226" cy="4985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98B22-4DF1-4D9C-8450-50CA590D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40" y="116555"/>
            <a:ext cx="8328919" cy="1325563"/>
          </a:xfrm>
        </p:spPr>
        <p:txBody>
          <a:bodyPr/>
          <a:lstStyle/>
          <a:p>
            <a:r>
              <a:rPr lang="en-US" dirty="0"/>
              <a:t>Adding an extra luminosity to the fit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140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211C-C904-41A4-B18E-C8F27603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2" y="-11949"/>
            <a:ext cx="8872695" cy="822903"/>
          </a:xfrm>
        </p:spPr>
        <p:txBody>
          <a:bodyPr/>
          <a:lstStyle/>
          <a:p>
            <a:pPr algn="ctr"/>
            <a:r>
              <a:rPr lang="en-US" dirty="0"/>
              <a:t>Late-time evolution of the light curve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27012-C174-432C-B292-A9987117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68" y="782298"/>
            <a:ext cx="7881263" cy="4348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09370C-AD25-4BD8-AF4C-0E0389AF53D1}"/>
              </a:ext>
            </a:extLst>
          </p:cNvPr>
          <p:cNvSpPr txBox="1"/>
          <p:nvPr/>
        </p:nvSpPr>
        <p:spPr>
          <a:xfrm>
            <a:off x="6654207" y="5084850"/>
            <a:ext cx="21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Troja</a:t>
            </a:r>
            <a:r>
              <a:rPr lang="en-US" dirty="0"/>
              <a:t>, .., </a:t>
            </a:r>
            <a:r>
              <a:rPr lang="en-US" dirty="0" err="1"/>
              <a:t>HJvE</a:t>
            </a:r>
            <a:r>
              <a:rPr lang="en-US" dirty="0"/>
              <a:t>+  2021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0358C-1793-479D-81A0-100CE36FDF1D}"/>
              </a:ext>
            </a:extLst>
          </p:cNvPr>
          <p:cNvSpPr txBox="1"/>
          <p:nvPr/>
        </p:nvSpPr>
        <p:spPr>
          <a:xfrm>
            <a:off x="135652" y="5152372"/>
            <a:ext cx="369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data points: shifted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data points: X-rays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left figure had X-ray data </a:t>
            </a:r>
            <a:r>
              <a:rPr lang="en-US" dirty="0" err="1"/>
              <a:t>rebinned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DBDB6A-78EA-4A12-B80E-B4F330F773B9}"/>
                  </a:ext>
                </a:extLst>
              </p:cNvPr>
              <p:cNvSpPr txBox="1"/>
              <p:nvPr/>
            </p:nvSpPr>
            <p:spPr>
              <a:xfrm>
                <a:off x="359243" y="6232574"/>
                <a:ext cx="79718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Latest observations are in tension with basic structured jet models at around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3.5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de-DE" dirty="0"/>
                  <a:t>, </a:t>
                </a:r>
              </a:p>
              <a:p>
                <a:r>
                  <a:rPr lang="de-DE"/>
                  <a:t>if compared solely to expanding structured jet fit to light curve data</a:t>
                </a:r>
                <a:endParaRPr lang="de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DBDB6A-78EA-4A12-B80E-B4F330F77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43" y="6232574"/>
                <a:ext cx="7971862" cy="646331"/>
              </a:xfrm>
              <a:prstGeom prst="rect">
                <a:avLst/>
              </a:prstGeom>
              <a:blipFill>
                <a:blip r:embed="rId3"/>
                <a:stretch>
                  <a:fillRect l="-688" t="-4717" b="-141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54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5" cy="6079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C6A4D-B1AF-40B3-BFBB-6E220E39CBEF}"/>
              </a:ext>
            </a:extLst>
          </p:cNvPr>
          <p:cNvSpPr txBox="1"/>
          <p:nvPr/>
        </p:nvSpPr>
        <p:spPr>
          <a:xfrm>
            <a:off x="4681215" y="1517048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180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sky orientation prior</a:t>
            </a:r>
            <a:endParaRPr lang="de-DE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3F6483-2A07-4725-BE43-9C7DAD901F1C}"/>
              </a:ext>
            </a:extLst>
          </p:cNvPr>
          <p:cNvSpPr txBox="1"/>
          <p:nvPr/>
        </p:nvSpPr>
        <p:spPr>
          <a:xfrm>
            <a:off x="5551054" y="2613891"/>
            <a:ext cx="34067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actual fit included more</a:t>
            </a:r>
          </a:p>
          <a:p>
            <a:r>
              <a:rPr lang="en-US" i="1" dirty="0"/>
              <a:t>model parameters (environment, </a:t>
            </a:r>
            <a:br>
              <a:rPr lang="en-US" i="1" dirty="0"/>
            </a:br>
            <a:r>
              <a:rPr lang="en-US" i="1" dirty="0"/>
              <a:t>synchrotron model, </a:t>
            </a:r>
            <a:r>
              <a:rPr lang="en-US" i="1" dirty="0" err="1"/>
              <a:t>etc</a:t>
            </a:r>
            <a:r>
              <a:rPr lang="en-US" i="1" dirty="0"/>
              <a:t>). These are</a:t>
            </a:r>
          </a:p>
          <a:p>
            <a:r>
              <a:rPr lang="en-US" i="1" dirty="0"/>
              <a:t>not shown here to avoid clutter</a:t>
            </a:r>
            <a:endParaRPr lang="de-DE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6D48C-02DE-40A7-BB80-A6B1DD3F7CE2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3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4" cy="6079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C6A4D-B1AF-40B3-BFBB-6E220E39CBEF}"/>
              </a:ext>
            </a:extLst>
          </p:cNvPr>
          <p:cNvSpPr txBox="1"/>
          <p:nvPr/>
        </p:nvSpPr>
        <p:spPr>
          <a:xfrm>
            <a:off x="4681215" y="1517048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360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sky orientation prior</a:t>
            </a:r>
            <a:endParaRPr lang="de-D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13CD09-7E30-4F8D-A22D-188B3ACA117E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85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4" cy="6079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C6A4D-B1AF-40B3-BFBB-6E220E39CBEF}"/>
              </a:ext>
            </a:extLst>
          </p:cNvPr>
          <p:cNvSpPr txBox="1"/>
          <p:nvPr/>
        </p:nvSpPr>
        <p:spPr>
          <a:xfrm>
            <a:off x="4681215" y="1517048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940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sky orientation prior</a:t>
            </a:r>
            <a:endParaRPr lang="de-D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402D0-E1B5-4759-B027-29A7E9E7AB32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57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3" cy="6079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C6A4D-B1AF-40B3-BFBB-6E220E39CBEF}"/>
              </a:ext>
            </a:extLst>
          </p:cNvPr>
          <p:cNvSpPr txBox="1"/>
          <p:nvPr/>
        </p:nvSpPr>
        <p:spPr>
          <a:xfrm>
            <a:off x="4681215" y="1517048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1250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random sky orientation prior</a:t>
            </a:r>
            <a:endParaRPr lang="de-DE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944FD3-3FEC-479B-95E5-73E1007DCCC1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43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3" cy="6079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180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blipFill>
                <a:blip r:embed="rId3"/>
                <a:stretch>
                  <a:fillRect l="-2288" t="-4061" r="-1634" b="-10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702B8C6-9483-4027-9915-41D9A4CD3179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21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2" cy="6079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360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blipFill>
                <a:blip r:embed="rId3"/>
                <a:stretch>
                  <a:fillRect l="-2288" t="-4061" r="-1634" b="-10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4DB2AF3-CEED-4507-B308-145ACF96DD7F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2" cy="6079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940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blipFill>
                <a:blip r:embed="rId3"/>
                <a:stretch>
                  <a:fillRect l="-2288" t="-4061" r="-1634" b="-10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E6D95AE-EBB2-45E5-B163-2D5565519193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26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D5A39-88E2-47B3-B7C8-721F817B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826" y="449719"/>
            <a:ext cx="6935731" cy="5978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449ED8-CFC2-47D5-A4B6-66993528C61E}"/>
              </a:ext>
            </a:extLst>
          </p:cNvPr>
          <p:cNvSpPr txBox="1"/>
          <p:nvPr/>
        </p:nvSpPr>
        <p:spPr>
          <a:xfrm>
            <a:off x="1079347" y="80387"/>
            <a:ext cx="704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massive broadband follow-up campaign to GW170817, first two weeks: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2994F-B9B3-4E42-8B7C-66F0156B34DA}"/>
              </a:ext>
            </a:extLst>
          </p:cNvPr>
          <p:cNvSpPr txBox="1"/>
          <p:nvPr/>
        </p:nvSpPr>
        <p:spPr>
          <a:xfrm>
            <a:off x="6119670" y="6488668"/>
            <a:ext cx="2936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Abbott+ </a:t>
            </a:r>
            <a:r>
              <a:rPr lang="en-US" dirty="0" err="1"/>
              <a:t>ApJL</a:t>
            </a:r>
            <a:r>
              <a:rPr lang="en-US" dirty="0"/>
              <a:t> 848, L12 (2017)</a:t>
            </a:r>
          </a:p>
        </p:txBody>
      </p:sp>
    </p:spTree>
    <p:extLst>
      <p:ext uri="{BB962C8B-B14F-4D97-AF65-F5344CB8AC3E}">
        <p14:creationId xmlns:p14="http://schemas.microsoft.com/office/powerpoint/2010/main" val="3717022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1" cy="60799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1250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3731919" cy="1200329"/>
              </a:xfrm>
              <a:prstGeom prst="rect">
                <a:avLst/>
              </a:prstGeom>
              <a:blipFill>
                <a:blip r:embed="rId3"/>
                <a:stretch>
                  <a:fillRect l="-2288" t="-4061" r="-1634" b="-106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9C72D23-8471-40BC-A3F0-8A129DD81BCD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1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0" cy="6079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421153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1250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fitting for extra luminosity too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4211538" cy="1569660"/>
              </a:xfrm>
              <a:prstGeom prst="rect">
                <a:avLst/>
              </a:prstGeom>
              <a:blipFill>
                <a:blip r:embed="rId3"/>
                <a:stretch>
                  <a:fillRect l="-2026" t="-3113" r="-1302" b="-81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B5B6B2D-5CF5-4981-80EA-EC92584A33B1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55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1" cy="60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4328621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1250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including centroid motion in fit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4328621" cy="1569660"/>
              </a:xfrm>
              <a:prstGeom prst="rect">
                <a:avLst/>
              </a:prstGeom>
              <a:blipFill>
                <a:blip r:embed="rId3"/>
                <a:stretch>
                  <a:fillRect l="-1972" t="-3113" r="-1127" b="-81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8AA81D9-6E3D-4F26-AC6E-F247E7AF2F58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0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58E18D-96EF-465D-91E4-6480FA53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4" y="606984"/>
            <a:ext cx="5934070" cy="6079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B07168-786B-43AF-98B3-E0F24875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39958"/>
            <a:ext cx="7886700" cy="1325563"/>
          </a:xfrm>
        </p:spPr>
        <p:txBody>
          <a:bodyPr/>
          <a:lstStyle/>
          <a:p>
            <a:pPr algn="r"/>
            <a:r>
              <a:rPr lang="en-US" dirty="0"/>
              <a:t>Evolution of the posterior</a:t>
            </a:r>
            <a:br>
              <a:rPr lang="en-US" dirty="0"/>
            </a:br>
            <a:r>
              <a:rPr lang="en-US" dirty="0"/>
              <a:t>of Gaussian jet model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/>
              <p:nvPr/>
            </p:nvSpPr>
            <p:spPr>
              <a:xfrm>
                <a:off x="4681215" y="1517048"/>
                <a:ext cx="4328621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1250 days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Gravitational wave prior </a:t>
                </a:r>
                <a:br>
                  <a:rPr lang="en-US" sz="2400" dirty="0"/>
                </a:br>
                <a:r>
                  <a:rPr lang="en-US" sz="2400" dirty="0"/>
                  <a:t>(including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400" dirty="0"/>
                  <a:t> assumption)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including centroid motion in fit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fitting for extra luminosity too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5C6A4D-B1AF-40B3-BFBB-6E220E39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215" y="1517048"/>
                <a:ext cx="4328621" cy="1938992"/>
              </a:xfrm>
              <a:prstGeom prst="rect">
                <a:avLst/>
              </a:prstGeom>
              <a:blipFill>
                <a:blip r:embed="rId3"/>
                <a:stretch>
                  <a:fillRect l="-1972" t="-2516" r="-1127" b="-62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7D94AEA-AAD5-40BC-A292-3BD1EDC1FE15}"/>
              </a:ext>
            </a:extLst>
          </p:cNvPr>
          <p:cNvSpPr txBox="1"/>
          <p:nvPr/>
        </p:nvSpPr>
        <p:spPr>
          <a:xfrm>
            <a:off x="6772589" y="5074418"/>
            <a:ext cx="184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preliminary</a:t>
            </a:r>
          </a:p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version of figures</a:t>
            </a:r>
            <a:endParaRPr lang="de-DE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56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585A44-C413-4687-9222-DF8587EB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0"/>
            <a:ext cx="7886700" cy="949911"/>
          </a:xfrm>
        </p:spPr>
        <p:txBody>
          <a:bodyPr/>
          <a:lstStyle/>
          <a:p>
            <a:r>
              <a:rPr lang="en-US" dirty="0"/>
              <a:t>Conclusions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4709B-41E3-4CEF-9A60-BF0869A9ABE8}"/>
              </a:ext>
            </a:extLst>
          </p:cNvPr>
          <p:cNvSpPr txBox="1"/>
          <p:nvPr/>
        </p:nvSpPr>
        <p:spPr>
          <a:xfrm>
            <a:off x="479394" y="2275564"/>
            <a:ext cx="7876643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Lessons from the afterglow: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Even if not there immediately, likely to show up within weeks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when</a:t>
            </a:r>
            <a:r>
              <a:rPr lang="en-US" dirty="0"/>
              <a:t> is instrument-dependent, as well as distance/orientation-dependent)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Gradual afterglow rise ties </a:t>
            </a:r>
            <a:r>
              <a:rPr lang="en-US" b="1" dirty="0"/>
              <a:t>directly</a:t>
            </a:r>
            <a:r>
              <a:rPr lang="en-US" i="1" dirty="0"/>
              <a:t> </a:t>
            </a:r>
            <a:r>
              <a:rPr lang="en-US" dirty="0"/>
              <a:t>to collimation &amp; observation angle</a:t>
            </a:r>
            <a:br>
              <a:rPr lang="en-US" dirty="0"/>
            </a:br>
            <a:r>
              <a:rPr lang="en-US" dirty="0"/>
              <a:t>(with actual full model fits further improving upon these constraints)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Decay slope differentiates </a:t>
            </a:r>
            <a:r>
              <a:rPr lang="en-US" b="1" dirty="0"/>
              <a:t>directly</a:t>
            </a:r>
            <a:r>
              <a:rPr lang="en-US" dirty="0"/>
              <a:t> between choked and successful jets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GW170817 at least was followed by a successfully launched collimated jet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Very late stage </a:t>
            </a:r>
            <a:r>
              <a:rPr lang="en-US" dirty="0" err="1"/>
              <a:t>GRB</a:t>
            </a:r>
            <a:r>
              <a:rPr lang="en-US" dirty="0"/>
              <a:t> 170817A observations show </a:t>
            </a:r>
            <a:r>
              <a:rPr lang="en-US" b="1" dirty="0"/>
              <a:t>clear hints</a:t>
            </a:r>
            <a:r>
              <a:rPr lang="en-US" dirty="0"/>
              <a:t> of flattening signal</a:t>
            </a:r>
            <a:br>
              <a:rPr lang="en-US" dirty="0"/>
            </a:br>
            <a:r>
              <a:rPr lang="en-US" dirty="0"/>
              <a:t>(and not evidence --yet?-- for a genuine </a:t>
            </a:r>
            <a:r>
              <a:rPr lang="en-US" i="1" dirty="0"/>
              <a:t>rise</a:t>
            </a:r>
            <a:r>
              <a:rPr lang="en-US" dirty="0"/>
              <a:t> in signal)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5C610-9EAB-4A6C-8B89-3BF31D28B2B8}"/>
              </a:ext>
            </a:extLst>
          </p:cNvPr>
          <p:cNvSpPr txBox="1"/>
          <p:nvPr/>
        </p:nvSpPr>
        <p:spPr>
          <a:xfrm flipH="1">
            <a:off x="479394" y="936568"/>
            <a:ext cx="78867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GW observations and EM observations connect in diverse 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Prominently among these, the orientation of the merging system, which helps to break the degeneracy between angle and distance from the GW measurements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5B2A38-9DA0-4B4A-A252-30F6F0C57F6B}"/>
                  </a:ext>
                </a:extLst>
              </p:cNvPr>
              <p:cNvSpPr txBox="1"/>
              <p:nvPr/>
            </p:nvSpPr>
            <p:spPr>
              <a:xfrm>
                <a:off x="479394" y="5276553"/>
                <a:ext cx="8398389" cy="1779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Current status of jet orientation: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21</m:t>
                        </m:r>
                      </m:e>
                      <m:sup>
                        <m:r>
                          <a:rPr lang="de-DE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27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) for structured jet with spreading + GW + fit for centroid motion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18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…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22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) same as above, but with an additional luminosity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GW observations plus distance measurement suggest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e>
                      <m:sup>
                        <m: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Including KN modelling as well gets us at around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de-DE" dirty="0"/>
                  <a:t>, based on earlier afterglow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5B2A38-9DA0-4B4A-A252-30F6F0C57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94" y="5276553"/>
                <a:ext cx="8398389" cy="1779205"/>
              </a:xfrm>
              <a:prstGeom prst="rect">
                <a:avLst/>
              </a:prstGeom>
              <a:blipFill>
                <a:blip r:embed="rId2"/>
                <a:stretch>
                  <a:fillRect l="-654" t="-2062" r="-7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09989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FF7F7-19D2-45A1-A3CC-A47F14F8C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 slides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64612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initial structure was always there, but only key feature for off-axis observers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29" y="1295400"/>
            <a:ext cx="6513644" cy="4819835"/>
          </a:xfrm>
          <a:prstGeom prst="rect">
            <a:avLst/>
          </a:prstGeom>
        </p:spPr>
      </p:pic>
      <p:sp>
        <p:nvSpPr>
          <p:cNvPr id="5" name="Ryan+ 2019 (in prep)"/>
          <p:cNvSpPr txBox="1"/>
          <p:nvPr/>
        </p:nvSpPr>
        <p:spPr>
          <a:xfrm>
            <a:off x="6340928" y="5971447"/>
            <a:ext cx="2803072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spcBef>
                <a:spcPts val="2800"/>
              </a:spcBef>
              <a:defRPr sz="3000"/>
            </a:lvl1pPr>
          </a:lstStyle>
          <a:p>
            <a:pPr defTabSz="457189">
              <a:defRPr/>
            </a:pPr>
            <a:r>
              <a:rPr sz="1400" dirty="0">
                <a:solidFill>
                  <a:prstClr val="black"/>
                </a:solidFill>
                <a:latin typeface="Calibri" panose="020F0502020204030204"/>
              </a:rPr>
              <a:t>Ryan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, van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Eerten</a:t>
            </a:r>
            <a:r>
              <a:rPr sz="1400" dirty="0">
                <a:solidFill>
                  <a:prstClr val="black"/>
                </a:solidFill>
                <a:latin typeface="Calibri" panose="020F0502020204030204"/>
              </a:rPr>
              <a:t>+ 20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20, 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/>
              </a:rPr>
              <a:t>ApJ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 896, 166</a:t>
            </a:r>
            <a:endParaRPr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76674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143000"/>
          </a:xfrm>
        </p:spPr>
        <p:txBody>
          <a:bodyPr>
            <a:normAutofit/>
          </a:bodyPr>
          <a:lstStyle/>
          <a:p>
            <a:r>
              <a:rPr lang="en-US" i="1" dirty="0"/>
              <a:t>Athena and the off-axis afterglow 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413" y="6170373"/>
            <a:ext cx="8807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Moving </a:t>
            </a:r>
            <a:r>
              <a:rPr lang="en-US" dirty="0" err="1"/>
              <a:t>GRB</a:t>
            </a:r>
            <a:r>
              <a:rPr lang="en-US" dirty="0"/>
              <a:t> 170817A in distance and orientation. When can we still detect it with </a:t>
            </a:r>
            <a:r>
              <a:rPr lang="en-US" i="1" dirty="0"/>
              <a:t>Athena?</a:t>
            </a:r>
          </a:p>
          <a:p>
            <a:r>
              <a:rPr lang="en-US" dirty="0"/>
              <a:t>The rate shown here is the absolute merger rate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97" y="1007823"/>
            <a:ext cx="675005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408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23C09-C83E-42CE-9640-3EAFC6DE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54" y="347833"/>
            <a:ext cx="8173628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Some points about Bayesian model comparison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50D72-C036-4DCD-888A-267BB31932A0}"/>
                  </a:ext>
                </a:extLst>
              </p:cNvPr>
              <p:cNvSpPr txBox="1"/>
              <p:nvPr/>
            </p:nvSpPr>
            <p:spPr>
              <a:xfrm>
                <a:off x="152403" y="1832926"/>
                <a:ext cx="8656949" cy="4091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sz="1351" dirty="0"/>
                  <a:t>For a given data set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351" dirty="0"/>
                  <a:t>, and choice of model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1351" dirty="0"/>
                  <a:t>, model variables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351" dirty="0"/>
                  <a:t> , we control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35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351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Best fit maximizes probability of variables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351" dirty="0"/>
                  <a:t>for given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sz="1351" dirty="0"/>
                  <a:t> and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de-DE" sz="1351" dirty="0"/>
                  <a:t>, i.e.,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135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US" sz="135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351" dirty="0"/>
                  <a:t>, irrespective of normalization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endParaRPr lang="de-DE" sz="1351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To compare models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35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sz="135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35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351" dirty="0"/>
                  <a:t>, we need to look at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351" dirty="0"/>
                  <a:t> versus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351" dirty="0"/>
                  <a:t>:</a:t>
                </a:r>
                <a:br>
                  <a:rPr lang="de-DE" sz="1351" dirty="0"/>
                </a:br>
                <a:br>
                  <a:rPr lang="de-DE" sz="1351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de-DE" sz="135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135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35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br>
                  <a:rPr lang="en-US" sz="1351" dirty="0"/>
                </a:br>
                <a:br>
                  <a:rPr lang="en-US" sz="1351" dirty="0"/>
                </a:br>
                <a:r>
                  <a:rPr lang="en-US" sz="1351" dirty="0"/>
                  <a:t>using Bayes’ theorem, and requiring the </a:t>
                </a:r>
                <a:r>
                  <a:rPr lang="en-US" sz="1351" i="1" dirty="0"/>
                  <a:t>evidence</a:t>
                </a:r>
                <a:r>
                  <a:rPr lang="en-US" sz="1351" dirty="0"/>
                  <a:t>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sz="1351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35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35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35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d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nary>
                  </m:oMath>
                </a14:m>
                <a:endParaRPr lang="de-DE" sz="1351" dirty="0"/>
              </a:p>
              <a:p>
                <a:endParaRPr lang="de-DE" sz="1351" dirty="0"/>
              </a:p>
              <a:p>
                <a:r>
                  <a:rPr lang="de-DE" sz="1351" dirty="0"/>
                  <a:t>Which gets us to a few points:</a:t>
                </a:r>
              </a:p>
              <a:p>
                <a:endParaRPr lang="de-DE" sz="1351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Evidence computation is an integration problem, not minimization problem. Requires the right methods. In practice, </a:t>
                </a:r>
                <a:r>
                  <a:rPr lang="de-DE" sz="1351" i="1" dirty="0"/>
                  <a:t>nested sampling</a:t>
                </a:r>
                <a:r>
                  <a:rPr lang="de-DE" sz="1351" dirty="0"/>
                  <a:t> methods (e.g., </a:t>
                </a:r>
                <a:r>
                  <a:rPr lang="de-DE" sz="1351" i="1" dirty="0"/>
                  <a:t>dynesty</a:t>
                </a:r>
                <a:r>
                  <a:rPr lang="de-DE" sz="1351" dirty="0"/>
                  <a:t>, </a:t>
                </a:r>
                <a:r>
                  <a:rPr lang="de-DE" sz="1351" i="1" dirty="0"/>
                  <a:t>multinest</a:t>
                </a:r>
                <a:r>
                  <a:rPr lang="de-DE" sz="1351" dirty="0"/>
                  <a:t>, </a:t>
                </a:r>
                <a:r>
                  <a:rPr lang="de-DE" sz="1351" i="1" dirty="0"/>
                  <a:t>ultranest</a:t>
                </a:r>
                <a:r>
                  <a:rPr lang="de-DE" sz="1351" dirty="0"/>
                  <a:t>) rather than </a:t>
                </a:r>
                <a:r>
                  <a:rPr lang="de-DE" sz="1351" i="1" dirty="0"/>
                  <a:t>Markov chain</a:t>
                </a:r>
                <a:r>
                  <a:rPr lang="de-DE" sz="1351" dirty="0"/>
                  <a:t> methods (e.g. </a:t>
                </a:r>
                <a:r>
                  <a:rPr lang="de-DE" sz="1351" i="1" dirty="0"/>
                  <a:t>emcee</a:t>
                </a:r>
                <a:r>
                  <a:rPr lang="de-DE" sz="1351" dirty="0"/>
                  <a:t>)</a:t>
                </a: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The </a:t>
                </a:r>
                <a:r>
                  <a:rPr lang="de-DE" sz="1351" dirty="0">
                    <a:solidFill>
                      <a:srgbClr val="FF0000"/>
                    </a:solidFill>
                  </a:rPr>
                  <a:t>prior probability of a </a:t>
                </a:r>
                <a:r>
                  <a:rPr lang="de-DE" sz="1351" i="1" dirty="0">
                    <a:solidFill>
                      <a:srgbClr val="FF0000"/>
                    </a:solidFill>
                  </a:rPr>
                  <a:t>model</a:t>
                </a:r>
                <a:r>
                  <a:rPr lang="de-DE" sz="135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35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5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5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ℳ</m:t>
                    </m:r>
                    <m:r>
                      <a:rPr lang="en-US" sz="135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1351" dirty="0">
                    <a:solidFill>
                      <a:srgbClr val="FF0000"/>
                    </a:solidFill>
                  </a:rPr>
                  <a:t> directly affects the evidence comparison</a:t>
                </a:r>
                <a:r>
                  <a:rPr lang="de-DE" sz="1351" dirty="0"/>
                  <a:t>, while unconnected to </a:t>
                </a:r>
                <a14:m>
                  <m:oMath xmlns:m="http://schemas.openxmlformats.org/officeDocument/2006/math">
                    <m:r>
                      <a:rPr lang="en-US" sz="1351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de-DE" sz="1351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The </a:t>
                </a:r>
                <a:r>
                  <a:rPr lang="de-DE" sz="1351" dirty="0">
                    <a:solidFill>
                      <a:srgbClr val="FF0000"/>
                    </a:solidFill>
                  </a:rPr>
                  <a:t>evidence is highly sentitive to the prior of the </a:t>
                </a:r>
                <a:r>
                  <a:rPr lang="de-DE" sz="1351" i="1" dirty="0">
                    <a:solidFill>
                      <a:srgbClr val="FF0000"/>
                    </a:solidFill>
                  </a:rPr>
                  <a:t>variables</a:t>
                </a:r>
                <a:r>
                  <a:rPr lang="de-DE" sz="135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35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35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135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135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</m:d>
                  </m:oMath>
                </a14:m>
                <a:r>
                  <a:rPr lang="de-DE" sz="1351" dirty="0">
                    <a:solidFill>
                      <a:srgbClr val="FF0000"/>
                    </a:solidFill>
                  </a:rPr>
                  <a:t>, </a:t>
                </a:r>
                <a:r>
                  <a:rPr lang="de-DE" sz="1351" i="1" dirty="0">
                    <a:solidFill>
                      <a:srgbClr val="FF0000"/>
                    </a:solidFill>
                  </a:rPr>
                  <a:t>including </a:t>
                </a:r>
                <a:r>
                  <a:rPr lang="de-DE" sz="1351" dirty="0">
                    <a:solidFill>
                      <a:srgbClr val="FF0000"/>
                    </a:solidFill>
                  </a:rPr>
                  <a:t>their domain size</a:t>
                </a:r>
                <a:endParaRPr lang="de-DE" sz="1351" dirty="0"/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de-DE" sz="1351" dirty="0"/>
                  <a:t>Bayes‘ factor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DE" sz="135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351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en-US" sz="135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35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de-DE" sz="1351" dirty="0"/>
                  <a:t> rules-of-thumb: 1-3.2 </a:t>
                </a:r>
                <a:r>
                  <a:rPr lang="de-DE" sz="1351" i="1" dirty="0"/>
                  <a:t>not worth more than bare mention</a:t>
                </a:r>
                <a:r>
                  <a:rPr lang="de-DE" sz="1351" dirty="0"/>
                  <a:t>; 3.2-10 </a:t>
                </a:r>
                <a:r>
                  <a:rPr lang="de-DE" sz="1351" i="1" dirty="0"/>
                  <a:t>substantial</a:t>
                </a:r>
                <a:r>
                  <a:rPr lang="de-DE" sz="1351" dirty="0"/>
                  <a:t>; 10-100 </a:t>
                </a:r>
                <a:r>
                  <a:rPr lang="de-DE" sz="1351" i="1" dirty="0"/>
                  <a:t>strong</a:t>
                </a:r>
                <a:r>
                  <a:rPr lang="de-DE" sz="1351" dirty="0"/>
                  <a:t>; 100+ </a:t>
                </a:r>
                <a:r>
                  <a:rPr lang="de-DE" sz="1351" i="1" dirty="0"/>
                  <a:t>decisive</a:t>
                </a:r>
                <a:r>
                  <a:rPr lang="de-DE" sz="1351" dirty="0"/>
                  <a:t> (Kass &amp; Raftery 1995)....but there is some arbitrariness in these categories</a:t>
                </a:r>
              </a:p>
              <a:p>
                <a:endParaRPr lang="de-DE" sz="135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350D72-C036-4DCD-888A-267BB3193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3" y="1832926"/>
                <a:ext cx="8656949" cy="4091120"/>
              </a:xfrm>
              <a:prstGeom prst="rect">
                <a:avLst/>
              </a:prstGeom>
              <a:blipFill>
                <a:blip r:embed="rId2"/>
                <a:stretch>
                  <a:fillRect l="-141" t="-298" b="-7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BD1088-5E81-428D-A10F-36F4A1E1DEA7}"/>
              </a:ext>
            </a:extLst>
          </p:cNvPr>
          <p:cNvSpPr txBox="1"/>
          <p:nvPr/>
        </p:nvSpPr>
        <p:spPr>
          <a:xfrm>
            <a:off x="310718" y="6116715"/>
            <a:ext cx="410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...preaching to the choir, in a GW session?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43909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0"/>
    </mc:Choice>
    <mc:Fallback xmlns="">
      <p:transition spd="slow" advTm="81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We rely on </a:t>
            </a:r>
            <a:r>
              <a:rPr lang="en-US" i="1" dirty="0"/>
              <a:t>afterglow</a:t>
            </a:r>
            <a:r>
              <a:rPr lang="en-US" dirty="0"/>
              <a:t> for information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" y="3654947"/>
            <a:ext cx="4690187" cy="320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1" y="1124746"/>
            <a:ext cx="6814343" cy="279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3" y="4221091"/>
            <a:ext cx="3663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images from:</a:t>
            </a:r>
          </a:p>
          <a:p>
            <a:r>
              <a:rPr lang="en-US" sz="1400" dirty="0"/>
              <a:t>van der Horst, van </a:t>
            </a:r>
            <a:r>
              <a:rPr lang="en-US" sz="1400" dirty="0" err="1"/>
              <a:t>Eerten</a:t>
            </a:r>
            <a:r>
              <a:rPr lang="en-US" sz="1400" dirty="0"/>
              <a:t> &amp; Fong</a:t>
            </a:r>
          </a:p>
          <a:p>
            <a:r>
              <a:rPr lang="en-US" sz="1400" dirty="0"/>
              <a:t>‘observations &amp; theory of gamma-ray burst jets’</a:t>
            </a:r>
          </a:p>
          <a:p>
            <a:r>
              <a:rPr lang="en-US" sz="1400" dirty="0"/>
              <a:t>New Astronomy Reviews, in prep</a:t>
            </a:r>
          </a:p>
        </p:txBody>
      </p:sp>
    </p:spTree>
    <p:extLst>
      <p:ext uri="{BB962C8B-B14F-4D97-AF65-F5344CB8AC3E}">
        <p14:creationId xmlns:p14="http://schemas.microsoft.com/office/powerpoint/2010/main" val="15443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F7CDA-8EC6-4E8D-A033-C6294E7B1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6" y="123970"/>
            <a:ext cx="8943033" cy="93111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 we stand in long-term follow-up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E97D82-6326-4FBF-BDEA-76406ADC5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4" y="1055081"/>
            <a:ext cx="4551632" cy="4492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33C105-9849-4CF0-A517-F8B226915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606" y="1055081"/>
            <a:ext cx="4135996" cy="4684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807A3-E2B6-43F9-9FA0-F417F34A01BD}"/>
              </a:ext>
            </a:extLst>
          </p:cNvPr>
          <p:cNvSpPr txBox="1"/>
          <p:nvPr/>
        </p:nvSpPr>
        <p:spPr>
          <a:xfrm>
            <a:off x="3027285" y="5433587"/>
            <a:ext cx="2394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Troja</a:t>
            </a:r>
            <a:r>
              <a:rPr lang="en-US" dirty="0"/>
              <a:t>, van Eerten+ 2019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6D541-2F21-4BCF-9C86-79E8C9E06F97}"/>
              </a:ext>
            </a:extLst>
          </p:cNvPr>
          <p:cNvSpPr txBox="1"/>
          <p:nvPr/>
        </p:nvSpPr>
        <p:spPr>
          <a:xfrm>
            <a:off x="189724" y="6087699"/>
            <a:ext cx="8879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Haggard+ 2017, Hallinan+2017,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Kasliwal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+ 2017, Mooley+2018,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D’Avanzo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</a:t>
            </a:r>
          </a:p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Lyman+ 2018, Dobie+ 2018,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Ruan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Margutti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+ 2018,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Troja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+ 2017, 2018, Lamb+ 2019,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935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GRB</a:t>
            </a:r>
            <a:r>
              <a:rPr lang="en-US" dirty="0"/>
              <a:t> afterglow models &amp; closure relations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561421"/>
            <a:ext cx="3997524" cy="2864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3" y="1561421"/>
            <a:ext cx="4207815" cy="2864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1121" y="1752603"/>
                <a:ext cx="2236317" cy="568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−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~−0.9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121" y="1752603"/>
                <a:ext cx="2236317" cy="5686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28308" y="1561423"/>
                <a:ext cx="2124107" cy="568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/>
                        </a:rPr>
                        <m:t>−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16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1600" i="1">
                          <a:latin typeface="Cambria Math"/>
                        </a:rPr>
                        <m:t>~−0.6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308" y="1561423"/>
                <a:ext cx="2124107" cy="5686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4240" y="4876799"/>
                <a:ext cx="8969763" cy="1216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Theoretical models predict temporal decay slope and spectral shape. Example: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US" dirty="0"/>
                  <a:t>time: forward shock in homogeneous interstellar medium, no jet structure, relativistic limit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US" dirty="0"/>
                  <a:t>frequency: slow-cooling synchrotron spectrum above particle injection break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r>
                      <a:rPr lang="en-US" i="1">
                        <a:latin typeface="Cambria Math"/>
                      </a:rPr>
                      <m:t>~2.2</m:t>
                    </m:r>
                  </m:oMath>
                </a14:m>
                <a:r>
                  <a:rPr lang="en-US" dirty="0"/>
                  <a:t> is the power-law slope of the non-thermal electron population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∝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in energy</a:t>
                </a:r>
                <a:endParaRPr lang="en-US" i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40" y="4876799"/>
                <a:ext cx="8969763" cy="1216936"/>
              </a:xfrm>
              <a:prstGeom prst="rect">
                <a:avLst/>
              </a:prstGeom>
              <a:blipFill>
                <a:blip r:embed="rId6"/>
                <a:stretch>
                  <a:fillRect l="-612" t="-2500" b="-7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1819" y="6191249"/>
                <a:ext cx="72701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“closure” relation: solve for </a:t>
                </a:r>
                <a:r>
                  <a:rPr lang="en-US" i="1" dirty="0"/>
                  <a:t>p</a:t>
                </a:r>
                <a:r>
                  <a:rPr lang="en-US" dirty="0"/>
                  <a:t> left and right, and equate results: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2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+1=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19" y="6191249"/>
                <a:ext cx="7270195" cy="369332"/>
              </a:xfrm>
              <a:prstGeom prst="rect">
                <a:avLst/>
              </a:prstGeom>
              <a:blipFill>
                <a:blip r:embed="rId7"/>
                <a:stretch>
                  <a:fillRect l="-755"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8978" y="4033475"/>
                <a:ext cx="1467453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78" y="4033475"/>
                <a:ext cx="1467453" cy="3822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724403" y="4032832"/>
                <a:ext cx="1467453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3" y="4032832"/>
                <a:ext cx="1467453" cy="3822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59" y="3067053"/>
            <a:ext cx="1656660" cy="68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56" y="2993675"/>
            <a:ext cx="1219291" cy="83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44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4211C-C904-41A4-B18E-C8F27603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4" y="144066"/>
            <a:ext cx="8872695" cy="822903"/>
          </a:xfrm>
        </p:spPr>
        <p:txBody>
          <a:bodyPr/>
          <a:lstStyle/>
          <a:p>
            <a:pPr algn="ctr"/>
            <a:r>
              <a:rPr lang="en-US" dirty="0"/>
              <a:t>Follow-up, latest (radio &amp; X-rays)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27012-C174-432C-B292-A9987117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1123339"/>
            <a:ext cx="8358548" cy="4611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09370C-AD25-4BD8-AF4C-0E0389AF53D1}"/>
              </a:ext>
            </a:extLst>
          </p:cNvPr>
          <p:cNvSpPr txBox="1"/>
          <p:nvPr/>
        </p:nvSpPr>
        <p:spPr>
          <a:xfrm>
            <a:off x="6795912" y="5706370"/>
            <a:ext cx="210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Troja</a:t>
            </a:r>
            <a:r>
              <a:rPr lang="en-US" dirty="0"/>
              <a:t>, .., </a:t>
            </a:r>
            <a:r>
              <a:rPr lang="en-US" dirty="0" err="1"/>
              <a:t>HJvE</a:t>
            </a:r>
            <a:r>
              <a:rPr lang="en-US" dirty="0"/>
              <a:t>+  2021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0358C-1793-479D-81A0-100CE36FDF1D}"/>
              </a:ext>
            </a:extLst>
          </p:cNvPr>
          <p:cNvSpPr txBox="1"/>
          <p:nvPr/>
        </p:nvSpPr>
        <p:spPr>
          <a:xfrm>
            <a:off x="241806" y="5790604"/>
            <a:ext cx="3692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data points: shifted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data points: X-rays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left figure had X-ray data </a:t>
            </a:r>
            <a:r>
              <a:rPr lang="en-US" dirty="0" err="1"/>
              <a:t>rebinned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6659A3-41EA-4454-AAB0-60B1DE1E91BD}"/>
              </a:ext>
            </a:extLst>
          </p:cNvPr>
          <p:cNvSpPr txBox="1"/>
          <p:nvPr/>
        </p:nvSpPr>
        <p:spPr>
          <a:xfrm>
            <a:off x="4347164" y="6529268"/>
            <a:ext cx="489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Hajela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+ 2021, Balasubramanian+ 2021, ...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60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736F5-2DC5-485E-8A10-B957B1ED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90692"/>
            <a:ext cx="4737316" cy="3880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7E0DF9-85C9-4FE6-B233-E49E27F1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88" y="1240535"/>
            <a:ext cx="4336345" cy="433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9253D9-5A1B-4418-9072-DDE379621086}"/>
              </a:ext>
            </a:extLst>
          </p:cNvPr>
          <p:cNvSpPr txBox="1"/>
          <p:nvPr/>
        </p:nvSpPr>
        <p:spPr>
          <a:xfrm>
            <a:off x="1126836" y="5547102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Ghirlanda</a:t>
            </a:r>
            <a:r>
              <a:rPr lang="en-US" dirty="0"/>
              <a:t>+ 2019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2407B-99AF-420B-AF0C-D37F871F3FD2}"/>
              </a:ext>
            </a:extLst>
          </p:cNvPr>
          <p:cNvSpPr txBox="1"/>
          <p:nvPr/>
        </p:nvSpPr>
        <p:spPr>
          <a:xfrm>
            <a:off x="-12822" y="6050696"/>
            <a:ext cx="912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moves to the left over time, displaying apparent superluminal motion, indicating tight jet</a:t>
            </a:r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2C337-ECFD-4106-A55C-753C998F8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7" y="125278"/>
            <a:ext cx="8780016" cy="1325563"/>
          </a:xfrm>
        </p:spPr>
        <p:txBody>
          <a:bodyPr/>
          <a:lstStyle/>
          <a:p>
            <a:r>
              <a:rPr lang="en-US" dirty="0"/>
              <a:t>other channels: Very-large baseline interferometry (VLBI)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08D64-388D-4991-989B-094AAA57074E}"/>
              </a:ext>
            </a:extLst>
          </p:cNvPr>
          <p:cNvSpPr txBox="1"/>
          <p:nvPr/>
        </p:nvSpPr>
        <p:spPr>
          <a:xfrm>
            <a:off x="7482706" y="5533852"/>
            <a:ext cx="153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Mooley</a:t>
            </a:r>
            <a:r>
              <a:rPr lang="en-US" dirty="0"/>
              <a:t>+ 2018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6AE67-AC13-4F53-BEB8-BCADB46D0E4E}"/>
              </a:ext>
            </a:extLst>
          </p:cNvPr>
          <p:cNvSpPr txBox="1"/>
          <p:nvPr/>
        </p:nvSpPr>
        <p:spPr>
          <a:xfrm>
            <a:off x="3259440" y="6463508"/>
            <a:ext cx="588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also </a:t>
            </a:r>
            <a:r>
              <a:rPr lang="en-US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Zrake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+ 2018 for counterpoint to ‘tight jet’ conclusion</a:t>
            </a:r>
            <a:endParaRPr lang="de-D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247D90-1090-4CB7-B5BB-5C06C074A02F}"/>
              </a:ext>
            </a:extLst>
          </p:cNvPr>
          <p:cNvSpPr/>
          <p:nvPr/>
        </p:nvSpPr>
        <p:spPr>
          <a:xfrm>
            <a:off x="4194247" y="2143299"/>
            <a:ext cx="54307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54AB6-5168-4FF4-A9C4-AA19C8E7D782}"/>
              </a:ext>
            </a:extLst>
          </p:cNvPr>
          <p:cNvSpPr/>
          <p:nvPr/>
        </p:nvSpPr>
        <p:spPr>
          <a:xfrm>
            <a:off x="3602738" y="2143299"/>
            <a:ext cx="4937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C97BA-6392-4C76-AE40-7C8D793274C7}"/>
              </a:ext>
            </a:extLst>
          </p:cNvPr>
          <p:cNvSpPr/>
          <p:nvPr/>
        </p:nvSpPr>
        <p:spPr>
          <a:xfrm>
            <a:off x="3416216" y="2143299"/>
            <a:ext cx="54307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254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D6FE3-7484-49C8-8012-88BAAFFA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169820"/>
            <a:ext cx="893981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 general, many questions that can be addressed with multi-messenger observations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F10B8-0C1D-4494-A78E-073D56B0B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1825626"/>
            <a:ext cx="8785091" cy="46728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merged?</a:t>
            </a:r>
          </a:p>
          <a:p>
            <a:r>
              <a:rPr lang="en-US" dirty="0"/>
              <a:t>What is the fate of the remnant?</a:t>
            </a:r>
          </a:p>
          <a:p>
            <a:r>
              <a:rPr lang="en-US" dirty="0"/>
              <a:t>what is the neutron star equation-of-state?</a:t>
            </a:r>
          </a:p>
          <a:p>
            <a:r>
              <a:rPr lang="en-US" dirty="0"/>
              <a:t>What is the distance to the source?</a:t>
            </a:r>
          </a:p>
          <a:p>
            <a:r>
              <a:rPr lang="en-US" dirty="0"/>
              <a:t>What is the orientation of the merger plane?</a:t>
            </a:r>
          </a:p>
          <a:p>
            <a:r>
              <a:rPr lang="en-US" dirty="0"/>
              <a:t>Any implications for cosmology?</a:t>
            </a:r>
          </a:p>
          <a:p>
            <a:r>
              <a:rPr lang="en-US" dirty="0"/>
              <a:t>What heavy metals are produced by the </a:t>
            </a:r>
            <a:r>
              <a:rPr lang="en-US" dirty="0" err="1"/>
              <a:t>kilonova</a:t>
            </a:r>
            <a:r>
              <a:rPr lang="en-US" dirty="0"/>
              <a:t>?</a:t>
            </a:r>
          </a:p>
          <a:p>
            <a:r>
              <a:rPr lang="en-US" dirty="0"/>
              <a:t>What are the characteristics of the </a:t>
            </a:r>
            <a:r>
              <a:rPr lang="en-US" dirty="0" err="1"/>
              <a:t>kilonova</a:t>
            </a:r>
            <a:r>
              <a:rPr lang="en-US" dirty="0"/>
              <a:t> ejecta?</a:t>
            </a:r>
          </a:p>
          <a:p>
            <a:r>
              <a:rPr lang="en-US" dirty="0"/>
              <a:t>do we have the missing evidence for the nature of short </a:t>
            </a:r>
            <a:r>
              <a:rPr lang="en-US" dirty="0" err="1"/>
              <a:t>GRBs</a:t>
            </a:r>
            <a:r>
              <a:rPr lang="en-US" dirty="0"/>
              <a:t>?</a:t>
            </a:r>
          </a:p>
          <a:p>
            <a:r>
              <a:rPr lang="en-US" dirty="0"/>
              <a:t>What is the nature of the afterglow (jet? choked flow?)</a:t>
            </a:r>
          </a:p>
          <a:p>
            <a:r>
              <a:rPr lang="en-US" dirty="0"/>
              <a:t>....</a:t>
            </a:r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2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AEAF-DE9A-45AB-A0B5-CE77F8BD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240" y="65924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from the </a:t>
            </a:r>
            <a:br>
              <a:rPr lang="en-US" dirty="0"/>
            </a:br>
            <a:r>
              <a:rPr lang="en-US" dirty="0"/>
              <a:t>gravitational wave</a:t>
            </a:r>
            <a:br>
              <a:rPr lang="en-US" dirty="0"/>
            </a:br>
            <a:r>
              <a:rPr lang="en-US" dirty="0"/>
              <a:t>detection</a:t>
            </a:r>
            <a:br>
              <a:rPr lang="en-US" dirty="0"/>
            </a:br>
            <a:r>
              <a:rPr lang="en-US" dirty="0"/>
              <a:t>of GW170817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3EDB5-453C-4D9A-8E93-77E5F269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630" y="365129"/>
            <a:ext cx="3532051" cy="2417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F232B4-90FD-4CA0-9717-851F1EA3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38" y="3074795"/>
            <a:ext cx="8528523" cy="2707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740489-9D06-4547-AA57-F104D9A48ED8}"/>
              </a:ext>
            </a:extLst>
          </p:cNvPr>
          <p:cNvSpPr/>
          <p:nvPr/>
        </p:nvSpPr>
        <p:spPr>
          <a:xfrm>
            <a:off x="307737" y="4823209"/>
            <a:ext cx="8010639" cy="387983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B23C7-4EC6-4917-AFFB-87B4F7D7BBB9}"/>
              </a:ext>
            </a:extLst>
          </p:cNvPr>
          <p:cNvSpPr txBox="1"/>
          <p:nvPr/>
        </p:nvSpPr>
        <p:spPr>
          <a:xfrm>
            <a:off x="181439" y="6308205"/>
            <a:ext cx="878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viewing angle is degenerate with distance, but NGC 4993 distance can be used for that</a:t>
            </a:r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A11D9-ED9D-48CB-9440-B0F895CA9DB5}"/>
              </a:ext>
            </a:extLst>
          </p:cNvPr>
          <p:cNvSpPr txBox="1"/>
          <p:nvPr/>
        </p:nvSpPr>
        <p:spPr>
          <a:xfrm>
            <a:off x="7583270" y="5675764"/>
            <a:ext cx="147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Abbott+ 2017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277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2258</Words>
  <Application>Microsoft Office PowerPoint</Application>
  <PresentationFormat>On-screen Show (4:3)</PresentationFormat>
  <Paragraphs>280</Paragraphs>
  <Slides>50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DIN Alternate</vt:lpstr>
      <vt:lpstr>Office Theme</vt:lpstr>
      <vt:lpstr>Physical insights from multi-messenger observations of compact binary mergers and their afterglows</vt:lpstr>
      <vt:lpstr>Physical insights from multi-messenger observations of compact binary mergers and their afterglows</vt:lpstr>
      <vt:lpstr>GW170817 / GRB 170817A</vt:lpstr>
      <vt:lpstr>PowerPoint Presentation</vt:lpstr>
      <vt:lpstr>Where we stand in long-term follow-up</vt:lpstr>
      <vt:lpstr>Follow-up, latest (radio &amp; X-rays)</vt:lpstr>
      <vt:lpstr>other channels: Very-large baseline interferometry (VLBI)</vt:lpstr>
      <vt:lpstr>In general, many questions that can be addressed with multi-messenger observations</vt:lpstr>
      <vt:lpstr>Lessons from the  gravitational wave detection of GW170817</vt:lpstr>
      <vt:lpstr>multi-messenger modelling efforts including the kilonova</vt:lpstr>
      <vt:lpstr>multi-messenger modelling efforts including the kilonova</vt:lpstr>
      <vt:lpstr>lessons from the afterglow 1: it’s actually there...eventually</vt:lpstr>
      <vt:lpstr>Classic picture: On-axis “Top Hat” jet</vt:lpstr>
      <vt:lpstr>PowerPoint Presentation</vt:lpstr>
      <vt:lpstr>lessons from the afterglow 2:  we must account for extended gradual rise</vt:lpstr>
      <vt:lpstr>PowerPoint Presentation</vt:lpstr>
      <vt:lpstr>initial structure was always there, but only key feature for off-axis observers</vt:lpstr>
      <vt:lpstr>Structure is natural outcome of simulations (with and without kilonova debris)</vt:lpstr>
      <vt:lpstr>Anatomy of a structured jet</vt:lpstr>
      <vt:lpstr>Anatomy of a structured jet</vt:lpstr>
      <vt:lpstr>Structured jets &amp; prompt emission</vt:lpstr>
      <vt:lpstr>Structured jets &amp; prompt emission</vt:lpstr>
      <vt:lpstr>Structured jets and choked jets</vt:lpstr>
      <vt:lpstr>Structured jets and choked jets</vt:lpstr>
      <vt:lpstr>Lessons from the afterglow 3: downturn reveals either choked or successful jet</vt:lpstr>
      <vt:lpstr>Lessons from the afterglow 4: at least GRB 170817A supports successful jet, and thus the NS merger origin of short GRBs</vt:lpstr>
      <vt:lpstr>Lessons from the afterglow 5: 1,000+ days might show additional features</vt:lpstr>
      <vt:lpstr>1,000 days of GRB 170817A</vt:lpstr>
      <vt:lpstr>1,000 days of GRB 170817A</vt:lpstr>
      <vt:lpstr>Light curves, assuming no extra component</vt:lpstr>
      <vt:lpstr>Adding an extra luminosity to the fit</vt:lpstr>
      <vt:lpstr>Late-time evolution of the light curve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Evolution of the posterior of Gaussian jet model</vt:lpstr>
      <vt:lpstr>Conclusions</vt:lpstr>
      <vt:lpstr>reserve slides</vt:lpstr>
      <vt:lpstr>initial structure was always there, but only key feature for off-axis observers</vt:lpstr>
      <vt:lpstr>Athena and the off-axis afterglow rate</vt:lpstr>
      <vt:lpstr>Some points about Bayesian model comparison</vt:lpstr>
      <vt:lpstr>We rely on afterglow for information</vt:lpstr>
      <vt:lpstr>GRB afterglow models &amp; closure 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Relativistic jets and explosions in the multi-messenger era: gamma-ray bursts and blazars</dc:title>
  <dc:creator>hveerten</dc:creator>
  <cp:lastModifiedBy>Hendrik Van Eerten</cp:lastModifiedBy>
  <cp:revision>173</cp:revision>
  <dcterms:created xsi:type="dcterms:W3CDTF">2020-11-09T17:17:21Z</dcterms:created>
  <dcterms:modified xsi:type="dcterms:W3CDTF">2021-07-26T14:57:30Z</dcterms:modified>
</cp:coreProperties>
</file>