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8" r:id="rId4"/>
    <p:sldId id="293" r:id="rId5"/>
    <p:sldId id="294" r:id="rId6"/>
    <p:sldId id="296" r:id="rId7"/>
    <p:sldId id="295" r:id="rId8"/>
    <p:sldId id="298" r:id="rId9"/>
    <p:sldId id="299" r:id="rId10"/>
    <p:sldId id="297" r:id="rId11"/>
    <p:sldId id="300" r:id="rId12"/>
    <p:sldId id="301" r:id="rId13"/>
    <p:sldId id="302" r:id="rId14"/>
    <p:sldId id="303" r:id="rId15"/>
    <p:sldId id="304" r:id="rId16"/>
    <p:sldId id="305" r:id="rId17"/>
    <p:sldId id="307" r:id="rId18"/>
    <p:sldId id="309" r:id="rId19"/>
    <p:sldId id="306" r:id="rId20"/>
    <p:sldId id="308" r:id="rId21"/>
    <p:sldId id="312" r:id="rId22"/>
    <p:sldId id="310" r:id="rId23"/>
    <p:sldId id="313" r:id="rId24"/>
    <p:sldId id="311" r:id="rId25"/>
    <p:sldId id="314" r:id="rId26"/>
    <p:sldId id="315" r:id="rId27"/>
    <p:sldId id="317" r:id="rId28"/>
    <p:sldId id="318" r:id="rId29"/>
    <p:sldId id="316" r:id="rId30"/>
    <p:sldId id="328" r:id="rId31"/>
    <p:sldId id="319" r:id="rId32"/>
    <p:sldId id="324" r:id="rId33"/>
    <p:sldId id="320" r:id="rId34"/>
    <p:sldId id="321" r:id="rId35"/>
    <p:sldId id="326" r:id="rId36"/>
    <p:sldId id="325" r:id="rId37"/>
    <p:sldId id="329" r:id="rId38"/>
    <p:sldId id="330" r:id="rId39"/>
    <p:sldId id="331" r:id="rId40"/>
    <p:sldId id="332" r:id="rId41"/>
    <p:sldId id="284" r:id="rId42"/>
    <p:sldId id="286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37" autoAdjust="0"/>
  </p:normalViewPr>
  <p:slideViewPr>
    <p:cSldViewPr snapToGrid="0">
      <p:cViewPr varScale="1">
        <p:scale>
          <a:sx n="95" d="100"/>
          <a:sy n="95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1E105-845A-4DA2-9D04-EF776ABC47D1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B9579-FCFA-409D-BED6-9B76A8D4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44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B9579-FCFA-409D-BED6-9B76A8D4DC3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29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B9579-FCFA-409D-BED6-9B76A8D4DC3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92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AE28E-147A-4B96-A5A3-193DD214E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E8103C-65EF-461F-8B62-587DB97D2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A7682D-608D-40C6-8E8B-E66D5377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972827-3B8A-44C0-BCD3-779D17DA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4BD34E-0D9F-476C-BE38-9F96892C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03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A0225C-27F4-4E76-B7E2-35D7A7A0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404F72-6008-4216-99E0-E981A097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0F50B1-129C-497C-89D0-880B8EF1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B9AB7E-E302-44B7-BF92-A0BFDF77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91BC0A-F640-4193-AB9F-D177F52B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36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A36D7F5-105C-4ACA-BB02-6B021636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211026-ED98-4371-963E-65CCF7295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CB2D6D-6D34-4B84-AE2B-30F4C079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FF0093-BE83-4A96-85D1-67879BDB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BD388F-5679-49DD-9BFF-C10D5A04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56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08A15-C2D7-46F3-BFB8-7F35B61D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3DC1B-0EDD-4867-B4A6-FAC10BC91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108358-0C05-4891-A0B5-CBFBBDDC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0EC529-AC6B-4DCB-A7F9-D8D08E0B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8C9D6F-7875-4B83-9FB6-5316E7D5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F7A0FDF-6C84-4A5C-8933-8CD126468CF2}"/>
              </a:ext>
            </a:extLst>
          </p:cNvPr>
          <p:cNvSpPr/>
          <p:nvPr userDrawn="1"/>
        </p:nvSpPr>
        <p:spPr>
          <a:xfrm>
            <a:off x="93306" y="65314"/>
            <a:ext cx="12017829" cy="67273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C250DBD-5C6A-4AA2-86CB-A85027A4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395" y="65314"/>
            <a:ext cx="1658299" cy="137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6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B36B-7C30-46AD-9378-B24C18B3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28DA66-CD45-4270-AB5F-755883669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8BDDA0-BB79-450B-BE7F-090DFBA2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409C1F-24E8-471C-800C-1928812F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381577-E0F9-49FF-ACFB-89B33979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86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F3F1A-D857-41CF-8152-3907C751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DB1C16-471F-464F-9620-46A4DB36A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F523B9-79F5-4E7A-ACD9-C1191DE7D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753ABB-28A0-4EA4-B466-52846500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D7371D-208B-43C5-8B87-F07F4A17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5244F8-5377-4F4F-9505-AF8938E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6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B9AEB-2FFD-40BA-95B3-B3D7B1A3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73E364-1141-45A7-A0AD-343B9301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4FE99A-2B3E-4254-8E8E-32E433AAA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193DD5-7A41-4A38-A1A4-3D9C7F680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F1754B2-F250-4B3E-9BC9-D20D44780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EB5371-DBB3-4910-AEAF-A3600C1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761C19-2302-4D50-8984-90984BFE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AD56FF-6FBE-4549-9776-F1BB4F6B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36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D726F0-79D0-4C85-B3E6-E6BA95A9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5AB968-047B-4575-A898-50BD0393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81BF63A-EBC6-4BE9-A041-ABF26FE2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F8149E-868F-4612-80E1-5551894B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46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050A7A-2E42-4234-9974-9677C92E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68091C-52E4-4323-8543-716A4BED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195665-78B9-4340-84AB-BFA43630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92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9C012E-E895-4E6A-B77E-0BEB6FD8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78A4EC-CF4E-4155-8087-A9B445192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034604-DF8D-4F50-8C52-E0E0C2DD1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032749-CEAC-4E8E-A898-EDDAEE0B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6AE192-C4BB-43F6-8B86-A4FAB4A2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49345D-6F40-410C-85BA-E3C5E417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1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3B92F-DD8D-40B4-9769-3BB87BF8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6D14A5D-0B2F-4DBE-A3A6-7C78C031D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993455-FEC2-487A-90E5-9CF91ED72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FB2413-5A64-4D8F-A614-127DF300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EF876A-2F5A-4F1C-B332-E5DE93C7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C723F1-2300-421A-B878-18BDC615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9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16C838-863C-4EE0-B5E4-FC116252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E1596B-D33A-49AA-A7A0-1C04ED1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C543A-4D12-4E71-AB15-773657902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0C72-0744-463A-B16F-A1FD2DC8136F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791C5F-7C7E-460D-818B-24A61ED0F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CC08DD-33BE-4FAC-97A1-385D965C2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2409-9EBD-4B00-9D46-4DC58FBDB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6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2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3.png"/><Relationship Id="rId7" Type="http://schemas.openxmlformats.org/officeDocument/2006/relationships/image" Target="../media/image90.png"/><Relationship Id="rId12" Type="http://schemas.openxmlformats.org/officeDocument/2006/relationships/image" Target="../media/image8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86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30F792-885C-42B5-A1D0-A31B7733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919" y="1748884"/>
            <a:ext cx="11356156" cy="188779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SaToR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 experiment: testing metric and non-metric theories of gravity in the Earth’s field via laser tracking to geodetic satellites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64933AF-5D7D-4CE4-AA21-621C986BABD5}"/>
              </a:ext>
            </a:extLst>
          </p:cNvPr>
          <p:cNvSpPr txBox="1">
            <a:spLocks/>
          </p:cNvSpPr>
          <p:nvPr/>
        </p:nvSpPr>
        <p:spPr>
          <a:xfrm>
            <a:off x="678424" y="285136"/>
            <a:ext cx="10835149" cy="1477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40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Marcel Grossmann Meeting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5 – 10, 2021</a:t>
            </a:r>
            <a:endParaRPr lang="it-IT" sz="4000" b="1" dirty="0">
              <a:solidFill>
                <a:srgbClr val="C0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17E9BD7-89D5-491D-A7A5-DDF92F87E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3" y="233338"/>
            <a:ext cx="1428750" cy="10763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CC8572-86CF-48B4-B016-E322A115E0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230" y="5785772"/>
            <a:ext cx="1822649" cy="1010828"/>
          </a:xfrm>
          <a:prstGeom prst="rect">
            <a:avLst/>
          </a:prstGeom>
        </p:spPr>
      </p:pic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BC119D8-7ECE-4DC5-AF9D-ADC059EE0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" y="6172808"/>
            <a:ext cx="2114550" cy="6237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BB4DEE-6420-405B-94AA-4CE46E96F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04" y="41460"/>
            <a:ext cx="1980746" cy="1636482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B7B717A1-23A3-45F2-B964-8FCDCED0E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521" y="3808220"/>
            <a:ext cx="10252953" cy="2764644"/>
          </a:xfrm>
        </p:spPr>
        <p:txBody>
          <a:bodyPr>
            <a:normAutofit fontScale="62500" lnSpcReduction="20000"/>
          </a:bodyPr>
          <a:lstStyle/>
          <a:p>
            <a:r>
              <a:rPr lang="it-IT" sz="4500" b="1" u="sng" dirty="0">
                <a:solidFill>
                  <a:srgbClr val="C00000"/>
                </a:solidFill>
              </a:rPr>
              <a:t>David Lucchesi</a:t>
            </a:r>
            <a:r>
              <a:rPr lang="it-IT" sz="4500" b="1" dirty="0">
                <a:solidFill>
                  <a:srgbClr val="C00000"/>
                </a:solidFill>
              </a:rPr>
              <a:t>, Luciano Anselmo, Massimo Bassan, Marco Lucente, Carmelo </a:t>
            </a:r>
            <a:r>
              <a:rPr lang="it-IT" sz="4500" b="1" dirty="0" err="1">
                <a:solidFill>
                  <a:srgbClr val="C00000"/>
                </a:solidFill>
              </a:rPr>
              <a:t>Magnafico</a:t>
            </a:r>
            <a:r>
              <a:rPr lang="it-IT" sz="4500" b="1" dirty="0">
                <a:solidFill>
                  <a:srgbClr val="C00000"/>
                </a:solidFill>
              </a:rPr>
              <a:t>, Carmen Pardini, Roberto Peron, Giuseppe </a:t>
            </a:r>
            <a:r>
              <a:rPr lang="it-IT" sz="4500" b="1" dirty="0" err="1">
                <a:solidFill>
                  <a:srgbClr val="C00000"/>
                </a:solidFill>
              </a:rPr>
              <a:t>Pucacco</a:t>
            </a:r>
            <a:r>
              <a:rPr lang="it-IT" sz="4500" b="1" dirty="0">
                <a:solidFill>
                  <a:srgbClr val="C00000"/>
                </a:solidFill>
              </a:rPr>
              <a:t>, Feliciana Sapio, Massimo Visco</a:t>
            </a:r>
          </a:p>
          <a:p>
            <a:endParaRPr lang="it-IT" sz="2000" dirty="0">
              <a:solidFill>
                <a:srgbClr val="C00000"/>
              </a:solidFill>
            </a:endParaRPr>
          </a:p>
          <a:p>
            <a:r>
              <a:rPr lang="it-IT" sz="2600" dirty="0">
                <a:solidFill>
                  <a:srgbClr val="C00000"/>
                </a:solidFill>
              </a:rPr>
              <a:t>Istituto Nazionale di Astrofisica (IAPS-INAF), Via Fosso del Cavaliere n. 100, 00133 Tor Vergata - Roma</a:t>
            </a:r>
          </a:p>
          <a:p>
            <a:r>
              <a:rPr lang="it-IT" sz="2600" dirty="0">
                <a:solidFill>
                  <a:srgbClr val="C00000"/>
                </a:solidFill>
              </a:rPr>
              <a:t>Consiglio Nazionale delle Ricerche (ISTI-CNR), Via Moruzzi n. 1, 56124 Pisa</a:t>
            </a:r>
          </a:p>
          <a:p>
            <a:r>
              <a:rPr lang="it-IT" sz="2600" dirty="0">
                <a:solidFill>
                  <a:srgbClr val="C00000"/>
                </a:solidFill>
              </a:rPr>
              <a:t>Dipartimento di Fisica (</a:t>
            </a:r>
            <a:r>
              <a:rPr lang="it-IT" sz="2600" dirty="0" err="1">
                <a:solidFill>
                  <a:srgbClr val="C00000"/>
                </a:solidFill>
              </a:rPr>
              <a:t>Univ</a:t>
            </a:r>
            <a:r>
              <a:rPr lang="it-IT" sz="2600" dirty="0">
                <a:solidFill>
                  <a:srgbClr val="C00000"/>
                </a:solidFill>
              </a:rPr>
              <a:t>. Tor Vergata), Via della Ricerca Scientifica n. 1, 00133 Tor Vergata - Roma</a:t>
            </a:r>
          </a:p>
          <a:p>
            <a:r>
              <a:rPr lang="it-IT" sz="2600" dirty="0">
                <a:solidFill>
                  <a:srgbClr val="C00000"/>
                </a:solidFill>
              </a:rPr>
              <a:t>Istituto Nazionale di Fisica Nucleare (INFN-RM2), Via della Ricerca Scientifica n. 1, 00133 Tor Vergata - Roma</a:t>
            </a:r>
          </a:p>
          <a:p>
            <a:r>
              <a:rPr lang="it-IT" sz="2600" b="1" dirty="0">
                <a:solidFill>
                  <a:srgbClr val="C00000"/>
                </a:solidFill>
              </a:rPr>
              <a:t>david.lucchesi@inaf.it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2B65F60-1EAB-4888-9500-961839BCD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14" y="4640874"/>
            <a:ext cx="1737265" cy="981932"/>
          </a:xfrm>
          <a:prstGeom prst="rect">
            <a:avLst/>
          </a:prstGeom>
        </p:spPr>
      </p:pic>
      <p:pic>
        <p:nvPicPr>
          <p:cNvPr id="12" name="Immagine 1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6847285-86FE-437D-B3D2-8E3F77D335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" y="4598903"/>
            <a:ext cx="1350169" cy="13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5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354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Consequently, 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natural theoretical framework to test gravitation will be that of the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Parameterized Post-Newtonian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PPN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formalism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However, we will also try to apply, as far as possible, the approach suggested by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R. H. 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Dicke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more than 50 years ago, usually referred to as the 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Dicke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framework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This is a </a:t>
            </a:r>
            <a:r>
              <a:rPr lang="en-US" sz="2400" u="sng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fairly general framework</a:t>
            </a:r>
            <a: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that allows us to conceive experiments </a:t>
            </a:r>
            <a:r>
              <a:rPr lang="en-US" sz="2400" u="sng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not connected</a:t>
            </a:r>
            <a: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a priori</a:t>
            </a:r>
            <a: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, with a given </a:t>
            </a:r>
            <a:r>
              <a:rPr lang="en-US" sz="2400" u="sng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physical theory</a:t>
            </a:r>
            <a:r>
              <a:rPr lang="en-US" sz="24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and also provides a way to analyze the results of an experiment under </a:t>
            </a:r>
            <a:r>
              <a:rPr lang="en-US" sz="2400" b="1" u="sng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primary hypotheses</a:t>
            </a:r>
            <a:endParaRPr lang="it-IT" sz="2400" b="1" u="sng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86A7B4-8F67-481B-A805-004CEF8401B0}"/>
              </a:ext>
            </a:extLst>
          </p:cNvPr>
          <p:cNvSpPr txBox="1"/>
          <p:nvPr/>
        </p:nvSpPr>
        <p:spPr>
          <a:xfrm>
            <a:off x="595008" y="6308209"/>
            <a:ext cx="110019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u="none" strike="noStrike" baseline="0" dirty="0" err="1"/>
              <a:t>Dicke</a:t>
            </a:r>
            <a:r>
              <a:rPr lang="en-US" sz="1800" b="1" i="0" u="none" strike="noStrike" baseline="0" dirty="0"/>
              <a:t>, R.H</a:t>
            </a:r>
            <a:r>
              <a:rPr lang="en-US" sz="1800" b="0" i="0" u="none" strike="noStrike" baseline="0" dirty="0"/>
              <a:t>. </a:t>
            </a:r>
            <a:r>
              <a:rPr lang="en-US" sz="1800" b="0" i="1" u="none" strike="noStrike" baseline="0" dirty="0"/>
              <a:t>The Theoretical Significance of Experimental Relativity</a:t>
            </a:r>
            <a:r>
              <a:rPr lang="en-US" sz="1800" b="0" i="0" u="none" strike="noStrike" baseline="0" dirty="0"/>
              <a:t>; Blackie and Son Ltd.: London/Glasgow, UK, 1964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396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u="none" strike="noStrike" baseline="0" dirty="0">
                <a:latin typeface="URWPalladioL-Roma"/>
              </a:rPr>
              <a:t>In his work </a:t>
            </a:r>
            <a:r>
              <a:rPr lang="en-US" sz="2400" b="1" i="0" u="none" strike="noStrike" baseline="0" dirty="0" err="1">
                <a:latin typeface="URWPalladioL-Roma"/>
              </a:rPr>
              <a:t>Dicke</a:t>
            </a:r>
            <a:r>
              <a:rPr lang="en-US" sz="2400" b="0" i="0" u="none" strike="noStrike" baseline="0" dirty="0">
                <a:latin typeface="URWPalladioL-Roma"/>
              </a:rPr>
              <a:t> defined the limits within which one should move to identify the fundamental characteristics of a relativistic theory of gravitation.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Following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Thorne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(1971),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Dicke’s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framework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can be summarized as follows:</a:t>
            </a:r>
            <a:endParaRPr lang="it-IT" sz="24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BD4D57-1D28-43EB-A237-6B6ABB36EF47}"/>
              </a:ext>
            </a:extLst>
          </p:cNvPr>
          <p:cNvSpPr txBox="1"/>
          <p:nvPr/>
        </p:nvSpPr>
        <p:spPr>
          <a:xfrm>
            <a:off x="288587" y="6308209"/>
            <a:ext cx="116148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URWPalladioL-Roma"/>
              </a:rPr>
              <a:t>Thorne, K.S.; Will, C.M. Theoretical Frameworks for Testing Relativistic Gravity. I. Foundations. </a:t>
            </a:r>
            <a:r>
              <a:rPr lang="en-US" sz="1800" b="0" i="0" u="none" strike="noStrike" baseline="0" dirty="0" err="1">
                <a:latin typeface="URWPalladioL-Ital"/>
              </a:rPr>
              <a:t>Astrophys</a:t>
            </a:r>
            <a:r>
              <a:rPr lang="en-US" sz="1800" b="0" i="0" u="none" strike="noStrike" baseline="0" dirty="0">
                <a:latin typeface="URWPalladioL-Ital"/>
              </a:rPr>
              <a:t>. J. </a:t>
            </a:r>
            <a:r>
              <a:rPr lang="en-US" sz="1800" b="1" i="0" u="none" strike="noStrike" baseline="0" dirty="0">
                <a:latin typeface="URWPalladioL-Bold"/>
              </a:rPr>
              <a:t>1971</a:t>
            </a:r>
            <a:r>
              <a:rPr lang="en-US" sz="1800" b="0" i="0" u="none" strike="noStrike" baseline="0" dirty="0">
                <a:latin typeface="URWPalladioL-Roma"/>
              </a:rPr>
              <a:t>, </a:t>
            </a:r>
            <a:r>
              <a:rPr lang="en-US" sz="1800" b="0" i="0" u="none" strike="noStrike" baseline="0" dirty="0">
                <a:latin typeface="URWPalladioL-Ital"/>
              </a:rPr>
              <a:t>163</a:t>
            </a:r>
            <a:r>
              <a:rPr lang="en-US" sz="1800" b="0" i="0" u="none" strike="noStrike" baseline="0" dirty="0">
                <a:latin typeface="URWPalladioL-Roma"/>
              </a:rPr>
              <a:t>, 595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B4BCE7-B1A3-4AC6-A939-E1220A1B2724}"/>
              </a:ext>
            </a:extLst>
          </p:cNvPr>
          <p:cNvSpPr txBox="1"/>
          <p:nvPr/>
        </p:nvSpPr>
        <p:spPr>
          <a:xfrm>
            <a:off x="324255" y="2828644"/>
            <a:ext cx="11468910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200" b="1" i="1" u="none" strike="noStrike" baseline="0" dirty="0">
                <a:solidFill>
                  <a:schemeClr val="accent1"/>
                </a:solidFill>
              </a:rPr>
              <a:t>Spacetime is a 4-dimensional differentiable manifold, with each point in the manifold corresponding to a physical event. The manifold need not a priori have either a metric or an </a:t>
            </a:r>
            <a:r>
              <a:rPr lang="it-IT" sz="2200" b="1" i="1" u="none" strike="noStrike" baseline="0" dirty="0">
                <a:solidFill>
                  <a:schemeClr val="accent1"/>
                </a:solidFill>
              </a:rPr>
              <a:t>affine connection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i="1" u="none" strike="noStrike" baseline="0" dirty="0">
                <a:solidFill>
                  <a:schemeClr val="accent1"/>
                </a:solidFill>
              </a:rPr>
              <a:t>The theory of gravity will be expressed in a form that is independent of the particular coordinates</a:t>
            </a:r>
            <a:r>
              <a:rPr lang="en-US" sz="2200" b="1" i="1" dirty="0">
                <a:solidFill>
                  <a:schemeClr val="accent1"/>
                </a:solidFill>
              </a:rPr>
              <a:t> </a:t>
            </a:r>
            <a:r>
              <a:rPr lang="en-US" sz="2200" b="1" i="1" u="none" strike="noStrike" baseline="0" dirty="0">
                <a:solidFill>
                  <a:schemeClr val="accent1"/>
                </a:solidFill>
              </a:rPr>
              <a:t>used; that is, the equations of gravity and the mathematical entities in them will be put </a:t>
            </a:r>
            <a:r>
              <a:rPr lang="it-IT" sz="2200" b="1" i="1" u="none" strike="noStrike" baseline="0" dirty="0" err="1">
                <a:solidFill>
                  <a:schemeClr val="accent1"/>
                </a:solidFill>
              </a:rPr>
              <a:t>into</a:t>
            </a:r>
            <a:r>
              <a:rPr lang="it-IT" sz="2200" b="1" i="1" u="none" strike="noStrike" baseline="0" dirty="0">
                <a:solidFill>
                  <a:schemeClr val="accent1"/>
                </a:solidFill>
              </a:rPr>
              <a:t> </a:t>
            </a:r>
            <a:r>
              <a:rPr lang="it-IT" sz="2200" b="1" i="1" u="none" strike="noStrike" baseline="0" dirty="0" err="1">
                <a:solidFill>
                  <a:schemeClr val="accent1"/>
                </a:solidFill>
              </a:rPr>
              <a:t>covariant</a:t>
            </a:r>
            <a:r>
              <a:rPr lang="it-IT" sz="2200" b="1" i="1" u="none" strike="noStrike" baseline="0" dirty="0">
                <a:solidFill>
                  <a:schemeClr val="accent1"/>
                </a:solidFill>
              </a:rPr>
              <a:t> </a:t>
            </a:r>
            <a:r>
              <a:rPr lang="it-IT" sz="2200" b="1" i="1" u="none" strike="noStrike" baseline="0" dirty="0" err="1">
                <a:solidFill>
                  <a:schemeClr val="accent1"/>
                </a:solidFill>
              </a:rPr>
              <a:t>form</a:t>
            </a:r>
            <a:endParaRPr lang="it-IT" sz="2200" b="1" i="1" u="sng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537848-CF61-4607-8093-C0619E431D1A}"/>
              </a:ext>
            </a:extLst>
          </p:cNvPr>
          <p:cNvSpPr txBox="1"/>
          <p:nvPr/>
        </p:nvSpPr>
        <p:spPr>
          <a:xfrm>
            <a:off x="321013" y="5103766"/>
            <a:ext cx="1146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These two statements </a:t>
            </a:r>
            <a:r>
              <a:rPr lang="en-US" sz="2400" b="0" i="0" u="none" strike="noStrike" baseline="0" dirty="0"/>
              <a:t>focus on the basic mathematical formalism to employ when discussing experiments in gravitation</a:t>
            </a:r>
            <a:endParaRPr lang="it-IT" sz="24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2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u="none" strike="noStrike" baseline="0" dirty="0">
                <a:latin typeface="URWPalladioL-Roma"/>
              </a:rPr>
              <a:t>With two further statements, </a:t>
            </a:r>
            <a:r>
              <a:rPr lang="en-US" sz="2400" b="1" i="0" u="none" strike="noStrike" baseline="0" dirty="0" err="1">
                <a:latin typeface="URWPalladioL-Roma"/>
              </a:rPr>
              <a:t>Dicke</a:t>
            </a:r>
            <a:r>
              <a:rPr lang="en-US" sz="2400" b="0" i="0" u="none" strike="noStrike" baseline="0" dirty="0">
                <a:latin typeface="URWPalladioL-Roma"/>
              </a:rPr>
              <a:t> introduces </a:t>
            </a:r>
            <a:r>
              <a:rPr lang="en-US" sz="2400" b="0" i="0" u="sng" strike="noStrike" baseline="0" dirty="0">
                <a:latin typeface="URWPalladioL-Roma"/>
              </a:rPr>
              <a:t>two important constraints</a:t>
            </a:r>
            <a:r>
              <a:rPr lang="en-US" sz="2400" b="0" i="0" u="none" strike="noStrike" baseline="0" dirty="0">
                <a:latin typeface="URWPalladioL-Roma"/>
              </a:rPr>
              <a:t> that an acceptable theory of gravitation should satisfy (</a:t>
            </a:r>
            <a:r>
              <a:rPr lang="en-US" sz="2400" b="1" i="0" u="none" strike="noStrike" baseline="0" dirty="0">
                <a:latin typeface="URWPalladioL-Roma"/>
              </a:rPr>
              <a:t>Thorne</a:t>
            </a:r>
            <a:r>
              <a:rPr lang="en-US" sz="2400" b="0" i="0" u="none" strike="noStrike" baseline="0" dirty="0">
                <a:latin typeface="URWPalladioL-Roma"/>
              </a:rPr>
              <a:t> and </a:t>
            </a:r>
            <a:r>
              <a:rPr lang="en-US" sz="2400" b="1" i="0" u="none" strike="noStrike" baseline="0" dirty="0">
                <a:latin typeface="URWPalladioL-Roma"/>
              </a:rPr>
              <a:t>Will</a:t>
            </a:r>
            <a:r>
              <a:rPr lang="en-US" sz="2400" b="0" i="0" u="none" strike="noStrike" baseline="0" dirty="0">
                <a:latin typeface="URWPalladioL-Roma"/>
              </a:rPr>
              <a:t> (</a:t>
            </a:r>
            <a:r>
              <a:rPr lang="en-US" sz="2400" b="1" i="0" u="none" strike="noStrike" baseline="0" dirty="0">
                <a:latin typeface="URWPalladioL-Roma"/>
              </a:rPr>
              <a:t>1971</a:t>
            </a:r>
            <a:r>
              <a:rPr lang="en-US" sz="2400" b="0" i="0" u="none" strike="noStrike" baseline="0" dirty="0">
                <a:latin typeface="URWPalladioL-Roma"/>
              </a:rPr>
              <a:t>))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24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BD4D57-1D28-43EB-A237-6B6ABB36EF47}"/>
              </a:ext>
            </a:extLst>
          </p:cNvPr>
          <p:cNvSpPr txBox="1"/>
          <p:nvPr/>
        </p:nvSpPr>
        <p:spPr>
          <a:xfrm>
            <a:off x="288587" y="6308209"/>
            <a:ext cx="116148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URWPalladioL-Roma"/>
              </a:rPr>
              <a:t>Thorne, K.S.; Will, C.M. Theoretical Frameworks for Testing Relativistic Gravity. I. Foundations. </a:t>
            </a:r>
            <a:r>
              <a:rPr lang="en-US" sz="1800" b="0" i="0" u="none" strike="noStrike" baseline="0" dirty="0" err="1">
                <a:latin typeface="URWPalladioL-Ital"/>
              </a:rPr>
              <a:t>Astrophys</a:t>
            </a:r>
            <a:r>
              <a:rPr lang="en-US" sz="1800" b="0" i="0" u="none" strike="noStrike" baseline="0" dirty="0">
                <a:latin typeface="URWPalladioL-Ital"/>
              </a:rPr>
              <a:t>. J. </a:t>
            </a:r>
            <a:r>
              <a:rPr lang="en-US" sz="1800" b="1" i="0" u="none" strike="noStrike" baseline="0" dirty="0">
                <a:latin typeface="URWPalladioL-Bold"/>
              </a:rPr>
              <a:t>1971</a:t>
            </a:r>
            <a:r>
              <a:rPr lang="en-US" sz="1800" b="0" i="0" u="none" strike="noStrike" baseline="0" dirty="0">
                <a:latin typeface="URWPalladioL-Roma"/>
              </a:rPr>
              <a:t>, </a:t>
            </a:r>
            <a:r>
              <a:rPr lang="en-US" sz="1800" b="0" i="0" u="none" strike="noStrike" baseline="0" dirty="0">
                <a:latin typeface="URWPalladioL-Ital"/>
              </a:rPr>
              <a:t>163</a:t>
            </a:r>
            <a:r>
              <a:rPr lang="en-US" sz="1800" b="0" i="0" u="none" strike="noStrike" baseline="0" dirty="0">
                <a:latin typeface="URWPalladioL-Roma"/>
              </a:rPr>
              <a:t>, 595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B4BCE7-B1A3-4AC6-A939-E1220A1B2724}"/>
              </a:ext>
            </a:extLst>
          </p:cNvPr>
          <p:cNvSpPr txBox="1"/>
          <p:nvPr/>
        </p:nvSpPr>
        <p:spPr>
          <a:xfrm>
            <a:off x="321013" y="2393399"/>
            <a:ext cx="1146891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2400" b="1" i="1" u="none" strike="noStrike" baseline="0" dirty="0">
                <a:solidFill>
                  <a:schemeClr val="accent1"/>
                </a:solidFill>
                <a:latin typeface="URWPalladioL-Ital"/>
              </a:rPr>
              <a:t>Gravity must be associated with one or more fields of tensorial character, that is, scalars, vectors, and tensors of various ranks</a:t>
            </a:r>
            <a:endParaRPr lang="en-US" sz="2400" b="1" i="1" u="none" strike="noStrike" baseline="0" dirty="0">
              <a:solidFill>
                <a:schemeClr val="accent1"/>
              </a:solidFill>
              <a:latin typeface="URWPalladioL-Roma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400" b="1" i="1" u="none" strike="noStrike" baseline="0" dirty="0">
                <a:solidFill>
                  <a:schemeClr val="accent1"/>
                </a:solidFill>
                <a:latin typeface="URWPalladioL-Ital"/>
              </a:rPr>
              <a:t>The dynamical equations which govern gravity must be derivable from an invariant action </a:t>
            </a:r>
            <a:r>
              <a:rPr lang="it-IT" sz="2400" b="1" i="1" u="none" strike="noStrike" baseline="0" dirty="0" err="1">
                <a:solidFill>
                  <a:schemeClr val="accent1"/>
                </a:solidFill>
                <a:latin typeface="URWPalladioL-Ital"/>
              </a:rPr>
              <a:t>principle</a:t>
            </a:r>
            <a:endParaRPr lang="it-IT" sz="2200" b="1" i="1" u="sng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537848-CF61-4607-8093-C0619E431D1A}"/>
              </a:ext>
            </a:extLst>
          </p:cNvPr>
          <p:cNvSpPr txBox="1"/>
          <p:nvPr/>
        </p:nvSpPr>
        <p:spPr>
          <a:xfrm>
            <a:off x="321013" y="4195529"/>
            <a:ext cx="1146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u="none" strike="noStrike" baseline="0" dirty="0">
                <a:latin typeface="URWPalladioL-Roma"/>
              </a:rPr>
              <a:t>Finally, the last point discussed by </a:t>
            </a:r>
            <a:r>
              <a:rPr lang="en-US" sz="2400" b="1" i="0" u="none" strike="noStrike" baseline="0" dirty="0" err="1">
                <a:latin typeface="URWPalladioL-Roma"/>
              </a:rPr>
              <a:t>Dicke</a:t>
            </a:r>
            <a:r>
              <a:rPr lang="en-US" sz="2400" b="0" i="0" u="none" strike="noStrike" baseline="0" dirty="0">
                <a:latin typeface="URWPalladioL-Roma"/>
              </a:rPr>
              <a:t> is based on </a:t>
            </a:r>
            <a:r>
              <a:rPr lang="en-US" sz="2400" b="0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RWPalladioL-Roma"/>
              </a:rPr>
              <a:t>Ockham’s razor</a:t>
            </a:r>
            <a:r>
              <a:rPr lang="en-US" sz="2400" b="0" i="0" u="none" strike="noStrike" baseline="0" dirty="0">
                <a:latin typeface="URWPalladioL-Roma"/>
              </a:rPr>
              <a:t> approach and can be considered a practical guiding principle for choosing the theories of gravitation that are most likely to be correct:</a:t>
            </a:r>
            <a:endParaRPr lang="it-IT" sz="24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D916C6-C350-4DCA-A850-D2FD5E5224D0}"/>
              </a:ext>
            </a:extLst>
          </p:cNvPr>
          <p:cNvSpPr txBox="1"/>
          <p:nvPr/>
        </p:nvSpPr>
        <p:spPr>
          <a:xfrm>
            <a:off x="361544" y="5436535"/>
            <a:ext cx="1146891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RWPalladioL-Ital"/>
                <a:ea typeface="+mn-ea"/>
                <a:cs typeface="+mn-cs"/>
              </a:rPr>
              <a:t>Nature likes things as simple as possible</a:t>
            </a:r>
            <a:endParaRPr lang="en-US" sz="2400" b="1" i="1" u="none" strike="noStrike" baseline="0" dirty="0">
              <a:solidFill>
                <a:schemeClr val="accent1"/>
              </a:solidFill>
              <a:latin typeface="URWPalladioL-Roma"/>
            </a:endParaRPr>
          </a:p>
        </p:txBody>
      </p:sp>
    </p:spTree>
    <p:extLst>
      <p:ext uri="{BB962C8B-B14F-4D97-AF65-F5344CB8AC3E}">
        <p14:creationId xmlns:p14="http://schemas.microsoft.com/office/powerpoint/2010/main" val="218874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The first statement of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Dicke’s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 framework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is particularly important because it immediately defines the role of a gravitational experiment: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1"/>
                </a:solidFill>
              </a:rPr>
              <a:t>it is expected to naturally lead to the </a:t>
            </a:r>
            <a:r>
              <a:rPr lang="en-US" sz="2400" b="0" i="0" u="sng" strike="noStrike" baseline="0" dirty="0">
                <a:solidFill>
                  <a:schemeClr val="accent1"/>
                </a:solidFill>
              </a:rPr>
              <a:t>existence</a:t>
            </a:r>
            <a:r>
              <a:rPr lang="en-US" sz="2400" b="0" i="0" u="none" strike="noStrike" baseline="0" dirty="0">
                <a:solidFill>
                  <a:schemeClr val="accent1"/>
                </a:solidFill>
              </a:rPr>
              <a:t> of a </a:t>
            </a:r>
            <a:r>
              <a:rPr lang="en-US" sz="2400" b="1" i="0" u="none" strike="noStrike" baseline="0" dirty="0">
                <a:solidFill>
                  <a:schemeClr val="accent1"/>
                </a:solidFill>
              </a:rPr>
              <a:t>metric</a:t>
            </a:r>
            <a:r>
              <a:rPr lang="en-US" sz="2400" b="0" i="0" u="none" strike="noStrike" baseline="0" dirty="0">
                <a:solidFill>
                  <a:schemeClr val="accent1"/>
                </a:solidFill>
              </a:rPr>
              <a:t> and of an </a:t>
            </a:r>
            <a:r>
              <a:rPr lang="en-US" sz="2400" b="1" i="0" u="none" strike="noStrike" baseline="0" dirty="0">
                <a:solidFill>
                  <a:schemeClr val="accent1"/>
                </a:solidFill>
              </a:rPr>
              <a:t>affine connection </a:t>
            </a:r>
            <a:r>
              <a:rPr lang="en-US" sz="2400" b="0" i="0" u="none" strike="noStrike" baseline="0" dirty="0">
                <a:solidFill>
                  <a:schemeClr val="accent1"/>
                </a:solidFill>
              </a:rPr>
              <a:t>for the </a:t>
            </a:r>
            <a:r>
              <a:rPr lang="en-US" sz="2400" b="1" i="0" u="none" strike="noStrike" baseline="0" dirty="0">
                <a:solidFill>
                  <a:schemeClr val="accent1"/>
                </a:solidFill>
              </a:rPr>
              <a:t>differential manifold</a:t>
            </a: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The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second statement relates to what 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Einstein’s Principle of General Covariance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actually is and, therefore, what its validity actually is: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1"/>
                </a:solidFill>
              </a:rPr>
              <a:t>this point goes to the </a:t>
            </a:r>
            <a:r>
              <a:rPr lang="en-US" sz="2400" b="0" i="0" u="sng" strike="noStrike" baseline="0" dirty="0">
                <a:solidFill>
                  <a:schemeClr val="accent1"/>
                </a:solidFill>
              </a:rPr>
              <a:t>foundations</a:t>
            </a:r>
            <a:r>
              <a:rPr lang="en-US" sz="2400" b="0" i="0" u="none" strike="noStrike" baseline="0" dirty="0">
                <a:solidFill>
                  <a:schemeClr val="accent1"/>
                </a:solidFill>
              </a:rPr>
              <a:t> of </a:t>
            </a:r>
            <a:r>
              <a:rPr lang="en-US" sz="2400" b="1" i="0" u="none" strike="noStrike" baseline="0" dirty="0">
                <a:solidFill>
                  <a:schemeClr val="accent1"/>
                </a:solidFill>
              </a:rPr>
              <a:t>GR</a:t>
            </a:r>
            <a:r>
              <a:rPr lang="en-US" sz="2400" b="0" i="0" u="none" strike="noStrike" baseline="0" dirty="0">
                <a:solidFill>
                  <a:schemeClr val="accent1"/>
                </a:solidFill>
              </a:rPr>
              <a:t> and to those of the </a:t>
            </a:r>
            <a:r>
              <a:rPr lang="en-US" sz="2400" b="1" i="0" u="none" strike="noStrike" baseline="0" dirty="0">
                <a:solidFill>
                  <a:schemeClr val="accent1"/>
                </a:solidFill>
              </a:rPr>
              <a:t>ATG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00" b="1" i="0" u="none" strike="noStrike" baseline="0" dirty="0">
              <a:solidFill>
                <a:schemeClr val="accent1"/>
              </a:solidFill>
            </a:endParaRP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For example, the mentioned covariance is obtained in some cases, only after the introduction of “</a:t>
            </a:r>
            <a:r>
              <a:rPr lang="en-US" sz="2400" b="0" i="1" u="sng" strike="noStrike" baseline="0" dirty="0">
                <a:solidFill>
                  <a:srgbClr val="000000"/>
                </a:solidFill>
              </a:rPr>
              <a:t>absolute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” elements or “</a:t>
            </a:r>
            <a:r>
              <a:rPr lang="en-US" sz="2400" b="0" i="1" u="sng" strike="noStrike" baseline="0" dirty="0">
                <a:solidFill>
                  <a:srgbClr val="000000"/>
                </a:solidFill>
              </a:rPr>
              <a:t>prior geometric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” elements in the theory: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</a:t>
            </a:r>
            <a:r>
              <a:rPr lang="en-US" sz="2400" b="0" i="0" u="none" strike="noStrike" baseline="0" dirty="0">
                <a:solidFill>
                  <a:schemeClr val="accent1"/>
                </a:solidFill>
              </a:rPr>
              <a:t>his means that these elements are not determined by the dynamical equations of the theory, and this can be interpreted as a failure of general covariance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</a:t>
            </a:r>
            <a:r>
              <a:rPr lang="en-US" sz="2400" b="0" i="0" u="none" strike="noStrike" baseline="0" dirty="0">
                <a:solidFill>
                  <a:schemeClr val="accent1"/>
                </a:solidFill>
              </a:rPr>
              <a:t>his rigidity can be overcome by assuming the invariance of the coordinates instead of their covariance, i.e., by a weaker hypothesis</a:t>
            </a:r>
            <a:endParaRPr lang="it-IT" sz="2400" b="1" u="sng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4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The two constraints of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URWPalladioL-Roma"/>
              </a:rPr>
              <a:t>Dicke’s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URWPalladioL-Roma"/>
              </a:rPr>
              <a:t> framework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 seem to strongly confine what an acceptable theory of gravitation is. Indeed,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URWPalladioL-Roma"/>
              </a:rPr>
              <a:t>Thorne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 and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URWPalladioL-Roma"/>
              </a:rPr>
              <a:t>Will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 wrote in this regard:</a:t>
            </a:r>
          </a:p>
          <a:p>
            <a:pPr algn="just"/>
            <a:endParaRPr lang="en-US" sz="2400" b="0" i="0" u="none" strike="noStrike" baseline="0" dirty="0">
              <a:solidFill>
                <a:srgbClr val="000000"/>
              </a:solidFill>
              <a:latin typeface="URWPalladioL-Rom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“ </a:t>
            </a:r>
            <a:r>
              <a:rPr lang="en-US" sz="2400" b="0" i="1" u="none" strike="noStrike" baseline="0" dirty="0">
                <a:solidFill>
                  <a:schemeClr val="accent1"/>
                </a:solidFill>
                <a:latin typeface="URWPalladioL-Roma"/>
              </a:rPr>
              <a:t>. . . These constraints have deep significance; they strongly confine the theory. For this reason, we should be willing to accept them only if they are fundamental to our subsequent arguments. For most applications of the </a:t>
            </a:r>
            <a:r>
              <a:rPr lang="en-US" sz="2400" b="1" i="1" u="none" strike="noStrike" baseline="0" dirty="0" err="1">
                <a:solidFill>
                  <a:schemeClr val="accent1"/>
                </a:solidFill>
                <a:latin typeface="URWPalladioL-Roma"/>
              </a:rPr>
              <a:t>Dicke</a:t>
            </a:r>
            <a:r>
              <a:rPr lang="en-US" sz="2400" b="1" i="1" u="none" strike="noStrike" baseline="0" dirty="0">
                <a:solidFill>
                  <a:schemeClr val="accent1"/>
                </a:solidFill>
                <a:latin typeface="URWPalladioL-Roma"/>
              </a:rPr>
              <a:t> framework</a:t>
            </a:r>
            <a:r>
              <a:rPr lang="en-US" sz="2400" b="0" i="1" u="none" strike="noStrike" baseline="0" dirty="0">
                <a:solidFill>
                  <a:schemeClr val="accent1"/>
                </a:solidFill>
                <a:latin typeface="URWPalladioL-Roma"/>
              </a:rPr>
              <a:t>, they are not needed at all. Therefore, </a:t>
            </a:r>
            <a:r>
              <a:rPr lang="en-US" sz="2400" b="0" i="1" u="none" strike="noStrike" baseline="0" dirty="0">
                <a:solidFill>
                  <a:schemeClr val="accent1"/>
                </a:solidFill>
                <a:latin typeface="URWPalladioL-Ital"/>
              </a:rPr>
              <a:t>we shall usually not assume them</a:t>
            </a:r>
            <a:r>
              <a:rPr lang="en-US" sz="2400" b="0" i="1" u="none" strike="noStrike" baseline="0" dirty="0">
                <a:solidFill>
                  <a:schemeClr val="accent1"/>
                </a:solidFill>
                <a:latin typeface="URWPalladioL-Roma"/>
              </a:rPr>
              <a:t>. If we ever need and use them, we shall state so explicitly . . 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”</a:t>
            </a:r>
          </a:p>
          <a:p>
            <a:pPr algn="just"/>
            <a:endParaRPr lang="en-US" sz="2400" b="0" i="0" u="none" strike="noStrike" baseline="0" dirty="0">
              <a:solidFill>
                <a:srgbClr val="000000"/>
              </a:solidFill>
              <a:latin typeface="URWPalladioL-Roma"/>
            </a:endParaRP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It is true that, for most applications, these two constraints are not necessary. However, we note that the theories that are still of interest today are those satisfying the two “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URWPalladioL-Roma"/>
              </a:rPr>
              <a:t>strong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” </a:t>
            </a:r>
            <a:r>
              <a:rPr lang="en-US" sz="2400" b="0" i="0" u="sng" strike="noStrike" baseline="0" dirty="0">
                <a:solidFill>
                  <a:srgbClr val="000000"/>
                </a:solidFill>
                <a:latin typeface="URWPalladioL-Roma"/>
              </a:rPr>
              <a:t>constraints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 suggested by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URWPalladioL-Roma"/>
              </a:rPr>
              <a:t>Dicke</a:t>
            </a:r>
            <a:endParaRPr lang="en-US" sz="2400" b="1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7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/>
              <p:nvPr/>
            </p:nvSpPr>
            <p:spPr>
              <a:xfrm>
                <a:off x="321013" y="1478592"/>
                <a:ext cx="11468910" cy="278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There is a close link between the framework proposed by </a:t>
                </a:r>
                <a:r>
                  <a:rPr lang="en-US" sz="2400" b="1" i="0" u="none" strike="noStrike" baseline="0" dirty="0" err="1">
                    <a:solidFill>
                      <a:srgbClr val="000000"/>
                    </a:solidFill>
                    <a:latin typeface="URWPalladioL-Roma"/>
                  </a:rPr>
                  <a:t>Dicke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 and the </a:t>
                </a:r>
                <a:r>
                  <a:rPr lang="en-US" sz="2400" b="1" i="0" u="none" strike="noStrike" baseline="0" dirty="0">
                    <a:solidFill>
                      <a:srgbClr val="FF0000"/>
                    </a:solidFill>
                    <a:latin typeface="URWPalladioL-Roma"/>
                  </a:rPr>
                  <a:t>PPN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 </a:t>
                </a:r>
                <a:r>
                  <a:rPr lang="en-US" sz="2400" b="1" i="0" u="none" strike="noStrike" baseline="0" dirty="0">
                    <a:solidFill>
                      <a:srgbClr val="FF0000"/>
                    </a:solidFill>
                    <a:latin typeface="URWPalladioL-Roma"/>
                  </a:rPr>
                  <a:t>formalism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. In fact, two</a:t>
                </a:r>
                <a:r>
                  <a:rPr lang="en-US" sz="2400" dirty="0">
                    <a:solidFill>
                      <a:srgbClr val="000000"/>
                    </a:solidFill>
                    <a:latin typeface="URWPalladioL-Roma"/>
                  </a:rPr>
                  <a:t> 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conclusions reached by </a:t>
                </a:r>
                <a:r>
                  <a:rPr lang="en-US" sz="2400" b="1" i="0" u="none" strike="noStrike" baseline="0" dirty="0" err="1">
                    <a:solidFill>
                      <a:srgbClr val="000000"/>
                    </a:solidFill>
                    <a:latin typeface="URWPalladioL-Roma"/>
                  </a:rPr>
                  <a:t>Dicke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 within his framework became postulates at the basis of the current </a:t>
                </a:r>
                <a:r>
                  <a:rPr lang="en-US" sz="2400" b="1" i="0" u="none" strike="noStrike" baseline="0" dirty="0">
                    <a:solidFill>
                      <a:srgbClr val="FF0000"/>
                    </a:solidFill>
                    <a:latin typeface="URWPalladioL-Roma"/>
                  </a:rPr>
                  <a:t>PPN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 </a:t>
                </a:r>
                <a:r>
                  <a:rPr lang="en-US" sz="2400" b="1" i="0" u="none" strike="noStrike" baseline="0" dirty="0">
                    <a:solidFill>
                      <a:srgbClr val="FF0000"/>
                    </a:solidFill>
                    <a:latin typeface="URWPalladioL-Roma"/>
                  </a:rPr>
                  <a:t>formalism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: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the existence of at least one second rank tensor, the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, to be associated with gravity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the way to describe the response of matter and </a:t>
                </a:r>
                <a:r>
                  <a:rPr lang="it-IT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fields to </a:t>
                </a:r>
                <a:r>
                  <a:rPr lang="it-IT" sz="2400" b="0" i="0" u="none" strike="noStrike" baseline="0" dirty="0" err="1">
                    <a:solidFill>
                      <a:srgbClr val="000000"/>
                    </a:solidFill>
                    <a:latin typeface="URWPalladioL-Roma"/>
                  </a:rPr>
                  <a:t>gravity</a:t>
                </a:r>
                <a:r>
                  <a:rPr lang="it-IT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4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t-IT" sz="24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it-IT" sz="2400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  <m:r>
                      <a:rPr lang="it-IT" sz="24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URWPalladioL-Roma"/>
                  </a:rPr>
                  <a:t>represents the stress-energy tensor for all matter and non-gravitational fields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1478592"/>
                <a:ext cx="11468910" cy="2789482"/>
              </a:xfrm>
              <a:prstGeom prst="rect">
                <a:avLst/>
              </a:prstGeom>
              <a:blipFill>
                <a:blip r:embed="rId2"/>
                <a:stretch>
                  <a:fillRect l="-851" t="-1751" r="-797" b="-32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FDD8B6-6964-4CCA-B8AB-75FE6AE26CB8}"/>
              </a:ext>
            </a:extLst>
          </p:cNvPr>
          <p:cNvSpPr txBox="1"/>
          <p:nvPr/>
        </p:nvSpPr>
        <p:spPr>
          <a:xfrm>
            <a:off x="321013" y="4331759"/>
            <a:ext cx="114689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In their paper,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URWPalladioL-Roma"/>
              </a:rPr>
              <a:t>Thorne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 and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URWPalladioL-Roma"/>
              </a:rPr>
              <a:t>Will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 also remarked that: </a:t>
            </a:r>
          </a:p>
          <a:p>
            <a:pPr algn="just"/>
            <a:endParaRPr lang="en-US" sz="1000" b="0" i="0" u="none" strike="noStrike" baseline="0" dirty="0">
              <a:solidFill>
                <a:srgbClr val="000000"/>
              </a:solidFill>
              <a:latin typeface="URWPalladioL-Rom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“ </a:t>
            </a:r>
            <a:r>
              <a:rPr lang="en-US" sz="2400" b="0" i="0" u="none" strike="noStrike" baseline="0" dirty="0">
                <a:solidFill>
                  <a:schemeClr val="accent1"/>
                </a:solidFill>
                <a:latin typeface="URWPalladioL-Roma"/>
              </a:rPr>
              <a:t>. . . It is important for the future that experimenters concentrate not only on measuring the </a:t>
            </a:r>
            <a:r>
              <a:rPr lang="en-US" sz="2400" b="1" i="0" u="none" strike="noStrike" baseline="0" dirty="0">
                <a:solidFill>
                  <a:schemeClr val="accent1"/>
                </a:solidFill>
                <a:latin typeface="URWPalladioL-Roma"/>
              </a:rPr>
              <a:t>PPN</a:t>
            </a:r>
            <a:r>
              <a:rPr lang="en-US" sz="2400" b="0" i="0" u="none" strike="noStrike" baseline="0" dirty="0">
                <a:solidFill>
                  <a:schemeClr val="accent1"/>
                </a:solidFill>
                <a:latin typeface="URWPalladioL-Roma"/>
              </a:rPr>
              <a:t> parameters. They should also perform new experiments within the </a:t>
            </a:r>
            <a:r>
              <a:rPr lang="en-US" sz="2400" b="1" i="0" u="none" strike="noStrike" baseline="0" dirty="0" err="1">
                <a:solidFill>
                  <a:schemeClr val="accent1"/>
                </a:solidFill>
                <a:latin typeface="URWPalladioL-Roma"/>
              </a:rPr>
              <a:t>Dicke</a:t>
            </a:r>
            <a:r>
              <a:rPr lang="en-US" sz="2400" b="1" i="0" u="none" strike="noStrike" baseline="0" dirty="0">
                <a:solidFill>
                  <a:schemeClr val="accent1"/>
                </a:solidFill>
                <a:latin typeface="URWPalladioL-Roma"/>
              </a:rPr>
              <a:t> framework</a:t>
            </a:r>
            <a:r>
              <a:rPr lang="en-US" sz="2400" b="0" i="0" u="none" strike="noStrike" baseline="0" dirty="0">
                <a:solidFill>
                  <a:schemeClr val="accent1"/>
                </a:solidFill>
                <a:latin typeface="URWPalladioL-Roma"/>
              </a:rPr>
              <a:t> to strengthen—or destroy—the foundation it lays for the </a:t>
            </a:r>
            <a:r>
              <a:rPr lang="en-US" sz="2400" b="1" i="0" u="none" strike="noStrike" baseline="0" dirty="0">
                <a:solidFill>
                  <a:schemeClr val="accent1"/>
                </a:solidFill>
                <a:latin typeface="URWPalladioL-Roma"/>
              </a:rPr>
              <a:t>PPN</a:t>
            </a:r>
            <a:r>
              <a:rPr lang="en-US" sz="2400" b="0" i="0" u="none" strike="noStrike" baseline="0" dirty="0">
                <a:solidFill>
                  <a:schemeClr val="accent1"/>
                </a:solidFill>
                <a:latin typeface="URWPalladioL-Roma"/>
              </a:rPr>
              <a:t> </a:t>
            </a:r>
            <a:r>
              <a:rPr lang="en-US" sz="2400" b="1" i="0" u="none" strike="noStrike" baseline="0" dirty="0">
                <a:solidFill>
                  <a:schemeClr val="accent1"/>
                </a:solidFill>
                <a:latin typeface="URWPalladioL-Roma"/>
              </a:rPr>
              <a:t>framework</a:t>
            </a:r>
            <a:r>
              <a:rPr lang="en-US" sz="2400" b="0" i="0" u="none" strike="noStrike" baseline="0" dirty="0">
                <a:solidFill>
                  <a:schemeClr val="accent1"/>
                </a:solidFill>
                <a:latin typeface="URWPalladioL-Roma"/>
              </a:rPr>
              <a:t> . . 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RWPalladioL-Roma"/>
              </a:rPr>
              <a:t>”</a:t>
            </a:r>
            <a:endParaRPr lang="en-US" sz="2400" b="1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he framework proposed by </a:t>
            </a:r>
            <a:r>
              <a:rPr lang="en-US" sz="2400" b="1" i="0" u="none" strike="noStrike" baseline="0" dirty="0" err="1">
                <a:solidFill>
                  <a:srgbClr val="000000"/>
                </a:solidFill>
              </a:rPr>
              <a:t>Dicke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is not easy to apply in every context, it is powerful for:</a:t>
            </a:r>
          </a:p>
          <a:p>
            <a:pPr algn="l"/>
            <a:endParaRPr lang="it-IT" sz="1000" b="0" i="0" u="none" strike="noStrike" baseline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i="0" u="none" strike="noStrike" baseline="0" dirty="0">
                <a:solidFill>
                  <a:schemeClr val="accent1"/>
                </a:solidFill>
              </a:rPr>
              <a:t>discussing the null experiments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/>
                </a:solidFill>
              </a:rPr>
              <a:t>d</a:t>
            </a:r>
            <a:r>
              <a:rPr lang="en-US" sz="2200" b="1" i="0" u="none" strike="noStrike" baseline="0" dirty="0">
                <a:solidFill>
                  <a:schemeClr val="accent1"/>
                </a:solidFill>
              </a:rPr>
              <a:t>elineating the qualitative nature of gravity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1" i="0" u="none" strike="noStrike" baseline="0" dirty="0">
                <a:solidFill>
                  <a:schemeClr val="accent1"/>
                </a:solidFill>
              </a:rPr>
              <a:t>devising new covariant theories of gravity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54C9EE-6443-4F6B-BBC1-16F9DEEB39F6}"/>
              </a:ext>
            </a:extLst>
          </p:cNvPr>
          <p:cNvSpPr txBox="1"/>
          <p:nvPr/>
        </p:nvSpPr>
        <p:spPr>
          <a:xfrm>
            <a:off x="361545" y="3356042"/>
            <a:ext cx="114689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 possible attempt to apply </a:t>
            </a:r>
            <a:r>
              <a:rPr lang="en-US" sz="2400" b="1" dirty="0" err="1"/>
              <a:t>Dicke's</a:t>
            </a:r>
            <a:r>
              <a:rPr lang="en-US" sz="2400" b="1" dirty="0"/>
              <a:t> framework</a:t>
            </a:r>
            <a:r>
              <a:rPr lang="en-US" sz="2400" dirty="0"/>
              <a:t> is to search for the signature of the effects of a possible </a:t>
            </a:r>
            <a:r>
              <a:rPr lang="en-US" sz="2400" b="1" dirty="0"/>
              <a:t>ATG</a:t>
            </a:r>
            <a:r>
              <a:rPr lang="en-US" sz="2400" dirty="0"/>
              <a:t> on all the orbital elements of a satellite, thus not limiting the analysis to only possible secular effects</a:t>
            </a:r>
          </a:p>
          <a:p>
            <a:pPr algn="just"/>
            <a:endParaRPr lang="en-US" sz="1000" dirty="0"/>
          </a:p>
          <a:p>
            <a:pPr algn="just"/>
            <a:r>
              <a:rPr lang="en-US" sz="2400" dirty="0"/>
              <a:t>This approach, of considerable significance, is far from simple to pursue, requiring in fact a greater understanding of the </a:t>
            </a:r>
            <a:r>
              <a:rPr lang="en-US" sz="2400" b="1" dirty="0"/>
              <a:t>periodic perturbative effects</a:t>
            </a:r>
            <a:r>
              <a:rPr lang="en-US" sz="2400" dirty="0"/>
              <a:t> that characterize the residuals in the different orbital elements of a satellite. We refer to </a:t>
            </a:r>
            <a:r>
              <a:rPr lang="en-US" sz="2400" b="1" dirty="0"/>
              <a:t>Lucchesi et al.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b="1" dirty="0"/>
              <a:t>2021</a:t>
            </a:r>
            <a:r>
              <a:rPr lang="en-US" sz="2400" dirty="0"/>
              <a:t>) for details</a:t>
            </a: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E8C916-97B0-406D-A123-C52133DF903E}"/>
              </a:ext>
            </a:extLst>
          </p:cNvPr>
          <p:cNvSpPr txBox="1"/>
          <p:nvPr/>
        </p:nvSpPr>
        <p:spPr>
          <a:xfrm>
            <a:off x="650005" y="6047702"/>
            <a:ext cx="1081092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D. Lucchesi, L. </a:t>
            </a:r>
            <a:r>
              <a:rPr lang="it-IT" sz="1600" dirty="0" err="1"/>
              <a:t>Anselo</a:t>
            </a:r>
            <a:r>
              <a:rPr lang="it-IT" sz="1600" dirty="0"/>
              <a:t>, M. Bassan, et al., </a:t>
            </a:r>
            <a:r>
              <a:rPr lang="it-IT" sz="1600" i="1" dirty="0"/>
              <a:t>Testing </a:t>
            </a:r>
            <a:r>
              <a:rPr lang="it-IT" sz="1600" i="1" dirty="0" err="1"/>
              <a:t>Gravitational</a:t>
            </a:r>
            <a:r>
              <a:rPr lang="it-IT" sz="1600" i="1" dirty="0"/>
              <a:t> Theories in the Field of the Earth with the </a:t>
            </a:r>
            <a:r>
              <a:rPr lang="it-IT" sz="1600" i="1" dirty="0" err="1"/>
              <a:t>SaToR</a:t>
            </a:r>
            <a:r>
              <a:rPr lang="it-IT" sz="1600" i="1" dirty="0"/>
              <a:t>-G Experiment</a:t>
            </a:r>
            <a:r>
              <a:rPr lang="it-IT" sz="1600" dirty="0"/>
              <a:t>. </a:t>
            </a:r>
            <a:r>
              <a:rPr lang="it-IT" sz="1600" dirty="0" err="1"/>
              <a:t>Universe</a:t>
            </a:r>
            <a:r>
              <a:rPr lang="it-IT" sz="1600" dirty="0"/>
              <a:t> 7, 192, </a:t>
            </a:r>
            <a:r>
              <a:rPr lang="it-IT" sz="1600" b="0" i="0" u="none" strike="noStrike" baseline="0" dirty="0">
                <a:latin typeface="URWPalladioL-Roma"/>
              </a:rPr>
              <a:t>https://doi.org/10.3390/universe7060192</a:t>
            </a:r>
            <a:r>
              <a:rPr lang="it-IT" sz="16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0013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Main</a:t>
            </a:r>
            <a:r>
              <a:rPr lang="it-IT" sz="4000" b="1" dirty="0"/>
              <a:t> goals and </a:t>
            </a:r>
            <a:r>
              <a:rPr lang="it-IT" sz="4000" b="1" dirty="0" err="1"/>
              <a:t>preliminary</a:t>
            </a:r>
            <a:r>
              <a:rPr lang="it-IT" sz="4000" b="1" dirty="0"/>
              <a:t> </a:t>
            </a:r>
            <a:r>
              <a:rPr lang="it-IT" sz="4000" b="1" dirty="0" err="1"/>
              <a:t>results</a:t>
            </a:r>
            <a:r>
              <a:rPr lang="it-IT" sz="4000" b="1" dirty="0"/>
              <a:t> of </a:t>
            </a:r>
            <a:r>
              <a:rPr lang="it-IT" sz="4000" b="1" dirty="0" err="1"/>
              <a:t>SaToR</a:t>
            </a:r>
            <a:r>
              <a:rPr lang="it-IT" sz="4000" b="1" dirty="0"/>
              <a:t>-G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463CE3-41CA-4805-AD36-B2D4D3329734}"/>
              </a:ext>
            </a:extLst>
          </p:cNvPr>
          <p:cNvSpPr txBox="1">
            <a:spLocks/>
          </p:cNvSpPr>
          <p:nvPr/>
        </p:nvSpPr>
        <p:spPr>
          <a:xfrm>
            <a:off x="483690" y="1600462"/>
            <a:ext cx="11221375" cy="1705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/>
              <a:t>From the analysis of the orbits of the satellites it is possible to obtain a whole series of gravitational measurements with consequent constraints on different theories of gravitation. Among the main measures we can consider: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754991-2F07-4EFD-A779-9F63831863E1}"/>
              </a:ext>
            </a:extLst>
          </p:cNvPr>
          <p:cNvSpPr txBox="1"/>
          <p:nvPr/>
        </p:nvSpPr>
        <p:spPr>
          <a:xfrm>
            <a:off x="915084" y="2832803"/>
            <a:ext cx="98446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Constraints on long-range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PPN</a:t>
            </a:r>
            <a:r>
              <a:rPr lang="en-US" sz="2200" dirty="0"/>
              <a:t> parameters and their combinations: </a:t>
            </a:r>
            <a:r>
              <a:rPr lang="en-US" sz="2200" dirty="0">
                <a:sym typeface="Symbol" panose="05050102010706020507" pitchFamily="18" charset="2"/>
              </a:rPr>
              <a:t>, , 1, 2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Relativistic precessions and non-linearity of the gravitational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EEP</a:t>
            </a:r>
            <a:r>
              <a:rPr lang="en-US" sz="2200" dirty="0"/>
              <a:t> and </a:t>
            </a:r>
            <a:r>
              <a:rPr lang="en-US" sz="2200" b="1" dirty="0" err="1"/>
              <a:t>Nordtvedt</a:t>
            </a:r>
            <a:r>
              <a:rPr lang="en-US" sz="2200" b="1" dirty="0"/>
              <a:t>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…</a:t>
            </a:r>
            <a:endParaRPr lang="it-IT" sz="2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631AA0-7337-4DB2-96F7-56AAEA817E72}"/>
              </a:ext>
            </a:extLst>
          </p:cNvPr>
          <p:cNvSpPr txBox="1"/>
          <p:nvPr/>
        </p:nvSpPr>
        <p:spPr>
          <a:xfrm>
            <a:off x="483689" y="4617907"/>
            <a:ext cx="11221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/>
              <a:t>Looking at the effects on the orbits of artificial satellites allows us to test </a:t>
            </a:r>
            <a:r>
              <a:rPr lang="en-US" sz="2100" b="1" dirty="0"/>
              <a:t>GR</a:t>
            </a:r>
            <a:r>
              <a:rPr lang="en-US" sz="2100" dirty="0"/>
              <a:t> vs. other </a:t>
            </a:r>
            <a:r>
              <a:rPr lang="en-US" sz="2100" b="1" dirty="0"/>
              <a:t>metric theories</a:t>
            </a:r>
            <a:r>
              <a:rPr lang="en-US" sz="2100" dirty="0"/>
              <a:t>, in their deeper aspects, related to the </a:t>
            </a:r>
            <a:r>
              <a:rPr lang="en-US" sz="2100" b="1" u="sng" dirty="0"/>
              <a:t>curvature of spacetime</a:t>
            </a:r>
            <a:r>
              <a:rPr lang="en-US" sz="2100" dirty="0"/>
              <a:t>, </a:t>
            </a:r>
            <a:r>
              <a:rPr lang="en-US" sz="2100" b="1" u="sng" dirty="0"/>
              <a:t>motion on geodesics</a:t>
            </a:r>
            <a:r>
              <a:rPr lang="en-US" sz="2100" dirty="0"/>
              <a:t> and </a:t>
            </a:r>
            <a:r>
              <a:rPr lang="en-US" sz="2100" b="1" u="sng" dirty="0"/>
              <a:t>field equations</a:t>
            </a:r>
          </a:p>
          <a:p>
            <a:pPr algn="just"/>
            <a:r>
              <a:rPr lang="en-US" sz="2100" dirty="0"/>
              <a:t>The goal is to provide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precise</a:t>
            </a:r>
            <a:r>
              <a:rPr lang="en-US" sz="2100" dirty="0"/>
              <a:t> and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</a:t>
            </a:r>
            <a:r>
              <a:rPr lang="en-US" sz="2100" dirty="0"/>
              <a:t> measurements, in the sense of a </a:t>
            </a:r>
            <a:r>
              <a:rPr lang="en-US" sz="2100" b="1" dirty="0"/>
              <a:t>robust</a:t>
            </a:r>
            <a:r>
              <a:rPr lang="en-US" sz="2100" dirty="0"/>
              <a:t> and </a:t>
            </a:r>
            <a:r>
              <a:rPr lang="en-US" sz="2100" b="1" dirty="0"/>
              <a:t>reliable</a:t>
            </a:r>
            <a:r>
              <a:rPr lang="en-US" sz="2100" dirty="0"/>
              <a:t> evaluation of the </a:t>
            </a:r>
            <a:r>
              <a:rPr lang="en-US" sz="2100" b="1" u="sng" dirty="0"/>
              <a:t>systematics errors</a:t>
            </a:r>
            <a:r>
              <a:rPr lang="en-US" sz="2100" dirty="0"/>
              <a:t>, in order to obtain significant constraints for the different theories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76370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Main</a:t>
            </a:r>
            <a:r>
              <a:rPr lang="it-IT" sz="4000" b="1" dirty="0"/>
              <a:t> goals and </a:t>
            </a:r>
            <a:r>
              <a:rPr lang="it-IT" sz="4000" b="1" dirty="0" err="1"/>
              <a:t>preliminary</a:t>
            </a:r>
            <a:r>
              <a:rPr lang="it-IT" sz="4000" b="1" dirty="0"/>
              <a:t> </a:t>
            </a:r>
            <a:r>
              <a:rPr lang="it-IT" sz="4000" b="1" dirty="0" err="1"/>
              <a:t>results</a:t>
            </a:r>
            <a:r>
              <a:rPr lang="it-IT" sz="4000" b="1" dirty="0"/>
              <a:t> of </a:t>
            </a:r>
            <a:r>
              <a:rPr lang="it-IT" sz="4000" b="1" dirty="0" err="1"/>
              <a:t>SaToR</a:t>
            </a:r>
            <a:r>
              <a:rPr lang="it-IT" sz="4000" b="1" dirty="0"/>
              <a:t>-G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7463CE3-41CA-4805-AD36-B2D4D3329734}"/>
              </a:ext>
            </a:extLst>
          </p:cNvPr>
          <p:cNvSpPr txBox="1">
            <a:spLocks/>
          </p:cNvSpPr>
          <p:nvPr/>
        </p:nvSpPr>
        <p:spPr>
          <a:xfrm>
            <a:off x="483690" y="1600462"/>
            <a:ext cx="11221375" cy="292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0" i="0" u="none" strike="noStrike" baseline="0" dirty="0"/>
              <a:t>The activities of </a:t>
            </a:r>
            <a:r>
              <a:rPr lang="en-US" sz="2400" b="1" i="0" u="none" strike="noStrike" baseline="0" dirty="0" err="1">
                <a:solidFill>
                  <a:srgbClr val="C00000"/>
                </a:solidFill>
              </a:rPr>
              <a:t>SaToR</a:t>
            </a:r>
            <a:r>
              <a:rPr lang="en-US" sz="2400" b="1" i="0" u="none" strike="noStrike" baseline="0" dirty="0">
                <a:solidFill>
                  <a:srgbClr val="C00000"/>
                </a:solidFill>
              </a:rPr>
              <a:t>-G</a:t>
            </a:r>
            <a:r>
              <a:rPr lang="en-US" sz="2400" b="0" i="0" u="none" strike="noStrike" baseline="0" dirty="0"/>
              <a:t> will therefore develop according to two main guidelines:</a:t>
            </a:r>
          </a:p>
          <a:p>
            <a:pPr marL="0" indent="0" algn="just">
              <a:buNone/>
            </a:pPr>
            <a:endParaRPr lang="en-US" sz="1000" b="0" i="0" u="none" strike="noStrike" baseline="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400" b="0" i="0" u="none" strike="noStrike" baseline="0" dirty="0"/>
              <a:t>first, in verifying the predictions of </a:t>
            </a:r>
            <a:r>
              <a:rPr lang="en-US" sz="2400" b="1" i="0" u="none" strike="noStrike" baseline="0" dirty="0"/>
              <a:t>GR</a:t>
            </a:r>
            <a:r>
              <a:rPr lang="en-US" sz="2400" b="0" i="0" u="none" strike="noStrike" baseline="0" dirty="0"/>
              <a:t> in the </a:t>
            </a:r>
            <a:r>
              <a:rPr lang="en-US" sz="2400" b="1" i="0" u="none" strike="noStrike" baseline="0" dirty="0"/>
              <a:t>WFSM</a:t>
            </a:r>
            <a:r>
              <a:rPr lang="en-US" sz="2400" b="0" i="0" u="none" strike="noStrike" baseline="0" dirty="0"/>
              <a:t> limit and, in particular, in those areas not yet fully taken into consideration from the experimental point of view, as in the aspects related to the </a:t>
            </a:r>
            <a:r>
              <a:rPr lang="en-US" sz="2400" b="1" i="0" u="sng" strike="noStrike" baseline="0" dirty="0"/>
              <a:t>non-linearity</a:t>
            </a:r>
            <a:r>
              <a:rPr lang="en-US" sz="2400" b="0" i="0" u="none" strike="noStrike" baseline="0" dirty="0"/>
              <a:t> of the gravitational interaction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0" i="0" u="none" strike="noStrike" baseline="0" dirty="0"/>
              <a:t> secondly, in going beyond the predictions of </a:t>
            </a:r>
            <a:r>
              <a:rPr lang="en-US" sz="2400" b="1" i="0" u="none" strike="noStrike" baseline="0" dirty="0"/>
              <a:t>GR</a:t>
            </a:r>
            <a:r>
              <a:rPr lang="en-US" sz="2400" b="0" i="0" u="none" strike="noStrike" baseline="0" dirty="0"/>
              <a:t> in search of possible effects linked to other </a:t>
            </a:r>
            <a:r>
              <a:rPr lang="en-US" sz="2400" b="1" i="0" u="none" strike="noStrike" baseline="0" dirty="0"/>
              <a:t>ATG</a:t>
            </a:r>
            <a:r>
              <a:rPr lang="en-US" sz="2400" b="0" i="0" u="none" strike="noStrike" baseline="0" dirty="0"/>
              <a:t> and, consequently, towards a “</a:t>
            </a:r>
            <a:r>
              <a:rPr lang="en-US" sz="2400" b="1" i="0" u="none" strike="noStrike" baseline="0" dirty="0"/>
              <a:t>new physics</a:t>
            </a:r>
            <a:r>
              <a:rPr lang="en-US" sz="2400" b="0" i="0" u="none" strike="noStrike" baseline="0" dirty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85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In 2019/2020, we obtained a precise and accurate measurement of the </a:t>
            </a:r>
            <a:r>
              <a:rPr lang="en-US" sz="2400" b="1" dirty="0" err="1">
                <a:solidFill>
                  <a:srgbClr val="000000"/>
                </a:solidFill>
              </a:rPr>
              <a:t>Lense-Thirring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precession</a:t>
            </a:r>
            <a:r>
              <a:rPr lang="en-US" sz="2400" dirty="0">
                <a:solidFill>
                  <a:srgbClr val="000000"/>
                </a:solidFill>
              </a:rPr>
              <a:t> by the analysis of the orbit residuals of the satellites </a:t>
            </a:r>
            <a:r>
              <a:rPr lang="en-US" sz="2400" b="1" dirty="0">
                <a:solidFill>
                  <a:srgbClr val="000000"/>
                </a:solidFill>
              </a:rPr>
              <a:t>LAGEOS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LAGEOS II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0000"/>
                </a:solidFill>
              </a:rPr>
              <a:t>LARES</a:t>
            </a:r>
            <a:r>
              <a:rPr lang="en-US" sz="2400" dirty="0">
                <a:solidFill>
                  <a:srgbClr val="000000"/>
                </a:solidFill>
              </a:rPr>
              <a:t> on a time span of about 6.5 years: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Main</a:t>
            </a:r>
            <a:r>
              <a:rPr lang="it-IT" sz="4000" b="1" dirty="0"/>
              <a:t> goals and </a:t>
            </a:r>
            <a:r>
              <a:rPr lang="it-IT" sz="4000" b="1" dirty="0" err="1"/>
              <a:t>preliminary</a:t>
            </a:r>
            <a:r>
              <a:rPr lang="it-IT" sz="4000" b="1" dirty="0"/>
              <a:t> </a:t>
            </a:r>
            <a:r>
              <a:rPr lang="it-IT" sz="4000" b="1" dirty="0" err="1"/>
              <a:t>results</a:t>
            </a:r>
            <a:r>
              <a:rPr lang="it-IT" sz="4000" b="1" dirty="0"/>
              <a:t> of </a:t>
            </a:r>
            <a:r>
              <a:rPr lang="it-IT" sz="4000" b="1" dirty="0" err="1"/>
              <a:t>SaToR</a:t>
            </a:r>
            <a:r>
              <a:rPr lang="it-IT" sz="4000" b="1" dirty="0"/>
              <a:t>-G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209B414-8144-4D90-A873-FF99B6A46937}"/>
                  </a:ext>
                </a:extLst>
              </p:cNvPr>
              <p:cNvSpPr txBox="1"/>
              <p:nvPr/>
            </p:nvSpPr>
            <p:spPr>
              <a:xfrm>
                <a:off x="5601553" y="3262818"/>
                <a:ext cx="5832559" cy="3147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𝒎𝒆𝒂𝒔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t-IT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it-IT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209B414-8144-4D90-A873-FF99B6A46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53" y="3262818"/>
                <a:ext cx="5832559" cy="314766"/>
              </a:xfrm>
              <a:prstGeom prst="rect">
                <a:avLst/>
              </a:prstGeom>
              <a:blipFill>
                <a:blip r:embed="rId2"/>
                <a:stretch>
                  <a:fillRect l="-416" b="-15789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7EFAE9-0678-454A-9208-E126A7BD9B01}"/>
              </a:ext>
            </a:extLst>
          </p:cNvPr>
          <p:cNvSpPr txBox="1"/>
          <p:nvPr/>
        </p:nvSpPr>
        <p:spPr>
          <a:xfrm>
            <a:off x="7723824" y="2641275"/>
            <a:ext cx="212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Error</a:t>
            </a:r>
            <a:r>
              <a:rPr lang="it-IT" b="1" dirty="0"/>
              <a:t> @ 95% CL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3B1DA2C-8D1C-4336-91DA-54CBA58681D9}"/>
                  </a:ext>
                </a:extLst>
              </p:cNvPr>
              <p:cNvSpPr txBox="1"/>
              <p:nvPr/>
            </p:nvSpPr>
            <p:spPr>
              <a:xfrm>
                <a:off x="3691681" y="3132760"/>
                <a:ext cx="1092029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it-IT" b="1" i="1">
                                        <a:latin typeface="Cambria Math" panose="02040503050406030204" pitchFamily="18" charset="0"/>
                                      </a:rPr>
                                      <m:t>𝑮𝑹</m:t>
                                    </m:r>
                                  </m:sub>
                                </m:sSub>
                                <m:r>
                                  <a:rPr lang="it-IT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𝑵𝒆𝒘</m:t>
                                    </m:r>
                                  </m:sub>
                                </m:sSub>
                                <m:r>
                                  <a:rPr lang="it-IT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3B1DA2C-8D1C-4336-91DA-54CBA5868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81" y="3132760"/>
                <a:ext cx="1092029" cy="616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A31BE4E-8C76-4B17-8858-E90154146F1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66675" y="3103576"/>
                <a:ext cx="2808718" cy="6332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it-I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A31BE4E-8C76-4B17-8858-E90154146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5" y="3103576"/>
                <a:ext cx="2808718" cy="633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A03592-EA3B-4716-8FFD-7452536B926F}"/>
              </a:ext>
            </a:extLst>
          </p:cNvPr>
          <p:cNvSpPr txBox="1"/>
          <p:nvPr/>
        </p:nvSpPr>
        <p:spPr>
          <a:xfrm>
            <a:off x="5781223" y="2638686"/>
            <a:ext cx="212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Discrepancy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3DA40C-C9D9-4DE1-A3F7-6E372A4F74C4}"/>
              </a:ext>
            </a:extLst>
          </p:cNvPr>
          <p:cNvSpPr txBox="1"/>
          <p:nvPr/>
        </p:nvSpPr>
        <p:spPr>
          <a:xfrm>
            <a:off x="9909242" y="2641138"/>
            <a:ext cx="212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Systematic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error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E34F224-B987-4C8F-86B3-D97EB1BC92EF}"/>
              </a:ext>
            </a:extLst>
          </p:cNvPr>
          <p:cNvCxnSpPr>
            <a:stCxn id="13" idx="2"/>
          </p:cNvCxnSpPr>
          <p:nvPr/>
        </p:nvCxnSpPr>
        <p:spPr>
          <a:xfrm>
            <a:off x="6842972" y="3008018"/>
            <a:ext cx="209581" cy="25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654DD06-34FB-4392-837A-61044EC878CC}"/>
              </a:ext>
            </a:extLst>
          </p:cNvPr>
          <p:cNvCxnSpPr>
            <a:stCxn id="10" idx="2"/>
          </p:cNvCxnSpPr>
          <p:nvPr/>
        </p:nvCxnSpPr>
        <p:spPr>
          <a:xfrm>
            <a:off x="8785573" y="3010607"/>
            <a:ext cx="231967" cy="252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32ABDED-0F45-4373-8778-DB06322F9084}"/>
              </a:ext>
            </a:extLst>
          </p:cNvPr>
          <p:cNvCxnSpPr>
            <a:stCxn id="14" idx="2"/>
          </p:cNvCxnSpPr>
          <p:nvPr/>
        </p:nvCxnSpPr>
        <p:spPr>
          <a:xfrm flipH="1">
            <a:off x="10846340" y="3010470"/>
            <a:ext cx="124651" cy="252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22B80AD-BC80-4FDA-8F27-9AE7AED50410}"/>
              </a:ext>
            </a:extLst>
          </p:cNvPr>
          <p:cNvSpPr txBox="1"/>
          <p:nvPr/>
        </p:nvSpPr>
        <p:spPr>
          <a:xfrm>
            <a:off x="321013" y="4981485"/>
            <a:ext cx="114689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This result can be exploited to preliminary constrain some </a:t>
            </a:r>
            <a:r>
              <a:rPr lang="en-US" sz="2400" b="1" dirty="0">
                <a:solidFill>
                  <a:srgbClr val="000000"/>
                </a:solidFill>
              </a:rPr>
              <a:t>ATG</a:t>
            </a:r>
            <a:r>
              <a:rPr lang="en-US" sz="2400" dirty="0">
                <a:solidFill>
                  <a:srgbClr val="000000"/>
                </a:solidFill>
              </a:rPr>
              <a:t>, such as:</a:t>
            </a:r>
          </a:p>
          <a:p>
            <a:pPr algn="just"/>
            <a:endParaRPr lang="en-US" sz="1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a </a:t>
            </a:r>
            <a:r>
              <a:rPr lang="en-US" sz="2400" b="1" i="0" u="none" strike="noStrike" baseline="0" dirty="0">
                <a:solidFill>
                  <a:schemeClr val="accent1"/>
                </a:solidFill>
              </a:rPr>
              <a:t>scalar</a:t>
            </a:r>
            <a:r>
              <a:rPr lang="en-US" sz="2400" b="1" dirty="0">
                <a:solidFill>
                  <a:schemeClr val="accent1"/>
                </a:solidFill>
              </a:rPr>
              <a:t>-</a:t>
            </a:r>
            <a:r>
              <a:rPr lang="en-US" sz="2400" b="1" i="0" u="none" strike="noStrike" baseline="0" dirty="0">
                <a:solidFill>
                  <a:schemeClr val="accent1"/>
                </a:solidFill>
              </a:rPr>
              <a:t>tensor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theory, i.e</a:t>
            </a:r>
            <a:r>
              <a:rPr lang="en-US" sz="2400" dirty="0">
                <a:solidFill>
                  <a:srgbClr val="000000"/>
                </a:solidFill>
              </a:rPr>
              <a:t>., a metric theory of gravity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chemeClr val="accent1"/>
                </a:solidFill>
              </a:rPr>
              <a:t>torsion</a:t>
            </a:r>
            <a:r>
              <a:rPr lang="en-US" sz="2400" dirty="0">
                <a:solidFill>
                  <a:srgbClr val="000000"/>
                </a:solidFill>
              </a:rPr>
              <a:t> theory, i.e., a non-metric theory of gravity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59D526-0E1A-409A-A61F-01965E3C44E6}"/>
              </a:ext>
            </a:extLst>
          </p:cNvPr>
          <p:cNvSpPr txBox="1"/>
          <p:nvPr/>
        </p:nvSpPr>
        <p:spPr>
          <a:xfrm>
            <a:off x="690537" y="4186735"/>
            <a:ext cx="1081092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D. Lucchesi, M. Visco, R. Peron, et al., </a:t>
            </a:r>
            <a:r>
              <a:rPr lang="it-IT" sz="1600" i="1" dirty="0"/>
              <a:t>A 1% </a:t>
            </a:r>
            <a:r>
              <a:rPr lang="it-IT" sz="1600" i="1" dirty="0" err="1"/>
              <a:t>Measurement</a:t>
            </a:r>
            <a:r>
              <a:rPr lang="it-IT" sz="1600" i="1" dirty="0"/>
              <a:t> of the </a:t>
            </a:r>
            <a:r>
              <a:rPr lang="it-IT" sz="1600" i="1" dirty="0" err="1"/>
              <a:t>Gravitomagnetic</a:t>
            </a:r>
            <a:r>
              <a:rPr lang="it-IT" sz="1600" i="1" dirty="0"/>
              <a:t> Field of the Earth with Laser-</a:t>
            </a:r>
            <a:r>
              <a:rPr lang="it-IT" sz="1600" i="1" dirty="0" err="1"/>
              <a:t>Traked</a:t>
            </a:r>
            <a:r>
              <a:rPr lang="it-IT" sz="1600" i="1" dirty="0"/>
              <a:t> </a:t>
            </a:r>
            <a:r>
              <a:rPr lang="it-IT" sz="1600" i="1" dirty="0" err="1"/>
              <a:t>Satellites</a:t>
            </a:r>
            <a:r>
              <a:rPr lang="it-IT" sz="1600" dirty="0"/>
              <a:t>. </a:t>
            </a:r>
            <a:r>
              <a:rPr lang="it-IT" sz="1600" dirty="0" err="1"/>
              <a:t>Universe</a:t>
            </a:r>
            <a:r>
              <a:rPr lang="it-IT" sz="1600" dirty="0"/>
              <a:t> 6, 139, doi:10.3390/universe6090139, 2020</a:t>
            </a:r>
          </a:p>
        </p:txBody>
      </p:sp>
    </p:spTree>
    <p:extLst>
      <p:ext uri="{BB962C8B-B14F-4D97-AF65-F5344CB8AC3E}">
        <p14:creationId xmlns:p14="http://schemas.microsoft.com/office/powerpoint/2010/main" val="65138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1FD84DBE-71C1-4BB9-A67C-6BF623A4F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 r="-1" b="619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43088B-4454-44BE-85E5-FD08867E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2" y="3978227"/>
            <a:ext cx="9265771" cy="622836"/>
          </a:xfrm>
        </p:spPr>
        <p:txBody>
          <a:bodyPr>
            <a:noAutofit/>
          </a:bodyPr>
          <a:lstStyle/>
          <a:p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D05E8F-7D4F-441E-A260-B2652397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585618"/>
            <a:ext cx="9565028" cy="1835282"/>
          </a:xfrm>
        </p:spPr>
        <p:txBody>
          <a:bodyPr>
            <a:noAutofit/>
          </a:bodyPr>
          <a:lstStyle/>
          <a:p>
            <a:r>
              <a:rPr lang="en-GB" sz="2400" dirty="0" err="1"/>
              <a:t>SaToR</a:t>
            </a:r>
            <a:r>
              <a:rPr lang="en-GB" sz="2400" dirty="0"/>
              <a:t>-G: theoretical and experimental framework</a:t>
            </a:r>
          </a:p>
          <a:p>
            <a:r>
              <a:rPr lang="en-US" sz="2400" dirty="0"/>
              <a:t>Main goals and preliminary results of </a:t>
            </a:r>
            <a:r>
              <a:rPr lang="en-US" sz="2400" dirty="0" err="1"/>
              <a:t>SaToR</a:t>
            </a:r>
            <a:r>
              <a:rPr lang="en-US" sz="2400" dirty="0"/>
              <a:t>-G</a:t>
            </a:r>
          </a:p>
          <a:p>
            <a:r>
              <a:rPr lang="en-US" sz="2400" dirty="0"/>
              <a:t>The analysis of orbital residuals</a:t>
            </a:r>
          </a:p>
          <a:p>
            <a:r>
              <a:rPr lang="en-GB" sz="2400" dirty="0"/>
              <a:t>Conclusions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D729DD6-3352-4B21-8F7F-3B93400EA105}"/>
              </a:ext>
            </a:extLst>
          </p:cNvPr>
          <p:cNvSpPr txBox="1"/>
          <p:nvPr/>
        </p:nvSpPr>
        <p:spPr>
          <a:xfrm>
            <a:off x="6969814" y="107654"/>
            <a:ext cx="512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Photo by Franco </a:t>
            </a:r>
            <a:r>
              <a:rPr lang="it-IT" sz="1600" dirty="0" err="1"/>
              <a:t>Ambrico</a:t>
            </a:r>
            <a:r>
              <a:rPr lang="it-IT" sz="1600" dirty="0"/>
              <a:t> (</a:t>
            </a:r>
            <a:r>
              <a:rPr lang="it-IT" sz="1600" dirty="0" err="1"/>
              <a:t>courtesy</a:t>
            </a:r>
            <a:r>
              <a:rPr lang="it-IT" sz="1600" dirty="0"/>
              <a:t> of G. Bianco, ASI-CGS)</a:t>
            </a:r>
          </a:p>
        </p:txBody>
      </p:sp>
    </p:spTree>
    <p:extLst>
      <p:ext uri="{BB962C8B-B14F-4D97-AF65-F5344CB8AC3E}">
        <p14:creationId xmlns:p14="http://schemas.microsoft.com/office/powerpoint/2010/main" val="316562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/>
              <p:nvPr/>
            </p:nvSpPr>
            <p:spPr>
              <a:xfrm>
                <a:off x="321013" y="1478592"/>
                <a:ext cx="11468910" cy="2540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000000"/>
                    </a:solidFill>
                  </a:rPr>
                  <a:t>Constraints to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scalar-tensor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 theories</a:t>
                </a:r>
              </a:p>
              <a:p>
                <a:pPr algn="l"/>
                <a:endParaRPr lang="it-IT" sz="1000" b="0" i="0" u="none" strike="noStrike" baseline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b="0" i="0" u="none" strike="noStrike" baseline="0" dirty="0"/>
                  <a:t>An interesting case is that of extended gravity (</a:t>
                </a:r>
                <a:r>
                  <a:rPr lang="en-US" sz="2400" b="1" i="0" u="none" strike="noStrike" baseline="0" dirty="0"/>
                  <a:t>EG</a:t>
                </a:r>
                <a:r>
                  <a:rPr lang="en-US" sz="2400" b="0" i="0" u="none" strike="noStrike" baseline="0" dirty="0"/>
                  <a:t>) theories, where: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200" b="0" i="1" u="none" strike="noStrike" baseline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200" b="0" i="0" u="none" strike="noStrike" baseline="0" dirty="0"/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sSup>
                          <m:sSupPr>
                            <m:ctrlP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sSup>
                          <m:sSupPr>
                            <m:ctrlP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p>
                        </m:sSup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b="0" i="0" u="none" strike="noStrike" baseline="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1478592"/>
                <a:ext cx="11468910" cy="2540183"/>
              </a:xfrm>
              <a:prstGeom prst="rect">
                <a:avLst/>
              </a:prstGeom>
              <a:blipFill>
                <a:blip r:embed="rId2"/>
                <a:stretch>
                  <a:fillRect l="-1116" t="-24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Main</a:t>
            </a:r>
            <a:r>
              <a:rPr lang="it-IT" sz="4000" b="1" dirty="0"/>
              <a:t> goals and </a:t>
            </a:r>
            <a:r>
              <a:rPr lang="it-IT" sz="4000" b="1" dirty="0" err="1"/>
              <a:t>preliminary</a:t>
            </a:r>
            <a:r>
              <a:rPr lang="it-IT" sz="4000" b="1" dirty="0"/>
              <a:t> </a:t>
            </a:r>
            <a:r>
              <a:rPr lang="it-IT" sz="4000" b="1" dirty="0" err="1"/>
              <a:t>results</a:t>
            </a:r>
            <a:r>
              <a:rPr lang="it-IT" sz="4000" b="1" dirty="0"/>
              <a:t> of </a:t>
            </a:r>
            <a:r>
              <a:rPr lang="it-IT" sz="4000" b="1" dirty="0" err="1"/>
              <a:t>SaToR</a:t>
            </a:r>
            <a:r>
              <a:rPr lang="it-IT" sz="4000" b="1" dirty="0"/>
              <a:t>-G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D2ECC4-3998-4F86-897B-8A35FD8B1AC5}"/>
                  </a:ext>
                </a:extLst>
              </p:cNvPr>
              <p:cNvSpPr txBox="1"/>
              <p:nvPr/>
            </p:nvSpPr>
            <p:spPr>
              <a:xfrm>
                <a:off x="654222" y="3790371"/>
                <a:ext cx="313521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𝐺𝑅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D2ECC4-3998-4F86-897B-8A35FD8B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2" y="3790371"/>
                <a:ext cx="3135217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FC7B418-E69D-48A0-B0D7-5BE3DD0A9119}"/>
                  </a:ext>
                </a:extLst>
              </p:cNvPr>
              <p:cNvSpPr txBox="1"/>
              <p:nvPr/>
            </p:nvSpPr>
            <p:spPr>
              <a:xfrm>
                <a:off x="648676" y="4516917"/>
                <a:ext cx="525682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𝛼𝛽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FC7B418-E69D-48A0-B0D7-5BE3DD0A9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6" y="4516917"/>
                <a:ext cx="5256824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6D86DE-B75F-4B45-B8EE-89C3CCC9C981}"/>
                  </a:ext>
                </a:extLst>
              </p:cNvPr>
              <p:cNvSpPr txBox="1"/>
              <p:nvPr/>
            </p:nvSpPr>
            <p:spPr>
              <a:xfrm>
                <a:off x="648676" y="5207246"/>
                <a:ext cx="64014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𝐸𝐺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𝛼𝛽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𝛼𝛽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𝛼𝛽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6D86DE-B75F-4B45-B8EE-89C3CCC9C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6" y="5207246"/>
                <a:ext cx="6401496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C9C9F4-CA3D-4FC4-9593-3A51B43A5315}"/>
              </a:ext>
            </a:extLst>
          </p:cNvPr>
          <p:cNvSpPr txBox="1"/>
          <p:nvPr/>
        </p:nvSpPr>
        <p:spPr>
          <a:xfrm>
            <a:off x="459047" y="6239491"/>
            <a:ext cx="1119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ym typeface="Symbol" panose="05050102010706020507" pitchFamily="18" charset="2"/>
              </a:rPr>
              <a:t>Where </a:t>
            </a:r>
            <a:r>
              <a:rPr lang="en-GB" i="1" dirty="0">
                <a:sym typeface="Symbol" panose="05050102010706020507" pitchFamily="18" charset="2"/>
              </a:rPr>
              <a:t></a:t>
            </a:r>
            <a:r>
              <a:rPr lang="en-GB" dirty="0">
                <a:sym typeface="Symbol" panose="05050102010706020507" pitchFamily="18" charset="2"/>
              </a:rPr>
              <a:t> is a scalar field and </a:t>
            </a:r>
            <a:r>
              <a:rPr lang="en-GB" i="1" dirty="0">
                <a:sym typeface="Symbol" panose="05050102010706020507" pitchFamily="18" charset="2"/>
              </a:rPr>
              <a:t></a:t>
            </a:r>
            <a:r>
              <a:rPr lang="en-GB" dirty="0">
                <a:sym typeface="Symbol" panose="05050102010706020507" pitchFamily="18" charset="2"/>
              </a:rPr>
              <a:t> represents the dimensionless Dicke’s coupling constant: it is tested by the experiments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F5078D-9484-4020-8533-EADE093EB819}"/>
                  </a:ext>
                </a:extLst>
              </p:cNvPr>
              <p:cNvSpPr txBox="1"/>
              <p:nvPr/>
            </p:nvSpPr>
            <p:spPr>
              <a:xfrm>
                <a:off x="6750990" y="5385706"/>
                <a:ext cx="5204303" cy="39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 </a:t>
                </a:r>
                <a:r>
                  <a:rPr lang="it-IT" dirty="0" err="1">
                    <a:solidFill>
                      <a:srgbClr val="FF0000"/>
                    </a:solidFill>
                  </a:rPr>
                  <a:t>Introduces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</a:rPr>
                  <a:t>effective</a:t>
                </a:r>
                <a:r>
                  <a:rPr lang="it-IT" dirty="0">
                    <a:solidFill>
                      <a:srgbClr val="FF0000"/>
                    </a:solidFill>
                  </a:rPr>
                  <a:t> masses: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BF5078D-9484-4020-8533-EADE093EB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90" y="5385706"/>
                <a:ext cx="5204303" cy="394082"/>
              </a:xfrm>
              <a:prstGeom prst="rect">
                <a:avLst/>
              </a:prstGeom>
              <a:blipFill>
                <a:blip r:embed="rId6"/>
                <a:stretch>
                  <a:fillRect t="-9231" b="-184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7BC42D5-A50C-420B-8F54-D6DD337ED5B5}"/>
              </a:ext>
            </a:extLst>
          </p:cNvPr>
          <p:cNvCxnSpPr/>
          <p:nvPr/>
        </p:nvCxnSpPr>
        <p:spPr>
          <a:xfrm>
            <a:off x="2221830" y="4280170"/>
            <a:ext cx="268451" cy="389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F9AE8B5-8D0A-4F76-8A9B-8854FF777228}"/>
              </a:ext>
            </a:extLst>
          </p:cNvPr>
          <p:cNvCxnSpPr/>
          <p:nvPr/>
        </p:nvCxnSpPr>
        <p:spPr>
          <a:xfrm>
            <a:off x="2577830" y="5001370"/>
            <a:ext cx="301557" cy="392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B79A3C-063B-4464-A5EF-616F8AF9F595}"/>
              </a:ext>
            </a:extLst>
          </p:cNvPr>
          <p:cNvSpPr txBox="1"/>
          <p:nvPr/>
        </p:nvSpPr>
        <p:spPr>
          <a:xfrm>
            <a:off x="3511685" y="2543532"/>
            <a:ext cx="855061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S. </a:t>
            </a:r>
            <a:r>
              <a:rPr lang="it-IT" sz="1600" dirty="0" err="1"/>
              <a:t>Capozziello</a:t>
            </a:r>
            <a:r>
              <a:rPr lang="it-IT" sz="1600" dirty="0"/>
              <a:t>, G. Lambiase, et al., </a:t>
            </a:r>
            <a:r>
              <a:rPr lang="it-IT" sz="1600" i="1" dirty="0" err="1"/>
              <a:t>Constraining</a:t>
            </a:r>
            <a:r>
              <a:rPr lang="it-IT" sz="1600" i="1" dirty="0"/>
              <a:t> models of </a:t>
            </a:r>
            <a:r>
              <a:rPr lang="it-IT" sz="1600" i="1" dirty="0" err="1"/>
              <a:t>extended</a:t>
            </a:r>
            <a:r>
              <a:rPr lang="it-IT" sz="1600" i="1" dirty="0"/>
              <a:t> </a:t>
            </a:r>
            <a:r>
              <a:rPr lang="it-IT" sz="1600" i="1" dirty="0" err="1"/>
              <a:t>gravity</a:t>
            </a:r>
            <a:r>
              <a:rPr lang="it-IT" sz="1600" i="1" dirty="0"/>
              <a:t> </a:t>
            </a:r>
            <a:r>
              <a:rPr lang="it-IT" sz="1600" i="1" dirty="0" err="1"/>
              <a:t>using</a:t>
            </a:r>
            <a:r>
              <a:rPr lang="it-IT" sz="1600" i="1" dirty="0"/>
              <a:t> </a:t>
            </a:r>
            <a:r>
              <a:rPr lang="it-IT" sz="1600" i="1" dirty="0" err="1"/>
              <a:t>Gravity</a:t>
            </a:r>
            <a:r>
              <a:rPr lang="it-IT" sz="1600" i="1" dirty="0"/>
              <a:t> Probe B and LARES </a:t>
            </a:r>
            <a:r>
              <a:rPr lang="it-IT" sz="1600" i="1" dirty="0" err="1"/>
              <a:t>experiments</a:t>
            </a:r>
            <a:r>
              <a:rPr lang="it-IT" sz="1600" dirty="0"/>
              <a:t>. PRD 91, 044012,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6BB967C-542C-4844-842C-28509CF99239}"/>
                  </a:ext>
                </a:extLst>
              </p:cNvPr>
              <p:cNvSpPr txBox="1"/>
              <p:nvPr/>
            </p:nvSpPr>
            <p:spPr>
              <a:xfrm>
                <a:off x="9248418" y="5814673"/>
                <a:ext cx="1138325" cy="285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p>
                        <m:sSupPr>
                          <m:ctrlP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6BB967C-542C-4844-842C-28509CF99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418" y="5814673"/>
                <a:ext cx="1138325" cy="285399"/>
              </a:xfrm>
              <a:prstGeom prst="rect">
                <a:avLst/>
              </a:prstGeom>
              <a:blipFill>
                <a:blip r:embed="rId7"/>
                <a:stretch>
                  <a:fillRect l="-3209" t="-2128" r="-2139" b="-212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41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/>
              <p:nvPr/>
            </p:nvSpPr>
            <p:spPr>
              <a:xfrm>
                <a:off x="321013" y="1478592"/>
                <a:ext cx="11468910" cy="2540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000000"/>
                    </a:solidFill>
                  </a:rPr>
                  <a:t>Constraints to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scalar-tensor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 theories</a:t>
                </a:r>
              </a:p>
              <a:p>
                <a:pPr algn="l"/>
                <a:endParaRPr lang="it-IT" sz="1000" b="0" i="0" u="none" strike="noStrike" baseline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b="0" i="0" u="none" strike="noStrike" baseline="0" dirty="0"/>
                  <a:t>An interesting case is that of extended gravity (</a:t>
                </a:r>
                <a:r>
                  <a:rPr lang="en-US" sz="2400" b="1" i="0" u="none" strike="noStrike" baseline="0" dirty="0"/>
                  <a:t>EG</a:t>
                </a:r>
                <a:r>
                  <a:rPr lang="en-US" sz="2400" b="0" i="0" u="none" strike="noStrike" baseline="0" dirty="0"/>
                  <a:t>) theories, where: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200" b="0" i="1" u="none" strike="noStrike" baseline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200" b="0" i="0" u="none" strike="noStrike" baseline="0" dirty="0"/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sSup>
                          <m:sSupPr>
                            <m:ctrlP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sSup>
                          <m:sSupPr>
                            <m:ctrlP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p>
                        </m:sSup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b="0" i="0" u="none" strike="noStrike" baseline="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1478592"/>
                <a:ext cx="11468910" cy="2540183"/>
              </a:xfrm>
              <a:prstGeom prst="rect">
                <a:avLst/>
              </a:prstGeom>
              <a:blipFill>
                <a:blip r:embed="rId2"/>
                <a:stretch>
                  <a:fillRect l="-1116" t="-24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Main</a:t>
            </a:r>
            <a:r>
              <a:rPr lang="it-IT" sz="4000" b="1" dirty="0"/>
              <a:t> goals and </a:t>
            </a:r>
            <a:r>
              <a:rPr lang="it-IT" sz="4000" b="1" dirty="0" err="1"/>
              <a:t>preliminary</a:t>
            </a:r>
            <a:r>
              <a:rPr lang="it-IT" sz="4000" b="1" dirty="0"/>
              <a:t> </a:t>
            </a:r>
            <a:r>
              <a:rPr lang="it-IT" sz="4000" b="1" dirty="0" err="1"/>
              <a:t>results</a:t>
            </a:r>
            <a:r>
              <a:rPr lang="it-IT" sz="4000" b="1" dirty="0"/>
              <a:t> of </a:t>
            </a:r>
            <a:r>
              <a:rPr lang="it-IT" sz="4000" b="1" dirty="0" err="1"/>
              <a:t>SaToR</a:t>
            </a:r>
            <a:r>
              <a:rPr lang="it-IT" sz="4000" b="1" dirty="0"/>
              <a:t>-G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D2ECC4-3998-4F86-897B-8A35FD8B1AC5}"/>
                  </a:ext>
                </a:extLst>
              </p:cNvPr>
              <p:cNvSpPr txBox="1"/>
              <p:nvPr/>
            </p:nvSpPr>
            <p:spPr>
              <a:xfrm>
                <a:off x="654222" y="3790371"/>
                <a:ext cx="313521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𝐺𝑅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D2ECC4-3998-4F86-897B-8A35FD8B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2" y="3790371"/>
                <a:ext cx="3135217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FC7B418-E69D-48A0-B0D7-5BE3DD0A9119}"/>
                  </a:ext>
                </a:extLst>
              </p:cNvPr>
              <p:cNvSpPr txBox="1"/>
              <p:nvPr/>
            </p:nvSpPr>
            <p:spPr>
              <a:xfrm>
                <a:off x="648676" y="4516917"/>
                <a:ext cx="525682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𝛼𝛽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FC7B418-E69D-48A0-B0D7-5BE3DD0A9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6" y="4516917"/>
                <a:ext cx="5256824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6D86DE-B75F-4B45-B8EE-89C3CCC9C981}"/>
                  </a:ext>
                </a:extLst>
              </p:cNvPr>
              <p:cNvSpPr txBox="1"/>
              <p:nvPr/>
            </p:nvSpPr>
            <p:spPr>
              <a:xfrm>
                <a:off x="648676" y="5207246"/>
                <a:ext cx="64014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𝐸𝐺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𝛼𝛽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𝛼𝛽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𝛼𝛽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𝑛𝑔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6D86DE-B75F-4B45-B8EE-89C3CCC9C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6" y="5207246"/>
                <a:ext cx="6401496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C9C9F4-CA3D-4FC4-9593-3A51B43A5315}"/>
              </a:ext>
            </a:extLst>
          </p:cNvPr>
          <p:cNvSpPr txBox="1"/>
          <p:nvPr/>
        </p:nvSpPr>
        <p:spPr>
          <a:xfrm>
            <a:off x="459047" y="6239491"/>
            <a:ext cx="1119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ym typeface="Symbol" panose="05050102010706020507" pitchFamily="18" charset="2"/>
              </a:rPr>
              <a:t>Where </a:t>
            </a:r>
            <a:r>
              <a:rPr lang="en-GB" i="1" dirty="0">
                <a:sym typeface="Symbol" panose="05050102010706020507" pitchFamily="18" charset="2"/>
              </a:rPr>
              <a:t></a:t>
            </a:r>
            <a:r>
              <a:rPr lang="en-GB" dirty="0">
                <a:sym typeface="Symbol" panose="05050102010706020507" pitchFamily="18" charset="2"/>
              </a:rPr>
              <a:t> is a scalar field and </a:t>
            </a:r>
            <a:r>
              <a:rPr lang="en-GB" i="1" dirty="0">
                <a:sym typeface="Symbol" panose="05050102010706020507" pitchFamily="18" charset="2"/>
              </a:rPr>
              <a:t></a:t>
            </a:r>
            <a:r>
              <a:rPr lang="en-GB" dirty="0">
                <a:sym typeface="Symbol" panose="05050102010706020507" pitchFamily="18" charset="2"/>
              </a:rPr>
              <a:t> represents the dimensionless Dicke’s coupling constant: it is tested by the experiments</a:t>
            </a:r>
            <a:endParaRPr lang="en-GB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7BC42D5-A50C-420B-8F54-D6DD337ED5B5}"/>
              </a:ext>
            </a:extLst>
          </p:cNvPr>
          <p:cNvCxnSpPr/>
          <p:nvPr/>
        </p:nvCxnSpPr>
        <p:spPr>
          <a:xfrm>
            <a:off x="2221830" y="4280170"/>
            <a:ext cx="268451" cy="389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F9AE8B5-8D0A-4F76-8A9B-8854FF777228}"/>
              </a:ext>
            </a:extLst>
          </p:cNvPr>
          <p:cNvCxnSpPr/>
          <p:nvPr/>
        </p:nvCxnSpPr>
        <p:spPr>
          <a:xfrm>
            <a:off x="2577830" y="5001370"/>
            <a:ext cx="301557" cy="392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>
            <a:extLst>
              <a:ext uri="{FF2B5EF4-FFF2-40B4-BE49-F238E27FC236}">
                <a16:creationId xmlns:a16="http://schemas.microsoft.com/office/drawing/2014/main" id="{726BCD3B-A723-4271-8F30-FF42DC991BD6}"/>
              </a:ext>
            </a:extLst>
          </p:cNvPr>
          <p:cNvGrpSpPr/>
          <p:nvPr/>
        </p:nvGrpSpPr>
        <p:grpSpPr>
          <a:xfrm>
            <a:off x="8090604" y="3525290"/>
            <a:ext cx="3521413" cy="1877439"/>
            <a:chOff x="7832387" y="2824801"/>
            <a:chExt cx="3521413" cy="1877439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AFF57D6-B227-49D2-A52B-A5232E4255C2}"/>
                </a:ext>
              </a:extLst>
            </p:cNvPr>
            <p:cNvSpPr/>
            <p:nvPr/>
          </p:nvSpPr>
          <p:spPr>
            <a:xfrm>
              <a:off x="7832387" y="2824801"/>
              <a:ext cx="3521413" cy="1877439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8E2F7C26-AEC2-4A14-8027-ADEBF7E670A2}"/>
                    </a:ext>
                  </a:extLst>
                </p:cNvPr>
                <p:cNvSpPr txBox="1"/>
                <p:nvPr/>
              </p:nvSpPr>
              <p:spPr>
                <a:xfrm>
                  <a:off x="7973437" y="2926942"/>
                  <a:ext cx="3320333" cy="5628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𝑳𝑻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𝑬𝑮</m:t>
                            </m:r>
                          </m:sup>
                        </m:sSubSup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sub>
                            </m:s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it-IT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sub>
                                    </m:sSub>
                                    <m:r>
                                      <a:rPr lang="it-IT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it-IT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p>
                            </m:sSup>
                          </m:den>
                        </m:f>
                        <m:sSubSup>
                          <m:sSub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𝑳𝑻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𝑮𝑹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8E2F7C26-AEC2-4A14-8027-ADEBF7E670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437" y="2926942"/>
                  <a:ext cx="3320333" cy="5628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3B99F983-A36A-42F3-812A-307B93F3B5FE}"/>
                    </a:ext>
                  </a:extLst>
                </p:cNvPr>
                <p:cNvSpPr txBox="1"/>
                <p:nvPr/>
              </p:nvSpPr>
              <p:spPr>
                <a:xfrm>
                  <a:off x="7973437" y="3602253"/>
                  <a:ext cx="2032416" cy="323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𝒈𝒓𝒂𝒗</m:t>
                                </m:r>
                              </m:sub>
                            </m:s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it-IT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𝑳𝑻</m:t>
                                </m:r>
                              </m:sub>
                              <m:sup>
                                <m:r>
                                  <a:rPr lang="it-IT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𝑮𝑹</m:t>
                                </m:r>
                              </m:sup>
                            </m:sSub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̇"/>
                                <m:ctrlPr>
                                  <a:rPr lang="it-IT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𝑳𝑻</m:t>
                            </m:r>
                          </m:sub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𝑬𝑮</m:t>
                            </m:r>
                          </m:sup>
                        </m:sSubSup>
                      </m:oMath>
                    </m:oMathPara>
                  </a14:m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3B99F983-A36A-42F3-812A-307B93F3B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437" y="3602253"/>
                  <a:ext cx="2032416" cy="323743"/>
                </a:xfrm>
                <a:prstGeom prst="rect">
                  <a:avLst/>
                </a:prstGeom>
                <a:blipFill>
                  <a:blip r:embed="rId8"/>
                  <a:stretch>
                    <a:fillRect l="-2096" t="-9434" r="-898" b="-1886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04D8FBA7-9DF8-460E-B017-59FEDDEE471B}"/>
                    </a:ext>
                  </a:extLst>
                </p:cNvPr>
                <p:cNvSpPr txBox="1"/>
                <p:nvPr/>
              </p:nvSpPr>
              <p:spPr>
                <a:xfrm>
                  <a:off x="7973437" y="4195325"/>
                  <a:ext cx="2322559" cy="283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04D8FBA7-9DF8-460E-B017-59FEDDEE4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437" y="4195325"/>
                  <a:ext cx="2322559" cy="283219"/>
                </a:xfrm>
                <a:prstGeom prst="rect">
                  <a:avLst/>
                </a:prstGeom>
                <a:blipFill>
                  <a:blip r:embed="rId9"/>
                  <a:stretch>
                    <a:fillRect l="-1050" t="-4255" r="-787" b="-1489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D844F92-2977-4C42-BF1D-7DC407F591DF}"/>
              </a:ext>
            </a:extLst>
          </p:cNvPr>
          <p:cNvSpPr txBox="1"/>
          <p:nvPr/>
        </p:nvSpPr>
        <p:spPr>
          <a:xfrm>
            <a:off x="3511685" y="2543532"/>
            <a:ext cx="855061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S. </a:t>
            </a:r>
            <a:r>
              <a:rPr lang="it-IT" sz="1600" dirty="0" err="1"/>
              <a:t>Capozziello</a:t>
            </a:r>
            <a:r>
              <a:rPr lang="it-IT" sz="1600" dirty="0"/>
              <a:t>, G. Lambiase, et al., </a:t>
            </a:r>
            <a:r>
              <a:rPr lang="it-IT" sz="1600" i="1" dirty="0" err="1"/>
              <a:t>Constraining</a:t>
            </a:r>
            <a:r>
              <a:rPr lang="it-IT" sz="1600" i="1" dirty="0"/>
              <a:t> models of </a:t>
            </a:r>
            <a:r>
              <a:rPr lang="it-IT" sz="1600" i="1" dirty="0" err="1"/>
              <a:t>extended</a:t>
            </a:r>
            <a:r>
              <a:rPr lang="it-IT" sz="1600" i="1" dirty="0"/>
              <a:t> </a:t>
            </a:r>
            <a:r>
              <a:rPr lang="it-IT" sz="1600" i="1" dirty="0" err="1"/>
              <a:t>gravity</a:t>
            </a:r>
            <a:r>
              <a:rPr lang="it-IT" sz="1600" i="1" dirty="0"/>
              <a:t> </a:t>
            </a:r>
            <a:r>
              <a:rPr lang="it-IT" sz="1600" i="1" dirty="0" err="1"/>
              <a:t>using</a:t>
            </a:r>
            <a:r>
              <a:rPr lang="it-IT" sz="1600" i="1" dirty="0"/>
              <a:t> </a:t>
            </a:r>
            <a:r>
              <a:rPr lang="it-IT" sz="1600" i="1" dirty="0" err="1"/>
              <a:t>Gravity</a:t>
            </a:r>
            <a:r>
              <a:rPr lang="it-IT" sz="1600" i="1" dirty="0"/>
              <a:t> Probe B and LARES </a:t>
            </a:r>
            <a:r>
              <a:rPr lang="it-IT" sz="1600" i="1" dirty="0" err="1"/>
              <a:t>experiments</a:t>
            </a:r>
            <a:r>
              <a:rPr lang="it-IT" sz="1600" dirty="0"/>
              <a:t>. PRD 91, 044012,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AEF6356-576B-44A8-9820-F496F8EB4864}"/>
                  </a:ext>
                </a:extLst>
              </p:cNvPr>
              <p:cNvSpPr txBox="1"/>
              <p:nvPr/>
            </p:nvSpPr>
            <p:spPr>
              <a:xfrm>
                <a:off x="6750990" y="5385706"/>
                <a:ext cx="5204303" cy="39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 </a:t>
                </a:r>
                <a:r>
                  <a:rPr lang="it-IT" dirty="0" err="1">
                    <a:solidFill>
                      <a:srgbClr val="FF0000"/>
                    </a:solidFill>
                  </a:rPr>
                  <a:t>Introduces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</a:rPr>
                  <a:t>effective</a:t>
                </a:r>
                <a:r>
                  <a:rPr lang="it-IT" dirty="0">
                    <a:solidFill>
                      <a:srgbClr val="FF0000"/>
                    </a:solidFill>
                  </a:rPr>
                  <a:t> masses: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AEF6356-576B-44A8-9820-F496F8EB4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90" y="5385706"/>
                <a:ext cx="5204303" cy="394082"/>
              </a:xfrm>
              <a:prstGeom prst="rect">
                <a:avLst/>
              </a:prstGeom>
              <a:blipFill>
                <a:blip r:embed="rId10"/>
                <a:stretch>
                  <a:fillRect t="-9231" b="-184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1F79761-A75B-4086-809E-CDE800390DF1}"/>
                  </a:ext>
                </a:extLst>
              </p:cNvPr>
              <p:cNvSpPr txBox="1"/>
              <p:nvPr/>
            </p:nvSpPr>
            <p:spPr>
              <a:xfrm>
                <a:off x="9248418" y="5814673"/>
                <a:ext cx="1138325" cy="285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p>
                        <m:sSupPr>
                          <m:ctrlP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D1F79761-A75B-4086-809E-CDE800390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418" y="5814673"/>
                <a:ext cx="1138325" cy="285399"/>
              </a:xfrm>
              <a:prstGeom prst="rect">
                <a:avLst/>
              </a:prstGeom>
              <a:blipFill>
                <a:blip r:embed="rId11"/>
                <a:stretch>
                  <a:fillRect l="-3209" t="-2128" r="-2139" b="-212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45154B99-3B7D-451C-B70B-2B77B3B4DD72}"/>
                  </a:ext>
                </a:extLst>
              </p:cNvPr>
              <p:cNvSpPr txBox="1"/>
              <p:nvPr/>
            </p:nvSpPr>
            <p:spPr>
              <a:xfrm>
                <a:off x="4499605" y="3193601"/>
                <a:ext cx="5241563" cy="28321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𝒎𝒆𝒂𝒔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45154B99-3B7D-451C-B70B-2B77B3B4D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605" y="3193601"/>
                <a:ext cx="5241563" cy="283219"/>
              </a:xfrm>
              <a:prstGeom prst="rect">
                <a:avLst/>
              </a:prstGeom>
              <a:blipFill>
                <a:blip r:embed="rId12"/>
                <a:stretch>
                  <a:fillRect l="-347" b="-13725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uppo 37">
            <a:extLst>
              <a:ext uri="{FF2B5EF4-FFF2-40B4-BE49-F238E27FC236}">
                <a16:creationId xmlns:a16="http://schemas.microsoft.com/office/drawing/2014/main" id="{81834EFE-4EEF-42B0-B6EC-5640A2FF5554}"/>
              </a:ext>
            </a:extLst>
          </p:cNvPr>
          <p:cNvGrpSpPr/>
          <p:nvPr/>
        </p:nvGrpSpPr>
        <p:grpSpPr>
          <a:xfrm>
            <a:off x="8606170" y="3112532"/>
            <a:ext cx="3271302" cy="1922119"/>
            <a:chOff x="8606170" y="3112532"/>
            <a:chExt cx="3271302" cy="1922119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5D4BBF08-24D5-4BA2-9A19-CE3FE2502AD2}"/>
                </a:ext>
              </a:extLst>
            </p:cNvPr>
            <p:cNvSpPr/>
            <p:nvPr/>
          </p:nvSpPr>
          <p:spPr>
            <a:xfrm>
              <a:off x="8606170" y="3112532"/>
              <a:ext cx="1245140" cy="4403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859E880-A21F-4715-96EF-521FC56DFDC1}"/>
                </a:ext>
              </a:extLst>
            </p:cNvPr>
            <p:cNvCxnSpPr>
              <a:stCxn id="21" idx="3"/>
            </p:cNvCxnSpPr>
            <p:nvPr/>
          </p:nvCxnSpPr>
          <p:spPr>
            <a:xfrm flipV="1">
              <a:off x="9851310" y="3332709"/>
              <a:ext cx="2026162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00F64617-4B14-490F-8D97-B88BBFFED200}"/>
                </a:ext>
              </a:extLst>
            </p:cNvPr>
            <p:cNvCxnSpPr>
              <a:cxnSpLocks/>
            </p:cNvCxnSpPr>
            <p:nvPr/>
          </p:nvCxnSpPr>
          <p:spPr>
            <a:xfrm>
              <a:off x="11870987" y="3334332"/>
              <a:ext cx="0" cy="17003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5314E1EC-D801-4139-9F02-7AB1460EDFFF}"/>
                </a:ext>
              </a:extLst>
            </p:cNvPr>
            <p:cNvCxnSpPr/>
            <p:nvPr/>
          </p:nvCxnSpPr>
          <p:spPr>
            <a:xfrm flipH="1">
              <a:off x="10897489" y="5027695"/>
              <a:ext cx="979983" cy="69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90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/>
              <p:nvPr/>
            </p:nvSpPr>
            <p:spPr>
              <a:xfrm>
                <a:off x="321013" y="1478592"/>
                <a:ext cx="11468910" cy="1464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 to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torsion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theories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it-IT" sz="2400" b="1" i="0" u="none" strike="noStrike" baseline="0" dirty="0" err="1">
                    <a:solidFill>
                      <a:schemeClr val="accent1"/>
                    </a:solidFill>
                  </a:rPr>
                  <a:t>Torsional</a:t>
                </a:r>
                <a:r>
                  <a:rPr lang="it-IT" sz="2400" b="0" i="0" u="none" strike="noStrike" baseline="0" dirty="0"/>
                  <a:t> theories are </a:t>
                </a:r>
                <a:r>
                  <a:rPr lang="it-IT" sz="2400" b="0" i="0" u="none" strike="noStrike" baseline="0" dirty="0" err="1"/>
                  <a:t>characterized</a:t>
                </a:r>
                <a:r>
                  <a:rPr lang="it-IT" sz="2400" b="0" i="0" u="none" strike="noStrike" baseline="0" dirty="0"/>
                  <a:t> by </a:t>
                </a:r>
                <a:r>
                  <a:rPr lang="it-IT" sz="2400" b="1" i="0" u="none" strike="noStrike" baseline="0" dirty="0"/>
                  <a:t>non-</a:t>
                </a:r>
                <a:r>
                  <a:rPr lang="it-IT" sz="2400" b="1" i="0" u="none" strike="noStrike" baseline="0" dirty="0" err="1"/>
                  <a:t>symmetric</a:t>
                </a:r>
                <a:r>
                  <a:rPr lang="it-IT" sz="2400" b="0" i="0" u="none" strike="noStrike" baseline="0" dirty="0"/>
                  <a:t> </a:t>
                </a:r>
                <a:r>
                  <a:rPr lang="it-IT" sz="2400" b="1" i="0" u="none" strike="noStrike" baseline="0" dirty="0"/>
                  <a:t>affine connections</a:t>
                </a:r>
                <a:r>
                  <a:rPr lang="it-IT" sz="2400" b="0" i="0" u="none" strike="noStrike" baseline="0" dirty="0"/>
                  <a:t>:</a:t>
                </a:r>
              </a:p>
              <a:p>
                <a:pPr marL="914400" lvl="1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𝛽𝛾</m:t>
                        </m:r>
                      </m:sub>
                      <m:sup>
                        <m:r>
                          <a:rPr lang="it-IT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it-IT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it-I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endParaRPr lang="it-IT" sz="2200" b="0" i="0" u="none" strike="noStrike" baseline="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1478592"/>
                <a:ext cx="11468910" cy="1464696"/>
              </a:xfrm>
              <a:prstGeom prst="rect">
                <a:avLst/>
              </a:prstGeom>
              <a:blipFill>
                <a:blip r:embed="rId2"/>
                <a:stretch>
                  <a:fillRect l="-1116" t="-4167" b="-8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Main</a:t>
            </a:r>
            <a:r>
              <a:rPr lang="it-IT" sz="4000" b="1" dirty="0"/>
              <a:t> goals and </a:t>
            </a:r>
            <a:r>
              <a:rPr lang="it-IT" sz="4000" b="1" dirty="0" err="1"/>
              <a:t>preliminary</a:t>
            </a:r>
            <a:r>
              <a:rPr lang="it-IT" sz="4000" b="1" dirty="0"/>
              <a:t> </a:t>
            </a:r>
            <a:r>
              <a:rPr lang="it-IT" sz="4000" b="1" dirty="0" err="1"/>
              <a:t>results</a:t>
            </a:r>
            <a:r>
              <a:rPr lang="it-IT" sz="4000" b="1" dirty="0"/>
              <a:t> of </a:t>
            </a:r>
            <a:r>
              <a:rPr lang="it-IT" sz="4000" b="1" dirty="0" err="1"/>
              <a:t>SaToR</a:t>
            </a:r>
            <a:r>
              <a:rPr lang="it-IT" sz="4000" b="1" dirty="0"/>
              <a:t>-G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E1E83A-7DA7-4AC8-8086-8D6AE8200166}"/>
                  </a:ext>
                </a:extLst>
              </p:cNvPr>
              <p:cNvSpPr txBox="1"/>
              <p:nvPr/>
            </p:nvSpPr>
            <p:spPr>
              <a:xfrm>
                <a:off x="778854" y="2943288"/>
                <a:ext cx="1622752" cy="619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𝛽𝛾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𝛽𝛾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𝛾𝛽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E1E83A-7DA7-4AC8-8086-8D6AE8200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54" y="2943288"/>
                <a:ext cx="1622752" cy="619657"/>
              </a:xfrm>
              <a:prstGeom prst="rect">
                <a:avLst/>
              </a:prstGeom>
              <a:blipFill>
                <a:blip r:embed="rId3"/>
                <a:stretch>
                  <a:fillRect b="-178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ECA1F6-6961-4D5E-AE78-8156048CF457}"/>
              </a:ext>
            </a:extLst>
          </p:cNvPr>
          <p:cNvSpPr txBox="1"/>
          <p:nvPr/>
        </p:nvSpPr>
        <p:spPr>
          <a:xfrm>
            <a:off x="2859447" y="3112851"/>
            <a:ext cx="484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Tensor that describes the </a:t>
            </a:r>
            <a:r>
              <a:rPr lang="en-US" b="1" dirty="0">
                <a:solidFill>
                  <a:schemeClr val="accent1"/>
                </a:solidFill>
              </a:rPr>
              <a:t>torsion</a:t>
            </a:r>
            <a:r>
              <a:rPr lang="en-US" dirty="0"/>
              <a:t> phenomena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3EA3DA5-E71B-4C2A-BB7D-1CEB4611BE42}"/>
                  </a:ext>
                </a:extLst>
              </p:cNvPr>
              <p:cNvSpPr txBox="1"/>
              <p:nvPr/>
            </p:nvSpPr>
            <p:spPr>
              <a:xfrm>
                <a:off x="534602" y="3923083"/>
                <a:ext cx="2737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3EA3DA5-E71B-4C2A-BB7D-1CEB4611B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2" y="3923083"/>
                <a:ext cx="2737416" cy="276999"/>
              </a:xfrm>
              <a:prstGeom prst="rect">
                <a:avLst/>
              </a:prstGeom>
              <a:blipFill>
                <a:blip r:embed="rId4"/>
                <a:stretch>
                  <a:fillRect l="-1559" r="-668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0920D3-7B8D-4C8E-AC30-FCC4F0AE0B63}"/>
              </a:ext>
            </a:extLst>
          </p:cNvPr>
          <p:cNvSpPr txBox="1"/>
          <p:nvPr/>
        </p:nvSpPr>
        <p:spPr>
          <a:xfrm>
            <a:off x="3216128" y="3733589"/>
            <a:ext cx="343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torsion</a:t>
            </a:r>
            <a:r>
              <a:rPr lang="en-US" dirty="0"/>
              <a:t> parameters that must be constrained by measurements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A871FC8-3466-455C-8179-A8C3074E1169}"/>
                  </a:ext>
                </a:extLst>
              </p:cNvPr>
              <p:cNvSpPr txBox="1"/>
              <p:nvPr/>
            </p:nvSpPr>
            <p:spPr>
              <a:xfrm>
                <a:off x="1490952" y="4471694"/>
                <a:ext cx="4047134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𝑡𝑜𝑟</m:t>
                        </m:r>
                      </m:sub>
                    </m:sSub>
                  </m:oMath>
                </a14:m>
                <a:r>
                  <a:rPr lang="it-IT" dirty="0"/>
                  <a:t>=</a:t>
                </a:r>
                <a:r>
                  <a:rPr lang="it-IT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it-IT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𝐿𝑇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it-IT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𝑑𝑆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A871FC8-3466-455C-8179-A8C3074E1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52" y="4471694"/>
                <a:ext cx="4047134" cy="412485"/>
              </a:xfrm>
              <a:prstGeom prst="rect">
                <a:avLst/>
              </a:prstGeom>
              <a:blipFill>
                <a:blip r:embed="rId5"/>
                <a:stretch>
                  <a:fillRect l="-2112" t="-1493" b="-19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2A8C4B-C85E-4EB5-96D7-1D9F598C59F1}"/>
              </a:ext>
            </a:extLst>
          </p:cNvPr>
          <p:cNvSpPr txBox="1"/>
          <p:nvPr/>
        </p:nvSpPr>
        <p:spPr>
          <a:xfrm>
            <a:off x="330984" y="4959200"/>
            <a:ext cx="702336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0" i="0" u="none" strike="noStrike" baseline="0" dirty="0"/>
              <a:t>March, R., </a:t>
            </a:r>
            <a:r>
              <a:rPr lang="en-US" sz="1600" b="0" i="0" u="none" strike="noStrike" baseline="0" dirty="0" err="1"/>
              <a:t>Bellettini</a:t>
            </a:r>
            <a:r>
              <a:rPr lang="en-US" sz="1600" b="0" i="0" u="none" strike="noStrike" baseline="0" dirty="0"/>
              <a:t>, G., </a:t>
            </a:r>
            <a:r>
              <a:rPr lang="en-US" sz="1600" b="0" i="0" u="none" strike="noStrike" baseline="0" dirty="0" err="1"/>
              <a:t>Tauraso</a:t>
            </a:r>
            <a:r>
              <a:rPr lang="en-US" sz="1600" b="0" i="0" u="none" strike="noStrike" baseline="0" dirty="0"/>
              <a:t>, R., </a:t>
            </a:r>
            <a:r>
              <a:rPr lang="en-US" sz="1600" b="0" i="0" u="none" strike="noStrike" baseline="0" dirty="0" err="1"/>
              <a:t>Dell’Agnello</a:t>
            </a:r>
            <a:r>
              <a:rPr lang="en-US" sz="1600" b="0" i="0" u="none" strike="noStrike" baseline="0" dirty="0"/>
              <a:t>, S., </a:t>
            </a:r>
            <a:r>
              <a:rPr lang="en-US" sz="1600" b="0" i="1" u="none" strike="noStrike" baseline="0" dirty="0"/>
              <a:t>Constraining spacetime torsion with LAGEOS</a:t>
            </a:r>
            <a:r>
              <a:rPr lang="en-US" sz="1600" b="0" i="0" u="none" strike="noStrike" baseline="0" dirty="0"/>
              <a:t>. Gen. </a:t>
            </a:r>
            <a:r>
              <a:rPr lang="en-US" sz="1600" b="0" i="0" u="none" strike="noStrike" baseline="0" dirty="0" err="1"/>
              <a:t>Relativ</a:t>
            </a:r>
            <a:r>
              <a:rPr lang="en-US" sz="1600" b="0" i="0" u="none" strike="noStrike" baseline="0" dirty="0"/>
              <a:t>. </a:t>
            </a:r>
            <a:r>
              <a:rPr lang="en-US" sz="1600" b="0" i="0" u="none" strike="noStrike" baseline="0" dirty="0" err="1"/>
              <a:t>Gravit</a:t>
            </a:r>
            <a:r>
              <a:rPr lang="en-US" sz="1600" b="0" i="0" u="none" strike="noStrike" baseline="0" dirty="0"/>
              <a:t>., </a:t>
            </a:r>
            <a:r>
              <a:rPr lang="it-IT" sz="1600" b="0" i="0" u="none" strike="noStrike" baseline="0" dirty="0"/>
              <a:t>43, 3099–3126, </a:t>
            </a:r>
            <a:r>
              <a:rPr lang="en-US" sz="1600" i="0" u="none" strike="noStrike" baseline="0" dirty="0"/>
              <a:t>2011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2370564-3D86-4B7A-B7F2-D472B6CD848D}"/>
                  </a:ext>
                </a:extLst>
              </p:cNvPr>
              <p:cNvSpPr txBox="1"/>
              <p:nvPr/>
            </p:nvSpPr>
            <p:spPr>
              <a:xfrm>
                <a:off x="2401606" y="5650912"/>
                <a:ext cx="2726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−0.36&lt;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&lt;+0.44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2370564-3D86-4B7A-B7F2-D472B6CD8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06" y="5650912"/>
                <a:ext cx="2726579" cy="276999"/>
              </a:xfrm>
              <a:prstGeom prst="rect">
                <a:avLst/>
              </a:prstGeom>
              <a:blipFill>
                <a:blip r:embed="rId6"/>
                <a:stretch>
                  <a:fillRect l="-224" r="-1566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09202E-DE3C-40C8-9562-54AB233A1642}"/>
              </a:ext>
            </a:extLst>
          </p:cNvPr>
          <p:cNvSpPr txBox="1"/>
          <p:nvPr/>
        </p:nvSpPr>
        <p:spPr>
          <a:xfrm>
            <a:off x="321013" y="5921559"/>
            <a:ext cx="703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From a previous measurement of the </a:t>
            </a:r>
            <a:r>
              <a:rPr lang="en-US" dirty="0" err="1"/>
              <a:t>Lense-Thirring</a:t>
            </a:r>
            <a:r>
              <a:rPr lang="en-US" dirty="0"/>
              <a:t> effect with an estimated error budget of about 10%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2A4191-1756-47EC-9984-34FA3A8AD242}"/>
              </a:ext>
            </a:extLst>
          </p:cNvPr>
          <p:cNvSpPr txBox="1"/>
          <p:nvPr/>
        </p:nvSpPr>
        <p:spPr>
          <a:xfrm>
            <a:off x="4124528" y="6228028"/>
            <a:ext cx="758757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b="0" i="0" u="none" strike="noStrike" baseline="0" dirty="0" err="1"/>
              <a:t>Ciufolini</a:t>
            </a:r>
            <a:r>
              <a:rPr lang="en-US" sz="1400" b="0" i="0" u="none" strike="noStrike" baseline="0" dirty="0"/>
              <a:t>, I.; </a:t>
            </a:r>
            <a:r>
              <a:rPr lang="en-US" sz="1400" b="0" i="0" u="none" strike="noStrike" baseline="0" dirty="0" err="1"/>
              <a:t>Pavlis</a:t>
            </a:r>
            <a:r>
              <a:rPr lang="en-US" sz="1400" b="0" i="0" u="none" strike="noStrike" baseline="0" dirty="0"/>
              <a:t>, E.C. </a:t>
            </a:r>
            <a:r>
              <a:rPr lang="en-US" sz="1400" b="0" i="1" u="none" strike="noStrike" baseline="0" dirty="0"/>
              <a:t>A confirmation of the general relativistic prediction of the </a:t>
            </a:r>
            <a:r>
              <a:rPr lang="en-US" sz="1400" b="0" i="1" u="none" strike="noStrike" baseline="0" dirty="0" err="1"/>
              <a:t>Lense-Thirring</a:t>
            </a:r>
            <a:r>
              <a:rPr lang="en-US" sz="1400" b="0" i="1" u="none" strike="noStrike" baseline="0" dirty="0"/>
              <a:t> effect. Nature</a:t>
            </a:r>
            <a:r>
              <a:rPr lang="en-US" sz="1400" b="0" i="0" u="none" strike="noStrike" baseline="0" dirty="0"/>
              <a:t>, 431, 958–960, 2004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77138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/>
              <p:nvPr/>
            </p:nvSpPr>
            <p:spPr>
              <a:xfrm>
                <a:off x="321013" y="1478592"/>
                <a:ext cx="11468910" cy="1464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 to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torsion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theories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it-IT" sz="2400" b="1" i="0" u="none" strike="noStrike" baseline="0" dirty="0" err="1">
                    <a:solidFill>
                      <a:schemeClr val="accent1"/>
                    </a:solidFill>
                  </a:rPr>
                  <a:t>Torsional</a:t>
                </a:r>
                <a:r>
                  <a:rPr lang="it-IT" sz="2400" b="0" i="0" u="none" strike="noStrike" baseline="0" dirty="0"/>
                  <a:t> theories are </a:t>
                </a:r>
                <a:r>
                  <a:rPr lang="it-IT" sz="2400" b="0" i="0" u="none" strike="noStrike" baseline="0" dirty="0" err="1"/>
                  <a:t>characterized</a:t>
                </a:r>
                <a:r>
                  <a:rPr lang="it-IT" sz="2400" b="0" i="0" u="none" strike="noStrike" baseline="0" dirty="0"/>
                  <a:t> by </a:t>
                </a:r>
                <a:r>
                  <a:rPr lang="it-IT" sz="2400" b="1" i="0" u="none" strike="noStrike" baseline="0" dirty="0"/>
                  <a:t>non-</a:t>
                </a:r>
                <a:r>
                  <a:rPr lang="it-IT" sz="2400" b="1" i="0" u="none" strike="noStrike" baseline="0" dirty="0" err="1"/>
                  <a:t>symmetric</a:t>
                </a:r>
                <a:r>
                  <a:rPr lang="it-IT" sz="2400" b="0" i="0" u="none" strike="noStrike" baseline="0" dirty="0"/>
                  <a:t> </a:t>
                </a:r>
                <a:r>
                  <a:rPr lang="it-IT" sz="2400" b="1" i="0" u="none" strike="noStrike" baseline="0" dirty="0"/>
                  <a:t>affine connections</a:t>
                </a:r>
                <a:r>
                  <a:rPr lang="it-IT" sz="2400" b="0" i="0" u="none" strike="noStrike" baseline="0" dirty="0"/>
                  <a:t>:</a:t>
                </a:r>
              </a:p>
              <a:p>
                <a:pPr marL="914400" lvl="1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𝛽𝛾</m:t>
                        </m:r>
                      </m:sub>
                      <m:sup>
                        <m:r>
                          <a:rPr lang="it-IT" sz="22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it-IT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it-IT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endParaRPr lang="it-IT" sz="2200" b="0" i="0" u="none" strike="noStrike" baseline="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DE955CE-6DE3-435B-924D-5948DF1AB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3" y="1478592"/>
                <a:ext cx="11468910" cy="1464696"/>
              </a:xfrm>
              <a:prstGeom prst="rect">
                <a:avLst/>
              </a:prstGeom>
              <a:blipFill>
                <a:blip r:embed="rId2"/>
                <a:stretch>
                  <a:fillRect l="-1116" t="-4167" b="-8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Main</a:t>
            </a:r>
            <a:r>
              <a:rPr lang="it-IT" sz="4000" b="1" dirty="0"/>
              <a:t> goals and </a:t>
            </a:r>
            <a:r>
              <a:rPr lang="it-IT" sz="4000" b="1" dirty="0" err="1"/>
              <a:t>preliminary</a:t>
            </a:r>
            <a:r>
              <a:rPr lang="it-IT" sz="4000" b="1" dirty="0"/>
              <a:t> </a:t>
            </a:r>
            <a:r>
              <a:rPr lang="it-IT" sz="4000" b="1" dirty="0" err="1"/>
              <a:t>results</a:t>
            </a:r>
            <a:r>
              <a:rPr lang="it-IT" sz="4000" b="1" dirty="0"/>
              <a:t> of </a:t>
            </a:r>
            <a:r>
              <a:rPr lang="it-IT" sz="4000" b="1" dirty="0" err="1"/>
              <a:t>SaToR</a:t>
            </a:r>
            <a:r>
              <a:rPr lang="it-IT" sz="4000" b="1" dirty="0"/>
              <a:t>-G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E1E83A-7DA7-4AC8-8086-8D6AE8200166}"/>
                  </a:ext>
                </a:extLst>
              </p:cNvPr>
              <p:cNvSpPr txBox="1"/>
              <p:nvPr/>
            </p:nvSpPr>
            <p:spPr>
              <a:xfrm>
                <a:off x="778854" y="2943288"/>
                <a:ext cx="1622752" cy="619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𝛽𝛾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𝛽𝛾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𝛾𝛽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4E1E83A-7DA7-4AC8-8086-8D6AE8200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54" y="2943288"/>
                <a:ext cx="1622752" cy="619657"/>
              </a:xfrm>
              <a:prstGeom prst="rect">
                <a:avLst/>
              </a:prstGeom>
              <a:blipFill>
                <a:blip r:embed="rId3"/>
                <a:stretch>
                  <a:fillRect b="-178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ECA1F6-6961-4D5E-AE78-8156048CF457}"/>
              </a:ext>
            </a:extLst>
          </p:cNvPr>
          <p:cNvSpPr txBox="1"/>
          <p:nvPr/>
        </p:nvSpPr>
        <p:spPr>
          <a:xfrm>
            <a:off x="2859447" y="3112851"/>
            <a:ext cx="484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Tensor that describes the </a:t>
            </a:r>
            <a:r>
              <a:rPr lang="en-US" b="1" dirty="0">
                <a:solidFill>
                  <a:schemeClr val="accent1"/>
                </a:solidFill>
              </a:rPr>
              <a:t>torsion</a:t>
            </a:r>
            <a:r>
              <a:rPr lang="en-US" dirty="0"/>
              <a:t> phenomena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3EA3DA5-E71B-4C2A-BB7D-1CEB4611BE42}"/>
                  </a:ext>
                </a:extLst>
              </p:cNvPr>
              <p:cNvSpPr txBox="1"/>
              <p:nvPr/>
            </p:nvSpPr>
            <p:spPr>
              <a:xfrm>
                <a:off x="534602" y="3923083"/>
                <a:ext cx="2737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it-IT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3EA3DA5-E71B-4C2A-BB7D-1CEB4611B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2" y="3923083"/>
                <a:ext cx="2737416" cy="276999"/>
              </a:xfrm>
              <a:prstGeom prst="rect">
                <a:avLst/>
              </a:prstGeom>
              <a:blipFill>
                <a:blip r:embed="rId4"/>
                <a:stretch>
                  <a:fillRect l="-1559" r="-668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0920D3-7B8D-4C8E-AC30-FCC4F0AE0B63}"/>
              </a:ext>
            </a:extLst>
          </p:cNvPr>
          <p:cNvSpPr txBox="1"/>
          <p:nvPr/>
        </p:nvSpPr>
        <p:spPr>
          <a:xfrm>
            <a:off x="3216128" y="3733589"/>
            <a:ext cx="343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torsion</a:t>
            </a:r>
            <a:r>
              <a:rPr lang="en-US" dirty="0"/>
              <a:t> parameters that must be constrained by measurements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A871FC8-3466-455C-8179-A8C3074E1169}"/>
                  </a:ext>
                </a:extLst>
              </p:cNvPr>
              <p:cNvSpPr txBox="1"/>
              <p:nvPr/>
            </p:nvSpPr>
            <p:spPr>
              <a:xfrm>
                <a:off x="1490952" y="4471694"/>
                <a:ext cx="4047134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𝑡𝑜𝑟</m:t>
                        </m:r>
                      </m:sub>
                    </m:sSub>
                  </m:oMath>
                </a14:m>
                <a:r>
                  <a:rPr lang="it-IT" dirty="0"/>
                  <a:t>=</a:t>
                </a:r>
                <a:r>
                  <a:rPr lang="it-IT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it-IT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𝐿𝑇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it-IT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it-I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it-I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𝑑𝑆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A871FC8-3466-455C-8179-A8C3074E1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52" y="4471694"/>
                <a:ext cx="4047134" cy="412485"/>
              </a:xfrm>
              <a:prstGeom prst="rect">
                <a:avLst/>
              </a:prstGeom>
              <a:blipFill>
                <a:blip r:embed="rId5"/>
                <a:stretch>
                  <a:fillRect l="-2112" t="-1493" b="-19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2A8C4B-C85E-4EB5-96D7-1D9F598C59F1}"/>
              </a:ext>
            </a:extLst>
          </p:cNvPr>
          <p:cNvSpPr txBox="1"/>
          <p:nvPr/>
        </p:nvSpPr>
        <p:spPr>
          <a:xfrm>
            <a:off x="330984" y="4959200"/>
            <a:ext cx="702336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0" i="0" u="none" strike="noStrike" baseline="0" dirty="0"/>
              <a:t>March, R., </a:t>
            </a:r>
            <a:r>
              <a:rPr lang="en-US" sz="1600" b="0" i="0" u="none" strike="noStrike" baseline="0" dirty="0" err="1"/>
              <a:t>Bellettini</a:t>
            </a:r>
            <a:r>
              <a:rPr lang="en-US" sz="1600" b="0" i="0" u="none" strike="noStrike" baseline="0" dirty="0"/>
              <a:t>, G., </a:t>
            </a:r>
            <a:r>
              <a:rPr lang="en-US" sz="1600" b="0" i="0" u="none" strike="noStrike" baseline="0" dirty="0" err="1"/>
              <a:t>Tauraso</a:t>
            </a:r>
            <a:r>
              <a:rPr lang="en-US" sz="1600" b="0" i="0" u="none" strike="noStrike" baseline="0" dirty="0"/>
              <a:t>, R., </a:t>
            </a:r>
            <a:r>
              <a:rPr lang="en-US" sz="1600" b="0" i="0" u="none" strike="noStrike" baseline="0" dirty="0" err="1"/>
              <a:t>Dell’Agnello</a:t>
            </a:r>
            <a:r>
              <a:rPr lang="en-US" sz="1600" b="0" i="0" u="none" strike="noStrike" baseline="0" dirty="0"/>
              <a:t>, S., </a:t>
            </a:r>
            <a:r>
              <a:rPr lang="en-US" sz="1600" b="0" i="1" u="none" strike="noStrike" baseline="0" dirty="0"/>
              <a:t>Constraining spacetime torsion with LAGEOS</a:t>
            </a:r>
            <a:r>
              <a:rPr lang="en-US" sz="1600" b="0" i="0" u="none" strike="noStrike" baseline="0" dirty="0"/>
              <a:t>. Gen. </a:t>
            </a:r>
            <a:r>
              <a:rPr lang="en-US" sz="1600" b="0" i="0" u="none" strike="noStrike" baseline="0" dirty="0" err="1"/>
              <a:t>Relativ</a:t>
            </a:r>
            <a:r>
              <a:rPr lang="en-US" sz="1600" b="0" i="0" u="none" strike="noStrike" baseline="0" dirty="0"/>
              <a:t>. </a:t>
            </a:r>
            <a:r>
              <a:rPr lang="en-US" sz="1600" b="0" i="0" u="none" strike="noStrike" baseline="0" dirty="0" err="1"/>
              <a:t>Gravit</a:t>
            </a:r>
            <a:r>
              <a:rPr lang="en-US" sz="1600" b="0" i="0" u="none" strike="noStrike" baseline="0" dirty="0"/>
              <a:t>., </a:t>
            </a:r>
            <a:r>
              <a:rPr lang="it-IT" sz="1600" b="0" i="0" u="none" strike="noStrike" baseline="0" dirty="0"/>
              <a:t>43, 3099–3126, </a:t>
            </a:r>
            <a:r>
              <a:rPr lang="en-US" sz="1600" i="0" u="none" strike="noStrike" baseline="0" dirty="0"/>
              <a:t>2011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2370564-3D86-4B7A-B7F2-D472B6CD848D}"/>
                  </a:ext>
                </a:extLst>
              </p:cNvPr>
              <p:cNvSpPr txBox="1"/>
              <p:nvPr/>
            </p:nvSpPr>
            <p:spPr>
              <a:xfrm>
                <a:off x="2401606" y="5650912"/>
                <a:ext cx="2726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−0.36&lt;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&lt;+0.44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2370564-3D86-4B7A-B7F2-D472B6CD8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06" y="5650912"/>
                <a:ext cx="2726579" cy="276999"/>
              </a:xfrm>
              <a:prstGeom prst="rect">
                <a:avLst/>
              </a:prstGeom>
              <a:blipFill>
                <a:blip r:embed="rId6"/>
                <a:stretch>
                  <a:fillRect l="-224" r="-1566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09202E-DE3C-40C8-9562-54AB233A1642}"/>
              </a:ext>
            </a:extLst>
          </p:cNvPr>
          <p:cNvSpPr txBox="1"/>
          <p:nvPr/>
        </p:nvSpPr>
        <p:spPr>
          <a:xfrm>
            <a:off x="321013" y="5921559"/>
            <a:ext cx="703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From a previous measurement of the </a:t>
            </a:r>
            <a:r>
              <a:rPr lang="en-US" dirty="0" err="1"/>
              <a:t>Lense-Thirring</a:t>
            </a:r>
            <a:r>
              <a:rPr lang="en-US" dirty="0"/>
              <a:t> effect with an estimated error budget of about 10%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2A4191-1756-47EC-9984-34FA3A8AD242}"/>
              </a:ext>
            </a:extLst>
          </p:cNvPr>
          <p:cNvSpPr txBox="1"/>
          <p:nvPr/>
        </p:nvSpPr>
        <p:spPr>
          <a:xfrm>
            <a:off x="4124528" y="6228028"/>
            <a:ext cx="758757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b="0" i="0" u="none" strike="noStrike" baseline="0" dirty="0" err="1"/>
              <a:t>Ciufolini</a:t>
            </a:r>
            <a:r>
              <a:rPr lang="en-US" sz="1400" b="0" i="0" u="none" strike="noStrike" baseline="0" dirty="0"/>
              <a:t>, I.; </a:t>
            </a:r>
            <a:r>
              <a:rPr lang="en-US" sz="1400" b="0" i="0" u="none" strike="noStrike" baseline="0" dirty="0" err="1"/>
              <a:t>Pavlis</a:t>
            </a:r>
            <a:r>
              <a:rPr lang="en-US" sz="1400" b="0" i="0" u="none" strike="noStrike" baseline="0" dirty="0"/>
              <a:t>, E.C. </a:t>
            </a:r>
            <a:r>
              <a:rPr lang="en-US" sz="1400" b="0" i="1" u="none" strike="noStrike" baseline="0" dirty="0"/>
              <a:t>A confirmation of the general relativistic prediction of the </a:t>
            </a:r>
            <a:r>
              <a:rPr lang="en-US" sz="1400" b="0" i="1" u="none" strike="noStrike" baseline="0" dirty="0" err="1"/>
              <a:t>Lense-Thirring</a:t>
            </a:r>
            <a:r>
              <a:rPr lang="en-US" sz="1400" b="0" i="1" u="none" strike="noStrike" baseline="0" dirty="0"/>
              <a:t> effect</a:t>
            </a:r>
            <a:r>
              <a:rPr lang="en-US" sz="1400" b="0" i="0" u="none" strike="noStrike" baseline="0" dirty="0"/>
              <a:t>. Nature, 431, 958–960, 2004</a:t>
            </a:r>
            <a:endParaRPr lang="it-IT" sz="1400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6CC41BE8-5208-43D6-B6FC-A5DBA1B60885}"/>
              </a:ext>
            </a:extLst>
          </p:cNvPr>
          <p:cNvGrpSpPr/>
          <p:nvPr/>
        </p:nvGrpSpPr>
        <p:grpSpPr>
          <a:xfrm>
            <a:off x="4542693" y="2563593"/>
            <a:ext cx="7393021" cy="3134104"/>
            <a:chOff x="4542693" y="2563593"/>
            <a:chExt cx="7393021" cy="3134104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CFE148E8-4823-48C9-8F73-E5AA4AE84EBE}"/>
                </a:ext>
              </a:extLst>
            </p:cNvPr>
            <p:cNvGrpSpPr/>
            <p:nvPr/>
          </p:nvGrpSpPr>
          <p:grpSpPr>
            <a:xfrm>
              <a:off x="8090604" y="3525290"/>
              <a:ext cx="3521413" cy="1877439"/>
              <a:chOff x="7832387" y="2824801"/>
              <a:chExt cx="3521413" cy="1877439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34DB9102-4DE7-41FC-87FA-2DB412AC41DB}"/>
                  </a:ext>
                </a:extLst>
              </p:cNvPr>
              <p:cNvSpPr/>
              <p:nvPr/>
            </p:nvSpPr>
            <p:spPr>
              <a:xfrm>
                <a:off x="7832387" y="2824801"/>
                <a:ext cx="3521413" cy="1877439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C1FB6D7E-1D29-4352-9A4C-F0DA7D7C0F0F}"/>
                      </a:ext>
                    </a:extLst>
                  </p:cNvPr>
                  <p:cNvSpPr txBox="1"/>
                  <p:nvPr/>
                </p:nvSpPr>
                <p:spPr>
                  <a:xfrm>
                    <a:off x="7973437" y="2926942"/>
                    <a:ext cx="2966389" cy="4747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𝜴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𝒕𝒐𝒓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it-IT" b="1" dirty="0">
                              <a:solidFill>
                                <a:srgbClr val="FF0000"/>
                              </a:solidFill>
                            </a:rPr>
                            <m:t>= </m:t>
                          </m:r>
                          <m:sSub>
                            <m:sSubPr>
                              <m:ctrlP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it-IT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𝜴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it-IT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𝑳𝑻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it-IT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it-IT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it-IT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it-IT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C1FB6D7E-1D29-4352-9A4C-F0DA7D7C0F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3437" y="2926942"/>
                    <a:ext cx="2966389" cy="4747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56CCC016-BF9C-48B7-8965-A8C7F31CE64D}"/>
                      </a:ext>
                    </a:extLst>
                  </p:cNvPr>
                  <p:cNvSpPr txBox="1"/>
                  <p:nvPr/>
                </p:nvSpPr>
                <p:spPr>
                  <a:xfrm>
                    <a:off x="7973437" y="3602253"/>
                    <a:ext cx="2752099" cy="3265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it-IT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it-IT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𝒈𝒓𝒂𝒗</m:t>
                                  </m:r>
                                </m:sub>
                              </m:sSub>
                              <m: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it-IT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it-IT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𝑳𝑻</m:t>
                                  </m:r>
                                </m:sub>
                                <m:sup>
                                  <m:r>
                                    <a:rPr lang="it-IT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𝑮𝑹</m:t>
                                  </m:r>
                                </m:sup>
                              </m:sSubSup>
                              <m: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̇"/>
                                  <m:ctrlPr>
                                    <a:rPr lang="it-IT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𝜴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𝒅𝑺</m:t>
                              </m:r>
                            </m:sub>
                            <m:sup>
                              <m: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𝑮𝑹</m:t>
                              </m:r>
                            </m:sup>
                          </m:sSubSup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𝛀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𝒕𝒐𝒓</m:t>
                              </m:r>
                            </m:sub>
                          </m:sSub>
                        </m:oMath>
                      </m:oMathPara>
                    </a14:m>
                    <a:endParaRPr lang="it-IT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56CCC016-BF9C-48B7-8965-A8C7F31CE6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3437" y="3602253"/>
                    <a:ext cx="2752099" cy="3265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549" t="-9434" r="-221" b="-1886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A577D377-88EA-462A-AF6D-DE934ECF9C53}"/>
                      </a:ext>
                    </a:extLst>
                  </p:cNvPr>
                  <p:cNvSpPr txBox="1"/>
                  <p:nvPr/>
                </p:nvSpPr>
                <p:spPr>
                  <a:xfrm>
                    <a:off x="7973437" y="4195325"/>
                    <a:ext cx="293817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𝟎𝟎𝟔</m:t>
                          </m:r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𝟎𝟔𝟒</m:t>
                          </m:r>
                        </m:oMath>
                      </m:oMathPara>
                    </a14:m>
                    <a:endParaRPr lang="it-IT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A577D377-88EA-462A-AF6D-DE934ECF9C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3437" y="4195325"/>
                    <a:ext cx="2938177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22" r="-166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082E2ACB-488D-4F40-8530-938508743103}"/>
                    </a:ext>
                  </a:extLst>
                </p:cNvPr>
                <p:cNvSpPr txBox="1"/>
                <p:nvPr/>
              </p:nvSpPr>
              <p:spPr>
                <a:xfrm>
                  <a:off x="4542693" y="2648403"/>
                  <a:ext cx="5241563" cy="28321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accent6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𝒎𝒆𝒂𝒔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it-I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t-IT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t-IT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082E2ACB-488D-4F40-8530-9385087431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693" y="2648403"/>
                  <a:ext cx="5241563" cy="283219"/>
                </a:xfrm>
                <a:prstGeom prst="rect">
                  <a:avLst/>
                </a:prstGeom>
                <a:blipFill>
                  <a:blip r:embed="rId11"/>
                  <a:stretch>
                    <a:fillRect l="-347" b="-13462"/>
                  </a:stretch>
                </a:blipFill>
                <a:ln w="28575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CEB23A90-E223-4F2A-A3D0-3FBF6EBC1B0B}"/>
                </a:ext>
              </a:extLst>
            </p:cNvPr>
            <p:cNvSpPr/>
            <p:nvPr/>
          </p:nvSpPr>
          <p:spPr>
            <a:xfrm>
              <a:off x="8654684" y="2563593"/>
              <a:ext cx="1245140" cy="4403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2BA78920-E74C-4207-85F1-F07B1F59BDA5}"/>
                </a:ext>
              </a:extLst>
            </p:cNvPr>
            <p:cNvCxnSpPr>
              <a:stCxn id="21" idx="3"/>
            </p:cNvCxnSpPr>
            <p:nvPr/>
          </p:nvCxnSpPr>
          <p:spPr>
            <a:xfrm flipV="1">
              <a:off x="9899824" y="2783770"/>
              <a:ext cx="2026162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A4B720F7-614B-426D-9D93-4F4792D5DD14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501" y="2785393"/>
              <a:ext cx="0" cy="2254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4BFBF131-F756-4CA4-8FDA-952A959473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79471" y="5040187"/>
              <a:ext cx="75624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7C362F21-F5C1-4E8C-98F1-ED305CE50AE4}"/>
                </a:ext>
              </a:extLst>
            </p:cNvPr>
            <p:cNvSpPr/>
            <p:nvPr/>
          </p:nvSpPr>
          <p:spPr>
            <a:xfrm>
              <a:off x="5837406" y="2572395"/>
              <a:ext cx="1245140" cy="4403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cxnSp>
          <p:nvCxnSpPr>
            <p:cNvPr id="44" name="Connettore a gomito 43">
              <a:extLst>
                <a:ext uri="{FF2B5EF4-FFF2-40B4-BE49-F238E27FC236}">
                  <a16:creationId xmlns:a16="http://schemas.microsoft.com/office/drawing/2014/main" id="{EEDC4D25-FE70-4FEA-80A7-DFADA27527BD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rot="16200000" flipH="1">
              <a:off x="7010254" y="2462472"/>
              <a:ext cx="106593" cy="1207148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2 72">
              <a:extLst>
                <a:ext uri="{FF2B5EF4-FFF2-40B4-BE49-F238E27FC236}">
                  <a16:creationId xmlns:a16="http://schemas.microsoft.com/office/drawing/2014/main" id="{F4F8EA74-6142-48E1-A67D-A1E6BCECE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9070" y="5203506"/>
              <a:ext cx="0" cy="4941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>
              <a:extLst>
                <a:ext uri="{FF2B5EF4-FFF2-40B4-BE49-F238E27FC236}">
                  <a16:creationId xmlns:a16="http://schemas.microsoft.com/office/drawing/2014/main" id="{642E19A5-C212-4489-A6F8-2164436F4749}"/>
                </a:ext>
              </a:extLst>
            </p:cNvPr>
            <p:cNvCxnSpPr>
              <a:cxnSpLocks/>
            </p:cNvCxnSpPr>
            <p:nvPr/>
          </p:nvCxnSpPr>
          <p:spPr>
            <a:xfrm>
              <a:off x="7676765" y="5674816"/>
              <a:ext cx="22708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>
              <a:extLst>
                <a:ext uri="{FF2B5EF4-FFF2-40B4-BE49-F238E27FC236}">
                  <a16:creationId xmlns:a16="http://schemas.microsoft.com/office/drawing/2014/main" id="{31AF72ED-7A78-492E-81F2-2E0E91166E2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124" y="3119343"/>
              <a:ext cx="9641" cy="25697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652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The two constraints obtained, especially the one on the effective mass, are to be considered preliminary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:</a:t>
            </a:r>
          </a:p>
          <a:p>
            <a:pPr algn="just"/>
            <a:endParaRPr lang="en-US" sz="2400" dirty="0">
              <a:solidFill>
                <a:srgbClr val="000000"/>
              </a:solidFill>
            </a:endParaRPr>
          </a:p>
          <a:p>
            <a:pPr algn="just"/>
            <a:endParaRPr lang="en-US" sz="2400" dirty="0">
              <a:solidFill>
                <a:srgbClr val="000000"/>
              </a:solidFill>
            </a:endParaRPr>
          </a:p>
          <a:p>
            <a:pPr algn="just"/>
            <a:endParaRPr lang="en-US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In fact, although they have been derived from an orbital element subject to effects of a secular type, before we can draw a reliable conclusion, it will be necessary to investigate the possible signature of the two theories on the entire orbit of satellites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Moreover, other possible </a:t>
            </a:r>
            <a:r>
              <a:rPr lang="en-US" sz="2400" b="1" dirty="0">
                <a:solidFill>
                  <a:srgbClr val="000000"/>
                </a:solidFill>
              </a:rPr>
              <a:t>ATG</a:t>
            </a:r>
            <a:r>
              <a:rPr lang="en-US" sz="2400" dirty="0">
                <a:solidFill>
                  <a:srgbClr val="000000"/>
                </a:solidFill>
              </a:rPr>
              <a:t> must be considered and studied in this analysis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Main</a:t>
            </a:r>
            <a:r>
              <a:rPr lang="it-IT" sz="4000" b="1" dirty="0"/>
              <a:t> goals and </a:t>
            </a:r>
            <a:r>
              <a:rPr lang="it-IT" sz="4000" b="1" dirty="0" err="1"/>
              <a:t>preliminary</a:t>
            </a:r>
            <a:r>
              <a:rPr lang="it-IT" sz="4000" b="1" dirty="0"/>
              <a:t> </a:t>
            </a:r>
            <a:r>
              <a:rPr lang="it-IT" sz="4000" b="1" dirty="0" err="1"/>
              <a:t>results</a:t>
            </a:r>
            <a:r>
              <a:rPr lang="it-IT" sz="4000" b="1" dirty="0"/>
              <a:t> of </a:t>
            </a:r>
            <a:r>
              <a:rPr lang="it-IT" sz="4000" b="1" dirty="0" err="1"/>
              <a:t>SaToR</a:t>
            </a:r>
            <a:r>
              <a:rPr lang="it-IT" sz="4000" b="1" dirty="0"/>
              <a:t>-G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BF23377-BC7E-46A3-8E84-E2F864B9A80B}"/>
              </a:ext>
            </a:extLst>
          </p:cNvPr>
          <p:cNvGrpSpPr/>
          <p:nvPr/>
        </p:nvGrpSpPr>
        <p:grpSpPr>
          <a:xfrm>
            <a:off x="4445743" y="2105025"/>
            <a:ext cx="3219450" cy="1114425"/>
            <a:chOff x="7610475" y="2228850"/>
            <a:chExt cx="3219450" cy="1114425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9C376BA-048E-46B1-BD25-2DFDA138B80D}"/>
                </a:ext>
              </a:extLst>
            </p:cNvPr>
            <p:cNvSpPr/>
            <p:nvPr/>
          </p:nvSpPr>
          <p:spPr>
            <a:xfrm>
              <a:off x="7610475" y="2228850"/>
              <a:ext cx="3219450" cy="111442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7443E064-C38B-4236-8923-74A4E8670FC0}"/>
                    </a:ext>
                  </a:extLst>
                </p:cNvPr>
                <p:cNvSpPr txBox="1"/>
                <p:nvPr/>
              </p:nvSpPr>
              <p:spPr>
                <a:xfrm>
                  <a:off x="7755404" y="2867193"/>
                  <a:ext cx="29381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𝟎𝟎𝟔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𝟎𝟔𝟒</m:t>
                        </m:r>
                      </m:oMath>
                    </m:oMathPara>
                  </a14:m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7443E064-C38B-4236-8923-74A4E8670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404" y="2867193"/>
                  <a:ext cx="293817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22" r="-1660" b="-1777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2B2D335C-9518-4F4E-B20B-B0B3D6DA946B}"/>
                    </a:ext>
                  </a:extLst>
                </p:cNvPr>
                <p:cNvSpPr txBox="1"/>
                <p:nvPr/>
              </p:nvSpPr>
              <p:spPr>
                <a:xfrm>
                  <a:off x="7755404" y="2390943"/>
                  <a:ext cx="2322559" cy="283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2B2D335C-9518-4F4E-B20B-B0B3D6DA9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404" y="2390943"/>
                  <a:ext cx="2322559" cy="283219"/>
                </a:xfrm>
                <a:prstGeom prst="rect">
                  <a:avLst/>
                </a:prstGeom>
                <a:blipFill>
                  <a:blip r:embed="rId4"/>
                  <a:stretch>
                    <a:fillRect l="-1050" t="-4348" r="-787" b="-173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C8F6D05-785D-4B2D-B34E-186AB14BAA8C}"/>
              </a:ext>
            </a:extLst>
          </p:cNvPr>
          <p:cNvSpPr txBox="1"/>
          <p:nvPr/>
        </p:nvSpPr>
        <p:spPr>
          <a:xfrm>
            <a:off x="7981950" y="2200572"/>
            <a:ext cx="282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/>
              <a:t>Metric</a:t>
            </a:r>
            <a:r>
              <a:rPr lang="it-IT" b="1" u="sng" dirty="0"/>
              <a:t> theory</a:t>
            </a:r>
          </a:p>
          <a:p>
            <a:endParaRPr lang="it-IT" b="1" u="sng" dirty="0"/>
          </a:p>
          <a:p>
            <a:r>
              <a:rPr lang="it-IT" b="1" u="sng" dirty="0"/>
              <a:t>Non-</a:t>
            </a:r>
            <a:r>
              <a:rPr lang="it-IT" b="1" u="sng" dirty="0" err="1"/>
              <a:t>metric</a:t>
            </a:r>
            <a:r>
              <a:rPr lang="it-IT" b="1" u="sng" dirty="0"/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3192880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Preliminary </a:t>
            </a:r>
            <a:r>
              <a:rPr lang="en-US" sz="2400" b="1" dirty="0">
                <a:solidFill>
                  <a:srgbClr val="FF0000"/>
                </a:solidFill>
              </a:rPr>
              <a:t>quasi-POD</a:t>
            </a:r>
            <a:r>
              <a:rPr lang="en-US" sz="2400" dirty="0">
                <a:solidFill>
                  <a:srgbClr val="000000"/>
                </a:solidFill>
              </a:rPr>
              <a:t> of </a:t>
            </a:r>
            <a:r>
              <a:rPr lang="en-US" sz="2400" b="1" dirty="0">
                <a:solidFill>
                  <a:srgbClr val="000000"/>
                </a:solidFill>
              </a:rPr>
              <a:t>LAGEOS II </a:t>
            </a:r>
            <a:r>
              <a:rPr lang="en-US" sz="2400" dirty="0">
                <a:solidFill>
                  <a:srgbClr val="000000"/>
                </a:solidFill>
              </a:rPr>
              <a:t>on a time span of about 28 years</a:t>
            </a:r>
          </a:p>
          <a:p>
            <a:pPr algn="l"/>
            <a:endParaRPr lang="en-US" sz="10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000000"/>
                </a:solidFill>
              </a:rPr>
              <a:t>GEODYN II s/w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</a:rPr>
              <a:t>Arc length, 7 days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GR and thermal thrust effects: not modeled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Empirical accelerations, C</a:t>
            </a:r>
            <a:r>
              <a:rPr lang="en-US" sz="2200" dirty="0">
                <a:solidFill>
                  <a:srgbClr val="000000"/>
                </a:solidFill>
              </a:rPr>
              <a:t>R, …: not estimated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</a:rPr>
              <a:t>Quadrupole coefficient optimized with two linear trends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</a:rPr>
              <a:t>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tate-vector adjusted to best fit the tracking data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B07237-C77B-4850-80D4-0D1643FC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82" y="1761862"/>
            <a:ext cx="2808805" cy="181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26CCA7-6CBE-43D2-B448-D3984D5F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722685"/>
            <a:ext cx="5097304" cy="3033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9BC9CDA-463A-4D9A-B9A9-AE2DFE347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7" y="4639777"/>
            <a:ext cx="6039953" cy="14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11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Orbital residuals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: these are rate in the elements over 7 days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702398-A1F4-451C-87EE-6BF7F8D79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3" y="2353469"/>
            <a:ext cx="5333333" cy="400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66169BF-58D1-43D6-8A5B-D7D253E8D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96" y="2353469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1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Orbital residuals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: these are rate in the elements over 7 days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598618-4A58-4D1B-91F9-32887682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1" y="2353469"/>
            <a:ext cx="5333333" cy="400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CF32DAF-4ED1-4311-B820-2FBD2F8C3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96" y="2353469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68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Orbital residuals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: these are rate in the elements over 7 days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8E1AE3-C0D6-479F-BB4A-9ED25518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0" y="2353469"/>
            <a:ext cx="5333333" cy="400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1EFF13-C405-47B5-ABFC-0E46565453F2}"/>
              </a:ext>
            </a:extLst>
          </p:cNvPr>
          <p:cNvSpPr txBox="1"/>
          <p:nvPr/>
        </p:nvSpPr>
        <p:spPr>
          <a:xfrm>
            <a:off x="5572124" y="1848242"/>
            <a:ext cx="6334125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Therefore, all the computed residuals show both periodic and secular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Periodic effects: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chemeClr val="accent1"/>
                </a:solidFill>
              </a:rPr>
              <a:t>Gravitational effects, mainly due to the mismodeling of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/>
                </a:solidFill>
              </a:rPr>
              <a:t>Gravity field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/>
                </a:solidFill>
              </a:rPr>
              <a:t>Tides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Ocean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Solid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chemeClr val="accent1"/>
                </a:solidFill>
              </a:rPr>
              <a:t>Non-gravitational perturbations, mainly due to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/>
                </a:solidFill>
              </a:rPr>
              <a:t>Thermal thrust effects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/>
                </a:solidFill>
              </a:rPr>
              <a:t>Asymmetric reflectivity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Secular effects: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chemeClr val="accent1"/>
                </a:solidFill>
              </a:rPr>
              <a:t>GR precession</a:t>
            </a:r>
            <a:endParaRPr lang="en-US" sz="1700" dirty="0">
              <a:solidFill>
                <a:schemeClr val="accent1"/>
              </a:solidFill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/>
                </a:solidFill>
              </a:rPr>
              <a:t>Schwarzschild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accent1"/>
                </a:solidFill>
              </a:rPr>
              <a:t>Lense-Thirring</a:t>
            </a:r>
            <a:endParaRPr lang="en-US" sz="1600" dirty="0">
              <a:solidFill>
                <a:schemeClr val="accent1"/>
              </a:solidFill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/>
                </a:solidFill>
              </a:rPr>
              <a:t>Nonlinearity: mainly Earth’s quadrupole </a:t>
            </a:r>
            <a:r>
              <a:rPr lang="en-US" sz="1600" i="1" dirty="0">
                <a:solidFill>
                  <a:schemeClr val="accent1"/>
                </a:solidFill>
              </a:rPr>
              <a:t>J</a:t>
            </a:r>
            <a:r>
              <a:rPr lang="en-US" sz="1600" baseline="-25000" dirty="0">
                <a:solidFill>
                  <a:schemeClr val="accent1"/>
                </a:solidFill>
              </a:rPr>
              <a:t>2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chemeClr val="accent1"/>
                </a:solidFill>
              </a:rPr>
              <a:t>Thermal thrust effects, mainly due to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/>
                </a:solidFill>
              </a:rPr>
              <a:t>Earth </a:t>
            </a:r>
            <a:r>
              <a:rPr lang="en-US" sz="1600" dirty="0" err="1">
                <a:solidFill>
                  <a:schemeClr val="accent1"/>
                </a:solidFill>
              </a:rPr>
              <a:t>Yarkovsky</a:t>
            </a:r>
            <a:r>
              <a:rPr lang="en-US" sz="1600" dirty="0">
                <a:solidFill>
                  <a:schemeClr val="accent1"/>
                </a:solidFill>
              </a:rPr>
              <a:t> effect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/>
                </a:solidFill>
              </a:rPr>
              <a:t>Solar </a:t>
            </a:r>
            <a:r>
              <a:rPr lang="en-US" sz="1600" dirty="0" err="1">
                <a:solidFill>
                  <a:schemeClr val="accent1"/>
                </a:solidFill>
              </a:rPr>
              <a:t>Yarkovsky-Schach</a:t>
            </a:r>
            <a:r>
              <a:rPr lang="en-US" sz="1600" dirty="0">
                <a:solidFill>
                  <a:schemeClr val="accent1"/>
                </a:solidFill>
              </a:rPr>
              <a:t> effect</a:t>
            </a:r>
          </a:p>
        </p:txBody>
      </p:sp>
    </p:spTree>
    <p:extLst>
      <p:ext uri="{BB962C8B-B14F-4D97-AF65-F5344CB8AC3E}">
        <p14:creationId xmlns:p14="http://schemas.microsoft.com/office/powerpoint/2010/main" val="1747001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However, the correct separation of the various periodic effects (hence of their understanding) represents a very difficult task to achieve:</a:t>
            </a:r>
          </a:p>
          <a:p>
            <a:pPr algn="just"/>
            <a:endParaRPr lang="en-US" sz="1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1"/>
                </a:solidFill>
              </a:rPr>
              <a:t>it represents a challenge that is anything but simple to face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1"/>
                </a:solidFill>
              </a:rPr>
              <a:t>the overcoming of which is of fundamental importance to better verify the gravitational interaction in the </a:t>
            </a:r>
            <a:r>
              <a:rPr lang="en-US" sz="2400" b="1" i="0" u="none" strike="noStrike" baseline="0" dirty="0">
                <a:solidFill>
                  <a:schemeClr val="accent1"/>
                </a:solidFill>
              </a:rPr>
              <a:t>WFSM</a:t>
            </a:r>
            <a:r>
              <a:rPr lang="en-US" sz="2400" b="0" i="0" u="none" strike="noStrike" baseline="0" dirty="0">
                <a:solidFill>
                  <a:schemeClr val="accent1"/>
                </a:solidFill>
              </a:rPr>
              <a:t> limit</a:t>
            </a:r>
          </a:p>
          <a:p>
            <a:pPr algn="just"/>
            <a:endParaRPr lang="en-US" sz="2400" dirty="0">
              <a:solidFill>
                <a:srgbClr val="000000"/>
              </a:solidFill>
            </a:endParaRP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The current periodic effects non modeled or mismodeled in the residuals: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AEB126-F273-4DB8-93E4-E0C1F3845C4F}"/>
              </a:ext>
            </a:extLst>
          </p:cNvPr>
          <p:cNvSpPr txBox="1"/>
          <p:nvPr/>
        </p:nvSpPr>
        <p:spPr>
          <a:xfrm>
            <a:off x="361545" y="4310136"/>
            <a:ext cx="5898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accent1"/>
                </a:solidFill>
              </a:rPr>
              <a:t>mask the measurement of any periodic effects of a relativistic nature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accent1"/>
                </a:solidFill>
              </a:rPr>
              <a:t>constitute a kind of noise superimposed on the secular relativistic effects</a:t>
            </a:r>
          </a:p>
        </p:txBody>
      </p:sp>
    </p:spTree>
    <p:extLst>
      <p:ext uri="{BB962C8B-B14F-4D97-AF65-F5344CB8AC3E}">
        <p14:creationId xmlns:p14="http://schemas.microsoft.com/office/powerpoint/2010/main" val="396293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8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tellite 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ests 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elativistic 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ravity (</a:t>
            </a:r>
            <a:r>
              <a:rPr lang="en-US" sz="2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SaToR</a:t>
            </a:r>
            <a:r>
              <a:rPr lang="en-US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is a new experiment in fundamental physics of the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Scientific Committee 2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CSN2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of the Italian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Institute for Nuclear Physics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ea typeface="Calibri" panose="020F0502020204030204" pitchFamily="34" charset="0"/>
              </a:rPr>
              <a:t>The experiment aims at testing gravitation beyond the predictions of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Einstein’s Theory</a:t>
            </a:r>
            <a:r>
              <a:rPr lang="en-US" sz="2400" dirty="0">
                <a:effectLst/>
                <a:ea typeface="Calibri" panose="020F0502020204030204" pitchFamily="34" charset="0"/>
              </a:rPr>
              <a:t> of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General Relativity</a:t>
            </a:r>
            <a:r>
              <a:rPr lang="en-US" sz="2400" dirty="0">
                <a:effectLst/>
                <a:ea typeface="Calibri" panose="020F0502020204030204" pitchFamily="34" charset="0"/>
              </a:rPr>
              <a:t> (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GR</a:t>
            </a:r>
            <a:r>
              <a:rPr lang="en-US" sz="2400" dirty="0">
                <a:effectLst/>
                <a:ea typeface="Calibri" panose="020F0502020204030204" pitchFamily="34" charset="0"/>
              </a:rPr>
              <a:t>) in its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weak-field and slow-motion</a:t>
            </a:r>
            <a:r>
              <a:rPr lang="en-US" sz="2400" dirty="0">
                <a:effectLst/>
                <a:ea typeface="Calibri" panose="020F0502020204030204" pitchFamily="34" charset="0"/>
              </a:rPr>
              <a:t> (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WFSM</a:t>
            </a:r>
            <a:r>
              <a:rPr lang="en-US" sz="2400" dirty="0">
                <a:effectLst/>
                <a:ea typeface="Calibri" panose="020F0502020204030204" pitchFamily="34" charset="0"/>
              </a:rPr>
              <a:t>) limit, searching for effects foreseen by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alternative theories of gravitation </a:t>
            </a:r>
            <a:r>
              <a:rPr lang="en-US" sz="2400" dirty="0">
                <a:effectLst/>
                <a:ea typeface="Calibri" panose="020F0502020204030204" pitchFamily="34" charset="0"/>
              </a:rPr>
              <a:t>(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ATG</a:t>
            </a:r>
            <a:r>
              <a:rPr lang="en-US" sz="2400" dirty="0">
                <a:effectLst/>
                <a:ea typeface="Calibri" panose="020F0502020204030204" pitchFamily="34" charset="0"/>
              </a:rPr>
              <a:t>)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ea typeface="Calibri" panose="020F0502020204030204" pitchFamily="34" charset="0"/>
              </a:rPr>
              <a:t>and possibly connected with ‘</a:t>
            </a:r>
            <a:r>
              <a:rPr lang="en-US" sz="2400" b="1" i="1" dirty="0">
                <a:cs typeface="Times New Roman" panose="02020603050405020304" pitchFamily="18" charset="0"/>
              </a:rPr>
              <a:t>’new physics’’</a:t>
            </a:r>
          </a:p>
          <a:p>
            <a:pPr algn="just"/>
            <a:endParaRPr lang="en-US" sz="2400" dirty="0"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SaToR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-G</a:t>
            </a:r>
            <a:r>
              <a:rPr lang="it-IT" sz="2400" dirty="0">
                <a:cs typeface="Times New Roman" panose="02020603050405020304" pitchFamily="18" charset="0"/>
              </a:rPr>
              <a:t> </a:t>
            </a:r>
            <a:r>
              <a:rPr lang="en-US" sz="2400" dirty="0"/>
              <a:t>builds on the improved dynamical model of the two </a:t>
            </a:r>
            <a:r>
              <a:rPr lang="en-US" sz="2400" b="1" dirty="0"/>
              <a:t>LAGEOS</a:t>
            </a:r>
            <a:r>
              <a:rPr lang="en-US" sz="2400" dirty="0"/>
              <a:t> and </a:t>
            </a:r>
            <a:r>
              <a:rPr lang="en-US" sz="2400" b="1" dirty="0"/>
              <a:t>LARES</a:t>
            </a:r>
            <a:r>
              <a:rPr lang="en-US" sz="2400" dirty="0"/>
              <a:t> satellites achieved within the previous project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LARASE</a:t>
            </a:r>
            <a:r>
              <a:rPr lang="en-US" sz="2400" dirty="0"/>
              <a:t> 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LAser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RAnged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Satellites Experiment</a:t>
            </a:r>
            <a:r>
              <a:rPr lang="en-US" sz="2400" dirty="0"/>
              <a:t>)</a:t>
            </a:r>
          </a:p>
          <a:p>
            <a:pPr algn="just"/>
            <a:endParaRPr lang="en-US" sz="1000" dirty="0"/>
          </a:p>
          <a:p>
            <a:pPr algn="just"/>
            <a:r>
              <a:rPr lang="en-US" sz="2400" dirty="0"/>
              <a:t>The improvements concern the modeling of both </a:t>
            </a:r>
            <a:r>
              <a:rPr lang="en-US" sz="2400" b="1" dirty="0"/>
              <a:t>gravitational</a:t>
            </a:r>
            <a:r>
              <a:rPr lang="en-US" sz="2400" dirty="0"/>
              <a:t> and </a:t>
            </a:r>
            <a:r>
              <a:rPr lang="en-US" sz="2400" b="1" dirty="0"/>
              <a:t>non-gravitational perturbations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747073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30F266B-E75D-42F4-BC13-368F8B08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4049456"/>
            <a:ext cx="3573333" cy="2680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However, the correct separation of the various periodic effects (hence of their understanding) represents a very difficult task to achieve:</a:t>
            </a:r>
          </a:p>
          <a:p>
            <a:pPr algn="just"/>
            <a:endParaRPr lang="en-US" sz="1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1"/>
                </a:solidFill>
              </a:rPr>
              <a:t>it represents a challenge that is anything but simple to face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accent1"/>
                </a:solidFill>
              </a:rPr>
              <a:t>the overcoming of which is of fundamental importance to better verify the gravitational interaction in the </a:t>
            </a:r>
            <a:r>
              <a:rPr lang="en-US" sz="2400" b="1" i="0" u="none" strike="noStrike" baseline="0" dirty="0">
                <a:solidFill>
                  <a:schemeClr val="accent1"/>
                </a:solidFill>
              </a:rPr>
              <a:t>WFSM</a:t>
            </a:r>
            <a:r>
              <a:rPr lang="en-US" sz="2400" b="0" i="0" u="none" strike="noStrike" baseline="0" dirty="0">
                <a:solidFill>
                  <a:schemeClr val="accent1"/>
                </a:solidFill>
              </a:rPr>
              <a:t> limit</a:t>
            </a:r>
          </a:p>
          <a:p>
            <a:pPr algn="just"/>
            <a:endParaRPr lang="en-US" sz="2400" dirty="0">
              <a:solidFill>
                <a:srgbClr val="000000"/>
              </a:solidFill>
            </a:endParaRPr>
          </a:p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</a:rPr>
              <a:t>The current periodic effects non modeled or mismodeled in the residuals: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AEB126-F273-4DB8-93E4-E0C1F3845C4F}"/>
              </a:ext>
            </a:extLst>
          </p:cNvPr>
          <p:cNvSpPr txBox="1"/>
          <p:nvPr/>
        </p:nvSpPr>
        <p:spPr>
          <a:xfrm>
            <a:off x="361545" y="4310136"/>
            <a:ext cx="5898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accent1"/>
                </a:solidFill>
              </a:rPr>
              <a:t>mask the measurement of any periodic effects of a relativistic nature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chemeClr val="accent1"/>
                </a:solidFill>
              </a:rPr>
              <a:t>constitute a kind of noise superimposed on the secular relativistic effects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0BE7FC3-4788-46FF-BD7E-2DBD44FCD9BD}"/>
              </a:ext>
            </a:extLst>
          </p:cNvPr>
          <p:cNvGrpSpPr/>
          <p:nvPr/>
        </p:nvGrpSpPr>
        <p:grpSpPr>
          <a:xfrm>
            <a:off x="9244483" y="4310136"/>
            <a:ext cx="2810701" cy="676425"/>
            <a:chOff x="9244483" y="4310136"/>
            <a:chExt cx="2810701" cy="676425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D969D3F-16D6-4145-B347-953E135A0D66}"/>
                </a:ext>
              </a:extLst>
            </p:cNvPr>
            <p:cNvSpPr txBox="1"/>
            <p:nvPr/>
          </p:nvSpPr>
          <p:spPr>
            <a:xfrm>
              <a:off x="9244483" y="4648007"/>
              <a:ext cx="2810701" cy="33855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i="1" dirty="0">
                  <a:solidFill>
                    <a:srgbClr val="C00000"/>
                  </a:solidFill>
                </a:rPr>
                <a:t>K</a:t>
              </a:r>
              <a:r>
                <a:rPr lang="it-IT" sz="1600" b="1" dirty="0">
                  <a:solidFill>
                    <a:srgbClr val="C00000"/>
                  </a:solidFill>
                </a:rPr>
                <a:t> </a:t>
              </a:r>
              <a:r>
                <a:rPr lang="it-IT" sz="1600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</a:t>
              </a:r>
              <a:r>
                <a:rPr lang="it-IT" sz="1600" b="1" dirty="0">
                  <a:solidFill>
                    <a:srgbClr val="C00000"/>
                  </a:solidFill>
                </a:rPr>
                <a:t> </a:t>
              </a:r>
              <a:r>
                <a:rPr lang="it-IT" sz="1600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</a:t>
              </a:r>
              <a:r>
                <a:rPr lang="it-IT" sz="1600" b="1" dirty="0">
                  <a:solidFill>
                    <a:srgbClr val="C00000"/>
                  </a:solidFill>
                </a:rPr>
                <a:t>3.097    </a:t>
              </a:r>
              <a:r>
                <a:rPr lang="it-IT" sz="1600" b="1" i="1" dirty="0">
                  <a:solidFill>
                    <a:srgbClr val="C00000"/>
                  </a:solidFill>
                </a:rPr>
                <a:t>S</a:t>
              </a:r>
              <a:r>
                <a:rPr lang="it-IT" sz="1600" b="1" dirty="0">
                  <a:solidFill>
                    <a:srgbClr val="C00000"/>
                  </a:solidFill>
                </a:rPr>
                <a:t> </a:t>
              </a:r>
              <a:r>
                <a:rPr lang="it-IT" sz="1600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 </a:t>
              </a:r>
              <a:r>
                <a:rPr lang="it-IT" sz="1600" b="1" dirty="0">
                  <a:solidFill>
                    <a:srgbClr val="C00000"/>
                  </a:solidFill>
                </a:rPr>
                <a:t> 8.4</a:t>
              </a:r>
              <a:r>
                <a:rPr lang="it-IT" sz="1600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10</a:t>
              </a:r>
              <a:r>
                <a:rPr lang="it-IT" sz="1600" b="1" baseline="30000" dirty="0">
                  <a:solidFill>
                    <a:srgbClr val="C00000"/>
                  </a:solidFill>
                  <a:sym typeface="Symbol" panose="05050102010706020507" pitchFamily="18" charset="2"/>
                </a:rPr>
                <a:t>3</a:t>
              </a:r>
              <a:r>
                <a:rPr lang="it-IT" sz="1600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 </a:t>
              </a:r>
              <a:endParaRPr lang="it-IT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A647D91-9AE9-42CF-946E-521CFEAABA26}"/>
                </a:ext>
              </a:extLst>
            </p:cNvPr>
            <p:cNvSpPr txBox="1"/>
            <p:nvPr/>
          </p:nvSpPr>
          <p:spPr>
            <a:xfrm>
              <a:off x="9244483" y="4310136"/>
              <a:ext cx="2810701" cy="33855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err="1">
                  <a:solidFill>
                    <a:srgbClr val="C00000"/>
                  </a:solidFill>
                </a:rPr>
                <a:t>Gussian</a:t>
              </a:r>
              <a:r>
                <a:rPr lang="it-IT" sz="1600" b="1" dirty="0">
                  <a:solidFill>
                    <a:srgbClr val="C00000"/>
                  </a:solidFill>
                </a:rPr>
                <a:t>-like </a:t>
              </a:r>
              <a:r>
                <a:rPr lang="it-IT" sz="1600" b="1" dirty="0" err="1">
                  <a:solidFill>
                    <a:srgbClr val="C00000"/>
                  </a:solidFill>
                </a:rPr>
                <a:t>distribution</a:t>
              </a:r>
              <a:r>
                <a:rPr lang="it-IT" sz="1600" b="1" dirty="0">
                  <a:solidFill>
                    <a:srgbClr val="C00000"/>
                  </a:solidFill>
                </a:rPr>
                <a:t> for </a:t>
              </a:r>
              <a:r>
                <a:rPr lang="it-IT" sz="1600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</a:t>
              </a:r>
              <a:endParaRPr lang="it-IT" sz="16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FB9398E-3608-4222-A09C-2C7247DC8030}"/>
              </a:ext>
            </a:extLst>
          </p:cNvPr>
          <p:cNvCxnSpPr>
            <a:cxnSpLocks/>
          </p:cNvCxnSpPr>
          <p:nvPr/>
        </p:nvCxnSpPr>
        <p:spPr>
          <a:xfrm>
            <a:off x="6695770" y="5338916"/>
            <a:ext cx="28099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860C980-E7AD-4010-9FD6-A8091885D9D2}"/>
                  </a:ext>
                </a:extLst>
              </p:cNvPr>
              <p:cNvSpPr txBox="1"/>
              <p:nvPr/>
            </p:nvSpPr>
            <p:spPr>
              <a:xfrm>
                <a:off x="7660763" y="4310136"/>
                <a:ext cx="879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𝑮𝑹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860C980-E7AD-4010-9FD6-A8091885D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63" y="4310136"/>
                <a:ext cx="879984" cy="276999"/>
              </a:xfrm>
              <a:prstGeom prst="rect">
                <a:avLst/>
              </a:prstGeom>
              <a:blipFill>
                <a:blip r:embed="rId4"/>
                <a:stretch>
                  <a:fillRect l="-6250" r="-6250" b="-2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540FE81-B446-4BC5-9BDD-779B7E548EAC}"/>
                  </a:ext>
                </a:extLst>
              </p:cNvPr>
              <p:cNvSpPr txBox="1"/>
              <p:nvPr/>
            </p:nvSpPr>
            <p:spPr>
              <a:xfrm>
                <a:off x="9574171" y="5235567"/>
                <a:ext cx="2475037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𝒎𝒆𝒂𝒔</m:t>
                          </m:r>
                        </m:sub>
                      </m:sSub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E540FE81-B446-4BC5-9BDD-779B7E548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171" y="5235567"/>
                <a:ext cx="2475037" cy="307777"/>
              </a:xfrm>
              <a:prstGeom prst="rect">
                <a:avLst/>
              </a:prstGeom>
              <a:blipFill>
                <a:blip r:embed="rId5"/>
                <a:stretch>
                  <a:fillRect l="-1970" r="-1724" b="-24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5B69F7-1E1F-411A-96A5-6851BA0E5BB9}"/>
              </a:ext>
            </a:extLst>
          </p:cNvPr>
          <p:cNvSpPr txBox="1"/>
          <p:nvPr/>
        </p:nvSpPr>
        <p:spPr>
          <a:xfrm>
            <a:off x="10368722" y="5607684"/>
            <a:ext cx="114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S.D.=1.20</a:t>
            </a:r>
          </a:p>
        </p:txBody>
      </p:sp>
    </p:spTree>
    <p:extLst>
      <p:ext uri="{BB962C8B-B14F-4D97-AF65-F5344CB8AC3E}">
        <p14:creationId xmlns:p14="http://schemas.microsoft.com/office/powerpoint/2010/main" val="622941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000000"/>
                </a:solidFill>
              </a:rPr>
              <a:t>Residuals in the semi-major axis</a:t>
            </a:r>
            <a:endParaRPr lang="en-US" sz="2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AAA70E-1640-4593-A526-C78ACD1BD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3" y="2353469"/>
            <a:ext cx="5333333" cy="400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173765A-4A43-4FC2-9093-73E07ADA5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96" y="2353469"/>
            <a:ext cx="5333333" cy="4000000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B2718549-5541-4148-AA88-731054F6A0F6}"/>
              </a:ext>
            </a:extLst>
          </p:cNvPr>
          <p:cNvSpPr/>
          <p:nvPr/>
        </p:nvSpPr>
        <p:spPr>
          <a:xfrm>
            <a:off x="3483312" y="2986733"/>
            <a:ext cx="164560" cy="9974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CECA3A71-C53F-4F4A-B0D7-9EB04CE3DCB9}"/>
              </a:ext>
            </a:extLst>
          </p:cNvPr>
          <p:cNvSpPr/>
          <p:nvPr/>
        </p:nvSpPr>
        <p:spPr>
          <a:xfrm>
            <a:off x="9812777" y="4353469"/>
            <a:ext cx="164560" cy="9974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995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000000"/>
                </a:solidFill>
              </a:rPr>
              <a:t>Residuals in the semi-major axis and their comparison with the solar </a:t>
            </a:r>
            <a:r>
              <a:rPr lang="en-US" sz="2200" dirty="0" err="1">
                <a:solidFill>
                  <a:srgbClr val="000000"/>
                </a:solidFill>
              </a:rPr>
              <a:t>Yarkovsky-Schach</a:t>
            </a:r>
            <a:r>
              <a:rPr lang="en-US" sz="2200" dirty="0">
                <a:solidFill>
                  <a:srgbClr val="000000"/>
                </a:solidFill>
              </a:rPr>
              <a:t> effect</a:t>
            </a:r>
            <a:endParaRPr lang="en-US" sz="2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0095216-75EA-4152-8E58-003359812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54" y="2353469"/>
            <a:ext cx="5333333" cy="4000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CDA7627-C444-42E7-AD0E-D974DE33A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4" y="2353469"/>
            <a:ext cx="5333333" cy="40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0436D16-629D-4A95-ADEC-5229BF0B623B}"/>
                  </a:ext>
                </a:extLst>
              </p:cNvPr>
              <p:cNvSpPr txBox="1"/>
              <p:nvPr/>
            </p:nvSpPr>
            <p:spPr>
              <a:xfrm>
                <a:off x="10007811" y="3581880"/>
                <a:ext cx="128086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</m:e>
                          </m:acc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𝒀𝑺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𝜴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0436D16-629D-4A95-ADEC-5229BF0B6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811" y="3581880"/>
                <a:ext cx="1280863" cy="312650"/>
              </a:xfrm>
              <a:prstGeom prst="rect">
                <a:avLst/>
              </a:prstGeom>
              <a:blipFill>
                <a:blip r:embed="rId4"/>
                <a:stretch>
                  <a:fillRect l="-4286" t="-9804" b="-11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BF1F63F-2021-4EBA-9C82-C43E34654FC3}"/>
              </a:ext>
            </a:extLst>
          </p:cNvPr>
          <p:cNvCxnSpPr/>
          <p:nvPr/>
        </p:nvCxnSpPr>
        <p:spPr>
          <a:xfrm>
            <a:off x="9947867" y="2220686"/>
            <a:ext cx="0" cy="41327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3312DA4-7F36-4CBA-A7A3-6E594CE5693D}"/>
                  </a:ext>
                </a:extLst>
              </p:cNvPr>
              <p:cNvSpPr txBox="1"/>
              <p:nvPr/>
            </p:nvSpPr>
            <p:spPr>
              <a:xfrm>
                <a:off x="8569498" y="3581880"/>
                <a:ext cx="128086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</m:e>
                          </m:acc>
                        </m:e>
                        <m:sub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𝒀𝑺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𝜴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3312DA4-7F36-4CBA-A7A3-6E594CE56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498" y="3581880"/>
                <a:ext cx="1280863" cy="312650"/>
              </a:xfrm>
              <a:prstGeom prst="rect">
                <a:avLst/>
              </a:prstGeom>
              <a:blipFill>
                <a:blip r:embed="rId5"/>
                <a:stretch>
                  <a:fillRect l="-4286" t="-9804" b="-11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420F02A-4393-42BB-8C5E-FF644F00F797}"/>
              </a:ext>
            </a:extLst>
          </p:cNvPr>
          <p:cNvCxnSpPr>
            <a:cxnSpLocks/>
          </p:cNvCxnSpPr>
          <p:nvPr/>
        </p:nvCxnSpPr>
        <p:spPr>
          <a:xfrm>
            <a:off x="1038548" y="4926934"/>
            <a:ext cx="280997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6CD8C2-94B9-4461-BC34-4D9E74767D30}"/>
              </a:ext>
            </a:extLst>
          </p:cNvPr>
          <p:cNvSpPr txBox="1"/>
          <p:nvPr/>
        </p:nvSpPr>
        <p:spPr>
          <a:xfrm>
            <a:off x="2733472" y="1984137"/>
            <a:ext cx="674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Earth-</a:t>
            </a:r>
            <a:r>
              <a:rPr lang="it-IT" b="1" dirty="0" err="1">
                <a:solidFill>
                  <a:schemeClr val="accent1"/>
                </a:solidFill>
              </a:rPr>
              <a:t>Yarkovsky</a:t>
            </a:r>
            <a:r>
              <a:rPr lang="it-IT" b="1" dirty="0"/>
              <a:t> </a:t>
            </a:r>
            <a:r>
              <a:rPr lang="it-IT" b="1" dirty="0" err="1"/>
              <a:t>deceleration</a:t>
            </a:r>
            <a:r>
              <a:rPr lang="it-IT" b="1" dirty="0"/>
              <a:t> vs. </a:t>
            </a:r>
            <a:r>
              <a:rPr lang="it-IT" b="1" dirty="0">
                <a:solidFill>
                  <a:srgbClr val="FF0000"/>
                </a:solidFill>
              </a:rPr>
              <a:t>solar</a:t>
            </a:r>
            <a:r>
              <a:rPr lang="it-IT" b="1" dirty="0"/>
              <a:t> </a:t>
            </a:r>
            <a:r>
              <a:rPr lang="it-IT" b="1" dirty="0" err="1">
                <a:solidFill>
                  <a:srgbClr val="FF0000"/>
                </a:solidFill>
              </a:rPr>
              <a:t>Yarkovsky-Schach</a:t>
            </a:r>
            <a:r>
              <a:rPr lang="it-IT" b="1" dirty="0"/>
              <a:t> </a:t>
            </a:r>
            <a:r>
              <a:rPr lang="it-IT" b="1" dirty="0" err="1"/>
              <a:t>acceleration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4929120-CAF5-49C7-BF51-0A4DE0791D49}"/>
                  </a:ext>
                </a:extLst>
              </p:cNvPr>
              <p:cNvSpPr txBox="1"/>
              <p:nvPr/>
            </p:nvSpPr>
            <p:spPr>
              <a:xfrm>
                <a:off x="5554189" y="2676024"/>
                <a:ext cx="110228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it-I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4929120-CAF5-49C7-BF51-0A4DE079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189" y="2676024"/>
                <a:ext cx="1102289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F2B186F-3088-4386-90DD-DC6A9E8E5D18}"/>
                  </a:ext>
                </a:extLst>
              </p:cNvPr>
              <p:cNvSpPr txBox="1"/>
              <p:nvPr/>
            </p:nvSpPr>
            <p:spPr>
              <a:xfrm>
                <a:off x="7375498" y="5122941"/>
                <a:ext cx="1724126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it-IT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r>
                        <a:rPr lang="it-IT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it-IT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it-IT" sz="20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it-IT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it-IT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𝒄𝒎</m:t>
                              </m:r>
                            </m:num>
                            <m:den>
                              <m:r>
                                <a:rPr lang="it-IT" sz="2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𝒚𝒓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it-IT" sz="2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F2B186F-3088-4386-90DD-DC6A9E8E5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498" y="5122941"/>
                <a:ext cx="1724126" cy="5841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041A8FF-CE8B-4053-8304-A3A235EFFC40}"/>
                  </a:ext>
                </a:extLst>
              </p:cNvPr>
              <p:cNvSpPr txBox="1"/>
              <p:nvPr/>
            </p:nvSpPr>
            <p:spPr>
              <a:xfrm>
                <a:off x="10398255" y="5122941"/>
                <a:ext cx="1724126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≅+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𝒄𝒎</m:t>
                              </m:r>
                            </m:num>
                            <m:den>
                              <m: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𝒚𝒓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041A8FF-CE8B-4053-8304-A3A235EF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255" y="5122941"/>
                <a:ext cx="1724126" cy="5841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773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000000"/>
                </a:solidFill>
              </a:rPr>
              <a:t>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he </a:t>
            </a:r>
            <a:r>
              <a:rPr lang="en-US" sz="2200" b="1" i="0" u="none" strike="noStrike" baseline="0" dirty="0">
                <a:solidFill>
                  <a:srgbClr val="FF0000"/>
                </a:solidFill>
              </a:rPr>
              <a:t>LASSOS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en-US" sz="2200" b="1" i="0" u="none" strike="noStrike" baseline="0" dirty="0" err="1">
                <a:solidFill>
                  <a:srgbClr val="FF0000"/>
                </a:solidFill>
              </a:rPr>
              <a:t>LA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rase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200" b="1" i="0" u="none" strike="noStrike" baseline="0" dirty="0">
                <a:solidFill>
                  <a:srgbClr val="FF0000"/>
                </a:solidFill>
              </a:rPr>
              <a:t>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atellites </a:t>
            </a:r>
            <a:r>
              <a:rPr lang="en-US" sz="2200" b="1" i="0" u="none" strike="noStrike" baseline="0" dirty="0">
                <a:solidFill>
                  <a:srgbClr val="FF0000"/>
                </a:solidFill>
              </a:rPr>
              <a:t>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pin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m</a:t>
            </a:r>
            <a:r>
              <a:rPr lang="en-US" sz="2200" b="1" i="0" u="none" strike="noStrike" baseline="0" dirty="0" err="1">
                <a:solidFill>
                  <a:srgbClr val="FF0000"/>
                </a:solidFill>
              </a:rPr>
              <a:t>O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del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200" b="1" i="0" u="none" strike="noStrike" baseline="0" dirty="0">
                <a:solidFill>
                  <a:srgbClr val="FF0000"/>
                </a:solidFill>
              </a:rPr>
              <a:t>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olutions) Spin model in cartesian coordinates: </a:t>
            </a:r>
            <a:r>
              <a:rPr lang="en-US" sz="2200" b="1" i="0" u="none" strike="noStrike" baseline="0" dirty="0">
                <a:solidFill>
                  <a:srgbClr val="000000"/>
                </a:solidFill>
              </a:rPr>
              <a:t>LAGEOS II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7B1459-6E22-4688-83F4-2480AB394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3" y="2139114"/>
            <a:ext cx="5333333" cy="400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14406-8D8D-43B5-877C-3630DF554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45" y="2139114"/>
            <a:ext cx="5333333" cy="4000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C0B12C-36D1-487C-9BDC-C8751B0F365A}"/>
              </a:ext>
            </a:extLst>
          </p:cNvPr>
          <p:cNvSpPr txBox="1"/>
          <p:nvPr/>
        </p:nvSpPr>
        <p:spPr>
          <a:xfrm>
            <a:off x="690538" y="6161575"/>
            <a:ext cx="1081092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M. Visco, D. Lucchesi, </a:t>
            </a:r>
            <a:r>
              <a:rPr lang="it-IT" sz="1600" i="1" dirty="0"/>
              <a:t>Comprehensive model for the spin </a:t>
            </a:r>
            <a:r>
              <a:rPr lang="it-IT" sz="1600" i="1" dirty="0" err="1"/>
              <a:t>evolution</a:t>
            </a:r>
            <a:r>
              <a:rPr lang="it-IT" sz="1600" i="1" dirty="0"/>
              <a:t> of the LAGEOS and LARES </a:t>
            </a:r>
            <a:r>
              <a:rPr lang="it-IT" sz="1600" i="1" dirty="0" err="1"/>
              <a:t>satellites</a:t>
            </a:r>
            <a:r>
              <a:rPr lang="it-IT" sz="1600" dirty="0"/>
              <a:t>. </a:t>
            </a:r>
            <a:r>
              <a:rPr lang="it-IT" sz="1600" dirty="0" err="1"/>
              <a:t>Phys</a:t>
            </a:r>
            <a:r>
              <a:rPr lang="it-IT" sz="1600" dirty="0"/>
              <a:t>. Rev. D 98, 044034 doi:10.3390/universe6090139, 2018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B19BA4-C25D-4752-BD9D-3FD5E7259292}"/>
              </a:ext>
            </a:extLst>
          </p:cNvPr>
          <p:cNvSpPr txBox="1"/>
          <p:nvPr/>
        </p:nvSpPr>
        <p:spPr>
          <a:xfrm>
            <a:off x="4915319" y="1824265"/>
            <a:ext cx="236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J2000.0</a:t>
            </a:r>
          </a:p>
        </p:txBody>
      </p:sp>
    </p:spTree>
    <p:extLst>
      <p:ext uri="{BB962C8B-B14F-4D97-AF65-F5344CB8AC3E}">
        <p14:creationId xmlns:p14="http://schemas.microsoft.com/office/powerpoint/2010/main" val="1156404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solidFill>
                  <a:srgbClr val="000000"/>
                </a:solidFill>
              </a:rPr>
              <a:t>LAGEOS II </a:t>
            </a:r>
            <a:r>
              <a:rPr lang="en-US" sz="2200" dirty="0">
                <a:solidFill>
                  <a:srgbClr val="000000"/>
                </a:solidFill>
              </a:rPr>
              <a:t>spin projections along the orbit normal and in the orbital plane</a:t>
            </a:r>
            <a:endParaRPr lang="en-US" sz="22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3DCC00-8B09-4F6F-9765-9A5A00FC3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7" y="2139114"/>
            <a:ext cx="5333333" cy="400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72F84FA-6E21-4941-84A2-EE24D082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12" y="2139114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81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5451AE9-1FC3-4829-BD75-9E6425350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0" y="2510705"/>
            <a:ext cx="6787265" cy="40328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F8BC8B-6296-4894-8286-F1D6F7187504}"/>
              </a:ext>
            </a:extLst>
          </p:cNvPr>
          <p:cNvSpPr txBox="1"/>
          <p:nvPr/>
        </p:nvSpPr>
        <p:spPr>
          <a:xfrm>
            <a:off x="321013" y="1478592"/>
            <a:ext cx="114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Relativistic precessions: argument of pericenter and right ascension of the ascending node</a:t>
            </a:r>
          </a:p>
        </p:txBody>
      </p:sp>
      <p:pic>
        <p:nvPicPr>
          <p:cNvPr id="8" name="Immagine 7" descr="Immagine che contiene sedendo, acqua, colorato, computer&#10;&#10;Descrizione generata automaticamente">
            <a:extLst>
              <a:ext uri="{FF2B5EF4-FFF2-40B4-BE49-F238E27FC236}">
                <a16:creationId xmlns:a16="http://schemas.microsoft.com/office/drawing/2014/main" id="{0F7586F6-D9CC-4E14-BE20-1CD10863F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66" y="2972951"/>
            <a:ext cx="3829473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4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The total relativistic precession of the argument of pericenter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: 28 years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262F16-E476-4CF3-8E11-D4E0F7E55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4" y="2127911"/>
            <a:ext cx="5333333" cy="40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6406598-A439-46C9-93BF-2B8B24AADF21}"/>
                  </a:ext>
                </a:extLst>
              </p:cNvPr>
              <p:cNvSpPr txBox="1"/>
              <p:nvPr/>
            </p:nvSpPr>
            <p:spPr>
              <a:xfrm>
                <a:off x="6096000" y="3518300"/>
                <a:ext cx="5540556" cy="326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𝐺𝑅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𝑆𝑐h𝑤</m:t>
                        </m:r>
                      </m:sub>
                    </m:sSub>
                    <m:r>
                      <a:rPr lang="it-IT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𝑑𝑖𝑟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𝑑𝑖𝑟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=3298.26 </m:t>
                    </m:r>
                    <m:f>
                      <m:fPr>
                        <m:type m:val="li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𝑚𝑎𝑠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𝑦𝑟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6406598-A439-46C9-93BF-2B8B24AA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18300"/>
                <a:ext cx="5540556" cy="326436"/>
              </a:xfrm>
              <a:prstGeom prst="rect">
                <a:avLst/>
              </a:prstGeom>
              <a:blipFill>
                <a:blip r:embed="rId3"/>
                <a:stretch>
                  <a:fillRect l="-1100" t="-137037" r="-8361" b="-20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F532AD1-0C27-4F41-A9A4-BB3E509E8798}"/>
                  </a:ext>
                </a:extLst>
              </p:cNvPr>
              <p:cNvSpPr txBox="1"/>
              <p:nvPr/>
            </p:nvSpPr>
            <p:spPr>
              <a:xfrm>
                <a:off x="8506602" y="4167921"/>
                <a:ext cx="3099438" cy="569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func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F532AD1-0C27-4F41-A9A4-BB3E509E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602" y="4167921"/>
                <a:ext cx="3099438" cy="569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09C20E0-5850-44A1-AF05-6E82865B82D3}"/>
                  </a:ext>
                </a:extLst>
              </p:cNvPr>
              <p:cNvSpPr txBox="1"/>
              <p:nvPr/>
            </p:nvSpPr>
            <p:spPr>
              <a:xfrm>
                <a:off x="5602209" y="4099810"/>
                <a:ext cx="2904393" cy="715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it-IT" sz="18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𝑆𝑐h𝑤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it-IT" sz="18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  <m:sSup>
                            <m:sSupPr>
                              <m:ctrlPr>
                                <a:rPr kumimoji="0" lang="it-IT" sz="18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it-IT" sz="18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  <m:sSub>
                                    <m:sSubPr>
                                      <m:ctrlPr>
                                        <a:rPr kumimoji="0" lang="it-IT" sz="18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⨁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it-IT" sz="18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it-IT" sz="18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it-IT" sz="18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it-IT" sz="18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kumimoji="0" lang="it-IT" sz="18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0" lang="it-IT" sz="18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09C20E0-5850-44A1-AF05-6E82865B8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09" y="4099810"/>
                <a:ext cx="2904393" cy="715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639B828-22A6-41AC-8819-6805FB8AA625}"/>
                  </a:ext>
                </a:extLst>
              </p:cNvPr>
              <p:cNvSpPr txBox="1"/>
              <p:nvPr/>
            </p:nvSpPr>
            <p:spPr>
              <a:xfrm>
                <a:off x="4180988" y="5061070"/>
                <a:ext cx="7848174" cy="408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it-IT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it-IT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𝑑𝑖𝑟</m:t>
                          </m:r>
                        </m:sup>
                      </m:sSubSup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</m:sub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30+19</m:t>
                          </m:r>
                          <m:rad>
                            <m:radPr>
                              <m:degHide m:val="on"/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−5+6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6+5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−9+10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it-IT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it-IT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639B828-22A6-41AC-8819-6805FB8AA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988" y="5061070"/>
                <a:ext cx="7848174" cy="408573"/>
              </a:xfrm>
              <a:prstGeom prst="rect">
                <a:avLst/>
              </a:prstGeom>
              <a:blipFill>
                <a:blip r:embed="rId6"/>
                <a:stretch>
                  <a:fillRect b="-686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417FA87-57BB-42A6-B11F-886498C9C3F7}"/>
                  </a:ext>
                </a:extLst>
              </p:cNvPr>
              <p:cNvSpPr txBox="1"/>
              <p:nvPr/>
            </p:nvSpPr>
            <p:spPr>
              <a:xfrm>
                <a:off x="6581574" y="5799625"/>
                <a:ext cx="4541948" cy="535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𝑖𝑛𝑑𝑖𝑟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</m:sub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17+25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func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417FA87-57BB-42A6-B11F-886498C9C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74" y="5799625"/>
                <a:ext cx="4541948" cy="5355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C063AC-DDB1-496C-AF8D-87FAF4CC8626}"/>
              </a:ext>
            </a:extLst>
          </p:cNvPr>
          <p:cNvSpPr txBox="1"/>
          <p:nvPr/>
        </p:nvSpPr>
        <p:spPr>
          <a:xfrm>
            <a:off x="5223353" y="2117808"/>
            <a:ext cx="656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Although the </a:t>
            </a:r>
            <a:r>
              <a:rPr lang="en-US" sz="2400" b="1" dirty="0"/>
              <a:t>POD</a:t>
            </a:r>
            <a:r>
              <a:rPr lang="en-US" sz="2400" dirty="0"/>
              <a:t> performed on the </a:t>
            </a:r>
            <a:r>
              <a:rPr lang="en-US" sz="2400" b="1" dirty="0"/>
              <a:t>LAGEOS II</a:t>
            </a:r>
            <a:r>
              <a:rPr lang="en-US" sz="2400" dirty="0"/>
              <a:t> satellite is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yet optimized</a:t>
            </a:r>
            <a:r>
              <a:rPr lang="en-US" sz="2400" dirty="0"/>
              <a:t>, the preliminary results are encouraging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47657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The total relativistic precession of the argument of pericenter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: a previous result on 13 years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pic>
        <p:nvPicPr>
          <p:cNvPr id="14" name="Picture 3" descr="D:\David\ricerca\Missioni\LAGEOS\Geodyn\residui\Residui senza REL300\PRD\articolo-bis\fitperitris.tif">
            <a:extLst>
              <a:ext uri="{FF2B5EF4-FFF2-40B4-BE49-F238E27FC236}">
                <a16:creationId xmlns:a16="http://schemas.microsoft.com/office/drawing/2014/main" id="{A679F9BD-203A-4EC9-AF51-9004A1B7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2721681"/>
            <a:ext cx="5337175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1B8A434C-B56E-4E9A-A739-56AA6086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934" y="3702756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b="1" u="sng" dirty="0">
                <a:cs typeface="Arial" panose="020B0604020202020204" pitchFamily="34" charset="0"/>
              </a:rPr>
              <a:t>Target: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A271B10-4B0A-480E-8522-D9679B0C9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134" y="5836356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b="1" u="sng" dirty="0">
                <a:cs typeface="Arial" panose="020B0604020202020204" pitchFamily="34" charset="0"/>
              </a:rPr>
              <a:t>Fit: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BD9DA6D-6F0D-42C7-AE34-9931198FE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230" y="3021167"/>
            <a:ext cx="5971823" cy="20313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dirty="0">
                <a:latin typeface="Tahoma" panose="020B0604030504040204" pitchFamily="34" charset="0"/>
              </a:rPr>
              <a:t>We obtained b </a:t>
            </a:r>
            <a:r>
              <a:rPr lang="en-US" dirty="0">
                <a:latin typeface="Tahoma" panose="020B0604030504040204" pitchFamily="34" charset="0"/>
                <a:sym typeface="Symbol" panose="05050102010706020507" pitchFamily="18" charset="2"/>
              </a:rPr>
              <a:t> 3294.6 mas/yr, very close to the prediction of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sym typeface="Symbol" panose="05050102010706020507" pitchFamily="18" charset="2"/>
              </a:rPr>
              <a:t>GR</a:t>
            </a:r>
            <a:endParaRPr lang="en-US" dirty="0"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dirty="0">
                <a:latin typeface="Tahoma" panose="020B0604030504040204" pitchFamily="34" charset="0"/>
                <a:sym typeface="Symbol" panose="05050102010706020507" pitchFamily="18" charset="2"/>
              </a:rPr>
              <a:t>The discrepancy is just </a:t>
            </a:r>
            <a:r>
              <a:rPr lang="en-US" b="1" dirty="0">
                <a:latin typeface="Tahoma" panose="020B0604030504040204" pitchFamily="34" charset="0"/>
              </a:rPr>
              <a:t>0.01%</a:t>
            </a:r>
            <a:endParaRPr lang="en-US" dirty="0"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dirty="0">
                <a:latin typeface="Tahoma" panose="020B0604030504040204" pitchFamily="34" charset="0"/>
              </a:rPr>
              <a:t>From a sensitivity analysis, with constraints on some of the parameters that enter into the least squares fit, we obtained an upper bound of </a:t>
            </a:r>
            <a:r>
              <a:rPr lang="en-US" b="1" dirty="0">
                <a:latin typeface="Tahoma" panose="020B0604030504040204" pitchFamily="34" charset="0"/>
              </a:rPr>
              <a:t>0.2%</a:t>
            </a:r>
            <a:endParaRPr lang="en-US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4">
                <a:extLst>
                  <a:ext uri="{FF2B5EF4-FFF2-40B4-BE49-F238E27FC236}">
                    <a16:creationId xmlns:a16="http://schemas.microsoft.com/office/drawing/2014/main" id="{72097DEB-4358-43AC-81C9-7870F8BD45C1}"/>
                  </a:ext>
                </a:extLst>
              </p:cNvPr>
              <p:cNvSpPr txBox="1"/>
              <p:nvPr/>
            </p:nvSpPr>
            <p:spPr>
              <a:xfrm>
                <a:off x="666218" y="4069469"/>
                <a:ext cx="2994032" cy="288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𝐿𝐼𝐼</m:t>
                          </m:r>
                        </m:sup>
                      </m:sSubSup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=3294.95</m:t>
                      </m:r>
                      <m:f>
                        <m:fPr>
                          <m:type m:val="lin"/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𝑦𝑟</m:t>
                          </m:r>
                        </m:den>
                      </m:f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sellaDiTesto 14">
                <a:extLst>
                  <a:ext uri="{FF2B5EF4-FFF2-40B4-BE49-F238E27FC236}">
                    <a16:creationId xmlns:a16="http://schemas.microsoft.com/office/drawing/2014/main" id="{72097DEB-4358-43AC-81C9-7870F8BD4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18" y="4069469"/>
                <a:ext cx="2994032" cy="288092"/>
              </a:xfrm>
              <a:prstGeom prst="rect">
                <a:avLst/>
              </a:prstGeom>
              <a:blipFill>
                <a:blip r:embed="rId3"/>
                <a:stretch>
                  <a:fillRect t="-163830" r="-7332" b="-244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5">
                <a:extLst>
                  <a:ext uri="{FF2B5EF4-FFF2-40B4-BE49-F238E27FC236}">
                    <a16:creationId xmlns:a16="http://schemas.microsoft.com/office/drawing/2014/main" id="{5BDF46FA-09EB-4D71-BA17-4A8256EADC17}"/>
                  </a:ext>
                </a:extLst>
              </p:cNvPr>
              <p:cNvSpPr txBox="1"/>
              <p:nvPr/>
            </p:nvSpPr>
            <p:spPr>
              <a:xfrm>
                <a:off x="1831422" y="5887102"/>
                <a:ext cx="2994032" cy="323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it-IT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𝐿𝐼𝐼</m:t>
                        </m:r>
                      </m:sup>
                    </m:sSubSup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≃3294.56</m:t>
                    </m:r>
                    <m:f>
                      <m:fPr>
                        <m:type m:val="lin"/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𝑚𝑎𝑠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𝑦𝑟</m:t>
                        </m:r>
                      </m:den>
                    </m:f>
                  </m:oMath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sellaDiTesto 15">
                <a:extLst>
                  <a:ext uri="{FF2B5EF4-FFF2-40B4-BE49-F238E27FC236}">
                    <a16:creationId xmlns:a16="http://schemas.microsoft.com/office/drawing/2014/main" id="{5BDF46FA-09EB-4D71-BA17-4A8256EAD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422" y="5887102"/>
                <a:ext cx="2994032" cy="323358"/>
              </a:xfrm>
              <a:prstGeom prst="rect">
                <a:avLst/>
              </a:prstGeom>
              <a:blipFill>
                <a:blip r:embed="rId4"/>
                <a:stretch>
                  <a:fillRect l="-203" t="-143396" r="-11585" b="-20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4">
            <a:extLst>
              <a:ext uri="{FF2B5EF4-FFF2-40B4-BE49-F238E27FC236}">
                <a16:creationId xmlns:a16="http://schemas.microsoft.com/office/drawing/2014/main" id="{A93D0B0B-597E-4052-A2CD-044D6028F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183721"/>
              </p:ext>
            </p:extLst>
          </p:nvPr>
        </p:nvGraphicFramePr>
        <p:xfrm>
          <a:off x="6503940" y="5226778"/>
          <a:ext cx="4310401" cy="48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41391" imgH="312216" progId="Equation.DSMT4">
                  <p:embed/>
                </p:oleObj>
              </mc:Choice>
              <mc:Fallback>
                <p:oleObj name="Equation" r:id="rId5" imgW="2941391" imgH="312216" progId="Equation.DSMT4">
                  <p:embed/>
                  <p:pic>
                    <p:nvPicPr>
                      <p:cNvPr id="21" name="Object 14">
                        <a:extLst>
                          <a:ext uri="{FF2B5EF4-FFF2-40B4-BE49-F238E27FC236}">
                            <a16:creationId xmlns:a16="http://schemas.microsoft.com/office/drawing/2014/main" id="{53131FF5-1EAA-4225-BD9E-0618F187DB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40" y="5226778"/>
                        <a:ext cx="4310401" cy="48098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50000"/>
                        </a:schemeClr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15">
                <a:extLst>
                  <a:ext uri="{FF2B5EF4-FFF2-40B4-BE49-F238E27FC236}">
                    <a16:creationId xmlns:a16="http://schemas.microsoft.com/office/drawing/2014/main" id="{A7D450A9-58F0-4DC5-B1EA-8C31E3B9047B}"/>
                  </a:ext>
                </a:extLst>
              </p:cNvPr>
              <p:cNvSpPr txBox="1"/>
              <p:nvPr/>
            </p:nvSpPr>
            <p:spPr>
              <a:xfrm>
                <a:off x="5949397" y="6004736"/>
                <a:ext cx="5419493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=1−(0.12±2.10)∙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±2.5∙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sellaDiTesto 15">
                <a:extLst>
                  <a:ext uri="{FF2B5EF4-FFF2-40B4-BE49-F238E27FC236}">
                    <a16:creationId xmlns:a16="http://schemas.microsoft.com/office/drawing/2014/main" id="{A7D450A9-58F0-4DC5-B1EA-8C31E3B90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97" y="6004736"/>
                <a:ext cx="5419493" cy="369332"/>
              </a:xfrm>
              <a:prstGeom prst="rect">
                <a:avLst/>
              </a:prstGeom>
              <a:blipFill>
                <a:blip r:embed="rId7"/>
                <a:stretch>
                  <a:fillRect l="-897" b="-2968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E4833B4-3888-4C79-A4E1-05A6372DB151}"/>
              </a:ext>
            </a:extLst>
          </p:cNvPr>
          <p:cNvSpPr txBox="1"/>
          <p:nvPr/>
        </p:nvSpPr>
        <p:spPr>
          <a:xfrm>
            <a:off x="690537" y="2021611"/>
            <a:ext cx="1081092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D. Lucchesi, R. Peron, </a:t>
            </a:r>
            <a:r>
              <a:rPr lang="it-IT" sz="1600" i="1" dirty="0"/>
              <a:t>LAGEOS II </a:t>
            </a:r>
            <a:r>
              <a:rPr lang="it-IT" sz="1600" i="1" dirty="0" err="1"/>
              <a:t>pericenter</a:t>
            </a:r>
            <a:r>
              <a:rPr lang="it-IT" sz="1600" i="1" dirty="0"/>
              <a:t> general </a:t>
            </a:r>
            <a:r>
              <a:rPr lang="it-IT" sz="1600" i="1" dirty="0" err="1"/>
              <a:t>relativistic</a:t>
            </a:r>
            <a:r>
              <a:rPr lang="it-IT" sz="1600" i="1" dirty="0"/>
              <a:t> </a:t>
            </a:r>
            <a:r>
              <a:rPr lang="it-IT" sz="1600" i="1" dirty="0" err="1"/>
              <a:t>precession</a:t>
            </a:r>
            <a:r>
              <a:rPr lang="it-IT" sz="1600" i="1" dirty="0"/>
              <a:t> (1993-2005): </a:t>
            </a:r>
            <a:r>
              <a:rPr lang="it-IT" sz="1600" i="1" dirty="0" err="1"/>
              <a:t>Error</a:t>
            </a:r>
            <a:r>
              <a:rPr lang="it-IT" sz="1600" i="1" dirty="0"/>
              <a:t> budget and </a:t>
            </a:r>
            <a:r>
              <a:rPr lang="it-IT" sz="1600" i="1" dirty="0" err="1"/>
              <a:t>constraints</a:t>
            </a:r>
            <a:r>
              <a:rPr lang="it-IT" sz="1600" i="1" dirty="0"/>
              <a:t> in </a:t>
            </a:r>
            <a:r>
              <a:rPr lang="it-IT" sz="1600" i="1" dirty="0" err="1"/>
              <a:t>gravitational</a:t>
            </a:r>
            <a:r>
              <a:rPr lang="it-IT" sz="1600" i="1" dirty="0"/>
              <a:t> </a:t>
            </a:r>
            <a:r>
              <a:rPr lang="it-IT" sz="1600" i="1" dirty="0" err="1"/>
              <a:t>physics</a:t>
            </a:r>
            <a:r>
              <a:rPr lang="it-IT" sz="1600" dirty="0"/>
              <a:t>. </a:t>
            </a:r>
            <a:r>
              <a:rPr lang="it-IT" sz="1600" dirty="0" err="1"/>
              <a:t>Phys</a:t>
            </a:r>
            <a:r>
              <a:rPr lang="it-IT" sz="1600" dirty="0"/>
              <a:t>. Rev. D 89, 082002, doi:10.1103/PhysRevD.89.082002, 2014</a:t>
            </a:r>
          </a:p>
        </p:txBody>
      </p:sp>
      <p:pic>
        <p:nvPicPr>
          <p:cNvPr id="23" name="Immagine 6">
            <a:extLst>
              <a:ext uri="{FF2B5EF4-FFF2-40B4-BE49-F238E27FC236}">
                <a16:creationId xmlns:a16="http://schemas.microsoft.com/office/drawing/2014/main" id="{059C6167-CA6E-4A8E-B3DC-7ECC7EE1F8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09" y="138908"/>
            <a:ext cx="1169657" cy="14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</a:rPr>
              <a:t>The total relativistic precession of the argument of pericenter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: a previous result on 13 years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719617DE-6155-468E-91A2-17D65AC7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162006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Summary of the constraints obtained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B1963BA-ADD8-43C1-9461-B1CE40670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49" y="2804155"/>
            <a:ext cx="9225301" cy="3626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magine 6">
            <a:extLst>
              <a:ext uri="{FF2B5EF4-FFF2-40B4-BE49-F238E27FC236}">
                <a16:creationId xmlns:a16="http://schemas.microsoft.com/office/drawing/2014/main" id="{D40AF623-6AB5-4700-BF5A-9E5335442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09" y="138908"/>
            <a:ext cx="1169657" cy="14065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E97E5A-5193-4CF1-9EA5-B3BFE7A063B7}"/>
              </a:ext>
            </a:extLst>
          </p:cNvPr>
          <p:cNvSpPr txBox="1"/>
          <p:nvPr/>
        </p:nvSpPr>
        <p:spPr>
          <a:xfrm>
            <a:off x="321013" y="4059535"/>
            <a:ext cx="96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PPN </a:t>
            </a:r>
            <a:r>
              <a:rPr lang="it-IT" b="1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377529-A685-4053-93FC-D5B4480219B4}"/>
              </a:ext>
            </a:extLst>
          </p:cNvPr>
          <p:cNvSpPr txBox="1"/>
          <p:nvPr/>
        </p:nvSpPr>
        <p:spPr>
          <a:xfrm>
            <a:off x="321013" y="4428867"/>
            <a:ext cx="1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1"/>
                </a:solidFill>
              </a:rPr>
              <a:t>Yukawa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>
                <a:solidFill>
                  <a:schemeClr val="accent1"/>
                </a:solidFill>
                <a:sym typeface="Symbol" panose="05050102010706020507" pitchFamily="18" charset="2"/>
              </a:rPr>
              <a:t>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5AD46B-A6E0-4902-B509-9C559CBAFAE4}"/>
              </a:ext>
            </a:extLst>
          </p:cNvPr>
          <p:cNvSpPr txBox="1"/>
          <p:nvPr/>
        </p:nvSpPr>
        <p:spPr>
          <a:xfrm>
            <a:off x="321013" y="4875680"/>
            <a:ext cx="96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6">
                    <a:lumMod val="50000"/>
                  </a:schemeClr>
                </a:solidFill>
              </a:rPr>
              <a:t>ATGs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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01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EC05EA-DAFC-4BC1-A6A4-FA947260F570}"/>
              </a:ext>
            </a:extLst>
          </p:cNvPr>
          <p:cNvSpPr txBox="1"/>
          <p:nvPr/>
        </p:nvSpPr>
        <p:spPr>
          <a:xfrm>
            <a:off x="3344868" y="1371461"/>
            <a:ext cx="5502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accent1"/>
                </a:solidFill>
              </a:rPr>
              <a:t>Violation of 1/r^2 law: Yukawa-like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67CB0CF-8140-42D6-9D90-D8CCE7A37140}"/>
                  </a:ext>
                </a:extLst>
              </p:cNvPr>
              <p:cNvSpPr txBox="1"/>
              <p:nvPr/>
            </p:nvSpPr>
            <p:spPr>
              <a:xfrm>
                <a:off x="6760612" y="1829413"/>
                <a:ext cx="333469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𝑌𝑢𝑘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̂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67CB0CF-8140-42D6-9D90-D8CCE7A3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612" y="1829413"/>
                <a:ext cx="3334695" cy="520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071C8EE2-0232-4D60-8D90-595B598E8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1" y="1915225"/>
            <a:ext cx="5333333" cy="40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006A261-2481-4495-8E4F-570DFA715526}"/>
                  </a:ext>
                </a:extLst>
              </p:cNvPr>
              <p:cNvSpPr txBox="1"/>
              <p:nvPr/>
            </p:nvSpPr>
            <p:spPr>
              <a:xfrm>
                <a:off x="1516992" y="4672052"/>
                <a:ext cx="3381695" cy="659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it-IT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𝒀𝒖𝒌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r>
                        <a:rPr lang="it-IT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it-IT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it-IT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it-IT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it-IT" sz="16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it-IT" sz="16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𝒏𝒂𝒆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𝓡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𝒀𝒖𝒌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</m:oMath>
                  </m:oMathPara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006A261-2481-4495-8E4F-570DFA715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92" y="4672052"/>
                <a:ext cx="3381695" cy="659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A06058E6-08E7-4DBF-8583-6716E12A8432}"/>
                  </a:ext>
                </a:extLst>
              </p:cNvPr>
              <p:cNvSpPr txBox="1"/>
              <p:nvPr/>
            </p:nvSpPr>
            <p:spPr bwMode="auto">
              <a:xfrm>
                <a:off x="2849552" y="2321757"/>
                <a:ext cx="2417477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𝟎𝟖𝟏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𝒌𝒎</m:t>
                            </m:r>
                            <m:r>
                              <a:rPr lang="it-I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it-I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sSub>
                              <m:sSubPr>
                                <m:ctrlPr>
                                  <a:rPr lang="it-IT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it-IT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</m:sub>
                            </m:sSub>
                          </m:e>
                          <m:e/>
                        </m:mr>
                      </m:m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A06058E6-08E7-4DBF-8583-6716E12A8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9552" y="2321757"/>
                <a:ext cx="2417477" cy="40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8">
                <a:extLst>
                  <a:ext uri="{FF2B5EF4-FFF2-40B4-BE49-F238E27FC236}">
                    <a16:creationId xmlns:a16="http://schemas.microsoft.com/office/drawing/2014/main" id="{7C2F284F-3512-461A-87FC-061FC822EC01}"/>
                  </a:ext>
                </a:extLst>
              </p:cNvPr>
              <p:cNvSpPr txBox="1"/>
              <p:nvPr/>
            </p:nvSpPr>
            <p:spPr bwMode="auto">
              <a:xfrm>
                <a:off x="970878" y="5973456"/>
                <a:ext cx="3663515" cy="7834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it-IT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num>
                                <m:den>
                                  <m:r>
                                    <a:rPr lang="it-IT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𝑷𝒆𝒂𝒌</m:t>
                          </m:r>
                        </m:sup>
                      </m:sSubSup>
                      <m:r>
                        <a:rPr lang="it-IT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it-IT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𝟐𝟕𝟑𝟗𝟒</m:t>
                      </m:r>
                      <m:r>
                        <a:rPr lang="it-IT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it-IT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it-IT" sz="1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f>
                        <m:fPr>
                          <m:type m:val="lin"/>
                          <m:ctrlP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𝒓𝒂𝒅</m:t>
                          </m:r>
                        </m:num>
                        <m:den>
                          <m:r>
                            <a:rPr lang="it-IT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4" name="Object 18">
                <a:extLst>
                  <a:ext uri="{FF2B5EF4-FFF2-40B4-BE49-F238E27FC236}">
                    <a16:creationId xmlns:a16="http://schemas.microsoft.com/office/drawing/2014/main" id="{7C2F284F-3512-461A-87FC-061FC822E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878" y="5973456"/>
                <a:ext cx="3663515" cy="7834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B404159-D6E2-4EDF-AF8E-A223EE6130EB}"/>
                  </a:ext>
                </a:extLst>
              </p:cNvPr>
              <p:cNvSpPr txBox="1"/>
              <p:nvPr/>
            </p:nvSpPr>
            <p:spPr>
              <a:xfrm>
                <a:off x="2167847" y="3267907"/>
                <a:ext cx="634789" cy="478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B404159-D6E2-4EDF-AF8E-A223EE613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847" y="3267907"/>
                <a:ext cx="634789" cy="4783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B797501-28CF-4991-95B8-929BC3F429BB}"/>
              </a:ext>
            </a:extLst>
          </p:cNvPr>
          <p:cNvCxnSpPr/>
          <p:nvPr/>
        </p:nvCxnSpPr>
        <p:spPr>
          <a:xfrm>
            <a:off x="1993184" y="2548452"/>
            <a:ext cx="0" cy="293794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B20219D2-5415-4D70-AB35-8BAB22BAD0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56" y="2808684"/>
            <a:ext cx="5333333" cy="40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D6DB4F0-3F69-4584-AD18-A1BA907F038C}"/>
                  </a:ext>
                </a:extLst>
              </p:cNvPr>
              <p:cNvSpPr txBox="1"/>
              <p:nvPr/>
            </p:nvSpPr>
            <p:spPr>
              <a:xfrm>
                <a:off x="5847644" y="2488601"/>
                <a:ext cx="5348259" cy="41684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sup>
                          </m:sSup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𝟏𝟎𝟏</m:t>
                          </m:r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D6DB4F0-3F69-4584-AD18-A1BA907F0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44" y="2488601"/>
                <a:ext cx="5348259" cy="4168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B5F570C-3BB6-40BD-AC5D-9FB14285F1C2}"/>
              </a:ext>
            </a:extLst>
          </p:cNvPr>
          <p:cNvCxnSpPr>
            <a:cxnSpLocks/>
          </p:cNvCxnSpPr>
          <p:nvPr/>
        </p:nvCxnSpPr>
        <p:spPr>
          <a:xfrm>
            <a:off x="9953943" y="4017196"/>
            <a:ext cx="0" cy="240889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F85BB08D-EF56-4FA0-AEFF-DF531BFE0FE6}"/>
                  </a:ext>
                </a:extLst>
              </p:cNvPr>
              <p:cNvSpPr txBox="1"/>
              <p:nvPr/>
            </p:nvSpPr>
            <p:spPr bwMode="auto">
              <a:xfrm>
                <a:off x="6897730" y="5712025"/>
                <a:ext cx="27282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𝟎𝟖𝟏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𝒌𝒎</m:t>
                            </m:r>
                            <m:r>
                              <a:rPr lang="it-IT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it-IT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sSub>
                              <m:sSubPr>
                                <m:ctrlPr>
                                  <a:rPr lang="it-IT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it-IT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</m:sub>
                            </m:sSub>
                          </m:e>
                          <m:e/>
                        </m:mr>
                      </m:m>
                    </m:oMath>
                  </m:oMathPara>
                </a14:m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F85BB08D-EF56-4FA0-AEFF-DF531BFE0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7730" y="5712025"/>
                <a:ext cx="2728212" cy="406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8BF39A6-1ABF-4AB5-A6DF-63A8E7981165}"/>
                  </a:ext>
                </a:extLst>
              </p:cNvPr>
              <p:cNvSpPr txBox="1"/>
              <p:nvPr/>
            </p:nvSpPr>
            <p:spPr>
              <a:xfrm>
                <a:off x="10027735" y="4432884"/>
                <a:ext cx="634789" cy="478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8BF39A6-1ABF-4AB5-A6DF-63A8E7981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735" y="4432884"/>
                <a:ext cx="634789" cy="4783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magine 6">
            <a:extLst>
              <a:ext uri="{FF2B5EF4-FFF2-40B4-BE49-F238E27FC236}">
                <a16:creationId xmlns:a16="http://schemas.microsoft.com/office/drawing/2014/main" id="{49523FC9-5ADB-471B-A62B-A6EFEF842F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09" y="138908"/>
            <a:ext cx="1169657" cy="14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predictions of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the orbits of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geodetic satellites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which play the role of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 masses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will be compared with those of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both </a:t>
            </a:r>
            <a:r>
              <a:rPr lang="en-US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metric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non-metric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their essence</a:t>
            </a: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A16BC2-735A-4972-B2B6-032E7829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0" y="4352619"/>
            <a:ext cx="3120894" cy="20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largo&#10;&#10;Descrizione generata automaticamente">
            <a:extLst>
              <a:ext uri="{FF2B5EF4-FFF2-40B4-BE49-F238E27FC236}">
                <a16:creationId xmlns:a16="http://schemas.microsoft.com/office/drawing/2014/main" id="{E9D36028-1947-4E39-9E22-DA99BE853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40" y="4445118"/>
            <a:ext cx="1832610" cy="1832610"/>
          </a:xfrm>
          <a:prstGeom prst="rect">
            <a:avLst/>
          </a:prstGeom>
        </p:spPr>
      </p:pic>
      <p:pic>
        <p:nvPicPr>
          <p:cNvPr id="7" name="Immagine 3">
            <a:extLst>
              <a:ext uri="{FF2B5EF4-FFF2-40B4-BE49-F238E27FC236}">
                <a16:creationId xmlns:a16="http://schemas.microsoft.com/office/drawing/2014/main" id="{9BBD9459-0892-4E3F-ABAD-59BA094706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19081" r="12079"/>
          <a:stretch>
            <a:fillRect/>
          </a:stretch>
        </p:blipFill>
        <p:spPr bwMode="auto">
          <a:xfrm>
            <a:off x="9035874" y="4857176"/>
            <a:ext cx="1834210" cy="142055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7C5BB1-CD97-4ACC-92CF-403B5CAFC036}"/>
              </a:ext>
            </a:extLst>
          </p:cNvPr>
          <p:cNvSpPr txBox="1"/>
          <p:nvPr/>
        </p:nvSpPr>
        <p:spPr>
          <a:xfrm>
            <a:off x="8508804" y="6280155"/>
            <a:ext cx="29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LARES (ASI, 2012)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98242B2-6786-4F19-8630-B2DDD26F8417}"/>
              </a:ext>
            </a:extLst>
          </p:cNvPr>
          <p:cNvSpPr txBox="1"/>
          <p:nvPr/>
        </p:nvSpPr>
        <p:spPr>
          <a:xfrm>
            <a:off x="894940" y="6277728"/>
            <a:ext cx="29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LAGEOS (NASA, 1976)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1B3204-27EE-4603-B813-616DC708E97B}"/>
              </a:ext>
            </a:extLst>
          </p:cNvPr>
          <p:cNvSpPr txBox="1"/>
          <p:nvPr/>
        </p:nvSpPr>
        <p:spPr>
          <a:xfrm>
            <a:off x="4066621" y="6277728"/>
            <a:ext cx="378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LAGEOS II (ASI/NASA, 1992)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EAEB8B49-6D5A-4C74-9250-C9EB0D736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11" y="2550912"/>
            <a:ext cx="6935411" cy="14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3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A27ED70-C6C1-4EF1-A7D1-277C7F6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/>
              <a:t>The </a:t>
            </a:r>
            <a:r>
              <a:rPr lang="it-IT" sz="4000" b="1" dirty="0" err="1"/>
              <a:t>analysis</a:t>
            </a:r>
            <a:r>
              <a:rPr lang="it-IT" sz="4000" b="1" dirty="0"/>
              <a:t> of </a:t>
            </a:r>
            <a:r>
              <a:rPr lang="it-IT" sz="4000" b="1" dirty="0" err="1"/>
              <a:t>orbital</a:t>
            </a:r>
            <a:r>
              <a:rPr lang="it-IT" sz="4000" b="1" dirty="0"/>
              <a:t> </a:t>
            </a:r>
            <a:r>
              <a:rPr lang="it-IT" sz="4000" b="1" dirty="0" err="1"/>
              <a:t>residuals</a:t>
            </a:r>
            <a:endParaRPr lang="it-IT" sz="4000" b="1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AB64A0A-71AA-468B-A395-91A6735F2573}"/>
              </a:ext>
            </a:extLst>
          </p:cNvPr>
          <p:cNvGrpSpPr>
            <a:grpSpLocks/>
          </p:cNvGrpSpPr>
          <p:nvPr/>
        </p:nvGrpSpPr>
        <p:grpSpPr bwMode="auto">
          <a:xfrm>
            <a:off x="778574" y="2125661"/>
            <a:ext cx="6927850" cy="4524375"/>
            <a:chOff x="432" y="1422"/>
            <a:chExt cx="4364" cy="2850"/>
          </a:xfrm>
          <a:solidFill>
            <a:schemeClr val="bg1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59F4131-A6C8-4D7E-8D50-7CC308F02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40"/>
              <a:ext cx="4320" cy="27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A0F52B1-1F1E-4113-9835-D43DAF687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22"/>
              <a:ext cx="4364" cy="2850"/>
            </a:xfrm>
            <a:prstGeom prst="rect">
              <a:avLst/>
            </a:prstGeom>
            <a:grpFill/>
          </p:spPr>
        </p:pic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6AF1255D-CC31-4754-AC80-E065B91ECC1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37" y="2347"/>
              <a:ext cx="829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" panose="02020603050405020304" pitchFamily="18" charset="0"/>
                </a:rPr>
                <a:t>Laboratory</a:t>
              </a:r>
              <a:endParaRPr lang="en-US" sz="2400" dirty="0">
                <a:latin typeface="Times" panose="02020603050405020304" pitchFamily="18" charset="0"/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C3C8DFDF-27C8-406C-8646-ABA7227C08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296" y="2175"/>
              <a:ext cx="0" cy="17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27095C8A-A58F-4984-8438-F50F9A55E07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26" y="2131"/>
              <a:ext cx="431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" panose="02020603050405020304" pitchFamily="18" charset="0"/>
                </a:rPr>
                <a:t>Lake</a:t>
              </a:r>
              <a:endParaRPr lang="en-US" sz="2400" dirty="0">
                <a:latin typeface="Times" panose="02020603050405020304" pitchFamily="18" charset="0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2E71EA92-BEB2-4579-802D-868B30693E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555" y="1959"/>
              <a:ext cx="87" cy="17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C1C9EA95-8AC4-492B-82F8-2DE965014C9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1" y="2261"/>
              <a:ext cx="51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" panose="02020603050405020304" pitchFamily="18" charset="0"/>
                </a:rPr>
                <a:t>Tower</a:t>
              </a:r>
              <a:endParaRPr lang="en-US" sz="2400" dirty="0">
                <a:latin typeface="Times" panose="02020603050405020304" pitchFamily="18" charset="0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BADD14E3-5CA0-473C-91EB-E75AA79D06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01" y="2002"/>
              <a:ext cx="43" cy="25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35F9C7FA-4AE3-4985-ACF7-1690427CB3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074" y="2131"/>
              <a:ext cx="43" cy="13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A83BE9B1-CD55-443C-9988-FA737F34E19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99" y="2650"/>
              <a:ext cx="1124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" panose="02020603050405020304" pitchFamily="18" charset="0"/>
                </a:rPr>
                <a:t>Earth-LAGEOS</a:t>
              </a:r>
              <a:endParaRPr lang="en-US" sz="2400" dirty="0">
                <a:latin typeface="Times" panose="02020603050405020304" pitchFamily="18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08242D5F-ACE2-4371-8E77-07B40CDF2A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333" y="2391"/>
              <a:ext cx="259" cy="21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5E49393E-4EC8-4E65-9D66-EAC90D5AA0A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8" y="3039"/>
              <a:ext cx="115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" panose="02020603050405020304" pitchFamily="18" charset="0"/>
                </a:rPr>
                <a:t>LAGEOS-Lunar</a:t>
              </a:r>
              <a:endParaRPr lang="en-US" sz="2400" dirty="0">
                <a:latin typeface="Times" panose="02020603050405020304" pitchFamily="18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3037D5C3-4760-4A79-8F66-B8377AB5A8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06" y="2779"/>
              <a:ext cx="346" cy="26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51C0309B-2180-478C-89BB-6D12721B5FF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01" y="3471"/>
              <a:ext cx="119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" panose="02020603050405020304" pitchFamily="18" charset="0"/>
                </a:rPr>
                <a:t>Lunar Precession</a:t>
              </a:r>
              <a:endParaRPr lang="en-US" sz="2400" dirty="0">
                <a:latin typeface="Times" panose="02020603050405020304" pitchFamily="18" charset="0"/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D10E5579-011A-4A42-84EF-019B7362B1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981" y="3428"/>
              <a:ext cx="130" cy="8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C29F19FA-F830-4CF1-807F-1CC9644B713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73" y="3557"/>
              <a:ext cx="717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" panose="02020603050405020304" pitchFamily="18" charset="0"/>
                </a:rPr>
                <a:t>Planetary</a:t>
              </a:r>
              <a:endParaRPr lang="en-US" sz="2400" dirty="0">
                <a:latin typeface="Times" panose="02020603050405020304" pitchFamily="18" charset="0"/>
              </a:endParaRP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ED4160C1-F17F-47DE-BD1C-A82A8365388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889" y="3471"/>
              <a:ext cx="43" cy="8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9DE094A7-C8FE-47C4-9BF0-4A5D8762F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4" y="3981"/>
              <a:ext cx="590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meters</a:t>
              </a: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CD5E55FA-7B92-4714-AFF6-DEEC5A7E7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491"/>
              <a:ext cx="2631" cy="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Composition independent experiments</a:t>
              </a:r>
            </a:p>
          </p:txBody>
        </p:sp>
      </p:grpSp>
      <p:sp>
        <p:nvSpPr>
          <p:cNvPr id="25" name="Text Box 30">
            <a:extLst>
              <a:ext uri="{FF2B5EF4-FFF2-40B4-BE49-F238E27FC236}">
                <a16:creationId xmlns:a16="http://schemas.microsoft.com/office/drawing/2014/main" id="{A6C73E75-DC92-4E7F-B1E6-FB4FF5063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99" y="2217736"/>
            <a:ext cx="1512888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dirty="0"/>
              <a:t>The region above each curve is ruled out at the 95.5% confidence level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2E7DAB84-3F88-4FF7-963E-A680B7ED50A5}"/>
              </a:ext>
            </a:extLst>
          </p:cNvPr>
          <p:cNvGrpSpPr>
            <a:grpSpLocks/>
          </p:cNvGrpSpPr>
          <p:nvPr/>
        </p:nvGrpSpPr>
        <p:grpSpPr bwMode="auto">
          <a:xfrm>
            <a:off x="4376508" y="3757835"/>
            <a:ext cx="360363" cy="2498583"/>
            <a:chOff x="2925" y="2003"/>
            <a:chExt cx="227" cy="1382"/>
          </a:xfrm>
          <a:solidFill>
            <a:schemeClr val="accent1"/>
          </a:solidFill>
        </p:grpSpPr>
        <p:sp>
          <p:nvSpPr>
            <p:cNvPr id="28" name="Rectangle 31">
              <a:extLst>
                <a:ext uri="{FF2B5EF4-FFF2-40B4-BE49-F238E27FC236}">
                  <a16:creationId xmlns:a16="http://schemas.microsoft.com/office/drawing/2014/main" id="{CE86DA2E-F02C-43C0-B23F-F7F78E564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003"/>
              <a:ext cx="226" cy="8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latin typeface="Arial" panose="020B0604020202020204" pitchFamily="34" charset="0"/>
              </a:endParaRPr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80E9B144-55D1-4EB2-ADA5-02E8B152D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503"/>
              <a:ext cx="227" cy="88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8BDB731C-F21A-4BDA-AEFA-8A75ECA5F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6799"/>
              </p:ext>
            </p:extLst>
          </p:nvPr>
        </p:nvGraphicFramePr>
        <p:xfrm>
          <a:off x="9058776" y="3391106"/>
          <a:ext cx="1698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2" name="Object 28">
                        <a:extLst>
                          <a:ext uri="{FF2B5EF4-FFF2-40B4-BE49-F238E27FC236}">
                            <a16:creationId xmlns:a16="http://schemas.microsoft.com/office/drawing/2014/main" id="{8D1DB534-40B9-4E29-94D1-A5305230D1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8776" y="3391106"/>
                        <a:ext cx="1698625" cy="4572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 w="9525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>
            <a:extLst>
              <a:ext uri="{FF2B5EF4-FFF2-40B4-BE49-F238E27FC236}">
                <a16:creationId xmlns:a16="http://schemas.microsoft.com/office/drawing/2014/main" id="{87CF0D3E-7BCE-43FE-805A-629C7E0E1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7574" y="2405062"/>
            <a:ext cx="14398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ahoma" panose="020B0604030504040204" pitchFamily="34" charset="0"/>
              </a:rPr>
              <a:t>Previous limits with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LAGEOS’s</a:t>
            </a:r>
            <a:r>
              <a:rPr lang="en-US" dirty="0">
                <a:latin typeface="Tahoma" panose="020B0604030504040204" pitchFamily="34" charset="0"/>
              </a:rPr>
              <a:t>:</a:t>
            </a:r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0FC608C8-4789-4ECA-8F4C-D2E58D99D485}"/>
              </a:ext>
            </a:extLst>
          </p:cNvPr>
          <p:cNvGrpSpPr>
            <a:grpSpLocks/>
          </p:cNvGrpSpPr>
          <p:nvPr/>
        </p:nvGrpSpPr>
        <p:grpSpPr bwMode="auto">
          <a:xfrm>
            <a:off x="4376508" y="3757835"/>
            <a:ext cx="360363" cy="1841036"/>
            <a:chOff x="2925" y="2003"/>
            <a:chExt cx="227" cy="1382"/>
          </a:xfrm>
          <a:solidFill>
            <a:srgbClr val="FF0000"/>
          </a:solidFill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D21857FE-B27A-4C62-A9A4-AA7B80AF1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003"/>
              <a:ext cx="226" cy="8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latin typeface="Arial" panose="020B0604020202020204" pitchFamily="34" charset="0"/>
              </a:endParaRPr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428F595E-D272-4ADB-9F25-F7D81C3F6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503"/>
              <a:ext cx="227" cy="88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 dirty="0"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17">
                <a:extLst>
                  <a:ext uri="{FF2B5EF4-FFF2-40B4-BE49-F238E27FC236}">
                    <a16:creationId xmlns:a16="http://schemas.microsoft.com/office/drawing/2014/main" id="{85F7BD1E-5583-45F4-9263-607EBC9DC9BD}"/>
                  </a:ext>
                </a:extLst>
              </p:cNvPr>
              <p:cNvSpPr txBox="1"/>
              <p:nvPr/>
            </p:nvSpPr>
            <p:spPr>
              <a:xfrm>
                <a:off x="8680413" y="4442600"/>
                <a:ext cx="2092688" cy="37766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it-IT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it-IT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CasellaDiTesto 17">
                <a:extLst>
                  <a:ext uri="{FF2B5EF4-FFF2-40B4-BE49-F238E27FC236}">
                    <a16:creationId xmlns:a16="http://schemas.microsoft.com/office/drawing/2014/main" id="{85F7BD1E-5583-45F4-9263-607EBC9DC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13" y="4442600"/>
                <a:ext cx="2092688" cy="377667"/>
              </a:xfrm>
              <a:prstGeom prst="rect">
                <a:avLst/>
              </a:prstGeom>
              <a:blipFill>
                <a:blip r:embed="rId5"/>
                <a:stretch>
                  <a:fillRect r="-1159" b="-46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17">
                <a:extLst>
                  <a:ext uri="{FF2B5EF4-FFF2-40B4-BE49-F238E27FC236}">
                    <a16:creationId xmlns:a16="http://schemas.microsoft.com/office/drawing/2014/main" id="{15F0EC2B-2DD8-4B5F-93B6-67395B802B3B}"/>
                  </a:ext>
                </a:extLst>
              </p:cNvPr>
              <p:cNvSpPr txBox="1"/>
              <p:nvPr/>
            </p:nvSpPr>
            <p:spPr>
              <a:xfrm>
                <a:off x="8680413" y="5583734"/>
                <a:ext cx="2092689" cy="37766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it-IT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IT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</m:sup>
                      </m:sSup>
                    </m:oMath>
                  </m:oMathPara>
                </a14:m>
                <a:endParaRPr lang="it-IT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CasellaDiTesto 17">
                <a:extLst>
                  <a:ext uri="{FF2B5EF4-FFF2-40B4-BE49-F238E27FC236}">
                    <a16:creationId xmlns:a16="http://schemas.microsoft.com/office/drawing/2014/main" id="{15F0EC2B-2DD8-4B5F-93B6-67395B802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13" y="5583734"/>
                <a:ext cx="2092689" cy="377667"/>
              </a:xfrm>
              <a:prstGeom prst="rect">
                <a:avLst/>
              </a:prstGeom>
              <a:blipFill>
                <a:blip r:embed="rId6"/>
                <a:stretch>
                  <a:fillRect r="-1159" b="-6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23">
            <a:extLst>
              <a:ext uri="{FF2B5EF4-FFF2-40B4-BE49-F238E27FC236}">
                <a16:creationId xmlns:a16="http://schemas.microsoft.com/office/drawing/2014/main" id="{6EA01F82-CCD7-4CA8-B872-8494AB139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95" y="1335771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dirty="0">
                <a:latin typeface="Tahoma" panose="020B0604030504040204" pitchFamily="34" charset="0"/>
              </a:rPr>
              <a:t>Constraints on a long-range force: Yukawa like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83225484-3674-400A-A2A7-920EAE31EE41}"/>
                  </a:ext>
                </a:extLst>
              </p:cNvPr>
              <p:cNvSpPr txBox="1"/>
              <p:nvPr/>
            </p:nvSpPr>
            <p:spPr>
              <a:xfrm>
                <a:off x="3397169" y="1699752"/>
                <a:ext cx="5348259" cy="41684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sup>
                          </m:sSup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𝟏𝟎𝟏</m:t>
                          </m:r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83225484-3674-400A-A2A7-920EAE31E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169" y="1699752"/>
                <a:ext cx="5348259" cy="4168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magine 6">
            <a:extLst>
              <a:ext uri="{FF2B5EF4-FFF2-40B4-BE49-F238E27FC236}">
                <a16:creationId xmlns:a16="http://schemas.microsoft.com/office/drawing/2014/main" id="{E22D0EFD-AA06-4894-AC0A-4682E7F3C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09" y="138908"/>
            <a:ext cx="1169657" cy="14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8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E9950E-F5DA-45E7-A595-58F93A5DF9CE}"/>
              </a:ext>
            </a:extLst>
          </p:cNvPr>
          <p:cNvSpPr txBox="1"/>
          <p:nvPr/>
        </p:nvSpPr>
        <p:spPr>
          <a:xfrm>
            <a:off x="447473" y="1690688"/>
            <a:ext cx="112646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</a:rPr>
              <a:t>SaToR</a:t>
            </a:r>
            <a:r>
              <a:rPr lang="en-US" sz="2400" b="1" dirty="0">
                <a:solidFill>
                  <a:srgbClr val="C00000"/>
                </a:solidFill>
              </a:rPr>
              <a:t>-G</a:t>
            </a:r>
            <a:r>
              <a:rPr lang="en-US" sz="2400" dirty="0"/>
              <a:t> started its activities in 2020, and can be considered a continuation of </a:t>
            </a:r>
            <a:r>
              <a:rPr lang="en-US" sz="2400" b="1" dirty="0"/>
              <a:t>LARASE</a:t>
            </a:r>
            <a:r>
              <a:rPr lang="en-US" sz="24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theoretical and experimental framework of the experiment was presented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The experiment aims at testing gravitation beyond the predictions of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Einstein’s Theory</a:t>
            </a:r>
            <a:r>
              <a:rPr lang="en-US" sz="2400" dirty="0">
                <a:effectLst/>
                <a:ea typeface="Calibri" panose="020F0502020204030204" pitchFamily="34" charset="0"/>
              </a:rPr>
              <a:t> of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GR</a:t>
            </a:r>
            <a:r>
              <a:rPr lang="en-US" sz="2400" dirty="0">
                <a:effectLst/>
                <a:ea typeface="Calibri" panose="020F0502020204030204" pitchFamily="34" charset="0"/>
              </a:rPr>
              <a:t> in its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WFSM</a:t>
            </a:r>
            <a:r>
              <a:rPr lang="en-US" sz="2400" dirty="0">
                <a:effectLst/>
                <a:ea typeface="Calibri" panose="020F0502020204030204" pitchFamily="34" charset="0"/>
              </a:rPr>
              <a:t> limit, searching for effects foreseen by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ATGs </a:t>
            </a:r>
            <a:r>
              <a:rPr lang="en-US" sz="2400" dirty="0">
                <a:effectLst/>
                <a:ea typeface="Calibri" panose="020F0502020204030204" pitchFamily="34" charset="0"/>
              </a:rPr>
              <a:t>and possibly connected with ‘</a:t>
            </a:r>
            <a:r>
              <a:rPr lang="en-US" sz="2400" b="1" i="1" dirty="0">
                <a:cs typeface="Times New Roman" panose="02020603050405020304" pitchFamily="18" charset="0"/>
              </a:rPr>
              <a:t>’new physics’’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We presented two preliminary results: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u="sng" dirty="0"/>
              <a:t>improvements</a:t>
            </a:r>
            <a:r>
              <a:rPr lang="en-US" sz="2400" dirty="0"/>
              <a:t> of the </a:t>
            </a:r>
            <a:r>
              <a:rPr lang="en-US" sz="2400" b="1" dirty="0"/>
              <a:t>dynamical model</a:t>
            </a:r>
            <a:r>
              <a:rPr lang="en-US" sz="2400" dirty="0"/>
              <a:t> for the data reduction is underway together with the </a:t>
            </a:r>
            <a:r>
              <a:rPr lang="en-US" sz="2400" u="sng" dirty="0"/>
              <a:t>optimization</a:t>
            </a:r>
            <a:r>
              <a:rPr lang="en-US" sz="2400" dirty="0"/>
              <a:t> of the </a:t>
            </a:r>
            <a:r>
              <a:rPr lang="en-US" sz="2400" b="1" dirty="0"/>
              <a:t>setup</a:t>
            </a:r>
            <a:r>
              <a:rPr lang="en-US" sz="2400" dirty="0"/>
              <a:t> with the ultimate goal of performing a </a:t>
            </a:r>
            <a:r>
              <a:rPr lang="en-US" sz="2400" b="1" dirty="0"/>
              <a:t>POD</a:t>
            </a:r>
            <a:r>
              <a:rPr lang="en-US" sz="2400" dirty="0"/>
              <a:t> of the </a:t>
            </a:r>
            <a:r>
              <a:rPr lang="en-US" sz="2400" b="1" dirty="0"/>
              <a:t>LAGEOS</a:t>
            </a:r>
            <a:r>
              <a:rPr lang="en-US" sz="2400" dirty="0"/>
              <a:t>, </a:t>
            </a:r>
            <a:r>
              <a:rPr lang="en-US" sz="2400" b="1" dirty="0"/>
              <a:t>LAGEOS II</a:t>
            </a:r>
            <a:r>
              <a:rPr lang="en-US" sz="2400" dirty="0"/>
              <a:t>, </a:t>
            </a:r>
            <a:r>
              <a:rPr lang="en-US" sz="2400" b="1" dirty="0"/>
              <a:t>LARES</a:t>
            </a:r>
            <a:r>
              <a:rPr lang="en-US" sz="2400" dirty="0"/>
              <a:t> and other satellites that can be considered for future analysis and gravitational physics measurements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AD932F91-2C1B-4601-891A-57D7B16E550E}"/>
              </a:ext>
            </a:extLst>
          </p:cNvPr>
          <p:cNvGrpSpPr/>
          <p:nvPr/>
        </p:nvGrpSpPr>
        <p:grpSpPr>
          <a:xfrm>
            <a:off x="7158090" y="3857297"/>
            <a:ext cx="3219450" cy="1114425"/>
            <a:chOff x="7610475" y="2228850"/>
            <a:chExt cx="3219450" cy="1114425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F3A0AA2-1EB3-4DD0-B260-B377289F260D}"/>
                </a:ext>
              </a:extLst>
            </p:cNvPr>
            <p:cNvSpPr/>
            <p:nvPr/>
          </p:nvSpPr>
          <p:spPr>
            <a:xfrm>
              <a:off x="7610475" y="2228850"/>
              <a:ext cx="3219450" cy="111442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CBB1806D-D08B-4AE9-980A-FB45F748E1C5}"/>
                    </a:ext>
                  </a:extLst>
                </p:cNvPr>
                <p:cNvSpPr txBox="1"/>
                <p:nvPr/>
              </p:nvSpPr>
              <p:spPr>
                <a:xfrm>
                  <a:off x="7755404" y="2867193"/>
                  <a:ext cx="29381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𝟎𝟎𝟔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𝟎𝟔𝟒</m:t>
                        </m:r>
                      </m:oMath>
                    </m:oMathPara>
                  </a14:m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CBB1806D-D08B-4AE9-980A-FB45F748E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404" y="2867193"/>
                  <a:ext cx="293817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22" r="-1660" b="-1521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F30B157E-BC33-4875-B077-FD445F17B363}"/>
                    </a:ext>
                  </a:extLst>
                </p:cNvPr>
                <p:cNvSpPr txBox="1"/>
                <p:nvPr/>
              </p:nvSpPr>
              <p:spPr>
                <a:xfrm>
                  <a:off x="7755404" y="2390943"/>
                  <a:ext cx="2322559" cy="283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F30B157E-BC33-4875-B077-FD445F17B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404" y="2390943"/>
                  <a:ext cx="2322559" cy="283219"/>
                </a:xfrm>
                <a:prstGeom prst="rect">
                  <a:avLst/>
                </a:prstGeom>
                <a:blipFill>
                  <a:blip r:embed="rId4"/>
                  <a:stretch>
                    <a:fillRect l="-1050" t="-4255" r="-787" b="-1489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3801A09-7AC1-4B4D-9ADE-92EC8648BE83}"/>
              </a:ext>
            </a:extLst>
          </p:cNvPr>
          <p:cNvSpPr txBox="1"/>
          <p:nvPr/>
        </p:nvSpPr>
        <p:spPr>
          <a:xfrm>
            <a:off x="4456639" y="3952845"/>
            <a:ext cx="282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/>
              <a:t>Metric</a:t>
            </a:r>
            <a:r>
              <a:rPr lang="it-IT" b="1" u="sng" dirty="0"/>
              <a:t> theory</a:t>
            </a:r>
          </a:p>
          <a:p>
            <a:endParaRPr lang="it-IT" b="1" u="sng" dirty="0"/>
          </a:p>
          <a:p>
            <a:r>
              <a:rPr lang="it-IT" b="1" u="sng" dirty="0"/>
              <a:t>Non-</a:t>
            </a:r>
            <a:r>
              <a:rPr lang="it-IT" b="1" u="sng" dirty="0" err="1"/>
              <a:t>metric</a:t>
            </a:r>
            <a:r>
              <a:rPr lang="it-IT" b="1" u="sng" dirty="0"/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3090221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5134"/>
            <a:ext cx="10515600" cy="1325563"/>
          </a:xfrm>
        </p:spPr>
        <p:txBody>
          <a:bodyPr/>
          <a:lstStyle/>
          <a:p>
            <a:pPr algn="ctr"/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thanks for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57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the foundation of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of all metric theories of gravitation is 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Einstein Equivalence Principle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A1E3430-ED2A-4B67-98BD-5ED4C5BF5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0" y="2404040"/>
            <a:ext cx="10880333" cy="20785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Weak Equivalence Principle (WEP)</a:t>
            </a:r>
          </a:p>
          <a:p>
            <a:pPr algn="just"/>
            <a:r>
              <a:rPr lang="en-US" sz="2200" dirty="0">
                <a:latin typeface="CMR10"/>
              </a:rPr>
              <a:t>two different bodies fall with the same acceleration: Universality of the Free Fall (</a:t>
            </a:r>
            <a:r>
              <a:rPr lang="en-US" sz="2200" b="1" dirty="0">
                <a:latin typeface="CMR10"/>
              </a:rPr>
              <a:t>UFF</a:t>
            </a:r>
            <a:r>
              <a:rPr lang="en-US" sz="2200" dirty="0">
                <a:latin typeface="CMR10"/>
              </a:rPr>
              <a:t>)</a:t>
            </a:r>
            <a:endParaRPr lang="en-GB" sz="2200" dirty="0"/>
          </a:p>
          <a:p>
            <a:pPr algn="just"/>
            <a:r>
              <a:rPr lang="en-US" sz="2200" dirty="0">
                <a:latin typeface="CMR10"/>
              </a:rPr>
              <a:t>the inertial mass is proportional to the gravitational (passive) mass</a:t>
            </a:r>
          </a:p>
          <a:p>
            <a:pPr algn="just"/>
            <a:r>
              <a:rPr lang="en-US" sz="2200" b="0" i="0" u="none" strike="noStrike" baseline="0" dirty="0">
                <a:latin typeface="CMR10"/>
              </a:rPr>
              <a:t>the trajectory of a freely falling “test” body is independent of its internal structure and composition</a:t>
            </a:r>
          </a:p>
          <a:p>
            <a:pPr algn="just"/>
            <a:r>
              <a:rPr lang="en-US" sz="2200" dirty="0">
                <a:latin typeface="CMR10"/>
              </a:rPr>
              <a:t>in every local and non-rotating falling frame, the trajectory of a freely falling test body is a straight line, in agreement with special relativity</a:t>
            </a:r>
            <a:endParaRPr lang="en-US" sz="2200" b="0" i="0" u="none" strike="noStrike" baseline="0" dirty="0">
              <a:latin typeface="CMR10"/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5AE0F233-BE20-4ADF-A0F4-CC16E91037AF}"/>
              </a:ext>
            </a:extLst>
          </p:cNvPr>
          <p:cNvSpPr txBox="1">
            <a:spLocks/>
          </p:cNvSpPr>
          <p:nvPr/>
        </p:nvSpPr>
        <p:spPr>
          <a:xfrm>
            <a:off x="575179" y="4398183"/>
            <a:ext cx="10880333" cy="2508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b="1" dirty="0">
                <a:solidFill>
                  <a:srgbClr val="FF0000"/>
                </a:solidFill>
              </a:rPr>
              <a:t>Einstein Equivalence Principle (EEP)</a:t>
            </a:r>
          </a:p>
          <a:p>
            <a:pPr algn="just"/>
            <a:r>
              <a:rPr lang="en-US" sz="2000" b="1" dirty="0"/>
              <a:t>WEP</a:t>
            </a:r>
          </a:p>
          <a:p>
            <a:pPr algn="just"/>
            <a:r>
              <a:rPr lang="en-US" sz="2000" b="1" dirty="0"/>
              <a:t>Local Lorentz Invariance</a:t>
            </a:r>
            <a:r>
              <a:rPr lang="en-US" sz="2000" dirty="0"/>
              <a:t> (</a:t>
            </a:r>
            <a:r>
              <a:rPr lang="en-US" sz="2000" b="1" dirty="0"/>
              <a:t>LLI</a:t>
            </a:r>
            <a:r>
              <a:rPr lang="en-US" sz="2000" dirty="0"/>
              <a:t>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>
                <a:latin typeface="CMR10"/>
              </a:rPr>
              <a:t>The outcome of any local non-gravitational experiment is independent of the velocity of the </a:t>
            </a:r>
            <a:r>
              <a:rPr lang="en-US" sz="1600" dirty="0">
                <a:latin typeface="CMR10"/>
              </a:rPr>
              <a:t>freely-falling</a:t>
            </a:r>
            <a:r>
              <a:rPr lang="en-US" sz="1600" b="0" i="0" u="none" strike="noStrike" baseline="0" dirty="0">
                <a:latin typeface="CMR10"/>
              </a:rPr>
              <a:t> reference frame in which it is performed</a:t>
            </a:r>
            <a:endParaRPr lang="en-US" sz="1600" dirty="0"/>
          </a:p>
          <a:p>
            <a:pPr algn="just"/>
            <a:r>
              <a:rPr lang="en-US" sz="2000" b="1" dirty="0"/>
              <a:t>Local Position Invarianc</a:t>
            </a:r>
            <a:r>
              <a:rPr lang="en-US" sz="2000" dirty="0"/>
              <a:t>e (</a:t>
            </a:r>
            <a:r>
              <a:rPr lang="en-US" sz="2000" b="1" dirty="0"/>
              <a:t>LPI</a:t>
            </a:r>
            <a:r>
              <a:rPr lang="en-US" sz="2000" dirty="0"/>
              <a:t>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1600" b="0" i="0" u="none" strike="noStrike" baseline="0" dirty="0">
                <a:latin typeface="CMR10"/>
              </a:rPr>
              <a:t>The outcome of any local non-gravitational experiment is independent of where and when in the Universe it is performed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6747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478592"/>
            <a:ext cx="114689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3000" b="1" dirty="0">
                <a:solidFill>
                  <a:srgbClr val="FF0000"/>
                </a:solidFill>
              </a:rPr>
              <a:t>Metric theories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/>
              <a:t>GR</a:t>
            </a:r>
            <a:r>
              <a:rPr lang="en-US" sz="2400" b="0" i="0" u="none" strike="noStrike" baseline="0" dirty="0"/>
              <a:t> is a metric theory of gravity and all metric theories obey the </a:t>
            </a:r>
            <a:r>
              <a:rPr lang="en-US" sz="2400" b="1" i="0" u="none" strike="noStrike" baseline="0" dirty="0">
                <a:solidFill>
                  <a:srgbClr val="FF0000"/>
                </a:solidFill>
              </a:rPr>
              <a:t>EEP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Indeed, the experimental results supporting the </a:t>
            </a:r>
            <a:r>
              <a:rPr lang="en-US" sz="2400" b="1" dirty="0">
                <a:solidFill>
                  <a:srgbClr val="FF0000"/>
                </a:solidFill>
              </a:rPr>
              <a:t>EEP</a:t>
            </a:r>
            <a:r>
              <a:rPr lang="en-US" sz="2400" dirty="0"/>
              <a:t> supports the conclusion that the only theories of gravity that have a hope of being viable are </a:t>
            </a:r>
            <a:r>
              <a:rPr lang="en-US" sz="2400" b="1" u="sng" dirty="0"/>
              <a:t>metric theories</a:t>
            </a:r>
            <a:r>
              <a:rPr lang="en-US" sz="2400" dirty="0"/>
              <a:t>, or possibly theories that are metric apart from very weak or short-range non-metric couplings </a:t>
            </a:r>
            <a:r>
              <a:rPr lang="it-IT" sz="2400" dirty="0"/>
              <a:t>(</a:t>
            </a:r>
            <a:r>
              <a:rPr lang="it-IT" sz="2400" dirty="0" err="1"/>
              <a:t>as</a:t>
            </a:r>
            <a:r>
              <a:rPr lang="it-IT" sz="2400" dirty="0"/>
              <a:t> in </a:t>
            </a:r>
            <a:r>
              <a:rPr lang="it-IT" sz="2400" dirty="0" err="1"/>
              <a:t>string</a:t>
            </a:r>
            <a:r>
              <a:rPr lang="it-IT" sz="2400" dirty="0"/>
              <a:t> theory)</a:t>
            </a:r>
            <a:endParaRPr lang="en-GB" sz="2400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EC96870F-B334-49BC-A3FC-92910DC64DA5}"/>
              </a:ext>
            </a:extLst>
          </p:cNvPr>
          <p:cNvSpPr txBox="1">
            <a:spLocks/>
          </p:cNvSpPr>
          <p:nvPr/>
        </p:nvSpPr>
        <p:spPr>
          <a:xfrm>
            <a:off x="321013" y="4067458"/>
            <a:ext cx="10880333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there exist a symmetric metric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tests masses follow geodesics of the metric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in Local Lorentz Frames, the non-gravitational laws of physics are those of Special Relativity</a:t>
            </a:r>
            <a:endParaRPr lang="en-GB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0CF5289-80E0-40D5-9F10-52ABD42DDD7E}"/>
                  </a:ext>
                </a:extLst>
              </p:cNvPr>
              <p:cNvSpPr txBox="1"/>
              <p:nvPr/>
            </p:nvSpPr>
            <p:spPr>
              <a:xfrm>
                <a:off x="3533041" y="5349244"/>
                <a:ext cx="1105111" cy="30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𝛽𝛼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0CF5289-80E0-40D5-9F10-52ABD42DD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41" y="5349244"/>
                <a:ext cx="1105111" cy="301749"/>
              </a:xfrm>
              <a:prstGeom prst="rect">
                <a:avLst/>
              </a:prstGeom>
              <a:blipFill>
                <a:blip r:embed="rId2"/>
                <a:stretch>
                  <a:fillRect l="-4972" r="-3867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D91139F-B63C-4F9A-BD66-76028E00F557}"/>
                  </a:ext>
                </a:extLst>
              </p:cNvPr>
              <p:cNvSpPr txBox="1"/>
              <p:nvPr/>
            </p:nvSpPr>
            <p:spPr>
              <a:xfrm>
                <a:off x="3381013" y="5761538"/>
                <a:ext cx="1409168" cy="321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D91139F-B63C-4F9A-BD66-76028E00F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013" y="5761538"/>
                <a:ext cx="1409168" cy="321498"/>
              </a:xfrm>
              <a:prstGeom prst="rect">
                <a:avLst/>
              </a:prstGeom>
              <a:blipFill>
                <a:blip r:embed="rId3"/>
                <a:stretch>
                  <a:fillRect l="-3896" r="-3463" b="-264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C9FD03C-CB81-4A59-B98D-3B8ADEB70B89}"/>
                  </a:ext>
                </a:extLst>
              </p:cNvPr>
              <p:cNvSpPr txBox="1"/>
              <p:nvPr/>
            </p:nvSpPr>
            <p:spPr>
              <a:xfrm>
                <a:off x="6763267" y="5371901"/>
                <a:ext cx="166173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C9FD03C-CB81-4A59-B98D-3B8ADEB70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267" y="5371901"/>
                <a:ext cx="1661737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1079957-4D23-476A-93DC-9E87B4C687BC}"/>
                  </a:ext>
                </a:extLst>
              </p:cNvPr>
              <p:cNvSpPr txBox="1"/>
              <p:nvPr/>
            </p:nvSpPr>
            <p:spPr>
              <a:xfrm>
                <a:off x="6096000" y="5892364"/>
                <a:ext cx="29962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1079957-4D23-476A-93DC-9E87B4C68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2364"/>
                <a:ext cx="2996269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FB21FCB-1BDF-4729-A413-87AC0220A495}"/>
                  </a:ext>
                </a:extLst>
              </p:cNvPr>
              <p:cNvSpPr txBox="1"/>
              <p:nvPr/>
            </p:nvSpPr>
            <p:spPr>
              <a:xfrm>
                <a:off x="3143831" y="6203499"/>
                <a:ext cx="1883529" cy="307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  <m:sup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FB21FCB-1BDF-4729-A413-87AC0220A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831" y="6203499"/>
                <a:ext cx="1883529" cy="307264"/>
              </a:xfrm>
              <a:prstGeom prst="rect">
                <a:avLst/>
              </a:prstGeom>
              <a:blipFill>
                <a:blip r:embed="rId6"/>
                <a:stretch>
                  <a:fillRect l="-4531" t="-8000" r="-2913" b="-2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79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527232"/>
            <a:ext cx="11468910" cy="263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Metric theories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Metric theories different from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provide additional fields beside the metric tensor g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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that act as “new” gravitational fields: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Scalars, Vectors, Tensors,…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role of these gravitational fields is to “mediate” how the matter and the non-gravitational fields generate the gravitational fields and produce the metric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6134C27-ACB6-472B-9A7E-89EDD22A4FFA}"/>
              </a:ext>
            </a:extLst>
          </p:cNvPr>
          <p:cNvSpPr txBox="1">
            <a:spLocks/>
          </p:cNvSpPr>
          <p:nvPr/>
        </p:nvSpPr>
        <p:spPr>
          <a:xfrm>
            <a:off x="321013" y="4223245"/>
            <a:ext cx="6647380" cy="25466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>
                <a:solidFill>
                  <a:srgbClr val="FF0000"/>
                </a:solidFill>
              </a:rPr>
              <a:t>In Metric theories different from GR</a:t>
            </a:r>
          </a:p>
          <a:p>
            <a:pPr algn="just">
              <a:buSzPct val="120000"/>
            </a:pPr>
            <a:r>
              <a:rPr lang="en-GB" sz="2200" dirty="0"/>
              <a:t>spacetime geometry tells mass-energy how to move as in </a:t>
            </a:r>
            <a:r>
              <a:rPr lang="en-GB" sz="2200" b="1" dirty="0"/>
              <a:t>GR</a:t>
            </a:r>
          </a:p>
          <a:p>
            <a:pPr algn="just">
              <a:buSzPct val="120000"/>
            </a:pPr>
            <a:r>
              <a:rPr lang="en-GB" sz="2200" dirty="0"/>
              <a:t>but mass-energy tells spacetime geometry how to curve in a different way from </a:t>
            </a:r>
            <a:r>
              <a:rPr lang="en-GB" sz="2200" b="1" dirty="0"/>
              <a:t>GR</a:t>
            </a:r>
          </a:p>
          <a:p>
            <a:pPr algn="just">
              <a:buSzPct val="120000"/>
            </a:pPr>
            <a:r>
              <a:rPr lang="en-GB" sz="2200" dirty="0"/>
              <a:t>the metric alone acts back on the mass in agreement with </a:t>
            </a:r>
            <a:r>
              <a:rPr lang="en-GB" sz="2200" b="1" dirty="0">
                <a:solidFill>
                  <a:srgbClr val="FF0000"/>
                </a:solidFill>
              </a:rPr>
              <a:t>EEP</a:t>
            </a:r>
            <a:r>
              <a:rPr lang="en-GB" sz="2200" dirty="0"/>
              <a:t> as in </a:t>
            </a:r>
            <a:r>
              <a:rPr lang="en-GB" sz="2200" b="1" dirty="0"/>
              <a:t>GR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4F90223-8A33-4CC2-A04D-EDAD16B6B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67" y="4125965"/>
            <a:ext cx="3877216" cy="259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2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527232"/>
            <a:ext cx="11468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parametrized post-Newtonian (PPN) formalism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way to test a theory of gravitation is by studying its post-Newtonian limit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Post-Newtonian formalism 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formalism details the parameters in which different metric theories of gravity, under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WFSM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conditions,  can differ from Newtonian gravity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046577B-1D3D-427C-8E5D-6C8CBB592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63" y="3659367"/>
            <a:ext cx="6257925" cy="1793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BC19800-EE2E-4B81-9FEE-AE169C83D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63" y="5582442"/>
            <a:ext cx="3743325" cy="1085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049A13-A110-4DAD-ACB3-D227F164D27F}"/>
              </a:ext>
            </a:extLst>
          </p:cNvPr>
          <p:cNvSpPr txBox="1"/>
          <p:nvPr/>
        </p:nvSpPr>
        <p:spPr>
          <a:xfrm>
            <a:off x="5506729" y="5077580"/>
            <a:ext cx="165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Metric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9BFFCE-DDE2-4534-8FFE-0FE8E23877CC}"/>
              </a:ext>
            </a:extLst>
          </p:cNvPr>
          <p:cNvSpPr txBox="1"/>
          <p:nvPr/>
        </p:nvSpPr>
        <p:spPr>
          <a:xfrm>
            <a:off x="4648188" y="5940701"/>
            <a:ext cx="241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Stress-Energy </a:t>
            </a:r>
            <a:r>
              <a:rPr lang="it-IT" b="1" dirty="0" err="1">
                <a:solidFill>
                  <a:srgbClr val="FF0000"/>
                </a:solidFill>
              </a:rPr>
              <a:t>Tensor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77F25C0-DBE1-48C0-9F9C-D5A6F82E7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262" y="3258447"/>
            <a:ext cx="3002661" cy="3514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42C944-C7DA-41F4-9FB6-9F21C5CAF489}"/>
              </a:ext>
            </a:extLst>
          </p:cNvPr>
          <p:cNvSpPr txBox="1"/>
          <p:nvPr/>
        </p:nvSpPr>
        <p:spPr>
          <a:xfrm>
            <a:off x="9980579" y="4831250"/>
            <a:ext cx="18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Metric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Potentials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BF6BC1E-957B-4151-B69B-98C0B5E1AE5E}"/>
              </a:ext>
            </a:extLst>
          </p:cNvPr>
          <p:cNvSpPr txBox="1"/>
          <p:nvPr/>
        </p:nvSpPr>
        <p:spPr>
          <a:xfrm>
            <a:off x="4453953" y="3229855"/>
            <a:ext cx="376161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C.M. Will </a:t>
            </a:r>
            <a:r>
              <a:rPr lang="en-US" sz="1600" dirty="0"/>
              <a:t>Living Rev. Relativity, 17, (2014), 4</a:t>
            </a:r>
          </a:p>
        </p:txBody>
      </p:sp>
    </p:spTree>
    <p:extLst>
      <p:ext uri="{BB962C8B-B14F-4D97-AF65-F5344CB8AC3E}">
        <p14:creationId xmlns:p14="http://schemas.microsoft.com/office/powerpoint/2010/main" val="160890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66924-13AB-4956-A129-A1E9B71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365125"/>
            <a:ext cx="11032787" cy="1325563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SaToR</a:t>
            </a:r>
            <a:r>
              <a:rPr lang="it-IT" sz="4000" b="1" dirty="0"/>
              <a:t>-G: </a:t>
            </a:r>
            <a:r>
              <a:rPr lang="it-IT" sz="4000" b="1" dirty="0" err="1"/>
              <a:t>theoretical</a:t>
            </a:r>
            <a:r>
              <a:rPr lang="it-IT" sz="4000" b="1" dirty="0"/>
              <a:t> and </a:t>
            </a:r>
            <a:r>
              <a:rPr lang="it-IT" sz="4000" b="1" dirty="0" err="1"/>
              <a:t>experimental</a:t>
            </a:r>
            <a:r>
              <a:rPr lang="it-IT" sz="4000" b="1" dirty="0"/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4F668-C1D1-499F-BF11-9FE40A7D7253}"/>
              </a:ext>
            </a:extLst>
          </p:cNvPr>
          <p:cNvSpPr txBox="1"/>
          <p:nvPr/>
        </p:nvSpPr>
        <p:spPr>
          <a:xfrm>
            <a:off x="2733472" y="1027906"/>
            <a:ext cx="4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E955CE-6DE3-435B-924D-5948DF1ABACB}"/>
              </a:ext>
            </a:extLst>
          </p:cNvPr>
          <p:cNvSpPr txBox="1"/>
          <p:nvPr/>
        </p:nvSpPr>
        <p:spPr>
          <a:xfrm>
            <a:off x="321013" y="1527232"/>
            <a:ext cx="11468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parametrized post-Newtonian (PPN) formalism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BF6BC1E-957B-4151-B69B-98C0B5E1AE5E}"/>
              </a:ext>
            </a:extLst>
          </p:cNvPr>
          <p:cNvSpPr txBox="1"/>
          <p:nvPr/>
        </p:nvSpPr>
        <p:spPr>
          <a:xfrm>
            <a:off x="4215195" y="2436351"/>
            <a:ext cx="376161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C.M. Will </a:t>
            </a:r>
            <a:r>
              <a:rPr lang="en-US" sz="1600" dirty="0"/>
              <a:t>Living Rev. Relativity, 17, (2014), 4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5E446C3-F6A0-4881-A335-E89CE335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88" y="3130026"/>
            <a:ext cx="5875496" cy="3254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70C580B-2616-4E0B-8F73-FB456E04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6" y="3117072"/>
            <a:ext cx="5674043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53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6836</TotalTime>
  <Words>4118</Words>
  <Application>Microsoft Office PowerPoint</Application>
  <PresentationFormat>Widescreen</PresentationFormat>
  <Paragraphs>371</Paragraphs>
  <Slides>42</Slides>
  <Notes>2</Notes>
  <HiddenSlides>2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CMR10</vt:lpstr>
      <vt:lpstr>Courier New</vt:lpstr>
      <vt:lpstr>Tahoma</vt:lpstr>
      <vt:lpstr>Times</vt:lpstr>
      <vt:lpstr>Times New Roman</vt:lpstr>
      <vt:lpstr>URWPalladioL-Bold</vt:lpstr>
      <vt:lpstr>URWPalladioL-Ital</vt:lpstr>
      <vt:lpstr>URWPalladioL-Roma</vt:lpstr>
      <vt:lpstr>Wingdings</vt:lpstr>
      <vt:lpstr>Tema di Office</vt:lpstr>
      <vt:lpstr>Equation</vt:lpstr>
      <vt:lpstr>The SaToR-G experiment: testing metric and non-metric theories of gravity in the Earth’s field via laser tracking to geodetic satellites</vt:lpstr>
      <vt:lpstr>Summary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SaToR-G: theoretical and experimental framework</vt:lpstr>
      <vt:lpstr>Main goals and preliminary results of SaToR-G</vt:lpstr>
      <vt:lpstr>Main goals and preliminary results of SaToR-G</vt:lpstr>
      <vt:lpstr>Main goals and preliminary results of SaToR-G</vt:lpstr>
      <vt:lpstr>Main goals and preliminary results of SaToR-G</vt:lpstr>
      <vt:lpstr>Main goals and preliminary results of SaToR-G</vt:lpstr>
      <vt:lpstr>Main goals and preliminary results of SaToR-G</vt:lpstr>
      <vt:lpstr>Main goals and preliminary results of SaToR-G</vt:lpstr>
      <vt:lpstr>Main goals and preliminary results of SaToR-G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The analysis of orbital residuals</vt:lpstr>
      <vt:lpstr>Conclusions</vt:lpstr>
      <vt:lpstr>Many thanks for your kind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measurement of the Lense-Thirring effect within the LARASE experiment</dc:title>
  <dc:creator>xxx</dc:creator>
  <cp:lastModifiedBy>xxx</cp:lastModifiedBy>
  <cp:revision>186</cp:revision>
  <dcterms:created xsi:type="dcterms:W3CDTF">2021-06-11T13:43:56Z</dcterms:created>
  <dcterms:modified xsi:type="dcterms:W3CDTF">2021-07-14T07:21:01Z</dcterms:modified>
</cp:coreProperties>
</file>