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3" r:id="rId4"/>
    <p:sldId id="258" r:id="rId5"/>
    <p:sldId id="264" r:id="rId6"/>
    <p:sldId id="259" r:id="rId7"/>
    <p:sldId id="262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ладыкина Полина Олеговна" initials="ВПО" lastIdx="1" clrIdx="0">
    <p:extLst>
      <p:ext uri="{19B8F6BF-5375-455C-9EA6-DF929625EA0E}">
        <p15:presenceInfo xmlns:p15="http://schemas.microsoft.com/office/powerpoint/2012/main" userId="S-1-5-21-4282006300-870218872-2599774980-64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C128E-5F5F-4180-85F9-FDE9BEC3CCE8}" v="425" dt="2021-07-04T13:12:52.7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/>
    <p:restoredTop sz="93662"/>
  </p:normalViewPr>
  <p:slideViewPr>
    <p:cSldViewPr snapToGrid="0" snapToObjects="1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5-20T10:55:15.399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8A497-8B25-F242-8C94-1ED5F2A6D2D3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3040E-AC7C-1A43-9233-6BB18E4A4C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625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3040E-AC7C-1A43-9233-6BB18E4A4C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811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3040E-AC7C-1A43-9233-6BB18E4A4C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239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03040E-AC7C-1A43-9233-6BB18E4A4C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80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1421B-7DF3-E144-936E-2AEF6A0DD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BEB1651-95FA-D945-A50E-3DDB5E570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308F14-833F-EE48-AF03-C947FE670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5FD06-B5BC-7147-9813-5857CB60A94B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C19274-4BF6-CB45-A490-8B2BD0F7D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53378-6499-E64E-9A61-282FF472C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26AF-BC67-4641-8244-EAD336582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96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83A07-5350-6C4F-9C94-191699B1D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6E7D33-DBBD-AA40-A097-D7CA919A1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86DEA1-C10C-0D4C-9121-4AA60E478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5FD06-B5BC-7147-9813-5857CB60A94B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E6AC0E-398C-0C45-AD20-20DA404DC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2386F-8FC3-E04C-8BD0-DFD379E6F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26AF-BC67-4641-8244-EAD336582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921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0CB909-EE4C-8745-A538-846D8D8152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21A0C9-6E1A-1940-B677-7C5364923F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545718-54F3-5944-89B1-15EC7D918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5FD06-B5BC-7147-9813-5857CB60A94B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AB69C9-4622-D544-898A-7557FCB8D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0584AE-F162-C24B-90B2-7CFAD5376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26AF-BC67-4641-8244-EAD336582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6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72B78-94A4-E749-9512-5C4031D4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CD26B9-08CE-D24D-8EDE-6F42A5624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166D5-0184-2440-B97D-82AFC7495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5FD06-B5BC-7147-9813-5857CB60A94B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DF06DA-F8C0-2D48-9917-F69BB666A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DE22F6-F0FB-074F-A737-1DCFFFFD7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26AF-BC67-4641-8244-EAD336582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970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52950-DDE4-1F49-8C15-6AEDC62CC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5DD7F7-0360-044B-B536-D3C1D5BFB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F82313-A141-1447-A6D2-BB2564B33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5FD06-B5BC-7147-9813-5857CB60A94B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563C2-2437-E34C-9716-53A4DF3B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B62B9E-09A2-4046-B711-BF4B9E9E1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26AF-BC67-4641-8244-EAD336582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512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992B4-0B89-2741-88D9-2AF3C1E73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B56EA8-13DF-2C4A-A337-01AACBC1E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6BEDB-5461-AC44-A273-EEB9C0035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145A3B-2869-6147-A119-45DA92BA7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5FD06-B5BC-7147-9813-5857CB60A94B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0735BB-203B-9D4B-8EF7-7C0AE5468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B1E260-6146-C548-A3B0-B00DEE1F5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26AF-BC67-4641-8244-EAD336582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707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154187-DF86-7641-A2BE-173DC01CA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369550-F832-7D41-84CF-117F923A4F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84CEAB-A4C1-E84B-97E4-FA1873097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10B9D4-D589-5243-BD64-D4FAB9535E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C4B5DD-8604-404F-AAC5-FDF7EDCB0D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A75C652-DEE1-234B-B779-539C2BD2D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5FD06-B5BC-7147-9813-5857CB60A94B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AF4D61-CC2A-4842-9044-0ECD7807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7FC2217-7AA4-4D41-A16D-CAC7B9C0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26AF-BC67-4641-8244-EAD336582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244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7B7F1-54DD-E348-83C2-AAB22851E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7DD2BE-A30D-864C-B44E-2D15DD610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5FD06-B5BC-7147-9813-5857CB60A94B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5DD90B-4028-C649-84D5-F854CB313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F654E2-0418-CB4A-AC5B-D666748B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26AF-BC67-4641-8244-EAD336582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984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A295AD-C30F-234F-99EF-11D66F3D4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5FD06-B5BC-7147-9813-5857CB60A94B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FF1A80B-B6C1-5548-8651-180F9B2D7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A010D8-0364-6A46-AE9E-0F35FFBC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26AF-BC67-4641-8244-EAD336582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7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F09297-9BFC-CD42-872A-A1F66A712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95D598-0CBA-C448-A466-DF38C2303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79018D0-3164-764B-83E1-216C6C140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01C91A-24F6-164A-9368-1FE56C050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5FD06-B5BC-7147-9813-5857CB60A94B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CFD3D5-9430-1A43-9FAA-062AC8F3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E92CC9-5707-2C46-A7B9-A10EDE38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26AF-BC67-4641-8244-EAD336582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798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D4C77-688F-0149-A807-1F3D270E3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5E675A2-BD71-D145-BAA0-42B9644659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0A2C5B-CF59-5344-BD1E-0A18D2224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850179-D4EB-2A45-A67E-79EAE67D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5FD06-B5BC-7147-9813-5857CB60A94B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CC5D58-50BF-8D4D-8447-183C29EC3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C13DD1-214F-604E-97B3-D064FBCB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D26AF-BC67-4641-8244-EAD336582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91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CEE42-648A-6141-853A-C3802990B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6A1966-CD4A-0C43-A514-937F309B0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55CC2E-22B7-2644-A74C-50CB62FE3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5FD06-B5BC-7147-9813-5857CB60A94B}" type="datetimeFigureOut">
              <a:rPr lang="ru-RU" smtClean="0"/>
              <a:t>05.07.2021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A7F733-066B-ED47-9FB1-B88BE98D9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09AB8-F233-6E42-8170-82A7D9D7D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D26AF-BC67-4641-8244-EAD336582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82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em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85157-EA77-C64F-B8A6-DAA1C234A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35205"/>
            <a:ext cx="9144000" cy="2387600"/>
          </a:xfrm>
        </p:spPr>
        <p:txBody>
          <a:bodyPr>
            <a:normAutofit/>
          </a:bodyPr>
          <a:lstStyle/>
          <a:p>
            <a:r>
              <a:rPr lang="ru-RU" dirty="0" err="1">
                <a:ea typeface="+mj-lt"/>
                <a:cs typeface="+mj-lt"/>
              </a:rPr>
              <a:t>Possible</a:t>
            </a:r>
            <a:r>
              <a:rPr lang="ru-RU" dirty="0">
                <a:ea typeface="+mj-lt"/>
                <a:cs typeface="+mj-lt"/>
              </a:rPr>
              <a:t> </a:t>
            </a:r>
            <a:r>
              <a:rPr lang="ru-RU" dirty="0" err="1">
                <a:ea typeface="+mj-lt"/>
                <a:cs typeface="+mj-lt"/>
              </a:rPr>
              <a:t>effects</a:t>
            </a:r>
            <a:r>
              <a:rPr lang="ru-RU" dirty="0">
                <a:ea typeface="+mj-lt"/>
                <a:cs typeface="+mj-lt"/>
              </a:rPr>
              <a:t> </a:t>
            </a:r>
            <a:r>
              <a:rPr lang="ru-RU" dirty="0" err="1">
                <a:ea typeface="+mj-lt"/>
                <a:cs typeface="+mj-lt"/>
              </a:rPr>
              <a:t>of</a:t>
            </a:r>
            <a:r>
              <a:rPr lang="ru-RU" dirty="0">
                <a:ea typeface="+mj-lt"/>
                <a:cs typeface="+mj-lt"/>
              </a:rPr>
              <a:t> </a:t>
            </a:r>
            <a:r>
              <a:rPr lang="ru-RU" dirty="0" err="1">
                <a:ea typeface="+mj-lt"/>
                <a:cs typeface="+mj-lt"/>
              </a:rPr>
              <a:t>fractal</a:t>
            </a:r>
            <a:r>
              <a:rPr lang="ru-RU" dirty="0">
                <a:ea typeface="+mj-lt"/>
                <a:cs typeface="+mj-lt"/>
              </a:rPr>
              <a:t> </a:t>
            </a:r>
            <a:r>
              <a:rPr lang="ru-RU" dirty="0" err="1">
                <a:ea typeface="+mj-lt"/>
                <a:cs typeface="+mj-lt"/>
              </a:rPr>
              <a:t>distribution</a:t>
            </a:r>
            <a:r>
              <a:rPr lang="ru-RU" dirty="0">
                <a:ea typeface="+mj-lt"/>
                <a:cs typeface="+mj-lt"/>
              </a:rPr>
              <a:t> </a:t>
            </a:r>
            <a:r>
              <a:rPr lang="ru-RU" dirty="0" err="1">
                <a:ea typeface="+mj-lt"/>
                <a:cs typeface="+mj-lt"/>
              </a:rPr>
              <a:t>of</a:t>
            </a:r>
            <a:r>
              <a:rPr lang="ru-RU" dirty="0">
                <a:ea typeface="+mj-lt"/>
                <a:cs typeface="+mj-lt"/>
              </a:rPr>
              <a:t> </a:t>
            </a:r>
            <a:r>
              <a:rPr lang="ru-RU" dirty="0" err="1">
                <a:ea typeface="+mj-lt"/>
                <a:cs typeface="+mj-lt"/>
              </a:rPr>
              <a:t>wormholes</a:t>
            </a:r>
            <a:endParaRPr lang="ru-RU" dirty="0" err="1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5E2A354-6068-6547-BB7B-14C749652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27522"/>
            <a:ext cx="9144000" cy="1655762"/>
          </a:xfrm>
        </p:spPr>
        <p:txBody>
          <a:bodyPr/>
          <a:lstStyle/>
          <a:p>
            <a:r>
              <a:rPr lang="en-US" dirty="0"/>
              <a:t>Kirillov A.A., </a:t>
            </a:r>
            <a:r>
              <a:rPr lang="en-US" dirty="0" err="1"/>
              <a:t>Savelova</a:t>
            </a:r>
            <a:r>
              <a:rPr lang="en-US" dirty="0"/>
              <a:t> E.P. and </a:t>
            </a:r>
            <a:r>
              <a:rPr lang="en-US" dirty="0" err="1"/>
              <a:t>Vladykina</a:t>
            </a:r>
            <a:r>
              <a:rPr lang="en-US" dirty="0"/>
              <a:t> P.O.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289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F14657-7318-D34A-980B-63B6B6C1634A}"/>
              </a:ext>
            </a:extLst>
          </p:cNvPr>
          <p:cNvSpPr txBox="1"/>
          <p:nvPr/>
        </p:nvSpPr>
        <p:spPr>
          <a:xfrm>
            <a:off x="4249625" y="194561"/>
            <a:ext cx="3337837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 dirty="0" err="1">
                <a:ea typeface="+mn-lt"/>
                <a:cs typeface="+mn-lt"/>
              </a:rPr>
              <a:t>Fractal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structure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of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space</a:t>
            </a:r>
            <a:endParaRPr lang="ru-RU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83DD80-540D-E24C-A964-2861162ED62E}"/>
              </a:ext>
            </a:extLst>
          </p:cNvPr>
          <p:cNvSpPr txBox="1"/>
          <p:nvPr/>
        </p:nvSpPr>
        <p:spPr>
          <a:xfrm>
            <a:off x="5987315" y="1196688"/>
            <a:ext cx="162884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 dirty="0" err="1">
                <a:ea typeface="+mn-lt"/>
                <a:cs typeface="+mn-lt"/>
              </a:rPr>
              <a:t>Wormholes</a:t>
            </a:r>
            <a:endParaRPr lang="ru-RU" dirty="0" err="1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A132B50D-FB37-C14C-9314-AE4B770E0CB0}"/>
              </a:ext>
            </a:extLst>
          </p:cNvPr>
          <p:cNvSpPr/>
          <p:nvPr/>
        </p:nvSpPr>
        <p:spPr>
          <a:xfrm>
            <a:off x="564200" y="525309"/>
            <a:ext cx="3249039" cy="285993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7F3B527-79DC-714C-B491-D160E974CD46}"/>
              </a:ext>
            </a:extLst>
          </p:cNvPr>
          <p:cNvSpPr/>
          <p:nvPr/>
        </p:nvSpPr>
        <p:spPr>
          <a:xfrm>
            <a:off x="1757460" y="1770449"/>
            <a:ext cx="207523" cy="21400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376BC099-224D-6F44-8807-F04783623F93}"/>
              </a:ext>
            </a:extLst>
          </p:cNvPr>
          <p:cNvSpPr/>
          <p:nvPr/>
        </p:nvSpPr>
        <p:spPr>
          <a:xfrm rot="7188575">
            <a:off x="1476976" y="882836"/>
            <a:ext cx="1839669" cy="426243"/>
          </a:xfrm>
          <a:prstGeom prst="arc">
            <a:avLst>
              <a:gd name="adj1" fmla="val 11709418"/>
              <a:gd name="adj2" fmla="val 214585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236B96-F7C2-6D48-8563-297CB3A36E8A}"/>
                  </a:ext>
                </a:extLst>
              </p:cNvPr>
              <p:cNvSpPr txBox="1"/>
              <p:nvPr/>
            </p:nvSpPr>
            <p:spPr>
              <a:xfrm>
                <a:off x="1770430" y="2062279"/>
                <a:ext cx="1833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6236B96-F7C2-6D48-8563-297CB3A36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430" y="2062279"/>
                <a:ext cx="183320" cy="276999"/>
              </a:xfrm>
              <a:prstGeom prst="rect">
                <a:avLst/>
              </a:prstGeom>
              <a:blipFill>
                <a:blip r:embed="rId3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4393C7-1CBE-1D4D-A084-EFB09E120194}"/>
                  </a:ext>
                </a:extLst>
              </p:cNvPr>
              <p:cNvSpPr txBox="1"/>
              <p:nvPr/>
            </p:nvSpPr>
            <p:spPr>
              <a:xfrm>
                <a:off x="2568097" y="1381354"/>
                <a:ext cx="20710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4393C7-1CBE-1D4D-A084-EFB09E120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8097" y="1381354"/>
                <a:ext cx="207108" cy="276999"/>
              </a:xfrm>
              <a:prstGeom prst="rect">
                <a:avLst/>
              </a:prstGeom>
              <a:blipFill>
                <a:blip r:embed="rId4"/>
                <a:stretch>
                  <a:fillRect l="-23529" r="-23529" b="-4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C50F40-CC3E-5A46-862C-4EF266E2A292}"/>
                  </a:ext>
                </a:extLst>
              </p:cNvPr>
              <p:cNvSpPr txBox="1"/>
              <p:nvPr/>
            </p:nvSpPr>
            <p:spPr>
              <a:xfrm>
                <a:off x="3112845" y="2120655"/>
                <a:ext cx="25656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3C50F40-CC3E-5A46-862C-4EF266E2A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845" y="2120655"/>
                <a:ext cx="256565" cy="276999"/>
              </a:xfrm>
              <a:prstGeom prst="rect">
                <a:avLst/>
              </a:prstGeom>
              <a:blipFill>
                <a:blip r:embed="rId5"/>
                <a:stretch>
                  <a:fillRect l="-9524" r="-4762" b="-272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3225EE-5775-BE4E-8A10-69AAB6FF8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3015" y="2439225"/>
            <a:ext cx="215900" cy="228600"/>
          </a:xfrm>
          <a:prstGeom prst="rect">
            <a:avLst/>
          </a:prstGeom>
        </p:spPr>
      </p:pic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4180E7EC-D72F-9245-BBCC-934D5A23A377}"/>
              </a:ext>
            </a:extLst>
          </p:cNvPr>
          <p:cNvCxnSpPr>
            <a:cxnSpLocks/>
            <a:stCxn id="7" idx="5"/>
          </p:cNvCxnSpPr>
          <p:nvPr/>
        </p:nvCxnSpPr>
        <p:spPr>
          <a:xfrm>
            <a:off x="1934592" y="1953116"/>
            <a:ext cx="1018423" cy="5612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8E781FC-FC85-984B-950F-C4BA27463374}"/>
                  </a:ext>
                </a:extLst>
              </p:cNvPr>
              <p:cNvSpPr txBox="1"/>
              <p:nvPr/>
            </p:nvSpPr>
            <p:spPr>
              <a:xfrm>
                <a:off x="1614787" y="2451379"/>
                <a:ext cx="113030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8E781FC-FC85-984B-950F-C4BA27463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787" y="2451379"/>
                <a:ext cx="1130309" cy="276999"/>
              </a:xfrm>
              <a:prstGeom prst="rect">
                <a:avLst/>
              </a:prstGeom>
              <a:blipFill>
                <a:blip r:embed="rId7"/>
                <a:stretch>
                  <a:fillRect l="-5556" r="-3333" b="-208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B33593-5813-F943-8D6A-A78AD52A1D54}"/>
                  </a:ext>
                </a:extLst>
              </p:cNvPr>
              <p:cNvSpPr txBox="1"/>
              <p:nvPr/>
            </p:nvSpPr>
            <p:spPr>
              <a:xfrm>
                <a:off x="3846792" y="2853837"/>
                <a:ext cx="1043876" cy="28193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B33593-5813-F943-8D6A-A78AD52A1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792" y="2853837"/>
                <a:ext cx="1043876" cy="281937"/>
              </a:xfrm>
              <a:prstGeom prst="rect">
                <a:avLst/>
              </a:prstGeom>
              <a:blipFill>
                <a:blip r:embed="rId8"/>
                <a:stretch>
                  <a:fillRect l="-3614" t="-4348" r="-2410" b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Крест 30">
            <a:extLst>
              <a:ext uri="{FF2B5EF4-FFF2-40B4-BE49-F238E27FC236}">
                <a16:creationId xmlns:a16="http://schemas.microsoft.com/office/drawing/2014/main" id="{CD913552-27BA-6C49-9FFC-1424F59F2C64}"/>
              </a:ext>
            </a:extLst>
          </p:cNvPr>
          <p:cNvSpPr/>
          <p:nvPr/>
        </p:nvSpPr>
        <p:spPr>
          <a:xfrm>
            <a:off x="4715641" y="1152616"/>
            <a:ext cx="576037" cy="618675"/>
          </a:xfrm>
          <a:prstGeom prst="plus">
            <a:avLst>
              <a:gd name="adj" fmla="val 4513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284D5E-B2E7-4C46-AD60-74E0015A0516}"/>
              </a:ext>
            </a:extLst>
          </p:cNvPr>
          <p:cNvSpPr txBox="1"/>
          <p:nvPr/>
        </p:nvSpPr>
        <p:spPr>
          <a:xfrm>
            <a:off x="8280176" y="1600613"/>
            <a:ext cx="352141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2400" dirty="0" err="1">
                <a:ea typeface="+mn-lt"/>
                <a:cs typeface="+mn-lt"/>
              </a:rPr>
              <a:t>Dimension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depends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on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the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properties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and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distribution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of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wormholes</a:t>
            </a:r>
            <a:endParaRPr lang="ru-RU" dirty="0" err="1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55E3A62-01EA-2F4B-89F0-E47D9B62C1C1}"/>
              </a:ext>
            </a:extLst>
          </p:cNvPr>
          <p:cNvSpPr txBox="1"/>
          <p:nvPr/>
        </p:nvSpPr>
        <p:spPr>
          <a:xfrm>
            <a:off x="8559714" y="3071424"/>
            <a:ext cx="232345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dirty="0" err="1">
                <a:ea typeface="+mn-lt"/>
                <a:cs typeface="+mn-lt"/>
              </a:rPr>
              <a:t>Sierpinski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carpet</a:t>
            </a:r>
            <a:r>
              <a:rPr lang="ru-RU" dirty="0">
                <a:ea typeface="+mn-lt"/>
                <a:cs typeface="+mn-lt"/>
              </a:rPr>
              <a:t> </a:t>
            </a:r>
          </a:p>
          <a:p>
            <a:r>
              <a:rPr lang="ru-RU" dirty="0" err="1">
                <a:ea typeface="+mn-lt"/>
                <a:cs typeface="+mn-lt"/>
              </a:rPr>
              <a:t>by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angular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coordinates</a:t>
            </a:r>
            <a:endParaRPr lang="ru-RU" dirty="0" err="1">
              <a:cs typeface="Calibri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FDB0C80-6C89-7C4E-AEDC-A3CCE6C4BE5F}"/>
              </a:ext>
            </a:extLst>
          </p:cNvPr>
          <p:cNvSpPr txBox="1"/>
          <p:nvPr/>
        </p:nvSpPr>
        <p:spPr>
          <a:xfrm>
            <a:off x="335896" y="4020231"/>
            <a:ext cx="3057312" cy="156966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 dirty="0" err="1">
                <a:ea typeface="+mn-lt"/>
                <a:cs typeface="+mn-lt"/>
              </a:rPr>
              <a:t>Our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universe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can</a:t>
            </a:r>
            <a:endParaRPr lang="ru-RU" dirty="0" err="1"/>
          </a:p>
          <a:p>
            <a:r>
              <a:rPr lang="ru-RU" sz="2400" dirty="0" err="1">
                <a:ea typeface="+mn-lt"/>
                <a:cs typeface="+mn-lt"/>
              </a:rPr>
              <a:t>have</a:t>
            </a:r>
            <a:r>
              <a:rPr lang="ru-RU" sz="2400" dirty="0">
                <a:ea typeface="+mn-lt"/>
                <a:cs typeface="+mn-lt"/>
              </a:rPr>
              <a:t> a </a:t>
            </a:r>
            <a:r>
              <a:rPr lang="ru-RU" sz="2400" dirty="0" err="1">
                <a:ea typeface="+mn-lt"/>
                <a:cs typeface="+mn-lt"/>
              </a:rPr>
              <a:t>difficult</a:t>
            </a:r>
            <a:endParaRPr lang="ru-RU" dirty="0">
              <a:cs typeface="Calibri" panose="020F0502020204030204"/>
            </a:endParaRPr>
          </a:p>
          <a:p>
            <a:r>
              <a:rPr lang="ru-RU" sz="2400" dirty="0" err="1">
                <a:ea typeface="+mn-lt"/>
                <a:cs typeface="+mn-lt"/>
              </a:rPr>
              <a:t>topological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nature</a:t>
            </a:r>
            <a:endParaRPr lang="ru-RU" dirty="0" err="1"/>
          </a:p>
          <a:p>
            <a:r>
              <a:rPr lang="ru-RU" sz="2400" dirty="0" err="1">
                <a:ea typeface="+mn-lt"/>
                <a:cs typeface="+mn-lt"/>
              </a:rPr>
              <a:t>on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the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scale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of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galaxies</a:t>
            </a:r>
            <a:endParaRPr lang="ru-RU" dirty="0">
              <a:cs typeface="Calibri" panose="020F0502020204030204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6F41092-AA8E-E24A-A2E6-B2F87D0725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6825" y="4132219"/>
            <a:ext cx="1270000" cy="1270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CC1431E-719E-3842-A6C9-2D2B0B0D8991}"/>
              </a:ext>
            </a:extLst>
          </p:cNvPr>
          <p:cNvSpPr txBox="1"/>
          <p:nvPr/>
        </p:nvSpPr>
        <p:spPr>
          <a:xfrm>
            <a:off x="8818806" y="385950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E6C783-1614-F742-982E-2EE4D2BF807D}"/>
                  </a:ext>
                </a:extLst>
              </p:cNvPr>
              <p:cNvSpPr txBox="1"/>
              <p:nvPr/>
            </p:nvSpPr>
            <p:spPr>
              <a:xfrm flipH="1">
                <a:off x="10125751" y="3823237"/>
                <a:ext cx="20214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DE6C783-1614-F742-982E-2EE4D2BF8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0125751" y="3823237"/>
                <a:ext cx="202148" cy="276999"/>
              </a:xfrm>
              <a:prstGeom prst="rect">
                <a:avLst/>
              </a:prstGeom>
              <a:blipFill>
                <a:blip r:embed="rId10"/>
                <a:stretch>
                  <a:fillRect l="-35294" r="-470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C4323E1-5461-624D-8440-DD4AFDD1F641}"/>
                  </a:ext>
                </a:extLst>
              </p:cNvPr>
              <p:cNvSpPr txBox="1"/>
              <p:nvPr/>
            </p:nvSpPr>
            <p:spPr>
              <a:xfrm flipH="1">
                <a:off x="8846043" y="5356912"/>
                <a:ext cx="20214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C4323E1-5461-624D-8440-DD4AFDD1F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846043" y="5356912"/>
                <a:ext cx="202148" cy="276999"/>
              </a:xfrm>
              <a:prstGeom prst="rect">
                <a:avLst/>
              </a:prstGeom>
              <a:blipFill>
                <a:blip r:embed="rId11"/>
                <a:stretch>
                  <a:fillRect l="-11765" r="-58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BF55B40-E4ED-094C-8C1F-98815C2735BF}"/>
                  </a:ext>
                </a:extLst>
              </p:cNvPr>
              <p:cNvSpPr txBox="1"/>
              <p:nvPr/>
            </p:nvSpPr>
            <p:spPr>
              <a:xfrm flipH="1">
                <a:off x="8554981" y="4641734"/>
                <a:ext cx="20214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BF55B40-E4ED-094C-8C1F-98815C2735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8554981" y="4641734"/>
                <a:ext cx="202148" cy="276999"/>
              </a:xfrm>
              <a:prstGeom prst="rect">
                <a:avLst/>
              </a:prstGeom>
              <a:blipFill>
                <a:blip r:embed="rId12"/>
                <a:stretch>
                  <a:fillRect l="-17647" r="-17647" b="-43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94C015F-491D-3F41-AFBD-3FEB57B5C62B}"/>
                  </a:ext>
                </a:extLst>
              </p:cNvPr>
              <p:cNvSpPr txBox="1"/>
              <p:nvPr/>
            </p:nvSpPr>
            <p:spPr>
              <a:xfrm flipH="1">
                <a:off x="9453702" y="3823236"/>
                <a:ext cx="20214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94C015F-491D-3F41-AFBD-3FEB57B5C6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9453702" y="3823236"/>
                <a:ext cx="202148" cy="276999"/>
              </a:xfrm>
              <a:prstGeom prst="rect">
                <a:avLst/>
              </a:prstGeom>
              <a:blipFill>
                <a:blip r:embed="rId13"/>
                <a:stretch>
                  <a:fillRect l="-41176" r="-35294" b="-291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Стрелка вправо 47">
            <a:extLst>
              <a:ext uri="{FF2B5EF4-FFF2-40B4-BE49-F238E27FC236}">
                <a16:creationId xmlns:a16="http://schemas.microsoft.com/office/drawing/2014/main" id="{913FF262-7445-8D4D-8E3A-BB555DFCAF4B}"/>
              </a:ext>
            </a:extLst>
          </p:cNvPr>
          <p:cNvSpPr/>
          <p:nvPr/>
        </p:nvSpPr>
        <p:spPr>
          <a:xfrm>
            <a:off x="4189111" y="4535298"/>
            <a:ext cx="36183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4DC341D-0B10-5E48-B8EA-A7D8C2AC93B5}"/>
              </a:ext>
            </a:extLst>
          </p:cNvPr>
          <p:cNvSpPr txBox="1"/>
          <p:nvPr/>
        </p:nvSpPr>
        <p:spPr>
          <a:xfrm>
            <a:off x="4902879" y="4131081"/>
            <a:ext cx="2836739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 dirty="0">
                <a:ea typeface="+mn-lt"/>
                <a:cs typeface="+mn-lt"/>
              </a:rPr>
              <a:t>We </a:t>
            </a:r>
            <a:r>
              <a:rPr lang="ru-RU" sz="2400" dirty="0" err="1">
                <a:ea typeface="+mn-lt"/>
                <a:cs typeface="+mn-lt"/>
              </a:rPr>
              <a:t>will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see</a:t>
            </a:r>
            <a:r>
              <a:rPr lang="ru-RU" sz="2400" dirty="0">
                <a:ea typeface="+mn-lt"/>
                <a:cs typeface="+mn-lt"/>
              </a:rPr>
              <a:t> a </a:t>
            </a:r>
            <a:r>
              <a:rPr lang="ru-RU" sz="2400" dirty="0" err="1">
                <a:ea typeface="+mn-lt"/>
                <a:cs typeface="+mn-lt"/>
              </a:rPr>
              <a:t>picture</a:t>
            </a:r>
            <a:r>
              <a:rPr lang="ru-RU" sz="2400" dirty="0">
                <a:ea typeface="+mn-lt"/>
                <a:cs typeface="+mn-lt"/>
              </a:rPr>
              <a:t> </a:t>
            </a:r>
            <a:endParaRPr lang="ru-RU" dirty="0">
              <a:ea typeface="+mn-lt"/>
              <a:cs typeface="+mn-lt"/>
            </a:endParaRPr>
          </a:p>
          <a:p>
            <a:r>
              <a:rPr lang="ru-RU" sz="2400" dirty="0" err="1">
                <a:ea typeface="+mn-lt"/>
                <a:cs typeface="+mn-lt"/>
              </a:rPr>
              <a:t>similar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to</a:t>
            </a:r>
            <a:endParaRPr lang="ru-RU" dirty="0" err="1">
              <a:cs typeface="Calibri"/>
            </a:endParaRPr>
          </a:p>
          <a:p>
            <a:r>
              <a:rPr lang="ru-RU" sz="2400" dirty="0" err="1">
                <a:ea typeface="+mn-lt"/>
                <a:cs typeface="+mn-lt"/>
              </a:rPr>
              <a:t>Sierpinski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carpet</a:t>
            </a:r>
            <a:endParaRPr lang="ru-RU" dirty="0" err="1"/>
          </a:p>
        </p:txBody>
      </p:sp>
      <p:sp>
        <p:nvSpPr>
          <p:cNvPr id="50" name="Стрелка вправо 49">
            <a:extLst>
              <a:ext uri="{FF2B5EF4-FFF2-40B4-BE49-F238E27FC236}">
                <a16:creationId xmlns:a16="http://schemas.microsoft.com/office/drawing/2014/main" id="{E7604867-81AD-CB4A-BEBB-98238B2E4291}"/>
              </a:ext>
            </a:extLst>
          </p:cNvPr>
          <p:cNvSpPr/>
          <p:nvPr/>
        </p:nvSpPr>
        <p:spPr>
          <a:xfrm>
            <a:off x="7754185" y="4557070"/>
            <a:ext cx="36183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965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72C03-7C9A-4491-82CE-E9E4735C6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F417B0-CA29-45A1-94D7-056BBB227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2" y="-80588"/>
            <a:ext cx="12188858" cy="6938588"/>
          </a:xfrm>
        </p:spPr>
      </p:pic>
    </p:spTree>
    <p:extLst>
      <p:ext uri="{BB962C8B-B14F-4D97-AF65-F5344CB8AC3E}">
        <p14:creationId xmlns:p14="http://schemas.microsoft.com/office/powerpoint/2010/main" val="364393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8FC1D3-95D3-1C43-86DB-C096DD5F6386}"/>
              </a:ext>
            </a:extLst>
          </p:cNvPr>
          <p:cNvSpPr txBox="1"/>
          <p:nvPr/>
        </p:nvSpPr>
        <p:spPr>
          <a:xfrm>
            <a:off x="35657" y="0"/>
            <a:ext cx="229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96AA3-C228-3443-B3A6-08A7DC17053A}"/>
              </a:ext>
            </a:extLst>
          </p:cNvPr>
          <p:cNvSpPr txBox="1"/>
          <p:nvPr/>
        </p:nvSpPr>
        <p:spPr>
          <a:xfrm>
            <a:off x="5321542" y="196843"/>
            <a:ext cx="166770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 dirty="0" err="1">
                <a:ea typeface="+mn-lt"/>
                <a:cs typeface="+mn-lt"/>
              </a:rPr>
              <a:t>Assumption</a:t>
            </a:r>
            <a:endParaRPr lang="ru-RU" dirty="0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CF1B33-CADD-0641-89BB-FDE5DB9E7CBE}"/>
              </a:ext>
            </a:extLst>
          </p:cNvPr>
          <p:cNvSpPr txBox="1"/>
          <p:nvPr/>
        </p:nvSpPr>
        <p:spPr>
          <a:xfrm>
            <a:off x="469143" y="840455"/>
            <a:ext cx="978153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cs typeface="Calibri"/>
              </a:rPr>
              <a:t>Open</a:t>
            </a:r>
          </a:p>
          <a:p>
            <a:r>
              <a:rPr lang="ru-RU" sz="2400" dirty="0" err="1">
                <a:solidFill>
                  <a:srgbClr val="FF0000"/>
                </a:solidFill>
                <a:cs typeface="Calibri"/>
              </a:rPr>
              <a:t>model</a:t>
            </a:r>
          </a:p>
        </p:txBody>
      </p:sp>
      <p:sp>
        <p:nvSpPr>
          <p:cNvPr id="10" name="Стрелка вниз 9">
            <a:extLst>
              <a:ext uri="{FF2B5EF4-FFF2-40B4-BE49-F238E27FC236}">
                <a16:creationId xmlns:a16="http://schemas.microsoft.com/office/drawing/2014/main" id="{33685AF1-855B-A24B-A1F5-76C62D089906}"/>
              </a:ext>
            </a:extLst>
          </p:cNvPr>
          <p:cNvSpPr/>
          <p:nvPr/>
        </p:nvSpPr>
        <p:spPr>
          <a:xfrm>
            <a:off x="2037885" y="2649667"/>
            <a:ext cx="484632" cy="47856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5669BD-0ABD-6A45-AF3B-488045A544F4}"/>
              </a:ext>
            </a:extLst>
          </p:cNvPr>
          <p:cNvSpPr txBox="1"/>
          <p:nvPr/>
        </p:nvSpPr>
        <p:spPr>
          <a:xfrm>
            <a:off x="1264909" y="5599789"/>
            <a:ext cx="1883401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 dirty="0" err="1">
                <a:ea typeface="+mn-lt"/>
                <a:cs typeface="+mn-lt"/>
              </a:rPr>
              <a:t>Fractal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model</a:t>
            </a:r>
            <a:endParaRPr lang="ru-RU" dirty="0" err="1"/>
          </a:p>
        </p:txBody>
      </p:sp>
      <p:sp>
        <p:nvSpPr>
          <p:cNvPr id="12" name="Крест 11">
            <a:extLst>
              <a:ext uri="{FF2B5EF4-FFF2-40B4-BE49-F238E27FC236}">
                <a16:creationId xmlns:a16="http://schemas.microsoft.com/office/drawing/2014/main" id="{AE20363D-9BD5-BB4C-A814-2CAC883B5005}"/>
              </a:ext>
            </a:extLst>
          </p:cNvPr>
          <p:cNvSpPr/>
          <p:nvPr/>
        </p:nvSpPr>
        <p:spPr>
          <a:xfrm>
            <a:off x="2234499" y="877950"/>
            <a:ext cx="576037" cy="618675"/>
          </a:xfrm>
          <a:prstGeom prst="plus">
            <a:avLst>
              <a:gd name="adj" fmla="val 4513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E4B535-4210-1F44-831F-EBC567AFEAE4}"/>
              </a:ext>
            </a:extLst>
          </p:cNvPr>
          <p:cNvSpPr txBox="1"/>
          <p:nvPr/>
        </p:nvSpPr>
        <p:spPr>
          <a:xfrm>
            <a:off x="3299752" y="891627"/>
            <a:ext cx="1767215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 dirty="0" err="1"/>
              <a:t>Lobachevsky</a:t>
            </a:r>
            <a:endParaRPr lang="ru-RU" sz="2400" dirty="0" err="1">
              <a:cs typeface="Calibri"/>
            </a:endParaRPr>
          </a:p>
          <a:p>
            <a:r>
              <a:rPr lang="ru-RU" sz="2400" dirty="0" err="1">
                <a:cs typeface="Calibri"/>
              </a:rPr>
              <a:t>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186CC81-4819-AF45-964B-D8E13C545585}"/>
                  </a:ext>
                </a:extLst>
              </p:cNvPr>
              <p:cNvSpPr txBox="1"/>
              <p:nvPr/>
            </p:nvSpPr>
            <p:spPr>
              <a:xfrm>
                <a:off x="233751" y="1999516"/>
                <a:ext cx="508626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𝑠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186CC81-4819-AF45-964B-D8E13C545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51" y="1999516"/>
                <a:ext cx="5086264" cy="369332"/>
              </a:xfrm>
              <a:prstGeom prst="rect">
                <a:avLst/>
              </a:prstGeom>
              <a:blipFill>
                <a:blip r:embed="rId2"/>
                <a:stretch>
                  <a:fillRect l="-958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Стрелка вниз 8">
            <a:extLst>
              <a:ext uri="{FF2B5EF4-FFF2-40B4-BE49-F238E27FC236}">
                <a16:creationId xmlns:a16="http://schemas.microsoft.com/office/drawing/2014/main" id="{11EBB17C-DB08-1C4C-8098-A5782327E3CF}"/>
              </a:ext>
            </a:extLst>
          </p:cNvPr>
          <p:cNvSpPr/>
          <p:nvPr/>
        </p:nvSpPr>
        <p:spPr>
          <a:xfrm rot="16200000">
            <a:off x="3508289" y="4096689"/>
            <a:ext cx="484632" cy="521866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62A880-7C97-BC47-BE20-A95F65545309}"/>
              </a:ext>
            </a:extLst>
          </p:cNvPr>
          <p:cNvSpPr txBox="1"/>
          <p:nvPr/>
        </p:nvSpPr>
        <p:spPr>
          <a:xfrm>
            <a:off x="4337265" y="4108173"/>
            <a:ext cx="293340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2400" b="1" dirty="0">
                <a:ea typeface="+mn-lt"/>
                <a:cs typeface="+mn-lt"/>
              </a:rPr>
              <a:t>Dark </a:t>
            </a:r>
            <a:r>
              <a:rPr lang="ru-RU" sz="2400" b="1" dirty="0" err="1">
                <a:ea typeface="+mn-lt"/>
                <a:cs typeface="+mn-lt"/>
              </a:rPr>
              <a:t>Matter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Effect</a:t>
            </a:r>
            <a:r>
              <a:rPr lang="ru-RU" sz="2400" b="1" dirty="0">
                <a:solidFill>
                  <a:srgbClr val="002060"/>
                </a:solidFill>
              </a:rPr>
              <a:t> </a:t>
            </a:r>
            <a:endParaRPr lang="ru-RU" dirty="0"/>
          </a:p>
        </p:txBody>
      </p:sp>
      <p:sp>
        <p:nvSpPr>
          <p:cNvPr id="15" name="Крест 14">
            <a:extLst>
              <a:ext uri="{FF2B5EF4-FFF2-40B4-BE49-F238E27FC236}">
                <a16:creationId xmlns:a16="http://schemas.microsoft.com/office/drawing/2014/main" id="{57FAD14E-AC9B-DD49-80D4-C2EF315776A3}"/>
              </a:ext>
            </a:extLst>
          </p:cNvPr>
          <p:cNvSpPr/>
          <p:nvPr/>
        </p:nvSpPr>
        <p:spPr>
          <a:xfrm>
            <a:off x="5650322" y="860217"/>
            <a:ext cx="576037" cy="618675"/>
          </a:xfrm>
          <a:prstGeom prst="plus">
            <a:avLst>
              <a:gd name="adj" fmla="val 4513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588FE8-65D9-AB4E-90C2-3AD359A59863}"/>
              </a:ext>
            </a:extLst>
          </p:cNvPr>
          <p:cNvSpPr txBox="1"/>
          <p:nvPr/>
        </p:nvSpPr>
        <p:spPr>
          <a:xfrm>
            <a:off x="6631115" y="953077"/>
            <a:ext cx="1628844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 dirty="0" err="1">
                <a:cs typeface="Calibri"/>
              </a:rPr>
              <a:t>Wormholes</a:t>
            </a:r>
            <a:endParaRPr lang="ru-RU" sz="2400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F1460EF9-832F-404B-9294-30C3D7F0ED13}"/>
                  </a:ext>
                </a:extLst>
              </p:cNvPr>
              <p:cNvSpPr/>
              <p:nvPr/>
            </p:nvSpPr>
            <p:spPr>
              <a:xfrm>
                <a:off x="8629573" y="3726610"/>
                <a:ext cx="3404842" cy="7773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effectLst/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000" b="0" i="1" dirty="0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effectLst/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000" b="0" i="1" dirty="0" smtClean="0"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dirty="0" smtClean="0">
                          <a:effectLst/>
                          <a:latin typeface="Cambria Math" panose="02040503050406030204" pitchFamily="18" charset="0"/>
                        </a:rPr>
                        <m:t>𝑖𝑦</m:t>
                      </m:r>
                      <m:r>
                        <a:rPr lang="en-US" sz="2000" b="0" i="1" dirty="0" smtClean="0"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dirty="0" smtClean="0">
                          <a:effectLst/>
                          <a:latin typeface="Cambria Math" panose="02040503050406030204" pitchFamily="18" charset="0"/>
                        </a:rPr>
                        <m:t>𝑖</m:t>
                      </m:r>
                      <m:f>
                        <m:fPr>
                          <m:ctrlPr>
                            <a:rPr lang="en-US" sz="2000" b="0" i="1" dirty="0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" sz="2000" dirty="0" smtClean="0"/>
                            <m:t>1−</m:t>
                          </m:r>
                          <m:func>
                            <m:funcPr>
                              <m:ctrlPr>
                                <a:rPr lang="en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" sz="2000" i="0" dirty="0" smtClean="0">
                                      <a:latin typeface="Cambria Math" panose="02040503050406030204" pitchFamily="18" charset="0"/>
                                    </a:rPr>
                                    <m:t>tanh</m:t>
                                  </m:r>
                                </m:e>
                                <m:sup>
                                  <m: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l-GR" sz="200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func>
                          <m:sSup>
                            <m:sSupPr>
                              <m:ctrlPr>
                                <a:rPr lang="en-US" sz="2000" b="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" sz="2000" i="1" dirty="0" err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" sz="2000" i="1" dirty="0" err="1" smtClean="0">
                                  <a:effectLst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l-GR" sz="200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en" sz="2000" dirty="0" smtClean="0"/>
                            <m:t>1</m:t>
                          </m:r>
                          <m:r>
                            <m:rPr>
                              <m:nor/>
                            </m:rPr>
                            <a:rPr lang="en-US" sz="2000" b="0" i="0" dirty="0" smtClean="0"/>
                            <m:t> +</m:t>
                          </m:r>
                          <m:func>
                            <m:funcPr>
                              <m:ctrlPr>
                                <a:rPr lang="en" sz="200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2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" sz="2000" i="0" dirty="0" smtClean="0">
                                      <a:latin typeface="Cambria Math" panose="02040503050406030204" pitchFamily="18" charset="0"/>
                                    </a:rPr>
                                    <m:t>tanh</m:t>
                                  </m:r>
                                </m:e>
                                <m:sup>
                                  <m:r>
                                    <a:rPr lang="en-US" sz="2000" b="0" i="0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l-GR" sz="200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</m:func>
                          <m:sSup>
                            <m:sSupPr>
                              <m:ctrlPr>
                                <a:rPr lang="en-US" sz="2000" b="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" sz="2000" i="1" dirty="0" err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" sz="2000" i="1" dirty="0" err="1" smtClean="0">
                                  <a:effectLst/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l-GR" sz="2000" i="1" dirty="0" smtClean="0"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l-GR" sz="2000" dirty="0"/>
              </a:p>
            </p:txBody>
          </p:sp>
        </mc:Choice>
        <mc:Fallback xmlns=""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F1460EF9-832F-404B-9294-30C3D7F0ED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573" y="3726610"/>
                <a:ext cx="3404842" cy="7773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38C2CE1-31DF-524D-A7B0-FDD9221C75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9" t="18078" r="25169" b="21334"/>
          <a:stretch/>
        </p:blipFill>
        <p:spPr>
          <a:xfrm>
            <a:off x="1162067" y="3349622"/>
            <a:ext cx="2088000" cy="201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887BBD-B2F9-C449-B8BD-40A5DFED5239}"/>
                  </a:ext>
                </a:extLst>
              </p:cNvPr>
              <p:cNvSpPr txBox="1"/>
              <p:nvPr/>
            </p:nvSpPr>
            <p:spPr>
              <a:xfrm>
                <a:off x="7744594" y="2910525"/>
                <a:ext cx="4293868" cy="667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𝜋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𝜒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𝛼𝜒</m:t>
                          </m:r>
                        </m:sup>
                      </m:sSup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B887BBD-B2F9-C449-B8BD-40A5DFED52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4594" y="2910525"/>
                <a:ext cx="4293868" cy="6670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Выноска 1 27">
            <a:extLst>
              <a:ext uri="{FF2B5EF4-FFF2-40B4-BE49-F238E27FC236}">
                <a16:creationId xmlns:a16="http://schemas.microsoft.com/office/drawing/2014/main" id="{199B5730-1EBC-5A49-99FC-5DADFDFA2B77}"/>
              </a:ext>
            </a:extLst>
          </p:cNvPr>
          <p:cNvSpPr/>
          <p:nvPr/>
        </p:nvSpPr>
        <p:spPr>
          <a:xfrm>
            <a:off x="9286308" y="1000550"/>
            <a:ext cx="2196011" cy="1183632"/>
          </a:xfrm>
          <a:prstGeom prst="borderCallout1">
            <a:avLst>
              <a:gd name="adj1" fmla="val 37407"/>
              <a:gd name="adj2" fmla="val 100596"/>
              <a:gd name="adj3" fmla="val 167181"/>
              <a:gd name="adj4" fmla="val 111588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>
                <a:ea typeface="+mn-lt"/>
                <a:cs typeface="+mn-lt"/>
              </a:rPr>
              <a:t>The </a:t>
            </a:r>
            <a:r>
              <a:rPr lang="ru-RU" dirty="0" err="1">
                <a:ea typeface="+mn-lt"/>
                <a:cs typeface="+mn-lt"/>
              </a:rPr>
              <a:t>volume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of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the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factorized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Lobachevsky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space</a:t>
            </a:r>
            <a:endParaRPr lang="ru-RU" dirty="0" err="1"/>
          </a:p>
        </p:txBody>
      </p:sp>
      <p:sp>
        <p:nvSpPr>
          <p:cNvPr id="29" name="Выноска 1 (без границы) 28">
            <a:extLst>
              <a:ext uri="{FF2B5EF4-FFF2-40B4-BE49-F238E27FC236}">
                <a16:creationId xmlns:a16="http://schemas.microsoft.com/office/drawing/2014/main" id="{AC4F8E04-A576-C140-A56C-7A546495F9A3}"/>
              </a:ext>
            </a:extLst>
          </p:cNvPr>
          <p:cNvSpPr/>
          <p:nvPr/>
        </p:nvSpPr>
        <p:spPr>
          <a:xfrm>
            <a:off x="6491718" y="1711163"/>
            <a:ext cx="1902102" cy="1101862"/>
          </a:xfrm>
          <a:prstGeom prst="callout1">
            <a:avLst>
              <a:gd name="adj1" fmla="val 95090"/>
              <a:gd name="adj2" fmla="val 50539"/>
              <a:gd name="adj3" fmla="val 122577"/>
              <a:gd name="adj4" fmla="val 844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dirty="0" err="1">
                <a:ea typeface="+mn-lt"/>
                <a:cs typeface="+mn-lt"/>
              </a:rPr>
              <a:t>Volume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in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Lobachevsky</a:t>
            </a:r>
            <a:r>
              <a:rPr lang="ru-RU" dirty="0">
                <a:ea typeface="+mn-lt"/>
                <a:cs typeface="+mn-lt"/>
              </a:rPr>
              <a:t> </a:t>
            </a:r>
            <a:r>
              <a:rPr lang="ru-RU" dirty="0" err="1">
                <a:ea typeface="+mn-lt"/>
                <a:cs typeface="+mn-lt"/>
              </a:rPr>
              <a:t>space</a:t>
            </a:r>
            <a:endParaRPr lang="ru-RU" dirty="0" err="1"/>
          </a:p>
        </p:txBody>
      </p:sp>
    </p:spTree>
    <p:extLst>
      <p:ext uri="{BB962C8B-B14F-4D97-AF65-F5344CB8AC3E}">
        <p14:creationId xmlns:p14="http://schemas.microsoft.com/office/powerpoint/2010/main" val="78785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6E93DB-CFB8-4E4B-9DF2-80ADA77A3C89}"/>
              </a:ext>
            </a:extLst>
          </p:cNvPr>
          <p:cNvSpPr txBox="1"/>
          <p:nvPr/>
        </p:nvSpPr>
        <p:spPr>
          <a:xfrm>
            <a:off x="479901" y="3709773"/>
            <a:ext cx="421924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719FB9-DB87-4D4F-84CF-AF61A0D2C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4197" y="1412501"/>
            <a:ext cx="6953964" cy="33508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C77294-7D81-4F99-91BB-2EB0E7E248D2}"/>
                  </a:ext>
                </a:extLst>
              </p:cNvPr>
              <p:cNvSpPr txBox="1"/>
              <p:nvPr/>
            </p:nvSpPr>
            <p:spPr>
              <a:xfrm>
                <a:off x="5822624" y="5109327"/>
                <a:ext cx="4791958" cy="652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/>
                  <a:t>а) Квадрат пространства Лобачевского</a:t>
                </a:r>
                <a:r>
                  <a:rPr lang="en-US" dirty="0"/>
                  <a:t>; </a:t>
                </a:r>
                <a:endParaRPr lang="ru-RU" dirty="0"/>
              </a:p>
              <a:p>
                <a:r>
                  <a:rPr lang="en-US" dirty="0"/>
                  <a:t>b) </a:t>
                </a:r>
                <a:r>
                  <a:rPr lang="ru-RU" dirty="0"/>
                  <a:t>Склейка по областям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b>
                    </m:sSub>
                    <m:r>
                      <a:rPr lang="ru-RU" b="0" i="0" smtClean="0">
                        <a:latin typeface="Cambria Math" panose="02040503050406030204" pitchFamily="18" charset="0"/>
                      </a:rPr>
                      <m:t>и 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0C77294-7D81-4F99-91BB-2EB0E7E24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624" y="5109327"/>
                <a:ext cx="4791958" cy="652615"/>
              </a:xfrm>
              <a:prstGeom prst="rect">
                <a:avLst/>
              </a:prstGeom>
              <a:blipFill>
                <a:blip r:embed="rId5"/>
                <a:stretch>
                  <a:fillRect l="-1018" t="-4673" b="-1308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3FB900A-667D-4FA3-B59A-45E11CF3DF95}"/>
              </a:ext>
            </a:extLst>
          </p:cNvPr>
          <p:cNvSpPr txBox="1"/>
          <p:nvPr/>
        </p:nvSpPr>
        <p:spPr>
          <a:xfrm>
            <a:off x="5416407" y="233322"/>
            <a:ext cx="558066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ru-RU" sz="3200" dirty="0" err="1">
                <a:ea typeface="+mn-lt"/>
                <a:cs typeface="+mn-lt"/>
              </a:rPr>
              <a:t>Gluing</a:t>
            </a:r>
            <a:endParaRPr lang="ru-RU" dirty="0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5CF2BD-F532-433F-80A2-E63080AB8B61}"/>
              </a:ext>
            </a:extLst>
          </p:cNvPr>
          <p:cNvSpPr txBox="1"/>
          <p:nvPr/>
        </p:nvSpPr>
        <p:spPr>
          <a:xfrm>
            <a:off x="352927" y="1876925"/>
            <a:ext cx="433404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 err="1">
                <a:ea typeface="+mn-lt"/>
                <a:cs typeface="+mn-lt"/>
              </a:rPr>
              <a:t>Any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two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points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of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the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plane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represent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the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same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point</a:t>
            </a:r>
            <a:r>
              <a:rPr lang="ru-RU" sz="2400" dirty="0">
                <a:ea typeface="+mn-lt"/>
                <a:cs typeface="+mn-lt"/>
              </a:rPr>
              <a:t>, </a:t>
            </a:r>
            <a:r>
              <a:rPr lang="ru-RU" sz="2400" dirty="0" err="1">
                <a:ea typeface="+mn-lt"/>
                <a:cs typeface="+mn-lt"/>
              </a:rPr>
              <a:t>if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they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are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connected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by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the</a:t>
            </a:r>
            <a:r>
              <a:rPr lang="ru-RU" sz="2400" dirty="0">
                <a:ea typeface="+mn-lt"/>
                <a:cs typeface="+mn-lt"/>
              </a:rPr>
              <a:t> </a:t>
            </a:r>
            <a:r>
              <a:rPr lang="ru-RU" sz="2400" dirty="0" err="1">
                <a:ea typeface="+mn-lt"/>
                <a:cs typeface="+mn-lt"/>
              </a:rPr>
              <a:t>relation</a:t>
            </a:r>
            <a:r>
              <a:rPr lang="ru-RU" sz="2400" dirty="0">
                <a:ea typeface="+mn-lt"/>
                <a:cs typeface="+mn-lt"/>
              </a:rPr>
              <a:t>:</a:t>
            </a:r>
            <a:r>
              <a:rPr lang="ru-RU" dirty="0">
                <a:ea typeface="+mn-lt"/>
                <a:cs typeface="+mn-lt"/>
              </a:rPr>
              <a:t> </a:t>
            </a:r>
            <a:endParaRPr lang="ru-RU" dirty="0"/>
          </a:p>
        </p:txBody>
      </p:sp>
      <p:pic>
        <p:nvPicPr>
          <p:cNvPr id="12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9309279-67B8-4556-BDAC-39C192B94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00" y="3881154"/>
            <a:ext cx="2743200" cy="3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83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3F83CA-D325-5044-949C-32F4CB8CB5D1}"/>
              </a:ext>
            </a:extLst>
          </p:cNvPr>
          <p:cNvSpPr txBox="1"/>
          <p:nvPr/>
        </p:nvSpPr>
        <p:spPr>
          <a:xfrm>
            <a:off x="289442" y="319186"/>
            <a:ext cx="2295567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ru-RU" sz="3200">
                <a:ea typeface="+mn-lt"/>
                <a:cs typeface="+mn-lt"/>
              </a:rPr>
              <a:t>After inflation</a:t>
            </a:r>
            <a:r>
              <a:rPr lang="ru-RU" sz="3200" dirty="0"/>
              <a:t> </a:t>
            </a:r>
            <a:endParaRPr lang="ru-RU" dirty="0"/>
          </a:p>
        </p:txBody>
      </p:sp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id="{3384689A-EDCC-5642-8153-B26788AD8C4D}"/>
              </a:ext>
            </a:extLst>
          </p:cNvPr>
          <p:cNvSpPr/>
          <p:nvPr/>
        </p:nvSpPr>
        <p:spPr>
          <a:xfrm>
            <a:off x="2585009" y="615479"/>
            <a:ext cx="527842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7B9703-7C9A-A843-9ABE-682269641559}"/>
              </a:ext>
            </a:extLst>
          </p:cNvPr>
          <p:cNvSpPr txBox="1"/>
          <p:nvPr/>
        </p:nvSpPr>
        <p:spPr>
          <a:xfrm>
            <a:off x="3374133" y="492871"/>
            <a:ext cx="1187954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>
                <a:ea typeface="+mn-lt"/>
                <a:cs typeface="+mn-lt"/>
              </a:rPr>
              <a:t>Particle </a:t>
            </a:r>
            <a:endParaRPr lang="ru-RU">
              <a:ea typeface="+mn-lt"/>
              <a:cs typeface="+mn-lt"/>
            </a:endParaRPr>
          </a:p>
          <a:p>
            <a:r>
              <a:rPr lang="ru-RU" sz="2400">
                <a:ea typeface="+mn-lt"/>
                <a:cs typeface="+mn-lt"/>
              </a:rPr>
              <a:t>birth</a:t>
            </a:r>
            <a:endParaRPr lang="ru-RU">
              <a:cs typeface="Calibri"/>
            </a:endParaRPr>
          </a:p>
        </p:txBody>
      </p:sp>
      <p:sp>
        <p:nvSpPr>
          <p:cNvPr id="7" name="Крест 6">
            <a:extLst>
              <a:ext uri="{FF2B5EF4-FFF2-40B4-BE49-F238E27FC236}">
                <a16:creationId xmlns:a16="http://schemas.microsoft.com/office/drawing/2014/main" id="{3FFDA190-6CB2-A340-9B5B-2FC57F4D3CAB}"/>
              </a:ext>
            </a:extLst>
          </p:cNvPr>
          <p:cNvSpPr/>
          <p:nvPr/>
        </p:nvSpPr>
        <p:spPr>
          <a:xfrm>
            <a:off x="4880576" y="652505"/>
            <a:ext cx="576037" cy="618675"/>
          </a:xfrm>
          <a:prstGeom prst="plus">
            <a:avLst>
              <a:gd name="adj" fmla="val 4513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5F5D1-F4A5-4A4F-862A-3A9A361F6CC9}"/>
              </a:ext>
            </a:extLst>
          </p:cNvPr>
          <p:cNvSpPr txBox="1"/>
          <p:nvPr/>
        </p:nvSpPr>
        <p:spPr>
          <a:xfrm>
            <a:off x="5887678" y="367664"/>
            <a:ext cx="1393843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>
                <a:ea typeface="+mn-lt"/>
                <a:cs typeface="+mn-lt"/>
              </a:rPr>
              <a:t>Fractal </a:t>
            </a:r>
            <a:endParaRPr lang="ru-RU">
              <a:ea typeface="+mn-lt"/>
              <a:cs typeface="+mn-lt"/>
            </a:endParaRPr>
          </a:p>
          <a:p>
            <a:r>
              <a:rPr lang="ru-RU" sz="2400">
                <a:ea typeface="+mn-lt"/>
                <a:cs typeface="+mn-lt"/>
              </a:rPr>
              <a:t>structure </a:t>
            </a:r>
            <a:endParaRPr lang="ru-RU">
              <a:ea typeface="+mn-lt"/>
              <a:cs typeface="+mn-lt"/>
            </a:endParaRPr>
          </a:p>
          <a:p>
            <a:r>
              <a:rPr lang="ru-RU" sz="2400">
                <a:ea typeface="+mn-lt"/>
                <a:cs typeface="+mn-lt"/>
              </a:rPr>
              <a:t>of space</a:t>
            </a:r>
            <a:endParaRPr lang="ru-RU">
              <a:cs typeface="Calibri"/>
            </a:endParaRPr>
          </a:p>
        </p:txBody>
      </p:sp>
      <p:sp>
        <p:nvSpPr>
          <p:cNvPr id="12" name="Стрелка вниз 11">
            <a:extLst>
              <a:ext uri="{FF2B5EF4-FFF2-40B4-BE49-F238E27FC236}">
                <a16:creationId xmlns:a16="http://schemas.microsoft.com/office/drawing/2014/main" id="{7BFE0241-8D39-6F47-8FCC-D970AE8FF154}"/>
              </a:ext>
            </a:extLst>
          </p:cNvPr>
          <p:cNvSpPr/>
          <p:nvPr/>
        </p:nvSpPr>
        <p:spPr>
          <a:xfrm>
            <a:off x="5058383" y="1755558"/>
            <a:ext cx="484632" cy="61867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16EC80-D780-5145-BA13-C17210972064}"/>
              </a:ext>
            </a:extLst>
          </p:cNvPr>
          <p:cNvSpPr txBox="1"/>
          <p:nvPr/>
        </p:nvSpPr>
        <p:spPr>
          <a:xfrm>
            <a:off x="3587061" y="2619756"/>
            <a:ext cx="978153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/>
              <a:t>Flat</a:t>
            </a:r>
            <a:endParaRPr lang="ru-RU"/>
          </a:p>
          <a:p>
            <a:r>
              <a:rPr lang="ru-RU" sz="2400">
                <a:cs typeface="Calibri"/>
              </a:rPr>
              <a:t>model</a:t>
            </a:r>
            <a:endParaRPr lang="ru-RU" sz="2400" dirty="0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6A9A7-157F-FA45-84FB-877877570E3B}"/>
              </a:ext>
            </a:extLst>
          </p:cNvPr>
          <p:cNvSpPr txBox="1"/>
          <p:nvPr/>
        </p:nvSpPr>
        <p:spPr>
          <a:xfrm>
            <a:off x="5429876" y="2619756"/>
            <a:ext cx="2183675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>
                <a:ea typeface="+mn-lt"/>
                <a:cs typeface="+mn-lt"/>
              </a:rPr>
              <a:t>Relics of </a:t>
            </a:r>
            <a:endParaRPr lang="ru-RU">
              <a:ea typeface="+mn-lt"/>
              <a:cs typeface="+mn-lt"/>
            </a:endParaRPr>
          </a:p>
          <a:p>
            <a:r>
              <a:rPr lang="ru-RU" sz="2400">
                <a:ea typeface="+mn-lt"/>
                <a:cs typeface="+mn-lt"/>
              </a:rPr>
              <a:t>fractal structure</a:t>
            </a:r>
            <a:endParaRPr lang="ru-RU">
              <a:cs typeface="Calibri"/>
            </a:endParaRPr>
          </a:p>
        </p:txBody>
      </p:sp>
      <p:sp>
        <p:nvSpPr>
          <p:cNvPr id="16" name="Стрелка вправо 15">
            <a:extLst>
              <a:ext uri="{FF2B5EF4-FFF2-40B4-BE49-F238E27FC236}">
                <a16:creationId xmlns:a16="http://schemas.microsoft.com/office/drawing/2014/main" id="{7D607AF7-44C5-7042-9EFF-D75D3DC4F699}"/>
              </a:ext>
            </a:extLst>
          </p:cNvPr>
          <p:cNvSpPr/>
          <p:nvPr/>
        </p:nvSpPr>
        <p:spPr>
          <a:xfrm rot="10800000">
            <a:off x="7805060" y="2759170"/>
            <a:ext cx="6355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85BD8E-9FBE-9045-907C-BECAE39394CE}"/>
              </a:ext>
            </a:extLst>
          </p:cNvPr>
          <p:cNvSpPr txBox="1"/>
          <p:nvPr/>
        </p:nvSpPr>
        <p:spPr>
          <a:xfrm>
            <a:off x="8703129" y="2546893"/>
            <a:ext cx="1909818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>
                <a:ea typeface="+mn-lt"/>
                <a:cs typeface="+mn-lt"/>
              </a:rPr>
              <a:t>Distribution </a:t>
            </a:r>
            <a:endParaRPr lang="ru-RU">
              <a:ea typeface="+mn-lt"/>
              <a:cs typeface="+mn-lt"/>
            </a:endParaRPr>
          </a:p>
          <a:p>
            <a:r>
              <a:rPr lang="ru-RU" sz="2400">
                <a:ea typeface="+mn-lt"/>
                <a:cs typeface="+mn-lt"/>
              </a:rPr>
              <a:t>of wormholes</a:t>
            </a:r>
            <a:endParaRPr lang="ru-RU">
              <a:cs typeface="Calibri"/>
            </a:endParaRPr>
          </a:p>
        </p:txBody>
      </p:sp>
      <p:sp>
        <p:nvSpPr>
          <p:cNvPr id="18" name="Стрелка вниз 17">
            <a:extLst>
              <a:ext uri="{FF2B5EF4-FFF2-40B4-BE49-F238E27FC236}">
                <a16:creationId xmlns:a16="http://schemas.microsoft.com/office/drawing/2014/main" id="{4B33B355-238A-1640-929E-2B858853A49F}"/>
              </a:ext>
            </a:extLst>
          </p:cNvPr>
          <p:cNvSpPr/>
          <p:nvPr/>
        </p:nvSpPr>
        <p:spPr>
          <a:xfrm>
            <a:off x="5195356" y="3855352"/>
            <a:ext cx="484632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F24F12-28F3-C848-8E7B-46369CE46E3C}"/>
              </a:ext>
            </a:extLst>
          </p:cNvPr>
          <p:cNvSpPr txBox="1"/>
          <p:nvPr/>
        </p:nvSpPr>
        <p:spPr>
          <a:xfrm>
            <a:off x="3516193" y="4408711"/>
            <a:ext cx="3985130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ru-RU" sz="2400">
                <a:ea typeface="+mn-lt"/>
                <a:cs typeface="+mn-lt"/>
              </a:rPr>
              <a:t>It leads to</a:t>
            </a:r>
            <a:endParaRPr lang="ru-RU">
              <a:ea typeface="+mn-lt"/>
              <a:cs typeface="+mn-lt"/>
            </a:endParaRPr>
          </a:p>
          <a:p>
            <a:pPr algn="ctr"/>
            <a:r>
              <a:rPr lang="ru-RU" sz="2400">
                <a:ea typeface="+mn-lt"/>
                <a:cs typeface="+mn-lt"/>
              </a:rPr>
              <a:t> Modification of Newton's Law</a:t>
            </a:r>
            <a:endParaRPr lang="ru-RU"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22AECB-59C8-D445-8D46-FED80A4E04D4}"/>
              </a:ext>
            </a:extLst>
          </p:cNvPr>
          <p:cNvSpPr txBox="1"/>
          <p:nvPr/>
        </p:nvSpPr>
        <p:spPr>
          <a:xfrm>
            <a:off x="4077942" y="6130757"/>
            <a:ext cx="259834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>
                <a:ea typeface="+mn-lt"/>
                <a:cs typeface="+mn-lt"/>
              </a:rPr>
              <a:t>Dark Matter Effects</a:t>
            </a:r>
            <a:endParaRPr lang="ru-RU"/>
          </a:p>
        </p:txBody>
      </p:sp>
      <p:sp>
        <p:nvSpPr>
          <p:cNvPr id="22" name="Равно 21">
            <a:extLst>
              <a:ext uri="{FF2B5EF4-FFF2-40B4-BE49-F238E27FC236}">
                <a16:creationId xmlns:a16="http://schemas.microsoft.com/office/drawing/2014/main" id="{65A36228-5D2B-BA46-A4A5-EC4754E22F35}"/>
              </a:ext>
            </a:extLst>
          </p:cNvPr>
          <p:cNvSpPr/>
          <p:nvPr/>
        </p:nvSpPr>
        <p:spPr>
          <a:xfrm rot="16200000">
            <a:off x="4980204" y="5110847"/>
            <a:ext cx="914400" cy="914400"/>
          </a:xfrm>
          <a:prstGeom prst="mathEqual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6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7E07B2-68A9-BA49-9A3B-267C085D516E}"/>
                  </a:ext>
                </a:extLst>
              </p:cNvPr>
              <p:cNvSpPr txBox="1"/>
              <p:nvPr/>
            </p:nvSpPr>
            <p:spPr>
              <a:xfrm>
                <a:off x="7967021" y="660931"/>
                <a:ext cx="3222421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7E07B2-68A9-BA49-9A3B-267C085D5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7021" y="660931"/>
                <a:ext cx="3222421" cy="6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A9BD6FFE-FA08-F742-8899-C27D8BFE20D9}"/>
                  </a:ext>
                </a:extLst>
              </p:cNvPr>
              <p:cNvSpPr/>
              <p:nvPr/>
            </p:nvSpPr>
            <p:spPr>
              <a:xfrm>
                <a:off x="3652219" y="2273997"/>
                <a:ext cx="4033988" cy="6302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𝜋𝜁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</m:acc>
                            </m:e>
                          </m:d>
                        </m:e>
                        <m:sub/>
                        <m:sup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b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400" b="0" dirty="0"/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A9BD6FFE-FA08-F742-8899-C27D8BFE20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2219" y="2273997"/>
                <a:ext cx="4033988" cy="63023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7B1F1C7-596F-5E46-A5DF-FAD0ABE14203}"/>
              </a:ext>
            </a:extLst>
          </p:cNvPr>
          <p:cNvSpPr txBox="1"/>
          <p:nvPr/>
        </p:nvSpPr>
        <p:spPr>
          <a:xfrm>
            <a:off x="325293" y="3102170"/>
            <a:ext cx="3473836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>
                <a:ea typeface="+mn-lt"/>
                <a:cs typeface="+mn-lt"/>
              </a:rPr>
              <a:t>Empirical Green's function</a:t>
            </a:r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577250-0112-174E-9B4C-5805AA487EFC}"/>
                  </a:ext>
                </a:extLst>
              </p:cNvPr>
              <p:cNvSpPr txBox="1"/>
              <p:nvPr/>
            </p:nvSpPr>
            <p:spPr>
              <a:xfrm>
                <a:off x="462024" y="4320864"/>
                <a:ext cx="3686971" cy="6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𝑒𝑚𝑝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acc>
                                    <m:accPr>
                                      <m:chr m:val="̃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sup>
                          </m:sSup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9577250-0112-174E-9B4C-5805AA487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024" y="4320864"/>
                <a:ext cx="3686971" cy="6924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Стрелка вниз 12">
            <a:extLst>
              <a:ext uri="{FF2B5EF4-FFF2-40B4-BE49-F238E27FC236}">
                <a16:creationId xmlns:a16="http://schemas.microsoft.com/office/drawing/2014/main" id="{45483269-8CDC-BF4F-A15E-520CF0D11811}"/>
              </a:ext>
            </a:extLst>
          </p:cNvPr>
          <p:cNvSpPr/>
          <p:nvPr/>
        </p:nvSpPr>
        <p:spPr>
          <a:xfrm>
            <a:off x="1809721" y="3618669"/>
            <a:ext cx="484632" cy="51937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50658E-B4EB-D646-9110-B344BC6103ED}"/>
                  </a:ext>
                </a:extLst>
              </p:cNvPr>
              <p:cNvSpPr txBox="1"/>
              <p:nvPr/>
            </p:nvSpPr>
            <p:spPr>
              <a:xfrm>
                <a:off x="3170701" y="5219262"/>
                <a:ext cx="95496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≃1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50658E-B4EB-D646-9110-B344BC610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0701" y="5219262"/>
                <a:ext cx="954965" cy="369332"/>
              </a:xfrm>
              <a:prstGeom prst="rect">
                <a:avLst/>
              </a:prstGeom>
              <a:blipFill>
                <a:blip r:embed="rId6"/>
                <a:stretch>
                  <a:fillRect r="-1274"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Стрелка вправо 16">
            <a:extLst>
              <a:ext uri="{FF2B5EF4-FFF2-40B4-BE49-F238E27FC236}">
                <a16:creationId xmlns:a16="http://schemas.microsoft.com/office/drawing/2014/main" id="{5A67187B-1BC3-F442-BEA1-7F9AFC5EA54E}"/>
              </a:ext>
            </a:extLst>
          </p:cNvPr>
          <p:cNvSpPr/>
          <p:nvPr/>
        </p:nvSpPr>
        <p:spPr>
          <a:xfrm>
            <a:off x="4301472" y="4482673"/>
            <a:ext cx="34841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B3B43D-D6C3-2A4E-BB13-10648D783E15}"/>
              </a:ext>
            </a:extLst>
          </p:cNvPr>
          <p:cNvSpPr txBox="1"/>
          <p:nvPr/>
        </p:nvSpPr>
        <p:spPr>
          <a:xfrm>
            <a:off x="4810310" y="4429199"/>
            <a:ext cx="1257460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>
                <a:ea typeface="+mn-lt"/>
                <a:cs typeface="+mn-lt"/>
              </a:rPr>
              <a:t>Defining </a:t>
            </a:r>
          </a:p>
          <a:p>
            <a:r>
              <a:rPr lang="ru-RU">
                <a:ea typeface="+mn-lt"/>
                <a:cs typeface="+mn-lt"/>
              </a:rPr>
              <a:t>parameters</a:t>
            </a:r>
            <a:endParaRPr lang="ru-RU">
              <a:cs typeface="Calibri"/>
            </a:endParaRPr>
          </a:p>
        </p:txBody>
      </p:sp>
      <p:sp>
        <p:nvSpPr>
          <p:cNvPr id="19" name="Стрелка вниз 18">
            <a:extLst>
              <a:ext uri="{FF2B5EF4-FFF2-40B4-BE49-F238E27FC236}">
                <a16:creationId xmlns:a16="http://schemas.microsoft.com/office/drawing/2014/main" id="{1F4752FB-6710-2447-90F0-EFC88760EA5E}"/>
              </a:ext>
            </a:extLst>
          </p:cNvPr>
          <p:cNvSpPr/>
          <p:nvPr/>
        </p:nvSpPr>
        <p:spPr>
          <a:xfrm rot="10800000">
            <a:off x="5189688" y="3095662"/>
            <a:ext cx="645053" cy="67601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>
            <a:extLst>
              <a:ext uri="{FF2B5EF4-FFF2-40B4-BE49-F238E27FC236}">
                <a16:creationId xmlns:a16="http://schemas.microsoft.com/office/drawing/2014/main" id="{81FAB78C-0F55-ED41-A404-CA36C89DACE9}"/>
              </a:ext>
            </a:extLst>
          </p:cNvPr>
          <p:cNvSpPr/>
          <p:nvPr/>
        </p:nvSpPr>
        <p:spPr>
          <a:xfrm>
            <a:off x="6268635" y="4519538"/>
            <a:ext cx="34841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99CD98-B10D-7E49-A78F-99F8DE1969E4}"/>
                  </a:ext>
                </a:extLst>
              </p:cNvPr>
              <p:cNvSpPr txBox="1"/>
              <p:nvPr/>
            </p:nvSpPr>
            <p:spPr>
              <a:xfrm>
                <a:off x="6955426" y="5362717"/>
                <a:ext cx="132624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𝜁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≃1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799CD98-B10D-7E49-A78F-99F8DE196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5426" y="5362717"/>
                <a:ext cx="1326243" cy="369332"/>
              </a:xfrm>
              <a:prstGeom prst="rect">
                <a:avLst/>
              </a:prstGeom>
              <a:blipFill>
                <a:blip r:embed="rId7"/>
                <a:stretch>
                  <a:fillRect b="-3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461C70-0407-A240-8792-7B776480D6F1}"/>
                  </a:ext>
                </a:extLst>
              </p:cNvPr>
              <p:cNvSpPr txBox="1"/>
              <p:nvPr/>
            </p:nvSpPr>
            <p:spPr>
              <a:xfrm>
                <a:off x="6875657" y="4233416"/>
                <a:ext cx="16518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≃2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8461C70-0407-A240-8792-7B776480D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657" y="4233416"/>
                <a:ext cx="1651862" cy="369332"/>
              </a:xfrm>
              <a:prstGeom prst="rect">
                <a:avLst/>
              </a:prstGeom>
              <a:blipFill>
                <a:blip r:embed="rId8"/>
                <a:stretch>
                  <a:fillRect l="-2214" r="-3690"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B596A00-3B37-CD44-B351-A219B44CA426}"/>
                  </a:ext>
                </a:extLst>
              </p:cNvPr>
              <p:cNvSpPr txBox="1"/>
              <p:nvPr/>
            </p:nvSpPr>
            <p:spPr>
              <a:xfrm>
                <a:off x="7132446" y="4868152"/>
                <a:ext cx="1165384" cy="3759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acc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~5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𝐾𝑝𝑐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B596A00-3B37-CD44-B351-A219B44CA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2446" y="4868152"/>
                <a:ext cx="1165384" cy="375937"/>
              </a:xfrm>
              <a:prstGeom prst="rect">
                <a:avLst/>
              </a:prstGeom>
              <a:blipFill>
                <a:blip r:embed="rId9"/>
                <a:stretch>
                  <a:fillRect l="-5236" t="-19672" r="-8901" b="-3606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D7830BCC-5FCD-E342-990B-CCB269EB35DB}"/>
              </a:ext>
            </a:extLst>
          </p:cNvPr>
          <p:cNvSpPr txBox="1"/>
          <p:nvPr/>
        </p:nvSpPr>
        <p:spPr>
          <a:xfrm>
            <a:off x="214013" y="311287"/>
            <a:ext cx="4516814" cy="151240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>
                <a:ea typeface="+mn-lt"/>
                <a:cs typeface="+mn-lt"/>
              </a:rPr>
              <a:t>presence of wormhole distribution</a:t>
            </a:r>
            <a:endParaRPr lang="ru-RU"/>
          </a:p>
          <a:p>
            <a:pPr>
              <a:lnSpc>
                <a:spcPct val="150000"/>
              </a:lnSpc>
            </a:pPr>
            <a:r>
              <a:rPr lang="ru-RU" sz="2400">
                <a:ea typeface="+mn-lt"/>
                <a:cs typeface="+mn-lt"/>
              </a:rPr>
              <a:t>leads to specific</a:t>
            </a:r>
            <a:endParaRPr lang="ru-RU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ru-RU" sz="2400" b="1">
                <a:solidFill>
                  <a:schemeClr val="accent4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modification of Newton's law</a:t>
            </a:r>
            <a:endParaRPr lang="ru-RU" b="1">
              <a:solidFill>
                <a:schemeClr val="accent4">
                  <a:lumMod val="60000"/>
                  <a:lumOff val="40000"/>
                </a:schemeClr>
              </a:solidFill>
              <a:cs typeface="Calibri" panose="020F0502020204030204"/>
            </a:endParaRPr>
          </a:p>
        </p:txBody>
      </p:sp>
      <p:sp>
        <p:nvSpPr>
          <p:cNvPr id="27" name="Стрелка вправо 26">
            <a:extLst>
              <a:ext uri="{FF2B5EF4-FFF2-40B4-BE49-F238E27FC236}">
                <a16:creationId xmlns:a16="http://schemas.microsoft.com/office/drawing/2014/main" id="{8BD6FD53-ABC8-0748-BF45-948890553D16}"/>
              </a:ext>
            </a:extLst>
          </p:cNvPr>
          <p:cNvSpPr/>
          <p:nvPr/>
        </p:nvSpPr>
        <p:spPr>
          <a:xfrm>
            <a:off x="4774427" y="793285"/>
            <a:ext cx="34841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4FEB1F-6614-A24E-BA7D-7016FD50F4C7}"/>
              </a:ext>
            </a:extLst>
          </p:cNvPr>
          <p:cNvSpPr txBox="1"/>
          <p:nvPr/>
        </p:nvSpPr>
        <p:spPr>
          <a:xfrm>
            <a:off x="5481455" y="587867"/>
            <a:ext cx="1229824" cy="83099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ru-RU" sz="2400">
                <a:solidFill>
                  <a:schemeClr val="accent4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Green's </a:t>
            </a:r>
            <a:endParaRPr lang="ru-RU">
              <a:solidFill>
                <a:schemeClr val="accent4">
                  <a:lumMod val="60000"/>
                  <a:lumOff val="40000"/>
                </a:schemeClr>
              </a:solidFill>
              <a:ea typeface="+mn-lt"/>
              <a:cs typeface="+mn-lt"/>
            </a:endParaRPr>
          </a:p>
          <a:p>
            <a:r>
              <a:rPr lang="ru-RU" sz="2400">
                <a:solidFill>
                  <a:schemeClr val="accent4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function</a:t>
            </a:r>
            <a:endParaRPr lang="ru-RU">
              <a:solidFill>
                <a:schemeClr val="accent4">
                  <a:lumMod val="60000"/>
                  <a:lumOff val="40000"/>
                </a:schemeClr>
              </a:solidFill>
              <a:cs typeface="Calibri"/>
            </a:endParaRPr>
          </a:p>
        </p:txBody>
      </p:sp>
      <p:sp>
        <p:nvSpPr>
          <p:cNvPr id="29" name="Стрелка вправо 28">
            <a:extLst>
              <a:ext uri="{FF2B5EF4-FFF2-40B4-BE49-F238E27FC236}">
                <a16:creationId xmlns:a16="http://schemas.microsoft.com/office/drawing/2014/main" id="{9741FA17-8991-C046-9046-CB53C1352BDA}"/>
              </a:ext>
            </a:extLst>
          </p:cNvPr>
          <p:cNvSpPr/>
          <p:nvPr/>
        </p:nvSpPr>
        <p:spPr>
          <a:xfrm>
            <a:off x="7125809" y="765767"/>
            <a:ext cx="348417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Выноска 2 29">
            <a:extLst>
              <a:ext uri="{FF2B5EF4-FFF2-40B4-BE49-F238E27FC236}">
                <a16:creationId xmlns:a16="http://schemas.microsoft.com/office/drawing/2014/main" id="{22FF3C07-7148-BD4F-8723-93D2277A075A}"/>
              </a:ext>
            </a:extLst>
          </p:cNvPr>
          <p:cNvSpPr/>
          <p:nvPr/>
        </p:nvSpPr>
        <p:spPr>
          <a:xfrm>
            <a:off x="8615496" y="2844290"/>
            <a:ext cx="3222421" cy="1463203"/>
          </a:xfrm>
          <a:prstGeom prst="borderCallout2">
            <a:avLst>
              <a:gd name="adj1" fmla="val 42789"/>
              <a:gd name="adj2" fmla="val -2846"/>
              <a:gd name="adj3" fmla="val 59229"/>
              <a:gd name="adj4" fmla="val -23637"/>
              <a:gd name="adj5" fmla="val 91094"/>
              <a:gd name="adj6" fmla="val -25673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>
                <a:ea typeface="+mn-lt"/>
                <a:cs typeface="+mn-lt"/>
              </a:rPr>
              <a:t>These parameters correspond to the fractal distribution of wormholes over the distances between the inlet and outlet and the size of the throats.</a:t>
            </a:r>
            <a:endParaRPr lang="ru-RU"/>
          </a:p>
        </p:txBody>
      </p:sp>
      <p:sp>
        <p:nvSpPr>
          <p:cNvPr id="23" name="Стрелка вниз 18">
            <a:extLst>
              <a:ext uri="{FF2B5EF4-FFF2-40B4-BE49-F238E27FC236}">
                <a16:creationId xmlns:a16="http://schemas.microsoft.com/office/drawing/2014/main" id="{784BF805-65A8-42A9-9B25-5AB295386924}"/>
              </a:ext>
            </a:extLst>
          </p:cNvPr>
          <p:cNvSpPr/>
          <p:nvPr/>
        </p:nvSpPr>
        <p:spPr>
          <a:xfrm rot="13500000">
            <a:off x="7649477" y="1491451"/>
            <a:ext cx="645053" cy="67601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534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7438A8-B143-412A-8CD6-A55A161BF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Plans?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2576B6-2412-43F6-81C3-0CE5421EA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170"/>
          <a:stretch/>
        </p:blipFill>
        <p:spPr>
          <a:xfrm>
            <a:off x="685260" y="1898077"/>
            <a:ext cx="4753600" cy="441159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C55999-7DFB-4A96-A17F-3801A95DE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792" y="1898077"/>
            <a:ext cx="4997020" cy="441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719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16943</TotalTime>
  <Words>282</Words>
  <Application>Microsoft Office PowerPoint</Application>
  <PresentationFormat>Широкоэкранный</PresentationFormat>
  <Paragraphs>77</Paragraphs>
  <Slides>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Cambria Math</vt:lpstr>
      <vt:lpstr>Тема Office</vt:lpstr>
      <vt:lpstr>Possible effects of fractal distribution of wormholes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Plans?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Возможные эффекты фрактального распределения кротовых нор</dc:title>
  <dc:creator>Александр Кириллов</dc:creator>
  <cp:lastModifiedBy>Владыкина Полина Олеговна</cp:lastModifiedBy>
  <cp:revision>184</cp:revision>
  <dcterms:created xsi:type="dcterms:W3CDTF">2021-05-11T10:52:10Z</dcterms:created>
  <dcterms:modified xsi:type="dcterms:W3CDTF">2021-07-05T09:54:15Z</dcterms:modified>
</cp:coreProperties>
</file>