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58" r:id="rId4"/>
    <p:sldId id="293" r:id="rId5"/>
    <p:sldId id="259" r:id="rId6"/>
    <p:sldId id="294" r:id="rId7"/>
    <p:sldId id="260" r:id="rId8"/>
    <p:sldId id="287" r:id="rId9"/>
    <p:sldId id="288" r:id="rId10"/>
    <p:sldId id="298" r:id="rId11"/>
    <p:sldId id="289" r:id="rId12"/>
    <p:sldId id="295" r:id="rId13"/>
    <p:sldId id="290" r:id="rId14"/>
    <p:sldId id="296" r:id="rId15"/>
    <p:sldId id="291" r:id="rId16"/>
    <p:sldId id="297" r:id="rId17"/>
    <p:sldId id="265" r:id="rId18"/>
    <p:sldId id="275" r:id="rId19"/>
    <p:sldId id="267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462F4-2CDA-47A1-A7A1-3BF24E3C4D67}" type="datetimeFigureOut">
              <a:rPr lang="en-GB" smtClean="0"/>
              <a:t>06/07/2021</a:t>
            </a:fld>
            <a:endParaRPr lang="en-GB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D6641-D8A0-48F0-BF7D-123176820CAC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28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D6641-D8A0-48F0-BF7D-123176820CA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057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CA750A57-F9D0-4ED0-B103-A2B14ED42695}"/>
              </a:ext>
            </a:extLst>
          </p:cNvPr>
          <p:cNvSpPr/>
          <p:nvPr/>
        </p:nvSpPr>
        <p:spPr>
          <a:xfrm rot="-60000">
            <a:off x="1" y="282208"/>
            <a:ext cx="12192000" cy="1430705"/>
          </a:xfrm>
          <a:custGeom>
            <a:avLst/>
            <a:gdLst>
              <a:gd name="connsiteX0" fmla="*/ 0 w 12192000"/>
              <a:gd name="connsiteY0" fmla="*/ 0 h 1600200"/>
              <a:gd name="connsiteX1" fmla="*/ 12192000 w 12192000"/>
              <a:gd name="connsiteY1" fmla="*/ 0 h 1600200"/>
              <a:gd name="connsiteX2" fmla="*/ 12192000 w 12192000"/>
              <a:gd name="connsiteY2" fmla="*/ 1294799 h 1600200"/>
              <a:gd name="connsiteX3" fmla="*/ 12090731 w 12192000"/>
              <a:gd name="connsiteY3" fmla="*/ 1319839 h 1600200"/>
              <a:gd name="connsiteX4" fmla="*/ 6096000 w 12192000"/>
              <a:gd name="connsiteY4" fmla="*/ 1600200 h 1600200"/>
              <a:gd name="connsiteX5" fmla="*/ 101268 w 12192000"/>
              <a:gd name="connsiteY5" fmla="*/ 1319839 h 1600200"/>
              <a:gd name="connsiteX6" fmla="*/ 0 w 12192000"/>
              <a:gd name="connsiteY6" fmla="*/ 1294799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600200">
                <a:moveTo>
                  <a:pt x="0" y="0"/>
                </a:moveTo>
                <a:lnTo>
                  <a:pt x="12192000" y="0"/>
                </a:lnTo>
                <a:lnTo>
                  <a:pt x="12192000" y="1294799"/>
                </a:lnTo>
                <a:lnTo>
                  <a:pt x="12090731" y="1319839"/>
                </a:lnTo>
                <a:cubicBezTo>
                  <a:pt x="11295877" y="1482307"/>
                  <a:pt x="8912243" y="1600200"/>
                  <a:pt x="6096000" y="1600200"/>
                </a:cubicBezTo>
                <a:cubicBezTo>
                  <a:pt x="3279755" y="1600200"/>
                  <a:pt x="896122" y="1482307"/>
                  <a:pt x="101268" y="1319839"/>
                </a:cubicBezTo>
                <a:lnTo>
                  <a:pt x="0" y="129479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1771901D-8FE6-4B8D-B4FC-0B9CF4ABD944}"/>
              </a:ext>
            </a:extLst>
          </p:cNvPr>
          <p:cNvSpPr/>
          <p:nvPr/>
        </p:nvSpPr>
        <p:spPr>
          <a:xfrm rot="60000">
            <a:off x="-2" y="214154"/>
            <a:ext cx="12215916" cy="1430705"/>
          </a:xfrm>
          <a:custGeom>
            <a:avLst/>
            <a:gdLst>
              <a:gd name="connsiteX0" fmla="*/ 0 w 12192000"/>
              <a:gd name="connsiteY0" fmla="*/ 0 h 1600200"/>
              <a:gd name="connsiteX1" fmla="*/ 12192000 w 12192000"/>
              <a:gd name="connsiteY1" fmla="*/ 0 h 1600200"/>
              <a:gd name="connsiteX2" fmla="*/ 12192000 w 12192000"/>
              <a:gd name="connsiteY2" fmla="*/ 1294799 h 1600200"/>
              <a:gd name="connsiteX3" fmla="*/ 12090731 w 12192000"/>
              <a:gd name="connsiteY3" fmla="*/ 1319839 h 1600200"/>
              <a:gd name="connsiteX4" fmla="*/ 6096000 w 12192000"/>
              <a:gd name="connsiteY4" fmla="*/ 1600200 h 1600200"/>
              <a:gd name="connsiteX5" fmla="*/ 101268 w 12192000"/>
              <a:gd name="connsiteY5" fmla="*/ 1319839 h 1600200"/>
              <a:gd name="connsiteX6" fmla="*/ 0 w 12192000"/>
              <a:gd name="connsiteY6" fmla="*/ 1294799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600200">
                <a:moveTo>
                  <a:pt x="0" y="0"/>
                </a:moveTo>
                <a:lnTo>
                  <a:pt x="12192000" y="0"/>
                </a:lnTo>
                <a:lnTo>
                  <a:pt x="12192000" y="1294799"/>
                </a:lnTo>
                <a:lnTo>
                  <a:pt x="12090731" y="1319839"/>
                </a:lnTo>
                <a:cubicBezTo>
                  <a:pt x="11295877" y="1482307"/>
                  <a:pt x="8912243" y="1600200"/>
                  <a:pt x="6096000" y="1600200"/>
                </a:cubicBezTo>
                <a:cubicBezTo>
                  <a:pt x="3279755" y="1600200"/>
                  <a:pt x="896122" y="1482307"/>
                  <a:pt x="101268" y="1319839"/>
                </a:cubicBezTo>
                <a:lnTo>
                  <a:pt x="0" y="12947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6CFA54-657E-4125-B88E-6C66DAFF6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8188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C274966-BBBC-4929-9DE3-FFE3A7E50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7863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 dirty="0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6A812D7C-0605-41FA-A942-91E667A47819}"/>
              </a:ext>
            </a:extLst>
          </p:cNvPr>
          <p:cNvSpPr/>
          <p:nvPr/>
        </p:nvSpPr>
        <p:spPr>
          <a:xfrm>
            <a:off x="-11557" y="0"/>
            <a:ext cx="12226670" cy="1600200"/>
          </a:xfrm>
          <a:custGeom>
            <a:avLst/>
            <a:gdLst>
              <a:gd name="connsiteX0" fmla="*/ 0 w 12192000"/>
              <a:gd name="connsiteY0" fmla="*/ 0 h 1600200"/>
              <a:gd name="connsiteX1" fmla="*/ 12192000 w 12192000"/>
              <a:gd name="connsiteY1" fmla="*/ 0 h 1600200"/>
              <a:gd name="connsiteX2" fmla="*/ 12192000 w 12192000"/>
              <a:gd name="connsiteY2" fmla="*/ 1294799 h 1600200"/>
              <a:gd name="connsiteX3" fmla="*/ 12090731 w 12192000"/>
              <a:gd name="connsiteY3" fmla="*/ 1319839 h 1600200"/>
              <a:gd name="connsiteX4" fmla="*/ 6096000 w 12192000"/>
              <a:gd name="connsiteY4" fmla="*/ 1600200 h 1600200"/>
              <a:gd name="connsiteX5" fmla="*/ 101268 w 12192000"/>
              <a:gd name="connsiteY5" fmla="*/ 1319839 h 1600200"/>
              <a:gd name="connsiteX6" fmla="*/ 0 w 12192000"/>
              <a:gd name="connsiteY6" fmla="*/ 1294799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600200">
                <a:moveTo>
                  <a:pt x="0" y="0"/>
                </a:moveTo>
                <a:lnTo>
                  <a:pt x="12192000" y="0"/>
                </a:lnTo>
                <a:lnTo>
                  <a:pt x="12192000" y="1294799"/>
                </a:lnTo>
                <a:lnTo>
                  <a:pt x="12090731" y="1319839"/>
                </a:lnTo>
                <a:cubicBezTo>
                  <a:pt x="11295877" y="1482307"/>
                  <a:pt x="8912243" y="1600200"/>
                  <a:pt x="6096000" y="1600200"/>
                </a:cubicBezTo>
                <a:cubicBezTo>
                  <a:pt x="3279755" y="1600200"/>
                  <a:pt x="896122" y="1482307"/>
                  <a:pt x="101268" y="1319839"/>
                </a:cubicBezTo>
                <a:lnTo>
                  <a:pt x="0" y="129479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7F1ED48-3C86-4120-96D2-34A3EC295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6" y="248842"/>
            <a:ext cx="2262115" cy="100664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259D0F5-8683-4A9E-B93C-E52342E78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56" y="310300"/>
            <a:ext cx="1597662" cy="808150"/>
          </a:xfrm>
          <a:prstGeom prst="rect">
            <a:avLst/>
          </a:prstGeom>
        </p:spPr>
      </p:pic>
      <p:pic>
        <p:nvPicPr>
          <p:cNvPr id="9" name="Immagine 8" descr="Immagine che contiene testo, dispositivo, calibro&#10;&#10;Descrizione generata automaticamente">
            <a:extLst>
              <a:ext uri="{FF2B5EF4-FFF2-40B4-BE49-F238E27FC236}">
                <a16:creationId xmlns:a16="http://schemas.microsoft.com/office/drawing/2014/main" id="{D88D895A-BD67-4D4E-8DAF-72DB8AC48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76371"/>
            <a:ext cx="3480044" cy="114261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E5C4F5D-1C84-4760-9AE0-98A5E7EEC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00"/>
          <a:stretch/>
        </p:blipFill>
        <p:spPr>
          <a:xfrm>
            <a:off x="5690739" y="86419"/>
            <a:ext cx="1188436" cy="125048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7270CF5-69A3-4308-81AE-705B8FD98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387" y="228600"/>
            <a:ext cx="1143000" cy="1143000"/>
          </a:xfrm>
          <a:prstGeom prst="rect">
            <a:avLst/>
          </a:prstGeom>
        </p:spPr>
      </p:pic>
      <p:sp>
        <p:nvSpPr>
          <p:cNvPr id="13" name="Segnaposto data 3">
            <a:extLst>
              <a:ext uri="{FF2B5EF4-FFF2-40B4-BE49-F238E27FC236}">
                <a16:creationId xmlns:a16="http://schemas.microsoft.com/office/drawing/2014/main" id="{F7B603C2-74F8-408B-B84B-27085A85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it-IT" sz="20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fld id="{21E97818-8D04-463C-9B22-B4D63368B346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14" name="Segnaposto piè di pagina 4">
            <a:extLst>
              <a:ext uri="{FF2B5EF4-FFF2-40B4-BE49-F238E27FC236}">
                <a16:creationId xmlns:a16="http://schemas.microsoft.com/office/drawing/2014/main" id="{605AAB48-6F9E-47D7-9BC8-8B75BB279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/>
          <a:lstStyle>
            <a:lvl1pPr>
              <a:defRPr lang="en-GB" sz="20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15" name="Segnaposto numero diapositiva 5">
            <a:extLst>
              <a:ext uri="{FF2B5EF4-FFF2-40B4-BE49-F238E27FC236}">
                <a16:creationId xmlns:a16="http://schemas.microsoft.com/office/drawing/2014/main" id="{32C635A0-753E-4AFF-AB1B-92068D37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/>
          <a:lstStyle>
            <a:lvl1pPr algn="r">
              <a:defRPr lang="en-GB" sz="20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fld id="{8EE676AC-890F-4958-AC00-C7D49D599293}" type="slidenum">
              <a:rPr lang="en-GB" smtClean="0"/>
              <a:t>‹N›</a:t>
            </a:fld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F181F7-7BBB-4DD3-8908-BE69E53A0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68" y="189625"/>
            <a:ext cx="1159220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05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D8E7AA-1877-4A55-A40B-B2E7B20E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FBD114-12F9-4D57-9854-0BDB86323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B3857F-D887-4FEF-8E26-DC1EE95F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44277B30-941E-4252-A21B-F8AD740EC555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058644-581E-4B37-AF0B-98AA8865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503BE8-667A-4740-9857-F722F7A2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8EE676AC-890F-4958-AC00-C7D49D599293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11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2E155E8-0C68-4EF3-A091-5097885DC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EA1F033-3B9F-4EED-8314-03A548D0D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5CF256-B3B9-47A1-8BB3-ECDD537D9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5D45A4E5-B021-4943-8DBE-3954EA03D461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F8D7CD-C23C-4100-8B99-CA01434A1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C297A3-7217-45CE-A35A-DD203412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8EE676AC-890F-4958-AC00-C7D49D599293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624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EB8DB7-7276-4FB2-B69A-1DC8CBBC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776E7C-9140-469F-A535-B1133C016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B6DF72-4AC4-4BB7-9D80-CD0132A36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fld id="{36728ABC-BDAF-4827-A806-0125516F2EEC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A0AC27-7584-40B6-A5FB-55CEA13B1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F9793E-17C5-421E-A5B4-0878BD49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fld id="{8EE676AC-890F-4958-AC00-C7D49D599293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55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C52130-C983-4CF0-BD8F-827CAEFF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E5C4C3-A15D-4A1F-9EBF-BA1776BAE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8C4B4F-C9FF-426F-9EDE-8C79F9C2E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427AA28B-7458-4761-82D5-DC828338025A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6EA0FB-A736-486E-ACF7-F46AAB64D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71DB1F-789A-4F53-8ED5-C6EE1C719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8EE676AC-890F-4958-AC00-C7D49D599293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6339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A5A82A-971F-4953-9CCC-EC698EF7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EE0F77-126B-47A2-A600-CBFEE0CA9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2F0AB58-F370-4026-95AF-F6B38AB4F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44A4C2-DD99-48B9-A226-058408C1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DAB11627-9C5B-4A5C-BC7C-55ED983A6DC4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77E4B6-A65A-4FEE-86E7-2B6245BA0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E93B13-EEB6-4D7F-96D7-D16CFA3B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8EE676AC-890F-4958-AC00-C7D49D599293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13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E53E0F-7EAE-4D8F-959A-D4C31ACD2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C83F15-6EE2-4C60-9948-D89DCBC2F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6137E36-A367-468C-AFF4-0C2FE2322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2EF4DF2-849D-4DAF-BE4A-84FB8480E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0335736-70AB-439B-BBAA-7CF78372B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E052AE7-4D14-4510-95F7-50921307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9DE2D15A-20D9-4AF9-B2B9-F108231A7916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228967E-4CF0-4930-A2C2-FFE559A8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AB6C166-13E5-40CB-95A1-F8CAD9E0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8EE676AC-890F-4958-AC00-C7D49D599293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00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2397A-E804-49DB-8712-074D0427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0716B8-E7D3-479A-AE3C-DEE85DC6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3F8F5D72-6095-43A5-BF65-6036B7DCA87D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2A0F156-645C-4477-93B3-04A7D2B8B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D0E6AE-0017-49BD-A140-638F0CCF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8EE676AC-890F-4958-AC00-C7D49D599293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01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78E60F9-8572-42D0-BB25-14E0E10A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37FCCEC3-7C25-4397-8BAB-B86E8AAAE346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8EDAF75-86CE-4B62-815F-1C98F1475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B318C6-52E3-4082-8FFE-CB08B25D7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8EE676AC-890F-4958-AC00-C7D49D599293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61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216350-225F-48C1-8109-F98E993FB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63C2F2-5747-42E8-8CBC-0D6B7568F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C080E9A-AECF-44CC-8C9B-609130C93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7170E6-C114-4CE5-B371-58423467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424BE0A9-F8B1-404F-9A02-9DB070957363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0F6770-A184-4D8D-93C6-DF59703D3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1B3735-6917-464E-AA3C-FDF35D41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8EE676AC-890F-4958-AC00-C7D49D599293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23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47185B-EC8F-4EC8-8974-F21D5C7F1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88FE182-A961-4E8A-93F5-6BF2E89BF3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B027F28-42B5-4A47-91E7-328660D80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77CAB2-DD97-4BFF-B2A9-DD92F043C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1DF56B9F-27B1-4DD8-B154-995D8822F33B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58BD83-323B-4D78-B5CF-627A0DC44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86008C-67AF-4C30-A4F2-3FA2169C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8EE676AC-890F-4958-AC00-C7D49D599293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145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38AA6807-2C76-41A2-9A6B-35399C89A029}"/>
              </a:ext>
            </a:extLst>
          </p:cNvPr>
          <p:cNvGrpSpPr/>
          <p:nvPr/>
        </p:nvGrpSpPr>
        <p:grpSpPr>
          <a:xfrm rot="10800000">
            <a:off x="-7675" y="6311900"/>
            <a:ext cx="12220603" cy="590550"/>
            <a:chOff x="-3837" y="0"/>
            <a:chExt cx="12199674" cy="590550"/>
          </a:xfrm>
        </p:grpSpPr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D8D5DB44-2DCC-44EC-AD80-6604DEB2C266}"/>
                </a:ext>
              </a:extLst>
            </p:cNvPr>
            <p:cNvSpPr/>
            <p:nvPr/>
          </p:nvSpPr>
          <p:spPr>
            <a:xfrm rot="-60000">
              <a:off x="-3837" y="44450"/>
              <a:ext cx="12192000" cy="546100"/>
            </a:xfrm>
            <a:custGeom>
              <a:avLst/>
              <a:gdLst>
                <a:gd name="connsiteX0" fmla="*/ 0 w 12192000"/>
                <a:gd name="connsiteY0" fmla="*/ 0 h 1600200"/>
                <a:gd name="connsiteX1" fmla="*/ 12192000 w 12192000"/>
                <a:gd name="connsiteY1" fmla="*/ 0 h 1600200"/>
                <a:gd name="connsiteX2" fmla="*/ 12192000 w 12192000"/>
                <a:gd name="connsiteY2" fmla="*/ 1294799 h 1600200"/>
                <a:gd name="connsiteX3" fmla="*/ 12090731 w 12192000"/>
                <a:gd name="connsiteY3" fmla="*/ 1319839 h 1600200"/>
                <a:gd name="connsiteX4" fmla="*/ 6096000 w 12192000"/>
                <a:gd name="connsiteY4" fmla="*/ 1600200 h 1600200"/>
                <a:gd name="connsiteX5" fmla="*/ 101268 w 12192000"/>
                <a:gd name="connsiteY5" fmla="*/ 1319839 h 1600200"/>
                <a:gd name="connsiteX6" fmla="*/ 0 w 12192000"/>
                <a:gd name="connsiteY6" fmla="*/ 1294799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1600200">
                  <a:moveTo>
                    <a:pt x="0" y="0"/>
                  </a:moveTo>
                  <a:lnTo>
                    <a:pt x="12192000" y="0"/>
                  </a:lnTo>
                  <a:lnTo>
                    <a:pt x="12192000" y="1294799"/>
                  </a:lnTo>
                  <a:lnTo>
                    <a:pt x="12090731" y="1319839"/>
                  </a:lnTo>
                  <a:cubicBezTo>
                    <a:pt x="11295877" y="1482307"/>
                    <a:pt x="8912243" y="1600200"/>
                    <a:pt x="6096000" y="1600200"/>
                  </a:cubicBezTo>
                  <a:cubicBezTo>
                    <a:pt x="3279755" y="1600200"/>
                    <a:pt x="896122" y="1482307"/>
                    <a:pt x="101268" y="1319839"/>
                  </a:cubicBezTo>
                  <a:lnTo>
                    <a:pt x="0" y="129479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B64F9E39-C619-473E-8CBE-B15D7DB5003C}"/>
                </a:ext>
              </a:extLst>
            </p:cNvPr>
            <p:cNvSpPr/>
            <p:nvPr/>
          </p:nvSpPr>
          <p:spPr>
            <a:xfrm rot="60000">
              <a:off x="3837" y="34925"/>
              <a:ext cx="12192000" cy="546100"/>
            </a:xfrm>
            <a:custGeom>
              <a:avLst/>
              <a:gdLst>
                <a:gd name="connsiteX0" fmla="*/ 0 w 12192000"/>
                <a:gd name="connsiteY0" fmla="*/ 0 h 1600200"/>
                <a:gd name="connsiteX1" fmla="*/ 12192000 w 12192000"/>
                <a:gd name="connsiteY1" fmla="*/ 0 h 1600200"/>
                <a:gd name="connsiteX2" fmla="*/ 12192000 w 12192000"/>
                <a:gd name="connsiteY2" fmla="*/ 1294799 h 1600200"/>
                <a:gd name="connsiteX3" fmla="*/ 12090731 w 12192000"/>
                <a:gd name="connsiteY3" fmla="*/ 1319839 h 1600200"/>
                <a:gd name="connsiteX4" fmla="*/ 6096000 w 12192000"/>
                <a:gd name="connsiteY4" fmla="*/ 1600200 h 1600200"/>
                <a:gd name="connsiteX5" fmla="*/ 101268 w 12192000"/>
                <a:gd name="connsiteY5" fmla="*/ 1319839 h 1600200"/>
                <a:gd name="connsiteX6" fmla="*/ 0 w 12192000"/>
                <a:gd name="connsiteY6" fmla="*/ 1294799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1600200">
                  <a:moveTo>
                    <a:pt x="0" y="0"/>
                  </a:moveTo>
                  <a:lnTo>
                    <a:pt x="12192000" y="0"/>
                  </a:lnTo>
                  <a:lnTo>
                    <a:pt x="12192000" y="1294799"/>
                  </a:lnTo>
                  <a:lnTo>
                    <a:pt x="12090731" y="1319839"/>
                  </a:lnTo>
                  <a:cubicBezTo>
                    <a:pt x="11295877" y="1482307"/>
                    <a:pt x="8912243" y="1600200"/>
                    <a:pt x="6096000" y="1600200"/>
                  </a:cubicBezTo>
                  <a:cubicBezTo>
                    <a:pt x="3279755" y="1600200"/>
                    <a:pt x="896122" y="1482307"/>
                    <a:pt x="101268" y="1319839"/>
                  </a:cubicBezTo>
                  <a:lnTo>
                    <a:pt x="0" y="12947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2A7948E1-7634-4674-9526-FA9318AA147E}"/>
                </a:ext>
              </a:extLst>
            </p:cNvPr>
            <p:cNvSpPr/>
            <p:nvPr/>
          </p:nvSpPr>
          <p:spPr>
            <a:xfrm>
              <a:off x="0" y="0"/>
              <a:ext cx="12192000" cy="546100"/>
            </a:xfrm>
            <a:custGeom>
              <a:avLst/>
              <a:gdLst>
                <a:gd name="connsiteX0" fmla="*/ 0 w 12192000"/>
                <a:gd name="connsiteY0" fmla="*/ 0 h 1600200"/>
                <a:gd name="connsiteX1" fmla="*/ 12192000 w 12192000"/>
                <a:gd name="connsiteY1" fmla="*/ 0 h 1600200"/>
                <a:gd name="connsiteX2" fmla="*/ 12192000 w 12192000"/>
                <a:gd name="connsiteY2" fmla="*/ 1294799 h 1600200"/>
                <a:gd name="connsiteX3" fmla="*/ 12090731 w 12192000"/>
                <a:gd name="connsiteY3" fmla="*/ 1319839 h 1600200"/>
                <a:gd name="connsiteX4" fmla="*/ 6096000 w 12192000"/>
                <a:gd name="connsiteY4" fmla="*/ 1600200 h 1600200"/>
                <a:gd name="connsiteX5" fmla="*/ 101268 w 12192000"/>
                <a:gd name="connsiteY5" fmla="*/ 1319839 h 1600200"/>
                <a:gd name="connsiteX6" fmla="*/ 0 w 12192000"/>
                <a:gd name="connsiteY6" fmla="*/ 1294799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1600200">
                  <a:moveTo>
                    <a:pt x="0" y="0"/>
                  </a:moveTo>
                  <a:lnTo>
                    <a:pt x="12192000" y="0"/>
                  </a:lnTo>
                  <a:lnTo>
                    <a:pt x="12192000" y="1294799"/>
                  </a:lnTo>
                  <a:lnTo>
                    <a:pt x="12090731" y="1319839"/>
                  </a:lnTo>
                  <a:cubicBezTo>
                    <a:pt x="11295877" y="1482307"/>
                    <a:pt x="8912243" y="1600200"/>
                    <a:pt x="6096000" y="1600200"/>
                  </a:cubicBezTo>
                  <a:cubicBezTo>
                    <a:pt x="3279755" y="1600200"/>
                    <a:pt x="896122" y="1482307"/>
                    <a:pt x="101268" y="1319839"/>
                  </a:cubicBezTo>
                  <a:lnTo>
                    <a:pt x="0" y="1294799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8A6EC84-E72E-46CB-9A1A-F4CE060D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22655B9-B322-46A2-B04D-C9C13E33C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FAFB34-0A3E-4E42-860A-B8C5182E4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it-IT" sz="20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fld id="{F5C91EDC-F703-4C7D-9000-9761747DE57E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B6CA1A-A26A-4920-9292-409BCE6BF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20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it-IT" dirty="0"/>
              <a:t>MG16 - </a:t>
            </a:r>
            <a:r>
              <a:rPr lang="it-IT" dirty="0" err="1"/>
              <a:t>Laue</a:t>
            </a:r>
            <a:r>
              <a:rPr lang="it-IT" dirty="0"/>
              <a:t> </a:t>
            </a:r>
            <a:r>
              <a:rPr lang="it-IT" dirty="0" err="1"/>
              <a:t>Lenses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0BD8EC-7A06-41BF-A9CB-F401F0B86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20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fld id="{8EE676AC-890F-4958-AC00-C7D49D599293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093C26E2-B515-4A12-95A2-66B63A80B391}"/>
              </a:ext>
            </a:extLst>
          </p:cNvPr>
          <p:cNvSpPr/>
          <p:nvPr/>
        </p:nvSpPr>
        <p:spPr>
          <a:xfrm>
            <a:off x="6956331" y="-12740"/>
            <a:ext cx="5239507" cy="694527"/>
          </a:xfrm>
          <a:custGeom>
            <a:avLst/>
            <a:gdLst>
              <a:gd name="connsiteX0" fmla="*/ 0 w 5239507"/>
              <a:gd name="connsiteY0" fmla="*/ 0 h 681787"/>
              <a:gd name="connsiteX1" fmla="*/ 5239507 w 5239507"/>
              <a:gd name="connsiteY1" fmla="*/ 0 h 681787"/>
              <a:gd name="connsiteX2" fmla="*/ 5239507 w 5239507"/>
              <a:gd name="connsiteY2" fmla="*/ 681787 h 681787"/>
              <a:gd name="connsiteX3" fmla="*/ 4772235 w 5239507"/>
              <a:gd name="connsiteY3" fmla="*/ 648379 h 681787"/>
              <a:gd name="connsiteX4" fmla="*/ 2303081 w 5239507"/>
              <a:gd name="connsiteY4" fmla="*/ 371131 h 681787"/>
              <a:gd name="connsiteX5" fmla="*/ 391377 w 5239507"/>
              <a:gd name="connsiteY5" fmla="*/ 72654 h 68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9507" h="681787">
                <a:moveTo>
                  <a:pt x="0" y="0"/>
                </a:moveTo>
                <a:lnTo>
                  <a:pt x="5239507" y="0"/>
                </a:lnTo>
                <a:lnTo>
                  <a:pt x="5239507" y="681787"/>
                </a:lnTo>
                <a:lnTo>
                  <a:pt x="4772235" y="648379"/>
                </a:lnTo>
                <a:cubicBezTo>
                  <a:pt x="4080724" y="592296"/>
                  <a:pt x="3225784" y="497887"/>
                  <a:pt x="2303081" y="371131"/>
                </a:cubicBezTo>
                <a:cubicBezTo>
                  <a:pt x="1611053" y="276063"/>
                  <a:pt x="960637" y="173753"/>
                  <a:pt x="391377" y="72654"/>
                </a:cubicBezTo>
                <a:close/>
              </a:path>
            </a:pathLst>
          </a:custGeom>
          <a:solidFill>
            <a:srgbClr val="242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CC2D960C-3BE9-4B13-8DF0-E0BB521FFFC0}"/>
              </a:ext>
            </a:extLst>
          </p:cNvPr>
          <p:cNvSpPr/>
          <p:nvPr/>
        </p:nvSpPr>
        <p:spPr>
          <a:xfrm>
            <a:off x="7326041" y="-22265"/>
            <a:ext cx="4878342" cy="785735"/>
          </a:xfrm>
          <a:custGeom>
            <a:avLst/>
            <a:gdLst>
              <a:gd name="connsiteX0" fmla="*/ 0 w 4878342"/>
              <a:gd name="connsiteY0" fmla="*/ 0 h 785735"/>
              <a:gd name="connsiteX1" fmla="*/ 4878342 w 4878342"/>
              <a:gd name="connsiteY1" fmla="*/ 0 h 785735"/>
              <a:gd name="connsiteX2" fmla="*/ 4878342 w 4878342"/>
              <a:gd name="connsiteY2" fmla="*/ 785735 h 785735"/>
              <a:gd name="connsiteX3" fmla="*/ 4863290 w 4878342"/>
              <a:gd name="connsiteY3" fmla="*/ 784490 h 785735"/>
              <a:gd name="connsiteX4" fmla="*/ 1920332 w 4878342"/>
              <a:gd name="connsiteY4" fmla="*/ 369499 h 785735"/>
              <a:gd name="connsiteX5" fmla="*/ 20209 w 4878342"/>
              <a:gd name="connsiteY5" fmla="*/ 4486 h 78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8342" h="785735">
                <a:moveTo>
                  <a:pt x="0" y="0"/>
                </a:moveTo>
                <a:lnTo>
                  <a:pt x="4878342" y="0"/>
                </a:lnTo>
                <a:lnTo>
                  <a:pt x="4878342" y="785735"/>
                </a:lnTo>
                <a:lnTo>
                  <a:pt x="4863290" y="784490"/>
                </a:lnTo>
                <a:cubicBezTo>
                  <a:pt x="4110574" y="712494"/>
                  <a:pt x="3067478" y="568101"/>
                  <a:pt x="1920332" y="369499"/>
                </a:cubicBezTo>
                <a:cubicBezTo>
                  <a:pt x="1232044" y="250338"/>
                  <a:pt x="585594" y="125390"/>
                  <a:pt x="20209" y="4486"/>
                </a:cubicBezTo>
                <a:close/>
              </a:path>
            </a:pathLst>
          </a:cu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9" name="Figura a mano libera: forma 38">
            <a:extLst>
              <a:ext uri="{FF2B5EF4-FFF2-40B4-BE49-F238E27FC236}">
                <a16:creationId xmlns:a16="http://schemas.microsoft.com/office/drawing/2014/main" id="{944982C0-05D9-4C15-B49A-5F14EB1797AA}"/>
              </a:ext>
            </a:extLst>
          </p:cNvPr>
          <p:cNvSpPr/>
          <p:nvPr/>
        </p:nvSpPr>
        <p:spPr>
          <a:xfrm>
            <a:off x="7619751" y="-12740"/>
            <a:ext cx="4593178" cy="646275"/>
          </a:xfrm>
          <a:custGeom>
            <a:avLst/>
            <a:gdLst>
              <a:gd name="connsiteX0" fmla="*/ 0 w 4593178"/>
              <a:gd name="connsiteY0" fmla="*/ 0 h 646275"/>
              <a:gd name="connsiteX1" fmla="*/ 4593178 w 4593178"/>
              <a:gd name="connsiteY1" fmla="*/ 0 h 646275"/>
              <a:gd name="connsiteX2" fmla="*/ 4593178 w 4593178"/>
              <a:gd name="connsiteY2" fmla="*/ 646275 h 646275"/>
              <a:gd name="connsiteX3" fmla="*/ 4110880 w 4593178"/>
              <a:gd name="connsiteY3" fmla="*/ 603320 h 646275"/>
              <a:gd name="connsiteX4" fmla="*/ 1646940 w 4593178"/>
              <a:gd name="connsiteY4" fmla="*/ 283022 h 646275"/>
              <a:gd name="connsiteX5" fmla="*/ 333727 w 4593178"/>
              <a:gd name="connsiteY5" fmla="*/ 62782 h 64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93178" h="646275">
                <a:moveTo>
                  <a:pt x="0" y="0"/>
                </a:moveTo>
                <a:lnTo>
                  <a:pt x="4593178" y="0"/>
                </a:lnTo>
                <a:lnTo>
                  <a:pt x="4593178" y="646275"/>
                </a:lnTo>
                <a:lnTo>
                  <a:pt x="4110880" y="603320"/>
                </a:lnTo>
                <a:cubicBezTo>
                  <a:pt x="3420453" y="535178"/>
                  <a:pt x="2567291" y="425862"/>
                  <a:pt x="1646940" y="283022"/>
                </a:cubicBezTo>
                <a:cubicBezTo>
                  <a:pt x="1186765" y="211601"/>
                  <a:pt x="745137" y="137285"/>
                  <a:pt x="333727" y="62782"/>
                </a:cubicBezTo>
                <a:close/>
              </a:path>
            </a:pathLst>
          </a:custGeom>
          <a:solidFill>
            <a:srgbClr val="E5E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400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i.adsabs.harvard.edu/abs/2019MmSAI..90..252V/abstract" TargetMode="External"/><Relationship Id="rId3" Type="http://schemas.openxmlformats.org/officeDocument/2006/relationships/hyperlink" Target="mailto:enrico.virgilli@inaf.it" TargetMode="External"/><Relationship Id="rId7" Type="http://schemas.openxmlformats.org/officeDocument/2006/relationships/hyperlink" Target="https://link.springer.com/article/10.1007%2Fs10686-021-09727-7" TargetMode="External"/><Relationship Id="rId12" Type="http://schemas.openxmlformats.org/officeDocument/2006/relationships/image" Target="../media/image40.png"/><Relationship Id="rId2" Type="http://schemas.openxmlformats.org/officeDocument/2006/relationships/hyperlink" Target="mailto:lisa.ferro@unife.i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rontera@fe.infn.it" TargetMode="External"/><Relationship Id="rId11" Type="http://schemas.openxmlformats.org/officeDocument/2006/relationships/hyperlink" Target="https://ui.adsabs.harvard.edu/abs/2018mgm..conf.3289V/abstract" TargetMode="External"/><Relationship Id="rId5" Type="http://schemas.openxmlformats.org/officeDocument/2006/relationships/hyperlink" Target="mailto:rosati@fe.infn.it" TargetMode="External"/><Relationship Id="rId10" Type="http://schemas.openxmlformats.org/officeDocument/2006/relationships/hyperlink" Target="https://ui.adsabs.harvard.edu/abs/2017JATIS...3d4001V/abstract" TargetMode="External"/><Relationship Id="rId4" Type="http://schemas.openxmlformats.org/officeDocument/2006/relationships/hyperlink" Target="mailto:mmoita@fe.infn.it" TargetMode="External"/><Relationship Id="rId9" Type="http://schemas.openxmlformats.org/officeDocument/2006/relationships/hyperlink" Target="https://link.springer.com/article/10.1007/s10686-021-09725-9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7" Type="http://schemas.openxmlformats.org/officeDocument/2006/relationships/image" Target="../media/image18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8C24547E-F4BA-478E-8CD2-605E237DE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2086" y="2564811"/>
            <a:ext cx="9144000" cy="1491055"/>
          </a:xfrm>
        </p:spPr>
        <p:txBody>
          <a:bodyPr>
            <a:noAutofit/>
          </a:bodyPr>
          <a:lstStyle/>
          <a:p>
            <a:r>
              <a:rPr lang="en-GB" sz="4800" dirty="0"/>
              <a:t>Laue lenses: focusing optics for hard-X/soft-Gamma rays</a:t>
            </a: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67110E8A-0C42-4BE7-B492-D3B9B330F5B0}"/>
              </a:ext>
            </a:extLst>
          </p:cNvPr>
          <p:cNvSpPr txBox="1">
            <a:spLocks/>
          </p:cNvSpPr>
          <p:nvPr/>
        </p:nvSpPr>
        <p:spPr>
          <a:xfrm>
            <a:off x="1523999" y="4078929"/>
            <a:ext cx="9144000" cy="941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i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L. Ferro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(1)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E. </a:t>
            </a:r>
            <a:r>
              <a:rPr lang="it-IT" sz="20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Virgilli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(2)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M. </a:t>
            </a:r>
            <a:r>
              <a:rPr lang="it-IT" sz="20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Moita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(1)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P. Rosati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(1)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F. Frontera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(1)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S. </a:t>
            </a:r>
            <a:r>
              <a:rPr lang="it-IT" sz="20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Squerzanti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(3)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C. Ferrari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(4)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R. Lolli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(1) (4)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E. Caroli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(2)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N. Auricchio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(2)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J. B. Stephen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(2)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C. </a:t>
            </a:r>
            <a:r>
              <a:rPr lang="it-IT" sz="20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Labanti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(2)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F. </a:t>
            </a:r>
            <a:r>
              <a:rPr lang="it-IT" sz="20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Fuschino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(2)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R. Campana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(2)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S. del Sordo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(5)</a:t>
            </a:r>
            <a:r>
              <a:rPr lang="it-IT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C. Gargano</a:t>
            </a:r>
            <a:r>
              <a:rPr lang="it-IT" sz="2000" i="1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(5)</a:t>
            </a:r>
            <a:endParaRPr lang="en-GB" sz="20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C87ABCDF-06C2-4F3E-9C61-EB6DD21D7B2A}"/>
              </a:ext>
            </a:extLst>
          </p:cNvPr>
          <p:cNvSpPr txBox="1">
            <a:spLocks/>
          </p:cNvSpPr>
          <p:nvPr/>
        </p:nvSpPr>
        <p:spPr>
          <a:xfrm>
            <a:off x="1071562" y="1889176"/>
            <a:ext cx="10239375" cy="463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16</a:t>
            </a:r>
            <a:r>
              <a:rPr lang="en-US" sz="2800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Marcel Grossmann Meeting</a:t>
            </a:r>
            <a:endParaRPr lang="en-GB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DA9F7DE2-B5EB-40D4-B0F8-9F26410E8B47}"/>
              </a:ext>
            </a:extLst>
          </p:cNvPr>
          <p:cNvSpPr txBox="1">
            <a:spLocks/>
          </p:cNvSpPr>
          <p:nvPr/>
        </p:nvSpPr>
        <p:spPr>
          <a:xfrm>
            <a:off x="685799" y="5129660"/>
            <a:ext cx="10696575" cy="137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 – University of Ferrara, Dept. of Physics and Earth Science</a:t>
            </a:r>
            <a:b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 – INAF/OAS Bologna</a:t>
            </a:r>
            <a:b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3 – INFN Ferrara</a:t>
            </a:r>
            <a:b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4 – IMEM/CNR Parma</a:t>
            </a:r>
            <a:b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GB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5 – INAF/OAS Palermo</a:t>
            </a:r>
          </a:p>
          <a:p>
            <a:pPr algn="l"/>
            <a:endParaRPr lang="en-GB" sz="18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l"/>
            <a:endParaRPr lang="en-GB" sz="18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60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FC2AF18A-58CC-431F-8D04-42DF951F5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46" y="293206"/>
            <a:ext cx="11310678" cy="1325563"/>
          </a:xfrm>
        </p:spPr>
        <p:txBody>
          <a:bodyPr>
            <a:normAutofit/>
          </a:bodyPr>
          <a:lstStyle/>
          <a:p>
            <a:r>
              <a:rPr lang="en-GB" dirty="0"/>
              <a:t>1. Bent Perfect Crystals: previous results on mosaic GaAs crystals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E5DC8FB-618E-433B-89B9-A2786546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EE40-F5BC-4692-B89C-E5A98E8590C8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486AB9-A71F-41DD-88F8-8ADAE76D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MG16 - Laue Lenses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612D71B-E803-40D6-BD18-D50ADC2E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76AC-890F-4958-AC00-C7D49D599293}" type="slidenum">
              <a:rPr lang="en-GB" smtClean="0"/>
              <a:t>10</a:t>
            </a:fld>
            <a:endParaRPr lang="en-GB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1BB0D74-F4CD-49BA-9D88-04982016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6" y="1621823"/>
            <a:ext cx="6753308" cy="4504084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A0958324-AE88-491B-BCF4-399FD5F0CF20}"/>
              </a:ext>
            </a:extLst>
          </p:cNvPr>
          <p:cNvSpPr/>
          <p:nvPr/>
        </p:nvSpPr>
        <p:spPr>
          <a:xfrm rot="21216163">
            <a:off x="6330835" y="5623839"/>
            <a:ext cx="3864899" cy="655761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We need an accuracy on the curvature radius  &lt; 2 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31923F-0334-4ED9-9AAD-FA83D1B3D2AE}"/>
              </a:ext>
            </a:extLst>
          </p:cNvPr>
          <p:cNvSpPr txBox="1"/>
          <p:nvPr/>
        </p:nvSpPr>
        <p:spPr>
          <a:xfrm>
            <a:off x="7426814" y="1677188"/>
            <a:ext cx="477976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Previous crystals: </a:t>
            </a:r>
            <a:r>
              <a:rPr lang="en-US" sz="2600" dirty="0">
                <a:solidFill>
                  <a:schemeClr val="tx2"/>
                </a:solidFill>
              </a:rPr>
              <a:t>Bent </a:t>
            </a:r>
            <a:r>
              <a:rPr lang="en-US" sz="2600" b="1" dirty="0">
                <a:solidFill>
                  <a:schemeClr val="tx2"/>
                </a:solidFill>
              </a:rPr>
              <a:t>mosaic</a:t>
            </a:r>
            <a:r>
              <a:rPr lang="en-US" sz="2600" dirty="0">
                <a:solidFill>
                  <a:schemeClr val="tx2"/>
                </a:solidFill>
              </a:rPr>
              <a:t> crystals </a:t>
            </a:r>
          </a:p>
          <a:p>
            <a:pPr algn="ctr"/>
            <a:r>
              <a:rPr lang="en-US" sz="2600" dirty="0"/>
              <a:t>(tentatively 40 m curvature radius)</a:t>
            </a:r>
          </a:p>
        </p:txBody>
      </p:sp>
      <p:sp>
        <p:nvSpPr>
          <p:cNvPr id="40" name="Linea">
            <a:extLst>
              <a:ext uri="{FF2B5EF4-FFF2-40B4-BE49-F238E27FC236}">
                <a16:creationId xmlns:a16="http://schemas.microsoft.com/office/drawing/2014/main" id="{4E278902-18B3-4E70-8146-891C3C08A337}"/>
              </a:ext>
            </a:extLst>
          </p:cNvPr>
          <p:cNvSpPr/>
          <p:nvPr/>
        </p:nvSpPr>
        <p:spPr>
          <a:xfrm flipH="1">
            <a:off x="5338523" y="3624691"/>
            <a:ext cx="247295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miter lim="400000"/>
            <a:head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1" name="Linea">
            <a:extLst>
              <a:ext uri="{FF2B5EF4-FFF2-40B4-BE49-F238E27FC236}">
                <a16:creationId xmlns:a16="http://schemas.microsoft.com/office/drawing/2014/main" id="{5DFF3EFE-B076-4803-A3E1-83A4FC8D33E0}"/>
              </a:ext>
            </a:extLst>
          </p:cNvPr>
          <p:cNvSpPr/>
          <p:nvPr/>
        </p:nvSpPr>
        <p:spPr>
          <a:xfrm flipH="1">
            <a:off x="4349824" y="5180120"/>
            <a:ext cx="3492352" cy="1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miter lim="400000"/>
            <a:head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2" name="mosaicity ~ 13 arcsec">
            <a:extLst>
              <a:ext uri="{FF2B5EF4-FFF2-40B4-BE49-F238E27FC236}">
                <a16:creationId xmlns:a16="http://schemas.microsoft.com/office/drawing/2014/main" id="{B2DEEA80-C3D2-43F9-8C95-D3A78DFFBB0F}"/>
              </a:ext>
            </a:extLst>
          </p:cNvPr>
          <p:cNvSpPr txBox="1"/>
          <p:nvPr/>
        </p:nvSpPr>
        <p:spPr>
          <a:xfrm>
            <a:off x="7362498" y="3357951"/>
            <a:ext cx="4155995" cy="523220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800"/>
            </a:lvl1pPr>
          </a:lstStyle>
          <a:p>
            <a:r>
              <a:rPr dirty="0" err="1"/>
              <a:t>mosaicity</a:t>
            </a:r>
            <a:r>
              <a:rPr dirty="0"/>
              <a:t> ~ 13 arcsec</a:t>
            </a:r>
          </a:p>
        </p:txBody>
      </p:sp>
      <p:sp>
        <p:nvSpPr>
          <p:cNvPr id="43" name="perfect crystal spread">
            <a:extLst>
              <a:ext uri="{FF2B5EF4-FFF2-40B4-BE49-F238E27FC236}">
                <a16:creationId xmlns:a16="http://schemas.microsoft.com/office/drawing/2014/main" id="{3A872F87-6024-4549-9B82-FC63BAF56B0D}"/>
              </a:ext>
            </a:extLst>
          </p:cNvPr>
          <p:cNvSpPr txBox="1"/>
          <p:nvPr/>
        </p:nvSpPr>
        <p:spPr>
          <a:xfrm>
            <a:off x="7561229" y="4892474"/>
            <a:ext cx="4459535" cy="523220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800"/>
            </a:lvl1pPr>
          </a:lstStyle>
          <a:p>
            <a:r>
              <a:rPr lang="it-IT" dirty="0"/>
              <a:t>Target: </a:t>
            </a:r>
            <a:r>
              <a:rPr dirty="0"/>
              <a:t>perfect crystal spread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0DE54BEB-6EB1-41D5-8DAD-EB6AA8304D13}"/>
              </a:ext>
            </a:extLst>
          </p:cNvPr>
          <p:cNvCxnSpPr/>
          <p:nvPr/>
        </p:nvCxnSpPr>
        <p:spPr>
          <a:xfrm flipV="1">
            <a:off x="3560852" y="4602822"/>
            <a:ext cx="0" cy="114043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C7111571-3D34-41DF-8A29-EB7770B709B2}"/>
              </a:ext>
            </a:extLst>
          </p:cNvPr>
          <p:cNvCxnSpPr/>
          <p:nvPr/>
        </p:nvCxnSpPr>
        <p:spPr>
          <a:xfrm flipV="1">
            <a:off x="4339976" y="4621659"/>
            <a:ext cx="0" cy="114043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83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1" grpId="0" animBg="1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2C8F514A-C937-4A6E-8D75-F9F0C953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0097" cy="1325563"/>
          </a:xfrm>
        </p:spPr>
        <p:txBody>
          <a:bodyPr>
            <a:normAutofit/>
          </a:bodyPr>
          <a:lstStyle/>
          <a:p>
            <a:r>
              <a:rPr lang="en-GB" sz="3600" dirty="0"/>
              <a:t>1. TRL Improvement: Bent Perfect Crystals (@CNR/IMEM-Parma)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10EC92-7671-458F-B243-A5B9FCF7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775"/>
            <a:ext cx="10515600" cy="679450"/>
          </a:xfrm>
        </p:spPr>
        <p:txBody>
          <a:bodyPr>
            <a:normAutofit fontScale="92500"/>
          </a:bodyPr>
          <a:lstStyle/>
          <a:p>
            <a:r>
              <a:rPr lang="en-GB" dirty="0"/>
              <a:t>First 38 crystals of Germanium(022) bent with surface lapping technique.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163395-6DA9-44EC-8D52-4399CD2A1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D967-9462-4073-8C06-F23DB644A300}" type="datetime1">
              <a:rPr lang="en-GB" smtClean="0"/>
              <a:t>06/07/2021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1826AC-F4F7-4991-87E8-DA0F78787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MG16 - Laue Lenses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B3D99F-3CC7-4F7E-B5A5-75573A3C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11</a:t>
            </a:fld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F03EF46-110A-491B-BC8A-C549FE212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08" y="2375981"/>
            <a:ext cx="5324367" cy="3785612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779F59D-FA48-464D-956D-66FB52509B7B}"/>
              </a:ext>
            </a:extLst>
          </p:cNvPr>
          <p:cNvSpPr txBox="1"/>
          <p:nvPr/>
        </p:nvSpPr>
        <p:spPr>
          <a:xfrm>
            <a:off x="1051181" y="1957586"/>
            <a:ext cx="7648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/>
              <a:t>Average curvature radius = 39.3±0.2 m, with standard deviation of 1 m</a:t>
            </a:r>
          </a:p>
          <a:p>
            <a:endParaRPr lang="en-GB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52821BB-65AE-49C6-A480-5719F269574C}"/>
              </a:ext>
            </a:extLst>
          </p:cNvPr>
          <p:cNvSpPr/>
          <p:nvPr/>
        </p:nvSpPr>
        <p:spPr>
          <a:xfrm rot="198882">
            <a:off x="6371367" y="4601285"/>
            <a:ext cx="4010025" cy="923330"/>
          </a:xfrm>
          <a:prstGeom prst="rect">
            <a:avLst/>
          </a:prstGeom>
          <a:solidFill>
            <a:schemeClr val="tx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A reliable bending technique </a:t>
            </a:r>
            <a:r>
              <a:rPr lang="en-GB" b="1" i="1" dirty="0">
                <a:solidFill>
                  <a:srgbClr val="00B050"/>
                </a:solidFill>
              </a:rPr>
              <a:t>has been defined!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E6ECC94-C72A-4788-AC6B-C54A1FB7D8F0}"/>
              </a:ext>
            </a:extLst>
          </p:cNvPr>
          <p:cNvSpPr txBox="1"/>
          <p:nvPr/>
        </p:nvSpPr>
        <p:spPr>
          <a:xfrm>
            <a:off x="7271007" y="2713394"/>
            <a:ext cx="3133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High precision and highly repeatable way to bend the crystals!</a:t>
            </a:r>
          </a:p>
        </p:txBody>
      </p:sp>
    </p:spTree>
    <p:extLst>
      <p:ext uri="{BB962C8B-B14F-4D97-AF65-F5344CB8AC3E}">
        <p14:creationId xmlns:p14="http://schemas.microsoft.com/office/powerpoint/2010/main" val="12981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6D4449-9FE9-44D4-92BD-9E0BB8A1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46" y="365124"/>
            <a:ext cx="11585622" cy="1325563"/>
          </a:xfrm>
        </p:spPr>
        <p:txBody>
          <a:bodyPr>
            <a:normAutofit/>
          </a:bodyPr>
          <a:lstStyle/>
          <a:p>
            <a:r>
              <a:rPr lang="en-GB" sz="3600" dirty="0"/>
              <a:t>2. Module assembly (@UniFE): required positional accuracy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E5DC8FB-618E-433B-89B9-A2786546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648C-944B-4270-8E4F-FFC9B496576D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486AB9-A71F-41DD-88F8-8ADAE76D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MG16 - Laue Lenses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612D71B-E803-40D6-BD18-D50ADC2E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76AC-890F-4958-AC00-C7D49D599293}" type="slidenum">
              <a:rPr lang="en-GB" smtClean="0"/>
              <a:t>12</a:t>
            </a:fld>
            <a:endParaRPr lang="en-GB" dirty="0"/>
          </a:p>
        </p:txBody>
      </p:sp>
      <p:sp>
        <p:nvSpPr>
          <p:cNvPr id="7" name="HEW ~ 1.5 mm (15”)">
            <a:extLst>
              <a:ext uri="{FF2B5EF4-FFF2-40B4-BE49-F238E27FC236}">
                <a16:creationId xmlns:a16="http://schemas.microsoft.com/office/drawing/2014/main" id="{F24F6F4C-C4DE-4F08-83F4-849D007C1B11}"/>
              </a:ext>
            </a:extLst>
          </p:cNvPr>
          <p:cNvSpPr txBox="1"/>
          <p:nvPr/>
        </p:nvSpPr>
        <p:spPr>
          <a:xfrm>
            <a:off x="140437" y="5651589"/>
            <a:ext cx="4432443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r>
              <a:rPr lang="it-IT" sz="2800" dirty="0">
                <a:solidFill>
                  <a:schemeClr val="tx1"/>
                </a:solidFill>
              </a:rPr>
              <a:t>HPD</a:t>
            </a:r>
            <a:r>
              <a:rPr sz="2800" dirty="0">
                <a:solidFill>
                  <a:schemeClr val="tx1"/>
                </a:solidFill>
              </a:rPr>
              <a:t> ~ 1.5 mm (15”)</a:t>
            </a:r>
          </a:p>
        </p:txBody>
      </p:sp>
      <p:pic>
        <p:nvPicPr>
          <p:cNvPr id="8" name="fig6.png">
            <a:extLst>
              <a:ext uri="{FF2B5EF4-FFF2-40B4-BE49-F238E27FC236}">
                <a16:creationId xmlns:a16="http://schemas.microsoft.com/office/drawing/2014/main" id="{83167CBB-DCA3-45EB-B45A-0C7598D5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85" y="2655059"/>
            <a:ext cx="3691824" cy="2842437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20" name="HEW ~ 1.5 mm (15”)">
            <a:extLst>
              <a:ext uri="{FF2B5EF4-FFF2-40B4-BE49-F238E27FC236}">
                <a16:creationId xmlns:a16="http://schemas.microsoft.com/office/drawing/2014/main" id="{A9CF4EA6-87C0-402E-9D07-9D1EC2453A0A}"/>
              </a:ext>
            </a:extLst>
          </p:cNvPr>
          <p:cNvSpPr txBox="1"/>
          <p:nvPr/>
        </p:nvSpPr>
        <p:spPr>
          <a:xfrm>
            <a:off x="288846" y="1634026"/>
            <a:ext cx="443244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r>
              <a:rPr lang="it-IT" sz="2000" dirty="0" err="1">
                <a:solidFill>
                  <a:schemeClr val="tx1"/>
                </a:solidFill>
              </a:rPr>
              <a:t>Bent</a:t>
            </a:r>
            <a:r>
              <a:rPr lang="it-IT" sz="2000" dirty="0">
                <a:solidFill>
                  <a:schemeClr val="tx1"/>
                </a:solidFill>
              </a:rPr>
              <a:t> Perfect </a:t>
            </a:r>
            <a:r>
              <a:rPr lang="it-IT" sz="2000" dirty="0" err="1">
                <a:solidFill>
                  <a:schemeClr val="tx1"/>
                </a:solidFill>
              </a:rPr>
              <a:t>crystals</a:t>
            </a:r>
            <a:r>
              <a:rPr lang="it-IT" sz="2000" dirty="0">
                <a:solidFill>
                  <a:schemeClr val="tx1"/>
                </a:solidFill>
              </a:rPr>
              <a:t> of </a:t>
            </a:r>
            <a:r>
              <a:rPr lang="it-IT" sz="2000" dirty="0" err="1">
                <a:solidFill>
                  <a:schemeClr val="tx1"/>
                </a:solidFill>
              </a:rPr>
              <a:t>Ge</a:t>
            </a:r>
            <a:r>
              <a:rPr lang="it-IT" sz="2000" dirty="0">
                <a:solidFill>
                  <a:schemeClr val="tx1"/>
                </a:solidFill>
              </a:rPr>
              <a:t> (111)</a:t>
            </a:r>
          </a:p>
          <a:p>
            <a:r>
              <a:rPr lang="it-IT" sz="2000" dirty="0" err="1">
                <a:solidFill>
                  <a:schemeClr val="tx1"/>
                </a:solidFill>
              </a:rPr>
              <a:t>Nominally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bent</a:t>
            </a:r>
            <a:r>
              <a:rPr lang="it-IT" sz="2000" dirty="0">
                <a:solidFill>
                  <a:schemeClr val="tx1"/>
                </a:solidFill>
              </a:rPr>
              <a:t> to 40 m</a:t>
            </a:r>
          </a:p>
          <a:p>
            <a:r>
              <a:rPr lang="it-IT" sz="2000" dirty="0">
                <a:solidFill>
                  <a:schemeClr val="tx1"/>
                </a:solidFill>
              </a:rPr>
              <a:t>No </a:t>
            </a:r>
            <a:r>
              <a:rPr lang="it-IT" sz="2000" dirty="0" err="1">
                <a:solidFill>
                  <a:schemeClr val="tx1"/>
                </a:solidFill>
              </a:rPr>
              <a:t>construction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inaccuracies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21" name="fig8.png">
            <a:extLst>
              <a:ext uri="{FF2B5EF4-FFF2-40B4-BE49-F238E27FC236}">
                <a16:creationId xmlns:a16="http://schemas.microsoft.com/office/drawing/2014/main" id="{971630E6-09FA-4152-BB6E-14CBA5B84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89" y="2664078"/>
            <a:ext cx="3721068" cy="2864953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22" name="HEW ~ 1.5 mm (15”)">
            <a:extLst>
              <a:ext uri="{FF2B5EF4-FFF2-40B4-BE49-F238E27FC236}">
                <a16:creationId xmlns:a16="http://schemas.microsoft.com/office/drawing/2014/main" id="{34D08A57-8214-403F-B07F-DD3090BF7838}"/>
              </a:ext>
            </a:extLst>
          </p:cNvPr>
          <p:cNvSpPr txBox="1"/>
          <p:nvPr/>
        </p:nvSpPr>
        <p:spPr>
          <a:xfrm>
            <a:off x="6096001" y="1787914"/>
            <a:ext cx="443244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r>
              <a:rPr lang="it-IT" sz="2000" dirty="0" err="1">
                <a:solidFill>
                  <a:schemeClr val="tx1"/>
                </a:solidFill>
              </a:rPr>
              <a:t>Bent</a:t>
            </a:r>
            <a:r>
              <a:rPr lang="it-IT" sz="2000" dirty="0">
                <a:solidFill>
                  <a:schemeClr val="tx1"/>
                </a:solidFill>
              </a:rPr>
              <a:t> Perfect </a:t>
            </a:r>
            <a:r>
              <a:rPr lang="it-IT" sz="2000" dirty="0" err="1">
                <a:solidFill>
                  <a:schemeClr val="tx1"/>
                </a:solidFill>
              </a:rPr>
              <a:t>crystals</a:t>
            </a:r>
            <a:r>
              <a:rPr lang="it-IT" sz="2000" dirty="0">
                <a:solidFill>
                  <a:schemeClr val="tx1"/>
                </a:solidFill>
              </a:rPr>
              <a:t> of </a:t>
            </a:r>
            <a:r>
              <a:rPr lang="it-IT" sz="2000" dirty="0" err="1">
                <a:solidFill>
                  <a:schemeClr val="tx1"/>
                </a:solidFill>
              </a:rPr>
              <a:t>Ge</a:t>
            </a:r>
            <a:r>
              <a:rPr lang="it-IT" sz="2000" dirty="0">
                <a:solidFill>
                  <a:schemeClr val="tx1"/>
                </a:solidFill>
              </a:rPr>
              <a:t> (111)</a:t>
            </a:r>
          </a:p>
          <a:p>
            <a:r>
              <a:rPr lang="it-IT" sz="2000" dirty="0">
                <a:solidFill>
                  <a:schemeClr val="tx1"/>
                </a:solidFill>
              </a:rPr>
              <a:t>15’’ </a:t>
            </a:r>
            <a:r>
              <a:rPr lang="it-IT" sz="2000" dirty="0" err="1">
                <a:solidFill>
                  <a:schemeClr val="tx1"/>
                </a:solidFill>
              </a:rPr>
              <a:t>average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mounting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inaccuracy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4" name="HEW ~ 1.5 mm (15”)">
            <a:extLst>
              <a:ext uri="{FF2B5EF4-FFF2-40B4-BE49-F238E27FC236}">
                <a16:creationId xmlns:a16="http://schemas.microsoft.com/office/drawing/2014/main" id="{33EA74AD-DA1C-435D-9D0F-5B4973B331A7}"/>
              </a:ext>
            </a:extLst>
          </p:cNvPr>
          <p:cNvSpPr txBox="1"/>
          <p:nvPr/>
        </p:nvSpPr>
        <p:spPr>
          <a:xfrm>
            <a:off x="6096000" y="5671445"/>
            <a:ext cx="4432443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r>
              <a:rPr lang="it-IT" sz="2800" dirty="0">
                <a:solidFill>
                  <a:schemeClr val="tx1"/>
                </a:solidFill>
              </a:rPr>
              <a:t>HPD</a:t>
            </a:r>
            <a:r>
              <a:rPr sz="2800" dirty="0">
                <a:solidFill>
                  <a:schemeClr val="tx1"/>
                </a:solidFill>
              </a:rPr>
              <a:t> ~ </a:t>
            </a:r>
            <a:r>
              <a:rPr lang="it-IT" sz="2800" dirty="0">
                <a:solidFill>
                  <a:schemeClr val="tx1"/>
                </a:solidFill>
              </a:rPr>
              <a:t>3</a:t>
            </a:r>
            <a:r>
              <a:rPr sz="2800" dirty="0">
                <a:solidFill>
                  <a:schemeClr val="tx1"/>
                </a:solidFill>
              </a:rPr>
              <a:t>.</a:t>
            </a:r>
            <a:r>
              <a:rPr lang="it-IT" sz="2800" dirty="0">
                <a:solidFill>
                  <a:schemeClr val="tx1"/>
                </a:solidFill>
              </a:rPr>
              <a:t>1</a:t>
            </a:r>
            <a:r>
              <a:rPr sz="2800" dirty="0">
                <a:solidFill>
                  <a:schemeClr val="tx1"/>
                </a:solidFill>
              </a:rPr>
              <a:t> mm (</a:t>
            </a:r>
            <a:r>
              <a:rPr lang="it-IT" sz="2800" dirty="0">
                <a:solidFill>
                  <a:schemeClr val="tx1"/>
                </a:solidFill>
              </a:rPr>
              <a:t>30</a:t>
            </a:r>
            <a:r>
              <a:rPr sz="2800" dirty="0">
                <a:solidFill>
                  <a:schemeClr val="tx1"/>
                </a:solidFill>
              </a:rPr>
              <a:t>”)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B9311289-B98C-48E2-8284-367D8438F3EC}"/>
              </a:ext>
            </a:extLst>
          </p:cNvPr>
          <p:cNvSpPr/>
          <p:nvPr/>
        </p:nvSpPr>
        <p:spPr>
          <a:xfrm rot="21216163">
            <a:off x="3527661" y="4968922"/>
            <a:ext cx="3864899" cy="655761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We need a mounting accuracy  &lt; 10 arcsec</a:t>
            </a:r>
          </a:p>
        </p:txBody>
      </p:sp>
    </p:spTree>
    <p:extLst>
      <p:ext uri="{BB962C8B-B14F-4D97-AF65-F5344CB8AC3E}">
        <p14:creationId xmlns:p14="http://schemas.microsoft.com/office/powerpoint/2010/main" val="30100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0CB859-3FD6-4A8B-A49F-D13F95D4A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Module assembly (@UniFE)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11A1BE-5742-4BEC-A754-21E945FB7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1253331"/>
            <a:ext cx="10515600" cy="4351338"/>
          </a:xfrm>
        </p:spPr>
        <p:txBody>
          <a:bodyPr/>
          <a:lstStyle/>
          <a:p>
            <a:r>
              <a:rPr lang="en-GB" dirty="0"/>
              <a:t>Crystals are glued on a clear quartz substrate by using a low-shrinkage, space qualified glue and a motorized positioning hexapod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1B5763-303A-4C96-AD72-87F99F87F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8A17-91B2-452B-8E25-D38A4704CC77}" type="datetime1">
              <a:rPr lang="en-GB" smtClean="0"/>
              <a:t>06/07/2021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8DC084-ED4E-40DE-8A2A-F1F0650C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345A52-FDC9-4F9E-A83B-65632C04D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13</a:t>
            </a:fld>
            <a:endParaRPr lang="en-GB"/>
          </a:p>
        </p:txBody>
      </p:sp>
      <p:pic>
        <p:nvPicPr>
          <p:cNvPr id="8" name="Collimator_V15_img4.png" descr="Collimator_V15_img4.png">
            <a:extLst>
              <a:ext uri="{FF2B5EF4-FFF2-40B4-BE49-F238E27FC236}">
                <a16:creationId xmlns:a16="http://schemas.microsoft.com/office/drawing/2014/main" id="{B388AAE5-AA17-4282-AE12-6855FF04A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07" t="11833" r="39528" b="2687"/>
          <a:stretch>
            <a:fillRect/>
          </a:stretch>
        </p:blipFill>
        <p:spPr>
          <a:xfrm rot="16200000">
            <a:off x="1418774" y="1387116"/>
            <a:ext cx="1721719" cy="4105275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pic>
        <p:nvPicPr>
          <p:cNvPr id="9" name="IMG_1232.JPG" descr="IMG_1232.JPG">
            <a:extLst>
              <a:ext uri="{FF2B5EF4-FFF2-40B4-BE49-F238E27FC236}">
                <a16:creationId xmlns:a16="http://schemas.microsoft.com/office/drawing/2014/main" id="{604E3C67-120C-446F-8216-00195F8AD62F}"/>
              </a:ext>
            </a:extLst>
          </p:cNvPr>
          <p:cNvPicPr>
            <a:picLocks/>
          </p:cNvPicPr>
          <p:nvPr/>
        </p:nvPicPr>
        <p:blipFill>
          <a:blip r:embed="rId3"/>
          <a:srcRect l="10814" t="13065" r="4295" b="17517"/>
          <a:stretch>
            <a:fillRect/>
          </a:stretch>
        </p:blipFill>
        <p:spPr>
          <a:xfrm>
            <a:off x="4105225" y="4188965"/>
            <a:ext cx="4003709" cy="2067732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D6843C-33E1-4A23-B169-A6B8C868165A}"/>
              </a:ext>
            </a:extLst>
          </p:cNvPr>
          <p:cNvSpPr txBox="1"/>
          <p:nvPr/>
        </p:nvSpPr>
        <p:spPr>
          <a:xfrm>
            <a:off x="1103296" y="4841901"/>
            <a:ext cx="3228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-Transparent to UV</a:t>
            </a:r>
          </a:p>
          <a:p>
            <a:r>
              <a:rPr lang="en-GB" dirty="0"/>
              <a:t>-Low CTE</a:t>
            </a:r>
          </a:p>
          <a:p>
            <a:r>
              <a:rPr lang="en-GB" dirty="0"/>
              <a:t>-Bent to the same curvature radius of the crystals (40 m)</a:t>
            </a:r>
          </a:p>
        </p:txBody>
      </p:sp>
      <p:pic>
        <p:nvPicPr>
          <p:cNvPr id="12" name="Immagine 11" descr="Immagine che contiene interni, lavello&#10;&#10;Descrizione generata automaticamente">
            <a:extLst>
              <a:ext uri="{FF2B5EF4-FFF2-40B4-BE49-F238E27FC236}">
                <a16:creationId xmlns:a16="http://schemas.microsoft.com/office/drawing/2014/main" id="{F377B8E4-E0A0-43B0-966E-B35E90491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547" y="2273399"/>
            <a:ext cx="3168667" cy="3168667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C6D16F8-FEE9-4CF7-934B-2AB66C2B908A}"/>
              </a:ext>
            </a:extLst>
          </p:cNvPr>
          <p:cNvSpPr txBox="1"/>
          <p:nvPr/>
        </p:nvSpPr>
        <p:spPr>
          <a:xfrm>
            <a:off x="6019801" y="2455056"/>
            <a:ext cx="3228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-Six degrees of freedom</a:t>
            </a:r>
          </a:p>
          <a:p>
            <a:r>
              <a:rPr lang="en-GB" dirty="0"/>
              <a:t>-Micrometric accuracy</a:t>
            </a:r>
          </a:p>
          <a:p>
            <a:r>
              <a:rPr lang="en-GB" dirty="0"/>
              <a:t>-Controlled from remote</a:t>
            </a:r>
          </a:p>
        </p:txBody>
      </p:sp>
    </p:spTree>
    <p:extLst>
      <p:ext uri="{BB962C8B-B14F-4D97-AF65-F5344CB8AC3E}">
        <p14:creationId xmlns:p14="http://schemas.microsoft.com/office/powerpoint/2010/main" val="310626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CA873D4-458A-4FC9-96AC-CCE4569D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Module assembly (@UniFE) : first experimental image of 2 aligned crystals</a:t>
            </a:r>
          </a:p>
        </p:txBody>
      </p:sp>
      <p:pic>
        <p:nvPicPr>
          <p:cNvPr id="25" name="Immagine 2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58CC9B8-61DE-4428-9821-7E4C7345E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5" y="2424958"/>
            <a:ext cx="2918722" cy="2918722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pic>
        <p:nvPicPr>
          <p:cNvPr id="27" name="Immagine 26" descr="Immagine che contiene testo&#10;&#10;Descrizione generata automaticamente">
            <a:extLst>
              <a:ext uri="{FF2B5EF4-FFF2-40B4-BE49-F238E27FC236}">
                <a16:creationId xmlns:a16="http://schemas.microsoft.com/office/drawing/2014/main" id="{350264B5-E764-403D-B3CF-1CFFB9D34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94" y="2424958"/>
            <a:ext cx="2963799" cy="2918722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pic>
        <p:nvPicPr>
          <p:cNvPr id="29" name="Immagine 28" descr="Immagine che contiene testo&#10;&#10;Descrizione generata automaticamente">
            <a:extLst>
              <a:ext uri="{FF2B5EF4-FFF2-40B4-BE49-F238E27FC236}">
                <a16:creationId xmlns:a16="http://schemas.microsoft.com/office/drawing/2014/main" id="{6C41E24E-0723-47BC-9BAC-2092B7849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497" y="1989921"/>
            <a:ext cx="3935858" cy="3920661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E0AD4CB-BB93-4B83-9021-421B57DA72F7}"/>
              </a:ext>
            </a:extLst>
          </p:cNvPr>
          <p:cNvSpPr txBox="1"/>
          <p:nvPr/>
        </p:nvSpPr>
        <p:spPr>
          <a:xfrm>
            <a:off x="3415064" y="3349375"/>
            <a:ext cx="623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+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003CD7E-0147-4EB9-BB22-0E98D42079D8}"/>
              </a:ext>
            </a:extLst>
          </p:cNvPr>
          <p:cNvSpPr txBox="1"/>
          <p:nvPr/>
        </p:nvSpPr>
        <p:spPr>
          <a:xfrm>
            <a:off x="7025000" y="3356384"/>
            <a:ext cx="623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=</a:t>
            </a:r>
          </a:p>
        </p:txBody>
      </p:sp>
      <p:sp>
        <p:nvSpPr>
          <p:cNvPr id="32" name="Segnaposto data 31">
            <a:extLst>
              <a:ext uri="{FF2B5EF4-FFF2-40B4-BE49-F238E27FC236}">
                <a16:creationId xmlns:a16="http://schemas.microsoft.com/office/drawing/2014/main" id="{AB546202-3036-4BA4-B388-572B7152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51D8-11E7-4413-8045-1B65352E32A2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33" name="Segnaposto piè di pagina 32">
            <a:extLst>
              <a:ext uri="{FF2B5EF4-FFF2-40B4-BE49-F238E27FC236}">
                <a16:creationId xmlns:a16="http://schemas.microsoft.com/office/drawing/2014/main" id="{AA990FC9-C202-48AC-B57B-5118BE4C3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34" name="Segnaposto numero diapositiva 33">
            <a:extLst>
              <a:ext uri="{FF2B5EF4-FFF2-40B4-BE49-F238E27FC236}">
                <a16:creationId xmlns:a16="http://schemas.microsoft.com/office/drawing/2014/main" id="{50BF03BA-4B73-42C0-8E5F-2635F5892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76AC-890F-4958-AC00-C7D49D599293}" type="slidenum">
              <a:rPr lang="en-GB" smtClean="0"/>
              <a:t>14</a:t>
            </a:fld>
            <a:endParaRPr lang="en-GB" dirty="0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077BF28B-567C-4BE7-9C25-BF7A3B600F93}"/>
              </a:ext>
            </a:extLst>
          </p:cNvPr>
          <p:cNvSpPr/>
          <p:nvPr/>
        </p:nvSpPr>
        <p:spPr>
          <a:xfrm rot="198882">
            <a:off x="1522372" y="5267405"/>
            <a:ext cx="5032455" cy="611343"/>
          </a:xfrm>
          <a:prstGeom prst="rect">
            <a:avLst/>
          </a:prstGeom>
          <a:solidFill>
            <a:schemeClr val="tx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Crystals aligned with a misalignment ~ 15 arcsec</a:t>
            </a:r>
            <a:endParaRPr lang="en-GB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179881A1-9EC2-4598-9710-078ADF0B3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871" y="1797622"/>
            <a:ext cx="6390030" cy="3978330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397887C-685F-45B1-8177-2D133BDC6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Module assembly (@UniFE): improving the assembly accuracy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C374BB-C9A5-4AA5-BD54-B2FBFEEF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FA64-195F-4ED5-A36C-28F62DC5CA95}" type="datetime1">
              <a:rPr lang="en-GB" smtClean="0"/>
              <a:t>06/07/2021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F832C5-8837-42A1-907E-499736BB7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MG16 - Laue Lenses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E48FC1-5740-4CA5-A076-CFF5D378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15</a:t>
            </a:fld>
            <a:endParaRPr lang="en-GB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ACD5BDF-2325-45A4-BCAD-EA240E91CD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2"/>
          <a:stretch/>
        </p:blipFill>
        <p:spPr>
          <a:xfrm>
            <a:off x="444216" y="2031887"/>
            <a:ext cx="4329668" cy="2871787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8AFC426-6E87-4560-B33D-FB722ACBF94B}"/>
              </a:ext>
            </a:extLst>
          </p:cNvPr>
          <p:cNvSpPr txBox="1"/>
          <p:nvPr/>
        </p:nvSpPr>
        <p:spPr>
          <a:xfrm>
            <a:off x="659084" y="4965961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Misalignment within the +15/-10 arcsec after 50 days</a:t>
            </a:r>
            <a:endParaRPr lang="en-GB" sz="20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073E0FC-C901-4AF6-ADD9-24B353871385}"/>
              </a:ext>
            </a:extLst>
          </p:cNvPr>
          <p:cNvSpPr/>
          <p:nvPr/>
        </p:nvSpPr>
        <p:spPr>
          <a:xfrm rot="21216163">
            <a:off x="3095146" y="5368900"/>
            <a:ext cx="3864899" cy="655761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Getting close to target (10 arcsec)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9BC6369-34FF-449D-AB58-64E8414BA41A}"/>
              </a:ext>
            </a:extLst>
          </p:cNvPr>
          <p:cNvSpPr txBox="1"/>
          <p:nvPr/>
        </p:nvSpPr>
        <p:spPr>
          <a:xfrm>
            <a:off x="5898696" y="5969418"/>
            <a:ext cx="6293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…but there is a problem of stability in time</a:t>
            </a:r>
            <a:r>
              <a:rPr lang="en-GB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Freccia in su 2">
            <a:extLst>
              <a:ext uri="{FF2B5EF4-FFF2-40B4-BE49-F238E27FC236}">
                <a16:creationId xmlns:a16="http://schemas.microsoft.com/office/drawing/2014/main" id="{C3B5D413-8282-4815-BE2A-8F8F047A520B}"/>
              </a:ext>
            </a:extLst>
          </p:cNvPr>
          <p:cNvSpPr/>
          <p:nvPr/>
        </p:nvSpPr>
        <p:spPr>
          <a:xfrm>
            <a:off x="9812597" y="5307649"/>
            <a:ext cx="314325" cy="711618"/>
          </a:xfrm>
          <a:prstGeom prst="upArrow">
            <a:avLst/>
          </a:prstGeom>
          <a:solidFill>
            <a:srgbClr val="FFFFFF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6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E9F04F-4A1F-4BC3-BB5D-764AB4E13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 of TRILL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49A464-435D-424C-A4B2-08BC379EC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29" y="1678668"/>
            <a:ext cx="6150429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Production of </a:t>
            </a:r>
            <a:r>
              <a:rPr lang="en-GB" b="1" dirty="0">
                <a:solidFill>
                  <a:schemeClr val="tx2"/>
                </a:solidFill>
              </a:rPr>
              <a:t>~80 bent Germanium (111) crystals</a:t>
            </a:r>
            <a:r>
              <a:rPr lang="en-GB" dirty="0"/>
              <a:t>, with ultralow miscut angle of the planes (&lt;10 arcsec)</a:t>
            </a:r>
          </a:p>
          <a:p>
            <a:r>
              <a:rPr lang="en-GB" dirty="0"/>
              <a:t>Further </a:t>
            </a:r>
            <a:r>
              <a:rPr lang="en-GB" b="1" dirty="0">
                <a:solidFill>
                  <a:schemeClr val="tx2"/>
                </a:solidFill>
              </a:rPr>
              <a:t>refining the mounting </a:t>
            </a:r>
            <a:r>
              <a:rPr lang="en-GB" dirty="0"/>
              <a:t>procedure for a single module</a:t>
            </a:r>
          </a:p>
          <a:p>
            <a:r>
              <a:rPr lang="en-GB" b="1" dirty="0">
                <a:solidFill>
                  <a:schemeClr val="tx2"/>
                </a:solidFill>
              </a:rPr>
              <a:t>Define and test new assembly technique:</a:t>
            </a:r>
            <a:r>
              <a:rPr lang="en-GB" dirty="0"/>
              <a:t> elastic bending and gluing of the crystals on  a curved substrate or non-glue based bonding (ex: anodic bonding)</a:t>
            </a:r>
          </a:p>
          <a:p>
            <a:r>
              <a:rPr lang="en-GB" b="1" dirty="0">
                <a:solidFill>
                  <a:schemeClr val="tx2"/>
                </a:solidFill>
              </a:rPr>
              <a:t>Assembly of the 4 modules prototype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Collimator_V12_img4.png" descr="Collimator_V12_img4.png">
            <a:extLst>
              <a:ext uri="{FF2B5EF4-FFF2-40B4-BE49-F238E27FC236}">
                <a16:creationId xmlns:a16="http://schemas.microsoft.com/office/drawing/2014/main" id="{B1D0F6EB-E6D8-45F5-B5B7-402C033C21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62" t="7252" r="13317" b="11775"/>
          <a:stretch>
            <a:fillRect/>
          </a:stretch>
        </p:blipFill>
        <p:spPr>
          <a:xfrm>
            <a:off x="6771887" y="2006419"/>
            <a:ext cx="5022784" cy="3707856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9E2D47B-9F54-477D-99E6-EFA51B4B4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8723-C417-4B09-918B-29AFF26D9700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E72269-554B-4627-A499-F21BE4F3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BE2AF8-CB47-4A01-BBE2-0521DCA5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76AC-890F-4958-AC00-C7D49D599293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63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 descr="Immagine che contiene satellite&#10;&#10;Descrizione generata automaticamente">
            <a:extLst>
              <a:ext uri="{FF2B5EF4-FFF2-40B4-BE49-F238E27FC236}">
                <a16:creationId xmlns:a16="http://schemas.microsoft.com/office/drawing/2014/main" id="{54DC34C0-4A9B-426B-AAB2-503098177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8" y="2539584"/>
            <a:ext cx="3615546" cy="3067217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A8A118A-710D-44E3-9756-CD0E79DF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final goal: the Narrow Field Telescope (NFT) aboard ASTENA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55F9B3D-FC57-4387-AF8C-2D5AF798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159-37A0-4C12-975C-13D9CE90EA8B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160E9A-FDFD-4EC5-B1D3-1C1F4C6F8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MG16 - Laue Lenses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39531D1-2550-49A3-9B5D-09380A312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76AC-890F-4958-AC00-C7D49D599293}" type="slidenum">
              <a:rPr lang="en-GB" smtClean="0"/>
              <a:t>17</a:t>
            </a:fld>
            <a:endParaRPr lang="en-GB"/>
          </a:p>
        </p:txBody>
      </p:sp>
      <p:grpSp>
        <p:nvGrpSpPr>
          <p:cNvPr id="13" name="Gruppo">
            <a:extLst>
              <a:ext uri="{FF2B5EF4-FFF2-40B4-BE49-F238E27FC236}">
                <a16:creationId xmlns:a16="http://schemas.microsoft.com/office/drawing/2014/main" id="{173FECF6-E5BD-413A-B48A-32CB1EFA9EC8}"/>
              </a:ext>
            </a:extLst>
          </p:cNvPr>
          <p:cNvGrpSpPr/>
          <p:nvPr/>
        </p:nvGrpSpPr>
        <p:grpSpPr>
          <a:xfrm>
            <a:off x="4244571" y="1787442"/>
            <a:ext cx="3006462" cy="4204872"/>
            <a:chOff x="0" y="265414"/>
            <a:chExt cx="4901333" cy="6855060"/>
          </a:xfrm>
        </p:grpSpPr>
        <p:pic>
          <p:nvPicPr>
            <p:cNvPr id="14" name="hell.png" descr="hell.png">
              <a:extLst>
                <a:ext uri="{FF2B5EF4-FFF2-40B4-BE49-F238E27FC236}">
                  <a16:creationId xmlns:a16="http://schemas.microsoft.com/office/drawing/2014/main" id="{1D32D7FE-48C1-4057-AAD6-A1DACF2BF267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265414"/>
              <a:ext cx="4901333" cy="6855060"/>
            </a:xfrm>
            <a:prstGeom prst="rect">
              <a:avLst/>
            </a:prstGeom>
            <a:ln w="28575" cap="flat">
              <a:solidFill>
                <a:schemeClr val="tx2">
                  <a:lumMod val="90000"/>
                </a:schemeClr>
              </a:solidFill>
              <a:miter lim="400000"/>
            </a:ln>
            <a:effectLst/>
          </p:spPr>
        </p:pic>
        <p:sp>
          <p:nvSpPr>
            <p:cNvPr id="15" name="Rettangolo">
              <a:extLst>
                <a:ext uri="{FF2B5EF4-FFF2-40B4-BE49-F238E27FC236}">
                  <a16:creationId xmlns:a16="http://schemas.microsoft.com/office/drawing/2014/main" id="{983D417E-06D3-41D3-8C32-F95AB990EA65}"/>
                </a:ext>
              </a:extLst>
            </p:cNvPr>
            <p:cNvSpPr/>
            <p:nvPr/>
          </p:nvSpPr>
          <p:spPr>
            <a:xfrm>
              <a:off x="133963" y="283461"/>
              <a:ext cx="4289164" cy="24230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434343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endParaRPr/>
            </a:p>
          </p:txBody>
        </p:sp>
        <p:pic>
          <p:nvPicPr>
            <p:cNvPr id="16" name="Immagine" descr="Immagine">
              <a:extLst>
                <a:ext uri="{FF2B5EF4-FFF2-40B4-BE49-F238E27FC236}">
                  <a16:creationId xmlns:a16="http://schemas.microsoft.com/office/drawing/2014/main" id="{9FFD7D71-6202-4444-AB2A-B69CF50E0E59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 l="5079" t="3692" r="3742" b="3971"/>
            <a:stretch>
              <a:fillRect/>
            </a:stretch>
          </p:blipFill>
          <p:spPr>
            <a:xfrm rot="797205">
              <a:off x="211144" y="472776"/>
              <a:ext cx="4384696" cy="2318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61" extrusionOk="0">
                  <a:moveTo>
                    <a:pt x="10923" y="1"/>
                  </a:moveTo>
                  <a:cubicBezTo>
                    <a:pt x="6654" y="-38"/>
                    <a:pt x="2618" y="2465"/>
                    <a:pt x="892" y="6419"/>
                  </a:cubicBezTo>
                  <a:cubicBezTo>
                    <a:pt x="234" y="7925"/>
                    <a:pt x="-2" y="9073"/>
                    <a:pt x="0" y="10773"/>
                  </a:cubicBezTo>
                  <a:cubicBezTo>
                    <a:pt x="3" y="12516"/>
                    <a:pt x="272" y="13760"/>
                    <a:pt x="982" y="15305"/>
                  </a:cubicBezTo>
                  <a:cubicBezTo>
                    <a:pt x="2558" y="18739"/>
                    <a:pt x="5736" y="20999"/>
                    <a:pt x="9711" y="21513"/>
                  </a:cubicBezTo>
                  <a:cubicBezTo>
                    <a:pt x="9950" y="21544"/>
                    <a:pt x="10236" y="21560"/>
                    <a:pt x="10546" y="21561"/>
                  </a:cubicBezTo>
                  <a:cubicBezTo>
                    <a:pt x="11475" y="21562"/>
                    <a:pt x="12633" y="21433"/>
                    <a:pt x="13475" y="21218"/>
                  </a:cubicBezTo>
                  <a:cubicBezTo>
                    <a:pt x="14834" y="20869"/>
                    <a:pt x="16669" y="19933"/>
                    <a:pt x="17656" y="19084"/>
                  </a:cubicBezTo>
                  <a:cubicBezTo>
                    <a:pt x="19719" y="17310"/>
                    <a:pt x="20757" y="15593"/>
                    <a:pt x="21375" y="12940"/>
                  </a:cubicBezTo>
                  <a:cubicBezTo>
                    <a:pt x="21545" y="12209"/>
                    <a:pt x="21577" y="11877"/>
                    <a:pt x="21590" y="10736"/>
                  </a:cubicBezTo>
                  <a:cubicBezTo>
                    <a:pt x="21598" y="9997"/>
                    <a:pt x="21581" y="9358"/>
                    <a:pt x="21553" y="9316"/>
                  </a:cubicBezTo>
                  <a:cubicBezTo>
                    <a:pt x="21525" y="9273"/>
                    <a:pt x="21458" y="8995"/>
                    <a:pt x="21402" y="8699"/>
                  </a:cubicBezTo>
                  <a:cubicBezTo>
                    <a:pt x="21049" y="6813"/>
                    <a:pt x="20034" y="4843"/>
                    <a:pt x="18678" y="3400"/>
                  </a:cubicBezTo>
                  <a:cubicBezTo>
                    <a:pt x="17161" y="1785"/>
                    <a:pt x="14945" y="575"/>
                    <a:pt x="12760" y="174"/>
                  </a:cubicBezTo>
                  <a:cubicBezTo>
                    <a:pt x="12147" y="62"/>
                    <a:pt x="11533" y="6"/>
                    <a:pt x="10923" y="1"/>
                  </a:cubicBezTo>
                  <a:close/>
                  <a:moveTo>
                    <a:pt x="10808" y="7057"/>
                  </a:moveTo>
                  <a:cubicBezTo>
                    <a:pt x="11480" y="7050"/>
                    <a:pt x="11939" y="7171"/>
                    <a:pt x="12528" y="7492"/>
                  </a:cubicBezTo>
                  <a:cubicBezTo>
                    <a:pt x="15114" y="8907"/>
                    <a:pt x="15194" y="12481"/>
                    <a:pt x="12672" y="13973"/>
                  </a:cubicBezTo>
                  <a:cubicBezTo>
                    <a:pt x="12387" y="14142"/>
                    <a:pt x="11968" y="14330"/>
                    <a:pt x="11742" y="14390"/>
                  </a:cubicBezTo>
                  <a:cubicBezTo>
                    <a:pt x="11355" y="14493"/>
                    <a:pt x="10358" y="14524"/>
                    <a:pt x="10020" y="14445"/>
                  </a:cubicBezTo>
                  <a:cubicBezTo>
                    <a:pt x="8696" y="14136"/>
                    <a:pt x="7550" y="13072"/>
                    <a:pt x="7171" y="11799"/>
                  </a:cubicBezTo>
                  <a:cubicBezTo>
                    <a:pt x="7024" y="11308"/>
                    <a:pt x="7018" y="10370"/>
                    <a:pt x="7157" y="9854"/>
                  </a:cubicBezTo>
                  <a:cubicBezTo>
                    <a:pt x="7446" y="8786"/>
                    <a:pt x="8160" y="7925"/>
                    <a:pt x="9172" y="7426"/>
                  </a:cubicBezTo>
                  <a:cubicBezTo>
                    <a:pt x="9742" y="7145"/>
                    <a:pt x="9893" y="7103"/>
                    <a:pt x="10505" y="7068"/>
                  </a:cubicBezTo>
                  <a:cubicBezTo>
                    <a:pt x="10611" y="7062"/>
                    <a:pt x="10712" y="7058"/>
                    <a:pt x="10808" y="7057"/>
                  </a:cubicBezTo>
                  <a:close/>
                </a:path>
              </a:pathLst>
            </a:cu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508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Linea">
              <a:extLst>
                <a:ext uri="{FF2B5EF4-FFF2-40B4-BE49-F238E27FC236}">
                  <a16:creationId xmlns:a16="http://schemas.microsoft.com/office/drawing/2014/main" id="{CDE5C4F4-40DD-4130-99C2-207B4F865186}"/>
                </a:ext>
              </a:extLst>
            </p:cNvPr>
            <p:cNvSpPr/>
            <p:nvPr/>
          </p:nvSpPr>
          <p:spPr>
            <a:xfrm flipH="1" flipV="1">
              <a:off x="268900" y="1054312"/>
              <a:ext cx="2088280" cy="529890"/>
            </a:xfrm>
            <a:prstGeom prst="line">
              <a:avLst/>
            </a:prstGeom>
            <a:noFill/>
            <a:ln w="12700" cap="flat">
              <a:solidFill>
                <a:srgbClr val="51515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434343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pPr>
              <a:endParaRPr/>
            </a:p>
          </p:txBody>
        </p:sp>
        <p:sp>
          <p:nvSpPr>
            <p:cNvPr id="18" name="1.4 m">
              <a:extLst>
                <a:ext uri="{FF2B5EF4-FFF2-40B4-BE49-F238E27FC236}">
                  <a16:creationId xmlns:a16="http://schemas.microsoft.com/office/drawing/2014/main" id="{0192364F-FADE-47E2-8961-AEF0C1CF57E8}"/>
                </a:ext>
              </a:extLst>
            </p:cNvPr>
            <p:cNvSpPr txBox="1"/>
            <p:nvPr/>
          </p:nvSpPr>
          <p:spPr>
            <a:xfrm rot="774000">
              <a:off x="756411" y="934250"/>
              <a:ext cx="1310160" cy="415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 b="1">
                  <a:solidFill>
                    <a:srgbClr val="AE1014"/>
                  </a:solidFill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r>
                <a:rPr dirty="0"/>
                <a:t>1.</a:t>
              </a:r>
              <a:r>
                <a:rPr lang="it-IT" dirty="0"/>
                <a:t>5</a:t>
              </a:r>
              <a:r>
                <a:rPr dirty="0"/>
                <a:t> m</a:t>
              </a: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632F3D2-D0D2-4F63-B42A-063FD4A6D2E5}"/>
              </a:ext>
            </a:extLst>
          </p:cNvPr>
          <p:cNvSpPr txBox="1"/>
          <p:nvPr/>
        </p:nvSpPr>
        <p:spPr>
          <a:xfrm>
            <a:off x="7531757" y="1787149"/>
            <a:ext cx="411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Laue Lens  optics with 20 m focal radius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sz="2000" dirty="0"/>
              <a:t>~19500 crystal tiles of Si(111) and Ge(111)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sz="2000" dirty="0"/>
              <a:t>Energy passband: 50 – 600 keV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FoV</a:t>
            </a:r>
            <a:r>
              <a:rPr lang="en-GB" sz="2000" dirty="0"/>
              <a:t>: 4 arcmin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sz="2000" dirty="0"/>
              <a:t>~30 arcsec Half Power Diameter (HPD)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7650B73-03F0-4633-9933-DF0A561AE925}"/>
              </a:ext>
            </a:extLst>
          </p:cNvPr>
          <p:cNvSpPr txBox="1"/>
          <p:nvPr/>
        </p:nvSpPr>
        <p:spPr>
          <a:xfrm>
            <a:off x="7571750" y="4714278"/>
            <a:ext cx="3888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3D </a:t>
            </a:r>
            <a:r>
              <a:rPr lang="en-GB" b="1" dirty="0" err="1">
                <a:solidFill>
                  <a:schemeClr val="tx2"/>
                </a:solidFill>
              </a:rPr>
              <a:t>CdZTe</a:t>
            </a:r>
            <a:r>
              <a:rPr lang="en-GB" b="1" dirty="0">
                <a:solidFill>
                  <a:schemeClr val="tx2"/>
                </a:solidFill>
              </a:rPr>
              <a:t> (CZT) focal plane detector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dirty="0"/>
              <a:t>Detection efficiency &gt; 80%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dirty="0"/>
              <a:t>300 </a:t>
            </a:r>
            <a:r>
              <a:rPr lang="el-GR" dirty="0"/>
              <a:t>μ</a:t>
            </a:r>
            <a:r>
              <a:rPr lang="it-IT" dirty="0"/>
              <a:t>m </a:t>
            </a:r>
            <a:r>
              <a:rPr lang="it-IT" dirty="0" err="1"/>
              <a:t>spatial</a:t>
            </a:r>
            <a:r>
              <a:rPr lang="it-IT" dirty="0"/>
              <a:t> </a:t>
            </a:r>
            <a:r>
              <a:rPr lang="it-IT" dirty="0" err="1"/>
              <a:t>resolution</a:t>
            </a:r>
            <a:endParaRPr lang="it-IT" dirty="0"/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dirty="0"/>
              <a:t>No need for cooling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793904FE-1B33-489C-AB78-D15587929D13}"/>
              </a:ext>
            </a:extLst>
          </p:cNvPr>
          <p:cNvSpPr/>
          <p:nvPr/>
        </p:nvSpPr>
        <p:spPr>
          <a:xfrm rot="3062715">
            <a:off x="787321" y="3640548"/>
            <a:ext cx="3490803" cy="1232920"/>
          </a:xfrm>
          <a:prstGeom prst="ellipse">
            <a:avLst/>
          </a:prstGeom>
          <a:noFill/>
          <a:ln w="28575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0269E44C-FAD0-4808-ADF3-D4470373C3DD}"/>
              </a:ext>
            </a:extLst>
          </p:cNvPr>
          <p:cNvCxnSpPr>
            <a:cxnSpLocks/>
            <a:stCxn id="21" idx="2"/>
          </p:cNvCxnSpPr>
          <p:nvPr/>
        </p:nvCxnSpPr>
        <p:spPr>
          <a:xfrm flipV="1">
            <a:off x="1435377" y="1798513"/>
            <a:ext cx="2809194" cy="1101196"/>
          </a:xfrm>
          <a:prstGeom prst="line">
            <a:avLst/>
          </a:prstGeom>
          <a:noFill/>
          <a:ln w="28575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91194BCE-7569-48F5-94AB-42465974B799}"/>
              </a:ext>
            </a:extLst>
          </p:cNvPr>
          <p:cNvCxnSpPr>
            <a:cxnSpLocks/>
            <a:stCxn id="21" idx="5"/>
          </p:cNvCxnSpPr>
          <p:nvPr/>
        </p:nvCxnSpPr>
        <p:spPr>
          <a:xfrm>
            <a:off x="2969686" y="5490818"/>
            <a:ext cx="1274885" cy="501496"/>
          </a:xfrm>
          <a:prstGeom prst="line">
            <a:avLst/>
          </a:prstGeom>
          <a:noFill/>
          <a:ln w="28575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64762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6">
            <a:extLst>
              <a:ext uri="{FF2B5EF4-FFF2-40B4-BE49-F238E27FC236}">
                <a16:creationId xmlns:a16="http://schemas.microsoft.com/office/drawing/2014/main" id="{359C4EDC-539F-4059-B7E4-8BFCA387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06" y="347985"/>
            <a:ext cx="10976188" cy="1938337"/>
          </a:xfrm>
        </p:spPr>
        <p:txBody>
          <a:bodyPr anchor="ctr">
            <a:noAutofit/>
          </a:bodyPr>
          <a:lstStyle/>
          <a:p>
            <a:pPr algn="ctr"/>
            <a:r>
              <a:rPr lang="en-GB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6196DC5-8C8C-45EF-A3C2-523348F80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93732-63AE-48C3-8EAE-999A461B3D54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C997411-DDC1-4A73-BCFF-94A08278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MG16 - Laue Lenses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1D2C38-67ED-49C8-9FA4-A252CFE5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76AC-890F-4958-AC00-C7D49D599293}" type="slidenum">
              <a:rPr lang="en-GB" smtClean="0"/>
              <a:t>18</a:t>
            </a:fld>
            <a:endParaRPr lang="en-GB" dirty="0"/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24C7DFDE-A011-43BC-8383-514F06E64693}"/>
              </a:ext>
            </a:extLst>
          </p:cNvPr>
          <p:cNvSpPr txBox="1">
            <a:spLocks/>
          </p:cNvSpPr>
          <p:nvPr/>
        </p:nvSpPr>
        <p:spPr>
          <a:xfrm>
            <a:off x="441325" y="4333492"/>
            <a:ext cx="5970814" cy="1938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Contact us!</a:t>
            </a:r>
          </a:p>
          <a:p>
            <a:pPr marL="342900" indent="-342900"/>
            <a:r>
              <a:rPr lang="en-GB" sz="2000" dirty="0" err="1"/>
              <a:t>Dott</a:t>
            </a:r>
            <a:r>
              <a:rPr lang="en-GB" sz="2000" dirty="0"/>
              <a:t>. Lisa Ferro: </a:t>
            </a:r>
            <a:r>
              <a:rPr lang="en-GB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lisa.ferro@unife.it</a:t>
            </a:r>
            <a:endParaRPr lang="en-GB" sz="2000" dirty="0"/>
          </a:p>
          <a:p>
            <a:pPr marL="342900" indent="-342900"/>
            <a:r>
              <a:rPr lang="en-GB" sz="2000" dirty="0" err="1"/>
              <a:t>Dott</a:t>
            </a:r>
            <a:r>
              <a:rPr lang="en-GB" sz="2000" dirty="0"/>
              <a:t>. Enrico Virgilli: </a:t>
            </a:r>
            <a:r>
              <a:rPr lang="en-GB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enrico.virgilli@inaf.it</a:t>
            </a:r>
            <a:endParaRPr lang="en-GB" sz="2000" dirty="0"/>
          </a:p>
          <a:p>
            <a:pPr marL="342900" indent="-342900"/>
            <a:r>
              <a:rPr lang="en-GB" sz="2000" dirty="0" err="1"/>
              <a:t>Dott</a:t>
            </a:r>
            <a:r>
              <a:rPr lang="en-GB" sz="2000" dirty="0"/>
              <a:t>. Miguel </a:t>
            </a:r>
            <a:r>
              <a:rPr lang="en-GB" sz="2000" dirty="0" err="1"/>
              <a:t>Moita</a:t>
            </a:r>
            <a:r>
              <a:rPr lang="en-GB" sz="2000" dirty="0"/>
              <a:t>: </a:t>
            </a:r>
            <a:r>
              <a:rPr lang="en-GB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mmoita@fe.infn.it </a:t>
            </a:r>
            <a:endParaRPr lang="en-GB" sz="2000" dirty="0"/>
          </a:p>
          <a:p>
            <a:pPr marL="342900" indent="-342900"/>
            <a:r>
              <a:rPr lang="en-GB" sz="2000" dirty="0"/>
              <a:t>Prof. Piero Rosati: </a:t>
            </a:r>
            <a:r>
              <a:rPr lang="en-GB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rosati@fe.infn.it </a:t>
            </a:r>
            <a:endParaRPr lang="en-GB" sz="2000" dirty="0"/>
          </a:p>
          <a:p>
            <a:pPr marL="342900" indent="-342900"/>
            <a:r>
              <a:rPr lang="en-GB" sz="2000" dirty="0"/>
              <a:t>Prof. Filippo Frontera: </a:t>
            </a:r>
            <a:r>
              <a:rPr lang="en-GB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frontera@fe.infn.it </a:t>
            </a:r>
            <a:endParaRPr lang="en-GB" sz="2000" dirty="0"/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C952E257-EF71-4603-B420-A921C70E14FB}"/>
              </a:ext>
            </a:extLst>
          </p:cNvPr>
          <p:cNvSpPr txBox="1">
            <a:spLocks/>
          </p:cNvSpPr>
          <p:nvPr/>
        </p:nvSpPr>
        <p:spPr>
          <a:xfrm>
            <a:off x="332781" y="2157573"/>
            <a:ext cx="6079358" cy="217591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Further readings:</a:t>
            </a:r>
          </a:p>
          <a:p>
            <a:pPr marL="342900" indent="-342900"/>
            <a:r>
              <a:rPr lang="en-GB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Frontera et al., </a:t>
            </a:r>
            <a:r>
              <a:rPr lang="en-US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Understanding the origin of the positron annihilation line and the physics of the supernova explosions</a:t>
            </a:r>
            <a:r>
              <a:rPr lang="en-US" sz="2000" dirty="0"/>
              <a:t>, 2019</a:t>
            </a:r>
            <a:endParaRPr lang="en-US" sz="2000" dirty="0"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/>
            <a:r>
              <a:rPr lang="en-GB" sz="20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Guidorzi et al., </a:t>
            </a:r>
            <a:r>
              <a:rPr lang="en-US" sz="20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Deep Study of the High-Energy Transient Sky</a:t>
            </a:r>
            <a:r>
              <a:rPr lang="en-GB" sz="20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2019</a:t>
            </a:r>
            <a:endParaRPr lang="en-GB" sz="2000" dirty="0"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/>
            <a:r>
              <a:rPr lang="en-GB" sz="2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Virgilli et al., The Narrow Field Telescope aboard ASTENA</a:t>
            </a:r>
            <a:endParaRPr lang="en-GB" sz="2000" dirty="0"/>
          </a:p>
          <a:p>
            <a:pPr marL="342900" indent="-342900"/>
            <a:r>
              <a:rPr lang="en-GB" sz="20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Virgilli et al., </a:t>
            </a:r>
            <a:r>
              <a:rPr lang="en-US" sz="20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Expected performances of a Laue lens made with bent crystals</a:t>
            </a:r>
            <a:endParaRPr lang="en-GB" sz="2000" dirty="0"/>
          </a:p>
          <a:p>
            <a:pPr marL="342900" indent="-342900"/>
            <a:r>
              <a:rPr lang="en-GB" sz="20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Virgilli et al., </a:t>
            </a:r>
            <a:r>
              <a:rPr lang="en-US" sz="20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State-of-the-art of the hard X-/soft γ-ray focusing telescopes: The LAUE project status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3" name="Immagine 12" descr="Immagine che contiene satellite&#10;&#10;Descrizione generata automaticamente">
            <a:extLst>
              <a:ext uri="{FF2B5EF4-FFF2-40B4-BE49-F238E27FC236}">
                <a16:creationId xmlns:a16="http://schemas.microsoft.com/office/drawing/2014/main" id="{4C41E1F7-B81F-4207-860B-CF9162ED46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368" y="2286322"/>
            <a:ext cx="4589432" cy="3893405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9573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5D8CAB-F69D-40CF-B07D-120EA763B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3" y="81000"/>
            <a:ext cx="11311846" cy="1325563"/>
          </a:xfrm>
        </p:spPr>
        <p:txBody>
          <a:bodyPr>
            <a:normAutofit/>
          </a:bodyPr>
          <a:lstStyle/>
          <a:p>
            <a:r>
              <a:rPr lang="en-GB" sz="4000" dirty="0"/>
              <a:t>The Laue Lens Library (LLL) simulation software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F3A7453-FF5E-4180-9FC9-96674F8F5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BD9F-7CA4-4BEF-9C92-2E446E402869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A4AE61-7F51-49E4-A3ED-9DA3CCAD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MG16 - Laue Lenses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7491B9-58AC-4CE7-BF42-ADE5D7EF0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76AC-890F-4958-AC00-C7D49D599293}" type="slidenum">
              <a:rPr lang="en-GB" smtClean="0"/>
              <a:t>19</a:t>
            </a:fld>
            <a:endParaRPr lang="en-GB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4FADE8C7-ED57-42C3-A6BA-648142A6C1D0}"/>
              </a:ext>
            </a:extLst>
          </p:cNvPr>
          <p:cNvGrpSpPr/>
          <p:nvPr/>
        </p:nvGrpSpPr>
        <p:grpSpPr>
          <a:xfrm>
            <a:off x="1832653" y="997408"/>
            <a:ext cx="8526694" cy="5091815"/>
            <a:chOff x="1307593" y="1601002"/>
            <a:chExt cx="7619152" cy="4549866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F1F3080D-9D87-4A5E-8D2E-C4337C7AFA71}"/>
                </a:ext>
              </a:extLst>
            </p:cNvPr>
            <p:cNvSpPr/>
            <p:nvPr/>
          </p:nvSpPr>
          <p:spPr>
            <a:xfrm>
              <a:off x="1307593" y="1690688"/>
              <a:ext cx="7619152" cy="446018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Immagine 6" descr="Immagine che contiene screenshot&#10;&#10;Descrizione generata automaticamente">
              <a:extLst>
                <a:ext uri="{FF2B5EF4-FFF2-40B4-BE49-F238E27FC236}">
                  <a16:creationId xmlns:a16="http://schemas.microsoft.com/office/drawing/2014/main" id="{28B2724D-01A4-4A69-97C2-C8162142E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593" y="1601002"/>
              <a:ext cx="7619152" cy="4549865"/>
            </a:xfrm>
            <a:prstGeom prst="rect">
              <a:avLst/>
            </a:prstGeom>
          </p:spPr>
        </p:pic>
      </p:grpSp>
      <p:sp>
        <p:nvSpPr>
          <p:cNvPr id="10" name="Rettangolo 9">
            <a:extLst>
              <a:ext uri="{FF2B5EF4-FFF2-40B4-BE49-F238E27FC236}">
                <a16:creationId xmlns:a16="http://schemas.microsoft.com/office/drawing/2014/main" id="{D8ADB2E2-BD11-4445-8727-7B0E8AB91652}"/>
              </a:ext>
            </a:extLst>
          </p:cNvPr>
          <p:cNvSpPr/>
          <p:nvPr/>
        </p:nvSpPr>
        <p:spPr>
          <a:xfrm>
            <a:off x="1962363" y="1097777"/>
            <a:ext cx="3431570" cy="495447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D110AC6-6DCC-46AC-8ACC-2B1677B36DEC}"/>
              </a:ext>
            </a:extLst>
          </p:cNvPr>
          <p:cNvSpPr/>
          <p:nvPr/>
        </p:nvSpPr>
        <p:spPr>
          <a:xfrm>
            <a:off x="5766577" y="3020602"/>
            <a:ext cx="1754106" cy="125344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6DE9384-F792-4621-9119-5335D9DC55DF}"/>
              </a:ext>
            </a:extLst>
          </p:cNvPr>
          <p:cNvSpPr/>
          <p:nvPr/>
        </p:nvSpPr>
        <p:spPr>
          <a:xfrm rot="20835232">
            <a:off x="3607098" y="5788537"/>
            <a:ext cx="2147327" cy="472787"/>
          </a:xfrm>
          <a:prstGeom prst="rect">
            <a:avLst/>
          </a:prstGeom>
          <a:solidFill>
            <a:schemeClr val="tx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B050"/>
                </a:solidFill>
              </a:rPr>
              <a:t>Input Parameters</a:t>
            </a:r>
            <a:endParaRPr lang="en-GB" sz="2000" b="1" dirty="0">
              <a:solidFill>
                <a:srgbClr val="00B050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01F59B9-75CB-4C10-AA4D-4ED34E378EDE}"/>
              </a:ext>
            </a:extLst>
          </p:cNvPr>
          <p:cNvSpPr/>
          <p:nvPr/>
        </p:nvSpPr>
        <p:spPr>
          <a:xfrm rot="20835232">
            <a:off x="5863660" y="4251383"/>
            <a:ext cx="2529893" cy="1039819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C00000"/>
                </a:solidFill>
              </a:rPr>
              <a:t>Monte Carlo Simulation + Ray Tracing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data 23">
            <a:extLst>
              <a:ext uri="{FF2B5EF4-FFF2-40B4-BE49-F238E27FC236}">
                <a16:creationId xmlns:a16="http://schemas.microsoft.com/office/drawing/2014/main" id="{DCAA9A83-622C-4028-8A15-8E8ED14D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DF9B-80B2-4BE1-9EF1-947C1972ED10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231F1A-EEF1-49D4-8053-1A81E5EF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MG16 - Laue Lenses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3F1740-6D38-4280-8F8F-EC4B3075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76AC-890F-4958-AC00-C7D49D599293}" type="slidenum">
              <a:rPr lang="en-GB" smtClean="0"/>
              <a:t>2</a:t>
            </a:fld>
            <a:endParaRPr lang="en-GB" dirty="0"/>
          </a:p>
        </p:txBody>
      </p:sp>
      <p:grpSp>
        <p:nvGrpSpPr>
          <p:cNvPr id="16" name="Group 79">
            <a:extLst>
              <a:ext uri="{FF2B5EF4-FFF2-40B4-BE49-F238E27FC236}">
                <a16:creationId xmlns:a16="http://schemas.microsoft.com/office/drawing/2014/main" id="{5B05399B-931D-4E32-B94C-F8558DAE1CF2}"/>
              </a:ext>
            </a:extLst>
          </p:cNvPr>
          <p:cNvGrpSpPr/>
          <p:nvPr/>
        </p:nvGrpSpPr>
        <p:grpSpPr>
          <a:xfrm>
            <a:off x="4751809" y="1825165"/>
            <a:ext cx="6477846" cy="3424438"/>
            <a:chOff x="0" y="0"/>
            <a:chExt cx="7087944" cy="3654439"/>
          </a:xfrm>
        </p:grpSpPr>
        <p:pic>
          <p:nvPicPr>
            <p:cNvPr id="17" name="laueimmagine.jpg">
              <a:extLst>
                <a:ext uri="{FF2B5EF4-FFF2-40B4-BE49-F238E27FC236}">
                  <a16:creationId xmlns:a16="http://schemas.microsoft.com/office/drawing/2014/main" id="{D6FD64BC-C947-4445-B713-749B74C71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00" y="38100"/>
              <a:ext cx="6960944" cy="3489339"/>
            </a:xfrm>
            <a:prstGeom prst="rect">
              <a:avLst/>
            </a:prstGeom>
            <a:ln w="38100">
              <a:solidFill>
                <a:srgbClr val="002060"/>
              </a:solidFill>
              <a:miter lim="400000"/>
            </a:ln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9A890AA-44A6-4A25-8314-4AAD13AC6D0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087944" cy="3654439"/>
            </a:xfrm>
            <a:prstGeom prst="rect">
              <a:avLst/>
            </a:prstGeom>
            <a:ln w="38100">
              <a:solidFill>
                <a:srgbClr val="002060"/>
              </a:solidFill>
              <a:miter lim="400000"/>
            </a:ln>
          </p:spPr>
        </p:pic>
      </p:grpSp>
      <p:grpSp>
        <p:nvGrpSpPr>
          <p:cNvPr id="19" name="Group 84">
            <a:extLst>
              <a:ext uri="{FF2B5EF4-FFF2-40B4-BE49-F238E27FC236}">
                <a16:creationId xmlns:a16="http://schemas.microsoft.com/office/drawing/2014/main" id="{E8E6BAB6-B065-4EDE-B5E0-70C251EA8B98}"/>
              </a:ext>
            </a:extLst>
          </p:cNvPr>
          <p:cNvGrpSpPr/>
          <p:nvPr/>
        </p:nvGrpSpPr>
        <p:grpSpPr>
          <a:xfrm>
            <a:off x="1083541" y="2416058"/>
            <a:ext cx="2855281" cy="3640540"/>
            <a:chOff x="-1" y="0"/>
            <a:chExt cx="3932202" cy="5013637"/>
          </a:xfrm>
        </p:grpSpPr>
        <p:pic>
          <p:nvPicPr>
            <p:cNvPr id="20" name="pasted-image.tiff">
              <a:extLst>
                <a:ext uri="{FF2B5EF4-FFF2-40B4-BE49-F238E27FC236}">
                  <a16:creationId xmlns:a16="http://schemas.microsoft.com/office/drawing/2014/main" id="{E96F3D0B-A6B2-43F0-95A9-3D7158A9980A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00" y="12700"/>
              <a:ext cx="3906801" cy="4950137"/>
            </a:xfrm>
            <a:prstGeom prst="rect">
              <a:avLst/>
            </a:prstGeom>
            <a:ln w="38100">
              <a:solidFill>
                <a:srgbClr val="002060"/>
              </a:solidFill>
              <a:miter lim="400000"/>
            </a:ln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5F851EFC-2D3C-4379-A59C-D107A7B5E72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3932202" cy="5013637"/>
            </a:xfrm>
            <a:prstGeom prst="rect">
              <a:avLst/>
            </a:prstGeom>
            <a:ln w="38100">
              <a:solidFill>
                <a:srgbClr val="002060"/>
              </a:solidFill>
              <a:miter lim="400000"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CE46BEE-4DC7-4666-87A8-9138387AA5FC}"/>
                  </a:ext>
                </a:extLst>
              </p:cNvPr>
              <p:cNvSpPr txBox="1"/>
              <p:nvPr/>
            </p:nvSpPr>
            <p:spPr>
              <a:xfrm>
                <a:off x="1183319" y="1567655"/>
                <a:ext cx="2655727" cy="698846"/>
              </a:xfrm>
              <a:prstGeom prst="rect">
                <a:avLst/>
              </a:prstGeom>
              <a:solidFill>
                <a:schemeClr val="tx2">
                  <a:lumMod val="10000"/>
                  <a:alpha val="60000"/>
                </a:schemeClr>
              </a:solidFill>
              <a:ln w="28575"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h𝑘𝑙</m:t>
                          </m:r>
                        </m:sub>
                      </m:sSub>
                      <m:func>
                        <m:func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fun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CE46BEE-4DC7-4666-87A8-9138387AA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319" y="1567655"/>
                <a:ext cx="2655727" cy="6988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olo 1">
            <a:extLst>
              <a:ext uri="{FF2B5EF4-FFF2-40B4-BE49-F238E27FC236}">
                <a16:creationId xmlns:a16="http://schemas.microsoft.com/office/drawing/2014/main" id="{230B5139-E352-489A-834A-DA7A09F40741}"/>
              </a:ext>
            </a:extLst>
          </p:cNvPr>
          <p:cNvSpPr txBox="1">
            <a:spLocks/>
          </p:cNvSpPr>
          <p:nvPr/>
        </p:nvSpPr>
        <p:spPr>
          <a:xfrm>
            <a:off x="359736" y="2116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Laue lenses: </a:t>
            </a:r>
            <a:r>
              <a:rPr lang="en-GB" sz="3600" dirty="0"/>
              <a:t>hard X-soft Gamma ray optics based on Bragg’s Law of Diffraction</a:t>
            </a:r>
            <a:endParaRPr lang="en-GB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8F44C6A-7A5C-4CCF-8EB2-DF55CCCDA607}"/>
              </a:ext>
            </a:extLst>
          </p:cNvPr>
          <p:cNvSpPr txBox="1"/>
          <p:nvPr/>
        </p:nvSpPr>
        <p:spPr>
          <a:xfrm>
            <a:off x="5099325" y="5373380"/>
            <a:ext cx="5782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Focal distance </a:t>
            </a:r>
            <a:r>
              <a:rPr lang="en-GB" sz="2400" dirty="0"/>
              <a:t>equal to half the curvature radius of the lens</a:t>
            </a:r>
          </a:p>
        </p:txBody>
      </p:sp>
    </p:spTree>
    <p:extLst>
      <p:ext uri="{BB962C8B-B14F-4D97-AF65-F5344CB8AC3E}">
        <p14:creationId xmlns:p14="http://schemas.microsoft.com/office/powerpoint/2010/main" val="196817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57D3D-8F45-43CF-AAAF-8BC797BE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11" y="2668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Laue lenses: </a:t>
            </a:r>
            <a:r>
              <a:rPr lang="en-GB" sz="4400" dirty="0"/>
              <a:t>hard X-soft Gamma ray optics based on Bragg’s Law of Diffraction</a:t>
            </a:r>
            <a:endParaRPr lang="en-GB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4758D11-3933-4E2B-85EE-C1AFE5C25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6C59-D471-4F99-BAA0-2672D5B7C643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C8F28E-72F2-49BD-B9B0-5F5588B24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F8C128-BAD7-4781-91CC-44273BD30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76AC-890F-4958-AC00-C7D49D599293}" type="slidenum">
              <a:rPr lang="en-GB" smtClean="0"/>
              <a:t>3</a:t>
            </a:fld>
            <a:endParaRPr lang="en-GB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BFAC748-8071-42A0-8D21-1EF9869FE59B}"/>
              </a:ext>
            </a:extLst>
          </p:cNvPr>
          <p:cNvGrpSpPr/>
          <p:nvPr/>
        </p:nvGrpSpPr>
        <p:grpSpPr>
          <a:xfrm>
            <a:off x="7838543" y="1718129"/>
            <a:ext cx="3667874" cy="4044780"/>
            <a:chOff x="6914595" y="1236661"/>
            <a:chExt cx="3976099" cy="4384678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9E75C0D5-07CF-4AE6-9559-933EBAD0C66A}"/>
                </a:ext>
              </a:extLst>
            </p:cNvPr>
            <p:cNvSpPr/>
            <p:nvPr/>
          </p:nvSpPr>
          <p:spPr>
            <a:xfrm>
              <a:off x="6914595" y="1236661"/>
              <a:ext cx="3976099" cy="4384678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6" name="pasted-image.tiff">
              <a:extLst>
                <a:ext uri="{FF2B5EF4-FFF2-40B4-BE49-F238E27FC236}">
                  <a16:creationId xmlns:a16="http://schemas.microsoft.com/office/drawing/2014/main" id="{42C9DC12-7009-4613-95FD-ED6B29E51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2608" r="6429"/>
            <a:stretch>
              <a:fillRect/>
            </a:stretch>
          </p:blipFill>
          <p:spPr>
            <a:xfrm>
              <a:off x="7049223" y="1565326"/>
              <a:ext cx="3682488" cy="4056013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2" name="laueimmagine.jpg">
            <a:extLst>
              <a:ext uri="{FF2B5EF4-FFF2-40B4-BE49-F238E27FC236}">
                <a16:creationId xmlns:a16="http://schemas.microsoft.com/office/drawing/2014/main" id="{97F2FC86-2DE3-4ECD-A117-8058F56598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076" t="6045" b="6045"/>
          <a:stretch>
            <a:fillRect/>
          </a:stretch>
        </p:blipFill>
        <p:spPr>
          <a:xfrm>
            <a:off x="602750" y="1718129"/>
            <a:ext cx="3142624" cy="3303318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pic>
        <p:nvPicPr>
          <p:cNvPr id="13" name="ringsexample_100-300keV_focal3m.jpg">
            <a:extLst>
              <a:ext uri="{FF2B5EF4-FFF2-40B4-BE49-F238E27FC236}">
                <a16:creationId xmlns:a16="http://schemas.microsoft.com/office/drawing/2014/main" id="{A4D02D41-C59D-4F58-A226-8B9762FD54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1"/>
          <a:stretch>
            <a:fillRect/>
          </a:stretch>
        </p:blipFill>
        <p:spPr>
          <a:xfrm>
            <a:off x="4204572" y="1749472"/>
            <a:ext cx="3174773" cy="3303318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C7AD597-A856-4199-AE59-2E077097015B}"/>
              </a:ext>
            </a:extLst>
          </p:cNvPr>
          <p:cNvSpPr txBox="1"/>
          <p:nvPr/>
        </p:nvSpPr>
        <p:spPr>
          <a:xfrm>
            <a:off x="63997" y="5052790"/>
            <a:ext cx="411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Single ring: (almost) monochromatic response</a:t>
            </a:r>
          </a:p>
          <a:p>
            <a:pPr algn="ctr"/>
            <a:r>
              <a:rPr lang="en-GB" sz="2400" dirty="0"/>
              <a:t>Multiple rings: </a:t>
            </a:r>
            <a:r>
              <a:rPr lang="en-GB" sz="2400" dirty="0">
                <a:solidFill>
                  <a:schemeClr val="tx2"/>
                </a:solidFill>
              </a:rPr>
              <a:t>broad band lens</a:t>
            </a:r>
          </a:p>
        </p:txBody>
      </p:sp>
    </p:spTree>
    <p:extLst>
      <p:ext uri="{BB962C8B-B14F-4D97-AF65-F5344CB8AC3E}">
        <p14:creationId xmlns:p14="http://schemas.microsoft.com/office/powerpoint/2010/main" val="32932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D1219C-E345-44DB-A6C7-D78AD3CF9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73" y="116174"/>
            <a:ext cx="11429144" cy="1325563"/>
          </a:xfrm>
        </p:spPr>
        <p:txBody>
          <a:bodyPr/>
          <a:lstStyle/>
          <a:p>
            <a:r>
              <a:rPr lang="en-GB" dirty="0"/>
              <a:t>The crystals: </a:t>
            </a:r>
            <a:r>
              <a:rPr lang="en-GB" dirty="0">
                <a:solidFill>
                  <a:schemeClr val="tx2"/>
                </a:solidFill>
              </a:rPr>
              <a:t>flat vs bent, mosaic vs perfect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7CF229-6484-494D-8372-86AC665D0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8608-ABB5-4C49-A330-6FD6B10F42A7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48E8D4-1296-4A4B-A381-DFF95A411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E12288-4672-4B38-8D3D-6E3364D6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76AC-890F-4958-AC00-C7D49D599293}" type="slidenum">
              <a:rPr lang="en-GB" smtClean="0"/>
              <a:t>4</a:t>
            </a:fld>
            <a:endParaRPr lang="en-GB" dirty="0"/>
          </a:p>
        </p:txBody>
      </p:sp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10A761F5-1872-468A-8744-92AE1FB494D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72" y="1471631"/>
            <a:ext cx="2300355" cy="2133614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534B9625-76BA-4DD4-8E99-E4FDB98C367D}"/>
              </a:ext>
            </a:extLst>
          </p:cNvPr>
          <p:cNvPicPr>
            <a:picLocks/>
          </p:cNvPicPr>
          <p:nvPr/>
        </p:nvPicPr>
        <p:blipFill>
          <a:blip r:embed="rId3"/>
          <a:srcRect t="13295"/>
          <a:stretch>
            <a:fillRect/>
          </a:stretch>
        </p:blipFill>
        <p:spPr>
          <a:xfrm>
            <a:off x="1180657" y="3954973"/>
            <a:ext cx="2300369" cy="2133459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pic>
        <p:nvPicPr>
          <p:cNvPr id="9" name="Schermata 2019-02-13 alle 13.53.25.png">
            <a:extLst>
              <a:ext uri="{FF2B5EF4-FFF2-40B4-BE49-F238E27FC236}">
                <a16:creationId xmlns:a16="http://schemas.microsoft.com/office/drawing/2014/main" id="{B9308013-D5F0-4EAE-AECD-BC8BFD566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129" y="1378160"/>
            <a:ext cx="2226871" cy="2226871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pic>
        <p:nvPicPr>
          <p:cNvPr id="10" name="Schermata 2019-02-13 alle 13.54.42.png">
            <a:extLst>
              <a:ext uri="{FF2B5EF4-FFF2-40B4-BE49-F238E27FC236}">
                <a16:creationId xmlns:a16="http://schemas.microsoft.com/office/drawing/2014/main" id="{954AEF5A-BA83-4A0F-8866-17AB3658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130" y="3869339"/>
            <a:ext cx="2307828" cy="2311575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6B1A7C-7FE6-455F-98FE-F7ED721B4FCF}"/>
              </a:ext>
            </a:extLst>
          </p:cNvPr>
          <p:cNvSpPr txBox="1"/>
          <p:nvPr/>
        </p:nvSpPr>
        <p:spPr>
          <a:xfrm rot="16200000">
            <a:off x="188834" y="2215272"/>
            <a:ext cx="1287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FLAT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EF2843D-A02A-4390-82D7-BCEF78C19F43}"/>
              </a:ext>
            </a:extLst>
          </p:cNvPr>
          <p:cNvSpPr txBox="1"/>
          <p:nvPr/>
        </p:nvSpPr>
        <p:spPr>
          <a:xfrm rot="16200000">
            <a:off x="137601" y="4698537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BENT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B3DD864-23CA-413D-8C31-0A98C3687953}"/>
              </a:ext>
            </a:extLst>
          </p:cNvPr>
          <p:cNvSpPr txBox="1"/>
          <p:nvPr/>
        </p:nvSpPr>
        <p:spPr>
          <a:xfrm>
            <a:off x="4196535" y="950367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Simulations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6800D63-3507-4F89-B14D-6F4E91E5D1BA}"/>
              </a:ext>
            </a:extLst>
          </p:cNvPr>
          <p:cNvSpPr txBox="1"/>
          <p:nvPr/>
        </p:nvSpPr>
        <p:spPr>
          <a:xfrm rot="16200000">
            <a:off x="6070236" y="2080838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PERFECT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C1A9715-F9CB-46C2-BB5D-C28D21EB86C7}"/>
              </a:ext>
            </a:extLst>
          </p:cNvPr>
          <p:cNvSpPr txBox="1"/>
          <p:nvPr/>
        </p:nvSpPr>
        <p:spPr>
          <a:xfrm rot="16200000">
            <a:off x="6165712" y="4633252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MOSAIC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0684177-BC9D-471E-A6F8-7874FC4DB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724" y="1295973"/>
            <a:ext cx="3099968" cy="2309058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9B44631F-6927-4781-B1AD-0D95D08C8B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69" t="8440" r="5237" b="1685"/>
          <a:stretch/>
        </p:blipFill>
        <p:spPr>
          <a:xfrm>
            <a:off x="7534655" y="3950528"/>
            <a:ext cx="3331773" cy="2113145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309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A93043-3F54-44E8-AAC7-D9842584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18" y="365125"/>
            <a:ext cx="10515600" cy="1325563"/>
          </a:xfrm>
        </p:spPr>
        <p:txBody>
          <a:bodyPr/>
          <a:lstStyle/>
          <a:p>
            <a:r>
              <a:rPr lang="en-GB" dirty="0"/>
              <a:t>Our choice: bent perfect crystals (BPC)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97049FC8-A4F8-45BC-9068-E6EADCD5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0F95-F3E1-402E-AC45-BE391D1E5EEF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E6BBBCD-8453-4945-866F-F159622F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MG16 - Laue Lenses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7920B4-110A-4C99-80FA-CF18C13C0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76AC-890F-4958-AC00-C7D49D599293}" type="slidenum">
              <a:rPr lang="en-GB" smtClean="0"/>
              <a:t>5</a:t>
            </a:fld>
            <a:endParaRPr lang="en-GB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D90827D-C5BB-404D-994E-017C65C88BA9}"/>
              </a:ext>
            </a:extLst>
          </p:cNvPr>
          <p:cNvSpPr txBox="1"/>
          <p:nvPr/>
        </p:nvSpPr>
        <p:spPr>
          <a:xfrm>
            <a:off x="222418" y="1345863"/>
            <a:ext cx="76578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Bent crystals act as </a:t>
            </a:r>
            <a:r>
              <a:rPr lang="en-GB" sz="3000" b="1" dirty="0">
                <a:solidFill>
                  <a:schemeClr val="tx2"/>
                </a:solidFill>
              </a:rPr>
              <a:t>concentrator of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Bent crystals have </a:t>
            </a:r>
            <a:r>
              <a:rPr lang="en-GB" sz="3000" b="1" dirty="0">
                <a:solidFill>
                  <a:schemeClr val="tx2"/>
                </a:solidFill>
              </a:rPr>
              <a:t>a larger energy passband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tx2"/>
                </a:solidFill>
              </a:rPr>
              <a:t>Increased diffraction efficiency </a:t>
            </a:r>
            <a:r>
              <a:rPr lang="en-GB" sz="3000" dirty="0" err="1"/>
              <a:t>w.r.t.</a:t>
            </a:r>
            <a:r>
              <a:rPr lang="en-GB" sz="3000" dirty="0"/>
              <a:t> flat perfect crystals and mosaic crystals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Internal planes misalignment of BPC </a:t>
            </a:r>
            <a:r>
              <a:rPr lang="en-GB" sz="3000" b="1" dirty="0">
                <a:solidFill>
                  <a:schemeClr val="tx2"/>
                </a:solidFill>
              </a:rPr>
              <a:t>(quasi-</a:t>
            </a:r>
            <a:r>
              <a:rPr lang="en-GB" sz="3000" b="1" dirty="0" err="1">
                <a:solidFill>
                  <a:schemeClr val="tx2"/>
                </a:solidFill>
              </a:rPr>
              <a:t>mosaicity</a:t>
            </a:r>
            <a:r>
              <a:rPr lang="en-GB" sz="3000" b="1" dirty="0">
                <a:solidFill>
                  <a:schemeClr val="tx2"/>
                </a:solidFill>
              </a:rPr>
              <a:t>) smaller than the typical </a:t>
            </a:r>
            <a:r>
              <a:rPr lang="en-GB" sz="3000" b="1" dirty="0" err="1">
                <a:solidFill>
                  <a:schemeClr val="tx2"/>
                </a:solidFill>
              </a:rPr>
              <a:t>mosaicity</a:t>
            </a:r>
            <a:r>
              <a:rPr lang="en-GB" sz="3000" b="1" dirty="0">
                <a:solidFill>
                  <a:schemeClr val="tx2"/>
                </a:solidFill>
              </a:rPr>
              <a:t> of mosaic crystals </a:t>
            </a:r>
            <a:r>
              <a:rPr lang="en-GB" sz="3000" dirty="0"/>
              <a:t>➛ better focalization 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ADFF5FC-E082-4591-90E8-362848859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567398"/>
            <a:ext cx="3544005" cy="4333427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49797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A93043-3F54-44E8-AAC7-D9842584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15" y="367072"/>
            <a:ext cx="10515600" cy="1325563"/>
          </a:xfrm>
        </p:spPr>
        <p:txBody>
          <a:bodyPr/>
          <a:lstStyle/>
          <a:p>
            <a:r>
              <a:rPr lang="en-GB" dirty="0"/>
              <a:t>Our choice: bent perfect crystals (BPC)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97049FC8-A4F8-45BC-9068-E6EADCD5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C24E-EC7D-42D4-AA00-71FFC70442C5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E6BBBCD-8453-4945-866F-F159622F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7920B4-110A-4C99-80FA-CF18C13C0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76AC-890F-4958-AC00-C7D49D599293}" type="slidenum">
              <a:rPr lang="en-GB" smtClean="0"/>
              <a:t>6</a:t>
            </a:fld>
            <a:endParaRPr lang="en-GB" dirty="0"/>
          </a:p>
        </p:txBody>
      </p:sp>
      <p:pic>
        <p:nvPicPr>
          <p:cNvPr id="8" name="pasted-image.png">
            <a:extLst>
              <a:ext uri="{FF2B5EF4-FFF2-40B4-BE49-F238E27FC236}">
                <a16:creationId xmlns:a16="http://schemas.microsoft.com/office/drawing/2014/main" id="{7AD51D8A-CF8A-4E26-B1A6-3C2A27D24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17" y="1913507"/>
            <a:ext cx="5642880" cy="3103585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pic>
        <p:nvPicPr>
          <p:cNvPr id="9" name="diffratto-best-fit5.png">
            <a:extLst>
              <a:ext uri="{FF2B5EF4-FFF2-40B4-BE49-F238E27FC236}">
                <a16:creationId xmlns:a16="http://schemas.microsoft.com/office/drawing/2014/main" id="{7E0873FB-98BF-41B7-AFA5-2F2B26B4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730"/>
          <a:stretch>
            <a:fillRect/>
          </a:stretch>
        </p:blipFill>
        <p:spPr>
          <a:xfrm>
            <a:off x="7239000" y="1712783"/>
            <a:ext cx="4114800" cy="4364944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BE071D6-D81E-4600-8843-B69F243D8538}"/>
              </a:ext>
            </a:extLst>
          </p:cNvPr>
          <p:cNvCxnSpPr>
            <a:cxnSpLocks/>
          </p:cNvCxnSpPr>
          <p:nvPr/>
        </p:nvCxnSpPr>
        <p:spPr>
          <a:xfrm flipV="1">
            <a:off x="3677478" y="1712784"/>
            <a:ext cx="3561522" cy="109137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2609226-8AA0-4990-8EC0-F43E13D4529B}"/>
              </a:ext>
            </a:extLst>
          </p:cNvPr>
          <p:cNvCxnSpPr>
            <a:cxnSpLocks/>
          </p:cNvCxnSpPr>
          <p:nvPr/>
        </p:nvCxnSpPr>
        <p:spPr>
          <a:xfrm>
            <a:off x="3677478" y="3111275"/>
            <a:ext cx="3561522" cy="296645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03DB6E8-5E9C-44E7-A1BA-519AB7BE849C}"/>
              </a:ext>
            </a:extLst>
          </p:cNvPr>
          <p:cNvSpPr txBox="1"/>
          <p:nvPr/>
        </p:nvSpPr>
        <p:spPr>
          <a:xfrm>
            <a:off x="614409" y="5150916"/>
            <a:ext cx="5961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X-profile: ~8 arcsec FWHM</a:t>
            </a:r>
          </a:p>
          <a:p>
            <a:r>
              <a:rPr lang="en-GB" sz="2000" dirty="0"/>
              <a:t>Crystal curvature radius = 40 m (Focal length = 20 m)</a:t>
            </a:r>
            <a:endParaRPr lang="en-GB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CE4B2B2-D58F-4BD4-A66F-A3A07E81E5D0}"/>
              </a:ext>
            </a:extLst>
          </p:cNvPr>
          <p:cNvSpPr txBox="1"/>
          <p:nvPr/>
        </p:nvSpPr>
        <p:spPr>
          <a:xfrm>
            <a:off x="7183777" y="1278014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Experimental Result @150 keV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B730AC9-96E2-4AB5-AEDE-DF17DA219418}"/>
              </a:ext>
            </a:extLst>
          </p:cNvPr>
          <p:cNvSpPr/>
          <p:nvPr/>
        </p:nvSpPr>
        <p:spPr>
          <a:xfrm rot="20835232">
            <a:off x="313829" y="1920629"/>
            <a:ext cx="4647042" cy="948293"/>
          </a:xfrm>
          <a:prstGeom prst="rect">
            <a:avLst/>
          </a:prstGeom>
          <a:solidFill>
            <a:schemeClr val="tx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B050"/>
                </a:solidFill>
              </a:rPr>
              <a:t>From 30 x 10 cm</a:t>
            </a:r>
            <a:r>
              <a:rPr lang="en-GB" sz="2000" baseline="30000" dirty="0">
                <a:solidFill>
                  <a:srgbClr val="00B050"/>
                </a:solidFill>
              </a:rPr>
              <a:t>2</a:t>
            </a:r>
            <a:r>
              <a:rPr lang="en-GB" sz="2000" dirty="0">
                <a:solidFill>
                  <a:srgbClr val="00B050"/>
                </a:solidFill>
              </a:rPr>
              <a:t> crystal area to 0.1 x 10 cm</a:t>
            </a:r>
            <a:r>
              <a:rPr lang="en-GB" sz="2000" baseline="30000" dirty="0">
                <a:solidFill>
                  <a:srgbClr val="00B050"/>
                </a:solidFill>
              </a:rPr>
              <a:t>2</a:t>
            </a:r>
            <a:r>
              <a:rPr lang="en-GB" sz="2000" dirty="0">
                <a:solidFill>
                  <a:srgbClr val="00B050"/>
                </a:solidFill>
              </a:rPr>
              <a:t> image area → </a:t>
            </a:r>
            <a:r>
              <a:rPr lang="en-GB" sz="2000" b="1" dirty="0">
                <a:solidFill>
                  <a:srgbClr val="00B050"/>
                </a:solidFill>
              </a:rPr>
              <a:t>30 times smaller</a:t>
            </a:r>
          </a:p>
        </p:txBody>
      </p:sp>
    </p:spTree>
    <p:extLst>
      <p:ext uri="{BB962C8B-B14F-4D97-AF65-F5344CB8AC3E}">
        <p14:creationId xmlns:p14="http://schemas.microsoft.com/office/powerpoint/2010/main" val="70723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45AC63-E13E-4D69-9AF0-73D7E62C8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we achieve with Laue lenses?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9D66D-DCB7-4BA8-A700-91093C206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63984" cy="435133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tx2"/>
                </a:solidFill>
              </a:rPr>
              <a:t>Unprecedentend</a:t>
            </a:r>
            <a:r>
              <a:rPr lang="en-GB" b="1" dirty="0">
                <a:solidFill>
                  <a:schemeClr val="tx2"/>
                </a:solidFill>
              </a:rPr>
              <a:t> imaging capabilities: </a:t>
            </a:r>
            <a:r>
              <a:rPr lang="en-GB" dirty="0"/>
              <a:t>Better PSF than coded masks imaging (INTEGRAL/IBIS = 12’). Goal ~30”</a:t>
            </a:r>
          </a:p>
          <a:p>
            <a:pPr marL="285750" indent="-285750"/>
            <a:r>
              <a:rPr lang="en-GB" b="1" dirty="0">
                <a:solidFill>
                  <a:schemeClr val="tx2"/>
                </a:solidFill>
              </a:rPr>
              <a:t>Enable real concentration/imaging. </a:t>
            </a:r>
            <a:r>
              <a:rPr lang="en-GB" dirty="0"/>
              <a:t>Concentration of radiation up 600 keV!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Lightweight, stable optics</a:t>
            </a:r>
            <a:r>
              <a:rPr lang="en-GB" dirty="0">
                <a:solidFill>
                  <a:schemeClr val="tx2"/>
                </a:solidFill>
              </a:rPr>
              <a:t>. </a:t>
            </a:r>
            <a:r>
              <a:rPr lang="en-GB" dirty="0"/>
              <a:t>Less than 150 kg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Combined with an adequate focal plane detector, can </a:t>
            </a:r>
            <a:r>
              <a:rPr lang="en-GB" b="1" dirty="0">
                <a:solidFill>
                  <a:schemeClr val="tx2"/>
                </a:solidFill>
              </a:rPr>
              <a:t>allow us to make X-ray spectroscopy and polarimetry with an unparalleled quality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E1E9B5A-351E-427D-AC2B-17665107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14C5-B1AA-4610-ACC3-6B7C77037225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C82D3F-8FE3-42D5-BAE0-58002210B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MG16 - Laue Lenses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9A0071-9D5B-4FC4-A2F1-1D490B5D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676AC-890F-4958-AC00-C7D49D599293}" type="slidenum">
              <a:rPr lang="en-GB" smtClean="0"/>
              <a:t>7</a:t>
            </a:fld>
            <a:endParaRPr lang="en-GB" dirty="0"/>
          </a:p>
        </p:txBody>
      </p:sp>
      <p:pic>
        <p:nvPicPr>
          <p:cNvPr id="7" name="both.gif" descr="both.gif">
            <a:extLst>
              <a:ext uri="{FF2B5EF4-FFF2-40B4-BE49-F238E27FC236}">
                <a16:creationId xmlns:a16="http://schemas.microsoft.com/office/drawing/2014/main" id="{9A701DF2-2A14-4CBD-824F-E6CA8A252CD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8889"/>
          <a:stretch/>
        </p:blipFill>
        <p:spPr>
          <a:xfrm>
            <a:off x="7202184" y="2003460"/>
            <a:ext cx="3980689" cy="35387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58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78092A-EAD7-45CB-B577-AB5E1F47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TRILL project: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a first prototype of broadband Laue lens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D7729A-8693-4806-B9E1-D8945EB22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3175"/>
            <a:ext cx="686752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000" dirty="0"/>
              <a:t>Aim: To increase the </a:t>
            </a:r>
            <a:r>
              <a:rPr lang="en-GB" sz="3000" dirty="0">
                <a:solidFill>
                  <a:schemeClr val="tx2"/>
                </a:solidFill>
              </a:rPr>
              <a:t>Technological Readiness Level (TRL) </a:t>
            </a:r>
            <a:r>
              <a:rPr lang="en-GB" sz="3000" dirty="0"/>
              <a:t>of Laue lenses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dirty="0"/>
              <a:t>Repeatable and affordable method to bend the crystals</a:t>
            </a:r>
            <a:br>
              <a:rPr lang="en-GB" sz="3000" dirty="0"/>
            </a:br>
            <a:endParaRPr lang="en-GB" sz="3000" dirty="0"/>
          </a:p>
          <a:p>
            <a:pPr marL="514350" indent="-514350">
              <a:buFont typeface="+mj-lt"/>
              <a:buAutoNum type="arabicPeriod"/>
            </a:pPr>
            <a:r>
              <a:rPr lang="en-GB" sz="3000" dirty="0"/>
              <a:t>Assembly of four modules of a Laue lens</a:t>
            </a:r>
            <a:br>
              <a:rPr lang="en-GB" sz="3000" dirty="0"/>
            </a:br>
            <a:endParaRPr lang="en-GB" sz="3000" dirty="0"/>
          </a:p>
          <a:p>
            <a:pPr marL="514350" indent="-514350">
              <a:buFont typeface="+mj-lt"/>
              <a:buAutoNum type="arabicPeriod"/>
            </a:pPr>
            <a:r>
              <a:rPr lang="en-GB" sz="3000" dirty="0"/>
              <a:t>Study of a way to connect and orient the modules in a single prototype</a:t>
            </a:r>
            <a:endParaRPr lang="en-GB" dirty="0"/>
          </a:p>
          <a:p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C2E1A7-0652-4F16-A1BE-43917835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B804-10CA-4E65-BFAF-B76A0DA9353F}" type="datetime1">
              <a:rPr lang="en-GB" smtClean="0"/>
              <a:t>06/07/2021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9075CB-009A-45A4-9514-61F283C2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MG16 - Laue Lenses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72297D-6C94-4F8C-BDC1-AB61B296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8</a:t>
            </a:fld>
            <a:endParaRPr lang="en-GB"/>
          </a:p>
        </p:txBody>
      </p:sp>
      <p:pic>
        <p:nvPicPr>
          <p:cNvPr id="7" name="image7.jpeg">
            <a:extLst>
              <a:ext uri="{FF2B5EF4-FFF2-40B4-BE49-F238E27FC236}">
                <a16:creationId xmlns:a16="http://schemas.microsoft.com/office/drawing/2014/main" id="{6C9F89F2-EB13-4433-BC44-86D31314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54" t="8399" r="37399"/>
          <a:stretch>
            <a:fillRect/>
          </a:stretch>
        </p:blipFill>
        <p:spPr>
          <a:xfrm>
            <a:off x="8153400" y="1847850"/>
            <a:ext cx="3332474" cy="4201987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5AAE2D9A-E8DB-4BD9-9A56-CE597288F1BA}"/>
              </a:ext>
            </a:extLst>
          </p:cNvPr>
          <p:cNvSpPr/>
          <p:nvPr/>
        </p:nvSpPr>
        <p:spPr>
          <a:xfrm rot="1046082">
            <a:off x="9482138" y="1813858"/>
            <a:ext cx="1000125" cy="116052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52195A2-32D9-4339-95C0-79834AC1001E}"/>
              </a:ext>
            </a:extLst>
          </p:cNvPr>
          <p:cNvCxnSpPr>
            <a:cxnSpLocks/>
          </p:cNvCxnSpPr>
          <p:nvPr/>
        </p:nvCxnSpPr>
        <p:spPr>
          <a:xfrm flipV="1">
            <a:off x="7467600" y="2914651"/>
            <a:ext cx="1943100" cy="206692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325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2C8F514A-C937-4A6E-8D75-F9F0C953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Bent Perfect Crystals (@CNR/IMEM-Parma)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10EC92-7671-458F-B243-A5B9FCF77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Perfect crystals of Silicon and Germanium are cut and bent by surface lapping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163395-6DA9-44EC-8D52-4399CD2A1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51084-DFFE-4255-9437-D1B748B67681}" type="datetime1">
              <a:rPr lang="en-GB" smtClean="0"/>
              <a:t>06/07/2021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1826AC-F4F7-4991-87E8-DA0F78787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MG16 - Laue Lenses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B3D99F-3CC7-4F7E-B5A5-75573A3C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5402-DC81-443E-9DB9-0A374840DA6A}" type="slidenum">
              <a:rPr lang="en-GB" smtClean="0"/>
              <a:t>9</a:t>
            </a:fld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8719FDC-7275-4F54-BD47-719279DF3C1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0" y="2857024"/>
            <a:ext cx="4554005" cy="2498090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9A5C6CD-D8E3-4018-BAB4-C8FA5FFC285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95" y="3259313"/>
            <a:ext cx="1698625" cy="2481580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1FCF051-DFF2-416A-B68C-1E835E8B31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77" y="3218277"/>
            <a:ext cx="1543050" cy="2498090"/>
          </a:xfrm>
          <a:prstGeom prst="rect">
            <a:avLst/>
          </a:prstGeom>
          <a:ln w="38100">
            <a:solidFill>
              <a:srgbClr val="002060"/>
            </a:solidFill>
            <a:miter lim="400000"/>
          </a:ln>
        </p:spPr>
      </p:pic>
      <p:sp>
        <p:nvSpPr>
          <p:cNvPr id="12" name="Freccia circolare in su 11">
            <a:extLst>
              <a:ext uri="{FF2B5EF4-FFF2-40B4-BE49-F238E27FC236}">
                <a16:creationId xmlns:a16="http://schemas.microsoft.com/office/drawing/2014/main" id="{645AB5E1-6192-4272-A322-FD03D62513BE}"/>
              </a:ext>
            </a:extLst>
          </p:cNvPr>
          <p:cNvSpPr/>
          <p:nvPr/>
        </p:nvSpPr>
        <p:spPr>
          <a:xfrm rot="1326006">
            <a:off x="4011644" y="5094992"/>
            <a:ext cx="1714500" cy="657225"/>
          </a:xfrm>
          <a:prstGeom prst="curvedUpArrow">
            <a:avLst/>
          </a:prstGeom>
          <a:solidFill>
            <a:srgbClr val="FFFFFF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Freccia circolare in su 12">
            <a:extLst>
              <a:ext uri="{FF2B5EF4-FFF2-40B4-BE49-F238E27FC236}">
                <a16:creationId xmlns:a16="http://schemas.microsoft.com/office/drawing/2014/main" id="{831DC7ED-0837-4A68-9B85-9D9A842433DF}"/>
              </a:ext>
            </a:extLst>
          </p:cNvPr>
          <p:cNvSpPr/>
          <p:nvPr/>
        </p:nvSpPr>
        <p:spPr>
          <a:xfrm rot="10800000" flipH="1">
            <a:off x="7152482" y="2699225"/>
            <a:ext cx="1714500" cy="657225"/>
          </a:xfrm>
          <a:prstGeom prst="curvedUpArrow">
            <a:avLst/>
          </a:prstGeom>
          <a:solidFill>
            <a:srgbClr val="FFFFFF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5013FDC-883C-4D14-9F17-473EBAE5BD7B}"/>
              </a:ext>
            </a:extLst>
          </p:cNvPr>
          <p:cNvSpPr txBox="1"/>
          <p:nvPr/>
        </p:nvSpPr>
        <p:spPr>
          <a:xfrm>
            <a:off x="2630090" y="5813785"/>
            <a:ext cx="4522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Cut to obtain 30 x 10 x 2 mm</a:t>
            </a:r>
            <a:r>
              <a:rPr lang="en-GB" sz="2400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 </a:t>
            </a:r>
            <a:r>
              <a:rPr lang="en-GB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tiles</a:t>
            </a:r>
            <a:r>
              <a:rPr lang="en-GB" sz="2400" baseline="30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8583897-28DA-4EF3-95CE-B8D8806CF837}"/>
              </a:ext>
            </a:extLst>
          </p:cNvPr>
          <p:cNvSpPr txBox="1"/>
          <p:nvPr/>
        </p:nvSpPr>
        <p:spPr>
          <a:xfrm>
            <a:off x="8821067" y="2481446"/>
            <a:ext cx="2578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Surface lapping of the crystals</a:t>
            </a:r>
            <a:endParaRPr lang="en-GB" sz="2400" baseline="30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8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</p:bldLst>
  </p:timing>
</p:sld>
</file>

<file path=ppt/theme/theme1.xml><?xml version="1.0" encoding="utf-8"?>
<a:theme xmlns:a="http://schemas.openxmlformats.org/drawingml/2006/main" name="SlideDef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lideDefault">
      <a:majorFont>
        <a:latin typeface="Book Antiqu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Def" id="{394F3BB1-4DE2-498B-8A8B-90411F60A366}" vid="{E06BF1BE-23D8-44DD-B0B0-A4977CF409F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 caldo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8645</TotalTime>
  <Words>1226</Words>
  <Application>Microsoft Office PowerPoint</Application>
  <PresentationFormat>Widescreen</PresentationFormat>
  <Paragraphs>164</Paragraphs>
  <Slides>19</Slides>
  <Notes>1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Baskerville</vt:lpstr>
      <vt:lpstr>Book Antiqua</vt:lpstr>
      <vt:lpstr>Calibri</vt:lpstr>
      <vt:lpstr>Cambria Math</vt:lpstr>
      <vt:lpstr>Times New Roman</vt:lpstr>
      <vt:lpstr>SlideDef</vt:lpstr>
      <vt:lpstr>Laue lenses: focusing optics for hard-X/soft-Gamma rays</vt:lpstr>
      <vt:lpstr>Presentazione standard di PowerPoint</vt:lpstr>
      <vt:lpstr>Laue lenses: hard X-soft Gamma ray optics based on Bragg’s Law of Diffraction</vt:lpstr>
      <vt:lpstr>The crystals: flat vs bent, mosaic vs perfect</vt:lpstr>
      <vt:lpstr>Our choice: bent perfect crystals (BPC)</vt:lpstr>
      <vt:lpstr>Our choice: bent perfect crystals (BPC)</vt:lpstr>
      <vt:lpstr>What can we achieve with Laue lenses?</vt:lpstr>
      <vt:lpstr>The TRILL project: building a first prototype of broadband Laue lens</vt:lpstr>
      <vt:lpstr>1. Bent Perfect Crystals (@CNR/IMEM-Parma)</vt:lpstr>
      <vt:lpstr>1. Bent Perfect Crystals: previous results on mosaic GaAs crystals</vt:lpstr>
      <vt:lpstr>1. TRL Improvement: Bent Perfect Crystals (@CNR/IMEM-Parma)</vt:lpstr>
      <vt:lpstr>2. Module assembly (@UniFE): required positional accuracy</vt:lpstr>
      <vt:lpstr>2. Module assembly (@UniFE)</vt:lpstr>
      <vt:lpstr>2. Module assembly (@UniFE) : first experimental image of 2 aligned crystals</vt:lpstr>
      <vt:lpstr>2. Module assembly (@UniFE): improving the assembly accuracy</vt:lpstr>
      <vt:lpstr>Next steps of TRILL</vt:lpstr>
      <vt:lpstr>Our final goal: the Narrow Field Telescope (NFT) aboard ASTENA</vt:lpstr>
      <vt:lpstr>Thank you for your attention!</vt:lpstr>
      <vt:lpstr>The Laue Lens Library (LLL) simulation software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Lisa Ferro</dc:creator>
  <cp:lastModifiedBy>Lisa Ferro</cp:lastModifiedBy>
  <cp:revision>83</cp:revision>
  <dcterms:created xsi:type="dcterms:W3CDTF">2021-07-01T08:07:03Z</dcterms:created>
  <dcterms:modified xsi:type="dcterms:W3CDTF">2021-07-07T08:32:26Z</dcterms:modified>
</cp:coreProperties>
</file>