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  <p:sldMasterId id="2147483673" r:id="rId3"/>
    <p:sldMasterId id="2147483721" r:id="rId4"/>
    <p:sldMasterId id="2147483733" r:id="rId5"/>
    <p:sldMasterId id="2147483761" r:id="rId6"/>
    <p:sldMasterId id="2147483773" r:id="rId7"/>
    <p:sldMasterId id="2147483785" r:id="rId8"/>
    <p:sldMasterId id="2147483798" r:id="rId9"/>
    <p:sldMasterId id="2147483824" r:id="rId10"/>
    <p:sldMasterId id="2147483837" r:id="rId11"/>
    <p:sldMasterId id="2147483850" r:id="rId12"/>
  </p:sldMasterIdLst>
  <p:notesMasterIdLst>
    <p:notesMasterId r:id="rId69"/>
  </p:notesMasterIdLst>
  <p:handoutMasterIdLst>
    <p:handoutMasterId r:id="rId70"/>
  </p:handoutMasterIdLst>
  <p:sldIdLst>
    <p:sldId id="323" r:id="rId13"/>
    <p:sldId id="413" r:id="rId14"/>
    <p:sldId id="466" r:id="rId15"/>
    <p:sldId id="467" r:id="rId16"/>
    <p:sldId id="395" r:id="rId17"/>
    <p:sldId id="270" r:id="rId18"/>
    <p:sldId id="440" r:id="rId19"/>
    <p:sldId id="358" r:id="rId20"/>
    <p:sldId id="441" r:id="rId21"/>
    <p:sldId id="469" r:id="rId22"/>
    <p:sldId id="372" r:id="rId23"/>
    <p:sldId id="479" r:id="rId24"/>
    <p:sldId id="396" r:id="rId25"/>
    <p:sldId id="478" r:id="rId26"/>
    <p:sldId id="480" r:id="rId27"/>
    <p:sldId id="455" r:id="rId28"/>
    <p:sldId id="430" r:id="rId29"/>
    <p:sldId id="431" r:id="rId30"/>
    <p:sldId id="432" r:id="rId31"/>
    <p:sldId id="434" r:id="rId32"/>
    <p:sldId id="481" r:id="rId33"/>
    <p:sldId id="345" r:id="rId34"/>
    <p:sldId id="445" r:id="rId35"/>
    <p:sldId id="287" r:id="rId36"/>
    <p:sldId id="409" r:id="rId37"/>
    <p:sldId id="398" r:id="rId38"/>
    <p:sldId id="364" r:id="rId39"/>
    <p:sldId id="381" r:id="rId40"/>
    <p:sldId id="382" r:id="rId41"/>
    <p:sldId id="399" r:id="rId42"/>
    <p:sldId id="458" r:id="rId43"/>
    <p:sldId id="401" r:id="rId44"/>
    <p:sldId id="482" r:id="rId45"/>
    <p:sldId id="427" r:id="rId46"/>
    <p:sldId id="436" r:id="rId47"/>
    <p:sldId id="405" r:id="rId48"/>
    <p:sldId id="406" r:id="rId49"/>
    <p:sldId id="407" r:id="rId50"/>
    <p:sldId id="447" r:id="rId51"/>
    <p:sldId id="438" r:id="rId52"/>
    <p:sldId id="448" r:id="rId53"/>
    <p:sldId id="449" r:id="rId54"/>
    <p:sldId id="450" r:id="rId55"/>
    <p:sldId id="451" r:id="rId56"/>
    <p:sldId id="452" r:id="rId57"/>
    <p:sldId id="444" r:id="rId58"/>
    <p:sldId id="310" r:id="rId59"/>
    <p:sldId id="356" r:id="rId60"/>
    <p:sldId id="474" r:id="rId61"/>
    <p:sldId id="475" r:id="rId62"/>
    <p:sldId id="472" r:id="rId63"/>
    <p:sldId id="473" r:id="rId64"/>
    <p:sldId id="380" r:id="rId65"/>
    <p:sldId id="379" r:id="rId66"/>
    <p:sldId id="428" r:id="rId67"/>
    <p:sldId id="429" r:id="rId6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5481"/>
    <a:srgbClr val="E2E5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-88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4" Type="http://schemas.openxmlformats.org/officeDocument/2006/relationships/slide" Target="slides/slide2.xml"/><Relationship Id="rId15" Type="http://schemas.openxmlformats.org/officeDocument/2006/relationships/slide" Target="slides/slide3.xml"/><Relationship Id="rId16" Type="http://schemas.openxmlformats.org/officeDocument/2006/relationships/slide" Target="slides/slide4.xml"/><Relationship Id="rId17" Type="http://schemas.openxmlformats.org/officeDocument/2006/relationships/slide" Target="slides/slide5.xml"/><Relationship Id="rId18" Type="http://schemas.openxmlformats.org/officeDocument/2006/relationships/slide" Target="slides/slide6.xml"/><Relationship Id="rId19" Type="http://schemas.openxmlformats.org/officeDocument/2006/relationships/slide" Target="slides/slide7.xml"/><Relationship Id="rId63" Type="http://schemas.openxmlformats.org/officeDocument/2006/relationships/slide" Target="slides/slide51.xml"/><Relationship Id="rId64" Type="http://schemas.openxmlformats.org/officeDocument/2006/relationships/slide" Target="slides/slide52.xml"/><Relationship Id="rId65" Type="http://schemas.openxmlformats.org/officeDocument/2006/relationships/slide" Target="slides/slide53.xml"/><Relationship Id="rId66" Type="http://schemas.openxmlformats.org/officeDocument/2006/relationships/slide" Target="slides/slide54.xml"/><Relationship Id="rId67" Type="http://schemas.openxmlformats.org/officeDocument/2006/relationships/slide" Target="slides/slide55.xml"/><Relationship Id="rId68" Type="http://schemas.openxmlformats.org/officeDocument/2006/relationships/slide" Target="slides/slide56.xml"/><Relationship Id="rId69" Type="http://schemas.openxmlformats.org/officeDocument/2006/relationships/notesMaster" Target="notesMasters/notesMaster1.xml"/><Relationship Id="rId50" Type="http://schemas.openxmlformats.org/officeDocument/2006/relationships/slide" Target="slides/slide38.xml"/><Relationship Id="rId51" Type="http://schemas.openxmlformats.org/officeDocument/2006/relationships/slide" Target="slides/slide39.xml"/><Relationship Id="rId52" Type="http://schemas.openxmlformats.org/officeDocument/2006/relationships/slide" Target="slides/slide40.xml"/><Relationship Id="rId53" Type="http://schemas.openxmlformats.org/officeDocument/2006/relationships/slide" Target="slides/slide41.xml"/><Relationship Id="rId54" Type="http://schemas.openxmlformats.org/officeDocument/2006/relationships/slide" Target="slides/slide42.xml"/><Relationship Id="rId55" Type="http://schemas.openxmlformats.org/officeDocument/2006/relationships/slide" Target="slides/slide43.xml"/><Relationship Id="rId56" Type="http://schemas.openxmlformats.org/officeDocument/2006/relationships/slide" Target="slides/slide44.xml"/><Relationship Id="rId57" Type="http://schemas.openxmlformats.org/officeDocument/2006/relationships/slide" Target="slides/slide45.xml"/><Relationship Id="rId58" Type="http://schemas.openxmlformats.org/officeDocument/2006/relationships/slide" Target="slides/slide46.xml"/><Relationship Id="rId59" Type="http://schemas.openxmlformats.org/officeDocument/2006/relationships/slide" Target="slides/slide47.xml"/><Relationship Id="rId40" Type="http://schemas.openxmlformats.org/officeDocument/2006/relationships/slide" Target="slides/slide28.xml"/><Relationship Id="rId41" Type="http://schemas.openxmlformats.org/officeDocument/2006/relationships/slide" Target="slides/slide29.xml"/><Relationship Id="rId42" Type="http://schemas.openxmlformats.org/officeDocument/2006/relationships/slide" Target="slides/slide30.xml"/><Relationship Id="rId43" Type="http://schemas.openxmlformats.org/officeDocument/2006/relationships/slide" Target="slides/slide31.xml"/><Relationship Id="rId44" Type="http://schemas.openxmlformats.org/officeDocument/2006/relationships/slide" Target="slides/slide32.xml"/><Relationship Id="rId45" Type="http://schemas.openxmlformats.org/officeDocument/2006/relationships/slide" Target="slides/slide33.xml"/><Relationship Id="rId46" Type="http://schemas.openxmlformats.org/officeDocument/2006/relationships/slide" Target="slides/slide34.xml"/><Relationship Id="rId47" Type="http://schemas.openxmlformats.org/officeDocument/2006/relationships/slide" Target="slides/slide35.xml"/><Relationship Id="rId48" Type="http://schemas.openxmlformats.org/officeDocument/2006/relationships/slide" Target="slides/slide36.xml"/><Relationship Id="rId49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8.xml"/><Relationship Id="rId31" Type="http://schemas.openxmlformats.org/officeDocument/2006/relationships/slide" Target="slides/slide19.xml"/><Relationship Id="rId32" Type="http://schemas.openxmlformats.org/officeDocument/2006/relationships/slide" Target="slides/slide20.xml"/><Relationship Id="rId33" Type="http://schemas.openxmlformats.org/officeDocument/2006/relationships/slide" Target="slides/slide21.xml"/><Relationship Id="rId34" Type="http://schemas.openxmlformats.org/officeDocument/2006/relationships/slide" Target="slides/slide22.xml"/><Relationship Id="rId35" Type="http://schemas.openxmlformats.org/officeDocument/2006/relationships/slide" Target="slides/slide23.xml"/><Relationship Id="rId36" Type="http://schemas.openxmlformats.org/officeDocument/2006/relationships/slide" Target="slides/slide24.xml"/><Relationship Id="rId37" Type="http://schemas.openxmlformats.org/officeDocument/2006/relationships/slide" Target="slides/slide25.xml"/><Relationship Id="rId38" Type="http://schemas.openxmlformats.org/officeDocument/2006/relationships/slide" Target="slides/slide26.xml"/><Relationship Id="rId39" Type="http://schemas.openxmlformats.org/officeDocument/2006/relationships/slide" Target="slides/slide27.xml"/><Relationship Id="rId70" Type="http://schemas.openxmlformats.org/officeDocument/2006/relationships/handoutMaster" Target="handoutMasters/handoutMaster1.xml"/><Relationship Id="rId71" Type="http://schemas.openxmlformats.org/officeDocument/2006/relationships/printerSettings" Target="printerSettings/printerSettings1.bin"/><Relationship Id="rId72" Type="http://schemas.openxmlformats.org/officeDocument/2006/relationships/presProps" Target="presProps.xml"/><Relationship Id="rId20" Type="http://schemas.openxmlformats.org/officeDocument/2006/relationships/slide" Target="slides/slide8.xml"/><Relationship Id="rId21" Type="http://schemas.openxmlformats.org/officeDocument/2006/relationships/slide" Target="slides/slide9.xml"/><Relationship Id="rId22" Type="http://schemas.openxmlformats.org/officeDocument/2006/relationships/slide" Target="slides/slide10.xml"/><Relationship Id="rId23" Type="http://schemas.openxmlformats.org/officeDocument/2006/relationships/slide" Target="slides/slide11.xml"/><Relationship Id="rId24" Type="http://schemas.openxmlformats.org/officeDocument/2006/relationships/slide" Target="slides/slide12.xml"/><Relationship Id="rId25" Type="http://schemas.openxmlformats.org/officeDocument/2006/relationships/slide" Target="slides/slide13.xml"/><Relationship Id="rId26" Type="http://schemas.openxmlformats.org/officeDocument/2006/relationships/slide" Target="slides/slide14.xml"/><Relationship Id="rId27" Type="http://schemas.openxmlformats.org/officeDocument/2006/relationships/slide" Target="slides/slide15.xml"/><Relationship Id="rId28" Type="http://schemas.openxmlformats.org/officeDocument/2006/relationships/slide" Target="slides/slide16.xml"/><Relationship Id="rId29" Type="http://schemas.openxmlformats.org/officeDocument/2006/relationships/slide" Target="slides/slide17.xml"/><Relationship Id="rId73" Type="http://schemas.openxmlformats.org/officeDocument/2006/relationships/viewProps" Target="viewProps.xml"/><Relationship Id="rId74" Type="http://schemas.openxmlformats.org/officeDocument/2006/relationships/theme" Target="theme/theme1.xml"/><Relationship Id="rId75" Type="http://schemas.openxmlformats.org/officeDocument/2006/relationships/tableStyles" Target="tableStyles.xml"/><Relationship Id="rId60" Type="http://schemas.openxmlformats.org/officeDocument/2006/relationships/slide" Target="slides/slide48.xml"/><Relationship Id="rId61" Type="http://schemas.openxmlformats.org/officeDocument/2006/relationships/slide" Target="slides/slide49.xml"/><Relationship Id="rId62" Type="http://schemas.openxmlformats.org/officeDocument/2006/relationships/slide" Target="slides/slide50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D0CC5C-B0B3-C948-897F-00D7F6146E0C}" type="datetimeFigureOut">
              <a:rPr lang="en-US" smtClean="0"/>
              <a:t>01/07/21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247209-ABF3-E948-9EF3-E6D93797D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8077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01008A-B0FF-3241-A9D2-30AEA06346F7}" type="datetimeFigureOut">
              <a:rPr lang="en-US" smtClean="0"/>
              <a:t>01/07/21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DE8C43-E3D8-D944-8554-034F03C52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6606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E8C43-E3D8-D944-8554-034F03C52F0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6077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Coulomb logarithm.</a:t>
            </a:r>
            <a:r>
              <a:rPr lang="en-US" baseline="0" dirty="0" smtClean="0"/>
              <a:t> Shot noise power.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E8C43-E3D8-D944-8554-034F03C52F0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889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Clustering effects dominate constraints for high </a:t>
            </a:r>
            <a:r>
              <a:rPr lang="en-US" dirty="0" err="1" smtClean="0"/>
              <a:t>axion</a:t>
            </a:r>
            <a:r>
              <a:rPr lang="en-US" dirty="0" smtClean="0"/>
              <a:t> mass. In the CMB,</a:t>
            </a:r>
            <a:r>
              <a:rPr lang="en-US" baseline="0" dirty="0" smtClean="0"/>
              <a:t> this is seen in secondary lensing anisotropies. Measure lensing to extremely high L to improve lower bound on dominant DM component.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D2ECB-C44B-9144-A631-79AE7D08EFC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716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Removing DM at early times </a:t>
            </a:r>
            <a:r>
              <a:rPr lang="en-US" baseline="0" dirty="0" smtClean="0">
                <a:sym typeface="Wingdings"/>
              </a:rPr>
              <a:t></a:t>
            </a:r>
            <a:r>
              <a:rPr lang="en-US" dirty="0" smtClean="0"/>
              <a:t>Expansion</a:t>
            </a:r>
            <a:r>
              <a:rPr lang="en-US" baseline="0" dirty="0" smtClean="0"/>
              <a:t> rate effects drive precision constraints at low </a:t>
            </a:r>
            <a:r>
              <a:rPr lang="en-US" baseline="0" dirty="0" err="1" smtClean="0"/>
              <a:t>axion</a:t>
            </a:r>
            <a:r>
              <a:rPr lang="en-US" baseline="0" dirty="0" smtClean="0"/>
              <a:t> mass in primary anisotropies. Improve high L acoustic peaks to get better precision DM constraints.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D2ECB-C44B-9144-A631-79AE7D08EFC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4094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DM fraction 2.5%.</a:t>
            </a:r>
            <a:r>
              <a:rPr lang="en-US" baseline="0" dirty="0" smtClean="0"/>
              <a:t> CMB leads the way.</a:t>
            </a:r>
          </a:p>
          <a:p>
            <a:r>
              <a:rPr lang="en-US" baseline="0" dirty="0" smtClean="0"/>
              <a:t>Lower bound: stronger bounds form e.g. high-z galaxies, Lyman alpha, but non-linear, messier. Can the CMB catch up?</a:t>
            </a:r>
          </a:p>
          <a:p>
            <a:r>
              <a:rPr lang="en-US" baseline="0" dirty="0" smtClean="0"/>
              <a:t>Not discussing Dark Energy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D2ECB-C44B-9144-A631-79AE7D08EFC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1740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jp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jp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jp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.jp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63D7D-7747-3045-8997-B170B4D85D92}" type="datetime1">
              <a:rPr lang="en-CA" smtClean="0"/>
              <a:t>01/07/21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David J. E. Marsh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E6D6-6795-F84A-8811-6D51CF767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132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DDACB-6C01-AB4C-873F-F29D3DDB6D2D}" type="datetime1">
              <a:rPr lang="en-CA" smtClean="0"/>
              <a:t>01/07/21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David J. E. Marsh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E6D6-6795-F84A-8811-6D51CF767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97896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DDACB-6C01-AB4C-873F-F29D3DDB6D2D}" type="datetime1">
              <a:rPr lang="en-C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David J. E. Marsh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E6D6-6795-F84A-8811-6D51CF7674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902601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12093-3B65-D54C-B55D-D53231828D97}" type="datetime1">
              <a:rPr lang="en-C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David J. E. Marsh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E6D6-6795-F84A-8811-6D51CF7674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489688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165855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63D7D-7747-3045-8997-B170B4D85D92}" type="datetime1">
              <a:rPr lang="en-C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David J. E. Marsh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E6D6-6795-F84A-8811-6D51CF7674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049874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b="0" i="0">
                <a:solidFill>
                  <a:schemeClr val="bg1"/>
                </a:solidFill>
                <a:latin typeface="Gill Sans Light"/>
                <a:cs typeface="Gill Sans Light"/>
              </a:defRPr>
            </a:lvl1pPr>
          </a:lstStyle>
          <a:p>
            <a:r>
              <a:rPr lang="en-CA" dirty="0" smtClean="0"/>
              <a:t>Title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53701-F248-C047-B071-2EC3A5511FF2}" type="datetime1">
              <a:rPr lang="en-C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David J. E. Marsh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E6D6-6795-F84A-8811-6D51CF7674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590175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91A33-9363-844C-9DE1-FCE1A7865CD1}" type="datetime1">
              <a:rPr lang="en-C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David J. E. Marsh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E6D6-6795-F84A-8811-6D51CF7674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468198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0F24A-4E63-6944-B79B-939841976887}" type="datetime1">
              <a:rPr lang="en-C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David J. E. Marsh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E6D6-6795-F84A-8811-6D51CF7674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529597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B787E-B530-4741-9B9D-55BAD45FBC3D}" type="datetime1">
              <a:rPr lang="en-C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David J. E. Marsh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E6D6-6795-F84A-8811-6D51CF7674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141702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3F718-6400-994D-A525-0A9CBEFBB063}" type="datetime1">
              <a:rPr lang="en-C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David J. E. Marsh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E6D6-6795-F84A-8811-6D51CF7674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18105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8AE9D-4A15-FA4D-83D5-FA93841D1C38}" type="datetime1">
              <a:rPr lang="en-C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David J. E. Marsh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E6D6-6795-F84A-8811-6D51CF7674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7075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12093-3B65-D54C-B55D-D53231828D97}" type="datetime1">
              <a:rPr lang="en-CA" smtClean="0"/>
              <a:t>01/07/21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David J. E. Marsh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E6D6-6795-F84A-8811-6D51CF767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93533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4A544-3CFA-D548-8094-01B4C6A812EF}" type="datetime1">
              <a:rPr lang="en-C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David J. E. Marsh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E6D6-6795-F84A-8811-6D51CF7674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577469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388EE-2520-DE40-82C6-7387E3AC375A}" type="datetime1">
              <a:rPr lang="en-C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David J. E. Marsh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E6D6-6795-F84A-8811-6D51CF7674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154281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DDACB-6C01-AB4C-873F-F29D3DDB6D2D}" type="datetime1">
              <a:rPr lang="en-C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David J. E. Marsh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E6D6-6795-F84A-8811-6D51CF7674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662622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12093-3B65-D54C-B55D-D53231828D97}" type="datetime1">
              <a:rPr lang="en-C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David J. E. Marsh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E6D6-6795-F84A-8811-6D51CF7674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235682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11332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63D7D-7747-3045-8997-B170B4D85D92}" type="datetime1">
              <a:rPr lang="en-C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David J. E. Marsh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E6D6-6795-F84A-8811-6D51CF7674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862434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b="0" i="0">
                <a:solidFill>
                  <a:schemeClr val="bg1"/>
                </a:solidFill>
                <a:latin typeface="Gill Sans Light"/>
                <a:cs typeface="Gill Sans Light"/>
              </a:defRPr>
            </a:lvl1pPr>
          </a:lstStyle>
          <a:p>
            <a:r>
              <a:rPr lang="en-CA" dirty="0" smtClean="0"/>
              <a:t>Title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53701-F248-C047-B071-2EC3A5511FF2}" type="datetime1">
              <a:rPr lang="en-C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David J. E. Marsh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E6D6-6795-F84A-8811-6D51CF7674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036809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91A33-9363-844C-9DE1-FCE1A7865CD1}" type="datetime1">
              <a:rPr lang="en-C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David J. E. Marsh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E6D6-6795-F84A-8811-6D51CF7674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222813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0F24A-4E63-6944-B79B-939841976887}" type="datetime1">
              <a:rPr lang="en-C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David J. E. Marsh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E6D6-6795-F84A-8811-6D51CF7674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902161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B787E-B530-4741-9B9D-55BAD45FBC3D}" type="datetime1">
              <a:rPr lang="en-C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David J. E. Marsh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E6D6-6795-F84A-8811-6D51CF7674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989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/>
              <a:t>01/07/21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41104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3F718-6400-994D-A525-0A9CBEFBB063}" type="datetime1">
              <a:rPr lang="en-C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David J. E. Marsh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E6D6-6795-F84A-8811-6D51CF7674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528395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8AE9D-4A15-FA4D-83D5-FA93841D1C38}" type="datetime1">
              <a:rPr lang="en-C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David J. E. Marsh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E6D6-6795-F84A-8811-6D51CF7674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002593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4A544-3CFA-D548-8094-01B4C6A812EF}" type="datetime1">
              <a:rPr lang="en-C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David J. E. Marsh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E6D6-6795-F84A-8811-6D51CF7674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4537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388EE-2520-DE40-82C6-7387E3AC375A}" type="datetime1">
              <a:rPr lang="en-C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David J. E. Marsh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E6D6-6795-F84A-8811-6D51CF7674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048890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DDACB-6C01-AB4C-873F-F29D3DDB6D2D}" type="datetime1">
              <a:rPr lang="en-C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David J. E. Marsh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E6D6-6795-F84A-8811-6D51CF7674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343134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12093-3B65-D54C-B55D-D53231828D97}" type="datetime1">
              <a:rPr lang="en-C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David J. E. Marsh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E6D6-6795-F84A-8811-6D51CF7674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951012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984777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63D7D-7747-3045-8997-B170B4D85D92}" type="datetime1">
              <a:rPr lang="en-C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David J. E. Marsh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E6D6-6795-F84A-8811-6D51CF7674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878923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b="0" i="0">
                <a:solidFill>
                  <a:schemeClr val="bg1"/>
                </a:solidFill>
                <a:latin typeface="Gill Sans Light"/>
                <a:cs typeface="Gill Sans Light"/>
              </a:defRPr>
            </a:lvl1pPr>
          </a:lstStyle>
          <a:p>
            <a:r>
              <a:rPr lang="en-CA" dirty="0" smtClean="0"/>
              <a:t>Title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53701-F248-C047-B071-2EC3A5511FF2}" type="datetime1">
              <a:rPr lang="en-C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David J. E. Marsh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E6D6-6795-F84A-8811-6D51CF7674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308322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91A33-9363-844C-9DE1-FCE1A7865CD1}" type="datetime1">
              <a:rPr lang="en-C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David J. E. Marsh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E6D6-6795-F84A-8811-6D51CF7674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6290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75297972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0F24A-4E63-6944-B79B-939841976887}" type="datetime1">
              <a:rPr lang="en-C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David J. E. Marsh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E6D6-6795-F84A-8811-6D51CF7674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319693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B787E-B530-4741-9B9D-55BAD45FBC3D}" type="datetime1">
              <a:rPr lang="en-C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David J. E. Marsh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E6D6-6795-F84A-8811-6D51CF7674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776194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3F718-6400-994D-A525-0A9CBEFBB063}" type="datetime1">
              <a:rPr lang="en-C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David J. E. Marsh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E6D6-6795-F84A-8811-6D51CF7674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395538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8AE9D-4A15-FA4D-83D5-FA93841D1C38}" type="datetime1">
              <a:rPr lang="en-C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David J. E. Marsh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E6D6-6795-F84A-8811-6D51CF7674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882788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4A544-3CFA-D548-8094-01B4C6A812EF}" type="datetime1">
              <a:rPr lang="en-C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David J. E. Marsh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E6D6-6795-F84A-8811-6D51CF7674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861308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388EE-2520-DE40-82C6-7387E3AC375A}" type="datetime1">
              <a:rPr lang="en-C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David J. E. Marsh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E6D6-6795-F84A-8811-6D51CF7674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069078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DDACB-6C01-AB4C-873F-F29D3DDB6D2D}" type="datetime1">
              <a:rPr lang="en-C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David J. E. Marsh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E6D6-6795-F84A-8811-6D51CF7674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517391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12093-3B65-D54C-B55D-D53231828D97}" type="datetime1">
              <a:rPr lang="en-C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David J. E. Marsh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E6D6-6795-F84A-8811-6D51CF7674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417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42193966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842769"/>
            <a:ext cx="7772400" cy="7528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601848"/>
            <a:ext cx="7772400" cy="45554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pic>
        <p:nvPicPr>
          <p:cNvPr id="7" name="Picture 6" descr="sumi.jpg"/>
          <p:cNvPicPr>
            <a:picLocks noChangeAspect="1"/>
          </p:cNvPicPr>
          <p:nvPr userDrawn="1"/>
        </p:nvPicPr>
        <p:blipFill>
          <a:blip r:embed="rId2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501" y="818137"/>
            <a:ext cx="4899501" cy="496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460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2380335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6835466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9006794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4084375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b="0" i="0">
                <a:solidFill>
                  <a:schemeClr val="bg1"/>
                </a:solidFill>
                <a:latin typeface="Gill Sans Light"/>
                <a:cs typeface="Gill Sans Light"/>
              </a:defRPr>
            </a:lvl1pPr>
          </a:lstStyle>
          <a:p>
            <a:r>
              <a:rPr lang="en-CA" dirty="0" smtClean="0"/>
              <a:t>Title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53701-F248-C047-B071-2EC3A5511FF2}" type="datetime1">
              <a:rPr lang="en-CA" smtClean="0"/>
              <a:t>01/07/21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David J. E. Marsh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E6D6-6795-F84A-8811-6D51CF767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9422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5697829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056" y="4800600"/>
            <a:ext cx="8601024" cy="566738"/>
          </a:xfrm>
        </p:spPr>
        <p:txBody>
          <a:bodyPr anchor="b">
            <a:normAutofit/>
          </a:bodyPr>
          <a:lstStyle>
            <a:lvl1pPr algn="l">
              <a:defRPr sz="2400" b="1"/>
            </a:lvl1pPr>
          </a:lstStyle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3056" y="5367338"/>
            <a:ext cx="8601024" cy="80486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1865893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2002106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9528994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Gill Sans MT"/>
              </a:rPr>
              <a:pPr/>
              <a:t>01/07/21</a:t>
            </a:fld>
            <a:endParaRPr lang="en-US">
              <a:solidFill>
                <a:prstClr val="white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Gill Sans MT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6384798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Gill Sans MT"/>
              </a:rPr>
              <a:pPr/>
              <a:t>01/07/21</a:t>
            </a:fld>
            <a:endParaRPr lang="en-US">
              <a:solidFill>
                <a:prstClr val="white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Gill Sans MT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4347088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Gill Sans MT"/>
              </a:rPr>
              <a:pPr/>
              <a:t>01/07/21</a:t>
            </a:fld>
            <a:endParaRPr lang="en-US">
              <a:solidFill>
                <a:prstClr val="white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Gill Sans MT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1213823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Gill Sans MT"/>
              </a:rPr>
              <a:pPr/>
              <a:t>01/07/21</a:t>
            </a:fld>
            <a:endParaRPr lang="en-US">
              <a:solidFill>
                <a:prstClr val="white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Gill Sans MT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9306446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Gill Sans MT"/>
              </a:rPr>
              <a:pPr/>
              <a:t>01/07/21</a:t>
            </a:fld>
            <a:endParaRPr lang="en-US">
              <a:solidFill>
                <a:prstClr val="white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Gill Sans MT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5465618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Gill Sans MT"/>
              </a:rPr>
              <a:pPr/>
              <a:t>01/07/21</a:t>
            </a:fld>
            <a:endParaRPr lang="en-US">
              <a:solidFill>
                <a:prstClr val="white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Gill Sans MT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401874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91A33-9363-844C-9DE1-FCE1A7865CD1}" type="datetime1">
              <a:rPr lang="en-CA" smtClean="0"/>
              <a:t>01/07/21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David J. E. Marsh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E6D6-6795-F84A-8811-6D51CF767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04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Gill Sans MT"/>
              </a:rPr>
              <a:pPr/>
              <a:t>01/07/21</a:t>
            </a:fld>
            <a:endParaRPr lang="en-US">
              <a:solidFill>
                <a:prstClr val="white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Gill Sans MT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6275914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Gill Sans MT"/>
              </a:rPr>
              <a:pPr/>
              <a:t>01/07/21</a:t>
            </a:fld>
            <a:endParaRPr lang="en-US">
              <a:solidFill>
                <a:prstClr val="white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Gill Sans MT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8925942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Gill Sans MT"/>
              </a:rPr>
              <a:pPr/>
              <a:t>01/07/21</a:t>
            </a:fld>
            <a:endParaRPr lang="en-US">
              <a:solidFill>
                <a:prstClr val="white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Gill Sans MT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432722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Gill Sans MT"/>
              </a:rPr>
              <a:pPr/>
              <a:t>01/07/21</a:t>
            </a:fld>
            <a:endParaRPr lang="en-US">
              <a:solidFill>
                <a:prstClr val="white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Gill Sans MT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4214769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Gill Sans MT"/>
              </a:rPr>
              <a:pPr/>
              <a:t>01/07/21</a:t>
            </a:fld>
            <a:endParaRPr lang="en-US">
              <a:solidFill>
                <a:prstClr val="white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Gill Sans MT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3995587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2070567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4910167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842769"/>
            <a:ext cx="7772400" cy="7528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601848"/>
            <a:ext cx="7772400" cy="45554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pic>
        <p:nvPicPr>
          <p:cNvPr id="7" name="Picture 6" descr="sumi.jpg"/>
          <p:cNvPicPr>
            <a:picLocks noChangeAspect="1"/>
          </p:cNvPicPr>
          <p:nvPr userDrawn="1"/>
        </p:nvPicPr>
        <p:blipFill>
          <a:blip r:embed="rId2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501" y="818137"/>
            <a:ext cx="4899501" cy="496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0134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4248441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4177091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0F24A-4E63-6944-B79B-939841976887}" type="datetime1">
              <a:rPr lang="en-CA" smtClean="0"/>
              <a:t>01/07/21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David J. E. Marsh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E6D6-6795-F84A-8811-6D51CF767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6285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0678029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8192683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9903347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056" y="4800600"/>
            <a:ext cx="8601024" cy="566738"/>
          </a:xfrm>
        </p:spPr>
        <p:txBody>
          <a:bodyPr anchor="b">
            <a:normAutofit/>
          </a:bodyPr>
          <a:lstStyle>
            <a:lvl1pPr algn="l">
              <a:defRPr sz="2400" b="1"/>
            </a:lvl1pPr>
          </a:lstStyle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3056" y="5367338"/>
            <a:ext cx="8601024" cy="80486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0952830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6417373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3837118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3301672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4295493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842769"/>
            <a:ext cx="7772400" cy="7528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601848"/>
            <a:ext cx="7772400" cy="45554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pic>
        <p:nvPicPr>
          <p:cNvPr id="7" name="Picture 6" descr="sumi.jpg"/>
          <p:cNvPicPr>
            <a:picLocks noChangeAspect="1"/>
          </p:cNvPicPr>
          <p:nvPr userDrawn="1"/>
        </p:nvPicPr>
        <p:blipFill>
          <a:blip r:embed="rId2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501" y="818137"/>
            <a:ext cx="4899501" cy="496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6089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047007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B787E-B530-4741-9B9D-55BAD45FBC3D}" type="datetime1">
              <a:rPr lang="en-CA" smtClean="0"/>
              <a:t>01/07/21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David J. E. Marsh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E6D6-6795-F84A-8811-6D51CF767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0066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7046049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6555668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4585146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9525210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056" y="4800600"/>
            <a:ext cx="8601024" cy="566738"/>
          </a:xfrm>
        </p:spPr>
        <p:txBody>
          <a:bodyPr anchor="b">
            <a:normAutofit/>
          </a:bodyPr>
          <a:lstStyle>
            <a:lvl1pPr algn="l">
              <a:defRPr sz="2400" b="1"/>
            </a:lvl1pPr>
          </a:lstStyle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3056" y="5367338"/>
            <a:ext cx="8601024" cy="80486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3537794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8261757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737363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9716424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2398583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842769"/>
            <a:ext cx="7772400" cy="7528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601848"/>
            <a:ext cx="7772400" cy="45554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pic>
        <p:nvPicPr>
          <p:cNvPr id="7" name="Picture 6" descr="sumi.jpg"/>
          <p:cNvPicPr>
            <a:picLocks noChangeAspect="1"/>
          </p:cNvPicPr>
          <p:nvPr userDrawn="1"/>
        </p:nvPicPr>
        <p:blipFill>
          <a:blip r:embed="rId2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501" y="818137"/>
            <a:ext cx="4899501" cy="496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615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3F718-6400-994D-A525-0A9CBEFBB063}" type="datetime1">
              <a:rPr lang="en-CA" smtClean="0"/>
              <a:t>01/07/21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David J. E. Marsh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E6D6-6795-F84A-8811-6D51CF767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21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3687340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9355771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7106920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2128774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48300934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056" y="4800600"/>
            <a:ext cx="8601024" cy="566738"/>
          </a:xfrm>
        </p:spPr>
        <p:txBody>
          <a:bodyPr anchor="b">
            <a:normAutofit/>
          </a:bodyPr>
          <a:lstStyle>
            <a:lvl1pPr algn="l">
              <a:defRPr sz="2400" b="1"/>
            </a:lvl1pPr>
          </a:lstStyle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3056" y="5367338"/>
            <a:ext cx="8601024" cy="80486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35049344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8748371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54308347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059984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859876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8AE9D-4A15-FA4D-83D5-FA93841D1C38}" type="datetime1">
              <a:rPr lang="en-CA" smtClean="0"/>
              <a:t>01/07/21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David J. E. Marsh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E6D6-6795-F84A-8811-6D51CF767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5951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842769"/>
            <a:ext cx="7772400" cy="7528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601848"/>
            <a:ext cx="7772400" cy="45554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pic>
        <p:nvPicPr>
          <p:cNvPr id="7" name="Picture 6" descr="sumi.jpg"/>
          <p:cNvPicPr>
            <a:picLocks noChangeAspect="1"/>
          </p:cNvPicPr>
          <p:nvPr userDrawn="1"/>
        </p:nvPicPr>
        <p:blipFill>
          <a:blip r:embed="rId2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501" y="818137"/>
            <a:ext cx="4899501" cy="496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4638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5607525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7017513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1898850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45717562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7858936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056" y="4800600"/>
            <a:ext cx="8601024" cy="566738"/>
          </a:xfrm>
        </p:spPr>
        <p:txBody>
          <a:bodyPr anchor="b">
            <a:normAutofit/>
          </a:bodyPr>
          <a:lstStyle>
            <a:lvl1pPr algn="l">
              <a:defRPr sz="2400" b="1"/>
            </a:lvl1pPr>
          </a:lstStyle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3056" y="5367338"/>
            <a:ext cx="8601024" cy="80486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8092432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01628650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09649771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63D7D-7747-3045-8997-B170B4D85D92}" type="datetime1">
              <a:rPr lang="en-C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David J. E. Marsh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E6D6-6795-F84A-8811-6D51CF7674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5093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4A544-3CFA-D548-8094-01B4C6A812EF}" type="datetime1">
              <a:rPr lang="en-CA" smtClean="0"/>
              <a:t>01/07/21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David J. E. Marsh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E6D6-6795-F84A-8811-6D51CF767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92174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b="0" i="0">
                <a:solidFill>
                  <a:schemeClr val="bg1"/>
                </a:solidFill>
                <a:latin typeface="Gill Sans Light"/>
                <a:cs typeface="Gill Sans Light"/>
              </a:defRPr>
            </a:lvl1pPr>
          </a:lstStyle>
          <a:p>
            <a:r>
              <a:rPr lang="en-CA" dirty="0" smtClean="0"/>
              <a:t>Title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53701-F248-C047-B071-2EC3A5511FF2}" type="datetime1">
              <a:rPr lang="en-C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David J. E. Marsh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E6D6-6795-F84A-8811-6D51CF7674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747971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91A33-9363-844C-9DE1-FCE1A7865CD1}" type="datetime1">
              <a:rPr lang="en-C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David J. E. Marsh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E6D6-6795-F84A-8811-6D51CF7674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186621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0F24A-4E63-6944-B79B-939841976887}" type="datetime1">
              <a:rPr lang="en-C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David J. E. Marsh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E6D6-6795-F84A-8811-6D51CF7674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921861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B787E-B530-4741-9B9D-55BAD45FBC3D}" type="datetime1">
              <a:rPr lang="en-C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David J. E. Marsh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E6D6-6795-F84A-8811-6D51CF7674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473518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3F718-6400-994D-A525-0A9CBEFBB063}" type="datetime1">
              <a:rPr lang="en-C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David J. E. Marsh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E6D6-6795-F84A-8811-6D51CF7674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249218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8AE9D-4A15-FA4D-83D5-FA93841D1C38}" type="datetime1">
              <a:rPr lang="en-C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David J. E. Marsh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E6D6-6795-F84A-8811-6D51CF7674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43207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4A544-3CFA-D548-8094-01B4C6A812EF}" type="datetime1">
              <a:rPr lang="en-C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David J. E. Marsh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E6D6-6795-F84A-8811-6D51CF7674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216875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388EE-2520-DE40-82C6-7387E3AC375A}" type="datetime1">
              <a:rPr lang="en-C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David J. E. Marsh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E6D6-6795-F84A-8811-6D51CF7674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613124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DDACB-6C01-AB4C-873F-F29D3DDB6D2D}" type="datetime1">
              <a:rPr lang="en-C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David J. E. Marsh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E6D6-6795-F84A-8811-6D51CF7674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801609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12093-3B65-D54C-B55D-D53231828D97}" type="datetime1">
              <a:rPr lang="en-C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David J. E. Marsh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E6D6-6795-F84A-8811-6D51CF7674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7105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388EE-2520-DE40-82C6-7387E3AC375A}" type="datetime1">
              <a:rPr lang="en-CA" smtClean="0"/>
              <a:t>01/07/21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David J. E. Marsh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E6D6-6795-F84A-8811-6D51CF767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84020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D93A-89D4-ED47-B981-374612F56A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102A9-73EB-654D-AC73-EDCF42FEF2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227190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63D7D-7747-3045-8997-B170B4D85D92}" type="datetime1">
              <a:rPr lang="en-C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David J. E. Marsh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E6D6-6795-F84A-8811-6D51CF7674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125742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b="0" i="0">
                <a:solidFill>
                  <a:schemeClr val="bg1"/>
                </a:solidFill>
                <a:latin typeface="Gill Sans Light"/>
                <a:cs typeface="Gill Sans Light"/>
              </a:defRPr>
            </a:lvl1pPr>
          </a:lstStyle>
          <a:p>
            <a:r>
              <a:rPr lang="en-CA" dirty="0" smtClean="0"/>
              <a:t>Title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53701-F248-C047-B071-2EC3A5511FF2}" type="datetime1">
              <a:rPr lang="en-C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David J. E. Marsh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E6D6-6795-F84A-8811-6D51CF7674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12926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91A33-9363-844C-9DE1-FCE1A7865CD1}" type="datetime1">
              <a:rPr lang="en-C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David J. E. Marsh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E6D6-6795-F84A-8811-6D51CF7674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747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0F24A-4E63-6944-B79B-939841976887}" type="datetime1">
              <a:rPr lang="en-C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David J. E. Marsh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E6D6-6795-F84A-8811-6D51CF7674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346690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B787E-B530-4741-9B9D-55BAD45FBC3D}" type="datetime1">
              <a:rPr lang="en-C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David J. E. Marsh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E6D6-6795-F84A-8811-6D51CF7674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858817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3F718-6400-994D-A525-0A9CBEFBB063}" type="datetime1">
              <a:rPr lang="en-C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David J. E. Marsh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E6D6-6795-F84A-8811-6D51CF7674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718862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8AE9D-4A15-FA4D-83D5-FA93841D1C38}" type="datetime1">
              <a:rPr lang="en-C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David J. E. Marsh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E6D6-6795-F84A-8811-6D51CF7674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66857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4A544-3CFA-D548-8094-01B4C6A812EF}" type="datetime1">
              <a:rPr lang="en-C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David J. E. Marsh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E6D6-6795-F84A-8811-6D51CF7674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600410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388EE-2520-DE40-82C6-7387E3AC375A}" type="datetime1">
              <a:rPr lang="en-C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David J. E. Marsh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3E6D6-6795-F84A-8811-6D51CF7674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2537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4.xml"/><Relationship Id="rId13" Type="http://schemas.openxmlformats.org/officeDocument/2006/relationships/theme" Target="../theme/theme10.xml"/><Relationship Id="rId1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09.xml"/><Relationship Id="rId8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2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26.xml"/><Relationship Id="rId13" Type="http://schemas.openxmlformats.org/officeDocument/2006/relationships/theme" Target="../theme/theme11.xml"/><Relationship Id="rId1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1.xml"/><Relationship Id="rId8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4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7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3.xml"/><Relationship Id="rId8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36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9.xml"/><Relationship Id="rId3" Type="http://schemas.openxmlformats.org/officeDocument/2006/relationships/slideLayout" Target="../slideLayouts/slideLayout70.xml"/><Relationship Id="rId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5.xml"/><Relationship Id="rId9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0.xml"/><Relationship Id="rId13" Type="http://schemas.openxmlformats.org/officeDocument/2006/relationships/theme" Target="../theme/theme8.xml"/><Relationship Id="rId1" Type="http://schemas.openxmlformats.org/officeDocument/2006/relationships/slideLayout" Target="../slideLayouts/slideLayout79.xml"/><Relationship Id="rId2" Type="http://schemas.openxmlformats.org/officeDocument/2006/relationships/slideLayout" Target="../slideLayouts/slideLayout80.xml"/><Relationship Id="rId3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5.xml"/><Relationship Id="rId8" Type="http://schemas.openxmlformats.org/officeDocument/2006/relationships/slideLayout" Target="../slideLayouts/slideLayout86.xml"/><Relationship Id="rId9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2.xml"/><Relationship Id="rId13" Type="http://schemas.openxmlformats.org/officeDocument/2006/relationships/theme" Target="../theme/theme9.xml"/><Relationship Id="rId1" Type="http://schemas.openxmlformats.org/officeDocument/2006/relationships/slideLayout" Target="../slideLayouts/slideLayout91.xml"/><Relationship Id="rId2" Type="http://schemas.openxmlformats.org/officeDocument/2006/relationships/slideLayout" Target="../slideLayouts/slideLayout92.xml"/><Relationship Id="rId3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5.xml"/><Relationship Id="rId6" Type="http://schemas.openxmlformats.org/officeDocument/2006/relationships/slideLayout" Target="../slideLayouts/slideLayout96.xml"/><Relationship Id="rId7" Type="http://schemas.openxmlformats.org/officeDocument/2006/relationships/slideLayout" Target="../slideLayouts/slideLayout97.xml"/><Relationship Id="rId8" Type="http://schemas.openxmlformats.org/officeDocument/2006/relationships/slideLayout" Target="../slideLayouts/slideLayout98.xml"/><Relationship Id="rId9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E16D2-27BB-084E-92E1-D7026E242A42}" type="datetime1">
              <a:rPr lang="en-CA" smtClean="0"/>
              <a:t>01/07/21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David J. E. Marsh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3E6D6-6795-F84A-8811-6D51CF7674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245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E16D2-27BB-084E-92E1-D7026E242A42}" type="datetime1">
              <a:rPr lang="en-C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01/07/21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David J. E. Marsh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3E6D6-6795-F84A-8811-6D51CF7674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1373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E16D2-27BB-084E-92E1-D7026E242A42}" type="datetime1">
              <a:rPr lang="en-C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01/07/21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David J. E. Marsh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3E6D6-6795-F84A-8811-6D51CF7674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5162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E16D2-27BB-084E-92E1-D7026E242A42}" type="datetime1">
              <a:rPr lang="en-C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01/07/21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David J. E. Marsh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3E6D6-6795-F84A-8811-6D51CF7674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6810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18391"/>
            <a:ext cx="8229600" cy="850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dirty="0" smtClean="0"/>
              <a:t>Hello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4297"/>
            <a:ext cx="8229600" cy="48418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5D93A-89D4-ED47-B981-374612F56A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102A9-73EB-654D-AC73-EDCF42FEF2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174564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800" kern="1200">
          <a:solidFill>
            <a:schemeClr val="accent1">
              <a:lumMod val="60000"/>
              <a:lumOff val="40000"/>
            </a:schemeClr>
          </a:solidFill>
          <a:latin typeface="Gill Sans Ligh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Courier New"/>
        <a:buChar char="o"/>
        <a:defRPr sz="2400" kern="1200">
          <a:solidFill>
            <a:schemeClr val="tx1"/>
          </a:solidFill>
          <a:latin typeface="Gill Sans Ligh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/>
        <a:buChar char="o"/>
        <a:defRPr sz="2400" kern="1200">
          <a:solidFill>
            <a:schemeClr val="tx1"/>
          </a:solidFill>
          <a:latin typeface="Gill Sans Ligh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chemeClr val="tx1"/>
          </a:solidFill>
          <a:latin typeface="Gill Sans Ligh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/>
        <a:buChar char="o"/>
        <a:defRPr sz="1600" kern="1200">
          <a:solidFill>
            <a:schemeClr val="tx1"/>
          </a:solidFill>
          <a:latin typeface="Gill Sans Ligh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Courier New"/>
        <a:buChar char="o"/>
        <a:defRPr sz="1600" kern="1200">
          <a:solidFill>
            <a:schemeClr val="tx1"/>
          </a:solidFill>
          <a:latin typeface="Gill Sans Ligh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5D93A-89D4-ED47-B981-374612F56AA3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Gill Sans MT"/>
              </a:rPr>
              <a:pPr/>
              <a:t>01/07/21</a:t>
            </a:fld>
            <a:endParaRPr lang="en-US">
              <a:solidFill>
                <a:prstClr val="white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102A9-73EB-654D-AC73-EDCF42FEF23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Gill Sans MT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8714793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18391"/>
            <a:ext cx="8229600" cy="850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dirty="0" smtClean="0"/>
              <a:t>Hello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4297"/>
            <a:ext cx="8229600" cy="48418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5D93A-89D4-ED47-B981-374612F56A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102A9-73EB-654D-AC73-EDCF42FEF2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85858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800" kern="1200">
          <a:solidFill>
            <a:schemeClr val="accent1">
              <a:lumMod val="60000"/>
              <a:lumOff val="40000"/>
            </a:schemeClr>
          </a:solidFill>
          <a:latin typeface="Gill Sans Ligh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Courier New"/>
        <a:buChar char="o"/>
        <a:defRPr sz="2400" kern="1200">
          <a:solidFill>
            <a:schemeClr val="tx1"/>
          </a:solidFill>
          <a:latin typeface="Gill Sans Ligh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/>
        <a:buChar char="o"/>
        <a:defRPr sz="2400" kern="1200">
          <a:solidFill>
            <a:schemeClr val="tx1"/>
          </a:solidFill>
          <a:latin typeface="Gill Sans Ligh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chemeClr val="tx1"/>
          </a:solidFill>
          <a:latin typeface="Gill Sans Ligh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/>
        <a:buChar char="o"/>
        <a:defRPr sz="1600" kern="1200">
          <a:solidFill>
            <a:schemeClr val="tx1"/>
          </a:solidFill>
          <a:latin typeface="Gill Sans Ligh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Courier New"/>
        <a:buChar char="o"/>
        <a:defRPr sz="1600" kern="1200">
          <a:solidFill>
            <a:schemeClr val="tx1"/>
          </a:solidFill>
          <a:latin typeface="Gill Sans Ligh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18391"/>
            <a:ext cx="8229600" cy="850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dirty="0" smtClean="0"/>
              <a:t>Hello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4297"/>
            <a:ext cx="8229600" cy="48418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5D93A-89D4-ED47-B981-374612F56A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102A9-73EB-654D-AC73-EDCF42FEF2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41783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800" kern="1200">
          <a:solidFill>
            <a:schemeClr val="accent1">
              <a:lumMod val="60000"/>
              <a:lumOff val="40000"/>
            </a:schemeClr>
          </a:solidFill>
          <a:latin typeface="Gill Sans Ligh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Courier New"/>
        <a:buChar char="o"/>
        <a:defRPr sz="2400" kern="1200">
          <a:solidFill>
            <a:schemeClr val="tx1"/>
          </a:solidFill>
          <a:latin typeface="Gill Sans Ligh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/>
        <a:buChar char="o"/>
        <a:defRPr sz="2400" kern="1200">
          <a:solidFill>
            <a:schemeClr val="tx1"/>
          </a:solidFill>
          <a:latin typeface="Gill Sans Ligh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chemeClr val="tx1"/>
          </a:solidFill>
          <a:latin typeface="Gill Sans Ligh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/>
        <a:buChar char="o"/>
        <a:defRPr sz="1600" kern="1200">
          <a:solidFill>
            <a:schemeClr val="tx1"/>
          </a:solidFill>
          <a:latin typeface="Gill Sans Ligh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Courier New"/>
        <a:buChar char="o"/>
        <a:defRPr sz="1600" kern="1200">
          <a:solidFill>
            <a:schemeClr val="tx1"/>
          </a:solidFill>
          <a:latin typeface="Gill Sans Ligh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18391"/>
            <a:ext cx="8229600" cy="850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dirty="0" smtClean="0"/>
              <a:t>Hello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4297"/>
            <a:ext cx="8229600" cy="48418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5D93A-89D4-ED47-B981-374612F56A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102A9-73EB-654D-AC73-EDCF42FEF2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500100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800" kern="1200">
          <a:solidFill>
            <a:schemeClr val="accent1">
              <a:lumMod val="60000"/>
              <a:lumOff val="40000"/>
            </a:schemeClr>
          </a:solidFill>
          <a:latin typeface="Gill Sans Ligh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Courier New"/>
        <a:buChar char="o"/>
        <a:defRPr sz="2400" kern="1200">
          <a:solidFill>
            <a:schemeClr val="tx1"/>
          </a:solidFill>
          <a:latin typeface="Gill Sans Ligh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/>
        <a:buChar char="o"/>
        <a:defRPr sz="2400" kern="1200">
          <a:solidFill>
            <a:schemeClr val="tx1"/>
          </a:solidFill>
          <a:latin typeface="Gill Sans Ligh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chemeClr val="tx1"/>
          </a:solidFill>
          <a:latin typeface="Gill Sans Ligh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/>
        <a:buChar char="o"/>
        <a:defRPr sz="1600" kern="1200">
          <a:solidFill>
            <a:schemeClr val="tx1"/>
          </a:solidFill>
          <a:latin typeface="Gill Sans Ligh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Courier New"/>
        <a:buChar char="o"/>
        <a:defRPr sz="1600" kern="1200">
          <a:solidFill>
            <a:schemeClr val="tx1"/>
          </a:solidFill>
          <a:latin typeface="Gill Sans Ligh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18391"/>
            <a:ext cx="8229600" cy="850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dirty="0" smtClean="0"/>
              <a:t>Hello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4297"/>
            <a:ext cx="8229600" cy="48418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5D93A-89D4-ED47-B981-374612F56AA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01/07/21</a:t>
            </a:fld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102A9-73EB-654D-AC73-EDCF42FEF23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ill Sans MT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974046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800" kern="1200">
          <a:solidFill>
            <a:schemeClr val="accent1">
              <a:lumMod val="60000"/>
              <a:lumOff val="40000"/>
            </a:schemeClr>
          </a:solidFill>
          <a:latin typeface="Gill Sans Ligh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Courier New"/>
        <a:buChar char="o"/>
        <a:defRPr sz="2400" kern="1200">
          <a:solidFill>
            <a:schemeClr val="tx1"/>
          </a:solidFill>
          <a:latin typeface="Gill Sans Ligh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/>
        <a:buChar char="o"/>
        <a:defRPr sz="2400" kern="1200">
          <a:solidFill>
            <a:schemeClr val="tx1"/>
          </a:solidFill>
          <a:latin typeface="Gill Sans Ligh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chemeClr val="tx1"/>
          </a:solidFill>
          <a:latin typeface="Gill Sans Ligh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/>
        <a:buChar char="o"/>
        <a:defRPr sz="1600" kern="1200">
          <a:solidFill>
            <a:schemeClr val="tx1"/>
          </a:solidFill>
          <a:latin typeface="Gill Sans Ligh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Courier New"/>
        <a:buChar char="o"/>
        <a:defRPr sz="1600" kern="1200">
          <a:solidFill>
            <a:schemeClr val="tx1"/>
          </a:solidFill>
          <a:latin typeface="Gill Sans Ligh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E16D2-27BB-084E-92E1-D7026E242A42}" type="datetime1">
              <a:rPr lang="en-C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01/07/21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David J. E. Marsh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3E6D6-6795-F84A-8811-6D51CF7674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7901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E16D2-27BB-084E-92E1-D7026E242A42}" type="datetime1">
              <a:rPr lang="en-C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01/07/21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David J. E. Marsh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3E6D6-6795-F84A-8811-6D51CF7674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504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85.xml"/><Relationship Id="rId2" Type="http://schemas.openxmlformats.org/officeDocument/2006/relationships/image" Target="../media/image28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4.emf"/><Relationship Id="rId3" Type="http://schemas.openxmlformats.org/officeDocument/2006/relationships/image" Target="../media/image35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9.png"/><Relationship Id="rId3" Type="http://schemas.openxmlformats.org/officeDocument/2006/relationships/image" Target="../media/image40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1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43.jp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2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4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2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emf"/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4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52.gif"/><Relationship Id="rId5" Type="http://schemas.openxmlformats.org/officeDocument/2006/relationships/image" Target="../media/image53.jpeg"/><Relationship Id="rId6" Type="http://schemas.openxmlformats.org/officeDocument/2006/relationships/image" Target="../media/image54.emf"/><Relationship Id="rId1" Type="http://schemas.openxmlformats.org/officeDocument/2006/relationships/slideLayout" Target="../slideLayouts/slideLayout97.xml"/><Relationship Id="rId2" Type="http://schemas.openxmlformats.org/officeDocument/2006/relationships/image" Target="../media/image5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57.emf"/><Relationship Id="rId5" Type="http://schemas.openxmlformats.org/officeDocument/2006/relationships/image" Target="../media/image58.emf"/><Relationship Id="rId6" Type="http://schemas.openxmlformats.org/officeDocument/2006/relationships/image" Target="../media/image59.emf"/><Relationship Id="rId7" Type="http://schemas.openxmlformats.org/officeDocument/2006/relationships/image" Target="../media/image60.emf"/><Relationship Id="rId8" Type="http://schemas.openxmlformats.org/officeDocument/2006/relationships/image" Target="../media/image61.emf"/><Relationship Id="rId9" Type="http://schemas.openxmlformats.org/officeDocument/2006/relationships/image" Target="../media/image62.emf"/><Relationship Id="rId10" Type="http://schemas.openxmlformats.org/officeDocument/2006/relationships/image" Target="../media/image63.png"/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5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4" Type="http://schemas.openxmlformats.org/officeDocument/2006/relationships/image" Target="../media/image65.emf"/><Relationship Id="rId5" Type="http://schemas.openxmlformats.org/officeDocument/2006/relationships/image" Target="../media/image66.emf"/><Relationship Id="rId6" Type="http://schemas.openxmlformats.org/officeDocument/2006/relationships/image" Target="../media/image67.emf"/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6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6" Type="http://schemas.openxmlformats.org/officeDocument/2006/relationships/image" Target="../media/image9.png"/><Relationship Id="rId7" Type="http://schemas.openxmlformats.org/officeDocument/2006/relationships/image" Target="../media/image10.emf"/><Relationship Id="rId1" Type="http://schemas.openxmlformats.org/officeDocument/2006/relationships/slideLayout" Target="../slideLayouts/slideLayout128.xml"/><Relationship Id="rId2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4" Type="http://schemas.openxmlformats.org/officeDocument/2006/relationships/image" Target="../media/image71.jpg"/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69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4" Type="http://schemas.openxmlformats.org/officeDocument/2006/relationships/image" Target="../media/image75.emf"/><Relationship Id="rId5" Type="http://schemas.openxmlformats.org/officeDocument/2006/relationships/image" Target="../media/image15.png"/><Relationship Id="rId6" Type="http://schemas.openxmlformats.org/officeDocument/2006/relationships/image" Target="../media/image31.png"/><Relationship Id="rId7" Type="http://schemas.openxmlformats.org/officeDocument/2006/relationships/image" Target="../media/image52.gif"/><Relationship Id="rId8" Type="http://schemas.openxmlformats.org/officeDocument/2006/relationships/image" Target="../media/image53.jpeg"/><Relationship Id="rId9" Type="http://schemas.openxmlformats.org/officeDocument/2006/relationships/image" Target="../media/image71.jpg"/><Relationship Id="rId10" Type="http://schemas.openxmlformats.org/officeDocument/2006/relationships/image" Target="../media/image38.png"/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73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7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4" Type="http://schemas.openxmlformats.org/officeDocument/2006/relationships/image" Target="../media/image80.emf"/><Relationship Id="rId5" Type="http://schemas.openxmlformats.org/officeDocument/2006/relationships/image" Target="../media/image81.emf"/><Relationship Id="rId6" Type="http://schemas.openxmlformats.org/officeDocument/2006/relationships/image" Target="../media/image82.emf"/><Relationship Id="rId1" Type="http://schemas.openxmlformats.org/officeDocument/2006/relationships/slideLayout" Target="../slideLayouts/slideLayout73.xml"/><Relationship Id="rId2" Type="http://schemas.openxmlformats.org/officeDocument/2006/relationships/image" Target="../media/image7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4" Type="http://schemas.openxmlformats.org/officeDocument/2006/relationships/image" Target="../media/image81.emf"/><Relationship Id="rId5" Type="http://schemas.openxmlformats.org/officeDocument/2006/relationships/image" Target="../media/image83.emf"/><Relationship Id="rId6" Type="http://schemas.openxmlformats.org/officeDocument/2006/relationships/image" Target="../media/image84.jpeg"/><Relationship Id="rId1" Type="http://schemas.openxmlformats.org/officeDocument/2006/relationships/slideLayout" Target="../slideLayouts/slideLayout73.xml"/><Relationship Id="rId2" Type="http://schemas.openxmlformats.org/officeDocument/2006/relationships/image" Target="../media/image78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4" Type="http://schemas.openxmlformats.org/officeDocument/2006/relationships/image" Target="../media/image81.emf"/><Relationship Id="rId5" Type="http://schemas.openxmlformats.org/officeDocument/2006/relationships/image" Target="../media/image84.jpeg"/><Relationship Id="rId6" Type="http://schemas.openxmlformats.org/officeDocument/2006/relationships/image" Target="../media/image85.emf"/><Relationship Id="rId7" Type="http://schemas.openxmlformats.org/officeDocument/2006/relationships/image" Target="../media/image18.jpg"/><Relationship Id="rId8" Type="http://schemas.openxmlformats.org/officeDocument/2006/relationships/image" Target="../media/image86.emf"/><Relationship Id="rId1" Type="http://schemas.openxmlformats.org/officeDocument/2006/relationships/slideLayout" Target="../slideLayouts/slideLayout73.xml"/><Relationship Id="rId2" Type="http://schemas.openxmlformats.org/officeDocument/2006/relationships/image" Target="../media/image78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1.emf"/><Relationship Id="rId5" Type="http://schemas.openxmlformats.org/officeDocument/2006/relationships/image" Target="../media/image12.emf"/><Relationship Id="rId6" Type="http://schemas.openxmlformats.org/officeDocument/2006/relationships/image" Target="../media/image13.emf"/><Relationship Id="rId1" Type="http://schemas.openxmlformats.org/officeDocument/2006/relationships/slideLayout" Target="../slideLayouts/slideLayout128.xml"/><Relationship Id="rId2" Type="http://schemas.openxmlformats.org/officeDocument/2006/relationships/image" Target="../media/image5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8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9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9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9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9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9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5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9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9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9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99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100.png"/><Relationship Id="rId3" Type="http://schemas.openxmlformats.org/officeDocument/2006/relationships/image" Target="../media/image101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102.emf"/><Relationship Id="rId3" Type="http://schemas.openxmlformats.org/officeDocument/2006/relationships/image" Target="../media/image103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102.emf"/><Relationship Id="rId3" Type="http://schemas.openxmlformats.org/officeDocument/2006/relationships/image" Target="../media/image104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6.emf"/><Relationship Id="rId5" Type="http://schemas.openxmlformats.org/officeDocument/2006/relationships/image" Target="../media/image107.emf"/><Relationship Id="rId6" Type="http://schemas.openxmlformats.org/officeDocument/2006/relationships/image" Target="../media/image108.emf"/><Relationship Id="rId7" Type="http://schemas.openxmlformats.org/officeDocument/2006/relationships/image" Target="../media/image109.png"/><Relationship Id="rId8" Type="http://schemas.openxmlformats.org/officeDocument/2006/relationships/image" Target="../media/image110.png"/><Relationship Id="rId9" Type="http://schemas.openxmlformats.org/officeDocument/2006/relationships/image" Target="../media/image111.emf"/><Relationship Id="rId10" Type="http://schemas.openxmlformats.org/officeDocument/2006/relationships/image" Target="../media/image112.emf"/><Relationship Id="rId1" Type="http://schemas.openxmlformats.org/officeDocument/2006/relationships/slideLayout" Target="../slideLayouts/slideLayout114.xml"/><Relationship Id="rId2" Type="http://schemas.openxmlformats.org/officeDocument/2006/relationships/notesSlide" Target="../notesSlides/notesSlide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114.emf"/><Relationship Id="rId5" Type="http://schemas.openxmlformats.org/officeDocument/2006/relationships/image" Target="../media/image28.emf"/><Relationship Id="rId1" Type="http://schemas.openxmlformats.org/officeDocument/2006/relationships/slideLayout" Target="../slideLayouts/slideLayout11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jpg"/><Relationship Id="rId5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Relationship Id="rId2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4" Type="http://schemas.openxmlformats.org/officeDocument/2006/relationships/image" Target="../media/image2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2.emf"/><Relationship Id="rId3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mi2.jpg"/>
          <p:cNvPicPr>
            <a:picLocks noChangeAspect="1"/>
          </p:cNvPicPr>
          <p:nvPr/>
        </p:nvPicPr>
        <p:blipFill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337" y="-10175"/>
            <a:ext cx="675249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547" y="2143519"/>
            <a:ext cx="7124282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Fuzzy Dark Matter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88456" y="3892356"/>
            <a:ext cx="62198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David J. E. Marsh, </a:t>
            </a:r>
          </a:p>
          <a:p>
            <a:pPr algn="ctr"/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Marcel </a:t>
            </a:r>
            <a:r>
              <a:rPr lang="en-US" sz="2400" smtClean="0">
                <a:solidFill>
                  <a:srgbClr val="000000"/>
                </a:solidFill>
                <a:latin typeface="Gill Sans Light"/>
                <a:cs typeface="Gill Sans Light"/>
              </a:rPr>
              <a:t>Grossman Meeting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, 2021</a:t>
            </a:r>
          </a:p>
        </p:txBody>
      </p:sp>
      <p:pic>
        <p:nvPicPr>
          <p:cNvPr id="7" name="Picture 6" descr="ukri_stfc_00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0"/>
          <a:stretch/>
        </p:blipFill>
        <p:spPr>
          <a:xfrm>
            <a:off x="2317" y="5679110"/>
            <a:ext cx="2901696" cy="1168715"/>
          </a:xfrm>
          <a:prstGeom prst="rect">
            <a:avLst/>
          </a:prstGeom>
        </p:spPr>
      </p:pic>
      <p:pic>
        <p:nvPicPr>
          <p:cNvPr id="9" name="Picture 8" descr="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740" y="5679111"/>
            <a:ext cx="1534260" cy="116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194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cosmological constraints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919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CMB Power Spectrum</a:t>
            </a:r>
            <a:endParaRPr lang="en-US" dirty="0"/>
          </a:p>
        </p:txBody>
      </p:sp>
      <p:pic>
        <p:nvPicPr>
          <p:cNvPr id="8" name="Picture 7" descr="planck_ce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65" y="1626242"/>
            <a:ext cx="8519935" cy="51228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6865" y="1168854"/>
            <a:ext cx="8820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Features predicted from linear perturbations. Sound waves in plasma.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282495" y="2614943"/>
            <a:ext cx="2154093" cy="12452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431910" y="3386821"/>
            <a:ext cx="173074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Gill Sans Light"/>
                <a:cs typeface="Gill Sans Light"/>
              </a:rPr>
              <a:t>~ distance to CMB </a:t>
            </a:r>
            <a:r>
              <a:rPr lang="en-US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Gill Sans Light"/>
                <a:cs typeface="Gill Sans Light"/>
                <a:sym typeface="Wingdings"/>
              </a:rPr>
              <a:t> probe DE</a:t>
            </a:r>
            <a:endParaRPr lang="en-US" sz="2400" dirty="0" smtClean="0">
              <a:solidFill>
                <a:schemeClr val="accent4">
                  <a:lumMod val="60000"/>
                  <a:lumOff val="40000"/>
                </a:schemeClr>
              </a:solidFill>
              <a:latin typeface="Gill Sans Light"/>
              <a:cs typeface="Gill Sans Light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875370" y="4267626"/>
            <a:ext cx="4043723" cy="1248659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42" y="2814330"/>
            <a:ext cx="863600" cy="6223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071609" y="2577587"/>
            <a:ext cx="3847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ill Sans Light"/>
                <a:cs typeface="Gill Sans Light"/>
              </a:rPr>
              <a:t>Diffusion damping 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ill Sans Light"/>
                <a:cs typeface="Gill Sans Light"/>
                <a:sym typeface="Wingdings"/>
              </a:rPr>
              <a:t> probe early matter content</a:t>
            </a:r>
            <a:endParaRPr lang="en-US" sz="2400" dirty="0" smtClean="0">
              <a:solidFill>
                <a:schemeClr val="tx2">
                  <a:lumMod val="60000"/>
                  <a:lumOff val="40000"/>
                </a:schemeClr>
              </a:solidFill>
              <a:latin typeface="Gill Sans Light"/>
              <a:cs typeface="Gill Sans Light"/>
            </a:endParaRPr>
          </a:p>
        </p:txBody>
      </p:sp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393" y="3578771"/>
            <a:ext cx="30607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850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CMB Power Spectrum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66865" y="1168854"/>
            <a:ext cx="8820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Features predicted from linear perturbations. Sound waves in plasma.</a:t>
            </a:r>
          </a:p>
        </p:txBody>
      </p:sp>
      <p:pic>
        <p:nvPicPr>
          <p:cNvPr id="3" name="Picture 2" descr="Cl_UBDM_plo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97805"/>
            <a:ext cx="8407238" cy="43367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99322" y="2222378"/>
            <a:ext cx="2358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Use </a:t>
            </a:r>
            <a:r>
              <a:rPr lang="en-US" sz="24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axionCAMB</a:t>
            </a:r>
            <a:endParaRPr lang="en-US" sz="24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361575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18391"/>
            <a:ext cx="8229600" cy="8504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accent1">
                    <a:lumMod val="60000"/>
                    <a:lumOff val="40000"/>
                  </a:schemeClr>
                </a:solidFill>
                <a:latin typeface="Gill Sans Ligh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C5986">
                    <a:lumMod val="60000"/>
                    <a:lumOff val="40000"/>
                  </a:srgbClr>
                </a:solidFill>
              </a:rPr>
              <a:t>CMB Constraints on </a:t>
            </a:r>
            <a:r>
              <a:rPr lang="en-US" dirty="0" err="1" smtClean="0">
                <a:solidFill>
                  <a:srgbClr val="0C5986">
                    <a:lumMod val="60000"/>
                    <a:lumOff val="40000"/>
                  </a:srgbClr>
                </a:solidFill>
                <a:latin typeface="Symbol" charset="2"/>
                <a:cs typeface="Symbol" charset="2"/>
              </a:rPr>
              <a:t>W</a:t>
            </a:r>
            <a:r>
              <a:rPr lang="en-US" baseline="-25000" dirty="0" err="1" smtClean="0">
                <a:solidFill>
                  <a:srgbClr val="0C5986">
                    <a:lumMod val="60000"/>
                    <a:lumOff val="40000"/>
                  </a:srgbClr>
                </a:solidFill>
              </a:rPr>
              <a:t>a</a:t>
            </a:r>
            <a:endParaRPr lang="en-US" baseline="-25000" dirty="0">
              <a:solidFill>
                <a:srgbClr val="0C5986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287" y="5150705"/>
            <a:ext cx="8948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CMB anisotropies constrain lightest region to &lt; 2.5% of DM.</a:t>
            </a:r>
          </a:p>
          <a:p>
            <a:r>
              <a:rPr lang="en-US" sz="2400" dirty="0">
                <a:solidFill>
                  <a:srgbClr val="FF0000"/>
                </a:solidFill>
                <a:latin typeface="Gill Sans Light"/>
                <a:cs typeface="Gill Sans Light"/>
              </a:rPr>
              <a:t>Absolute lower bound on DM particle mass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:</a:t>
            </a:r>
            <a:endParaRPr lang="en-US" sz="2400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925" y="5603292"/>
            <a:ext cx="1879600" cy="292100"/>
          </a:xfrm>
          <a:prstGeom prst="rect">
            <a:avLst/>
          </a:prstGeom>
        </p:spPr>
      </p:pic>
      <p:pic>
        <p:nvPicPr>
          <p:cNvPr id="16" name="Picture 15" descr="decadal_summary_ula_GUT+CM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6485"/>
            <a:ext cx="9144000" cy="3834220"/>
          </a:xfrm>
          <a:prstGeom prst="rect">
            <a:avLst/>
          </a:prstGeom>
        </p:spPr>
      </p:pic>
      <p:pic>
        <p:nvPicPr>
          <p:cNvPr id="20" name="Picture 19" descr="decadal_summary_ula_GUT+CMB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6485"/>
            <a:ext cx="9144000" cy="3834220"/>
          </a:xfrm>
          <a:prstGeom prst="rect">
            <a:avLst/>
          </a:prstGeom>
        </p:spPr>
      </p:pic>
      <p:pic>
        <p:nvPicPr>
          <p:cNvPr id="19" name="Picture 18" descr="cmb_nobac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952" y="2005009"/>
            <a:ext cx="1056037" cy="52801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95372" y="5881995"/>
            <a:ext cx="8576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F6E6E"/>
                </a:solidFill>
                <a:latin typeface="Gill Sans Light"/>
                <a:cs typeface="Gill Sans Light"/>
              </a:rPr>
              <a:t>Future prospects with high-definition cosmic-variance, </a:t>
            </a:r>
            <a:r>
              <a:rPr lang="en-US" sz="2400" dirty="0" err="1" smtClean="0">
                <a:solidFill>
                  <a:srgbClr val="0F6E6E"/>
                </a:solidFill>
                <a:latin typeface="Gill Sans Light"/>
                <a:cs typeface="Gill Sans Light"/>
              </a:rPr>
              <a:t>e,g</a:t>
            </a:r>
            <a:r>
              <a:rPr lang="en-US" sz="2400" dirty="0">
                <a:solidFill>
                  <a:srgbClr val="0F6E6E"/>
                </a:solidFill>
                <a:latin typeface="Gill Sans Light"/>
                <a:cs typeface="Gill Sans Light"/>
              </a:rPr>
              <a:t>.</a:t>
            </a:r>
            <a:r>
              <a:rPr lang="en-US" sz="2400" dirty="0" smtClean="0">
                <a:solidFill>
                  <a:srgbClr val="0F6E6E"/>
                </a:solidFill>
                <a:latin typeface="Gill Sans Light"/>
                <a:cs typeface="Gill Sans Light"/>
              </a:rPr>
              <a:t> CMB-S4+.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34812" y="1827180"/>
            <a:ext cx="5672661" cy="2760242"/>
            <a:chOff x="834812" y="1827180"/>
            <a:chExt cx="5672661" cy="2760242"/>
          </a:xfrm>
        </p:grpSpPr>
        <p:grpSp>
          <p:nvGrpSpPr>
            <p:cNvPr id="9" name="Group 8"/>
            <p:cNvGrpSpPr/>
            <p:nvPr/>
          </p:nvGrpSpPr>
          <p:grpSpPr>
            <a:xfrm>
              <a:off x="4053438" y="1827180"/>
              <a:ext cx="2454035" cy="2760242"/>
              <a:chOff x="5294458" y="1691661"/>
              <a:chExt cx="2454035" cy="2760242"/>
            </a:xfrm>
          </p:grpSpPr>
          <p:cxnSp>
            <p:nvCxnSpPr>
              <p:cNvPr id="10" name="Straight Connector 9"/>
              <p:cNvCxnSpPr/>
              <p:nvPr/>
            </p:nvCxnSpPr>
            <p:spPr>
              <a:xfrm flipH="1">
                <a:off x="5294458" y="1691661"/>
                <a:ext cx="99895" cy="2760242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>
                <a:off x="5394353" y="1691661"/>
                <a:ext cx="585102" cy="0"/>
              </a:xfrm>
              <a:prstGeom prst="straightConnector1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>
                <a:off x="5349519" y="2957036"/>
                <a:ext cx="585102" cy="0"/>
              </a:xfrm>
              <a:prstGeom prst="straightConnector1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>
                <a:off x="5309266" y="3593392"/>
                <a:ext cx="585102" cy="0"/>
              </a:xfrm>
              <a:prstGeom prst="straightConnector1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>
                <a:off x="5366350" y="2220206"/>
                <a:ext cx="585102" cy="0"/>
              </a:xfrm>
              <a:prstGeom prst="straightConnector1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>
                <a:off x="5294458" y="4441599"/>
                <a:ext cx="585102" cy="0"/>
              </a:xfrm>
              <a:prstGeom prst="straightConnector1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>
                <a:off x="5979455" y="2314909"/>
                <a:ext cx="1769038" cy="1200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FF2B2C"/>
                    </a:solidFill>
                    <a:latin typeface="Gill Sans Light"/>
                    <a:cs typeface="Gill Sans Light"/>
                  </a:rPr>
                  <a:t>Heavier FDM allowed</a:t>
                </a:r>
                <a:endParaRPr lang="en-US" sz="2400" dirty="0">
                  <a:solidFill>
                    <a:srgbClr val="FF2B2C"/>
                  </a:solidFill>
                  <a:latin typeface="Gill Sans Light"/>
                  <a:cs typeface="Gill Sans Light"/>
                  <a:sym typeface="Wingdings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 rot="5400000">
              <a:off x="1529809" y="2194579"/>
              <a:ext cx="1670333" cy="3060328"/>
              <a:chOff x="5366350" y="1691659"/>
              <a:chExt cx="1670333" cy="3060328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 rot="16200000" flipH="1" flipV="1">
                <a:off x="4007741" y="3064377"/>
                <a:ext cx="2760243" cy="14808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>
                <a:off x="5394353" y="1691661"/>
                <a:ext cx="585102" cy="0"/>
              </a:xfrm>
              <a:prstGeom prst="straightConnector1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>
                <a:off x="5366680" y="2957036"/>
                <a:ext cx="585102" cy="0"/>
              </a:xfrm>
              <a:prstGeom prst="straightConnector1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>
                <a:off x="5394354" y="3593392"/>
                <a:ext cx="585102" cy="0"/>
              </a:xfrm>
              <a:prstGeom prst="straightConnector1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>
                <a:off x="5366350" y="2220206"/>
                <a:ext cx="585102" cy="0"/>
              </a:xfrm>
              <a:prstGeom prst="straightConnector1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>
                <a:off x="5394354" y="4422349"/>
                <a:ext cx="585102" cy="0"/>
              </a:xfrm>
              <a:prstGeom prst="straightConnector1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 rot="16200000">
                <a:off x="5254994" y="2970297"/>
                <a:ext cx="273238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srgbClr val="FF2B2C"/>
                    </a:solidFill>
                    <a:latin typeface="Gill Sans Light"/>
                    <a:cs typeface="Gill Sans Light"/>
                  </a:rPr>
                  <a:t>Constrained to few percent</a:t>
                </a:r>
                <a:endParaRPr lang="en-US" sz="2400" dirty="0">
                  <a:solidFill>
                    <a:srgbClr val="FF2B2C"/>
                  </a:solidFill>
                  <a:latin typeface="Gill Sans Light"/>
                  <a:cs typeface="Gill Sans Light"/>
                  <a:sym typeface="Wingding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67534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ague_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0886"/>
            <a:ext cx="4844213" cy="31904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BOSS Galaxy Clustering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815793" y="687809"/>
            <a:ext cx="30449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Lague</a:t>
            </a:r>
            <a:r>
              <a:rPr lang="en-US" sz="1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,  DJEM et al (2021)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1229327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Simulate the galaxy bias: FDM increases large scale power.</a:t>
            </a:r>
          </a:p>
          <a:p>
            <a:r>
              <a:rPr lang="en-US" sz="24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CMB+galaxy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 clustering breaks degeneracies: factor ~3 improved limit.</a:t>
            </a:r>
          </a:p>
        </p:txBody>
      </p:sp>
      <p:pic>
        <p:nvPicPr>
          <p:cNvPr id="5" name="Picture 4" descr="lag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754" y="2355170"/>
            <a:ext cx="4465246" cy="342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226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 Cosmic Shear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815793" y="687809"/>
            <a:ext cx="30449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Dentler</a:t>
            </a:r>
            <a:r>
              <a:rPr lang="en-US" sz="1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, DJEM et al (forthcoming)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9691" y="1168854"/>
            <a:ext cx="8554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Marginalise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 nuisance </a:t>
            </a:r>
            <a:r>
              <a:rPr lang="en-US" sz="24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params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 for halo formation and quasi-linear scale.</a:t>
            </a:r>
          </a:p>
        </p:txBody>
      </p:sp>
      <p:pic>
        <p:nvPicPr>
          <p:cNvPr id="8" name="Picture 7" descr="XiPPlo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53" y="1772782"/>
            <a:ext cx="7707761" cy="5022546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975" y="2503760"/>
            <a:ext cx="1574800" cy="2921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63923" y="2042907"/>
            <a:ext cx="39917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Gill Sans Light"/>
                <a:cs typeface="Gill Sans Light"/>
              </a:rPr>
              <a:t>Preliminary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 bound from non-linear scales:</a:t>
            </a:r>
          </a:p>
        </p:txBody>
      </p:sp>
    </p:spTree>
    <p:extLst>
      <p:ext uri="{BB962C8B-B14F-4D97-AF65-F5344CB8AC3E}">
        <p14:creationId xmlns:p14="http://schemas.microsoft.com/office/powerpoint/2010/main" val="26077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 Intensity Mapping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815793" y="687809"/>
            <a:ext cx="30449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Bauer, DJEM et al (2020)</a:t>
            </a:r>
          </a:p>
        </p:txBody>
      </p:sp>
      <p:pic>
        <p:nvPicPr>
          <p:cNvPr id="4" name="Picture 3" descr="bau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653" y="2350630"/>
            <a:ext cx="3954147" cy="43343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0070" y="1323096"/>
            <a:ext cx="86639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Similar biasing effect appears for neutral hydrogen.</a:t>
            </a:r>
            <a:endParaRPr lang="en-US" sz="2400" dirty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r>
              <a:rPr lang="en-US" sz="2400" dirty="0" smtClean="0">
                <a:solidFill>
                  <a:srgbClr val="FF0000"/>
                </a:solidFill>
                <a:latin typeface="Gill Sans Light"/>
                <a:cs typeface="Gill Sans Light"/>
              </a:rPr>
              <a:t>Forecast SKA 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could test connection relic density 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  <a:sym typeface="Wingdings"/>
              </a:rPr>
              <a:t>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GUT scale.</a:t>
            </a:r>
          </a:p>
        </p:txBody>
      </p:sp>
      <p:pic>
        <p:nvPicPr>
          <p:cNvPr id="7" name="Picture 6" descr="bauer_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46"/>
          <a:stretch/>
        </p:blipFill>
        <p:spPr>
          <a:xfrm>
            <a:off x="381597" y="2321599"/>
            <a:ext cx="3471430" cy="4295046"/>
          </a:xfrm>
          <a:prstGeom prst="rect">
            <a:avLst/>
          </a:prstGeom>
        </p:spPr>
      </p:pic>
      <p:pic>
        <p:nvPicPr>
          <p:cNvPr id="8" name="Picture 7" descr="bauer_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13"/>
          <a:stretch/>
        </p:blipFill>
        <p:spPr>
          <a:xfrm>
            <a:off x="3719593" y="2320390"/>
            <a:ext cx="961632" cy="432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733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5994" y="2215539"/>
            <a:ext cx="3660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37AAED"/>
                </a:solidFill>
                <a:latin typeface="Gill Sans Light"/>
                <a:cs typeface="Gill Sans Light"/>
              </a:rPr>
              <a:t>Superradiance</a:t>
            </a:r>
            <a:endParaRPr lang="en-US" sz="4000" dirty="0" smtClean="0">
              <a:solidFill>
                <a:srgbClr val="37AAED"/>
              </a:solidFill>
              <a:latin typeface="Gill Sans Light"/>
              <a:cs typeface="Gill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5994" y="3841373"/>
            <a:ext cx="34008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white">
                    <a:lumMod val="65000"/>
                  </a:prstClr>
                </a:solidFill>
                <a:latin typeface="Gill Sans Light"/>
                <a:cs typeface="Gill Sans Light"/>
              </a:rPr>
              <a:t>[</a:t>
            </a:r>
            <a:r>
              <a:rPr lang="en-US" sz="2400" dirty="0">
                <a:solidFill>
                  <a:prstClr val="white">
                    <a:lumMod val="65000"/>
                  </a:prstClr>
                </a:solidFill>
                <a:latin typeface="Gill Sans Light"/>
                <a:cs typeface="Gill Sans Light"/>
              </a:rPr>
              <a:t>1</a:t>
            </a:r>
            <a:r>
              <a:rPr lang="en-US" sz="2400" dirty="0" smtClean="0">
                <a:solidFill>
                  <a:prstClr val="white">
                    <a:lumMod val="65000"/>
                  </a:prstClr>
                </a:solidFill>
                <a:latin typeface="Gill Sans Light"/>
                <a:cs typeface="Gill Sans Light"/>
              </a:rPr>
              <a:t>] DJEM &amp; Stott, Phys. Rev. D96, 083006 (2018)</a:t>
            </a:r>
          </a:p>
        </p:txBody>
      </p:sp>
      <p:pic>
        <p:nvPicPr>
          <p:cNvPr id="2" name="Picture 1" descr="ergo_regions_3d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632" y="1220307"/>
            <a:ext cx="5310146" cy="44374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993" y="6161740"/>
            <a:ext cx="7782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ill Sans Light"/>
                <a:cs typeface="Gill Sans Light"/>
              </a:rPr>
              <a:t>Vacuum fluctuation, bounds on (</a:t>
            </a:r>
            <a:r>
              <a:rPr lang="en-US" sz="2400" dirty="0" err="1" smtClean="0">
                <a:latin typeface="Gill Sans Light"/>
                <a:cs typeface="Gill Sans Light"/>
              </a:rPr>
              <a:t>m,</a:t>
            </a:r>
            <a:r>
              <a:rPr lang="en-US" sz="2400" dirty="0" err="1">
                <a:latin typeface="Symbol" charset="2"/>
                <a:cs typeface="Symbol" charset="2"/>
              </a:rPr>
              <a:t>l</a:t>
            </a:r>
            <a:r>
              <a:rPr lang="en-US" sz="2400" dirty="0" smtClean="0">
                <a:latin typeface="Gill Sans Light"/>
                <a:cs typeface="Gill Sans Light"/>
              </a:rPr>
              <a:t>). Linear (no </a:t>
            </a:r>
            <a:r>
              <a:rPr lang="en-US" sz="2400" dirty="0" err="1" smtClean="0">
                <a:latin typeface="Gill Sans Light"/>
                <a:cs typeface="Gill Sans Light"/>
              </a:rPr>
              <a:t>backreaction</a:t>
            </a:r>
            <a:r>
              <a:rPr lang="en-US" sz="2400" dirty="0" smtClean="0">
                <a:latin typeface="Gill Sans Light"/>
                <a:cs typeface="Gill Sans Light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216168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hsr_po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95" y="1572668"/>
            <a:ext cx="8263914" cy="41553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771" y="174330"/>
            <a:ext cx="87533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9C0001">
                    <a:lumMod val="60000"/>
                    <a:lumOff val="40000"/>
                  </a:srgbClr>
                </a:solidFill>
                <a:latin typeface="Gill Sans Light"/>
                <a:cs typeface="Gill Sans Light"/>
              </a:rPr>
              <a:t>Kerr </a:t>
            </a:r>
            <a:r>
              <a:rPr lang="en-US" sz="2400" dirty="0" err="1" smtClean="0">
                <a:solidFill>
                  <a:srgbClr val="9C0001">
                    <a:lumMod val="60000"/>
                    <a:lumOff val="40000"/>
                  </a:srgbClr>
                </a:solidFill>
                <a:latin typeface="Gill Sans Light"/>
                <a:cs typeface="Gill Sans Light"/>
              </a:rPr>
              <a:t>spacetime</a:t>
            </a:r>
            <a:r>
              <a:rPr lang="en-US" sz="2400" dirty="0" smtClean="0">
                <a:solidFill>
                  <a:srgbClr val="9C0001">
                    <a:lumMod val="60000"/>
                    <a:lumOff val="40000"/>
                  </a:srgbClr>
                </a:solidFill>
                <a:latin typeface="Gill Sans Light"/>
                <a:cs typeface="Gill Sans Light"/>
              </a:rPr>
              <a:t> excites boson vacuum fluctuations.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The angular momentum and boson mass lead to a confining potential: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12084" y="249043"/>
            <a:ext cx="2228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Penrose (1969)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1285" y="5727971"/>
            <a:ext cx="8628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Infalling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 waves </a:t>
            </a:r>
            <a:r>
              <a:rPr lang="en-US" sz="24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rescatter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 and the amplitude grows </a:t>
            </a:r>
            <a:r>
              <a:rPr lang="en-US" sz="24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exponantially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, extracting spin from the Kerr BH.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64484" y="6157294"/>
            <a:ext cx="2228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Press &amp; </a:t>
            </a:r>
            <a:r>
              <a:rPr lang="en-US" sz="14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Teukolsky</a:t>
            </a:r>
            <a:r>
              <a:rPr lang="en-US" sz="1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 (1972)</a:t>
            </a:r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0453"/>
            <a:ext cx="9144000" cy="5185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61629" y="5370386"/>
            <a:ext cx="3031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Fig: </a:t>
            </a:r>
            <a:r>
              <a:rPr lang="en-US" sz="14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Arvanitaki</a:t>
            </a:r>
            <a:r>
              <a:rPr lang="en-US" sz="1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 &amp; </a:t>
            </a:r>
            <a:r>
              <a:rPr lang="en-US" sz="14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Dubovsky</a:t>
            </a:r>
            <a:r>
              <a:rPr lang="en-US" sz="1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 (2010)</a:t>
            </a:r>
          </a:p>
        </p:txBody>
      </p:sp>
    </p:spTree>
    <p:extLst>
      <p:ext uri="{BB962C8B-B14F-4D97-AF65-F5344CB8AC3E}">
        <p14:creationId xmlns:p14="http://schemas.microsoft.com/office/powerpoint/2010/main" val="927899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HSR_combine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3429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9028" y="224138"/>
            <a:ext cx="841714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BHs should not be observed in regions where SR is effective.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Compute exclusion probabilities for astrophysical BHs.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Mass-spin measured by e.g. X-ray reflection spectroscopy.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9028" y="5613339"/>
            <a:ext cx="8628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Vacuum fluctuations 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  <a:sym typeface="Wingdings"/>
              </a:rPr>
              <a:t> constraints independent of DM density.</a:t>
            </a:r>
            <a:endParaRPr lang="en-US" sz="24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09700" y="5233412"/>
            <a:ext cx="3634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Figs: Matthew J. Stott</a:t>
            </a:r>
          </a:p>
        </p:txBody>
      </p:sp>
    </p:spTree>
    <p:extLst>
      <p:ext uri="{BB962C8B-B14F-4D97-AF65-F5344CB8AC3E}">
        <p14:creationId xmlns:p14="http://schemas.microsoft.com/office/powerpoint/2010/main" val="2981029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Fuzzy dark matter physics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829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cadal_summary_CMB_BHS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3760"/>
            <a:ext cx="9144000" cy="383422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57200" y="318391"/>
            <a:ext cx="8229600" cy="8504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accent1">
                    <a:lumMod val="60000"/>
                    <a:lumOff val="40000"/>
                  </a:schemeClr>
                </a:solidFill>
                <a:latin typeface="Gill Sans Ligh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C5986">
                    <a:lumMod val="60000"/>
                    <a:lumOff val="40000"/>
                  </a:srgbClr>
                </a:solidFill>
              </a:rPr>
              <a:t>Black Hole </a:t>
            </a:r>
            <a:r>
              <a:rPr lang="en-US" dirty="0" err="1" smtClean="0">
                <a:solidFill>
                  <a:srgbClr val="0C5986">
                    <a:lumMod val="60000"/>
                    <a:lumOff val="40000"/>
                  </a:srgbClr>
                </a:solidFill>
              </a:rPr>
              <a:t>Superradiance</a:t>
            </a:r>
            <a:endParaRPr lang="en-US" baseline="-25000" dirty="0">
              <a:solidFill>
                <a:srgbClr val="0C5986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12" name="Picture 11" descr="ergo_regions_3d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785" y="3714411"/>
            <a:ext cx="835512" cy="698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 descr="lis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441" y="2976484"/>
            <a:ext cx="983903" cy="73792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08948" y="5087980"/>
            <a:ext cx="8835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Exclusions from observed stellar and supermassive black hole spins.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8948" y="5549645"/>
            <a:ext cx="8667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F6E6E"/>
                </a:solidFill>
                <a:latin typeface="Gill Sans Light"/>
                <a:cs typeface="Gill Sans Light"/>
              </a:rPr>
              <a:t>“1 Hz FDM window” accessible from IMBH </a:t>
            </a:r>
            <a:r>
              <a:rPr lang="en-US" sz="2400" dirty="0" err="1" smtClean="0">
                <a:solidFill>
                  <a:srgbClr val="0F6E6E"/>
                </a:solidFill>
                <a:latin typeface="Gill Sans Light"/>
                <a:cs typeface="Gill Sans Light"/>
              </a:rPr>
              <a:t>inspirals</a:t>
            </a:r>
            <a:r>
              <a:rPr lang="en-US" sz="2400" dirty="0" smtClean="0">
                <a:solidFill>
                  <a:srgbClr val="0F6E6E"/>
                </a:solidFill>
                <a:latin typeface="Gill Sans Light"/>
                <a:cs typeface="Gill Sans Light"/>
              </a:rPr>
              <a:t> (LISA).</a:t>
            </a:r>
          </a:p>
          <a:p>
            <a:r>
              <a:rPr lang="en-US" sz="2400" dirty="0" smtClean="0">
                <a:solidFill>
                  <a:srgbClr val="0F6E6E"/>
                </a:solidFill>
                <a:latin typeface="Gill Sans Light"/>
                <a:cs typeface="Gill Sans Light"/>
              </a:rPr>
              <a:t>1 Hz </a:t>
            </a:r>
            <a:r>
              <a:rPr lang="en-US" sz="2400" dirty="0" err="1" smtClean="0">
                <a:solidFill>
                  <a:srgbClr val="0F6E6E"/>
                </a:solidFill>
                <a:latin typeface="Gill Sans Light"/>
                <a:cs typeface="Gill Sans Light"/>
              </a:rPr>
              <a:t>axion</a:t>
            </a:r>
            <a:r>
              <a:rPr lang="en-US" sz="2400" dirty="0" smtClean="0">
                <a:solidFill>
                  <a:srgbClr val="0F6E6E"/>
                </a:solidFill>
                <a:latin typeface="Gill Sans Light"/>
                <a:cs typeface="Gill Sans Light"/>
              </a:rPr>
              <a:t> + strong CP problem </a:t>
            </a:r>
            <a:r>
              <a:rPr lang="en-US" sz="2400" dirty="0" smtClean="0">
                <a:solidFill>
                  <a:srgbClr val="0F6E6E"/>
                </a:solidFill>
                <a:latin typeface="Gill Sans Light"/>
                <a:cs typeface="Gill Sans Light"/>
                <a:sym typeface="Wingdings"/>
              </a:rPr>
              <a:t> measurable neutron EDM</a:t>
            </a:r>
            <a:endParaRPr lang="en-US" sz="2400" dirty="0" smtClean="0">
              <a:solidFill>
                <a:srgbClr val="0F6E6E"/>
              </a:solidFill>
              <a:latin typeface="Gill Sans Light"/>
              <a:cs typeface="Gill Sans Light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810441" y="1827755"/>
            <a:ext cx="983903" cy="0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926600" y="6323472"/>
            <a:ext cx="2050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0000"/>
                </a:solidFill>
                <a:latin typeface="Gill Sans Light"/>
                <a:cs typeface="Gill Sans Light"/>
              </a:rPr>
              <a:t>Win &amp; DJEM (2020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37611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457200" y="318391"/>
            <a:ext cx="8229600" cy="8504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accent1">
                    <a:lumMod val="60000"/>
                    <a:lumOff val="40000"/>
                  </a:schemeClr>
                </a:solidFill>
                <a:latin typeface="Gill Sans Ligh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solidFill>
                  <a:srgbClr val="0C5986">
                    <a:lumMod val="60000"/>
                    <a:lumOff val="40000"/>
                  </a:srgbClr>
                </a:solidFill>
              </a:rPr>
              <a:t>Calabi-Yau</a:t>
            </a:r>
            <a:r>
              <a:rPr lang="en-US" dirty="0" smtClean="0">
                <a:solidFill>
                  <a:srgbClr val="0C5986">
                    <a:lumMod val="60000"/>
                    <a:lumOff val="40000"/>
                  </a:srgbClr>
                </a:solidFill>
              </a:rPr>
              <a:t> Topologies</a:t>
            </a:r>
            <a:endParaRPr lang="en-US" baseline="-25000" dirty="0">
              <a:solidFill>
                <a:srgbClr val="0C5986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51555" y="563432"/>
            <a:ext cx="3125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0000"/>
                </a:solidFill>
                <a:latin typeface="Gill Sans Light"/>
                <a:cs typeface="Gill Sans Light"/>
              </a:rPr>
              <a:t>Mehta, DJEM et al (2020,2021)</a:t>
            </a:r>
            <a:endParaRPr lang="en-US" sz="24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pic>
        <p:nvPicPr>
          <p:cNvPr id="2" name="Picture 1" descr="Pexcombined_fit_no_LIG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669" y="2369182"/>
            <a:ext cx="6400937" cy="43596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168854"/>
            <a:ext cx="837305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Axions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 in Type-IIB CY models. Hodge# 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  <a:sym typeface="Wingdings"/>
              </a:rPr>
              <a:t> # of </a:t>
            </a:r>
            <a:r>
              <a:rPr lang="en-US" sz="2400" dirty="0" err="1" smtClean="0">
                <a:solidFill>
                  <a:srgbClr val="000000"/>
                </a:solidFill>
                <a:latin typeface="Gill Sans Light"/>
                <a:cs typeface="Gill Sans Light"/>
                <a:sym typeface="Wingdings"/>
              </a:rPr>
              <a:t>axion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  <a:sym typeface="Wingdings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Gill Sans Light"/>
                <a:cs typeface="Gill Sans Light"/>
                <a:sym typeface="Wingdings"/>
              </a:rPr>
              <a:t>flavours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  <a:sym typeface="Wingdings"/>
              </a:rPr>
              <a:t>.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  <a:sym typeface="Wingdings"/>
              </a:rPr>
              <a:t>Construct ~10</a:t>
            </a:r>
            <a:r>
              <a:rPr lang="en-US" sz="2400" baseline="30000" dirty="0" smtClean="0">
                <a:solidFill>
                  <a:srgbClr val="000000"/>
                </a:solidFill>
                <a:latin typeface="Gill Sans Light"/>
                <a:cs typeface="Gill Sans Light"/>
                <a:sym typeface="Wingdings"/>
              </a:rPr>
              <a:t>5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  <a:sym typeface="Wingding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Gill Sans Light"/>
                <a:cs typeface="Gill Sans Light"/>
                <a:sym typeface="Wingdings"/>
              </a:rPr>
              <a:t>Kreuzer-</a:t>
            </a:r>
            <a:r>
              <a:rPr lang="en-US" sz="2400" dirty="0" err="1" smtClean="0">
                <a:solidFill>
                  <a:srgbClr val="000000"/>
                </a:solidFill>
                <a:latin typeface="Gill Sans Light"/>
                <a:cs typeface="Gill Sans Light"/>
                <a:sym typeface="Wingdings"/>
              </a:rPr>
              <a:t>Skarke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  <a:sym typeface="Wingdings"/>
              </a:rPr>
              <a:t> CYs. Sample moduli space.</a:t>
            </a:r>
          </a:p>
          <a:p>
            <a:r>
              <a:rPr lang="en-US" sz="2400" dirty="0" err="1" smtClean="0">
                <a:solidFill>
                  <a:srgbClr val="000000"/>
                </a:solidFill>
                <a:latin typeface="Gill Sans Light"/>
                <a:cs typeface="Gill Sans Light"/>
                <a:sym typeface="Wingdings"/>
              </a:rPr>
              <a:t>Axions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  <a:sym typeface="Wingdings"/>
              </a:rPr>
              <a:t> in BHSR windows  geometry is excluded!</a:t>
            </a:r>
            <a:endParaRPr lang="en-US" sz="24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896598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81" y="1116381"/>
            <a:ext cx="36607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37AAED"/>
                </a:solidFill>
                <a:latin typeface="Gill Sans Light"/>
                <a:cs typeface="Gill Sans Light"/>
              </a:rPr>
              <a:t>FDM Galaxy Formation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6105" y="2763235"/>
            <a:ext cx="392060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white">
                    <a:lumMod val="65000"/>
                  </a:prstClr>
                </a:solidFill>
                <a:latin typeface="Gill Sans Light"/>
                <a:cs typeface="Gill Sans Light"/>
              </a:rPr>
              <a:t>[1] DJEM &amp; Silk, MNRAS 437, 2652 (2014) </a:t>
            </a:r>
          </a:p>
          <a:p>
            <a:r>
              <a:rPr lang="en-US" sz="2400" dirty="0" smtClean="0">
                <a:solidFill>
                  <a:prstClr val="white">
                    <a:lumMod val="65000"/>
                  </a:prstClr>
                </a:solidFill>
                <a:latin typeface="Gill Sans Light"/>
                <a:cs typeface="Gill Sans Light"/>
              </a:rPr>
              <a:t>[2] </a:t>
            </a:r>
            <a:r>
              <a:rPr lang="en-US" sz="2400" dirty="0" err="1" smtClean="0">
                <a:solidFill>
                  <a:prstClr val="white">
                    <a:lumMod val="65000"/>
                  </a:prstClr>
                </a:solidFill>
                <a:latin typeface="Gill Sans Light"/>
                <a:cs typeface="Gill Sans Light"/>
              </a:rPr>
              <a:t>Bozek</a:t>
            </a:r>
            <a:r>
              <a:rPr lang="en-US" sz="2400" dirty="0" smtClean="0">
                <a:solidFill>
                  <a:prstClr val="white">
                    <a:lumMod val="65000"/>
                  </a:prstClr>
                </a:solidFill>
                <a:latin typeface="Gill Sans Light"/>
                <a:cs typeface="Gill Sans Light"/>
              </a:rPr>
              <a:t>, DJEM, Silk &amp; Wyse, MNRAS 450, 209 (2015) </a:t>
            </a:r>
          </a:p>
          <a:p>
            <a:r>
              <a:rPr lang="en-US" sz="2400" dirty="0" smtClean="0">
                <a:solidFill>
                  <a:prstClr val="white">
                    <a:lumMod val="65000"/>
                  </a:prstClr>
                </a:solidFill>
                <a:latin typeface="Gill Sans Light"/>
                <a:cs typeface="Gill Sans Light"/>
              </a:rPr>
              <a:t>[3] DJEM &amp; Niemeyer, PRL123, 051103 (2019)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Gill Sans Light"/>
                <a:cs typeface="Gill Sans Light"/>
              </a:rPr>
              <a:t>[4] Review: Niemeyer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Gill Sans Light"/>
                <a:cs typeface="Gill Sans Light"/>
              </a:rPr>
              <a:t>arXiv:1912.07064</a:t>
            </a:r>
          </a:p>
        </p:txBody>
      </p:sp>
      <p:pic>
        <p:nvPicPr>
          <p:cNvPr id="6" name="Picture 5" descr="fdm.pn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525" y="844990"/>
            <a:ext cx="4845257" cy="48694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63737" y="443696"/>
            <a:ext cx="55782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prstClr val="white">
                    <a:lumMod val="65000"/>
                  </a:prstClr>
                </a:solidFill>
                <a:latin typeface="Gill Sans Light"/>
                <a:cs typeface="Gill Sans Light"/>
              </a:rPr>
              <a:t>Fig: </a:t>
            </a:r>
            <a:r>
              <a:rPr lang="en-US" sz="1400" dirty="0" err="1" smtClean="0">
                <a:solidFill>
                  <a:prstClr val="white">
                    <a:lumMod val="65000"/>
                  </a:prstClr>
                </a:solidFill>
                <a:latin typeface="Gill Sans Light"/>
                <a:cs typeface="Gill Sans Light"/>
              </a:rPr>
              <a:t>Veltmaat</a:t>
            </a:r>
            <a:r>
              <a:rPr lang="en-US" sz="1400" dirty="0" smtClean="0">
                <a:solidFill>
                  <a:prstClr val="white">
                    <a:lumMod val="65000"/>
                  </a:prstClr>
                </a:solidFill>
                <a:latin typeface="Gill Sans Light"/>
                <a:cs typeface="Gill Sans Light"/>
              </a:rPr>
              <a:t>, </a:t>
            </a:r>
            <a:r>
              <a:rPr lang="en-US" sz="1400" dirty="0" err="1" smtClean="0">
                <a:solidFill>
                  <a:prstClr val="white">
                    <a:lumMod val="65000"/>
                  </a:prstClr>
                </a:solidFill>
                <a:latin typeface="Gill Sans Light"/>
                <a:cs typeface="Gill Sans Light"/>
              </a:rPr>
              <a:t>Schwabe</a:t>
            </a:r>
            <a:r>
              <a:rPr lang="en-US" sz="1400" dirty="0" smtClean="0">
                <a:solidFill>
                  <a:prstClr val="white">
                    <a:lumMod val="65000"/>
                  </a:prstClr>
                </a:solidFill>
                <a:latin typeface="Gill Sans Light"/>
                <a:cs typeface="Gill Sans Light"/>
              </a:rPr>
              <a:t> &amp; Niemeyer (2018)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1680" y="6089587"/>
            <a:ext cx="8700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Jeans scale, </a:t>
            </a:r>
            <a:r>
              <a:rPr lang="en-US" sz="24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quasiparticles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, and </a:t>
            </a:r>
            <a:r>
              <a:rPr lang="en-US" sz="24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solitons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: strong bounds on m. Non-linear.</a:t>
            </a:r>
          </a:p>
        </p:txBody>
      </p:sp>
    </p:spTree>
    <p:extLst>
      <p:ext uri="{BB962C8B-B14F-4D97-AF65-F5344CB8AC3E}">
        <p14:creationId xmlns:p14="http://schemas.microsoft.com/office/powerpoint/2010/main" val="3771562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cadal_summary_CMB_BHS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7178"/>
            <a:ext cx="9144000" cy="383422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4271650" y="1760497"/>
            <a:ext cx="1457556" cy="0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59761" y="5188993"/>
            <a:ext cx="9144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FDM window: </a:t>
            </a:r>
            <a:r>
              <a:rPr lang="en-US" sz="2400" dirty="0" smtClean="0">
                <a:solidFill>
                  <a:srgbClr val="FF2B2C"/>
                </a:solidFill>
                <a:latin typeface="Gill Sans Light"/>
                <a:cs typeface="Gill Sans Light"/>
              </a:rPr>
              <a:t>10</a:t>
            </a:r>
            <a:r>
              <a:rPr lang="en-US" sz="2400" baseline="30000" dirty="0" smtClean="0">
                <a:solidFill>
                  <a:srgbClr val="FF2B2C"/>
                </a:solidFill>
                <a:latin typeface="Gill Sans Light"/>
                <a:cs typeface="Gill Sans Light"/>
              </a:rPr>
              <a:t>-24 </a:t>
            </a:r>
            <a:r>
              <a:rPr lang="en-US" sz="2400" dirty="0" err="1" smtClean="0">
                <a:solidFill>
                  <a:srgbClr val="FF2B2C"/>
                </a:solidFill>
                <a:latin typeface="Gill Sans Light"/>
                <a:cs typeface="Gill Sans Light"/>
              </a:rPr>
              <a:t>eV</a:t>
            </a:r>
            <a:r>
              <a:rPr lang="en-US" sz="2400" dirty="0" smtClean="0">
                <a:solidFill>
                  <a:srgbClr val="FF2B2C"/>
                </a:solidFill>
                <a:latin typeface="Gill Sans Light"/>
                <a:cs typeface="Gill Sans Light"/>
              </a:rPr>
              <a:t>&lt; m &lt;10</a:t>
            </a:r>
            <a:r>
              <a:rPr lang="en-US" sz="2400" baseline="30000" dirty="0" smtClean="0">
                <a:solidFill>
                  <a:srgbClr val="FF2B2C"/>
                </a:solidFill>
                <a:latin typeface="Gill Sans Light"/>
                <a:cs typeface="Gill Sans Light"/>
              </a:rPr>
              <a:t>-19 </a:t>
            </a:r>
            <a:r>
              <a:rPr lang="en-US" sz="2400" dirty="0" err="1" smtClean="0">
                <a:solidFill>
                  <a:srgbClr val="FF2B2C"/>
                </a:solidFill>
                <a:latin typeface="Gill Sans Light"/>
                <a:cs typeface="Gill Sans Light"/>
              </a:rPr>
              <a:t>eV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. Linear physics, </a:t>
            </a:r>
            <a:r>
              <a:rPr lang="en-US" sz="2400" dirty="0">
                <a:solidFill>
                  <a:srgbClr val="000000"/>
                </a:solidFill>
                <a:latin typeface="Gill Sans Light"/>
                <a:cs typeface="Gill Sans Light"/>
              </a:rPr>
              <a:t>f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ew assumptions.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A “GUT scale miracle” gives the correct relic density.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Could this solve CDM’s “small scale crises”?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77021" y="5995565"/>
            <a:ext cx="29907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000000"/>
                </a:solidFill>
                <a:latin typeface="Gill Sans Light"/>
                <a:cs typeface="Gill Sans Light"/>
              </a:rPr>
              <a:t>(DJEM &amp; Silk, 2014, </a:t>
            </a:r>
            <a:r>
              <a:rPr lang="en-US" sz="1600" dirty="0" err="1">
                <a:solidFill>
                  <a:srgbClr val="000000"/>
                </a:solidFill>
                <a:latin typeface="Gill Sans Light"/>
                <a:cs typeface="Gill Sans Light"/>
              </a:rPr>
              <a:t>Hui</a:t>
            </a:r>
            <a:r>
              <a:rPr lang="en-US" sz="1600" dirty="0">
                <a:solidFill>
                  <a:srgbClr val="000000"/>
                </a:solidFill>
                <a:latin typeface="Gill Sans Light"/>
                <a:cs typeface="Gill Sans Light"/>
              </a:rPr>
              <a:t> et al 2016)</a:t>
            </a:r>
            <a:endParaRPr lang="en-US" sz="16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141652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d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5" y="-29195"/>
            <a:ext cx="8679159" cy="6943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6157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951762"/>
            <a:ext cx="9114115" cy="5878110"/>
            <a:chOff x="0" y="951762"/>
            <a:chExt cx="9114115" cy="5878110"/>
          </a:xfrm>
        </p:grpSpPr>
        <p:pic>
          <p:nvPicPr>
            <p:cNvPr id="3" name="Picture 2" descr="abundance_matching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507" y="1475300"/>
              <a:ext cx="5146642" cy="4831352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976471" y="6245096"/>
              <a:ext cx="2913529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 smtClean="0">
                  <a:solidFill>
                    <a:srgbClr val="000000"/>
                  </a:solidFill>
                  <a:latin typeface="Gill Sans Light"/>
                  <a:cs typeface="Gill Sans Light"/>
                </a:rPr>
                <a:t>Fig: Schultz et al (2014</a:t>
              </a:r>
              <a:r>
                <a:rPr lang="en-US" sz="1600" dirty="0" smtClean="0">
                  <a:solidFill>
                    <a:srgbClr val="000000"/>
                  </a:solidFill>
                  <a:latin typeface="Gill Sans Light"/>
                  <a:cs typeface="Gill Sans Light"/>
                </a:rPr>
                <a:t>)</a:t>
              </a:r>
            </a:p>
            <a:p>
              <a:pPr algn="r"/>
              <a:r>
                <a:rPr lang="en-US" sz="1600" dirty="0" smtClean="0">
                  <a:solidFill>
                    <a:srgbClr val="000000"/>
                  </a:solidFill>
                  <a:latin typeface="Gill Sans Light"/>
                  <a:cs typeface="Gill Sans Light"/>
                </a:rPr>
                <a:t>Limit: </a:t>
              </a:r>
              <a:r>
                <a:rPr lang="en-US" sz="1600" dirty="0" err="1" smtClean="0">
                  <a:solidFill>
                    <a:srgbClr val="000000"/>
                  </a:solidFill>
                  <a:latin typeface="Gill Sans Light"/>
                  <a:cs typeface="Gill Sans Light"/>
                </a:rPr>
                <a:t>Bozek</a:t>
              </a:r>
              <a:r>
                <a:rPr lang="en-US" sz="1600" dirty="0" smtClean="0">
                  <a:solidFill>
                    <a:srgbClr val="000000"/>
                  </a:solidFill>
                  <a:latin typeface="Gill Sans Light"/>
                  <a:cs typeface="Gill Sans Light"/>
                </a:rPr>
                <a:t>, DJEM et al (2014)</a:t>
              </a:r>
              <a:endParaRPr lang="en-US" sz="1600" dirty="0" smtClean="0">
                <a:solidFill>
                  <a:srgbClr val="000000"/>
                </a:solidFill>
                <a:latin typeface="Gill Sans Light"/>
                <a:cs typeface="Gill Sans Light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5909695"/>
              <a:ext cx="144929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000000"/>
                  </a:solidFill>
                  <a:latin typeface="Gill Sans Light"/>
                  <a:cs typeface="Gill Sans Light"/>
                </a:rPr>
                <a:t>Bright</a:t>
              </a:r>
            </a:p>
            <a:p>
              <a:r>
                <a:rPr lang="en-US" sz="2400" dirty="0" smtClean="0">
                  <a:solidFill>
                    <a:srgbClr val="000000"/>
                  </a:solidFill>
                  <a:latin typeface="Gill Sans Light"/>
                  <a:cs typeface="Gill Sans Light"/>
                </a:rPr>
                <a:t>Galaxies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799564" y="6075819"/>
              <a:ext cx="14492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0000"/>
                  </a:solidFill>
                  <a:latin typeface="Gill Sans Light"/>
                  <a:cs typeface="Gill Sans Light"/>
                </a:rPr>
                <a:t>F</a:t>
              </a:r>
              <a:r>
                <a:rPr lang="en-US" sz="2400" dirty="0" smtClean="0">
                  <a:solidFill>
                    <a:srgbClr val="000000"/>
                  </a:solidFill>
                  <a:latin typeface="Gill Sans Light"/>
                  <a:cs typeface="Gill Sans Light"/>
                </a:rPr>
                <a:t>aint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493056" y="951762"/>
              <a:ext cx="86210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000000"/>
                  </a:solidFill>
                  <a:latin typeface="Gill Sans Light"/>
                  <a:cs typeface="Gill Sans Light"/>
                </a:rPr>
                <a:t>“Abundance matching” relates DM halo mass to UV luminosity:</a:t>
              </a:r>
            </a:p>
          </p:txBody>
        </p:sp>
      </p:grpSp>
      <p:cxnSp>
        <p:nvCxnSpPr>
          <p:cNvPr id="8" name="Straight Arrow Connector 7"/>
          <p:cNvCxnSpPr/>
          <p:nvPr/>
        </p:nvCxnSpPr>
        <p:spPr>
          <a:xfrm>
            <a:off x="2207563" y="3433543"/>
            <a:ext cx="0" cy="241144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1045883" y="3433543"/>
            <a:ext cx="1161680" cy="1827930"/>
            <a:chOff x="2495177" y="2956937"/>
            <a:chExt cx="1161680" cy="1827930"/>
          </a:xfrm>
        </p:grpSpPr>
        <p:cxnSp>
          <p:nvCxnSpPr>
            <p:cNvPr id="10" name="Straight Arrow Connector 9"/>
            <p:cNvCxnSpPr/>
            <p:nvPr/>
          </p:nvCxnSpPr>
          <p:spPr>
            <a:xfrm flipH="1">
              <a:off x="2495178" y="2956937"/>
              <a:ext cx="1161679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2495177" y="3215207"/>
              <a:ext cx="94129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000000"/>
                  </a:solidFill>
                  <a:latin typeface="Gill Sans Light"/>
                  <a:cs typeface="Gill Sans Light"/>
                </a:rPr>
                <a:t>Limit on Jeans scale</a:t>
              </a:r>
              <a:endParaRPr lang="en-US" sz="2400" baseline="-25000" dirty="0" smtClean="0">
                <a:solidFill>
                  <a:srgbClr val="000000"/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235" y="177874"/>
            <a:ext cx="5050118" cy="77388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82704" y="358588"/>
            <a:ext cx="3152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FDM Jeans mass: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78527" y="5130578"/>
            <a:ext cx="291352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HUDF </a:t>
            </a:r>
            <a:r>
              <a:rPr lang="en-US" sz="16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luminosity </a:t>
            </a:r>
            <a:r>
              <a:rPr lang="en-US" sz="16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data: </a:t>
            </a:r>
            <a:endParaRPr lang="en-US" sz="16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  <a:p>
            <a:pPr algn="r"/>
            <a:r>
              <a:rPr lang="en-US" sz="16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Bouwens</a:t>
            </a:r>
            <a:r>
              <a:rPr lang="en-US" sz="16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et al (2014)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43778" y="3219999"/>
            <a:ext cx="3246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FDM 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bound: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69967" y="3219999"/>
            <a:ext cx="2474031" cy="1050806"/>
          </a:xfrm>
          <a:prstGeom prst="rect">
            <a:avLst/>
          </a:prstGeom>
          <a:noFill/>
          <a:ln w="3810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927" y="3723719"/>
            <a:ext cx="18796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04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cadal_summary_CMB_BHSR_Ga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4294"/>
            <a:ext cx="9144000" cy="383422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318391"/>
            <a:ext cx="8229600" cy="8504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accent1">
                    <a:lumMod val="60000"/>
                    <a:lumOff val="40000"/>
                  </a:schemeClr>
                </a:solidFill>
                <a:latin typeface="Gill Sans Ligh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C5986">
                    <a:lumMod val="60000"/>
                    <a:lumOff val="40000"/>
                  </a:srgbClr>
                </a:solidFill>
              </a:rPr>
              <a:t>Galaxy Formation Constraints</a:t>
            </a:r>
            <a:endParaRPr lang="en-US" baseline="-25000" dirty="0">
              <a:solidFill>
                <a:srgbClr val="0C5986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166" y="5135334"/>
            <a:ext cx="8690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Gill Sans Light"/>
                <a:cs typeface="Gill Sans Light"/>
              </a:rPr>
              <a:t>Ly-a forest P(k) </a:t>
            </a:r>
            <a:r>
              <a:rPr lang="en-US" sz="2400" dirty="0" smtClean="0">
                <a:solidFill>
                  <a:prstClr val="black"/>
                </a:solidFill>
                <a:latin typeface="Gill Sans Light"/>
                <a:cs typeface="Gill Sans Light"/>
              </a:rPr>
              <a:t>increases the lower bound on mass: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4431" y="1284294"/>
            <a:ext cx="9144000" cy="5043819"/>
            <a:chOff x="14431" y="1284294"/>
            <a:chExt cx="9144000" cy="5043819"/>
          </a:xfrm>
        </p:grpSpPr>
        <p:pic>
          <p:nvPicPr>
            <p:cNvPr id="10" name="Picture 9" descr="decadal_summary_CMB_BHSR_Gal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1" y="1284294"/>
              <a:ext cx="9144000" cy="383422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14166" y="5866448"/>
              <a:ext cx="85624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0F6E6E"/>
                  </a:solidFill>
                  <a:latin typeface="Gill Sans Light"/>
                  <a:cs typeface="Gill Sans Light"/>
                </a:rPr>
                <a:t>Future precision with errors reduced to 10%, e.g. by WFIRST.</a:t>
              </a:r>
            </a:p>
          </p:txBody>
        </p:sp>
      </p:grpSp>
      <p:pic>
        <p:nvPicPr>
          <p:cNvPr id="5" name="Picture 4" descr="lyaf-75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092" y="2574026"/>
            <a:ext cx="882014" cy="4567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loeb.jpe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2" t="10666" r="29545" b="11989"/>
          <a:stretch/>
        </p:blipFill>
        <p:spPr>
          <a:xfrm>
            <a:off x="3576179" y="1448986"/>
            <a:ext cx="927599" cy="575885"/>
          </a:xfrm>
          <a:prstGeom prst="rect">
            <a:avLst/>
          </a:prstGeom>
          <a:ln>
            <a:solidFill>
              <a:srgbClr val="227C35"/>
            </a:solidFill>
          </a:ln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302" y="5224848"/>
            <a:ext cx="2006600" cy="254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891540" y="5565220"/>
            <a:ext cx="29135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Rogers &amp; </a:t>
            </a:r>
            <a:r>
              <a:rPr lang="en-US" sz="16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Peiris</a:t>
            </a:r>
            <a:r>
              <a:rPr lang="en-US" sz="16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 (2020)</a:t>
            </a:r>
          </a:p>
        </p:txBody>
      </p:sp>
    </p:spTree>
    <p:extLst>
      <p:ext uri="{BB962C8B-B14F-4D97-AF65-F5344CB8AC3E}">
        <p14:creationId xmlns:p14="http://schemas.microsoft.com/office/powerpoint/2010/main" val="2534851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Eridanus</a:t>
            </a:r>
            <a:r>
              <a:rPr lang="en-US" dirty="0" smtClean="0"/>
              <a:t>-II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4301" y="1160829"/>
            <a:ext cx="8557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Eri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-II is an </a:t>
            </a:r>
            <a:r>
              <a:rPr lang="en-US" sz="240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Gill Sans Light"/>
                <a:cs typeface="Gill Sans Light"/>
              </a:rPr>
              <a:t>ultrafaint</a:t>
            </a:r>
            <a:r>
              <a:rPr lang="en-US" sz="2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Gill Sans Light"/>
                <a:cs typeface="Gill Sans Light"/>
              </a:rPr>
              <a:t> dwarf galaxy:</a:t>
            </a:r>
            <a:endParaRPr lang="en-US" sz="24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99" y="1737594"/>
            <a:ext cx="2044700" cy="2921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010" y="2162701"/>
            <a:ext cx="2451100" cy="3429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99" y="3097353"/>
            <a:ext cx="1905000" cy="3302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55" y="2617823"/>
            <a:ext cx="2781300" cy="3429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55" y="4665575"/>
            <a:ext cx="1409700" cy="2794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826" y="5207862"/>
            <a:ext cx="1968500" cy="2921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340" y="4228016"/>
            <a:ext cx="2171700" cy="2921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340" y="5802453"/>
            <a:ext cx="1676400" cy="292100"/>
          </a:xfrm>
          <a:prstGeom prst="rect">
            <a:avLst/>
          </a:prstGeom>
        </p:spPr>
      </p:pic>
      <p:pic>
        <p:nvPicPr>
          <p:cNvPr id="12" name="Picture 11" descr="eri-II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855" y="1622494"/>
            <a:ext cx="4603145" cy="438278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7000" y="3619500"/>
            <a:ext cx="4686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Gill Sans Light"/>
                <a:cs typeface="Gill Sans Light"/>
              </a:rPr>
              <a:t>with a centrally located star 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cluster</a:t>
            </a:r>
            <a:r>
              <a:rPr lang="en-US" sz="2400" dirty="0">
                <a:solidFill>
                  <a:srgbClr val="000000"/>
                </a:solidFill>
                <a:latin typeface="Gill Sans Light"/>
                <a:cs typeface="Gill Sans Light"/>
              </a:rPr>
              <a:t>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70500" y="635000"/>
            <a:ext cx="360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Li et al (2016)</a:t>
            </a:r>
          </a:p>
        </p:txBody>
      </p:sp>
    </p:spTree>
    <p:extLst>
      <p:ext uri="{BB962C8B-B14F-4D97-AF65-F5344CB8AC3E}">
        <p14:creationId xmlns:p14="http://schemas.microsoft.com/office/powerpoint/2010/main" val="3826573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868" y="199234"/>
            <a:ext cx="8852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The ULA halo has a </a:t>
            </a:r>
            <a:r>
              <a:rPr lang="en-US" sz="2400" dirty="0" smtClean="0">
                <a:solidFill>
                  <a:srgbClr val="FF2B2C"/>
                </a:solidFill>
                <a:latin typeface="Gill Sans Light"/>
                <a:cs typeface="Gill Sans Light"/>
              </a:rPr>
              <a:t>time-dependent potential 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with period:</a:t>
            </a: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717" y="752142"/>
            <a:ext cx="4622800" cy="762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1868" y="1681035"/>
            <a:ext cx="8641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In the </a:t>
            </a:r>
            <a:r>
              <a:rPr lang="en-US" sz="2400" dirty="0" smtClean="0">
                <a:solidFill>
                  <a:srgbClr val="FF2B2C"/>
                </a:solidFill>
                <a:latin typeface="Gill Sans Light"/>
                <a:cs typeface="Gill Sans Light"/>
              </a:rPr>
              <a:t>diffusion approximation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, this leads to </a:t>
            </a:r>
            <a:r>
              <a:rPr lang="en-US" sz="2400" dirty="0" smtClean="0">
                <a:solidFill>
                  <a:srgbClr val="FF2B2C"/>
                </a:solidFill>
                <a:latin typeface="Gill Sans Light"/>
                <a:cs typeface="Gill Sans Light"/>
              </a:rPr>
              <a:t>heating of the star cluster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: </a:t>
            </a: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857" y="2252002"/>
            <a:ext cx="6680200" cy="825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1868" y="3250001"/>
            <a:ext cx="8267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In </a:t>
            </a:r>
            <a:r>
              <a:rPr lang="en-US" sz="2400" dirty="0" smtClean="0">
                <a:solidFill>
                  <a:srgbClr val="FF2B2C"/>
                </a:solidFill>
                <a:latin typeface="Gill Sans Light"/>
                <a:cs typeface="Gill Sans Light"/>
              </a:rPr>
              <a:t>perturbation theory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, core oscillations lead to </a:t>
            </a:r>
            <a:r>
              <a:rPr lang="en-US" sz="2400" dirty="0" err="1" smtClean="0">
                <a:solidFill>
                  <a:srgbClr val="FF2B2C"/>
                </a:solidFill>
                <a:latin typeface="Gill Sans Light"/>
                <a:cs typeface="Gill Sans Light"/>
              </a:rPr>
              <a:t>oribtal</a:t>
            </a:r>
            <a:r>
              <a:rPr lang="en-US" sz="2400" dirty="0" smtClean="0">
                <a:solidFill>
                  <a:srgbClr val="FF2B2C"/>
                </a:solidFill>
                <a:latin typeface="Gill Sans Light"/>
                <a:cs typeface="Gill Sans Light"/>
              </a:rPr>
              <a:t> resonances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:</a:t>
            </a: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717" y="3903269"/>
            <a:ext cx="4546600" cy="685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76372" y="2814312"/>
            <a:ext cx="3763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Brandt (2016)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1868" y="4868775"/>
            <a:ext cx="8466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Impose constraints by demanding:</a:t>
            </a:r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075" y="5780907"/>
            <a:ext cx="2921000" cy="317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76372" y="6334902"/>
            <a:ext cx="3752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See also El-</a:t>
            </a:r>
            <a:r>
              <a:rPr lang="en-US" sz="14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Zant</a:t>
            </a:r>
            <a:r>
              <a:rPr lang="en-US" sz="1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 et al (2016,2019)</a:t>
            </a:r>
          </a:p>
        </p:txBody>
      </p:sp>
    </p:spTree>
    <p:extLst>
      <p:ext uri="{BB962C8B-B14F-4D97-AF65-F5344CB8AC3E}">
        <p14:creationId xmlns:p14="http://schemas.microsoft.com/office/powerpoint/2010/main" val="3475847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71493" y="694205"/>
            <a:ext cx="8064199" cy="5655795"/>
            <a:chOff x="138507" y="323755"/>
            <a:chExt cx="8846598" cy="6163795"/>
          </a:xfrm>
        </p:grpSpPr>
        <p:pic>
          <p:nvPicPr>
            <p:cNvPr id="2" name="Picture 1" descr="fluct_f1_f3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507" y="323755"/>
              <a:ext cx="8846598" cy="6163795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553882" y="2569882"/>
              <a:ext cx="1374589" cy="1135530"/>
            </a:xfrm>
            <a:prstGeom prst="rect">
              <a:avLst/>
            </a:prstGeom>
            <a:solidFill>
              <a:srgbClr val="E2E5E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061691" y="2509923"/>
            <a:ext cx="15538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Excluded by formation of </a:t>
            </a:r>
            <a:r>
              <a:rPr lang="en-US" sz="20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Eri</a:t>
            </a:r>
            <a:r>
              <a:rPr lang="en-US" sz="20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-II if</a:t>
            </a:r>
          </a:p>
          <a:p>
            <a:r>
              <a:rPr lang="en-US" sz="20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W</a:t>
            </a:r>
            <a:r>
              <a:rPr lang="en-US" sz="2000" baseline="-250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a</a:t>
            </a:r>
            <a:r>
              <a:rPr lang="en-US" sz="20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/</a:t>
            </a:r>
            <a:r>
              <a:rPr lang="en-US" sz="20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W</a:t>
            </a:r>
            <a:r>
              <a:rPr lang="en-US" sz="2000" baseline="-250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d</a:t>
            </a:r>
            <a:r>
              <a:rPr lang="en-US" sz="20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=1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07765" y="54812"/>
            <a:ext cx="2958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595481"/>
                </a:solidFill>
                <a:latin typeface="Gill Sans Light"/>
                <a:cs typeface="Gill Sans Light"/>
              </a:rPr>
              <a:t>Core oscillations </a:t>
            </a:r>
            <a:r>
              <a:rPr lang="en-US" sz="2400" dirty="0" smtClean="0">
                <a:solidFill>
                  <a:srgbClr val="595481"/>
                </a:solidFill>
                <a:latin typeface="Gill Sans Light"/>
                <a:cs typeface="Gill Sans Light"/>
                <a:sym typeface="Wingdings"/>
              </a:rPr>
              <a:t></a:t>
            </a:r>
            <a:endParaRPr lang="en-US" sz="2400" dirty="0" smtClean="0">
              <a:solidFill>
                <a:srgbClr val="595481"/>
              </a:solidFill>
              <a:latin typeface="Gill Sans Light"/>
              <a:cs typeface="Gill Sans Light"/>
            </a:endParaRPr>
          </a:p>
          <a:p>
            <a:r>
              <a:rPr lang="en-US" sz="2400" dirty="0" smtClean="0">
                <a:solidFill>
                  <a:srgbClr val="595481"/>
                </a:solidFill>
                <a:latin typeface="Gill Sans Light"/>
                <a:cs typeface="Gill Sans Light"/>
              </a:rPr>
              <a:t>Orbital resonances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7171765" y="2181412"/>
            <a:ext cx="1030941" cy="209176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335058" y="1165749"/>
            <a:ext cx="16734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~40% amplitude variation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16705" y="307921"/>
            <a:ext cx="2918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Gill Sans Light"/>
                <a:cs typeface="Gill Sans Light"/>
              </a:rPr>
              <a:t>Quasiparticle</a:t>
            </a:r>
            <a:r>
              <a:rPr lang="en-US" sz="2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Gill Sans Light"/>
                <a:cs typeface="Gill Sans Light"/>
              </a:rPr>
              <a:t> heating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124637" y="4873813"/>
            <a:ext cx="4135716" cy="1884802"/>
            <a:chOff x="2124637" y="4873813"/>
            <a:chExt cx="4135716" cy="1884802"/>
          </a:xfrm>
        </p:grpSpPr>
        <p:cxnSp>
          <p:nvCxnSpPr>
            <p:cNvPr id="12" name="Straight Arrow Connector 11"/>
            <p:cNvCxnSpPr/>
            <p:nvPr/>
          </p:nvCxnSpPr>
          <p:spPr>
            <a:xfrm flipH="1">
              <a:off x="2734235" y="4873813"/>
              <a:ext cx="260275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2124637" y="6296950"/>
              <a:ext cx="41357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000000"/>
                  </a:solidFill>
                  <a:latin typeface="Gill Sans Light"/>
                  <a:cs typeface="Gill Sans Light"/>
                </a:rPr>
                <a:t>Possibility to avoid constraints?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176372" y="6334902"/>
            <a:ext cx="3752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DJEM &amp; Niemeyer (2018)</a:t>
            </a:r>
          </a:p>
        </p:txBody>
      </p:sp>
    </p:spTree>
    <p:extLst>
      <p:ext uri="{BB962C8B-B14F-4D97-AF65-F5344CB8AC3E}">
        <p14:creationId xmlns:p14="http://schemas.microsoft.com/office/powerpoint/2010/main" val="4287069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38ABED"/>
                </a:solidFill>
              </a:rPr>
              <a:t>Vacuum Realignment</a:t>
            </a:r>
            <a:endParaRPr lang="en-US" dirty="0">
              <a:solidFill>
                <a:srgbClr val="38ABE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David J. E. Marsh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1124144"/>
            <a:ext cx="8564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white"/>
                </a:solidFill>
                <a:latin typeface="Gill Sans Light"/>
                <a:cs typeface="Gill Sans Light"/>
              </a:rPr>
              <a:t>Scalar condensate evolves according to </a:t>
            </a:r>
            <a:r>
              <a:rPr lang="en-US" sz="2800" dirty="0" smtClean="0">
                <a:solidFill>
                  <a:srgbClr val="9C0001">
                    <a:lumMod val="60000"/>
                    <a:lumOff val="40000"/>
                  </a:srgbClr>
                </a:solidFill>
                <a:latin typeface="Gill Sans Light"/>
                <a:cs typeface="Gill Sans Light"/>
              </a:rPr>
              <a:t>Klein-Gordon</a:t>
            </a:r>
            <a:r>
              <a:rPr lang="en-US" sz="2800" dirty="0" smtClean="0">
                <a:solidFill>
                  <a:prstClr val="white"/>
                </a:solidFill>
                <a:latin typeface="Gill Sans Light"/>
                <a:cs typeface="Gill Sans Light"/>
              </a:rPr>
              <a:t>:</a:t>
            </a:r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628" y="1756248"/>
            <a:ext cx="4000500" cy="54610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039" y="2591608"/>
            <a:ext cx="1701800" cy="3937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44788" y="3138840"/>
            <a:ext cx="34989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white"/>
                </a:solidFill>
                <a:latin typeface="Gill Sans Light"/>
                <a:cs typeface="Gill Sans Light"/>
              </a:rPr>
              <a:t>Field is “frozen” by Hubble friction term. </a:t>
            </a:r>
          </a:p>
        </p:txBody>
      </p:sp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89" y="4255923"/>
            <a:ext cx="2755900" cy="39370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99" y="4766897"/>
            <a:ext cx="2273300" cy="3937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20803" y="5284932"/>
            <a:ext cx="4559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660075">
                    <a:lumMod val="60000"/>
                    <a:lumOff val="40000"/>
                  </a:srgbClr>
                </a:solidFill>
                <a:latin typeface="Gill Sans Light"/>
                <a:cs typeface="Gill Sans Light"/>
              </a:rPr>
              <a:t>FDM is “DE-like” at early times</a:t>
            </a:r>
          </a:p>
        </p:txBody>
      </p:sp>
      <p:pic>
        <p:nvPicPr>
          <p:cNvPr id="26" name="Picture 25" descr="phi2_potentia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409" y="2460134"/>
            <a:ext cx="3496810" cy="3688416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5328366" y="3810404"/>
            <a:ext cx="277367" cy="29198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C0001"/>
              </a:solidFill>
              <a:latin typeface="Calibri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 flipV="1">
            <a:off x="5646006" y="3504224"/>
            <a:ext cx="402982" cy="810095"/>
          </a:xfrm>
          <a:prstGeom prst="straightConnector1">
            <a:avLst/>
          </a:prstGeom>
          <a:ln w="50800">
            <a:solidFill>
              <a:schemeClr val="accent5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892" y="3096882"/>
            <a:ext cx="3937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462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cadal_summary_CMB_BHSR_Gal_EriII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689"/>
            <a:ext cx="9144000" cy="383422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318391"/>
            <a:ext cx="8229600" cy="8504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accent1">
                    <a:lumMod val="60000"/>
                    <a:lumOff val="40000"/>
                  </a:schemeClr>
                </a:solidFill>
                <a:latin typeface="Gill Sans Light"/>
                <a:ea typeface="+mj-ea"/>
                <a:cs typeface="+mj-cs"/>
              </a:defRPr>
            </a:lvl1pPr>
          </a:lstStyle>
          <a:p>
            <a:r>
              <a:rPr lang="en-US" dirty="0" smtClean="0"/>
              <a:t>Survival of </a:t>
            </a:r>
            <a:r>
              <a:rPr lang="en-US" dirty="0" err="1" smtClean="0"/>
              <a:t>Eri</a:t>
            </a:r>
            <a:r>
              <a:rPr lang="en-US" dirty="0" smtClean="0"/>
              <a:t>-II Cluster</a:t>
            </a:r>
            <a:endParaRPr lang="en-US" baseline="-25000" dirty="0"/>
          </a:p>
        </p:txBody>
      </p:sp>
      <p:sp>
        <p:nvSpPr>
          <p:cNvPr id="7" name="TextBox 6"/>
          <p:cNvSpPr txBox="1"/>
          <p:nvPr/>
        </p:nvSpPr>
        <p:spPr>
          <a:xfrm>
            <a:off x="308948" y="5173909"/>
            <a:ext cx="837785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Resonance 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  <a:sym typeface="Wingdings"/>
              </a:rPr>
              <a:t> strong bound on FDM density.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  <a:sym typeface="Wingdings"/>
              </a:rPr>
              <a:t>Increase lower bound on FDM mass to</a:t>
            </a:r>
          </a:p>
          <a:p>
            <a:r>
              <a:rPr lang="en-US" sz="2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Gill Sans Light"/>
                <a:cs typeface="Gill Sans Light"/>
                <a:sym typeface="Wingdings"/>
              </a:rPr>
              <a:t>However: need for better modeling, simulation, and data.</a:t>
            </a:r>
            <a:endParaRPr lang="en-US" sz="2400" dirty="0" smtClean="0">
              <a:solidFill>
                <a:schemeClr val="accent5">
                  <a:lumMod val="60000"/>
                  <a:lumOff val="40000"/>
                </a:schemeClr>
              </a:solidFill>
              <a:latin typeface="Gill Sans Light"/>
              <a:cs typeface="Gill Sans Light"/>
            </a:endParaRPr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794" y="5611837"/>
            <a:ext cx="1879600" cy="342900"/>
          </a:xfrm>
          <a:prstGeom prst="rect">
            <a:avLst/>
          </a:prstGeom>
        </p:spPr>
      </p:pic>
      <p:pic>
        <p:nvPicPr>
          <p:cNvPr id="9" name="Picture 8" descr="star_clus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897" y="3500863"/>
            <a:ext cx="712897" cy="74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584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Tides to the Rescue?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168854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MW tidal field strips </a:t>
            </a:r>
            <a:r>
              <a:rPr lang="en-US" sz="24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quasiparticle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 atmosphere 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  <a:sym typeface="Wingdings"/>
              </a:rPr>
              <a:t> no heating.</a:t>
            </a:r>
          </a:p>
          <a:p>
            <a:r>
              <a:rPr lang="en-US" sz="2400" dirty="0" err="1" smtClean="0">
                <a:solidFill>
                  <a:srgbClr val="000000"/>
                </a:solidFill>
                <a:latin typeface="Gill Sans Light"/>
                <a:cs typeface="Gill Sans Light"/>
                <a:sym typeface="Wingdings"/>
              </a:rPr>
              <a:t>Eri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  <a:sym typeface="Wingdings"/>
              </a:rPr>
              <a:t>-II survives with m=10</a:t>
            </a:r>
            <a:r>
              <a:rPr lang="en-US" sz="2400" baseline="30000" dirty="0" smtClean="0">
                <a:solidFill>
                  <a:srgbClr val="000000"/>
                </a:solidFill>
                <a:latin typeface="Gill Sans Light"/>
                <a:cs typeface="Gill Sans Light"/>
                <a:sym typeface="Wingdings"/>
              </a:rPr>
              <a:t>-22 </a:t>
            </a:r>
            <a:r>
              <a:rPr lang="en-US" sz="2400" dirty="0" err="1" smtClean="0">
                <a:solidFill>
                  <a:srgbClr val="000000"/>
                </a:solidFill>
                <a:latin typeface="Gill Sans Light"/>
                <a:cs typeface="Gill Sans Light"/>
                <a:sym typeface="Wingdings"/>
              </a:rPr>
              <a:t>eV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  <a:sym typeface="Wingdings"/>
              </a:rPr>
              <a:t>. Fitted initial halo mass very large.</a:t>
            </a:r>
            <a:endParaRPr lang="en-US" sz="24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78612" y="634931"/>
            <a:ext cx="24966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Schive</a:t>
            </a:r>
            <a:r>
              <a:rPr lang="en-US" sz="1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 et al (2019)</a:t>
            </a:r>
          </a:p>
        </p:txBody>
      </p:sp>
      <p:pic>
        <p:nvPicPr>
          <p:cNvPr id="5" name="Picture 4" descr="schive_stri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174" y="2043141"/>
            <a:ext cx="5403037" cy="464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226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-18937" y="5587705"/>
            <a:ext cx="8917580" cy="837751"/>
            <a:chOff x="-18937" y="5597468"/>
            <a:chExt cx="8917580" cy="837751"/>
          </a:xfrm>
        </p:grpSpPr>
        <p:grpSp>
          <p:nvGrpSpPr>
            <p:cNvPr id="33" name="Group 32"/>
            <p:cNvGrpSpPr/>
            <p:nvPr/>
          </p:nvGrpSpPr>
          <p:grpSpPr>
            <a:xfrm>
              <a:off x="7528988" y="5597468"/>
              <a:ext cx="1369655" cy="837751"/>
              <a:chOff x="7528988" y="5597468"/>
              <a:chExt cx="1369655" cy="837751"/>
            </a:xfrm>
          </p:grpSpPr>
          <p:cxnSp>
            <p:nvCxnSpPr>
              <p:cNvPr id="4" name="Straight Arrow Connector 3"/>
              <p:cNvCxnSpPr/>
              <p:nvPr/>
            </p:nvCxnSpPr>
            <p:spPr>
              <a:xfrm>
                <a:off x="7625232" y="5597468"/>
                <a:ext cx="1170432" cy="0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Arrow Connector 5"/>
              <p:cNvCxnSpPr/>
              <p:nvPr/>
            </p:nvCxnSpPr>
            <p:spPr>
              <a:xfrm>
                <a:off x="7693888" y="6435219"/>
                <a:ext cx="1170432" cy="0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TextBox 6"/>
              <p:cNvSpPr txBox="1"/>
              <p:nvPr/>
            </p:nvSpPr>
            <p:spPr>
              <a:xfrm>
                <a:off x="7528988" y="5604222"/>
                <a:ext cx="136965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prstClr val="black"/>
                    </a:solidFill>
                    <a:latin typeface="Gill Sans Light"/>
                  </a:rPr>
                  <a:t>“QCD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Gill Sans Light"/>
                  </a:rPr>
                  <a:t>axion</a:t>
                </a:r>
                <a:r>
                  <a:rPr lang="en-US" sz="2400" dirty="0" smtClean="0">
                    <a:solidFill>
                      <a:prstClr val="black"/>
                    </a:solidFill>
                    <a:latin typeface="Gill Sans Light"/>
                  </a:rPr>
                  <a:t>”</a:t>
                </a:r>
              </a:p>
            </p:txBody>
          </p:sp>
        </p:grpSp>
        <p:cxnSp>
          <p:nvCxnSpPr>
            <p:cNvPr id="8" name="Straight Arrow Connector 7"/>
            <p:cNvCxnSpPr/>
            <p:nvPr/>
          </p:nvCxnSpPr>
          <p:spPr>
            <a:xfrm flipH="1">
              <a:off x="170817" y="5597468"/>
              <a:ext cx="961741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170817" y="6435219"/>
              <a:ext cx="961741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-18937" y="5604222"/>
              <a:ext cx="16281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prstClr val="black"/>
                  </a:solidFill>
                  <a:latin typeface="Gill Sans Light"/>
                </a:rPr>
                <a:t>Dark Energy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1431394" y="5597468"/>
              <a:ext cx="6097594" cy="0"/>
            </a:xfrm>
            <a:prstGeom prst="straightConnector1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  <a:headEnd type="triangle"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>
              <a:off x="1431393" y="6425456"/>
              <a:ext cx="6097595" cy="0"/>
            </a:xfrm>
            <a:prstGeom prst="straightConnector1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  <a:headEnd type="triangle"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1736711" y="5765043"/>
              <a:ext cx="5080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0000"/>
                  </a:solidFill>
                  <a:latin typeface="Gill Sans Light"/>
                </a:rPr>
                <a:t>Fuzzy Dark Matter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627627" y="720463"/>
            <a:ext cx="1371600" cy="837751"/>
            <a:chOff x="7200932" y="720463"/>
            <a:chExt cx="1371600" cy="837751"/>
          </a:xfrm>
        </p:grpSpPr>
        <p:cxnSp>
          <p:nvCxnSpPr>
            <p:cNvPr id="18" name="Straight Arrow Connector 17"/>
            <p:cNvCxnSpPr/>
            <p:nvPr/>
          </p:nvCxnSpPr>
          <p:spPr>
            <a:xfrm>
              <a:off x="7301516" y="720463"/>
              <a:ext cx="1170432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7301516" y="1558214"/>
              <a:ext cx="1170432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Picture 25" descr="latex-image-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0932" y="961881"/>
              <a:ext cx="1371600" cy="317500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1374" y="720463"/>
            <a:ext cx="1371600" cy="837751"/>
            <a:chOff x="41374" y="720463"/>
            <a:chExt cx="1371600" cy="837751"/>
          </a:xfrm>
        </p:grpSpPr>
        <p:cxnSp>
          <p:nvCxnSpPr>
            <p:cNvPr id="20" name="Straight Arrow Connector 19"/>
            <p:cNvCxnSpPr/>
            <p:nvPr/>
          </p:nvCxnSpPr>
          <p:spPr>
            <a:xfrm flipH="1">
              <a:off x="70233" y="720463"/>
              <a:ext cx="961741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>
              <a:off x="70233" y="1558214"/>
              <a:ext cx="961741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6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74" y="961881"/>
              <a:ext cx="1371600" cy="317500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330808" y="720463"/>
            <a:ext cx="6071291" cy="827988"/>
            <a:chOff x="1330809" y="720463"/>
            <a:chExt cx="5771484" cy="827988"/>
          </a:xfrm>
        </p:grpSpPr>
        <p:cxnSp>
          <p:nvCxnSpPr>
            <p:cNvPr id="22" name="Straight Arrow Connector 21"/>
            <p:cNvCxnSpPr/>
            <p:nvPr/>
          </p:nvCxnSpPr>
          <p:spPr>
            <a:xfrm flipH="1">
              <a:off x="1330809" y="720463"/>
              <a:ext cx="5771484" cy="0"/>
            </a:xfrm>
            <a:prstGeom prst="straightConnector1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  <a:headEnd type="triangle"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>
              <a:off x="1330809" y="1548451"/>
              <a:ext cx="5771484" cy="0"/>
            </a:xfrm>
            <a:prstGeom prst="straightConnector1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  <a:headEnd type="triangle"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1636127" y="862329"/>
              <a:ext cx="5080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0000"/>
                  </a:solidFill>
                  <a:latin typeface="Gill Sans Light"/>
                </a:rPr>
                <a:t>Astrophysical Scales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2004676" y="149425"/>
            <a:ext cx="4507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  <a:latin typeface="Gill Sans Light"/>
              </a:rPr>
              <a:t>Compton Wavelength</a:t>
            </a:r>
          </a:p>
        </p:txBody>
      </p:sp>
      <p:pic>
        <p:nvPicPr>
          <p:cNvPr id="2" name="Picture 1" descr="decadal_summary_ula_GUT+CMB+Gal+Eri+BHSR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23" y="1793102"/>
            <a:ext cx="8471948" cy="3552418"/>
          </a:xfrm>
          <a:prstGeom prst="rect">
            <a:avLst/>
          </a:prstGeom>
        </p:spPr>
      </p:pic>
      <p:pic>
        <p:nvPicPr>
          <p:cNvPr id="42" name="Picture 41" descr="symm_break_highres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251" y="3904317"/>
            <a:ext cx="961875" cy="842922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pic>
        <p:nvPicPr>
          <p:cNvPr id="43" name="Picture 42" descr="cmb_nobac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952" y="2005009"/>
            <a:ext cx="1056037" cy="528019"/>
          </a:xfrm>
          <a:prstGeom prst="rect">
            <a:avLst/>
          </a:prstGeom>
        </p:spPr>
      </p:pic>
      <p:pic>
        <p:nvPicPr>
          <p:cNvPr id="44" name="Picture 43" descr="lyaf-75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650" y="3215854"/>
            <a:ext cx="882014" cy="45675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5" name="Picture 44" descr="loeb.jpe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2" t="10666" r="29545" b="11989"/>
          <a:stretch/>
        </p:blipFill>
        <p:spPr>
          <a:xfrm>
            <a:off x="3482070" y="1957143"/>
            <a:ext cx="927599" cy="575885"/>
          </a:xfrm>
          <a:prstGeom prst="rect">
            <a:avLst/>
          </a:prstGeom>
          <a:ln>
            <a:solidFill>
              <a:srgbClr val="227C35"/>
            </a:solidFill>
          </a:ln>
        </p:spPr>
      </p:pic>
      <p:pic>
        <p:nvPicPr>
          <p:cNvPr id="46" name="Picture 45" descr="star_cluster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650" y="4001439"/>
            <a:ext cx="712897" cy="745800"/>
          </a:xfrm>
          <a:prstGeom prst="rect">
            <a:avLst/>
          </a:prstGeom>
        </p:spPr>
      </p:pic>
      <p:pic>
        <p:nvPicPr>
          <p:cNvPr id="47" name="Picture 46" descr="ergo_regions_3d2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543" y="3948978"/>
            <a:ext cx="835512" cy="6982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453924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892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Soliton</a:t>
            </a:r>
            <a:r>
              <a:rPr lang="en-US" dirty="0" smtClean="0"/>
              <a:t> “Random Walk”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378612" y="634931"/>
            <a:ext cx="24966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Schive</a:t>
            </a:r>
            <a:r>
              <a:rPr lang="en-US" sz="1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 et al (2019)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1096704"/>
            <a:ext cx="81149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Previous analysis fails when m&lt;10</a:t>
            </a:r>
            <a:r>
              <a:rPr lang="en-US" sz="2400" baseline="300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-21 </a:t>
            </a:r>
            <a:r>
              <a:rPr lang="en-US" sz="24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eV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: oscillations are adiabatic.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However, </a:t>
            </a:r>
            <a:r>
              <a:rPr lang="en-US" sz="2400" dirty="0" err="1">
                <a:solidFill>
                  <a:srgbClr val="000000"/>
                </a:solidFill>
                <a:latin typeface="Gill Sans Light"/>
                <a:cs typeface="Gill Sans Light"/>
              </a:rPr>
              <a:t>q</a:t>
            </a:r>
            <a:r>
              <a:rPr lang="en-US" sz="24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uasiparticles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  <a:sym typeface="Wingdings"/>
              </a:rPr>
              <a:t> </a:t>
            </a:r>
            <a:r>
              <a:rPr lang="en-US" sz="24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soliton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 random walk </a:t>
            </a:r>
            <a:r>
              <a:rPr lang="en-US" sz="24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w.r.t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 halo </a:t>
            </a:r>
            <a:r>
              <a:rPr lang="en-US" sz="24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c.o.m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.</a:t>
            </a:r>
          </a:p>
        </p:txBody>
      </p:sp>
      <p:pic>
        <p:nvPicPr>
          <p:cNvPr id="5" name="Picture 4" descr="schive_random_wal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135" y="1976953"/>
            <a:ext cx="5552968" cy="476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37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Penrose Process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168854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Particle enters Kerr </a:t>
            </a:r>
            <a:r>
              <a:rPr lang="en-US" sz="24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ergoregion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, splits in two, one part emerges with more energy than it went in with 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  <a:sym typeface="Wingdings"/>
              </a:rPr>
              <a:t> spin down BH.</a:t>
            </a:r>
            <a:endParaRPr lang="en-US" sz="24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02709" y="635803"/>
            <a:ext cx="3634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Figs: </a:t>
            </a:r>
            <a:r>
              <a:rPr lang="en-US" sz="14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Viraf</a:t>
            </a:r>
            <a:r>
              <a:rPr lang="en-US" sz="1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 Mehta</a:t>
            </a:r>
          </a:p>
        </p:txBody>
      </p:sp>
      <p:pic>
        <p:nvPicPr>
          <p:cNvPr id="4" name="Picture 3" descr="Ergoreg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837" y="2237496"/>
            <a:ext cx="4736431" cy="462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73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Jeans Scale Intuition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294544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Consider an observer and an </a:t>
            </a:r>
            <a:r>
              <a:rPr lang="en-US" sz="24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axion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 moving with the Hubble flow:</a:t>
            </a:r>
          </a:p>
        </p:txBody>
      </p:sp>
      <p:pic>
        <p:nvPicPr>
          <p:cNvPr id="4" name="Picture 3" descr="scientists_hubb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706" y="2327895"/>
            <a:ext cx="1508732" cy="2048895"/>
          </a:xfrm>
          <a:prstGeom prst="rect">
            <a:avLst/>
          </a:prstGeom>
        </p:spPr>
      </p:pic>
      <p:pic>
        <p:nvPicPr>
          <p:cNvPr id="5" name="Picture 4" descr="Axion-Dishwashing-Paste-Lime-750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074" y="1923322"/>
            <a:ext cx="2828162" cy="2828162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801986" y="2740046"/>
            <a:ext cx="1351821" cy="527136"/>
            <a:chOff x="3801986" y="2740046"/>
            <a:chExt cx="1351821" cy="527136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3801986" y="3267182"/>
              <a:ext cx="1351821" cy="0"/>
            </a:xfrm>
            <a:prstGeom prst="line">
              <a:avLst/>
            </a:prstGeom>
            <a:ln w="38100"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9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1063" y="2740046"/>
              <a:ext cx="203200" cy="215900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7323831" y="2633580"/>
            <a:ext cx="1580998" cy="633602"/>
            <a:chOff x="7323831" y="2633580"/>
            <a:chExt cx="1580998" cy="633602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7323831" y="3267182"/>
              <a:ext cx="801429" cy="0"/>
            </a:xfrm>
            <a:prstGeom prst="line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4329" y="2633580"/>
              <a:ext cx="1460500" cy="330200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271253" y="4635700"/>
            <a:ext cx="8415547" cy="1517864"/>
            <a:chOff x="271253" y="4635700"/>
            <a:chExt cx="8415547" cy="1517864"/>
          </a:xfrm>
        </p:grpSpPr>
        <p:sp>
          <p:nvSpPr>
            <p:cNvPr id="13" name="TextBox 12"/>
            <p:cNvSpPr txBox="1"/>
            <p:nvPr/>
          </p:nvSpPr>
          <p:spPr>
            <a:xfrm>
              <a:off x="271253" y="4635700"/>
              <a:ext cx="84155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000000"/>
                  </a:solidFill>
                  <a:latin typeface="Gill Sans Light"/>
                  <a:cs typeface="Gill Sans Light"/>
                </a:rPr>
                <a:t>We cannot </a:t>
              </a:r>
              <a:r>
                <a:rPr lang="en-US" sz="2400" dirty="0" err="1" smtClean="0">
                  <a:solidFill>
                    <a:srgbClr val="000000"/>
                  </a:solidFill>
                  <a:latin typeface="Gill Sans Light"/>
                  <a:cs typeface="Gill Sans Light"/>
                </a:rPr>
                <a:t>localise</a:t>
              </a:r>
              <a:r>
                <a:rPr lang="en-US" sz="2400" dirty="0" smtClean="0">
                  <a:solidFill>
                    <a:srgbClr val="000000"/>
                  </a:solidFill>
                  <a:latin typeface="Gill Sans Light"/>
                  <a:cs typeface="Gill Sans Light"/>
                </a:rPr>
                <a:t> the </a:t>
              </a:r>
              <a:r>
                <a:rPr lang="en-US" sz="2400" dirty="0" err="1" smtClean="0">
                  <a:solidFill>
                    <a:srgbClr val="000000"/>
                  </a:solidFill>
                  <a:latin typeface="Gill Sans Light"/>
                  <a:cs typeface="Gill Sans Light"/>
                </a:rPr>
                <a:t>axion</a:t>
              </a:r>
              <a:r>
                <a:rPr lang="en-US" sz="2400" dirty="0" smtClean="0">
                  <a:solidFill>
                    <a:srgbClr val="000000"/>
                  </a:solidFill>
                  <a:latin typeface="Gill Sans Light"/>
                  <a:cs typeface="Gill Sans Light"/>
                </a:rPr>
                <a:t> unless:</a:t>
              </a:r>
            </a:p>
          </p:txBody>
        </p:sp>
        <p:pic>
          <p:nvPicPr>
            <p:cNvPr id="14" name="Picture 13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4267" y="5213764"/>
              <a:ext cx="2870200" cy="939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635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Jeans Scale Intuition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294544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Consider an observer and an </a:t>
            </a:r>
            <a:r>
              <a:rPr lang="en-US" sz="24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axion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 moving with the Hubble flow:</a:t>
            </a:r>
          </a:p>
        </p:txBody>
      </p:sp>
      <p:pic>
        <p:nvPicPr>
          <p:cNvPr id="4" name="Picture 3" descr="scientists_hubb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706" y="2327895"/>
            <a:ext cx="1508732" cy="2048895"/>
          </a:xfrm>
          <a:prstGeom prst="rect">
            <a:avLst/>
          </a:prstGeom>
        </p:spPr>
      </p:pic>
      <p:pic>
        <p:nvPicPr>
          <p:cNvPr id="5" name="Picture 4" descr="Axion-Dishwashing-Paste-Lime-750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074" y="1923322"/>
            <a:ext cx="2828162" cy="282816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7323831" y="3267182"/>
            <a:ext cx="801429" cy="0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801986" y="3267182"/>
            <a:ext cx="1351821" cy="0"/>
          </a:xfrm>
          <a:prstGeom prst="line">
            <a:avLst/>
          </a:prstGeom>
          <a:ln w="381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329" y="2633580"/>
            <a:ext cx="1460500" cy="3302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993" y="2632467"/>
            <a:ext cx="1524000" cy="406400"/>
          </a:xfrm>
          <a:prstGeom prst="rect">
            <a:avLst/>
          </a:prstGeom>
        </p:spPr>
      </p:pic>
      <p:pic>
        <p:nvPicPr>
          <p:cNvPr id="9" name="Picture 8" descr="de_broglie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351" y="3390386"/>
            <a:ext cx="1110817" cy="148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343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Jeans Scale Intuition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294544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Gill Sans Light"/>
                <a:cs typeface="Gill Sans Light"/>
              </a:rPr>
              <a:t>Increasing distance </a:t>
            </a:r>
            <a:r>
              <a:rPr lang="en-US" sz="2400" dirty="0">
                <a:solidFill>
                  <a:srgbClr val="000000"/>
                </a:solidFill>
                <a:latin typeface="Gill Sans Light"/>
                <a:cs typeface="Gill Sans Light"/>
                <a:sym typeface="Wingdings"/>
              </a:rPr>
              <a:t> increasing v  decreasing 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  <a:sym typeface="Wingdings"/>
              </a:rPr>
              <a:t>wavelength:</a:t>
            </a:r>
            <a:endParaRPr lang="en-US" sz="2400" dirty="0">
              <a:solidFill>
                <a:srgbClr val="000000"/>
              </a:solidFill>
              <a:latin typeface="Gill Sans Light"/>
              <a:cs typeface="Gill Sans Light"/>
              <a:sym typeface="Wingdings"/>
            </a:endParaRPr>
          </a:p>
        </p:txBody>
      </p:sp>
      <p:pic>
        <p:nvPicPr>
          <p:cNvPr id="4" name="Picture 3" descr="scientists_hubb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89" y="2327895"/>
            <a:ext cx="1508732" cy="2048895"/>
          </a:xfrm>
          <a:prstGeom prst="rect">
            <a:avLst/>
          </a:prstGeom>
        </p:spPr>
      </p:pic>
      <p:pic>
        <p:nvPicPr>
          <p:cNvPr id="5" name="Picture 4" descr="Axion-Dishwashing-Paste-Lime-750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074" y="1923322"/>
            <a:ext cx="2828162" cy="282816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7323831" y="3267182"/>
            <a:ext cx="801429" cy="0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552244" y="3267182"/>
            <a:ext cx="2601563" cy="0"/>
          </a:xfrm>
          <a:prstGeom prst="line">
            <a:avLst/>
          </a:prstGeom>
          <a:ln w="381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329" y="2633580"/>
            <a:ext cx="1460500" cy="330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0572" y="4845293"/>
            <a:ext cx="8366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  <a:sym typeface="Wingdings"/>
              </a:rPr>
              <a:t>Equality when separated by exactly Jeans scale:</a:t>
            </a:r>
            <a:endParaRPr lang="en-US" sz="24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pic>
        <p:nvPicPr>
          <p:cNvPr id="9" name="Picture 8" descr="de_broglie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116" y="3489104"/>
            <a:ext cx="833658" cy="1112976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819460" y="2570822"/>
            <a:ext cx="2094614" cy="2003053"/>
            <a:chOff x="2819460" y="2570822"/>
            <a:chExt cx="2094614" cy="2003053"/>
          </a:xfrm>
        </p:grpSpPr>
        <p:pic>
          <p:nvPicPr>
            <p:cNvPr id="13" name="Picture 12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5828" y="2570822"/>
              <a:ext cx="1524000" cy="406400"/>
            </a:xfrm>
            <a:prstGeom prst="rect">
              <a:avLst/>
            </a:prstGeom>
          </p:spPr>
        </p:pic>
        <p:pic>
          <p:nvPicPr>
            <p:cNvPr id="14" name="Picture 13" descr="Jeans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9460" y="3489104"/>
              <a:ext cx="891775" cy="1084771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3933168" y="3748013"/>
              <a:ext cx="9809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000000"/>
                  </a:solidFill>
                  <a:latin typeface="Gill Sans Light"/>
                  <a:cs typeface="Gill Sans Light"/>
                </a:rPr>
                <a:t>=</a:t>
              </a:r>
            </a:p>
          </p:txBody>
        </p:sp>
      </p:grp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173" y="5415523"/>
            <a:ext cx="4305300" cy="105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452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Boson Stars and Cores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53993" y="41358"/>
            <a:ext cx="379000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Schve</a:t>
            </a:r>
            <a:r>
              <a:rPr lang="en-US" sz="16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 et al (2014+); DJEM &amp; Pop (2015);</a:t>
            </a:r>
          </a:p>
          <a:p>
            <a:pPr algn="r"/>
            <a:r>
              <a:rPr lang="en-US" sz="16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Gonzales-Morales, DJEM et al (2016)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1168855"/>
            <a:ext cx="8095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The FDM </a:t>
            </a:r>
            <a:r>
              <a:rPr lang="en-US" sz="24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soliton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 can explain </a:t>
            </a:r>
            <a:r>
              <a:rPr lang="en-US" sz="24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dSph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 cores only if m&lt;10</a:t>
            </a:r>
            <a:r>
              <a:rPr lang="en-US" sz="2400" baseline="300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-22 </a:t>
            </a:r>
            <a:r>
              <a:rPr lang="en-US" sz="24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eV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.</a:t>
            </a:r>
          </a:p>
        </p:txBody>
      </p:sp>
      <p:pic>
        <p:nvPicPr>
          <p:cNvPr id="8" name="Picture 7" descr="mass_lik_new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684" y="1688240"/>
            <a:ext cx="6411983" cy="512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283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2"/>
                </a:solidFill>
              </a:rPr>
              <a:t>Vacuum Realignment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David J. E. Marsh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1124144"/>
            <a:ext cx="8564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white"/>
                </a:solidFill>
                <a:latin typeface="Gill Sans Light"/>
                <a:cs typeface="Gill Sans Light"/>
              </a:rPr>
              <a:t>Scalar condensate evolves according to </a:t>
            </a:r>
            <a:r>
              <a:rPr lang="en-US" sz="2800" dirty="0" smtClean="0">
                <a:solidFill>
                  <a:srgbClr val="FF2B2C"/>
                </a:solidFill>
                <a:latin typeface="Gill Sans Light"/>
                <a:cs typeface="Gill Sans Light"/>
              </a:rPr>
              <a:t>Klein-Gordon</a:t>
            </a:r>
            <a:r>
              <a:rPr lang="en-US" sz="2800" dirty="0" smtClean="0">
                <a:solidFill>
                  <a:prstClr val="white"/>
                </a:solidFill>
                <a:latin typeface="Gill Sans Light"/>
                <a:cs typeface="Gill Sans Light"/>
              </a:rPr>
              <a:t>:</a:t>
            </a:r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628" y="1756248"/>
            <a:ext cx="4000500" cy="546100"/>
          </a:xfrm>
          <a:prstGeom prst="rect">
            <a:avLst/>
          </a:prstGeom>
        </p:spPr>
      </p:pic>
      <p:pic>
        <p:nvPicPr>
          <p:cNvPr id="10" name="Picture 9" descr="phi2_potenti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409" y="2460134"/>
            <a:ext cx="3496810" cy="3688416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5328366" y="3810404"/>
            <a:ext cx="277367" cy="29198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C0001"/>
              </a:solidFill>
              <a:latin typeface="Calibri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614569" y="3270229"/>
            <a:ext cx="304797" cy="832160"/>
          </a:xfrm>
          <a:prstGeom prst="straightConnector1">
            <a:avLst/>
          </a:prstGeom>
          <a:ln w="50800">
            <a:solidFill>
              <a:schemeClr val="accent5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801" y="4142160"/>
            <a:ext cx="584200" cy="2794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424" y="2606206"/>
            <a:ext cx="1701800" cy="3937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7200" y="3124241"/>
            <a:ext cx="37033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white"/>
                </a:solidFill>
                <a:latin typeface="Gill Sans Light"/>
                <a:cs typeface="Gill Sans Light"/>
              </a:rPr>
              <a:t>Field oscillates &amp; damps.</a:t>
            </a:r>
          </a:p>
          <a:p>
            <a:r>
              <a:rPr lang="en-US" sz="2800" dirty="0" smtClean="0">
                <a:solidFill>
                  <a:prstClr val="white"/>
                </a:solidFill>
                <a:latin typeface="Gill Sans Light"/>
                <a:cs typeface="Gill Sans Light"/>
              </a:rPr>
              <a:t>WKB (or exact) </a:t>
            </a:r>
            <a:r>
              <a:rPr lang="en-US" sz="2800" dirty="0" smtClean="0">
                <a:solidFill>
                  <a:prstClr val="white"/>
                </a:solidFill>
                <a:latin typeface="Gill Sans Light"/>
                <a:cs typeface="Gill Sans Light"/>
                <a:sym typeface="Wingdings"/>
              </a:rPr>
              <a:t></a:t>
            </a:r>
            <a:endParaRPr lang="en-US" sz="2800" dirty="0" smtClean="0">
              <a:solidFill>
                <a:prstClr val="white"/>
              </a:solidFill>
              <a:latin typeface="Gill Sans Light"/>
              <a:cs typeface="Gill Sans Light"/>
            </a:endParaRPr>
          </a:p>
        </p:txBody>
      </p:sp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84" y="4102389"/>
            <a:ext cx="3314700" cy="5207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7200" y="4788556"/>
            <a:ext cx="3703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E113FF"/>
                </a:solidFill>
                <a:latin typeface="Gill Sans Light"/>
                <a:cs typeface="Gill Sans Light"/>
              </a:rPr>
              <a:t>Osc</a:t>
            </a:r>
            <a:r>
              <a:rPr lang="en-US" sz="2800" dirty="0" smtClean="0">
                <a:solidFill>
                  <a:srgbClr val="E113FF"/>
                </a:solidFill>
                <a:latin typeface="Gill Sans Light"/>
                <a:cs typeface="Gill Sans Light"/>
              </a:rPr>
              <a:t>. </a:t>
            </a:r>
            <a:r>
              <a:rPr lang="en-US" sz="2800" dirty="0">
                <a:solidFill>
                  <a:srgbClr val="E113FF"/>
                </a:solidFill>
                <a:latin typeface="Gill Sans Light"/>
                <a:cs typeface="Gill Sans Light"/>
              </a:rPr>
              <a:t>s</a:t>
            </a:r>
            <a:r>
              <a:rPr lang="en-US" sz="2800" dirty="0" smtClean="0">
                <a:solidFill>
                  <a:srgbClr val="E113FF"/>
                </a:solidFill>
                <a:latin typeface="Gill Sans Light"/>
                <a:cs typeface="Gill Sans Light"/>
              </a:rPr>
              <a:t>calar ~ matter</a:t>
            </a:r>
          </a:p>
        </p:txBody>
      </p:sp>
    </p:spTree>
    <p:extLst>
      <p:ext uri="{BB962C8B-B14F-4D97-AF65-F5344CB8AC3E}">
        <p14:creationId xmlns:p14="http://schemas.microsoft.com/office/powerpoint/2010/main" val="2618239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3 0.03841 C 0.00782 0.04466 0.00782 0.05114 0.00886 0.05762 C 0.01077 0.07011 0.01807 0.07705 0.02328 0.08723 C 0.02606 0.10227 0.03005 0.12472 0.03926 0.13628 C 0.04082 0.13814 0.0443 0.1423 0.04569 0.14485 C 0.04986 0.15179 0.0535 0.15942 0.05837 0.16613 C 0.05854 0.16683 0.06167 0.17793 0.06167 0.17886 C 0.06115 0.18325 0.05906 0.18719 0.05837 0.19158 C 0.05802 0.19274 0.05837 0.19436 0.05837 0.19575 C 0.06584 0.21032 0.05611 0.19274 0.06966 0.21079 C 0.07695 0.2205 0.08303 0.233 0.09033 0.24272 C 0.09432 0.24804 0.10006 0.25267 0.10475 0.25752 C 0.107 0.25984 0.10839 0.26423 0.11117 0.26609 C 0.11482 0.2684 0.12264 0.27071 0.12715 0.27233 C 0.12976 0.27164 0.13271 0.27187 0.13514 0.27025 C 0.13671 0.26886 0.13706 0.26585 0.13827 0.264 C 0.14175 0.25776 0.144 0.25359 0.14956 0.25105 C 0.15634 0.2374 0.15443 0.21912 0.16224 0.20847 C 0.16363 0.20223 0.16519 0.20014 0.16867 0.19575 C 0.15425 0.1895 0.14765 0.19228 0.13827 0.20431 C 0.13497 0.21727 0.12733 0.22976 0.1176 0.23416 C 0.11708 0.23624 0.11725 0.23901 0.11604 0.2404 C 0.11308 0.24295 0.10631 0.2448 0.10631 0.2448 C 0.10388 0.25382 0.10614 0.2522 0.09676 0.24896 C 0.09346 0.24781 0.0872 0.2448 0.0872 0.2448 C 0.08512 0.24179 0.08199 0.23971 0.08078 0.23624 C 0.0747 0.22027 0.08199 0.22536 0.07279 0.22143 C 0.06879 0.21588 0.07018 0.21865 0.0681 0.21287 C 0.06966 0.21056 0.07053 0.20685 0.07279 0.20639 C 0.08581 0.20315 0.08929 0.21102 0.09676 0.22143 C 0.09867 0.23485 0.09936 0.2404 0.10961 0.2448 C 0.11326 0.2441 0.11708 0.2441 0.12073 0.24272 C 0.12212 0.24202 0.12246 0.23925 0.12385 0.23832 C 0.12524 0.23693 0.12698 0.23693 0.12872 0.23624 C 0.13028 0.22907 0.13028 0.23184 0.13028 0.22768 C 0.1249 0.22837 0.11951 0.2286 0.1143 0.22976 C 0.10909 0.23069 0.10961 0.23022 0.10961 0.23416 " pathEditMode="relative" ptsTypes="ffffffffffffffffffffffffffffffffffff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FDM Boson Star </a:t>
            </a:r>
            <a:r>
              <a:rPr lang="en-US" dirty="0" err="1" smtClean="0"/>
              <a:t>Miscellania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269866"/>
            <a:ext cx="8446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Boson stars form in the </a:t>
            </a:r>
            <a:r>
              <a:rPr lang="en-US" sz="24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centre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 of all FDM halos and obey the “core halo mass relation” (</a:t>
            </a:r>
            <a:r>
              <a:rPr lang="en-US" sz="24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Schive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 et al, 2014):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581" y="2173013"/>
            <a:ext cx="5753100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715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FDM Boson Star </a:t>
            </a:r>
            <a:r>
              <a:rPr lang="en-US" dirty="0" err="1" smtClean="0"/>
              <a:t>Miscellania</a:t>
            </a:r>
            <a:endParaRPr lang="en-US" dirty="0"/>
          </a:p>
        </p:txBody>
      </p:sp>
      <p:pic>
        <p:nvPicPr>
          <p:cNvPr id="6" name="Picture 5" descr="rahva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0519"/>
            <a:ext cx="9144000" cy="46148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1226574"/>
            <a:ext cx="7104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Milky Way inner bulge? </a:t>
            </a:r>
            <a:r>
              <a:rPr lang="en-US" sz="24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Maleki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 et al (2020) </a:t>
            </a:r>
          </a:p>
        </p:txBody>
      </p:sp>
    </p:spTree>
    <p:extLst>
      <p:ext uri="{BB962C8B-B14F-4D97-AF65-F5344CB8AC3E}">
        <p14:creationId xmlns:p14="http://schemas.microsoft.com/office/powerpoint/2010/main" val="1411790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FDM Boson Star </a:t>
            </a:r>
            <a:r>
              <a:rPr lang="en-US" dirty="0" err="1" smtClean="0"/>
              <a:t>Miscellania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1226574"/>
            <a:ext cx="7104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Ultrafaint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 dwarfs? Calabrese &amp; </a:t>
            </a:r>
            <a:r>
              <a:rPr lang="en-US" sz="24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Spergel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 (2016)</a:t>
            </a:r>
          </a:p>
        </p:txBody>
      </p:sp>
      <p:pic>
        <p:nvPicPr>
          <p:cNvPr id="3" name="Picture 2" descr="calabres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763" y="1933660"/>
            <a:ext cx="4652354" cy="45347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2828338"/>
            <a:ext cx="14310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NFW 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  <a:sym typeface="Wingdings"/>
              </a:rPr>
              <a:t> UFD halo masses too large</a:t>
            </a:r>
            <a:endParaRPr lang="en-US" sz="24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401431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FDM Boson Star </a:t>
            </a:r>
            <a:r>
              <a:rPr lang="en-US" dirty="0" err="1" smtClean="0"/>
              <a:t>Miscellania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1226574"/>
            <a:ext cx="7104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Ultrafaint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 dwarfs? De Martino et al (2019)</a:t>
            </a:r>
          </a:p>
        </p:txBody>
      </p:sp>
      <p:pic>
        <p:nvPicPr>
          <p:cNvPr id="4" name="Picture 3" descr="ghostl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55" y="1760389"/>
            <a:ext cx="75565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190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FDM Boson Star </a:t>
            </a:r>
            <a:r>
              <a:rPr lang="en-US" dirty="0" err="1" smtClean="0"/>
              <a:t>Miscellania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1226574"/>
            <a:ext cx="7609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Mc-Mh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 relation is problematic in LSBs. Bar et al (2018) </a:t>
            </a:r>
          </a:p>
        </p:txBody>
      </p:sp>
      <p:pic>
        <p:nvPicPr>
          <p:cNvPr id="3" name="Picture 2" descr="bar_LS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163" y="1688239"/>
            <a:ext cx="6595081" cy="46069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06456" y="2251127"/>
            <a:ext cx="2837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ill Sans Light"/>
                <a:cs typeface="Gill Sans Light"/>
              </a:rPr>
              <a:t>NFW piece not included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3082124"/>
            <a:ext cx="12266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Soliton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  <a:sym typeface="Wingdings"/>
              </a:rPr>
              <a:t> V too </a:t>
            </a:r>
            <a:r>
              <a:rPr lang="en-US" sz="2400" dirty="0" err="1" smtClean="0">
                <a:solidFill>
                  <a:srgbClr val="000000"/>
                </a:solidFill>
                <a:latin typeface="Gill Sans Light"/>
                <a:cs typeface="Gill Sans Light"/>
                <a:sym typeface="Wingdings"/>
              </a:rPr>
              <a:t>lagre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  <a:sym typeface="Wingdings"/>
              </a:rPr>
              <a:t> at r ~ </a:t>
            </a:r>
            <a:r>
              <a:rPr lang="en-US" sz="2400" dirty="0" err="1" smtClean="0">
                <a:solidFill>
                  <a:srgbClr val="000000"/>
                </a:solidFill>
                <a:latin typeface="Gill Sans Light"/>
                <a:cs typeface="Gill Sans Light"/>
                <a:sym typeface="Wingdings"/>
              </a:rPr>
              <a:t>kpc</a:t>
            </a:r>
            <a:endParaRPr lang="en-US" sz="24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4201300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Fringes and Filaments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168854"/>
            <a:ext cx="8374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Striking effects inside filaments: smooth gas, DM fringes.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70500" y="635000"/>
            <a:ext cx="360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Mocz</a:t>
            </a:r>
            <a:r>
              <a:rPr lang="en-US" sz="1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 et al (2019)</a:t>
            </a:r>
          </a:p>
        </p:txBody>
      </p:sp>
      <p:pic>
        <p:nvPicPr>
          <p:cNvPr id="6" name="Picture 5" descr="mocz_filame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87" y="1665282"/>
            <a:ext cx="6955862" cy="519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68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Heating &amp; Cooling Bounds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226576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In the solar </a:t>
            </a:r>
            <a:r>
              <a:rPr lang="en-US" sz="24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neighbourhood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m</a:t>
            </a:r>
            <a:r>
              <a:rPr lang="en-US" sz="2400" baseline="-250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qp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&gt;m</a:t>
            </a:r>
            <a:r>
              <a:rPr lang="en-US" sz="2400" baseline="-250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*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  <a:sym typeface="Wingdings"/>
              </a:rPr>
              <a:t> </a:t>
            </a:r>
            <a:r>
              <a:rPr lang="en-US" sz="2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Gill Sans Light"/>
                <a:cs typeface="Gill Sans Light"/>
                <a:sym typeface="Wingdings"/>
              </a:rPr>
              <a:t>heating of disk stars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  <a:sym typeface="Wingdings"/>
              </a:rPr>
              <a:t>.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  <a:sym typeface="Wingdings"/>
              </a:rPr>
              <a:t>This may explain the “thick disk”, but need </a:t>
            </a:r>
            <a:r>
              <a:rPr lang="en-US" sz="2400" dirty="0" err="1" smtClean="0">
                <a:solidFill>
                  <a:srgbClr val="000000"/>
                </a:solidFill>
                <a:latin typeface="Gill Sans Light"/>
                <a:cs typeface="Gill Sans Light"/>
                <a:sym typeface="Wingdings"/>
              </a:rPr>
              <a:t>t</a:t>
            </a:r>
            <a:r>
              <a:rPr lang="en-US" sz="2400" baseline="-25000" dirty="0" err="1" smtClean="0">
                <a:solidFill>
                  <a:srgbClr val="000000"/>
                </a:solidFill>
                <a:latin typeface="Gill Sans Light"/>
                <a:cs typeface="Gill Sans Light"/>
                <a:sym typeface="Wingdings"/>
              </a:rPr>
              <a:t>rel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  <a:sym typeface="Wingdings"/>
              </a:rPr>
              <a:t> not too short.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84726" y="348175"/>
            <a:ext cx="19716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Church et al (2019)</a:t>
            </a:r>
          </a:p>
          <a:p>
            <a:pPr algn="r"/>
            <a:r>
              <a:rPr lang="en-US" sz="1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See also: Bar-Or et al (2018) and others</a:t>
            </a:r>
          </a:p>
        </p:txBody>
      </p:sp>
      <p:pic>
        <p:nvPicPr>
          <p:cNvPr id="5" name="Picture 4" descr="church_heat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17" y="2115294"/>
            <a:ext cx="8000913" cy="44360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66556" y="5541236"/>
            <a:ext cx="1039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R</a:t>
            </a:r>
            <a:r>
              <a:rPr lang="en-US" sz="2400" baseline="-250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sun</a:t>
            </a:r>
            <a:endParaRPr lang="en-US" sz="2400" baseline="-250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13671" y="4112635"/>
            <a:ext cx="20636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Correct 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thickness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84211" y="3030468"/>
            <a:ext cx="2554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m</a:t>
            </a:r>
            <a:r>
              <a:rPr lang="en-US" sz="2400" baseline="-250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22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&lt;0.6 excluded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694399" y="3492133"/>
            <a:ext cx="0" cy="707085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365453" y="4842620"/>
            <a:ext cx="2258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2"/>
                </a:solidFill>
                <a:latin typeface="Gill Sans Light"/>
                <a:cs typeface="Gill Sans Light"/>
              </a:rPr>
              <a:t>m</a:t>
            </a:r>
            <a:r>
              <a:rPr lang="en-US" sz="2400" baseline="-25000" dirty="0" smtClean="0">
                <a:solidFill>
                  <a:schemeClr val="bg2"/>
                </a:solidFill>
                <a:latin typeface="Gill Sans Light"/>
                <a:cs typeface="Gill Sans Light"/>
              </a:rPr>
              <a:t>22</a:t>
            </a:r>
            <a:r>
              <a:rPr lang="en-US" sz="2400" dirty="0" smtClean="0">
                <a:solidFill>
                  <a:schemeClr val="bg2"/>
                </a:solidFill>
                <a:latin typeface="Gill Sans Light"/>
                <a:cs typeface="Gill Sans Light"/>
              </a:rPr>
              <a:t>~1 just right</a:t>
            </a:r>
          </a:p>
        </p:txBody>
      </p:sp>
    </p:spTree>
    <p:extLst>
      <p:ext uri="{BB962C8B-B14F-4D97-AF65-F5344CB8AC3E}">
        <p14:creationId xmlns:p14="http://schemas.microsoft.com/office/powerpoint/2010/main" val="874270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195334" y="1431993"/>
            <a:ext cx="7343708" cy="5251677"/>
            <a:chOff x="4229786" y="2849243"/>
            <a:chExt cx="4898367" cy="3784677"/>
          </a:xfrm>
        </p:grpSpPr>
        <p:pic>
          <p:nvPicPr>
            <p:cNvPr id="5" name="Picture 4" descr="ax_DM_plot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555"/>
            <a:stretch/>
          </p:blipFill>
          <p:spPr>
            <a:xfrm>
              <a:off x="4229786" y="2849243"/>
              <a:ext cx="3972644" cy="3784677"/>
            </a:xfrm>
            <a:prstGeom prst="rect">
              <a:avLst/>
            </a:prstGeom>
          </p:spPr>
        </p:pic>
        <p:pic>
          <p:nvPicPr>
            <p:cNvPr id="8" name="Picture 7" descr="ax_DM_plot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41"/>
            <a:stretch/>
          </p:blipFill>
          <p:spPr>
            <a:xfrm>
              <a:off x="8135230" y="2849243"/>
              <a:ext cx="992923" cy="3784677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273931" y="370014"/>
            <a:ext cx="8778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ill Sans Light"/>
                <a:cs typeface="Gill Sans Light"/>
              </a:rPr>
              <a:t>Suppressed clustering </a:t>
            </a:r>
            <a:r>
              <a:rPr lang="en-US" sz="2400" dirty="0" smtClean="0">
                <a:latin typeface="Gill Sans Light"/>
                <a:cs typeface="Gill Sans Light"/>
                <a:sym typeface="Wingdings"/>
              </a:rPr>
              <a:t> </a:t>
            </a:r>
            <a:r>
              <a:rPr lang="en-US" sz="2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Gill Sans Light"/>
                <a:cs typeface="Gill Sans Light"/>
                <a:sym typeface="Wingdings"/>
              </a:rPr>
              <a:t>suppressed lensing below the Jeans scale. </a:t>
            </a:r>
          </a:p>
          <a:p>
            <a:r>
              <a:rPr lang="en-US" sz="2400" dirty="0" smtClean="0">
                <a:latin typeface="Gill Sans Light"/>
                <a:cs typeface="Gill Sans Light"/>
                <a:sym typeface="Wingdings"/>
              </a:rPr>
              <a:t>High </a:t>
            </a:r>
            <a:r>
              <a:rPr lang="en-US" sz="2400" dirty="0" err="1" smtClean="0">
                <a:latin typeface="Gill Sans Light"/>
                <a:cs typeface="Gill Sans Light"/>
                <a:sym typeface="Wingdings"/>
              </a:rPr>
              <a:t>multipoles</a:t>
            </a:r>
            <a:r>
              <a:rPr lang="en-US" sz="2400" dirty="0" smtClean="0">
                <a:latin typeface="Gill Sans Light"/>
                <a:cs typeface="Gill Sans Light"/>
                <a:sym typeface="Wingdings"/>
              </a:rPr>
              <a:t>  small angular scales  larger </a:t>
            </a:r>
            <a:r>
              <a:rPr lang="en-US" sz="2400" dirty="0" err="1" smtClean="0">
                <a:latin typeface="Gill Sans Light"/>
                <a:cs typeface="Gill Sans Light"/>
                <a:sym typeface="Wingdings"/>
              </a:rPr>
              <a:t>axion</a:t>
            </a:r>
            <a:r>
              <a:rPr lang="en-US" sz="2400" dirty="0" smtClean="0">
                <a:latin typeface="Gill Sans Light"/>
                <a:cs typeface="Gill Sans Light"/>
                <a:sym typeface="Wingdings"/>
              </a:rPr>
              <a:t> masses probed.</a:t>
            </a:r>
            <a:endParaRPr lang="en-US" sz="2400" dirty="0" smtClean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958620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anck_lensing_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1"/>
          <a:stretch/>
        </p:blipFill>
        <p:spPr>
          <a:xfrm>
            <a:off x="0" y="990600"/>
            <a:ext cx="9144000" cy="4812084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435345" y="1139181"/>
            <a:ext cx="6101455" cy="4242467"/>
            <a:chOff x="2435345" y="1139181"/>
            <a:chExt cx="6101455" cy="4242467"/>
          </a:xfrm>
        </p:grpSpPr>
        <p:cxnSp>
          <p:nvCxnSpPr>
            <p:cNvPr id="4" name="Straight Connector 3"/>
            <p:cNvCxnSpPr/>
            <p:nvPr/>
          </p:nvCxnSpPr>
          <p:spPr>
            <a:xfrm flipV="1">
              <a:off x="5067089" y="1139181"/>
              <a:ext cx="26186" cy="424246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flipH="1">
              <a:off x="4556452" y="2003387"/>
              <a:ext cx="51063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H="1">
              <a:off x="4556452" y="3150933"/>
              <a:ext cx="51063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>
              <a:off x="4560107" y="4625831"/>
              <a:ext cx="51063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5093275" y="2003387"/>
              <a:ext cx="52844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5093275" y="3150933"/>
              <a:ext cx="52844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5093275" y="4629468"/>
              <a:ext cx="52844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2435345" y="2046305"/>
              <a:ext cx="192470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 dirty="0">
                  <a:solidFill>
                    <a:srgbClr val="000000"/>
                  </a:solidFill>
                  <a:latin typeface="Gill Sans Light"/>
                  <a:cs typeface="Gill Sans Light"/>
                </a:rPr>
                <a:t>Used in analysis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756312" y="2007023"/>
              <a:ext cx="2780488" cy="1754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000000"/>
                  </a:solidFill>
                  <a:latin typeface="Gill Sans Light"/>
                  <a:cs typeface="Gill Sans Light"/>
                </a:rPr>
                <a:t>Contaminated with non-</a:t>
              </a:r>
              <a:r>
                <a:rPr lang="en-US" sz="3600" b="1" dirty="0" err="1" smtClean="0">
                  <a:solidFill>
                    <a:srgbClr val="000000"/>
                  </a:solidFill>
                  <a:latin typeface="Gill Sans Light"/>
                  <a:cs typeface="Gill Sans Light"/>
                </a:rPr>
                <a:t>linearities</a:t>
              </a:r>
              <a:endParaRPr lang="en-US" sz="3600" b="1" dirty="0">
                <a:solidFill>
                  <a:srgbClr val="000000"/>
                </a:solidFill>
                <a:latin typeface="Gill Sans Light"/>
                <a:cs typeface="Gill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5488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Lyman-alpha forest</a:t>
            </a:r>
            <a:endParaRPr lang="en-US" dirty="0"/>
          </a:p>
        </p:txBody>
      </p:sp>
      <p:pic>
        <p:nvPicPr>
          <p:cNvPr id="3" name="Picture 2" descr="lyman_alph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937" y="1999851"/>
            <a:ext cx="6689997" cy="44510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36323" y="6280275"/>
            <a:ext cx="4850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Gill Sans Light"/>
                <a:cs typeface="Gill Sans Light"/>
              </a:rPr>
              <a:t>m</a:t>
            </a:r>
            <a:r>
              <a:rPr lang="en-US" sz="2400" baseline="-250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a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&gt;2-3 x 10</a:t>
            </a:r>
            <a:r>
              <a:rPr lang="en-US" sz="2400" baseline="300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-21 </a:t>
            </a:r>
            <a:r>
              <a:rPr lang="en-US" sz="24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eV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   </a:t>
            </a:r>
            <a:r>
              <a:rPr lang="en-US" sz="24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Irsic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 et al (2017)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1168854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Quasar flux along line of sight probes the small scale power spectrum 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  <a:sym typeface="Wingdings"/>
              </a:rPr>
              <a:t> measure clustering consistent with cold DM.</a:t>
            </a:r>
            <a:endParaRPr lang="en-US" sz="24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491624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decadal_summary_ula_GU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4466"/>
            <a:ext cx="9144000" cy="383422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132558" y="2295912"/>
            <a:ext cx="2416092" cy="1528847"/>
            <a:chOff x="1132558" y="2156197"/>
            <a:chExt cx="2416092" cy="1528847"/>
          </a:xfrm>
        </p:grpSpPr>
        <p:sp>
          <p:nvSpPr>
            <p:cNvPr id="3" name="TextBox 2"/>
            <p:cNvSpPr txBox="1"/>
            <p:nvPr/>
          </p:nvSpPr>
          <p:spPr>
            <a:xfrm>
              <a:off x="1132558" y="3284934"/>
              <a:ext cx="24160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prstClr val="white">
                      <a:lumMod val="50000"/>
                    </a:prstClr>
                  </a:solidFill>
                  <a:latin typeface="Gill Sans Light"/>
                </a:rPr>
                <a:t>Neutrinos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132558" y="2156197"/>
              <a:ext cx="24160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prstClr val="white">
                      <a:lumMod val="50000"/>
                    </a:prstClr>
                  </a:solidFill>
                  <a:latin typeface="Gill Sans Light"/>
                </a:rPr>
                <a:t>Dark Matter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774593" y="1604209"/>
            <a:ext cx="3282279" cy="1098006"/>
            <a:chOff x="2813775" y="993765"/>
            <a:chExt cx="3282279" cy="1098006"/>
          </a:xfrm>
        </p:grpSpPr>
        <p:sp>
          <p:nvSpPr>
            <p:cNvPr id="8" name="Oval 7"/>
            <p:cNvSpPr/>
            <p:nvPr/>
          </p:nvSpPr>
          <p:spPr>
            <a:xfrm>
              <a:off x="4067174" y="1455430"/>
              <a:ext cx="1498431" cy="636341"/>
            </a:xfrm>
            <a:prstGeom prst="ellipse">
              <a:avLst/>
            </a:prstGeom>
            <a:noFill/>
            <a:ln w="635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13775" y="993765"/>
              <a:ext cx="32822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2B2C"/>
                  </a:solidFill>
                  <a:latin typeface="Gill Sans Light"/>
                  <a:cs typeface="Gill Sans Light"/>
                </a:rPr>
                <a:t>Correct amount of DM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407578" y="2394514"/>
            <a:ext cx="2454035" cy="2760242"/>
            <a:chOff x="5294458" y="1691661"/>
            <a:chExt cx="2454035" cy="2760242"/>
          </a:xfrm>
        </p:grpSpPr>
        <p:cxnSp>
          <p:nvCxnSpPr>
            <p:cNvPr id="11" name="Straight Connector 10"/>
            <p:cNvCxnSpPr/>
            <p:nvPr/>
          </p:nvCxnSpPr>
          <p:spPr>
            <a:xfrm flipH="1">
              <a:off x="5294458" y="1691661"/>
              <a:ext cx="99895" cy="2760242"/>
            </a:xfrm>
            <a:prstGeom prst="line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5394353" y="1691661"/>
              <a:ext cx="585102" cy="0"/>
            </a:xfrm>
            <a:prstGeom prst="straightConnector1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5349519" y="2957036"/>
              <a:ext cx="585102" cy="0"/>
            </a:xfrm>
            <a:prstGeom prst="straightConnector1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5309266" y="3593392"/>
              <a:ext cx="585102" cy="0"/>
            </a:xfrm>
            <a:prstGeom prst="straightConnector1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5366350" y="2220206"/>
              <a:ext cx="585102" cy="0"/>
            </a:xfrm>
            <a:prstGeom prst="straightConnector1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5294458" y="4441599"/>
              <a:ext cx="585102" cy="0"/>
            </a:xfrm>
            <a:prstGeom prst="straightConnector1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5979455" y="2314909"/>
              <a:ext cx="17690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FF2B2C"/>
                  </a:solidFill>
                  <a:latin typeface="Gill Sans Light"/>
                  <a:cs typeface="Gill Sans Light"/>
                </a:rPr>
                <a:t>Too much DM </a:t>
              </a:r>
              <a:r>
                <a:rPr lang="en-US" sz="2400" dirty="0" smtClean="0">
                  <a:solidFill>
                    <a:srgbClr val="FF2B2C"/>
                  </a:solidFill>
                  <a:latin typeface="Gill Sans Light"/>
                  <a:cs typeface="Gill Sans Light"/>
                  <a:sym typeface="Wingdings"/>
                </a:rPr>
                <a:t> reduce f or </a:t>
              </a:r>
              <a:r>
                <a:rPr lang="en-US" sz="2400" dirty="0" smtClean="0">
                  <a:solidFill>
                    <a:srgbClr val="FF2B2C"/>
                  </a:solidFill>
                  <a:latin typeface="Symbol" charset="2"/>
                  <a:cs typeface="Symbol" charset="2"/>
                  <a:sym typeface="Wingdings"/>
                </a:rPr>
                <a:t>q</a:t>
              </a:r>
              <a:r>
                <a:rPr lang="en-US" sz="2400" dirty="0" smtClean="0">
                  <a:solidFill>
                    <a:srgbClr val="FF2B2C"/>
                  </a:solidFill>
                  <a:latin typeface="Gill Sans Light"/>
                  <a:cs typeface="Gill Sans Light"/>
                  <a:sym typeface="Wingdings"/>
                </a:rPr>
                <a:t> </a:t>
              </a:r>
              <a:r>
                <a:rPr lang="en-US" sz="2400" dirty="0">
                  <a:solidFill>
                    <a:srgbClr val="FF2B2C"/>
                  </a:solidFill>
                  <a:latin typeface="Gill Sans Light"/>
                  <a:cs typeface="Gill Sans Light"/>
                  <a:sym typeface="Wingdings"/>
                </a:rPr>
                <a:t>@</a:t>
              </a:r>
              <a:r>
                <a:rPr lang="en-US" sz="2400" dirty="0" smtClean="0">
                  <a:solidFill>
                    <a:srgbClr val="FF2B2C"/>
                  </a:solidFill>
                  <a:latin typeface="Gill Sans Light"/>
                  <a:cs typeface="Gill Sans Light"/>
                  <a:sym typeface="Wingdings"/>
                </a:rPr>
                <a:t> high m</a:t>
              </a:r>
              <a:endParaRPr lang="en-US" sz="2400" dirty="0">
                <a:solidFill>
                  <a:srgbClr val="FF2B2C"/>
                </a:solidFill>
                <a:latin typeface="Gill Sans Light"/>
                <a:cs typeface="Gill Sans Light"/>
                <a:sym typeface="Wingdings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296252" y="2712729"/>
            <a:ext cx="4362086" cy="4100754"/>
            <a:chOff x="542289" y="2091771"/>
            <a:chExt cx="4362086" cy="4100754"/>
          </a:xfrm>
        </p:grpSpPr>
        <p:cxnSp>
          <p:nvCxnSpPr>
            <p:cNvPr id="19" name="Straight Arrow Connector 18"/>
            <p:cNvCxnSpPr/>
            <p:nvPr/>
          </p:nvCxnSpPr>
          <p:spPr>
            <a:xfrm flipH="1">
              <a:off x="2183429" y="2091771"/>
              <a:ext cx="1883745" cy="1832182"/>
            </a:xfrm>
            <a:prstGeom prst="straightConnector1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>
              <a:off x="2606777" y="2244171"/>
              <a:ext cx="1883745" cy="1832182"/>
            </a:xfrm>
            <a:prstGeom prst="straightConnector1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>
              <a:off x="3020630" y="2396571"/>
              <a:ext cx="1883745" cy="1832182"/>
            </a:xfrm>
            <a:prstGeom prst="straightConnector1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542289" y="4992197"/>
              <a:ext cx="3282279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2B2C"/>
                  </a:solidFill>
                  <a:latin typeface="Gill Sans Light"/>
                  <a:cs typeface="Gill Sans Light"/>
                </a:rPr>
                <a:t>A sub-dominant population of light </a:t>
              </a:r>
              <a:r>
                <a:rPr lang="en-US" sz="2400" dirty="0" err="1" smtClean="0">
                  <a:solidFill>
                    <a:srgbClr val="FF2B2C"/>
                  </a:solidFill>
                  <a:latin typeface="Gill Sans Light"/>
                  <a:cs typeface="Gill Sans Light"/>
                </a:rPr>
                <a:t>axions</a:t>
              </a:r>
              <a:r>
                <a:rPr lang="en-US" sz="2400" dirty="0" smtClean="0">
                  <a:solidFill>
                    <a:srgbClr val="FF2B2C"/>
                  </a:solidFill>
                  <a:latin typeface="Gill Sans Light"/>
                  <a:cs typeface="Gill Sans Light"/>
                </a:rPr>
                <a:t> to search for</a:t>
              </a:r>
            </a:p>
          </p:txBody>
        </p:sp>
      </p:grpSp>
      <p:sp>
        <p:nvSpPr>
          <p:cNvPr id="29" name="Title 1"/>
          <p:cNvSpPr txBox="1">
            <a:spLocks/>
          </p:cNvSpPr>
          <p:nvPr/>
        </p:nvSpPr>
        <p:spPr>
          <a:xfrm>
            <a:off x="457200" y="318391"/>
            <a:ext cx="8229600" cy="8504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accent1">
                    <a:lumMod val="60000"/>
                    <a:lumOff val="40000"/>
                  </a:schemeClr>
                </a:solidFill>
                <a:latin typeface="Gill Sans Ligh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C5986">
                    <a:lumMod val="60000"/>
                    <a:lumOff val="40000"/>
                  </a:srgbClr>
                </a:solidFill>
              </a:rPr>
              <a:t>Predictions for </a:t>
            </a:r>
            <a:r>
              <a:rPr lang="en-US" dirty="0" err="1" smtClean="0">
                <a:solidFill>
                  <a:srgbClr val="0C5986">
                    <a:lumMod val="60000"/>
                    <a:lumOff val="40000"/>
                  </a:srgbClr>
                </a:solidFill>
                <a:latin typeface="Symbol" charset="2"/>
                <a:cs typeface="Symbol" charset="2"/>
              </a:rPr>
              <a:t>W</a:t>
            </a:r>
            <a:r>
              <a:rPr lang="en-US" baseline="-25000" dirty="0" err="1" smtClean="0">
                <a:solidFill>
                  <a:srgbClr val="0C5986">
                    <a:lumMod val="60000"/>
                    <a:lumOff val="40000"/>
                  </a:srgbClr>
                </a:solidFill>
              </a:rPr>
              <a:t>a</a:t>
            </a:r>
            <a:endParaRPr lang="en-US" baseline="-25000" dirty="0">
              <a:solidFill>
                <a:srgbClr val="0C5986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31" name="Picture 30" descr="symm_break_highre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251" y="4144571"/>
            <a:ext cx="961875" cy="8429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2" name="TextBox 31"/>
          <p:cNvSpPr txBox="1"/>
          <p:nvPr/>
        </p:nvSpPr>
        <p:spPr>
          <a:xfrm>
            <a:off x="596535" y="1162714"/>
            <a:ext cx="7963991" cy="475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Assume symmetry breaking 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  <a:sym typeface="Wingdings"/>
              </a:rPr>
              <a:t> </a:t>
            </a:r>
            <a:r>
              <a:rPr lang="en-US" sz="2400" dirty="0" err="1" smtClean="0">
                <a:solidFill>
                  <a:srgbClr val="000000"/>
                </a:solidFill>
                <a:latin typeface="Gill Sans Light"/>
                <a:cs typeface="Gill Sans Light"/>
                <a:sym typeface="Wingdings"/>
              </a:rPr>
              <a:t>f</a:t>
            </a:r>
            <a:r>
              <a:rPr lang="en-US" sz="2400" baseline="-25000" dirty="0" err="1" smtClean="0">
                <a:solidFill>
                  <a:srgbClr val="000000"/>
                </a:solidFill>
                <a:latin typeface="Gill Sans Light"/>
                <a:cs typeface="Gill Sans Light"/>
                <a:sym typeface="Wingdings"/>
              </a:rPr>
              <a:t>a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  <a:sym typeface="Wingdings"/>
              </a:rPr>
              <a:t> ~ GUT scale, </a:t>
            </a:r>
            <a:r>
              <a:rPr lang="en-US" sz="2400" dirty="0" smtClean="0">
                <a:solidFill>
                  <a:srgbClr val="000000"/>
                </a:solidFill>
                <a:latin typeface="Symbol" charset="2"/>
                <a:cs typeface="Symbol" charset="2"/>
                <a:sym typeface="Wingdings"/>
              </a:rPr>
              <a:t>q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  <a:sym typeface="Wingdings"/>
              </a:rPr>
              <a:t>=1, m=const.</a:t>
            </a:r>
            <a:endParaRPr lang="en-US" sz="24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4169292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Lyman-alpha Forest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36323" y="6280275"/>
            <a:ext cx="4850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Koabayashi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 et al (2017)</a:t>
            </a:r>
          </a:p>
        </p:txBody>
      </p:sp>
      <p:pic>
        <p:nvPicPr>
          <p:cNvPr id="5" name="Picture 4" descr="kobayashi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1"/>
          <a:stretch/>
        </p:blipFill>
        <p:spPr>
          <a:xfrm>
            <a:off x="1685475" y="1327690"/>
            <a:ext cx="6296942" cy="49572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-919903" y="3311295"/>
            <a:ext cx="4747818" cy="462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Axion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 DM Fraction</a:t>
            </a:r>
          </a:p>
        </p:txBody>
      </p:sp>
    </p:spTree>
    <p:extLst>
      <p:ext uri="{BB962C8B-B14F-4D97-AF65-F5344CB8AC3E}">
        <p14:creationId xmlns:p14="http://schemas.microsoft.com/office/powerpoint/2010/main" val="1816577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Reionization</a:t>
            </a:r>
            <a:r>
              <a:rPr lang="en-US" dirty="0" smtClean="0"/>
              <a:t> &amp; Galaxy Formation</a:t>
            </a:r>
            <a:endParaRPr lang="en-US" dirty="0"/>
          </a:p>
        </p:txBody>
      </p:sp>
      <p:pic>
        <p:nvPicPr>
          <p:cNvPr id="3" name="Picture 2" descr="reionization_visualiza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48" y="1507519"/>
            <a:ext cx="9169348" cy="38429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73036" y="1153388"/>
            <a:ext cx="46986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Image: Loeb, Scientific American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711" y="5543130"/>
            <a:ext cx="90812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The formation of the first galaxies “</a:t>
            </a:r>
            <a:r>
              <a:rPr lang="en-US" sz="24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reionizies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” the Universe.</a:t>
            </a:r>
          </a:p>
          <a:p>
            <a:r>
              <a:rPr lang="en-US" sz="2400" dirty="0" err="1" smtClean="0">
                <a:solidFill>
                  <a:srgbClr val="FF2B2C"/>
                </a:solidFill>
                <a:latin typeface="Gill Sans Light"/>
                <a:cs typeface="Gill Sans Light"/>
                <a:sym typeface="Wingdings"/>
              </a:rPr>
              <a:t>Axions</a:t>
            </a:r>
            <a:r>
              <a:rPr lang="en-US" sz="2400" dirty="0" smtClean="0">
                <a:solidFill>
                  <a:srgbClr val="FF2B2C"/>
                </a:solidFill>
                <a:latin typeface="Gill Sans Light"/>
                <a:cs typeface="Gill Sans Light"/>
                <a:sym typeface="Wingdings"/>
              </a:rPr>
              <a:t>: de Broglie  fewer early galaxies  later </a:t>
            </a:r>
            <a:r>
              <a:rPr lang="en-US" sz="2400" dirty="0" err="1" smtClean="0">
                <a:solidFill>
                  <a:srgbClr val="FF2B2C"/>
                </a:solidFill>
                <a:latin typeface="Gill Sans Light"/>
                <a:cs typeface="Gill Sans Light"/>
                <a:sym typeface="Wingdings"/>
              </a:rPr>
              <a:t>reionization</a:t>
            </a:r>
            <a:r>
              <a:rPr lang="en-US" sz="2400" dirty="0" smtClean="0">
                <a:solidFill>
                  <a:srgbClr val="FF2B2C"/>
                </a:solidFill>
                <a:latin typeface="Gill Sans Light"/>
                <a:cs typeface="Gill Sans Light"/>
                <a:sym typeface="Wingdings"/>
              </a:rPr>
              <a:t> than CDM.</a:t>
            </a:r>
            <a:endParaRPr lang="en-US" sz="2400" dirty="0" smtClean="0">
              <a:solidFill>
                <a:srgbClr val="FF2B2C"/>
              </a:solidFill>
              <a:latin typeface="Gill Sans Light"/>
              <a:cs typeface="Gill Sans Light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556000" y="3429000"/>
            <a:ext cx="2737556" cy="14111"/>
          </a:xfrm>
          <a:prstGeom prst="straightConnector1">
            <a:avLst/>
          </a:prstGeom>
          <a:ln w="76200">
            <a:solidFill>
              <a:schemeClr val="bg1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979333" y="3697111"/>
            <a:ext cx="231422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white"/>
                </a:solidFill>
                <a:latin typeface="Gill Sans Light"/>
                <a:cs typeface="Gill Sans Light"/>
              </a:rPr>
              <a:t>Earlier galaxy formation </a:t>
            </a:r>
            <a:r>
              <a:rPr lang="en-US" sz="2400" dirty="0" smtClean="0">
                <a:solidFill>
                  <a:prstClr val="white"/>
                </a:solidFill>
                <a:latin typeface="Gill Sans Light"/>
                <a:cs typeface="Gill Sans Light"/>
                <a:sym typeface="Wingdings"/>
              </a:rPr>
              <a:t> </a:t>
            </a:r>
            <a:r>
              <a:rPr lang="en-US" sz="2400" dirty="0" err="1" smtClean="0">
                <a:solidFill>
                  <a:prstClr val="white"/>
                </a:solidFill>
                <a:latin typeface="Gill Sans Light"/>
                <a:cs typeface="Gill Sans Light"/>
                <a:sym typeface="Wingdings"/>
              </a:rPr>
              <a:t>reionize</a:t>
            </a:r>
            <a:r>
              <a:rPr lang="en-US" sz="2400" dirty="0" smtClean="0">
                <a:solidFill>
                  <a:prstClr val="white"/>
                </a:solidFill>
                <a:latin typeface="Gill Sans Light"/>
                <a:cs typeface="Gill Sans Light"/>
                <a:sym typeface="Wingdings"/>
              </a:rPr>
              <a:t> earlier</a:t>
            </a:r>
            <a:endParaRPr lang="en-US" sz="2400" dirty="0" smtClean="0">
              <a:solidFill>
                <a:prstClr val="white"/>
              </a:solidFill>
              <a:latin typeface="Gill Sans Light"/>
              <a:cs typeface="Gill Sans Light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-25348" y="1865292"/>
            <a:ext cx="8712148" cy="14111"/>
          </a:xfrm>
          <a:prstGeom prst="straightConnector1">
            <a:avLst/>
          </a:prstGeom>
          <a:ln w="76200">
            <a:solidFill>
              <a:schemeClr val="bg1"/>
            </a:solidFill>
            <a:headEnd type="non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17510" y="1879403"/>
            <a:ext cx="7326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  <a:latin typeface="Gill Sans Light"/>
                <a:cs typeface="Gill Sans Light"/>
              </a:rPr>
              <a:t>TIME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711" y="2860415"/>
            <a:ext cx="2314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white"/>
                </a:solidFill>
                <a:latin typeface="Gill Sans Light"/>
                <a:cs typeface="Gill Sans Light"/>
              </a:rPr>
              <a:t>CMB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57446" y="2860415"/>
            <a:ext cx="2314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prstClr val="white"/>
                </a:solidFill>
                <a:latin typeface="Gill Sans Light"/>
                <a:cs typeface="Gill Sans Light"/>
              </a:rPr>
              <a:t>Earth</a:t>
            </a:r>
          </a:p>
        </p:txBody>
      </p:sp>
    </p:spTree>
    <p:extLst>
      <p:ext uri="{BB962C8B-B14F-4D97-AF65-F5344CB8AC3E}">
        <p14:creationId xmlns:p14="http://schemas.microsoft.com/office/powerpoint/2010/main" val="3586936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Reionization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93477" y="1174430"/>
            <a:ext cx="8093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Compute ionized fraction from UV flux: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36251" y="411090"/>
            <a:ext cx="352354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FDM model: </a:t>
            </a:r>
            <a:r>
              <a:rPr lang="en-US" sz="16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Bozek</a:t>
            </a:r>
            <a:r>
              <a:rPr lang="en-US" sz="16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, DJEM et al (2015)</a:t>
            </a:r>
          </a:p>
          <a:p>
            <a:pPr algn="r"/>
            <a:r>
              <a:rPr lang="en-US" sz="16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Data: Mason et al (2019)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35486" y="1306708"/>
            <a:ext cx="8610798" cy="4153580"/>
            <a:chOff x="235486" y="1306708"/>
            <a:chExt cx="8610798" cy="4153580"/>
          </a:xfrm>
        </p:grpSpPr>
        <p:pic>
          <p:nvPicPr>
            <p:cNvPr id="6" name="Picture 5" descr="mason_reion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8608" y="1752341"/>
              <a:ext cx="4197676" cy="3707947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235486" y="1306708"/>
              <a:ext cx="4714410" cy="4060844"/>
              <a:chOff x="520355" y="1579719"/>
              <a:chExt cx="4714410" cy="4060844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628788" y="1940034"/>
                <a:ext cx="4605977" cy="3700529"/>
                <a:chOff x="2523872" y="2185598"/>
                <a:chExt cx="4605977" cy="3700529"/>
              </a:xfrm>
            </p:grpSpPr>
            <p:pic>
              <p:nvPicPr>
                <p:cNvPr id="5" name="Picture 4" descr="Q_22_21_model.pdf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23872" y="2185598"/>
                  <a:ext cx="4605977" cy="3700529"/>
                </a:xfrm>
                <a:prstGeom prst="rect">
                  <a:avLst/>
                </a:prstGeom>
              </p:spPr>
            </p:pic>
            <p:sp>
              <p:nvSpPr>
                <p:cNvPr id="7" name="Rectangle 6"/>
                <p:cNvSpPr/>
                <p:nvPr/>
              </p:nvSpPr>
              <p:spPr>
                <a:xfrm>
                  <a:off x="2646908" y="3875616"/>
                  <a:ext cx="284869" cy="24927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" name="TextBox 7"/>
              <p:cNvSpPr txBox="1"/>
              <p:nvPr/>
            </p:nvSpPr>
            <p:spPr>
              <a:xfrm rot="16200000">
                <a:off x="-1278598" y="3378672"/>
                <a:ext cx="4060843" cy="4629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srgbClr val="000000"/>
                    </a:solidFill>
                    <a:latin typeface="Gill Sans Light"/>
                    <a:cs typeface="Gill Sans Light"/>
                  </a:rPr>
                  <a:t>Ionized Fraction</a:t>
                </a: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457200" y="5521867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Reionization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 is occurring at z = 7. Constrains modeling for CDM.</a:t>
            </a:r>
          </a:p>
          <a:p>
            <a:r>
              <a:rPr lang="en-US" sz="24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Axions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  <a:sym typeface="Wingdings"/>
              </a:rPr>
              <a:t> bound on m ~ 1e-22 </a:t>
            </a:r>
            <a:r>
              <a:rPr lang="en-US" sz="2400" dirty="0" err="1" smtClean="0">
                <a:solidFill>
                  <a:srgbClr val="000000"/>
                </a:solidFill>
                <a:latin typeface="Gill Sans Light"/>
                <a:cs typeface="Gill Sans Light"/>
                <a:sym typeface="Wingdings"/>
              </a:rPr>
              <a:t>eV</a:t>
            </a:r>
            <a:r>
              <a:rPr lang="en-US" sz="2400" smtClean="0">
                <a:solidFill>
                  <a:srgbClr val="000000"/>
                </a:solidFill>
                <a:latin typeface="Gill Sans Light"/>
                <a:cs typeface="Gill Sans Light"/>
                <a:sym typeface="Wingdings"/>
              </a:rPr>
              <a:t>, prediction of model.</a:t>
            </a:r>
            <a:endParaRPr lang="en-US" sz="24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332577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6771" y="224138"/>
            <a:ext cx="85541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BHSR is shut-off by </a:t>
            </a:r>
            <a:r>
              <a:rPr lang="en-US" sz="24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axion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 self-interactions. Attractive </a:t>
            </a:r>
            <a:r>
              <a:rPr lang="en-US" sz="24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f</a:t>
            </a:r>
            <a:r>
              <a:rPr lang="en-US" sz="2400" baseline="300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4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  <a:sym typeface="Wingdings"/>
              </a:rPr>
              <a:t> cloud collapses in </a:t>
            </a:r>
            <a:r>
              <a:rPr lang="en-US" sz="2400" dirty="0" err="1" smtClean="0">
                <a:solidFill>
                  <a:srgbClr val="000000"/>
                </a:solidFill>
                <a:latin typeface="Gill Sans Light"/>
                <a:cs typeface="Gill Sans Light"/>
                <a:sym typeface="Wingdings"/>
              </a:rPr>
              <a:t>Bosenova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  <a:sym typeface="Wingdings"/>
              </a:rPr>
              <a:t>.</a:t>
            </a:r>
            <a:endParaRPr lang="en-US" sz="24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179" y="1125124"/>
            <a:ext cx="3721100" cy="355600"/>
          </a:xfrm>
          <a:prstGeom prst="rect">
            <a:avLst/>
          </a:prstGeom>
        </p:spPr>
      </p:pic>
      <p:pic>
        <p:nvPicPr>
          <p:cNvPr id="4" name="Picture 3" descr="arvanitaki_bhspinlim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868" y="1784607"/>
            <a:ext cx="6534283" cy="39931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23359" y="6126439"/>
            <a:ext cx="5117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Fig: </a:t>
            </a:r>
            <a:r>
              <a:rPr lang="en-US" sz="24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Arvanitaki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 et al (2014)</a:t>
            </a:r>
          </a:p>
        </p:txBody>
      </p:sp>
    </p:spTree>
    <p:extLst>
      <p:ext uri="{BB962C8B-B14F-4D97-AF65-F5344CB8AC3E}">
        <p14:creationId xmlns:p14="http://schemas.microsoft.com/office/powerpoint/2010/main" val="39380266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6771" y="224138"/>
            <a:ext cx="85541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BHSR is shut-off by </a:t>
            </a:r>
            <a:r>
              <a:rPr lang="en-US" sz="24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axion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 self-interactions. Attractive </a:t>
            </a:r>
            <a:r>
              <a:rPr lang="en-US" sz="24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f</a:t>
            </a:r>
            <a:r>
              <a:rPr lang="en-US" sz="2400" baseline="300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4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  <a:sym typeface="Wingdings"/>
              </a:rPr>
              <a:t> cloud collapses in </a:t>
            </a:r>
            <a:r>
              <a:rPr lang="en-US" sz="2400" dirty="0" err="1" smtClean="0">
                <a:solidFill>
                  <a:srgbClr val="000000"/>
                </a:solidFill>
                <a:latin typeface="Gill Sans Light"/>
                <a:cs typeface="Gill Sans Light"/>
                <a:sym typeface="Wingdings"/>
              </a:rPr>
              <a:t>Bosenova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  <a:sym typeface="Wingdings"/>
              </a:rPr>
              <a:t>.</a:t>
            </a:r>
            <a:endParaRPr lang="en-US" sz="24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179" y="1125124"/>
            <a:ext cx="3721100" cy="355600"/>
          </a:xfrm>
          <a:prstGeom prst="rect">
            <a:avLst/>
          </a:prstGeom>
        </p:spPr>
      </p:pic>
      <p:pic>
        <p:nvPicPr>
          <p:cNvPr id="5" name="Picture 4" descr="arvanitaki_SMbhspinlim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946" y="1743295"/>
            <a:ext cx="6898078" cy="4214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23359" y="6163795"/>
            <a:ext cx="5117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Fig: </a:t>
            </a:r>
            <a:r>
              <a:rPr lang="en-US" sz="24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Arvanitaki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 et al (2014)</a:t>
            </a:r>
          </a:p>
        </p:txBody>
      </p:sp>
    </p:spTree>
    <p:extLst>
      <p:ext uri="{BB962C8B-B14F-4D97-AF65-F5344CB8AC3E}">
        <p14:creationId xmlns:p14="http://schemas.microsoft.com/office/powerpoint/2010/main" val="7855310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176213" y="3990786"/>
            <a:ext cx="416877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9C0001">
                    <a:lumMod val="60000"/>
                    <a:lumOff val="40000"/>
                  </a:srgbClr>
                </a:solidFill>
                <a:latin typeface="Gill Sans Light"/>
                <a:cs typeface="Gill Sans Light"/>
              </a:rPr>
              <a:t>DM-like </a:t>
            </a:r>
            <a:r>
              <a:rPr lang="en-US" dirty="0" err="1">
                <a:solidFill>
                  <a:srgbClr val="9C0001">
                    <a:lumMod val="60000"/>
                    <a:lumOff val="40000"/>
                  </a:srgbClr>
                </a:solidFill>
                <a:latin typeface="Gill Sans Light"/>
                <a:cs typeface="Gill Sans Light"/>
              </a:rPr>
              <a:t>axions</a:t>
            </a:r>
            <a:r>
              <a:rPr lang="en-US" dirty="0">
                <a:solidFill>
                  <a:srgbClr val="9C0001">
                    <a:lumMod val="60000"/>
                    <a:lumOff val="40000"/>
                  </a:srgbClr>
                </a:solidFill>
                <a:latin typeface="Gill Sans Light"/>
                <a:cs typeface="Gill Sans Light"/>
              </a:rPr>
              <a:t> </a:t>
            </a: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affect acoustic peaks by expansion rate in rad. dom. era.</a:t>
            </a:r>
          </a:p>
          <a:p>
            <a:pPr eaLnBrk="1" hangingPunct="1"/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Effects vanish for large </a:t>
            </a:r>
            <a:r>
              <a:rPr lang="en-US" dirty="0" smtClean="0">
                <a:solidFill>
                  <a:srgbClr val="000000"/>
                </a:solidFill>
                <a:latin typeface="Gill Sans Light"/>
                <a:cs typeface="Gill Sans Light"/>
              </a:rPr>
              <a:t>m </a:t>
            </a:r>
            <a:r>
              <a:rPr lang="en-US" dirty="0" smtClean="0">
                <a:solidFill>
                  <a:srgbClr val="000000"/>
                </a:solidFill>
                <a:latin typeface="Gill Sans Light"/>
                <a:cs typeface="Gill Sans Light"/>
                <a:sym typeface="Wingdings"/>
              </a:rPr>
              <a:t> mimic CDM</a:t>
            </a:r>
            <a:r>
              <a:rPr lang="en-US" dirty="0" smtClean="0">
                <a:solidFill>
                  <a:srgbClr val="000000"/>
                </a:solidFill>
                <a:latin typeface="Gill Sans Light"/>
                <a:cs typeface="Gill Sans Light"/>
              </a:rPr>
              <a:t>.</a:t>
            </a:r>
            <a:endParaRPr lang="en-US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4657725" y="930275"/>
            <a:ext cx="416877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2B2C"/>
                </a:solidFill>
                <a:latin typeface="Gill Sans Light"/>
                <a:cs typeface="Gill Sans Light"/>
              </a:rPr>
              <a:t>DE-like </a:t>
            </a:r>
            <a:r>
              <a:rPr lang="en-US" dirty="0" err="1">
                <a:solidFill>
                  <a:srgbClr val="FF2B2C"/>
                </a:solidFill>
                <a:latin typeface="Gill Sans Light"/>
                <a:cs typeface="Gill Sans Light"/>
              </a:rPr>
              <a:t>axions</a:t>
            </a:r>
            <a:r>
              <a:rPr lang="en-US" dirty="0">
                <a:solidFill>
                  <a:srgbClr val="FF2B2C"/>
                </a:solidFill>
                <a:latin typeface="Gill Sans Light"/>
                <a:cs typeface="Gill Sans Light"/>
              </a:rPr>
              <a:t> </a:t>
            </a:r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affect angular size + ISW by expansion rate in matter dom. era.</a:t>
            </a:r>
          </a:p>
          <a:p>
            <a:pPr eaLnBrk="1" hangingPunct="1"/>
            <a:r>
              <a:rPr lang="en-US" dirty="0">
                <a:solidFill>
                  <a:srgbClr val="000000"/>
                </a:solidFill>
                <a:latin typeface="Gill Sans Light"/>
                <a:cs typeface="Gill Sans Light"/>
              </a:rPr>
              <a:t>Effects vanish for small </a:t>
            </a:r>
            <a:r>
              <a:rPr lang="en-US" dirty="0" smtClean="0">
                <a:solidFill>
                  <a:srgbClr val="000000"/>
                </a:solidFill>
                <a:latin typeface="Gill Sans Light"/>
                <a:cs typeface="Gill Sans Light"/>
              </a:rPr>
              <a:t>m </a:t>
            </a:r>
            <a:r>
              <a:rPr lang="en-US" dirty="0" smtClean="0">
                <a:solidFill>
                  <a:srgbClr val="000000"/>
                </a:solidFill>
                <a:latin typeface="Gill Sans Light"/>
                <a:cs typeface="Gill Sans Light"/>
                <a:sym typeface="Wingdings"/>
              </a:rPr>
              <a:t> mimic cosmological constant</a:t>
            </a:r>
            <a:r>
              <a:rPr lang="en-US" dirty="0" smtClean="0">
                <a:solidFill>
                  <a:srgbClr val="000000"/>
                </a:solidFill>
                <a:latin typeface="Gill Sans Light"/>
                <a:cs typeface="Gill Sans Light"/>
              </a:rPr>
              <a:t>.</a:t>
            </a:r>
            <a:endParaRPr lang="en-US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76213" y="343390"/>
            <a:ext cx="4327525" cy="3365500"/>
            <a:chOff x="176213" y="343390"/>
            <a:chExt cx="4327525" cy="3365500"/>
          </a:xfrm>
        </p:grpSpPr>
        <p:pic>
          <p:nvPicPr>
            <p:cNvPr id="6" name="Picture 7" descr="TT_models_DM_mass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213" y="343390"/>
              <a:ext cx="4327525" cy="336550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2993" y="445475"/>
              <a:ext cx="1879600" cy="35560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3" name="Group 12"/>
          <p:cNvGrpSpPr/>
          <p:nvPr/>
        </p:nvGrpSpPr>
        <p:grpSpPr>
          <a:xfrm>
            <a:off x="4657725" y="3016909"/>
            <a:ext cx="4335463" cy="3365500"/>
            <a:chOff x="4657725" y="3016909"/>
            <a:chExt cx="4335463" cy="3365500"/>
          </a:xfrm>
        </p:grpSpPr>
        <p:pic>
          <p:nvPicPr>
            <p:cNvPr id="5" name="Picture 6" descr="TT_models_DE_mass_h0_fixed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725" y="3016909"/>
              <a:ext cx="4335463" cy="336550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6900" y="3159624"/>
              <a:ext cx="1879600" cy="35560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4" name="Picture 13" descr="dm-u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60" y="284831"/>
            <a:ext cx="3990532" cy="3475115"/>
          </a:xfrm>
          <a:prstGeom prst="rect">
            <a:avLst/>
          </a:prstGeom>
        </p:spPr>
      </p:pic>
      <p:pic>
        <p:nvPicPr>
          <p:cNvPr id="15" name="Picture 14" descr="de-u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812" y="2950667"/>
            <a:ext cx="4257853" cy="3748279"/>
          </a:xfrm>
          <a:prstGeom prst="rect">
            <a:avLst/>
          </a:prstGeom>
        </p:spPr>
      </p:pic>
      <p:sp>
        <p:nvSpPr>
          <p:cNvPr id="2" name="Bent Arrow 1"/>
          <p:cNvSpPr/>
          <p:nvPr/>
        </p:nvSpPr>
        <p:spPr>
          <a:xfrm>
            <a:off x="176213" y="2950667"/>
            <a:ext cx="346746" cy="809279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Bent Arrow 15"/>
          <p:cNvSpPr/>
          <p:nvPr/>
        </p:nvSpPr>
        <p:spPr>
          <a:xfrm rot="10800000">
            <a:off x="8639292" y="2293788"/>
            <a:ext cx="346746" cy="809279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82" y="5929778"/>
            <a:ext cx="2819400" cy="5207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446" y="343390"/>
            <a:ext cx="28194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112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1660" y="293042"/>
            <a:ext cx="84500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C5986">
                    <a:lumMod val="60000"/>
                    <a:lumOff val="40000"/>
                  </a:srgbClr>
                </a:solidFill>
                <a:latin typeface="Gill Sans Light"/>
                <a:cs typeface="Gill Sans Light"/>
              </a:rPr>
              <a:t>State of the Art: full CMB</a:t>
            </a:r>
            <a:endParaRPr lang="en-US" sz="4400" dirty="0">
              <a:solidFill>
                <a:srgbClr val="0C5986">
                  <a:lumMod val="60000"/>
                  <a:lumOff val="40000"/>
                </a:srgbClr>
              </a:solidFill>
              <a:latin typeface="Gill Sans Light"/>
              <a:cs typeface="Gill Sans Light"/>
            </a:endParaRPr>
          </a:p>
        </p:txBody>
      </p:sp>
      <p:pic>
        <p:nvPicPr>
          <p:cNvPr id="5" name="Picture 4" descr="lens_u_plot_adiabati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626" y="1188449"/>
            <a:ext cx="5496983" cy="45180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97402" y="412587"/>
            <a:ext cx="29245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Hlozek</a:t>
            </a:r>
            <a:r>
              <a:rPr lang="en-US" sz="16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 et al (2017)</a:t>
            </a:r>
          </a:p>
          <a:p>
            <a:pPr algn="r"/>
            <a:r>
              <a:rPr lang="en-US" sz="1600" dirty="0" smtClean="0">
                <a:solidFill>
                  <a:prstClr val="black"/>
                </a:solidFill>
                <a:latin typeface="Gill Sans Light"/>
                <a:cs typeface="Gill Sans Light"/>
              </a:rPr>
              <a:t>Uses CAMB, COSMOSIS</a:t>
            </a:r>
            <a:endParaRPr lang="en-US" sz="1600" dirty="0">
              <a:solidFill>
                <a:prstClr val="black"/>
              </a:solidFill>
              <a:latin typeface="Gill Sans Light"/>
              <a:cs typeface="Gill Sans Light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95372" y="5462217"/>
            <a:ext cx="8035279" cy="1080351"/>
            <a:chOff x="211660" y="5462217"/>
            <a:chExt cx="8035279" cy="1080351"/>
          </a:xfrm>
        </p:grpSpPr>
        <p:grpSp>
          <p:nvGrpSpPr>
            <p:cNvPr id="17" name="Group 16"/>
            <p:cNvGrpSpPr/>
            <p:nvPr/>
          </p:nvGrpSpPr>
          <p:grpSpPr>
            <a:xfrm>
              <a:off x="211660" y="5462217"/>
              <a:ext cx="7180065" cy="1080351"/>
              <a:chOff x="211660" y="5462217"/>
              <a:chExt cx="7180065" cy="1080351"/>
            </a:xfrm>
          </p:grpSpPr>
          <p:sp>
            <p:nvSpPr>
              <p:cNvPr id="8" name="Left Brace 7"/>
              <p:cNvSpPr/>
              <p:nvPr/>
            </p:nvSpPr>
            <p:spPr>
              <a:xfrm rot="5400000" flipH="1">
                <a:off x="4025583" y="4114970"/>
                <a:ext cx="537285" cy="3231779"/>
              </a:xfrm>
              <a:prstGeom prst="leftBrac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211660" y="6080903"/>
                <a:ext cx="718006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000000"/>
                    </a:solidFill>
                    <a:latin typeface="Gill Sans Light"/>
                    <a:cs typeface="Gill Sans Light"/>
                  </a:rPr>
                  <a:t>Precision constraints cover 7 orders of magnitude:</a:t>
                </a:r>
              </a:p>
            </p:txBody>
          </p:sp>
        </p:grpSp>
        <p:pic>
          <p:nvPicPr>
            <p:cNvPr id="11" name="Picture 10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4339" y="6157936"/>
              <a:ext cx="1752600" cy="317500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195372" y="2100135"/>
            <a:ext cx="1285983" cy="3029761"/>
            <a:chOff x="195372" y="2100135"/>
            <a:chExt cx="1285983" cy="3029761"/>
          </a:xfrm>
        </p:grpSpPr>
        <p:sp>
          <p:nvSpPr>
            <p:cNvPr id="14" name="Right Brace 13"/>
            <p:cNvSpPr/>
            <p:nvPr/>
          </p:nvSpPr>
          <p:spPr>
            <a:xfrm rot="10800000">
              <a:off x="1051936" y="2100135"/>
              <a:ext cx="429419" cy="3029761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95372" y="3256023"/>
              <a:ext cx="105193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000000"/>
                  </a:solidFill>
                  <a:latin typeface="Gill Sans Light"/>
                  <a:cs typeface="Gill Sans Light"/>
                </a:rPr>
                <a:t>Dark Energy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850127" y="2450632"/>
            <a:ext cx="2293873" cy="3011585"/>
            <a:chOff x="6860625" y="3825829"/>
            <a:chExt cx="2293873" cy="3011585"/>
          </a:xfrm>
        </p:grpSpPr>
        <p:sp>
          <p:nvSpPr>
            <p:cNvPr id="12" name="Right Brace 11"/>
            <p:cNvSpPr/>
            <p:nvPr/>
          </p:nvSpPr>
          <p:spPr>
            <a:xfrm>
              <a:off x="6860625" y="4517260"/>
              <a:ext cx="429419" cy="2320154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391725" y="3825829"/>
              <a:ext cx="167697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000000"/>
                  </a:solidFill>
                  <a:latin typeface="Gill Sans Light"/>
                  <a:cs typeface="Gill Sans Light"/>
                </a:rPr>
                <a:t>Absolute lower bound on DM particle mass:</a:t>
              </a:r>
            </a:p>
          </p:txBody>
        </p:sp>
        <p:pic>
          <p:nvPicPr>
            <p:cNvPr id="16" name="Picture 15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4898" y="5967931"/>
              <a:ext cx="1879600" cy="292100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7189102" y="4890842"/>
            <a:ext cx="16606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prstClr val="white"/>
                </a:solidFill>
                <a:latin typeface="Gill Sans Light"/>
                <a:cs typeface="Gill Sans Light"/>
              </a:rPr>
              <a:t>(linear, well understood physics)</a:t>
            </a:r>
            <a:endParaRPr lang="en-US" sz="1600" dirty="0">
              <a:solidFill>
                <a:prstClr val="white"/>
              </a:solidFill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251651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FDM Jeans Scale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David J. E. Marsh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89323" y="1156028"/>
            <a:ext cx="85691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Gill Sans Light"/>
                <a:cs typeface="Gill Sans Light"/>
              </a:rPr>
              <a:t>Consider equation for field </a:t>
            </a:r>
            <a:r>
              <a:rPr lang="en-US" sz="2800" dirty="0" err="1" smtClean="0">
                <a:solidFill>
                  <a:schemeClr val="bg1"/>
                </a:solidFill>
                <a:latin typeface="Gill Sans Light"/>
                <a:cs typeface="Gill Sans Light"/>
              </a:rPr>
              <a:t>perts</a:t>
            </a:r>
            <a:r>
              <a:rPr lang="en-US" sz="2800" dirty="0" smtClean="0">
                <a:solidFill>
                  <a:schemeClr val="bg1"/>
                </a:solidFill>
                <a:latin typeface="Gill Sans Light"/>
                <a:cs typeface="Gill Sans Light"/>
              </a:rPr>
              <a:t>. </a:t>
            </a:r>
            <a:r>
              <a:rPr lang="en-US" sz="2800" dirty="0">
                <a:solidFill>
                  <a:schemeClr val="bg1"/>
                </a:solidFill>
                <a:latin typeface="Gill Sans Light"/>
                <a:cs typeface="Gill Sans Light"/>
              </a:rPr>
              <a:t>a</a:t>
            </a:r>
            <a:r>
              <a:rPr lang="en-US" sz="2800" dirty="0" smtClean="0">
                <a:solidFill>
                  <a:schemeClr val="bg1"/>
                </a:solidFill>
                <a:latin typeface="Gill Sans Light"/>
                <a:cs typeface="Gill Sans Light"/>
              </a:rPr>
              <a:t>s effective fluid dens, </a:t>
            </a:r>
            <a:r>
              <a:rPr lang="en-US" sz="28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d</a:t>
            </a:r>
            <a:r>
              <a:rPr lang="en-US" sz="2800" dirty="0" smtClean="0">
                <a:solidFill>
                  <a:schemeClr val="bg1"/>
                </a:solidFill>
                <a:latin typeface="Gill Sans Light"/>
                <a:cs typeface="Gill Sans Light"/>
              </a:rPr>
              <a:t>.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Gill Sans Light"/>
                <a:cs typeface="Gill Sans Light"/>
              </a:rPr>
              <a:t>Gradient energy </a:t>
            </a:r>
            <a:r>
              <a:rPr lang="en-US" sz="2800" dirty="0" smtClean="0">
                <a:solidFill>
                  <a:schemeClr val="bg1"/>
                </a:solidFill>
                <a:latin typeface="Gill Sans Light"/>
                <a:cs typeface="Gill Sans Light"/>
                <a:sym typeface="Wingdings"/>
              </a:rPr>
              <a:t> </a:t>
            </a:r>
            <a:r>
              <a:rPr lang="en-US" sz="2800" dirty="0" smtClean="0">
                <a:solidFill>
                  <a:schemeClr val="bg1"/>
                </a:solidFill>
                <a:latin typeface="Gill Sans Light"/>
                <a:cs typeface="Gill Sans Light"/>
              </a:rPr>
              <a:t>scalar DM has effective </a:t>
            </a:r>
            <a:r>
              <a:rPr lang="en-US" sz="2800" dirty="0" smtClean="0">
                <a:solidFill>
                  <a:srgbClr val="FF0000"/>
                </a:solidFill>
                <a:latin typeface="Gill Sans Light"/>
                <a:cs typeface="Gill Sans Light"/>
              </a:rPr>
              <a:t>sound speed</a:t>
            </a:r>
            <a:r>
              <a:rPr lang="en-US" sz="2800" dirty="0">
                <a:solidFill>
                  <a:schemeClr val="bg1"/>
                </a:solidFill>
                <a:latin typeface="Gill Sans Light"/>
                <a:cs typeface="Gill Sans Light"/>
              </a:rPr>
              <a:t>:</a:t>
            </a:r>
            <a:endParaRPr lang="en-US" sz="2800" dirty="0" smtClean="0">
              <a:solidFill>
                <a:schemeClr val="bg1"/>
              </a:solidFill>
              <a:latin typeface="Gill Sans Light"/>
              <a:cs typeface="Gill Sans Light"/>
            </a:endParaRP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05" y="2305616"/>
            <a:ext cx="7175500" cy="5969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217098" y="2263493"/>
            <a:ext cx="3790078" cy="1190859"/>
            <a:chOff x="3217098" y="1770440"/>
            <a:chExt cx="3790078" cy="1190859"/>
          </a:xfrm>
        </p:grpSpPr>
        <p:sp>
          <p:nvSpPr>
            <p:cNvPr id="7" name="Rounded Rectangle 6"/>
            <p:cNvSpPr/>
            <p:nvPr/>
          </p:nvSpPr>
          <p:spPr>
            <a:xfrm>
              <a:off x="3260892" y="1781108"/>
              <a:ext cx="1848508" cy="715949"/>
            </a:xfrm>
            <a:prstGeom prst="roundRect">
              <a:avLst/>
            </a:prstGeom>
            <a:noFill/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5466145" y="1770440"/>
              <a:ext cx="1541031" cy="715949"/>
            </a:xfrm>
            <a:prstGeom prst="round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6"/>
                  </a:solidFill>
                </a:ln>
                <a:solidFill>
                  <a:schemeClr val="accent6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217098" y="2438079"/>
              <a:ext cx="18485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508709"/>
                  </a:solidFill>
                  <a:latin typeface="Gill Sans Light"/>
                  <a:cs typeface="Gill Sans Light"/>
                </a:rPr>
                <a:t>pressure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466145" y="2438079"/>
              <a:ext cx="15410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chemeClr val="accent6"/>
                  </a:solidFill>
                  <a:latin typeface="Gill Sans Light"/>
                  <a:cs typeface="Gill Sans Light"/>
                </a:rPr>
                <a:t>gravity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843051" y="4148814"/>
            <a:ext cx="3332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Gill Sans Light"/>
                <a:cs typeface="Gill Sans Light"/>
              </a:rPr>
              <a:t>WKB </a:t>
            </a:r>
            <a:r>
              <a:rPr lang="en-US" sz="1600" dirty="0" err="1" smtClean="0">
                <a:solidFill>
                  <a:schemeClr val="bg1"/>
                </a:solidFill>
                <a:latin typeface="Gill Sans Light"/>
                <a:cs typeface="Gill Sans Light"/>
              </a:rPr>
              <a:t>approx</a:t>
            </a:r>
            <a:r>
              <a:rPr lang="en-US" sz="1600" dirty="0" smtClean="0">
                <a:solidFill>
                  <a:schemeClr val="bg1"/>
                </a:solidFill>
                <a:latin typeface="Gill Sans Light"/>
                <a:cs typeface="Gill Sans Light"/>
              </a:rPr>
              <a:t>, e.g. Park et al (2012)</a:t>
            </a: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14" y="3537832"/>
            <a:ext cx="7632700" cy="596900"/>
          </a:xfrm>
          <a:prstGeom prst="rect">
            <a:avLst/>
          </a:prstGeom>
        </p:spPr>
      </p:pic>
      <p:pic>
        <p:nvPicPr>
          <p:cNvPr id="13" name="Picture 12" descr="Jean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991" y="4205256"/>
            <a:ext cx="1307946" cy="1591009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14" y="4272061"/>
            <a:ext cx="6718300" cy="635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531969" y="498901"/>
            <a:ext cx="2052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err="1" smtClean="0">
                <a:solidFill>
                  <a:schemeClr val="bg1"/>
                </a:solidFill>
                <a:latin typeface="Gill Sans Light"/>
                <a:cs typeface="Gill Sans Light"/>
              </a:rPr>
              <a:t>Khlopov</a:t>
            </a:r>
            <a:r>
              <a:rPr lang="en-US" sz="1600" dirty="0" smtClean="0">
                <a:solidFill>
                  <a:schemeClr val="bg1"/>
                </a:solidFill>
                <a:latin typeface="Gill Sans Light"/>
                <a:cs typeface="Gill Sans Light"/>
              </a:rPr>
              <a:t> et al (1985)</a:t>
            </a:r>
          </a:p>
        </p:txBody>
      </p:sp>
    </p:spTree>
    <p:extLst>
      <p:ext uri="{BB962C8B-B14F-4D97-AF65-F5344CB8AC3E}">
        <p14:creationId xmlns:p14="http://schemas.microsoft.com/office/powerpoint/2010/main" val="3842059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7876" y="257205"/>
            <a:ext cx="7791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0C5986">
                    <a:lumMod val="60000"/>
                    <a:lumOff val="40000"/>
                  </a:srgbClr>
                </a:solidFill>
                <a:latin typeface="Gill Sans Light"/>
                <a:cs typeface="Gill Sans Light"/>
              </a:rPr>
              <a:t>Inside Galaxies</a:t>
            </a:r>
            <a:endParaRPr lang="en-US" sz="4800" dirty="0">
              <a:solidFill>
                <a:srgbClr val="0C5986">
                  <a:lumMod val="60000"/>
                  <a:lumOff val="40000"/>
                </a:srgbClr>
              </a:solidFill>
              <a:latin typeface="Gill Sans Light"/>
              <a:cs typeface="Gill Sans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7876" y="1123485"/>
            <a:ext cx="8610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Light"/>
                <a:cs typeface="Gill Sans Light"/>
              </a:rPr>
              <a:t>F</a:t>
            </a:r>
            <a:r>
              <a:rPr lang="en-US" sz="2400" dirty="0" smtClean="0">
                <a:latin typeface="Gill Sans Light"/>
                <a:cs typeface="Gill Sans Light"/>
              </a:rPr>
              <a:t>undamentally different 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from CDM/WDM/SIDM </a:t>
            </a:r>
            <a:r>
              <a:rPr lang="en-US" sz="2400" dirty="0" smtClean="0">
                <a:solidFill>
                  <a:prstClr val="white"/>
                </a:solidFill>
                <a:latin typeface="Gill Sans Light"/>
                <a:cs typeface="Gill Sans Light"/>
              </a:rPr>
              <a:t>etc.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Non-</a:t>
            </a:r>
            <a:r>
              <a:rPr lang="en-US" sz="24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rel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 limit of Klein-Gordon</a:t>
            </a:r>
            <a:r>
              <a:rPr lang="en-US" sz="2400" dirty="0" smtClean="0">
                <a:solidFill>
                  <a:prstClr val="white"/>
                </a:solidFill>
                <a:latin typeface="Gill Sans Light"/>
                <a:cs typeface="Gill Sans Light"/>
              </a:rPr>
              <a:t>-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Einstein 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  <a:sym typeface="Wingdings"/>
              </a:rPr>
              <a:t></a:t>
            </a:r>
            <a:r>
              <a:rPr lang="en-US" sz="2400" dirty="0" smtClean="0">
                <a:solidFill>
                  <a:prstClr val="white"/>
                </a:solidFill>
                <a:latin typeface="Gill Sans Light"/>
                <a:cs typeface="Gill Sans Light"/>
                <a:sym typeface="Wingdings"/>
              </a:rPr>
              <a:t> </a:t>
            </a:r>
            <a:r>
              <a:rPr lang="en-US" sz="2400" dirty="0" smtClean="0">
                <a:solidFill>
                  <a:srgbClr val="FF2B2C"/>
                </a:solidFill>
                <a:latin typeface="Gill Sans Light"/>
                <a:cs typeface="Gill Sans Light"/>
                <a:sym typeface="Wingdings"/>
              </a:rPr>
              <a:t>Schrodinger-Poisson</a:t>
            </a:r>
            <a:r>
              <a:rPr lang="en-US" sz="2400" dirty="0" smtClean="0">
                <a:solidFill>
                  <a:prstClr val="white"/>
                </a:solidFill>
                <a:latin typeface="Gill Sans Light"/>
                <a:cs typeface="Gill Sans Light"/>
                <a:sym typeface="Wingdings"/>
              </a:rPr>
              <a:t>:</a:t>
            </a:r>
            <a:endParaRPr lang="en-US" sz="2400" dirty="0" smtClean="0">
              <a:solidFill>
                <a:prstClr val="white"/>
              </a:solidFill>
              <a:latin typeface="Gill Sans Light"/>
              <a:cs typeface="Gill Sans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85063" y="556614"/>
            <a:ext cx="47825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e.g. </a:t>
            </a:r>
            <a:r>
              <a:rPr lang="en-US" sz="14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Widrow</a:t>
            </a:r>
            <a:r>
              <a:rPr lang="en-US" sz="1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 &amp; Kaiser (1993);</a:t>
            </a:r>
            <a:r>
              <a:rPr lang="en-US" sz="1400" dirty="0">
                <a:solidFill>
                  <a:srgbClr val="000000"/>
                </a:solidFill>
                <a:latin typeface="Gill Sans Light"/>
                <a:cs typeface="Gill Sans Light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DJEM (2015+); </a:t>
            </a:r>
            <a:r>
              <a:rPr lang="en-US" sz="14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Hui</a:t>
            </a:r>
            <a:r>
              <a:rPr lang="en-US" sz="1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 et al (2016)</a:t>
            </a: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49" y="2475073"/>
            <a:ext cx="8263466" cy="93188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12168" y="2407341"/>
            <a:ext cx="8669750" cy="1093518"/>
          </a:xfrm>
          <a:prstGeom prst="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33143" y="4553857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800" dirty="0" smtClean="0">
              <a:solidFill>
                <a:prstClr val="white"/>
              </a:solidFill>
              <a:latin typeface="Gill Sans Light"/>
              <a:cs typeface="Gill Sans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2168" y="4107581"/>
            <a:ext cx="82634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Challenge: simulate this equation over a wide range of scales.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Cosmology covers </a:t>
            </a:r>
            <a:r>
              <a:rPr lang="en-US" sz="24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Gpc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  <a:sym typeface="Wingdings"/>
              </a:rPr>
              <a:t> </a:t>
            </a:r>
            <a:r>
              <a:rPr lang="en-US" sz="2400" dirty="0" err="1" smtClean="0">
                <a:solidFill>
                  <a:srgbClr val="000000"/>
                </a:solidFill>
                <a:latin typeface="Gill Sans Light"/>
                <a:cs typeface="Gill Sans Light"/>
                <a:sym typeface="Wingdings"/>
              </a:rPr>
              <a:t>kpc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  <a:sym typeface="Wingdings"/>
              </a:rPr>
              <a:t> lengths, and </a:t>
            </a:r>
            <a:r>
              <a:rPr lang="en-US" sz="2400" dirty="0" err="1" smtClean="0">
                <a:solidFill>
                  <a:srgbClr val="000000"/>
                </a:solidFill>
                <a:latin typeface="Gill Sans Light"/>
                <a:cs typeface="Gill Sans Light"/>
                <a:sym typeface="Wingdings"/>
              </a:rPr>
              <a:t>overdensities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  <a:sym typeface="Wingdings"/>
              </a:rPr>
              <a:t> ~ 10</a:t>
            </a:r>
            <a:r>
              <a:rPr lang="en-US" sz="2400" baseline="30000" dirty="0" smtClean="0">
                <a:solidFill>
                  <a:srgbClr val="000000"/>
                </a:solidFill>
                <a:latin typeface="Gill Sans Light"/>
                <a:cs typeface="Gill Sans Light"/>
                <a:sym typeface="Wingdings"/>
              </a:rPr>
              <a:t>5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  <a:sym typeface="Wingdings"/>
              </a:rPr>
              <a:t>.</a:t>
            </a:r>
          </a:p>
          <a:p>
            <a:endParaRPr lang="en-US" sz="2400" dirty="0">
              <a:solidFill>
                <a:srgbClr val="000000"/>
              </a:solidFill>
              <a:latin typeface="Gill Sans Light"/>
              <a:cs typeface="Gill Sans Light"/>
              <a:sym typeface="Wingdings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  <a:sym typeface="Wingdings"/>
              </a:rPr>
              <a:t>Gradient “pressure”  formation of stable </a:t>
            </a:r>
            <a:r>
              <a:rPr lang="en-US" sz="2400" dirty="0" smtClean="0">
                <a:solidFill>
                  <a:srgbClr val="FF2B2C"/>
                </a:solidFill>
                <a:latin typeface="Gill Sans Light"/>
                <a:cs typeface="Gill Sans Light"/>
                <a:sym typeface="Wingdings"/>
              </a:rPr>
              <a:t>boson stars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  <a:sym typeface="Wingdings"/>
              </a:rPr>
              <a:t>.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  <a:sym typeface="Wingdings"/>
              </a:rPr>
              <a:t>Waves  </a:t>
            </a:r>
            <a:r>
              <a:rPr lang="en-US" sz="2400" dirty="0" smtClean="0">
                <a:solidFill>
                  <a:srgbClr val="FF2B2C"/>
                </a:solidFill>
                <a:latin typeface="Gill Sans Light"/>
                <a:cs typeface="Gill Sans Light"/>
                <a:sym typeface="Wingdings"/>
              </a:rPr>
              <a:t>interference, fluctuations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  <a:sym typeface="Wingdings"/>
              </a:rPr>
              <a:t>.</a:t>
            </a:r>
            <a:endParaRPr lang="en-US" sz="24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602724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otanimation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0800" y="177800"/>
            <a:ext cx="6502400" cy="6502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89343" y="6089405"/>
            <a:ext cx="6017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Movie: Jan </a:t>
            </a:r>
            <a:r>
              <a:rPr lang="en-US" sz="24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Veltmaat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 (</a:t>
            </a:r>
            <a:r>
              <a:rPr lang="en-US" sz="24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Veltmaat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 et al 2018)</a:t>
            </a:r>
          </a:p>
        </p:txBody>
      </p:sp>
    </p:spTree>
    <p:extLst>
      <p:ext uri="{BB962C8B-B14F-4D97-AF65-F5344CB8AC3E}">
        <p14:creationId xmlns:p14="http://schemas.microsoft.com/office/powerpoint/2010/main" val="825465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Heating</a:t>
            </a:r>
            <a:r>
              <a:rPr lang="en-US" dirty="0"/>
              <a:t> &amp;</a:t>
            </a:r>
            <a:r>
              <a:rPr lang="en-US" dirty="0" smtClean="0"/>
              <a:t> Cooling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200845" y="611309"/>
            <a:ext cx="27415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Hui</a:t>
            </a:r>
            <a:r>
              <a:rPr lang="en-US" sz="1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 et al (2016); Bar-Or et al (2018)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1269866"/>
            <a:ext cx="8485213" cy="461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The fluctuating FDM halo can be considered as </a:t>
            </a:r>
            <a:r>
              <a:rPr lang="en-US" sz="2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Gill Sans Light"/>
                <a:cs typeface="Gill Sans Light"/>
              </a:rPr>
              <a:t>quasi-particles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2987072"/>
            <a:ext cx="8229600" cy="476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2B2C"/>
                </a:solidFill>
                <a:latin typeface="Gill Sans Light"/>
                <a:cs typeface="Gill Sans Light"/>
              </a:rPr>
              <a:t>Two-body relaxation 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for particles mass m in host of M:</a:t>
            </a:r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367" y="3547434"/>
            <a:ext cx="4127500" cy="10414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951" y="1731636"/>
            <a:ext cx="4191000" cy="1206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4231" y="4718708"/>
            <a:ext cx="84852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For tracers of mass </a:t>
            </a:r>
            <a:r>
              <a:rPr lang="en-US" sz="24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m</a:t>
            </a:r>
            <a:r>
              <a:rPr lang="en-US" sz="2400" baseline="-250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t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&gt;&gt;</a:t>
            </a:r>
            <a:r>
              <a:rPr lang="en-US" sz="24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m</a:t>
            </a:r>
            <a:r>
              <a:rPr lang="en-US" sz="2400" baseline="-250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qp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  <a:sym typeface="Wingdings"/>
              </a:rPr>
              <a:t> cooling. Otherwise, heating.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Gill Sans Light"/>
                <a:cs typeface="Gill Sans Light"/>
                <a:sym typeface="Wingdings"/>
              </a:rPr>
              <a:t>On this timescale, FDM departs from CDM.</a:t>
            </a:r>
            <a:endParaRPr lang="en-US" sz="2400" dirty="0" smtClean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397976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Revolution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0">
          <a:solidFill>
            <a:schemeClr val="accent5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800" dirty="0" smtClean="0">
            <a:solidFill>
              <a:schemeClr val="bg1"/>
            </a:solidFill>
            <a:latin typeface="Gill Sans Light"/>
            <a:cs typeface="Gill Sans Light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4_Office Theme">
  <a:themeElements>
    <a:clrScheme name="Revolution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0">
          <a:solidFill>
            <a:schemeClr val="accent5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800" dirty="0" smtClean="0">
            <a:solidFill>
              <a:schemeClr val="bg1"/>
            </a:solidFill>
            <a:latin typeface="Gill Sans Light"/>
            <a:cs typeface="Gill Sans Light"/>
          </a:defRPr>
        </a:defPPr>
      </a:lstStyle>
    </a:txDef>
  </a:objectDefaults>
  <a:extraClrSchemeLst/>
</a:theme>
</file>

<file path=ppt/theme/theme11.xml><?xml version="1.0" encoding="utf-8"?>
<a:theme xmlns:a="http://schemas.openxmlformats.org/drawingml/2006/main" name="5_Office Theme">
  <a:themeElements>
    <a:clrScheme name="Revolution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0">
          <a:solidFill>
            <a:schemeClr val="accent5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800" dirty="0" smtClean="0">
            <a:solidFill>
              <a:schemeClr val="bg1"/>
            </a:solidFill>
            <a:latin typeface="Gill Sans Light"/>
            <a:cs typeface="Gill Sans Light"/>
          </a:defRPr>
        </a:defPPr>
      </a:lstStyle>
    </a:txDef>
  </a:objectDefaults>
  <a:extraClrSchemeLst/>
</a:theme>
</file>

<file path=ppt/theme/theme12.xml><?xml version="1.0" encoding="utf-8"?>
<a:theme xmlns:a="http://schemas.openxmlformats.org/drawingml/2006/main" name="3_Office Theme">
  <a:themeElements>
    <a:clrScheme name="Revolution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0">
          <a:solidFill>
            <a:schemeClr val="accent5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800" dirty="0" smtClean="0">
            <a:solidFill>
              <a:schemeClr val="bg1"/>
            </a:solidFill>
            <a:latin typeface="Gill Sans Light"/>
            <a:cs typeface="Gill Sans Light"/>
          </a:defRPr>
        </a:defPPr>
      </a:lstStyle>
    </a:txDef>
  </a:objectDefaults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fault Theme">
  <a:themeElements>
    <a:clrScheme name="Revolution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400" dirty="0" smtClean="0">
            <a:solidFill>
              <a:srgbClr val="000000"/>
            </a:solidFill>
            <a:latin typeface="Gill Sans Light"/>
            <a:cs typeface="Gill Sans Light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Default Theme">
  <a:themeElements>
    <a:clrScheme name="Revolution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400" dirty="0" smtClean="0">
            <a:solidFill>
              <a:schemeClr val="bg1"/>
            </a:solidFill>
            <a:latin typeface="Gill Sans Light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3_Default Theme">
  <a:themeElements>
    <a:clrScheme name="Revolution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400" dirty="0" smtClean="0">
            <a:solidFill>
              <a:srgbClr val="000000"/>
            </a:solidFill>
            <a:latin typeface="Gill Sans Light"/>
            <a:cs typeface="Gill Sans Light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4_Default Theme">
  <a:themeElements>
    <a:clrScheme name="Revolution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400" dirty="0" smtClean="0">
            <a:solidFill>
              <a:srgbClr val="000000"/>
            </a:solidFill>
            <a:latin typeface="Gill Sans Light"/>
            <a:cs typeface="Gill Sans Light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6_Default Theme">
  <a:themeElements>
    <a:clrScheme name="Revolution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400" dirty="0" smtClean="0">
            <a:solidFill>
              <a:srgbClr val="000000"/>
            </a:solidFill>
            <a:latin typeface="Gill Sans Light"/>
            <a:cs typeface="Gill Sans Light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7_Default Theme">
  <a:themeElements>
    <a:clrScheme name="Revolution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400" dirty="0" smtClean="0">
            <a:solidFill>
              <a:srgbClr val="000000"/>
            </a:solidFill>
            <a:latin typeface="Gill Sans Light"/>
            <a:cs typeface="Gill Sans Light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1_Office Theme">
  <a:themeElements>
    <a:clrScheme name="Revolution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0">
          <a:solidFill>
            <a:schemeClr val="accent5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latin typeface="Gill Sans Light"/>
            <a:cs typeface="Gill Sans Light"/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2_Office Theme">
  <a:themeElements>
    <a:clrScheme name="Revolution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0">
          <a:solidFill>
            <a:schemeClr val="accent5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latin typeface="Gill Sans Light"/>
            <a:cs typeface="Gill Sans Light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28753</TotalTime>
  <Words>2042</Words>
  <Application>Microsoft Macintosh PowerPoint</Application>
  <PresentationFormat>On-screen Show (4:3)</PresentationFormat>
  <Paragraphs>252</Paragraphs>
  <Slides>56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12</vt:i4>
      </vt:variant>
      <vt:variant>
        <vt:lpstr>Slide Titles</vt:lpstr>
      </vt:variant>
      <vt:variant>
        <vt:i4>56</vt:i4>
      </vt:variant>
    </vt:vector>
  </HeadingPairs>
  <TitlesOfParts>
    <vt:vector size="68" baseType="lpstr">
      <vt:lpstr>Office Theme</vt:lpstr>
      <vt:lpstr>Default Theme</vt:lpstr>
      <vt:lpstr>1_Default Theme</vt:lpstr>
      <vt:lpstr>3_Default Theme</vt:lpstr>
      <vt:lpstr>4_Default Theme</vt:lpstr>
      <vt:lpstr>6_Default Theme</vt:lpstr>
      <vt:lpstr>7_Default Theme</vt:lpstr>
      <vt:lpstr>1_Office Theme</vt:lpstr>
      <vt:lpstr>2_Office Theme</vt:lpstr>
      <vt:lpstr>4_Office Theme</vt:lpstr>
      <vt:lpstr>5_Office Theme</vt:lpstr>
      <vt:lpstr>3_Office Theme</vt:lpstr>
      <vt:lpstr>Fuzzy Dark Matter</vt:lpstr>
      <vt:lpstr>Fuzzy dark matter physics</vt:lpstr>
      <vt:lpstr>Vacuum Realignment</vt:lpstr>
      <vt:lpstr>Vacuum Realignment</vt:lpstr>
      <vt:lpstr>PowerPoint Presentation</vt:lpstr>
      <vt:lpstr>The FDM Jeans Scale</vt:lpstr>
      <vt:lpstr>PowerPoint Presentation</vt:lpstr>
      <vt:lpstr>PowerPoint Presentation</vt:lpstr>
      <vt:lpstr>Heating &amp; Cooling</vt:lpstr>
      <vt:lpstr>cosmological constraints </vt:lpstr>
      <vt:lpstr>The CMB Power Spectrum</vt:lpstr>
      <vt:lpstr>The CMB Power Spectrum</vt:lpstr>
      <vt:lpstr>PowerPoint Presentation</vt:lpstr>
      <vt:lpstr>BOSS Galaxy Clustering</vt:lpstr>
      <vt:lpstr>DES Cosmic Shear</vt:lpstr>
      <vt:lpstr>HI Intensity Mapping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Eridanus-II</vt:lpstr>
      <vt:lpstr>PowerPoint Presentation</vt:lpstr>
      <vt:lpstr>PowerPoint Presentation</vt:lpstr>
      <vt:lpstr>PowerPoint Presentation</vt:lpstr>
      <vt:lpstr>Tides to the Rescue?</vt:lpstr>
      <vt:lpstr>PowerPoint Presentation</vt:lpstr>
      <vt:lpstr>Backup slides</vt:lpstr>
      <vt:lpstr>Soliton “Random Walk”</vt:lpstr>
      <vt:lpstr>Penrose Process</vt:lpstr>
      <vt:lpstr>Jeans Scale Intuition</vt:lpstr>
      <vt:lpstr>Jeans Scale Intuition</vt:lpstr>
      <vt:lpstr>Jeans Scale Intuition</vt:lpstr>
      <vt:lpstr>Boson Stars and Cores</vt:lpstr>
      <vt:lpstr>FDM Boson Star Miscellania</vt:lpstr>
      <vt:lpstr>FDM Boson Star Miscellania</vt:lpstr>
      <vt:lpstr>FDM Boson Star Miscellania</vt:lpstr>
      <vt:lpstr>FDM Boson Star Miscellania</vt:lpstr>
      <vt:lpstr>FDM Boson Star Miscellania</vt:lpstr>
      <vt:lpstr>Fringes and Filaments</vt:lpstr>
      <vt:lpstr>Heating &amp; Cooling Bounds</vt:lpstr>
      <vt:lpstr>PowerPoint Presentation</vt:lpstr>
      <vt:lpstr>PowerPoint Presentation</vt:lpstr>
      <vt:lpstr>Lyman-alpha forest</vt:lpstr>
      <vt:lpstr>Lyman-alpha Forest</vt:lpstr>
      <vt:lpstr>Reionization &amp; Galaxy Formation</vt:lpstr>
      <vt:lpstr>Reionization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</dc:creator>
  <cp:lastModifiedBy>David</cp:lastModifiedBy>
  <cp:revision>382</cp:revision>
  <dcterms:created xsi:type="dcterms:W3CDTF">2016-10-25T10:19:06Z</dcterms:created>
  <dcterms:modified xsi:type="dcterms:W3CDTF">2021-07-01T14:57:53Z</dcterms:modified>
</cp:coreProperties>
</file>