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311" r:id="rId5"/>
    <p:sldId id="263" r:id="rId6"/>
    <p:sldId id="309" r:id="rId7"/>
    <p:sldId id="310" r:id="rId8"/>
    <p:sldId id="314" r:id="rId9"/>
    <p:sldId id="315" r:id="rId10"/>
    <p:sldId id="302" r:id="rId11"/>
    <p:sldId id="316" r:id="rId12"/>
    <p:sldId id="266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8" autoAdjust="0"/>
    <p:restoredTop sz="88797" autoAdjust="0"/>
  </p:normalViewPr>
  <p:slideViewPr>
    <p:cSldViewPr snapToGrid="0">
      <p:cViewPr varScale="1">
        <p:scale>
          <a:sx n="117" d="100"/>
          <a:sy n="117" d="100"/>
        </p:scale>
        <p:origin x="91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2b40e4741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2b40e4741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42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2b40e4741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2b40e4741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9923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2b40e474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2b40e474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b40e4741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b40e4741_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b40e4741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b40e4741_1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85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b45253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b45253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b45253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b45253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14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b45253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b45253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19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b45253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b45253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79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2b40e4741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2b40e4741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5457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7650" y="1535950"/>
            <a:ext cx="7688700" cy="294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kedia@n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3.mp4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3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624869" y="566605"/>
            <a:ext cx="5894262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Binary neutron star mergers of quark matter based equations of state</a:t>
            </a:r>
            <a:endParaRPr sz="20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834037" y="1811672"/>
            <a:ext cx="5475925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2"/>
                </a:solidFill>
              </a:rPr>
              <a:t>Atul Kedia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</a:rPr>
              <a:t>University of Notre Dame</a:t>
            </a:r>
            <a:endParaRPr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akedia@nd.edu</a:t>
            </a:r>
            <a:endParaRPr lang="en" sz="12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2"/>
                </a:solidFill>
              </a:rPr>
              <a:t>Collaborators: Grant Mathews</a:t>
            </a:r>
            <a:r>
              <a:rPr lang="en" sz="1200" baseline="30000" dirty="0">
                <a:solidFill>
                  <a:schemeClr val="bg2"/>
                </a:solidFill>
              </a:rPr>
              <a:t>[1] </a:t>
            </a:r>
            <a:r>
              <a:rPr lang="en" sz="1200" dirty="0">
                <a:solidFill>
                  <a:schemeClr val="bg2"/>
                </a:solidFill>
              </a:rPr>
              <a:t>, Hee Il Kim</a:t>
            </a:r>
            <a:r>
              <a:rPr lang="en" sz="1200" baseline="30000" dirty="0">
                <a:solidFill>
                  <a:schemeClr val="bg2"/>
                </a:solidFill>
              </a:rPr>
              <a:t>[2]</a:t>
            </a:r>
            <a:r>
              <a:rPr lang="en" sz="1200" dirty="0">
                <a:solidFill>
                  <a:schemeClr val="bg2"/>
                </a:solidFill>
              </a:rPr>
              <a:t>, In-Saeng Suh</a:t>
            </a:r>
            <a:r>
              <a:rPr lang="en" sz="1200" baseline="30000" dirty="0">
                <a:solidFill>
                  <a:schemeClr val="bg2"/>
                </a:solidFill>
              </a:rPr>
              <a:t>[1]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aseline="30000" dirty="0">
                <a:solidFill>
                  <a:schemeClr val="bg2"/>
                </a:solidFill>
              </a:rPr>
              <a:t>[1]</a:t>
            </a:r>
            <a:r>
              <a:rPr lang="en" sz="1200" dirty="0">
                <a:solidFill>
                  <a:schemeClr val="bg2"/>
                </a:solidFill>
              </a:rPr>
              <a:t> University of Notre Dame, </a:t>
            </a:r>
            <a:r>
              <a:rPr lang="en" sz="1200" baseline="30000" dirty="0">
                <a:solidFill>
                  <a:schemeClr val="bg2"/>
                </a:solidFill>
              </a:rPr>
              <a:t>[2]</a:t>
            </a:r>
            <a:r>
              <a:rPr lang="en" sz="1200" dirty="0">
                <a:solidFill>
                  <a:schemeClr val="bg2"/>
                </a:solidFill>
              </a:rPr>
              <a:t> Sogang University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834037" y="3580206"/>
            <a:ext cx="54864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8</a:t>
            </a:r>
            <a:r>
              <a:rPr lang="en" sz="1200" baseline="30000" dirty="0"/>
              <a:t>th</a:t>
            </a:r>
            <a:r>
              <a:rPr lang="en" sz="1200" dirty="0"/>
              <a:t> July 2021  | </a:t>
            </a:r>
            <a:r>
              <a:rPr lang="en" sz="1200" b="1" dirty="0"/>
              <a:t>The 16</a:t>
            </a:r>
            <a:r>
              <a:rPr lang="en" sz="1200" b="1" baseline="30000" dirty="0"/>
              <a:t>th</a:t>
            </a:r>
            <a:r>
              <a:rPr lang="en" sz="1200" b="1" dirty="0"/>
              <a:t> </a:t>
            </a:r>
            <a:r>
              <a:rPr lang="en-US" sz="1200" b="1" dirty="0"/>
              <a:t>Marcel Grossmann Meeting</a:t>
            </a:r>
            <a:endParaRPr sz="1200" b="1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</a:t>
            </a:fld>
            <a:endParaRPr sz="9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58" y="4106439"/>
            <a:ext cx="1769597" cy="49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27650" y="49209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Mergers of 19B v 19C</a:t>
            </a:r>
            <a:endParaRPr sz="2400"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10</a:t>
            </a:fld>
            <a:endParaRPr sz="900"/>
          </a:p>
        </p:txBody>
      </p:sp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32340CD0-A3D8-4055-8C01-65DD9334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0200"/>
            <a:ext cx="4741334" cy="2844800"/>
          </a:xfrm>
          <a:prstGeom prst="rect">
            <a:avLst/>
          </a:prstGeom>
        </p:spPr>
      </p:pic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4853799C-07DA-44CA-9CF5-17A36B451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3" y="1417284"/>
            <a:ext cx="461772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27650" y="49209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Convergence and Spectrum of 19B</a:t>
            </a:r>
            <a:endParaRPr sz="2400"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11</a:t>
            </a:fld>
            <a:endParaRPr sz="90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24D826E-532B-402A-9723-6E41EF48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2" y="1269241"/>
            <a:ext cx="7994696" cy="3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847602" y="1240208"/>
            <a:ext cx="7688700" cy="2825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Summary : 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The high density EoS is uncertain, and can be studied via BNSMs.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QHC19 EoS endeavors to explain the behaviour at the phase transition and quark matter state.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We parameterized the QHC19B-C EoS and performed mergers to see stark differences in the post merger evolution.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" sz="1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Future work :</a:t>
            </a:r>
            <a:endParaRPr lang="en" sz="1400" dirty="0">
              <a:latin typeface="Arial"/>
              <a:ea typeface="Arial"/>
              <a:cs typeface="Arial"/>
              <a:sym typeface="Arial"/>
            </a:endParaRP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tests for the evolution for massive NS simulations.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Gravitational waves analysis.</a:t>
            </a:r>
            <a:endParaRPr lang="en" sz="1400" dirty="0">
              <a:latin typeface="Arial"/>
              <a:ea typeface="Arial"/>
              <a:cs typeface="Arial"/>
              <a:sym typeface="Arial"/>
            </a:endParaRP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Evolutions of all four QHC19A-D</a:t>
            </a:r>
          </a:p>
          <a:p>
            <a:pPr marL="59690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mail: akedia@nd.edu</a:t>
            </a:r>
            <a:endParaRPr lang="en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12</a:t>
            </a:fld>
            <a:endParaRPr sz="900"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727650" y="51576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Summary and Conclusion</a:t>
            </a:r>
            <a:endParaRPr sz="2400" dirty="0"/>
          </a:p>
        </p:txBody>
      </p:sp>
      <p:sp>
        <p:nvSpPr>
          <p:cNvPr id="2" name="Google Shape;402;p47">
            <a:extLst>
              <a:ext uri="{FF2B5EF4-FFF2-40B4-BE49-F238E27FC236}">
                <a16:creationId xmlns:a16="http://schemas.microsoft.com/office/drawing/2014/main" id="{D55BEA79-18C3-447C-8D8C-88731B477A01}"/>
              </a:ext>
            </a:extLst>
          </p:cNvPr>
          <p:cNvSpPr txBox="1">
            <a:spLocks/>
          </p:cNvSpPr>
          <p:nvPr/>
        </p:nvSpPr>
        <p:spPr>
          <a:xfrm>
            <a:off x="1134600" y="3839865"/>
            <a:ext cx="6578964" cy="63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algn="ctr">
              <a:buFont typeface="Lato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Thank you! Questions?</a:t>
            </a:r>
          </a:p>
        </p:txBody>
      </p:sp>
      <p:sp>
        <p:nvSpPr>
          <p:cNvPr id="6" name="Google Shape;396;p46">
            <a:extLst>
              <a:ext uri="{FF2B5EF4-FFF2-40B4-BE49-F238E27FC236}">
                <a16:creationId xmlns:a16="http://schemas.microsoft.com/office/drawing/2014/main" id="{CA6B0A12-4367-4499-A5AC-E95F21B6C430}"/>
              </a:ext>
            </a:extLst>
          </p:cNvPr>
          <p:cNvSpPr txBox="1"/>
          <p:nvPr/>
        </p:nvSpPr>
        <p:spPr>
          <a:xfrm>
            <a:off x="5645834" y="4106439"/>
            <a:ext cx="3328256" cy="6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This work is supported by the U.S. DOE under Nuclear Theory Grant DE-FG02-95-ER40934.</a:t>
            </a:r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7650" y="6614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Neutron stars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Google Shape;115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7799" y="1307350"/>
                <a:ext cx="4315469" cy="2965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Compact remnant of Supernova explosion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Mass ~ 2 x Mass of Sun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Size ~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10 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𝑘𝑚</m:t>
                    </m:r>
                  </m:oMath>
                </a14:m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 radius, so size of a small town.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Gravitational pressure balanced by neutron degeneracy pressure, repulsive strong nuclear force. Nuclear physics of scales 10</a:t>
                </a:r>
                <a:r>
                  <a:rPr lang="en-US" sz="1400" baseline="30000" dirty="0">
                    <a:latin typeface="Arial"/>
                    <a:ea typeface="Arial"/>
                    <a:cs typeface="Arial"/>
                    <a:sym typeface="Arial"/>
                  </a:rPr>
                  <a:t>-15</a:t>
                </a: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rial"/>
                    <a:ea typeface="Arial"/>
                    <a:cs typeface="Arial"/>
                    <a:sym typeface="Arial"/>
                  </a:rPr>
                  <a:t>Femtoscopes</a:t>
                </a: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! Probes physics of 10</a:t>
                </a:r>
                <a:r>
                  <a:rPr lang="en-US" sz="1400" baseline="30000" dirty="0">
                    <a:latin typeface="Arial"/>
                    <a:ea typeface="Arial"/>
                    <a:cs typeface="Arial"/>
                    <a:sym typeface="Arial"/>
                  </a:rPr>
                  <a:t>-15</a:t>
                </a: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m from 10</a:t>
                </a:r>
                <a:r>
                  <a:rPr lang="en-US" sz="1400" baseline="30000" dirty="0"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1400" dirty="0">
                    <a:latin typeface="Arial"/>
                    <a:ea typeface="Arial"/>
                    <a:cs typeface="Arial"/>
                    <a:sym typeface="Arial"/>
                  </a:rPr>
                  <a:t>m.</a:t>
                </a:r>
                <a:endParaRPr sz="14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5" name="Google Shape;115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799" y="1307350"/>
                <a:ext cx="4315469" cy="2965200"/>
              </a:xfrm>
              <a:prstGeom prst="rect">
                <a:avLst/>
              </a:prstGeom>
              <a:blipFill>
                <a:blip r:embed="rId5"/>
                <a:stretch>
                  <a:fillRect l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2</a:t>
            </a:fld>
            <a:endParaRPr sz="9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267868" y="1213337"/>
            <a:ext cx="3340351" cy="2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Arial"/>
                <a:ea typeface="Arial"/>
                <a:cs typeface="Arial"/>
                <a:sym typeface="Arial"/>
              </a:rPr>
              <a:t>Binary Neutron stars merger (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BNSM</a:t>
            </a:r>
            <a:r>
              <a:rPr lang="en" sz="1200" b="1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rho">
            <a:hlinkClick r:id="" action="ppaction://media"/>
            <a:extLst>
              <a:ext uri="{FF2B5EF4-FFF2-40B4-BE49-F238E27FC236}">
                <a16:creationId xmlns:a16="http://schemas.microsoft.com/office/drawing/2014/main" id="{7BBE2A0B-9D87-4659-9472-20081D4B79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67868" y="1533676"/>
            <a:ext cx="2948399" cy="29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459750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Nuclear Equation of State (EoS) at core (Stiff v. Soft)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Inspirals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at large separations well approximated by Post-Newtonian?</a:t>
            </a: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Sources of Short Gamma ray bursts?  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 i="1" dirty="0">
                <a:latin typeface="Arial"/>
                <a:ea typeface="Arial"/>
                <a:cs typeface="Arial"/>
                <a:sym typeface="Arial"/>
              </a:rPr>
              <a:t>M. Ruiz et al. (2016)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 in GRMHD)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Remnant of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Mergers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? Hypermassive Neutron star or Black hole? 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 i="1" dirty="0">
                <a:latin typeface="Arial"/>
                <a:ea typeface="Arial"/>
                <a:cs typeface="Arial"/>
                <a:sym typeface="Arial"/>
              </a:rPr>
              <a:t>Margalit, Metzger (2017)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Interesting problems in binary neutron star mergers (BNSM)</a:t>
            </a:r>
            <a:endParaRPr sz="24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3</a:t>
            </a:fld>
            <a:endParaRPr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A6A1B-2E66-43FB-B98C-F60C0C39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3" y="1168390"/>
            <a:ext cx="2182778" cy="949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749972" y="1261456"/>
            <a:ext cx="3149675" cy="304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GR: 3+1 (space-time) split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BSSN formalism.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Equations of State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+ Relativistic hydrodynamics to describe the flow of matter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Numerical relativity codes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that do this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: Einstein Toolkit, SpECTRE, Dendro, etc.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7650" y="46462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Introduction to Numerical Relativity</a:t>
            </a:r>
            <a:endParaRPr sz="2400"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4</a:t>
            </a:fld>
            <a:endParaRPr sz="900"/>
          </a:p>
        </p:txBody>
      </p:sp>
      <p:sp>
        <p:nvSpPr>
          <p:cNvPr id="17" name="Google Shape;159;p21">
            <a:extLst>
              <a:ext uri="{FF2B5EF4-FFF2-40B4-BE49-F238E27FC236}">
                <a16:creationId xmlns:a16="http://schemas.microsoft.com/office/drawing/2014/main" id="{95D9B0A2-BE57-4E6E-B4E7-7A983207615E}"/>
              </a:ext>
            </a:extLst>
          </p:cNvPr>
          <p:cNvSpPr txBox="1">
            <a:spLocks/>
          </p:cNvSpPr>
          <p:nvPr/>
        </p:nvSpPr>
        <p:spPr>
          <a:xfrm>
            <a:off x="4057681" y="1242570"/>
            <a:ext cx="4192089" cy="30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LORENE: Solves the TOV equation and prepares Initial data (ID) of the two Neutron stars separated.</a:t>
            </a: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lorene.obspm.fr</a:t>
            </a:r>
          </a:p>
          <a:p>
            <a:pPr marL="0" indent="0">
              <a:lnSpc>
                <a:spcPct val="100000"/>
              </a:lnSpc>
              <a:buFont typeface="Lato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Einstein Toolkit: State-of-the-art numerical relativity evolution software platform</a:t>
            </a: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Vast library of pre-written modules for GR, hydrodynamics, adaptive mesh refinement (AMR).</a:t>
            </a: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Carpet and PUGH (AMR).</a:t>
            </a: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Built on Cactus code framework, highly modular.</a:t>
            </a: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Font typeface="Lato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einsteintoolkit.org</a:t>
            </a:r>
          </a:p>
        </p:txBody>
      </p:sp>
    </p:spTree>
    <p:extLst>
      <p:ext uri="{BB962C8B-B14F-4D97-AF65-F5344CB8AC3E}">
        <p14:creationId xmlns:p14="http://schemas.microsoft.com/office/powerpoint/2010/main" val="347492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Google Shape;159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7650" y="1203398"/>
                <a:ext cx="4600096" cy="33680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bg2"/>
                    </a:solidFill>
                    <a:latin typeface="Arial"/>
                    <a:ea typeface="Arial"/>
                    <a:cs typeface="Arial"/>
                    <a:sym typeface="Arial"/>
                  </a:rPr>
                  <a:t>Equation of state (EoS) in the form of Pressure v. density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𝑃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</m:d>
                  </m:oMath>
                </a14:m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Arial"/>
                    <a:ea typeface="Arial"/>
                    <a:cs typeface="Arial"/>
                    <a:sym typeface="Arial"/>
                  </a:rPr>
                  <a:t>Quark-Hadron Crossover (QHC19A-D) EoS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i="1" dirty="0">
                    <a:latin typeface="Arial"/>
                    <a:ea typeface="Arial"/>
                    <a:cs typeface="Arial"/>
                    <a:sym typeface="Arial"/>
                  </a:rPr>
                  <a:t>Baym et al. 2019, 2018, </a:t>
                </a:r>
                <a:r>
                  <a:rPr lang="en" sz="1000" dirty="0">
                    <a:latin typeface="Arial"/>
                    <a:ea typeface="Arial"/>
                    <a:cs typeface="Arial"/>
                    <a:sym typeface="Arial"/>
                  </a:rPr>
                  <a:t>Other’s by Kurkela et al. </a:t>
                </a:r>
                <a:r>
                  <a:rPr lang="en" sz="1000" i="1" dirty="0">
                    <a:latin typeface="Arial"/>
                    <a:ea typeface="Arial"/>
                    <a:cs typeface="Arial"/>
                    <a:sym typeface="Arial"/>
                  </a:rPr>
                  <a:t>ApJ</a:t>
                </a:r>
                <a:r>
                  <a:rPr lang="en" sz="1000" dirty="0">
                    <a:latin typeface="Arial"/>
                    <a:ea typeface="Arial"/>
                    <a:cs typeface="Arial"/>
                    <a:sym typeface="Arial"/>
                  </a:rPr>
                  <a:t> (2014) 789:127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Arial"/>
                    <a:ea typeface="Arial"/>
                    <a:cs typeface="Arial"/>
                    <a:sym typeface="Arial"/>
                  </a:rPr>
                  <a:t>Cold EoS 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𝑇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=0</m:t>
                    </m:r>
                  </m:oMath>
                </a14:m>
                <a:r>
                  <a:rPr lang="en" sz="1200" dirty="0"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Arial"/>
                    <a:ea typeface="Arial"/>
                    <a:cs typeface="Arial"/>
                    <a:sym typeface="Arial"/>
                  </a:rPr>
                  <a:t>Hadronic EoS: Togashi EoS (extension of APR) for densities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1200" i="0" smtClean="0">
                          <a:latin typeface="Cambria Math" panose="02040503050406030204" pitchFamily="18" charset="0"/>
                          <a:sym typeface="Arial"/>
                        </a:rPr>
                        <m:t>&lt;2</m:t>
                      </m:r>
                      <m:sSub>
                        <m:sSubPr>
                          <m:ctrlPr>
                            <a:rPr lang="en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  <m:sub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sub>
                      </m:sSub>
                      <m:r>
                        <a:rPr lang="en" sz="1200" i="0" smtClean="0">
                          <a:latin typeface="Cambria Math" panose="02040503050406030204" pitchFamily="18" charset="0"/>
                          <a:sym typeface="Arial"/>
                        </a:rPr>
                        <m:t>≈5.4×</m:t>
                      </m:r>
                      <m:sSup>
                        <m:sSupPr>
                          <m:ctrlPr>
                            <a:rPr lang="en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e>
                        <m:sup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14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  <m: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Arial"/>
                    <a:ea typeface="Arial"/>
                    <a:cs typeface="Arial"/>
                    <a:sym typeface="Arial"/>
                  </a:rPr>
                  <a:t>Quark EoS: Nambu-Jona-Lasinio model 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  <a:sym typeface="Arial"/>
                        </a:rPr>
                        <m:t>&gt;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  <m:sSub>
                        <m:sSubPr>
                          <m:ctrlPr>
                            <a:rPr lang="en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  <m:sub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sub>
                      </m:sSub>
                      <m:r>
                        <a:rPr lang="en" sz="1200" i="0" smtClean="0">
                          <a:latin typeface="Cambria Math" panose="02040503050406030204" pitchFamily="18" charset="0"/>
                          <a:sym typeface="Arial"/>
                        </a:rPr>
                        <m:t>≈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sym typeface="Arial"/>
                        </a:rPr>
                        <m:t>1.3</m:t>
                      </m:r>
                      <m:r>
                        <a:rPr lang="en" sz="1200" i="0" smtClean="0">
                          <a:latin typeface="Cambria Math" panose="02040503050406030204" pitchFamily="18" charset="0"/>
                          <a:sym typeface="Arial"/>
                        </a:rPr>
                        <m:t>×</m:t>
                      </m:r>
                      <m:sSup>
                        <m:sSupPr>
                          <m:ctrlPr>
                            <a:rPr lang="en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e>
                        <m:sup>
                          <m:r>
                            <a:rPr lang="en" sz="1200" i="0" smtClean="0"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  <m:r>
                            <a:rPr lang="en" sz="1200" i="1" smtClean="0">
                              <a:latin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" sz="1200" dirty="0">
                    <a:solidFill>
                      <a:schemeClr val="bg2"/>
                    </a:solidFill>
                    <a:latin typeface="Arial"/>
                    <a:ea typeface="Arial"/>
                    <a:cs typeface="Arial"/>
                    <a:sym typeface="Arial"/>
                  </a:rPr>
                  <a:t>Smooth fitting in the intermediate Crossover region: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sSub>
                      <m:sSubPr>
                        <m:ctrlPr>
                          <a:rPr lang="en" sz="1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" sz="1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lang="en" sz="12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−5</m:t>
                    </m:r>
                    <m:sSub>
                      <m:sSubPr>
                        <m:ctrlPr>
                          <a:rPr lang="en" sz="1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" sz="1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lang="en" sz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endParaRPr lang="en" sz="12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9" name="Google Shape;159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650" y="1203398"/>
                <a:ext cx="4600096" cy="336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27650" y="49361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Dense matter Equation of State</a:t>
            </a:r>
            <a:endParaRPr sz="2400"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5</a:t>
            </a:fld>
            <a:endParaRPr sz="900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3B74CEE-733C-4E1A-A1FD-106843D9C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117" y="1427054"/>
            <a:ext cx="3414233" cy="2641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D45E7-9A62-4C65-A674-F2456ADDD543}"/>
              </a:ext>
            </a:extLst>
          </p:cNvPr>
          <p:cNvSpPr txBox="1"/>
          <p:nvPr/>
        </p:nvSpPr>
        <p:spPr>
          <a:xfrm>
            <a:off x="5504192" y="4168610"/>
            <a:ext cx="3155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Baym</a:t>
            </a:r>
            <a:r>
              <a:rPr lang="en-US" sz="1000" dirty="0"/>
              <a:t>, </a:t>
            </a:r>
            <a:r>
              <a:rPr lang="en-US" sz="1000" dirty="0" err="1"/>
              <a:t>Furusawa</a:t>
            </a:r>
            <a:r>
              <a:rPr lang="en-US" sz="1000" dirty="0"/>
              <a:t>, </a:t>
            </a:r>
            <a:r>
              <a:rPr lang="en-US" sz="1000" dirty="0" err="1"/>
              <a:t>Hatsuda</a:t>
            </a:r>
            <a:r>
              <a:rPr lang="en-US" sz="1000" dirty="0"/>
              <a:t> et al. </a:t>
            </a:r>
            <a:r>
              <a:rPr lang="en-US" sz="1000" i="1" dirty="0" err="1"/>
              <a:t>ApJ</a:t>
            </a:r>
            <a:r>
              <a:rPr lang="en-US" sz="1000" dirty="0"/>
              <a:t> (2019) 885:42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Google Shape;159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5637" y="1196626"/>
                <a:ext cx="8097033" cy="332158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Piecewise polytropic(PP) EoS.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Fitting conditions: 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Pressure-density </a:t>
                </a:r>
                <a:r>
                  <a:rPr lang="en" dirty="0">
                    <a:solidFill>
                      <a:schemeClr val="bg2"/>
                    </a:solidFill>
                    <a:latin typeface="Arial"/>
                    <a:ea typeface="Arial"/>
                    <a:cs typeface="Arial"/>
                    <a:sym typeface="Arial"/>
                  </a:rPr>
                  <a:t>relation: </a:t>
                </a:r>
                <a14:m>
                  <m:oMath xmlns:m="http://schemas.openxmlformats.org/officeDocument/2006/math">
                    <m:r>
                      <a:rPr lang="e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  <m:r>
                      <a:rPr lang="en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sSub>
                          <m:sSubPr>
                            <m:ctrlPr>
                              <a:rPr lang="en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latin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lang="en-US" dirty="0">
                  <a:latin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Internal energy </a:t>
                </a:r>
                <a:r>
                  <a:rPr lang="en-US" dirty="0">
                    <a:solidFill>
                      <a:schemeClr val="bg2"/>
                    </a:solidFill>
                    <a:latin typeface="Arial"/>
                    <a:ea typeface="Arial"/>
                    <a:cs typeface="Arial"/>
                    <a:sym typeface="Arial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𝜖</m:t>
                    </m:r>
                    <m:r>
                      <a:rPr lang="en-US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𝜌</m:t>
                    </m:r>
                    <m:r>
                      <a:rPr lang="en-US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US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Continuity of pressure, internal energy is imposed.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" sz="10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sz="1000" dirty="0">
                    <a:latin typeface="Arial"/>
                    <a:ea typeface="Arial"/>
                    <a:cs typeface="Arial"/>
                    <a:sym typeface="Arial"/>
                  </a:rPr>
                  <a:t>Read, Lackey, Owen, Friedman </a:t>
                </a:r>
                <a:r>
                  <a:rPr lang="en-US" sz="1000" i="1" dirty="0">
                    <a:latin typeface="Arial"/>
                    <a:ea typeface="Arial"/>
                    <a:cs typeface="Arial"/>
                    <a:sym typeface="Arial"/>
                  </a:rPr>
                  <a:t>PRD</a:t>
                </a:r>
                <a:r>
                  <a:rPr lang="en-US" sz="1000" dirty="0">
                    <a:latin typeface="Arial"/>
                    <a:ea typeface="Arial"/>
                    <a:cs typeface="Arial"/>
                    <a:sym typeface="Arial"/>
                  </a:rPr>
                  <a:t> (2009) 79, 124032.</a:t>
                </a:r>
                <a:endParaRPr lang="en" sz="10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3 piece piecewise scheme (high density) capture all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essential structure of the EoS, + 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Ly 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at low densities.</a:t>
                </a:r>
                <a:endParaRPr lang="en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dirty="0">
                    <a:cs typeface="Arial"/>
                    <a:sym typeface="Arial"/>
                  </a:rPr>
                  <a:t>Non-zero temperature corrections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𝑡h𝑒𝑟𝑚𝑎𝑙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 </m:t>
                    </m:r>
                  </m:oMath>
                </a14:m>
                <a:r>
                  <a:rPr lang="en" dirty="0">
                    <a:latin typeface="Arial"/>
                    <a:ea typeface="Arial"/>
                    <a:cs typeface="Arial"/>
                    <a:sym typeface="Arial"/>
                  </a:rPr>
                  <a:t>contribution.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t-IT" sz="1000" dirty="0">
                    <a:latin typeface="Arial"/>
                    <a:ea typeface="Arial"/>
                    <a:cs typeface="Arial"/>
                    <a:sym typeface="Arial"/>
                  </a:rPr>
                  <a:t>					             Pietri, Feo, Maione, Löffler </a:t>
                </a:r>
                <a:r>
                  <a:rPr lang="it-IT" sz="1000" i="1" dirty="0">
                    <a:latin typeface="Arial"/>
                    <a:ea typeface="Arial"/>
                    <a:cs typeface="Arial"/>
                    <a:sym typeface="Arial"/>
                  </a:rPr>
                  <a:t>PRD </a:t>
                </a:r>
                <a:r>
                  <a:rPr lang="it-IT" sz="1000" dirty="0">
                    <a:latin typeface="Arial"/>
                    <a:ea typeface="Arial"/>
                    <a:cs typeface="Arial"/>
                    <a:sym typeface="Arial"/>
                  </a:rPr>
                  <a:t>(2016) 93, 064047</a:t>
                </a:r>
                <a:endParaRPr lang="en" sz="10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9" name="Google Shape;159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5637" y="1196626"/>
                <a:ext cx="8097033" cy="3321586"/>
              </a:xfrm>
              <a:prstGeom prst="rect">
                <a:avLst/>
              </a:prstGeom>
              <a:blipFill>
                <a:blip r:embed="rId3"/>
                <a:stretch>
                  <a:fillRect l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27650" y="476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Piecewise polytropic fitting scheme</a:t>
            </a:r>
            <a:endParaRPr sz="2400"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6</a:t>
            </a:fld>
            <a:endParaRPr sz="90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63DF2E7-30BD-4614-94D4-3F5ADEA73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876" y="1090057"/>
            <a:ext cx="3878776" cy="29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Google Shape;159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7650" y="1196625"/>
                <a:ext cx="7808700" cy="33680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latin typeface="Arial"/>
                    <a:ea typeface="Arial"/>
                    <a:cs typeface="Arial"/>
                    <a:sym typeface="Arial"/>
                  </a:rPr>
                  <a:t>We fit the High density QHC region using this scheme and obtain the </a:t>
                </a:r>
                <a:r>
                  <a:rPr lang="en-US" sz="1200" dirty="0" err="1">
                    <a:latin typeface="Arial"/>
                    <a:ea typeface="Arial"/>
                    <a:cs typeface="Arial"/>
                    <a:sym typeface="Arial"/>
                  </a:rPr>
                  <a:t>EoS</a:t>
                </a:r>
                <a:r>
                  <a:rPr lang="en-US" sz="1200" dirty="0">
                    <a:latin typeface="Arial"/>
                    <a:ea typeface="Arial"/>
                    <a:cs typeface="Arial"/>
                    <a:sym typeface="Arial"/>
                  </a:rPr>
                  <a:t> Pieces: 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latin typeface="Arial"/>
                    <a:ea typeface="Arial"/>
                    <a:cs typeface="Arial"/>
                    <a:sym typeface="Arial"/>
                  </a:rPr>
                  <a:t>Degrees of freedom in fitting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𝜌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𝜌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7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sz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1100" dirty="0">
                    <a:latin typeface="Arial"/>
                    <a:ea typeface="Arial"/>
                    <a:cs typeface="Arial"/>
                    <a:sym typeface="Arial"/>
                  </a:rPr>
                  <a:t>RMS Residual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100" i="1" dirty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10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𝑚</m:t>
                            </m:r>
                          </m:den>
                        </m:f>
                        <m:r>
                          <a:rPr lang="en-US" sz="1100" b="0" i="1" dirty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𝑖</m:t>
                            </m:r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 (</m:t>
                            </m:r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𝑃𝑖𝑒𝑐𝑒𝑠</m:t>
                            </m:r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)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100" b="0" i="1" dirty="0" smtClean="0"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100" b="0" i="1" dirty="0" smtClean="0"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𝑗</m:t>
                                </m:r>
                                <m:r>
                                  <a:rPr lang="en-US" sz="1100" b="0" i="1" dirty="0" smtClean="0"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US" sz="1100" b="0" i="1" dirty="0" smtClean="0"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𝐷𝑒𝑛𝑠𝑖𝑡𝑖𝑒𝑠</m:t>
                                </m:r>
                                <m:r>
                                  <a:rPr lang="en-US" sz="1100" b="0" i="1" dirty="0" smtClean="0"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100" i="1" dirty="0"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US" sz="1100" i="1" dirty="0" smtClean="0">
                                            <a:latin typeface="Cambria Math" panose="02040503050406030204" pitchFamily="18" charset="0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funcPr>
                                      <m:fName>
                                        <m:func>
                                          <m:funcPr>
                                            <m:ctrlPr>
                                              <a:rPr lang="en-US" sz="1100" i="1" dirty="0" smtClean="0">
                                                <a:latin typeface="Cambria Math" panose="02040503050406030204" pitchFamily="18" charset="0"/>
                                                <a:cs typeface="Arial"/>
                                                <a:sym typeface="Arial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i="0" dirty="0" smtClean="0">
                                                <a:latin typeface="Cambria Math" panose="02040503050406030204" pitchFamily="18" charset="0"/>
                                                <a:cs typeface="Arial"/>
                                                <a:sym typeface="Arial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 dirty="0" smtClean="0">
                                                    <a:latin typeface="Cambria Math" panose="02040503050406030204" pitchFamily="18" charset="0"/>
                                                    <a:cs typeface="Arial"/>
                                                    <a:sym typeface="Arial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0" i="1" dirty="0" smtClean="0">
                                                    <a:latin typeface="Cambria Math" panose="02040503050406030204" pitchFamily="18" charset="0"/>
                                                    <a:cs typeface="Arial"/>
                                                    <a:sym typeface="Arial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b="0" i="1" dirty="0" smtClean="0">
                                                    <a:latin typeface="Cambria Math" panose="02040503050406030204" pitchFamily="18" charset="0"/>
                                                    <a:cs typeface="Arial"/>
                                                    <a:sym typeface="Arial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fName>
                                      <m:e>
                                        <m:r>
                                          <a:rPr lang="en-US" sz="1100" i="1" dirty="0">
                                            <a:latin typeface="Cambria Math" panose="02040503050406030204" pitchFamily="18" charset="0"/>
                                            <a:cs typeface="Arial"/>
                                            <a:sym typeface="Arial"/>
                                          </a:rPr>
                                          <m:t> −</m:t>
                                        </m:r>
                                        <m:r>
                                          <a:rPr lang="en-US" sz="1100" b="0" i="1" dirty="0" smtClean="0">
                                            <a:latin typeface="Cambria Math" panose="02040503050406030204" pitchFamily="18" charset="0"/>
                                            <a:cs typeface="Arial"/>
                                            <a:sym typeface="Arial"/>
                                          </a:rPr>
                                          <m:t> 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100" i="1" dirty="0">
                                                <a:latin typeface="Cambria Math" panose="02040503050406030204" pitchFamily="18" charset="0"/>
                                                <a:cs typeface="Arial"/>
                                                <a:sym typeface="Arial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dirty="0">
                                                <a:latin typeface="Cambria Math" panose="02040503050406030204" pitchFamily="18" charset="0"/>
                                                <a:cs typeface="Arial"/>
                                                <a:sym typeface="Arial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" sz="1100" i="1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0" i="1" smtClean="0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sym typeface="Arial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100" i="1" dirty="0">
                                                <a:latin typeface="Cambria Math" panose="02040503050406030204" pitchFamily="18" charset="0"/>
                                                <a:sym typeface="Aria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i="1" dirty="0">
                                                <a:latin typeface="Cambria Math" panose="02040503050406030204" pitchFamily="18" charset="0"/>
                                                <a:sym typeface="Arial"/>
                                              </a:rPr>
                                              <m:t>𝛤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i="1" dirty="0">
                                                <a:latin typeface="Cambria Math" panose="02040503050406030204" pitchFamily="18" charset="0"/>
                                                <a:sym typeface="Arial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100" dirty="0">
                                            <a:latin typeface="Cambria Math" panose="02040503050406030204" pitchFamily="18" charset="0"/>
                                            <a:sym typeface="Arial"/>
                                          </a:rPr>
                                          <m:t> 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100" i="1" dirty="0">
                                                <a:latin typeface="Cambria Math" panose="02040503050406030204" pitchFamily="18" charset="0"/>
                                                <a:sym typeface="Arial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dirty="0">
                                                <a:latin typeface="Cambria Math" panose="02040503050406030204" pitchFamily="18" charset="0"/>
                                                <a:sym typeface="Arial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 dirty="0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 dirty="0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 dirty="0">
                                                    <a:latin typeface="Cambria Math" panose="02040503050406030204" pitchFamily="18" charset="0"/>
                                                    <a:sym typeface="Arial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  <m:r>
                          <a:rPr lang="en-US" sz="1100" b="0" i="1" dirty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)</m:t>
                        </m:r>
                      </m:e>
                    </m:rad>
                    <m:r>
                      <a:rPr lang="en-US" sz="1100" b="0" i="1" dirty="0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=0.014</m:t>
                    </m:r>
                  </m:oMath>
                </a14:m>
                <a:r>
                  <a:rPr lang="en-US" sz="1100" dirty="0">
                    <a:latin typeface="Arial"/>
                    <a:ea typeface="Arial"/>
                    <a:cs typeface="Arial"/>
                    <a:sym typeface="Arial"/>
                  </a:rPr>
                  <a:t>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0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 i="0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log</m:t>
                        </m:r>
                      </m:fName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𝑃</m:t>
                        </m:r>
                      </m:e>
                    </m:func>
                    <m:r>
                      <a:rPr lang="en-US" sz="11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=35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±0.014</m:t>
                    </m:r>
                  </m:oMath>
                </a14:m>
                <a:r>
                  <a:rPr lang="en-US" sz="1100" dirty="0"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9" name="Google Shape;159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650" y="1196625"/>
                <a:ext cx="7808700" cy="336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27650" y="476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Parameterized QHC EoS piecewise</a:t>
            </a:r>
            <a:endParaRPr sz="2400"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7</a:t>
            </a:fld>
            <a:endParaRPr sz="90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9BB4A21-6F94-4980-9A31-F2BFEACD1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50" y="2164960"/>
            <a:ext cx="3852522" cy="269676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01F5D30-80FD-4385-B718-15EDAB54F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89" y="2109595"/>
            <a:ext cx="4010706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9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27650" y="476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Mass-Radius relations of QHC19</a:t>
            </a:r>
            <a:endParaRPr sz="2400"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8</a:t>
            </a:fld>
            <a:endParaRPr sz="90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9BB4A21-6F94-4980-9A31-F2BFEACD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4" y="904251"/>
            <a:ext cx="2865685" cy="2005979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01F5D30-80FD-4385-B718-15EDAB54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1" y="2910230"/>
            <a:ext cx="2913809" cy="2039666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00A8E36-9A0F-432E-A014-EDE3B8288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124" y="862589"/>
            <a:ext cx="4376555" cy="41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727650" y="1459750"/>
            <a:ext cx="7688700" cy="29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27650" y="476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Merger for QHC19C</a:t>
            </a:r>
            <a:endParaRPr sz="2400"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9</a:t>
            </a:fld>
            <a:endParaRPr sz="900"/>
          </a:p>
        </p:txBody>
      </p:sp>
      <p:pic>
        <p:nvPicPr>
          <p:cNvPr id="7" name="ezgif-3-6c2343d6c3dd">
            <a:hlinkClick r:id="" action="ppaction://media"/>
            <a:extLst>
              <a:ext uri="{FF2B5EF4-FFF2-40B4-BE49-F238E27FC236}">
                <a16:creationId xmlns:a16="http://schemas.microsoft.com/office/drawing/2014/main" id="{EAD30DFA-FD1F-4B33-BE4D-376F758C2E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522" y="970167"/>
            <a:ext cx="4039795" cy="4039795"/>
          </a:xfrm>
          <a:prstGeom prst="rect">
            <a:avLst/>
          </a:prstGeom>
        </p:spPr>
      </p:pic>
      <p:pic>
        <p:nvPicPr>
          <p:cNvPr id="8" name="rho movieXZ_slowdown">
            <a:hlinkClick r:id="" action="ppaction://media"/>
            <a:extLst>
              <a:ext uri="{FF2B5EF4-FFF2-40B4-BE49-F238E27FC236}">
                <a16:creationId xmlns:a16="http://schemas.microsoft.com/office/drawing/2014/main" id="{8DEB62DB-FBA5-4882-A641-9559D56C69D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78034" y="970167"/>
            <a:ext cx="3976484" cy="39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05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10499</TotalTime>
  <Words>716</Words>
  <Application>Microsoft Office PowerPoint</Application>
  <PresentationFormat>On-screen Show (16:9)</PresentationFormat>
  <Paragraphs>118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 Math</vt:lpstr>
      <vt:lpstr>Raleway</vt:lpstr>
      <vt:lpstr>Lato</vt:lpstr>
      <vt:lpstr>Arial</vt:lpstr>
      <vt:lpstr>Courier New</vt:lpstr>
      <vt:lpstr>Streamline</vt:lpstr>
      <vt:lpstr>Binary neutron star mergers of quark matter based equations of state</vt:lpstr>
      <vt:lpstr>Neutron stars</vt:lpstr>
      <vt:lpstr>Interesting problems in binary neutron star mergers (BNSM)</vt:lpstr>
      <vt:lpstr>Introduction to Numerical Relativity</vt:lpstr>
      <vt:lpstr>Dense matter Equation of State</vt:lpstr>
      <vt:lpstr>Piecewise polytropic fitting scheme</vt:lpstr>
      <vt:lpstr>Parameterized QHC EoS piecewise</vt:lpstr>
      <vt:lpstr>Mass-Radius relations of QHC19</vt:lpstr>
      <vt:lpstr>Merger for QHC19C</vt:lpstr>
      <vt:lpstr>Mergers of 19B v 19C</vt:lpstr>
      <vt:lpstr>Convergence and Spectrum of 19B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Equation of state and Thermodynamics in Relativistic Astrophysics</dc:title>
  <cp:lastModifiedBy>Atul Kedia</cp:lastModifiedBy>
  <cp:revision>298</cp:revision>
  <dcterms:modified xsi:type="dcterms:W3CDTF">2021-07-09T00:31:30Z</dcterms:modified>
</cp:coreProperties>
</file>