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EB5D0-1AC0-4E92-9511-7EBB03920F18}" v="33" dt="2021-07-05T16:24:33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22" autoAdjust="0"/>
    <p:restoredTop sz="94660"/>
  </p:normalViewPr>
  <p:slideViewPr>
    <p:cSldViewPr snapToGrid="0">
      <p:cViewPr>
        <p:scale>
          <a:sx n="50" d="100"/>
          <a:sy n="50" d="100"/>
        </p:scale>
        <p:origin x="996" y="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оробьева Александра Андреевна" userId="68c3ee12-ebac-4b3b-b47c-43dfc95ff576" providerId="ADAL" clId="{6A6EB5D0-1AC0-4E92-9511-7EBB03920F18}"/>
    <pc:docChg chg="undo custSel addSld delSld modSld">
      <pc:chgData name="Воробьева Александра Андреевна" userId="68c3ee12-ebac-4b3b-b47c-43dfc95ff576" providerId="ADAL" clId="{6A6EB5D0-1AC0-4E92-9511-7EBB03920F18}" dt="2021-07-05T16:24:33.565" v="334"/>
      <pc:docMkLst>
        <pc:docMk/>
      </pc:docMkLst>
      <pc:sldChg chg="modSp mod">
        <pc:chgData name="Воробьева Александра Андреевна" userId="68c3ee12-ebac-4b3b-b47c-43dfc95ff576" providerId="ADAL" clId="{6A6EB5D0-1AC0-4E92-9511-7EBB03920F18}" dt="2021-07-05T15:59:01.916" v="0" actId="207"/>
        <pc:sldMkLst>
          <pc:docMk/>
          <pc:sldMk cId="550880818" sldId="257"/>
        </pc:sldMkLst>
        <pc:spChg chg="mod">
          <ac:chgData name="Воробьева Александра Андреевна" userId="68c3ee12-ebac-4b3b-b47c-43dfc95ff576" providerId="ADAL" clId="{6A6EB5D0-1AC0-4E92-9511-7EBB03920F18}" dt="2021-07-05T15:59:01.916" v="0" actId="207"/>
          <ac:spMkLst>
            <pc:docMk/>
            <pc:sldMk cId="550880818" sldId="257"/>
            <ac:spMk id="2" creationId="{6528F5C1-B026-4ED6-812E-0FD5C5BF2E6B}"/>
          </ac:spMkLst>
        </pc:spChg>
      </pc:sldChg>
      <pc:sldChg chg="addSp modSp mod modAnim">
        <pc:chgData name="Воробьева Александра Андреевна" userId="68c3ee12-ebac-4b3b-b47c-43dfc95ff576" providerId="ADAL" clId="{6A6EB5D0-1AC0-4E92-9511-7EBB03920F18}" dt="2021-07-05T16:24:33.565" v="334"/>
        <pc:sldMkLst>
          <pc:docMk/>
          <pc:sldMk cId="1444809572" sldId="265"/>
        </pc:sldMkLst>
        <pc:spChg chg="mod">
          <ac:chgData name="Воробьева Александра Андреевна" userId="68c3ee12-ebac-4b3b-b47c-43dfc95ff576" providerId="ADAL" clId="{6A6EB5D0-1AC0-4E92-9511-7EBB03920F18}" dt="2021-07-05T16:18:57.252" v="307" actId="207"/>
          <ac:spMkLst>
            <pc:docMk/>
            <pc:sldMk cId="1444809572" sldId="265"/>
            <ac:spMk id="3" creationId="{85CCF73A-FA55-429F-9E9C-E19894801C9E}"/>
          </ac:spMkLst>
        </pc:spChg>
        <pc:spChg chg="mod">
          <ac:chgData name="Воробьева Александра Андреевна" userId="68c3ee12-ebac-4b3b-b47c-43dfc95ff576" providerId="ADAL" clId="{6A6EB5D0-1AC0-4E92-9511-7EBB03920F18}" dt="2021-07-05T16:19:58.742" v="316" actId="1076"/>
          <ac:spMkLst>
            <pc:docMk/>
            <pc:sldMk cId="1444809572" sldId="265"/>
            <ac:spMk id="4" creationId="{039CD17A-4F42-46D5-9CE8-C500BCBACDCA}"/>
          </ac:spMkLst>
        </pc:spChg>
        <pc:picChg chg="add mod">
          <ac:chgData name="Воробьева Александра Андреевна" userId="68c3ee12-ebac-4b3b-b47c-43dfc95ff576" providerId="ADAL" clId="{6A6EB5D0-1AC0-4E92-9511-7EBB03920F18}" dt="2021-07-05T16:20:16.982" v="322" actId="1076"/>
          <ac:picMkLst>
            <pc:docMk/>
            <pc:sldMk cId="1444809572" sldId="265"/>
            <ac:picMk id="6146" creationId="{2E52354B-893A-4881-A594-DE292D42B44B}"/>
          </ac:picMkLst>
        </pc:picChg>
      </pc:sldChg>
      <pc:sldChg chg="addSp modSp new add del mod">
        <pc:chgData name="Воробьева Александра Андреевна" userId="68c3ee12-ebac-4b3b-b47c-43dfc95ff576" providerId="ADAL" clId="{6A6EB5D0-1AC0-4E92-9511-7EBB03920F18}" dt="2021-07-05T16:11:23.657" v="298" actId="47"/>
        <pc:sldMkLst>
          <pc:docMk/>
          <pc:sldMk cId="3919451838" sldId="371"/>
        </pc:sldMkLst>
        <pc:spChg chg="add mod">
          <ac:chgData name="Воробьева Александра Андреевна" userId="68c3ee12-ebac-4b3b-b47c-43dfc95ff576" providerId="ADAL" clId="{6A6EB5D0-1AC0-4E92-9511-7EBB03920F18}" dt="2021-07-05T16:06:15.252" v="22" actId="313"/>
          <ac:spMkLst>
            <pc:docMk/>
            <pc:sldMk cId="3919451838" sldId="371"/>
            <ac:spMk id="3" creationId="{A625AFE7-6C65-43BA-B2D4-1C8747C443BF}"/>
          </ac:spMkLst>
        </pc:spChg>
        <pc:spChg chg="add mod">
          <ac:chgData name="Воробьева Александра Андреевна" userId="68c3ee12-ebac-4b3b-b47c-43dfc95ff576" providerId="ADAL" clId="{6A6EB5D0-1AC0-4E92-9511-7EBB03920F18}" dt="2021-07-05T16:10:16.576" v="295" actId="20577"/>
          <ac:spMkLst>
            <pc:docMk/>
            <pc:sldMk cId="3919451838" sldId="371"/>
            <ac:spMk id="4" creationId="{47E3FF1E-35A1-42D9-B789-BDD657B8A8A1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255AE-019A-4936-BA10-472EF4BF2686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26BC9-009F-44D0-B4A4-4DF8F2A2C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511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A2251-854F-4F37-A940-56B73CDD1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9D0B40-1DE1-4DB9-9B08-957196DA4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E114C6-321F-4E30-AD50-53E9AF172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EB77-F3B3-40AF-B041-E262DE592616}" type="datetime1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F1F54B-B7FA-421B-AE95-449A1633A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DB1A28-1361-46C6-9912-16CC7A0B4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0C13-05A5-417B-94FD-C3A5A40E2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171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6E5CF-8C87-4BCA-B28D-8BF2B99AC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D6B92F-A688-4F48-ACAF-FBFC373CF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EFA6B2-F55E-455F-B36D-60AB40F94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A7B5-830E-45B7-9799-56D5C3419E1D}" type="datetime1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982E87-810D-4529-BF8F-8FDFF78FF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4968BD-1C2D-4DD7-93F3-E4B7D380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0C13-05A5-417B-94FD-C3A5A40E2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07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44F146-9692-4E3C-8A51-37086A9DE8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B2341D-47D6-4D90-9559-E5A528BF4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884284-A77D-47D6-A55D-0EBE0B467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FBA4-951A-4FF3-9B84-3F79CC4B08BA}" type="datetime1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81E171-5652-46F9-8EB8-940842A71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D9B150-E7A6-4DA3-B86A-0D7809BC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0C13-05A5-417B-94FD-C3A5A40E2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43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D9A744-8961-4806-916C-2C7E56D52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50FFBE-0776-4D2A-B27C-82F3C8A53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61C4D1-4ED9-4D55-974E-89B0862A6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3255-DFC1-427B-ABAF-7E4E970CE3A9}" type="datetime1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5F35EF-1FFE-426B-88AF-DDE27E3EA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C2C265-E4C0-4B79-B0CC-7CEC951DD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0C13-05A5-417B-94FD-C3A5A40E2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87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FE6C2-4061-4192-A540-6EC7C2ABB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FAD841-5381-4B11-9C76-C97078C7C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56A951-9925-42DB-9181-B271F1E2E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D884-BAC0-43E3-905B-FCA7B106BD13}" type="datetime1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346489-BF18-4AE9-83CF-C1FC31C70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9F470E-E416-4BA4-BFAF-CAFC0CD55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0C13-05A5-417B-94FD-C3A5A40E2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5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BA90E-2014-4B89-A074-0197346DD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54E180-8179-4682-BA72-97917215B0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E6EF4-26A8-4D74-A986-06C214B82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6AD360-2933-4A6B-A85D-708D9A258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3C6C-853D-40AA-A8F9-94D86C9C7C8F}" type="datetime1">
              <a:rPr lang="ru-RU" smtClean="0"/>
              <a:t>05.07.2021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AE1827-3572-46AA-9E8B-58328892B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7B3D4E-D159-466B-9261-4DAF7070C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0C13-05A5-417B-94FD-C3A5A40E2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73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08FB08-C84B-44FD-B1C0-8725108E0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0F3956-171A-4B0A-98DC-F4E3F86AE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B80F40-F702-409C-8416-0DF149AA5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51B60B-AB50-44FE-98AF-A1D6D41C1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68F29E-EE66-407B-B4B8-FA8483AB5C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7A839E2-4CBB-40B2-B2C2-0ACA6A8D4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93B-5C08-4AA1-90B7-5FD2C292DEDE}" type="datetime1">
              <a:rPr lang="ru-RU" smtClean="0"/>
              <a:t>05.07.2021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96B44D-710D-406A-9AF0-D6F321F43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3BCBF4-E642-498A-93E4-B25D11BAC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0C13-05A5-417B-94FD-C3A5A40E2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31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7AEA9-82F5-4954-8AB0-B7B5EC00D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84654C-3CDE-4568-A718-3987E04B9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56B6-F068-4F3C-B577-BBC0F49B6061}" type="datetime1">
              <a:rPr lang="ru-RU" smtClean="0"/>
              <a:t>05.07.2021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ACB4D0-2C48-44CF-A178-BD7DE8202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9EF610-AFCF-4BC4-9C56-3519CDA63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0C13-05A5-417B-94FD-C3A5A40E2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976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215B497-FDEB-43AB-9797-047CF653A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D731-6ADC-47CB-BB71-FBCBCC861533}" type="datetime1">
              <a:rPr lang="ru-RU" smtClean="0"/>
              <a:t>05.07.2021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3F62E6B-122E-4C71-B7CE-856F3C823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7A5C78-CA55-4F58-B5AA-88AB59007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0C13-05A5-417B-94FD-C3A5A40E2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947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4D870-0789-4D1E-9106-90FCB68EF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7ADD7C-D655-4EAA-9D45-0E8265888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A55515-F497-4DA4-861B-92F699CDB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646CB0-B5B8-4BA1-8EE8-40C161D8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9C380-0F9F-40A0-95B2-88496F64559D}" type="datetime1">
              <a:rPr lang="ru-RU" smtClean="0"/>
              <a:t>05.07.2021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3A8DC2-14AE-4CC5-89DF-CA4A5117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1BDB0C-54BD-4FB1-85C8-C7EA27B2A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0C13-05A5-417B-94FD-C3A5A40E2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7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38497-962A-41A7-B7E5-7D01D561E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3D1993-D3EF-41E6-A1ED-A0F9912D8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BBEACE-2716-440F-93FF-6064F0232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A47A28-7CC8-416E-AD3A-BEC332416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416B-14CF-4042-8F6C-999E42D911F1}" type="datetime1">
              <a:rPr lang="ru-RU" smtClean="0"/>
              <a:t>05.07.2021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683F-8224-4269-AF59-4102A3ECB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64A488-A603-42C8-A753-BC2CE5EE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0C13-05A5-417B-94FD-C3A5A40E2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740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0E8C1-53FD-4DC8-97AD-F8B2362BB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D20DB5-C30F-4887-B5A6-6C7B62A9F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F988A4-8C0F-44FA-8E68-8DD95959C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FCCF2-3803-4A56-9048-55769B453F73}" type="datetime1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DE6C26-0CF0-438B-88A4-D1E8ED2DAF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2A3F80-52AB-4229-B57B-37C0622B3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00C13-05A5-417B-94FD-C3A5A40E2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10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rofile/Alexander_Yefremov2" TargetMode="External"/><Relationship Id="rId2" Type="http://schemas.openxmlformats.org/officeDocument/2006/relationships/hyperlink" Target="mailto:a.yefremov@rudn.ru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researchgate.net/profile/Alexandra_Vorobyeva" TargetMode="External"/><Relationship Id="rId4" Type="http://schemas.openxmlformats.org/officeDocument/2006/relationships/hyperlink" Target="mailto:vorobyeva-aa@rudn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GravAssis.gi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wmf"/><Relationship Id="rId3" Type="http://schemas.openxmlformats.org/officeDocument/2006/relationships/image" Target="../media/image9.pn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7AD37F-A14F-4A66-AEBB-2F1131E69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845" y="1473200"/>
            <a:ext cx="9144000" cy="15344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MANMADE EXPERIMENT AIMED TO CLARIFY </a:t>
            </a:r>
            <a:br>
              <a:rPr lang="en-US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GRAVITY LAW IN THE SOLAR SYSTEM</a:t>
            </a:r>
            <a:br>
              <a:rPr lang="ru-RU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b="1" dirty="0"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5B3137-9457-461E-BAF4-94CA2B2BA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69784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Alexander P. Yefremov and Alexandra A. </a:t>
            </a:r>
            <a:r>
              <a:rPr lang="en-US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Vorobyeva</a:t>
            </a:r>
            <a:endParaRPr lang="ru-R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Institute of gravitation and cosmology </a:t>
            </a:r>
          </a:p>
          <a:p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RUDN University</a:t>
            </a:r>
          </a:p>
          <a:p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Russia</a:t>
            </a:r>
            <a:endParaRPr lang="ru-R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68FAEB-394C-4AF8-BC56-6188234D6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0C13-05A5-417B-94FD-C3A5A40E2E4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275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E52354B-893A-4881-A594-DE292D42B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691"/>
          <a:stretch/>
        </p:blipFill>
        <p:spPr bwMode="auto">
          <a:xfrm>
            <a:off x="5644" y="0"/>
            <a:ext cx="230180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8BA0511-3091-4CB7-9F19-946A10815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0C13-05A5-417B-94FD-C3A5A40E2E44}" type="slidenum">
              <a:rPr lang="ru-RU" smtClean="0"/>
              <a:t>10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CCF73A-FA55-429F-9E9C-E19894801C9E}"/>
              </a:ext>
            </a:extLst>
          </p:cNvPr>
          <p:cNvSpPr txBox="1"/>
          <p:nvPr/>
        </p:nvSpPr>
        <p:spPr>
          <a:xfrm>
            <a:off x="-5644" y="264770"/>
            <a:ext cx="12192000" cy="53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Difficulties…</a:t>
            </a:r>
            <a:r>
              <a:rPr lang="en-US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CD17A-4F42-46D5-9CE8-C500BCBACDCA}"/>
              </a:ext>
            </a:extLst>
          </p:cNvPr>
          <p:cNvSpPr txBox="1"/>
          <p:nvPr/>
        </p:nvSpPr>
        <p:spPr>
          <a:xfrm>
            <a:off x="733777" y="1013433"/>
            <a:ext cx="10989735" cy="4214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experiment seems not too hard to perform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computational means will distinguish pure gravity effects from:</a:t>
            </a:r>
          </a:p>
          <a:p>
            <a:pPr marL="457200" indent="-457200" algn="just">
              <a:lnSpc>
                <a:spcPct val="107000"/>
              </a:lnSpc>
              <a:spcBef>
                <a:spcPts val="600"/>
              </a:spcBef>
              <a:buFontTx/>
              <a:buChar char="-"/>
            </a:pP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influence of other planets</a:t>
            </a:r>
          </a:p>
          <a:p>
            <a:pPr marL="457200" indent="-457200" algn="just">
              <a:lnSpc>
                <a:spcPct val="107000"/>
              </a:lnSpc>
              <a:spcBef>
                <a:spcPts val="600"/>
              </a:spcBef>
              <a:buFontTx/>
              <a:buChar char="-"/>
            </a:pP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Sun’s oblateness</a:t>
            </a:r>
          </a:p>
          <a:p>
            <a:pPr marL="457200" indent="-457200" algn="just">
              <a:lnSpc>
                <a:spcPct val="107000"/>
              </a:lnSpc>
              <a:spcBef>
                <a:spcPts val="600"/>
              </a:spcBef>
              <a:buFontTx/>
              <a:buChar char="-"/>
            </a:pP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solar wind, etc.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space probe may be a primitive space-ball able to send receivable signals</a:t>
            </a: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 are sure: many cosmic agencies and private companies can afford the job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 hope, someone will be the first</a:t>
            </a:r>
            <a:endParaRPr lang="ru-RU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80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-0.82721 0 " pathEditMode="relative" rAng="0" ptsTypes="AA">
                                      <p:cBhvr>
                                        <p:cTn id="6" dur="59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6002-D5AD-4672-B78A-3F47FAAAA136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220027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cs typeface="Times New Roman" panose="02020603050405020304" pitchFamily="18" charset="0"/>
              </a:rPr>
              <a:t>Thank you</a:t>
            </a:r>
            <a:r>
              <a:rPr lang="ru-RU" sz="4400" dirty="0"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2511" y="3566680"/>
            <a:ext cx="8565445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hlinkClick r:id="rId2"/>
              </a:rPr>
              <a:t>a.yefremov@rudn.ru</a:t>
            </a:r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2400" dirty="0">
                <a:hlinkClick r:id="rId3"/>
              </a:rPr>
              <a:t>https://www.researchgate.net/profile/Alexander_Yefremov2</a:t>
            </a:r>
            <a:endParaRPr lang="en-US" sz="2400" dirty="0"/>
          </a:p>
          <a:p>
            <a:pPr>
              <a:spcBef>
                <a:spcPts val="600"/>
              </a:spcBef>
            </a:pPr>
            <a:endParaRPr lang="ru-RU" sz="2400" dirty="0">
              <a:hlinkClick r:id="rId4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hlinkClick r:id="rId4"/>
              </a:rPr>
              <a:t>vorobyeva-aa@rudn.ru</a:t>
            </a:r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2400" dirty="0">
                <a:hlinkClick r:id="rId5"/>
              </a:rPr>
              <a:t>https://www.researchgate.net/profile/Alexandra_Vorobyeva</a:t>
            </a:r>
            <a:endParaRPr lang="en-US" sz="2400" dirty="0"/>
          </a:p>
          <a:p>
            <a:pPr>
              <a:spcBef>
                <a:spcPts val="6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916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0FC5B107-BD70-445A-9BAF-145734E61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28F5C1-B026-4ED6-812E-0FD5C5BF2E6B}"/>
              </a:ext>
            </a:extLst>
          </p:cNvPr>
          <p:cNvSpPr txBox="1"/>
          <p:nvPr/>
        </p:nvSpPr>
        <p:spPr>
          <a:xfrm>
            <a:off x="146754" y="79023"/>
            <a:ext cx="1096715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ru-RU" sz="2800" dirty="0">
              <a:solidFill>
                <a:schemeClr val="accent4">
                  <a:lumMod val="60000"/>
                  <a:lumOff val="4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effectLst/>
              <a:ea typeface="Calibri" panose="020F0502020204030204" pitchFamily="34" charset="0"/>
            </a:endParaRPr>
          </a:p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</a:rPr>
              <a:t>two weak features of recent experiments supporting GR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</a:rPr>
              <a:t>	- we deal with isolated observations very rare natural phenomena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</a:rPr>
              <a:t>	- these objects are very far from the observer: we examine the past</a:t>
            </a:r>
            <a:endParaRPr lang="ru-RU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54865C-5C9F-48BA-B1AE-13BA7722A68E}"/>
              </a:ext>
            </a:extLst>
          </p:cNvPr>
          <p:cNvSpPr txBox="1"/>
          <p:nvPr/>
        </p:nvSpPr>
        <p:spPr>
          <a:xfrm>
            <a:off x="626533" y="4363156"/>
            <a:ext cx="110348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 violate</a:t>
            </a:r>
            <a:r>
              <a:rPr lang="en-US" sz="2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the basic principles of an experiment: </a:t>
            </a:r>
            <a:endParaRPr lang="ru-RU" sz="2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ru-RU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possibility to repeated it and to deal with physical laws “valid here and now"</a:t>
            </a:r>
            <a:endParaRPr lang="ru-RU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therefore, an absolute acceptability of GR gravity is not convincing enough</a:t>
            </a:r>
            <a:endParaRPr lang="ru-RU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7F051D1-6C4A-4C47-A560-E30936816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0C13-05A5-417B-94FD-C3A5A40E2E4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880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6E0D2E7-E536-434A-9A10-0E3AF8C3D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"/>
            <a:ext cx="12192000" cy="684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62A2CA3-0F56-4DA0-92A8-66F20CBF454F}"/>
              </a:ext>
            </a:extLst>
          </p:cNvPr>
          <p:cNvSpPr/>
          <p:nvPr/>
        </p:nvSpPr>
        <p:spPr>
          <a:xfrm>
            <a:off x="0" y="5655733"/>
            <a:ext cx="12192000" cy="11971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BD1DC5-A116-494B-A619-787FB0B23077}"/>
              </a:ext>
            </a:extLst>
          </p:cNvPr>
          <p:cNvSpPr txBox="1"/>
          <p:nvPr/>
        </p:nvSpPr>
        <p:spPr>
          <a:xfrm>
            <a:off x="137536" y="137137"/>
            <a:ext cx="11854839" cy="713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800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epeatable experiment testing very small effects of Einstein’s gravity </a:t>
            </a:r>
          </a:p>
          <a:p>
            <a:pPr algn="just">
              <a:lnSpc>
                <a:spcPct val="107000"/>
              </a:lnSpc>
            </a:pPr>
            <a:r>
              <a:rPr lang="en-US" sz="2800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the Solar system is a challenging task</a:t>
            </a:r>
            <a:endParaRPr lang="ru-RU" sz="2800" dirty="0">
              <a:solidFill>
                <a:srgbClr val="FFFF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endParaRPr lang="en-US" sz="2800" dirty="0">
              <a:solidFill>
                <a:srgbClr val="FFFF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endParaRPr lang="en-US" sz="2800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endParaRPr lang="en-US" sz="2800" dirty="0">
              <a:solidFill>
                <a:srgbClr val="FFFF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endParaRPr lang="en-US" sz="2800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endParaRPr lang="en-US" sz="2800" dirty="0">
              <a:solidFill>
                <a:srgbClr val="FFFF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endParaRPr lang="ru-RU" sz="2800" dirty="0">
              <a:solidFill>
                <a:srgbClr val="FFFF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endParaRPr lang="ru-RU" sz="2800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this presentation we’ll try to demonstrate that such an experiment aimed to specify the law of the Sun's gravity with good accuracy is possible </a:t>
            </a:r>
            <a:endParaRPr lang="ru-RU" sz="2800" dirty="0">
              <a:solidFill>
                <a:srgbClr val="FFFF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6658B0-D2BE-4BF5-AC3C-78974C8F3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0C13-05A5-417B-94FD-C3A5A40E2E4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984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33AD7116-B33A-423C-90CB-85B36BFF56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64" b="909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45579A-0428-44C9-B94F-78BB58DD97CC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800" b="1" dirty="0">
                <a:effectLst/>
                <a:latin typeface="+mj-lt"/>
                <a:ea typeface="+mj-ea"/>
                <a:cs typeface="+mj-cs"/>
              </a:rPr>
              <a:t>The gravity assist maneuver</a:t>
            </a:r>
            <a:endParaRPr lang="en-US" sz="4800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вал 2">
            <a:hlinkClick r:id="rId3" action="ppaction://hlinkfile"/>
            <a:extLst>
              <a:ext uri="{FF2B5EF4-FFF2-40B4-BE49-F238E27FC236}">
                <a16:creationId xmlns:a16="http://schemas.microsoft.com/office/drawing/2014/main" id="{E853A5F1-46D5-4C47-B237-7DB7E6CD0A64}"/>
              </a:ext>
            </a:extLst>
          </p:cNvPr>
          <p:cNvSpPr/>
          <p:nvPr/>
        </p:nvSpPr>
        <p:spPr>
          <a:xfrm>
            <a:off x="4239243" y="67752"/>
            <a:ext cx="1125662" cy="111586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413C7A-E270-4178-8D06-0B45DFE1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0C13-05A5-417B-94FD-C3A5A40E2E4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2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CBBF9F-11C8-4D7E-B6AE-BCFC7FCFB45A}"/>
              </a:ext>
            </a:extLst>
          </p:cNvPr>
          <p:cNvSpPr txBox="1"/>
          <p:nvPr/>
        </p:nvSpPr>
        <p:spPr>
          <a:xfrm>
            <a:off x="389467" y="316089"/>
            <a:ext cx="11063111" cy="53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standard flight</a:t>
            </a:r>
            <a:endParaRPr lang="ru-RU" sz="28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C6E11408-230F-468A-9CC2-BE47F3568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500" y="0"/>
            <a:ext cx="8177500" cy="6858000"/>
          </a:xfrm>
          <a:prstGeom prst="rect">
            <a:avLst/>
          </a:prstGeom>
        </p:spPr>
      </p:pic>
      <p:sp>
        <p:nvSpPr>
          <p:cNvPr id="69" name="Rectangle 4">
            <a:extLst>
              <a:ext uri="{FF2B5EF4-FFF2-40B4-BE49-F238E27FC236}">
                <a16:creationId xmlns:a16="http://schemas.microsoft.com/office/drawing/2014/main" id="{16ECC9C2-04F1-4BD2-8B31-E413FB9FB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310" y="25580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0" name="Объект 69">
            <a:extLst>
              <a:ext uri="{FF2B5EF4-FFF2-40B4-BE49-F238E27FC236}">
                <a16:creationId xmlns:a16="http://schemas.microsoft.com/office/drawing/2014/main" id="{01EE54A2-319F-4DF4-BCEC-6FB3DD0441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123347"/>
              </p:ext>
            </p:extLst>
          </p:nvPr>
        </p:nvGraphicFramePr>
        <p:xfrm>
          <a:off x="541865" y="1468717"/>
          <a:ext cx="2399290" cy="918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1193800" imgH="457200" progId="Equation.DSMT4">
                  <p:embed/>
                </p:oleObj>
              </mc:Choice>
              <mc:Fallback>
                <p:oleObj name="Equation" r:id="rId4" imgW="1193800" imgH="457200" progId="Equation.DSMT4">
                  <p:embed/>
                  <p:pic>
                    <p:nvPicPr>
                      <p:cNvPr id="70" name="Объект 69">
                        <a:extLst>
                          <a:ext uri="{FF2B5EF4-FFF2-40B4-BE49-F238E27FC236}">
                            <a16:creationId xmlns:a16="http://schemas.microsoft.com/office/drawing/2014/main" id="{01EE54A2-319F-4DF4-BCEC-6FB3DD0441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65" y="1468717"/>
                        <a:ext cx="2399290" cy="9188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Объект 79">
            <a:extLst>
              <a:ext uri="{FF2B5EF4-FFF2-40B4-BE49-F238E27FC236}">
                <a16:creationId xmlns:a16="http://schemas.microsoft.com/office/drawing/2014/main" id="{AD0CDE6D-1C97-4485-A8E9-641C13B345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112430"/>
              </p:ext>
            </p:extLst>
          </p:nvPr>
        </p:nvGraphicFramePr>
        <p:xfrm>
          <a:off x="1327645" y="3195088"/>
          <a:ext cx="857677" cy="467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419040" imgH="228600" progId="Equation.DSMT4">
                  <p:embed/>
                </p:oleObj>
              </mc:Choice>
              <mc:Fallback>
                <p:oleObj name="Equation" r:id="rId6" imgW="419040" imgH="228600" progId="Equation.DSMT4">
                  <p:embed/>
                  <p:pic>
                    <p:nvPicPr>
                      <p:cNvPr id="80" name="Объект 79">
                        <a:extLst>
                          <a:ext uri="{FF2B5EF4-FFF2-40B4-BE49-F238E27FC236}">
                            <a16:creationId xmlns:a16="http://schemas.microsoft.com/office/drawing/2014/main" id="{AD0CDE6D-1C97-4485-A8E9-641C13B345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27645" y="3195088"/>
                        <a:ext cx="857677" cy="467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Объект 80">
            <a:extLst>
              <a:ext uri="{FF2B5EF4-FFF2-40B4-BE49-F238E27FC236}">
                <a16:creationId xmlns:a16="http://schemas.microsoft.com/office/drawing/2014/main" id="{566E5CA3-0ABB-4343-BB4B-7EBB47D70B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847510"/>
              </p:ext>
            </p:extLst>
          </p:nvPr>
        </p:nvGraphicFramePr>
        <p:xfrm>
          <a:off x="1395373" y="2619254"/>
          <a:ext cx="7524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8" imgW="368280" imgH="228600" progId="Equation.DSMT4">
                  <p:embed/>
                </p:oleObj>
              </mc:Choice>
              <mc:Fallback>
                <p:oleObj name="Equation" r:id="rId8" imgW="368280" imgH="228600" progId="Equation.DSMT4">
                  <p:embed/>
                  <p:pic>
                    <p:nvPicPr>
                      <p:cNvPr id="81" name="Объект 80">
                        <a:extLst>
                          <a:ext uri="{FF2B5EF4-FFF2-40B4-BE49-F238E27FC236}">
                            <a16:creationId xmlns:a16="http://schemas.microsoft.com/office/drawing/2014/main" id="{566E5CA3-0ABB-4343-BB4B-7EBB47D70B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95373" y="2619254"/>
                        <a:ext cx="752475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Объект 81">
            <a:extLst>
              <a:ext uri="{FF2B5EF4-FFF2-40B4-BE49-F238E27FC236}">
                <a16:creationId xmlns:a16="http://schemas.microsoft.com/office/drawing/2014/main" id="{7396FBCB-A939-458C-9A5D-E9C69489A4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568099"/>
              </p:ext>
            </p:extLst>
          </p:nvPr>
        </p:nvGraphicFramePr>
        <p:xfrm>
          <a:off x="993779" y="3746500"/>
          <a:ext cx="15589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0" imgW="761760" imgH="253800" progId="Equation.DSMT4">
                  <p:embed/>
                </p:oleObj>
              </mc:Choice>
              <mc:Fallback>
                <p:oleObj name="Equation" r:id="rId10" imgW="761760" imgH="253800" progId="Equation.DSMT4">
                  <p:embed/>
                  <p:pic>
                    <p:nvPicPr>
                      <p:cNvPr id="82" name="Объект 81">
                        <a:extLst>
                          <a:ext uri="{FF2B5EF4-FFF2-40B4-BE49-F238E27FC236}">
                            <a16:creationId xmlns:a16="http://schemas.microsoft.com/office/drawing/2014/main" id="{7396FBCB-A939-458C-9A5D-E9C69489A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93779" y="3746500"/>
                        <a:ext cx="1558925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Объект 82">
            <a:extLst>
              <a:ext uri="{FF2B5EF4-FFF2-40B4-BE49-F238E27FC236}">
                <a16:creationId xmlns:a16="http://schemas.microsoft.com/office/drawing/2014/main" id="{05D26665-5CB1-43C0-8747-C0D3B262E3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811745"/>
              </p:ext>
            </p:extLst>
          </p:nvPr>
        </p:nvGraphicFramePr>
        <p:xfrm>
          <a:off x="1190797" y="4378325"/>
          <a:ext cx="13763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2" imgW="672840" imgH="253800" progId="Equation.DSMT4">
                  <p:embed/>
                </p:oleObj>
              </mc:Choice>
              <mc:Fallback>
                <p:oleObj name="Equation" r:id="rId12" imgW="672840" imgH="253800" progId="Equation.DSMT4">
                  <p:embed/>
                  <p:pic>
                    <p:nvPicPr>
                      <p:cNvPr id="83" name="Объект 82">
                        <a:extLst>
                          <a:ext uri="{FF2B5EF4-FFF2-40B4-BE49-F238E27FC236}">
                            <a16:creationId xmlns:a16="http://schemas.microsoft.com/office/drawing/2014/main" id="{05D26665-5CB1-43C0-8747-C0D3B262E3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90797" y="4378325"/>
                        <a:ext cx="1376362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Номер слайда 83">
            <a:extLst>
              <a:ext uri="{FF2B5EF4-FFF2-40B4-BE49-F238E27FC236}">
                <a16:creationId xmlns:a16="http://schemas.microsoft.com/office/drawing/2014/main" id="{1BCC32D7-C1A9-4687-863F-6E5213DA8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0C13-05A5-417B-94FD-C3A5A40E2E4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902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2BC924-B2DD-4A74-91C2-7FE4D20FA1FA}"/>
              </a:ext>
            </a:extLst>
          </p:cNvPr>
          <p:cNvSpPr txBox="1"/>
          <p:nvPr/>
        </p:nvSpPr>
        <p:spPr>
          <a:xfrm>
            <a:off x="0" y="496711"/>
            <a:ext cx="12192000" cy="53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gravity-assist sensitivity as function of pericenter (analytical method)</a:t>
            </a:r>
            <a:endParaRPr lang="ru-R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B9D227-A5DD-4D15-8457-F9E67B3D4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951" y="1029614"/>
            <a:ext cx="8790583" cy="5739850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17DD9F-2815-4E89-ACC0-6769A2DDA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0C13-05A5-417B-94FD-C3A5A40E2E4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800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BDBF94F-C1F8-45B5-B281-8052D25D2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188" y="1029614"/>
            <a:ext cx="9736233" cy="5770931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A6539EA-3484-43DF-B2EB-34746AAF4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0C13-05A5-417B-94FD-C3A5A40E2E44}" type="slidenum">
              <a:rPr lang="ru-RU" smtClean="0"/>
              <a:t>7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C23ADD-0824-4396-BF91-F4351142A59C}"/>
              </a:ext>
            </a:extLst>
          </p:cNvPr>
          <p:cNvSpPr txBox="1"/>
          <p:nvPr/>
        </p:nvSpPr>
        <p:spPr>
          <a:xfrm>
            <a:off x="0" y="457200"/>
            <a:ext cx="12192000" cy="53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Numerical computation of sensitivity function</a:t>
            </a:r>
            <a:endParaRPr lang="ru-R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508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33A5155-E7C2-44ED-9315-71D95A69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0C13-05A5-417B-94FD-C3A5A40E2E44}" type="slidenum">
              <a:rPr lang="ru-RU" smtClean="0"/>
              <a:t>8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E316B6-5BC7-40C4-B5B2-B86736FAC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41" y="789570"/>
            <a:ext cx="10118830" cy="60007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01C24C-D7FA-4106-ADB6-5172D122FCA0}"/>
              </a:ext>
            </a:extLst>
          </p:cNvPr>
          <p:cNvSpPr txBox="1"/>
          <p:nvPr/>
        </p:nvSpPr>
        <p:spPr>
          <a:xfrm>
            <a:off x="-5644" y="2647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/>
                <a:ea typeface="Calibri" panose="020F0502020204030204" pitchFamily="34" charset="0"/>
              </a:rPr>
              <a:t>GR gravity makes the gravity </a:t>
            </a:r>
            <a:r>
              <a:rPr lang="en-US" sz="2800" b="1" dirty="0">
                <a:ea typeface="Calibri" panose="020F0502020204030204" pitchFamily="34" charset="0"/>
              </a:rPr>
              <a:t>assist </a:t>
            </a:r>
            <a:r>
              <a:rPr lang="en-US" sz="2800" b="1" dirty="0">
                <a:effectLst/>
                <a:ea typeface="Calibri" panose="020F0502020204030204" pitchFamily="34" charset="0"/>
              </a:rPr>
              <a:t>pericenter shorter</a:t>
            </a:r>
            <a:endParaRPr lang="ru-RU" sz="2800" b="1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70976EC-785C-4638-8082-A19376505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FC0DB35-B713-4680-A5E8-95CD2C9D27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710986"/>
              </p:ext>
            </p:extLst>
          </p:nvPr>
        </p:nvGraphicFramePr>
        <p:xfrm>
          <a:off x="3595511" y="5526225"/>
          <a:ext cx="4605867" cy="552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2120900" imgH="254000" progId="Equation.DSMT4">
                  <p:embed/>
                </p:oleObj>
              </mc:Choice>
              <mc:Fallback>
                <p:oleObj name="Equation" r:id="rId4" imgW="2120900" imgH="254000" progId="Equation.DSMT4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DFC0DB35-B713-4680-A5E8-95CD2C9D27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511" y="5526225"/>
                        <a:ext cx="4605867" cy="5528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2736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720C647-271E-4B92-A962-063321F4B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0C13-05A5-417B-94FD-C3A5A40E2E44}" type="slidenum">
              <a:rPr lang="ru-RU" smtClean="0"/>
              <a:t>9</a:t>
            </a:fld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F422411-BC12-41EB-B3AB-C27CB618A858}"/>
              </a:ext>
            </a:extLst>
          </p:cNvPr>
          <p:cNvGrpSpPr/>
          <p:nvPr/>
        </p:nvGrpSpPr>
        <p:grpSpPr>
          <a:xfrm>
            <a:off x="0" y="395102"/>
            <a:ext cx="12214576" cy="5409482"/>
            <a:chOff x="0" y="180622"/>
            <a:chExt cx="12214576" cy="5409482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1B5F5BFF-7A01-4DBD-A39C-1C25C1AF3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576" y="985024"/>
              <a:ext cx="12192000" cy="285595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AF422E0-A587-4E4F-A13E-954CBCC66EF5}"/>
                </a:ext>
              </a:extLst>
            </p:cNvPr>
            <p:cNvSpPr txBox="1"/>
            <p:nvPr/>
          </p:nvSpPr>
          <p:spPr>
            <a:xfrm>
              <a:off x="0" y="180622"/>
              <a:ext cx="1219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We can check the gravity law in the Solar System</a:t>
              </a:r>
              <a:endParaRPr lang="ru-R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4E0653F-B39B-4BB6-B37A-E580CB000AFF}"/>
                </a:ext>
              </a:extLst>
            </p:cNvPr>
            <p:cNvSpPr txBox="1"/>
            <p:nvPr/>
          </p:nvSpPr>
          <p:spPr>
            <a:xfrm>
              <a:off x="392289" y="4205109"/>
              <a:ext cx="114074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If </a:t>
              </a:r>
              <a:r>
                <a:rPr lang="en-US" sz="2800" dirty="0">
                  <a:sym typeface="Symbol" panose="05050102010706020507" pitchFamily="18" charset="2"/>
                </a:rPr>
                <a:t></a:t>
              </a:r>
              <a:r>
                <a:rPr lang="en-US" sz="2800" i="1" dirty="0">
                  <a:sym typeface="Symbol" panose="05050102010706020507" pitchFamily="18" charset="2"/>
                </a:rPr>
                <a:t>h</a:t>
              </a:r>
              <a:r>
                <a:rPr lang="en-US" sz="2800" dirty="0">
                  <a:sym typeface="Symbol" panose="05050102010706020507" pitchFamily="18" charset="2"/>
                </a:rPr>
                <a:t> = 40 km </a:t>
              </a:r>
              <a:r>
                <a:rPr lang="en-US" sz="2800" dirty="0"/>
                <a:t> then </a:t>
              </a:r>
            </a:p>
            <a:p>
              <a:r>
                <a:rPr lang="en-US" sz="2800" dirty="0"/>
                <a:t>		for </a:t>
              </a:r>
              <a:r>
                <a:rPr lang="en-US" sz="2800" i="1" dirty="0"/>
                <a:t>h</a:t>
              </a:r>
              <a:r>
                <a:rPr lang="en-US" sz="2800" dirty="0"/>
                <a:t> = 18 000 km </a:t>
              </a:r>
              <a:r>
                <a:rPr lang="en-US" sz="2800" dirty="0">
                  <a:sym typeface="Symbol" panose="05050102010706020507" pitchFamily="18" charset="2"/>
                </a:rPr>
                <a:t> </a:t>
              </a:r>
              <a:r>
                <a:rPr lang="en-US" sz="2800" i="1" dirty="0">
                  <a:sym typeface="Symbol" panose="05050102010706020507" pitchFamily="18" charset="2"/>
                </a:rPr>
                <a:t>l</a:t>
              </a:r>
              <a:r>
                <a:rPr lang="en-US" sz="2800" dirty="0">
                  <a:sym typeface="Symbol" panose="05050102010706020507" pitchFamily="18" charset="2"/>
                </a:rPr>
                <a:t> = </a:t>
              </a:r>
              <a:r>
                <a:rPr lang="en-US" sz="2800" i="1" dirty="0">
                  <a:sym typeface="Symbol" panose="05050102010706020507" pitchFamily="18" charset="2"/>
                </a:rPr>
                <a:t>S</a:t>
              </a:r>
              <a:r>
                <a:rPr lang="en-US" sz="2800" dirty="0">
                  <a:sym typeface="Symbol" panose="05050102010706020507" pitchFamily="18" charset="2"/>
                </a:rPr>
                <a:t>*</a:t>
              </a:r>
              <a:r>
                <a:rPr lang="en-US" sz="2800" i="1" dirty="0">
                  <a:sym typeface="Symbol" panose="05050102010706020507" pitchFamily="18" charset="2"/>
                </a:rPr>
                <a:t>h</a:t>
              </a:r>
              <a:r>
                <a:rPr lang="en-US" sz="2800" dirty="0">
                  <a:sym typeface="Symbol" panose="05050102010706020507" pitchFamily="18" charset="2"/>
                </a:rPr>
                <a:t> = </a:t>
              </a:r>
              <a:r>
                <a:rPr lang="en-US" sz="2800" dirty="0"/>
                <a:t>     724 560 km </a:t>
              </a:r>
            </a:p>
            <a:p>
              <a:r>
                <a:rPr lang="en-US" sz="2800" dirty="0"/>
                <a:t>		for </a:t>
              </a:r>
              <a:r>
                <a:rPr lang="en-US" sz="2800" i="1" dirty="0"/>
                <a:t>h</a:t>
              </a:r>
              <a:r>
                <a:rPr lang="en-US" sz="2800" dirty="0"/>
                <a:t> = 10 000 km </a:t>
              </a:r>
              <a:r>
                <a:rPr lang="en-US" sz="2800" dirty="0">
                  <a:sym typeface="Symbol" panose="05050102010706020507" pitchFamily="18" charset="2"/>
                </a:rPr>
                <a:t> </a:t>
              </a:r>
              <a:r>
                <a:rPr lang="en-US" sz="2800" i="1" dirty="0">
                  <a:sym typeface="Symbol" panose="05050102010706020507" pitchFamily="18" charset="2"/>
                </a:rPr>
                <a:t>l</a:t>
              </a:r>
              <a:r>
                <a:rPr lang="en-US" sz="2800" dirty="0">
                  <a:sym typeface="Symbol" panose="05050102010706020507" pitchFamily="18" charset="2"/>
                </a:rPr>
                <a:t> = </a:t>
              </a:r>
              <a:r>
                <a:rPr lang="en-US" sz="2800" i="1" dirty="0">
                  <a:sym typeface="Symbol" panose="05050102010706020507" pitchFamily="18" charset="2"/>
                </a:rPr>
                <a:t>S</a:t>
              </a:r>
              <a:r>
                <a:rPr lang="en-US" sz="2800" dirty="0">
                  <a:sym typeface="Symbol" panose="05050102010706020507" pitchFamily="18" charset="2"/>
                </a:rPr>
                <a:t>*</a:t>
              </a:r>
              <a:r>
                <a:rPr lang="en-US" sz="2800" i="1" dirty="0">
                  <a:sym typeface="Symbol" panose="05050102010706020507" pitchFamily="18" charset="2"/>
                </a:rPr>
                <a:t>h</a:t>
              </a:r>
              <a:r>
                <a:rPr lang="en-US" sz="2800" dirty="0">
                  <a:sym typeface="Symbol" panose="05050102010706020507" pitchFamily="18" charset="2"/>
                </a:rPr>
                <a:t> = </a:t>
              </a:r>
              <a:r>
                <a:rPr lang="en-US" sz="2800" dirty="0"/>
                <a:t>  3 794 600 km </a:t>
              </a:r>
              <a:endParaRPr lang="ru-RU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265105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354</Words>
  <Application>Microsoft Office PowerPoint</Application>
  <PresentationFormat>Широкоэкранный</PresentationFormat>
  <Paragraphs>59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Equation</vt:lpstr>
      <vt:lpstr>A MANMADE EXPERIMENT AIMED TO CLARIFY  THE GRAVITY LAW IN THE SOLAR SYSTEM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MANMADE EXPERIMENT AIMED TO CLARIFY  THE GRAVITY LAW IN THE SOLAR SYSTEM </dc:title>
  <dc:creator>a.yefremov</dc:creator>
  <cp:lastModifiedBy>Воробьева Александра Андреевна</cp:lastModifiedBy>
  <cp:revision>12</cp:revision>
  <dcterms:created xsi:type="dcterms:W3CDTF">2020-12-07T17:49:00Z</dcterms:created>
  <dcterms:modified xsi:type="dcterms:W3CDTF">2021-07-05T16:24:42Z</dcterms:modified>
</cp:coreProperties>
</file>