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9" r:id="rId2"/>
    <p:sldId id="335" r:id="rId3"/>
    <p:sldId id="256" r:id="rId4"/>
    <p:sldId id="260" r:id="rId5"/>
    <p:sldId id="261" r:id="rId6"/>
    <p:sldId id="274" r:id="rId7"/>
    <p:sldId id="262" r:id="rId8"/>
    <p:sldId id="265" r:id="rId9"/>
    <p:sldId id="266" r:id="rId10"/>
    <p:sldId id="296" r:id="rId11"/>
    <p:sldId id="297" r:id="rId12"/>
    <p:sldId id="298" r:id="rId13"/>
    <p:sldId id="299" r:id="rId14"/>
    <p:sldId id="336" r:id="rId15"/>
    <p:sldId id="334" r:id="rId16"/>
    <p:sldId id="306" r:id="rId17"/>
    <p:sldId id="304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45" r:id="rId26"/>
    <p:sldId id="340" r:id="rId27"/>
    <p:sldId id="315" r:id="rId28"/>
    <p:sldId id="341" r:id="rId29"/>
    <p:sldId id="339" r:id="rId30"/>
    <p:sldId id="342" r:id="rId31"/>
    <p:sldId id="317" r:id="rId32"/>
    <p:sldId id="325" r:id="rId33"/>
    <p:sldId id="327" r:id="rId34"/>
    <p:sldId id="344" r:id="rId35"/>
    <p:sldId id="318" r:id="rId36"/>
    <p:sldId id="319" r:id="rId37"/>
    <p:sldId id="320" r:id="rId38"/>
    <p:sldId id="321" r:id="rId39"/>
    <p:sldId id="322" r:id="rId40"/>
    <p:sldId id="328" r:id="rId41"/>
    <p:sldId id="323" r:id="rId42"/>
    <p:sldId id="329" r:id="rId43"/>
    <p:sldId id="330" r:id="rId44"/>
    <p:sldId id="305" r:id="rId45"/>
    <p:sldId id="331" r:id="rId46"/>
    <p:sldId id="332" r:id="rId47"/>
    <p:sldId id="333" r:id="rId48"/>
    <p:sldId id="295" r:id="rId49"/>
    <p:sldId id="294" r:id="rId50"/>
    <p:sldId id="337" r:id="rId51"/>
    <p:sldId id="300" r:id="rId52"/>
    <p:sldId id="338" r:id="rId53"/>
    <p:sldId id="284" r:id="rId54"/>
    <p:sldId id="285" r:id="rId55"/>
    <p:sldId id="273" r:id="rId56"/>
    <p:sldId id="288" r:id="rId57"/>
    <p:sldId id="277" r:id="rId58"/>
    <p:sldId id="286" r:id="rId59"/>
    <p:sldId id="287" r:id="rId60"/>
    <p:sldId id="264" r:id="rId61"/>
    <p:sldId id="263" r:id="rId62"/>
    <p:sldId id="257" r:id="rId63"/>
    <p:sldId id="258" r:id="rId64"/>
    <p:sldId id="289" r:id="rId65"/>
    <p:sldId id="290" r:id="rId66"/>
    <p:sldId id="291" r:id="rId67"/>
    <p:sldId id="292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96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029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F81E6-AE1E-4045-B256-B036623B5471}" type="datetimeFigureOut">
              <a:rPr lang="en-029" smtClean="0"/>
              <a:pPr/>
              <a:t>08/07/2025</a:t>
            </a:fld>
            <a:endParaRPr lang="en-029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029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F8ED8-700D-48EA-9BB6-F13794BE4A0F}" type="slidenum">
              <a:rPr lang="en-029" smtClean="0"/>
              <a:pPr/>
              <a:t>‹#›</a:t>
            </a:fld>
            <a:endParaRPr lang="en-029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02C1E-AAE7-46F2-BCEE-46F7672811B5}" type="slidenum">
              <a:rPr lang="en-029" smtClean="0"/>
              <a:pPr/>
              <a:t>40</a:t>
            </a:fld>
            <a:endParaRPr lang="en-029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61D725-8D33-4D7B-9D53-A9AD0E13EE77}" type="slidenum">
              <a:rPr lang="en-GB"/>
              <a:pPr/>
              <a:t>41</a:t>
            </a:fld>
            <a:endParaRPr lang="en-GB"/>
          </a:p>
        </p:txBody>
      </p:sp>
      <p:sp>
        <p:nvSpPr>
          <p:cNvPr id="2580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7763" y="685800"/>
            <a:ext cx="4529137" cy="33956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3063" cy="4081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14125FE-6941-4598-8B0D-6225B55BB1E6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11469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i-FI">
              <a:ea typeface="DejaVu Sans" charset="0"/>
              <a:cs typeface="DejaVu Sans" charset="0"/>
            </a:endParaRPr>
          </a:p>
        </p:txBody>
      </p:sp>
      <p:sp>
        <p:nvSpPr>
          <p:cNvPr id="11469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fi-FI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5A8-58D2-40D6-A7B7-A133D61B2518}" type="datetimeFigureOut">
              <a:rPr lang="en-029" smtClean="0"/>
              <a:pPr/>
              <a:t>08/07/2025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D4FB4-B566-4D20-8F52-31D2F04387F1}" type="slidenum">
              <a:rPr lang="en-029" smtClean="0"/>
              <a:pPr/>
              <a:t>‹#›</a:t>
            </a:fld>
            <a:endParaRPr lang="en-02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5A8-58D2-40D6-A7B7-A133D61B2518}" type="datetimeFigureOut">
              <a:rPr lang="en-029" smtClean="0"/>
              <a:pPr/>
              <a:t>08/07/2025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D4FB4-B566-4D20-8F52-31D2F04387F1}" type="slidenum">
              <a:rPr lang="en-029" smtClean="0"/>
              <a:pPr/>
              <a:t>‹#›</a:t>
            </a:fld>
            <a:endParaRPr lang="en-029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5A8-58D2-40D6-A7B7-A133D61B2518}" type="datetimeFigureOut">
              <a:rPr lang="en-029" smtClean="0"/>
              <a:pPr/>
              <a:t>08/07/2025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D4FB4-B566-4D20-8F52-31D2F04387F1}" type="slidenum">
              <a:rPr lang="en-029" smtClean="0"/>
              <a:pPr/>
              <a:t>‹#›</a:t>
            </a:fld>
            <a:endParaRPr lang="en-029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170F-43FE-4563-B2F8-F10ECFF5B6B7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C4D5B-77DB-4E35-B18C-6CECDBD1B2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5A8-58D2-40D6-A7B7-A133D61B2518}" type="datetimeFigureOut">
              <a:rPr lang="en-029" smtClean="0"/>
              <a:pPr/>
              <a:t>08/07/2025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D4FB4-B566-4D20-8F52-31D2F04387F1}" type="slidenum">
              <a:rPr lang="en-029" smtClean="0"/>
              <a:pPr/>
              <a:t>‹#›</a:t>
            </a:fld>
            <a:endParaRPr lang="en-02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5A8-58D2-40D6-A7B7-A133D61B2518}" type="datetimeFigureOut">
              <a:rPr lang="en-029" smtClean="0"/>
              <a:pPr/>
              <a:t>08/07/2025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D4FB4-B566-4D20-8F52-31D2F04387F1}" type="slidenum">
              <a:rPr lang="en-029" smtClean="0"/>
              <a:pPr/>
              <a:t>‹#›</a:t>
            </a:fld>
            <a:endParaRPr lang="en-02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5A8-58D2-40D6-A7B7-A133D61B2518}" type="datetimeFigureOut">
              <a:rPr lang="en-029" smtClean="0"/>
              <a:pPr/>
              <a:t>08/07/2025</a:t>
            </a:fld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D4FB4-B566-4D20-8F52-31D2F04387F1}" type="slidenum">
              <a:rPr lang="en-029" smtClean="0"/>
              <a:pPr/>
              <a:t>‹#›</a:t>
            </a:fld>
            <a:endParaRPr lang="en-02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5A8-58D2-40D6-A7B7-A133D61B2518}" type="datetimeFigureOut">
              <a:rPr lang="en-029" smtClean="0"/>
              <a:pPr/>
              <a:t>08/07/2025</a:t>
            </a:fld>
            <a:endParaRPr lang="en-029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D4FB4-B566-4D20-8F52-31D2F04387F1}" type="slidenum">
              <a:rPr lang="en-029" smtClean="0"/>
              <a:pPr/>
              <a:t>‹#›</a:t>
            </a:fld>
            <a:endParaRPr lang="en-02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5A8-58D2-40D6-A7B7-A133D61B2518}" type="datetimeFigureOut">
              <a:rPr lang="en-029" smtClean="0"/>
              <a:pPr/>
              <a:t>08/07/2025</a:t>
            </a:fld>
            <a:endParaRPr lang="en-02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D4FB4-B566-4D20-8F52-31D2F04387F1}" type="slidenum">
              <a:rPr lang="en-029" smtClean="0"/>
              <a:pPr/>
              <a:t>‹#›</a:t>
            </a:fld>
            <a:endParaRPr lang="en-02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5A8-58D2-40D6-A7B7-A133D61B2518}" type="datetimeFigureOut">
              <a:rPr lang="en-029" smtClean="0"/>
              <a:pPr/>
              <a:t>08/07/2025</a:t>
            </a:fld>
            <a:endParaRPr lang="en-029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D4FB4-B566-4D20-8F52-31D2F04387F1}" type="slidenum">
              <a:rPr lang="en-029" smtClean="0"/>
              <a:pPr/>
              <a:t>‹#›</a:t>
            </a:fld>
            <a:endParaRPr lang="en-029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5A8-58D2-40D6-A7B7-A133D61B2518}" type="datetimeFigureOut">
              <a:rPr lang="en-029" smtClean="0"/>
              <a:pPr/>
              <a:t>08/07/2025</a:t>
            </a:fld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D4FB4-B566-4D20-8F52-31D2F04387F1}" type="slidenum">
              <a:rPr lang="en-029" smtClean="0"/>
              <a:pPr/>
              <a:t>‹#›</a:t>
            </a:fld>
            <a:endParaRPr lang="en-029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029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25A8-58D2-40D6-A7B7-A133D61B2518}" type="datetimeFigureOut">
              <a:rPr lang="en-029" smtClean="0"/>
              <a:pPr/>
              <a:t>08/07/2025</a:t>
            </a:fld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D4FB4-B566-4D20-8F52-31D2F04387F1}" type="slidenum">
              <a:rPr lang="en-029" smtClean="0"/>
              <a:pPr/>
              <a:t>‹#›</a:t>
            </a:fld>
            <a:endParaRPr lang="en-029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D25A8-58D2-40D6-A7B7-A133D61B2518}" type="datetimeFigureOut">
              <a:rPr lang="en-029" smtClean="0"/>
              <a:pPr/>
              <a:t>08/07/2025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D4FB4-B566-4D20-8F52-31D2F04387F1}" type="slidenum">
              <a:rPr lang="en-029" smtClean="0"/>
              <a:pPr/>
              <a:t>‹#›</a:t>
            </a:fld>
            <a:endParaRPr lang="en-029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029" dirty="0" err="1" smtClean="0"/>
              <a:t>Supermassive</a:t>
            </a:r>
            <a:r>
              <a:rPr lang="en-029" dirty="0" smtClean="0"/>
              <a:t> BH binaries in the Universe</a:t>
            </a:r>
            <a:br>
              <a:rPr lang="en-029" dirty="0" smtClean="0"/>
            </a:br>
            <a:r>
              <a:rPr lang="en-029" sz="2800" i="1" dirty="0" smtClean="0"/>
              <a:t>Pescara July 9, 2025</a:t>
            </a:r>
            <a:endParaRPr lang="en-029" sz="2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029" dirty="0" smtClean="0"/>
              <a:t>M. </a:t>
            </a:r>
            <a:r>
              <a:rPr lang="en-029" dirty="0" err="1" smtClean="0"/>
              <a:t>Valtonen</a:t>
            </a:r>
            <a:r>
              <a:rPr lang="en-029" dirty="0" smtClean="0"/>
              <a:t>, Turku</a:t>
            </a:r>
            <a:endParaRPr lang="en-029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 smtClean="0"/>
              <a:t>Relativistic three-body problem</a:t>
            </a:r>
            <a:endParaRPr lang="en-029" dirty="0"/>
          </a:p>
        </p:txBody>
      </p:sp>
      <p:pic>
        <p:nvPicPr>
          <p:cNvPr id="3074" name="Picture 2" descr="C:\Users\mvaltonen\Downloads\curvature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7937501" cy="447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7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6960" y="260640"/>
            <a:ext cx="8536680" cy="3383640"/>
          </a:xfrm>
          <a:prstGeom prst="rect">
            <a:avLst/>
          </a:prstGeom>
        </p:spPr>
      </p:pic>
      <p:pic>
        <p:nvPicPr>
          <p:cNvPr id="175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1640" y="3717000"/>
            <a:ext cx="5514480" cy="2133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fi-FI" sz="4400">
                <a:solidFill>
                  <a:srgbClr val="000000"/>
                </a:solidFill>
                <a:latin typeface="Calibri"/>
              </a:rPr>
              <a:t>Orbit calculation</a:t>
            </a:r>
            <a:endParaRPr/>
          </a:p>
        </p:txBody>
      </p:sp>
      <p:pic>
        <p:nvPicPr>
          <p:cNvPr id="177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640" y="2349000"/>
            <a:ext cx="7161840" cy="3419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fi-FI" sz="4400">
                <a:solidFill>
                  <a:srgbClr val="000000"/>
                </a:solidFill>
                <a:latin typeface="Calibri"/>
              </a:rPr>
              <a:t>Slingshot</a:t>
            </a:r>
            <a:endParaRPr/>
          </a:p>
        </p:txBody>
      </p:sp>
      <p:sp>
        <p:nvSpPr>
          <p:cNvPr id="17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0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1640" y="1484640"/>
            <a:ext cx="4861080" cy="511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mtClean="0"/>
              <a:t>Tallinn, </a:t>
            </a:r>
            <a:r>
              <a:rPr lang="fi-FI" dirty="0" smtClean="0"/>
              <a:t>September 12-16, 1977.</a:t>
            </a:r>
            <a:endParaRPr lang="en-029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13314" name="Picture 2" descr="C:\Users\mvaltonen\Downloads\Aarseth197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12776"/>
            <a:ext cx="4617182" cy="471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029" dirty="0" smtClean="0"/>
              <a:t>Part 2</a:t>
            </a:r>
            <a:endParaRPr lang="en-029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029" dirty="0" smtClean="0"/>
              <a:t>OJ 287</a:t>
            </a:r>
            <a:endParaRPr lang="en-029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561975"/>
            <a:ext cx="89535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fi-FI" sz="4400">
                <a:solidFill>
                  <a:srgbClr val="000000"/>
                </a:solidFill>
                <a:latin typeface="Calibri"/>
              </a:rPr>
              <a:t>OJ287</a:t>
            </a:r>
            <a:endParaRPr/>
          </a:p>
        </p:txBody>
      </p:sp>
      <p:sp>
        <p:nvSpPr>
          <p:cNvPr id="16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6" name="Picture 2"/>
          <p:cNvPicPr/>
          <p:nvPr/>
        </p:nvPicPr>
        <p:blipFill>
          <a:blip r:embed="rId2" cstate="print"/>
          <a:srcRect t="29330" r="8447" b="20170"/>
          <a:stretch>
            <a:fillRect/>
          </a:stretch>
        </p:blipFill>
        <p:spPr>
          <a:xfrm>
            <a:off x="2339752" y="2132856"/>
            <a:ext cx="4680520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588" cy="630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" y="557213"/>
            <a:ext cx="76581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029" dirty="0" smtClean="0"/>
              <a:t>Part 1</a:t>
            </a:r>
            <a:endParaRPr lang="en-029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029" dirty="0" err="1" smtClean="0"/>
              <a:t>Sverre</a:t>
            </a:r>
            <a:r>
              <a:rPr lang="en-029" dirty="0" smtClean="0"/>
              <a:t> </a:t>
            </a:r>
            <a:r>
              <a:rPr lang="en-029" dirty="0" err="1" smtClean="0"/>
              <a:t>Aarseth</a:t>
            </a:r>
            <a:endParaRPr lang="en-029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" y="557213"/>
            <a:ext cx="76581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" y="557213"/>
            <a:ext cx="76581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" y="557213"/>
            <a:ext cx="76581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" y="557213"/>
            <a:ext cx="76581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" y="557213"/>
            <a:ext cx="76581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" y="557213"/>
            <a:ext cx="76581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2706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645024"/>
            <a:ext cx="26384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645024"/>
            <a:ext cx="21240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725144"/>
            <a:ext cx="1838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509120"/>
            <a:ext cx="62103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000" y="404664"/>
            <a:ext cx="9216000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00808"/>
            <a:ext cx="7319746" cy="44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436096" y="1700808"/>
            <a:ext cx="305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Phys. Rev. D 95, 064003 (2017)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2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640" y="260640"/>
            <a:ext cx="7328880" cy="6119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3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2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640" y="260640"/>
            <a:ext cx="7867080" cy="61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3074" name="Picture 2" descr="C:\Users\mvaltonen\Documents\IMG_0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70000"/>
            <a:ext cx="5125465" cy="63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134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640" y="620640"/>
            <a:ext cx="7678080" cy="2519640"/>
          </a:xfrm>
          <a:prstGeom prst="rect">
            <a:avLst/>
          </a:prstGeom>
        </p:spPr>
      </p:pic>
      <p:pic>
        <p:nvPicPr>
          <p:cNvPr id="135" name="Pictur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000" y="4509000"/>
            <a:ext cx="9071640" cy="1295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692696"/>
            <a:ext cx="24955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556792"/>
            <a:ext cx="41433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4663" y="3167063"/>
            <a:ext cx="3114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190500"/>
            <a:ext cx="847725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20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</p:spPr>
        <p:txBody>
          <a:bodyPr/>
          <a:lstStyle/>
          <a:p>
            <a:pPr algn="ctr"/>
            <a:endParaRPr/>
          </a:p>
        </p:txBody>
      </p:sp>
      <p:pic>
        <p:nvPicPr>
          <p:cNvPr id="121" name="Pictur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9640" y="908640"/>
            <a:ext cx="6276600" cy="2647440"/>
          </a:xfrm>
          <a:prstGeom prst="rect">
            <a:avLst/>
          </a:prstGeom>
        </p:spPr>
      </p:pic>
      <p:sp>
        <p:nvSpPr>
          <p:cNvPr id="122" name="CustomShape 3"/>
          <p:cNvSpPr/>
          <p:nvPr/>
        </p:nvSpPr>
        <p:spPr>
          <a:xfrm>
            <a:off x="2327400" y="3717000"/>
            <a:ext cx="4627800" cy="364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>
                <a:solidFill>
                  <a:srgbClr val="000000"/>
                </a:solidFill>
                <a:latin typeface="Calibri"/>
              </a:rPr>
              <a:t>2017 Class. Quantum Grav. 34 044003</a:t>
            </a:r>
            <a:endParaRPr/>
          </a:p>
        </p:txBody>
      </p:sp>
      <p:pic>
        <p:nvPicPr>
          <p:cNvPr id="123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3640" y="4293000"/>
            <a:ext cx="7964640" cy="1439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290807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029" dirty="0"/>
              <a:t>New model: includes hereditary term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7193280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Old model: no hereditary term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96752"/>
            <a:ext cx="6881121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Spitzer Space Telescope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 dirty="0"/>
          </a:p>
        </p:txBody>
      </p:sp>
      <p:pic>
        <p:nvPicPr>
          <p:cNvPr id="81922" name="Picture 2" descr="Image result for spitzer sp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72816"/>
            <a:ext cx="5616000" cy="421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350" y="852488"/>
            <a:ext cx="73533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420888"/>
            <a:ext cx="63436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797152"/>
            <a:ext cx="2343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 smtClean="0"/>
              <a:t>Binary stars</a:t>
            </a:r>
            <a:endParaRPr lang="en-029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4098" name="Picture 2" descr="C:\Users\mvaltonen\Downloads\XiUMa.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5886450" cy="445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1700213"/>
            <a:ext cx="27051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0"/>
            <a:ext cx="69786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412875"/>
            <a:ext cx="3348038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4437063"/>
            <a:ext cx="38401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4438" y="5229225"/>
            <a:ext cx="31511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113" y="3068638"/>
            <a:ext cx="230028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1863" y="2276475"/>
            <a:ext cx="2665412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3869779"/>
            <a:ext cx="86868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705850" cy="680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valtonen\Downloads\Screenshot 2024-10-06 at 13-53-06 Spitzer Observations of the Predicted Eddington Flare from Blazar OJ 287 - IOPscience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5"/>
            <a:ext cx="8926581" cy="27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60109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267744" y="1196752"/>
          <a:ext cx="4583112" cy="4064000"/>
        </p:xfrm>
        <a:graphic>
          <a:graphicData uri="http://schemas.openxmlformats.org/presentationml/2006/ole">
            <p:oleObj spid="_x0000_s1026" name="Acrobat Document" r:id="rId3" imgW="17487575" imgH="15506542" progId="Acrobat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87624" y="836712"/>
          <a:ext cx="6960000" cy="5220000"/>
        </p:xfrm>
        <a:graphic>
          <a:graphicData uri="http://schemas.openxmlformats.org/presentationml/2006/ole">
            <p:oleObj spid="_x0000_s2050" name="Acrobat Document" r:id="rId3" imgW="5486158" imgH="4114590" progId="Acrobat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valtonen\Downloads\Picture15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980728"/>
            <a:ext cx="6051551" cy="4543425"/>
          </a:xfrm>
          <a:prstGeom prst="rect">
            <a:avLst/>
          </a:prstGeom>
          <a:noFill/>
        </p:spPr>
      </p:pic>
      <p:pic>
        <p:nvPicPr>
          <p:cNvPr id="3075" name="Picture 3" descr="C:\Users\mvaltonen\Downloads\Picture16(2)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4689475" cy="4052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029" dirty="0" smtClean="0"/>
              <a:t>Part 3</a:t>
            </a:r>
            <a:endParaRPr lang="en-029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029" dirty="0" smtClean="0"/>
              <a:t>cosmology</a:t>
            </a:r>
            <a:endParaRPr lang="en-029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 dirty="0"/>
          </a:p>
        </p:txBody>
      </p:sp>
      <p:pic>
        <p:nvPicPr>
          <p:cNvPr id="2050" name="Picture 2" descr="C:\Users\mvaltonen\Downloads\merger-tr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6046636" cy="64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1026" name="Picture 2" descr="C:\Users\mvaltonen\Downloads\Picture20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740020" cy="68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5122" name="Picture 2" descr="C:\Users\mvaltonen\Downloads\Szebehely1967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76672"/>
            <a:ext cx="5219103" cy="597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1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1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1440" y="0"/>
            <a:ext cx="8602200" cy="2807640"/>
          </a:xfrm>
          <a:prstGeom prst="rect">
            <a:avLst/>
          </a:prstGeom>
        </p:spPr>
      </p:pic>
      <p:pic>
        <p:nvPicPr>
          <p:cNvPr id="212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640" y="2934000"/>
            <a:ext cx="6975720" cy="3923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1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8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3640" y="0"/>
            <a:ext cx="5815440" cy="6839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2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1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3640" y="0"/>
            <a:ext cx="6418440" cy="6407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 err="1" smtClean="0"/>
              <a:t>Microquasar</a:t>
            </a:r>
            <a:r>
              <a:rPr lang="en-029" dirty="0" smtClean="0"/>
              <a:t> SS433</a:t>
            </a:r>
            <a:endParaRPr lang="en-029" dirty="0"/>
          </a:p>
        </p:txBody>
      </p:sp>
      <p:pic>
        <p:nvPicPr>
          <p:cNvPr id="3074" name="Picture 2" descr="C:\Users\mvaltonen\Downloads\eso9107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7953375" cy="5057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4098" name="Picture 2" descr="C:\Users\mvaltonen\Downloads\Bij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340768"/>
            <a:ext cx="4518518" cy="496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63538"/>
            <a:ext cx="8229600" cy="1143000"/>
          </a:xfrm>
        </p:spPr>
        <p:txBody>
          <a:bodyPr/>
          <a:lstStyle/>
          <a:p>
            <a:pPr eaLnBrk="1" hangingPunct="1"/>
            <a:r>
              <a:rPr lang="fi-FI" dirty="0" smtClean="0"/>
              <a:t>Final parsec</a:t>
            </a: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eaLnBrk="1" hangingPunct="1"/>
            <a:endParaRPr lang="fi-FI" dirty="0" smtClean="0"/>
          </a:p>
        </p:txBody>
      </p:sp>
      <p:pic>
        <p:nvPicPr>
          <p:cNvPr id="430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2924175"/>
            <a:ext cx="4732337" cy="3246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557338"/>
            <a:ext cx="4638675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1663"/>
            <a:ext cx="4343400" cy="304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0" y="549275"/>
            <a:ext cx="1038225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9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549275"/>
            <a:ext cx="1038225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21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9563" y="549275"/>
            <a:ext cx="1068387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22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288" y="549275"/>
            <a:ext cx="1068387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00808"/>
            <a:ext cx="6185457" cy="45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908720"/>
            <a:ext cx="3384734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32656"/>
            <a:ext cx="78975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endParaRPr lang="en-029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 dirty="0"/>
          </a:p>
        </p:txBody>
      </p:sp>
      <p:pic>
        <p:nvPicPr>
          <p:cNvPr id="2050" name="Picture 2" descr="C:\Users\mvaltonen\Downloads\vanDokkum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30" y="0"/>
            <a:ext cx="5968947" cy="67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 smtClean="0"/>
              <a:t>Pulsar Timing Array</a:t>
            </a:r>
            <a:endParaRPr lang="en-029" dirty="0"/>
          </a:p>
        </p:txBody>
      </p:sp>
      <p:pic>
        <p:nvPicPr>
          <p:cNvPr id="4" name="Picture 2" descr="Image result for Pulsar Timing Arra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5122" name="Picture 2" descr="C:\Users\mvaltonen\Downloads\Screenshot 2025-05-30 at 10-24-34 After 15 years pulsar timing yields evidence of cosmic gravitational wave background - Berkeley New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76672"/>
            <a:ext cx="4200525" cy="5934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 smtClean="0"/>
              <a:t>Multiple star systems</a:t>
            </a:r>
            <a:endParaRPr lang="en-029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 dirty="0"/>
          </a:p>
        </p:txBody>
      </p:sp>
      <p:pic>
        <p:nvPicPr>
          <p:cNvPr id="9218" name="Picture 2" descr="C:\Users\mvaltonen\Downloads\Sextuple_System-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788" y="1854000"/>
            <a:ext cx="8865212" cy="500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 smtClean="0"/>
              <a:t>Cosmic Web?</a:t>
            </a:r>
            <a:endParaRPr lang="en-029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Lanzetta</a:t>
            </a:r>
            <a:r>
              <a:rPr lang="fr-FR" dirty="0" smtClean="0"/>
              <a:t> et al., </a:t>
            </a:r>
            <a:r>
              <a:rPr lang="fr-FR" dirty="0" err="1" smtClean="0"/>
              <a:t>Astrophysical</a:t>
            </a:r>
            <a:r>
              <a:rPr lang="fr-FR" dirty="0" smtClean="0"/>
              <a:t> Journal </a:t>
            </a:r>
            <a:r>
              <a:rPr lang="fr-FR" dirty="0" err="1" smtClean="0"/>
              <a:t>Letters</a:t>
            </a:r>
            <a:r>
              <a:rPr lang="fr-FR" dirty="0" smtClean="0"/>
              <a:t>, 2024.</a:t>
            </a:r>
            <a:r>
              <a:rPr lang="en-029" dirty="0"/>
              <a:t> Condor Array Telescope</a:t>
            </a:r>
          </a:p>
        </p:txBody>
      </p:sp>
      <p:pic>
        <p:nvPicPr>
          <p:cNvPr id="8195" name="Picture 3" descr="C:\Users\mvaltonen\Downloads\Picture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882950" y="869578"/>
            <a:ext cx="2882900" cy="670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 dirty="0"/>
          </a:p>
        </p:txBody>
      </p:sp>
      <p:pic>
        <p:nvPicPr>
          <p:cNvPr id="7170" name="Picture 2" descr="C:\Users\mvaltonen\Downloads\3wzucgud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32656"/>
            <a:ext cx="5840586" cy="55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029" dirty="0" smtClean="0"/>
              <a:t>                    </a:t>
            </a:r>
            <a:r>
              <a:rPr lang="en-029" sz="4800" dirty="0" smtClean="0"/>
              <a:t>THANK YOU</a:t>
            </a:r>
            <a:endParaRPr lang="en-029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0178" name="Picture 2" descr="Orbital elements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857" y="13"/>
            <a:ext cx="7798748" cy="6248571"/>
          </a:xfrm>
          <a:prstGeom prst="rect">
            <a:avLst/>
          </a:prstGeom>
          <a:noFill/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429" y="2503714"/>
            <a:ext cx="1134782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4286" y="4191000"/>
            <a:ext cx="95250" cy="10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1" y="4789715"/>
            <a:ext cx="81643" cy="7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858" y="2231586"/>
            <a:ext cx="2102304" cy="26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3287" y="2939143"/>
            <a:ext cx="1964948" cy="33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7714" y="3320143"/>
            <a:ext cx="423973" cy="33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74572" y="3483442"/>
            <a:ext cx="511167" cy="41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26441" y="1905000"/>
            <a:ext cx="771429" cy="33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29" y="489857"/>
            <a:ext cx="8229600" cy="1143000"/>
          </a:xfrm>
        </p:spPr>
        <p:txBody>
          <a:bodyPr/>
          <a:lstStyle/>
          <a:p>
            <a:endParaRPr lang="fi-FI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5288" y="217715"/>
            <a:ext cx="7062295" cy="110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11" y="2068299"/>
            <a:ext cx="5369549" cy="77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144" y="3048002"/>
            <a:ext cx="8892857" cy="64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618" y="3918858"/>
            <a:ext cx="8820395" cy="6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Solve Q from </a:t>
            </a:r>
            <a:endParaRPr lang="fi-FI" dirty="0"/>
          </a:p>
        </p:txBody>
      </p:sp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13" y="-170180"/>
            <a:ext cx="131951" cy="3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5183" tIns="32597" rIns="65183" bIns="32597" numCol="1" anchor="ctr" anchorCtr="0" compatLnSpc="1">
            <a:prstTxWarp prst="textNoShape">
              <a:avLst/>
            </a:prstTxWarp>
            <a:spAutoFit/>
          </a:bodyPr>
          <a:lstStyle/>
          <a:p>
            <a:endParaRPr lang="fi-FI"/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858" y="2013858"/>
            <a:ext cx="9636456" cy="2622857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9286" y="2612573"/>
            <a:ext cx="476250" cy="7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9299" y="1197429"/>
            <a:ext cx="753961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1286" y="1306286"/>
            <a:ext cx="1883036" cy="48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5150" y="1251857"/>
            <a:ext cx="580179" cy="48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381441"/>
            <a:ext cx="11031852" cy="789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6143" y="435442"/>
            <a:ext cx="5679734" cy="100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3714" y="1741727"/>
            <a:ext cx="3711674" cy="30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3571" y="2068299"/>
            <a:ext cx="3197516" cy="66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7331" y="3306536"/>
            <a:ext cx="2442143" cy="33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6714" y="3755573"/>
            <a:ext cx="23837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 smtClean="0"/>
              <a:t>Runaway stars</a:t>
            </a:r>
            <a:endParaRPr lang="en-029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29" dirty="0"/>
          </a:p>
        </p:txBody>
      </p:sp>
      <p:pic>
        <p:nvPicPr>
          <p:cNvPr id="6146" name="Picture 2" descr="C:\Users\mvaltonen\Downloads\Runaway_st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6660000" cy="532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Stability limit</a:t>
            </a:r>
            <a:endParaRPr lang="fi-FI" dirty="0"/>
          </a:p>
        </p:txBody>
      </p:sp>
      <p:pic>
        <p:nvPicPr>
          <p:cNvPr id="1028" name="Picture 4" descr="http://upload.wikimedia.org/wikipedia/commons/thumb/7/7c/HD188753_orbit.jpg/250px-HD188753_orb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6705000" cy="53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458" y="13"/>
            <a:ext cx="7012272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2728" y="108857"/>
            <a:ext cx="2041071" cy="44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111</Words>
  <Application>Microsoft Office PowerPoint</Application>
  <PresentationFormat>On-screen Show (4:3)</PresentationFormat>
  <Paragraphs>32</Paragraphs>
  <Slides>67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9" baseType="lpstr">
      <vt:lpstr>Office Theme</vt:lpstr>
      <vt:lpstr>Acrobat Document</vt:lpstr>
      <vt:lpstr>Supermassive BH binaries in the Universe Pescara July 9, 2025</vt:lpstr>
      <vt:lpstr>Part 1</vt:lpstr>
      <vt:lpstr>Slide 3</vt:lpstr>
      <vt:lpstr>Binary stars</vt:lpstr>
      <vt:lpstr>Slide 5</vt:lpstr>
      <vt:lpstr>Multiple star systems</vt:lpstr>
      <vt:lpstr>Runaway stars</vt:lpstr>
      <vt:lpstr>Stability limit</vt:lpstr>
      <vt:lpstr>Slide 9</vt:lpstr>
      <vt:lpstr>Relativistic three-body problem</vt:lpstr>
      <vt:lpstr>Slide 11</vt:lpstr>
      <vt:lpstr>Slide 12</vt:lpstr>
      <vt:lpstr>Slide 13</vt:lpstr>
      <vt:lpstr>Tallinn, September 12-16, 1977.</vt:lpstr>
      <vt:lpstr>Part 2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New model: includes hereditary term</vt:lpstr>
      <vt:lpstr>Old model: no hereditary term</vt:lpstr>
      <vt:lpstr>Spitzer Space Telescope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Part 3</vt:lpstr>
      <vt:lpstr>Slide 48</vt:lpstr>
      <vt:lpstr>Slide 49</vt:lpstr>
      <vt:lpstr>Slide 50</vt:lpstr>
      <vt:lpstr>Slide 51</vt:lpstr>
      <vt:lpstr>Slide 52</vt:lpstr>
      <vt:lpstr>Microquasar SS433</vt:lpstr>
      <vt:lpstr>Slide 54</vt:lpstr>
      <vt:lpstr>Final parsec</vt:lpstr>
      <vt:lpstr>Slide 56</vt:lpstr>
      <vt:lpstr>Slide 57</vt:lpstr>
      <vt:lpstr>Pulsar Timing Array</vt:lpstr>
      <vt:lpstr>Slide 59</vt:lpstr>
      <vt:lpstr>Cosmic Web?</vt:lpstr>
      <vt:lpstr>Slide 61</vt:lpstr>
      <vt:lpstr>Slide 62</vt:lpstr>
      <vt:lpstr>Slide 63</vt:lpstr>
      <vt:lpstr>Slide 64</vt:lpstr>
      <vt:lpstr>Slide 65</vt:lpstr>
      <vt:lpstr>Solve Q from </vt:lpstr>
      <vt:lpstr>Slide 67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Sverre Aarseth’s Universe Tallin June 2-4, 2025</dc:title>
  <dc:creator>mvaltonen</dc:creator>
  <cp:lastModifiedBy>mvaltonen</cp:lastModifiedBy>
  <cp:revision>6</cp:revision>
  <dcterms:created xsi:type="dcterms:W3CDTF">2025-05-24T10:28:28Z</dcterms:created>
  <dcterms:modified xsi:type="dcterms:W3CDTF">2025-07-08T10:45:35Z</dcterms:modified>
</cp:coreProperties>
</file>