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4" r:id="rId2"/>
    <p:sldMasterId id="2147483702" r:id="rId3"/>
  </p:sldMasterIdLst>
  <p:notesMasterIdLst>
    <p:notesMasterId r:id="rId21"/>
  </p:notesMasterIdLst>
  <p:sldIdLst>
    <p:sldId id="462" r:id="rId4"/>
    <p:sldId id="495" r:id="rId5"/>
    <p:sldId id="497" r:id="rId6"/>
    <p:sldId id="496" r:id="rId7"/>
    <p:sldId id="365" r:id="rId8"/>
    <p:sldId id="501" r:id="rId9"/>
    <p:sldId id="498" r:id="rId10"/>
    <p:sldId id="499" r:id="rId11"/>
    <p:sldId id="500" r:id="rId12"/>
    <p:sldId id="504" r:id="rId13"/>
    <p:sldId id="491" r:id="rId14"/>
    <p:sldId id="492" r:id="rId15"/>
    <p:sldId id="488" r:id="rId16"/>
    <p:sldId id="493" r:id="rId17"/>
    <p:sldId id="489" r:id="rId18"/>
    <p:sldId id="490" r:id="rId19"/>
    <p:sldId id="5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20"/>
    <p:restoredTop sz="95273"/>
  </p:normalViewPr>
  <p:slideViewPr>
    <p:cSldViewPr snapToGrid="0">
      <p:cViewPr varScale="1">
        <p:scale>
          <a:sx n="105" d="100"/>
          <a:sy n="105" d="100"/>
        </p:scale>
        <p:origin x="216"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B0A2D-70D9-924D-B06F-5643B533175E}" type="datetimeFigureOut">
              <a:rPr lang="en-US" smtClean="0"/>
              <a:t>7/9/25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7ABA95-5E9D-2C48-8308-4A37A9F97887}" type="slidenum">
              <a:rPr lang="en-US" smtClean="0"/>
              <a:t>‹#›</a:t>
            </a:fld>
            <a:endParaRPr lang="en-US"/>
          </a:p>
        </p:txBody>
      </p:sp>
    </p:spTree>
    <p:extLst>
      <p:ext uri="{BB962C8B-B14F-4D97-AF65-F5344CB8AC3E}">
        <p14:creationId xmlns:p14="http://schemas.microsoft.com/office/powerpoint/2010/main" val="971043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alk-in slide">
    <p:spTree>
      <p:nvGrpSpPr>
        <p:cNvPr id="1" name=""/>
        <p:cNvGrpSpPr/>
        <p:nvPr/>
      </p:nvGrpSpPr>
      <p:grpSpPr>
        <a:xfrm>
          <a:off x="0" y="0"/>
          <a:ext cx="0" cy="0"/>
          <a:chOff x="0" y="0"/>
          <a:chExt cx="0" cy="0"/>
        </a:xfrm>
      </p:grpSpPr>
      <p:sp>
        <p:nvSpPr>
          <p:cNvPr id="3" name="TextBox 2"/>
          <p:cNvSpPr txBox="1"/>
          <p:nvPr userDrawn="1"/>
        </p:nvSpPr>
        <p:spPr>
          <a:xfrm>
            <a:off x="-1828800" y="0"/>
            <a:ext cx="1828800" cy="2991580"/>
          </a:xfrm>
          <a:prstGeom prst="rect">
            <a:avLst/>
          </a:prstGeom>
          <a:noFill/>
        </p:spPr>
        <p:txBody>
          <a:bodyPr wrap="square" lIns="109720" tIns="54860" rIns="109720" bIns="54860" rtlCol="0">
            <a:spAutoFit/>
          </a:bodyPr>
          <a:lstStyle/>
          <a:p>
            <a:r>
              <a:rPr lang="en-US" sz="1440" b="1" dirty="0">
                <a:solidFill>
                  <a:srgbClr val="000000"/>
                </a:solidFill>
              </a:rPr>
              <a:t>NOTE</a:t>
            </a:r>
            <a:r>
              <a:rPr lang="en-US" sz="1440" b="0" dirty="0">
                <a:solidFill>
                  <a:srgbClr val="000000"/>
                </a:solidFill>
              </a:rPr>
              <a:t>: THIS IS YOUR WALK-IN SLIDE OPTION #1. </a:t>
            </a:r>
            <a:r>
              <a:rPr lang="en-US" sz="1440" kern="1200" dirty="0">
                <a:solidFill>
                  <a:schemeClr val="tx1"/>
                </a:solidFill>
                <a:effectLst/>
                <a:latin typeface="+mn-lt"/>
                <a:ea typeface="+mn-ea"/>
                <a:cs typeface="+mn-cs"/>
              </a:rPr>
              <a:t>Instead of the Title</a:t>
            </a:r>
            <a:r>
              <a:rPr lang="en-US" sz="1440" kern="1200" baseline="0" dirty="0">
                <a:solidFill>
                  <a:schemeClr val="tx1"/>
                </a:solidFill>
                <a:effectLst/>
                <a:latin typeface="+mn-lt"/>
                <a:ea typeface="+mn-ea"/>
                <a:cs typeface="+mn-cs"/>
              </a:rPr>
              <a:t> </a:t>
            </a:r>
            <a:r>
              <a:rPr lang="en-US" sz="1440" kern="1200" dirty="0">
                <a:solidFill>
                  <a:schemeClr val="tx1"/>
                </a:solidFill>
                <a:effectLst/>
                <a:latin typeface="+mn-lt"/>
                <a:ea typeface="+mn-ea"/>
                <a:cs typeface="+mn-cs"/>
              </a:rPr>
              <a:t>Slide, display this slide on the venue screen while your audience is arriving. </a:t>
            </a:r>
          </a:p>
          <a:p>
            <a:endParaRPr lang="en-US" sz="1440" kern="1200" dirty="0">
              <a:solidFill>
                <a:schemeClr val="tx1"/>
              </a:solidFill>
              <a:effectLst/>
              <a:latin typeface="+mn-lt"/>
              <a:ea typeface="+mn-ea"/>
              <a:cs typeface="+mn-cs"/>
            </a:endParaRPr>
          </a:p>
          <a:p>
            <a:r>
              <a:rPr lang="en-US" sz="1440" kern="1200" dirty="0">
                <a:solidFill>
                  <a:schemeClr val="tx1"/>
                </a:solidFill>
                <a:effectLst/>
                <a:latin typeface="+mn-lt"/>
                <a:ea typeface="+mn-ea"/>
                <a:cs typeface="+mn-cs"/>
              </a:rPr>
              <a:t>This is </a:t>
            </a:r>
            <a:r>
              <a:rPr lang="en-US" sz="1440" b="1" u="none" kern="1200" dirty="0">
                <a:solidFill>
                  <a:schemeClr val="tx1"/>
                </a:solidFill>
                <a:effectLst/>
                <a:latin typeface="+mn-lt"/>
                <a:ea typeface="+mn-ea"/>
                <a:cs typeface="+mn-cs"/>
              </a:rPr>
              <a:t>not</a:t>
            </a:r>
            <a:r>
              <a:rPr lang="en-US" sz="1440" kern="1200" dirty="0">
                <a:solidFill>
                  <a:schemeClr val="tx1"/>
                </a:solidFill>
                <a:effectLst/>
                <a:latin typeface="+mn-lt"/>
                <a:ea typeface="+mn-ea"/>
                <a:cs typeface="+mn-cs"/>
              </a:rPr>
              <a:t> a title slide. </a:t>
            </a:r>
            <a:br>
              <a:rPr lang="en-US" sz="1440" kern="1200" dirty="0">
                <a:solidFill>
                  <a:schemeClr val="tx1"/>
                </a:solidFill>
                <a:effectLst/>
                <a:latin typeface="+mn-lt"/>
                <a:ea typeface="+mn-ea"/>
                <a:cs typeface="+mn-cs"/>
              </a:rPr>
            </a:br>
            <a:endParaRPr lang="en-US" sz="1440" dirty="0">
              <a:solidFill>
                <a:srgbClr val="000000"/>
              </a:solidFill>
            </a:endParaRPr>
          </a:p>
        </p:txBody>
      </p:sp>
      <p:sp>
        <p:nvSpPr>
          <p:cNvPr id="10" name="Rectangle 9"/>
          <p:cNvSpPr/>
          <p:nvPr userDrawn="1"/>
        </p:nvSpPr>
        <p:spPr>
          <a:xfrm>
            <a:off x="0" y="6309670"/>
            <a:ext cx="12192000" cy="559576"/>
          </a:xfrm>
          <a:prstGeom prst="rect">
            <a:avLst/>
          </a:prstGeom>
          <a:solidFill>
            <a:sysClr val="window" lastClr="FFFFFF"/>
          </a:solidFill>
          <a:ln w="25400" cap="flat" cmpd="sng" algn="ctr">
            <a:noFill/>
            <a:prstDash val="solid"/>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6096000" y="6647649"/>
            <a:ext cx="6096000" cy="203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1097280" eaLnBrk="1" fontAlgn="auto" latinLnBrk="0" hangingPunct="1">
              <a:lnSpc>
                <a:spcPct val="100000"/>
              </a:lnSpc>
              <a:spcBef>
                <a:spcPts val="0"/>
              </a:spcBef>
              <a:spcAft>
                <a:spcPts val="0"/>
              </a:spcAft>
              <a:buClrTx/>
              <a:buSzTx/>
              <a:buFontTx/>
              <a:buNone/>
              <a:tabLst/>
              <a:defRPr/>
            </a:pPr>
            <a:r>
              <a:rPr kumimoji="0" lang="en-US" altLang="en-US" sz="72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9" name="Picture 8" descr="LANL_allWHITE.ai"/>
          <p:cNvPicPr>
            <a:picLocks noChangeAspect="1"/>
          </p:cNvPicPr>
          <p:nvPr userDrawn="1"/>
        </p:nvPicPr>
        <p:blipFill rotWithShape="1">
          <a:blip r:embed="rId2" cstate="print">
            <a:extLst>
              <a:ext uri="{28A0092B-C50C-407E-A947-70E740481C1C}">
                <a14:useLocalDpi xmlns:a14="http://schemas.microsoft.com/office/drawing/2010/main"/>
              </a:ext>
            </a:extLst>
          </a:blip>
          <a:srcRect l="23021" t="26248" r="27098" b="30198"/>
          <a:stretch/>
        </p:blipFill>
        <p:spPr>
          <a:xfrm>
            <a:off x="727086" y="385234"/>
            <a:ext cx="10056316" cy="4515863"/>
          </a:xfrm>
          <a:prstGeom prst="rect">
            <a:avLst/>
          </a:prstGeom>
        </p:spPr>
      </p:pic>
      <p:pic>
        <p:nvPicPr>
          <p:cNvPr id="13" name="Picture 12" descr="NNSA_80%.ai"/>
          <p:cNvPicPr>
            <a:picLocks noChangeAspect="1"/>
          </p:cNvPicPr>
          <p:nvPr userDrawn="1"/>
        </p:nvPicPr>
        <p:blipFill rotWithShape="1">
          <a:blip r:embed="rId3" cstate="print">
            <a:extLst>
              <a:ext uri="{28A0092B-C50C-407E-A947-70E740481C1C}">
                <a14:useLocalDpi xmlns:a14="http://schemas.microsoft.com/office/drawing/2010/main"/>
              </a:ext>
            </a:extLst>
          </a:blip>
          <a:srcRect l="29116" t="44234" r="25200" b="40485"/>
          <a:stretch/>
        </p:blipFill>
        <p:spPr>
          <a:xfrm>
            <a:off x="10805981" y="6350311"/>
            <a:ext cx="1281735" cy="385862"/>
          </a:xfrm>
          <a:prstGeom prst="rect">
            <a:avLst/>
          </a:prstGeom>
        </p:spPr>
      </p:pic>
    </p:spTree>
    <p:extLst>
      <p:ext uri="{BB962C8B-B14F-4D97-AF65-F5344CB8AC3E}">
        <p14:creationId xmlns:p14="http://schemas.microsoft.com/office/powerpoint/2010/main" val="136823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66C372-B5C4-454D-BA55-B3DCD2663AE7}" type="datetimeFigureOut">
              <a:rPr lang="en-US" smtClean="0"/>
              <a:t>7/9/25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64DD3-74E8-294F-A79B-1C64EB7CDCC5}" type="slidenum">
              <a:rPr lang="en-US" smtClean="0"/>
              <a:t>‹#›</a:t>
            </a:fld>
            <a:endParaRPr lang="en-US"/>
          </a:p>
        </p:txBody>
      </p:sp>
    </p:spTree>
    <p:extLst>
      <p:ext uri="{BB962C8B-B14F-4D97-AF65-F5344CB8AC3E}">
        <p14:creationId xmlns:p14="http://schemas.microsoft.com/office/powerpoint/2010/main" val="494653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0F7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A7D230E-980C-6C49-AAFE-3F8388D6141A}"/>
              </a:ext>
            </a:extLst>
          </p:cNvPr>
          <p:cNvPicPr>
            <a:picLocks noChangeAspect="1"/>
          </p:cNvPicPr>
          <p:nvPr userDrawn="1"/>
        </p:nvPicPr>
        <p:blipFill rotWithShape="1">
          <a:blip r:embed="rId2"/>
          <a:srcRect l="17044"/>
          <a:stretch/>
        </p:blipFill>
        <p:spPr>
          <a:xfrm>
            <a:off x="0" y="0"/>
            <a:ext cx="12192000" cy="6858000"/>
          </a:xfrm>
          <a:prstGeom prst="rect">
            <a:avLst/>
          </a:prstGeom>
        </p:spPr>
      </p:pic>
      <p:sp>
        <p:nvSpPr>
          <p:cNvPr id="2" name="Title 1"/>
          <p:cNvSpPr>
            <a:spLocks noGrp="1"/>
          </p:cNvSpPr>
          <p:nvPr>
            <p:ph type="ctrTitle" hasCustomPrompt="1"/>
          </p:nvPr>
        </p:nvSpPr>
        <p:spPr>
          <a:xfrm>
            <a:off x="609832" y="1981873"/>
            <a:ext cx="5107093" cy="1559401"/>
          </a:xfrm>
        </p:spPr>
        <p:txBody>
          <a:bodyPr lIns="0" tIns="0" rIns="0" bIns="0" anchor="t" anchorCtr="0">
            <a:normAutofit/>
          </a:bodyPr>
          <a:lstStyle>
            <a:lvl1pPr algn="l" fontAlgn="t">
              <a:lnSpc>
                <a:spcPct val="100000"/>
              </a:lnSpc>
              <a:defRPr sz="2880" b="1" i="0">
                <a:solidFill>
                  <a:schemeClr val="bg1"/>
                </a:solidFill>
                <a:latin typeface="Arial" panose="020B0604020202020204" pitchFamily="34" charset="0"/>
                <a:cs typeface="Arial" panose="020B0604020202020204" pitchFamily="34" charset="0"/>
              </a:defRPr>
            </a:lvl1pPr>
          </a:lstStyle>
          <a:p>
            <a:r>
              <a:rPr lang="en-US" dirty="0"/>
              <a:t>Click to add title of presentation</a:t>
            </a:r>
          </a:p>
        </p:txBody>
      </p:sp>
      <p:sp>
        <p:nvSpPr>
          <p:cNvPr id="3" name="Subtitle 2"/>
          <p:cNvSpPr>
            <a:spLocks noGrp="1"/>
          </p:cNvSpPr>
          <p:nvPr>
            <p:ph type="subTitle" idx="1" hasCustomPrompt="1"/>
          </p:nvPr>
        </p:nvSpPr>
        <p:spPr>
          <a:xfrm>
            <a:off x="609600" y="3561745"/>
            <a:ext cx="5107093" cy="646853"/>
          </a:xfrm>
        </p:spPr>
        <p:txBody>
          <a:bodyPr lIns="0" tIns="0" rIns="0" bIns="0"/>
          <a:lstStyle>
            <a:lvl1pPr marL="0" indent="0" algn="l">
              <a:buNone/>
              <a:defRPr sz="1920" b="0" i="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dirty="0"/>
              <a:t>Click to add presenter or presenting org</a:t>
            </a:r>
          </a:p>
        </p:txBody>
      </p:sp>
      <p:pic>
        <p:nvPicPr>
          <p:cNvPr id="13" name="Picture 12">
            <a:extLst>
              <a:ext uri="{FF2B5EF4-FFF2-40B4-BE49-F238E27FC236}">
                <a16:creationId xmlns:a16="http://schemas.microsoft.com/office/drawing/2014/main" id="{35D57AE5-8F4A-FA4E-90E4-E2EE525E9D92}"/>
              </a:ext>
            </a:extLst>
          </p:cNvPr>
          <p:cNvPicPr>
            <a:picLocks noChangeAspect="1"/>
          </p:cNvPicPr>
          <p:nvPr userDrawn="1"/>
        </p:nvPicPr>
        <p:blipFill>
          <a:blip r:embed="rId3"/>
          <a:stretch>
            <a:fillRect/>
          </a:stretch>
        </p:blipFill>
        <p:spPr>
          <a:xfrm>
            <a:off x="0" y="-77830"/>
            <a:ext cx="4441952" cy="2039672"/>
          </a:xfrm>
          <a:prstGeom prst="rect">
            <a:avLst/>
          </a:prstGeom>
        </p:spPr>
      </p:pic>
      <p:sp>
        <p:nvSpPr>
          <p:cNvPr id="8" name="Text Placeholder 7">
            <a:extLst>
              <a:ext uri="{FF2B5EF4-FFF2-40B4-BE49-F238E27FC236}">
                <a16:creationId xmlns:a16="http://schemas.microsoft.com/office/drawing/2014/main" id="{D1000446-DC24-2642-A21F-0BEA0073149F}"/>
              </a:ext>
            </a:extLst>
          </p:cNvPr>
          <p:cNvSpPr>
            <a:spLocks noGrp="1"/>
          </p:cNvSpPr>
          <p:nvPr>
            <p:ph type="body" sz="quarter" idx="13" hasCustomPrompt="1"/>
          </p:nvPr>
        </p:nvSpPr>
        <p:spPr>
          <a:xfrm>
            <a:off x="609602" y="4396171"/>
            <a:ext cx="3618807" cy="324812"/>
          </a:xfrm>
        </p:spPr>
        <p:txBody>
          <a:bodyPr lIns="0" tIns="0" rIns="0" bIns="0"/>
          <a:lstStyle>
            <a:lvl1pPr>
              <a:buNone/>
              <a:defRPr sz="1440" b="0" i="0">
                <a:solidFill>
                  <a:schemeClr val="bg1"/>
                </a:solidFill>
                <a:latin typeface="Arial" panose="020B0604020202020204" pitchFamily="34" charset="0"/>
                <a:cs typeface="Arial" panose="020B0604020202020204" pitchFamily="34" charset="0"/>
              </a:defRPr>
            </a:lvl1pPr>
          </a:lstStyle>
          <a:p>
            <a:pPr lvl="0"/>
            <a:r>
              <a:rPr lang="en-US" dirty="0"/>
              <a:t>Click to add the date of the presentation</a:t>
            </a:r>
          </a:p>
        </p:txBody>
      </p:sp>
      <p:sp>
        <p:nvSpPr>
          <p:cNvPr id="12" name="Slide Number Placeholder 3">
            <a:extLst>
              <a:ext uri="{FF2B5EF4-FFF2-40B4-BE49-F238E27FC236}">
                <a16:creationId xmlns:a16="http://schemas.microsoft.com/office/drawing/2014/main" id="{85AE9854-7A76-C34E-9D7F-DE749A698C73}"/>
              </a:ext>
            </a:extLst>
          </p:cNvPr>
          <p:cNvSpPr txBox="1">
            <a:spLocks/>
          </p:cNvSpPr>
          <p:nvPr userDrawn="1"/>
        </p:nvSpPr>
        <p:spPr>
          <a:xfrm>
            <a:off x="11654847" y="6465497"/>
            <a:ext cx="293980"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40" dirty="0">
                <a:solidFill>
                  <a:schemeClr val="bg1">
                    <a:lumMod val="65000"/>
                  </a:schemeClr>
                </a:solidFill>
              </a:rPr>
              <a:t>  </a:t>
            </a:r>
            <a:fld id="{F16E1515-8F3D-DE4D-94E5-8D9BEBCD7A49}" type="slidenum">
              <a:rPr lang="en-US" sz="840" smtClean="0">
                <a:solidFill>
                  <a:schemeClr val="bg1">
                    <a:lumMod val="65000"/>
                  </a:schemeClr>
                </a:solidFill>
              </a:rPr>
              <a:pPr/>
              <a:t>‹#›</a:t>
            </a:fld>
            <a:endParaRPr lang="en-US" sz="840" dirty="0">
              <a:solidFill>
                <a:schemeClr val="bg1">
                  <a:lumMod val="65000"/>
                </a:schemeClr>
              </a:solidFill>
            </a:endParaRPr>
          </a:p>
        </p:txBody>
      </p:sp>
      <p:sp>
        <p:nvSpPr>
          <p:cNvPr id="22" name="Date Placeholder 3">
            <a:extLst>
              <a:ext uri="{FF2B5EF4-FFF2-40B4-BE49-F238E27FC236}">
                <a16:creationId xmlns:a16="http://schemas.microsoft.com/office/drawing/2014/main" id="{DD9D28ED-2D06-3A46-9727-8A9B2D7E7F63}"/>
              </a:ext>
            </a:extLst>
          </p:cNvPr>
          <p:cNvSpPr txBox="1">
            <a:spLocks/>
          </p:cNvSpPr>
          <p:nvPr userDrawn="1"/>
        </p:nvSpPr>
        <p:spPr>
          <a:xfrm>
            <a:off x="10277856" y="6461336"/>
            <a:ext cx="813219"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840" smtClean="0"/>
              <a:pPr/>
              <a:t>7/9/25</a:t>
            </a:fld>
            <a:endParaRPr lang="en-US" sz="840" dirty="0"/>
          </a:p>
        </p:txBody>
      </p:sp>
      <p:sp>
        <p:nvSpPr>
          <p:cNvPr id="5" name="Text Placeholder 4">
            <a:extLst>
              <a:ext uri="{FF2B5EF4-FFF2-40B4-BE49-F238E27FC236}">
                <a16:creationId xmlns:a16="http://schemas.microsoft.com/office/drawing/2014/main" id="{D8615BFA-90C1-0F46-AAA7-8C67D48F4666}"/>
              </a:ext>
            </a:extLst>
          </p:cNvPr>
          <p:cNvSpPr>
            <a:spLocks noGrp="1"/>
          </p:cNvSpPr>
          <p:nvPr>
            <p:ph type="body" sz="quarter" idx="14" hasCustomPrompt="1"/>
          </p:nvPr>
        </p:nvSpPr>
        <p:spPr>
          <a:xfrm>
            <a:off x="609600" y="5520164"/>
            <a:ext cx="3462867" cy="505883"/>
          </a:xfrm>
        </p:spPr>
        <p:txBody>
          <a:bodyPr lIns="0" tIns="0" rIns="0" bIns="0" anchor="t" anchorCtr="0"/>
          <a:lstStyle>
            <a:lvl1pPr>
              <a:buFontTx/>
              <a:buNone/>
              <a:defRPr sz="1200">
                <a:solidFill>
                  <a:schemeClr val="bg1">
                    <a:lumMod val="65000"/>
                  </a:schemeClr>
                </a:solidFill>
              </a:defRPr>
            </a:lvl1pPr>
            <a:lvl2pPr>
              <a:buFontTx/>
              <a:buNone/>
              <a:defRPr sz="1440">
                <a:solidFill>
                  <a:schemeClr val="bg1">
                    <a:lumMod val="65000"/>
                  </a:schemeClr>
                </a:solidFill>
              </a:defRPr>
            </a:lvl2pPr>
            <a:lvl3pPr>
              <a:buFontTx/>
              <a:buNone/>
              <a:defRPr sz="1440">
                <a:solidFill>
                  <a:schemeClr val="bg1">
                    <a:lumMod val="65000"/>
                  </a:schemeClr>
                </a:solidFill>
              </a:defRPr>
            </a:lvl3pPr>
            <a:lvl4pPr>
              <a:buFontTx/>
              <a:buNone/>
              <a:defRPr sz="1440">
                <a:solidFill>
                  <a:schemeClr val="bg1">
                    <a:lumMod val="65000"/>
                  </a:schemeClr>
                </a:solidFill>
              </a:defRPr>
            </a:lvl4pPr>
            <a:lvl5pPr>
              <a:buFontTx/>
              <a:buNone/>
              <a:defRPr sz="1440">
                <a:solidFill>
                  <a:schemeClr val="bg1">
                    <a:lumMod val="65000"/>
                  </a:schemeClr>
                </a:solidFill>
              </a:defRPr>
            </a:lvl5pPr>
          </a:lstStyle>
          <a:p>
            <a:pPr lvl="0"/>
            <a:r>
              <a:rPr lang="en-US" dirty="0"/>
              <a:t>Click to add LA-UR number</a:t>
            </a:r>
          </a:p>
        </p:txBody>
      </p:sp>
      <p:pic>
        <p:nvPicPr>
          <p:cNvPr id="14" name="Picture 13">
            <a:extLst>
              <a:ext uri="{FF2B5EF4-FFF2-40B4-BE49-F238E27FC236}">
                <a16:creationId xmlns:a16="http://schemas.microsoft.com/office/drawing/2014/main" id="{5414CA33-8F7C-674C-8C40-9D83B5A1C572}"/>
              </a:ext>
            </a:extLst>
          </p:cNvPr>
          <p:cNvPicPr>
            <a:picLocks noChangeAspect="1"/>
          </p:cNvPicPr>
          <p:nvPr userDrawn="1"/>
        </p:nvPicPr>
        <p:blipFill>
          <a:blip r:embed="rId4"/>
          <a:stretch>
            <a:fillRect/>
          </a:stretch>
        </p:blipFill>
        <p:spPr>
          <a:xfrm>
            <a:off x="448537" y="6335201"/>
            <a:ext cx="797465" cy="366182"/>
          </a:xfrm>
          <a:prstGeom prst="rect">
            <a:avLst/>
          </a:prstGeom>
        </p:spPr>
      </p:pic>
      <p:sp>
        <p:nvSpPr>
          <p:cNvPr id="15" name="TextBox 14">
            <a:extLst>
              <a:ext uri="{FF2B5EF4-FFF2-40B4-BE49-F238E27FC236}">
                <a16:creationId xmlns:a16="http://schemas.microsoft.com/office/drawing/2014/main" id="{B45E8F88-2F04-A24D-B64D-D31A64C16106}"/>
              </a:ext>
            </a:extLst>
          </p:cNvPr>
          <p:cNvSpPr txBox="1"/>
          <p:nvPr userDrawn="1"/>
        </p:nvSpPr>
        <p:spPr>
          <a:xfrm>
            <a:off x="1224912" y="6479877"/>
            <a:ext cx="5184345" cy="92333"/>
          </a:xfrm>
          <a:prstGeom prst="rect">
            <a:avLst/>
          </a:prstGeom>
          <a:noFill/>
        </p:spPr>
        <p:txBody>
          <a:bodyPr wrap="square" lIns="0" tIns="0" rIns="0" bIns="0" rtlCol="0">
            <a:spAutoFit/>
          </a:bodyPr>
          <a:lstStyle/>
          <a:p>
            <a:r>
              <a:rPr lang="en-US" sz="600" dirty="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spTree>
    <p:extLst>
      <p:ext uri="{BB962C8B-B14F-4D97-AF65-F5344CB8AC3E}">
        <p14:creationId xmlns:p14="http://schemas.microsoft.com/office/powerpoint/2010/main" val="404086317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hoto Statement_White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7168898" y="0"/>
            <a:ext cx="5023103" cy="6858000"/>
          </a:xfrm>
          <a:noFill/>
          <a:ln>
            <a:noFill/>
          </a:ln>
        </p:spPr>
        <p:txBody>
          <a:bodyPr/>
          <a:lstStyle>
            <a:lvl1pPr>
              <a:buFontTx/>
              <a:buNone/>
              <a:defRPr>
                <a:solidFill>
                  <a:srgbClr val="000F7E"/>
                </a:solidFill>
                <a:latin typeface="Arial" panose="020B0604020202020204" pitchFamily="34" charset="0"/>
                <a:cs typeface="Arial" panose="020B0604020202020204" pitchFamily="34" charset="0"/>
              </a:defRPr>
            </a:lvl1pPr>
          </a:lstStyle>
          <a:p>
            <a:r>
              <a:rPr lang="en-US" dirty="0"/>
              <a:t>Click icon to add picture</a:t>
            </a:r>
          </a:p>
        </p:txBody>
      </p:sp>
      <p:sp>
        <p:nvSpPr>
          <p:cNvPr id="10" name="Text Placeholder 9">
            <a:extLst>
              <a:ext uri="{FF2B5EF4-FFF2-40B4-BE49-F238E27FC236}">
                <a16:creationId xmlns:a16="http://schemas.microsoft.com/office/drawing/2014/main" id="{0E3296A8-807F-5647-9E27-81056A80893E}"/>
              </a:ext>
            </a:extLst>
          </p:cNvPr>
          <p:cNvSpPr>
            <a:spLocks noGrp="1"/>
          </p:cNvSpPr>
          <p:nvPr>
            <p:ph type="body" sz="quarter" idx="14" hasCustomPrompt="1"/>
          </p:nvPr>
        </p:nvSpPr>
        <p:spPr>
          <a:xfrm>
            <a:off x="609600" y="609601"/>
            <a:ext cx="6035040" cy="892208"/>
          </a:xfrm>
        </p:spPr>
        <p:txBody>
          <a:bodyPr lIns="0" tIns="0" rIns="0" bIns="0">
            <a:noAutofit/>
          </a:bodyPr>
          <a:lstStyle>
            <a:lvl1pPr marL="0" indent="0">
              <a:lnSpc>
                <a:spcPct val="100000"/>
              </a:lnSpc>
              <a:spcBef>
                <a:spcPts val="0"/>
              </a:spcBef>
              <a:buNone/>
              <a:defRPr sz="288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4" name="Text Placeholder 13">
            <a:extLst>
              <a:ext uri="{FF2B5EF4-FFF2-40B4-BE49-F238E27FC236}">
                <a16:creationId xmlns:a16="http://schemas.microsoft.com/office/drawing/2014/main" id="{A66E7E14-724D-564D-8C8A-AA19AF322B91}"/>
              </a:ext>
            </a:extLst>
          </p:cNvPr>
          <p:cNvSpPr>
            <a:spLocks noGrp="1"/>
          </p:cNvSpPr>
          <p:nvPr>
            <p:ph type="body" sz="quarter" idx="18" hasCustomPrompt="1"/>
          </p:nvPr>
        </p:nvSpPr>
        <p:spPr>
          <a:xfrm>
            <a:off x="5162147" y="5894428"/>
            <a:ext cx="2006751" cy="566906"/>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 name="Text Placeholder 2">
            <a:extLst>
              <a:ext uri="{FF2B5EF4-FFF2-40B4-BE49-F238E27FC236}">
                <a16:creationId xmlns:a16="http://schemas.microsoft.com/office/drawing/2014/main" id="{CBC950A1-C470-5C48-B92A-282D2269A941}"/>
              </a:ext>
            </a:extLst>
          </p:cNvPr>
          <p:cNvSpPr>
            <a:spLocks noGrp="1"/>
          </p:cNvSpPr>
          <p:nvPr>
            <p:ph type="body" sz="quarter" idx="19" hasCustomPrompt="1"/>
          </p:nvPr>
        </p:nvSpPr>
        <p:spPr>
          <a:xfrm>
            <a:off x="609602" y="1524000"/>
            <a:ext cx="6034617" cy="4260851"/>
          </a:xfrm>
        </p:spPr>
        <p:txBody>
          <a:bodyPr lIns="0" tIns="0" rIns="0" bIns="0">
            <a:noAutofit/>
          </a:bodyPr>
          <a:lstStyle>
            <a:lvl1pPr marL="276226" indent="-276226">
              <a:lnSpc>
                <a:spcPct val="100000"/>
              </a:lnSpc>
              <a:spcBef>
                <a:spcPts val="72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9461853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609600" y="609601"/>
            <a:ext cx="10972800" cy="892208"/>
          </a:xfrm>
        </p:spPr>
        <p:txBody>
          <a:bodyPr lIns="0" tIns="0" rIns="0" bIns="0">
            <a:noAutofit/>
          </a:bodyPr>
          <a:lstStyle>
            <a:lvl1pPr marL="0" indent="0">
              <a:lnSpc>
                <a:spcPct val="100000"/>
              </a:lnSpc>
              <a:spcBef>
                <a:spcPts val="0"/>
              </a:spcBef>
              <a:buNone/>
              <a:defRPr sz="288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609600" y="1524000"/>
            <a:ext cx="10972800" cy="4260851"/>
          </a:xfrm>
        </p:spPr>
        <p:txBody>
          <a:bodyPr wrap="square" lIns="0" tIns="0" rIns="0" bIns="0">
            <a:noAutofit/>
          </a:bodyPr>
          <a:lstStyle>
            <a:lvl1pPr marL="276226" indent="-276226">
              <a:lnSpc>
                <a:spcPct val="100000"/>
              </a:lnSpc>
              <a:spcBef>
                <a:spcPts val="720"/>
              </a:spcBef>
              <a:tabLst/>
              <a:defRPr>
                <a:solidFill>
                  <a:schemeClr val="tx1"/>
                </a:solidFill>
              </a:defRPr>
            </a:lvl1pPr>
            <a:lvl2pPr marL="552450" indent="-276226">
              <a:tabLst/>
              <a:defRPr>
                <a:solidFill>
                  <a:schemeClr val="tx1"/>
                </a:solidFill>
              </a:defRPr>
            </a:lvl2pPr>
            <a:lvl3pPr>
              <a:defRPr>
                <a:solidFill>
                  <a:schemeClr val="tx1"/>
                </a:solidFill>
              </a:defRPr>
            </a:lvl3pPr>
            <a:lvl4pPr marL="1097280" indent="-272416">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5488884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_w logo wtrmr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E9668F-554A-0F4B-80F7-13B7BAD0A560}"/>
              </a:ext>
            </a:extLst>
          </p:cNvPr>
          <p:cNvPicPr>
            <a:picLocks noChangeAspect="1"/>
          </p:cNvPicPr>
          <p:nvPr userDrawn="1"/>
        </p:nvPicPr>
        <p:blipFill rotWithShape="1">
          <a:blip r:embed="rId2">
            <a:alphaModFix/>
          </a:blip>
          <a:srcRect l="22143" t="9719" r="31261" b="20370"/>
          <a:stretch/>
        </p:blipFill>
        <p:spPr>
          <a:xfrm>
            <a:off x="6096000" y="460586"/>
            <a:ext cx="6096000" cy="6397414"/>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609600" y="609601"/>
            <a:ext cx="10968072" cy="892208"/>
          </a:xfrm>
        </p:spPr>
        <p:txBody>
          <a:bodyPr lIns="0" tIns="0" rIns="0" bIns="0">
            <a:noAutofit/>
          </a:bodyPr>
          <a:lstStyle>
            <a:lvl1pPr marL="0" indent="0">
              <a:lnSpc>
                <a:spcPct val="100000"/>
              </a:lnSpc>
              <a:spcBef>
                <a:spcPts val="0"/>
              </a:spcBef>
              <a:buNone/>
              <a:defRPr sz="288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609600" y="1523999"/>
            <a:ext cx="10968072" cy="4267200"/>
          </a:xfrm>
        </p:spPr>
        <p:txBody>
          <a:bodyPr lIns="0" tIns="0" rIns="0" bIns="0">
            <a:noAutofit/>
          </a:bodyPr>
          <a:lstStyle>
            <a:lvl1pPr marL="276226" indent="-276226">
              <a:lnSpc>
                <a:spcPct val="100000"/>
              </a:lnSpc>
              <a:spcBef>
                <a:spcPts val="72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8" name="Slide Number Placeholder 3">
            <a:extLst>
              <a:ext uri="{FF2B5EF4-FFF2-40B4-BE49-F238E27FC236}">
                <a16:creationId xmlns:a16="http://schemas.microsoft.com/office/drawing/2014/main" id="{351EB0E6-A70D-CE45-BB73-DE0110A910ED}"/>
              </a:ext>
            </a:extLst>
          </p:cNvPr>
          <p:cNvSpPr txBox="1">
            <a:spLocks/>
          </p:cNvSpPr>
          <p:nvPr userDrawn="1"/>
        </p:nvSpPr>
        <p:spPr>
          <a:xfrm>
            <a:off x="11654847" y="6461335"/>
            <a:ext cx="293980"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40" dirty="0">
                <a:solidFill>
                  <a:schemeClr val="bg1">
                    <a:lumMod val="65000"/>
                  </a:schemeClr>
                </a:solidFill>
              </a:rPr>
              <a:t>  </a:t>
            </a:r>
            <a:fld id="{F16E1515-8F3D-DE4D-94E5-8D9BEBCD7A49}" type="slidenum">
              <a:rPr lang="en-US" sz="840" smtClean="0">
                <a:solidFill>
                  <a:schemeClr val="bg1">
                    <a:lumMod val="65000"/>
                  </a:schemeClr>
                </a:solidFill>
              </a:rPr>
              <a:pPr/>
              <a:t>‹#›</a:t>
            </a:fld>
            <a:endParaRPr lang="en-US" sz="840" dirty="0">
              <a:solidFill>
                <a:schemeClr val="bg1">
                  <a:lumMod val="65000"/>
                </a:schemeClr>
              </a:solidFill>
            </a:endParaRPr>
          </a:p>
        </p:txBody>
      </p:sp>
      <p:sp>
        <p:nvSpPr>
          <p:cNvPr id="9" name="Date Placeholder 3">
            <a:extLst>
              <a:ext uri="{FF2B5EF4-FFF2-40B4-BE49-F238E27FC236}">
                <a16:creationId xmlns:a16="http://schemas.microsoft.com/office/drawing/2014/main" id="{E7AA508B-E60F-E649-B511-759C564E884D}"/>
              </a:ext>
            </a:extLst>
          </p:cNvPr>
          <p:cNvSpPr txBox="1">
            <a:spLocks/>
          </p:cNvSpPr>
          <p:nvPr userDrawn="1"/>
        </p:nvSpPr>
        <p:spPr>
          <a:xfrm>
            <a:off x="10277856" y="6461336"/>
            <a:ext cx="813219"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840" smtClean="0"/>
              <a:pPr/>
              <a:t>7/9/25</a:t>
            </a:fld>
            <a:endParaRPr lang="en-US" sz="840" dirty="0"/>
          </a:p>
        </p:txBody>
      </p:sp>
    </p:spTree>
    <p:extLst>
      <p:ext uri="{BB962C8B-B14F-4D97-AF65-F5344CB8AC3E}">
        <p14:creationId xmlns:p14="http://schemas.microsoft.com/office/powerpoint/2010/main" val="1255796909"/>
      </p:ext>
    </p:extLst>
  </p:cSld>
  <p:clrMapOvr>
    <a:masterClrMapping/>
  </p:clrMapOvr>
  <p:extLst>
    <p:ext uri="{DCECCB84-F9BA-43D5-87BE-67443E8EF086}">
      <p15:sldGuideLst xmlns:p15="http://schemas.microsoft.com/office/powerpoint/2012/main">
        <p15:guide id="1" orient="horz" pos="18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609602" y="1524000"/>
            <a:ext cx="10968073" cy="363175"/>
          </a:xfrm>
        </p:spPr>
        <p:txBody>
          <a:bodyPr lIns="0" tIns="0" rIns="0" bIns="0"/>
          <a:lstStyle>
            <a:lvl1pPr marL="0" indent="0">
              <a:lnSpc>
                <a:spcPct val="100000"/>
              </a:lnSpc>
              <a:spcBef>
                <a:spcPts val="0"/>
              </a:spcBef>
              <a:buNone/>
              <a:defRPr sz="216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609600" y="609601"/>
            <a:ext cx="10968072" cy="892208"/>
          </a:xfrm>
        </p:spPr>
        <p:txBody>
          <a:bodyPr lIns="0" tIns="0" rIns="0" bIns="0">
            <a:noAutofit/>
          </a:bodyPr>
          <a:lstStyle>
            <a:lvl1pPr marL="0" indent="0">
              <a:lnSpc>
                <a:spcPct val="100000"/>
              </a:lnSpc>
              <a:spcBef>
                <a:spcPts val="0"/>
              </a:spcBef>
              <a:buNone/>
              <a:defRPr sz="288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609600" y="2011681"/>
            <a:ext cx="10968072" cy="3875484"/>
          </a:xfrm>
        </p:spPr>
        <p:txBody>
          <a:bodyPr lIns="0" tIns="0" rIns="0" bIns="0">
            <a:noAutofit/>
          </a:bodyPr>
          <a:lstStyle>
            <a:lvl1pPr marL="219456" indent="-219456">
              <a:lnSpc>
                <a:spcPct val="100000"/>
              </a:lnSpc>
              <a:spcBef>
                <a:spcPts val="72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92940528"/>
      </p:ext>
    </p:extLst>
  </p:cSld>
  <p:clrMapOvr>
    <a:masterClrMapping/>
  </p:clrMapOvr>
  <p:extLst>
    <p:ext uri="{DCECCB84-F9BA-43D5-87BE-67443E8EF086}">
      <p15:sldGuideLst xmlns:p15="http://schemas.microsoft.com/office/powerpoint/2012/main">
        <p15:guide id="1" orient="horz" pos="3108">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 Whit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450959"/>
      </p:ext>
    </p:extLst>
  </p:cSld>
  <p:clrMapOvr>
    <a:masterClrMapping/>
  </p:clrMapOvr>
  <p:extLst>
    <p:ext uri="{DCECCB84-F9BA-43D5-87BE-67443E8EF086}">
      <p15:sldGuideLst xmlns:p15="http://schemas.microsoft.com/office/powerpoint/2012/main">
        <p15:guide id="1" orient="horz" pos="300">
          <p15:clr>
            <a:srgbClr val="FBAE40"/>
          </p15:clr>
        </p15:guide>
        <p15:guide id="2" pos="2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with Text and 1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7168898" y="0"/>
            <a:ext cx="5023103" cy="6858000"/>
          </a:xfrm>
          <a:noFill/>
          <a:ln>
            <a:noFill/>
          </a:ln>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6" name="Rectangle 5">
            <a:extLst>
              <a:ext uri="{FF2B5EF4-FFF2-40B4-BE49-F238E27FC236}">
                <a16:creationId xmlns:a16="http://schemas.microsoft.com/office/drawing/2014/main" id="{8D1DBF6C-0676-5247-8404-7764B27D9124}"/>
              </a:ext>
            </a:extLst>
          </p:cNvPr>
          <p:cNvSpPr/>
          <p:nvPr userDrawn="1"/>
        </p:nvSpPr>
        <p:spPr>
          <a:xfrm>
            <a:off x="0" y="0"/>
            <a:ext cx="7168896" cy="68580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3" name="Picture 12">
            <a:extLst>
              <a:ext uri="{FF2B5EF4-FFF2-40B4-BE49-F238E27FC236}">
                <a16:creationId xmlns:a16="http://schemas.microsoft.com/office/drawing/2014/main" id="{52588F3D-C3FA-9E48-8758-4B1C37426887}"/>
              </a:ext>
            </a:extLst>
          </p:cNvPr>
          <p:cNvPicPr>
            <a:picLocks noChangeAspect="1"/>
          </p:cNvPicPr>
          <p:nvPr userDrawn="1"/>
        </p:nvPicPr>
        <p:blipFill>
          <a:blip r:embed="rId2"/>
          <a:stretch>
            <a:fillRect/>
          </a:stretch>
        </p:blipFill>
        <p:spPr>
          <a:xfrm>
            <a:off x="451417" y="6317902"/>
            <a:ext cx="341439" cy="341438"/>
          </a:xfrm>
          <a:prstGeom prst="rect">
            <a:avLst/>
          </a:prstGeom>
        </p:spPr>
      </p:pic>
      <p:sp>
        <p:nvSpPr>
          <p:cNvPr id="12" name="Text Placeholder 9">
            <a:extLst>
              <a:ext uri="{FF2B5EF4-FFF2-40B4-BE49-F238E27FC236}">
                <a16:creationId xmlns:a16="http://schemas.microsoft.com/office/drawing/2014/main" id="{EDF54824-3A03-A745-AD49-C744B2A21DEA}"/>
              </a:ext>
            </a:extLst>
          </p:cNvPr>
          <p:cNvSpPr>
            <a:spLocks noGrp="1"/>
          </p:cNvSpPr>
          <p:nvPr>
            <p:ph type="body" sz="quarter" idx="14" hasCustomPrompt="1"/>
          </p:nvPr>
        </p:nvSpPr>
        <p:spPr>
          <a:xfrm>
            <a:off x="609600" y="609601"/>
            <a:ext cx="6031157" cy="892208"/>
          </a:xfrm>
        </p:spPr>
        <p:txBody>
          <a:bodyPr lIns="0" tIns="0" rIns="0" bIns="0">
            <a:noAutofit/>
          </a:bodyPr>
          <a:lstStyle>
            <a:lvl1pPr marL="0" indent="0">
              <a:lnSpc>
                <a:spcPct val="100000"/>
              </a:lnSpc>
              <a:spcBef>
                <a:spcPts val="0"/>
              </a:spcBef>
              <a:buNone/>
              <a:defRPr sz="288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7" name="Text Placeholder 13">
            <a:extLst>
              <a:ext uri="{FF2B5EF4-FFF2-40B4-BE49-F238E27FC236}">
                <a16:creationId xmlns:a16="http://schemas.microsoft.com/office/drawing/2014/main" id="{2709C09F-8C0C-7248-AEB2-1C7859F51F5A}"/>
              </a:ext>
            </a:extLst>
          </p:cNvPr>
          <p:cNvSpPr>
            <a:spLocks noGrp="1"/>
          </p:cNvSpPr>
          <p:nvPr>
            <p:ph type="body" sz="quarter" idx="18" hasCustomPrompt="1"/>
          </p:nvPr>
        </p:nvSpPr>
        <p:spPr>
          <a:xfrm>
            <a:off x="5162146" y="5894428"/>
            <a:ext cx="2007005" cy="566906"/>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6E94CDEA-D510-9F45-84BD-82CAA8464E4C}"/>
              </a:ext>
            </a:extLst>
          </p:cNvPr>
          <p:cNvSpPr>
            <a:spLocks noGrp="1"/>
          </p:cNvSpPr>
          <p:nvPr>
            <p:ph type="body" sz="quarter" idx="19" hasCustomPrompt="1"/>
          </p:nvPr>
        </p:nvSpPr>
        <p:spPr>
          <a:xfrm>
            <a:off x="609602" y="1524000"/>
            <a:ext cx="6034617" cy="4260851"/>
          </a:xfrm>
        </p:spPr>
        <p:txBody>
          <a:bodyPr lIns="0" tIns="0" rIns="0" bIns="0">
            <a:noAutofit/>
          </a:bodyPr>
          <a:lstStyle>
            <a:lvl1pPr marL="219456" indent="-219456">
              <a:lnSpc>
                <a:spcPct val="100000"/>
              </a:lnSpc>
              <a:spcBef>
                <a:spcPts val="72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430334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7168899" y="3429000"/>
            <a:ext cx="5023103" cy="3429000"/>
          </a:xfrm>
          <a:noFill/>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7168896" y="0"/>
            <a:ext cx="5023104" cy="3429000"/>
          </a:xfrm>
          <a:noFill/>
          <a:ln>
            <a:noFill/>
          </a:ln>
        </p:spPr>
        <p:txBody>
          <a:bodyPr/>
          <a:lstStyle>
            <a:lvl1pPr marL="205740" marR="0" indent="-205740" algn="l" defTabSz="822960" rtl="0" eaLnBrk="1" fontAlgn="auto" latinLnBrk="0" hangingPunct="1">
              <a:lnSpc>
                <a:spcPct val="90000"/>
              </a:lnSpc>
              <a:spcBef>
                <a:spcPts val="90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Tx/>
              <a:buNone/>
              <a:tabLst/>
              <a:defRPr/>
            </a:pPr>
            <a:r>
              <a:rPr lang="en-US" dirty="0"/>
              <a:t>Click icon to add picture</a:t>
            </a:r>
          </a:p>
          <a:p>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609600" y="609600"/>
            <a:ext cx="6031157" cy="890016"/>
          </a:xfrm>
        </p:spPr>
        <p:txBody>
          <a:bodyPr lIns="0" tIns="0" rIns="0" bIns="0">
            <a:noAutofit/>
          </a:bodyPr>
          <a:lstStyle>
            <a:lvl1pPr marL="0" indent="0">
              <a:lnSpc>
                <a:spcPct val="100000"/>
              </a:lnSpc>
              <a:spcBef>
                <a:spcPts val="0"/>
              </a:spcBef>
              <a:buNone/>
              <a:defRPr sz="288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4" name="Text Placeholder 13">
            <a:extLst>
              <a:ext uri="{FF2B5EF4-FFF2-40B4-BE49-F238E27FC236}">
                <a16:creationId xmlns:a16="http://schemas.microsoft.com/office/drawing/2014/main" id="{FE409C5D-AFD1-7745-A713-F12280BE810D}"/>
              </a:ext>
            </a:extLst>
          </p:cNvPr>
          <p:cNvSpPr>
            <a:spLocks noGrp="1"/>
          </p:cNvSpPr>
          <p:nvPr>
            <p:ph type="body" sz="quarter" idx="19" hasCustomPrompt="1"/>
          </p:nvPr>
        </p:nvSpPr>
        <p:spPr>
          <a:xfrm>
            <a:off x="5162146" y="5894428"/>
            <a:ext cx="2007005" cy="566906"/>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609602" y="1524000"/>
            <a:ext cx="6034617" cy="4260851"/>
          </a:xfrm>
        </p:spPr>
        <p:txBody>
          <a:bodyPr lIns="0" tIns="0" rIns="0" bIns="0">
            <a:noAutofit/>
          </a:bodyPr>
          <a:lstStyle>
            <a:lvl1pPr marL="219456" indent="-219456">
              <a:lnSpc>
                <a:spcPct val="100000"/>
              </a:lnSpc>
              <a:spcBef>
                <a:spcPts val="72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2700764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cent with 2 Photos and Blu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7168897" y="3429000"/>
            <a:ext cx="5023104" cy="3429000"/>
          </a:xfrm>
          <a:noFill/>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6" name="Rectangle 5">
            <a:extLst>
              <a:ext uri="{FF2B5EF4-FFF2-40B4-BE49-F238E27FC236}">
                <a16:creationId xmlns:a16="http://schemas.microsoft.com/office/drawing/2014/main" id="{8D1DBF6C-0676-5247-8404-7764B27D9124}"/>
              </a:ext>
            </a:extLst>
          </p:cNvPr>
          <p:cNvSpPr/>
          <p:nvPr userDrawn="1"/>
        </p:nvSpPr>
        <p:spPr>
          <a:xfrm>
            <a:off x="0" y="0"/>
            <a:ext cx="7168896" cy="68580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7168896" y="0"/>
            <a:ext cx="5023104" cy="3429000"/>
          </a:xfrm>
          <a:noFill/>
          <a:ln>
            <a:noFill/>
          </a:ln>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a:p>
            <a:endParaRPr lang="en-US" dirty="0"/>
          </a:p>
        </p:txBody>
      </p:sp>
      <p:pic>
        <p:nvPicPr>
          <p:cNvPr id="15" name="Picture 14">
            <a:extLst>
              <a:ext uri="{FF2B5EF4-FFF2-40B4-BE49-F238E27FC236}">
                <a16:creationId xmlns:a16="http://schemas.microsoft.com/office/drawing/2014/main" id="{077A152A-9C21-0D44-8A36-C5AF5536E4E0}"/>
              </a:ext>
            </a:extLst>
          </p:cNvPr>
          <p:cNvPicPr>
            <a:picLocks noChangeAspect="1"/>
          </p:cNvPicPr>
          <p:nvPr userDrawn="1"/>
        </p:nvPicPr>
        <p:blipFill>
          <a:blip r:embed="rId2"/>
          <a:stretch>
            <a:fillRect/>
          </a:stretch>
        </p:blipFill>
        <p:spPr>
          <a:xfrm>
            <a:off x="451417" y="6317902"/>
            <a:ext cx="341439" cy="341438"/>
          </a:xfrm>
          <a:prstGeom prst="rect">
            <a:avLst/>
          </a:prstGeom>
        </p:spPr>
      </p:pic>
      <p:sp>
        <p:nvSpPr>
          <p:cNvPr id="14" name="Text Placeholder 9">
            <a:extLst>
              <a:ext uri="{FF2B5EF4-FFF2-40B4-BE49-F238E27FC236}">
                <a16:creationId xmlns:a16="http://schemas.microsoft.com/office/drawing/2014/main" id="{225C079B-5F34-5149-9937-5E0A7D19101F}"/>
              </a:ext>
            </a:extLst>
          </p:cNvPr>
          <p:cNvSpPr>
            <a:spLocks noGrp="1"/>
          </p:cNvSpPr>
          <p:nvPr>
            <p:ph type="body" sz="quarter" idx="14" hasCustomPrompt="1"/>
          </p:nvPr>
        </p:nvSpPr>
        <p:spPr>
          <a:xfrm>
            <a:off x="609600" y="609600"/>
            <a:ext cx="6031157" cy="890016"/>
          </a:xfrm>
        </p:spPr>
        <p:txBody>
          <a:bodyPr lIns="0" tIns="0" rIns="0" bIns="0">
            <a:noAutofit/>
          </a:bodyPr>
          <a:lstStyle>
            <a:lvl1pPr marL="0" indent="0">
              <a:lnSpc>
                <a:spcPct val="100000"/>
              </a:lnSpc>
              <a:spcBef>
                <a:spcPts val="0"/>
              </a:spcBef>
              <a:buNone/>
              <a:defRPr sz="288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1" name="Text Placeholder 13">
            <a:extLst>
              <a:ext uri="{FF2B5EF4-FFF2-40B4-BE49-F238E27FC236}">
                <a16:creationId xmlns:a16="http://schemas.microsoft.com/office/drawing/2014/main" id="{2C113B2A-25B6-4D4F-BE66-8FD128DADFB0}"/>
              </a:ext>
            </a:extLst>
          </p:cNvPr>
          <p:cNvSpPr>
            <a:spLocks noGrp="1"/>
          </p:cNvSpPr>
          <p:nvPr>
            <p:ph type="body" sz="quarter" idx="19" hasCustomPrompt="1"/>
          </p:nvPr>
        </p:nvSpPr>
        <p:spPr>
          <a:xfrm>
            <a:off x="5162146" y="5894428"/>
            <a:ext cx="2007005" cy="566906"/>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24511911-ADCF-3F4A-9C7A-1469A5E07464}"/>
              </a:ext>
            </a:extLst>
          </p:cNvPr>
          <p:cNvSpPr>
            <a:spLocks noGrp="1"/>
          </p:cNvSpPr>
          <p:nvPr>
            <p:ph type="body" sz="quarter" idx="20" hasCustomPrompt="1"/>
          </p:nvPr>
        </p:nvSpPr>
        <p:spPr>
          <a:xfrm>
            <a:off x="609602" y="1524000"/>
            <a:ext cx="6034617" cy="4260851"/>
          </a:xfrm>
        </p:spPr>
        <p:txBody>
          <a:bodyPr lIns="0" tIns="0" rIns="0" bIns="0">
            <a:noAutofit/>
          </a:bodyPr>
          <a:lstStyle>
            <a:lvl1pPr marL="219456" indent="-219456">
              <a:lnSpc>
                <a:spcPct val="100000"/>
              </a:lnSpc>
              <a:spcBef>
                <a:spcPts val="72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8270499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Walk-in slide - Photo Option">
    <p:spTree>
      <p:nvGrpSpPr>
        <p:cNvPr id="1" name=""/>
        <p:cNvGrpSpPr/>
        <p:nvPr/>
      </p:nvGrpSpPr>
      <p:grpSpPr>
        <a:xfrm>
          <a:off x="0" y="0"/>
          <a:ext cx="0" cy="0"/>
          <a:chOff x="0" y="0"/>
          <a:chExt cx="0" cy="0"/>
        </a:xfrm>
      </p:grpSpPr>
      <p:sp>
        <p:nvSpPr>
          <p:cNvPr id="10" name="Rectangle 9"/>
          <p:cNvSpPr/>
          <p:nvPr userDrawn="1"/>
        </p:nvSpPr>
        <p:spPr>
          <a:xfrm>
            <a:off x="0" y="6309670"/>
            <a:ext cx="12192000" cy="559576"/>
          </a:xfrm>
          <a:prstGeom prst="rect">
            <a:avLst/>
          </a:prstGeom>
          <a:solidFill>
            <a:sysClr val="window" lastClr="FFFFFF"/>
          </a:solidFill>
          <a:ln w="25400" cap="flat" cmpd="sng" algn="ctr">
            <a:noFill/>
            <a:prstDash val="solid"/>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6096000" y="6647649"/>
            <a:ext cx="6096000" cy="203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1097280" eaLnBrk="1" fontAlgn="auto" latinLnBrk="0" hangingPunct="1">
              <a:lnSpc>
                <a:spcPct val="100000"/>
              </a:lnSpc>
              <a:spcBef>
                <a:spcPts val="0"/>
              </a:spcBef>
              <a:spcAft>
                <a:spcPts val="0"/>
              </a:spcAft>
              <a:buClrTx/>
              <a:buSzTx/>
              <a:buFontTx/>
              <a:buNone/>
              <a:tabLst/>
              <a:defRPr/>
            </a:pPr>
            <a:r>
              <a:rPr kumimoji="0" lang="en-US" altLang="en-US" sz="72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12" name="Picture 11" descr="NNSA_80%.ai"/>
          <p:cNvPicPr>
            <a:picLocks noChangeAspect="1"/>
          </p:cNvPicPr>
          <p:nvPr userDrawn="1"/>
        </p:nvPicPr>
        <p:blipFill rotWithShape="1">
          <a:blip r:embed="rId2" cstate="screen">
            <a:extLst>
              <a:ext uri="{28A0092B-C50C-407E-A947-70E740481C1C}">
                <a14:useLocalDpi xmlns:a14="http://schemas.microsoft.com/office/drawing/2010/main"/>
              </a:ext>
            </a:extLst>
          </a:blip>
          <a:srcRect l="29116" t="44234" r="25200" b="40485"/>
          <a:stretch/>
        </p:blipFill>
        <p:spPr>
          <a:xfrm>
            <a:off x="10783405" y="6326302"/>
            <a:ext cx="1281735" cy="385862"/>
          </a:xfrm>
          <a:prstGeom prst="rect">
            <a:avLst/>
          </a:prstGeom>
        </p:spPr>
      </p:pic>
      <p:sp>
        <p:nvSpPr>
          <p:cNvPr id="4" name="Picture Placeholder 3"/>
          <p:cNvSpPr>
            <a:spLocks noGrp="1"/>
          </p:cNvSpPr>
          <p:nvPr>
            <p:ph type="pic" sz="quarter" idx="10" hasCustomPrompt="1"/>
          </p:nvPr>
        </p:nvSpPr>
        <p:spPr>
          <a:xfrm>
            <a:off x="0" y="-10160"/>
            <a:ext cx="7112000" cy="6319520"/>
          </a:xfrm>
          <a:prstGeom prst="rect">
            <a:avLst/>
          </a:prstGeom>
        </p:spPr>
        <p:txBody>
          <a:bodyPr vert="horz" anchor="ctr"/>
          <a:lstStyle>
            <a:lvl1pPr marL="0" indent="0" algn="ctr">
              <a:buNone/>
              <a:defRPr sz="2160" baseline="0">
                <a:solidFill>
                  <a:srgbClr val="FFFFFF"/>
                </a:solidFill>
              </a:defRPr>
            </a:lvl1pPr>
          </a:lstStyle>
          <a:p>
            <a:r>
              <a:rPr lang="en-US" dirty="0"/>
              <a:t>Click icon to insert photo</a:t>
            </a:r>
          </a:p>
          <a:p>
            <a:endParaRPr lang="en-US" dirty="0"/>
          </a:p>
          <a:p>
            <a:endParaRPr lang="en-US" dirty="0"/>
          </a:p>
        </p:txBody>
      </p:sp>
      <p:sp>
        <p:nvSpPr>
          <p:cNvPr id="5" name="Right Triangle 4"/>
          <p:cNvSpPr/>
          <p:nvPr userDrawn="1"/>
        </p:nvSpPr>
        <p:spPr>
          <a:xfrm>
            <a:off x="7112000" y="-10160"/>
            <a:ext cx="5080000" cy="6309360"/>
          </a:xfrm>
          <a:custGeom>
            <a:avLst/>
            <a:gdLst>
              <a:gd name="connsiteX0" fmla="*/ 0 w 3810000"/>
              <a:gd name="connsiteY0" fmla="*/ 5257800 h 5257800"/>
              <a:gd name="connsiteX1" fmla="*/ 0 w 3810000"/>
              <a:gd name="connsiteY1" fmla="*/ 0 h 5257800"/>
              <a:gd name="connsiteX2" fmla="*/ 3810000 w 3810000"/>
              <a:gd name="connsiteY2" fmla="*/ 5257800 h 5257800"/>
              <a:gd name="connsiteX3" fmla="*/ 0 w 3810000"/>
              <a:gd name="connsiteY3"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257800">
                <a:moveTo>
                  <a:pt x="0" y="5257800"/>
                </a:moveTo>
                <a:lnTo>
                  <a:pt x="0" y="0"/>
                </a:lnTo>
                <a:cubicBezTo>
                  <a:pt x="16933" y="708378"/>
                  <a:pt x="59269" y="2737554"/>
                  <a:pt x="1193801" y="3911599"/>
                </a:cubicBezTo>
                <a:cubicBezTo>
                  <a:pt x="1899356" y="4580464"/>
                  <a:pt x="2791178" y="5012267"/>
                  <a:pt x="3810000" y="5257800"/>
                </a:cubicBezTo>
                <a:lnTo>
                  <a:pt x="0" y="5257800"/>
                </a:lnTo>
                <a:close/>
              </a:path>
            </a:pathLst>
          </a:custGeom>
          <a:solidFill>
            <a:srgbClr val="080419">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7" name="TextBox 6"/>
          <p:cNvSpPr txBox="1"/>
          <p:nvPr userDrawn="1"/>
        </p:nvSpPr>
        <p:spPr>
          <a:xfrm>
            <a:off x="7845780" y="3291843"/>
            <a:ext cx="3962397" cy="1126462"/>
          </a:xfrm>
          <a:prstGeom prst="rect">
            <a:avLst/>
          </a:prstGeom>
          <a:noFill/>
        </p:spPr>
        <p:txBody>
          <a:bodyPr wrap="square" rtlCol="0">
            <a:spAutoFit/>
          </a:bodyPr>
          <a:lstStyle/>
          <a:p>
            <a:pPr marL="0" marR="0" indent="0" algn="ctr" defTabSz="548597" rtl="0" eaLnBrk="1" fontAlgn="auto" latinLnBrk="0" hangingPunct="1">
              <a:lnSpc>
                <a:spcPct val="100000"/>
              </a:lnSpc>
              <a:spcBef>
                <a:spcPts val="0"/>
              </a:spcBef>
              <a:spcAft>
                <a:spcPts val="0"/>
              </a:spcAft>
              <a:buClrTx/>
              <a:buSzTx/>
              <a:buFontTx/>
              <a:buNone/>
              <a:tabLst/>
              <a:defRPr/>
            </a:pPr>
            <a:r>
              <a:rPr lang="en-US" sz="1680" b="0" i="0" dirty="0">
                <a:solidFill>
                  <a:srgbClr val="FFFFFF">
                    <a:alpha val="75000"/>
                  </a:srgbClr>
                </a:solidFill>
                <a:latin typeface="Arial"/>
                <a:cs typeface="Arial"/>
              </a:rPr>
              <a:t>Delivering science and technology</a:t>
            </a:r>
            <a:br>
              <a:rPr lang="en-US" sz="1680" b="0" i="0" baseline="0" dirty="0">
                <a:solidFill>
                  <a:srgbClr val="FFFFFF">
                    <a:alpha val="75000"/>
                  </a:srgbClr>
                </a:solidFill>
                <a:latin typeface="Arial"/>
                <a:cs typeface="Arial"/>
              </a:rPr>
            </a:br>
            <a:r>
              <a:rPr lang="en-US" sz="1680" b="0" i="0" baseline="0" dirty="0">
                <a:solidFill>
                  <a:srgbClr val="FFFFFF">
                    <a:alpha val="75000"/>
                  </a:srgbClr>
                </a:solidFill>
                <a:latin typeface="Arial"/>
                <a:cs typeface="Arial"/>
              </a:rPr>
              <a:t>to protect our nation</a:t>
            </a:r>
            <a:br>
              <a:rPr lang="en-US" sz="1680" b="0" i="0" baseline="0" dirty="0">
                <a:solidFill>
                  <a:srgbClr val="FFFFFF">
                    <a:alpha val="75000"/>
                  </a:srgbClr>
                </a:solidFill>
                <a:latin typeface="Arial"/>
                <a:cs typeface="Arial"/>
              </a:rPr>
            </a:br>
            <a:r>
              <a:rPr lang="en-US" sz="1680" b="0" i="0" baseline="0" dirty="0">
                <a:solidFill>
                  <a:srgbClr val="FFFFFF">
                    <a:alpha val="75000"/>
                  </a:srgbClr>
                </a:solidFill>
                <a:latin typeface="Arial"/>
                <a:cs typeface="Arial"/>
              </a:rPr>
              <a:t>and promote world stability</a:t>
            </a:r>
          </a:p>
          <a:p>
            <a:pPr algn="ctr"/>
            <a:endParaRPr lang="en-US" sz="1680" dirty="0">
              <a:solidFill>
                <a:srgbClr val="FFFFFF">
                  <a:alpha val="75000"/>
                </a:srgbClr>
              </a:solidFill>
              <a:latin typeface="Arial"/>
              <a:cs typeface="Arial"/>
            </a:endParaRPr>
          </a:p>
        </p:txBody>
      </p:sp>
      <p:sp>
        <p:nvSpPr>
          <p:cNvPr id="14" name="TextBox 13"/>
          <p:cNvSpPr txBox="1"/>
          <p:nvPr userDrawn="1"/>
        </p:nvSpPr>
        <p:spPr>
          <a:xfrm>
            <a:off x="-1919110" y="2"/>
            <a:ext cx="1919111" cy="3434778"/>
          </a:xfrm>
          <a:prstGeom prst="rect">
            <a:avLst/>
          </a:prstGeom>
          <a:noFill/>
        </p:spPr>
        <p:txBody>
          <a:bodyPr wrap="square" lIns="109720" tIns="54860" rIns="109720" bIns="54860" rtlCol="0">
            <a:spAutoFit/>
          </a:bodyPr>
          <a:lstStyle/>
          <a:p>
            <a:r>
              <a:rPr lang="en-US" sz="1440" b="1" dirty="0">
                <a:solidFill>
                  <a:srgbClr val="000000"/>
                </a:solidFill>
              </a:rPr>
              <a:t>NOTE</a:t>
            </a:r>
            <a:r>
              <a:rPr lang="en-US" sz="1440" b="0" dirty="0">
                <a:solidFill>
                  <a:srgbClr val="000000"/>
                </a:solidFill>
              </a:rPr>
              <a:t>: THIS IS YOUR WALK</a:t>
            </a:r>
            <a:r>
              <a:rPr lang="en-US" sz="1440" b="0" baseline="0" dirty="0">
                <a:solidFill>
                  <a:srgbClr val="000000"/>
                </a:solidFill>
              </a:rPr>
              <a:t>-IN </a:t>
            </a:r>
            <a:r>
              <a:rPr lang="en-US" sz="1440" b="0" dirty="0">
                <a:solidFill>
                  <a:srgbClr val="000000"/>
                </a:solidFill>
              </a:rPr>
              <a:t>SLIDE OPTION #2.</a:t>
            </a:r>
            <a:r>
              <a:rPr lang="en-US" sz="1440" b="0" baseline="0" dirty="0">
                <a:solidFill>
                  <a:srgbClr val="000000"/>
                </a:solidFill>
              </a:rPr>
              <a:t> </a:t>
            </a:r>
            <a:r>
              <a:rPr lang="en-US" sz="1440" kern="1200" dirty="0">
                <a:solidFill>
                  <a:schemeClr val="tx1"/>
                </a:solidFill>
                <a:effectLst/>
                <a:latin typeface="+mn-lt"/>
                <a:ea typeface="+mn-ea"/>
                <a:cs typeface="+mn-cs"/>
              </a:rPr>
              <a:t>Instead of the Title</a:t>
            </a:r>
            <a:r>
              <a:rPr lang="en-US" sz="1440" kern="1200" baseline="0" dirty="0">
                <a:solidFill>
                  <a:schemeClr val="tx1"/>
                </a:solidFill>
                <a:effectLst/>
                <a:latin typeface="+mn-lt"/>
                <a:ea typeface="+mn-ea"/>
                <a:cs typeface="+mn-cs"/>
              </a:rPr>
              <a:t> </a:t>
            </a:r>
            <a:r>
              <a:rPr lang="en-US" sz="1440" kern="1200" dirty="0">
                <a:solidFill>
                  <a:schemeClr val="tx1"/>
                </a:solidFill>
                <a:effectLst/>
                <a:latin typeface="+mn-lt"/>
                <a:ea typeface="+mn-ea"/>
                <a:cs typeface="+mn-cs"/>
              </a:rPr>
              <a:t>Slide, display this slide on the venue screen while your audience is arriving. </a:t>
            </a:r>
          </a:p>
          <a:p>
            <a:endParaRPr lang="en-US" sz="1440" kern="1200" dirty="0">
              <a:solidFill>
                <a:schemeClr val="tx1"/>
              </a:solidFill>
              <a:effectLst/>
              <a:latin typeface="+mn-lt"/>
              <a:ea typeface="+mn-ea"/>
              <a:cs typeface="+mn-cs"/>
            </a:endParaRPr>
          </a:p>
          <a:p>
            <a:r>
              <a:rPr lang="en-US" sz="1440" kern="1200" dirty="0">
                <a:solidFill>
                  <a:schemeClr val="tx1"/>
                </a:solidFill>
                <a:effectLst/>
                <a:latin typeface="+mn-lt"/>
                <a:ea typeface="+mn-ea"/>
                <a:cs typeface="+mn-cs"/>
              </a:rPr>
              <a:t>This is </a:t>
            </a:r>
            <a:r>
              <a:rPr lang="en-US" sz="1440" b="1" u="none" kern="1200" dirty="0">
                <a:solidFill>
                  <a:schemeClr val="tx1"/>
                </a:solidFill>
                <a:effectLst/>
                <a:latin typeface="+mn-lt"/>
                <a:ea typeface="+mn-ea"/>
                <a:cs typeface="+mn-cs"/>
              </a:rPr>
              <a:t>not</a:t>
            </a:r>
            <a:r>
              <a:rPr lang="en-US" sz="1440" kern="1200" dirty="0">
                <a:solidFill>
                  <a:schemeClr val="tx1"/>
                </a:solidFill>
                <a:effectLst/>
                <a:latin typeface="+mn-lt"/>
                <a:ea typeface="+mn-ea"/>
                <a:cs typeface="+mn-cs"/>
              </a:rPr>
              <a:t> a title slide. </a:t>
            </a:r>
            <a:br>
              <a:rPr lang="en-US" sz="1440" kern="1200" dirty="0">
                <a:solidFill>
                  <a:schemeClr val="tx1"/>
                </a:solidFill>
                <a:effectLst/>
                <a:latin typeface="+mn-lt"/>
                <a:ea typeface="+mn-ea"/>
                <a:cs typeface="+mn-cs"/>
              </a:rPr>
            </a:br>
            <a:br>
              <a:rPr lang="en-US" sz="1440" dirty="0">
                <a:effectLst/>
              </a:rPr>
            </a:br>
            <a:r>
              <a:rPr lang="en-US" sz="1440" kern="1200" dirty="0">
                <a:solidFill>
                  <a:schemeClr val="tx1"/>
                </a:solidFill>
                <a:effectLst/>
                <a:latin typeface="+mn-lt"/>
                <a:ea typeface="+mn-ea"/>
                <a:cs typeface="+mn-cs"/>
              </a:rPr>
              <a:t>Use only a high-resolution photograph.</a:t>
            </a:r>
            <a:endParaRPr lang="en-US" sz="1440" dirty="0">
              <a:solidFill>
                <a:srgbClr val="000000"/>
              </a:solidFill>
            </a:endParaRPr>
          </a:p>
        </p:txBody>
      </p:sp>
      <p:pic>
        <p:nvPicPr>
          <p:cNvPr id="15" name="Picture 14" descr="LANL_allWHITE.ai"/>
          <p:cNvPicPr>
            <a:picLocks noChangeAspect="1"/>
          </p:cNvPicPr>
          <p:nvPr userDrawn="1"/>
        </p:nvPicPr>
        <p:blipFill rotWithShape="1">
          <a:blip r:embed="rId3" cstate="screen">
            <a:extLst>
              <a:ext uri="{28A0092B-C50C-407E-A947-70E740481C1C}">
                <a14:useLocalDpi xmlns:a14="http://schemas.microsoft.com/office/drawing/2010/main"/>
              </a:ext>
            </a:extLst>
          </a:blip>
          <a:srcRect l="23021" t="26248" r="27098" b="30198"/>
          <a:stretch/>
        </p:blipFill>
        <p:spPr>
          <a:xfrm>
            <a:off x="7443785" y="720514"/>
            <a:ext cx="4074415" cy="1829646"/>
          </a:xfrm>
          <a:prstGeom prst="rect">
            <a:avLst/>
          </a:prstGeom>
        </p:spPr>
      </p:pic>
    </p:spTree>
    <p:extLst>
      <p:ext uri="{BB962C8B-B14F-4D97-AF65-F5344CB8AC3E}">
        <p14:creationId xmlns:p14="http://schemas.microsoft.com/office/powerpoint/2010/main" val="328644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Text Areas_White Background">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D46214E2-32D4-424B-9DE1-4EDE4429688D}"/>
              </a:ext>
            </a:extLst>
          </p:cNvPr>
          <p:cNvSpPr>
            <a:spLocks noGrp="1"/>
          </p:cNvSpPr>
          <p:nvPr>
            <p:ph type="body" sz="quarter" idx="15" hasCustomPrompt="1"/>
          </p:nvPr>
        </p:nvSpPr>
        <p:spPr>
          <a:xfrm>
            <a:off x="609600" y="1524000"/>
            <a:ext cx="5120640" cy="363175"/>
          </a:xfrm>
        </p:spPr>
        <p:txBody>
          <a:bodyPr lIns="0" tIns="0" rIns="0" bIns="0"/>
          <a:lstStyle>
            <a:lvl1pPr marL="0" indent="0">
              <a:lnSpc>
                <a:spcPct val="100000"/>
              </a:lnSpc>
              <a:spcBef>
                <a:spcPts val="0"/>
              </a:spcBef>
              <a:buNone/>
              <a:defRPr sz="216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3" name="Text Placeholder 9">
            <a:extLst>
              <a:ext uri="{FF2B5EF4-FFF2-40B4-BE49-F238E27FC236}">
                <a16:creationId xmlns:a16="http://schemas.microsoft.com/office/drawing/2014/main" id="{240E4E95-1B27-5348-9471-7BB69800EDD4}"/>
              </a:ext>
            </a:extLst>
          </p:cNvPr>
          <p:cNvSpPr>
            <a:spLocks noGrp="1"/>
          </p:cNvSpPr>
          <p:nvPr>
            <p:ph type="body" sz="quarter" idx="14" hasCustomPrompt="1"/>
          </p:nvPr>
        </p:nvSpPr>
        <p:spPr>
          <a:xfrm>
            <a:off x="609600" y="609600"/>
            <a:ext cx="10972800" cy="890016"/>
          </a:xfrm>
        </p:spPr>
        <p:txBody>
          <a:bodyPr lIns="0" tIns="0" rIns="0" bIns="0">
            <a:noAutofit/>
          </a:bodyPr>
          <a:lstStyle>
            <a:lvl1pPr marL="0" indent="0">
              <a:lnSpc>
                <a:spcPct val="100000"/>
              </a:lnSpc>
              <a:spcBef>
                <a:spcPts val="0"/>
              </a:spcBef>
              <a:buNone/>
              <a:defRPr sz="288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8" name="Text Placeholder 12">
            <a:extLst>
              <a:ext uri="{FF2B5EF4-FFF2-40B4-BE49-F238E27FC236}">
                <a16:creationId xmlns:a16="http://schemas.microsoft.com/office/drawing/2014/main" id="{1B65E676-959E-0E41-8EAD-45D6F7E076BD}"/>
              </a:ext>
            </a:extLst>
          </p:cNvPr>
          <p:cNvSpPr>
            <a:spLocks noGrp="1"/>
          </p:cNvSpPr>
          <p:nvPr>
            <p:ph type="body" sz="quarter" idx="18" hasCustomPrompt="1"/>
          </p:nvPr>
        </p:nvSpPr>
        <p:spPr>
          <a:xfrm>
            <a:off x="6461760" y="1524000"/>
            <a:ext cx="5120640" cy="363175"/>
          </a:xfrm>
        </p:spPr>
        <p:txBody>
          <a:bodyPr lIns="0" tIns="0" rIns="0" bIns="0"/>
          <a:lstStyle>
            <a:lvl1pPr marL="0" indent="0">
              <a:lnSpc>
                <a:spcPct val="100000"/>
              </a:lnSpc>
              <a:spcBef>
                <a:spcPts val="0"/>
              </a:spcBef>
              <a:buNone/>
              <a:defRPr sz="216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8" name="Text Placeholder 2">
            <a:extLst>
              <a:ext uri="{FF2B5EF4-FFF2-40B4-BE49-F238E27FC236}">
                <a16:creationId xmlns:a16="http://schemas.microsoft.com/office/drawing/2014/main" id="{181900B1-3D44-764E-9A42-70386E05E549}"/>
              </a:ext>
            </a:extLst>
          </p:cNvPr>
          <p:cNvSpPr>
            <a:spLocks noGrp="1"/>
          </p:cNvSpPr>
          <p:nvPr>
            <p:ph type="body" sz="quarter" idx="20" hasCustomPrompt="1"/>
          </p:nvPr>
        </p:nvSpPr>
        <p:spPr>
          <a:xfrm>
            <a:off x="609600" y="2011680"/>
            <a:ext cx="5120640" cy="4046357"/>
          </a:xfrm>
        </p:spPr>
        <p:txBody>
          <a:bodyPr lIns="0" tIns="0" rIns="0" bIns="0">
            <a:noAutofit/>
          </a:bodyPr>
          <a:lstStyle>
            <a:lvl1pPr marL="219456" indent="-219456">
              <a:lnSpc>
                <a:spcPct val="100000"/>
              </a:lnSpc>
              <a:spcBef>
                <a:spcPts val="72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28685422-C0F4-174C-BFA6-015246A3D42C}"/>
              </a:ext>
            </a:extLst>
          </p:cNvPr>
          <p:cNvSpPr>
            <a:spLocks noGrp="1"/>
          </p:cNvSpPr>
          <p:nvPr>
            <p:ph type="body" sz="quarter" idx="21" hasCustomPrompt="1"/>
          </p:nvPr>
        </p:nvSpPr>
        <p:spPr>
          <a:xfrm>
            <a:off x="6461760" y="2011680"/>
            <a:ext cx="5120640" cy="4046357"/>
          </a:xfrm>
        </p:spPr>
        <p:txBody>
          <a:bodyPr lIns="0" tIns="0" rIns="0" bIns="0">
            <a:noAutofit/>
          </a:bodyPr>
          <a:lstStyle>
            <a:lvl1pPr marL="219456" indent="-219456">
              <a:lnSpc>
                <a:spcPct val="100000"/>
              </a:lnSpc>
              <a:spcBef>
                <a:spcPts val="72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2711627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Photos and Text_White Backgroun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D7D689-7F2D-0348-816C-97C77A8DA13C}"/>
              </a:ext>
            </a:extLst>
          </p:cNvPr>
          <p:cNvSpPr>
            <a:spLocks noGrp="1"/>
          </p:cNvSpPr>
          <p:nvPr>
            <p:ph type="title" hasCustomPrompt="1"/>
          </p:nvPr>
        </p:nvSpPr>
        <p:spPr>
          <a:xfrm>
            <a:off x="609600" y="609600"/>
            <a:ext cx="10972800" cy="890016"/>
          </a:xfrm>
        </p:spPr>
        <p:txBody>
          <a:bodyPr lIns="0" tIns="0" rIns="0" bIns="0" anchor="t" anchorCtr="0">
            <a:normAutofit/>
          </a:bodyPr>
          <a:lstStyle>
            <a:lvl1pPr algn="l">
              <a:lnSpc>
                <a:spcPct val="100000"/>
              </a:lnSpc>
              <a:defRPr sz="288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4" name="Picture Placeholder 9">
            <a:extLst>
              <a:ext uri="{FF2B5EF4-FFF2-40B4-BE49-F238E27FC236}">
                <a16:creationId xmlns:a16="http://schemas.microsoft.com/office/drawing/2014/main" id="{DB2A39F7-5A62-2B4C-A657-BD57B5768EF5}"/>
              </a:ext>
            </a:extLst>
          </p:cNvPr>
          <p:cNvSpPr>
            <a:spLocks noGrp="1"/>
          </p:cNvSpPr>
          <p:nvPr>
            <p:ph type="pic" sz="quarter" idx="32"/>
          </p:nvPr>
        </p:nvSpPr>
        <p:spPr>
          <a:xfrm>
            <a:off x="609600" y="1524000"/>
            <a:ext cx="4913376" cy="2706624"/>
          </a:xfrm>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6CCEB416-B433-8F46-8DFF-FFAC7ACCA5F6}"/>
              </a:ext>
            </a:extLst>
          </p:cNvPr>
          <p:cNvSpPr>
            <a:spLocks noGrp="1"/>
          </p:cNvSpPr>
          <p:nvPr>
            <p:ph type="body" sz="quarter" idx="33" hasCustomPrompt="1"/>
          </p:nvPr>
        </p:nvSpPr>
        <p:spPr>
          <a:xfrm>
            <a:off x="609600" y="4693920"/>
            <a:ext cx="4913376" cy="241445"/>
          </a:xfrm>
        </p:spPr>
        <p:txBody>
          <a:bodyPr lIns="0" tIns="0" rIns="0" bIns="0"/>
          <a:lstStyle>
            <a:lvl1pPr marL="0" indent="0">
              <a:lnSpc>
                <a:spcPct val="100000"/>
              </a:lnSpc>
              <a:spcBef>
                <a:spcPts val="0"/>
              </a:spcBef>
              <a:buNone/>
              <a:defRPr sz="168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66B16311-DD9F-7D43-964B-E92B217DC39E}"/>
              </a:ext>
            </a:extLst>
          </p:cNvPr>
          <p:cNvSpPr>
            <a:spLocks noGrp="1"/>
          </p:cNvSpPr>
          <p:nvPr>
            <p:ph type="body" sz="quarter" idx="34" hasCustomPrompt="1"/>
          </p:nvPr>
        </p:nvSpPr>
        <p:spPr>
          <a:xfrm>
            <a:off x="609600" y="5120640"/>
            <a:ext cx="4913376" cy="975360"/>
          </a:xfrm>
        </p:spPr>
        <p:txBody>
          <a:bodyPr lIns="0" tIns="0" rIns="0" bIns="0"/>
          <a:lstStyle>
            <a:lvl1pPr marL="0" indent="0">
              <a:lnSpc>
                <a:spcPct val="100000"/>
              </a:lnSpc>
              <a:spcBef>
                <a:spcPts val="720"/>
              </a:spcBef>
              <a:buFont typeface="Arial" panose="020B0604020202020204" pitchFamily="34" charset="0"/>
              <a:buNone/>
              <a:defRPr sz="132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023AA45D-8199-F644-847B-E64A5EC3FB87}"/>
              </a:ext>
            </a:extLst>
          </p:cNvPr>
          <p:cNvSpPr>
            <a:spLocks noGrp="1"/>
          </p:cNvSpPr>
          <p:nvPr>
            <p:ph type="body" sz="quarter" idx="18" hasCustomPrompt="1"/>
          </p:nvPr>
        </p:nvSpPr>
        <p:spPr>
          <a:xfrm>
            <a:off x="609600" y="4328160"/>
            <a:ext cx="4913376" cy="243840"/>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3" name="Picture Placeholder 9">
            <a:extLst>
              <a:ext uri="{FF2B5EF4-FFF2-40B4-BE49-F238E27FC236}">
                <a16:creationId xmlns:a16="http://schemas.microsoft.com/office/drawing/2014/main" id="{2652C890-3579-2E47-9AB6-1D78A5E47643}"/>
              </a:ext>
            </a:extLst>
          </p:cNvPr>
          <p:cNvSpPr>
            <a:spLocks noGrp="1"/>
          </p:cNvSpPr>
          <p:nvPr>
            <p:ph type="pic" sz="quarter" idx="36"/>
          </p:nvPr>
        </p:nvSpPr>
        <p:spPr>
          <a:xfrm>
            <a:off x="6669024" y="1524000"/>
            <a:ext cx="4913376" cy="2706624"/>
          </a:xfrm>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4" name="Text Placeholder 12">
            <a:extLst>
              <a:ext uri="{FF2B5EF4-FFF2-40B4-BE49-F238E27FC236}">
                <a16:creationId xmlns:a16="http://schemas.microsoft.com/office/drawing/2014/main" id="{DD1D0C09-D811-144F-BEBD-275B6A12072D}"/>
              </a:ext>
            </a:extLst>
          </p:cNvPr>
          <p:cNvSpPr>
            <a:spLocks noGrp="1"/>
          </p:cNvSpPr>
          <p:nvPr>
            <p:ph type="body" sz="quarter" idx="37" hasCustomPrompt="1"/>
          </p:nvPr>
        </p:nvSpPr>
        <p:spPr>
          <a:xfrm>
            <a:off x="6669024" y="4693920"/>
            <a:ext cx="4913376" cy="241445"/>
          </a:xfrm>
        </p:spPr>
        <p:txBody>
          <a:bodyPr lIns="0" tIns="0" rIns="0" bIns="0"/>
          <a:lstStyle>
            <a:lvl1pPr marL="0" indent="0">
              <a:lnSpc>
                <a:spcPct val="100000"/>
              </a:lnSpc>
              <a:spcBef>
                <a:spcPts val="0"/>
              </a:spcBef>
              <a:buNone/>
              <a:defRPr sz="168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2213ED2D-D77F-7D49-9E2D-96B09A5A751F}"/>
              </a:ext>
            </a:extLst>
          </p:cNvPr>
          <p:cNvSpPr>
            <a:spLocks noGrp="1"/>
          </p:cNvSpPr>
          <p:nvPr>
            <p:ph type="body" sz="quarter" idx="38" hasCustomPrompt="1"/>
          </p:nvPr>
        </p:nvSpPr>
        <p:spPr>
          <a:xfrm>
            <a:off x="6669024" y="5120640"/>
            <a:ext cx="4913376" cy="975360"/>
          </a:xfrm>
        </p:spPr>
        <p:txBody>
          <a:bodyPr lIns="0" tIns="0" rIns="0" bIns="0"/>
          <a:lstStyle>
            <a:lvl1pPr marL="0" indent="0">
              <a:lnSpc>
                <a:spcPct val="100000"/>
              </a:lnSpc>
              <a:spcBef>
                <a:spcPts val="720"/>
              </a:spcBef>
              <a:buFont typeface="Arial" panose="020B0604020202020204" pitchFamily="34" charset="0"/>
              <a:buNone/>
              <a:defRPr sz="132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6" name="Text Placeholder 13">
            <a:extLst>
              <a:ext uri="{FF2B5EF4-FFF2-40B4-BE49-F238E27FC236}">
                <a16:creationId xmlns:a16="http://schemas.microsoft.com/office/drawing/2014/main" id="{5AA83665-F240-0345-B903-C8950DEFAF0A}"/>
              </a:ext>
            </a:extLst>
          </p:cNvPr>
          <p:cNvSpPr>
            <a:spLocks noGrp="1"/>
          </p:cNvSpPr>
          <p:nvPr>
            <p:ph type="body" sz="quarter" idx="39" hasCustomPrompt="1"/>
          </p:nvPr>
        </p:nvSpPr>
        <p:spPr>
          <a:xfrm>
            <a:off x="6669024" y="4328160"/>
            <a:ext cx="4913376" cy="243840"/>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60994639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Images_Whit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13F276B-7B5E-4A45-AB9F-2B475F2AEAB2}"/>
              </a:ext>
            </a:extLst>
          </p:cNvPr>
          <p:cNvSpPr>
            <a:spLocks noGrp="1"/>
          </p:cNvSpPr>
          <p:nvPr>
            <p:ph type="pic" sz="quarter" idx="13"/>
          </p:nvPr>
        </p:nvSpPr>
        <p:spPr>
          <a:xfrm>
            <a:off x="609600" y="1524000"/>
            <a:ext cx="3324376" cy="2706624"/>
          </a:xfrm>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609600" y="4693920"/>
            <a:ext cx="3328416" cy="243840"/>
          </a:xfrm>
        </p:spPr>
        <p:txBody>
          <a:bodyPr lIns="0" tIns="0" rIns="0" bIns="0"/>
          <a:lstStyle>
            <a:lvl1pPr marL="0" indent="0">
              <a:lnSpc>
                <a:spcPct val="100000"/>
              </a:lnSpc>
              <a:spcBef>
                <a:spcPts val="0"/>
              </a:spcBef>
              <a:buNone/>
              <a:defRPr sz="168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4" name="Text Placeholder 12">
            <a:extLst>
              <a:ext uri="{FF2B5EF4-FFF2-40B4-BE49-F238E27FC236}">
                <a16:creationId xmlns:a16="http://schemas.microsoft.com/office/drawing/2014/main" id="{3F0E9DEE-404F-3B49-8159-94FE1CD3739D}"/>
              </a:ext>
            </a:extLst>
          </p:cNvPr>
          <p:cNvSpPr>
            <a:spLocks noGrp="1"/>
          </p:cNvSpPr>
          <p:nvPr>
            <p:ph type="body" sz="quarter" idx="30" hasCustomPrompt="1"/>
          </p:nvPr>
        </p:nvSpPr>
        <p:spPr>
          <a:xfrm>
            <a:off x="609600" y="5120640"/>
            <a:ext cx="3328416" cy="975360"/>
          </a:xfrm>
        </p:spPr>
        <p:txBody>
          <a:bodyPr lIns="0" tIns="0" rIns="0" bIns="0"/>
          <a:lstStyle>
            <a:lvl1pPr marL="0" indent="0">
              <a:lnSpc>
                <a:spcPct val="100000"/>
              </a:lnSpc>
              <a:spcBef>
                <a:spcPts val="0"/>
              </a:spcBef>
              <a:buFont typeface="Arial" panose="020B0604020202020204" pitchFamily="34" charset="0"/>
              <a:buNone/>
              <a:defRPr sz="132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2" name="Title 1">
            <a:extLst>
              <a:ext uri="{FF2B5EF4-FFF2-40B4-BE49-F238E27FC236}">
                <a16:creationId xmlns:a16="http://schemas.microsoft.com/office/drawing/2014/main" id="{F7A3DBA4-BE0E-254D-B5C0-8A64DDD66A6B}"/>
              </a:ext>
            </a:extLst>
          </p:cNvPr>
          <p:cNvSpPr>
            <a:spLocks noGrp="1"/>
          </p:cNvSpPr>
          <p:nvPr>
            <p:ph type="title" hasCustomPrompt="1"/>
          </p:nvPr>
        </p:nvSpPr>
        <p:spPr>
          <a:xfrm>
            <a:off x="609600" y="609600"/>
            <a:ext cx="10972800" cy="890016"/>
          </a:xfrm>
        </p:spPr>
        <p:txBody>
          <a:bodyPr lIns="0" tIns="0" rIns="0" bIns="0" anchor="t" anchorCtr="0">
            <a:normAutofit/>
          </a:bodyPr>
          <a:lstStyle>
            <a:lvl1pPr algn="l">
              <a:lnSpc>
                <a:spcPct val="100000"/>
              </a:lnSpc>
              <a:defRPr sz="288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33" name="Text Placeholder 13">
            <a:extLst>
              <a:ext uri="{FF2B5EF4-FFF2-40B4-BE49-F238E27FC236}">
                <a16:creationId xmlns:a16="http://schemas.microsoft.com/office/drawing/2014/main" id="{41D2BBC2-2746-3640-A719-673E2A8446C3}"/>
              </a:ext>
            </a:extLst>
          </p:cNvPr>
          <p:cNvSpPr>
            <a:spLocks noGrp="1"/>
          </p:cNvSpPr>
          <p:nvPr>
            <p:ph type="body" sz="quarter" idx="33" hasCustomPrompt="1"/>
          </p:nvPr>
        </p:nvSpPr>
        <p:spPr>
          <a:xfrm>
            <a:off x="609600" y="4328160"/>
            <a:ext cx="3328416" cy="243840"/>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4" name="Picture Placeholder 9">
            <a:extLst>
              <a:ext uri="{FF2B5EF4-FFF2-40B4-BE49-F238E27FC236}">
                <a16:creationId xmlns:a16="http://schemas.microsoft.com/office/drawing/2014/main" id="{89502A4B-C79D-094E-AB5C-63DF6E12EF81}"/>
              </a:ext>
            </a:extLst>
          </p:cNvPr>
          <p:cNvSpPr>
            <a:spLocks noGrp="1"/>
          </p:cNvSpPr>
          <p:nvPr>
            <p:ph type="pic" sz="quarter" idx="34"/>
          </p:nvPr>
        </p:nvSpPr>
        <p:spPr>
          <a:xfrm>
            <a:off x="4436533" y="1524000"/>
            <a:ext cx="3328416" cy="2706624"/>
          </a:xfrm>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5" name="Text Placeholder 12">
            <a:extLst>
              <a:ext uri="{FF2B5EF4-FFF2-40B4-BE49-F238E27FC236}">
                <a16:creationId xmlns:a16="http://schemas.microsoft.com/office/drawing/2014/main" id="{5EAC29D9-3DBA-0242-8290-359D5CA84B64}"/>
              </a:ext>
            </a:extLst>
          </p:cNvPr>
          <p:cNvSpPr>
            <a:spLocks noGrp="1"/>
          </p:cNvSpPr>
          <p:nvPr>
            <p:ph type="body" sz="quarter" idx="35" hasCustomPrompt="1"/>
          </p:nvPr>
        </p:nvSpPr>
        <p:spPr>
          <a:xfrm>
            <a:off x="4447989" y="4693920"/>
            <a:ext cx="3328416" cy="243840"/>
          </a:xfrm>
        </p:spPr>
        <p:txBody>
          <a:bodyPr lIns="0" tIns="0" rIns="0" bIns="0"/>
          <a:lstStyle>
            <a:lvl1pPr marL="0" indent="0">
              <a:lnSpc>
                <a:spcPct val="100000"/>
              </a:lnSpc>
              <a:spcBef>
                <a:spcPts val="0"/>
              </a:spcBef>
              <a:buNone/>
              <a:defRPr sz="168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6" name="Text Placeholder 12">
            <a:extLst>
              <a:ext uri="{FF2B5EF4-FFF2-40B4-BE49-F238E27FC236}">
                <a16:creationId xmlns:a16="http://schemas.microsoft.com/office/drawing/2014/main" id="{3F9A309D-AA80-C54C-9A92-012D53D91C2B}"/>
              </a:ext>
            </a:extLst>
          </p:cNvPr>
          <p:cNvSpPr>
            <a:spLocks noGrp="1"/>
          </p:cNvSpPr>
          <p:nvPr>
            <p:ph type="body" sz="quarter" idx="36" hasCustomPrompt="1"/>
          </p:nvPr>
        </p:nvSpPr>
        <p:spPr>
          <a:xfrm>
            <a:off x="4447989" y="5120640"/>
            <a:ext cx="3328416" cy="975360"/>
          </a:xfrm>
        </p:spPr>
        <p:txBody>
          <a:bodyPr lIns="0" tIns="0" rIns="0" bIns="0"/>
          <a:lstStyle>
            <a:lvl1pPr marL="0" indent="0">
              <a:lnSpc>
                <a:spcPct val="100000"/>
              </a:lnSpc>
              <a:spcBef>
                <a:spcPts val="0"/>
              </a:spcBef>
              <a:buFont typeface="Arial" panose="020B0604020202020204" pitchFamily="34" charset="0"/>
              <a:buNone/>
              <a:defRPr sz="132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7" name="Text Placeholder 13">
            <a:extLst>
              <a:ext uri="{FF2B5EF4-FFF2-40B4-BE49-F238E27FC236}">
                <a16:creationId xmlns:a16="http://schemas.microsoft.com/office/drawing/2014/main" id="{03EA5BB2-66F6-4F44-964B-E9F9D73F216A}"/>
              </a:ext>
            </a:extLst>
          </p:cNvPr>
          <p:cNvSpPr>
            <a:spLocks noGrp="1"/>
          </p:cNvSpPr>
          <p:nvPr>
            <p:ph type="body" sz="quarter" idx="37" hasCustomPrompt="1"/>
          </p:nvPr>
        </p:nvSpPr>
        <p:spPr>
          <a:xfrm>
            <a:off x="4447988" y="4328160"/>
            <a:ext cx="3328416" cy="243840"/>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8" name="Picture Placeholder 9">
            <a:extLst>
              <a:ext uri="{FF2B5EF4-FFF2-40B4-BE49-F238E27FC236}">
                <a16:creationId xmlns:a16="http://schemas.microsoft.com/office/drawing/2014/main" id="{898309A4-718B-084E-8229-17E4D40AEA42}"/>
              </a:ext>
            </a:extLst>
          </p:cNvPr>
          <p:cNvSpPr>
            <a:spLocks noGrp="1"/>
          </p:cNvSpPr>
          <p:nvPr>
            <p:ph type="pic" sz="quarter" idx="38"/>
          </p:nvPr>
        </p:nvSpPr>
        <p:spPr>
          <a:xfrm>
            <a:off x="8251489" y="1524000"/>
            <a:ext cx="3328416" cy="2706624"/>
          </a:xfrm>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9" name="Text Placeholder 12">
            <a:extLst>
              <a:ext uri="{FF2B5EF4-FFF2-40B4-BE49-F238E27FC236}">
                <a16:creationId xmlns:a16="http://schemas.microsoft.com/office/drawing/2014/main" id="{36A0BC0D-8996-364B-A361-13CBBB9B4789}"/>
              </a:ext>
            </a:extLst>
          </p:cNvPr>
          <p:cNvSpPr>
            <a:spLocks noGrp="1"/>
          </p:cNvSpPr>
          <p:nvPr>
            <p:ph type="body" sz="quarter" idx="39" hasCustomPrompt="1"/>
          </p:nvPr>
        </p:nvSpPr>
        <p:spPr>
          <a:xfrm>
            <a:off x="8265036" y="4693920"/>
            <a:ext cx="3328416" cy="243840"/>
          </a:xfrm>
        </p:spPr>
        <p:txBody>
          <a:bodyPr lIns="0" tIns="0" rIns="0" bIns="0"/>
          <a:lstStyle>
            <a:lvl1pPr marL="0" indent="0">
              <a:lnSpc>
                <a:spcPct val="100000"/>
              </a:lnSpc>
              <a:spcBef>
                <a:spcPts val="0"/>
              </a:spcBef>
              <a:buNone/>
              <a:defRPr sz="1680" b="1" i="0">
                <a:solidFill>
                  <a:srgbClr val="09198D"/>
                </a:solidFill>
                <a:latin typeface="Arial" panose="020B0604020202020204" pitchFamily="34" charset="0"/>
                <a:cs typeface="Arial" panose="020B0604020202020204" pitchFamily="34" charset="0"/>
              </a:defRPr>
            </a:lvl1pPr>
          </a:lstStyle>
          <a:p>
            <a:pPr lvl="0"/>
            <a:r>
              <a:rPr lang="en-US" dirty="0"/>
              <a:t>Click to add subhead</a:t>
            </a:r>
          </a:p>
        </p:txBody>
      </p:sp>
      <p:sp>
        <p:nvSpPr>
          <p:cNvPr id="40" name="Text Placeholder 12">
            <a:extLst>
              <a:ext uri="{FF2B5EF4-FFF2-40B4-BE49-F238E27FC236}">
                <a16:creationId xmlns:a16="http://schemas.microsoft.com/office/drawing/2014/main" id="{8D60D97D-2394-F140-9FBA-975ED64074F0}"/>
              </a:ext>
            </a:extLst>
          </p:cNvPr>
          <p:cNvSpPr>
            <a:spLocks noGrp="1"/>
          </p:cNvSpPr>
          <p:nvPr>
            <p:ph type="body" sz="quarter" idx="40" hasCustomPrompt="1"/>
          </p:nvPr>
        </p:nvSpPr>
        <p:spPr>
          <a:xfrm>
            <a:off x="8266176" y="5120640"/>
            <a:ext cx="3328416" cy="975360"/>
          </a:xfrm>
        </p:spPr>
        <p:txBody>
          <a:bodyPr lIns="0" tIns="0" rIns="0" bIns="0"/>
          <a:lstStyle>
            <a:lvl1pPr marL="0" indent="0">
              <a:lnSpc>
                <a:spcPct val="100000"/>
              </a:lnSpc>
              <a:spcBef>
                <a:spcPts val="0"/>
              </a:spcBef>
              <a:buFont typeface="Arial" panose="020B0604020202020204" pitchFamily="34" charset="0"/>
              <a:buNone/>
              <a:defRPr sz="132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41" name="Text Placeholder 13">
            <a:extLst>
              <a:ext uri="{FF2B5EF4-FFF2-40B4-BE49-F238E27FC236}">
                <a16:creationId xmlns:a16="http://schemas.microsoft.com/office/drawing/2014/main" id="{5AA90BFA-AE15-3049-88D8-EA2FDB94E716}"/>
              </a:ext>
            </a:extLst>
          </p:cNvPr>
          <p:cNvSpPr>
            <a:spLocks noGrp="1"/>
          </p:cNvSpPr>
          <p:nvPr>
            <p:ph type="body" sz="quarter" idx="41" hasCustomPrompt="1"/>
          </p:nvPr>
        </p:nvSpPr>
        <p:spPr>
          <a:xfrm>
            <a:off x="8264089" y="4328160"/>
            <a:ext cx="3328416" cy="243840"/>
          </a:xfrm>
        </p:spPr>
        <p:txBody>
          <a:bodyPr lIns="0" tIns="0" rIns="0" bIns="0"/>
          <a:lstStyle>
            <a:lvl1pPr marL="0" indent="0">
              <a:lnSpc>
                <a:spcPct val="100000"/>
              </a:lnSpc>
              <a:spcBef>
                <a:spcPts val="0"/>
              </a:spcBef>
              <a:buNone/>
              <a:defRPr sz="840" b="0" i="1">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317285845"/>
      </p:ext>
    </p:extLst>
  </p:cSld>
  <p:clrMapOvr>
    <a:masterClrMapping/>
  </p:clrMapOvr>
  <p:extLst>
    <p:ext uri="{DCECCB84-F9BA-43D5-87BE-67443E8EF086}">
      <p15:sldGuideLst xmlns:p15="http://schemas.microsoft.com/office/powerpoint/2012/main">
        <p15:guide id="1" orient="horz" pos="36">
          <p15:clr>
            <a:srgbClr val="FBAE40"/>
          </p15:clr>
        </p15:guide>
        <p15:guide id="2" pos="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Images_White Background">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61FE822B-AC64-EF4D-8FBA-F5A67DA6075B}"/>
              </a:ext>
            </a:extLst>
          </p:cNvPr>
          <p:cNvSpPr>
            <a:spLocks noGrp="1"/>
          </p:cNvSpPr>
          <p:nvPr>
            <p:ph type="pic" sz="quarter" idx="49"/>
          </p:nvPr>
        </p:nvSpPr>
        <p:spPr>
          <a:xfrm>
            <a:off x="609600" y="1524000"/>
            <a:ext cx="2438400" cy="2706624"/>
          </a:xfrm>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1" name="Text Placeholder 12">
            <a:extLst>
              <a:ext uri="{FF2B5EF4-FFF2-40B4-BE49-F238E27FC236}">
                <a16:creationId xmlns:a16="http://schemas.microsoft.com/office/drawing/2014/main" id="{55F05C8A-25A6-8743-93FA-19E18F32CEE5}"/>
              </a:ext>
            </a:extLst>
          </p:cNvPr>
          <p:cNvSpPr>
            <a:spLocks noGrp="1"/>
          </p:cNvSpPr>
          <p:nvPr>
            <p:ph type="body" sz="quarter" idx="50" hasCustomPrompt="1"/>
          </p:nvPr>
        </p:nvSpPr>
        <p:spPr>
          <a:xfrm>
            <a:off x="609600" y="4693920"/>
            <a:ext cx="2438400" cy="243840"/>
          </a:xfrm>
        </p:spPr>
        <p:txBody>
          <a:bodyPr lIns="0" tIns="0" rIns="0" bIns="0"/>
          <a:lstStyle>
            <a:lvl1pPr marL="0" indent="0">
              <a:lnSpc>
                <a:spcPct val="100000"/>
              </a:lnSpc>
              <a:spcBef>
                <a:spcPts val="0"/>
              </a:spcBef>
              <a:buNone/>
              <a:defRPr sz="168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5FCE87CD-A10E-D049-9E39-8C800BEF41A7}"/>
              </a:ext>
            </a:extLst>
          </p:cNvPr>
          <p:cNvSpPr>
            <a:spLocks noGrp="1"/>
          </p:cNvSpPr>
          <p:nvPr>
            <p:ph type="body" sz="quarter" idx="30" hasCustomPrompt="1"/>
          </p:nvPr>
        </p:nvSpPr>
        <p:spPr>
          <a:xfrm>
            <a:off x="609600" y="5120640"/>
            <a:ext cx="2438400" cy="975360"/>
          </a:xfrm>
        </p:spPr>
        <p:txBody>
          <a:bodyPr lIns="0" tIns="0" rIns="0" bIns="0"/>
          <a:lstStyle>
            <a:lvl1pPr marL="0" indent="0">
              <a:lnSpc>
                <a:spcPct val="100000"/>
              </a:lnSpc>
              <a:spcBef>
                <a:spcPts val="0"/>
              </a:spcBef>
              <a:buFont typeface="Arial" panose="020B0604020202020204" pitchFamily="34" charset="0"/>
              <a:buNone/>
              <a:defRPr sz="132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50" name="Text Placeholder 13">
            <a:extLst>
              <a:ext uri="{FF2B5EF4-FFF2-40B4-BE49-F238E27FC236}">
                <a16:creationId xmlns:a16="http://schemas.microsoft.com/office/drawing/2014/main" id="{7B382B21-A741-2447-9794-C4BAAA2A3487}"/>
              </a:ext>
            </a:extLst>
          </p:cNvPr>
          <p:cNvSpPr>
            <a:spLocks noGrp="1"/>
          </p:cNvSpPr>
          <p:nvPr>
            <p:ph type="body" sz="quarter" idx="33" hasCustomPrompt="1"/>
          </p:nvPr>
        </p:nvSpPr>
        <p:spPr>
          <a:xfrm>
            <a:off x="609600" y="4328160"/>
            <a:ext cx="2438400" cy="243840"/>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71" name="Title 1">
            <a:extLst>
              <a:ext uri="{FF2B5EF4-FFF2-40B4-BE49-F238E27FC236}">
                <a16:creationId xmlns:a16="http://schemas.microsoft.com/office/drawing/2014/main" id="{819E2C4F-8306-5F45-9827-3921D5E3EBB9}"/>
              </a:ext>
            </a:extLst>
          </p:cNvPr>
          <p:cNvSpPr>
            <a:spLocks noGrp="1"/>
          </p:cNvSpPr>
          <p:nvPr>
            <p:ph type="title" hasCustomPrompt="1"/>
          </p:nvPr>
        </p:nvSpPr>
        <p:spPr>
          <a:xfrm>
            <a:off x="609600" y="609600"/>
            <a:ext cx="10972800" cy="890016"/>
          </a:xfrm>
        </p:spPr>
        <p:txBody>
          <a:bodyPr lIns="0" tIns="0" rIns="0" bIns="0" anchor="t" anchorCtr="0">
            <a:normAutofit/>
          </a:bodyPr>
          <a:lstStyle>
            <a:lvl1pPr algn="l">
              <a:lnSpc>
                <a:spcPct val="100000"/>
              </a:lnSpc>
              <a:defRPr sz="288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0" name="Picture Placeholder 9">
            <a:extLst>
              <a:ext uri="{FF2B5EF4-FFF2-40B4-BE49-F238E27FC236}">
                <a16:creationId xmlns:a16="http://schemas.microsoft.com/office/drawing/2014/main" id="{D4247F89-81E5-374A-93B4-95F0EBEEB198}"/>
              </a:ext>
            </a:extLst>
          </p:cNvPr>
          <p:cNvSpPr>
            <a:spLocks noGrp="1"/>
          </p:cNvSpPr>
          <p:nvPr>
            <p:ph type="pic" sz="quarter" idx="51"/>
          </p:nvPr>
        </p:nvSpPr>
        <p:spPr>
          <a:xfrm>
            <a:off x="3467947" y="1524000"/>
            <a:ext cx="2438400" cy="2706624"/>
          </a:xfrm>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1" name="Text Placeholder 12">
            <a:extLst>
              <a:ext uri="{FF2B5EF4-FFF2-40B4-BE49-F238E27FC236}">
                <a16:creationId xmlns:a16="http://schemas.microsoft.com/office/drawing/2014/main" id="{F7F65FAA-0013-D547-8E1C-08509B0C9756}"/>
              </a:ext>
            </a:extLst>
          </p:cNvPr>
          <p:cNvSpPr>
            <a:spLocks noGrp="1"/>
          </p:cNvSpPr>
          <p:nvPr>
            <p:ph type="body" sz="quarter" idx="52" hasCustomPrompt="1"/>
          </p:nvPr>
        </p:nvSpPr>
        <p:spPr>
          <a:xfrm>
            <a:off x="3467947" y="4693920"/>
            <a:ext cx="2438400" cy="243840"/>
          </a:xfrm>
        </p:spPr>
        <p:txBody>
          <a:bodyPr lIns="0" tIns="0" rIns="0" bIns="0"/>
          <a:lstStyle>
            <a:lvl1pPr marL="0" indent="0">
              <a:lnSpc>
                <a:spcPct val="100000"/>
              </a:lnSpc>
              <a:spcBef>
                <a:spcPts val="0"/>
              </a:spcBef>
              <a:buNone/>
              <a:defRPr sz="168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2" name="Text Placeholder 12">
            <a:extLst>
              <a:ext uri="{FF2B5EF4-FFF2-40B4-BE49-F238E27FC236}">
                <a16:creationId xmlns:a16="http://schemas.microsoft.com/office/drawing/2014/main" id="{E0CC8275-50BB-9D46-8CBD-03E17397C17B}"/>
              </a:ext>
            </a:extLst>
          </p:cNvPr>
          <p:cNvSpPr>
            <a:spLocks noGrp="1"/>
          </p:cNvSpPr>
          <p:nvPr>
            <p:ph type="body" sz="quarter" idx="53" hasCustomPrompt="1"/>
          </p:nvPr>
        </p:nvSpPr>
        <p:spPr>
          <a:xfrm>
            <a:off x="3467947" y="5120640"/>
            <a:ext cx="2438400" cy="975360"/>
          </a:xfrm>
        </p:spPr>
        <p:txBody>
          <a:bodyPr lIns="0" tIns="0" rIns="0" bIns="0"/>
          <a:lstStyle>
            <a:lvl1pPr marL="0" indent="0">
              <a:lnSpc>
                <a:spcPct val="100000"/>
              </a:lnSpc>
              <a:spcBef>
                <a:spcPts val="0"/>
              </a:spcBef>
              <a:buFont typeface="Arial" panose="020B0604020202020204" pitchFamily="34" charset="0"/>
              <a:buNone/>
              <a:defRPr sz="132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657B4D06-BD92-7545-B5A7-8502A750427B}"/>
              </a:ext>
            </a:extLst>
          </p:cNvPr>
          <p:cNvSpPr>
            <a:spLocks noGrp="1"/>
          </p:cNvSpPr>
          <p:nvPr>
            <p:ph type="body" sz="quarter" idx="54" hasCustomPrompt="1"/>
          </p:nvPr>
        </p:nvSpPr>
        <p:spPr>
          <a:xfrm>
            <a:off x="3467947" y="4328160"/>
            <a:ext cx="2438400" cy="243840"/>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4" name="Picture Placeholder 9">
            <a:extLst>
              <a:ext uri="{FF2B5EF4-FFF2-40B4-BE49-F238E27FC236}">
                <a16:creationId xmlns:a16="http://schemas.microsoft.com/office/drawing/2014/main" id="{CF4ED884-6C25-824B-BDBF-AF0431A6640B}"/>
              </a:ext>
            </a:extLst>
          </p:cNvPr>
          <p:cNvSpPr>
            <a:spLocks noGrp="1"/>
          </p:cNvSpPr>
          <p:nvPr>
            <p:ph type="pic" sz="quarter" idx="55"/>
          </p:nvPr>
        </p:nvSpPr>
        <p:spPr>
          <a:xfrm>
            <a:off x="6312747" y="1524000"/>
            <a:ext cx="2438400" cy="2706624"/>
          </a:xfrm>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AA0BC496-BA6C-7C4D-AC5E-A59885AE42AF}"/>
              </a:ext>
            </a:extLst>
          </p:cNvPr>
          <p:cNvSpPr>
            <a:spLocks noGrp="1"/>
          </p:cNvSpPr>
          <p:nvPr>
            <p:ph type="body" sz="quarter" idx="56" hasCustomPrompt="1"/>
          </p:nvPr>
        </p:nvSpPr>
        <p:spPr>
          <a:xfrm>
            <a:off x="6312747" y="4693920"/>
            <a:ext cx="2438400" cy="243840"/>
          </a:xfrm>
        </p:spPr>
        <p:txBody>
          <a:bodyPr lIns="0" tIns="0" rIns="0" bIns="0"/>
          <a:lstStyle>
            <a:lvl1pPr marL="0" indent="0">
              <a:lnSpc>
                <a:spcPct val="100000"/>
              </a:lnSpc>
              <a:spcBef>
                <a:spcPts val="0"/>
              </a:spcBef>
              <a:buNone/>
              <a:defRPr sz="168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07D1AADA-118E-BE41-B80B-51BBD18F656A}"/>
              </a:ext>
            </a:extLst>
          </p:cNvPr>
          <p:cNvSpPr>
            <a:spLocks noGrp="1"/>
          </p:cNvSpPr>
          <p:nvPr>
            <p:ph type="body" sz="quarter" idx="57" hasCustomPrompt="1"/>
          </p:nvPr>
        </p:nvSpPr>
        <p:spPr>
          <a:xfrm>
            <a:off x="6312747" y="5120640"/>
            <a:ext cx="2438400" cy="975360"/>
          </a:xfrm>
        </p:spPr>
        <p:txBody>
          <a:bodyPr lIns="0" tIns="0" rIns="0" bIns="0"/>
          <a:lstStyle>
            <a:lvl1pPr marL="0" indent="0">
              <a:lnSpc>
                <a:spcPct val="100000"/>
              </a:lnSpc>
              <a:spcBef>
                <a:spcPts val="0"/>
              </a:spcBef>
              <a:buFont typeface="Arial" panose="020B0604020202020204" pitchFamily="34" charset="0"/>
              <a:buNone/>
              <a:defRPr sz="132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7" name="Text Placeholder 13">
            <a:extLst>
              <a:ext uri="{FF2B5EF4-FFF2-40B4-BE49-F238E27FC236}">
                <a16:creationId xmlns:a16="http://schemas.microsoft.com/office/drawing/2014/main" id="{E24E11C2-3904-B24A-8E60-8EA03D6D30B9}"/>
              </a:ext>
            </a:extLst>
          </p:cNvPr>
          <p:cNvSpPr>
            <a:spLocks noGrp="1"/>
          </p:cNvSpPr>
          <p:nvPr>
            <p:ph type="body" sz="quarter" idx="58" hasCustomPrompt="1"/>
          </p:nvPr>
        </p:nvSpPr>
        <p:spPr>
          <a:xfrm>
            <a:off x="6312747" y="4328160"/>
            <a:ext cx="2438400" cy="243840"/>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8" name="Picture Placeholder 9">
            <a:extLst>
              <a:ext uri="{FF2B5EF4-FFF2-40B4-BE49-F238E27FC236}">
                <a16:creationId xmlns:a16="http://schemas.microsoft.com/office/drawing/2014/main" id="{17E6B775-F183-E24D-B8C8-C5A9D75E35BE}"/>
              </a:ext>
            </a:extLst>
          </p:cNvPr>
          <p:cNvSpPr>
            <a:spLocks noGrp="1"/>
          </p:cNvSpPr>
          <p:nvPr>
            <p:ph type="pic" sz="quarter" idx="59"/>
          </p:nvPr>
        </p:nvSpPr>
        <p:spPr>
          <a:xfrm>
            <a:off x="9144000" y="1524000"/>
            <a:ext cx="2438400" cy="2706624"/>
          </a:xfrm>
        </p:spPr>
        <p:txBody>
          <a:bodyPr/>
          <a:lstStyle>
            <a:lvl1pPr marL="205740" marR="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05740" marR="0" lvl="0" indent="-205740" algn="l" defTabSz="822960"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9" name="Text Placeholder 12">
            <a:extLst>
              <a:ext uri="{FF2B5EF4-FFF2-40B4-BE49-F238E27FC236}">
                <a16:creationId xmlns:a16="http://schemas.microsoft.com/office/drawing/2014/main" id="{7BA052C5-1320-4341-BC7F-17F881F3CCB5}"/>
              </a:ext>
            </a:extLst>
          </p:cNvPr>
          <p:cNvSpPr>
            <a:spLocks noGrp="1"/>
          </p:cNvSpPr>
          <p:nvPr>
            <p:ph type="body" sz="quarter" idx="60" hasCustomPrompt="1"/>
          </p:nvPr>
        </p:nvSpPr>
        <p:spPr>
          <a:xfrm>
            <a:off x="9144000" y="4693920"/>
            <a:ext cx="2438400" cy="243840"/>
          </a:xfrm>
        </p:spPr>
        <p:txBody>
          <a:bodyPr lIns="0" tIns="0" rIns="0" bIns="0"/>
          <a:lstStyle>
            <a:lvl1pPr marL="0" indent="0">
              <a:lnSpc>
                <a:spcPct val="100000"/>
              </a:lnSpc>
              <a:spcBef>
                <a:spcPts val="0"/>
              </a:spcBef>
              <a:buNone/>
              <a:defRPr sz="168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2" name="Text Placeholder 12">
            <a:extLst>
              <a:ext uri="{FF2B5EF4-FFF2-40B4-BE49-F238E27FC236}">
                <a16:creationId xmlns:a16="http://schemas.microsoft.com/office/drawing/2014/main" id="{2BD7FEF4-B67E-064E-B1C5-49DA8EA68519}"/>
              </a:ext>
            </a:extLst>
          </p:cNvPr>
          <p:cNvSpPr>
            <a:spLocks noGrp="1"/>
          </p:cNvSpPr>
          <p:nvPr>
            <p:ph type="body" sz="quarter" idx="61" hasCustomPrompt="1"/>
          </p:nvPr>
        </p:nvSpPr>
        <p:spPr>
          <a:xfrm>
            <a:off x="9144000" y="5120640"/>
            <a:ext cx="2438400" cy="975360"/>
          </a:xfrm>
        </p:spPr>
        <p:txBody>
          <a:bodyPr lIns="0" tIns="0" rIns="0" bIns="0"/>
          <a:lstStyle>
            <a:lvl1pPr marL="0" indent="0">
              <a:lnSpc>
                <a:spcPct val="100000"/>
              </a:lnSpc>
              <a:spcBef>
                <a:spcPts val="0"/>
              </a:spcBef>
              <a:buFont typeface="Arial" panose="020B0604020202020204" pitchFamily="34" charset="0"/>
              <a:buNone/>
              <a:defRPr sz="132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3" name="Text Placeholder 13">
            <a:extLst>
              <a:ext uri="{FF2B5EF4-FFF2-40B4-BE49-F238E27FC236}">
                <a16:creationId xmlns:a16="http://schemas.microsoft.com/office/drawing/2014/main" id="{EF1030E4-D0AC-614F-A18A-38721222865A}"/>
              </a:ext>
            </a:extLst>
          </p:cNvPr>
          <p:cNvSpPr>
            <a:spLocks noGrp="1"/>
          </p:cNvSpPr>
          <p:nvPr>
            <p:ph type="body" sz="quarter" idx="62" hasCustomPrompt="1"/>
          </p:nvPr>
        </p:nvSpPr>
        <p:spPr>
          <a:xfrm>
            <a:off x="9144000" y="4328160"/>
            <a:ext cx="2438400" cy="243840"/>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73414290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l White_Visual Dat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C70A86-A745-E949-B1D0-41B5D2173BC5}"/>
              </a:ext>
            </a:extLst>
          </p:cNvPr>
          <p:cNvSpPr>
            <a:spLocks noGrp="1"/>
          </p:cNvSpPr>
          <p:nvPr>
            <p:ph type="title" hasCustomPrompt="1"/>
          </p:nvPr>
        </p:nvSpPr>
        <p:spPr>
          <a:xfrm>
            <a:off x="609600" y="609600"/>
            <a:ext cx="10972800" cy="890016"/>
          </a:xfrm>
        </p:spPr>
        <p:txBody>
          <a:bodyPr lIns="0" tIns="0" rIns="0" bIns="0" anchor="t" anchorCtr="0">
            <a:normAutofit/>
          </a:bodyPr>
          <a:lstStyle>
            <a:lvl1pPr algn="l">
              <a:lnSpc>
                <a:spcPct val="100000"/>
              </a:lnSpc>
              <a:defRPr sz="288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14" name="Picture Placeholder 13">
            <a:extLst>
              <a:ext uri="{FF2B5EF4-FFF2-40B4-BE49-F238E27FC236}">
                <a16:creationId xmlns:a16="http://schemas.microsoft.com/office/drawing/2014/main" id="{3374AFBB-4A85-9144-9EB0-15F9294B61FD}"/>
              </a:ext>
            </a:extLst>
          </p:cNvPr>
          <p:cNvSpPr>
            <a:spLocks noGrp="1"/>
          </p:cNvSpPr>
          <p:nvPr>
            <p:ph type="pic" sz="quarter" idx="12" hasCustomPrompt="1"/>
          </p:nvPr>
        </p:nvSpPr>
        <p:spPr>
          <a:xfrm>
            <a:off x="609600" y="1524001"/>
            <a:ext cx="10972800" cy="4141621"/>
          </a:xfrm>
        </p:spPr>
        <p:txBody>
          <a:bodyPr/>
          <a:lstStyle>
            <a:lvl1pPr>
              <a:buNone/>
              <a:defRPr sz="1920">
                <a:latin typeface="Arial" panose="020B0604020202020204" pitchFamily="34" charset="0"/>
                <a:cs typeface="Arial" panose="020B0604020202020204" pitchFamily="34" charset="0"/>
              </a:defRPr>
            </a:lvl1pPr>
          </a:lstStyle>
          <a:p>
            <a:r>
              <a:rPr lang="en-US" dirty="0"/>
              <a:t>Click icon to add graph, photo, or data visualization</a:t>
            </a:r>
          </a:p>
        </p:txBody>
      </p:sp>
      <p:sp>
        <p:nvSpPr>
          <p:cNvPr id="17" name="Text Placeholder 13">
            <a:extLst>
              <a:ext uri="{FF2B5EF4-FFF2-40B4-BE49-F238E27FC236}">
                <a16:creationId xmlns:a16="http://schemas.microsoft.com/office/drawing/2014/main" id="{F0B3C679-22DF-8940-B381-273549871C67}"/>
              </a:ext>
            </a:extLst>
          </p:cNvPr>
          <p:cNvSpPr>
            <a:spLocks noGrp="1"/>
          </p:cNvSpPr>
          <p:nvPr>
            <p:ph type="body" sz="quarter" idx="18" hasCustomPrompt="1"/>
          </p:nvPr>
        </p:nvSpPr>
        <p:spPr>
          <a:xfrm>
            <a:off x="609600" y="5862323"/>
            <a:ext cx="10972800" cy="243840"/>
          </a:xfrm>
        </p:spPr>
        <p:txBody>
          <a:bodyPr lIns="0" tIns="0" rIns="0" bIns="0"/>
          <a:lstStyle>
            <a:lvl1pPr marL="0" indent="0">
              <a:lnSpc>
                <a:spcPct val="100000"/>
              </a:lnSpc>
              <a:spcBef>
                <a:spcPts val="0"/>
              </a:spcBef>
              <a:buNone/>
              <a:defRPr sz="84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 name="Rectangle 1">
            <a:extLst>
              <a:ext uri="{FF2B5EF4-FFF2-40B4-BE49-F238E27FC236}">
                <a16:creationId xmlns:a16="http://schemas.microsoft.com/office/drawing/2014/main" id="{B371237F-D7E9-904A-BC33-1E69BDE7303D}"/>
              </a:ext>
            </a:extLst>
          </p:cNvPr>
          <p:cNvSpPr/>
          <p:nvPr userDrawn="1"/>
        </p:nvSpPr>
        <p:spPr>
          <a:xfrm>
            <a:off x="-1109514" y="1"/>
            <a:ext cx="754145" cy="754145"/>
          </a:xfrm>
          <a:prstGeom prst="rect">
            <a:avLst/>
          </a:prstGeom>
          <a:solidFill>
            <a:srgbClr val="0A19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Rectangle 17">
            <a:extLst>
              <a:ext uri="{FF2B5EF4-FFF2-40B4-BE49-F238E27FC236}">
                <a16:creationId xmlns:a16="http://schemas.microsoft.com/office/drawing/2014/main" id="{2A7B0030-82A1-3149-AAC5-8B912D85AC60}"/>
              </a:ext>
            </a:extLst>
          </p:cNvPr>
          <p:cNvSpPr/>
          <p:nvPr userDrawn="1"/>
        </p:nvSpPr>
        <p:spPr>
          <a:xfrm>
            <a:off x="-1109514" y="1332324"/>
            <a:ext cx="754145" cy="754145"/>
          </a:xfrm>
          <a:prstGeom prst="rect">
            <a:avLst/>
          </a:prstGeom>
          <a:solidFill>
            <a:srgbClr val="1A70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Rectangle 18">
            <a:extLst>
              <a:ext uri="{FF2B5EF4-FFF2-40B4-BE49-F238E27FC236}">
                <a16:creationId xmlns:a16="http://schemas.microsoft.com/office/drawing/2014/main" id="{4F678108-D8E6-6F48-9E71-79B4060AB9EF}"/>
              </a:ext>
            </a:extLst>
          </p:cNvPr>
          <p:cNvSpPr/>
          <p:nvPr userDrawn="1"/>
        </p:nvSpPr>
        <p:spPr>
          <a:xfrm>
            <a:off x="-1109514" y="2714922"/>
            <a:ext cx="754145" cy="754145"/>
          </a:xfrm>
          <a:prstGeom prst="rect">
            <a:avLst/>
          </a:prstGeom>
          <a:solidFill>
            <a:srgbClr val="00AA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0" name="Rectangle 19">
            <a:extLst>
              <a:ext uri="{FF2B5EF4-FFF2-40B4-BE49-F238E27FC236}">
                <a16:creationId xmlns:a16="http://schemas.microsoft.com/office/drawing/2014/main" id="{C2500438-DFE5-1541-A57C-CCDAE308867C}"/>
              </a:ext>
            </a:extLst>
          </p:cNvPr>
          <p:cNvSpPr/>
          <p:nvPr userDrawn="1"/>
        </p:nvSpPr>
        <p:spPr>
          <a:xfrm>
            <a:off x="-1109514" y="4097521"/>
            <a:ext cx="754145" cy="754145"/>
          </a:xfrm>
          <a:prstGeom prst="rect">
            <a:avLst/>
          </a:prstGeom>
          <a:solidFill>
            <a:srgbClr val="FF9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3" name="TextBox 2">
            <a:extLst>
              <a:ext uri="{FF2B5EF4-FFF2-40B4-BE49-F238E27FC236}">
                <a16:creationId xmlns:a16="http://schemas.microsoft.com/office/drawing/2014/main" id="{3EA0A870-4CCE-B041-ADAA-FFD498F6B5DE}"/>
              </a:ext>
            </a:extLst>
          </p:cNvPr>
          <p:cNvSpPr txBox="1"/>
          <p:nvPr userDrawn="1"/>
        </p:nvSpPr>
        <p:spPr>
          <a:xfrm>
            <a:off x="-2379527" y="-953887"/>
            <a:ext cx="2024157" cy="535531"/>
          </a:xfrm>
          <a:prstGeom prst="rect">
            <a:avLst/>
          </a:prstGeom>
          <a:noFill/>
        </p:spPr>
        <p:txBody>
          <a:bodyPr wrap="square" rtlCol="0">
            <a:spAutoFit/>
          </a:bodyPr>
          <a:lstStyle/>
          <a:p>
            <a:r>
              <a:rPr lang="en-US" sz="1440" dirty="0">
                <a:solidFill>
                  <a:schemeClr val="tx1"/>
                </a:solidFill>
                <a:latin typeface="Arial" panose="020B0604020202020204" pitchFamily="34" charset="0"/>
                <a:cs typeface="Arial" panose="020B0604020202020204" pitchFamily="34" charset="0"/>
              </a:rPr>
              <a:t>LANL-APPROVED </a:t>
            </a:r>
          </a:p>
          <a:p>
            <a:r>
              <a:rPr lang="en-US" sz="1440" dirty="0">
                <a:solidFill>
                  <a:schemeClr val="tx1"/>
                </a:solidFill>
                <a:latin typeface="Arial" panose="020B0604020202020204" pitchFamily="34" charset="0"/>
                <a:cs typeface="Arial" panose="020B0604020202020204" pitchFamily="34" charset="0"/>
              </a:rPr>
              <a:t>COLOR PALETTE </a:t>
            </a:r>
          </a:p>
        </p:txBody>
      </p:sp>
      <p:sp>
        <p:nvSpPr>
          <p:cNvPr id="4" name="TextBox 3">
            <a:extLst>
              <a:ext uri="{FF2B5EF4-FFF2-40B4-BE49-F238E27FC236}">
                <a16:creationId xmlns:a16="http://schemas.microsoft.com/office/drawing/2014/main" id="{4DBAD157-F0FF-E841-B877-5FF726EE6DB4}"/>
              </a:ext>
            </a:extLst>
          </p:cNvPr>
          <p:cNvSpPr txBox="1"/>
          <p:nvPr userDrawn="1"/>
        </p:nvSpPr>
        <p:spPr>
          <a:xfrm>
            <a:off x="-2812573" y="-3329"/>
            <a:ext cx="1743933" cy="387798"/>
          </a:xfrm>
          <a:prstGeom prst="rect">
            <a:avLst/>
          </a:prstGeom>
          <a:noFill/>
        </p:spPr>
        <p:txBody>
          <a:bodyPr wrap="square" rtlCol="0">
            <a:spAutoFit/>
          </a:bodyPr>
          <a:lstStyle/>
          <a:p>
            <a:r>
              <a:rPr lang="en-US" sz="960" dirty="0">
                <a:solidFill>
                  <a:schemeClr val="tx1"/>
                </a:solidFill>
                <a:latin typeface="Arial" panose="020B0604020202020204" pitchFamily="34" charset="0"/>
                <a:cs typeface="Arial" panose="020B0604020202020204" pitchFamily="34" charset="0"/>
              </a:rPr>
              <a:t>PRIMARY COLOR: ULTRAMARINE</a:t>
            </a:r>
          </a:p>
        </p:txBody>
      </p:sp>
      <p:sp>
        <p:nvSpPr>
          <p:cNvPr id="21" name="TextBox 20">
            <a:extLst>
              <a:ext uri="{FF2B5EF4-FFF2-40B4-BE49-F238E27FC236}">
                <a16:creationId xmlns:a16="http://schemas.microsoft.com/office/drawing/2014/main" id="{75EF9DA1-1206-D94F-936A-8C56D3FA0437}"/>
              </a:ext>
            </a:extLst>
          </p:cNvPr>
          <p:cNvSpPr txBox="1"/>
          <p:nvPr userDrawn="1"/>
        </p:nvSpPr>
        <p:spPr>
          <a:xfrm>
            <a:off x="-2812573" y="1316423"/>
            <a:ext cx="1743933" cy="387798"/>
          </a:xfrm>
          <a:prstGeom prst="rect">
            <a:avLst/>
          </a:prstGeom>
          <a:noFill/>
        </p:spPr>
        <p:txBody>
          <a:bodyPr wrap="square" rtlCol="0">
            <a:spAutoFit/>
          </a:bodyPr>
          <a:lstStyle/>
          <a:p>
            <a:r>
              <a:rPr lang="en-US" sz="960" dirty="0">
                <a:solidFill>
                  <a:schemeClr val="tx1"/>
                </a:solidFill>
                <a:latin typeface="Arial" panose="020B0604020202020204" pitchFamily="34" charset="0"/>
                <a:cs typeface="Arial" panose="020B0604020202020204" pitchFamily="34" charset="0"/>
              </a:rPr>
              <a:t>SECONDARY COLOR: BLUE</a:t>
            </a:r>
          </a:p>
        </p:txBody>
      </p:sp>
      <p:sp>
        <p:nvSpPr>
          <p:cNvPr id="22" name="TextBox 21">
            <a:extLst>
              <a:ext uri="{FF2B5EF4-FFF2-40B4-BE49-F238E27FC236}">
                <a16:creationId xmlns:a16="http://schemas.microsoft.com/office/drawing/2014/main" id="{3418CEFD-1271-3F43-A3DB-664C3A2A6F61}"/>
              </a:ext>
            </a:extLst>
          </p:cNvPr>
          <p:cNvSpPr txBox="1"/>
          <p:nvPr userDrawn="1"/>
        </p:nvSpPr>
        <p:spPr>
          <a:xfrm>
            <a:off x="-2812573" y="2711591"/>
            <a:ext cx="1743933" cy="387798"/>
          </a:xfrm>
          <a:prstGeom prst="rect">
            <a:avLst/>
          </a:prstGeom>
          <a:noFill/>
        </p:spPr>
        <p:txBody>
          <a:bodyPr wrap="square" rtlCol="0">
            <a:spAutoFit/>
          </a:bodyPr>
          <a:lstStyle/>
          <a:p>
            <a:r>
              <a:rPr lang="en-US" sz="960" dirty="0">
                <a:solidFill>
                  <a:schemeClr val="tx1"/>
                </a:solidFill>
                <a:latin typeface="Arial" panose="020B0604020202020204" pitchFamily="34" charset="0"/>
                <a:cs typeface="Arial" panose="020B0604020202020204" pitchFamily="34" charset="0"/>
              </a:rPr>
              <a:t>EXTENDED PALETTE: GREEN</a:t>
            </a:r>
          </a:p>
        </p:txBody>
      </p:sp>
      <p:sp>
        <p:nvSpPr>
          <p:cNvPr id="23" name="TextBox 22">
            <a:extLst>
              <a:ext uri="{FF2B5EF4-FFF2-40B4-BE49-F238E27FC236}">
                <a16:creationId xmlns:a16="http://schemas.microsoft.com/office/drawing/2014/main" id="{252C2957-98B7-7447-A979-8F5F9439F931}"/>
              </a:ext>
            </a:extLst>
          </p:cNvPr>
          <p:cNvSpPr txBox="1"/>
          <p:nvPr userDrawn="1"/>
        </p:nvSpPr>
        <p:spPr>
          <a:xfrm>
            <a:off x="-2812573" y="4106758"/>
            <a:ext cx="1743933" cy="387798"/>
          </a:xfrm>
          <a:prstGeom prst="rect">
            <a:avLst/>
          </a:prstGeom>
          <a:noFill/>
        </p:spPr>
        <p:txBody>
          <a:bodyPr wrap="square" rtlCol="0">
            <a:spAutoFit/>
          </a:bodyPr>
          <a:lstStyle/>
          <a:p>
            <a:r>
              <a:rPr lang="en-US" sz="960" dirty="0">
                <a:solidFill>
                  <a:schemeClr val="tx1"/>
                </a:solidFill>
                <a:latin typeface="Arial" panose="020B0604020202020204" pitchFamily="34" charset="0"/>
                <a:cs typeface="Arial" panose="020B0604020202020204" pitchFamily="34" charset="0"/>
              </a:rPr>
              <a:t>EXTENDED PALETTE: ORANGE</a:t>
            </a:r>
          </a:p>
        </p:txBody>
      </p:sp>
      <p:sp>
        <p:nvSpPr>
          <p:cNvPr id="15" name="Rectangle 14">
            <a:extLst>
              <a:ext uri="{FF2B5EF4-FFF2-40B4-BE49-F238E27FC236}">
                <a16:creationId xmlns:a16="http://schemas.microsoft.com/office/drawing/2014/main" id="{C17D5F0D-5C60-5143-BF1E-4A0546C4287F}"/>
              </a:ext>
            </a:extLst>
          </p:cNvPr>
          <p:cNvSpPr/>
          <p:nvPr userDrawn="1"/>
        </p:nvSpPr>
        <p:spPr>
          <a:xfrm>
            <a:off x="-1109514" y="5541578"/>
            <a:ext cx="754145" cy="7541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6" name="TextBox 15">
            <a:extLst>
              <a:ext uri="{FF2B5EF4-FFF2-40B4-BE49-F238E27FC236}">
                <a16:creationId xmlns:a16="http://schemas.microsoft.com/office/drawing/2014/main" id="{92CA6A2F-D5F2-CB4B-A618-B3021CB6FE30}"/>
              </a:ext>
            </a:extLst>
          </p:cNvPr>
          <p:cNvSpPr txBox="1"/>
          <p:nvPr userDrawn="1"/>
        </p:nvSpPr>
        <p:spPr>
          <a:xfrm>
            <a:off x="-2812573" y="5550815"/>
            <a:ext cx="1743933" cy="240066"/>
          </a:xfrm>
          <a:prstGeom prst="rect">
            <a:avLst/>
          </a:prstGeom>
          <a:noFill/>
        </p:spPr>
        <p:txBody>
          <a:bodyPr wrap="square" rtlCol="0">
            <a:spAutoFit/>
          </a:bodyPr>
          <a:lstStyle/>
          <a:p>
            <a:r>
              <a:rPr lang="en-US" sz="960" dirty="0">
                <a:solidFill>
                  <a:schemeClr val="tx1"/>
                </a:solidFill>
                <a:latin typeface="Arial" panose="020B0604020202020204" pitchFamily="34" charset="0"/>
                <a:cs typeface="Arial" panose="020B0604020202020204" pitchFamily="34" charset="0"/>
              </a:rPr>
              <a:t>MONOCHROMATIC: GREY</a:t>
            </a:r>
          </a:p>
        </p:txBody>
      </p:sp>
    </p:spTree>
    <p:extLst>
      <p:ext uri="{BB962C8B-B14F-4D97-AF65-F5344CB8AC3E}">
        <p14:creationId xmlns:p14="http://schemas.microsoft.com/office/powerpoint/2010/main" val="341163347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19BE-2100-4748-1C30-DA521922E4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C2DAF-D19B-EA10-7BC2-3779F227E0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DB11C1-F394-DA7A-6A71-EF3F751AF3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DD4312-C3A9-3C84-09F2-58AEAC9205B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7568986-5085-4297-CB44-46DED21ADDDF}"/>
              </a:ext>
            </a:extLst>
          </p:cNvPr>
          <p:cNvSpPr>
            <a:spLocks noGrp="1"/>
          </p:cNvSpPr>
          <p:nvPr>
            <p:ph type="sldNum" sz="quarter" idx="12"/>
          </p:nvPr>
        </p:nvSpPr>
        <p:spPr/>
        <p:txBody>
          <a:bodyPr/>
          <a:lstStyle>
            <a:lvl1pPr>
              <a:defRPr/>
            </a:lvl1pPr>
          </a:lstStyle>
          <a:p>
            <a:fld id="{1B96A5B6-1600-E74B-B579-45234A13BEF3}" type="slidenum">
              <a:rPr lang="en-US" altLang="en-US"/>
              <a:pPr/>
              <a:t>‹#›</a:t>
            </a:fld>
            <a:endParaRPr lang="en-US" altLang="en-US"/>
          </a:p>
        </p:txBody>
      </p:sp>
    </p:spTree>
    <p:extLst>
      <p:ext uri="{BB962C8B-B14F-4D97-AF65-F5344CB8AC3E}">
        <p14:creationId xmlns:p14="http://schemas.microsoft.com/office/powerpoint/2010/main" val="1628013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7FEA-5747-E202-920A-0A764A9EF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51554E-5580-241C-4462-8977104CB5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A1630-51E9-D65C-95C7-CEE54003152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E41B85C-411A-1AEC-0B2C-9AE0F998F66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BEFEF56-7213-9DBC-45C1-A08AAF8EB1B5}"/>
              </a:ext>
            </a:extLst>
          </p:cNvPr>
          <p:cNvSpPr>
            <a:spLocks noGrp="1"/>
          </p:cNvSpPr>
          <p:nvPr>
            <p:ph type="sldNum" sz="quarter" idx="12"/>
          </p:nvPr>
        </p:nvSpPr>
        <p:spPr/>
        <p:txBody>
          <a:bodyPr/>
          <a:lstStyle>
            <a:lvl1pPr>
              <a:defRPr/>
            </a:lvl1pPr>
          </a:lstStyle>
          <a:p>
            <a:fld id="{9BFB4B8B-0498-3442-BD2E-8B0D8E1FA8AF}" type="slidenum">
              <a:rPr lang="en-US" altLang="en-US"/>
              <a:pPr/>
              <a:t>‹#›</a:t>
            </a:fld>
            <a:endParaRPr lang="en-US" altLang="en-US"/>
          </a:p>
        </p:txBody>
      </p:sp>
    </p:spTree>
    <p:extLst>
      <p:ext uri="{BB962C8B-B14F-4D97-AF65-F5344CB8AC3E}">
        <p14:creationId xmlns:p14="http://schemas.microsoft.com/office/powerpoint/2010/main" val="3222636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E33E-C943-577E-9F52-FDDE4E977F18}"/>
              </a:ext>
            </a:extLst>
          </p:cNvPr>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26788-3446-E94E-EC0A-EC2FB13C5999}"/>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FA03EE9-8B61-4F70-1A36-15278305A5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4A43C9-B034-0E70-91D8-983A3028F8A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8DD56B0-9D52-06BD-83B2-FD48F69A0FBA}"/>
              </a:ext>
            </a:extLst>
          </p:cNvPr>
          <p:cNvSpPr>
            <a:spLocks noGrp="1"/>
          </p:cNvSpPr>
          <p:nvPr>
            <p:ph type="sldNum" sz="quarter" idx="12"/>
          </p:nvPr>
        </p:nvSpPr>
        <p:spPr/>
        <p:txBody>
          <a:bodyPr/>
          <a:lstStyle>
            <a:lvl1pPr>
              <a:defRPr/>
            </a:lvl1pPr>
          </a:lstStyle>
          <a:p>
            <a:fld id="{8A4C631F-D53B-5F4D-9BE2-F5AC5A9D2C28}" type="slidenum">
              <a:rPr lang="en-US" altLang="en-US"/>
              <a:pPr/>
              <a:t>‹#›</a:t>
            </a:fld>
            <a:endParaRPr lang="en-US" altLang="en-US"/>
          </a:p>
        </p:txBody>
      </p:sp>
    </p:spTree>
    <p:extLst>
      <p:ext uri="{BB962C8B-B14F-4D97-AF65-F5344CB8AC3E}">
        <p14:creationId xmlns:p14="http://schemas.microsoft.com/office/powerpoint/2010/main" val="2457340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FAE2-8030-7557-02D3-3381B43396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10780A-DAE9-3353-6DE8-E5F190A5E5ED}"/>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6BE2AB-932E-87D1-F9E7-6421C539B6C6}"/>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A07B67-9BDF-6399-6C13-64CA8CEDB86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783BC1A-45B5-9847-BA67-4B78B0031F4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8FC4D31-3E0D-6FF9-37D5-939BE0B26749}"/>
              </a:ext>
            </a:extLst>
          </p:cNvPr>
          <p:cNvSpPr>
            <a:spLocks noGrp="1"/>
          </p:cNvSpPr>
          <p:nvPr>
            <p:ph type="sldNum" sz="quarter" idx="12"/>
          </p:nvPr>
        </p:nvSpPr>
        <p:spPr/>
        <p:txBody>
          <a:bodyPr/>
          <a:lstStyle>
            <a:lvl1pPr>
              <a:defRPr/>
            </a:lvl1pPr>
          </a:lstStyle>
          <a:p>
            <a:fld id="{493AF760-1C86-1D4D-832C-258AE7A5E6FB}" type="slidenum">
              <a:rPr lang="en-US" altLang="en-US"/>
              <a:pPr/>
              <a:t>‹#›</a:t>
            </a:fld>
            <a:endParaRPr lang="en-US" altLang="en-US"/>
          </a:p>
        </p:txBody>
      </p:sp>
    </p:spTree>
    <p:extLst>
      <p:ext uri="{BB962C8B-B14F-4D97-AF65-F5344CB8AC3E}">
        <p14:creationId xmlns:p14="http://schemas.microsoft.com/office/powerpoint/2010/main" val="968384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B7E2-98C4-50B9-1EFD-3BC37F3589A9}"/>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3B977E-AB8F-DE3B-4AE9-9CFEDAF2537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DE20F8-408E-178F-7229-7F6C29862EE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02FC1F-A7F6-89B8-B9E9-B5723DAF379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97E1F-142A-380E-D1CA-350CDD71D01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52086E-4C83-227C-B54D-251E5D41D10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E5E5A76-9600-1D27-573A-9004A405E22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2525FD1-9E69-2742-0F39-AA40FEC315DC}"/>
              </a:ext>
            </a:extLst>
          </p:cNvPr>
          <p:cNvSpPr>
            <a:spLocks noGrp="1"/>
          </p:cNvSpPr>
          <p:nvPr>
            <p:ph type="sldNum" sz="quarter" idx="12"/>
          </p:nvPr>
        </p:nvSpPr>
        <p:spPr/>
        <p:txBody>
          <a:bodyPr/>
          <a:lstStyle>
            <a:lvl1pPr>
              <a:defRPr/>
            </a:lvl1pPr>
          </a:lstStyle>
          <a:p>
            <a:fld id="{121641FA-520A-A44A-B241-C46299489D3B}" type="slidenum">
              <a:rPr lang="en-US" altLang="en-US"/>
              <a:pPr/>
              <a:t>‹#›</a:t>
            </a:fld>
            <a:endParaRPr lang="en-US" altLang="en-US"/>
          </a:p>
        </p:txBody>
      </p:sp>
    </p:spTree>
    <p:extLst>
      <p:ext uri="{BB962C8B-B14F-4D97-AF65-F5344CB8AC3E}">
        <p14:creationId xmlns:p14="http://schemas.microsoft.com/office/powerpoint/2010/main" val="2870471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632432"/>
            <a:ext cx="12192000" cy="48974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9" name="Title 1"/>
          <p:cNvSpPr>
            <a:spLocks noGrp="1"/>
          </p:cNvSpPr>
          <p:nvPr>
            <p:ph type="ctrTitle" hasCustomPrompt="1"/>
          </p:nvPr>
        </p:nvSpPr>
        <p:spPr>
          <a:xfrm>
            <a:off x="1219200" y="1"/>
            <a:ext cx="10363200" cy="1633361"/>
          </a:xfrm>
          <a:prstGeom prst="rect">
            <a:avLst/>
          </a:prstGeom>
        </p:spPr>
        <p:txBody>
          <a:bodyPr lIns="91433" tIns="45717" rIns="91433" bIns="45717" anchor="b"/>
          <a:lstStyle>
            <a:lvl1pPr algn="r">
              <a:defRPr sz="3840" b="0" i="0">
                <a:solidFill>
                  <a:srgbClr val="FFFFFF"/>
                </a:solidFill>
                <a:latin typeface="+mj-lt"/>
              </a:defRPr>
            </a:lvl1pPr>
          </a:lstStyle>
          <a:p>
            <a:pPr algn="r"/>
            <a:r>
              <a:rPr lang="en-US" b="1" dirty="0">
                <a:solidFill>
                  <a:schemeClr val="bg1"/>
                </a:solidFill>
              </a:rPr>
              <a:t>Click to add title</a:t>
            </a:r>
          </a:p>
        </p:txBody>
      </p:sp>
      <p:sp>
        <p:nvSpPr>
          <p:cNvPr id="10" name="Text Placeholder 2"/>
          <p:cNvSpPr>
            <a:spLocks noGrp="1"/>
          </p:cNvSpPr>
          <p:nvPr>
            <p:ph type="body" sz="quarter" idx="11" hasCustomPrompt="1"/>
          </p:nvPr>
        </p:nvSpPr>
        <p:spPr>
          <a:xfrm>
            <a:off x="6858000" y="3798488"/>
            <a:ext cx="4724400" cy="728290"/>
          </a:xfrm>
          <a:prstGeom prst="rect">
            <a:avLst/>
          </a:prstGeom>
        </p:spPr>
        <p:txBody>
          <a:bodyPr vert="horz" lIns="91433" tIns="45717" rIns="91433" bIns="45717" anchor="b"/>
          <a:lstStyle>
            <a:lvl1pPr marL="0" indent="0" algn="r">
              <a:buNone/>
              <a:defRPr sz="2400" b="1">
                <a:solidFill>
                  <a:schemeClr val="tx1"/>
                </a:solidFill>
              </a:defRPr>
            </a:lvl1pPr>
            <a:lvl2pPr marL="548597" indent="0">
              <a:buNone/>
              <a:defRPr sz="2880" b="1">
                <a:solidFill>
                  <a:schemeClr val="tx1"/>
                </a:solidFill>
              </a:defRPr>
            </a:lvl2pPr>
            <a:lvl3pPr marL="1097192" indent="0">
              <a:buNone/>
              <a:defRPr sz="2880" b="1">
                <a:solidFill>
                  <a:schemeClr val="tx1"/>
                </a:solidFill>
              </a:defRPr>
            </a:lvl3pPr>
            <a:lvl4pPr marL="1645789" indent="0">
              <a:buNone/>
              <a:defRPr sz="2880" b="1">
                <a:solidFill>
                  <a:schemeClr val="tx1"/>
                </a:solidFill>
              </a:defRPr>
            </a:lvl4pPr>
            <a:lvl5pPr marL="2194385" indent="0">
              <a:buNone/>
              <a:defRPr sz="2880" b="1">
                <a:solidFill>
                  <a:schemeClr val="tx1"/>
                </a:solidFill>
              </a:defRPr>
            </a:lvl5pPr>
          </a:lstStyle>
          <a:p>
            <a:pPr lvl="0"/>
            <a:r>
              <a:rPr lang="en-US" dirty="0"/>
              <a:t>Click to add presenter(s)</a:t>
            </a:r>
          </a:p>
        </p:txBody>
      </p:sp>
      <p:sp>
        <p:nvSpPr>
          <p:cNvPr id="11" name="Text Placeholder 4"/>
          <p:cNvSpPr>
            <a:spLocks noGrp="1"/>
          </p:cNvSpPr>
          <p:nvPr>
            <p:ph type="body" sz="quarter" idx="12" hasCustomPrompt="1"/>
          </p:nvPr>
        </p:nvSpPr>
        <p:spPr>
          <a:xfrm>
            <a:off x="6858000" y="4527560"/>
            <a:ext cx="4724400" cy="752592"/>
          </a:xfrm>
          <a:prstGeom prst="rect">
            <a:avLst/>
          </a:prstGeom>
        </p:spPr>
        <p:txBody>
          <a:bodyPr vert="horz" lIns="91433" tIns="45717" rIns="91433" bIns="45717"/>
          <a:lstStyle>
            <a:lvl1pPr marL="0" indent="0" algn="r">
              <a:buNone/>
              <a:defRPr sz="2160" b="0">
                <a:solidFill>
                  <a:schemeClr val="tx1"/>
                </a:solidFill>
              </a:defRPr>
            </a:lvl1pPr>
          </a:lstStyle>
          <a:p>
            <a:pPr lvl="0"/>
            <a:r>
              <a:rPr lang="en-US" dirty="0"/>
              <a:t>Click to add date</a:t>
            </a:r>
          </a:p>
        </p:txBody>
      </p:sp>
      <p:sp>
        <p:nvSpPr>
          <p:cNvPr id="12" name="Text Placeholder 6"/>
          <p:cNvSpPr>
            <a:spLocks noGrp="1"/>
          </p:cNvSpPr>
          <p:nvPr>
            <p:ph type="body" sz="quarter" idx="13" hasCustomPrompt="1"/>
          </p:nvPr>
        </p:nvSpPr>
        <p:spPr>
          <a:xfrm>
            <a:off x="1219200" y="1632434"/>
            <a:ext cx="10363200" cy="1088908"/>
          </a:xfrm>
          <a:prstGeom prst="rect">
            <a:avLst/>
          </a:prstGeom>
        </p:spPr>
        <p:txBody>
          <a:bodyPr vert="horz" lIns="91433" tIns="45717" rIns="91433" bIns="45717"/>
          <a:lstStyle>
            <a:lvl1pPr marL="0" indent="0" algn="r">
              <a:buNone/>
              <a:defRPr sz="2880">
                <a:solidFill>
                  <a:schemeClr val="tx1"/>
                </a:solidFill>
              </a:defRPr>
            </a:lvl1pPr>
            <a:lvl2pPr marL="548597" indent="0" algn="r">
              <a:buNone/>
              <a:defRPr sz="4320"/>
            </a:lvl2pPr>
            <a:lvl3pPr marL="1097192" indent="0" algn="r">
              <a:buNone/>
              <a:defRPr sz="4320"/>
            </a:lvl3pPr>
            <a:lvl4pPr marL="1645789" indent="0" algn="r">
              <a:buNone/>
              <a:defRPr sz="4320"/>
            </a:lvl4pPr>
            <a:lvl5pPr marL="2194385" indent="0" algn="r">
              <a:buNone/>
              <a:defRPr sz="4320"/>
            </a:lvl5pPr>
          </a:lstStyle>
          <a:p>
            <a:pPr lvl="0"/>
            <a:r>
              <a:rPr lang="en-US" dirty="0"/>
              <a:t>Click to add subtitle</a:t>
            </a:r>
          </a:p>
        </p:txBody>
      </p:sp>
      <p:sp>
        <p:nvSpPr>
          <p:cNvPr id="13" name="Text Placeholder 3"/>
          <p:cNvSpPr>
            <a:spLocks noGrp="1"/>
          </p:cNvSpPr>
          <p:nvPr>
            <p:ph type="body" sz="quarter" idx="14" hasCustomPrompt="1"/>
          </p:nvPr>
        </p:nvSpPr>
        <p:spPr>
          <a:xfrm>
            <a:off x="9595558" y="6529923"/>
            <a:ext cx="2596444" cy="316091"/>
          </a:xfrm>
          <a:prstGeom prst="rect">
            <a:avLst/>
          </a:prstGeom>
        </p:spPr>
        <p:txBody>
          <a:bodyPr vert="horz"/>
          <a:lstStyle>
            <a:lvl1pPr marL="0" indent="0" algn="r">
              <a:buNone/>
              <a:defRPr sz="960" baseline="0">
                <a:solidFill>
                  <a:srgbClr val="FFFFFF"/>
                </a:solidFill>
              </a:defRPr>
            </a:lvl1pPr>
          </a:lstStyle>
          <a:p>
            <a:pPr lvl="0"/>
            <a:r>
              <a:rPr lang="en-US" dirty="0"/>
              <a:t>Click to add LA-UR# </a:t>
            </a:r>
          </a:p>
        </p:txBody>
      </p:sp>
      <p:grpSp>
        <p:nvGrpSpPr>
          <p:cNvPr id="19" name="Group 18"/>
          <p:cNvGrpSpPr/>
          <p:nvPr userDrawn="1"/>
        </p:nvGrpSpPr>
        <p:grpSpPr>
          <a:xfrm>
            <a:off x="6096000" y="5986980"/>
            <a:ext cx="6096000" cy="524479"/>
            <a:chOff x="4572000" y="5026384"/>
            <a:chExt cx="4572000" cy="437066"/>
          </a:xfrm>
        </p:grpSpPr>
        <p:sp>
          <p:nvSpPr>
            <p:cNvPr id="20" name="Rectangle 19"/>
            <p:cNvSpPr>
              <a:spLocks noChangeArrowheads="1"/>
            </p:cNvSpPr>
            <p:nvPr/>
          </p:nvSpPr>
          <p:spPr bwMode="auto">
            <a:xfrm>
              <a:off x="4572000" y="5294172"/>
              <a:ext cx="4572000" cy="169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1097280" eaLnBrk="1" fontAlgn="auto" latinLnBrk="0" hangingPunct="1">
                <a:lnSpc>
                  <a:spcPct val="100000"/>
                </a:lnSpc>
                <a:spcBef>
                  <a:spcPts val="0"/>
                </a:spcBef>
                <a:spcAft>
                  <a:spcPts val="0"/>
                </a:spcAft>
                <a:buClrTx/>
                <a:buSzTx/>
                <a:buFontTx/>
                <a:buNone/>
                <a:tabLst/>
                <a:defRPr/>
              </a:pPr>
              <a:r>
                <a:rPr kumimoji="0" lang="en-US" altLang="en-US" sz="72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21" name="Picture 20" descr="NNSA_80%.ai"/>
            <p:cNvPicPr>
              <a:picLocks noChangeAspect="1"/>
            </p:cNvPicPr>
            <p:nvPr/>
          </p:nvPicPr>
          <p:blipFill rotWithShape="1">
            <a:blip r:embed="rId2" cstate="screen">
              <a:extLst>
                <a:ext uri="{28A0092B-C50C-407E-A947-70E740481C1C}">
                  <a14:useLocalDpi xmlns:a14="http://schemas.microsoft.com/office/drawing/2010/main"/>
                </a:ext>
              </a:extLst>
            </a:blip>
            <a:srcRect l="29116" t="44234" r="25200" b="40485"/>
            <a:stretch/>
          </p:blipFill>
          <p:spPr>
            <a:xfrm>
              <a:off x="8087551" y="5026384"/>
              <a:ext cx="961301" cy="321552"/>
            </a:xfrm>
            <a:prstGeom prst="rect">
              <a:avLst/>
            </a:prstGeom>
          </p:spPr>
        </p:pic>
      </p:gr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35" y="3489511"/>
            <a:ext cx="6217920" cy="2984602"/>
          </a:xfrm>
          <a:prstGeom prst="rect">
            <a:avLst/>
          </a:prstGeom>
        </p:spPr>
      </p:pic>
    </p:spTree>
    <p:extLst>
      <p:ext uri="{BB962C8B-B14F-4D97-AF65-F5344CB8AC3E}">
        <p14:creationId xmlns:p14="http://schemas.microsoft.com/office/powerpoint/2010/main" val="298897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2C03-DD53-0FEA-603B-7DEB591DBD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BB6864-BA42-A13C-C8E1-EBFA7B33B69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5FFEF82-84FA-1EA4-C0B7-C94C63765FA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0AC7D4A-3507-ED58-3101-9C0B4A28BD5E}"/>
              </a:ext>
            </a:extLst>
          </p:cNvPr>
          <p:cNvSpPr>
            <a:spLocks noGrp="1"/>
          </p:cNvSpPr>
          <p:nvPr>
            <p:ph type="sldNum" sz="quarter" idx="12"/>
          </p:nvPr>
        </p:nvSpPr>
        <p:spPr/>
        <p:txBody>
          <a:bodyPr/>
          <a:lstStyle>
            <a:lvl1pPr>
              <a:defRPr/>
            </a:lvl1pPr>
          </a:lstStyle>
          <a:p>
            <a:fld id="{66411967-E7D9-FE46-ABB5-936D4C1944D6}" type="slidenum">
              <a:rPr lang="en-US" altLang="en-US"/>
              <a:pPr/>
              <a:t>‹#›</a:t>
            </a:fld>
            <a:endParaRPr lang="en-US" altLang="en-US"/>
          </a:p>
        </p:txBody>
      </p:sp>
    </p:spTree>
    <p:extLst>
      <p:ext uri="{BB962C8B-B14F-4D97-AF65-F5344CB8AC3E}">
        <p14:creationId xmlns:p14="http://schemas.microsoft.com/office/powerpoint/2010/main" val="1051274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C4451-613B-6D1E-1D7E-DDF1C4EFC88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02D89A8-D07E-83E2-7315-3FD1E3AA303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486FAD2-4CC7-9098-C27C-3515C4C54387}"/>
              </a:ext>
            </a:extLst>
          </p:cNvPr>
          <p:cNvSpPr>
            <a:spLocks noGrp="1"/>
          </p:cNvSpPr>
          <p:nvPr>
            <p:ph type="sldNum" sz="quarter" idx="12"/>
          </p:nvPr>
        </p:nvSpPr>
        <p:spPr/>
        <p:txBody>
          <a:bodyPr/>
          <a:lstStyle>
            <a:lvl1pPr>
              <a:defRPr/>
            </a:lvl1pPr>
          </a:lstStyle>
          <a:p>
            <a:fld id="{DD2AAB85-B7BF-9146-A7B7-9BFF21FEDE79}" type="slidenum">
              <a:rPr lang="en-US" altLang="en-US"/>
              <a:pPr/>
              <a:t>‹#›</a:t>
            </a:fld>
            <a:endParaRPr lang="en-US" altLang="en-US"/>
          </a:p>
        </p:txBody>
      </p:sp>
    </p:spTree>
    <p:extLst>
      <p:ext uri="{BB962C8B-B14F-4D97-AF65-F5344CB8AC3E}">
        <p14:creationId xmlns:p14="http://schemas.microsoft.com/office/powerpoint/2010/main" val="3046914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414C9-B5E3-8C7C-85F0-91CB0D9B6CB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50333D-D452-2ECD-7B29-F377420BC92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A633-26CD-0C2B-8FDE-EEC41ACCAD0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4476BF-FA78-55A5-DA7F-91EC1A8962D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DC82CE2-9762-AED9-53D4-6C807B151D6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2E5A325-E00B-4B78-0A56-7DD5E8DC9142}"/>
              </a:ext>
            </a:extLst>
          </p:cNvPr>
          <p:cNvSpPr>
            <a:spLocks noGrp="1"/>
          </p:cNvSpPr>
          <p:nvPr>
            <p:ph type="sldNum" sz="quarter" idx="12"/>
          </p:nvPr>
        </p:nvSpPr>
        <p:spPr/>
        <p:txBody>
          <a:bodyPr/>
          <a:lstStyle>
            <a:lvl1pPr>
              <a:defRPr/>
            </a:lvl1pPr>
          </a:lstStyle>
          <a:p>
            <a:fld id="{D6970594-F732-CE41-9770-483E97DAFB47}" type="slidenum">
              <a:rPr lang="en-US" altLang="en-US"/>
              <a:pPr/>
              <a:t>‹#›</a:t>
            </a:fld>
            <a:endParaRPr lang="en-US" altLang="en-US"/>
          </a:p>
        </p:txBody>
      </p:sp>
    </p:spTree>
    <p:extLst>
      <p:ext uri="{BB962C8B-B14F-4D97-AF65-F5344CB8AC3E}">
        <p14:creationId xmlns:p14="http://schemas.microsoft.com/office/powerpoint/2010/main" val="460454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BF2D-8666-3196-2E11-6E46A207DDF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B06B25-0AC3-D32D-261F-73413FF2D40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8C4655-6E66-660E-E10B-6B1E6AC7897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C8380-E33D-4A54-D894-ED9E7CFCE3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0447A5A-A24F-10D1-68BD-B49D95B5F61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43A860-F9E6-4F21-E40F-21081C213657}"/>
              </a:ext>
            </a:extLst>
          </p:cNvPr>
          <p:cNvSpPr>
            <a:spLocks noGrp="1"/>
          </p:cNvSpPr>
          <p:nvPr>
            <p:ph type="sldNum" sz="quarter" idx="12"/>
          </p:nvPr>
        </p:nvSpPr>
        <p:spPr/>
        <p:txBody>
          <a:bodyPr/>
          <a:lstStyle>
            <a:lvl1pPr>
              <a:defRPr/>
            </a:lvl1pPr>
          </a:lstStyle>
          <a:p>
            <a:fld id="{4E845CA7-EC01-AB47-8478-B12D281C576C}" type="slidenum">
              <a:rPr lang="en-US" altLang="en-US"/>
              <a:pPr/>
              <a:t>‹#›</a:t>
            </a:fld>
            <a:endParaRPr lang="en-US" altLang="en-US"/>
          </a:p>
        </p:txBody>
      </p:sp>
    </p:spTree>
    <p:extLst>
      <p:ext uri="{BB962C8B-B14F-4D97-AF65-F5344CB8AC3E}">
        <p14:creationId xmlns:p14="http://schemas.microsoft.com/office/powerpoint/2010/main" val="1379994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92314-FD3F-3133-AF66-0994A39EF2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39C973-0C58-9A16-5371-57CD44FA46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9C39A-7381-B1FC-01DC-517D94574DA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D5CBD92-64C8-9E7C-C734-5DB420DD57B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A11E2BC-B237-2993-B86D-1B1D29A440AA}"/>
              </a:ext>
            </a:extLst>
          </p:cNvPr>
          <p:cNvSpPr>
            <a:spLocks noGrp="1"/>
          </p:cNvSpPr>
          <p:nvPr>
            <p:ph type="sldNum" sz="quarter" idx="12"/>
          </p:nvPr>
        </p:nvSpPr>
        <p:spPr/>
        <p:txBody>
          <a:bodyPr/>
          <a:lstStyle>
            <a:lvl1pPr>
              <a:defRPr/>
            </a:lvl1pPr>
          </a:lstStyle>
          <a:p>
            <a:fld id="{8E5ED61C-3089-4448-8C81-992EDFCFB383}" type="slidenum">
              <a:rPr lang="en-US" altLang="en-US"/>
              <a:pPr/>
              <a:t>‹#›</a:t>
            </a:fld>
            <a:endParaRPr lang="en-US" altLang="en-US"/>
          </a:p>
        </p:txBody>
      </p:sp>
    </p:spTree>
    <p:extLst>
      <p:ext uri="{BB962C8B-B14F-4D97-AF65-F5344CB8AC3E}">
        <p14:creationId xmlns:p14="http://schemas.microsoft.com/office/powerpoint/2010/main" val="639016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C33AA8-5A9F-7312-4C0F-D6240E9DB4AF}"/>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476057-1091-6580-4642-C82F5C2C0683}"/>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DD2CF-CF9A-AD27-44A7-843419C1880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7F08A5-0EEE-D4E2-075C-995AFAB2ABD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C7D05F1-B321-2B1C-F4F3-B368E3463213}"/>
              </a:ext>
            </a:extLst>
          </p:cNvPr>
          <p:cNvSpPr>
            <a:spLocks noGrp="1"/>
          </p:cNvSpPr>
          <p:nvPr>
            <p:ph type="sldNum" sz="quarter" idx="12"/>
          </p:nvPr>
        </p:nvSpPr>
        <p:spPr/>
        <p:txBody>
          <a:bodyPr/>
          <a:lstStyle>
            <a:lvl1pPr>
              <a:defRPr/>
            </a:lvl1pPr>
          </a:lstStyle>
          <a:p>
            <a:fld id="{B2A5666F-CF29-E746-BF66-D3BDA802A120}" type="slidenum">
              <a:rPr lang="en-US" altLang="en-US"/>
              <a:pPr/>
              <a:t>‹#›</a:t>
            </a:fld>
            <a:endParaRPr lang="en-US" altLang="en-US"/>
          </a:p>
        </p:txBody>
      </p:sp>
    </p:spTree>
    <p:extLst>
      <p:ext uri="{BB962C8B-B14F-4D97-AF65-F5344CB8AC3E}">
        <p14:creationId xmlns:p14="http://schemas.microsoft.com/office/powerpoint/2010/main" val="482393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E6F5D2-F29B-0162-3665-4B4F9CF004D9}"/>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61B83A2-D3E3-6B70-5A47-3BF75CACB1CB}"/>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6EE4C14-3398-4454-1014-B00B71B9E45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C4998A6-A174-E61C-F537-626BE72E1FD7}"/>
              </a:ext>
            </a:extLst>
          </p:cNvPr>
          <p:cNvSpPr>
            <a:spLocks noGrp="1"/>
          </p:cNvSpPr>
          <p:nvPr>
            <p:ph type="sldNum" sz="quarter" idx="12"/>
          </p:nvPr>
        </p:nvSpPr>
        <p:spPr>
          <a:xfrm>
            <a:off x="8737600" y="6245225"/>
            <a:ext cx="2844800" cy="476250"/>
          </a:xfrm>
        </p:spPr>
        <p:txBody>
          <a:bodyPr/>
          <a:lstStyle>
            <a:lvl1pPr>
              <a:defRPr/>
            </a:lvl1pPr>
          </a:lstStyle>
          <a:p>
            <a:fld id="{D469520E-D7E1-A243-9B90-9951E43C5BCD}" type="slidenum">
              <a:rPr lang="en-US" altLang="en-US"/>
              <a:pPr/>
              <a:t>‹#›</a:t>
            </a:fld>
            <a:endParaRPr lang="en-US" altLang="en-US"/>
          </a:p>
        </p:txBody>
      </p:sp>
    </p:spTree>
    <p:extLst>
      <p:ext uri="{BB962C8B-B14F-4D97-AF65-F5344CB8AC3E}">
        <p14:creationId xmlns:p14="http://schemas.microsoft.com/office/powerpoint/2010/main" val="3792585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8A688-B3B3-27E8-0417-5564F52BF7F3}"/>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3CAA43-DCBA-D264-A908-A3986B5AEAB9}"/>
              </a:ext>
            </a:extLst>
          </p:cNvPr>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9D552B-9FB6-CD43-5653-534497A481B1}"/>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743A14-3A27-07CC-8D9E-F90026F24E48}"/>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4D9D1CC-FB6B-D437-92C6-29EB78922624}"/>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76FF50E-CA78-EDB6-8CD5-5FBB54397D0E}"/>
              </a:ext>
            </a:extLst>
          </p:cNvPr>
          <p:cNvSpPr>
            <a:spLocks noGrp="1"/>
          </p:cNvSpPr>
          <p:nvPr>
            <p:ph type="sldNum" sz="quarter" idx="12"/>
          </p:nvPr>
        </p:nvSpPr>
        <p:spPr>
          <a:xfrm>
            <a:off x="8737600" y="6245225"/>
            <a:ext cx="2844800" cy="476250"/>
          </a:xfrm>
        </p:spPr>
        <p:txBody>
          <a:bodyPr/>
          <a:lstStyle>
            <a:lvl1pPr>
              <a:defRPr/>
            </a:lvl1pPr>
          </a:lstStyle>
          <a:p>
            <a:fld id="{A556C1D9-83E0-FC43-8337-68E204DB41D1}" type="slidenum">
              <a:rPr lang="en-US" altLang="en-US"/>
              <a:pPr/>
              <a:t>‹#›</a:t>
            </a:fld>
            <a:endParaRPr lang="en-US" altLang="en-US"/>
          </a:p>
        </p:txBody>
      </p:sp>
    </p:spTree>
    <p:extLst>
      <p:ext uri="{BB962C8B-B14F-4D97-AF65-F5344CB8AC3E}">
        <p14:creationId xmlns:p14="http://schemas.microsoft.com/office/powerpoint/2010/main" val="3967394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985093"/>
            <a:ext cx="12192000" cy="55077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a:p>
        </p:txBody>
      </p:sp>
      <p:sp>
        <p:nvSpPr>
          <p:cNvPr id="2" name="Title 1"/>
          <p:cNvSpPr>
            <a:spLocks noGrp="1"/>
          </p:cNvSpPr>
          <p:nvPr>
            <p:ph type="title" hasCustomPrompt="1"/>
          </p:nvPr>
        </p:nvSpPr>
        <p:spPr>
          <a:xfrm>
            <a:off x="609600" y="2"/>
            <a:ext cx="10972800" cy="985093"/>
          </a:xfrm>
          <a:prstGeom prst="rect">
            <a:avLst/>
          </a:prstGeom>
        </p:spPr>
        <p:txBody>
          <a:bodyPr anchor="ctr"/>
          <a:lstStyle/>
          <a:p>
            <a:r>
              <a:rPr lang="en-US" dirty="0"/>
              <a:t>Click to edit agenda title</a:t>
            </a:r>
          </a:p>
        </p:txBody>
      </p:sp>
      <p:sp>
        <p:nvSpPr>
          <p:cNvPr id="9" name="Date Placeholder 8"/>
          <p:cNvSpPr>
            <a:spLocks noGrp="1"/>
          </p:cNvSpPr>
          <p:nvPr>
            <p:ph type="dt" sz="half" idx="10"/>
          </p:nvPr>
        </p:nvSpPr>
        <p:spPr/>
        <p:txBody>
          <a:bodyPr/>
          <a:lstStyle/>
          <a:p>
            <a:fld id="{FDFC695E-3847-284B-804A-F0C0441E204C}" type="datetime1">
              <a:rPr lang="en-US" smtClean="0"/>
              <a:t>7/9/25</a:t>
            </a:fld>
            <a:r>
              <a:rPr lang="en-US" dirty="0"/>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cxnSp>
        <p:nvCxnSpPr>
          <p:cNvPr id="11" name="Straight Connector 10"/>
          <p:cNvCxnSpPr/>
          <p:nvPr userDrawn="1"/>
        </p:nvCxnSpPr>
        <p:spPr>
          <a:xfrm>
            <a:off x="6175024" y="1131636"/>
            <a:ext cx="0" cy="5194128"/>
          </a:xfrm>
          <a:prstGeom prst="line">
            <a:avLst/>
          </a:prstGeom>
        </p:spPr>
        <p:style>
          <a:lnRef idx="1">
            <a:schemeClr val="dk1"/>
          </a:lnRef>
          <a:fillRef idx="0">
            <a:schemeClr val="dk1"/>
          </a:fillRef>
          <a:effectRef idx="0">
            <a:schemeClr val="dk1"/>
          </a:effectRef>
          <a:fontRef idx="minor">
            <a:schemeClr val="tx1"/>
          </a:fontRef>
        </p:style>
      </p:cxnSp>
      <p:sp>
        <p:nvSpPr>
          <p:cNvPr id="13" name="Text Placeholder 12"/>
          <p:cNvSpPr>
            <a:spLocks noGrp="1"/>
          </p:cNvSpPr>
          <p:nvPr>
            <p:ph type="body" sz="quarter" idx="12" hasCustomPrompt="1"/>
          </p:nvPr>
        </p:nvSpPr>
        <p:spPr>
          <a:xfrm>
            <a:off x="3860802" y="1131637"/>
            <a:ext cx="2156884" cy="381074"/>
          </a:xfrm>
          <a:prstGeom prst="rect">
            <a:avLst/>
          </a:prstGeom>
        </p:spPr>
        <p:txBody>
          <a:bodyPr vert="horz"/>
          <a:lstStyle>
            <a:lvl1pPr marL="0" indent="0" algn="r" defTabSz="-889636">
              <a:buFont typeface="Arial"/>
              <a:buNone/>
              <a:tabLst/>
              <a:defRPr sz="1320" b="0"/>
            </a:lvl1pPr>
            <a:lvl2pPr marL="278130" indent="0" defTabSz="-889636">
              <a:buNone/>
              <a:tabLst/>
              <a:defRPr sz="1260"/>
            </a:lvl2pPr>
            <a:lvl3pPr marL="546734" indent="0" defTabSz="-889636">
              <a:buNone/>
              <a:tabLst/>
              <a:defRPr sz="1200"/>
            </a:lvl3pPr>
            <a:lvl4pPr marL="817244" indent="0" defTabSz="-889636">
              <a:buNone/>
              <a:tabLst/>
              <a:defRPr sz="1080"/>
            </a:lvl4pPr>
            <a:lvl5pPr marL="1095376" indent="0" defTabSz="-889636">
              <a:buNone/>
              <a:tabLst/>
              <a:defRPr sz="1080"/>
            </a:lvl5pPr>
          </a:lstStyle>
          <a:p>
            <a:pPr lvl="0"/>
            <a:r>
              <a:rPr lang="en-US" dirty="0"/>
              <a:t>Click to edit date</a:t>
            </a:r>
          </a:p>
        </p:txBody>
      </p:sp>
      <p:sp>
        <p:nvSpPr>
          <p:cNvPr id="15" name="Text Placeholder 12"/>
          <p:cNvSpPr>
            <a:spLocks noGrp="1"/>
          </p:cNvSpPr>
          <p:nvPr>
            <p:ph type="body" sz="quarter" idx="14" hasCustomPrompt="1"/>
          </p:nvPr>
        </p:nvSpPr>
        <p:spPr>
          <a:xfrm>
            <a:off x="3860802" y="1882258"/>
            <a:ext cx="2156884" cy="381074"/>
          </a:xfrm>
          <a:prstGeom prst="rect">
            <a:avLst/>
          </a:prstGeom>
        </p:spPr>
        <p:txBody>
          <a:bodyPr vert="horz"/>
          <a:lstStyle>
            <a:lvl1pPr marL="0" indent="0" algn="r" defTabSz="-889636">
              <a:buFont typeface="Arial"/>
              <a:buNone/>
              <a:tabLst/>
              <a:defRPr sz="1320" b="0"/>
            </a:lvl1pPr>
            <a:lvl2pPr marL="278130" indent="0" defTabSz="-889636">
              <a:buNone/>
              <a:tabLst/>
              <a:defRPr sz="1260"/>
            </a:lvl2pPr>
            <a:lvl3pPr marL="546734" indent="0" defTabSz="-889636">
              <a:buNone/>
              <a:tabLst/>
              <a:defRPr sz="1200"/>
            </a:lvl3pPr>
            <a:lvl4pPr marL="817244" indent="0" defTabSz="-889636">
              <a:buNone/>
              <a:tabLst/>
              <a:defRPr sz="1080"/>
            </a:lvl4pPr>
            <a:lvl5pPr marL="1095376" indent="0" defTabSz="-889636">
              <a:buNone/>
              <a:tabLst/>
              <a:defRPr sz="1080"/>
            </a:lvl5pPr>
          </a:lstStyle>
          <a:p>
            <a:pPr lvl="0"/>
            <a:r>
              <a:rPr lang="en-US" dirty="0"/>
              <a:t>Click to edit location</a:t>
            </a:r>
          </a:p>
        </p:txBody>
      </p:sp>
      <p:sp>
        <p:nvSpPr>
          <p:cNvPr id="12" name="Content Placeholder 2"/>
          <p:cNvSpPr>
            <a:spLocks noGrp="1"/>
          </p:cNvSpPr>
          <p:nvPr>
            <p:ph idx="1" hasCustomPrompt="1"/>
          </p:nvPr>
        </p:nvSpPr>
        <p:spPr>
          <a:xfrm>
            <a:off x="6400800" y="1131636"/>
            <a:ext cx="5181600" cy="5194128"/>
          </a:xfrm>
          <a:prstGeom prst="rect">
            <a:avLst/>
          </a:prstGeom>
        </p:spPr>
        <p:txBody>
          <a:bodyPr/>
          <a:lstStyle>
            <a:lvl1pPr>
              <a:defRPr sz="2400" b="0"/>
            </a:lvl1pPr>
            <a:lvl2pPr marL="415290" indent="-205740">
              <a:defRPr sz="2160"/>
            </a:lvl2pPr>
            <a:lvl3pPr marL="619126" indent="-207646">
              <a:defRPr sz="1920"/>
            </a:lvl3pPr>
            <a:lvl4pPr marL="822960" indent="-207646">
              <a:defRPr sz="1680"/>
            </a:lvl4pPr>
            <a:lvl5pPr marL="1026796" indent="-209550">
              <a:defRPr/>
            </a:lvl5pPr>
          </a:lstStyle>
          <a:p>
            <a:pPr lvl="0"/>
            <a:r>
              <a:rPr lang="en-US" dirty="0"/>
              <a:t>Click to edit agenda item</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35" y="3489511"/>
            <a:ext cx="6217920" cy="2984602"/>
          </a:xfrm>
          <a:prstGeom prst="rect">
            <a:avLst/>
          </a:prstGeom>
        </p:spPr>
      </p:pic>
    </p:spTree>
    <p:extLst>
      <p:ext uri="{BB962C8B-B14F-4D97-AF65-F5344CB8AC3E}">
        <p14:creationId xmlns:p14="http://schemas.microsoft.com/office/powerpoint/2010/main" val="645014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664180"/>
            <a:ext cx="10972800" cy="985093"/>
          </a:xfrm>
          <a:prstGeom prst="rect">
            <a:avLst/>
          </a:prstGeom>
        </p:spPr>
        <p:txBody>
          <a:bodyPr anchor="ctr"/>
          <a:lstStyle>
            <a:lvl1pPr algn="ctr">
              <a:defRPr b="0"/>
            </a:lvl1pPr>
          </a:lstStyle>
          <a:p>
            <a:r>
              <a:rPr lang="en-US" dirty="0"/>
              <a:t>Click to edit section title</a:t>
            </a:r>
          </a:p>
        </p:txBody>
      </p:sp>
      <p:sp>
        <p:nvSpPr>
          <p:cNvPr id="9" name="Date Placeholder 8"/>
          <p:cNvSpPr>
            <a:spLocks noGrp="1"/>
          </p:cNvSpPr>
          <p:nvPr>
            <p:ph type="dt" sz="half" idx="10"/>
          </p:nvPr>
        </p:nvSpPr>
        <p:spPr/>
        <p:txBody>
          <a:bodyPr/>
          <a:lstStyle/>
          <a:p>
            <a:fld id="{D3CA6442-326F-BF43-9512-C754596C1A34}" type="datetime1">
              <a:rPr lang="en-US" smtClean="0"/>
              <a:t>7/9/25</a:t>
            </a:fld>
            <a:r>
              <a:rPr lang="en-US"/>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Tree>
    <p:extLst>
      <p:ext uri="{BB962C8B-B14F-4D97-AF65-F5344CB8AC3E}">
        <p14:creationId xmlns:p14="http://schemas.microsoft.com/office/powerpoint/2010/main" val="1020918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NL 1">
    <p:spTree>
      <p:nvGrpSpPr>
        <p:cNvPr id="1" name=""/>
        <p:cNvGrpSpPr/>
        <p:nvPr/>
      </p:nvGrpSpPr>
      <p:grpSpPr>
        <a:xfrm>
          <a:off x="0" y="0"/>
          <a:ext cx="0" cy="0"/>
          <a:chOff x="0" y="0"/>
          <a:chExt cx="0" cy="0"/>
        </a:xfrm>
      </p:grpSpPr>
      <p:sp>
        <p:nvSpPr>
          <p:cNvPr id="7" name="Rectangle 6"/>
          <p:cNvSpPr/>
          <p:nvPr userDrawn="1"/>
        </p:nvSpPr>
        <p:spPr>
          <a:xfrm>
            <a:off x="0" y="985093"/>
            <a:ext cx="12192000" cy="55077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a:p>
        </p:txBody>
      </p:sp>
      <p:sp>
        <p:nvSpPr>
          <p:cNvPr id="2" name="Title 1"/>
          <p:cNvSpPr>
            <a:spLocks noGrp="1"/>
          </p:cNvSpPr>
          <p:nvPr>
            <p:ph type="title" hasCustomPrompt="1"/>
          </p:nvPr>
        </p:nvSpPr>
        <p:spPr>
          <a:xfrm>
            <a:off x="609600" y="2"/>
            <a:ext cx="10972800" cy="985093"/>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p>
            <a:fld id="{3BB050BD-D5D4-004B-87E1-382D8D28594F}" type="datetime1">
              <a:rPr lang="en-US" smtClean="0"/>
              <a:t>7/9/25</a:t>
            </a:fld>
            <a:r>
              <a:rPr lang="en-US" dirty="0"/>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Content Placeholder 2"/>
          <p:cNvSpPr>
            <a:spLocks noGrp="1"/>
          </p:cNvSpPr>
          <p:nvPr>
            <p:ph idx="1" hasCustomPrompt="1"/>
          </p:nvPr>
        </p:nvSpPr>
        <p:spPr>
          <a:xfrm>
            <a:off x="609600" y="1131636"/>
            <a:ext cx="10972800" cy="5194128"/>
          </a:xfrm>
          <a:prstGeom prst="rect">
            <a:avLst/>
          </a:prstGeom>
        </p:spPr>
        <p:txBody>
          <a:bodyPr/>
          <a:lstStyle>
            <a:lvl1pPr>
              <a:defRPr sz="2400" b="0"/>
            </a:lvl1pPr>
            <a:lvl2pPr marL="415290" indent="-205740">
              <a:defRPr sz="2160"/>
            </a:lvl2pPr>
            <a:lvl3pPr marL="619126" indent="-207646">
              <a:defRPr sz="1920"/>
            </a:lvl3pPr>
            <a:lvl4pPr marL="822960" indent="-207646">
              <a:defRPr sz="1680"/>
            </a:lvl4pPr>
            <a:lvl5pPr marL="1026796" indent="-209550">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019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NL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364"/>
            <a:ext cx="10972800" cy="1143000"/>
          </a:xfrm>
          <a:prstGeom prst="rect">
            <a:avLst/>
          </a:prstGeom>
        </p:spPr>
        <p:txBody>
          <a:bodyPr vert="horz" anchor="ctr"/>
          <a:lstStyle/>
          <a:p>
            <a:r>
              <a:rPr lang="en-US" dirty="0"/>
              <a:t>Click to edit title</a:t>
            </a:r>
          </a:p>
        </p:txBody>
      </p:sp>
      <p:sp>
        <p:nvSpPr>
          <p:cNvPr id="3" name="Footer Placeholder 2"/>
          <p:cNvSpPr>
            <a:spLocks noGrp="1"/>
          </p:cNvSpPr>
          <p:nvPr>
            <p:ph type="ftr" sz="quarter" idx="10"/>
          </p:nvPr>
        </p:nvSpPr>
        <p:spPr/>
        <p:txBody>
          <a:bodyPr/>
          <a:lstStyle/>
          <a:p>
            <a:r>
              <a:rPr lang="en-US"/>
              <a:t>Los Alamos National Laboratory</a:t>
            </a:r>
            <a:endParaRPr lang="en-US" dirty="0"/>
          </a:p>
        </p:txBody>
      </p:sp>
      <p:sp>
        <p:nvSpPr>
          <p:cNvPr id="4" name="Date Placeholder 3"/>
          <p:cNvSpPr>
            <a:spLocks noGrp="1"/>
          </p:cNvSpPr>
          <p:nvPr>
            <p:ph type="dt" sz="half" idx="11"/>
          </p:nvPr>
        </p:nvSpPr>
        <p:spPr/>
        <p:txBody>
          <a:bodyPr/>
          <a:lstStyle/>
          <a:p>
            <a:fld id="{E497D45A-E2C2-5444-8727-94AA467EBF1A}" type="datetime1">
              <a:rPr lang="en-US" smtClean="0"/>
              <a:t>7/9/25</a:t>
            </a:fld>
            <a:r>
              <a:rPr lang="en-US"/>
              <a:t>   |   </a:t>
            </a:r>
            <a:fld id="{5D01E7E5-6465-7A46-A26D-BAABC2D34D38}" type="slidenum">
              <a:rPr lang="en-US" smtClean="0"/>
              <a:t>‹#›</a:t>
            </a:fld>
            <a:endParaRPr lang="en-US" dirty="0"/>
          </a:p>
        </p:txBody>
      </p:sp>
      <p:sp>
        <p:nvSpPr>
          <p:cNvPr id="5" name="Content Placeholder 2"/>
          <p:cNvSpPr>
            <a:spLocks noGrp="1"/>
          </p:cNvSpPr>
          <p:nvPr>
            <p:ph idx="1" hasCustomPrompt="1"/>
          </p:nvPr>
        </p:nvSpPr>
        <p:spPr>
          <a:xfrm>
            <a:off x="609600" y="1131636"/>
            <a:ext cx="10972800" cy="5194128"/>
          </a:xfrm>
          <a:prstGeom prst="rect">
            <a:avLst/>
          </a:prstGeom>
        </p:spPr>
        <p:txBody>
          <a:bodyPr/>
          <a:lstStyle>
            <a:lvl1pPr>
              <a:defRPr sz="2400" b="0">
                <a:solidFill>
                  <a:srgbClr val="FFFFFF"/>
                </a:solidFill>
              </a:defRPr>
            </a:lvl1pPr>
            <a:lvl2pPr marL="415290" indent="-205740">
              <a:defRPr sz="2160">
                <a:solidFill>
                  <a:srgbClr val="FFFFFF"/>
                </a:solidFill>
              </a:defRPr>
            </a:lvl2pPr>
            <a:lvl3pPr marL="619126" indent="-207646">
              <a:defRPr sz="1920">
                <a:solidFill>
                  <a:srgbClr val="FFFFFF"/>
                </a:solidFill>
              </a:defRPr>
            </a:lvl3pPr>
            <a:lvl4pPr marL="822960" indent="-207646">
              <a:defRPr sz="1680">
                <a:solidFill>
                  <a:srgbClr val="FFFFFF"/>
                </a:solidFill>
              </a:defRPr>
            </a:lvl4pPr>
            <a:lvl5pPr marL="1026796" indent="-209550">
              <a:defRPr>
                <a:solidFill>
                  <a:srgbClr val="FFFFFF"/>
                </a:solidFill>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5705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NL 3">
    <p:spTree>
      <p:nvGrpSpPr>
        <p:cNvPr id="1" name=""/>
        <p:cNvGrpSpPr/>
        <p:nvPr/>
      </p:nvGrpSpPr>
      <p:grpSpPr>
        <a:xfrm>
          <a:off x="0" y="0"/>
          <a:ext cx="0" cy="0"/>
          <a:chOff x="0" y="0"/>
          <a:chExt cx="0" cy="0"/>
        </a:xfrm>
      </p:grpSpPr>
      <p:sp>
        <p:nvSpPr>
          <p:cNvPr id="7" name="Rectangle 6"/>
          <p:cNvSpPr/>
          <p:nvPr userDrawn="1"/>
        </p:nvSpPr>
        <p:spPr>
          <a:xfrm>
            <a:off x="0" y="383824"/>
            <a:ext cx="12192000" cy="61090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a:p>
        </p:txBody>
      </p:sp>
      <p:sp>
        <p:nvSpPr>
          <p:cNvPr id="9" name="Date Placeholder 8"/>
          <p:cNvSpPr>
            <a:spLocks noGrp="1"/>
          </p:cNvSpPr>
          <p:nvPr>
            <p:ph type="dt" sz="half" idx="10"/>
          </p:nvPr>
        </p:nvSpPr>
        <p:spPr/>
        <p:txBody>
          <a:bodyPr/>
          <a:lstStyle/>
          <a:p>
            <a:fld id="{3BCD5A60-AEBD-CD41-AE13-C139EF5F076B}" type="datetime1">
              <a:rPr lang="en-US" smtClean="0"/>
              <a:t>7/9/25</a:t>
            </a:fld>
            <a:r>
              <a:rPr lang="en-US"/>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Title 1"/>
          <p:cNvSpPr>
            <a:spLocks noGrp="1"/>
          </p:cNvSpPr>
          <p:nvPr>
            <p:ph type="title" hasCustomPrompt="1"/>
          </p:nvPr>
        </p:nvSpPr>
        <p:spPr>
          <a:xfrm>
            <a:off x="609600" y="383822"/>
            <a:ext cx="10972800" cy="601272"/>
          </a:xfrm>
          <a:prstGeom prst="rect">
            <a:avLst/>
          </a:prstGeom>
        </p:spPr>
        <p:txBody>
          <a:bodyPr anchor="ctr"/>
          <a:lstStyle>
            <a:lvl1pPr>
              <a:defRPr>
                <a:solidFill>
                  <a:schemeClr val="tx1"/>
                </a:solidFill>
              </a:defRPr>
            </a:lvl1pPr>
          </a:lstStyle>
          <a:p>
            <a:r>
              <a:rPr lang="en-US" dirty="0"/>
              <a:t>Click to edit title</a:t>
            </a:r>
          </a:p>
        </p:txBody>
      </p:sp>
      <p:sp>
        <p:nvSpPr>
          <p:cNvPr id="11" name="Content Placeholder 2"/>
          <p:cNvSpPr>
            <a:spLocks noGrp="1"/>
          </p:cNvSpPr>
          <p:nvPr>
            <p:ph idx="1" hasCustomPrompt="1"/>
          </p:nvPr>
        </p:nvSpPr>
        <p:spPr>
          <a:xfrm>
            <a:off x="609600" y="1131636"/>
            <a:ext cx="10972800" cy="5194128"/>
          </a:xfrm>
          <a:prstGeom prst="rect">
            <a:avLst/>
          </a:prstGeom>
        </p:spPr>
        <p:txBody>
          <a:bodyPr/>
          <a:lstStyle>
            <a:lvl1pPr>
              <a:defRPr sz="2400" b="0"/>
            </a:lvl1pPr>
            <a:lvl2pPr marL="415290" indent="-205740">
              <a:defRPr sz="2160"/>
            </a:lvl2pPr>
            <a:lvl3pPr marL="619126" indent="-207646">
              <a:defRPr sz="1920"/>
            </a:lvl3pPr>
            <a:lvl4pPr marL="822960" indent="-207646">
              <a:defRPr sz="1680"/>
            </a:lvl4pPr>
            <a:lvl5pPr marL="1026796" indent="-209550">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1609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tatement slide">
    <p:spTree>
      <p:nvGrpSpPr>
        <p:cNvPr id="1" name=""/>
        <p:cNvGrpSpPr/>
        <p:nvPr/>
      </p:nvGrpSpPr>
      <p:grpSpPr>
        <a:xfrm>
          <a:off x="0" y="0"/>
          <a:ext cx="0" cy="0"/>
          <a:chOff x="0" y="0"/>
          <a:chExt cx="0" cy="0"/>
        </a:xfrm>
      </p:grpSpPr>
      <p:sp>
        <p:nvSpPr>
          <p:cNvPr id="7" name="Picture Placeholder 14"/>
          <p:cNvSpPr>
            <a:spLocks noGrp="1"/>
          </p:cNvSpPr>
          <p:nvPr>
            <p:ph type="pic" sz="quarter" idx="15" hasCustomPrompt="1"/>
          </p:nvPr>
        </p:nvSpPr>
        <p:spPr>
          <a:xfrm>
            <a:off x="0" y="275171"/>
            <a:ext cx="12192000" cy="6308195"/>
          </a:xfrm>
          <a:prstGeom prst="rect">
            <a:avLst/>
          </a:prstGeom>
        </p:spPr>
        <p:txBody>
          <a:bodyPr vert="horz" lIns="91433" tIns="45717" rIns="91433" bIns="45717" anchor="ctr"/>
          <a:lstStyle>
            <a:lvl1pPr marL="0" marR="0" indent="0" algn="ctr" defTabSz="548597" rtl="0" eaLnBrk="1" fontAlgn="auto" latinLnBrk="0" hangingPunct="1">
              <a:lnSpc>
                <a:spcPct val="100000"/>
              </a:lnSpc>
              <a:spcBef>
                <a:spcPct val="20000"/>
              </a:spcBef>
              <a:spcAft>
                <a:spcPts val="0"/>
              </a:spcAft>
              <a:buClrTx/>
              <a:buSzTx/>
              <a:buFont typeface="Arial"/>
              <a:buNone/>
              <a:tabLst/>
              <a:defRPr lang="en-US" sz="1800" smtClean="0">
                <a:solidFill>
                  <a:srgbClr val="FFFFFF"/>
                </a:solidFill>
              </a:defRPr>
            </a:lvl1pPr>
          </a:lstStyle>
          <a:p>
            <a:r>
              <a:rPr lang="en-US" dirty="0"/>
              <a:t>Click icon to insert photo</a:t>
            </a:r>
          </a:p>
          <a:p>
            <a:endParaRPr lang="en-US" dirty="0"/>
          </a:p>
          <a:p>
            <a:endParaRPr lang="en-US" dirty="0"/>
          </a:p>
          <a:p>
            <a:endParaRPr lang="en-US" dirty="0"/>
          </a:p>
        </p:txBody>
      </p:sp>
      <p:sp>
        <p:nvSpPr>
          <p:cNvPr id="6" name="Title 1"/>
          <p:cNvSpPr>
            <a:spLocks noGrp="1"/>
          </p:cNvSpPr>
          <p:nvPr>
            <p:ph type="title" hasCustomPrompt="1"/>
          </p:nvPr>
        </p:nvSpPr>
        <p:spPr>
          <a:xfrm>
            <a:off x="2500439" y="3656395"/>
            <a:ext cx="7191123" cy="553991"/>
          </a:xfrm>
          <a:prstGeom prst="rect">
            <a:avLst/>
          </a:prstGeom>
          <a:noFill/>
        </p:spPr>
        <p:txBody>
          <a:bodyPr vert="horz" wrap="square" lIns="91433" tIns="45717" rIns="91433" bIns="45717">
            <a:spAutoFit/>
          </a:bodyPr>
          <a:lstStyle>
            <a:lvl1pPr algn="ctr">
              <a:defRPr sz="2880" b="0">
                <a:solidFill>
                  <a:schemeClr val="bg1"/>
                </a:solidFill>
              </a:defRPr>
            </a:lvl1pPr>
          </a:lstStyle>
          <a:p>
            <a:r>
              <a:rPr lang="en-US" dirty="0"/>
              <a:t>Click to add statement</a:t>
            </a:r>
          </a:p>
        </p:txBody>
      </p:sp>
      <p:sp>
        <p:nvSpPr>
          <p:cNvPr id="29" name="Rectangle 28"/>
          <p:cNvSpPr/>
          <p:nvPr userDrawn="1"/>
        </p:nvSpPr>
        <p:spPr>
          <a:xfrm>
            <a:off x="-156094" y="1337846"/>
            <a:ext cx="134891" cy="40310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30" name="Rectangle 29"/>
          <p:cNvSpPr/>
          <p:nvPr userDrawn="1"/>
        </p:nvSpPr>
        <p:spPr>
          <a:xfrm>
            <a:off x="-156094" y="1740950"/>
            <a:ext cx="134891" cy="40310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31" name="Rectangle 30"/>
          <p:cNvSpPr/>
          <p:nvPr userDrawn="1"/>
        </p:nvSpPr>
        <p:spPr>
          <a:xfrm>
            <a:off x="-156094" y="2144054"/>
            <a:ext cx="134891" cy="40310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32" name="Rectangle 31"/>
          <p:cNvSpPr/>
          <p:nvPr userDrawn="1"/>
        </p:nvSpPr>
        <p:spPr>
          <a:xfrm>
            <a:off x="-156094" y="2547159"/>
            <a:ext cx="134891" cy="40310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33" name="Rectangle 32"/>
          <p:cNvSpPr/>
          <p:nvPr userDrawn="1"/>
        </p:nvSpPr>
        <p:spPr>
          <a:xfrm>
            <a:off x="-156094" y="2"/>
            <a:ext cx="134891" cy="40310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34" name="Rectangle 33"/>
          <p:cNvSpPr/>
          <p:nvPr userDrawn="1"/>
        </p:nvSpPr>
        <p:spPr>
          <a:xfrm>
            <a:off x="-156094" y="403106"/>
            <a:ext cx="134891" cy="40310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35" name="Rectangle 34"/>
          <p:cNvSpPr/>
          <p:nvPr userDrawn="1"/>
        </p:nvSpPr>
        <p:spPr>
          <a:xfrm>
            <a:off x="-156094" y="872773"/>
            <a:ext cx="134891" cy="40310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Tree>
    <p:extLst>
      <p:ext uri="{BB962C8B-B14F-4D97-AF65-F5344CB8AC3E}">
        <p14:creationId xmlns:p14="http://schemas.microsoft.com/office/powerpoint/2010/main" val="94069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5.png"/><Relationship Id="rId2" Type="http://schemas.openxmlformats.org/officeDocument/2006/relationships/slideLayout" Target="../slideLayouts/slideLayout12.xml"/><Relationship Id="rId16"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51D7D"/>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3"/>
          </p:nvPr>
        </p:nvSpPr>
        <p:spPr>
          <a:xfrm>
            <a:off x="-1" y="6491818"/>
            <a:ext cx="4413956" cy="366182"/>
          </a:xfrm>
          <a:prstGeom prst="rect">
            <a:avLst/>
          </a:prstGeom>
        </p:spPr>
        <p:txBody>
          <a:bodyPr vert="horz" lIns="91440" tIns="45720" rIns="91440" bIns="45720" rtlCol="0" anchor="ctr"/>
          <a:lstStyle>
            <a:lvl1pPr algn="l">
              <a:defRPr sz="960">
                <a:solidFill>
                  <a:srgbClr val="FFFFFF"/>
                </a:solidFill>
              </a:defRPr>
            </a:lvl1pPr>
          </a:lstStyle>
          <a:p>
            <a:r>
              <a:rPr lang="en-US"/>
              <a:t>Los Alamos National Laboratory</a:t>
            </a:r>
            <a:endParaRPr lang="en-US" dirty="0"/>
          </a:p>
        </p:txBody>
      </p:sp>
      <p:sp>
        <p:nvSpPr>
          <p:cNvPr id="14" name="Date Placeholder 13"/>
          <p:cNvSpPr>
            <a:spLocks noGrp="1"/>
          </p:cNvSpPr>
          <p:nvPr>
            <p:ph type="dt" sz="half" idx="2"/>
          </p:nvPr>
        </p:nvSpPr>
        <p:spPr>
          <a:xfrm>
            <a:off x="9338733" y="6491818"/>
            <a:ext cx="2844800" cy="366182"/>
          </a:xfrm>
          <a:prstGeom prst="rect">
            <a:avLst/>
          </a:prstGeom>
        </p:spPr>
        <p:txBody>
          <a:bodyPr vert="horz" lIns="91440" tIns="45720" rIns="91440" bIns="45720" rtlCol="0" anchor="ctr"/>
          <a:lstStyle>
            <a:lvl1pPr algn="r">
              <a:defRPr sz="960">
                <a:solidFill>
                  <a:srgbClr val="FFFFFF"/>
                </a:solidFill>
              </a:defRPr>
            </a:lvl1pPr>
          </a:lstStyle>
          <a:p>
            <a:fld id="{33415E80-817E-41B3-A1DB-15C0B125CF72}" type="datetime1">
              <a:rPr lang="en-US" smtClean="0"/>
              <a:pPr/>
              <a:t>7/9/25</a:t>
            </a:fld>
            <a:r>
              <a:rPr lang="en-US" dirty="0"/>
              <a:t>   |   </a:t>
            </a:r>
            <a:fld id="{5D01E7E5-6465-7A46-A26D-BAABC2D34D38}" type="slidenum">
              <a:rPr lang="en-US" smtClean="0"/>
              <a:pPr/>
              <a:t>‹#›</a:t>
            </a:fld>
            <a:endParaRPr lang="en-US" dirty="0"/>
          </a:p>
        </p:txBody>
      </p:sp>
      <p:sp>
        <p:nvSpPr>
          <p:cNvPr id="16" name="Rectangle 15"/>
          <p:cNvSpPr/>
          <p:nvPr userDrawn="1"/>
        </p:nvSpPr>
        <p:spPr>
          <a:xfrm>
            <a:off x="-156094" y="1486493"/>
            <a:ext cx="134891" cy="44789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17" name="Rectangle 16"/>
          <p:cNvSpPr/>
          <p:nvPr userDrawn="1"/>
        </p:nvSpPr>
        <p:spPr>
          <a:xfrm>
            <a:off x="-156094" y="1934387"/>
            <a:ext cx="134891" cy="44789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18" name="Rectangle 17"/>
          <p:cNvSpPr/>
          <p:nvPr userDrawn="1"/>
        </p:nvSpPr>
        <p:spPr>
          <a:xfrm>
            <a:off x="-156094" y="2382281"/>
            <a:ext cx="134891" cy="44789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19" name="Rectangle 18"/>
          <p:cNvSpPr/>
          <p:nvPr userDrawn="1"/>
        </p:nvSpPr>
        <p:spPr>
          <a:xfrm>
            <a:off x="-156094" y="2830175"/>
            <a:ext cx="134891" cy="44789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20" name="Rectangle 19"/>
          <p:cNvSpPr/>
          <p:nvPr userDrawn="1"/>
        </p:nvSpPr>
        <p:spPr>
          <a:xfrm>
            <a:off x="-156094" y="0"/>
            <a:ext cx="134891" cy="44789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21" name="Rectangle 20"/>
          <p:cNvSpPr/>
          <p:nvPr userDrawn="1"/>
        </p:nvSpPr>
        <p:spPr>
          <a:xfrm>
            <a:off x="-156094" y="447894"/>
            <a:ext cx="134891" cy="44789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22" name="Rectangle 21"/>
          <p:cNvSpPr/>
          <p:nvPr userDrawn="1"/>
        </p:nvSpPr>
        <p:spPr>
          <a:xfrm>
            <a:off x="-156094" y="969744"/>
            <a:ext cx="134891" cy="44789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23" name="TextBox 22"/>
          <p:cNvSpPr txBox="1"/>
          <p:nvPr userDrawn="1"/>
        </p:nvSpPr>
        <p:spPr>
          <a:xfrm>
            <a:off x="-846667" y="-2"/>
            <a:ext cx="690573" cy="830997"/>
          </a:xfrm>
          <a:prstGeom prst="rect">
            <a:avLst/>
          </a:prstGeom>
          <a:noFill/>
        </p:spPr>
        <p:txBody>
          <a:bodyPr wrap="square" rtlCol="0">
            <a:spAutoFit/>
          </a:bodyPr>
          <a:lstStyle/>
          <a:p>
            <a:pPr algn="r"/>
            <a:r>
              <a:rPr lang="en-US" sz="960" b="1" dirty="0">
                <a:solidFill>
                  <a:srgbClr val="0D0C2E"/>
                </a:solidFill>
              </a:rPr>
              <a:t>NOTE:</a:t>
            </a:r>
          </a:p>
          <a:p>
            <a:pPr algn="r"/>
            <a:r>
              <a:rPr lang="en-US" sz="960" dirty="0">
                <a:solidFill>
                  <a:srgbClr val="0D0C2E"/>
                </a:solidFill>
              </a:rPr>
              <a:t>This is</a:t>
            </a:r>
            <a:r>
              <a:rPr lang="en-US" sz="960" baseline="0" dirty="0">
                <a:solidFill>
                  <a:srgbClr val="0D0C2E"/>
                </a:solidFill>
              </a:rPr>
              <a:t> the lab color palette.</a:t>
            </a:r>
            <a:endParaRPr lang="en-US" sz="960" baseline="0" dirty="0">
              <a:solidFill>
                <a:srgbClr val="0D0C2E"/>
              </a:solidFill>
              <a:latin typeface="Wingdings"/>
              <a:ea typeface="Wingdings"/>
              <a:cs typeface="Wingdings"/>
              <a:sym typeface="Wingdings"/>
            </a:endParaRPr>
          </a:p>
        </p:txBody>
      </p:sp>
    </p:spTree>
    <p:extLst>
      <p:ext uri="{BB962C8B-B14F-4D97-AF65-F5344CB8AC3E}">
        <p14:creationId xmlns:p14="http://schemas.microsoft.com/office/powerpoint/2010/main" val="38450806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Lst>
  <p:hf sldNum="0" hdr="0"/>
  <p:txStyles>
    <p:titleStyle>
      <a:lvl1pPr algn="l" defTabSz="548640" rtl="0" eaLnBrk="1" latinLnBrk="0" hangingPunct="1">
        <a:spcBef>
          <a:spcPct val="0"/>
        </a:spcBef>
        <a:buNone/>
        <a:defRPr sz="2880" b="1" kern="1200">
          <a:solidFill>
            <a:srgbClr val="FFFFFF"/>
          </a:solidFill>
          <a:latin typeface="+mj-lt"/>
          <a:ea typeface="+mj-ea"/>
          <a:cs typeface="+mj-cs"/>
        </a:defRPr>
      </a:lvl1pPr>
    </p:titleStyle>
    <p:bodyStyle>
      <a:lvl1pPr marL="205740" indent="-205740" algn="l" defTabSz="548640" rtl="0" eaLnBrk="1" latinLnBrk="0" hangingPunct="1">
        <a:spcBef>
          <a:spcPct val="20000"/>
        </a:spcBef>
        <a:buFont typeface="Arial"/>
        <a:buChar char="•"/>
        <a:defRPr sz="2160" b="1" kern="1200">
          <a:solidFill>
            <a:schemeClr val="tx1"/>
          </a:solidFill>
          <a:latin typeface="+mn-lt"/>
          <a:ea typeface="+mn-ea"/>
          <a:cs typeface="+mn-cs"/>
        </a:defRPr>
      </a:lvl1pPr>
      <a:lvl2pPr marL="483870" indent="-205740" algn="l" defTabSz="548640" rtl="0" eaLnBrk="1" latinLnBrk="0" hangingPunct="1">
        <a:spcBef>
          <a:spcPct val="20000"/>
        </a:spcBef>
        <a:buFont typeface="Arial"/>
        <a:buChar char="–"/>
        <a:defRPr sz="1920" kern="1200">
          <a:solidFill>
            <a:schemeClr val="tx1"/>
          </a:solidFill>
          <a:latin typeface="+mn-lt"/>
          <a:ea typeface="+mn-ea"/>
          <a:cs typeface="+mn-cs"/>
        </a:defRPr>
      </a:lvl2pPr>
      <a:lvl3pPr marL="754380" indent="-207646" algn="l" defTabSz="548640" rtl="0" eaLnBrk="1" latinLnBrk="0" hangingPunct="1">
        <a:spcBef>
          <a:spcPct val="20000"/>
        </a:spcBef>
        <a:buFont typeface="Arial"/>
        <a:buChar char="•"/>
        <a:defRPr sz="1680" kern="1200">
          <a:solidFill>
            <a:schemeClr val="tx1"/>
          </a:solidFill>
          <a:latin typeface="+mn-lt"/>
          <a:ea typeface="+mn-ea"/>
          <a:cs typeface="+mn-cs"/>
        </a:defRPr>
      </a:lvl3pPr>
      <a:lvl4pPr marL="1024890" indent="-207646" algn="l" defTabSz="548640" rtl="0" eaLnBrk="1" latinLnBrk="0" hangingPunct="1">
        <a:spcBef>
          <a:spcPct val="20000"/>
        </a:spcBef>
        <a:buFont typeface="Arial"/>
        <a:buChar char="–"/>
        <a:defRPr sz="1440" kern="1200">
          <a:solidFill>
            <a:schemeClr val="tx1"/>
          </a:solidFill>
          <a:latin typeface="+mn-lt"/>
          <a:ea typeface="+mn-ea"/>
          <a:cs typeface="+mn-cs"/>
        </a:defRPr>
      </a:lvl4pPr>
      <a:lvl5pPr marL="1304926" indent="-209550" algn="l" defTabSz="548640" rtl="0" eaLnBrk="1" latinLnBrk="0" hangingPunct="1">
        <a:spcBef>
          <a:spcPct val="20000"/>
        </a:spcBef>
        <a:buFont typeface="Arial"/>
        <a:buChar char="»"/>
        <a:defRPr sz="144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601"/>
            <a:ext cx="10972800" cy="888368"/>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609600" y="1524000"/>
            <a:ext cx="10972800" cy="443788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BAAA82B3-C28E-1643-B3C3-E4437965478B}"/>
              </a:ext>
            </a:extLst>
          </p:cNvPr>
          <p:cNvPicPr>
            <a:picLocks noChangeAspect="1"/>
          </p:cNvPicPr>
          <p:nvPr userDrawn="1"/>
        </p:nvPicPr>
        <p:blipFill>
          <a:blip r:embed="rId16"/>
          <a:stretch>
            <a:fillRect/>
          </a:stretch>
        </p:blipFill>
        <p:spPr>
          <a:xfrm>
            <a:off x="451417" y="6317902"/>
            <a:ext cx="341439" cy="341438"/>
          </a:xfrm>
          <a:prstGeom prst="rect">
            <a:avLst/>
          </a:prstGeom>
        </p:spPr>
      </p:pic>
      <p:sp>
        <p:nvSpPr>
          <p:cNvPr id="4" name="Slide Number Placeholder 3">
            <a:extLst>
              <a:ext uri="{FF2B5EF4-FFF2-40B4-BE49-F238E27FC236}">
                <a16:creationId xmlns:a16="http://schemas.microsoft.com/office/drawing/2014/main" id="{2553C9D7-E9D0-FF4B-A8C0-A88200BA90FB}"/>
              </a:ext>
            </a:extLst>
          </p:cNvPr>
          <p:cNvSpPr txBox="1">
            <a:spLocks/>
          </p:cNvSpPr>
          <p:nvPr userDrawn="1"/>
        </p:nvSpPr>
        <p:spPr>
          <a:xfrm>
            <a:off x="11654847" y="6461335"/>
            <a:ext cx="293980"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40" dirty="0">
                <a:solidFill>
                  <a:schemeClr val="bg1">
                    <a:lumMod val="65000"/>
                  </a:schemeClr>
                </a:solidFill>
              </a:rPr>
              <a:t>  </a:t>
            </a:r>
            <a:fld id="{F16E1515-8F3D-DE4D-94E5-8D9BEBCD7A49}" type="slidenum">
              <a:rPr lang="en-US" sz="840" smtClean="0">
                <a:solidFill>
                  <a:schemeClr val="bg1">
                    <a:lumMod val="65000"/>
                  </a:schemeClr>
                </a:solidFill>
              </a:rPr>
              <a:pPr/>
              <a:t>‹#›</a:t>
            </a:fld>
            <a:endParaRPr lang="en-US" sz="840" dirty="0">
              <a:solidFill>
                <a:schemeClr val="bg1">
                  <a:lumMod val="65000"/>
                </a:schemeClr>
              </a:solidFill>
            </a:endParaRPr>
          </a:p>
        </p:txBody>
      </p:sp>
      <p:sp>
        <p:nvSpPr>
          <p:cNvPr id="5" name="Date Placeholder 3">
            <a:extLst>
              <a:ext uri="{FF2B5EF4-FFF2-40B4-BE49-F238E27FC236}">
                <a16:creationId xmlns:a16="http://schemas.microsoft.com/office/drawing/2014/main" id="{DD9D28ED-2D06-3A46-9727-8A9B2D7E7F63}"/>
              </a:ext>
            </a:extLst>
          </p:cNvPr>
          <p:cNvSpPr txBox="1">
            <a:spLocks/>
          </p:cNvSpPr>
          <p:nvPr userDrawn="1"/>
        </p:nvSpPr>
        <p:spPr>
          <a:xfrm>
            <a:off x="10277856" y="6461336"/>
            <a:ext cx="813219"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840" smtClean="0"/>
              <a:pPr/>
              <a:t>7/9/25</a:t>
            </a:fld>
            <a:endParaRPr lang="en-US" sz="840" dirty="0"/>
          </a:p>
        </p:txBody>
      </p:sp>
      <p:pic>
        <p:nvPicPr>
          <p:cNvPr id="7" name="Picture 6">
            <a:extLst>
              <a:ext uri="{FF2B5EF4-FFF2-40B4-BE49-F238E27FC236}">
                <a16:creationId xmlns:a16="http://schemas.microsoft.com/office/drawing/2014/main" id="{F2DC4B54-5885-0F4D-A67B-4761A905B25E}"/>
              </a:ext>
            </a:extLst>
          </p:cNvPr>
          <p:cNvPicPr>
            <a:picLocks noChangeAspect="1"/>
          </p:cNvPicPr>
          <p:nvPr userDrawn="1"/>
        </p:nvPicPr>
        <p:blipFill>
          <a:blip r:embed="rId17"/>
          <a:stretch>
            <a:fillRect/>
          </a:stretch>
        </p:blipFill>
        <p:spPr>
          <a:xfrm>
            <a:off x="436521" y="6302865"/>
            <a:ext cx="363175" cy="363175"/>
          </a:xfrm>
          <a:prstGeom prst="rect">
            <a:avLst/>
          </a:prstGeom>
        </p:spPr>
      </p:pic>
      <p:sp>
        <p:nvSpPr>
          <p:cNvPr id="9" name="Footer Placeholder 2">
            <a:extLst>
              <a:ext uri="{FF2B5EF4-FFF2-40B4-BE49-F238E27FC236}">
                <a16:creationId xmlns:a16="http://schemas.microsoft.com/office/drawing/2014/main" id="{0939BB87-462B-EB4F-8A6A-42E48CA78929}"/>
              </a:ext>
            </a:extLst>
          </p:cNvPr>
          <p:cNvSpPr txBox="1">
            <a:spLocks/>
          </p:cNvSpPr>
          <p:nvPr userDrawn="1"/>
        </p:nvSpPr>
        <p:spPr>
          <a:xfrm>
            <a:off x="807749" y="6400800"/>
            <a:ext cx="8534400" cy="3048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dirty="0">
                <a:latin typeface="Arial" panose="020B0604020202020204" pitchFamily="34" charset="0"/>
                <a:cs typeface="Arial" panose="020B0604020202020204" pitchFamily="34" charset="0"/>
              </a:rPr>
              <a:t>Los Alamos National Laboratory | 2022 Nuclear and Particle Futures</a:t>
            </a:r>
          </a:p>
        </p:txBody>
      </p:sp>
    </p:spTree>
    <p:extLst>
      <p:ext uri="{BB962C8B-B14F-4D97-AF65-F5344CB8AC3E}">
        <p14:creationId xmlns:p14="http://schemas.microsoft.com/office/powerpoint/2010/main" val="342919751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hdr="0" ftr="0"/>
  <p:txStyles>
    <p:titleStyle>
      <a:lvl1pPr algn="l" defTabSz="822960" rtl="0" eaLnBrk="1" latinLnBrk="0" hangingPunct="1">
        <a:lnSpc>
          <a:spcPct val="100000"/>
        </a:lnSpc>
        <a:spcBef>
          <a:spcPct val="0"/>
        </a:spcBef>
        <a:buNone/>
        <a:defRPr sz="2880" b="1" kern="1200">
          <a:solidFill>
            <a:srgbClr val="000F7E"/>
          </a:solidFill>
          <a:latin typeface="Arial" panose="020B0604020202020204" pitchFamily="34" charset="0"/>
          <a:ea typeface="+mj-ea"/>
          <a:cs typeface="Arial" panose="020B0604020202020204" pitchFamily="34" charset="0"/>
        </a:defRPr>
      </a:lvl1pPr>
    </p:titleStyle>
    <p:bodyStyle>
      <a:lvl1pPr marL="276226" indent="-266700" algn="l" defTabSz="822960" rtl="0" eaLnBrk="1" latinLnBrk="0" hangingPunct="1">
        <a:lnSpc>
          <a:spcPct val="100000"/>
        </a:lnSpc>
        <a:spcBef>
          <a:spcPts val="0"/>
        </a:spcBef>
        <a:buFont typeface="Arial" panose="020B0604020202020204" pitchFamily="34" charset="0"/>
        <a:buChar char="•"/>
        <a:tabLst/>
        <a:defRPr sz="2160" kern="1200">
          <a:solidFill>
            <a:schemeClr val="tx1"/>
          </a:solidFill>
          <a:latin typeface="Arial" panose="020B0604020202020204" pitchFamily="34" charset="0"/>
          <a:ea typeface="+mn-ea"/>
          <a:cs typeface="Arial" panose="020B0604020202020204" pitchFamily="34" charset="0"/>
        </a:defRPr>
      </a:lvl1pPr>
      <a:lvl2pPr marL="552450" indent="-27622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Arial" panose="020B0604020202020204" pitchFamily="34" charset="0"/>
          <a:ea typeface="+mn-ea"/>
          <a:cs typeface="Arial" panose="020B0604020202020204" pitchFamily="34" charset="0"/>
        </a:defRPr>
      </a:lvl2pPr>
      <a:lvl3pPr marL="826770" indent="-278130" algn="l" defTabSz="822960" rtl="0" eaLnBrk="1" latinLnBrk="0" hangingPunct="1">
        <a:lnSpc>
          <a:spcPct val="90000"/>
        </a:lnSpc>
        <a:spcBef>
          <a:spcPts val="450"/>
        </a:spcBef>
        <a:buFont typeface="Wingdings" panose="05000000000000000000" pitchFamily="2" charset="2"/>
        <a:buChar char="§"/>
        <a:defRPr sz="1680" kern="1200">
          <a:solidFill>
            <a:schemeClr val="tx1"/>
          </a:solidFill>
          <a:latin typeface="Arial" panose="020B0604020202020204" pitchFamily="34" charset="0"/>
          <a:ea typeface="+mn-ea"/>
          <a:cs typeface="Arial" panose="020B0604020202020204" pitchFamily="34" charset="0"/>
        </a:defRPr>
      </a:lvl3pPr>
      <a:lvl4pPr marL="1097280" indent="-272416" algn="l" defTabSz="822960" rtl="0" eaLnBrk="1" latinLnBrk="0" hangingPunct="1">
        <a:lnSpc>
          <a:spcPct val="90000"/>
        </a:lnSpc>
        <a:spcBef>
          <a:spcPts val="450"/>
        </a:spcBef>
        <a:buFont typeface="Arial" panose="020B0604020202020204" pitchFamily="34" charset="0"/>
        <a:buChar char="−"/>
        <a:defRPr sz="1440" kern="1200">
          <a:solidFill>
            <a:schemeClr val="tx1"/>
          </a:solidFill>
          <a:latin typeface="Arial" panose="020B0604020202020204" pitchFamily="34" charset="0"/>
          <a:ea typeface="+mn-ea"/>
          <a:cs typeface="Arial" panose="020B0604020202020204" pitchFamily="34" charset="0"/>
        </a:defRPr>
      </a:lvl4pPr>
      <a:lvl5pPr marL="1851660" indent="-205740" algn="l" defTabSz="822960" rtl="0" eaLnBrk="1" latinLnBrk="0" hangingPunct="1">
        <a:lnSpc>
          <a:spcPct val="90000"/>
        </a:lnSpc>
        <a:spcBef>
          <a:spcPts val="450"/>
        </a:spcBef>
        <a:buFont typeface="Arial" panose="020B0604020202020204" pitchFamily="34" charset="0"/>
        <a:buChar char="•"/>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BBCF206-3CED-32A4-2DF4-3BB85106D234}"/>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87B054D-1303-BFF9-16CE-83076E1A170F}"/>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CDF88FD-7B9C-C6A0-B37D-C798E09C86D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a:extLst>
              <a:ext uri="{FF2B5EF4-FFF2-40B4-BE49-F238E27FC236}">
                <a16:creationId xmlns:a16="http://schemas.microsoft.com/office/drawing/2014/main" id="{C9B74DAD-42AA-8764-7EFE-E2EEA05C1F1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a:extLst>
              <a:ext uri="{FF2B5EF4-FFF2-40B4-BE49-F238E27FC236}">
                <a16:creationId xmlns:a16="http://schemas.microsoft.com/office/drawing/2014/main" id="{F2A384B2-AC47-7F2C-269C-F431A45D560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FF11E88-2029-ED4E-B349-9C7ED9B05310}" type="slidenum">
              <a:rPr lang="en-US" altLang="en-US"/>
              <a:pPr/>
              <a:t>‹#›</a:t>
            </a:fld>
            <a:endParaRPr lang="en-US" altLang="en-US"/>
          </a:p>
        </p:txBody>
      </p:sp>
    </p:spTree>
    <p:extLst>
      <p:ext uri="{BB962C8B-B14F-4D97-AF65-F5344CB8AC3E}">
        <p14:creationId xmlns:p14="http://schemas.microsoft.com/office/powerpoint/2010/main" val="123067695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4C04-7F45-378B-DEBC-B30D265BC66E}"/>
              </a:ext>
            </a:extLst>
          </p:cNvPr>
          <p:cNvSpPr>
            <a:spLocks noGrp="1"/>
          </p:cNvSpPr>
          <p:nvPr>
            <p:ph type="title"/>
          </p:nvPr>
        </p:nvSpPr>
        <p:spPr/>
        <p:txBody>
          <a:bodyPr/>
          <a:lstStyle/>
          <a:p>
            <a:r>
              <a:rPr lang="en-US" dirty="0"/>
              <a:t>Equations of State and Their Role in Astrophysical Transients</a:t>
            </a:r>
          </a:p>
        </p:txBody>
      </p:sp>
      <p:sp>
        <p:nvSpPr>
          <p:cNvPr id="3" name="Date Placeholder 2">
            <a:extLst>
              <a:ext uri="{FF2B5EF4-FFF2-40B4-BE49-F238E27FC236}">
                <a16:creationId xmlns:a16="http://schemas.microsoft.com/office/drawing/2014/main" id="{9831943E-EB81-8EBF-EAA6-F7C2C838B74C}"/>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1</a:t>
            </a:fld>
            <a:endParaRPr lang="en-US" dirty="0"/>
          </a:p>
        </p:txBody>
      </p:sp>
      <p:sp>
        <p:nvSpPr>
          <p:cNvPr id="4" name="Footer Placeholder 3">
            <a:extLst>
              <a:ext uri="{FF2B5EF4-FFF2-40B4-BE49-F238E27FC236}">
                <a16:creationId xmlns:a16="http://schemas.microsoft.com/office/drawing/2014/main" id="{B573D6F4-5893-DA74-F6CF-ACEA5006D23E}"/>
              </a:ext>
            </a:extLst>
          </p:cNvPr>
          <p:cNvSpPr>
            <a:spLocks noGrp="1"/>
          </p:cNvSpPr>
          <p:nvPr>
            <p:ph type="ftr" sz="quarter" idx="11"/>
          </p:nvPr>
        </p:nvSpPr>
        <p:spPr/>
        <p:txBody>
          <a:bodyPr/>
          <a:lstStyle/>
          <a:p>
            <a:r>
              <a:rPr lang="en-US"/>
              <a:t>Los Alamos National Laboratory</a:t>
            </a:r>
            <a:endParaRPr lang="en-US" dirty="0"/>
          </a:p>
        </p:txBody>
      </p:sp>
      <p:sp>
        <p:nvSpPr>
          <p:cNvPr id="6" name="TextBox 5">
            <a:extLst>
              <a:ext uri="{FF2B5EF4-FFF2-40B4-BE49-F238E27FC236}">
                <a16:creationId xmlns:a16="http://schemas.microsoft.com/office/drawing/2014/main" id="{7AFE0E8C-A8F0-840B-E058-B38C83258C52}"/>
              </a:ext>
            </a:extLst>
          </p:cNvPr>
          <p:cNvSpPr txBox="1"/>
          <p:nvPr/>
        </p:nvSpPr>
        <p:spPr>
          <a:xfrm>
            <a:off x="7315200" y="1012300"/>
            <a:ext cx="4551887" cy="830997"/>
          </a:xfrm>
          <a:prstGeom prst="rect">
            <a:avLst/>
          </a:prstGeom>
          <a:noFill/>
        </p:spPr>
        <p:txBody>
          <a:bodyPr wrap="none" rtlCol="0">
            <a:spAutoFit/>
          </a:bodyPr>
          <a:lstStyle/>
          <a:p>
            <a:r>
              <a:rPr lang="en-US" sz="2400" dirty="0"/>
              <a:t>Chris Fryer</a:t>
            </a:r>
          </a:p>
          <a:p>
            <a:r>
              <a:rPr lang="en-US" sz="2400" dirty="0"/>
              <a:t>Los Alamos National Laboratory</a:t>
            </a:r>
          </a:p>
        </p:txBody>
      </p:sp>
      <p:pic>
        <p:nvPicPr>
          <p:cNvPr id="8" name="Picture 7" descr="A picture containing outdoor object, star&#10;&#10;AI-generated content may be incorrect.">
            <a:extLst>
              <a:ext uri="{FF2B5EF4-FFF2-40B4-BE49-F238E27FC236}">
                <a16:creationId xmlns:a16="http://schemas.microsoft.com/office/drawing/2014/main" id="{87BDC7E0-6FFC-3083-7803-14AF177E2D0E}"/>
              </a:ext>
            </a:extLst>
          </p:cNvPr>
          <p:cNvPicPr>
            <a:picLocks noChangeAspect="1"/>
          </p:cNvPicPr>
          <p:nvPr/>
        </p:nvPicPr>
        <p:blipFill>
          <a:blip r:embed="rId2"/>
          <a:stretch>
            <a:fillRect/>
          </a:stretch>
        </p:blipFill>
        <p:spPr>
          <a:xfrm>
            <a:off x="8467" y="985095"/>
            <a:ext cx="5831557" cy="5506723"/>
          </a:xfrm>
          <a:prstGeom prst="rect">
            <a:avLst/>
          </a:prstGeom>
        </p:spPr>
      </p:pic>
      <p:pic>
        <p:nvPicPr>
          <p:cNvPr id="5" name="Content Placeholder 3" descr="mezzacappa15.tiff">
            <a:extLst>
              <a:ext uri="{FF2B5EF4-FFF2-40B4-BE49-F238E27FC236}">
                <a16:creationId xmlns:a16="http://schemas.microsoft.com/office/drawing/2014/main" id="{F410633B-B3B3-D330-5488-4E5C6314539E}"/>
              </a:ext>
            </a:extLst>
          </p:cNvPr>
          <p:cNvPicPr>
            <a:picLocks noChangeAspect="1"/>
          </p:cNvPicPr>
          <p:nvPr/>
        </p:nvPicPr>
        <p:blipFill>
          <a:blip r:embed="rId3">
            <a:extLst>
              <a:ext uri="{28A0092B-C50C-407E-A947-70E740481C1C}">
                <a14:useLocalDpi xmlns:a14="http://schemas.microsoft.com/office/drawing/2010/main" val="0"/>
              </a:ext>
            </a:extLst>
          </a:blip>
          <a:srcRect l="-23306" r="-23306"/>
          <a:stretch>
            <a:fillRect/>
          </a:stretch>
        </p:blipFill>
        <p:spPr>
          <a:xfrm>
            <a:off x="4876035" y="1933221"/>
            <a:ext cx="8188801" cy="4503524"/>
          </a:xfrm>
          <a:prstGeom prst="rect">
            <a:avLst/>
          </a:prstGeom>
        </p:spPr>
      </p:pic>
    </p:spTree>
    <p:extLst>
      <p:ext uri="{BB962C8B-B14F-4D97-AF65-F5344CB8AC3E}">
        <p14:creationId xmlns:p14="http://schemas.microsoft.com/office/powerpoint/2010/main" val="311052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E37D-6508-2951-342A-8CC3208ECAC2}"/>
              </a:ext>
            </a:extLst>
          </p:cNvPr>
          <p:cNvSpPr>
            <a:spLocks noGrp="1"/>
          </p:cNvSpPr>
          <p:nvPr>
            <p:ph type="title"/>
          </p:nvPr>
        </p:nvSpPr>
        <p:spPr/>
        <p:txBody>
          <a:bodyPr/>
          <a:lstStyle/>
          <a:p>
            <a:r>
              <a:rPr lang="en-US" dirty="0"/>
              <a:t>Observing EOS effects in NS mergers (without GWs)</a:t>
            </a:r>
          </a:p>
        </p:txBody>
      </p:sp>
      <p:sp>
        <p:nvSpPr>
          <p:cNvPr id="3" name="Date Placeholder 2">
            <a:extLst>
              <a:ext uri="{FF2B5EF4-FFF2-40B4-BE49-F238E27FC236}">
                <a16:creationId xmlns:a16="http://schemas.microsoft.com/office/drawing/2014/main" id="{D30D9BEE-7B11-4101-09C5-CAC8AEC65C2B}"/>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10</a:t>
            </a:fld>
            <a:endParaRPr lang="en-US" dirty="0"/>
          </a:p>
        </p:txBody>
      </p:sp>
      <p:sp>
        <p:nvSpPr>
          <p:cNvPr id="4" name="Footer Placeholder 3">
            <a:extLst>
              <a:ext uri="{FF2B5EF4-FFF2-40B4-BE49-F238E27FC236}">
                <a16:creationId xmlns:a16="http://schemas.microsoft.com/office/drawing/2014/main" id="{12DF4263-D11B-B5AE-5F23-C4350339A2ED}"/>
              </a:ext>
            </a:extLst>
          </p:cNvPr>
          <p:cNvSpPr>
            <a:spLocks noGrp="1"/>
          </p:cNvSpPr>
          <p:nvPr>
            <p:ph type="ftr" sz="quarter" idx="11"/>
          </p:nvPr>
        </p:nvSpPr>
        <p:spPr/>
        <p:txBody>
          <a:bodyPr/>
          <a:lstStyle/>
          <a:p>
            <a:r>
              <a:rPr lang="en-US"/>
              <a:t>Los Alamos National Laboratory</a:t>
            </a:r>
            <a:endParaRPr lang="en-US" dirty="0"/>
          </a:p>
        </p:txBody>
      </p:sp>
      <p:pic>
        <p:nvPicPr>
          <p:cNvPr id="7" name="Content Placeholder 6" descr="A picture containing text, pinwheel&#10;&#10;AI-generated content may be incorrect.">
            <a:extLst>
              <a:ext uri="{FF2B5EF4-FFF2-40B4-BE49-F238E27FC236}">
                <a16:creationId xmlns:a16="http://schemas.microsoft.com/office/drawing/2014/main" id="{C1A83F91-13CA-DE56-AA02-44B098EB0856}"/>
              </a:ext>
            </a:extLst>
          </p:cNvPr>
          <p:cNvPicPr>
            <a:picLocks noGrp="1" noChangeAspect="1"/>
          </p:cNvPicPr>
          <p:nvPr>
            <p:ph idx="1"/>
          </p:nvPr>
        </p:nvPicPr>
        <p:blipFill>
          <a:blip r:embed="rId2"/>
          <a:stretch>
            <a:fillRect/>
          </a:stretch>
        </p:blipFill>
        <p:spPr>
          <a:xfrm>
            <a:off x="1348522" y="1131888"/>
            <a:ext cx="9494956" cy="5194300"/>
          </a:xfrm>
        </p:spPr>
      </p:pic>
      <p:sp>
        <p:nvSpPr>
          <p:cNvPr id="8" name="TextBox 7">
            <a:extLst>
              <a:ext uri="{FF2B5EF4-FFF2-40B4-BE49-F238E27FC236}">
                <a16:creationId xmlns:a16="http://schemas.microsoft.com/office/drawing/2014/main" id="{AC2C8C1A-D8F8-DF70-9641-BE5126136623}"/>
              </a:ext>
            </a:extLst>
          </p:cNvPr>
          <p:cNvSpPr txBox="1"/>
          <p:nvPr/>
        </p:nvSpPr>
        <p:spPr>
          <a:xfrm>
            <a:off x="304800" y="3429000"/>
            <a:ext cx="1288473" cy="1200329"/>
          </a:xfrm>
          <a:prstGeom prst="rect">
            <a:avLst/>
          </a:prstGeom>
          <a:noFill/>
        </p:spPr>
        <p:txBody>
          <a:bodyPr wrap="square" rtlCol="0">
            <a:spAutoFit/>
          </a:bodyPr>
          <a:lstStyle/>
          <a:p>
            <a:r>
              <a:rPr lang="en-US" dirty="0"/>
              <a:t>Korobkin &amp; </a:t>
            </a:r>
            <a:r>
              <a:rPr lang="en-US" dirty="0" err="1"/>
              <a:t>Rosswog</a:t>
            </a:r>
            <a:r>
              <a:rPr lang="en-US" dirty="0"/>
              <a:t> 2024</a:t>
            </a:r>
          </a:p>
        </p:txBody>
      </p:sp>
    </p:spTree>
    <p:extLst>
      <p:ext uri="{BB962C8B-B14F-4D97-AF65-F5344CB8AC3E}">
        <p14:creationId xmlns:p14="http://schemas.microsoft.com/office/powerpoint/2010/main" val="1645496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D99F-33AC-B48E-F25F-9341BCE59198}"/>
              </a:ext>
            </a:extLst>
          </p:cNvPr>
          <p:cNvSpPr>
            <a:spLocks noGrp="1"/>
          </p:cNvSpPr>
          <p:nvPr>
            <p:ph type="title"/>
          </p:nvPr>
        </p:nvSpPr>
        <p:spPr/>
        <p:txBody>
          <a:bodyPr/>
          <a:lstStyle/>
          <a:p>
            <a:r>
              <a:rPr lang="en-US" dirty="0"/>
              <a:t>The EOS dictates If/When the merger forms a BH</a:t>
            </a:r>
          </a:p>
        </p:txBody>
      </p:sp>
      <p:sp>
        <p:nvSpPr>
          <p:cNvPr id="3" name="Date Placeholder 2">
            <a:extLst>
              <a:ext uri="{FF2B5EF4-FFF2-40B4-BE49-F238E27FC236}">
                <a16:creationId xmlns:a16="http://schemas.microsoft.com/office/drawing/2014/main" id="{73D1B7B2-3BD4-E36A-E3B9-2659318B63C4}"/>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11</a:t>
            </a:fld>
            <a:endParaRPr lang="en-US" dirty="0"/>
          </a:p>
        </p:txBody>
      </p:sp>
      <p:sp>
        <p:nvSpPr>
          <p:cNvPr id="4" name="Footer Placeholder 3">
            <a:extLst>
              <a:ext uri="{FF2B5EF4-FFF2-40B4-BE49-F238E27FC236}">
                <a16:creationId xmlns:a16="http://schemas.microsoft.com/office/drawing/2014/main" id="{B168CB65-DEE9-FE3D-3496-183E7C5C1514}"/>
              </a:ext>
            </a:extLst>
          </p:cNvPr>
          <p:cNvSpPr>
            <a:spLocks noGrp="1"/>
          </p:cNvSpPr>
          <p:nvPr>
            <p:ph type="ftr" sz="quarter" idx="11"/>
          </p:nvPr>
        </p:nvSpPr>
        <p:spPr/>
        <p:txBody>
          <a:bodyPr/>
          <a:lstStyle/>
          <a:p>
            <a:r>
              <a:rPr lang="en-US"/>
              <a:t>Los Alamos National Laboratory</a:t>
            </a:r>
            <a:endParaRPr lang="en-US" dirty="0"/>
          </a:p>
        </p:txBody>
      </p:sp>
      <p:pic>
        <p:nvPicPr>
          <p:cNvPr id="7" name="Content Placeholder 6" descr="Chart, histogram&#10;&#10;AI-generated content may be incorrect.">
            <a:extLst>
              <a:ext uri="{FF2B5EF4-FFF2-40B4-BE49-F238E27FC236}">
                <a16:creationId xmlns:a16="http://schemas.microsoft.com/office/drawing/2014/main" id="{AA091816-F9FF-7E70-2627-B79EF33990AF}"/>
              </a:ext>
            </a:extLst>
          </p:cNvPr>
          <p:cNvPicPr>
            <a:picLocks noGrp="1" noChangeAspect="1"/>
          </p:cNvPicPr>
          <p:nvPr>
            <p:ph idx="1"/>
          </p:nvPr>
        </p:nvPicPr>
        <p:blipFill>
          <a:blip r:embed="rId2"/>
          <a:stretch>
            <a:fillRect/>
          </a:stretch>
        </p:blipFill>
        <p:spPr>
          <a:xfrm>
            <a:off x="6753003" y="1486212"/>
            <a:ext cx="5171460" cy="4849394"/>
          </a:xfrm>
        </p:spPr>
      </p:pic>
      <p:pic>
        <p:nvPicPr>
          <p:cNvPr id="9" name="Picture 8" descr="Chart, histogram&#10;&#10;AI-generated content may be incorrect.">
            <a:extLst>
              <a:ext uri="{FF2B5EF4-FFF2-40B4-BE49-F238E27FC236}">
                <a16:creationId xmlns:a16="http://schemas.microsoft.com/office/drawing/2014/main" id="{532F7116-8605-757B-28AC-D798EC861D1B}"/>
              </a:ext>
            </a:extLst>
          </p:cNvPr>
          <p:cNvPicPr>
            <a:picLocks noChangeAspect="1"/>
          </p:cNvPicPr>
          <p:nvPr/>
        </p:nvPicPr>
        <p:blipFill>
          <a:blip r:embed="rId3"/>
          <a:stretch>
            <a:fillRect/>
          </a:stretch>
        </p:blipFill>
        <p:spPr>
          <a:xfrm>
            <a:off x="1984864" y="1487545"/>
            <a:ext cx="5074304" cy="4889446"/>
          </a:xfrm>
          <a:prstGeom prst="rect">
            <a:avLst/>
          </a:prstGeom>
        </p:spPr>
      </p:pic>
      <p:sp>
        <p:nvSpPr>
          <p:cNvPr id="10" name="TextBox 9">
            <a:extLst>
              <a:ext uri="{FF2B5EF4-FFF2-40B4-BE49-F238E27FC236}">
                <a16:creationId xmlns:a16="http://schemas.microsoft.com/office/drawing/2014/main" id="{23A402CC-D385-A6A9-B630-7BEBEC43AD73}"/>
              </a:ext>
            </a:extLst>
          </p:cNvPr>
          <p:cNvSpPr txBox="1"/>
          <p:nvPr/>
        </p:nvSpPr>
        <p:spPr>
          <a:xfrm>
            <a:off x="122276" y="1372718"/>
            <a:ext cx="2084701" cy="3693319"/>
          </a:xfrm>
          <a:prstGeom prst="rect">
            <a:avLst/>
          </a:prstGeom>
          <a:noFill/>
        </p:spPr>
        <p:txBody>
          <a:bodyPr wrap="square" rtlCol="0">
            <a:spAutoFit/>
          </a:bodyPr>
          <a:lstStyle/>
          <a:p>
            <a:r>
              <a:rPr lang="en-US" dirty="0">
                <a:solidFill>
                  <a:srgbClr val="00B050"/>
                </a:solidFill>
              </a:rPr>
              <a:t>Probability distribution of the maximum NS masses  as a function of rotation for Andrew Steiner’s (2014 papers) parameterized study of equation of state (Fryer et al. 2015).</a:t>
            </a:r>
          </a:p>
          <a:p>
            <a:endParaRPr lang="en-US" dirty="0">
              <a:solidFill>
                <a:srgbClr val="00B050"/>
              </a:solidFill>
            </a:endParaRPr>
          </a:p>
        </p:txBody>
      </p:sp>
    </p:spTree>
    <p:extLst>
      <p:ext uri="{BB962C8B-B14F-4D97-AF65-F5344CB8AC3E}">
        <p14:creationId xmlns:p14="http://schemas.microsoft.com/office/powerpoint/2010/main" val="1594926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B27968-DF39-837B-8CAD-38B2EB7E202A}"/>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12</a:t>
            </a:fld>
            <a:endParaRPr lang="en-US" dirty="0"/>
          </a:p>
        </p:txBody>
      </p:sp>
      <p:sp>
        <p:nvSpPr>
          <p:cNvPr id="4" name="Footer Placeholder 3">
            <a:extLst>
              <a:ext uri="{FF2B5EF4-FFF2-40B4-BE49-F238E27FC236}">
                <a16:creationId xmlns:a16="http://schemas.microsoft.com/office/drawing/2014/main" id="{9B87BA27-0C20-8FA3-134C-E71391454A72}"/>
              </a:ext>
            </a:extLst>
          </p:cNvPr>
          <p:cNvSpPr>
            <a:spLocks noGrp="1"/>
          </p:cNvSpPr>
          <p:nvPr>
            <p:ph type="ftr" sz="quarter" idx="11"/>
          </p:nvPr>
        </p:nvSpPr>
        <p:spPr/>
        <p:txBody>
          <a:bodyPr/>
          <a:lstStyle/>
          <a:p>
            <a:r>
              <a:rPr lang="en-US"/>
              <a:t>Los Alamos National Laboratory</a:t>
            </a:r>
            <a:endParaRPr lang="en-US" dirty="0"/>
          </a:p>
        </p:txBody>
      </p:sp>
      <p:sp>
        <p:nvSpPr>
          <p:cNvPr id="12" name="TextBox 11">
            <a:extLst>
              <a:ext uri="{FF2B5EF4-FFF2-40B4-BE49-F238E27FC236}">
                <a16:creationId xmlns:a16="http://schemas.microsoft.com/office/drawing/2014/main" id="{83265565-0626-5E18-A774-960A89B77404}"/>
              </a:ext>
            </a:extLst>
          </p:cNvPr>
          <p:cNvSpPr txBox="1"/>
          <p:nvPr/>
        </p:nvSpPr>
        <p:spPr>
          <a:xfrm rot="16200000">
            <a:off x="-1548657" y="3202032"/>
            <a:ext cx="5035298" cy="923330"/>
          </a:xfrm>
          <a:prstGeom prst="rect">
            <a:avLst/>
          </a:prstGeom>
          <a:noFill/>
        </p:spPr>
        <p:txBody>
          <a:bodyPr wrap="square" rtlCol="0">
            <a:spAutoFit/>
          </a:bodyPr>
          <a:lstStyle/>
          <a:p>
            <a:r>
              <a:rPr lang="en-US" dirty="0">
                <a:solidFill>
                  <a:srgbClr val="00B050"/>
                </a:solidFill>
              </a:rPr>
              <a:t>StarTrack (</a:t>
            </a:r>
            <a:r>
              <a:rPr lang="en-US" dirty="0" err="1">
                <a:solidFill>
                  <a:srgbClr val="00B050"/>
                </a:solidFill>
              </a:rPr>
              <a:t>Belczynski</a:t>
            </a:r>
            <a:r>
              <a:rPr lang="en-US" dirty="0">
                <a:solidFill>
                  <a:srgbClr val="00B050"/>
                </a:solidFill>
              </a:rPr>
              <a:t>) population synthesis models using Korobkin &amp; </a:t>
            </a:r>
            <a:r>
              <a:rPr lang="en-US" dirty="0" err="1">
                <a:solidFill>
                  <a:srgbClr val="00B050"/>
                </a:solidFill>
              </a:rPr>
              <a:t>Rosswog</a:t>
            </a:r>
            <a:r>
              <a:rPr lang="en-US" dirty="0">
                <a:solidFill>
                  <a:srgbClr val="00B050"/>
                </a:solidFill>
              </a:rPr>
              <a:t> merger results (much more work to do here)</a:t>
            </a:r>
          </a:p>
        </p:txBody>
      </p:sp>
      <p:pic>
        <p:nvPicPr>
          <p:cNvPr id="13" name="Content Placeholder 12" descr="Table&#10;&#10;AI-generated content may be incorrect.">
            <a:extLst>
              <a:ext uri="{FF2B5EF4-FFF2-40B4-BE49-F238E27FC236}">
                <a16:creationId xmlns:a16="http://schemas.microsoft.com/office/drawing/2014/main" id="{5D938765-B1A4-3FBB-2330-51729F4A7FB6}"/>
              </a:ext>
            </a:extLst>
          </p:cNvPr>
          <p:cNvPicPr>
            <a:picLocks noGrp="1" noChangeAspect="1"/>
          </p:cNvPicPr>
          <p:nvPr>
            <p:ph idx="1"/>
          </p:nvPr>
        </p:nvPicPr>
        <p:blipFill>
          <a:blip r:embed="rId2"/>
          <a:stretch>
            <a:fillRect/>
          </a:stretch>
        </p:blipFill>
        <p:spPr>
          <a:xfrm>
            <a:off x="1525101" y="200315"/>
            <a:ext cx="10658432" cy="6291503"/>
          </a:xfrm>
        </p:spPr>
      </p:pic>
    </p:spTree>
    <p:extLst>
      <p:ext uri="{BB962C8B-B14F-4D97-AF65-F5344CB8AC3E}">
        <p14:creationId xmlns:p14="http://schemas.microsoft.com/office/powerpoint/2010/main" val="3517374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FEE12-58CF-ED3F-01E9-66A7EFEA0BB8}"/>
              </a:ext>
            </a:extLst>
          </p:cNvPr>
          <p:cNvSpPr>
            <a:spLocks noGrp="1"/>
          </p:cNvSpPr>
          <p:nvPr>
            <p:ph type="title"/>
          </p:nvPr>
        </p:nvSpPr>
        <p:spPr/>
        <p:txBody>
          <a:bodyPr/>
          <a:lstStyle/>
          <a:p>
            <a:r>
              <a:rPr lang="en-US" dirty="0"/>
              <a:t>Neutron Star vs. Black Hole Central Object</a:t>
            </a:r>
          </a:p>
        </p:txBody>
      </p:sp>
      <p:sp>
        <p:nvSpPr>
          <p:cNvPr id="3" name="Date Placeholder 2">
            <a:extLst>
              <a:ext uri="{FF2B5EF4-FFF2-40B4-BE49-F238E27FC236}">
                <a16:creationId xmlns:a16="http://schemas.microsoft.com/office/drawing/2014/main" id="{F4A5B3B5-106A-0D09-B63F-4FBFB04E37D6}"/>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13</a:t>
            </a:fld>
            <a:endParaRPr lang="en-US" dirty="0"/>
          </a:p>
        </p:txBody>
      </p:sp>
      <p:sp>
        <p:nvSpPr>
          <p:cNvPr id="4" name="Footer Placeholder 3">
            <a:extLst>
              <a:ext uri="{FF2B5EF4-FFF2-40B4-BE49-F238E27FC236}">
                <a16:creationId xmlns:a16="http://schemas.microsoft.com/office/drawing/2014/main" id="{9104A4A7-C6E6-7811-2D0A-E820723EA978}"/>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730754E8-2E21-F214-130D-8E1950739C0B}"/>
              </a:ext>
            </a:extLst>
          </p:cNvPr>
          <p:cNvSpPr>
            <a:spLocks noGrp="1"/>
          </p:cNvSpPr>
          <p:nvPr>
            <p:ph idx="1"/>
          </p:nvPr>
        </p:nvSpPr>
        <p:spPr/>
        <p:txBody>
          <a:bodyPr/>
          <a:lstStyle/>
          <a:p>
            <a:r>
              <a:rPr lang="en-US" dirty="0">
                <a:solidFill>
                  <a:srgbClr val="FF0000"/>
                </a:solidFill>
              </a:rPr>
              <a:t>Misconception 1:  </a:t>
            </a:r>
            <a:r>
              <a:rPr lang="en-US" dirty="0" err="1">
                <a:solidFill>
                  <a:srgbClr val="FF0000"/>
                </a:solidFill>
              </a:rPr>
              <a:t>Hypermassive</a:t>
            </a:r>
            <a:r>
              <a:rPr lang="en-US" dirty="0">
                <a:solidFill>
                  <a:srgbClr val="FF0000"/>
                </a:solidFill>
              </a:rPr>
              <a:t> neutron stars formed in mergers can be supported by differential rotation.</a:t>
            </a:r>
          </a:p>
          <a:p>
            <a:pPr marL="0" indent="0">
              <a:buNone/>
            </a:pPr>
            <a:r>
              <a:rPr lang="en-US" dirty="0">
                <a:solidFill>
                  <a:srgbClr val="00B050"/>
                </a:solidFill>
              </a:rPr>
              <a:t>This would be true if the core of the central compact object were rotating faster than the outer part.  But, for mergers, the opposite is the case.</a:t>
            </a:r>
          </a:p>
        </p:txBody>
      </p:sp>
      <p:pic>
        <p:nvPicPr>
          <p:cNvPr id="7" name="Picture 6" descr="Diagram&#10;&#10;AI-generated content may be incorrect.">
            <a:extLst>
              <a:ext uri="{FF2B5EF4-FFF2-40B4-BE49-F238E27FC236}">
                <a16:creationId xmlns:a16="http://schemas.microsoft.com/office/drawing/2014/main" id="{07EE7155-74B7-5230-A0BB-95E743B5CB8F}"/>
              </a:ext>
            </a:extLst>
          </p:cNvPr>
          <p:cNvPicPr>
            <a:picLocks noChangeAspect="1"/>
          </p:cNvPicPr>
          <p:nvPr/>
        </p:nvPicPr>
        <p:blipFill>
          <a:blip r:embed="rId2"/>
          <a:stretch>
            <a:fillRect/>
          </a:stretch>
        </p:blipFill>
        <p:spPr>
          <a:xfrm>
            <a:off x="1914144" y="2884820"/>
            <a:ext cx="10269389" cy="3973180"/>
          </a:xfrm>
          <a:prstGeom prst="rect">
            <a:avLst/>
          </a:prstGeom>
        </p:spPr>
      </p:pic>
      <p:cxnSp>
        <p:nvCxnSpPr>
          <p:cNvPr id="9" name="Straight Connector 8">
            <a:extLst>
              <a:ext uri="{FF2B5EF4-FFF2-40B4-BE49-F238E27FC236}">
                <a16:creationId xmlns:a16="http://schemas.microsoft.com/office/drawing/2014/main" id="{393C5561-5162-8A19-9A4F-AA11B355B604}"/>
              </a:ext>
            </a:extLst>
          </p:cNvPr>
          <p:cNvCxnSpPr/>
          <p:nvPr/>
        </p:nvCxnSpPr>
        <p:spPr>
          <a:xfrm flipV="1">
            <a:off x="9070848" y="4315968"/>
            <a:ext cx="633984" cy="46329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D9A0D2A-A171-9FF9-2550-FEF95F6CEED5}"/>
              </a:ext>
            </a:extLst>
          </p:cNvPr>
          <p:cNvCxnSpPr>
            <a:cxnSpLocks/>
          </p:cNvCxnSpPr>
          <p:nvPr/>
        </p:nvCxnSpPr>
        <p:spPr>
          <a:xfrm flipH="1" flipV="1">
            <a:off x="9070848" y="4401312"/>
            <a:ext cx="633984" cy="37795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0D224E6-A172-1C86-B31B-DBF9E727952D}"/>
              </a:ext>
            </a:extLst>
          </p:cNvPr>
          <p:cNvSpPr txBox="1"/>
          <p:nvPr/>
        </p:nvSpPr>
        <p:spPr>
          <a:xfrm>
            <a:off x="353568" y="3415291"/>
            <a:ext cx="1450848" cy="2031325"/>
          </a:xfrm>
          <a:prstGeom prst="rect">
            <a:avLst/>
          </a:prstGeom>
          <a:noFill/>
        </p:spPr>
        <p:txBody>
          <a:bodyPr wrap="square" rtlCol="0">
            <a:spAutoFit/>
          </a:bodyPr>
          <a:lstStyle/>
          <a:p>
            <a:r>
              <a:rPr lang="en-US" dirty="0">
                <a:solidFill>
                  <a:srgbClr val="002060"/>
                </a:solidFill>
              </a:rPr>
              <a:t>Note that this was explained in Fryer et al. 2015 and understood well before.</a:t>
            </a:r>
          </a:p>
        </p:txBody>
      </p:sp>
      <p:sp>
        <p:nvSpPr>
          <p:cNvPr id="15" name="TextBox 14">
            <a:extLst>
              <a:ext uri="{FF2B5EF4-FFF2-40B4-BE49-F238E27FC236}">
                <a16:creationId xmlns:a16="http://schemas.microsoft.com/office/drawing/2014/main" id="{56A61457-5275-92FE-F12F-674F74A09B3F}"/>
              </a:ext>
            </a:extLst>
          </p:cNvPr>
          <p:cNvSpPr txBox="1"/>
          <p:nvPr/>
        </p:nvSpPr>
        <p:spPr>
          <a:xfrm>
            <a:off x="3279648" y="3429000"/>
            <a:ext cx="1595309" cy="369332"/>
          </a:xfrm>
          <a:prstGeom prst="rect">
            <a:avLst/>
          </a:prstGeom>
          <a:noFill/>
        </p:spPr>
        <p:txBody>
          <a:bodyPr wrap="none" rtlCol="0">
            <a:spAutoFit/>
          </a:bodyPr>
          <a:lstStyle/>
          <a:p>
            <a:r>
              <a:rPr lang="en-US" dirty="0"/>
              <a:t>Metzger 2020</a:t>
            </a:r>
          </a:p>
        </p:txBody>
      </p:sp>
    </p:spTree>
    <p:extLst>
      <p:ext uri="{BB962C8B-B14F-4D97-AF65-F5344CB8AC3E}">
        <p14:creationId xmlns:p14="http://schemas.microsoft.com/office/powerpoint/2010/main" val="69167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1B6D4-0B50-7269-2A1E-13E8089AD670}"/>
              </a:ext>
            </a:extLst>
          </p:cNvPr>
          <p:cNvSpPr>
            <a:spLocks noGrp="1"/>
          </p:cNvSpPr>
          <p:nvPr>
            <p:ph type="title"/>
          </p:nvPr>
        </p:nvSpPr>
        <p:spPr/>
        <p:txBody>
          <a:bodyPr/>
          <a:lstStyle/>
          <a:p>
            <a:r>
              <a:rPr lang="en-US" dirty="0"/>
              <a:t>But how do we tell when a BH is formed</a:t>
            </a:r>
          </a:p>
        </p:txBody>
      </p:sp>
      <p:sp>
        <p:nvSpPr>
          <p:cNvPr id="3" name="Date Placeholder 2">
            <a:extLst>
              <a:ext uri="{FF2B5EF4-FFF2-40B4-BE49-F238E27FC236}">
                <a16:creationId xmlns:a16="http://schemas.microsoft.com/office/drawing/2014/main" id="{C531DA7D-C2F7-EA8D-179B-14A8F02589CE}"/>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14</a:t>
            </a:fld>
            <a:endParaRPr lang="en-US" dirty="0"/>
          </a:p>
        </p:txBody>
      </p:sp>
      <p:sp>
        <p:nvSpPr>
          <p:cNvPr id="4" name="Footer Placeholder 3">
            <a:extLst>
              <a:ext uri="{FF2B5EF4-FFF2-40B4-BE49-F238E27FC236}">
                <a16:creationId xmlns:a16="http://schemas.microsoft.com/office/drawing/2014/main" id="{49FC43EA-B516-0787-866A-090655C2A6E8}"/>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25B27044-DA20-E9EF-654F-869474B0884C}"/>
              </a:ext>
            </a:extLst>
          </p:cNvPr>
          <p:cNvSpPr>
            <a:spLocks noGrp="1"/>
          </p:cNvSpPr>
          <p:nvPr>
            <p:ph idx="1"/>
          </p:nvPr>
        </p:nvSpPr>
        <p:spPr>
          <a:xfrm>
            <a:off x="421641" y="1131636"/>
            <a:ext cx="5113527" cy="5194128"/>
          </a:xfrm>
        </p:spPr>
        <p:txBody>
          <a:bodyPr/>
          <a:lstStyle/>
          <a:p>
            <a:pPr marL="0" indent="0">
              <a:buNone/>
            </a:pPr>
            <a:r>
              <a:rPr lang="en-US" sz="2000" dirty="0"/>
              <a:t>Various ideas (but many are based on incomplete or incorrect assumptions)</a:t>
            </a:r>
          </a:p>
          <a:p>
            <a:r>
              <a:rPr lang="en-US" sz="2000" dirty="0">
                <a:solidFill>
                  <a:srgbClr val="FF0000"/>
                </a:solidFill>
              </a:rPr>
              <a:t>Misconception 2:  The collapse to form a BH will produce an explosion </a:t>
            </a:r>
            <a:r>
              <a:rPr lang="en-US" sz="2000" dirty="0">
                <a:solidFill>
                  <a:srgbClr val="00B050"/>
                </a:solidFill>
              </a:rPr>
              <a:t>– typically, the Innermost Stable Circular Orbit of a BH is within the radius of a maximum-mass NS.  Unless this changes the jet or disk properties (which it may), this will not produce an observable effect.</a:t>
            </a:r>
          </a:p>
          <a:p>
            <a:r>
              <a:rPr lang="en-US" sz="2000" dirty="0">
                <a:solidFill>
                  <a:srgbClr val="00B050"/>
                </a:solidFill>
              </a:rPr>
              <a:t>Red vs. Blue </a:t>
            </a:r>
            <a:r>
              <a:rPr lang="en-US" sz="2000" dirty="0" err="1">
                <a:solidFill>
                  <a:srgbClr val="00B050"/>
                </a:solidFill>
              </a:rPr>
              <a:t>Kilonovae</a:t>
            </a:r>
            <a:r>
              <a:rPr lang="en-US" sz="2000" dirty="0">
                <a:solidFill>
                  <a:srgbClr val="00B050"/>
                </a:solidFill>
              </a:rPr>
              <a:t> (yields)</a:t>
            </a:r>
          </a:p>
          <a:p>
            <a:r>
              <a:rPr lang="en-US" sz="2000" dirty="0">
                <a:solidFill>
                  <a:srgbClr val="00B050"/>
                </a:solidFill>
              </a:rPr>
              <a:t>Presence or not of a magnetar</a:t>
            </a:r>
          </a:p>
          <a:p>
            <a:r>
              <a:rPr lang="en-US" sz="2000" dirty="0">
                <a:solidFill>
                  <a:srgbClr val="00B050"/>
                </a:solidFill>
              </a:rPr>
              <a:t>GWs may be the most direct observable.</a:t>
            </a:r>
          </a:p>
          <a:p>
            <a:endParaRPr lang="en-US" dirty="0"/>
          </a:p>
          <a:p>
            <a:endParaRPr lang="en-US" dirty="0"/>
          </a:p>
        </p:txBody>
      </p:sp>
      <p:pic>
        <p:nvPicPr>
          <p:cNvPr id="7" name="Picture 6" descr="A picture containing star, blur&#10;&#10;AI-generated content may be incorrect.">
            <a:extLst>
              <a:ext uri="{FF2B5EF4-FFF2-40B4-BE49-F238E27FC236}">
                <a16:creationId xmlns:a16="http://schemas.microsoft.com/office/drawing/2014/main" id="{89233338-3C60-F966-7FEA-72E8EB09704B}"/>
              </a:ext>
            </a:extLst>
          </p:cNvPr>
          <p:cNvPicPr>
            <a:picLocks noChangeAspect="1"/>
          </p:cNvPicPr>
          <p:nvPr/>
        </p:nvPicPr>
        <p:blipFill>
          <a:blip r:embed="rId2"/>
          <a:stretch>
            <a:fillRect/>
          </a:stretch>
        </p:blipFill>
        <p:spPr>
          <a:xfrm>
            <a:off x="5812970" y="1669796"/>
            <a:ext cx="5957389" cy="4170172"/>
          </a:xfrm>
          <a:prstGeom prst="rect">
            <a:avLst/>
          </a:prstGeom>
        </p:spPr>
      </p:pic>
    </p:spTree>
    <p:extLst>
      <p:ext uri="{BB962C8B-B14F-4D97-AF65-F5344CB8AC3E}">
        <p14:creationId xmlns:p14="http://schemas.microsoft.com/office/powerpoint/2010/main" val="401070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5D01F-5FCC-8D4E-6CBF-CF4617C4F769}"/>
            </a:ext>
          </a:extLst>
        </p:cNvPr>
        <p:cNvGrpSpPr/>
        <p:nvPr/>
      </p:nvGrpSpPr>
      <p:grpSpPr>
        <a:xfrm>
          <a:off x="0" y="0"/>
          <a:ext cx="0" cy="0"/>
          <a:chOff x="0" y="0"/>
          <a:chExt cx="0" cy="0"/>
        </a:xfrm>
      </p:grpSpPr>
      <p:pic>
        <p:nvPicPr>
          <p:cNvPr id="25" name="Picture 24" descr="Chart&#10;&#10;AI-generated content may be incorrect.">
            <a:extLst>
              <a:ext uri="{FF2B5EF4-FFF2-40B4-BE49-F238E27FC236}">
                <a16:creationId xmlns:a16="http://schemas.microsoft.com/office/drawing/2014/main" id="{ACB0BC4D-6EF1-EF0C-5ED6-0838A204D24D}"/>
              </a:ext>
            </a:extLst>
          </p:cNvPr>
          <p:cNvPicPr>
            <a:picLocks noChangeAspect="1"/>
          </p:cNvPicPr>
          <p:nvPr/>
        </p:nvPicPr>
        <p:blipFill>
          <a:blip r:embed="rId2"/>
          <a:stretch>
            <a:fillRect/>
          </a:stretch>
        </p:blipFill>
        <p:spPr>
          <a:xfrm>
            <a:off x="2390111" y="2989136"/>
            <a:ext cx="5149963" cy="3862472"/>
          </a:xfrm>
          <a:prstGeom prst="rect">
            <a:avLst/>
          </a:prstGeom>
        </p:spPr>
      </p:pic>
      <p:sp>
        <p:nvSpPr>
          <p:cNvPr id="2" name="Title 1">
            <a:extLst>
              <a:ext uri="{FF2B5EF4-FFF2-40B4-BE49-F238E27FC236}">
                <a16:creationId xmlns:a16="http://schemas.microsoft.com/office/drawing/2014/main" id="{8B868A68-2721-628B-1EDC-6581EC3AB819}"/>
              </a:ext>
            </a:extLst>
          </p:cNvPr>
          <p:cNvSpPr>
            <a:spLocks noGrp="1"/>
          </p:cNvSpPr>
          <p:nvPr>
            <p:ph type="title"/>
          </p:nvPr>
        </p:nvSpPr>
        <p:spPr/>
        <p:txBody>
          <a:bodyPr/>
          <a:lstStyle/>
          <a:p>
            <a:r>
              <a:rPr lang="en-US" dirty="0"/>
              <a:t>Neutrinos and Yields</a:t>
            </a:r>
          </a:p>
        </p:txBody>
      </p:sp>
      <p:sp>
        <p:nvSpPr>
          <p:cNvPr id="3" name="Date Placeholder 2">
            <a:extLst>
              <a:ext uri="{FF2B5EF4-FFF2-40B4-BE49-F238E27FC236}">
                <a16:creationId xmlns:a16="http://schemas.microsoft.com/office/drawing/2014/main" id="{2EC90F11-B33D-FEF5-1EF2-3DC0BE499454}"/>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15</a:t>
            </a:fld>
            <a:endParaRPr lang="en-US" dirty="0"/>
          </a:p>
        </p:txBody>
      </p:sp>
      <p:sp>
        <p:nvSpPr>
          <p:cNvPr id="4" name="Footer Placeholder 3">
            <a:extLst>
              <a:ext uri="{FF2B5EF4-FFF2-40B4-BE49-F238E27FC236}">
                <a16:creationId xmlns:a16="http://schemas.microsoft.com/office/drawing/2014/main" id="{2A69ADDB-C973-8F21-575A-E35C0D4F8A8D}"/>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83172411-C1A2-6150-1591-3BDB066FD874}"/>
              </a:ext>
            </a:extLst>
          </p:cNvPr>
          <p:cNvSpPr>
            <a:spLocks noGrp="1"/>
          </p:cNvSpPr>
          <p:nvPr>
            <p:ph idx="1"/>
          </p:nvPr>
        </p:nvSpPr>
        <p:spPr>
          <a:xfrm>
            <a:off x="7545324" y="4943856"/>
            <a:ext cx="4572000" cy="1684716"/>
          </a:xfrm>
        </p:spPr>
        <p:txBody>
          <a:bodyPr/>
          <a:lstStyle/>
          <a:p>
            <a:pPr marL="0" indent="0">
              <a:buNone/>
            </a:pPr>
            <a:r>
              <a:rPr lang="en-US" dirty="0"/>
              <a:t>Neutrino reactions that alter Y</a:t>
            </a:r>
            <a:r>
              <a:rPr lang="en-US" baseline="-25000" dirty="0"/>
              <a:t>e</a:t>
            </a:r>
          </a:p>
          <a:p>
            <a:r>
              <a:rPr lang="en-US" dirty="0"/>
              <a:t>p + e</a:t>
            </a:r>
            <a:r>
              <a:rPr lang="en-US" baseline="30000" dirty="0"/>
              <a:t>-</a:t>
            </a:r>
            <a:r>
              <a:rPr lang="en-US" dirty="0"/>
              <a:t>       n + </a:t>
            </a:r>
            <a:r>
              <a:rPr lang="en-US" dirty="0">
                <a:latin typeface="Symbol" pitchFamily="2" charset="2"/>
              </a:rPr>
              <a:t>n</a:t>
            </a:r>
            <a:r>
              <a:rPr lang="en-US" baseline="-25000" dirty="0"/>
              <a:t>e</a:t>
            </a:r>
            <a:r>
              <a:rPr lang="en-US" dirty="0"/>
              <a:t> </a:t>
            </a:r>
          </a:p>
          <a:p>
            <a:r>
              <a:rPr lang="en-US" dirty="0"/>
              <a:t>n + e</a:t>
            </a:r>
            <a:r>
              <a:rPr lang="en-US" baseline="30000" dirty="0"/>
              <a:t>+</a:t>
            </a:r>
            <a:r>
              <a:rPr lang="en-US" dirty="0"/>
              <a:t>      p + </a:t>
            </a:r>
            <a:r>
              <a:rPr lang="en-US" dirty="0">
                <a:latin typeface="Symbol" pitchFamily="2" charset="2"/>
              </a:rPr>
              <a:t>n</a:t>
            </a:r>
            <a:r>
              <a:rPr lang="en-US" baseline="-25000" dirty="0"/>
              <a:t>e</a:t>
            </a:r>
            <a:endParaRPr lang="en-US" dirty="0"/>
          </a:p>
        </p:txBody>
      </p:sp>
      <p:cxnSp>
        <p:nvCxnSpPr>
          <p:cNvPr id="7" name="Straight Arrow Connector 6">
            <a:extLst>
              <a:ext uri="{FF2B5EF4-FFF2-40B4-BE49-F238E27FC236}">
                <a16:creationId xmlns:a16="http://schemas.microsoft.com/office/drawing/2014/main" id="{F917D6E5-3A17-2918-7868-02DBB0CA9F00}"/>
              </a:ext>
            </a:extLst>
          </p:cNvPr>
          <p:cNvCxnSpPr/>
          <p:nvPr/>
        </p:nvCxnSpPr>
        <p:spPr>
          <a:xfrm>
            <a:off x="8666988" y="5641020"/>
            <a:ext cx="41452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E904148-4C5D-00C9-1500-3528F18764C9}"/>
              </a:ext>
            </a:extLst>
          </p:cNvPr>
          <p:cNvCxnSpPr/>
          <p:nvPr/>
        </p:nvCxnSpPr>
        <p:spPr>
          <a:xfrm>
            <a:off x="8666988" y="6073836"/>
            <a:ext cx="41452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AE5754D-ED60-BC3F-D648-45EE122195EC}"/>
              </a:ext>
            </a:extLst>
          </p:cNvPr>
          <p:cNvCxnSpPr/>
          <p:nvPr/>
        </p:nvCxnSpPr>
        <p:spPr>
          <a:xfrm>
            <a:off x="9666732" y="5982396"/>
            <a:ext cx="207264"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descr="Chart, histogram&#10;&#10;AI-generated content may be incorrect.">
            <a:extLst>
              <a:ext uri="{FF2B5EF4-FFF2-40B4-BE49-F238E27FC236}">
                <a16:creationId xmlns:a16="http://schemas.microsoft.com/office/drawing/2014/main" id="{6E995630-E965-E825-CD6C-7A012D9B240A}"/>
              </a:ext>
            </a:extLst>
          </p:cNvPr>
          <p:cNvPicPr>
            <a:picLocks noChangeAspect="1"/>
          </p:cNvPicPr>
          <p:nvPr/>
        </p:nvPicPr>
        <p:blipFill>
          <a:blip r:embed="rId3"/>
          <a:stretch>
            <a:fillRect/>
          </a:stretch>
        </p:blipFill>
        <p:spPr>
          <a:xfrm>
            <a:off x="7038509" y="6392"/>
            <a:ext cx="5143500" cy="4724400"/>
          </a:xfrm>
          <a:prstGeom prst="rect">
            <a:avLst/>
          </a:prstGeom>
        </p:spPr>
      </p:pic>
      <p:sp>
        <p:nvSpPr>
          <p:cNvPr id="13" name="TextBox 12">
            <a:extLst>
              <a:ext uri="{FF2B5EF4-FFF2-40B4-BE49-F238E27FC236}">
                <a16:creationId xmlns:a16="http://schemas.microsoft.com/office/drawing/2014/main" id="{C4015631-067D-E7E2-2FB7-05164B3894EF}"/>
              </a:ext>
            </a:extLst>
          </p:cNvPr>
          <p:cNvSpPr txBox="1"/>
          <p:nvPr/>
        </p:nvSpPr>
        <p:spPr>
          <a:xfrm>
            <a:off x="158497" y="1085088"/>
            <a:ext cx="6880012" cy="923330"/>
          </a:xfrm>
          <a:prstGeom prst="rect">
            <a:avLst/>
          </a:prstGeom>
          <a:noFill/>
        </p:spPr>
        <p:txBody>
          <a:bodyPr wrap="square" rtlCol="0">
            <a:spAutoFit/>
          </a:bodyPr>
          <a:lstStyle/>
          <a:p>
            <a:r>
              <a:rPr lang="en-US" dirty="0">
                <a:solidFill>
                  <a:srgbClr val="FF0000"/>
                </a:solidFill>
              </a:rPr>
              <a:t>Misconception 3:  Neutrinos from NS will dramatically raise the electron fraction altering yields.  This is the argument for the red/blue (NS/BH) claim.</a:t>
            </a:r>
          </a:p>
        </p:txBody>
      </p:sp>
      <p:pic>
        <p:nvPicPr>
          <p:cNvPr id="15" name="Picture 14" descr="Text&#10;&#10;AI-generated content may be incorrect.">
            <a:extLst>
              <a:ext uri="{FF2B5EF4-FFF2-40B4-BE49-F238E27FC236}">
                <a16:creationId xmlns:a16="http://schemas.microsoft.com/office/drawing/2014/main" id="{53BE5049-D935-860A-9779-4692F7F3384F}"/>
              </a:ext>
            </a:extLst>
          </p:cNvPr>
          <p:cNvPicPr>
            <a:picLocks noChangeAspect="1"/>
          </p:cNvPicPr>
          <p:nvPr/>
        </p:nvPicPr>
        <p:blipFill>
          <a:blip r:embed="rId4"/>
          <a:stretch>
            <a:fillRect/>
          </a:stretch>
        </p:blipFill>
        <p:spPr>
          <a:xfrm>
            <a:off x="10683536" y="238433"/>
            <a:ext cx="1067816" cy="1041982"/>
          </a:xfrm>
          <a:prstGeom prst="rect">
            <a:avLst/>
          </a:prstGeom>
        </p:spPr>
      </p:pic>
      <p:sp>
        <p:nvSpPr>
          <p:cNvPr id="16" name="TextBox 15">
            <a:extLst>
              <a:ext uri="{FF2B5EF4-FFF2-40B4-BE49-F238E27FC236}">
                <a16:creationId xmlns:a16="http://schemas.microsoft.com/office/drawing/2014/main" id="{FFABB678-34FD-406A-E50C-DB22BB1361AC}"/>
              </a:ext>
            </a:extLst>
          </p:cNvPr>
          <p:cNvSpPr txBox="1"/>
          <p:nvPr/>
        </p:nvSpPr>
        <p:spPr>
          <a:xfrm>
            <a:off x="7403508" y="3752089"/>
            <a:ext cx="1267968" cy="646331"/>
          </a:xfrm>
          <a:prstGeom prst="rect">
            <a:avLst/>
          </a:prstGeom>
          <a:noFill/>
        </p:spPr>
        <p:txBody>
          <a:bodyPr wrap="square" rtlCol="0">
            <a:spAutoFit/>
          </a:bodyPr>
          <a:lstStyle/>
          <a:p>
            <a:r>
              <a:rPr lang="en-US" dirty="0">
                <a:solidFill>
                  <a:srgbClr val="00B050"/>
                </a:solidFill>
              </a:rPr>
              <a:t>Espino et al. 2024</a:t>
            </a:r>
          </a:p>
        </p:txBody>
      </p:sp>
      <p:cxnSp>
        <p:nvCxnSpPr>
          <p:cNvPr id="19" name="Straight Connector 18">
            <a:extLst>
              <a:ext uri="{FF2B5EF4-FFF2-40B4-BE49-F238E27FC236}">
                <a16:creationId xmlns:a16="http://schemas.microsoft.com/office/drawing/2014/main" id="{5F99A371-1800-5D03-2431-5B91516E5066}"/>
              </a:ext>
            </a:extLst>
          </p:cNvPr>
          <p:cNvCxnSpPr>
            <a:cxnSpLocks/>
          </p:cNvCxnSpPr>
          <p:nvPr/>
        </p:nvCxnSpPr>
        <p:spPr>
          <a:xfrm>
            <a:off x="1773352" y="3022639"/>
            <a:ext cx="137160"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85C8634-5033-86BC-2E65-2144FC75DEC6}"/>
              </a:ext>
            </a:extLst>
          </p:cNvPr>
          <p:cNvSpPr txBox="1"/>
          <p:nvPr/>
        </p:nvSpPr>
        <p:spPr>
          <a:xfrm>
            <a:off x="121921" y="3326089"/>
            <a:ext cx="2304287"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B050"/>
                </a:solidFill>
              </a:rPr>
              <a:t>The effect of the neutrinos also depends on the proximity to the NS.  Neutrinos from the disk can be more important beyond 15-25km.  NS neutrinos ineffective beyond 30-40km (unlikely to affect tidal ejecta)</a:t>
            </a:r>
          </a:p>
        </p:txBody>
      </p:sp>
      <p:sp>
        <p:nvSpPr>
          <p:cNvPr id="23" name="TextBox 22">
            <a:extLst>
              <a:ext uri="{FF2B5EF4-FFF2-40B4-BE49-F238E27FC236}">
                <a16:creationId xmlns:a16="http://schemas.microsoft.com/office/drawing/2014/main" id="{368A3205-7246-D2FA-DFA6-92418061CF1B}"/>
              </a:ext>
            </a:extLst>
          </p:cNvPr>
          <p:cNvSpPr txBox="1"/>
          <p:nvPr/>
        </p:nvSpPr>
        <p:spPr>
          <a:xfrm>
            <a:off x="158497" y="2084027"/>
            <a:ext cx="6959767"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Arial"/>
                <a:ea typeface="+mn-ea"/>
                <a:cs typeface="+mn-cs"/>
              </a:rPr>
              <a:t>Complications: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B050"/>
                </a:solidFill>
                <a:effectLst/>
                <a:uLnTx/>
                <a:uFillTx/>
                <a:latin typeface="Arial"/>
                <a:ea typeface="+mn-ea"/>
                <a:cs typeface="+mn-cs"/>
              </a:rPr>
              <a:t>Unlike SN NSs, the source of neutrinos in mergers is not from electron capture (no electrons), but from pair/plasma processes and positron capture.  The </a:t>
            </a:r>
            <a:r>
              <a:rPr kumimoji="0" lang="en-US" sz="1600" b="0" i="0" u="none" strike="noStrike" kern="1200" cap="none" spc="0" normalizeH="0" baseline="0" noProof="0" dirty="0">
                <a:ln>
                  <a:noFill/>
                </a:ln>
                <a:solidFill>
                  <a:srgbClr val="00B050"/>
                </a:solidFill>
                <a:effectLst/>
                <a:uLnTx/>
                <a:uFillTx/>
                <a:latin typeface="Symbol" pitchFamily="2" charset="2"/>
                <a:ea typeface="+mn-ea"/>
                <a:cs typeface="+mn-cs"/>
              </a:rPr>
              <a:t>n</a:t>
            </a:r>
            <a:r>
              <a:rPr kumimoji="0" lang="en-US" sz="1600" b="0" i="0" u="none" strike="noStrike" kern="1200" cap="none" spc="0" normalizeH="0" baseline="-25000" noProof="0" dirty="0">
                <a:ln>
                  <a:noFill/>
                </a:ln>
                <a:solidFill>
                  <a:srgbClr val="00B050"/>
                </a:solidFill>
                <a:effectLst/>
                <a:uLnTx/>
                <a:uFillTx/>
                <a:latin typeface="Arial"/>
                <a:ea typeface="+mn-ea"/>
                <a:cs typeface="+mn-cs"/>
              </a:rPr>
              <a:t>e</a:t>
            </a:r>
            <a:r>
              <a:rPr kumimoji="0" lang="en-US" sz="1600" b="0" i="0" u="none" strike="noStrike" kern="1200" cap="none" spc="0" normalizeH="0" baseline="0" noProof="0" dirty="0">
                <a:ln>
                  <a:noFill/>
                </a:ln>
                <a:solidFill>
                  <a:srgbClr val="00B050"/>
                </a:solidFill>
                <a:effectLst/>
                <a:uLnTx/>
                <a:uFillTx/>
                <a:latin typeface="Arial"/>
                <a:ea typeface="+mn-ea"/>
                <a:cs typeface="+mn-cs"/>
              </a:rPr>
              <a:t> flux dominates (which can lower the Y</a:t>
            </a:r>
            <a:r>
              <a:rPr kumimoji="0" lang="en-US" sz="1600" b="0" i="0" u="none" strike="noStrike" kern="1200" cap="none" spc="0" normalizeH="0" baseline="-25000" noProof="0" dirty="0">
                <a:ln>
                  <a:noFill/>
                </a:ln>
                <a:solidFill>
                  <a:srgbClr val="00B050"/>
                </a:solidFill>
                <a:effectLst/>
                <a:uLnTx/>
                <a:uFillTx/>
                <a:latin typeface="Arial"/>
                <a:ea typeface="+mn-ea"/>
                <a:cs typeface="+mn-cs"/>
              </a:rPr>
              <a:t>e</a:t>
            </a:r>
            <a:r>
              <a:rPr kumimoji="0" lang="en-US" sz="1600" b="0" i="0" u="none" strike="noStrike" kern="1200" cap="none" spc="0" normalizeH="0" baseline="0" noProof="0" dirty="0">
                <a:ln>
                  <a:noFill/>
                </a:ln>
                <a:solidFill>
                  <a:srgbClr val="00B050"/>
                </a:solidFill>
                <a:effectLst/>
                <a:uLnTx/>
                <a:uFillTx/>
                <a:latin typeface="Arial"/>
                <a:ea typeface="+mn-ea"/>
                <a:cs typeface="+mn-cs"/>
              </a:rPr>
              <a:t>).  The flux depends on the details of the merger (including the EOS)</a:t>
            </a:r>
          </a:p>
          <a:p>
            <a:endParaRPr lang="en-US" dirty="0"/>
          </a:p>
        </p:txBody>
      </p:sp>
    </p:spTree>
    <p:extLst>
      <p:ext uri="{BB962C8B-B14F-4D97-AF65-F5344CB8AC3E}">
        <p14:creationId xmlns:p14="http://schemas.microsoft.com/office/powerpoint/2010/main" val="527082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41D5-C2CD-1E5B-064F-11E9E70D7C2A}"/>
              </a:ext>
            </a:extLst>
          </p:cNvPr>
          <p:cNvSpPr>
            <a:spLocks noGrp="1"/>
          </p:cNvSpPr>
          <p:nvPr>
            <p:ph type="title"/>
          </p:nvPr>
        </p:nvSpPr>
        <p:spPr/>
        <p:txBody>
          <a:bodyPr/>
          <a:lstStyle/>
          <a:p>
            <a:r>
              <a:rPr lang="en-US" dirty="0"/>
              <a:t>NS vs. Black Hole (Role of the Magnetar)</a:t>
            </a:r>
          </a:p>
        </p:txBody>
      </p:sp>
      <p:sp>
        <p:nvSpPr>
          <p:cNvPr id="3" name="Date Placeholder 2">
            <a:extLst>
              <a:ext uri="{FF2B5EF4-FFF2-40B4-BE49-F238E27FC236}">
                <a16:creationId xmlns:a16="http://schemas.microsoft.com/office/drawing/2014/main" id="{B7E755F9-A867-98C6-2180-BBE7F30D513F}"/>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16</a:t>
            </a:fld>
            <a:endParaRPr lang="en-US" dirty="0"/>
          </a:p>
        </p:txBody>
      </p:sp>
      <p:sp>
        <p:nvSpPr>
          <p:cNvPr id="4" name="Footer Placeholder 3">
            <a:extLst>
              <a:ext uri="{FF2B5EF4-FFF2-40B4-BE49-F238E27FC236}">
                <a16:creationId xmlns:a16="http://schemas.microsoft.com/office/drawing/2014/main" id="{C2CCBF7E-534A-AB38-7C69-DB7F0376E632}"/>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8C649893-189F-692D-D941-C7CEB1BEA15C}"/>
              </a:ext>
            </a:extLst>
          </p:cNvPr>
          <p:cNvSpPr>
            <a:spLocks noGrp="1"/>
          </p:cNvSpPr>
          <p:nvPr>
            <p:ph idx="1"/>
          </p:nvPr>
        </p:nvSpPr>
        <p:spPr>
          <a:xfrm>
            <a:off x="346364" y="1131636"/>
            <a:ext cx="4677191" cy="5194128"/>
          </a:xfrm>
        </p:spPr>
        <p:txBody>
          <a:bodyPr/>
          <a:lstStyle/>
          <a:p>
            <a:r>
              <a:rPr lang="en-US" dirty="0">
                <a:solidFill>
                  <a:srgbClr val="FF0000"/>
                </a:solidFill>
              </a:rPr>
              <a:t>Misconception 4:  GW170817 could not have had a long-lived NS because we do not see the magnetar</a:t>
            </a:r>
          </a:p>
          <a:p>
            <a:r>
              <a:rPr lang="en-US" dirty="0"/>
              <a:t>We don’t know how magnetars are seen.  Li et al. (2018) argued that a pulsar could explain the emission from the </a:t>
            </a:r>
            <a:r>
              <a:rPr lang="en-US" dirty="0" err="1"/>
              <a:t>kilonova</a:t>
            </a:r>
            <a:r>
              <a:rPr lang="en-US" dirty="0"/>
              <a:t> of GW170817 (confirmed by </a:t>
            </a:r>
            <a:r>
              <a:rPr lang="en-US" dirty="0" err="1"/>
              <a:t>Wollaeger</a:t>
            </a:r>
            <a:r>
              <a:rPr lang="en-US" dirty="0"/>
              <a:t> et al. 2019).</a:t>
            </a:r>
          </a:p>
          <a:p>
            <a:r>
              <a:rPr lang="en-US" dirty="0"/>
              <a:t>This adds another wrinkle into estimating the r-process yields.</a:t>
            </a:r>
          </a:p>
        </p:txBody>
      </p:sp>
      <p:pic>
        <p:nvPicPr>
          <p:cNvPr id="7" name="Picture 6" descr="Chart, surface chart&#10;&#10;AI-generated content may be incorrect.">
            <a:extLst>
              <a:ext uri="{FF2B5EF4-FFF2-40B4-BE49-F238E27FC236}">
                <a16:creationId xmlns:a16="http://schemas.microsoft.com/office/drawing/2014/main" id="{D0CCBB8E-F07C-D650-9CDC-EBA35545994C}"/>
              </a:ext>
            </a:extLst>
          </p:cNvPr>
          <p:cNvPicPr>
            <a:picLocks noChangeAspect="1"/>
          </p:cNvPicPr>
          <p:nvPr/>
        </p:nvPicPr>
        <p:blipFill>
          <a:blip r:embed="rId2"/>
          <a:stretch>
            <a:fillRect/>
          </a:stretch>
        </p:blipFill>
        <p:spPr>
          <a:xfrm>
            <a:off x="5126927" y="1067997"/>
            <a:ext cx="6925504" cy="5194128"/>
          </a:xfrm>
          <a:prstGeom prst="rect">
            <a:avLst/>
          </a:prstGeom>
        </p:spPr>
      </p:pic>
      <p:sp>
        <p:nvSpPr>
          <p:cNvPr id="8" name="TextBox 7">
            <a:extLst>
              <a:ext uri="{FF2B5EF4-FFF2-40B4-BE49-F238E27FC236}">
                <a16:creationId xmlns:a16="http://schemas.microsoft.com/office/drawing/2014/main" id="{B3D67715-C21D-4EFD-8A98-54E73E4142D2}"/>
              </a:ext>
            </a:extLst>
          </p:cNvPr>
          <p:cNvSpPr txBox="1"/>
          <p:nvPr/>
        </p:nvSpPr>
        <p:spPr>
          <a:xfrm>
            <a:off x="6096000" y="2050473"/>
            <a:ext cx="1593274" cy="646331"/>
          </a:xfrm>
          <a:prstGeom prst="rect">
            <a:avLst/>
          </a:prstGeom>
          <a:noFill/>
        </p:spPr>
        <p:txBody>
          <a:bodyPr wrap="square" rtlCol="0">
            <a:spAutoFit/>
          </a:bodyPr>
          <a:lstStyle/>
          <a:p>
            <a:r>
              <a:rPr lang="en-US" dirty="0" err="1">
                <a:solidFill>
                  <a:srgbClr val="00B050"/>
                </a:solidFill>
              </a:rPr>
              <a:t>Wollaeger</a:t>
            </a:r>
            <a:r>
              <a:rPr lang="en-US" dirty="0">
                <a:solidFill>
                  <a:srgbClr val="00B050"/>
                </a:solidFill>
              </a:rPr>
              <a:t> et al. 2019</a:t>
            </a:r>
          </a:p>
        </p:txBody>
      </p:sp>
    </p:spTree>
    <p:extLst>
      <p:ext uri="{BB962C8B-B14F-4D97-AF65-F5344CB8AC3E}">
        <p14:creationId xmlns:p14="http://schemas.microsoft.com/office/powerpoint/2010/main" val="147651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17B13-3B4D-2067-D5B2-B76F52A4E9AD}"/>
              </a:ext>
            </a:extLst>
          </p:cNvPr>
          <p:cNvSpPr>
            <a:spLocks noGrp="1"/>
          </p:cNvSpPr>
          <p:nvPr>
            <p:ph type="title"/>
          </p:nvPr>
        </p:nvSpPr>
        <p:spPr/>
        <p:txBody>
          <a:bodyPr/>
          <a:lstStyle/>
          <a:p>
            <a:r>
              <a:rPr lang="en-US" dirty="0"/>
              <a:t>Conclusions</a:t>
            </a:r>
          </a:p>
        </p:txBody>
      </p:sp>
      <p:sp>
        <p:nvSpPr>
          <p:cNvPr id="3" name="Date Placeholder 2">
            <a:extLst>
              <a:ext uri="{FF2B5EF4-FFF2-40B4-BE49-F238E27FC236}">
                <a16:creationId xmlns:a16="http://schemas.microsoft.com/office/drawing/2014/main" id="{2D274A7E-724F-083D-094F-738C6F369228}"/>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17</a:t>
            </a:fld>
            <a:endParaRPr lang="en-US" dirty="0"/>
          </a:p>
        </p:txBody>
      </p:sp>
      <p:sp>
        <p:nvSpPr>
          <p:cNvPr id="4" name="Footer Placeholder 3">
            <a:extLst>
              <a:ext uri="{FF2B5EF4-FFF2-40B4-BE49-F238E27FC236}">
                <a16:creationId xmlns:a16="http://schemas.microsoft.com/office/drawing/2014/main" id="{D8789227-A049-A156-9AA4-D9EFC3DE613D}"/>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23DF91C1-76A9-2302-E55D-CE96EB1ECE06}"/>
              </a:ext>
            </a:extLst>
          </p:cNvPr>
          <p:cNvSpPr>
            <a:spLocks noGrp="1"/>
          </p:cNvSpPr>
          <p:nvPr>
            <p:ph idx="1"/>
          </p:nvPr>
        </p:nvSpPr>
        <p:spPr/>
        <p:txBody>
          <a:bodyPr/>
          <a:lstStyle/>
          <a:p>
            <a:r>
              <a:rPr lang="en-US" dirty="0"/>
              <a:t>The EOS (and broader nuclear physics effects – neutrinos, nuclear cross sections), play a huge role in astrophysical transients (both SN and NS Mergers).</a:t>
            </a:r>
          </a:p>
          <a:p>
            <a:r>
              <a:rPr lang="en-US" dirty="0"/>
              <a:t>Despite these effects, identifying diagnostics of the EOS beyond GWs have proven difficult.</a:t>
            </a:r>
          </a:p>
          <a:p>
            <a:r>
              <a:rPr lang="en-US" dirty="0"/>
              <a:t>As we develop better models in SNe, we may be able to predict trends that can differentiate EOS properties.  EOS studies remain critical in developing a quantitative SN model.</a:t>
            </a:r>
          </a:p>
          <a:p>
            <a:r>
              <a:rPr lang="en-US" dirty="0"/>
              <a:t>For NS mergers, the primary effect of the EOS is determining whether the compact remnant becomes a NS or BH.  Many misconceptions have allowed scientists to misinterpret current NS merger calculations, particularly in tying the fate of the compact remnant to EM observations. </a:t>
            </a:r>
          </a:p>
          <a:p>
            <a:r>
              <a:rPr lang="en-US" dirty="0"/>
              <a:t>NS masses and GW signals remain the better constraints on the EOS.</a:t>
            </a:r>
          </a:p>
        </p:txBody>
      </p:sp>
    </p:spTree>
    <p:extLst>
      <p:ext uri="{BB962C8B-B14F-4D97-AF65-F5344CB8AC3E}">
        <p14:creationId xmlns:p14="http://schemas.microsoft.com/office/powerpoint/2010/main" val="1087456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ADA5-1830-D10B-976F-F8460C5DAA83}"/>
              </a:ext>
            </a:extLst>
          </p:cNvPr>
          <p:cNvSpPr>
            <a:spLocks noGrp="1"/>
          </p:cNvSpPr>
          <p:nvPr>
            <p:ph type="title"/>
          </p:nvPr>
        </p:nvSpPr>
        <p:spPr>
          <a:xfrm>
            <a:off x="205315" y="-11228"/>
            <a:ext cx="5286345" cy="985093"/>
          </a:xfrm>
        </p:spPr>
        <p:txBody>
          <a:bodyPr/>
          <a:lstStyle/>
          <a:p>
            <a:r>
              <a:rPr lang="en-US" sz="2700" dirty="0"/>
              <a:t>Stellar Core Collapse (for SNe and Long Duration GRBs)</a:t>
            </a:r>
          </a:p>
        </p:txBody>
      </p:sp>
      <p:sp>
        <p:nvSpPr>
          <p:cNvPr id="3" name="Date Placeholder 2">
            <a:extLst>
              <a:ext uri="{FF2B5EF4-FFF2-40B4-BE49-F238E27FC236}">
                <a16:creationId xmlns:a16="http://schemas.microsoft.com/office/drawing/2014/main" id="{E4E67103-084D-E003-7AC2-FB6DF91AC471}"/>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2</a:t>
            </a:fld>
            <a:endParaRPr lang="en-US" dirty="0"/>
          </a:p>
        </p:txBody>
      </p:sp>
      <p:sp>
        <p:nvSpPr>
          <p:cNvPr id="4" name="Footer Placeholder 3">
            <a:extLst>
              <a:ext uri="{FF2B5EF4-FFF2-40B4-BE49-F238E27FC236}">
                <a16:creationId xmlns:a16="http://schemas.microsoft.com/office/drawing/2014/main" id="{6DC8825F-F190-C2A0-0252-89B8CBDCA9E5}"/>
              </a:ext>
            </a:extLst>
          </p:cNvPr>
          <p:cNvSpPr>
            <a:spLocks noGrp="1"/>
          </p:cNvSpPr>
          <p:nvPr>
            <p:ph type="ftr" sz="quarter" idx="11"/>
          </p:nvPr>
        </p:nvSpPr>
        <p:spPr/>
        <p:txBody>
          <a:bodyPr/>
          <a:lstStyle/>
          <a:p>
            <a:r>
              <a:rPr lang="en-US"/>
              <a:t>Los Alamos National Laboratory</a:t>
            </a:r>
            <a:endParaRPr lang="en-US" dirty="0"/>
          </a:p>
        </p:txBody>
      </p:sp>
      <p:sp>
        <p:nvSpPr>
          <p:cNvPr id="6" name="Oval 5">
            <a:extLst>
              <a:ext uri="{FF2B5EF4-FFF2-40B4-BE49-F238E27FC236}">
                <a16:creationId xmlns:a16="http://schemas.microsoft.com/office/drawing/2014/main" id="{4FFAC046-2D62-E60A-0072-BFA220FE3FAB}"/>
              </a:ext>
            </a:extLst>
          </p:cNvPr>
          <p:cNvSpPr/>
          <p:nvPr/>
        </p:nvSpPr>
        <p:spPr>
          <a:xfrm>
            <a:off x="232062" y="1242906"/>
            <a:ext cx="3283527" cy="3214255"/>
          </a:xfrm>
          <a:prstGeom prst="ellipse">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C00000"/>
                </a:solidFill>
              </a:ln>
            </a:endParaRPr>
          </a:p>
        </p:txBody>
      </p:sp>
      <p:sp>
        <p:nvSpPr>
          <p:cNvPr id="7" name="TextBox 6">
            <a:extLst>
              <a:ext uri="{FF2B5EF4-FFF2-40B4-BE49-F238E27FC236}">
                <a16:creationId xmlns:a16="http://schemas.microsoft.com/office/drawing/2014/main" id="{A1A99BE0-4FC8-04BD-02EE-6E30266CB1A1}"/>
              </a:ext>
            </a:extLst>
          </p:cNvPr>
          <p:cNvSpPr txBox="1"/>
          <p:nvPr/>
        </p:nvSpPr>
        <p:spPr>
          <a:xfrm>
            <a:off x="1233694" y="1410442"/>
            <a:ext cx="1925781" cy="707886"/>
          </a:xfrm>
          <a:prstGeom prst="rect">
            <a:avLst/>
          </a:prstGeom>
          <a:noFill/>
        </p:spPr>
        <p:txBody>
          <a:bodyPr wrap="square" rtlCol="0">
            <a:spAutoFit/>
          </a:bodyPr>
          <a:lstStyle/>
          <a:p>
            <a:r>
              <a:rPr lang="en-US" sz="2000" b="1" dirty="0"/>
              <a:t>electron  degeneracy</a:t>
            </a:r>
          </a:p>
        </p:txBody>
      </p:sp>
      <p:sp>
        <p:nvSpPr>
          <p:cNvPr id="8" name="Oval 7">
            <a:extLst>
              <a:ext uri="{FF2B5EF4-FFF2-40B4-BE49-F238E27FC236}">
                <a16:creationId xmlns:a16="http://schemas.microsoft.com/office/drawing/2014/main" id="{7F130C81-DCC2-8688-9D25-63359162C089}"/>
              </a:ext>
            </a:extLst>
          </p:cNvPr>
          <p:cNvSpPr/>
          <p:nvPr/>
        </p:nvSpPr>
        <p:spPr>
          <a:xfrm>
            <a:off x="1759526" y="2735734"/>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95BE6BA-0A1C-E13A-DE73-729AB0C1A032}"/>
              </a:ext>
            </a:extLst>
          </p:cNvPr>
          <p:cNvSpPr txBox="1"/>
          <p:nvPr/>
        </p:nvSpPr>
        <p:spPr>
          <a:xfrm>
            <a:off x="1233693" y="3544136"/>
            <a:ext cx="1925781" cy="738664"/>
          </a:xfrm>
          <a:prstGeom prst="rect">
            <a:avLst/>
          </a:prstGeom>
          <a:noFill/>
        </p:spPr>
        <p:txBody>
          <a:bodyPr wrap="square" rtlCol="0">
            <a:spAutoFit/>
          </a:bodyPr>
          <a:lstStyle/>
          <a:p>
            <a:r>
              <a:rPr lang="en-US" sz="2000" b="1" dirty="0"/>
              <a:t>Thermal pressure (</a:t>
            </a:r>
            <a:r>
              <a:rPr lang="en-US" sz="2200" b="1" dirty="0">
                <a:latin typeface="Symbol" pitchFamily="2" charset="2"/>
              </a:rPr>
              <a:t>g</a:t>
            </a:r>
            <a:r>
              <a:rPr lang="en-US" sz="2000" b="1" dirty="0"/>
              <a:t>)</a:t>
            </a:r>
          </a:p>
        </p:txBody>
      </p:sp>
      <p:sp>
        <p:nvSpPr>
          <p:cNvPr id="12" name="TextBox 11">
            <a:extLst>
              <a:ext uri="{FF2B5EF4-FFF2-40B4-BE49-F238E27FC236}">
                <a16:creationId xmlns:a16="http://schemas.microsoft.com/office/drawing/2014/main" id="{902B27CB-1A85-2BF3-A3C4-1A8756360E28}"/>
              </a:ext>
            </a:extLst>
          </p:cNvPr>
          <p:cNvSpPr txBox="1"/>
          <p:nvPr/>
        </p:nvSpPr>
        <p:spPr>
          <a:xfrm>
            <a:off x="1515789" y="2899290"/>
            <a:ext cx="1999800" cy="366182"/>
          </a:xfrm>
          <a:prstGeom prst="rect">
            <a:avLst/>
          </a:prstGeom>
          <a:noFill/>
        </p:spPr>
        <p:txBody>
          <a:bodyPr wrap="square">
            <a:spAutoFit/>
          </a:bodyPr>
          <a:lstStyle/>
          <a:p>
            <a:r>
              <a:rPr lang="en-US" b="1" dirty="0"/>
              <a:t>p + e</a:t>
            </a:r>
            <a:r>
              <a:rPr lang="en-US" b="1" baseline="30000" dirty="0"/>
              <a:t>-</a:t>
            </a:r>
            <a:r>
              <a:rPr lang="en-US" b="1" dirty="0"/>
              <a:t>       n + </a:t>
            </a:r>
            <a:r>
              <a:rPr lang="en-US" b="1" dirty="0">
                <a:latin typeface="Symbol" pitchFamily="2" charset="2"/>
              </a:rPr>
              <a:t>n</a:t>
            </a:r>
            <a:r>
              <a:rPr lang="en-US" b="1" baseline="-25000" dirty="0"/>
              <a:t>e</a:t>
            </a:r>
            <a:r>
              <a:rPr lang="en-US" b="1" dirty="0"/>
              <a:t> </a:t>
            </a:r>
          </a:p>
        </p:txBody>
      </p:sp>
      <p:cxnSp>
        <p:nvCxnSpPr>
          <p:cNvPr id="13" name="Straight Arrow Connector 12">
            <a:extLst>
              <a:ext uri="{FF2B5EF4-FFF2-40B4-BE49-F238E27FC236}">
                <a16:creationId xmlns:a16="http://schemas.microsoft.com/office/drawing/2014/main" id="{881B80CD-0D86-0816-9393-142CDEB99752}"/>
              </a:ext>
            </a:extLst>
          </p:cNvPr>
          <p:cNvCxnSpPr/>
          <p:nvPr/>
        </p:nvCxnSpPr>
        <p:spPr>
          <a:xfrm>
            <a:off x="2196916" y="3108964"/>
            <a:ext cx="414528" cy="0"/>
          </a:xfrm>
          <a:prstGeom prst="straightConnector1">
            <a:avLst/>
          </a:prstGeom>
          <a:ln w="38100">
            <a:headEnd type="none"/>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97E9ACB-3789-5EF2-E086-1EBC92F52F75}"/>
              </a:ext>
            </a:extLst>
          </p:cNvPr>
          <p:cNvSpPr txBox="1"/>
          <p:nvPr/>
        </p:nvSpPr>
        <p:spPr>
          <a:xfrm>
            <a:off x="799632" y="2320816"/>
            <a:ext cx="2977442" cy="400110"/>
          </a:xfrm>
          <a:prstGeom prst="rect">
            <a:avLst/>
          </a:prstGeom>
          <a:noFill/>
        </p:spPr>
        <p:txBody>
          <a:bodyPr wrap="square" rtlCol="0">
            <a:spAutoFit/>
          </a:bodyPr>
          <a:lstStyle/>
          <a:p>
            <a:r>
              <a:rPr lang="en-US" sz="2000" b="1" dirty="0"/>
              <a:t>56Ni       </a:t>
            </a:r>
            <a:r>
              <a:rPr lang="en-US" sz="2000" b="1" dirty="0">
                <a:latin typeface="Symbol" pitchFamily="2" charset="2"/>
              </a:rPr>
              <a:t>a </a:t>
            </a:r>
            <a:r>
              <a:rPr lang="en-US" sz="2000" b="1" dirty="0">
                <a:latin typeface="+mj-lt"/>
              </a:rPr>
              <a:t>particles</a:t>
            </a:r>
            <a:endParaRPr lang="en-US" sz="2000" b="1" dirty="0">
              <a:latin typeface="Symbol" pitchFamily="2" charset="2"/>
            </a:endParaRPr>
          </a:p>
        </p:txBody>
      </p:sp>
      <p:cxnSp>
        <p:nvCxnSpPr>
          <p:cNvPr id="15" name="Straight Arrow Connector 14">
            <a:extLst>
              <a:ext uri="{FF2B5EF4-FFF2-40B4-BE49-F238E27FC236}">
                <a16:creationId xmlns:a16="http://schemas.microsoft.com/office/drawing/2014/main" id="{1714CA1A-EC0F-913A-905A-035B0E0E2622}"/>
              </a:ext>
            </a:extLst>
          </p:cNvPr>
          <p:cNvCxnSpPr/>
          <p:nvPr/>
        </p:nvCxnSpPr>
        <p:spPr>
          <a:xfrm>
            <a:off x="1459297" y="2534726"/>
            <a:ext cx="414528" cy="0"/>
          </a:xfrm>
          <a:prstGeom prst="straightConnector1">
            <a:avLst/>
          </a:prstGeom>
          <a:ln w="38100">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9C56D46-CD36-5FD8-ECE1-0A1C0A80BB40}"/>
              </a:ext>
            </a:extLst>
          </p:cNvPr>
          <p:cNvSpPr txBox="1"/>
          <p:nvPr/>
        </p:nvSpPr>
        <p:spPr>
          <a:xfrm>
            <a:off x="3038535" y="1200366"/>
            <a:ext cx="954107" cy="646331"/>
          </a:xfrm>
          <a:prstGeom prst="rect">
            <a:avLst/>
          </a:prstGeom>
          <a:noFill/>
        </p:spPr>
        <p:txBody>
          <a:bodyPr wrap="none" rtlCol="0">
            <a:spAutoFit/>
          </a:bodyPr>
          <a:lstStyle/>
          <a:p>
            <a:r>
              <a:rPr lang="en-US" b="1" dirty="0"/>
              <a:t>Stellar </a:t>
            </a:r>
          </a:p>
          <a:p>
            <a:r>
              <a:rPr lang="en-US" b="1" dirty="0"/>
              <a:t>Core</a:t>
            </a:r>
          </a:p>
        </p:txBody>
      </p:sp>
      <p:pic>
        <p:nvPicPr>
          <p:cNvPr id="18" name="Picture 5">
            <a:extLst>
              <a:ext uri="{FF2B5EF4-FFF2-40B4-BE49-F238E27FC236}">
                <a16:creationId xmlns:a16="http://schemas.microsoft.com/office/drawing/2014/main" id="{D7A89933-0A3F-7E87-5380-AE652B443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1716" y="0"/>
            <a:ext cx="6491818" cy="649181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1">
            <a:extLst>
              <a:ext uri="{FF2B5EF4-FFF2-40B4-BE49-F238E27FC236}">
                <a16:creationId xmlns:a16="http://schemas.microsoft.com/office/drawing/2014/main" id="{DFDB3F32-CFE1-2667-2909-CB9BEBF4E450}"/>
              </a:ext>
            </a:extLst>
          </p:cNvPr>
          <p:cNvSpPr>
            <a:spLocks noChangeArrowheads="1"/>
          </p:cNvSpPr>
          <p:nvPr/>
        </p:nvSpPr>
        <p:spPr bwMode="auto">
          <a:xfrm>
            <a:off x="8374856" y="6125636"/>
            <a:ext cx="154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2000" b="1" dirty="0">
                <a:latin typeface="Times" pitchFamily="18" charset="0"/>
              </a:rPr>
              <a:t>Radius (km)</a:t>
            </a:r>
          </a:p>
        </p:txBody>
      </p:sp>
      <p:sp>
        <p:nvSpPr>
          <p:cNvPr id="20" name="Rectangle 13">
            <a:extLst>
              <a:ext uri="{FF2B5EF4-FFF2-40B4-BE49-F238E27FC236}">
                <a16:creationId xmlns:a16="http://schemas.microsoft.com/office/drawing/2014/main" id="{DA7FAABD-E7F1-67E0-228B-571ADFE25419}"/>
              </a:ext>
            </a:extLst>
          </p:cNvPr>
          <p:cNvSpPr>
            <a:spLocks noChangeArrowheads="1"/>
          </p:cNvSpPr>
          <p:nvPr/>
        </p:nvSpPr>
        <p:spPr bwMode="auto">
          <a:xfrm rot="16200000">
            <a:off x="4989184" y="3240655"/>
            <a:ext cx="1405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2000" b="1" dirty="0">
                <a:latin typeface="Times" pitchFamily="18" charset="0"/>
              </a:rPr>
              <a:t>Velocity (c)</a:t>
            </a:r>
          </a:p>
        </p:txBody>
      </p:sp>
      <p:cxnSp>
        <p:nvCxnSpPr>
          <p:cNvPr id="23" name="Straight Arrow Connector 22">
            <a:extLst>
              <a:ext uri="{FF2B5EF4-FFF2-40B4-BE49-F238E27FC236}">
                <a16:creationId xmlns:a16="http://schemas.microsoft.com/office/drawing/2014/main" id="{CF46E269-CD11-0BC0-BB22-C645E3C5B0A9}"/>
              </a:ext>
            </a:extLst>
          </p:cNvPr>
          <p:cNvCxnSpPr>
            <a:stCxn id="14" idx="3"/>
          </p:cNvCxnSpPr>
          <p:nvPr/>
        </p:nvCxnSpPr>
        <p:spPr>
          <a:xfrm flipV="1">
            <a:off x="3777074" y="2320816"/>
            <a:ext cx="1714587" cy="200055"/>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6FBF2B5-D593-195F-65F2-E90F544CF148}"/>
              </a:ext>
            </a:extLst>
          </p:cNvPr>
          <p:cNvCxnSpPr>
            <a:cxnSpLocks/>
          </p:cNvCxnSpPr>
          <p:nvPr/>
        </p:nvCxnSpPr>
        <p:spPr>
          <a:xfrm flipH="1">
            <a:off x="4229710" y="3813085"/>
            <a:ext cx="1161924" cy="903934"/>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F463B213-36ED-8308-7249-8FB46404F184}"/>
              </a:ext>
            </a:extLst>
          </p:cNvPr>
          <p:cNvSpPr txBox="1"/>
          <p:nvPr/>
        </p:nvSpPr>
        <p:spPr>
          <a:xfrm>
            <a:off x="268920" y="4917074"/>
            <a:ext cx="5622852" cy="1477328"/>
          </a:xfrm>
          <a:prstGeom prst="rect">
            <a:avLst/>
          </a:prstGeom>
          <a:noFill/>
        </p:spPr>
        <p:txBody>
          <a:bodyPr wrap="square" rtlCol="0">
            <a:spAutoFit/>
          </a:bodyPr>
          <a:lstStyle/>
          <a:p>
            <a:r>
              <a:rPr lang="en-US" dirty="0"/>
              <a:t>When the core reaches nuclear densities, nuclear forces and neutron degeneracy pressure halt the collapse, causing a bounce.  Neutrino losses cause the bounce shock to stall.  But for low mass stars, the shock is easy to revive and the bounce is critical.</a:t>
            </a:r>
          </a:p>
        </p:txBody>
      </p:sp>
    </p:spTree>
    <p:extLst>
      <p:ext uri="{BB962C8B-B14F-4D97-AF65-F5344CB8AC3E}">
        <p14:creationId xmlns:p14="http://schemas.microsoft.com/office/powerpoint/2010/main" val="27229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59E4-5C49-EC31-9770-C898FFE959F5}"/>
              </a:ext>
            </a:extLst>
          </p:cNvPr>
          <p:cNvSpPr>
            <a:spLocks noGrp="1"/>
          </p:cNvSpPr>
          <p:nvPr>
            <p:ph type="title"/>
          </p:nvPr>
        </p:nvSpPr>
        <p:spPr/>
        <p:txBody>
          <a:bodyPr/>
          <a:lstStyle/>
          <a:p>
            <a:r>
              <a:rPr lang="en-US" dirty="0"/>
              <a:t>EOS effects on low-mass SN Progenitors</a:t>
            </a:r>
          </a:p>
        </p:txBody>
      </p:sp>
      <p:sp>
        <p:nvSpPr>
          <p:cNvPr id="3" name="Date Placeholder 2">
            <a:extLst>
              <a:ext uri="{FF2B5EF4-FFF2-40B4-BE49-F238E27FC236}">
                <a16:creationId xmlns:a16="http://schemas.microsoft.com/office/drawing/2014/main" id="{5E4CB087-4E2C-AF3A-2003-7E3157BC10B7}"/>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3</a:t>
            </a:fld>
            <a:endParaRPr lang="en-US" dirty="0"/>
          </a:p>
        </p:txBody>
      </p:sp>
      <p:sp>
        <p:nvSpPr>
          <p:cNvPr id="4" name="Footer Placeholder 3">
            <a:extLst>
              <a:ext uri="{FF2B5EF4-FFF2-40B4-BE49-F238E27FC236}">
                <a16:creationId xmlns:a16="http://schemas.microsoft.com/office/drawing/2014/main" id="{A0A534DE-2EFA-F1AD-44C5-A2A89AEE5141}"/>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2780C2AE-27D8-FED5-00AE-BCDF72887CA2}"/>
              </a:ext>
            </a:extLst>
          </p:cNvPr>
          <p:cNvSpPr>
            <a:spLocks noGrp="1"/>
          </p:cNvSpPr>
          <p:nvPr>
            <p:ph idx="1"/>
          </p:nvPr>
        </p:nvSpPr>
        <p:spPr>
          <a:xfrm>
            <a:off x="221673" y="1131636"/>
            <a:ext cx="11845636" cy="738728"/>
          </a:xfrm>
        </p:spPr>
        <p:txBody>
          <a:bodyPr/>
          <a:lstStyle/>
          <a:p>
            <a:r>
              <a:rPr lang="en-US" sz="1800" dirty="0"/>
              <a:t>For low mass stars (&lt;10 solar masses, a sizable fraction of SNe), the bounce shock is relatively easy to revive.  The fate depends sensitively on the equation of state (Baron, Bethe et al. 1987 argued for a soft EOS).</a:t>
            </a:r>
          </a:p>
        </p:txBody>
      </p:sp>
      <p:pic>
        <p:nvPicPr>
          <p:cNvPr id="6" name="Picture 5" descr="A picture containing text, linedrawing, document&#10;&#10;AI-generated content may be incorrect.">
            <a:extLst>
              <a:ext uri="{FF2B5EF4-FFF2-40B4-BE49-F238E27FC236}">
                <a16:creationId xmlns:a16="http://schemas.microsoft.com/office/drawing/2014/main" id="{8BDE26AB-4F3B-AA04-B316-5C634DAE56F6}"/>
              </a:ext>
            </a:extLst>
          </p:cNvPr>
          <p:cNvPicPr>
            <a:picLocks noChangeAspect="1"/>
          </p:cNvPicPr>
          <p:nvPr/>
        </p:nvPicPr>
        <p:blipFill>
          <a:blip r:embed="rId2"/>
          <a:stretch>
            <a:fillRect/>
          </a:stretch>
        </p:blipFill>
        <p:spPr>
          <a:xfrm>
            <a:off x="6085812" y="1870365"/>
            <a:ext cx="5239865" cy="4987636"/>
          </a:xfrm>
          <a:prstGeom prst="rect">
            <a:avLst/>
          </a:prstGeom>
        </p:spPr>
      </p:pic>
      <p:pic>
        <p:nvPicPr>
          <p:cNvPr id="7" name="Picture 6" descr="Chart&#10;&#10;AI-generated content may be incorrect.">
            <a:extLst>
              <a:ext uri="{FF2B5EF4-FFF2-40B4-BE49-F238E27FC236}">
                <a16:creationId xmlns:a16="http://schemas.microsoft.com/office/drawing/2014/main" id="{ED828C66-CFC3-8103-8EA5-D418CED28C8C}"/>
              </a:ext>
            </a:extLst>
          </p:cNvPr>
          <p:cNvPicPr>
            <a:picLocks noChangeAspect="1"/>
          </p:cNvPicPr>
          <p:nvPr/>
        </p:nvPicPr>
        <p:blipFill>
          <a:blip r:embed="rId3"/>
          <a:stretch>
            <a:fillRect/>
          </a:stretch>
        </p:blipFill>
        <p:spPr>
          <a:xfrm>
            <a:off x="8466" y="1870365"/>
            <a:ext cx="5298339" cy="4987634"/>
          </a:xfrm>
          <a:prstGeom prst="rect">
            <a:avLst/>
          </a:prstGeom>
        </p:spPr>
      </p:pic>
      <p:sp>
        <p:nvSpPr>
          <p:cNvPr id="8" name="TextBox 7">
            <a:extLst>
              <a:ext uri="{FF2B5EF4-FFF2-40B4-BE49-F238E27FC236}">
                <a16:creationId xmlns:a16="http://schemas.microsoft.com/office/drawing/2014/main" id="{CB17C170-9AE5-3041-E65E-47D7B8C741E3}"/>
              </a:ext>
            </a:extLst>
          </p:cNvPr>
          <p:cNvSpPr txBox="1"/>
          <p:nvPr/>
        </p:nvSpPr>
        <p:spPr>
          <a:xfrm rot="5400000">
            <a:off x="10099943" y="4131378"/>
            <a:ext cx="2595582" cy="369332"/>
          </a:xfrm>
          <a:prstGeom prst="rect">
            <a:avLst/>
          </a:prstGeom>
          <a:noFill/>
        </p:spPr>
        <p:txBody>
          <a:bodyPr wrap="none" rtlCol="0">
            <a:spAutoFit/>
          </a:bodyPr>
          <a:lstStyle/>
          <a:p>
            <a:r>
              <a:rPr lang="en-US" dirty="0" err="1"/>
              <a:t>Swesty</a:t>
            </a:r>
            <a:r>
              <a:rPr lang="en-US" dirty="0"/>
              <a:t> &amp; Lattimer EOS</a:t>
            </a:r>
          </a:p>
        </p:txBody>
      </p:sp>
      <p:sp>
        <p:nvSpPr>
          <p:cNvPr id="9" name="TextBox 8">
            <a:extLst>
              <a:ext uri="{FF2B5EF4-FFF2-40B4-BE49-F238E27FC236}">
                <a16:creationId xmlns:a16="http://schemas.microsoft.com/office/drawing/2014/main" id="{A9DCB439-11EE-F73E-0A0A-0EA8A15144C5}"/>
              </a:ext>
            </a:extLst>
          </p:cNvPr>
          <p:cNvSpPr txBox="1"/>
          <p:nvPr/>
        </p:nvSpPr>
        <p:spPr>
          <a:xfrm rot="5400000">
            <a:off x="3419230" y="4291216"/>
            <a:ext cx="4031873" cy="369332"/>
          </a:xfrm>
          <a:prstGeom prst="rect">
            <a:avLst/>
          </a:prstGeom>
          <a:noFill/>
        </p:spPr>
        <p:txBody>
          <a:bodyPr wrap="none" rtlCol="0">
            <a:spAutoFit/>
          </a:bodyPr>
          <a:lstStyle/>
          <a:p>
            <a:r>
              <a:rPr lang="en-US" dirty="0"/>
              <a:t>Baron, Cooperstein and Kahana EOS</a:t>
            </a:r>
          </a:p>
        </p:txBody>
      </p:sp>
      <p:sp>
        <p:nvSpPr>
          <p:cNvPr id="10" name="TextBox 9">
            <a:extLst>
              <a:ext uri="{FF2B5EF4-FFF2-40B4-BE49-F238E27FC236}">
                <a16:creationId xmlns:a16="http://schemas.microsoft.com/office/drawing/2014/main" id="{2F5F4F7D-77B3-ACAE-B521-86E8CA3596FF}"/>
              </a:ext>
            </a:extLst>
          </p:cNvPr>
          <p:cNvSpPr txBox="1"/>
          <p:nvPr/>
        </p:nvSpPr>
        <p:spPr>
          <a:xfrm>
            <a:off x="928255" y="5613835"/>
            <a:ext cx="1486304" cy="307777"/>
          </a:xfrm>
          <a:prstGeom prst="rect">
            <a:avLst/>
          </a:prstGeom>
          <a:noFill/>
        </p:spPr>
        <p:txBody>
          <a:bodyPr wrap="none" rtlCol="0">
            <a:spAutoFit/>
          </a:bodyPr>
          <a:lstStyle/>
          <a:p>
            <a:r>
              <a:rPr lang="en-US" sz="1400" dirty="0">
                <a:solidFill>
                  <a:srgbClr val="00B050"/>
                </a:solidFill>
              </a:rPr>
              <a:t>Fryer et al. 1999</a:t>
            </a:r>
          </a:p>
        </p:txBody>
      </p:sp>
    </p:spTree>
    <p:extLst>
      <p:ext uri="{BB962C8B-B14F-4D97-AF65-F5344CB8AC3E}">
        <p14:creationId xmlns:p14="http://schemas.microsoft.com/office/powerpoint/2010/main" val="1632845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FF3B7-E32D-F0B2-6129-3A89DB54A980}"/>
              </a:ext>
            </a:extLst>
          </p:cNvPr>
          <p:cNvSpPr>
            <a:spLocks noGrp="1"/>
          </p:cNvSpPr>
          <p:nvPr>
            <p:ph type="title"/>
          </p:nvPr>
        </p:nvSpPr>
        <p:spPr>
          <a:xfrm>
            <a:off x="279666" y="2"/>
            <a:ext cx="3858418" cy="985093"/>
          </a:xfrm>
        </p:spPr>
        <p:txBody>
          <a:bodyPr/>
          <a:lstStyle/>
          <a:p>
            <a:r>
              <a:rPr lang="en-US" dirty="0"/>
              <a:t>SN engines for higher mass stars</a:t>
            </a:r>
          </a:p>
        </p:txBody>
      </p:sp>
      <p:sp>
        <p:nvSpPr>
          <p:cNvPr id="3" name="Date Placeholder 2">
            <a:extLst>
              <a:ext uri="{FF2B5EF4-FFF2-40B4-BE49-F238E27FC236}">
                <a16:creationId xmlns:a16="http://schemas.microsoft.com/office/drawing/2014/main" id="{A5032705-D4A5-F23B-5864-2A1D575CE137}"/>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4</a:t>
            </a:fld>
            <a:endParaRPr lang="en-US" dirty="0"/>
          </a:p>
        </p:txBody>
      </p:sp>
      <p:sp>
        <p:nvSpPr>
          <p:cNvPr id="4" name="Footer Placeholder 3">
            <a:extLst>
              <a:ext uri="{FF2B5EF4-FFF2-40B4-BE49-F238E27FC236}">
                <a16:creationId xmlns:a16="http://schemas.microsoft.com/office/drawing/2014/main" id="{A5153BA3-4815-2CEF-B814-7E938FB734CD}"/>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4E245B21-A359-51CB-1820-702302D66618}"/>
              </a:ext>
            </a:extLst>
          </p:cNvPr>
          <p:cNvSpPr>
            <a:spLocks noGrp="1"/>
          </p:cNvSpPr>
          <p:nvPr>
            <p:ph idx="1"/>
          </p:nvPr>
        </p:nvSpPr>
        <p:spPr>
          <a:xfrm>
            <a:off x="156634" y="1141392"/>
            <a:ext cx="3346449" cy="5194128"/>
          </a:xfrm>
        </p:spPr>
        <p:txBody>
          <a:bodyPr/>
          <a:lstStyle/>
          <a:p>
            <a:r>
              <a:rPr lang="en-US" sz="2000" dirty="0"/>
              <a:t>After the stall of the bounce, the region between the proto-neutron star (~30km) and the stalled shock is unstable to convection (</a:t>
            </a:r>
            <a:r>
              <a:rPr lang="en-US" sz="2000" dirty="0" err="1"/>
              <a:t>dS</a:t>
            </a:r>
            <a:r>
              <a:rPr lang="en-US" sz="2000" dirty="0"/>
              <a:t>/dr &lt; 0).  </a:t>
            </a:r>
          </a:p>
          <a:p>
            <a:r>
              <a:rPr lang="en-US" sz="2000" dirty="0"/>
              <a:t>The current “standard” engine for supernovae argues that Rayleigh-Taylor (and perhaps other instabilities, e.g. Standing Accretion Shock Instability) convert the energy in the NS to drive an explosion.</a:t>
            </a:r>
          </a:p>
        </p:txBody>
      </p:sp>
      <p:pic>
        <p:nvPicPr>
          <p:cNvPr id="6" name="Picture 4">
            <a:extLst>
              <a:ext uri="{FF2B5EF4-FFF2-40B4-BE49-F238E27FC236}">
                <a16:creationId xmlns:a16="http://schemas.microsoft.com/office/drawing/2014/main" id="{92638512-3A52-32AE-77AE-7F2D74CB4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90483" y="0"/>
            <a:ext cx="6857998" cy="685799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6">
            <a:extLst>
              <a:ext uri="{FF2B5EF4-FFF2-40B4-BE49-F238E27FC236}">
                <a16:creationId xmlns:a16="http://schemas.microsoft.com/office/drawing/2014/main" id="{F8D3B336-5108-A52D-EB63-3EC63AC08FDD}"/>
              </a:ext>
            </a:extLst>
          </p:cNvPr>
          <p:cNvSpPr>
            <a:spLocks noChangeShapeType="1"/>
          </p:cNvSpPr>
          <p:nvPr/>
        </p:nvSpPr>
        <p:spPr bwMode="auto">
          <a:xfrm>
            <a:off x="4138083" y="1676400"/>
            <a:ext cx="3657600" cy="144780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Rectangle 17">
            <a:extLst>
              <a:ext uri="{FF2B5EF4-FFF2-40B4-BE49-F238E27FC236}">
                <a16:creationId xmlns:a16="http://schemas.microsoft.com/office/drawing/2014/main" id="{B54C3D16-AF4A-FD26-986C-24796BAFFCF1}"/>
              </a:ext>
            </a:extLst>
          </p:cNvPr>
          <p:cNvSpPr/>
          <p:nvPr/>
        </p:nvSpPr>
        <p:spPr>
          <a:xfrm>
            <a:off x="10828337" y="0"/>
            <a:ext cx="1363663" cy="1676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ine 8">
            <a:extLst>
              <a:ext uri="{FF2B5EF4-FFF2-40B4-BE49-F238E27FC236}">
                <a16:creationId xmlns:a16="http://schemas.microsoft.com/office/drawing/2014/main" id="{DB6250D2-D7D5-7F90-1D04-91D5C294E497}"/>
              </a:ext>
            </a:extLst>
          </p:cNvPr>
          <p:cNvSpPr>
            <a:spLocks noChangeShapeType="1"/>
          </p:cNvSpPr>
          <p:nvPr/>
        </p:nvSpPr>
        <p:spPr bwMode="auto">
          <a:xfrm>
            <a:off x="3909483" y="3962400"/>
            <a:ext cx="2286000" cy="22860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9">
            <a:extLst>
              <a:ext uri="{FF2B5EF4-FFF2-40B4-BE49-F238E27FC236}">
                <a16:creationId xmlns:a16="http://schemas.microsoft.com/office/drawing/2014/main" id="{6ACCD0F6-C8C6-4F49-482C-4EBE680A5E7A}"/>
              </a:ext>
            </a:extLst>
          </p:cNvPr>
          <p:cNvSpPr>
            <a:spLocks noChangeShapeType="1"/>
          </p:cNvSpPr>
          <p:nvPr/>
        </p:nvSpPr>
        <p:spPr bwMode="auto">
          <a:xfrm flipH="1" flipV="1">
            <a:off x="8710083" y="4038600"/>
            <a:ext cx="2286000" cy="45720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a:extLst>
              <a:ext uri="{FF2B5EF4-FFF2-40B4-BE49-F238E27FC236}">
                <a16:creationId xmlns:a16="http://schemas.microsoft.com/office/drawing/2014/main" id="{212EB825-5942-991E-69C5-86BE4E67D340}"/>
              </a:ext>
            </a:extLst>
          </p:cNvPr>
          <p:cNvSpPr>
            <a:spLocks noChangeShapeType="1"/>
          </p:cNvSpPr>
          <p:nvPr/>
        </p:nvSpPr>
        <p:spPr bwMode="auto">
          <a:xfrm flipH="1" flipV="1">
            <a:off x="7871883" y="1981200"/>
            <a:ext cx="3048000" cy="68580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ext Box 11">
            <a:extLst>
              <a:ext uri="{FF2B5EF4-FFF2-40B4-BE49-F238E27FC236}">
                <a16:creationId xmlns:a16="http://schemas.microsoft.com/office/drawing/2014/main" id="{65C0F21C-D635-A032-D713-980BB3379B3D}"/>
              </a:ext>
            </a:extLst>
          </p:cNvPr>
          <p:cNvSpPr txBox="1">
            <a:spLocks noChangeArrowheads="1"/>
          </p:cNvSpPr>
          <p:nvPr/>
        </p:nvSpPr>
        <p:spPr bwMode="auto">
          <a:xfrm>
            <a:off x="10917766" y="2470994"/>
            <a:ext cx="111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dirty="0" err="1">
                <a:solidFill>
                  <a:schemeClr val="hlink"/>
                </a:solidFill>
              </a:rPr>
              <a:t>Upflow</a:t>
            </a:r>
            <a:endParaRPr lang="en-US" altLang="en-US" dirty="0">
              <a:solidFill>
                <a:schemeClr val="hlink"/>
              </a:solidFill>
            </a:endParaRPr>
          </a:p>
        </p:txBody>
      </p:sp>
      <p:sp>
        <p:nvSpPr>
          <p:cNvPr id="12" name="Text Box 12">
            <a:extLst>
              <a:ext uri="{FF2B5EF4-FFF2-40B4-BE49-F238E27FC236}">
                <a16:creationId xmlns:a16="http://schemas.microsoft.com/office/drawing/2014/main" id="{B4CD90DD-7A44-B2AD-D31C-A33FDDD48793}"/>
              </a:ext>
            </a:extLst>
          </p:cNvPr>
          <p:cNvSpPr txBox="1">
            <a:spLocks noChangeArrowheads="1"/>
          </p:cNvSpPr>
          <p:nvPr/>
        </p:nvSpPr>
        <p:spPr bwMode="auto">
          <a:xfrm>
            <a:off x="10837861" y="4548719"/>
            <a:ext cx="1508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dirty="0">
                <a:solidFill>
                  <a:schemeClr val="hlink"/>
                </a:solidFill>
              </a:rPr>
              <a:t>Downflow</a:t>
            </a:r>
          </a:p>
        </p:txBody>
      </p:sp>
      <p:sp>
        <p:nvSpPr>
          <p:cNvPr id="13" name="Text Box 13">
            <a:extLst>
              <a:ext uri="{FF2B5EF4-FFF2-40B4-BE49-F238E27FC236}">
                <a16:creationId xmlns:a16="http://schemas.microsoft.com/office/drawing/2014/main" id="{0466532E-F156-6ABD-2DAF-BDE9856E4D10}"/>
              </a:ext>
            </a:extLst>
          </p:cNvPr>
          <p:cNvSpPr txBox="1">
            <a:spLocks noChangeArrowheads="1"/>
          </p:cNvSpPr>
          <p:nvPr/>
        </p:nvSpPr>
        <p:spPr bwMode="auto">
          <a:xfrm>
            <a:off x="3579283" y="1823295"/>
            <a:ext cx="1270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dirty="0">
                <a:solidFill>
                  <a:schemeClr val="hlink"/>
                </a:solidFill>
              </a:rPr>
              <a:t>Proto-</a:t>
            </a:r>
          </a:p>
          <a:p>
            <a:pPr algn="l"/>
            <a:r>
              <a:rPr lang="en-US" altLang="en-US" dirty="0">
                <a:solidFill>
                  <a:schemeClr val="hlink"/>
                </a:solidFill>
              </a:rPr>
              <a:t>Neutron</a:t>
            </a:r>
          </a:p>
          <a:p>
            <a:pPr algn="l"/>
            <a:r>
              <a:rPr lang="en-US" altLang="en-US" dirty="0">
                <a:solidFill>
                  <a:schemeClr val="hlink"/>
                </a:solidFill>
              </a:rPr>
              <a:t>Star</a:t>
            </a:r>
          </a:p>
        </p:txBody>
      </p:sp>
      <p:sp>
        <p:nvSpPr>
          <p:cNvPr id="14" name="Text Box 14">
            <a:extLst>
              <a:ext uri="{FF2B5EF4-FFF2-40B4-BE49-F238E27FC236}">
                <a16:creationId xmlns:a16="http://schemas.microsoft.com/office/drawing/2014/main" id="{7A5995E7-18FC-9962-1186-4F21E48C4BC0}"/>
              </a:ext>
            </a:extLst>
          </p:cNvPr>
          <p:cNvSpPr txBox="1">
            <a:spLocks noChangeArrowheads="1"/>
          </p:cNvSpPr>
          <p:nvPr/>
        </p:nvSpPr>
        <p:spPr bwMode="auto">
          <a:xfrm>
            <a:off x="10828337" y="327157"/>
            <a:ext cx="1327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dirty="0">
                <a:solidFill>
                  <a:srgbClr val="800080"/>
                </a:solidFill>
              </a:rPr>
              <a:t>Anatomy</a:t>
            </a:r>
          </a:p>
          <a:p>
            <a:pPr algn="l"/>
            <a:r>
              <a:rPr lang="en-US" altLang="en-US" sz="1800" dirty="0">
                <a:solidFill>
                  <a:srgbClr val="800080"/>
                </a:solidFill>
              </a:rPr>
              <a:t>Of the </a:t>
            </a:r>
          </a:p>
          <a:p>
            <a:pPr algn="l"/>
            <a:r>
              <a:rPr lang="en-US" altLang="en-US" sz="1800" dirty="0">
                <a:solidFill>
                  <a:srgbClr val="800080"/>
                </a:solidFill>
              </a:rPr>
              <a:t>Convection</a:t>
            </a:r>
          </a:p>
          <a:p>
            <a:pPr algn="l"/>
            <a:r>
              <a:rPr lang="en-US" altLang="en-US" sz="1800" dirty="0">
                <a:solidFill>
                  <a:srgbClr val="800080"/>
                </a:solidFill>
              </a:rPr>
              <a:t>Region</a:t>
            </a:r>
          </a:p>
        </p:txBody>
      </p:sp>
      <p:sp>
        <p:nvSpPr>
          <p:cNvPr id="15" name="Text Box 15">
            <a:extLst>
              <a:ext uri="{FF2B5EF4-FFF2-40B4-BE49-F238E27FC236}">
                <a16:creationId xmlns:a16="http://schemas.microsoft.com/office/drawing/2014/main" id="{1BBB6AF2-A720-7175-6041-3D58A6E5CACC}"/>
              </a:ext>
            </a:extLst>
          </p:cNvPr>
          <p:cNvSpPr txBox="1">
            <a:spLocks noChangeArrowheads="1"/>
          </p:cNvSpPr>
          <p:nvPr/>
        </p:nvSpPr>
        <p:spPr bwMode="auto">
          <a:xfrm>
            <a:off x="8465608" y="6284913"/>
            <a:ext cx="2317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solidFill>
                  <a:srgbClr val="800080"/>
                </a:solidFill>
              </a:rPr>
              <a:t>Fryer &amp; Warren 2002</a:t>
            </a:r>
          </a:p>
        </p:txBody>
      </p:sp>
      <p:sp>
        <p:nvSpPr>
          <p:cNvPr id="16" name="Text Box 16">
            <a:extLst>
              <a:ext uri="{FF2B5EF4-FFF2-40B4-BE49-F238E27FC236}">
                <a16:creationId xmlns:a16="http://schemas.microsoft.com/office/drawing/2014/main" id="{4C80ECF3-DDCC-EE8F-0FF5-B81D00851B5F}"/>
              </a:ext>
            </a:extLst>
          </p:cNvPr>
          <p:cNvSpPr txBox="1">
            <a:spLocks noChangeArrowheads="1"/>
          </p:cNvSpPr>
          <p:nvPr/>
        </p:nvSpPr>
        <p:spPr bwMode="auto">
          <a:xfrm>
            <a:off x="3372114" y="3948545"/>
            <a:ext cx="14557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a:solidFill>
                  <a:schemeClr val="hlink"/>
                </a:solidFill>
              </a:rPr>
              <a:t>Accretion</a:t>
            </a:r>
          </a:p>
          <a:p>
            <a:pPr algn="l"/>
            <a:r>
              <a:rPr lang="en-US" altLang="en-US">
                <a:solidFill>
                  <a:schemeClr val="hlink"/>
                </a:solidFill>
              </a:rPr>
              <a:t>Shock</a:t>
            </a:r>
          </a:p>
        </p:txBody>
      </p:sp>
    </p:spTree>
    <p:extLst>
      <p:ext uri="{BB962C8B-B14F-4D97-AF65-F5344CB8AC3E}">
        <p14:creationId xmlns:p14="http://schemas.microsoft.com/office/powerpoint/2010/main" val="3009962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a:extLst>
              <a:ext uri="{FF2B5EF4-FFF2-40B4-BE49-F238E27FC236}">
                <a16:creationId xmlns:a16="http://schemas.microsoft.com/office/drawing/2014/main" id="{9133F0BD-95A2-9695-29AB-2DF6B1392795}"/>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4734359" y="0"/>
            <a:ext cx="6834187" cy="6834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C68CE1CD-2D84-30C7-79DB-75801C7725DC}"/>
              </a:ext>
            </a:extLst>
          </p:cNvPr>
          <p:cNvSpPr txBox="1"/>
          <p:nvPr/>
        </p:nvSpPr>
        <p:spPr>
          <a:xfrm>
            <a:off x="304799" y="370105"/>
            <a:ext cx="4318723" cy="6278642"/>
          </a:xfrm>
          <a:prstGeom prst="rect">
            <a:avLst/>
          </a:prstGeom>
          <a:noFill/>
        </p:spPr>
        <p:txBody>
          <a:bodyPr wrap="square" rtlCol="0">
            <a:spAutoFit/>
          </a:bodyPr>
          <a:lstStyle/>
          <a:p>
            <a:r>
              <a:rPr lang="en-US" sz="2400" dirty="0"/>
              <a:t>Role of EOS changes as our understanding of the supernova engine grows:</a:t>
            </a:r>
          </a:p>
          <a:p>
            <a:pPr marL="342900" indent="-342900">
              <a:buFont typeface="Arial" panose="020B0604020202020204" pitchFamily="34" charset="0"/>
              <a:buChar char="•"/>
            </a:pPr>
            <a:r>
              <a:rPr lang="en-US" sz="2200" dirty="0">
                <a:solidFill>
                  <a:srgbClr val="00B050"/>
                </a:solidFill>
              </a:rPr>
              <a:t>Below 10-12 solar masses, neutrinos from the NS quick revive the shock.  The EOS dictates the bounce and the neutrino flux (1-D picture fairly accurate - except for getting kicks).</a:t>
            </a:r>
          </a:p>
          <a:p>
            <a:pPr marL="342900" indent="-342900">
              <a:buFont typeface="Arial" panose="020B0604020202020204" pitchFamily="34" charset="0"/>
              <a:buChar char="•"/>
            </a:pPr>
            <a:r>
              <a:rPr lang="en-US" sz="2200" dirty="0">
                <a:solidFill>
                  <a:srgbClr val="00B050"/>
                </a:solidFill>
              </a:rPr>
              <a:t>Above 10-12 solar masses, convection is critical.  It dominates the explosion.  Here the bounce sets the initial entropy profile and the onset of convection.  The EOS effect is less extreme but remains important.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A8305-FF82-4EFE-C3B1-1A5A2682C678}"/>
              </a:ext>
            </a:extLst>
          </p:cNvPr>
          <p:cNvSpPr>
            <a:spLocks noGrp="1"/>
          </p:cNvSpPr>
          <p:nvPr>
            <p:ph type="title"/>
          </p:nvPr>
        </p:nvSpPr>
        <p:spPr/>
        <p:txBody>
          <a:bodyPr/>
          <a:lstStyle/>
          <a:p>
            <a:r>
              <a:rPr lang="en-US" dirty="0"/>
              <a:t>Energies</a:t>
            </a:r>
          </a:p>
        </p:txBody>
      </p:sp>
      <p:sp>
        <p:nvSpPr>
          <p:cNvPr id="3" name="Date Placeholder 2">
            <a:extLst>
              <a:ext uri="{FF2B5EF4-FFF2-40B4-BE49-F238E27FC236}">
                <a16:creationId xmlns:a16="http://schemas.microsoft.com/office/drawing/2014/main" id="{451CA789-2DA4-87E5-87AB-B8434334B90C}"/>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6</a:t>
            </a:fld>
            <a:endParaRPr lang="en-US" dirty="0"/>
          </a:p>
        </p:txBody>
      </p:sp>
      <p:sp>
        <p:nvSpPr>
          <p:cNvPr id="4" name="Footer Placeholder 3">
            <a:extLst>
              <a:ext uri="{FF2B5EF4-FFF2-40B4-BE49-F238E27FC236}">
                <a16:creationId xmlns:a16="http://schemas.microsoft.com/office/drawing/2014/main" id="{308FAC3D-7388-D825-821E-732F1A32B067}"/>
              </a:ext>
            </a:extLst>
          </p:cNvPr>
          <p:cNvSpPr>
            <a:spLocks noGrp="1"/>
          </p:cNvSpPr>
          <p:nvPr>
            <p:ph type="ftr" sz="quarter" idx="11"/>
          </p:nvPr>
        </p:nvSpPr>
        <p:spPr/>
        <p:txBody>
          <a:bodyPr/>
          <a:lstStyle/>
          <a:p>
            <a:r>
              <a:rPr lang="en-US"/>
              <a:t>Los Alamos National Laboratory</a:t>
            </a:r>
            <a:endParaRPr lang="en-US" dirty="0"/>
          </a:p>
        </p:txBody>
      </p:sp>
      <p:pic>
        <p:nvPicPr>
          <p:cNvPr id="6" name="Picture 4">
            <a:extLst>
              <a:ext uri="{FF2B5EF4-FFF2-40B4-BE49-F238E27FC236}">
                <a16:creationId xmlns:a16="http://schemas.microsoft.com/office/drawing/2014/main" id="{2F2023A5-9B03-2DA1-7F52-A5435B54C1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13955" y="67469"/>
            <a:ext cx="6705600" cy="670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7">
            <a:extLst>
              <a:ext uri="{FF2B5EF4-FFF2-40B4-BE49-F238E27FC236}">
                <a16:creationId xmlns:a16="http://schemas.microsoft.com/office/drawing/2014/main" id="{2597C95E-A0A5-6BAD-BCAD-4C3AD383A9F2}"/>
              </a:ext>
            </a:extLst>
          </p:cNvPr>
          <p:cNvSpPr>
            <a:spLocks noChangeShapeType="1"/>
          </p:cNvSpPr>
          <p:nvPr/>
        </p:nvSpPr>
        <p:spPr bwMode="auto">
          <a:xfrm flipH="1">
            <a:off x="9062155" y="1066800"/>
            <a:ext cx="2057400" cy="30480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8">
            <a:extLst>
              <a:ext uri="{FF2B5EF4-FFF2-40B4-BE49-F238E27FC236}">
                <a16:creationId xmlns:a16="http://schemas.microsoft.com/office/drawing/2014/main" id="{338D0751-164D-566F-74C8-8C507CEEA008}"/>
              </a:ext>
            </a:extLst>
          </p:cNvPr>
          <p:cNvSpPr txBox="1">
            <a:spLocks noChangeArrowheads="1"/>
          </p:cNvSpPr>
          <p:nvPr/>
        </p:nvSpPr>
        <p:spPr bwMode="auto">
          <a:xfrm>
            <a:off x="11027480" y="1106488"/>
            <a:ext cx="1336675"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a:t>Binding</a:t>
            </a:r>
          </a:p>
          <a:p>
            <a:pPr algn="l"/>
            <a:r>
              <a:rPr lang="en-US" altLang="en-US"/>
              <a:t>Energy</a:t>
            </a:r>
          </a:p>
          <a:p>
            <a:pPr algn="l"/>
            <a:r>
              <a:rPr lang="en-US" altLang="en-US"/>
              <a:t>Of the</a:t>
            </a:r>
          </a:p>
          <a:p>
            <a:pPr algn="l"/>
            <a:r>
              <a:rPr lang="en-US" altLang="en-US"/>
              <a:t>Outer</a:t>
            </a:r>
          </a:p>
          <a:p>
            <a:pPr algn="l"/>
            <a:r>
              <a:rPr lang="en-US" altLang="en-US"/>
              <a:t>Layers</a:t>
            </a:r>
          </a:p>
          <a:p>
            <a:pPr algn="l"/>
            <a:r>
              <a:rPr lang="en-US" altLang="en-US"/>
              <a:t>Of the</a:t>
            </a:r>
          </a:p>
          <a:p>
            <a:pPr algn="l"/>
            <a:r>
              <a:rPr lang="en-US" altLang="en-US"/>
              <a:t>Star</a:t>
            </a:r>
          </a:p>
          <a:p>
            <a:pPr algn="l"/>
            <a:r>
              <a:rPr lang="en-US" altLang="en-US"/>
              <a:t>(M</a:t>
            </a:r>
            <a:r>
              <a:rPr lang="en-US" altLang="en-US" baseline="-25000"/>
              <a:t>star</a:t>
            </a:r>
          </a:p>
          <a:p>
            <a:pPr algn="l"/>
            <a:r>
              <a:rPr lang="en-US" altLang="en-US"/>
              <a:t>-3 solar</a:t>
            </a:r>
          </a:p>
          <a:p>
            <a:pPr algn="l"/>
            <a:r>
              <a:rPr lang="en-US" altLang="en-US"/>
              <a:t>Masses)</a:t>
            </a:r>
          </a:p>
          <a:p>
            <a:pPr algn="l"/>
            <a:endParaRPr lang="en-US" altLang="en-US"/>
          </a:p>
        </p:txBody>
      </p:sp>
      <p:sp>
        <p:nvSpPr>
          <p:cNvPr id="9" name="Text Box 9">
            <a:extLst>
              <a:ext uri="{FF2B5EF4-FFF2-40B4-BE49-F238E27FC236}">
                <a16:creationId xmlns:a16="http://schemas.microsoft.com/office/drawing/2014/main" id="{A43A21C5-798A-5D00-F777-E94400EB3577}"/>
              </a:ext>
            </a:extLst>
          </p:cNvPr>
          <p:cNvSpPr txBox="1">
            <a:spLocks noChangeArrowheads="1"/>
          </p:cNvSpPr>
          <p:nvPr/>
        </p:nvSpPr>
        <p:spPr bwMode="auto">
          <a:xfrm>
            <a:off x="7122230" y="67469"/>
            <a:ext cx="1289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dirty="0">
                <a:solidFill>
                  <a:srgbClr val="800080"/>
                </a:solidFill>
              </a:rPr>
              <a:t>Fryer 1999</a:t>
            </a:r>
          </a:p>
        </p:txBody>
      </p:sp>
      <p:sp>
        <p:nvSpPr>
          <p:cNvPr id="10" name="TextBox 9">
            <a:extLst>
              <a:ext uri="{FF2B5EF4-FFF2-40B4-BE49-F238E27FC236}">
                <a16:creationId xmlns:a16="http://schemas.microsoft.com/office/drawing/2014/main" id="{E6815851-AE47-70E1-013B-F9AC5B3231F5}"/>
              </a:ext>
            </a:extLst>
          </p:cNvPr>
          <p:cNvSpPr txBox="1"/>
          <p:nvPr/>
        </p:nvSpPr>
        <p:spPr>
          <a:xfrm>
            <a:off x="213974" y="1106488"/>
            <a:ext cx="3986005"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different explosion mechanisms: quick revival versus convective engine. make clear predictions for the supernova energies:  </a:t>
            </a:r>
          </a:p>
          <a:p>
            <a:pPr marL="342900" indent="-342900">
              <a:buFont typeface="Wingdings" pitchFamily="2" charset="2"/>
              <a:buChar char="Ø"/>
            </a:pPr>
            <a:r>
              <a:rPr lang="en-US" sz="2000" dirty="0"/>
              <a:t>low mass stars have weaker explosions</a:t>
            </a:r>
          </a:p>
          <a:p>
            <a:pPr marL="342900" indent="-342900">
              <a:buFont typeface="Wingdings" pitchFamily="2" charset="2"/>
              <a:buChar char="Ø"/>
            </a:pPr>
            <a:r>
              <a:rPr lang="en-US" sz="2000" dirty="0"/>
              <a:t>high mass stars (convective engine) produce a range of explosions.</a:t>
            </a:r>
          </a:p>
          <a:p>
            <a:pPr marL="285750" indent="-285750">
              <a:buFont typeface="Arial" panose="020B0604020202020204" pitchFamily="34" charset="0"/>
              <a:buChar char="•"/>
            </a:pPr>
            <a:r>
              <a:rPr lang="en-US" sz="2000" dirty="0"/>
              <a:t>New models with more detailed progenitors change some specifics but keep these basic trends.</a:t>
            </a:r>
          </a:p>
          <a:p>
            <a:endParaRPr lang="en-US" sz="2000" dirty="0"/>
          </a:p>
          <a:p>
            <a:r>
              <a:rPr lang="en-US" sz="2000" dirty="0">
                <a:solidFill>
                  <a:srgbClr val="00B050"/>
                </a:solidFill>
              </a:rPr>
              <a:t>Here I have ignored jet-driven explosions (these are likely rare)</a:t>
            </a:r>
          </a:p>
        </p:txBody>
      </p:sp>
    </p:spTree>
    <p:extLst>
      <p:ext uri="{BB962C8B-B14F-4D97-AF65-F5344CB8AC3E}">
        <p14:creationId xmlns:p14="http://schemas.microsoft.com/office/powerpoint/2010/main" val="110260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A30-3A93-5573-406D-3819268D819B}"/>
              </a:ext>
            </a:extLst>
          </p:cNvPr>
          <p:cNvSpPr>
            <a:spLocks noGrp="1"/>
          </p:cNvSpPr>
          <p:nvPr>
            <p:ph type="title"/>
          </p:nvPr>
        </p:nvSpPr>
        <p:spPr>
          <a:xfrm>
            <a:off x="471055" y="2"/>
            <a:ext cx="11429999" cy="985093"/>
          </a:xfrm>
        </p:spPr>
        <p:txBody>
          <a:bodyPr/>
          <a:lstStyle/>
          <a:p>
            <a:r>
              <a:rPr lang="en-US" sz="2700" dirty="0"/>
              <a:t>Models continue to improve, continually testing the role of the EOS</a:t>
            </a:r>
          </a:p>
        </p:txBody>
      </p:sp>
      <p:sp>
        <p:nvSpPr>
          <p:cNvPr id="3" name="Date Placeholder 2">
            <a:extLst>
              <a:ext uri="{FF2B5EF4-FFF2-40B4-BE49-F238E27FC236}">
                <a16:creationId xmlns:a16="http://schemas.microsoft.com/office/drawing/2014/main" id="{B31EAB90-D9AB-3F70-45C7-5828BA0B7845}"/>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7</a:t>
            </a:fld>
            <a:endParaRPr lang="en-US" dirty="0"/>
          </a:p>
        </p:txBody>
      </p:sp>
      <p:sp>
        <p:nvSpPr>
          <p:cNvPr id="4" name="Footer Placeholder 3">
            <a:extLst>
              <a:ext uri="{FF2B5EF4-FFF2-40B4-BE49-F238E27FC236}">
                <a16:creationId xmlns:a16="http://schemas.microsoft.com/office/drawing/2014/main" id="{5BFEE97E-ECEF-9E4E-6680-40CD08D62A05}"/>
              </a:ext>
            </a:extLst>
          </p:cNvPr>
          <p:cNvSpPr>
            <a:spLocks noGrp="1"/>
          </p:cNvSpPr>
          <p:nvPr>
            <p:ph type="ftr" sz="quarter" idx="11"/>
          </p:nvPr>
        </p:nvSpPr>
        <p:spPr/>
        <p:txBody>
          <a:bodyPr/>
          <a:lstStyle/>
          <a:p>
            <a:r>
              <a:rPr lang="en-US"/>
              <a:t>Los Alamos National Laboratory</a:t>
            </a:r>
            <a:endParaRPr lang="en-US" dirty="0"/>
          </a:p>
        </p:txBody>
      </p:sp>
      <p:pic>
        <p:nvPicPr>
          <p:cNvPr id="7" name="Content Placeholder 6" descr="Chart, histogram&#10;&#10;AI-generated content may be incorrect.">
            <a:extLst>
              <a:ext uri="{FF2B5EF4-FFF2-40B4-BE49-F238E27FC236}">
                <a16:creationId xmlns:a16="http://schemas.microsoft.com/office/drawing/2014/main" id="{2D656B56-B515-0FD8-3902-9469CF7EBD0B}"/>
              </a:ext>
            </a:extLst>
          </p:cNvPr>
          <p:cNvPicPr>
            <a:picLocks noGrp="1" noChangeAspect="1"/>
          </p:cNvPicPr>
          <p:nvPr>
            <p:ph idx="1"/>
          </p:nvPr>
        </p:nvPicPr>
        <p:blipFill>
          <a:blip r:embed="rId2"/>
          <a:stretch>
            <a:fillRect/>
          </a:stretch>
        </p:blipFill>
        <p:spPr>
          <a:xfrm>
            <a:off x="2933614" y="1141306"/>
            <a:ext cx="8763172" cy="5194300"/>
          </a:xfrm>
        </p:spPr>
      </p:pic>
      <p:sp>
        <p:nvSpPr>
          <p:cNvPr id="8" name="TextBox 7">
            <a:extLst>
              <a:ext uri="{FF2B5EF4-FFF2-40B4-BE49-F238E27FC236}">
                <a16:creationId xmlns:a16="http://schemas.microsoft.com/office/drawing/2014/main" id="{8AEE39FE-6C0B-F5C9-599A-B11747BB13AF}"/>
              </a:ext>
            </a:extLst>
          </p:cNvPr>
          <p:cNvSpPr txBox="1"/>
          <p:nvPr/>
        </p:nvSpPr>
        <p:spPr>
          <a:xfrm>
            <a:off x="4087091" y="2782669"/>
            <a:ext cx="1482437" cy="646331"/>
          </a:xfrm>
          <a:prstGeom prst="rect">
            <a:avLst/>
          </a:prstGeom>
          <a:noFill/>
        </p:spPr>
        <p:txBody>
          <a:bodyPr wrap="square" rtlCol="0">
            <a:spAutoFit/>
          </a:bodyPr>
          <a:lstStyle/>
          <a:p>
            <a:r>
              <a:rPr lang="en-US" dirty="0" err="1">
                <a:solidFill>
                  <a:srgbClr val="00B050"/>
                </a:solidFill>
              </a:rPr>
              <a:t>Boccioli</a:t>
            </a:r>
            <a:r>
              <a:rPr lang="en-US" dirty="0">
                <a:solidFill>
                  <a:srgbClr val="00B050"/>
                </a:solidFill>
              </a:rPr>
              <a:t> et al. 2022</a:t>
            </a:r>
          </a:p>
        </p:txBody>
      </p:sp>
      <p:sp>
        <p:nvSpPr>
          <p:cNvPr id="9" name="TextBox 8">
            <a:extLst>
              <a:ext uri="{FF2B5EF4-FFF2-40B4-BE49-F238E27FC236}">
                <a16:creationId xmlns:a16="http://schemas.microsoft.com/office/drawing/2014/main" id="{0331FAC9-9D29-DED5-FA88-4D58633A40BF}"/>
              </a:ext>
            </a:extLst>
          </p:cNvPr>
          <p:cNvSpPr txBox="1"/>
          <p:nvPr/>
        </p:nvSpPr>
        <p:spPr>
          <a:xfrm>
            <a:off x="277090" y="1330036"/>
            <a:ext cx="2656523"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EOS effects energetics in low mass stars, but it can make the difference between a failed versus successful explosion in more massive stars.</a:t>
            </a:r>
          </a:p>
          <a:p>
            <a:pPr marL="285750" indent="-285750">
              <a:buFont typeface="Arial" panose="020B0604020202020204" pitchFamily="34" charset="0"/>
              <a:buChar char="•"/>
            </a:pPr>
            <a:r>
              <a:rPr lang="en-US" sz="2000" dirty="0"/>
              <a:t>However, all current models lack both resolution and physics, so no result is quantitative at this time.</a:t>
            </a:r>
          </a:p>
        </p:txBody>
      </p:sp>
    </p:spTree>
    <p:extLst>
      <p:ext uri="{BB962C8B-B14F-4D97-AF65-F5344CB8AC3E}">
        <p14:creationId xmlns:p14="http://schemas.microsoft.com/office/powerpoint/2010/main" val="3104411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53C178-FE5E-6F61-6FB0-27ED6AA374C5}"/>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8</a:t>
            </a:fld>
            <a:endParaRPr lang="en-US" dirty="0"/>
          </a:p>
        </p:txBody>
      </p:sp>
      <p:sp>
        <p:nvSpPr>
          <p:cNvPr id="4" name="Footer Placeholder 3">
            <a:extLst>
              <a:ext uri="{FF2B5EF4-FFF2-40B4-BE49-F238E27FC236}">
                <a16:creationId xmlns:a16="http://schemas.microsoft.com/office/drawing/2014/main" id="{B233CAE4-1B7B-754B-57C8-80842B49386F}"/>
              </a:ext>
            </a:extLst>
          </p:cNvPr>
          <p:cNvSpPr>
            <a:spLocks noGrp="1"/>
          </p:cNvSpPr>
          <p:nvPr>
            <p:ph type="ftr" sz="quarter" idx="11"/>
          </p:nvPr>
        </p:nvSpPr>
        <p:spPr/>
        <p:txBody>
          <a:bodyPr/>
          <a:lstStyle/>
          <a:p>
            <a:r>
              <a:rPr lang="en-US"/>
              <a:t>Los Alamos National Laboratory</a:t>
            </a:r>
            <a:endParaRPr lang="en-US" dirty="0"/>
          </a:p>
        </p:txBody>
      </p:sp>
      <p:pic>
        <p:nvPicPr>
          <p:cNvPr id="7" name="Content Placeholder 6" descr="Diagram, histogram&#10;&#10;AI-generated content may be incorrect.">
            <a:extLst>
              <a:ext uri="{FF2B5EF4-FFF2-40B4-BE49-F238E27FC236}">
                <a16:creationId xmlns:a16="http://schemas.microsoft.com/office/drawing/2014/main" id="{EA25F3B1-F0C6-DD2F-F883-F2A773C4F48F}"/>
              </a:ext>
            </a:extLst>
          </p:cNvPr>
          <p:cNvPicPr>
            <a:picLocks noGrp="1" noChangeAspect="1"/>
          </p:cNvPicPr>
          <p:nvPr>
            <p:ph idx="1"/>
          </p:nvPr>
        </p:nvPicPr>
        <p:blipFill>
          <a:blip r:embed="rId2"/>
          <a:stretch>
            <a:fillRect/>
          </a:stretch>
        </p:blipFill>
        <p:spPr>
          <a:xfrm>
            <a:off x="6774873" y="-1"/>
            <a:ext cx="5422515" cy="6836661"/>
          </a:xfrm>
        </p:spPr>
      </p:pic>
      <p:pic>
        <p:nvPicPr>
          <p:cNvPr id="9" name="Picture 8" descr="Chart&#10;&#10;AI-generated content may be incorrect.">
            <a:extLst>
              <a:ext uri="{FF2B5EF4-FFF2-40B4-BE49-F238E27FC236}">
                <a16:creationId xmlns:a16="http://schemas.microsoft.com/office/drawing/2014/main" id="{A033851F-EADF-06D2-CF97-30DA5F81BD93}"/>
              </a:ext>
            </a:extLst>
          </p:cNvPr>
          <p:cNvPicPr>
            <a:picLocks noChangeAspect="1"/>
          </p:cNvPicPr>
          <p:nvPr/>
        </p:nvPicPr>
        <p:blipFill>
          <a:blip r:embed="rId3"/>
          <a:stretch>
            <a:fillRect/>
          </a:stretch>
        </p:blipFill>
        <p:spPr>
          <a:xfrm>
            <a:off x="-1" y="0"/>
            <a:ext cx="5317701" cy="6858000"/>
          </a:xfrm>
          <a:prstGeom prst="rect">
            <a:avLst/>
          </a:prstGeom>
        </p:spPr>
      </p:pic>
      <p:sp>
        <p:nvSpPr>
          <p:cNvPr id="10" name="TextBox 9">
            <a:extLst>
              <a:ext uri="{FF2B5EF4-FFF2-40B4-BE49-F238E27FC236}">
                <a16:creationId xmlns:a16="http://schemas.microsoft.com/office/drawing/2014/main" id="{A591895F-24A7-1149-C69E-F8CD1C7A1E9B}"/>
              </a:ext>
            </a:extLst>
          </p:cNvPr>
          <p:cNvSpPr txBox="1"/>
          <p:nvPr/>
        </p:nvSpPr>
        <p:spPr>
          <a:xfrm>
            <a:off x="4793673" y="1136506"/>
            <a:ext cx="2080629" cy="5355312"/>
          </a:xfrm>
          <a:prstGeom prst="rect">
            <a:avLst/>
          </a:prstGeom>
          <a:noFill/>
        </p:spPr>
        <p:txBody>
          <a:bodyPr wrap="square" rtlCol="0">
            <a:spAutoFit/>
          </a:bodyPr>
          <a:lstStyle/>
          <a:p>
            <a:r>
              <a:rPr lang="en-US" dirty="0"/>
              <a:t>Many active studies,</a:t>
            </a:r>
          </a:p>
          <a:p>
            <a:r>
              <a:rPr lang="en-US" dirty="0"/>
              <a:t>Including work studying neutrino interactions (left:  Fischer et al 2020) as well as specifics properties of the EOS (right:  Yasin et al. 2020).</a:t>
            </a:r>
          </a:p>
          <a:p>
            <a:endParaRPr lang="en-US" dirty="0"/>
          </a:p>
          <a:p>
            <a:r>
              <a:rPr lang="en-US" dirty="0"/>
              <a:t>With these, we begin to understand both the trends and, ultimately, a more quantitative understanding. </a:t>
            </a:r>
          </a:p>
        </p:txBody>
      </p:sp>
    </p:spTree>
    <p:extLst>
      <p:ext uri="{BB962C8B-B14F-4D97-AF65-F5344CB8AC3E}">
        <p14:creationId xmlns:p14="http://schemas.microsoft.com/office/powerpoint/2010/main" val="4150515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EA62A-4118-1F9C-2C0E-585CE073B1A2}"/>
              </a:ext>
            </a:extLst>
          </p:cNvPr>
          <p:cNvSpPr>
            <a:spLocks noGrp="1"/>
          </p:cNvSpPr>
          <p:nvPr>
            <p:ph type="title"/>
          </p:nvPr>
        </p:nvSpPr>
        <p:spPr/>
        <p:txBody>
          <a:bodyPr/>
          <a:lstStyle/>
          <a:p>
            <a:r>
              <a:rPr lang="en-US" dirty="0"/>
              <a:t>SN Summary</a:t>
            </a:r>
          </a:p>
        </p:txBody>
      </p:sp>
      <p:sp>
        <p:nvSpPr>
          <p:cNvPr id="3" name="Date Placeholder 2">
            <a:extLst>
              <a:ext uri="{FF2B5EF4-FFF2-40B4-BE49-F238E27FC236}">
                <a16:creationId xmlns:a16="http://schemas.microsoft.com/office/drawing/2014/main" id="{1410C282-AD45-6416-787E-4F86939CD7BA}"/>
              </a:ext>
            </a:extLst>
          </p:cNvPr>
          <p:cNvSpPr>
            <a:spLocks noGrp="1"/>
          </p:cNvSpPr>
          <p:nvPr>
            <p:ph type="dt" sz="half" idx="10"/>
          </p:nvPr>
        </p:nvSpPr>
        <p:spPr/>
        <p:txBody>
          <a:bodyPr/>
          <a:lstStyle/>
          <a:p>
            <a:fld id="{3BB050BD-D5D4-004B-87E1-382D8D28594F}" type="datetime1">
              <a:rPr lang="en-US" smtClean="0"/>
              <a:t>7/9/25</a:t>
            </a:fld>
            <a:r>
              <a:rPr lang="en-US"/>
              <a:t>   |   </a:t>
            </a:r>
            <a:fld id="{5D01E7E5-6465-7A46-A26D-BAABC2D34D38}" type="slidenum">
              <a:rPr lang="en-US" smtClean="0"/>
              <a:t>9</a:t>
            </a:fld>
            <a:endParaRPr lang="en-US" dirty="0"/>
          </a:p>
        </p:txBody>
      </p:sp>
      <p:sp>
        <p:nvSpPr>
          <p:cNvPr id="4" name="Footer Placeholder 3">
            <a:extLst>
              <a:ext uri="{FF2B5EF4-FFF2-40B4-BE49-F238E27FC236}">
                <a16:creationId xmlns:a16="http://schemas.microsoft.com/office/drawing/2014/main" id="{D5F50082-4F47-252B-C87F-95A681B86270}"/>
              </a:ext>
            </a:extLst>
          </p:cNvPr>
          <p:cNvSpPr>
            <a:spLocks noGrp="1"/>
          </p:cNvSpPr>
          <p:nvPr>
            <p:ph type="ftr" sz="quarter" idx="11"/>
          </p:nvPr>
        </p:nvSpPr>
        <p:spPr/>
        <p:txBody>
          <a:bodyPr/>
          <a:lstStyle/>
          <a:p>
            <a:r>
              <a:rPr lang="en-US"/>
              <a:t>Los Alamos National Laboratory</a:t>
            </a:r>
            <a:endParaRPr lang="en-US" dirty="0"/>
          </a:p>
        </p:txBody>
      </p:sp>
      <p:sp>
        <p:nvSpPr>
          <p:cNvPr id="9" name="TextBox 8">
            <a:extLst>
              <a:ext uri="{FF2B5EF4-FFF2-40B4-BE49-F238E27FC236}">
                <a16:creationId xmlns:a16="http://schemas.microsoft.com/office/drawing/2014/main" id="{E193AAF8-58D3-FA43-4B6C-E874FD1E340D}"/>
              </a:ext>
            </a:extLst>
          </p:cNvPr>
          <p:cNvSpPr txBox="1"/>
          <p:nvPr/>
        </p:nvSpPr>
        <p:spPr>
          <a:xfrm>
            <a:off x="0" y="1014633"/>
            <a:ext cx="1200342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The EOS has long been known to play an important role in the core bounce (when the core reaches nuclear densities) in core-collapse supernovae (e.g. Baron, Bethe et al. 1997).</a:t>
            </a:r>
          </a:p>
          <a:p>
            <a:pPr marL="285750" indent="-285750">
              <a:buFont typeface="Arial" panose="020B0604020202020204" pitchFamily="34" charset="0"/>
              <a:buChar char="•"/>
            </a:pPr>
            <a:r>
              <a:rPr lang="en-US" dirty="0"/>
              <a:t>The bounce is critical in low mass (stars below 10-12 solar masses) explosions.  But also sets the stage for the convection engine for more massive core-collapse stars.</a:t>
            </a:r>
          </a:p>
          <a:p>
            <a:pPr marL="285750" indent="-285750">
              <a:buFont typeface="Arial" panose="020B0604020202020204" pitchFamily="34" charset="0"/>
              <a:buChar char="•"/>
            </a:pPr>
            <a:r>
              <a:rPr lang="en-US" dirty="0"/>
              <a:t>Scientists have further studied this and other nuclear physics (e.g. neutrino effects).</a:t>
            </a:r>
          </a:p>
        </p:txBody>
      </p:sp>
      <p:pic>
        <p:nvPicPr>
          <p:cNvPr id="5" name="Picture 4" descr="Graphical user interface, chart&#10;&#10;AI-generated content may be incorrect.">
            <a:extLst>
              <a:ext uri="{FF2B5EF4-FFF2-40B4-BE49-F238E27FC236}">
                <a16:creationId xmlns:a16="http://schemas.microsoft.com/office/drawing/2014/main" id="{E62EF498-E14D-E13C-CD5E-CA74C4BDAE66}"/>
              </a:ext>
            </a:extLst>
          </p:cNvPr>
          <p:cNvPicPr>
            <a:picLocks noChangeAspect="1"/>
          </p:cNvPicPr>
          <p:nvPr/>
        </p:nvPicPr>
        <p:blipFill>
          <a:blip r:embed="rId2"/>
          <a:stretch>
            <a:fillRect/>
          </a:stretch>
        </p:blipFill>
        <p:spPr>
          <a:xfrm>
            <a:off x="1962912" y="2743218"/>
            <a:ext cx="10220621" cy="3909114"/>
          </a:xfrm>
          <a:prstGeom prst="rect">
            <a:avLst/>
          </a:prstGeom>
        </p:spPr>
      </p:pic>
      <p:sp>
        <p:nvSpPr>
          <p:cNvPr id="11" name="TextBox 10">
            <a:extLst>
              <a:ext uri="{FF2B5EF4-FFF2-40B4-BE49-F238E27FC236}">
                <a16:creationId xmlns:a16="http://schemas.microsoft.com/office/drawing/2014/main" id="{2805AA19-6EE4-5F02-2CB3-45E7A2878BDD}"/>
              </a:ext>
            </a:extLst>
          </p:cNvPr>
          <p:cNvSpPr txBox="1"/>
          <p:nvPr/>
        </p:nvSpPr>
        <p:spPr>
          <a:xfrm>
            <a:off x="8467" y="2491961"/>
            <a:ext cx="1914145" cy="3970318"/>
          </a:xfrm>
          <a:prstGeom prst="rect">
            <a:avLst/>
          </a:prstGeom>
          <a:noFill/>
        </p:spPr>
        <p:txBody>
          <a:bodyPr wrap="square" rtlCol="0">
            <a:spAutoFit/>
          </a:bodyPr>
          <a:lstStyle/>
          <a:p>
            <a:pPr marL="285750" indent="-285750">
              <a:buFont typeface="Arial" panose="020B0604020202020204" pitchFamily="34" charset="0"/>
              <a:buChar char="•"/>
            </a:pPr>
            <a:r>
              <a:rPr lang="en-US" dirty="0"/>
              <a:t>In large calculations, integrated results are insufficient.  We must be able to analyze the specific effects of the EOS and not the net result.</a:t>
            </a:r>
          </a:p>
          <a:p>
            <a:pPr marL="285750" indent="-285750">
              <a:buFont typeface="Arial" panose="020B0604020202020204" pitchFamily="34" charset="0"/>
              <a:buChar char="•"/>
            </a:pPr>
            <a:r>
              <a:rPr lang="en-US" dirty="0"/>
              <a:t>GWs?</a:t>
            </a:r>
          </a:p>
          <a:p>
            <a:endParaRPr lang="en-US" dirty="0"/>
          </a:p>
        </p:txBody>
      </p:sp>
    </p:spTree>
    <p:extLst>
      <p:ext uri="{BB962C8B-B14F-4D97-AF65-F5344CB8AC3E}">
        <p14:creationId xmlns:p14="http://schemas.microsoft.com/office/powerpoint/2010/main" val="2002029516"/>
      </p:ext>
    </p:extLst>
  </p:cSld>
  <p:clrMapOvr>
    <a:masterClrMapping/>
  </p:clrMapOvr>
</p:sld>
</file>

<file path=ppt/theme/theme1.xml><?xml version="1.0" encoding="utf-8"?>
<a:theme xmlns:a="http://schemas.openxmlformats.org/drawingml/2006/main" name="1_Office Theme">
  <a:themeElements>
    <a:clrScheme name="LANL 1">
      <a:dk1>
        <a:srgbClr val="3C3C3B"/>
      </a:dk1>
      <a:lt1>
        <a:sysClr val="window" lastClr="FFFFFF"/>
      </a:lt1>
      <a:dk2>
        <a:srgbClr val="636463"/>
      </a:dk2>
      <a:lt2>
        <a:srgbClr val="EFEEED"/>
      </a:lt2>
      <a:accent1>
        <a:srgbClr val="130D1F"/>
      </a:accent1>
      <a:accent2>
        <a:srgbClr val="F8B617"/>
      </a:accent2>
      <a:accent3>
        <a:srgbClr val="2682CF"/>
      </a:accent3>
      <a:accent4>
        <a:srgbClr val="EA7820"/>
      </a:accent4>
      <a:accent5>
        <a:srgbClr val="F4482D"/>
      </a:accent5>
      <a:accent6>
        <a:srgbClr val="229357"/>
      </a:accent6>
      <a:hlink>
        <a:srgbClr val="385AC7"/>
      </a:hlink>
      <a:folHlink>
        <a:srgbClr val="4E13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73B9927-258E-492A-908B-1F69CBAC1B53}" vid="{546B325A-FC63-4887-A536-5A7851FDF27C}"/>
    </a:ext>
  </a:extLst>
</a:theme>
</file>

<file path=ppt/theme/theme2.xml><?xml version="1.0" encoding="utf-8"?>
<a:theme xmlns:a="http://schemas.openxmlformats.org/drawingml/2006/main" name="Main">
  <a:themeElements>
    <a:clrScheme name="LANL_new logo branding">
      <a:dk1>
        <a:srgbClr val="000000"/>
      </a:dk1>
      <a:lt1>
        <a:srgbClr val="FFFFFF"/>
      </a:lt1>
      <a:dk2>
        <a:srgbClr val="000E7E"/>
      </a:dk2>
      <a:lt2>
        <a:srgbClr val="E7E6E6"/>
      </a:lt2>
      <a:accent1>
        <a:srgbClr val="0070B8"/>
      </a:accent1>
      <a:accent2>
        <a:srgbClr val="FF9128"/>
      </a:accent2>
      <a:accent3>
        <a:srgbClr val="CCD0E1"/>
      </a:accent3>
      <a:accent4>
        <a:srgbClr val="00A963"/>
      </a:accent4>
      <a:accent5>
        <a:srgbClr val="3295DB"/>
      </a:accent5>
      <a:accent6>
        <a:srgbClr val="EB0E1D"/>
      </a:accent6>
      <a:hlink>
        <a:srgbClr val="3295DB"/>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15522</TotalTime>
  <Words>1390</Words>
  <Application>Microsoft Macintosh PowerPoint</Application>
  <PresentationFormat>Widescreen</PresentationFormat>
  <Paragraphs>136</Paragraphs>
  <Slides>17</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Acumin Pro</vt:lpstr>
      <vt:lpstr>Arial</vt:lpstr>
      <vt:lpstr>Calibri</vt:lpstr>
      <vt:lpstr>Symbol</vt:lpstr>
      <vt:lpstr>Times</vt:lpstr>
      <vt:lpstr>Wingdings</vt:lpstr>
      <vt:lpstr>1_Office Theme</vt:lpstr>
      <vt:lpstr>Main</vt:lpstr>
      <vt:lpstr>Default Design</vt:lpstr>
      <vt:lpstr>Equations of State and Their Role in Astrophysical Transients</vt:lpstr>
      <vt:lpstr>Stellar Core Collapse (for SNe and Long Duration GRBs)</vt:lpstr>
      <vt:lpstr>EOS effects on low-mass SN Progenitors</vt:lpstr>
      <vt:lpstr>SN engines for higher mass stars</vt:lpstr>
      <vt:lpstr>PowerPoint Presentation</vt:lpstr>
      <vt:lpstr>Energies</vt:lpstr>
      <vt:lpstr>Models continue to improve, continually testing the role of the EOS</vt:lpstr>
      <vt:lpstr>PowerPoint Presentation</vt:lpstr>
      <vt:lpstr>SN Summary</vt:lpstr>
      <vt:lpstr>Observing EOS effects in NS mergers (without GWs)</vt:lpstr>
      <vt:lpstr>The EOS dictates If/When the merger forms a BH</vt:lpstr>
      <vt:lpstr>PowerPoint Presentation</vt:lpstr>
      <vt:lpstr>Neutron Star vs. Black Hole Central Object</vt:lpstr>
      <vt:lpstr>But how do we tell when a BH is formed</vt:lpstr>
      <vt:lpstr>Neutrinos and Yields</vt:lpstr>
      <vt:lpstr>NS vs. Black Hole (Role of the Magnetar)</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Fryer, Christopher Lee</dc:creator>
  <cp:lastModifiedBy>Fryer, Christopher Lee</cp:lastModifiedBy>
  <cp:revision>40</cp:revision>
  <dcterms:created xsi:type="dcterms:W3CDTF">2023-12-28T19:45:19Z</dcterms:created>
  <dcterms:modified xsi:type="dcterms:W3CDTF">2025-07-09T23:20:40Z</dcterms:modified>
</cp:coreProperties>
</file>