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465" r:id="rId3"/>
    <p:sldId id="256" r:id="rId4"/>
    <p:sldId id="466" r:id="rId5"/>
    <p:sldId id="467" r:id="rId6"/>
    <p:sldId id="481" r:id="rId7"/>
    <p:sldId id="468" r:id="rId8"/>
    <p:sldId id="482" r:id="rId9"/>
    <p:sldId id="469" r:id="rId10"/>
    <p:sldId id="475" r:id="rId11"/>
    <p:sldId id="471" r:id="rId12"/>
    <p:sldId id="483" r:id="rId13"/>
    <p:sldId id="470" r:id="rId14"/>
    <p:sldId id="476" r:id="rId15"/>
    <p:sldId id="484" r:id="rId16"/>
    <p:sldId id="472" r:id="rId17"/>
    <p:sldId id="473" r:id="rId18"/>
    <p:sldId id="479" r:id="rId19"/>
    <p:sldId id="480" r:id="rId20"/>
    <p:sldId id="474" r:id="rId21"/>
    <p:sldId id="477" r:id="rId22"/>
    <p:sldId id="47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46567-D1BA-47C4-B749-4C0486BFABEE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712C8-7A3B-4F53-BFD0-EF006496A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67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12C8-7A3B-4F53-BFD0-EF006496A7E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160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12C8-7A3B-4F53-BFD0-EF006496A7E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09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E0425-9EB9-0A5A-131B-2A38F4F7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7FADD3-9F7D-36A8-2659-A6D1FCCB5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D095B2-5DAE-6485-ED4C-A57C9722C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187A60-5020-BDB2-B2DD-4822536FF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12C8-7A3B-4F53-BFD0-EF006496A7E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92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85259-14CC-8EBA-8888-B841AB23A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1F0104-63B3-C127-843F-991D0F11B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6D1E9B-1294-7F6C-DF93-69BEF0F36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F9E31F-18B2-8420-1D39-EF0C3DB1D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12C8-7A3B-4F53-BFD0-EF006496A7E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66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12C8-7A3B-4F53-BFD0-EF006496A7E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72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12C8-7A3B-4F53-BFD0-EF006496A7E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8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12C8-7A3B-4F53-BFD0-EF006496A7E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12C8-7A3B-4F53-BFD0-EF006496A7E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885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12C8-7A3B-4F53-BFD0-EF006496A7E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60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12C8-7A3B-4F53-BFD0-EF006496A7E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80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12C8-7A3B-4F53-BFD0-EF006496A7E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272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712C8-7A3B-4F53-BFD0-EF006496A7E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57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C34984-CFC5-C11D-CB6A-433C6DE2B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07C841-CADF-5567-8602-D10957CFE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21B42C-1729-D373-4A82-3C868859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F72-D676-4435-88A5-10484D988DA0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E3D483-D7AE-3C19-7B06-6D3BC877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E04088-33E3-559D-EDAB-42730F9A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008-65DB-4FC7-954A-D641F70EB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38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97C900-C221-52B6-DF41-4AEA486E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FB491B-716E-808C-9448-E0D0C04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50D616-4960-DEB8-1AB7-11EFDDF7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F72-D676-4435-88A5-10484D988DA0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C89663-AA0B-DF73-F2E8-38253DF2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318B85-5A26-CE41-2218-C9C32412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008-65DB-4FC7-954A-D641F70EB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50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FEAC72-675C-9FED-C42F-27D6A39B4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FAA2DE-92B9-2C70-105F-7A9492E98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6789E8-94AB-2577-EEBD-DF80CA95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F72-D676-4435-88A5-10484D988DA0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23E8B3-0C53-3EBF-80CF-F9CC810F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DDF31C-AA6C-F1C6-2204-2D3A93D1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008-65DB-4FC7-954A-D641F70EB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10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90EFF-28EC-9A0A-7580-E6A183BD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A491F2-327F-6D00-0E9A-46F8EAEB6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B62DDA-668F-F20B-CA59-B821A54D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F72-D676-4435-88A5-10484D988DA0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75DAC0-EAD1-8B15-A54E-AFFE9C07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3537E8-ACD9-A838-1E7E-D70E0748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008-65DB-4FC7-954A-D641F70EB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22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E2E09-C8FD-75F4-2B71-BF991DF3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F41BC2-2A0B-C60D-6927-060D9E800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E500D-D913-209A-BB8A-2491CE39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F72-D676-4435-88A5-10484D988DA0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806FEE-F185-0BCD-5440-F5DCAD32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73609A-5A71-C2A0-4FF9-2D903312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008-65DB-4FC7-954A-D641F70EB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16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4B7B9-7277-B7E9-D6A4-5778F1D2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94D138-DBE0-24ED-ECC5-9B52C1620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E72B4B-1573-C9DA-146F-22EF65B71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06C5D-57CA-485A-B278-E06A9BE5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F72-D676-4435-88A5-10484D988DA0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7F5663-F5EE-37E7-72C9-55448E8D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995C6E-BA5E-5C55-029C-41B37C79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008-65DB-4FC7-954A-D641F70EB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48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5B785-FB48-8950-70F2-D9F2EB2B3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BBAE72-6B41-E4C3-783F-4DF6C5706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944757-7176-6EEC-95AD-EA3A722CD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E9723A-7CBA-721E-BEA4-B9398FBAD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4A28663-115D-DEDB-DF03-DDCEB211F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C40D47-4E75-4223-2E51-8EEF2130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F72-D676-4435-88A5-10484D988DA0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6DB4374-43A8-90D6-4D03-EF879E46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8B7E78-B57E-BEC2-AE21-23D1F7E1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008-65DB-4FC7-954A-D641F70EB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8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5B282-DE3F-76DC-7896-C214622D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736155-908D-70F6-D6FA-C058BE33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F72-D676-4435-88A5-10484D988DA0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714667B-A735-DD65-11CF-2276669A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D3BD03-480A-43D4-7355-8A79B924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008-65DB-4FC7-954A-D641F70EB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1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9BCDBB-D4FC-A764-39BC-2BF9FFCA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F72-D676-4435-88A5-10484D988DA0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BD0FD4-36BF-5A47-62C3-EC481CF7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8F8E05-A34C-B399-2FBD-E4C94726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008-65DB-4FC7-954A-D641F70EB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38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1E3283-BC1F-3B81-2C00-2C54E26F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04F382-8C3F-6142-9CAC-D3360EA0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A0CE45-0C36-F43E-9618-755567D09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1E7E36-DC2F-00BC-A239-5F1A5B6C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F72-D676-4435-88A5-10484D988DA0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15952-E536-4FDE-5301-E5EA15EA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515D79-CB3C-B24B-060D-7A721D80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008-65DB-4FC7-954A-D641F70EB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30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291ACE-D858-C112-647E-9539D8E2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CCDEAD9-ECEB-8A06-8858-ACAD3AD04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C9B26C-10ED-B6D6-8A6C-6836E543D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80B6DA-8E47-E9B5-B2F6-F5D34295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F72-D676-4435-88A5-10484D988DA0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FEA6CA-6CD1-B4BF-29B3-075C0B33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A52CED-CB42-13D5-371A-8CC49947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008-65DB-4FC7-954A-D641F70EB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39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FB8B99F-0976-33F1-D9B1-59E92D7D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58F9C5-4C18-2EA2-2698-826313D96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76D98B-A75B-8E49-0B1E-052512DF0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560F72-D676-4435-88A5-10484D988DA0}" type="datetimeFigureOut">
              <a:rPr lang="zh-CN" altLang="en-US" smtClean="0"/>
              <a:t>2026/7/16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33069F-45FE-EBFE-31A7-FC03D36DC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008208-19BD-D1F6-FA4F-6F049F54C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43A008-65DB-4FC7-954A-D641F70EB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0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zhangsr@mail.ustc.edu.cn" TargetMode="External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mailto:zhangsr@mail.ustc.edu.c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23.svg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0.png"/><Relationship Id="rId4" Type="http://schemas.openxmlformats.org/officeDocument/2006/relationships/hyperlink" Target="mailto:zhangsr@mail.ustc.edu.cn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hyperlink" Target="mailto:zhangsr@mail.ustc.edu.cn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6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hyperlink" Target="mailto:zhangsr@mail.ustc.edu.cn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250.png"/><Relationship Id="rId4" Type="http://schemas.openxmlformats.org/officeDocument/2006/relationships/hyperlink" Target="mailto:zhangsr@mail.ustc.edu.cn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mailto:zhangsr@mail.ustc.edu.cn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40.png"/><Relationship Id="rId4" Type="http://schemas.openxmlformats.org/officeDocument/2006/relationships/image" Target="../media/image250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250.png"/><Relationship Id="rId10" Type="http://schemas.openxmlformats.org/officeDocument/2006/relationships/image" Target="../media/image35.png"/><Relationship Id="rId4" Type="http://schemas.openxmlformats.org/officeDocument/2006/relationships/hyperlink" Target="mailto:zhangsr@mail.ustc.edu.cn" TargetMode="Externa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hangsr@mail.ustc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hyperlink" Target="mailto:zhangsr@mail.ustc.edu.c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hyperlink" Target="mailto:zhangsr@mail.ustc.edu.c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zhangsr@mail.ustc.edu.c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4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.png"/><Relationship Id="rId4" Type="http://schemas.openxmlformats.org/officeDocument/2006/relationships/hyperlink" Target="mailto:zhangsr@mail.ustc.edu.c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zhangsr@mail.ustc.edu.c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zhangsr@mail.ustc.edu.c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hyperlink" Target="mailto:zhangsr@mail.ustc.edu.cn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zhangsr@mail.ustc.edu.cn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4402B8-8F3D-E64A-D190-AB3199831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825" y="1279376"/>
            <a:ext cx="11260347" cy="1777041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Irreducible Mass Reveals Rotational-energy Storage in Black-hole Growth</a:t>
            </a:r>
            <a:br>
              <a:rPr lang="pt-PT" altLang="zh-CN" sz="3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pt-PT" altLang="zh-CN" sz="2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8913F2A-B616-CC99-751B-9492AE6AB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429000"/>
            <a:ext cx="9144000" cy="1655762"/>
          </a:xfrm>
        </p:spPr>
        <p:txBody>
          <a:bodyPr>
            <a:normAutofit/>
          </a:bodyPr>
          <a:lstStyle/>
          <a:p>
            <a:r>
              <a:rPr lang="pt-PT" altLang="zh-CN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Speaker: </a:t>
            </a:r>
            <a:r>
              <a:rPr lang="pt-PT" altLang="zh-CN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Shurui Zhang – ICRAN</a:t>
            </a:r>
            <a:r>
              <a:rPr lang="en-US" altLang="zh-CN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r>
              <a:rPr lang="pt-PT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Collaborators: </a:t>
            </a:r>
            <a:r>
              <a:rPr lang="pt-P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 Rodriguez, Jorge Rueda, 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 Ruffini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CC9E77E5-1D9A-FC5D-8958-E086F0717B5D}"/>
              </a:ext>
            </a:extLst>
          </p:cNvPr>
          <p:cNvSpPr txBox="1">
            <a:spLocks/>
          </p:cNvSpPr>
          <p:nvPr/>
        </p:nvSpPr>
        <p:spPr>
          <a:xfrm>
            <a:off x="1595886" y="5342626"/>
            <a:ext cx="9144000" cy="122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pt-PT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6th Zeldovich meeting </a:t>
            </a:r>
          </a:p>
          <a:p>
            <a:pPr>
              <a:spcBef>
                <a:spcPts val="500"/>
              </a:spcBef>
            </a:pPr>
            <a:r>
              <a:rPr lang="pt-PT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Pescara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</a:p>
          <a:p>
            <a:pPr>
              <a:spcBef>
                <a:spcPts val="500"/>
              </a:spcBef>
            </a:pPr>
            <a:r>
              <a:rPr lang="pt-PT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2026/07/16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4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6B4F7-019B-98DA-DD92-BBE8CB872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01F30-5C52-FC47-5ACD-A8868511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056" y="0"/>
            <a:ext cx="10322944" cy="83963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zh-CN" altLang="zh-CN" sz="3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Budget in the Conservation Approximation</a:t>
            </a:r>
            <a:endParaRPr lang="zh-CN" altLang="en-US" sz="3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0AAA450-E536-4E2F-B11E-6FE7F27E14B6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358E78E-B88D-07B8-3AF5-075109C58B74}"/>
              </a:ext>
            </a:extLst>
          </p:cNvPr>
          <p:cNvCxnSpPr>
            <a:cxnSpLocks/>
          </p:cNvCxnSpPr>
          <p:nvPr/>
        </p:nvCxnSpPr>
        <p:spPr>
          <a:xfrm flipH="1">
            <a:off x="1470827" y="839638"/>
            <a:ext cx="1415" cy="188538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9841F4DE-15AB-4BC9-885B-C7B4B330B3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EA4B09F-7F5D-FA25-A672-7D922FA4510E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8847014F-4FD7-5FC9-E611-5C379CA35E1B}"/>
              </a:ext>
            </a:extLst>
          </p:cNvPr>
          <p:cNvSpPr/>
          <p:nvPr/>
        </p:nvSpPr>
        <p:spPr>
          <a:xfrm>
            <a:off x="1337443" y="2466225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58020489-5B44-CDEC-A7F0-5B8E7B5D971F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0FA72A74-2E16-8161-261F-02EB288B60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  <a:endParaRPr lang="en-US" altLang="zh-CN" sz="16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0FA72A74-2E16-8161-261F-02EB288B6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4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内容占位符 13">
            <a:extLst>
              <a:ext uri="{FF2B5EF4-FFF2-40B4-BE49-F238E27FC236}">
                <a16:creationId xmlns:a16="http://schemas.microsoft.com/office/drawing/2014/main" id="{01E8EEDE-28A5-A3A4-5615-31964FBFC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056" y="4761781"/>
            <a:ext cx="9977885" cy="19466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in most astrophysically relevant accretion regimes, the energy budget is dominated not by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 losses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by the 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energy stored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BH.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accretion process from an initially non-spinning BH to an extremal Kerr BH: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94C32B-C118-C3E0-561E-4F9DF7FEC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>
          <a:xfrm>
            <a:off x="1869056" y="1163847"/>
            <a:ext cx="5018847" cy="3429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851B335-B626-F9AA-3E71-1E739A0B9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03" y="1163847"/>
            <a:ext cx="5029237" cy="3400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C4D74FD-DDB4-1CB8-2411-62F79E19DD96}"/>
                  </a:ext>
                </a:extLst>
              </p:cNvPr>
              <p:cNvSpPr txBox="1"/>
              <p:nvPr/>
            </p:nvSpPr>
            <p:spPr>
              <a:xfrm>
                <a:off x="5377351" y="5928404"/>
                <a:ext cx="3306354" cy="6467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rad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rot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nary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irr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den>
                      </m:f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5533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C4D74FD-DDB4-1CB8-2411-62F79E19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351" y="5928404"/>
                <a:ext cx="3306354" cy="6467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7AAE2A8D-C803-92FD-C154-144D3A1BDBE1}"/>
              </a:ext>
            </a:extLst>
          </p:cNvPr>
          <p:cNvSpPr txBox="1"/>
          <p:nvPr/>
        </p:nvSpPr>
        <p:spPr>
          <a:xfrm>
            <a:off x="5075207" y="4259204"/>
            <a:ext cx="1020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prograde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D12BD67-CDA0-8B22-5C7E-769D842CAC6B}"/>
              </a:ext>
            </a:extLst>
          </p:cNvPr>
          <p:cNvSpPr txBox="1"/>
          <p:nvPr/>
        </p:nvSpPr>
        <p:spPr>
          <a:xfrm>
            <a:off x="2703580" y="4259204"/>
            <a:ext cx="1317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2D6A3-B829-DFEB-00EE-2E5AE9D6A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DD96E1-E5FD-23DC-05AB-693EAB52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-1"/>
            <a:ext cx="10225177" cy="968107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Massless Particles Fall into BHs Along the Unstable Circular Orbit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A360114-B057-7FF1-A5B3-A5734525DC52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EBF63B4-6FAC-BD7F-9C35-B8D03F8D6C31}"/>
              </a:ext>
            </a:extLst>
          </p:cNvPr>
          <p:cNvCxnSpPr>
            <a:cxnSpLocks/>
          </p:cNvCxnSpPr>
          <p:nvPr/>
        </p:nvCxnSpPr>
        <p:spPr>
          <a:xfrm flipH="1">
            <a:off x="1470827" y="839638"/>
            <a:ext cx="1415" cy="2126338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1A05E96C-13A4-4E4E-D5F5-FC81AAD2B3AF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966821" cy="96810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80773C3-E1D2-96DA-A700-6AC4E72FD721}"/>
              </a:ext>
            </a:extLst>
          </p:cNvPr>
          <p:cNvCxnSpPr>
            <a:cxnSpLocks/>
          </p:cNvCxnSpPr>
          <p:nvPr/>
        </p:nvCxnSpPr>
        <p:spPr>
          <a:xfrm flipV="1">
            <a:off x="1472242" y="0"/>
            <a:ext cx="1414" cy="9681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44D68098-5457-AA99-EFBB-DFFC6C63AFD5}"/>
              </a:ext>
            </a:extLst>
          </p:cNvPr>
          <p:cNvSpPr/>
          <p:nvPr/>
        </p:nvSpPr>
        <p:spPr>
          <a:xfrm>
            <a:off x="1337443" y="2836580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99D91220-E491-7D9F-6EFD-52DAFBA85121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48CFC2ED-ABFF-7345-9F7D-A6A17CF281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  <a:endParaRPr lang="en-US" altLang="zh-CN" sz="16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48CFC2ED-ABFF-7345-9F7D-A6A17CF28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3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EADBA377-7CE5-57E4-9F32-DA645EF619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3545" y="5518232"/>
                <a:ext cx="8888423" cy="11211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not stabilize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could this be a way to reach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become a naked singularity?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EADBA377-7CE5-57E4-9F32-DA645EF61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545" y="5518232"/>
                <a:ext cx="8888423" cy="1121107"/>
              </a:xfrm>
              <a:prstGeom prst="rect">
                <a:avLst/>
              </a:prstGeom>
              <a:blipFill>
                <a:blip r:embed="rId4"/>
                <a:stretch>
                  <a:fillRect l="-1234" t="-5435" r="-1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形 4">
            <a:extLst>
              <a:ext uri="{FF2B5EF4-FFF2-40B4-BE49-F238E27FC236}">
                <a16:creationId xmlns:a16="http://schemas.microsoft.com/office/drawing/2014/main" id="{88CE8A07-5FFA-AD6B-8FEA-8388325054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6821" y="1481864"/>
            <a:ext cx="4769693" cy="3388469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DE4BD1C2-4B3E-CE87-02BE-33DA2A3933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039"/>
          <a:stretch/>
        </p:blipFill>
        <p:spPr>
          <a:xfrm>
            <a:off x="6682858" y="1674044"/>
            <a:ext cx="5038725" cy="32219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CA66693-8E38-01BB-2142-BF4CCA05B1BE}"/>
              </a:ext>
            </a:extLst>
          </p:cNvPr>
          <p:cNvSpPr txBox="1"/>
          <p:nvPr/>
        </p:nvSpPr>
        <p:spPr>
          <a:xfrm>
            <a:off x="2941655" y="1304712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Accretion of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massless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28EC3EA-3E58-9769-7B31-140DA93EEC19}"/>
              </a:ext>
            </a:extLst>
          </p:cNvPr>
          <p:cNvSpPr txBox="1"/>
          <p:nvPr/>
        </p:nvSpPr>
        <p:spPr>
          <a:xfrm>
            <a:off x="7663980" y="1304712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Accretion of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对话气泡: 圆角矩形 19">
            <a:extLst>
              <a:ext uri="{FF2B5EF4-FFF2-40B4-BE49-F238E27FC236}">
                <a16:creationId xmlns:a16="http://schemas.microsoft.com/office/drawing/2014/main" id="{9E6AF12A-DA45-0DE8-6B46-54A06CEDD1B9}"/>
              </a:ext>
            </a:extLst>
          </p:cNvPr>
          <p:cNvSpPr/>
          <p:nvPr/>
        </p:nvSpPr>
        <p:spPr>
          <a:xfrm>
            <a:off x="2347897" y="5409727"/>
            <a:ext cx="9090621" cy="1267688"/>
          </a:xfrm>
          <a:prstGeom prst="wedgeRoundRectCallout">
            <a:avLst>
              <a:gd name="adj1" fmla="val -25481"/>
              <a:gd name="adj2" fmla="val -87702"/>
              <a:gd name="adj3" fmla="val 16667"/>
            </a:avLst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5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D6CDF-0D7C-F380-4F8A-71FBFE727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F48E8E4-4808-6FE0-3466-1D9E0B0F53E5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465826" y="1739451"/>
                <a:ext cx="11260347" cy="2987824"/>
              </a:xfrm>
              <a:solidFill>
                <a:srgbClr val="002060"/>
              </a:solidFill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9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9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96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9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9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  <a:br>
                  <a:rPr lang="pt-PT" altLang="zh-CN" sz="96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pt-PT" altLang="zh-CN" sz="20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F48E8E4-4808-6FE0-3466-1D9E0B0F5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65826" y="1739451"/>
                <a:ext cx="11260347" cy="2987824"/>
              </a:xfrm>
              <a:blipFill>
                <a:blip r:embed="rId2"/>
                <a:stretch>
                  <a:fillRect t="-9388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5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92EEF-03B7-8E58-AF52-AFC6CE7C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CE0B72F-88C5-23DA-AFC2-2835BEB4B9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66822" y="0"/>
                <a:ext cx="10225177" cy="839638"/>
              </a:xfrm>
              <a:solidFill>
                <a:srgbClr val="002060"/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CE0B72F-88C5-23DA-AFC2-2835BEB4B9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66822" y="0"/>
                <a:ext cx="10225177" cy="839638"/>
              </a:xfrm>
              <a:blipFill>
                <a:blip r:embed="rId3"/>
                <a:stretch>
                  <a:fillRect t="-13768" b="-26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4792B7D-5696-25FD-93A4-9B7831C39FCA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310C576-5BE0-AEAB-E59F-7DCEA69DC6CE}"/>
              </a:ext>
            </a:extLst>
          </p:cNvPr>
          <p:cNvCxnSpPr>
            <a:cxnSpLocks/>
          </p:cNvCxnSpPr>
          <p:nvPr/>
        </p:nvCxnSpPr>
        <p:spPr>
          <a:xfrm>
            <a:off x="1472242" y="839638"/>
            <a:ext cx="0" cy="274320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232EA7C7-FA72-E018-9B4E-CD803A267FD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B8FA56C-793B-C895-3A7E-148EF402B0C1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063A80A4-BDE0-FA7E-8C20-8C88F766B42D}"/>
              </a:ext>
            </a:extLst>
          </p:cNvPr>
          <p:cNvSpPr/>
          <p:nvPr/>
        </p:nvSpPr>
        <p:spPr>
          <a:xfrm>
            <a:off x="1338151" y="3319221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6F629F6D-AE19-6031-89C5-49F3E26CE22B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BC332ECA-9336-3F55-1BB3-9793BBBFD8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4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BC332ECA-9336-3F55-1BB3-9793BBBFD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5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1">
            <a:extLst>
              <a:ext uri="{FF2B5EF4-FFF2-40B4-BE49-F238E27FC236}">
                <a16:creationId xmlns:a16="http://schemas.microsoft.com/office/drawing/2014/main" id="{DA389195-4BF3-D1EE-A237-A35A2927D2D5}"/>
              </a:ext>
            </a:extLst>
          </p:cNvPr>
          <p:cNvSpPr txBox="1">
            <a:spLocks/>
          </p:cNvSpPr>
          <p:nvPr/>
        </p:nvSpPr>
        <p:spPr>
          <a:xfrm>
            <a:off x="2012831" y="965682"/>
            <a:ext cx="9989362" cy="4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spc="11" dirty="0">
                <a:solidFill>
                  <a:srgbClr val="5B9BD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Helicoidal-Drifting-Sequence (HDS) Approximation</a:t>
            </a:r>
            <a:endParaRPr lang="zh-CN" altLang="en-US" sz="2000" spc="11" dirty="0">
              <a:solidFill>
                <a:srgbClr val="5B9BD5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1DA8705-A443-0F96-DA38-C51E7750F904}"/>
              </a:ext>
            </a:extLst>
          </p:cNvPr>
          <p:cNvSpPr txBox="1">
            <a:spLocks/>
          </p:cNvSpPr>
          <p:nvPr/>
        </p:nvSpPr>
        <p:spPr>
          <a:xfrm>
            <a:off x="1862894" y="1497496"/>
            <a:ext cx="9708228" cy="1091305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 algn="l" defTabSz="914377" rtl="0" eaLnBrk="1" latinLnBrk="0" hangingPunct="1">
              <a:lnSpc>
                <a:spcPct val="12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微软雅黑" panose="020B0503020204020204" pitchFamily="34" charset="-122"/>
              <a:buChar char="▪"/>
              <a:defRPr sz="36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25" indent="-266693" algn="l" defTabSz="914377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微软雅黑" panose="020B0503020204020204" pitchFamily="34" charset="-122"/>
              <a:buChar char="▫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4843" indent="-257168" algn="l" defTabSz="914377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12" indent="-252407" algn="l" defTabSz="914377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166" indent="-249232" algn="l" defTabSz="914377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68" marR="0" lvl="0" indent="-269868" algn="just" defTabSz="914377" rtl="0" eaLnBrk="1" fontAlgn="auto" latinLnBrk="0" hangingPunct="1">
              <a:lnSpc>
                <a:spcPct val="120000"/>
              </a:lnSpc>
              <a:spcBef>
                <a:spcPts val="1400"/>
              </a:spcBef>
              <a:spcAft>
                <a:spcPts val="200"/>
              </a:spcAft>
              <a:buClr>
                <a:srgbClr val="5B9BD5"/>
              </a:buClr>
              <a:buSzPct val="80000"/>
              <a:buFont typeface="微软雅黑" panose="020B0503020204020204" pitchFamily="34" charset="-122"/>
              <a:buChar char="▪"/>
              <a:tabLst/>
              <a:defRPr/>
            </a:pPr>
            <a:r>
              <a:rPr kumimoji="0" lang="en-US" altLang="zh-CN" sz="2000" b="0" i="0" u="none" strike="noStrike" kern="1200" cap="none" spc="11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 HDS considered a correction to the conservative approximation due to </a:t>
            </a:r>
            <a:r>
              <a:rPr kumimoji="0" lang="en-US" altLang="zh-CN" sz="2000" b="1" i="0" u="none" strike="noStrike" kern="1200" cap="none" spc="11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GW emission</a:t>
            </a:r>
            <a:r>
              <a:rPr kumimoji="0" lang="en-US" altLang="zh-CN" sz="2000" b="0" i="0" u="none" strike="noStrike" kern="1200" cap="none" spc="11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accounting for the </a:t>
            </a:r>
            <a:r>
              <a:rPr kumimoji="0" lang="en-US" altLang="zh-CN" sz="2000" b="1" i="0" u="none" strike="noStrike" kern="1200" cap="none" spc="11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radial momentum </a:t>
            </a:r>
            <a:r>
              <a:rPr kumimoji="0" lang="en-US" altLang="zh-CN" sz="2000" b="0" i="0" u="none" strike="noStrike" kern="1200" cap="none" spc="11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in the particle’s motion along the entire trajectory, even far before the ISCO.</a:t>
            </a:r>
            <a:r>
              <a:rPr kumimoji="0" lang="zh-CN" altLang="en-US" sz="2000" b="0" i="0" u="none" strike="noStrike" kern="1200" cap="none" spc="11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kern="1200" cap="none" spc="11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 GW radiation information is solved from the </a:t>
            </a:r>
            <a:r>
              <a:rPr kumimoji="0" lang="en-US" altLang="zh-CN" sz="2000" b="0" i="0" u="none" strike="noStrike" kern="1200" cap="none" spc="11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Teukolsky</a:t>
            </a:r>
            <a:r>
              <a:rPr kumimoji="0" lang="en-US" altLang="zh-CN" sz="2000" b="0" i="0" u="none" strike="noStrike" kern="1200" cap="none" spc="11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equation.</a:t>
            </a:r>
            <a:endParaRPr kumimoji="0" lang="zh-CN" altLang="en-US" sz="2000" b="0" i="0" u="none" strike="noStrike" kern="1200" cap="none" spc="11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0ED7B24C-56FF-6B90-B71D-A33093F60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 b="50753"/>
          <a:stretch>
            <a:fillRect/>
          </a:stretch>
        </p:blipFill>
        <p:spPr>
          <a:xfrm>
            <a:off x="1862894" y="3052018"/>
            <a:ext cx="4997837" cy="3062322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3F8C85-CA8C-BA86-E4BE-731297612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0"/>
          <a:stretch/>
        </p:blipFill>
        <p:spPr>
          <a:xfrm>
            <a:off x="6717008" y="2964021"/>
            <a:ext cx="5139685" cy="3309730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99F9EF10-30ED-D729-2F60-981188BDAAF7}"/>
              </a:ext>
            </a:extLst>
          </p:cNvPr>
          <p:cNvSpPr txBox="1">
            <a:spLocks/>
          </p:cNvSpPr>
          <p:nvPr/>
        </p:nvSpPr>
        <p:spPr>
          <a:xfrm>
            <a:off x="2478159" y="6112307"/>
            <a:ext cx="8474867" cy="62466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69868" indent="-269868" algn="l" defTabSz="914377" rtl="0" eaLnBrk="1" latinLnBrk="0" hangingPunct="1">
              <a:lnSpc>
                <a:spcPct val="120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微软雅黑" panose="020B0503020204020204" pitchFamily="34" charset="-122"/>
              <a:buChar char="▪"/>
              <a:defRPr sz="36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25" indent="-266693" algn="l" defTabSz="914377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微软雅黑" panose="020B0503020204020204" pitchFamily="34" charset="-122"/>
              <a:buChar char="▫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4843" indent="-257168" algn="l" defTabSz="914377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12" indent="-252407" algn="l" defTabSz="914377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166" indent="-249232" algn="l" defTabSz="914377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5B9BD5"/>
              </a:buClr>
              <a:defRPr/>
            </a:pPr>
            <a:r>
              <a:rPr kumimoji="0" lang="en-US" altLang="zh-CN" sz="2400" i="0" u="none" strike="noStrike" kern="1200" cap="none" spc="11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EMRIs</a:t>
            </a:r>
            <a:r>
              <a:rPr lang="en-US" altLang="zh-CN" sz="24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introduces only a small correction to the energy bookkeeping.</a:t>
            </a:r>
            <a:endParaRPr kumimoji="0" lang="en-US" altLang="zh-CN" sz="2400" i="0" u="none" strike="noStrike" kern="1200" cap="none" spc="11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F6F79-436B-606B-D929-80AED5D47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5FA265-4D3E-B452-05E5-E4F93307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0"/>
            <a:ext cx="10225177" cy="839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EMRIs Near the Extremal Kerr Limit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77115ED-CC62-CD82-2074-E75ED54DB03C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C668313-BE74-B0AB-526C-3A24BF1C0684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470828" y="839638"/>
            <a:ext cx="1414" cy="306525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EB97996E-DECF-9C44-1333-ED2B8E2395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FDD3987-9CB5-23E8-F783-0DF6E4144E5D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BF41F5A7-008F-F6EA-247C-7A6CD357F32D}"/>
              </a:ext>
            </a:extLst>
          </p:cNvPr>
          <p:cNvSpPr/>
          <p:nvPr/>
        </p:nvSpPr>
        <p:spPr>
          <a:xfrm>
            <a:off x="1337443" y="3787774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AB8DD4CC-056B-5357-5EA3-5F09BFC2625B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BAFB5CE7-4BD4-C53D-DDF1-8C824B93F8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BAFB5CE7-4BD4-C53D-DDF1-8C824B93F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4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内容占位符 10">
            <a:extLst>
              <a:ext uri="{FF2B5EF4-FFF2-40B4-BE49-F238E27FC236}">
                <a16:creationId xmlns:a16="http://schemas.microsoft.com/office/drawing/2014/main" id="{6BB42258-A705-B502-65BF-EDDC79DA8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08" y="1144442"/>
            <a:ext cx="5272823" cy="3048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BA824ED4-E27E-ECC4-000B-E5DF37BAE0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56827" y="1615920"/>
                <a:ext cx="3947293" cy="2007704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269868" indent="-269868" algn="l" defTabSz="914377" rtl="0" eaLnBrk="1" latinLnBrk="0" hangingPunct="1">
                  <a:lnSpc>
                    <a:spcPct val="120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微软雅黑" panose="020B0503020204020204" pitchFamily="34" charset="-122"/>
                  <a:buChar char="▪"/>
                  <a:defRPr sz="36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1325" indent="-266693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▫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4843" indent="-257168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4712" indent="-252407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166" indent="-249232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Clr>
                    <a:srgbClr val="5B9BD5"/>
                  </a:buClr>
                  <a:defRPr/>
                </a:pPr>
                <a:r>
                  <a:rPr lang="pt-PT" altLang="zh-CN" sz="3700" dirty="0">
                    <a:solidFill>
                      <a:srgbClr val="3F3F3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The </a:t>
                </a:r>
                <a:r>
                  <a:rPr lang="pt-PT" altLang="zh-CN" sz="3700" b="1" dirty="0">
                    <a:solidFill>
                      <a:srgbClr val="3F3F3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intersections</a:t>
                </a:r>
                <a:r>
                  <a:rPr lang="pt-PT" altLang="zh-CN" sz="3700" dirty="0">
                    <a:solidFill>
                      <a:srgbClr val="3F3F3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represent the corresponding </a:t>
                </a:r>
                <a:r>
                  <a:rPr lang="pt-PT" altLang="zh-CN" sz="3700" b="1" dirty="0">
                    <a:solidFill>
                      <a:srgbClr val="3F3F3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stable values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altLang="zh-CN" sz="3700" b="1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accPr>
                      <m:e>
                        <m:r>
                          <a:rPr lang="zh-CN" altLang="ar-AE" sz="3700" b="1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𝐚</m:t>
                        </m:r>
                      </m:e>
                    </m:acc>
                  </m:oMath>
                </a14:m>
                <a:r>
                  <a:rPr lang="ar-AE" altLang="zh-CN" sz="3700" dirty="0">
                    <a:solidFill>
                      <a:srgbClr val="3F3F3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, </a:t>
                </a:r>
                <a:r>
                  <a:rPr lang="pt-PT" altLang="zh-CN" sz="3700" dirty="0">
                    <a:solidFill>
                      <a:srgbClr val="3F3F3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at which the BH enters a self-similar evolution phase if particles with the same mass ratio continue to fall into the BH.</a:t>
                </a:r>
              </a:p>
              <a:p>
                <a:pPr marL="269868" marR="0" lvl="0" indent="-269868" algn="just" defTabSz="914377" rtl="0" eaLnBrk="1" fontAlgn="auto" latinLnBrk="0" hangingPunct="1">
                  <a:lnSpc>
                    <a:spcPct val="120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rgbClr val="5B9BD5"/>
                  </a:buClr>
                  <a:buSzPct val="80000"/>
                  <a:buFont typeface="微软雅黑" panose="020B0503020204020204" pitchFamily="34" charset="-122"/>
                  <a:buChar char="▪"/>
                  <a:tabLst/>
                  <a:defRPr/>
                </a:pPr>
                <a:endParaRPr kumimoji="0" lang="zh-CN" altLang="en-US" sz="3600" b="0" i="0" u="none" strike="noStrike" kern="1200" cap="none" spc="11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BA824ED4-E27E-ECC4-000B-E5DF37BAE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827" y="1615920"/>
                <a:ext cx="3947293" cy="2007704"/>
              </a:xfrm>
              <a:prstGeom prst="rect">
                <a:avLst/>
              </a:prstGeom>
              <a:blipFill>
                <a:blip r:embed="rId6"/>
                <a:stretch>
                  <a:fillRect l="-1080" t="-1520" r="-1543" b="-1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424D9961-2851-39B4-B3D8-35CD7AFA9A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0" b="5914"/>
          <a:stretch/>
        </p:blipFill>
        <p:spPr>
          <a:xfrm>
            <a:off x="2176861" y="4399906"/>
            <a:ext cx="9270401" cy="114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1281C944-9EFA-A0CA-144F-C634670D76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1907" y="5713558"/>
                <a:ext cx="10380310" cy="84934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69868" indent="-269868" algn="l" defTabSz="914377" rtl="0" eaLnBrk="1" latinLnBrk="0" hangingPunct="1">
                  <a:lnSpc>
                    <a:spcPct val="120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微软雅黑" panose="020B0503020204020204" pitchFamily="34" charset="-122"/>
                  <a:buChar char="▪"/>
                  <a:defRPr sz="36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1325" indent="-266693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▫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4843" indent="-257168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4712" indent="-252407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166" indent="-249232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69868" marR="0" lvl="0" indent="-269868" algn="just" defTabSz="914377" rtl="0" eaLnBrk="1" fontAlgn="auto" latinLnBrk="0" hangingPunct="1">
                  <a:lnSpc>
                    <a:spcPct val="120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rgbClr val="5B9BD5"/>
                  </a:buClr>
                  <a:buSzPct val="80000"/>
                  <a:buFont typeface="微软雅黑" panose="020B0503020204020204" pitchFamily="34" charset="-122"/>
                  <a:buChar char="▪"/>
                  <a:tabLst/>
                  <a:defRPr/>
                </a:pPr>
                <a:r>
                  <a:rPr kumimoji="0" lang="en-US" altLang="zh-CN" sz="2300" b="0" i="0" u="none" strike="noStrike" kern="1200" cap="none" spc="11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When a BH simultaneously accretes </a:t>
                </a:r>
                <a:r>
                  <a:rPr kumimoji="0" lang="en-US" altLang="zh-CN" sz="2300" b="1" i="0" u="none" strike="noStrike" kern="1200" cap="none" spc="11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matter</a:t>
                </a:r>
                <a:r>
                  <a:rPr kumimoji="0" lang="en-US" altLang="zh-CN" sz="2300" b="0" i="0" u="none" strike="noStrike" kern="1200" cap="none" spc="11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from a disk and its generated </a:t>
                </a:r>
                <a:r>
                  <a:rPr kumimoji="0" lang="en-US" altLang="zh-CN" sz="2300" b="1" i="0" u="none" strike="noStrike" kern="1200" cap="none" spc="11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radiation</a:t>
                </a:r>
                <a:r>
                  <a:rPr kumimoji="0" lang="en-US" altLang="zh-CN" sz="2300" b="0" i="0" u="none" strike="noStrike" kern="1200" cap="none" spc="11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, the BH stabilizes the spin parameter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300" b="0" i="1" u="none" strike="noStrike" kern="1200" cap="none" spc="11" normalizeH="0" baseline="0" noProof="0" smtClean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zh-CN" sz="2300" b="0" i="1" u="none" strike="noStrike" kern="1200" cap="none" spc="11" normalizeH="0" baseline="0" noProof="0">
                                <a:ln>
                                  <a:noFill/>
                                </a:ln>
                                <a:solidFill>
                                  <a:srgbClr val="3F3F3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zh-CN" sz="2300" b="0" i="0" u="none" strike="noStrike" kern="1200" cap="none" spc="11" normalizeH="0" baseline="0" noProof="0">
                                <a:ln>
                                  <a:noFill/>
                                </a:ln>
                                <a:solidFill>
                                  <a:srgbClr val="3F3F3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300" b="0" i="1" u="none" strike="noStrike" kern="1200" cap="none" spc="11" normalizeH="0" baseline="0" noProof="0">
                            <a:ln>
                              <a:noFill/>
                            </a:ln>
                            <a:solidFill>
                              <a:srgbClr val="3F3F3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stable</m:t>
                        </m:r>
                      </m:sub>
                    </m:sSub>
                  </m:oMath>
                </a14:m>
                <a:r>
                  <a:rPr kumimoji="0" lang="en-US" altLang="zh-CN" sz="2300" b="0" i="0" u="none" strike="noStrike" kern="1200" cap="none" spc="11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≈0.998. </a:t>
                </a:r>
                <a:r>
                  <a:rPr kumimoji="0" lang="en-US" altLang="zh-CN" sz="2000" b="0" i="1" u="none" strike="noStrike" kern="1200" cap="none" spc="11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(Thorne, 1974, </a:t>
                </a:r>
                <a:r>
                  <a:rPr kumimoji="0" lang="en-US" altLang="zh-CN" sz="2000" b="0" i="1" u="none" strike="noStrike" kern="1200" cap="none" spc="11" normalizeH="0" baseline="0" noProof="0" dirty="0" err="1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ApJ</a:t>
                </a:r>
                <a:r>
                  <a:rPr kumimoji="0" lang="en-US" altLang="zh-CN" sz="2000" b="0" i="1" u="none" strike="noStrike" kern="1200" cap="none" spc="11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.)</a:t>
                </a:r>
                <a:endParaRPr kumimoji="0" lang="zh-CN" altLang="en-US" sz="2000" b="0" i="1" u="none" strike="noStrike" kern="1200" cap="none" spc="11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1281C944-9EFA-A0CA-144F-C634670D7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07" y="5713558"/>
                <a:ext cx="10380310" cy="849346"/>
              </a:xfrm>
              <a:prstGeom prst="rect">
                <a:avLst/>
              </a:prstGeom>
              <a:blipFill>
                <a:blip r:embed="rId8"/>
                <a:stretch>
                  <a:fillRect l="-587" t="-1429" r="-881" b="-2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1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97E4A-A070-E294-B8A2-E88BC9009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B31D918-8CF0-03D7-8DE6-16B46E12FC7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465826" y="1739451"/>
                <a:ext cx="11260347" cy="2987824"/>
              </a:xfrm>
              <a:solidFill>
                <a:srgbClr val="002060"/>
              </a:solidFill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9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9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96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9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PT" altLang="zh-CN" sz="9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in Binary Merger</a:t>
                </a:r>
                <a:br>
                  <a:rPr lang="pt-PT" altLang="zh-CN" sz="96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pt-PT" altLang="zh-CN" sz="20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B31D918-8CF0-03D7-8DE6-16B46E12F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65826" y="1739451"/>
                <a:ext cx="11260347" cy="2987824"/>
              </a:xfrm>
              <a:blipFill>
                <a:blip r:embed="rId2"/>
                <a:stretch>
                  <a:fillRect t="-9388" r="-2165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12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44E70-70D4-55C8-2CA9-729061582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4B9EF14-0C13-5874-B6CE-03129CD1C8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66822" y="0"/>
                <a:ext cx="10225177" cy="839638"/>
              </a:xfrm>
              <a:solidFill>
                <a:srgbClr val="002060"/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4B9EF14-0C13-5874-B6CE-03129CD1C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66822" y="0"/>
                <a:ext cx="10225177" cy="839638"/>
              </a:xfrm>
              <a:blipFill>
                <a:blip r:embed="rId3"/>
                <a:stretch>
                  <a:fillRect t="-13768" b="-26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73EF9C9-C9AF-D368-07ED-1506F63C5550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9E5188B-4EEC-9BD4-0472-19E37A4B45E4}"/>
              </a:ext>
            </a:extLst>
          </p:cNvPr>
          <p:cNvCxnSpPr>
            <a:cxnSpLocks/>
          </p:cNvCxnSpPr>
          <p:nvPr/>
        </p:nvCxnSpPr>
        <p:spPr>
          <a:xfrm>
            <a:off x="1472242" y="839638"/>
            <a:ext cx="0" cy="347357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F23ACA2D-5345-0C1E-2DE9-51C9561086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C08885D-8B88-A691-ED75-CBDED78D1958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1B7CCF90-B82F-8E71-AC75-EC727BBF5909}"/>
              </a:ext>
            </a:extLst>
          </p:cNvPr>
          <p:cNvSpPr/>
          <p:nvPr/>
        </p:nvSpPr>
        <p:spPr>
          <a:xfrm>
            <a:off x="1338151" y="4226014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24DEEDA7-BDAC-7001-AD4C-A4A9BBF7885F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内容占位符 17">
            <a:extLst>
              <a:ext uri="{FF2B5EF4-FFF2-40B4-BE49-F238E27FC236}">
                <a16:creationId xmlns:a16="http://schemas.microsoft.com/office/drawing/2014/main" id="{27B1B1BB-32EC-9738-AEFF-5DAFDE892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05" y="1531742"/>
            <a:ext cx="5759122" cy="4351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DD63E6F4-D46C-DFE6-D5F9-CDEEA63534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  <a:endParaRPr lang="pt-PT" altLang="zh-CN" sz="16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5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DD63E6F4-D46C-DFE6-D5F9-CDEEA635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6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B13C5F-5FA5-8D52-4AFB-FED2F997BD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1627" y="1522758"/>
                <a:ext cx="4313534" cy="5052426"/>
              </a:xfrm>
              <a:prstGeom prst="rect">
                <a:avLst/>
              </a:prstGeom>
            </p:spPr>
            <p:txBody>
              <a:bodyPr>
                <a:normAutofit fontScale="47500" lnSpcReduction="20000"/>
              </a:bodyPr>
              <a:lstStyle>
                <a:lvl1pPr marL="269868" indent="-269868" algn="l" defTabSz="914377" rtl="0" eaLnBrk="1" latinLnBrk="0" hangingPunct="1">
                  <a:lnSpc>
                    <a:spcPct val="120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微软雅黑" panose="020B0503020204020204" pitchFamily="34" charset="-122"/>
                  <a:buChar char="▪"/>
                  <a:defRPr sz="36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1325" indent="-266693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▫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4843" indent="-257168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4712" indent="-252407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166" indent="-249232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Clr>
                    <a:srgbClr val="5B9BD5"/>
                  </a:buClr>
                  <a:defRPr/>
                </a:pPr>
                <a:r>
                  <a:rPr lang="zh-CN" altLang="zh-CN" sz="4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 mergers with </a:t>
                </a:r>
                <a:r>
                  <a:rPr lang="zh-CN" altLang="zh-CN" sz="4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non-spinning </a:t>
                </a:r>
                <a:r>
                  <a:rPr lang="zh-CN" altLang="zh-CN" sz="4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Schwarzschild BH components in </a:t>
                </a:r>
                <a:r>
                  <a:rPr lang="en-US" altLang="zh-C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uasi-circular</a:t>
                </a:r>
                <a:r>
                  <a:rPr lang="zh-CN" altLang="zh-CN" sz="4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orbits are considered.</a:t>
                </a:r>
                <a:endParaRPr lang="en-US" altLang="zh-CN" sz="4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rgbClr val="5B9BD5"/>
                  </a:buClr>
                  <a:defRPr/>
                </a:pPr>
                <a:r>
                  <a:rPr lang="zh-CN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employ the LALSuite </a:t>
                </a:r>
                <a:r>
                  <a:rPr lang="zh-CN" altLang="zh-CN" sz="3800" dirty="0">
                    <a:latin typeface="Cascadia Mono" panose="020B0609020000020004" pitchFamily="49" charset="0"/>
                    <a:cs typeface="Cascadia Mono" panose="020B0609020000020004" pitchFamily="49" charset="0"/>
                  </a:rPr>
                  <a:t>lalsimulation</a:t>
                </a:r>
                <a:r>
                  <a:rPr lang="zh-CN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IMRPhenomX fits based on the nonprecessing NR remnant fitting framework of </a:t>
                </a:r>
                <a:r>
                  <a:rPr lang="pt-PT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Jim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pt-PT" altLang="zh-CN" sz="4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4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pt-PT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nez-Forteza et al </a:t>
                </a:r>
                <a:r>
                  <a:rPr lang="pt-PT" altLang="zh-CN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(2017).</a:t>
                </a:r>
                <a:endParaRPr lang="en-US" altLang="zh-CN" sz="3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rgbClr val="5B9BD5"/>
                  </a:buClr>
                  <a:defRPr/>
                </a:pPr>
                <a:r>
                  <a:rPr lang="zh-CN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final mass, irreducible mass, dimensionless spin, </a:t>
                </a:r>
                <a:r>
                  <a:rPr lang="zh-CN" altLang="zh-CN" sz="4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radiated energy </a:t>
                </a:r>
                <a:r>
                  <a:rPr lang="zh-CN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GW or EM emission</a:t>
                </a:r>
                <a:r>
                  <a:rPr lang="zh-CN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remnant </a:t>
                </a:r>
                <a:r>
                  <a:rPr lang="zh-CN" altLang="zh-CN" sz="4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rotational energy</a:t>
                </a:r>
                <a:r>
                  <a:rPr lang="zh-CN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horizon-area increase efficiency are calculated.</a:t>
                </a:r>
                <a:endParaRPr lang="pt-PT" altLang="zh-CN" sz="4200" dirty="0">
                  <a:solidFill>
                    <a:srgbClr val="3F3F3F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  <a:p>
                <a:pPr marL="269868" marR="0" lvl="0" indent="-269868" algn="just" defTabSz="914377" rtl="0" eaLnBrk="1" fontAlgn="auto" latinLnBrk="0" hangingPunct="1">
                  <a:lnSpc>
                    <a:spcPct val="120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rgbClr val="5B9BD5"/>
                  </a:buClr>
                  <a:buSzPct val="80000"/>
                  <a:buFont typeface="微软雅黑" panose="020B0503020204020204" pitchFamily="34" charset="-122"/>
                  <a:buChar char="▪"/>
                  <a:tabLst/>
                  <a:defRPr/>
                </a:pPr>
                <a:endParaRPr kumimoji="0" lang="zh-CN" altLang="en-US" sz="3600" b="0" i="0" u="none" strike="noStrike" kern="1200" cap="none" spc="11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B13C5F-5FA5-8D52-4AFB-FED2F997B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627" y="1522758"/>
                <a:ext cx="4313534" cy="5052426"/>
              </a:xfrm>
              <a:prstGeom prst="rect">
                <a:avLst/>
              </a:prstGeom>
              <a:blipFill>
                <a:blip r:embed="rId7"/>
                <a:stretch>
                  <a:fillRect l="-989" t="-724" r="-3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FC6B6-CA83-EA9E-68D3-D12E2573F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A17BD9-EA2E-E92A-F6D2-64DA7243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0"/>
            <a:ext cx="10225177" cy="83963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Radiated Energy vs Stored Rotational Energy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1BAA194-713F-58B8-75AD-CE87E9C75C3A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8BA8739-7569-8BD7-D487-751F4A22617B}"/>
              </a:ext>
            </a:extLst>
          </p:cNvPr>
          <p:cNvCxnSpPr>
            <a:cxnSpLocks/>
          </p:cNvCxnSpPr>
          <p:nvPr/>
        </p:nvCxnSpPr>
        <p:spPr>
          <a:xfrm>
            <a:off x="1472242" y="839638"/>
            <a:ext cx="0" cy="3772619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D910EF13-7050-A15F-C737-6B23469F8A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58D9EF-1A29-E260-AF1C-B6D652EAB7BA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C78C5F3D-B7CF-76F0-109E-BDE990A57F1B}"/>
              </a:ext>
            </a:extLst>
          </p:cNvPr>
          <p:cNvSpPr/>
          <p:nvPr/>
        </p:nvSpPr>
        <p:spPr>
          <a:xfrm>
            <a:off x="1330280" y="4559569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92B35BBA-0F5F-021B-E395-0895DF8EC333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BAF6C4E-3908-D031-55CC-A300015F9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07" y="1719634"/>
            <a:ext cx="6400813" cy="4201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A14E5A94-FD4E-0F5B-AC7E-2B523DD2E2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4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A14E5A94-FD4E-0F5B-AC7E-2B523DD2E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5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3432607-D3B8-8F63-647D-9174618C68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9015" y="1392697"/>
                <a:ext cx="3658868" cy="485555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69868" indent="-269868" algn="l" defTabSz="914377" rtl="0" eaLnBrk="1" latinLnBrk="0" hangingPunct="1">
                  <a:lnSpc>
                    <a:spcPct val="120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微软雅黑" panose="020B0503020204020204" pitchFamily="34" charset="-122"/>
                  <a:buChar char="▪"/>
                  <a:defRPr sz="36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1325" indent="-266693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▫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4843" indent="-257168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4712" indent="-252407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166" indent="-249232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buClr>
                    <a:srgbClr val="5B9BD5"/>
                  </a:buClr>
                  <a:defRPr/>
                </a:pP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zh-CN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mass ratios</a:t>
                </a: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2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zh-CN" altLang="en-US" sz="2200" b="1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2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𝟎𝟑𝟖𝟏</m:t>
                    </m:r>
                    <m:r>
                      <a:rPr lang="en-US" altLang="zh-CN" sz="2200" b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200" b="1" i="1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approaching the Schwarzschild BH accretion limit (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buClr>
                    <a:srgbClr val="5B9BD5"/>
                  </a:buClr>
                  <a:defRPr/>
                </a:pP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zh-CN" altLang="en-US" sz="2200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zh-CN" altLang="en-US" sz="2200" b="1">
                        <a:latin typeface="Cambria Math" panose="02040503050406030204" pitchFamily="18" charset="0"/>
                      </a:rPr>
                      <m:t>≳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2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200" b="1" i="1">
                        <a:latin typeface="Cambria Math" panose="02040503050406030204" pitchFamily="18" charset="0"/>
                      </a:rPr>
                      <m:t>𝟎𝟖𝟗𝟒</m:t>
                    </m:r>
                  </m:oMath>
                </a14:m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binary mergers store </a:t>
                </a:r>
                <a:r>
                  <a:rPr lang="zh-CN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rotational energy</a:t>
                </a: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 is </a:t>
                </a:r>
                <a:r>
                  <a:rPr lang="zh-CN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radiated</a:t>
                </a: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away in GWs.</a:t>
                </a:r>
                <a:endParaRPr lang="en-US" altLang="zh-CN" sz="2200" dirty="0">
                  <a:solidFill>
                    <a:srgbClr val="3F3F3F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  <a:p>
                <a:pPr lvl="0" algn="just">
                  <a:buClr>
                    <a:srgbClr val="5B9BD5"/>
                  </a:buClr>
                  <a:defRPr/>
                </a:pP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equal-mass case is consistent with the recently detected event </a:t>
                </a:r>
                <a:r>
                  <a:rPr lang="zh-CN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GW250114</a:t>
                </a:r>
                <a:r>
                  <a:rPr lang="zh-CN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zh-CN" altLang="en-US" sz="2200" b="0" i="0" u="none" strike="noStrike" kern="1200" cap="none" spc="11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3432607-D3B8-8F63-647D-9174618C6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15" y="1392697"/>
                <a:ext cx="3658868" cy="4855550"/>
              </a:xfrm>
              <a:prstGeom prst="rect">
                <a:avLst/>
              </a:prstGeom>
              <a:blipFill>
                <a:blip r:embed="rId6"/>
                <a:stretch>
                  <a:fillRect l="-1664" r="-1997" b="-32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8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BFD32-26CD-84FD-CE57-67E8CF67E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35E3D-D684-C5F1-5CF3-1996DBEE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0"/>
            <a:ext cx="10225177" cy="83963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BH with Different Spin Configurations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C70DE60-6C01-2C32-8BCE-42DFE5FB0333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F28D7A6-469E-DADE-F706-F8F3699274E1}"/>
              </a:ext>
            </a:extLst>
          </p:cNvPr>
          <p:cNvCxnSpPr>
            <a:cxnSpLocks/>
          </p:cNvCxnSpPr>
          <p:nvPr/>
        </p:nvCxnSpPr>
        <p:spPr>
          <a:xfrm>
            <a:off x="1472242" y="839638"/>
            <a:ext cx="0" cy="3772619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6DD3CC4D-5172-8BD6-B34F-2F5FFE28033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C64B357-2E4B-F3DE-2BCC-4E5B27D6A550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0E5FB7AD-370F-5A57-5193-1CBFA9C2ECF2}"/>
              </a:ext>
            </a:extLst>
          </p:cNvPr>
          <p:cNvSpPr/>
          <p:nvPr/>
        </p:nvSpPr>
        <p:spPr>
          <a:xfrm>
            <a:off x="1330280" y="4559569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E87DDDF0-AA0E-18FB-BEFF-61C15C6BF364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98FCE3D8-5F89-07D5-5AC8-86D229B8D0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A14E5A94-FD4E-0F5B-AC7E-2B523DD2E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4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2BF2E7D-D38A-4DF4-3FB4-92945EF05E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381" y="5266889"/>
                <a:ext cx="9003707" cy="137827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69868" indent="-269868" algn="l" defTabSz="914377" rtl="0" eaLnBrk="1" latinLnBrk="0" hangingPunct="1">
                  <a:lnSpc>
                    <a:spcPct val="120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微软雅黑" panose="020B0503020204020204" pitchFamily="34" charset="-122"/>
                  <a:buChar char="▪"/>
                  <a:defRPr sz="36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1325" indent="-266693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▫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4843" indent="-257168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4712" indent="-252407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166" indent="-249232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buClr>
                    <a:srgbClr val="5B9BD5"/>
                  </a:buClr>
                  <a:defRPr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Observationally, a</a:t>
                </a:r>
                <a:r>
                  <a:rPr lang="zh-C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ll publicly released LVK events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lvl="0" indent="0" algn="ctr">
                  <a:buClr>
                    <a:srgbClr val="5B9BD5"/>
                  </a:buClr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rot</m:t>
                        </m:r>
                      </m:sub>
                    </m:sSub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rad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2BF2E7D-D38A-4DF4-3FB4-92945EF05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381" y="5266889"/>
                <a:ext cx="9003707" cy="1378279"/>
              </a:xfrm>
              <a:prstGeom prst="rect">
                <a:avLst/>
              </a:prstGeom>
              <a:blipFill>
                <a:blip r:embed="rId5"/>
                <a:stretch>
                  <a:fillRect l="-1083" t="-1770" b="-4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436E930C-D5D2-46BF-4E7C-B2F41915A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06" y="1819874"/>
            <a:ext cx="4611268" cy="30741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1EB770-56C5-B3C7-9FC7-C0AAA6DB55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/>
          <a:stretch>
            <a:fillRect/>
          </a:stretch>
        </p:blipFill>
        <p:spPr>
          <a:xfrm>
            <a:off x="6532082" y="1819874"/>
            <a:ext cx="4772010" cy="3074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3F5A88-8B81-8736-CD13-D15E571CD590}"/>
                  </a:ext>
                </a:extLst>
              </p:cNvPr>
              <p:cNvSpPr txBox="1"/>
              <p:nvPr/>
            </p:nvSpPr>
            <p:spPr>
              <a:xfrm>
                <a:off x="3652537" y="1212474"/>
                <a:ext cx="1237005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3F5A88-8B81-8736-CD13-D15E571CD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37" y="1212474"/>
                <a:ext cx="1237005" cy="5638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A73D4C-53EC-3E41-E4B3-277FD78BDFEA}"/>
                  </a:ext>
                </a:extLst>
              </p:cNvPr>
              <p:cNvSpPr txBox="1"/>
              <p:nvPr/>
            </p:nvSpPr>
            <p:spPr>
              <a:xfrm>
                <a:off x="8428695" y="1212474"/>
                <a:ext cx="1413336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6A73D4C-53EC-3E41-E4B3-277FD78BD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95" y="1212474"/>
                <a:ext cx="1413336" cy="5638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5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84625-0ED3-B851-CFE2-A83F64BD5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574A35-7887-C3C5-9A79-3C17E97AF1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66822" y="0"/>
                <a:ext cx="10225177" cy="839638"/>
              </a:xfrm>
              <a:solidFill>
                <a:srgbClr val="002060"/>
              </a:solidFill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rot</m:t>
                        </m:r>
                      </m:sub>
                    </m:sSub>
                    <m:r>
                      <a:rPr lang="en-US" altLang="zh-CN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Spinning Binary BHs</a:t>
                </a:r>
                <a:endParaRPr lang="zh-CN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1574A35-7887-C3C5-9A79-3C17E97AF1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66822" y="0"/>
                <a:ext cx="10225177" cy="839638"/>
              </a:xfrm>
              <a:blipFill>
                <a:blip r:embed="rId3"/>
                <a:stretch>
                  <a:fillRect l="-2445" t="-13768" r="-1968" b="-26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F9BA60F-BA8F-ED23-EB17-9CD06960D3B3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7F8CC4B-90F7-15ED-1186-4552A1026002}"/>
              </a:ext>
            </a:extLst>
          </p:cNvPr>
          <p:cNvCxnSpPr>
            <a:cxnSpLocks/>
          </p:cNvCxnSpPr>
          <p:nvPr/>
        </p:nvCxnSpPr>
        <p:spPr>
          <a:xfrm>
            <a:off x="1472242" y="839638"/>
            <a:ext cx="0" cy="3772619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6C45D69B-5093-60DF-4829-5D62CDECBAF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F0FA891-4CE8-CA40-D88B-AF79D4665575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83E52124-23FB-E6E7-0B27-C43E9CD7E39E}"/>
              </a:ext>
            </a:extLst>
          </p:cNvPr>
          <p:cNvSpPr/>
          <p:nvPr/>
        </p:nvSpPr>
        <p:spPr>
          <a:xfrm>
            <a:off x="1330280" y="4559569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61B42200-C56C-CAD1-37C1-042490055207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59BCA5DD-6B1F-2812-BB9C-04B449ABB0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4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A14E5A94-FD4E-0F5B-AC7E-2B523DD2E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5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A831CAC-F827-3D59-7B8B-B45FCDEE9A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347" y="5196905"/>
                <a:ext cx="9003707" cy="137827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69868" indent="-269868" algn="l" defTabSz="914377" rtl="0" eaLnBrk="1" latinLnBrk="0" hangingPunct="1">
                  <a:lnSpc>
                    <a:spcPct val="120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微软雅黑" panose="020B0503020204020204" pitchFamily="34" charset="-122"/>
                  <a:buChar char="▪"/>
                  <a:defRPr sz="36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1325" indent="-266693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▫"/>
                  <a:defRPr sz="3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04843" indent="-257168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74712" indent="-252407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46166" indent="-249232" algn="l" defTabSz="914377" rtl="0" eaLnBrk="1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buClr>
                    <a:srgbClr val="5B9BD5"/>
                  </a:buClr>
                  <a:defRPr/>
                </a:pPr>
                <a:r>
                  <a:rPr lang="zh-C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Typically, binary BHs with low to moderate spins can exhibit a net increase in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rotational energy (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rot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 achieving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rot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rad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requires low spins.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A831CAC-F827-3D59-7B8B-B45FCDEE9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347" y="5196905"/>
                <a:ext cx="9003707" cy="1378279"/>
              </a:xfrm>
              <a:prstGeom prst="rect">
                <a:avLst/>
              </a:prstGeom>
              <a:blipFill>
                <a:blip r:embed="rId6"/>
                <a:stretch>
                  <a:fillRect l="-745" t="-885" r="-1083" b="-9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A57A1A9-54B2-EF3C-EF96-31D46C7EC2F4}"/>
                  </a:ext>
                </a:extLst>
              </p:cNvPr>
              <p:cNvSpPr txBox="1"/>
              <p:nvPr/>
            </p:nvSpPr>
            <p:spPr>
              <a:xfrm>
                <a:off x="3652537" y="1212474"/>
                <a:ext cx="1237005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A57A1A9-54B2-EF3C-EF96-31D46C7EC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37" y="1212474"/>
                <a:ext cx="1237005" cy="5638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0AA9858-FB44-8230-A719-9AF2FAB59186}"/>
                  </a:ext>
                </a:extLst>
              </p:cNvPr>
              <p:cNvSpPr txBox="1"/>
              <p:nvPr/>
            </p:nvSpPr>
            <p:spPr>
              <a:xfrm>
                <a:off x="8428695" y="1212474"/>
                <a:ext cx="1413336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0AA9858-FB44-8230-A719-9AF2FAB59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95" y="1212474"/>
                <a:ext cx="1413336" cy="5638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内容占位符 17">
            <a:extLst>
              <a:ext uri="{FF2B5EF4-FFF2-40B4-BE49-F238E27FC236}">
                <a16:creationId xmlns:a16="http://schemas.microsoft.com/office/drawing/2014/main" id="{7259BDE0-21E6-ABCF-A7CF-5EC809A9F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/>
          <a:stretch>
            <a:fillRect/>
          </a:stretch>
        </p:blipFill>
        <p:spPr>
          <a:xfrm>
            <a:off x="1941153" y="1819874"/>
            <a:ext cx="4490086" cy="30723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2831304-DD24-F791-8792-BBA3985F85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5202"/>
          <a:stretch>
            <a:fillRect/>
          </a:stretch>
        </p:blipFill>
        <p:spPr>
          <a:xfrm>
            <a:off x="6653842" y="1819874"/>
            <a:ext cx="4650246" cy="3072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12A1A78-3907-07B3-B066-93CC11FFD224}"/>
                  </a:ext>
                </a:extLst>
              </p:cNvPr>
              <p:cNvSpPr txBox="1"/>
              <p:nvPr/>
            </p:nvSpPr>
            <p:spPr>
              <a:xfrm rot="16200000">
                <a:off x="1210070" y="3158758"/>
                <a:ext cx="1142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ad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rot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12A1A78-3907-07B3-B066-93CC11FFD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10070" y="3158758"/>
                <a:ext cx="1142620" cy="276999"/>
              </a:xfrm>
              <a:prstGeom prst="rect">
                <a:avLst/>
              </a:prstGeom>
              <a:blipFill>
                <a:blip r:embed="rId11"/>
                <a:stretch>
                  <a:fillRect l="-4444" r="-35556" b="-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270AEEF-084C-1B80-8FDB-08A945F2C06C}"/>
                  </a:ext>
                </a:extLst>
              </p:cNvPr>
              <p:cNvSpPr txBox="1"/>
              <p:nvPr/>
            </p:nvSpPr>
            <p:spPr>
              <a:xfrm rot="16200000">
                <a:off x="5944033" y="3081121"/>
                <a:ext cx="1142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ad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rot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270AEEF-084C-1B80-8FDB-08A945F2C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44033" y="3081121"/>
                <a:ext cx="1142620" cy="276999"/>
              </a:xfrm>
              <a:prstGeom prst="rect">
                <a:avLst/>
              </a:prstGeom>
              <a:blipFill>
                <a:blip r:embed="rId12"/>
                <a:stretch>
                  <a:fillRect l="-2174" r="-32609" b="-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3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8ED2C-E1F7-15DF-57A4-4B9B4511B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FBD28-DD49-DE57-68F6-B3439EA12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0"/>
            <a:ext cx="10225177" cy="839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Objective and Key Insight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49666C0-BD83-4608-5B48-DC55903BEF02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DFA5DB2-2A4E-93B2-EE73-741A0B63E6FB}"/>
              </a:ext>
            </a:extLst>
          </p:cNvPr>
          <p:cNvCxnSpPr>
            <a:cxnSpLocks/>
          </p:cNvCxnSpPr>
          <p:nvPr/>
        </p:nvCxnSpPr>
        <p:spPr>
          <a:xfrm>
            <a:off x="1472242" y="839638"/>
            <a:ext cx="0" cy="96903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ABCD1928-D986-4C6A-C3E6-CB6EAC8AA2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2BF335D-6F11-F856-B385-AC29F403D8D5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B9F61BFE-001A-32BF-4518-58609CE5C732}"/>
              </a:ext>
            </a:extLst>
          </p:cNvPr>
          <p:cNvSpPr/>
          <p:nvPr/>
        </p:nvSpPr>
        <p:spPr>
          <a:xfrm>
            <a:off x="1337258" y="1679276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FE060AB8-1985-0961-2CE0-F6839FD52CA9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35C99336-B685-726C-692C-569E65AE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653" y="1231841"/>
            <a:ext cx="6885278" cy="3171944"/>
          </a:xfrm>
        </p:spPr>
        <p:txBody>
          <a:bodyPr>
            <a:noAutofit/>
          </a:bodyPr>
          <a:lstStyle/>
          <a:p>
            <a:pPr algn="just"/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hole (BH) 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accretion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mergers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primary channels for 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 growth 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cosmic time and are associated with the ubiquitous 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 astrophysical events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50000"/>
              </a:lnSpc>
              <a:buNone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mass–energy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momentum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at different scale, especially in the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strong-field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6A0DEC0-C9D9-BC8E-6951-8DB07F3EC2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76A0DEC0-C9D9-BC8E-6951-8DB07F3EC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4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4ACCEFE-AE45-5886-59F1-A39D8E3CAEA1}"/>
              </a:ext>
            </a:extLst>
          </p:cNvPr>
          <p:cNvSpPr txBox="1">
            <a:spLocks/>
          </p:cNvSpPr>
          <p:nvPr/>
        </p:nvSpPr>
        <p:spPr>
          <a:xfrm>
            <a:off x="1966821" y="4531445"/>
            <a:ext cx="6659583" cy="2225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zh-CN" altLang="zh-C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accretion to binary mergers, in most of the astrophysically relevant parameter space, the </a:t>
            </a:r>
            <a:r>
              <a:rPr lang="zh-CN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rotational energy stored</a:t>
            </a:r>
            <a:r>
              <a:rPr lang="zh-CN" altLang="zh-C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BH reservoir is larger than the </a:t>
            </a:r>
            <a:r>
              <a:rPr lang="zh-CN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radiated energy</a:t>
            </a:r>
            <a:r>
              <a:rPr lang="zh-CN" altLang="zh-C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EC74BA0-63EF-A388-80B2-67B02961A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r="9719"/>
          <a:stretch>
            <a:fillRect/>
          </a:stretch>
        </p:blipFill>
        <p:spPr>
          <a:xfrm>
            <a:off x="8626417" y="1354108"/>
            <a:ext cx="3565582" cy="52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83521-AD35-F310-014B-56AE9B63C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C73EE-2F02-5F87-440C-0728D93F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-1"/>
            <a:ext cx="10225177" cy="98456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Related Studies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CFBBA47-E74B-D9C4-1CBF-EBCA2D08E00E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127BF35-16AA-3DB7-2184-F9E07E70832B}"/>
              </a:ext>
            </a:extLst>
          </p:cNvPr>
          <p:cNvCxnSpPr>
            <a:cxnSpLocks/>
          </p:cNvCxnSpPr>
          <p:nvPr/>
        </p:nvCxnSpPr>
        <p:spPr>
          <a:xfrm>
            <a:off x="1472242" y="839638"/>
            <a:ext cx="0" cy="457506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0477A913-80BF-6709-8AE1-F9A48F8B627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98456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A1296FF-5EF3-AC65-6719-C517E0DF8F51}"/>
              </a:ext>
            </a:extLst>
          </p:cNvPr>
          <p:cNvCxnSpPr>
            <a:cxnSpLocks/>
          </p:cNvCxnSpPr>
          <p:nvPr/>
        </p:nvCxnSpPr>
        <p:spPr>
          <a:xfrm flipV="1">
            <a:off x="1470828" y="0"/>
            <a:ext cx="2828" cy="9681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15E7DC6E-BE27-7574-0EE1-499A0B59888B}"/>
              </a:ext>
            </a:extLst>
          </p:cNvPr>
          <p:cNvSpPr/>
          <p:nvPr/>
        </p:nvSpPr>
        <p:spPr>
          <a:xfrm>
            <a:off x="1336874" y="5357475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057D7F08-91E8-BFEE-A39D-67B9A8927E52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40978918-8D59-E82E-7B84-AB4E116140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</a:t>
                </a: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40978918-8D59-E82E-7B84-AB4E1161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3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32FF196F-A96C-01FB-C146-394A781A8747}"/>
              </a:ext>
            </a:extLst>
          </p:cNvPr>
          <p:cNvGrpSpPr/>
          <p:nvPr/>
        </p:nvGrpSpPr>
        <p:grpSpPr>
          <a:xfrm>
            <a:off x="4524839" y="1473437"/>
            <a:ext cx="7304995" cy="4125929"/>
            <a:chOff x="1410551" y="2317898"/>
            <a:chExt cx="7729429" cy="412592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989402C-FF41-3BE6-FA36-E7CEDECC30C2}"/>
                </a:ext>
              </a:extLst>
            </p:cNvPr>
            <p:cNvGrpSpPr/>
            <p:nvPr/>
          </p:nvGrpSpPr>
          <p:grpSpPr>
            <a:xfrm>
              <a:off x="1410551" y="2317898"/>
              <a:ext cx="7729429" cy="4117954"/>
              <a:chOff x="1394602" y="2248786"/>
              <a:chExt cx="7729429" cy="4117954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1DA97BE-9204-5FE4-148A-ED0CC1E41B32}"/>
                  </a:ext>
                </a:extLst>
              </p:cNvPr>
              <p:cNvSpPr txBox="1"/>
              <p:nvPr/>
            </p:nvSpPr>
            <p:spPr>
              <a:xfrm>
                <a:off x="3258879" y="5997408"/>
                <a:ext cx="1396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Mass Ratio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D1ECD726-BAE9-89BD-BEAC-7776F87D3968}"/>
                  </a:ext>
                </a:extLst>
              </p:cNvPr>
              <p:cNvGrpSpPr/>
              <p:nvPr/>
            </p:nvGrpSpPr>
            <p:grpSpPr>
              <a:xfrm>
                <a:off x="1394602" y="2248786"/>
                <a:ext cx="7729429" cy="4068704"/>
                <a:chOff x="1522193" y="2525992"/>
                <a:chExt cx="7729429" cy="4068704"/>
              </a:xfrm>
            </p:grpSpPr>
            <p:cxnSp>
              <p:nvCxnSpPr>
                <p:cNvPr id="14" name="连接符: 肘形 13">
                  <a:extLst>
                    <a:ext uri="{FF2B5EF4-FFF2-40B4-BE49-F238E27FC236}">
                      <a16:creationId xmlns:a16="http://schemas.microsoft.com/office/drawing/2014/main" id="{9157FDEE-9A02-E116-9E2B-881022FCF6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8441" y="2589029"/>
                  <a:ext cx="7113181" cy="3636335"/>
                </a:xfrm>
                <a:prstGeom prst="bentConnector3">
                  <a:avLst>
                    <a:gd name="adj1" fmla="val 75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8907C42F-5AA4-615D-69ED-9D08CEF49C7D}"/>
                    </a:ext>
                  </a:extLst>
                </p:cNvPr>
                <p:cNvSpPr/>
                <p:nvPr/>
              </p:nvSpPr>
              <p:spPr>
                <a:xfrm>
                  <a:off x="3141920" y="5233877"/>
                  <a:ext cx="426432" cy="38277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84293300-6FF8-A969-2792-C581407E468A}"/>
                    </a:ext>
                  </a:extLst>
                </p:cNvPr>
                <p:cNvSpPr/>
                <p:nvPr/>
              </p:nvSpPr>
              <p:spPr>
                <a:xfrm>
                  <a:off x="4166191" y="5273748"/>
                  <a:ext cx="70883" cy="6468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A6159FDE-2DE7-2D71-9543-F2944447D1D8}"/>
                    </a:ext>
                  </a:extLst>
                </p:cNvPr>
                <p:cNvSpPr/>
                <p:nvPr/>
              </p:nvSpPr>
              <p:spPr>
                <a:xfrm>
                  <a:off x="6686106" y="5233877"/>
                  <a:ext cx="372139" cy="38277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ED779891-47B8-A4BB-7E62-A5FC5537A762}"/>
                    </a:ext>
                  </a:extLst>
                </p:cNvPr>
                <p:cNvSpPr/>
                <p:nvPr/>
              </p:nvSpPr>
              <p:spPr>
                <a:xfrm>
                  <a:off x="7520762" y="4875028"/>
                  <a:ext cx="372139" cy="38277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D7C7891E-244A-1A38-9B20-C22C0BC246B3}"/>
                    </a:ext>
                  </a:extLst>
                </p:cNvPr>
                <p:cNvSpPr/>
                <p:nvPr/>
              </p:nvSpPr>
              <p:spPr>
                <a:xfrm>
                  <a:off x="2424223" y="5039832"/>
                  <a:ext cx="1842501" cy="77086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22" name="箭头: V 形 21">
                  <a:extLst>
                    <a:ext uri="{FF2B5EF4-FFF2-40B4-BE49-F238E27FC236}">
                      <a16:creationId xmlns:a16="http://schemas.microsoft.com/office/drawing/2014/main" id="{A5A66AA3-2EDC-323E-4380-7C2DF62BAA7F}"/>
                    </a:ext>
                  </a:extLst>
                </p:cNvPr>
                <p:cNvSpPr/>
                <p:nvPr/>
              </p:nvSpPr>
              <p:spPr>
                <a:xfrm rot="11761610">
                  <a:off x="3880884" y="5074198"/>
                  <a:ext cx="69112" cy="90376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F80E0917-FFD4-57A4-978D-E37E515363DA}"/>
                    </a:ext>
                  </a:extLst>
                </p:cNvPr>
                <p:cNvSpPr/>
                <p:nvPr/>
              </p:nvSpPr>
              <p:spPr>
                <a:xfrm>
                  <a:off x="6768097" y="4844459"/>
                  <a:ext cx="1059713" cy="858578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24" name="箭头: V 形 23">
                  <a:extLst>
                    <a:ext uri="{FF2B5EF4-FFF2-40B4-BE49-F238E27FC236}">
                      <a16:creationId xmlns:a16="http://schemas.microsoft.com/office/drawing/2014/main" id="{21A20F1A-385D-2A14-C890-3566C20CB0A6}"/>
                    </a:ext>
                  </a:extLst>
                </p:cNvPr>
                <p:cNvSpPr/>
                <p:nvPr/>
              </p:nvSpPr>
              <p:spPr>
                <a:xfrm rot="9797523">
                  <a:off x="7109874" y="4829840"/>
                  <a:ext cx="69112" cy="90376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25" name="箭头: V 形 24">
                  <a:extLst>
                    <a:ext uri="{FF2B5EF4-FFF2-40B4-BE49-F238E27FC236}">
                      <a16:creationId xmlns:a16="http://schemas.microsoft.com/office/drawing/2014/main" id="{314493EC-DFE6-022A-2D4C-6D53D25CDFD3}"/>
                    </a:ext>
                  </a:extLst>
                </p:cNvPr>
                <p:cNvSpPr/>
                <p:nvPr/>
              </p:nvSpPr>
              <p:spPr>
                <a:xfrm rot="20637302">
                  <a:off x="7440505" y="5643414"/>
                  <a:ext cx="69112" cy="90376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085B86DB-697D-0168-93A1-D1F12C696AFF}"/>
                    </a:ext>
                  </a:extLst>
                </p:cNvPr>
                <p:cNvSpPr txBox="1"/>
                <p:nvPr/>
              </p:nvSpPr>
              <p:spPr>
                <a:xfrm>
                  <a:off x="1819123" y="6225364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pic>
              <p:nvPicPr>
                <p:cNvPr id="27" name="图片 26">
                  <a:extLst>
                    <a:ext uri="{FF2B5EF4-FFF2-40B4-BE49-F238E27FC236}">
                      <a16:creationId xmlns:a16="http://schemas.microsoft.com/office/drawing/2014/main" id="{FF049EEB-2FAB-F6A5-69C7-75121F76BF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24223" y="2525992"/>
                  <a:ext cx="1711554" cy="1977023"/>
                </a:xfrm>
                <a:prstGeom prst="rect">
                  <a:avLst/>
                </a:prstGeom>
              </p:spPr>
            </p:pic>
            <p:cxnSp>
              <p:nvCxnSpPr>
                <p:cNvPr id="28" name="直接箭头连接符 27">
                  <a:extLst>
                    <a:ext uri="{FF2B5EF4-FFF2-40B4-BE49-F238E27FC236}">
                      <a16:creationId xmlns:a16="http://schemas.microsoft.com/office/drawing/2014/main" id="{FE54E6E3-1542-DDA1-47CB-B0D2C29FB062}"/>
                    </a:ext>
                  </a:extLst>
                </p:cNvPr>
                <p:cNvCxnSpPr/>
                <p:nvPr/>
              </p:nvCxnSpPr>
              <p:spPr>
                <a:xfrm>
                  <a:off x="4783006" y="6462195"/>
                  <a:ext cx="1532197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704C4E52-2C84-8A26-2304-E6A02DC1CED1}"/>
                    </a:ext>
                  </a:extLst>
                </p:cNvPr>
                <p:cNvSpPr txBox="1"/>
                <p:nvPr/>
              </p:nvSpPr>
              <p:spPr>
                <a:xfrm rot="16200000">
                  <a:off x="977156" y="4387727"/>
                  <a:ext cx="1773958" cy="6838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pt-PT" altLang="zh-CN" dirty="0"/>
                    <a:t>External</a:t>
                  </a: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cs"/>
                    </a:rPr>
                    <a:t> </a:t>
                  </a:r>
                  <a:r>
                    <a:rPr kumimoji="0" lang="en-US" altLang="zh-C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cs"/>
                    </a:rPr>
                    <a:t>F</a:t>
                  </a: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cs"/>
                    </a:rPr>
                    <a:t>ield</a:t>
                  </a:r>
                  <a:r>
                    <a:rPr kumimoji="0" lang="en-US" altLang="zh-C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微软雅黑"/>
                      <a:ea typeface="微软雅黑"/>
                      <a:cs typeface="+mn-cs"/>
                    </a:rPr>
                    <a:t>,</a:t>
                  </a:r>
                </a:p>
                <a:p>
                  <a:pPr lvl="0">
                    <a:defRPr/>
                  </a:pPr>
                  <a:r>
                    <a:rPr lang="pt-PT" altLang="zh-CN" dirty="0"/>
                    <a:t>  Non-Kerr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endParaRPr>
                </a:p>
              </p:txBody>
            </p:sp>
            <p:cxnSp>
              <p:nvCxnSpPr>
                <p:cNvPr id="30" name="直接箭头连接符 29">
                  <a:extLst>
                    <a:ext uri="{FF2B5EF4-FFF2-40B4-BE49-F238E27FC236}">
                      <a16:creationId xmlns:a16="http://schemas.microsoft.com/office/drawing/2014/main" id="{8226CD3D-5DBC-6B30-C54D-C07399E348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27369" y="2944559"/>
                  <a:ext cx="0" cy="1068519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C9F288A-553B-931A-C7A2-584549FD6079}"/>
                </a:ext>
              </a:extLst>
            </p:cNvPr>
            <p:cNvSpPr txBox="1"/>
            <p:nvPr/>
          </p:nvSpPr>
          <p:spPr>
            <a:xfrm>
              <a:off x="7078877" y="607449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1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54D2B98A-0AEE-70AD-B31F-9DC2A0F510DA}"/>
              </a:ext>
            </a:extLst>
          </p:cNvPr>
          <p:cNvSpPr txBox="1"/>
          <p:nvPr/>
        </p:nvSpPr>
        <p:spPr>
          <a:xfrm>
            <a:off x="1621907" y="4157146"/>
            <a:ext cx="284141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    Penrose process</a:t>
            </a:r>
          </a:p>
          <a:p>
            <a:r>
              <a:rPr lang="en-US" altLang="zh-CN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pt-PT" altLang="zh-CN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Zhang et al. 2024, CQG;</a:t>
            </a:r>
          </a:p>
          <a:p>
            <a:r>
              <a:rPr lang="pt-PT" altLang="zh-CN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Ruffini &amp;.. Zhang 2025 PRL;</a:t>
            </a:r>
          </a:p>
          <a:p>
            <a:r>
              <a:rPr lang="pt-PT" altLang="zh-CN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Ruffini &amp;.. Zhang 2025 PRR</a:t>
            </a:r>
            <a:r>
              <a:rPr lang="en-US" altLang="zh-CN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i="1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26448D9-EDB5-E644-45A1-1E6A717E4559}"/>
              </a:ext>
            </a:extLst>
          </p:cNvPr>
          <p:cNvSpPr txBox="1"/>
          <p:nvPr/>
        </p:nvSpPr>
        <p:spPr>
          <a:xfrm>
            <a:off x="3762969" y="5724721"/>
            <a:ext cx="236058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 Accretion process</a:t>
            </a:r>
          </a:p>
          <a:p>
            <a:r>
              <a:rPr lang="en-US" altLang="zh-CN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(Zhang et al. 2023, AR)</a:t>
            </a:r>
            <a:endParaRPr lang="zh-CN" altLang="en-US" i="1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82B21FB-79C8-839C-47AF-CF6820FE1D46}"/>
              </a:ext>
            </a:extLst>
          </p:cNvPr>
          <p:cNvSpPr txBox="1"/>
          <p:nvPr/>
        </p:nvSpPr>
        <p:spPr>
          <a:xfrm>
            <a:off x="6549244" y="5863220"/>
            <a:ext cx="268214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EMRIs and binary merger</a:t>
            </a:r>
          </a:p>
          <a:p>
            <a:r>
              <a:rPr lang="en-US" altLang="zh-CN" dirty="0"/>
              <a:t> </a:t>
            </a:r>
            <a:r>
              <a:rPr lang="en-US" altLang="zh-CN" i="1" dirty="0"/>
              <a:t>(to be </a:t>
            </a:r>
            <a:r>
              <a:rPr lang="en-US" altLang="zh-CN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submitted</a:t>
            </a:r>
            <a:r>
              <a:rPr lang="en-US" altLang="zh-CN" i="1" dirty="0"/>
              <a:t>..)</a:t>
            </a:r>
            <a:endParaRPr lang="zh-CN" altLang="en-US" i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1B598B9-E771-FAEB-2679-DC9518A1AD53}"/>
              </a:ext>
            </a:extLst>
          </p:cNvPr>
          <p:cNvSpPr txBox="1"/>
          <p:nvPr/>
        </p:nvSpPr>
        <p:spPr>
          <a:xfrm>
            <a:off x="1662167" y="2332486"/>
            <a:ext cx="3186017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Immersed in magnetic field</a:t>
            </a:r>
          </a:p>
          <a:p>
            <a:r>
              <a:rPr lang="en-US" altLang="zh-CN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(Rueda &amp; Ruffini 2023)</a:t>
            </a:r>
            <a:endParaRPr lang="zh-CN" altLang="en-US" i="1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03FFB57-D66F-3A24-3585-3D2A6E80971F}"/>
              </a:ext>
            </a:extLst>
          </p:cNvPr>
          <p:cNvSpPr txBox="1"/>
          <p:nvPr/>
        </p:nvSpPr>
        <p:spPr>
          <a:xfrm>
            <a:off x="9319360" y="5724720"/>
            <a:ext cx="2792021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Observationally </a:t>
            </a:r>
            <a:r>
              <a:rPr lang="pt-PT" altLang="zh-CN" dirty="0"/>
              <a:t>verified</a:t>
            </a:r>
            <a:r>
              <a:rPr lang="en-US" altLang="zh-CN" dirty="0"/>
              <a:t> by </a:t>
            </a:r>
            <a:r>
              <a:rPr lang="en-US" altLang="zh-CN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LOGO, 2025, PRL</a:t>
            </a:r>
            <a:endParaRPr lang="zh-CN" altLang="en-US" i="1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2521BF4-F03C-E621-3FE1-DA0137C5387C}"/>
              </a:ext>
            </a:extLst>
          </p:cNvPr>
          <p:cNvCxnSpPr>
            <a:cxnSpLocks/>
          </p:cNvCxnSpPr>
          <p:nvPr/>
        </p:nvCxnSpPr>
        <p:spPr>
          <a:xfrm flipH="1">
            <a:off x="5200291" y="5049242"/>
            <a:ext cx="599169" cy="6754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1CD7A622-C48F-9074-7B0D-200ECDEA82EA}"/>
              </a:ext>
            </a:extLst>
          </p:cNvPr>
          <p:cNvCxnSpPr>
            <a:cxnSpLocks/>
          </p:cNvCxnSpPr>
          <p:nvPr/>
        </p:nvCxnSpPr>
        <p:spPr>
          <a:xfrm flipH="1">
            <a:off x="4463322" y="4650482"/>
            <a:ext cx="78032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8A6783E-9CB9-6962-1E64-8E21B81FCE48}"/>
              </a:ext>
            </a:extLst>
          </p:cNvPr>
          <p:cNvCxnSpPr/>
          <p:nvPr/>
        </p:nvCxnSpPr>
        <p:spPr>
          <a:xfrm>
            <a:off x="7483194" y="5049242"/>
            <a:ext cx="215153" cy="8139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9A0E455-5DB3-39EA-FB1A-D631270B4A27}"/>
              </a:ext>
            </a:extLst>
          </p:cNvPr>
          <p:cNvCxnSpPr>
            <a:cxnSpLocks/>
          </p:cNvCxnSpPr>
          <p:nvPr/>
        </p:nvCxnSpPr>
        <p:spPr>
          <a:xfrm>
            <a:off x="10301636" y="5049242"/>
            <a:ext cx="87753" cy="6754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FB4F16B-294E-177B-A447-14570158E069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4848184" y="2642265"/>
            <a:ext cx="395464" cy="133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3B6D0D48-70C3-5019-3F83-929521ACD25F}"/>
              </a:ext>
            </a:extLst>
          </p:cNvPr>
          <p:cNvSpPr txBox="1"/>
          <p:nvPr/>
        </p:nvSpPr>
        <p:spPr>
          <a:xfrm>
            <a:off x="7395545" y="1514675"/>
            <a:ext cx="4174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zh-CN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 </a:t>
            </a:r>
            <a:r>
              <a:rPr lang="zh-CN" altLang="zh-CN" sz="2000" b="1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evolution</a:t>
            </a:r>
            <a:r>
              <a:rPr lang="zh-CN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of BH energy reservoirs</a:t>
            </a:r>
            <a:r>
              <a:rPr lang="en-US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and </a:t>
            </a:r>
            <a:r>
              <a:rPr lang="zh-CN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energy extraction</a:t>
            </a:r>
            <a:r>
              <a:rPr lang="en-US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events</a:t>
            </a:r>
            <a:r>
              <a:rPr lang="zh-CN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over </a:t>
            </a:r>
            <a:r>
              <a:rPr lang="zh-CN" altLang="zh-CN" sz="2000" b="1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cosmic time</a:t>
            </a:r>
            <a:r>
              <a:rPr lang="en-US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zh-CN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How to </a:t>
            </a:r>
            <a:r>
              <a:rPr lang="zh-CN" altLang="zh-CN" sz="2000" b="1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observationally</a:t>
            </a:r>
            <a:r>
              <a:rPr lang="zh-CN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zh-CN" altLang="zh-CN" sz="2000" b="1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trace</a:t>
            </a:r>
            <a:r>
              <a:rPr lang="zh-CN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BH</a:t>
            </a:r>
            <a:r>
              <a:rPr lang="zh-CN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energy reservoirs? </a:t>
            </a:r>
            <a:endParaRPr lang="en-US" altLang="zh-CN" sz="2000" dirty="0">
              <a:solidFill>
                <a:srgbClr val="3F3F3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What is the mass-energy of </a:t>
            </a:r>
            <a:r>
              <a:rPr lang="en-US" altLang="zh-CN" sz="2000" b="1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dynamic BHs</a:t>
            </a:r>
            <a:r>
              <a:rPr lang="en-US" altLang="zh-CN" sz="2000" dirty="0">
                <a:solidFill>
                  <a:srgbClr val="3F3F3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69D1152-E50D-3E2F-1A3A-70593574DDBF}"/>
              </a:ext>
            </a:extLst>
          </p:cNvPr>
          <p:cNvSpPr txBox="1"/>
          <p:nvPr/>
        </p:nvSpPr>
        <p:spPr>
          <a:xfrm>
            <a:off x="1920344" y="1594865"/>
            <a:ext cx="2425600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altLang="zh-CN" dirty="0"/>
              <a:t>Charged black hole</a:t>
            </a:r>
          </a:p>
          <a:p>
            <a:r>
              <a:rPr lang="en-US" altLang="zh-CN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(Hu, Cai &amp; Wang 2026)</a:t>
            </a:r>
            <a:endParaRPr lang="zh-CN" altLang="en-US" i="1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B961E23-2AD6-E664-7ADB-FEAA33A240EA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4345944" y="1918030"/>
            <a:ext cx="76130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41" grpId="0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B3015-6172-D0FC-B7D2-3CD321069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1543E-F269-6514-76D7-B04B3122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0"/>
            <a:ext cx="10225177" cy="839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Take-home Messages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D7FA729-2487-EBB3-6F2A-62DA9B587947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CC18136-3570-44EC-BA1C-43B9718301FB}"/>
              </a:ext>
            </a:extLst>
          </p:cNvPr>
          <p:cNvCxnSpPr>
            <a:cxnSpLocks/>
          </p:cNvCxnSpPr>
          <p:nvPr/>
        </p:nvCxnSpPr>
        <p:spPr>
          <a:xfrm flipH="1">
            <a:off x="1464371" y="839638"/>
            <a:ext cx="7871" cy="448480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BFBB9280-DA15-89D8-63B1-D59B6FDACD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5181112-88BC-2B7E-7123-F21D33F86820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5C440782-6885-4519-C567-A4A320481F78}"/>
              </a:ext>
            </a:extLst>
          </p:cNvPr>
          <p:cNvSpPr/>
          <p:nvPr/>
        </p:nvSpPr>
        <p:spPr>
          <a:xfrm>
            <a:off x="1330987" y="5324445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B33A4573-A092-041B-4F00-C1EAC3DFAFED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09C85961-641B-7E4D-6A33-376A3327AB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</a:t>
                </a: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09C85961-641B-7E4D-6A33-376A3327A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3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D45CA18-2AE2-257B-7290-7CB76D205AAF}"/>
              </a:ext>
            </a:extLst>
          </p:cNvPr>
          <p:cNvSpPr txBox="1">
            <a:spLocks/>
          </p:cNvSpPr>
          <p:nvPr/>
        </p:nvSpPr>
        <p:spPr>
          <a:xfrm>
            <a:off x="2306127" y="2136327"/>
            <a:ext cx="8333117" cy="4206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zh-CN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accretion to binary mergers, </a:t>
            </a:r>
            <a:r>
              <a:rPr lang="en-US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zh-CN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astrophysically relevant parameter </a:t>
            </a:r>
            <a:r>
              <a:rPr lang="en-US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range, </a:t>
            </a:r>
            <a:r>
              <a:rPr lang="zh-CN" altLang="zh-C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</a:t>
            </a:r>
            <a:r>
              <a:rPr lang="en-US" altLang="zh-C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 </a:t>
            </a:r>
            <a:r>
              <a:rPr lang="zh-CN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stored in the BH is </a:t>
            </a:r>
            <a:r>
              <a:rPr lang="en-US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than</a:t>
            </a:r>
            <a:r>
              <a:rPr lang="zh-CN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</a:t>
            </a:r>
            <a:r>
              <a:rPr lang="en-US" altLang="zh-C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energy </a:t>
            </a:r>
            <a:r>
              <a:rPr lang="en-US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(GW + EM)</a:t>
            </a:r>
            <a:r>
              <a:rPr lang="zh-CN" altLang="zh-C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zh-CN" altLang="zh-C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enormous energy stored in </a:t>
            </a:r>
            <a:r>
              <a:rPr lang="en-US" altLang="zh-C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zh-CN" altLang="zh-C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can be used for subsequent energy extraction processes. Our results connect accretion, binary mergers, and energy extraction together, clearly showing the energy </a:t>
            </a:r>
            <a:r>
              <a:rPr lang="en-US" altLang="zh-C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bookkeeping</a:t>
            </a:r>
            <a:r>
              <a:rPr lang="zh-CN" altLang="zh-C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US" altLang="zh-C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BHs </a:t>
            </a:r>
            <a:r>
              <a:rPr lang="zh-CN" altLang="zh-C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infinity.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pt-PT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41336B-DBF3-7A5C-BF6B-98F17F09429E}"/>
              </a:ext>
            </a:extLst>
          </p:cNvPr>
          <p:cNvSpPr txBox="1"/>
          <p:nvPr/>
        </p:nvSpPr>
        <p:spPr>
          <a:xfrm>
            <a:off x="2861813" y="1364320"/>
            <a:ext cx="7221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tored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otational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 &gt; R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adiat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Energy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82087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28D75-56C0-DDCA-577C-3623D606A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62304A-3B5F-0E91-65B5-799454F04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826" y="1739451"/>
            <a:ext cx="11260347" cy="1912398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9600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Thanks !</a:t>
            </a:r>
            <a:br>
              <a:rPr lang="pt-PT" altLang="zh-CN" sz="9600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pt-PT" altLang="zh-CN" sz="20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EC8A64-2F96-129A-6036-16FC9A39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0"/>
            <a:ext cx="10225177" cy="839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FE7F03-B2C2-EE20-D305-6610A12A90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05" y="968107"/>
                <a:ext cx="1447823" cy="5873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FE7F03-B2C2-EE20-D305-6610A12A9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05" y="968107"/>
                <a:ext cx="1447823" cy="5873568"/>
              </a:xfrm>
              <a:blipFill>
                <a:blip r:embed="rId4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9138C6A-1534-D062-28E2-C980FCB383E6}"/>
              </a:ext>
            </a:extLst>
          </p:cNvPr>
          <p:cNvSpPr txBox="1">
            <a:spLocks/>
          </p:cNvSpPr>
          <p:nvPr/>
        </p:nvSpPr>
        <p:spPr>
          <a:xfrm>
            <a:off x="2093343" y="1466491"/>
            <a:ext cx="9972135" cy="5313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Irreducible Mass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during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Accretion</a:t>
            </a:r>
            <a:endParaRPr lang="pt-PT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Irreducible Mass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during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RMRIs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Irreducible Mass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Merger</a:t>
            </a:r>
            <a:endParaRPr lang="pt-PT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endParaRPr lang="pt-PT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6DE4E2A-644C-A355-71CE-96CC907165F0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A3B59DC-7D13-955A-B90D-2B234F8A4888}"/>
              </a:ext>
            </a:extLst>
          </p:cNvPr>
          <p:cNvCxnSpPr>
            <a:cxnSpLocks/>
          </p:cNvCxnSpPr>
          <p:nvPr/>
        </p:nvCxnSpPr>
        <p:spPr>
          <a:xfrm>
            <a:off x="1472242" y="839638"/>
            <a:ext cx="0" cy="50608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F42E9F7C-6FA7-7A7D-BF03-453F8BFAB6E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FD7C658-4762-7674-87FA-955CA64C4DE6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AD502ECB-691B-3C72-9DA2-E4420E1D7D7E}"/>
              </a:ext>
            </a:extLst>
          </p:cNvPr>
          <p:cNvSpPr/>
          <p:nvPr/>
        </p:nvSpPr>
        <p:spPr>
          <a:xfrm>
            <a:off x="1338151" y="1337094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0B1BBFAD-2A86-2CC0-197D-10A3F5AC0F0B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9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3301-D337-2CB3-09E2-64E17AAE5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741EB-348D-787B-280A-91A02C8B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0"/>
            <a:ext cx="10225177" cy="839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Opening the Gates of Black Hole Study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DD3FF4A-A4CC-57AE-3117-25F893FF80CC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31A94F0-EF9F-D9D3-A180-CD46B94444E6}"/>
              </a:ext>
            </a:extLst>
          </p:cNvPr>
          <p:cNvCxnSpPr>
            <a:cxnSpLocks/>
          </p:cNvCxnSpPr>
          <p:nvPr/>
        </p:nvCxnSpPr>
        <p:spPr>
          <a:xfrm flipH="1">
            <a:off x="1470827" y="839638"/>
            <a:ext cx="1415" cy="105192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A103FF2E-8DFC-A8E3-28D5-A2F7BC77988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4DCE72A-A1E5-7C58-2810-C75D3D9EA325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6F3F9980-D0A5-0BCA-EDF3-D57499FF111D}"/>
              </a:ext>
            </a:extLst>
          </p:cNvPr>
          <p:cNvSpPr/>
          <p:nvPr/>
        </p:nvSpPr>
        <p:spPr>
          <a:xfrm>
            <a:off x="1338151" y="1762168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6602D33D-FD9C-219F-7E44-8C9C5F29F3F2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6B5262AB-83E9-7E62-C765-5D101F001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90257" y="1408922"/>
                <a:ext cx="5617905" cy="5166262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altLang="zh-CN" dirty="0"/>
                  <a:t>                                            </a:t>
                </a:r>
                <a:r>
                  <a:rPr lang="en-US" altLang="zh-CN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(1915)</a:t>
                </a:r>
              </a:p>
              <a:p>
                <a:pPr marL="0" indent="0" algn="just">
                  <a:buNone/>
                </a:pPr>
                <a:r>
                  <a:rPr lang="en-US" altLang="zh-CN" sz="800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en-US" altLang="zh-CN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 P. Kerr </a:t>
                </a:r>
                <a:r>
                  <a:rPr lang="en-US" altLang="zh-CN" sz="2400" i="1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(1963) </a:t>
                </a:r>
                <a:r>
                  <a:rPr lang="en-US" altLang="zh-CN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 an exact solution that depends on two parameters: </a:t>
                </a:r>
                <a:r>
                  <a:rPr lang="en-US" altLang="zh-CN" b="1" i="1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b="1" i="1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dirty="0">
                    <a:solidFill>
                      <a:srgbClr val="0D0D0D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altLang="zh-CN" sz="800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/>
                <a:r>
                  <a:rPr lang="en-US" altLang="zh-CN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mass-energy formula of a Kerr BH: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2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2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2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2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2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i="1" dirty="0">
                    <a:solidFill>
                      <a:schemeClr val="tx2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2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2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chemeClr val="tx2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2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2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2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i="1">
                            <a:solidFill>
                              <a:schemeClr val="tx2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irr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i="1" dirty="0">
                    <a:solidFill>
                      <a:schemeClr val="tx2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dirty="0">
                    <a:solidFill>
                      <a:schemeClr val="tx2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altLang="zh-CN" i="1" dirty="0">
                    <a:solidFill>
                      <a:schemeClr val="tx2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solidFill>
                              <a:schemeClr val="tx2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i="1">
                            <a:solidFill>
                              <a:schemeClr val="tx2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irr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2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  <m:r>
                      <a:rPr lang="en-US" altLang="zh-CN" i="1">
                        <a:solidFill>
                          <a:schemeClr val="tx2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i="1">
                        <a:solidFill>
                          <a:schemeClr val="tx2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CN" i="1" dirty="0">
                    <a:solidFill>
                      <a:schemeClr val="tx2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(Christodoulou 1970, Christodoulou &amp; Ruffini 1971), </a:t>
                </a:r>
                <a:r>
                  <a:rPr lang="zh-CN" altLang="zh-CN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obtained by studying the geodesics of particles in the minimum-energy state.</a:t>
                </a:r>
                <a:endParaRPr lang="en-US" altLang="zh-CN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6B5262AB-83E9-7E62-C765-5D101F001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0257" y="1408922"/>
                <a:ext cx="5617905" cy="5166262"/>
              </a:xfrm>
              <a:blipFill>
                <a:blip r:embed="rId3"/>
                <a:stretch>
                  <a:fillRect l="-1952" t="-2123" r="-37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AE104D1A-F5D7-864D-36ED-01D5ABF833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4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AE104D1A-F5D7-864D-36ED-01D5ABF83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5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爱因斯坦场方程的变分法导出">
            <a:extLst>
              <a:ext uri="{FF2B5EF4-FFF2-40B4-BE49-F238E27FC236}">
                <a16:creationId xmlns:a16="http://schemas.microsoft.com/office/drawing/2014/main" id="{EB1D848B-4259-4684-7E65-DD292BC0E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1" b="18988"/>
          <a:stretch/>
        </p:blipFill>
        <p:spPr bwMode="auto">
          <a:xfrm>
            <a:off x="1966821" y="1160472"/>
            <a:ext cx="4250570" cy="8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42D716-11C4-CE81-FC02-00606F50E3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21" y="1061595"/>
            <a:ext cx="2775639" cy="277563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D49FB74-E612-CFE2-0CF4-3B4C08C1BA0F}"/>
              </a:ext>
            </a:extLst>
          </p:cNvPr>
          <p:cNvSpPr txBox="1"/>
          <p:nvPr/>
        </p:nvSpPr>
        <p:spPr>
          <a:xfrm>
            <a:off x="8597027" y="2983952"/>
            <a:ext cx="90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EHT. </a:t>
            </a:r>
            <a:r>
              <a:rPr lang="en-US" altLang="zh-CN" i="1" dirty="0">
                <a:solidFill>
                  <a:schemeClr val="bg1"/>
                </a:solidFill>
              </a:rPr>
              <a:t>(2019)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D5D4A18-6B52-3AA3-B0DF-87803227CD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9241" y="4059192"/>
            <a:ext cx="4709754" cy="26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50952-67C3-7EE5-2386-676EC5ACD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6C6FB7-526C-7793-5E63-50210BF2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0"/>
            <a:ext cx="10225177" cy="839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Irreducible Mass and Surface Area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93033AF-298A-140B-6C3E-03D86422D09E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AD650A6-B4FB-EA1C-9FD5-F088025E75F3}"/>
              </a:ext>
            </a:extLst>
          </p:cNvPr>
          <p:cNvCxnSpPr>
            <a:cxnSpLocks/>
          </p:cNvCxnSpPr>
          <p:nvPr/>
        </p:nvCxnSpPr>
        <p:spPr>
          <a:xfrm flipH="1">
            <a:off x="1470828" y="839638"/>
            <a:ext cx="1414" cy="105978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5E883EC2-1FCE-562F-B277-6184BAA1E18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8FF86D9-D34F-A631-10AB-7251730256F8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C7B21250-CDE5-37FD-B00E-21AFC2FED6E6}"/>
              </a:ext>
            </a:extLst>
          </p:cNvPr>
          <p:cNvSpPr/>
          <p:nvPr/>
        </p:nvSpPr>
        <p:spPr>
          <a:xfrm>
            <a:off x="1336737" y="1770028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7F011134-39FC-C09A-C48E-0F6B892F30D0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4E252F89-6CBA-3019-90FD-708C3B10F0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4E252F89-6CBA-3019-90FD-708C3B10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3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6FDE49-47F9-D517-0C12-D811DDAF8B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4981" y="1387945"/>
                <a:ext cx="9933208" cy="489501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irreducible mass</a:t>
                </a:r>
              </a:p>
              <a:p>
                <a:pPr algn="just">
                  <a:lnSpc>
                    <a:spcPct val="120000"/>
                  </a:lnSpc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surface area: 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=16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irr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(S. W. Hawking 1971)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always increases for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BH in classical theory.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when involving binary BHs, the total irreducible mass can decrease.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(Heuristic thinking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10+10&gt;18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the entropy of BHs is linearly related the surface area. 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(J. D. 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Bekenstein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1973)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66FDE49-47F9-D517-0C12-D811DDAF8B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4981" y="1387945"/>
                <a:ext cx="9933208" cy="4895019"/>
              </a:xfrm>
              <a:blipFill>
                <a:blip r:embed="rId4"/>
                <a:stretch>
                  <a:fillRect l="-1104" t="-498" r="-1227" b="-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A67135C-F418-6C80-2EF8-490D76C9CD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15083" r="5469" b="7208"/>
          <a:stretch/>
        </p:blipFill>
        <p:spPr>
          <a:xfrm>
            <a:off x="4879673" y="1899425"/>
            <a:ext cx="3274944" cy="7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C38B7-6F3E-D6B9-DA1D-F7CFEBF3B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186BE-7327-A8BF-A384-1318E527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0"/>
            <a:ext cx="10225177" cy="83963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BH Quantities after Particle Capture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A80EC11-A36F-656E-D645-DD51068B0DB7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86274EF-ADA4-409E-BE47-3A3ADBEEA265}"/>
              </a:ext>
            </a:extLst>
          </p:cNvPr>
          <p:cNvCxnSpPr>
            <a:cxnSpLocks/>
          </p:cNvCxnSpPr>
          <p:nvPr/>
        </p:nvCxnSpPr>
        <p:spPr>
          <a:xfrm flipH="1">
            <a:off x="1470828" y="839638"/>
            <a:ext cx="1414" cy="105978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2EBD34EC-7431-8198-8C13-86EC08497D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AE588B3-70F9-AB5A-2372-9590405D2394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96B370D5-79FC-7D5A-E110-01BB35B6ECCB}"/>
              </a:ext>
            </a:extLst>
          </p:cNvPr>
          <p:cNvSpPr/>
          <p:nvPr/>
        </p:nvSpPr>
        <p:spPr>
          <a:xfrm>
            <a:off x="1336623" y="1898497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612E1DDC-D969-AE24-4398-39FEED1C86BD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2ABAC5C9-F431-C14F-1D2E-C4574AF91C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4E252F89-6CBA-3019-90FD-708C3B10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3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3EE517F-CF74-6675-3970-86ABA8845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3229" y="1369531"/>
                <a:ext cx="9054172" cy="4870595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of mass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 Kerr spacetime with c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onserved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quantities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Changes in BH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 and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ngular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omentum after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article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apture: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in irreducible mass: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Transformable energy (rotational energy):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change in transformable energy: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rot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Radiated energy: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3EE517F-CF74-6675-3970-86ABA8845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3229" y="1369531"/>
                <a:ext cx="9054172" cy="4870595"/>
              </a:xfrm>
              <a:blipFill>
                <a:blip r:embed="rId4"/>
                <a:stretch>
                  <a:fillRect l="-1212" t="-1126" r="-1347" b="-22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70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B495F-294E-B32A-D50A-B4300B935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EA85F-6687-398D-8637-CED3C369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0"/>
            <a:ext cx="10225178" cy="839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CN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Irreducible Mass and Energy Reservoir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05FFFBC-63E8-B200-7177-AF8B33EBE589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E52C368-B5F3-80AB-48ED-7FCA6F5DD7F9}"/>
              </a:ext>
            </a:extLst>
          </p:cNvPr>
          <p:cNvCxnSpPr>
            <a:cxnSpLocks/>
          </p:cNvCxnSpPr>
          <p:nvPr/>
        </p:nvCxnSpPr>
        <p:spPr>
          <a:xfrm>
            <a:off x="1472242" y="839638"/>
            <a:ext cx="0" cy="11041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670F0254-E314-3418-C6CE-B8BA289981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2050806-7595-66DB-238E-6613A37028DF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C20FDED0-7B7F-1B90-1578-A0D6FBD57EE0}"/>
              </a:ext>
            </a:extLst>
          </p:cNvPr>
          <p:cNvSpPr/>
          <p:nvPr/>
        </p:nvSpPr>
        <p:spPr>
          <a:xfrm>
            <a:off x="1341436" y="1942571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C48758C8-069E-2069-2E06-A49D11545347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A88C292C-0F44-44ED-637C-A3BAF7DD99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4E252F89-6CBA-3019-90FD-708C3B10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4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6FD553B2-399C-25D0-C08E-B2428F7CB259}"/>
              </a:ext>
            </a:extLst>
          </p:cNvPr>
          <p:cNvSpPr txBox="1"/>
          <p:nvPr/>
        </p:nvSpPr>
        <p:spPr>
          <a:xfrm>
            <a:off x="7079411" y="4932095"/>
            <a:ext cx="947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Accretion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0C5752-1F31-05CD-9A32-F33903E9D161}"/>
              </a:ext>
            </a:extLst>
          </p:cNvPr>
          <p:cNvSpPr txBox="1"/>
          <p:nvPr/>
        </p:nvSpPr>
        <p:spPr>
          <a:xfrm>
            <a:off x="2278615" y="4989942"/>
            <a:ext cx="1498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Energy Extraction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B7FDFF1-49E5-5C9A-2A77-E16171D5B7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"/>
          <a:stretch/>
        </p:blipFill>
        <p:spPr>
          <a:xfrm>
            <a:off x="6281329" y="1092880"/>
            <a:ext cx="2335502" cy="3739862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516FE651-81C4-8593-0163-30FDA6C2EF04}"/>
              </a:ext>
            </a:extLst>
          </p:cNvPr>
          <p:cNvSpPr txBox="1">
            <a:spLocks/>
          </p:cNvSpPr>
          <p:nvPr/>
        </p:nvSpPr>
        <p:spPr>
          <a:xfrm>
            <a:off x="1788544" y="5335690"/>
            <a:ext cx="10035396" cy="15059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change of irreducible mass reflects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reversibility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and renders the calculation of changes in the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surface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area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and BH entropy effortless.</a:t>
            </a:r>
          </a:p>
          <a:p>
            <a:pPr lvl="0" algn="just"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change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of </a:t>
            </a:r>
            <a:r>
              <a:rPr lang="en-US" altLang="zh-CN" dirty="0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irreducible mass also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provides insights into how the 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reservoir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” of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energy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undergoes contraction or expansion.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CF6270-D9AD-8CB2-B199-A98E5A2A375A}"/>
              </a:ext>
            </a:extLst>
          </p:cNvPr>
          <p:cNvSpPr txBox="1"/>
          <p:nvPr/>
        </p:nvSpPr>
        <p:spPr>
          <a:xfrm>
            <a:off x="4412128" y="1416422"/>
            <a:ext cx="1401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Zhang &amp; </a:t>
            </a:r>
            <a:r>
              <a:rPr lang="en-US" altLang="zh-CN" i="1" dirty="0" err="1"/>
              <a:t>Prakapenia</a:t>
            </a:r>
            <a:r>
              <a:rPr lang="en-US" altLang="zh-CN" i="1" dirty="0"/>
              <a:t>,</a:t>
            </a:r>
          </a:p>
          <a:p>
            <a:r>
              <a:rPr lang="en-US" altLang="zh-CN" i="1" dirty="0"/>
              <a:t>2024, CQG.;</a:t>
            </a:r>
          </a:p>
          <a:p>
            <a:endParaRPr lang="en-US" altLang="zh-CN" i="1" dirty="0"/>
          </a:p>
          <a:p>
            <a:r>
              <a:rPr lang="en-US" altLang="zh-CN" i="1" dirty="0"/>
              <a:t>Ruffini, </a:t>
            </a:r>
            <a:r>
              <a:rPr lang="en-US" altLang="zh-CN" i="1" dirty="0" err="1"/>
              <a:t>Prakapenia</a:t>
            </a:r>
            <a:r>
              <a:rPr lang="en-US" altLang="zh-CN" i="1" dirty="0"/>
              <a:t>, Quevedo &amp; Zhang, 2025, PRL.</a:t>
            </a:r>
          </a:p>
          <a:p>
            <a:endParaRPr lang="en-US" altLang="zh-CN" i="1" dirty="0"/>
          </a:p>
          <a:p>
            <a:r>
              <a:rPr lang="en-US" altLang="zh-CN" i="1" dirty="0"/>
              <a:t>Ruffini, et al., 2025, PRR.</a:t>
            </a:r>
            <a:endParaRPr lang="zh-CN" altLang="en-US" i="1" dirty="0"/>
          </a:p>
        </p:txBody>
      </p:sp>
      <p:sp>
        <p:nvSpPr>
          <p:cNvPr id="7" name="加号 6">
            <a:extLst>
              <a:ext uri="{FF2B5EF4-FFF2-40B4-BE49-F238E27FC236}">
                <a16:creationId xmlns:a16="http://schemas.microsoft.com/office/drawing/2014/main" id="{35D98B6B-62C5-E144-301F-6FE37109663F}"/>
              </a:ext>
            </a:extLst>
          </p:cNvPr>
          <p:cNvSpPr/>
          <p:nvPr/>
        </p:nvSpPr>
        <p:spPr>
          <a:xfrm>
            <a:off x="8839238" y="2867208"/>
            <a:ext cx="632604" cy="561792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FCC08EC-FF58-B997-0557-D5D72425C5AE}"/>
              </a:ext>
            </a:extLst>
          </p:cNvPr>
          <p:cNvSpPr txBox="1"/>
          <p:nvPr/>
        </p:nvSpPr>
        <p:spPr>
          <a:xfrm>
            <a:off x="9752986" y="2962811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Binary BH Merger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23D9856-49FF-2FCD-B114-E4D0733B1BCF}"/>
              </a:ext>
            </a:extLst>
          </p:cNvPr>
          <p:cNvSpPr/>
          <p:nvPr/>
        </p:nvSpPr>
        <p:spPr>
          <a:xfrm>
            <a:off x="6096000" y="1092880"/>
            <a:ext cx="5590525" cy="41922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D8F24728-E19D-CC45-BE0B-FFF8228921FB}"/>
              </a:ext>
            </a:extLst>
          </p:cNvPr>
          <p:cNvCxnSpPr>
            <a:cxnSpLocks/>
          </p:cNvCxnSpPr>
          <p:nvPr/>
        </p:nvCxnSpPr>
        <p:spPr>
          <a:xfrm flipV="1">
            <a:off x="3007441" y="1092880"/>
            <a:ext cx="0" cy="37398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AB050BD9-896E-DE5D-CD43-B018A2B49752}"/>
              </a:ext>
            </a:extLst>
          </p:cNvPr>
          <p:cNvCxnSpPr/>
          <p:nvPr/>
        </p:nvCxnSpPr>
        <p:spPr>
          <a:xfrm>
            <a:off x="2914893" y="4832742"/>
            <a:ext cx="1850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81074654-A6DF-213C-720F-AC0B25E6C5F9}"/>
              </a:ext>
            </a:extLst>
          </p:cNvPr>
          <p:cNvSpPr/>
          <p:nvPr/>
        </p:nvSpPr>
        <p:spPr>
          <a:xfrm>
            <a:off x="2986875" y="1492799"/>
            <a:ext cx="41132" cy="53107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84FB81E8-3829-CE90-3E14-5C9D10E9EDB3}"/>
              </a:ext>
            </a:extLst>
          </p:cNvPr>
          <p:cNvSpPr/>
          <p:nvPr/>
        </p:nvSpPr>
        <p:spPr>
          <a:xfrm>
            <a:off x="2986875" y="3249740"/>
            <a:ext cx="41132" cy="53107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190B4D9A-6B53-26E9-177B-2F908D58C123}"/>
              </a:ext>
            </a:extLst>
          </p:cNvPr>
          <p:cNvSpPr/>
          <p:nvPr/>
        </p:nvSpPr>
        <p:spPr>
          <a:xfrm>
            <a:off x="2986875" y="1817732"/>
            <a:ext cx="41131" cy="531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E7D8F02A-4E1C-A628-39A9-6BB03C4826B2}"/>
              </a:ext>
            </a:extLst>
          </p:cNvPr>
          <p:cNvSpPr/>
          <p:nvPr/>
        </p:nvSpPr>
        <p:spPr>
          <a:xfrm>
            <a:off x="2986875" y="2609232"/>
            <a:ext cx="41131" cy="531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左大括号 44">
            <a:extLst>
              <a:ext uri="{FF2B5EF4-FFF2-40B4-BE49-F238E27FC236}">
                <a16:creationId xmlns:a16="http://schemas.microsoft.com/office/drawing/2014/main" id="{A507115B-3E0C-20AA-416A-EA794B79B07F}"/>
              </a:ext>
            </a:extLst>
          </p:cNvPr>
          <p:cNvSpPr/>
          <p:nvPr/>
        </p:nvSpPr>
        <p:spPr>
          <a:xfrm>
            <a:off x="2687262" y="1519351"/>
            <a:ext cx="104232" cy="1757458"/>
          </a:xfrm>
          <a:prstGeom prst="leftBrace">
            <a:avLst>
              <a:gd name="adj1" fmla="val 10650"/>
              <a:gd name="adj2" fmla="val 50534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右大括号 45">
            <a:extLst>
              <a:ext uri="{FF2B5EF4-FFF2-40B4-BE49-F238E27FC236}">
                <a16:creationId xmlns:a16="http://schemas.microsoft.com/office/drawing/2014/main" id="{889AD93B-A1C3-6B60-78A2-C02CED6CD976}"/>
              </a:ext>
            </a:extLst>
          </p:cNvPr>
          <p:cNvSpPr/>
          <p:nvPr/>
        </p:nvSpPr>
        <p:spPr>
          <a:xfrm>
            <a:off x="3334119" y="1872656"/>
            <a:ext cx="76656" cy="79515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右大括号 46">
            <a:extLst>
              <a:ext uri="{FF2B5EF4-FFF2-40B4-BE49-F238E27FC236}">
                <a16:creationId xmlns:a16="http://schemas.microsoft.com/office/drawing/2014/main" id="{261DAF74-9788-EB5C-A0C4-426F9433F2EC}"/>
              </a:ext>
            </a:extLst>
          </p:cNvPr>
          <p:cNvSpPr/>
          <p:nvPr/>
        </p:nvSpPr>
        <p:spPr>
          <a:xfrm>
            <a:off x="3338780" y="1515973"/>
            <a:ext cx="58366" cy="32493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右大括号 47">
            <a:extLst>
              <a:ext uri="{FF2B5EF4-FFF2-40B4-BE49-F238E27FC236}">
                <a16:creationId xmlns:a16="http://schemas.microsoft.com/office/drawing/2014/main" id="{241FCB48-9583-5AF9-7E9E-1255F999624D}"/>
              </a:ext>
            </a:extLst>
          </p:cNvPr>
          <p:cNvSpPr/>
          <p:nvPr/>
        </p:nvSpPr>
        <p:spPr>
          <a:xfrm>
            <a:off x="3317150" y="2696361"/>
            <a:ext cx="126314" cy="601606"/>
          </a:xfrm>
          <a:prstGeom prst="rightBrace">
            <a:avLst>
              <a:gd name="adj1" fmla="val 8333"/>
              <a:gd name="adj2" fmla="val 50975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8F2E431-EFAA-4A30-A366-1CC4C15F465C}"/>
                  </a:ext>
                </a:extLst>
              </p:cNvPr>
              <p:cNvSpPr txBox="1"/>
              <p:nvPr/>
            </p:nvSpPr>
            <p:spPr>
              <a:xfrm>
                <a:off x="2715432" y="1385168"/>
                <a:ext cx="25404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11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38F2E431-EFAA-4A30-A366-1CC4C15F4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32" y="1385168"/>
                <a:ext cx="254046" cy="261610"/>
              </a:xfrm>
              <a:prstGeom prst="rect">
                <a:avLst/>
              </a:prstGeom>
              <a:blipFill>
                <a:blip r:embed="rId6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41BA4920-9704-238C-94A5-F84023F115D5}"/>
                  </a:ext>
                </a:extLst>
              </p:cNvPr>
              <p:cNvSpPr txBox="1"/>
              <p:nvPr/>
            </p:nvSpPr>
            <p:spPr>
              <a:xfrm>
                <a:off x="2583800" y="3209409"/>
                <a:ext cx="392519" cy="268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1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irr</m:t>
                          </m:r>
                          <m:r>
                            <a:rPr lang="en-US" altLang="zh-CN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1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41BA4920-9704-238C-94A5-F84023F11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800" y="3209409"/>
                <a:ext cx="392519" cy="268984"/>
              </a:xfrm>
              <a:prstGeom prst="rect">
                <a:avLst/>
              </a:prstGeom>
              <a:blipFill>
                <a:blip r:embed="rId7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77DA88-7116-06C8-58C6-61BCD104BB6B}"/>
                  </a:ext>
                </a:extLst>
              </p:cNvPr>
              <p:cNvSpPr txBox="1"/>
              <p:nvPr/>
            </p:nvSpPr>
            <p:spPr>
              <a:xfrm>
                <a:off x="1710332" y="2249299"/>
                <a:ext cx="724450" cy="29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eqArr>
                            <m:eqArrPr>
                              <m:ctrlPr>
                                <a:rPr lang="en-US" altLang="zh-CN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1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transformable</m:t>
                              </m:r>
                              <m:r>
                                <a:rPr lang="en-US" altLang="zh-CN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  <m:e>
                              <m:r>
                                <a:rPr lang="en-US" altLang="zh-CN" sz="11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77DA88-7116-06C8-58C6-61BCD104B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32" y="2249299"/>
                <a:ext cx="724450" cy="294376"/>
              </a:xfrm>
              <a:prstGeom prst="rect">
                <a:avLst/>
              </a:prstGeom>
              <a:blipFill>
                <a:blip r:embed="rId8"/>
                <a:stretch>
                  <a:fillRect r="-389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481A710-3762-574F-5DB7-3074E8869ED1}"/>
                  </a:ext>
                </a:extLst>
              </p:cNvPr>
              <p:cNvSpPr txBox="1"/>
              <p:nvPr/>
            </p:nvSpPr>
            <p:spPr>
              <a:xfrm>
                <a:off x="2992655" y="1710101"/>
                <a:ext cx="192732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1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481A710-3762-574F-5DB7-3074E8869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655" y="1710101"/>
                <a:ext cx="192732" cy="261610"/>
              </a:xfrm>
              <a:prstGeom prst="rect">
                <a:avLst/>
              </a:prstGeom>
              <a:blipFill>
                <a:blip r:embed="rId9"/>
                <a:stretch>
                  <a:fillRect r="-4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78DCBDF7-EA7C-CBF0-7AC0-6EA157912FB6}"/>
                  </a:ext>
                </a:extLst>
              </p:cNvPr>
              <p:cNvSpPr txBox="1"/>
              <p:nvPr/>
            </p:nvSpPr>
            <p:spPr>
              <a:xfrm>
                <a:off x="2947750" y="2504572"/>
                <a:ext cx="336318" cy="253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irr</m:t>
                          </m:r>
                          <m:r>
                            <a:rPr lang="en-US" altLang="zh-CN" sz="1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78DCBDF7-EA7C-CBF0-7AC0-6EA157912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750" y="2504572"/>
                <a:ext cx="336318" cy="253018"/>
              </a:xfrm>
              <a:prstGeom prst="rect">
                <a:avLst/>
              </a:prstGeom>
              <a:blipFill>
                <a:blip r:embed="rId10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FE4D8F1-C467-70C9-B33F-74F0C895FD0A}"/>
                  </a:ext>
                </a:extLst>
              </p:cNvPr>
              <p:cNvSpPr txBox="1"/>
              <p:nvPr/>
            </p:nvSpPr>
            <p:spPr>
              <a:xfrm>
                <a:off x="3338640" y="2149291"/>
                <a:ext cx="688553" cy="268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1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transformable</m:t>
                          </m:r>
                          <m:r>
                            <a:rPr lang="en-US" altLang="zh-CN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1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FE4D8F1-C467-70C9-B33F-74F0C895F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640" y="2149291"/>
                <a:ext cx="688553" cy="268984"/>
              </a:xfrm>
              <a:prstGeom prst="rect">
                <a:avLst/>
              </a:prstGeom>
              <a:blipFill>
                <a:blip r:embed="rId11"/>
                <a:stretch>
                  <a:fillRect r="-407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8365EE9A-050D-C0F9-3A24-FC5A36799E87}"/>
                  </a:ext>
                </a:extLst>
              </p:cNvPr>
              <p:cNvSpPr txBox="1"/>
              <p:nvPr/>
            </p:nvSpPr>
            <p:spPr>
              <a:xfrm>
                <a:off x="3311428" y="1557456"/>
                <a:ext cx="1144502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extracted</m:t>
                          </m:r>
                        </m:sub>
                      </m:sSub>
                      <m:r>
                        <a:rPr lang="en-US" altLang="zh-CN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1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zh-CN" altLang="en-US" sz="1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8365EE9A-050D-C0F9-3A24-FC5A36799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428" y="1557456"/>
                <a:ext cx="1144502" cy="246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10E34A3-3061-17B5-E4D3-37BDEAE85BC5}"/>
                  </a:ext>
                </a:extLst>
              </p:cNvPr>
              <p:cNvSpPr txBox="1"/>
              <p:nvPr/>
            </p:nvSpPr>
            <p:spPr>
              <a:xfrm>
                <a:off x="3460989" y="2878016"/>
                <a:ext cx="30802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1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irr</m:t>
                          </m:r>
                        </m:sub>
                      </m:sSub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10E34A3-3061-17B5-E4D3-37BDEAE85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989" y="2878016"/>
                <a:ext cx="308028" cy="261610"/>
              </a:xfrm>
              <a:prstGeom prst="rect">
                <a:avLst/>
              </a:prstGeom>
              <a:blipFill>
                <a:blip r:embed="rId13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C76684A2-A3AA-FB16-641F-48BB3A7F358A}"/>
                  </a:ext>
                </a:extLst>
              </p:cNvPr>
              <p:cNvSpPr txBox="1"/>
              <p:nvPr/>
            </p:nvSpPr>
            <p:spPr>
              <a:xfrm>
                <a:off x="3067214" y="4562775"/>
                <a:ext cx="71767" cy="174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C76684A2-A3AA-FB16-641F-48BB3A7F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214" y="4562775"/>
                <a:ext cx="71767" cy="174149"/>
              </a:xfrm>
              <a:prstGeom prst="rect">
                <a:avLst/>
              </a:prstGeom>
              <a:blipFill>
                <a:blip r:embed="rId14"/>
                <a:stretch>
                  <a:fillRect l="-108333" r="-191667" b="-68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7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 animBg="1"/>
      <p:bldP spid="12" grpId="0"/>
      <p:bldP spid="1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C6DAC-EB25-0B39-E741-9878C7115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E5E3EA7-9192-6E6E-042E-2996EA8EAE4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465826" y="1739451"/>
                <a:ext cx="11260347" cy="2987824"/>
              </a:xfrm>
              <a:solidFill>
                <a:srgbClr val="002060"/>
              </a:solidFill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9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9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96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9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Accretion</a:t>
                </a:r>
                <a:br>
                  <a:rPr lang="pt-PT" altLang="zh-CN" sz="9600" kern="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pt-PT" altLang="zh-CN" sz="20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E5E3EA7-9192-6E6E-042E-2996EA8EAE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65826" y="1739451"/>
                <a:ext cx="11260347" cy="2987824"/>
              </a:xfrm>
              <a:blipFill>
                <a:blip r:embed="rId2"/>
                <a:stretch>
                  <a:fillRect t="-9388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43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0DBF8-4F6B-A254-6A51-8D4FAD27A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FAE99F-B224-50AC-7DE4-2BA94DD6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0"/>
            <a:ext cx="10225177" cy="839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Approximation (Accretion)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3B3CC0D-3454-6DA1-8806-431A4F4B391F}"/>
              </a:ext>
            </a:extLst>
          </p:cNvPr>
          <p:cNvCxnSpPr>
            <a:cxnSpLocks/>
          </p:cNvCxnSpPr>
          <p:nvPr/>
        </p:nvCxnSpPr>
        <p:spPr>
          <a:xfrm>
            <a:off x="1472242" y="968107"/>
            <a:ext cx="0" cy="58735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B280877-5A11-0B38-2099-FC7E77F13C8F}"/>
              </a:ext>
            </a:extLst>
          </p:cNvPr>
          <p:cNvCxnSpPr>
            <a:cxnSpLocks/>
          </p:cNvCxnSpPr>
          <p:nvPr/>
        </p:nvCxnSpPr>
        <p:spPr>
          <a:xfrm>
            <a:off x="1472242" y="839638"/>
            <a:ext cx="0" cy="155850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DF193486-25CA-8916-4A21-D7DAE9A4B9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6821" cy="8396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CC258F9-0380-B8A5-0D52-72B35E4AC53C}"/>
              </a:ext>
            </a:extLst>
          </p:cNvPr>
          <p:cNvCxnSpPr>
            <a:cxnSpLocks/>
          </p:cNvCxnSpPr>
          <p:nvPr/>
        </p:nvCxnSpPr>
        <p:spPr>
          <a:xfrm flipV="1">
            <a:off x="1473656" y="0"/>
            <a:ext cx="0" cy="8396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十二边形 15">
            <a:extLst>
              <a:ext uri="{FF2B5EF4-FFF2-40B4-BE49-F238E27FC236}">
                <a16:creationId xmlns:a16="http://schemas.microsoft.com/office/drawing/2014/main" id="{7BB9848A-45C9-C8DA-E2B3-DADD416B70F6}"/>
              </a:ext>
            </a:extLst>
          </p:cNvPr>
          <p:cNvSpPr/>
          <p:nvPr/>
        </p:nvSpPr>
        <p:spPr>
          <a:xfrm>
            <a:off x="1337444" y="2397214"/>
            <a:ext cx="266768" cy="258793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十二边形 16">
            <a:extLst>
              <a:ext uri="{FF2B5EF4-FFF2-40B4-BE49-F238E27FC236}">
                <a16:creationId xmlns:a16="http://schemas.microsoft.com/office/drawing/2014/main" id="{1587B6B9-2B08-4B04-6107-56BADACAC7E4}"/>
              </a:ext>
            </a:extLst>
          </p:cNvPr>
          <p:cNvSpPr/>
          <p:nvPr/>
        </p:nvSpPr>
        <p:spPr>
          <a:xfrm>
            <a:off x="1319748" y="6575184"/>
            <a:ext cx="302159" cy="266491"/>
          </a:xfrm>
          <a:prstGeom prst="dodecagon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6E7079DB-E8E1-245A-47EC-F83E084FFC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Outline: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 typeface="Arial" panose="020B0604020202020204" pitchFamily="34" charset="0"/>
                  <a:buNone/>
                </a:pPr>
                <a:endPara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None/>
                </a:pPr>
                <a:r>
                  <a:rPr lang="en-US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during Accretion</a:t>
                </a:r>
                <a:endParaRPr lang="en-US" altLang="zh-CN" sz="16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en-US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during </a:t>
                </a:r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EMRIs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pt-PT" altLang="zh-CN" sz="16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Binary Merger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00"/>
                  </a:spcBef>
                  <a:buFont typeface="Arial" panose="020B0604020202020204" pitchFamily="34" charset="0"/>
                  <a:buNone/>
                </a:pPr>
                <a:r>
                  <a:rPr lang="pt-PT" altLang="zh-CN" sz="1800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ontact</a:t>
                </a:r>
                <a:r>
                  <a:rPr lang="en-US" altLang="zh-CN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t-PT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zhangsr@mail.ustc.edu.cn</a:t>
                </a:r>
                <a:r>
                  <a:rPr lang="pt-PT" altLang="zh-CN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altLang="zh-CN" sz="900" dirty="0"/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6E7079DB-E8E1-245A-47EC-F83E084FF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" y="968107"/>
                <a:ext cx="1447823" cy="5873568"/>
              </a:xfrm>
              <a:prstGeom prst="rect">
                <a:avLst/>
              </a:prstGeom>
              <a:blipFill>
                <a:blip r:embed="rId4"/>
                <a:stretch>
                  <a:fillRect l="-3797" r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233BE1-1297-995F-0D4C-FAABFD44421D}"/>
              </a:ext>
            </a:extLst>
          </p:cNvPr>
          <p:cNvSpPr txBox="1">
            <a:spLocks/>
          </p:cNvSpPr>
          <p:nvPr/>
        </p:nvSpPr>
        <p:spPr>
          <a:xfrm>
            <a:off x="2028239" y="896382"/>
            <a:ext cx="9745413" cy="404813"/>
          </a:xfrm>
          <a:prstGeom prst="rect">
            <a:avLst/>
          </a:prstGeom>
        </p:spPr>
        <p:txBody>
          <a:bodyPr anchor="b"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1800" kern="1200" spc="11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15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28" indent="-182875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5B9BD5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altLang="zh-CN" b="0" i="0" u="none" strike="noStrike" kern="1200" cap="none" spc="11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Massive particles fall into BHs along the inner-most stable circular orbit (ISCO)</a:t>
            </a:r>
            <a:endParaRPr kumimoji="0" lang="zh-CN" altLang="en-US" b="0" i="0" u="none" strike="noStrike" kern="1200" cap="none" spc="11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93063D-550F-BA1F-9B6E-DFA0050A8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"/>
          <a:stretch/>
        </p:blipFill>
        <p:spPr>
          <a:xfrm>
            <a:off x="6859930" y="1503603"/>
            <a:ext cx="5078896" cy="3221924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9F73C1E6-C67E-D900-E816-DA318305E5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039"/>
          <a:stretch/>
        </p:blipFill>
        <p:spPr>
          <a:xfrm>
            <a:off x="1821205" y="1503602"/>
            <a:ext cx="5038725" cy="3221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13">
                <a:extLst>
                  <a:ext uri="{FF2B5EF4-FFF2-40B4-BE49-F238E27FC236}">
                    <a16:creationId xmlns:a16="http://schemas.microsoft.com/office/drawing/2014/main" id="{9FDAAABD-ECE7-EE48-C664-BB3B6EE90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4551" y="4927934"/>
                <a:ext cx="9570758" cy="1780494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𝐢𝐫𝐫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non-monotonic function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a peak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altLang="zh-CN" sz="220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20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2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200">
                        <a:latin typeface="Cambria Math" panose="02040503050406030204" pitchFamily="18" charset="0"/>
                      </a:rPr>
                      <m:t>𝟗𝟕𝟕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point corresponding to the extreme BH is consistent with the findings of Bardeen (1970): the BH will reach the extremal state after a mass increase by a factor of less than 3 and will then enter </a:t>
                </a: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self-similar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growth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sz="22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zh-CN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内容占位符 13">
                <a:extLst>
                  <a:ext uri="{FF2B5EF4-FFF2-40B4-BE49-F238E27FC236}">
                    <a16:creationId xmlns:a16="http://schemas.microsoft.com/office/drawing/2014/main" id="{9FDAAABD-ECE7-EE48-C664-BB3B6EE90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4551" y="4927934"/>
                <a:ext cx="9570758" cy="1780494"/>
              </a:xfrm>
              <a:blipFill>
                <a:blip r:embed="rId7"/>
                <a:stretch>
                  <a:fillRect l="-701" r="-828" b="-58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24206C09-B722-9694-D1AE-642AF929610C}"/>
              </a:ext>
            </a:extLst>
          </p:cNvPr>
          <p:cNvSpPr txBox="1"/>
          <p:nvPr/>
        </p:nvSpPr>
        <p:spPr>
          <a:xfrm>
            <a:off x="2789648" y="4365949"/>
            <a:ext cx="1317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98337F-56CB-4F75-1DEF-BC57624902E2}"/>
              </a:ext>
            </a:extLst>
          </p:cNvPr>
          <p:cNvSpPr txBox="1"/>
          <p:nvPr/>
        </p:nvSpPr>
        <p:spPr>
          <a:xfrm>
            <a:off x="5075207" y="4356196"/>
            <a:ext cx="1020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0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5207</TotalTime>
  <Words>1989</Words>
  <Application>Microsoft Office PowerPoint</Application>
  <PresentationFormat>宽屏</PresentationFormat>
  <Paragraphs>450</Paragraphs>
  <Slides>22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微软雅黑</vt:lpstr>
      <vt:lpstr>Arial</vt:lpstr>
      <vt:lpstr>Cambria Math</vt:lpstr>
      <vt:lpstr>Cascadia Mono</vt:lpstr>
      <vt:lpstr>Times New Roman</vt:lpstr>
      <vt:lpstr>Wingdings</vt:lpstr>
      <vt:lpstr>Office 主题​​</vt:lpstr>
      <vt:lpstr>Irreducible Mass Reveals Rotational-energy Storage in Black-hole Growth  </vt:lpstr>
      <vt:lpstr>The Main Objective and Key Insight</vt:lpstr>
      <vt:lpstr>Outline</vt:lpstr>
      <vt:lpstr>Opening the Gates of Black Hole Study</vt:lpstr>
      <vt:lpstr>The Irreducible Mass and Surface Area</vt:lpstr>
      <vt:lpstr>Changes in BH Quantities after Particle Capture</vt:lpstr>
      <vt:lpstr>The Irreducible Mass and Energy Reservoir</vt:lpstr>
      <vt:lpstr>M_irr Increase during Accretion  </vt:lpstr>
      <vt:lpstr>Conservation Approximation (Accretion)</vt:lpstr>
      <vt:lpstr>Energy Budget in the Conservation Approximation</vt:lpstr>
      <vt:lpstr>Massless Particles Fall into BHs Along the Unstable Circular Orbit</vt:lpstr>
      <vt:lpstr>M_irr Increase during EMRIs  </vt:lpstr>
      <vt:lpstr>M_irr Increase during EMRIs</vt:lpstr>
      <vt:lpstr>EMRIs Near the Extremal Kerr Limit</vt:lpstr>
      <vt:lpstr>M_irr Change in Binary Merger  </vt:lpstr>
      <vt:lpstr>M_irr Change in Binary Merger</vt:lpstr>
      <vt:lpstr>Radiated Energy vs Stored Rotational Energy</vt:lpstr>
      <vt:lpstr>Binary BH with Different Spin Configurations</vt:lpstr>
      <vt:lpstr>Net Increase in E_rot  of Spinning Binary BHs</vt:lpstr>
      <vt:lpstr>Summary of Related Studies</vt:lpstr>
      <vt:lpstr>Take-home Messages</vt:lpstr>
      <vt:lpstr>Thanks 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书瑞 张</dc:creator>
  <cp:lastModifiedBy>书瑞 张</cp:lastModifiedBy>
  <cp:revision>94</cp:revision>
  <dcterms:created xsi:type="dcterms:W3CDTF">2026-06-02T08:32:51Z</dcterms:created>
  <dcterms:modified xsi:type="dcterms:W3CDTF">2026-07-16T05:56:09Z</dcterms:modified>
</cp:coreProperties>
</file>