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4" r:id="rId3"/>
  </p:sldMasterIdLst>
  <p:notesMasterIdLst>
    <p:notesMasterId r:id="rId5"/>
  </p:notesMasterIdLst>
  <p:sldIdLst>
    <p:sldId id="567" r:id="rId4"/>
    <p:sldId id="11090552" r:id="rId6"/>
    <p:sldId id="11090549" r:id="rId7"/>
    <p:sldId id="11090542" r:id="rId8"/>
    <p:sldId id="11090553" r:id="rId9"/>
    <p:sldId id="11090556" r:id="rId10"/>
    <p:sldId id="11090555" r:id="rId11"/>
    <p:sldId id="11090544" r:id="rId12"/>
    <p:sldId id="11090546" r:id="rId13"/>
    <p:sldId id="11090547" r:id="rId14"/>
    <p:sldId id="11090548" r:id="rId15"/>
    <p:sldId id="11090545" r:id="rId16"/>
    <p:sldId id="11090550" r:id="rId17"/>
    <p:sldId id="11090551" r:id="rId18"/>
    <p:sldId id="1013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34" userDrawn="1">
          <p15:clr>
            <a:srgbClr val="A4A3A4"/>
          </p15:clr>
        </p15:guide>
        <p15:guide id="2" pos="38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C3C2611-4C71-4FC5-86AE-919BDF0F9419}" styleName=""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CCACA"/>
          </a:solidFill>
        </a:fill>
      </a:tcStyle>
    </a:wholeTbl>
    <a:band2H>
      <a:tcStyle>
        <a:tcBdr/>
        <a:fill>
          <a:solidFill>
            <a:srgbClr val="F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0202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0202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020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726" autoAdjust="0"/>
  </p:normalViewPr>
  <p:slideViewPr>
    <p:cSldViewPr snapToGrid="0" showGuides="1">
      <p:cViewPr varScale="1">
        <p:scale>
          <a:sx n="85" d="100"/>
          <a:sy n="85" d="100"/>
        </p:scale>
        <p:origin x="1476" y="108"/>
      </p:cViewPr>
      <p:guideLst>
        <p:guide orient="horz" pos="4234"/>
        <p:guide pos="38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05ECD5-E1DF-400A-9F0D-248047CE5247}" type="doc">
      <dgm:prSet loTypeId="urn:microsoft.com/office/officeart/2005/8/layout/radial5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880FE23-57CD-468B-9A5A-AA4312ECAE55}">
      <dgm:prSet phldrT="[文本]"/>
      <dgm:spPr/>
      <dgm:t>
        <a:bodyPr/>
        <a:lstStyle/>
        <a:p>
          <a:r>
            <a:rPr lang="en-US" altLang="zh-CN" dirty="0"/>
            <a:t>Galaxy</a:t>
          </a:r>
          <a:endParaRPr lang="zh-CN" altLang="en-US" dirty="0"/>
        </a:p>
      </dgm:t>
    </dgm:pt>
    <dgm:pt modelId="{6546610F-BCA4-4CC8-85D3-5DCF02DCDF1B}" cxnId="{A69C637D-B2FF-4A75-B4A3-7920345D0FC3}" type="parTrans">
      <dgm:prSet/>
      <dgm:spPr/>
      <dgm:t>
        <a:bodyPr/>
        <a:lstStyle/>
        <a:p>
          <a:endParaRPr lang="zh-CN" altLang="en-US"/>
        </a:p>
      </dgm:t>
    </dgm:pt>
    <dgm:pt modelId="{449A72D7-60AE-4B86-B83F-3F95287D1AD1}" cxnId="{A69C637D-B2FF-4A75-B4A3-7920345D0FC3}" type="sibTrans">
      <dgm:prSet/>
      <dgm:spPr/>
      <dgm:t>
        <a:bodyPr/>
        <a:lstStyle/>
        <a:p>
          <a:endParaRPr lang="zh-CN" altLang="en-US"/>
        </a:p>
      </dgm:t>
    </dgm:pt>
    <dgm:pt modelId="{0CC01EF1-4DAD-4927-BB1D-CF38A3F0A2FF}">
      <dgm:prSet phldrT="[文本]"/>
      <dgm:spPr/>
      <dgm:t>
        <a:bodyPr/>
        <a:lstStyle/>
        <a:p>
          <a:r>
            <a:rPr lang="en-US" altLang="zh-CN" dirty="0"/>
            <a:t>Halo</a:t>
          </a:r>
          <a:endParaRPr lang="zh-CN" altLang="en-US" dirty="0"/>
        </a:p>
      </dgm:t>
    </dgm:pt>
    <dgm:pt modelId="{D9219BD7-B71F-45F4-92FF-7C4096347107}" cxnId="{D27C7366-5BB3-4299-95FC-669F4DEAED26}" type="parTrans">
      <dgm:prSet/>
      <dgm:spPr/>
      <dgm:t>
        <a:bodyPr/>
        <a:lstStyle/>
        <a:p>
          <a:endParaRPr lang="zh-CN" altLang="en-US"/>
        </a:p>
      </dgm:t>
    </dgm:pt>
    <dgm:pt modelId="{3950B48B-335F-4ECE-9A20-6A64451A1527}" cxnId="{D27C7366-5BB3-4299-95FC-669F4DEAED26}" type="sibTrans">
      <dgm:prSet/>
      <dgm:spPr/>
      <dgm:t>
        <a:bodyPr/>
        <a:lstStyle/>
        <a:p>
          <a:endParaRPr lang="zh-CN" altLang="en-US"/>
        </a:p>
      </dgm:t>
    </dgm:pt>
    <dgm:pt modelId="{9F2B875D-74BC-44D1-8D09-43EB3723B3F4}">
      <dgm:prSet phldrT="[文本]"/>
      <dgm:spPr/>
      <dgm:t>
        <a:bodyPr/>
        <a:lstStyle/>
        <a:p>
          <a:r>
            <a:rPr lang="en-US" altLang="zh-CN" dirty="0"/>
            <a:t>SMBH</a:t>
          </a:r>
          <a:endParaRPr lang="zh-CN" altLang="en-US" dirty="0"/>
        </a:p>
      </dgm:t>
    </dgm:pt>
    <dgm:pt modelId="{EEC859D7-1423-4A1A-9AD7-08B8A7C15EBD}" cxnId="{9A2857CF-CDC8-48B2-AAC4-87C0673D6646}" type="parTrans">
      <dgm:prSet/>
      <dgm:spPr/>
      <dgm:t>
        <a:bodyPr/>
        <a:lstStyle/>
        <a:p>
          <a:endParaRPr lang="zh-CN" altLang="en-US"/>
        </a:p>
      </dgm:t>
    </dgm:pt>
    <dgm:pt modelId="{7BABD7D0-643B-475C-8A3E-7C0FC07E3C86}" cxnId="{9A2857CF-CDC8-48B2-AAC4-87C0673D6646}" type="sibTrans">
      <dgm:prSet/>
      <dgm:spPr/>
      <dgm:t>
        <a:bodyPr/>
        <a:lstStyle/>
        <a:p>
          <a:endParaRPr lang="zh-CN" altLang="en-US"/>
        </a:p>
      </dgm:t>
    </dgm:pt>
    <dgm:pt modelId="{54E6A1FE-9D93-4B74-9C61-8C27A2D443C1}">
      <dgm:prSet/>
      <dgm:spPr>
        <a:noFill/>
        <a:ln>
          <a:noFill/>
        </a:ln>
      </dgm:spPr>
      <dgm:t>
        <a:bodyPr/>
        <a:lstStyle/>
        <a:p>
          <a:endParaRPr lang="zh-CN" altLang="en-US"/>
        </a:p>
      </dgm:t>
    </dgm:pt>
    <dgm:pt modelId="{93E6A3E7-868B-45EA-93B9-71CF8DC56148}" cxnId="{19617C91-00B7-4879-904D-CD642B426533}" type="parTrans">
      <dgm:prSet/>
      <dgm:spPr/>
      <dgm:t>
        <a:bodyPr/>
        <a:lstStyle/>
        <a:p>
          <a:endParaRPr lang="zh-CN" altLang="en-US"/>
        </a:p>
      </dgm:t>
    </dgm:pt>
    <dgm:pt modelId="{E1EC2011-5C39-4A84-937A-69B2C5277D36}" cxnId="{19617C91-00B7-4879-904D-CD642B426533}" type="sibTrans">
      <dgm:prSet/>
      <dgm:spPr/>
      <dgm:t>
        <a:bodyPr/>
        <a:lstStyle/>
        <a:p>
          <a:endParaRPr lang="zh-CN" altLang="en-US"/>
        </a:p>
      </dgm:t>
    </dgm:pt>
    <dgm:pt modelId="{92E49949-AC6B-4973-8DD5-E4B451C57381}" type="pres">
      <dgm:prSet presAssocID="{8905ECD5-E1DF-400A-9F0D-248047CE524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94327A6-AC1E-497F-9745-D8103EA12D95}" type="pres">
      <dgm:prSet presAssocID="{A880FE23-57CD-468B-9A5A-AA4312ECAE55}" presName="centerShape" presStyleLbl="node0" presStyleIdx="0" presStyleCnt="1"/>
      <dgm:spPr/>
    </dgm:pt>
    <dgm:pt modelId="{66BEC532-1600-45DB-B0C6-C036FA7B4160}" type="pres">
      <dgm:prSet presAssocID="{D9219BD7-B71F-45F4-92FF-7C4096347107}" presName="parTrans" presStyleLbl="sibTrans2D1" presStyleIdx="0" presStyleCnt="3" custAng="10603040"/>
      <dgm:spPr/>
    </dgm:pt>
    <dgm:pt modelId="{E44BFED4-004F-45A1-85C4-F071F8F69C77}" type="pres">
      <dgm:prSet presAssocID="{D9219BD7-B71F-45F4-92FF-7C4096347107}" presName="connectorText" presStyleLbl="sibTrans2D1" presStyleIdx="0" presStyleCnt="3"/>
      <dgm:spPr/>
    </dgm:pt>
    <dgm:pt modelId="{01531D57-145D-4B72-9833-873B726E114B}" type="pres">
      <dgm:prSet presAssocID="{0CC01EF1-4DAD-4927-BB1D-CF38A3F0A2FF}" presName="node" presStyleLbl="node1" presStyleIdx="0" presStyleCnt="3" custRadScaleRad="135048" custRadScaleInc="82430">
        <dgm:presLayoutVars>
          <dgm:bulletEnabled val="1"/>
        </dgm:presLayoutVars>
      </dgm:prSet>
      <dgm:spPr/>
    </dgm:pt>
    <dgm:pt modelId="{9EA8C058-BA97-4F96-8676-9FE8B9DEE502}" type="pres">
      <dgm:prSet presAssocID="{EEC859D7-1423-4A1A-9AD7-08B8A7C15EBD}" presName="parTrans" presStyleLbl="sibTrans2D1" presStyleIdx="1" presStyleCnt="3" custAng="10913409" custLinFactNeighborX="13465" custLinFactNeighborY="-62815"/>
      <dgm:spPr/>
    </dgm:pt>
    <dgm:pt modelId="{15A91FEC-19DA-4BFC-95D6-F75BF964E3D3}" type="pres">
      <dgm:prSet presAssocID="{EEC859D7-1423-4A1A-9AD7-08B8A7C15EBD}" presName="connectorText" presStyleLbl="sibTrans2D1" presStyleIdx="1" presStyleCnt="3"/>
      <dgm:spPr/>
    </dgm:pt>
    <dgm:pt modelId="{DA0905B4-7965-475B-B371-339B6A24776D}" type="pres">
      <dgm:prSet presAssocID="{9F2B875D-74BC-44D1-8D09-43EB3723B3F4}" presName="node" presStyleLbl="node1" presStyleIdx="1" presStyleCnt="3" custRadScaleRad="116070" custRadScaleInc="-10591">
        <dgm:presLayoutVars>
          <dgm:bulletEnabled val="1"/>
        </dgm:presLayoutVars>
      </dgm:prSet>
      <dgm:spPr/>
    </dgm:pt>
    <dgm:pt modelId="{99CDFF3E-F20E-452C-B56A-EAA42ACAAAE5}" type="pres">
      <dgm:prSet presAssocID="{93E6A3E7-868B-45EA-93B9-71CF8DC56148}" presName="parTrans" presStyleLbl="sibTrans2D1" presStyleIdx="2" presStyleCnt="3" custLinFactNeighborX="-23237" custLinFactNeighborY="49626"/>
      <dgm:spPr/>
    </dgm:pt>
    <dgm:pt modelId="{C7ED9991-60C4-49B8-9D09-7C8252D4F6B1}" type="pres">
      <dgm:prSet presAssocID="{93E6A3E7-868B-45EA-93B9-71CF8DC56148}" presName="connectorText" presStyleLbl="sibTrans2D1" presStyleIdx="2" presStyleCnt="3"/>
      <dgm:spPr/>
    </dgm:pt>
    <dgm:pt modelId="{22B4D725-E652-47A6-90E9-457D839E4842}" type="pres">
      <dgm:prSet presAssocID="{54E6A1FE-9D93-4B74-9C61-8C27A2D443C1}" presName="node" presStyleLbl="node1" presStyleIdx="2" presStyleCnt="3" custRadScaleRad="116964" custRadScaleInc="-210947">
        <dgm:presLayoutVars>
          <dgm:bulletEnabled val="1"/>
        </dgm:presLayoutVars>
      </dgm:prSet>
      <dgm:spPr/>
    </dgm:pt>
  </dgm:ptLst>
  <dgm:cxnLst>
    <dgm:cxn modelId="{18442D1E-1F9B-4E0E-8746-A78E5872695F}" type="presOf" srcId="{EEC859D7-1423-4A1A-9AD7-08B8A7C15EBD}" destId="{15A91FEC-19DA-4BFC-95D6-F75BF964E3D3}" srcOrd="1" destOrd="0" presId="urn:microsoft.com/office/officeart/2005/8/layout/radial5"/>
    <dgm:cxn modelId="{834FAB1F-BAA6-40FA-B44D-35738949D7D4}" type="presOf" srcId="{54E6A1FE-9D93-4B74-9C61-8C27A2D443C1}" destId="{22B4D725-E652-47A6-90E9-457D839E4842}" srcOrd="0" destOrd="0" presId="urn:microsoft.com/office/officeart/2005/8/layout/radial5"/>
    <dgm:cxn modelId="{9F507E20-E4A4-4069-9280-42A68AF1F4E8}" type="presOf" srcId="{A880FE23-57CD-468B-9A5A-AA4312ECAE55}" destId="{694327A6-AC1E-497F-9745-D8103EA12D95}" srcOrd="0" destOrd="0" presId="urn:microsoft.com/office/officeart/2005/8/layout/radial5"/>
    <dgm:cxn modelId="{5F0FB431-4D78-4C8F-82E6-8B39A2B4DF9C}" type="presOf" srcId="{93E6A3E7-868B-45EA-93B9-71CF8DC56148}" destId="{C7ED9991-60C4-49B8-9D09-7C8252D4F6B1}" srcOrd="1" destOrd="0" presId="urn:microsoft.com/office/officeart/2005/8/layout/radial5"/>
    <dgm:cxn modelId="{4496F75D-F36C-46A1-9849-F21D49AAD42D}" type="presOf" srcId="{8905ECD5-E1DF-400A-9F0D-248047CE5247}" destId="{92E49949-AC6B-4973-8DD5-E4B451C57381}" srcOrd="0" destOrd="0" presId="urn:microsoft.com/office/officeart/2005/8/layout/radial5"/>
    <dgm:cxn modelId="{D27C7366-5BB3-4299-95FC-669F4DEAED26}" srcId="{A880FE23-57CD-468B-9A5A-AA4312ECAE55}" destId="{0CC01EF1-4DAD-4927-BB1D-CF38A3F0A2FF}" srcOrd="0" destOrd="0" parTransId="{D9219BD7-B71F-45F4-92FF-7C4096347107}" sibTransId="{3950B48B-335F-4ECE-9A20-6A64451A1527}"/>
    <dgm:cxn modelId="{1612D14F-6706-4547-88A4-333D0AC53A45}" type="presOf" srcId="{93E6A3E7-868B-45EA-93B9-71CF8DC56148}" destId="{99CDFF3E-F20E-452C-B56A-EAA42ACAAAE5}" srcOrd="0" destOrd="0" presId="urn:microsoft.com/office/officeart/2005/8/layout/radial5"/>
    <dgm:cxn modelId="{9BD35575-30DE-4857-8A74-0F3BDAB63DD0}" type="presOf" srcId="{EEC859D7-1423-4A1A-9AD7-08B8A7C15EBD}" destId="{9EA8C058-BA97-4F96-8676-9FE8B9DEE502}" srcOrd="0" destOrd="0" presId="urn:microsoft.com/office/officeart/2005/8/layout/radial5"/>
    <dgm:cxn modelId="{66CCED7C-50BD-44A1-B9DA-E4945AE0874D}" type="presOf" srcId="{D9219BD7-B71F-45F4-92FF-7C4096347107}" destId="{66BEC532-1600-45DB-B0C6-C036FA7B4160}" srcOrd="0" destOrd="0" presId="urn:microsoft.com/office/officeart/2005/8/layout/radial5"/>
    <dgm:cxn modelId="{A69C637D-B2FF-4A75-B4A3-7920345D0FC3}" srcId="{8905ECD5-E1DF-400A-9F0D-248047CE5247}" destId="{A880FE23-57CD-468B-9A5A-AA4312ECAE55}" srcOrd="0" destOrd="0" parTransId="{6546610F-BCA4-4CC8-85D3-5DCF02DCDF1B}" sibTransId="{449A72D7-60AE-4B86-B83F-3F95287D1AD1}"/>
    <dgm:cxn modelId="{19617C91-00B7-4879-904D-CD642B426533}" srcId="{A880FE23-57CD-468B-9A5A-AA4312ECAE55}" destId="{54E6A1FE-9D93-4B74-9C61-8C27A2D443C1}" srcOrd="2" destOrd="0" parTransId="{93E6A3E7-868B-45EA-93B9-71CF8DC56148}" sibTransId="{E1EC2011-5C39-4A84-937A-69B2C5277D36}"/>
    <dgm:cxn modelId="{45CF949F-FCB2-4D4A-A3FB-3833D5C526C1}" type="presOf" srcId="{0CC01EF1-4DAD-4927-BB1D-CF38A3F0A2FF}" destId="{01531D57-145D-4B72-9833-873B726E114B}" srcOrd="0" destOrd="0" presId="urn:microsoft.com/office/officeart/2005/8/layout/radial5"/>
    <dgm:cxn modelId="{907D0ACF-E2E5-42CF-9A2F-75365859CDE2}" type="presOf" srcId="{D9219BD7-B71F-45F4-92FF-7C4096347107}" destId="{E44BFED4-004F-45A1-85C4-F071F8F69C77}" srcOrd="1" destOrd="0" presId="urn:microsoft.com/office/officeart/2005/8/layout/radial5"/>
    <dgm:cxn modelId="{9A2857CF-CDC8-48B2-AAC4-87C0673D6646}" srcId="{A880FE23-57CD-468B-9A5A-AA4312ECAE55}" destId="{9F2B875D-74BC-44D1-8D09-43EB3723B3F4}" srcOrd="1" destOrd="0" parTransId="{EEC859D7-1423-4A1A-9AD7-08B8A7C15EBD}" sibTransId="{7BABD7D0-643B-475C-8A3E-7C0FC07E3C86}"/>
    <dgm:cxn modelId="{60D2CCED-1BD8-46DC-9FDB-DE05A7F379BD}" type="presOf" srcId="{9F2B875D-74BC-44D1-8D09-43EB3723B3F4}" destId="{DA0905B4-7965-475B-B371-339B6A24776D}" srcOrd="0" destOrd="0" presId="urn:microsoft.com/office/officeart/2005/8/layout/radial5"/>
    <dgm:cxn modelId="{2F13EF65-876C-497A-8FC9-807DC4A5818A}" type="presParOf" srcId="{92E49949-AC6B-4973-8DD5-E4B451C57381}" destId="{694327A6-AC1E-497F-9745-D8103EA12D95}" srcOrd="0" destOrd="0" presId="urn:microsoft.com/office/officeart/2005/8/layout/radial5"/>
    <dgm:cxn modelId="{EF7C08AE-8276-45DA-9E0F-42CE3F44704B}" type="presParOf" srcId="{92E49949-AC6B-4973-8DD5-E4B451C57381}" destId="{66BEC532-1600-45DB-B0C6-C036FA7B4160}" srcOrd="1" destOrd="0" presId="urn:microsoft.com/office/officeart/2005/8/layout/radial5"/>
    <dgm:cxn modelId="{2BEF172F-632F-495E-87F2-04868210C425}" type="presParOf" srcId="{66BEC532-1600-45DB-B0C6-C036FA7B4160}" destId="{E44BFED4-004F-45A1-85C4-F071F8F69C77}" srcOrd="0" destOrd="0" presId="urn:microsoft.com/office/officeart/2005/8/layout/radial5"/>
    <dgm:cxn modelId="{7FE8E234-C983-4DC8-83FF-CB71E1999EDA}" type="presParOf" srcId="{92E49949-AC6B-4973-8DD5-E4B451C57381}" destId="{01531D57-145D-4B72-9833-873B726E114B}" srcOrd="2" destOrd="0" presId="urn:microsoft.com/office/officeart/2005/8/layout/radial5"/>
    <dgm:cxn modelId="{7DCC1A46-AA11-4CCE-B3C7-01904141B89B}" type="presParOf" srcId="{92E49949-AC6B-4973-8DD5-E4B451C57381}" destId="{9EA8C058-BA97-4F96-8676-9FE8B9DEE502}" srcOrd="3" destOrd="0" presId="urn:microsoft.com/office/officeart/2005/8/layout/radial5"/>
    <dgm:cxn modelId="{9ECE9D52-754C-4EAD-BBDD-0A61E7917F40}" type="presParOf" srcId="{9EA8C058-BA97-4F96-8676-9FE8B9DEE502}" destId="{15A91FEC-19DA-4BFC-95D6-F75BF964E3D3}" srcOrd="0" destOrd="0" presId="urn:microsoft.com/office/officeart/2005/8/layout/radial5"/>
    <dgm:cxn modelId="{17F80AF4-90F4-4FE9-801F-0DED6EFA05A9}" type="presParOf" srcId="{92E49949-AC6B-4973-8DD5-E4B451C57381}" destId="{DA0905B4-7965-475B-B371-339B6A24776D}" srcOrd="4" destOrd="0" presId="urn:microsoft.com/office/officeart/2005/8/layout/radial5"/>
    <dgm:cxn modelId="{34E33FEC-3259-4E94-92AF-007D47106CDF}" type="presParOf" srcId="{92E49949-AC6B-4973-8DD5-E4B451C57381}" destId="{99CDFF3E-F20E-452C-B56A-EAA42ACAAAE5}" srcOrd="5" destOrd="0" presId="urn:microsoft.com/office/officeart/2005/8/layout/radial5"/>
    <dgm:cxn modelId="{65B0C6F0-0294-4863-89D9-258115AAF28B}" type="presParOf" srcId="{99CDFF3E-F20E-452C-B56A-EAA42ACAAAE5}" destId="{C7ED9991-60C4-49B8-9D09-7C8252D4F6B1}" srcOrd="0" destOrd="0" presId="urn:microsoft.com/office/officeart/2005/8/layout/radial5"/>
    <dgm:cxn modelId="{DDA2CCB5-94CC-4662-B7CB-FC34727787AE}" type="presParOf" srcId="{92E49949-AC6B-4973-8DD5-E4B451C57381}" destId="{22B4D725-E652-47A6-90E9-457D839E4842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7065645" cy="5701665"/>
        <a:chOff x="0" y="0"/>
        <a:chExt cx="7065645" cy="5701665"/>
      </a:xfrm>
    </dsp:grpSpPr>
    <dsp:sp modelId="{694327A6-AC1E-497F-9745-D8103EA12D95}">
      <dsp:nvSpPr>
        <dsp:cNvPr id="3" name="Oval 2"/>
        <dsp:cNvSpPr/>
      </dsp:nvSpPr>
      <dsp:spPr bwMode="white">
        <a:xfrm>
          <a:off x="2613199" y="2574945"/>
          <a:ext cx="1839247" cy="1839247"/>
        </a:xfrm>
        <a:prstGeom prst="ellipse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1">
          <a:scrgbClr r="0" g="0" b="0"/>
        </a:effectRef>
        <a:fontRef idx="minor">
          <a:schemeClr val="lt1"/>
        </a:fontRef>
      </dsp:style>
      <dsp:txBody>
        <a:bodyPr lIns="44450" tIns="44450" rIns="44450" bIns="44450" anchor="ctr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/>
            <a:t>Galaxy</a:t>
          </a:r>
          <a:endParaRPr lang="zh-CN" altLang="en-US" dirty="0"/>
        </a:p>
      </dsp:txBody>
      <dsp:txXfrm>
        <a:off x="2613199" y="2574945"/>
        <a:ext cx="1839247" cy="1839247"/>
      </dsp:txXfrm>
    </dsp:sp>
    <dsp:sp modelId="{66BEC532-1600-45DB-B0C6-C036FA7B4160}">
      <dsp:nvSpPr>
        <dsp:cNvPr id="4" name="Right Arrow 3"/>
        <dsp:cNvSpPr/>
      </dsp:nvSpPr>
      <dsp:spPr bwMode="white">
        <a:xfrm rot="8151512">
          <a:off x="4411213" y="2051729"/>
          <a:ext cx="856419" cy="625344"/>
        </a:xfrm>
        <a:prstGeom prst="rightArrow">
          <a:avLst>
            <a:gd name="adj1" fmla="val 60000"/>
            <a:gd name="adj2" fmla="val 50000"/>
          </a:avLst>
        </a:prstGeom>
        <a:sp3d z="-182000" contourW="19050" prstMaterial="metal">
          <a:bevelT w="88900" h="203200"/>
          <a:bevelB w="165100" h="254000"/>
        </a:sp3d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24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8151512">
        <a:off x="4411213" y="2051729"/>
        <a:ext cx="856419" cy="625344"/>
      </dsp:txXfrm>
    </dsp:sp>
    <dsp:sp modelId="{01531D57-145D-4B72-9833-873B726E114B}">
      <dsp:nvSpPr>
        <dsp:cNvPr id="5" name="Oval 4"/>
        <dsp:cNvSpPr/>
      </dsp:nvSpPr>
      <dsp:spPr bwMode="white">
        <a:xfrm>
          <a:off x="5226398" y="314609"/>
          <a:ext cx="1839247" cy="1839247"/>
        </a:xfrm>
        <a:prstGeom prst="ellipse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44450" tIns="44450" rIns="44450" bIns="44450" anchor="ctr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/>
            <a:t>Halo</a:t>
          </a:r>
          <a:endParaRPr lang="zh-CN" altLang="en-US" dirty="0"/>
        </a:p>
      </dsp:txBody>
      <dsp:txXfrm>
        <a:off x="5226398" y="314609"/>
        <a:ext cx="1839247" cy="1839247"/>
      </dsp:txXfrm>
    </dsp:sp>
    <dsp:sp modelId="{9EA8C058-BA97-4F96-8676-9FE8B9DEE502}">
      <dsp:nvSpPr>
        <dsp:cNvPr id="6" name="Right Arrow 5"/>
        <dsp:cNvSpPr/>
      </dsp:nvSpPr>
      <dsp:spPr bwMode="white">
        <a:xfrm rot="12391901">
          <a:off x="4638861" y="3388441"/>
          <a:ext cx="548957" cy="625344"/>
        </a:xfrm>
        <a:prstGeom prst="rightArrow">
          <a:avLst>
            <a:gd name="adj1" fmla="val 60000"/>
            <a:gd name="adj2" fmla="val 50000"/>
          </a:avLst>
        </a:prstGeom>
        <a:sp3d z="-182000" contourW="19050" prstMaterial="metal">
          <a:bevelT w="88900" h="203200"/>
          <a:bevelB w="165100" h="254000"/>
        </a:sp3d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24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12391901">
        <a:off x="4638861" y="3388441"/>
        <a:ext cx="548957" cy="625344"/>
      </dsp:txXfrm>
    </dsp:sp>
    <dsp:sp modelId="{DA0905B4-7965-475B-B371-339B6A24776D}">
      <dsp:nvSpPr>
        <dsp:cNvPr id="7" name="Oval 6"/>
        <dsp:cNvSpPr/>
      </dsp:nvSpPr>
      <dsp:spPr bwMode="white">
        <a:xfrm>
          <a:off x="5226398" y="3773654"/>
          <a:ext cx="1839247" cy="1839247"/>
        </a:xfrm>
        <a:prstGeom prst="ellipse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44450" tIns="44450" rIns="44450" bIns="44450" anchor="ctr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/>
            <a:t>SMBH</a:t>
          </a:r>
          <a:endParaRPr lang="zh-CN" altLang="en-US" dirty="0"/>
        </a:p>
      </dsp:txBody>
      <dsp:txXfrm>
        <a:off x="5226398" y="3773654"/>
        <a:ext cx="1839247" cy="1839247"/>
      </dsp:txXfrm>
    </dsp:sp>
    <dsp:sp modelId="{99CDFF3E-F20E-452C-B56A-EAA42ACAAAE5}">
      <dsp:nvSpPr>
        <dsp:cNvPr id="8" name="Right Arrow 7"/>
        <dsp:cNvSpPr/>
      </dsp:nvSpPr>
      <dsp:spPr bwMode="white">
        <a:xfrm rot="1477339">
          <a:off x="4437554" y="4091054"/>
          <a:ext cx="548723" cy="625344"/>
        </a:xfrm>
        <a:prstGeom prst="rightArrow">
          <a:avLst>
            <a:gd name="adj1" fmla="val 60000"/>
            <a:gd name="adj2" fmla="val 50000"/>
          </a:avLst>
        </a:prstGeom>
        <a:sp3d z="-182000" contourW="19050" prstMaterial="metal">
          <a:bevelT w="88900" h="203200"/>
          <a:bevelB w="165100" h="254000"/>
        </a:sp3d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24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1477339">
        <a:off x="4437554" y="4091054"/>
        <a:ext cx="548723" cy="625344"/>
      </dsp:txXfrm>
    </dsp:sp>
    <dsp:sp modelId="{22B4D725-E652-47A6-90E9-457D839E4842}">
      <dsp:nvSpPr>
        <dsp:cNvPr id="9" name="Oval 8"/>
        <dsp:cNvSpPr/>
      </dsp:nvSpPr>
      <dsp:spPr bwMode="white">
        <a:xfrm>
          <a:off x="5226398" y="3772593"/>
          <a:ext cx="1839247" cy="1839247"/>
        </a:xfrm>
        <a:prstGeom prst="ellipse">
          <a:avLst/>
        </a:prstGeom>
        <a:noFill/>
        <a:ln>
          <a:noFill/>
        </a:ln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44450" tIns="44450" rIns="44450" bIns="44450" anchor="ctr"/>
        <a:lstStyle>
          <a:lvl1pPr algn="ctr">
            <a:defRPr sz="35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>
        <a:off x="5226398" y="3772593"/>
        <a:ext cx="1839247" cy="18392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4925C-4D91-4B6A-A827-2B89C8137D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9ED8C-2D2F-41F4-A0EB-F4BFDDF8BF0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158FC-9E63-4961-B445-68F569BC60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2D6AB0-0FA5-430A-BCC2-23081630493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5" Type="http://schemas.openxmlformats.org/officeDocument/2006/relationships/tags" Target="../tags/tag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Relationship Id="rId3" Type="http://schemas.openxmlformats.org/officeDocument/2006/relationships/tags" Target="../tags/tag2.xm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11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3CA08-852C-4638-9638-F1B88477029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0ADA-9569-4D00-A3E4-BDB6D488FD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0EE8A-4AC2-4FD4-A36D-83BE8CF21D5B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0ADA-9569-4D00-A3E4-BDB6D488FD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7902-EBD8-478F-8A8F-A2AE4D7D3EC1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0ADA-9569-4D00-A3E4-BDB6D488FD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3070-DF48-4287-92C8-AFC25D4CD451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0ADA-9569-4D00-A3E4-BDB6D488FD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7ABF9-A749-4EB2-8754-A02799D3D796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0ADA-9569-4D00-A3E4-BDB6D488FD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22B85-1667-437B-8F33-E2745E84D5B7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0ADA-9569-4D00-A3E4-BDB6D488FD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B8D2-4F07-4A11-A1DA-409D66A4D79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0ADA-9569-4D00-A3E4-BDB6D488FD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31B7-F927-43FC-A2AA-DE968F80F4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722A8-D386-46DD-9011-96CBB8A6E6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" name="标题 2"/>
          <p:cNvSpPr txBox="1">
            <a:spLocks noChangeArrowheads="1"/>
          </p:cNvSpPr>
          <p:nvPr userDrawn="1"/>
        </p:nvSpPr>
        <p:spPr bwMode="auto">
          <a:xfrm>
            <a:off x="0" y="0"/>
            <a:ext cx="12192000" cy="922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90204" pitchFamily="34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SimSun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国际月球科研站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cxnSp>
        <p:nvCxnSpPr>
          <p:cNvPr id="11" name="直接连接符 40"/>
          <p:cNvCxnSpPr/>
          <p:nvPr userDrawn="1"/>
        </p:nvCxnSpPr>
        <p:spPr>
          <a:xfrm flipV="1">
            <a:off x="0" y="889000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64F-D46D-4ED1-BE50-1B41C484F9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13F28-B422-4697-A6C6-0481BCF9E0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64F-D46D-4ED1-BE50-1B41C484F9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13F28-B422-4697-A6C6-0481BCF9E0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6292C-EE68-488B-AD3B-A1FCC3257E51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0ADA-9569-4D00-A3E4-BDB6D488FD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64F-D46D-4ED1-BE50-1B41C484F9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13F28-B422-4697-A6C6-0481BCF9E0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64F-D46D-4ED1-BE50-1B41C484F9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13F28-B422-4697-A6C6-0481BCF9E0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64F-D46D-4ED1-BE50-1B41C484F9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13F28-B422-4697-A6C6-0481BCF9E0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64F-D46D-4ED1-BE50-1B41C484F9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13F28-B422-4697-A6C6-0481BCF9E0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64F-D46D-4ED1-BE50-1B41C484F9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13F28-B422-4697-A6C6-0481BCF9E0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64F-D46D-4ED1-BE50-1B41C484F9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13F28-B422-4697-A6C6-0481BCF9E0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E664F-D46D-4ED1-BE50-1B41C484F9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13F28-B422-4697-A6C6-0481BCF9E0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31B7-F927-43FC-A2AA-DE968F80F4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722A8-D386-46DD-9011-96CBB8A6E6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bg>
      <p:bgPr>
        <a:blipFill rotWithShape="1">
          <a:blip r:embed="rId2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</p:spPr>
        <p:txBody>
          <a:bodyPr/>
          <a:lstStyle/>
          <a:p>
            <a:fld id="{817E664F-D46D-4ED1-BE50-1B41C484F991}" type="datetimeFigureOut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</p:spPr>
        <p:txBody>
          <a:bodyPr/>
          <a:lstStyle/>
          <a:p>
            <a:fld id="{817E664F-D46D-4ED1-BE50-1B41C484F991}" type="datetimeFigureOut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66"/>
            <a:ext cx="12255868" cy="68624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2"/>
          <a:stretch>
            <a:fillRect/>
          </a:stretch>
        </p:blipFill>
        <p:spPr>
          <a:xfrm>
            <a:off x="0" y="-229870"/>
            <a:ext cx="7155815" cy="15544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742" y="143078"/>
            <a:ext cx="1228715" cy="809251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22341-EE09-44FC-8317-B1FD022EFBD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0ADA-9569-4D00-A3E4-BDB6D488FD70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06970" y="221615"/>
            <a:ext cx="3010535" cy="6521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DA079DA-8097-49DE-8D0C-DEE9A0B08F6B}" type="datetime1">
              <a:rPr lang="zh-CN" altLang="en-US" smtClean="0"/>
            </a:fld>
            <a:endParaRPr lang="zh-CN" altLang="en-US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A8FE53-55C0-41F9-8266-CAC9071067F6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lum bright="12000"/>
          </a:blip>
          <a:stretch>
            <a:fillRect/>
          </a:stretch>
        </p:blipFill>
        <p:spPr>
          <a:xfrm>
            <a:off x="10935970" y="209550"/>
            <a:ext cx="1076841" cy="432000"/>
          </a:xfrm>
          <a:prstGeom prst="rect">
            <a:avLst/>
          </a:prstGeom>
        </p:spPr>
      </p:pic>
      <p:pic>
        <p:nvPicPr>
          <p:cNvPr id="5" name="图片 4" descr="行星图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0060"/>
          </a:xfrm>
          <a:prstGeom prst="rect">
            <a:avLst/>
          </a:prstGeom>
        </p:spPr>
      </p:pic>
      <p:pic>
        <p:nvPicPr>
          <p:cNvPr id="7" name="图片 6" descr="蓝色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00467C">
                  <a:alpha val="69020"/>
                </a:srgbClr>
              </a:clrFrom>
              <a:clrTo>
                <a:srgbClr val="00467C">
                  <a:alpha val="69020"/>
                  <a:alpha val="0"/>
                </a:srgbClr>
              </a:clrTo>
            </a:clrChange>
            <a:lum bright="-12000"/>
          </a:blip>
          <a:stretch>
            <a:fillRect/>
          </a:stretch>
        </p:blipFill>
        <p:spPr>
          <a:xfrm>
            <a:off x="0" y="22860"/>
            <a:ext cx="12192000" cy="6835140"/>
          </a:xfrm>
          <a:prstGeom prst="rect">
            <a:avLst/>
          </a:prstGeom>
        </p:spPr>
      </p:pic>
      <p:pic>
        <p:nvPicPr>
          <p:cNvPr id="2" name="图片 1" descr="logo2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38765" y="-136525"/>
            <a:ext cx="2277745" cy="8413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"/>
            <a:ext cx="12255868" cy="6862405"/>
          </a:xfrm>
          <a:prstGeom prst="rect">
            <a:avLst/>
          </a:prstGeom>
        </p:spPr>
      </p:pic>
      <p:pic>
        <p:nvPicPr>
          <p:cNvPr id="9" name="图片 8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32723"/>
            <a:ext cx="2570885" cy="115186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40"/>
          <a:stretch>
            <a:fillRect/>
          </a:stretch>
        </p:blipFill>
        <p:spPr>
          <a:xfrm>
            <a:off x="0" y="0"/>
            <a:ext cx="10273008" cy="15572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73007" y="0"/>
            <a:ext cx="1982860" cy="119726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902" y="333373"/>
            <a:ext cx="1207070" cy="794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8E6A3-65B7-4895-A6DB-ED30F1BB54B9}" type="datetime1">
              <a:rPr lang="zh-CN" altLang="en-US" smtClean="0"/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759D3-B92F-4BE5-BE49-ED8937E3BC1B}" type="slidenum">
              <a:rPr lang="en-US" smtClean="0"/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450" y="-4339"/>
            <a:ext cx="10441359" cy="13237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" y="143983"/>
            <a:ext cx="1708549" cy="11252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66"/>
            <a:ext cx="12255868" cy="68624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31"/>
          <a:stretch>
            <a:fillRect/>
          </a:stretch>
        </p:blipFill>
        <p:spPr>
          <a:xfrm>
            <a:off x="0" y="1270"/>
            <a:ext cx="7701915" cy="15544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37" y="333373"/>
            <a:ext cx="1228715" cy="809251"/>
          </a:xfrm>
          <a:prstGeom prst="rect">
            <a:avLst/>
          </a:prstGeom>
        </p:spPr>
      </p:pic>
      <p:sp>
        <p:nvSpPr>
          <p:cNvPr id="11" name="Holder 4"/>
          <p:cNvSpPr>
            <a:spLocks noGrp="1"/>
          </p:cNvSpPr>
          <p:nvPr>
            <p:ph type="sldNum" sz="quarter" idx="10"/>
          </p:nvPr>
        </p:nvSpPr>
        <p:spPr>
          <a:xfrm>
            <a:off x="8904677" y="6597198"/>
            <a:ext cx="2804525" cy="21539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400">
                <a:solidFill>
                  <a:srgbClr val="5B9BD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altLang="zh-CN" smtClean="0"/>
            </a:fld>
            <a:endParaRPr lang="zh-CN" altLang="en-US" dirty="0"/>
          </a:p>
        </p:txBody>
      </p:sp>
      <p:pic>
        <p:nvPicPr>
          <p:cNvPr id="13" name="图片 12"/>
          <p:cNvPicPr preferRelativeResize="0"/>
          <p:nvPr userDrawn="1"/>
        </p:nvPicPr>
        <p:blipFill>
          <a:blip r:embed="rId5"/>
          <a:stretch>
            <a:fillRect/>
          </a:stretch>
        </p:blipFill>
        <p:spPr>
          <a:xfrm>
            <a:off x="406627" y="6495834"/>
            <a:ext cx="11404224" cy="287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F4CB-EE98-4020-9869-D873ED1059F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0ADA-9569-4D00-A3E4-BDB6D488FD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8F63-8CB2-4BA2-B487-DE9DF1976DE9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0ADA-9569-4D00-A3E4-BDB6D488FD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24AEF-D7F0-4EC8-8719-9D2829D6393A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0ADA-9569-4D00-A3E4-BDB6D488FD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7" Type="http://schemas.openxmlformats.org/officeDocument/2006/relationships/theme" Target="../theme/theme2.xml"/><Relationship Id="rId16" Type="http://schemas.openxmlformats.org/officeDocument/2006/relationships/image" Target="../media/image18.jpeg"/><Relationship Id="rId15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F76BB-C0C1-4472-A0C1-7EC0A5AFB08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90ADA-9569-4D00-A3E4-BDB6D488FD7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B31B7-F927-43FC-A2AA-DE968F80F4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722A8-D386-46DD-9011-96CBB8A6E60F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tags" Target="../tags/tag3.xml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21.png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21.png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5.png"/><Relationship Id="rId2" Type="http://schemas.openxmlformats.org/officeDocument/2006/relationships/image" Target="../media/image21.png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21.png"/><Relationship Id="rId1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4" Type="http://schemas.openxmlformats.org/officeDocument/2006/relationships/slideLayout" Target="../slideLayouts/slideLayout3.xml"/><Relationship Id="rId13" Type="http://schemas.openxmlformats.org/officeDocument/2006/relationships/image" Target="../media/image48.png"/><Relationship Id="rId12" Type="http://schemas.openxmlformats.org/officeDocument/2006/relationships/image" Target="../media/image47.png"/><Relationship Id="rId11" Type="http://schemas.openxmlformats.org/officeDocument/2006/relationships/image" Target="../media/image46.png"/><Relationship Id="rId10" Type="http://schemas.openxmlformats.org/officeDocument/2006/relationships/image" Target="../media/image45.png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jpeg"/><Relationship Id="rId2" Type="http://schemas.openxmlformats.org/officeDocument/2006/relationships/image" Target="../media/image21.png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microsoft.com/office/2007/relationships/diagramDrawing" Target="../diagrams/drawing1.xml"/><Relationship Id="rId7" Type="http://schemas.openxmlformats.org/officeDocument/2006/relationships/diagramColors" Target="../diagrams/colors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5" Type="http://schemas.openxmlformats.org/officeDocument/2006/relationships/slideLayout" Target="../slideLayouts/slideLayout3.xml"/><Relationship Id="rId14" Type="http://schemas.openxmlformats.org/officeDocument/2006/relationships/image" Target="../media/image48.png"/><Relationship Id="rId13" Type="http://schemas.openxmlformats.org/officeDocument/2006/relationships/image" Target="../media/image47.png"/><Relationship Id="rId12" Type="http://schemas.openxmlformats.org/officeDocument/2006/relationships/image" Target="../media/image46.png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21.png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406" y="1701036"/>
            <a:ext cx="12177296" cy="2023321"/>
          </a:xfrm>
          <a:prstGeom prst="rect">
            <a:avLst/>
          </a:prstGeom>
          <a:solidFill>
            <a:srgbClr val="004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605" y="1802765"/>
            <a:ext cx="12176760" cy="18135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spc="300" dirty="0">
                <a:solidFill>
                  <a:schemeClr val="bg1"/>
                </a:solidFill>
                <a:latin typeface="Helvetica Regular" charset="0"/>
                <a:ea typeface="Microsoft YaHei" panose="020B0503020204020204" pitchFamily="34" charset="-122"/>
                <a:cs typeface="Helvetica Regular" charset="0"/>
              </a:rPr>
              <a:t>Blackhole-Halo Mass Relation from UNIONS Weak Lensing </a:t>
            </a:r>
            <a:endParaRPr lang="en-US" altLang="zh-CN" sz="4000" spc="300" dirty="0">
              <a:solidFill>
                <a:schemeClr val="bg1"/>
              </a:solidFill>
              <a:latin typeface="Helvetica Regular" charset="0"/>
              <a:ea typeface="Microsoft YaHei" panose="020B0503020204020204" pitchFamily="34" charset="-122"/>
              <a:cs typeface="Helvetica Regular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33575" y="3724275"/>
            <a:ext cx="8127365" cy="3107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spc="300" dirty="0">
                <a:solidFill>
                  <a:schemeClr val="accent1">
                    <a:lumMod val="50000"/>
                  </a:schemeClr>
                </a:solidFill>
                <a:latin typeface="Helvetica Regular" charset="0"/>
                <a:ea typeface="Microsoft YaHei" panose="020B0503020204020204" pitchFamily="34" charset="-122"/>
                <a:cs typeface="Helvetica Regular" charset="0"/>
              </a:rPr>
              <a:t>Wentao Luo</a:t>
            </a:r>
            <a:endParaRPr lang="en-US" altLang="zh-CN" sz="3200" spc="300" dirty="0">
              <a:solidFill>
                <a:schemeClr val="accent1">
                  <a:lumMod val="50000"/>
                </a:schemeClr>
              </a:solidFill>
              <a:latin typeface="Helvetica Regular" charset="0"/>
              <a:ea typeface="Microsoft YaHei" panose="020B0503020204020204" pitchFamily="34" charset="-122"/>
              <a:cs typeface="Helvetica Regular" charset="0"/>
            </a:endParaRPr>
          </a:p>
          <a:p>
            <a:pPr algn="ctr"/>
            <a:r>
              <a:rPr lang="en-US" altLang="zh-CN" sz="3200" spc="300" dirty="0">
                <a:solidFill>
                  <a:srgbClr val="C00000"/>
                </a:solidFill>
                <a:latin typeface="Helvetica Regular" charset="0"/>
                <a:ea typeface="Microsoft YaHei" panose="020B0503020204020204" pitchFamily="34" charset="-122"/>
                <a:cs typeface="Helvetica Regular" charset="0"/>
              </a:rPr>
              <a:t>wtluo@ustc.edu.cn </a:t>
            </a:r>
            <a:endParaRPr lang="en-US" altLang="zh-CN" sz="3200" spc="300" dirty="0">
              <a:solidFill>
                <a:srgbClr val="C00000"/>
              </a:solidFill>
              <a:latin typeface="Helvetica Regular" charset="0"/>
              <a:ea typeface="Microsoft YaHei" panose="020B0503020204020204" pitchFamily="34" charset="-122"/>
              <a:cs typeface="Helvetica Regular" charset="0"/>
            </a:endParaRPr>
          </a:p>
          <a:p>
            <a:pPr algn="ctr"/>
            <a:r>
              <a:rPr lang="en-US" altLang="zh-CN" sz="2000" spc="300" dirty="0">
                <a:solidFill>
                  <a:schemeClr val="accent1">
                    <a:lumMod val="50000"/>
                  </a:schemeClr>
                </a:solidFill>
                <a:latin typeface="Helvetica Regular" charset="0"/>
                <a:ea typeface="Microsoft YaHei" panose="020B0503020204020204" pitchFamily="34" charset="-122"/>
                <a:cs typeface="Helvetica Regular" charset="0"/>
              </a:rPr>
              <a:t>In collaboration with: Qinxun Li (Utah Univ.), Martin Kilbinger (CEA, Saclay) et al</a:t>
            </a:r>
            <a:endParaRPr lang="en-US" altLang="zh-CN" sz="2000" spc="300" dirty="0">
              <a:solidFill>
                <a:schemeClr val="accent1">
                  <a:lumMod val="50000"/>
                </a:schemeClr>
              </a:solidFill>
              <a:latin typeface="Helvetica Regular" charset="0"/>
              <a:ea typeface="Microsoft YaHei" panose="020B0503020204020204" pitchFamily="34" charset="-122"/>
              <a:cs typeface="Helvetica Regular" charset="0"/>
            </a:endParaRPr>
          </a:p>
          <a:p>
            <a:pPr algn="ctr"/>
            <a:endParaRPr lang="en-US" altLang="zh-CN" sz="2000" spc="300" dirty="0">
              <a:solidFill>
                <a:schemeClr val="accent1">
                  <a:lumMod val="50000"/>
                </a:schemeClr>
              </a:solidFill>
              <a:latin typeface="Helvetica Regular" charset="0"/>
              <a:ea typeface="Microsoft YaHei" panose="020B0503020204020204" pitchFamily="34" charset="-122"/>
              <a:cs typeface="Helvetica Regular" charset="0"/>
            </a:endParaRPr>
          </a:p>
          <a:p>
            <a:pPr algn="ctr"/>
            <a:r>
              <a:rPr lang="en-US" altLang="zh-CN" sz="2400" spc="300" dirty="0">
                <a:solidFill>
                  <a:srgbClr val="7030A0"/>
                </a:solidFill>
                <a:latin typeface="Helvetica Regular" charset="0"/>
                <a:ea typeface="Microsoft YaHei" panose="020B0503020204020204" pitchFamily="34" charset="-122"/>
                <a:cs typeface="Helvetica Regular" charset="0"/>
              </a:rPr>
              <a:t>The 6th Zel’dovich Meeting</a:t>
            </a:r>
            <a:endParaRPr lang="en-US" altLang="zh-CN" sz="2400" spc="300" dirty="0">
              <a:solidFill>
                <a:srgbClr val="7030A0"/>
              </a:solidFill>
              <a:latin typeface="Helvetica Regular" charset="0"/>
              <a:ea typeface="Microsoft YaHei" panose="020B0503020204020204" pitchFamily="34" charset="-122"/>
              <a:cs typeface="Helvetica Regular" charset="0"/>
            </a:endParaRPr>
          </a:p>
          <a:p>
            <a:pPr algn="ctr"/>
            <a:r>
              <a:rPr lang="en-US" altLang="zh-CN" sz="2400" spc="300" dirty="0">
                <a:solidFill>
                  <a:srgbClr val="7030A0"/>
                </a:solidFill>
                <a:latin typeface="Helvetica Regular" charset="0"/>
                <a:ea typeface="Microsoft YaHei" panose="020B0503020204020204" pitchFamily="34" charset="-122"/>
                <a:cs typeface="Helvetica Regular" charset="0"/>
              </a:rPr>
              <a:t>ICRANet, Pescara, Italy</a:t>
            </a:r>
            <a:endParaRPr lang="en-US" altLang="zh-CN" sz="2400" spc="300" dirty="0">
              <a:solidFill>
                <a:srgbClr val="7030A0"/>
              </a:solidFill>
              <a:latin typeface="Helvetica Regular" charset="0"/>
              <a:ea typeface="Microsoft YaHei" panose="020B0503020204020204" pitchFamily="34" charset="-122"/>
              <a:cs typeface="Helvetica Regular" charset="0"/>
            </a:endParaRPr>
          </a:p>
          <a:p>
            <a:pPr algn="ctr"/>
            <a:r>
              <a:rPr lang="en-US" altLang="zh-CN" sz="2400" spc="300" dirty="0">
                <a:solidFill>
                  <a:srgbClr val="7030A0"/>
                </a:solidFill>
                <a:latin typeface="Helvetica Regular" charset="0"/>
                <a:ea typeface="Microsoft YaHei" panose="020B0503020204020204" pitchFamily="34" charset="-122"/>
                <a:cs typeface="Helvetica Regular" charset="0"/>
              </a:rPr>
              <a:t>2026.7</a:t>
            </a:r>
            <a:endParaRPr lang="en-US" altLang="zh-CN" sz="2400" spc="300" dirty="0">
              <a:solidFill>
                <a:srgbClr val="7030A0"/>
              </a:solidFill>
              <a:latin typeface="Helvetica Regular" charset="0"/>
              <a:ea typeface="Microsoft YaHei" panose="020B0503020204020204" pitchFamily="34" charset="-122"/>
              <a:cs typeface="Helvetica Regular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" y="0"/>
            <a:ext cx="4267200" cy="144780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279900" y="23495"/>
            <a:ext cx="1983740" cy="1242060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63640" y="189230"/>
            <a:ext cx="4044950" cy="87503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10506710" y="23495"/>
            <a:ext cx="1386205" cy="1236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0ADA-9569-4D00-A3E4-BDB6D488FD70}" type="slidenum">
              <a:rPr lang="zh-CN" altLang="en-US" b="1" smtClean="0">
                <a:latin typeface="Times New Roman" panose="02020503050405090304" pitchFamily="18" charset="0"/>
                <a:cs typeface="Times New Roman" panose="02020503050405090304" pitchFamily="18" charset="0"/>
              </a:rPr>
            </a:fld>
            <a:endParaRPr lang="zh-CN" altLang="en-US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7955" y="177165"/>
            <a:ext cx="9848215" cy="65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Lens sample-SMBHs</a:t>
            </a:r>
            <a:endParaRPr 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7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25055" y="-635"/>
            <a:ext cx="4652645" cy="9347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817860" y="2359660"/>
            <a:ext cx="536575" cy="306705"/>
            <a:chOff x="9951" y="2662"/>
            <a:chExt cx="845" cy="483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9951" y="3145"/>
              <a:ext cx="72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Text Box 11"/>
            <p:cNvSpPr txBox="1"/>
            <p:nvPr/>
          </p:nvSpPr>
          <p:spPr>
            <a:xfrm>
              <a:off x="10078" y="2662"/>
              <a:ext cx="719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1400">
                  <a:solidFill>
                    <a:schemeClr val="bg1"/>
                  </a:solidFill>
                </a:rPr>
                <a:t>1’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  <p:pic>
        <p:nvPicPr>
          <p:cNvPr id="182" name="Screenshot 2023-08-20 at 7.31.21 PM.png" descr="Screenshot 2023-08-20 at 7.31.2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1930"/>
            <a:ext cx="4735195" cy="434086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aphicFrame>
        <p:nvGraphicFramePr>
          <p:cNvPr id="183" name="Table 1"/>
          <p:cNvGraphicFramePr/>
          <p:nvPr/>
        </p:nvGraphicFramePr>
        <p:xfrm>
          <a:off x="4666979" y="1844434"/>
          <a:ext cx="9821334" cy="5080001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1527810"/>
                <a:gridCol w="1790091"/>
                <a:gridCol w="2131452"/>
                <a:gridCol w="1949103"/>
              </a:tblGrid>
              <a:tr h="101346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Number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Mean Mass log10(Mbh)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Mean Z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t" anchorCtr="0" horzOverflow="overflow"/>
                </a:tc>
              </a:tr>
              <a:tr h="744980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Mbin 1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16308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7.5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0.26</a:t>
                      </a:r>
                    </a:p>
                  </a:txBody>
                  <a:tcPr marL="0" marR="0" marT="0" marB="0" anchor="t" anchorCtr="0" horzOverflow="overflow"/>
                </a:tc>
              </a:tr>
              <a:tr h="658837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Mbin 2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15950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8.3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0.31</a:t>
                      </a:r>
                    </a:p>
                  </a:txBody>
                  <a:tcPr marL="0" marR="0" marT="0" marB="0" anchor="t" anchorCtr="0" horzOverflow="overflow"/>
                </a:tc>
              </a:tr>
              <a:tr h="727702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Mbin 3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17311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8.8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0.45</a:t>
                      </a:r>
                    </a:p>
                  </a:txBody>
                  <a:tcPr marL="0" marR="0" marT="0" marB="0" anchor="t" anchorCtr="0" horzOverflow="overflow"/>
                </a:tc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1703070" y="6165215"/>
            <a:ext cx="637286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Li, Q, Kilbinger, M, </a:t>
            </a:r>
            <a:r>
              <a:rPr lang="en-US" b="1"/>
              <a:t>W.L + </a:t>
            </a:r>
            <a:r>
              <a:rPr lang="en-US"/>
              <a:t>ApJL</a:t>
            </a:r>
            <a:r>
              <a:rPr lang="en-US" b="1"/>
              <a:t> </a:t>
            </a:r>
            <a:r>
              <a:rPr lang="en-US"/>
              <a:t> 2024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0ADA-9569-4D00-A3E4-BDB6D488FD70}" type="slidenum">
              <a:rPr lang="zh-CN" altLang="en-US" b="1" smtClean="0">
                <a:latin typeface="Times New Roman" panose="02020503050405090304" pitchFamily="18" charset="0"/>
                <a:cs typeface="Times New Roman" panose="02020503050405090304" pitchFamily="18" charset="0"/>
              </a:rPr>
            </a:fld>
            <a:endParaRPr lang="zh-CN" altLang="en-US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7955" y="177165"/>
            <a:ext cx="9848215" cy="65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Shape catalog--UNIONS</a:t>
            </a:r>
            <a:endParaRPr lang="en-US" sz="2800" b="1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7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25055" y="-635"/>
            <a:ext cx="4652645" cy="9347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817860" y="2359660"/>
            <a:ext cx="536575" cy="306705"/>
            <a:chOff x="9951" y="2662"/>
            <a:chExt cx="845" cy="483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9951" y="3145"/>
              <a:ext cx="72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Text Box 11"/>
            <p:cNvSpPr txBox="1"/>
            <p:nvPr/>
          </p:nvSpPr>
          <p:spPr>
            <a:xfrm>
              <a:off x="10078" y="2662"/>
              <a:ext cx="719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1400">
                  <a:solidFill>
                    <a:schemeClr val="bg1"/>
                  </a:solidFill>
                </a:rPr>
                <a:t>1’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  <p:pic>
        <p:nvPicPr>
          <p:cNvPr id="179" name="Screenshot 2023-08-20 at 8.15.10 PM.png" descr="Screenshot 2023-08-20 at 8.15.1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" y="1416685"/>
            <a:ext cx="12082145" cy="5034915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0ADA-9569-4D00-A3E4-BDB6D488FD70}" type="slidenum">
              <a:rPr lang="zh-CN" altLang="en-US" b="1" smtClean="0">
                <a:latin typeface="Times New Roman" panose="02020503050405090304" pitchFamily="18" charset="0"/>
                <a:cs typeface="Times New Roman" panose="02020503050405090304" pitchFamily="18" charset="0"/>
              </a:rPr>
            </a:fld>
            <a:endParaRPr lang="zh-CN" altLang="en-US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7955" y="177165"/>
            <a:ext cx="9848215" cy="65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Measurements and Modeling</a:t>
            </a:r>
            <a:endParaRPr 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7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25055" y="-635"/>
            <a:ext cx="4652645" cy="9347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817860" y="2359660"/>
            <a:ext cx="536575" cy="306705"/>
            <a:chOff x="9951" y="2662"/>
            <a:chExt cx="845" cy="483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9951" y="3145"/>
              <a:ext cx="72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Text Box 11"/>
            <p:cNvSpPr txBox="1"/>
            <p:nvPr/>
          </p:nvSpPr>
          <p:spPr>
            <a:xfrm>
              <a:off x="10078" y="2662"/>
              <a:ext cx="719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1400">
                  <a:solidFill>
                    <a:schemeClr val="bg1"/>
                  </a:solidFill>
                </a:rPr>
                <a:t>1’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  <p:pic>
        <p:nvPicPr>
          <p:cNvPr id="189" name="Screenshot 2023-08-20 at 7.33.13 PM.png" descr="Screenshot 2023-08-20 at 7.33.1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715706"/>
            <a:ext cx="12192001" cy="4264339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0ADA-9569-4D00-A3E4-BDB6D488FD70}" type="slidenum">
              <a:rPr lang="zh-CN" altLang="en-US" b="1" smtClean="0">
                <a:latin typeface="Times New Roman" panose="02020503050405090304" pitchFamily="18" charset="0"/>
                <a:cs typeface="Times New Roman" panose="02020503050405090304" pitchFamily="18" charset="0"/>
              </a:rPr>
            </a:fld>
            <a:endParaRPr lang="zh-CN" altLang="en-US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7955" y="177165"/>
            <a:ext cx="9848215" cy="65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Results</a:t>
            </a:r>
            <a:endParaRPr 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7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25055" y="-635"/>
            <a:ext cx="4652645" cy="9347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817860" y="2359660"/>
            <a:ext cx="536575" cy="306705"/>
            <a:chOff x="9951" y="2662"/>
            <a:chExt cx="845" cy="483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9951" y="3145"/>
              <a:ext cx="72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Text Box 11"/>
            <p:cNvSpPr txBox="1"/>
            <p:nvPr/>
          </p:nvSpPr>
          <p:spPr>
            <a:xfrm>
              <a:off x="10078" y="2662"/>
              <a:ext cx="719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1400">
                  <a:solidFill>
                    <a:schemeClr val="bg1"/>
                  </a:solidFill>
                </a:rPr>
                <a:t>1’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1" descr="Screenshot 2024-10-16 at 1.03.57 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80" y="1772285"/>
            <a:ext cx="10083800" cy="469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0ADA-9569-4D00-A3E4-BDB6D488FD70}" type="slidenum">
              <a:rPr lang="zh-CN" altLang="en-US" b="1" smtClean="0">
                <a:latin typeface="Times New Roman" panose="02020503050405090304" pitchFamily="18" charset="0"/>
                <a:cs typeface="Times New Roman" panose="02020503050405090304" pitchFamily="18" charset="0"/>
              </a:rPr>
            </a:fld>
            <a:endParaRPr lang="zh-CN" altLang="en-US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7955" y="177165"/>
            <a:ext cx="9848215" cy="65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Take home message</a:t>
            </a:r>
            <a:endParaRPr 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7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25055" y="-635"/>
            <a:ext cx="4652645" cy="9347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817860" y="2359660"/>
            <a:ext cx="536575" cy="306705"/>
            <a:chOff x="9951" y="2662"/>
            <a:chExt cx="845" cy="483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9951" y="3145"/>
              <a:ext cx="72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Text Box 11"/>
            <p:cNvSpPr txBox="1"/>
            <p:nvPr/>
          </p:nvSpPr>
          <p:spPr>
            <a:xfrm>
              <a:off x="10078" y="2662"/>
              <a:ext cx="719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1400">
                  <a:solidFill>
                    <a:schemeClr val="bg1"/>
                  </a:solidFill>
                </a:rPr>
                <a:t>1’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 descr="Screen Shot 2021-11-02 at 7.42.37 P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" y="0"/>
            <a:ext cx="9774555" cy="6888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280" y="3152140"/>
            <a:ext cx="1728470" cy="148336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19529" y="4635361"/>
            <a:ext cx="1473200" cy="29908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1350" b="1" dirty="0">
                <a:solidFill>
                  <a:schemeClr val="tx1"/>
                </a:solidFill>
                <a:latin typeface="Times New Roman Bold" panose="02020503050405090304" charset="0"/>
                <a:cs typeface="Times New Roman Bold" panose="02020503050405090304" charset="0"/>
              </a:rPr>
              <a:t>W.L.</a:t>
            </a:r>
            <a:r>
              <a:rPr lang="en-US" sz="135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1350" b="1" dirty="0">
                <a:solidFill>
                  <a:schemeClr val="tx1"/>
                </a:solidFill>
                <a:latin typeface="Times New Roman Bold" panose="02020503050405090304" charset="0"/>
                <a:cs typeface="Times New Roman Bold" panose="02020503050405090304" charset="0"/>
              </a:rPr>
              <a:t>+  2017 </a:t>
            </a:r>
            <a:r>
              <a:rPr lang="en-US" sz="1350" b="1" dirty="0" err="1">
                <a:solidFill>
                  <a:schemeClr val="tx1"/>
                </a:solidFill>
                <a:latin typeface="Times New Roman Bold" panose="02020503050405090304" charset="0"/>
                <a:cs typeface="Times New Roman Bold" panose="02020503050405090304" charset="0"/>
              </a:rPr>
              <a:t>ApJ</a:t>
            </a:r>
            <a:endParaRPr lang="en-US" sz="1350" b="1" dirty="0" err="1">
              <a:solidFill>
                <a:schemeClr val="tx1"/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5785" y="942975"/>
            <a:ext cx="1654810" cy="114617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273091" y="763912"/>
            <a:ext cx="2461895" cy="29908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1350" b="1" dirty="0">
                <a:latin typeface="Times New Roman Bold" panose="02020503050405090304" charset="0"/>
                <a:cs typeface="Times New Roman Bold" panose="02020503050405090304" charset="0"/>
              </a:rPr>
              <a:t>Zhang , Wang, W.L 2021 A&amp;A</a:t>
            </a:r>
            <a:endParaRPr lang="en-US" sz="1350" b="1" dirty="0"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620" y="3373120"/>
            <a:ext cx="2334260" cy="75946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924245" y="4132475"/>
            <a:ext cx="1430020" cy="29908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1350" b="1" dirty="0">
                <a:latin typeface="Times New Roman Bold" panose="02020503050405090304" charset="0"/>
                <a:cs typeface="Times New Roman Bold" panose="02020503050405090304" charset="0"/>
              </a:rPr>
              <a:t>W.L.</a:t>
            </a:r>
            <a:r>
              <a:rPr lang="en-US" sz="135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+  2021 </a:t>
            </a:r>
            <a:r>
              <a:rPr lang="en-US" sz="135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ApJ</a:t>
            </a:r>
            <a:endParaRPr lang="en-US" sz="1350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485" y="0"/>
            <a:ext cx="1478280" cy="14287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34390" y="868680"/>
            <a:ext cx="172847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350" b="1" dirty="0">
                <a:latin typeface="Times New Roman Bold" panose="02020503050405090304" charset="0"/>
                <a:cs typeface="Times New Roman Bold" panose="02020503050405090304" charset="0"/>
              </a:rPr>
              <a:t>Chen, W</a:t>
            </a:r>
            <a:r>
              <a:rPr lang="zh-CN" altLang="en-US" sz="1350" b="1" dirty="0">
                <a:latin typeface="Times New Roman Bold" panose="02020503050405090304" charset="0"/>
                <a:cs typeface="Times New Roman Bold" panose="02020503050405090304" charset="0"/>
              </a:rPr>
              <a:t>。</a:t>
            </a:r>
            <a:r>
              <a:rPr lang="en-US" sz="1350" b="1" dirty="0">
                <a:latin typeface="Times New Roman Bold" panose="02020503050405090304" charset="0"/>
                <a:cs typeface="Times New Roman Bold" panose="02020503050405090304" charset="0"/>
              </a:rPr>
              <a:t>.L2020</a:t>
            </a:r>
            <a:endParaRPr lang="en-US" sz="1350" b="1" dirty="0"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19710" y="5476875"/>
            <a:ext cx="1524000" cy="1381125"/>
          </a:xfrm>
          <a:prstGeom prst="rect">
            <a:avLst/>
          </a:prstGeom>
        </p:spPr>
      </p:pic>
      <p:sp>
        <p:nvSpPr>
          <p:cNvPr id="21" name="TextBox 22"/>
          <p:cNvSpPr txBox="1"/>
          <p:nvPr/>
        </p:nvSpPr>
        <p:spPr>
          <a:xfrm>
            <a:off x="-321945" y="4934585"/>
            <a:ext cx="172847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350" b="1" dirty="0">
                <a:latin typeface="Times New Roman Bold" panose="02020503050405090304" charset="0"/>
                <a:cs typeface="Times New Roman Bold" panose="02020503050405090304" charset="0"/>
              </a:rPr>
              <a:t>Lu, </a:t>
            </a:r>
            <a:r>
              <a:rPr lang="en-US" sz="1350" b="1" dirty="0">
                <a:solidFill>
                  <a:srgbClr val="002060"/>
                </a:solidFill>
                <a:latin typeface="Times New Roman Bold" panose="02020503050405090304" charset="0"/>
                <a:cs typeface="Times New Roman Bold" panose="02020503050405090304" charset="0"/>
              </a:rPr>
              <a:t>W.L.</a:t>
            </a:r>
            <a:r>
              <a:rPr lang="en-US" sz="1350" b="1" dirty="0">
                <a:latin typeface="Times New Roman Bold" panose="02020503050405090304" charset="0"/>
                <a:cs typeface="Times New Roman Bold" panose="02020503050405090304" charset="0"/>
              </a:rPr>
              <a:t>2018 AJ</a:t>
            </a:r>
            <a:endParaRPr lang="en-US" sz="1350" b="1" dirty="0"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pic>
        <p:nvPicPr>
          <p:cNvPr id="24" name="Picture 23" descr="Screenshot 2023-05-28 at 9.13.51 PM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8935" y="5476875"/>
            <a:ext cx="1430020" cy="1357630"/>
          </a:xfrm>
          <a:prstGeom prst="rect">
            <a:avLst/>
          </a:prstGeom>
        </p:spPr>
      </p:pic>
      <p:pic>
        <p:nvPicPr>
          <p:cNvPr id="25" name="Picture 24" descr="optics_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33000" y="4269740"/>
            <a:ext cx="1430655" cy="103060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675130"/>
            <a:ext cx="1380490" cy="1357630"/>
          </a:xfrm>
          <a:prstGeom prst="rect">
            <a:avLst/>
          </a:prstGeom>
        </p:spPr>
      </p:pic>
      <p:pic>
        <p:nvPicPr>
          <p:cNvPr id="27" name="Picture 26" descr="Screen Shot 2021-11-06 at 4.02.43 PM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20865" y="699135"/>
            <a:ext cx="1222375" cy="1153160"/>
          </a:xfrm>
          <a:prstGeom prst="rect">
            <a:avLst/>
          </a:prstGeom>
        </p:spPr>
      </p:pic>
      <p:sp>
        <p:nvSpPr>
          <p:cNvPr id="28" name="TextBox 22"/>
          <p:cNvSpPr txBox="1"/>
          <p:nvPr/>
        </p:nvSpPr>
        <p:spPr>
          <a:xfrm>
            <a:off x="6667500" y="1675130"/>
            <a:ext cx="172847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350" b="1" dirty="0">
                <a:latin typeface="Times New Roman Bold" panose="02020503050405090304" charset="0"/>
                <a:cs typeface="Times New Roman Bold" panose="02020503050405090304" charset="0"/>
              </a:rPr>
              <a:t>Miyatake+  2023</a:t>
            </a:r>
            <a:endParaRPr lang="en-US" sz="1350" b="1" dirty="0"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73285" y="2352675"/>
            <a:ext cx="1381125" cy="1216025"/>
          </a:xfrm>
          <a:prstGeom prst="rect">
            <a:avLst/>
          </a:prstGeom>
        </p:spPr>
      </p:pic>
      <p:sp>
        <p:nvSpPr>
          <p:cNvPr id="30" name="TextBox 22"/>
          <p:cNvSpPr txBox="1"/>
          <p:nvPr/>
        </p:nvSpPr>
        <p:spPr>
          <a:xfrm>
            <a:off x="-66675" y="3152140"/>
            <a:ext cx="183070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350" b="1" dirty="0">
                <a:latin typeface="Times New Roman Bold" panose="02020503050405090304" charset="0"/>
                <a:cs typeface="Times New Roman Bold" panose="02020503050405090304" charset="0"/>
              </a:rPr>
              <a:t>Zhang, An, W.L.2020</a:t>
            </a:r>
            <a:endParaRPr lang="en-US" sz="1350" b="1" dirty="0"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31" name="Rectangle 14"/>
          <p:cNvSpPr/>
          <p:nvPr/>
        </p:nvSpPr>
        <p:spPr>
          <a:xfrm>
            <a:off x="10124238" y="3645204"/>
            <a:ext cx="1339215" cy="29908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1350" b="1" dirty="0">
                <a:latin typeface="Times New Roman Bold" panose="02020503050405090304" charset="0"/>
                <a:cs typeface="Times New Roman Bold" panose="02020503050405090304" charset="0"/>
              </a:rPr>
              <a:t>Shi +  2018 </a:t>
            </a:r>
            <a:r>
              <a:rPr lang="en-US" sz="1350" b="1" dirty="0" err="1">
                <a:latin typeface="Times New Roman Bold" panose="02020503050405090304" charset="0"/>
                <a:cs typeface="Times New Roman Bold" panose="02020503050405090304" charset="0"/>
              </a:rPr>
              <a:t>ApJ</a:t>
            </a:r>
            <a:endParaRPr lang="en-US" sz="1350" b="1" dirty="0"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3" grpId="0"/>
      <p:bldP spid="21" grpId="0"/>
      <p:bldP spid="28" grpId="0"/>
      <p:bldP spid="30" grpId="0"/>
      <p:bldP spid="31" grpId="0"/>
      <p:bldP spid="17" grpId="1"/>
      <p:bldP spid="19" grpId="1"/>
      <p:bldP spid="20" grpId="1"/>
      <p:bldP spid="23" grpId="1"/>
      <p:bldP spid="21" grpId="1"/>
      <p:bldP spid="28" grpId="1"/>
      <p:bldP spid="30" grpId="1"/>
      <p:bldP spid="3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242570" y="2725420"/>
            <a:ext cx="11726545" cy="2908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Thank You!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0ADA-9569-4D00-A3E4-BDB6D488FD70}" type="slidenum">
              <a:rPr lang="zh-CN" altLang="en-US" b="1" smtClean="0">
                <a:latin typeface="Times New Roman" panose="02020503050405090304" pitchFamily="18" charset="0"/>
                <a:cs typeface="Times New Roman" panose="02020503050405090304" pitchFamily="18" charset="0"/>
              </a:rPr>
            </a:fld>
            <a:endParaRPr lang="zh-CN" altLang="en-US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7955" y="177165"/>
            <a:ext cx="9848215" cy="65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7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25055" y="-635"/>
            <a:ext cx="4652645" cy="9347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817860" y="2359660"/>
            <a:ext cx="536575" cy="306705"/>
            <a:chOff x="9951" y="2662"/>
            <a:chExt cx="845" cy="483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9951" y="3145"/>
              <a:ext cx="72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Text Box 11"/>
            <p:cNvSpPr txBox="1"/>
            <p:nvPr/>
          </p:nvSpPr>
          <p:spPr>
            <a:xfrm>
              <a:off x="10078" y="2662"/>
              <a:ext cx="719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1400">
                  <a:solidFill>
                    <a:schemeClr val="bg1"/>
                  </a:solidFill>
                </a:rPr>
                <a:t>1’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  <p:sp>
        <p:nvSpPr>
          <p:cNvPr id="13" name="矩形 4"/>
          <p:cNvSpPr/>
          <p:nvPr/>
        </p:nvSpPr>
        <p:spPr>
          <a:xfrm>
            <a:off x="0" y="177165"/>
            <a:ext cx="9848215" cy="65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猜测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(deduction)-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猜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(guess)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测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（measurement）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5990"/>
            <a:ext cx="5326380" cy="3475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345" y="1144270"/>
            <a:ext cx="5085715" cy="3172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010" y="4526280"/>
            <a:ext cx="5085715" cy="22072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55" y="4411345"/>
            <a:ext cx="4849495" cy="241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0ADA-9569-4D00-A3E4-BDB6D488FD70}" type="slidenum">
              <a:rPr lang="zh-CN" altLang="en-US" b="1" smtClean="0">
                <a:latin typeface="Times New Roman" panose="02020503050405090304" pitchFamily="18" charset="0"/>
                <a:cs typeface="Times New Roman" panose="02020503050405090304" pitchFamily="18" charset="0"/>
              </a:rPr>
            </a:fld>
            <a:endParaRPr lang="zh-CN" altLang="en-US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7955" y="177165"/>
            <a:ext cx="9848215" cy="65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Contents</a:t>
            </a:r>
            <a:endParaRPr 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7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25055" y="-635"/>
            <a:ext cx="4652645" cy="93472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47955" y="1377950"/>
            <a:ext cx="10787380" cy="4534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>
              <a:buFont typeface="Arial" panose="020B0604020202090204" pitchFamily="34" charset="0"/>
              <a:buChar char="•"/>
            </a:pPr>
            <a:r>
              <a:rPr lang="en-US" sz="3600">
                <a:solidFill>
                  <a:srgbClr val="002060"/>
                </a:solidFill>
                <a:latin typeface="Helvetica Regular" charset="0"/>
                <a:cs typeface="Helvetica Regular" charset="0"/>
              </a:rPr>
              <a:t>Why do we want to study this connection?</a:t>
            </a:r>
            <a:endParaRPr lang="en-US" sz="3600">
              <a:solidFill>
                <a:srgbClr val="002060"/>
              </a:solidFill>
              <a:latin typeface="Helvetica Regular" charset="0"/>
              <a:cs typeface="Helvetica Regular" charset="0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endParaRPr lang="en-US" sz="3600">
              <a:solidFill>
                <a:srgbClr val="002060"/>
              </a:solidFill>
              <a:latin typeface="Helvetica Regular" charset="0"/>
              <a:cs typeface="Helvetica Regular" charset="0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r>
              <a:rPr lang="en-US" sz="3600">
                <a:solidFill>
                  <a:srgbClr val="002060"/>
                </a:solidFill>
                <a:latin typeface="Helvetica Regular" charset="0"/>
                <a:cs typeface="Helvetica Regular" charset="0"/>
              </a:rPr>
              <a:t>How do we study this connection?</a:t>
            </a:r>
            <a:endParaRPr lang="en-US" sz="3600">
              <a:solidFill>
                <a:srgbClr val="002060"/>
              </a:solidFill>
              <a:latin typeface="Helvetica Regular" charset="0"/>
              <a:cs typeface="Helvetica Regular" charset="0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endParaRPr lang="en-US" sz="3600">
              <a:solidFill>
                <a:srgbClr val="002060"/>
              </a:solidFill>
              <a:latin typeface="Helvetica Regular" charset="0"/>
              <a:cs typeface="Helvetica Regular" charset="0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r>
              <a:rPr lang="en-US" sz="3600">
                <a:solidFill>
                  <a:srgbClr val="002060"/>
                </a:solidFill>
                <a:latin typeface="Helvetica Regular" charset="0"/>
                <a:cs typeface="Helvetica Regular" charset="0"/>
              </a:rPr>
              <a:t>What do we learn from this study?</a:t>
            </a:r>
            <a:endParaRPr lang="en-US" sz="3600">
              <a:solidFill>
                <a:srgbClr val="002060"/>
              </a:solidFill>
              <a:latin typeface="Helvetica Regular" charset="0"/>
              <a:cs typeface="Helvetica Regular" charset="0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endParaRPr lang="en-US" sz="3600">
              <a:solidFill>
                <a:srgbClr val="002060"/>
              </a:solidFill>
              <a:latin typeface="Helvetica Regular" charset="0"/>
              <a:cs typeface="Helvetica Regular" charset="0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r>
              <a:rPr lang="en-US" sz="3600">
                <a:solidFill>
                  <a:srgbClr val="002060"/>
                </a:solidFill>
                <a:latin typeface="Helvetica Regular" charset="0"/>
                <a:cs typeface="Helvetica Regular" charset="0"/>
              </a:rPr>
              <a:t>Takehome message</a:t>
            </a:r>
            <a:endParaRPr lang="en-US" sz="3600">
              <a:solidFill>
                <a:srgbClr val="002060"/>
              </a:solidFill>
              <a:latin typeface="Helvetica Regular" charset="0"/>
              <a:cs typeface="Helvetica Regular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817860" y="2359660"/>
            <a:ext cx="536575" cy="306705"/>
            <a:chOff x="9951" y="2662"/>
            <a:chExt cx="845" cy="483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9951" y="3145"/>
              <a:ext cx="72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Text Box 11"/>
            <p:cNvSpPr txBox="1"/>
            <p:nvPr/>
          </p:nvSpPr>
          <p:spPr>
            <a:xfrm>
              <a:off x="10078" y="2662"/>
              <a:ext cx="719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1400">
                  <a:solidFill>
                    <a:schemeClr val="bg1"/>
                  </a:solidFill>
                </a:rPr>
                <a:t>1’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245" y="1958340"/>
            <a:ext cx="3561080" cy="4763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0ADA-9569-4D00-A3E4-BDB6D488FD70}" type="slidenum">
              <a:rPr lang="zh-CN" altLang="en-US" b="1" smtClean="0">
                <a:latin typeface="Times New Roman" panose="02020503050405090304" pitchFamily="18" charset="0"/>
                <a:cs typeface="Times New Roman" panose="02020503050405090304" pitchFamily="18" charset="0"/>
              </a:rPr>
            </a:fld>
            <a:endParaRPr lang="zh-CN" altLang="en-US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7955" y="177165"/>
            <a:ext cx="9848215" cy="65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7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25055" y="-635"/>
            <a:ext cx="4652645" cy="9347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817860" y="2359660"/>
            <a:ext cx="536575" cy="306705"/>
            <a:chOff x="9951" y="2662"/>
            <a:chExt cx="845" cy="483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9951" y="3145"/>
              <a:ext cx="72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Text Box 11"/>
            <p:cNvSpPr txBox="1"/>
            <p:nvPr/>
          </p:nvSpPr>
          <p:spPr>
            <a:xfrm>
              <a:off x="10078" y="2662"/>
              <a:ext cx="719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1400">
                  <a:solidFill>
                    <a:schemeClr val="bg1"/>
                  </a:solidFill>
                </a:rPr>
                <a:t>1’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  <p:sp>
        <p:nvSpPr>
          <p:cNvPr id="13" name="矩形 4"/>
          <p:cNvSpPr/>
          <p:nvPr/>
        </p:nvSpPr>
        <p:spPr>
          <a:xfrm>
            <a:off x="0" y="177165"/>
            <a:ext cx="9848215" cy="65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Why? -- Observational Mysteries</a:t>
            </a:r>
            <a:endParaRPr 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67665" y="1451610"/>
                <a:ext cx="6207760" cy="5269865"/>
              </a:xfrm>
            </p:spPr>
            <p:txBody>
              <a:bodyPr anchor="ctr">
                <a:normAutofit lnSpcReduction="20000"/>
              </a:bodyPr>
              <a:lstStyle/>
              <a:p>
                <a:endParaRPr lang="en-US" altLang="zh-CN" sz="2400" dirty="0"/>
              </a:p>
              <a:p>
                <a:pPr marL="285750" indent="-285750"/>
                <a:r>
                  <a:rPr lang="en-US" altLang="zh-CN" dirty="0">
                    <a:solidFill>
                      <a:schemeClr val="accent1">
                        <a:lumMod val="75000"/>
                      </a:schemeClr>
                    </a:solidFill>
                    <a:latin typeface="Candara" panose="020E0502030303020204" pitchFamily="34" charset="0"/>
                  </a:rPr>
                  <a:t>Halo -&gt; Galaxy: Accretion and Merger</a:t>
                </a:r>
                <a:endParaRPr lang="en-US" altLang="zh-CN" dirty="0">
                  <a:solidFill>
                    <a:schemeClr val="accent1">
                      <a:lumMod val="75000"/>
                    </a:schemeClr>
                  </a:solidFill>
                  <a:latin typeface="Candara" panose="020E0502030303020204" pitchFamily="34" charset="0"/>
                </a:endParaRPr>
              </a:p>
              <a:p>
                <a:pPr marL="742950" lvl="2" indent="-285750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4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altLang="zh-CN" sz="24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4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ℎ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chemeClr val="accent1">
                        <a:lumMod val="75000"/>
                      </a:schemeClr>
                    </a:solidFill>
                    <a:latin typeface="Candara" panose="020E0502030303020204" pitchFamily="34" charset="0"/>
                  </a:rPr>
                  <a:t> relation</a:t>
                </a:r>
                <a:endParaRPr lang="en-US" altLang="zh-CN" sz="2400" dirty="0">
                  <a:solidFill>
                    <a:schemeClr val="accent1">
                      <a:lumMod val="75000"/>
                    </a:schemeClr>
                  </a:solidFill>
                  <a:latin typeface="Candara" panose="020E0502030303020204" pitchFamily="34" charset="0"/>
                </a:endParaRPr>
              </a:p>
              <a:p>
                <a:pPr marL="285750" indent="-285750"/>
                <a:r>
                  <a:rPr lang="en-US" altLang="zh-CN" dirty="0">
                    <a:solidFill>
                      <a:schemeClr val="accent1">
                        <a:lumMod val="75000"/>
                      </a:schemeClr>
                    </a:solidFill>
                    <a:latin typeface="Candara" panose="020E0502030303020204" pitchFamily="34" charset="0"/>
                  </a:rPr>
                  <a:t>Galaxy -&gt; Supermassive Black Hole: Accretion and Merger </a:t>
                </a:r>
                <a:endParaRPr lang="en-US" altLang="zh-CN" dirty="0">
                  <a:solidFill>
                    <a:schemeClr val="accent1">
                      <a:lumMod val="75000"/>
                    </a:schemeClr>
                  </a:solidFill>
                  <a:latin typeface="Candara" panose="020E0502030303020204" pitchFamily="34" charset="0"/>
                </a:endParaRPr>
              </a:p>
              <a:p>
                <a:pPr marL="742950" lvl="2" indent="-285750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400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𝐵𝐻</m:t>
                        </m:r>
                      </m:sub>
                    </m:sSub>
                    <m:r>
                      <a:rPr lang="en-US" altLang="zh-CN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400" i="1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𝑏𝑢𝑙𝑔𝑒</m:t>
                        </m:r>
                      </m:sub>
                    </m:sSub>
                    <m:r>
                      <a:rPr lang="en-US" altLang="zh-CN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chemeClr val="accent1">
                        <a:lumMod val="75000"/>
                      </a:schemeClr>
                    </a:solidFill>
                    <a:latin typeface="Candara" panose="020E0502030303020204" pitchFamily="34" charset="0"/>
                  </a:rPr>
                  <a:t>relation</a:t>
                </a:r>
                <a:endParaRPr lang="en-US" altLang="zh-CN" sz="2400" dirty="0">
                  <a:solidFill>
                    <a:schemeClr val="accent1">
                      <a:lumMod val="75000"/>
                    </a:schemeClr>
                  </a:solidFill>
                  <a:latin typeface="Candara" panose="020E0502030303020204" pitchFamily="34" charset="0"/>
                </a:endParaRPr>
              </a:p>
              <a:p>
                <a:pPr marL="742950" lvl="2" indent="-285750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4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𝐵𝐻</m:t>
                        </m:r>
                      </m:sub>
                    </m:sSub>
                    <m:r>
                      <a:rPr lang="en-US" altLang="zh-CN" sz="24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4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chemeClr val="accent1">
                        <a:lumMod val="75000"/>
                      </a:schemeClr>
                    </a:solidFill>
                    <a:latin typeface="Candara" panose="020E0502030303020204" pitchFamily="34" charset="0"/>
                  </a:rPr>
                  <a:t> relation</a:t>
                </a:r>
                <a:endParaRPr lang="en-US" altLang="zh-CN" sz="2400" dirty="0">
                  <a:solidFill>
                    <a:schemeClr val="accent1">
                      <a:lumMod val="75000"/>
                    </a:schemeClr>
                  </a:solidFill>
                  <a:latin typeface="Candara" panose="020E0502030303020204" pitchFamily="34" charset="0"/>
                </a:endParaRPr>
              </a:p>
              <a:p>
                <a:pPr marL="285750" indent="-285750"/>
                <a:r>
                  <a:rPr lang="en-US" altLang="zh-CN" dirty="0">
                    <a:solidFill>
                      <a:schemeClr val="accent1">
                        <a:lumMod val="75000"/>
                      </a:schemeClr>
                    </a:solidFill>
                    <a:latin typeface="Candara" panose="020E0502030303020204" pitchFamily="34" charset="0"/>
                  </a:rPr>
                  <a:t>SMBH -&gt; Galaxy: Feedback</a:t>
                </a:r>
                <a:endParaRPr lang="en-US" altLang="zh-CN" dirty="0">
                  <a:solidFill>
                    <a:schemeClr val="accent1">
                      <a:lumMod val="75000"/>
                    </a:schemeClr>
                  </a:solidFill>
                  <a:latin typeface="Candara" panose="020E0502030303020204" pitchFamily="34" charset="0"/>
                </a:endParaRPr>
              </a:p>
              <a:p>
                <a:pPr marL="742950" lvl="1" indent="-285750"/>
                <a:r>
                  <a:rPr lang="en-US" altLang="zh-CN" dirty="0">
                    <a:solidFill>
                      <a:schemeClr val="accent1">
                        <a:lumMod val="75000"/>
                      </a:schemeClr>
                    </a:solidFill>
                    <a:latin typeface="Candara" panose="020E0502030303020204" pitchFamily="34" charset="0"/>
                  </a:rPr>
                  <a:t>Kinematic and Thermal</a:t>
                </a:r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latin typeface="Candara" panose="020E0502030303020204" pitchFamily="34" charset="0"/>
                </a:endParaRPr>
              </a:p>
            </p:txBody>
          </p:sp>
        </mc:Choice>
        <mc:Fallback>
          <p:sp>
            <p:nvSpPr>
              <p:cNvPr id="15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7665" y="1451610"/>
                <a:ext cx="6207760" cy="5269865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图示 4"/>
          <p:cNvGraphicFramePr/>
          <p:nvPr/>
        </p:nvGraphicFramePr>
        <p:xfrm>
          <a:off x="4065905" y="1079500"/>
          <a:ext cx="7065645" cy="570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箭头: 下 14"/>
          <p:cNvSpPr/>
          <p:nvPr/>
        </p:nvSpPr>
        <p:spPr>
          <a:xfrm>
            <a:off x="10099638" y="3376475"/>
            <a:ext cx="686309" cy="1397000"/>
          </a:xfrm>
          <a:custGeom>
            <a:avLst/>
            <a:gdLst>
              <a:gd name="connsiteX0" fmla="*/ 0 w 686309"/>
              <a:gd name="connsiteY0" fmla="*/ 1053846 h 1397000"/>
              <a:gd name="connsiteX1" fmla="*/ 171577 w 686309"/>
              <a:gd name="connsiteY1" fmla="*/ 1053846 h 1397000"/>
              <a:gd name="connsiteX2" fmla="*/ 171577 w 686309"/>
              <a:gd name="connsiteY2" fmla="*/ 0 h 1397000"/>
              <a:gd name="connsiteX3" fmla="*/ 514732 w 686309"/>
              <a:gd name="connsiteY3" fmla="*/ 0 h 1397000"/>
              <a:gd name="connsiteX4" fmla="*/ 514732 w 686309"/>
              <a:gd name="connsiteY4" fmla="*/ 1053846 h 1397000"/>
              <a:gd name="connsiteX5" fmla="*/ 686309 w 686309"/>
              <a:gd name="connsiteY5" fmla="*/ 1053846 h 1397000"/>
              <a:gd name="connsiteX6" fmla="*/ 343155 w 686309"/>
              <a:gd name="connsiteY6" fmla="*/ 1397000 h 1397000"/>
              <a:gd name="connsiteX7" fmla="*/ 0 w 686309"/>
              <a:gd name="connsiteY7" fmla="*/ 1053846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309" h="1397000" extrusionOk="0">
                <a:moveTo>
                  <a:pt x="0" y="1053846"/>
                </a:moveTo>
                <a:cubicBezTo>
                  <a:pt x="27755" y="1048221"/>
                  <a:pt x="145581" y="1039268"/>
                  <a:pt x="171577" y="1053846"/>
                </a:cubicBezTo>
                <a:cubicBezTo>
                  <a:pt x="248298" y="733199"/>
                  <a:pt x="245743" y="412044"/>
                  <a:pt x="171577" y="0"/>
                </a:cubicBezTo>
                <a:cubicBezTo>
                  <a:pt x="243182" y="14186"/>
                  <a:pt x="377797" y="-9643"/>
                  <a:pt x="514732" y="0"/>
                </a:cubicBezTo>
                <a:cubicBezTo>
                  <a:pt x="542533" y="446729"/>
                  <a:pt x="535294" y="707969"/>
                  <a:pt x="514732" y="1053846"/>
                </a:cubicBezTo>
                <a:cubicBezTo>
                  <a:pt x="531926" y="1065654"/>
                  <a:pt x="642576" y="1050738"/>
                  <a:pt x="686309" y="1053846"/>
                </a:cubicBezTo>
                <a:cubicBezTo>
                  <a:pt x="548664" y="1205418"/>
                  <a:pt x="377751" y="1315446"/>
                  <a:pt x="343155" y="1397000"/>
                </a:cubicBezTo>
                <a:cubicBezTo>
                  <a:pt x="288239" y="1310647"/>
                  <a:pt x="96244" y="1195943"/>
                  <a:pt x="0" y="1053846"/>
                </a:cubicBezTo>
                <a:close/>
              </a:path>
            </a:pathLst>
          </a:custGeom>
          <a:noFill/>
          <a:ln w="635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6"/>
          <p:cNvSpPr txBox="1"/>
          <p:nvPr/>
        </p:nvSpPr>
        <p:spPr>
          <a:xfrm>
            <a:off x="10810240" y="3637280"/>
            <a:ext cx="883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?</a:t>
            </a:r>
            <a:endParaRPr lang="zh-CN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7955" y="177165"/>
            <a:ext cx="9848215" cy="65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7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25055" y="-635"/>
            <a:ext cx="4652645" cy="9347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817860" y="2359660"/>
            <a:ext cx="536575" cy="306705"/>
            <a:chOff x="9951" y="2662"/>
            <a:chExt cx="845" cy="483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9951" y="3145"/>
              <a:ext cx="72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Text Box 11"/>
            <p:cNvSpPr txBox="1"/>
            <p:nvPr/>
          </p:nvSpPr>
          <p:spPr>
            <a:xfrm>
              <a:off x="10078" y="2662"/>
              <a:ext cx="719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1400">
                  <a:solidFill>
                    <a:schemeClr val="bg1"/>
                  </a:solidFill>
                </a:rPr>
                <a:t>1’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  <p:sp>
        <p:nvSpPr>
          <p:cNvPr id="13" name="矩形 4"/>
          <p:cNvSpPr/>
          <p:nvPr/>
        </p:nvSpPr>
        <p:spPr>
          <a:xfrm>
            <a:off x="0" y="177165"/>
            <a:ext cx="9848215" cy="65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Why? -- Observational Mysteries</a:t>
            </a:r>
            <a:endParaRPr 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2" name="Picture 1" descr="Screenshot 2026-07-15 at 4.57.15 P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4260"/>
            <a:ext cx="5727065" cy="4544060"/>
          </a:xfrm>
          <a:prstGeom prst="rect">
            <a:avLst/>
          </a:prstGeom>
        </p:spPr>
      </p:pic>
      <p:pic>
        <p:nvPicPr>
          <p:cNvPr id="3" name="Picture 2" descr="Screenshot 2026-07-15 at 5.08.50 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065" y="1064260"/>
            <a:ext cx="6094095" cy="2813685"/>
          </a:xfrm>
          <a:prstGeom prst="rect">
            <a:avLst/>
          </a:prstGeom>
        </p:spPr>
      </p:pic>
      <p:pic>
        <p:nvPicPr>
          <p:cNvPr id="6" name="Picture 5" descr="Screenshot 2026-07-15 at 5.10.59 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615" y="4008120"/>
            <a:ext cx="6200140" cy="1409065"/>
          </a:xfrm>
          <a:prstGeom prst="rect">
            <a:avLst/>
          </a:prstGeom>
        </p:spPr>
      </p:pic>
      <p:pic>
        <p:nvPicPr>
          <p:cNvPr id="10" name="Picture 9" descr="Screenshot 2026-07-15 at 5.11.11 P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305" y="5678805"/>
            <a:ext cx="5883910" cy="1179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7955" y="177165"/>
            <a:ext cx="9848215" cy="65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7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25055" y="-635"/>
            <a:ext cx="4652645" cy="9347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817860" y="2359660"/>
            <a:ext cx="536575" cy="306705"/>
            <a:chOff x="9951" y="2662"/>
            <a:chExt cx="845" cy="483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9951" y="3145"/>
              <a:ext cx="72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Text Box 11"/>
            <p:cNvSpPr txBox="1"/>
            <p:nvPr/>
          </p:nvSpPr>
          <p:spPr>
            <a:xfrm>
              <a:off x="10078" y="2662"/>
              <a:ext cx="719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1400">
                  <a:solidFill>
                    <a:schemeClr val="bg1"/>
                  </a:solidFill>
                </a:rPr>
                <a:t>1’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  <p:sp>
        <p:nvSpPr>
          <p:cNvPr id="13" name="矩形 4"/>
          <p:cNvSpPr/>
          <p:nvPr/>
        </p:nvSpPr>
        <p:spPr>
          <a:xfrm>
            <a:off x="0" y="177165"/>
            <a:ext cx="9848215" cy="65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How? -- Gravitational Lensing</a:t>
            </a:r>
            <a:endParaRPr 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11" name="Screen Shot 2019-12-26 at 3.08.19 PM.png" descr="Screen Shot 2019-12-26 at 3.08.1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665" y="1458595"/>
            <a:ext cx="9424670" cy="5142865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0ADA-9569-4D00-A3E4-BDB6D488FD70}" type="slidenum">
              <a:rPr lang="zh-CN" altLang="en-US" b="1" smtClean="0">
                <a:latin typeface="Times New Roman" panose="02020503050405090304" pitchFamily="18" charset="0"/>
                <a:cs typeface="Times New Roman" panose="02020503050405090304" pitchFamily="18" charset="0"/>
              </a:rPr>
            </a:fld>
            <a:endParaRPr lang="zh-CN" altLang="en-US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77165"/>
            <a:ext cx="9848215" cy="65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How?--Weak Gravitational Lensing</a:t>
            </a:r>
            <a:endParaRPr 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7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25055" y="-635"/>
            <a:ext cx="4652645" cy="9347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817860" y="2359660"/>
            <a:ext cx="536575" cy="306705"/>
            <a:chOff x="9951" y="2662"/>
            <a:chExt cx="845" cy="483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9951" y="3145"/>
              <a:ext cx="72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Text Box 11"/>
            <p:cNvSpPr txBox="1"/>
            <p:nvPr/>
          </p:nvSpPr>
          <p:spPr>
            <a:xfrm>
              <a:off x="10078" y="2662"/>
              <a:ext cx="719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1400">
                  <a:solidFill>
                    <a:schemeClr val="bg1"/>
                  </a:solidFill>
                </a:rPr>
                <a:t>1’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 descr="Screen Shot 2022-06-08 at 10.27.18 A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610"/>
            <a:ext cx="6438265" cy="4960620"/>
          </a:xfrm>
          <a:prstGeom prst="rect">
            <a:avLst/>
          </a:prstGeom>
        </p:spPr>
      </p:pic>
      <p:pic>
        <p:nvPicPr>
          <p:cNvPr id="11" name="Picture 10" descr="Screen Shot 2022-06-08 at 10.28.39 A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540" y="3083560"/>
            <a:ext cx="7390130" cy="3564890"/>
          </a:xfrm>
          <a:prstGeom prst="rect">
            <a:avLst/>
          </a:prstGeom>
        </p:spPr>
      </p:pic>
      <p:pic>
        <p:nvPicPr>
          <p:cNvPr id="131" name="Screen Shot 2019-12-26 at 3.16.06 PM.png" descr="Screen Shot 2019-12-26 at 3.16.0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2255" y="72390"/>
            <a:ext cx="5137785" cy="3011170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0ADA-9569-4D00-A3E4-BDB6D488FD70}" type="slidenum">
              <a:rPr lang="zh-CN" altLang="en-US" b="1" smtClean="0">
                <a:latin typeface="Times New Roman" panose="02020503050405090304" pitchFamily="18" charset="0"/>
                <a:cs typeface="Times New Roman" panose="02020503050405090304" pitchFamily="18" charset="0"/>
              </a:rPr>
            </a:fld>
            <a:endParaRPr lang="zh-CN" altLang="en-US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77165"/>
            <a:ext cx="9848215" cy="65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How?--Weak Gravitational Lensing</a:t>
            </a:r>
            <a:endParaRPr 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7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25055" y="-635"/>
            <a:ext cx="4652645" cy="9347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817860" y="2359660"/>
            <a:ext cx="536575" cy="306705"/>
            <a:chOff x="9951" y="2662"/>
            <a:chExt cx="845" cy="483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9951" y="3145"/>
              <a:ext cx="72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Text Box 11"/>
            <p:cNvSpPr txBox="1"/>
            <p:nvPr/>
          </p:nvSpPr>
          <p:spPr>
            <a:xfrm>
              <a:off x="10078" y="2662"/>
              <a:ext cx="719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1400">
                  <a:solidFill>
                    <a:schemeClr val="bg1"/>
                  </a:solidFill>
                </a:rPr>
                <a:t>1’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1" descr="Screen Shot 2021-11-02 at 7.42.37 P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" y="0"/>
            <a:ext cx="9774555" cy="6888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280" y="3152140"/>
            <a:ext cx="1728470" cy="148336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19529" y="4635361"/>
            <a:ext cx="1473200" cy="29908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1350" b="1" dirty="0">
                <a:solidFill>
                  <a:schemeClr val="tx1"/>
                </a:solidFill>
                <a:latin typeface="Times New Roman Bold" panose="02020503050405090304" charset="0"/>
                <a:cs typeface="Times New Roman Bold" panose="02020503050405090304" charset="0"/>
              </a:rPr>
              <a:t>W.L.</a:t>
            </a:r>
            <a:r>
              <a:rPr lang="en-US" sz="135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1350" b="1" dirty="0">
                <a:solidFill>
                  <a:schemeClr val="tx1"/>
                </a:solidFill>
                <a:latin typeface="Times New Roman Bold" panose="02020503050405090304" charset="0"/>
                <a:cs typeface="Times New Roman Bold" panose="02020503050405090304" charset="0"/>
              </a:rPr>
              <a:t>+  2017 </a:t>
            </a:r>
            <a:r>
              <a:rPr lang="en-US" sz="1350" b="1" dirty="0" err="1">
                <a:solidFill>
                  <a:schemeClr val="tx1"/>
                </a:solidFill>
                <a:latin typeface="Times New Roman Bold" panose="02020503050405090304" charset="0"/>
                <a:cs typeface="Times New Roman Bold" panose="02020503050405090304" charset="0"/>
              </a:rPr>
              <a:t>ApJ</a:t>
            </a:r>
            <a:endParaRPr lang="en-US" sz="1350" b="1" dirty="0" err="1">
              <a:solidFill>
                <a:schemeClr val="tx1"/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5785" y="942975"/>
            <a:ext cx="1654810" cy="11461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260" y="868680"/>
            <a:ext cx="1597660" cy="806450"/>
          </a:xfrm>
          <a:prstGeom prst="rect">
            <a:avLst/>
          </a:prstGeom>
        </p:spPr>
      </p:pic>
      <p:sp>
        <p:nvSpPr>
          <p:cNvPr id="15" name="Rectangle 16"/>
          <p:cNvSpPr/>
          <p:nvPr/>
        </p:nvSpPr>
        <p:spPr>
          <a:xfrm>
            <a:off x="4647699" y="868541"/>
            <a:ext cx="1443355" cy="29908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1350" b="1" dirty="0">
                <a:solidFill>
                  <a:schemeClr val="tx1"/>
                </a:solidFill>
                <a:latin typeface="Times New Roman Bold" panose="02020503050405090304" charset="0"/>
                <a:cs typeface="Times New Roman Bold" panose="02020503050405090304" charset="0"/>
              </a:rPr>
              <a:t>W.L.</a:t>
            </a:r>
            <a:r>
              <a:rPr lang="en-US" sz="1350" dirty="0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+  2018 </a:t>
            </a:r>
            <a:r>
              <a:rPr lang="en-US" sz="1350" dirty="0" err="1">
                <a:solidFill>
                  <a:schemeClr val="tx1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ApJ</a:t>
            </a:r>
            <a:endParaRPr lang="en-US" sz="1350" dirty="0" err="1">
              <a:solidFill>
                <a:schemeClr val="tx1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273091" y="763912"/>
            <a:ext cx="2461895" cy="29908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1350" b="1" dirty="0">
                <a:latin typeface="Times New Roman Bold" panose="02020503050405090304" charset="0"/>
                <a:cs typeface="Times New Roman Bold" panose="02020503050405090304" charset="0"/>
              </a:rPr>
              <a:t>Zhang , Wang, W.L 2021 A&amp;A</a:t>
            </a:r>
            <a:endParaRPr lang="en-US" sz="1350" b="1" dirty="0"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3620" y="3373120"/>
            <a:ext cx="2334260" cy="75946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924245" y="4132475"/>
            <a:ext cx="1430020" cy="29908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1350" b="1" dirty="0">
                <a:latin typeface="Times New Roman Bold" panose="02020503050405090304" charset="0"/>
                <a:cs typeface="Times New Roman Bold" panose="02020503050405090304" charset="0"/>
              </a:rPr>
              <a:t>W.L.</a:t>
            </a:r>
            <a:r>
              <a:rPr lang="en-US" sz="135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+  2021 </a:t>
            </a:r>
            <a:r>
              <a:rPr lang="en-US" sz="1350" b="1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ApJ</a:t>
            </a:r>
            <a:endParaRPr lang="en-US" sz="1350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485" y="0"/>
            <a:ext cx="1478280" cy="14287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34390" y="868680"/>
            <a:ext cx="172847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350" b="1" dirty="0">
                <a:latin typeface="Times New Roman Bold" panose="02020503050405090304" charset="0"/>
                <a:cs typeface="Times New Roman Bold" panose="02020503050405090304" charset="0"/>
              </a:rPr>
              <a:t>Chen, W</a:t>
            </a:r>
            <a:r>
              <a:rPr lang="zh-CN" altLang="en-US" sz="1350" b="1" dirty="0">
                <a:latin typeface="Times New Roman Bold" panose="02020503050405090304" charset="0"/>
                <a:cs typeface="Times New Roman Bold" panose="02020503050405090304" charset="0"/>
              </a:rPr>
              <a:t>。</a:t>
            </a:r>
            <a:r>
              <a:rPr lang="en-US" sz="1350" b="1" dirty="0">
                <a:latin typeface="Times New Roman Bold" panose="02020503050405090304" charset="0"/>
                <a:cs typeface="Times New Roman Bold" panose="02020503050405090304" charset="0"/>
              </a:rPr>
              <a:t>.L2020</a:t>
            </a:r>
            <a:endParaRPr lang="en-US" sz="1350" b="1" dirty="0"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9710" y="5476875"/>
            <a:ext cx="1524000" cy="1381125"/>
          </a:xfrm>
          <a:prstGeom prst="rect">
            <a:avLst/>
          </a:prstGeom>
        </p:spPr>
      </p:pic>
      <p:sp>
        <p:nvSpPr>
          <p:cNvPr id="21" name="TextBox 22"/>
          <p:cNvSpPr txBox="1"/>
          <p:nvPr/>
        </p:nvSpPr>
        <p:spPr>
          <a:xfrm>
            <a:off x="-321945" y="4934585"/>
            <a:ext cx="172847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350" b="1" dirty="0">
                <a:latin typeface="Times New Roman Bold" panose="02020503050405090304" charset="0"/>
                <a:cs typeface="Times New Roman Bold" panose="02020503050405090304" charset="0"/>
              </a:rPr>
              <a:t>Lu, </a:t>
            </a:r>
            <a:r>
              <a:rPr lang="en-US" sz="1350" b="1" dirty="0">
                <a:solidFill>
                  <a:srgbClr val="002060"/>
                </a:solidFill>
                <a:latin typeface="Times New Roman Bold" panose="02020503050405090304" charset="0"/>
                <a:cs typeface="Times New Roman Bold" panose="02020503050405090304" charset="0"/>
              </a:rPr>
              <a:t>W.L.</a:t>
            </a:r>
            <a:r>
              <a:rPr lang="en-US" sz="1350" b="1" dirty="0">
                <a:latin typeface="Times New Roman Bold" panose="02020503050405090304" charset="0"/>
                <a:cs typeface="Times New Roman Bold" panose="02020503050405090304" charset="0"/>
              </a:rPr>
              <a:t>2018 AJ</a:t>
            </a:r>
            <a:endParaRPr lang="en-US" sz="1350" b="1" dirty="0"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pic>
        <p:nvPicPr>
          <p:cNvPr id="24" name="Picture 23" descr="Screenshot 2023-05-28 at 9.13.51 PM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8935" y="5476875"/>
            <a:ext cx="1430020" cy="1357630"/>
          </a:xfrm>
          <a:prstGeom prst="rect">
            <a:avLst/>
          </a:prstGeom>
        </p:spPr>
      </p:pic>
      <p:pic>
        <p:nvPicPr>
          <p:cNvPr id="25" name="Picture 24" descr="optics_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33000" y="4269740"/>
            <a:ext cx="1430655" cy="103060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675130"/>
            <a:ext cx="1380490" cy="1357630"/>
          </a:xfrm>
          <a:prstGeom prst="rect">
            <a:avLst/>
          </a:prstGeom>
        </p:spPr>
      </p:pic>
      <p:pic>
        <p:nvPicPr>
          <p:cNvPr id="27" name="Picture 26" descr="Screen Shot 2021-11-06 at 4.02.43 P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20865" y="699135"/>
            <a:ext cx="1222375" cy="1153160"/>
          </a:xfrm>
          <a:prstGeom prst="rect">
            <a:avLst/>
          </a:prstGeom>
        </p:spPr>
      </p:pic>
      <p:sp>
        <p:nvSpPr>
          <p:cNvPr id="28" name="TextBox 22"/>
          <p:cNvSpPr txBox="1"/>
          <p:nvPr/>
        </p:nvSpPr>
        <p:spPr>
          <a:xfrm>
            <a:off x="6667500" y="1675130"/>
            <a:ext cx="172847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350" b="1" dirty="0">
                <a:latin typeface="Times New Roman Bold" panose="02020503050405090304" charset="0"/>
                <a:cs typeface="Times New Roman Bold" panose="02020503050405090304" charset="0"/>
              </a:rPr>
              <a:t>Miyatake+  2023</a:t>
            </a:r>
            <a:endParaRPr lang="en-US" sz="1350" b="1" dirty="0"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73285" y="2352675"/>
            <a:ext cx="1381125" cy="1216025"/>
          </a:xfrm>
          <a:prstGeom prst="rect">
            <a:avLst/>
          </a:prstGeom>
        </p:spPr>
      </p:pic>
      <p:sp>
        <p:nvSpPr>
          <p:cNvPr id="30" name="TextBox 22"/>
          <p:cNvSpPr txBox="1"/>
          <p:nvPr/>
        </p:nvSpPr>
        <p:spPr>
          <a:xfrm>
            <a:off x="-66675" y="3152140"/>
            <a:ext cx="183070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350" b="1" dirty="0">
                <a:latin typeface="Times New Roman Bold" panose="02020503050405090304" charset="0"/>
                <a:cs typeface="Times New Roman Bold" panose="02020503050405090304" charset="0"/>
              </a:rPr>
              <a:t>Zhang, An, W.L.2020</a:t>
            </a:r>
            <a:endParaRPr lang="en-US" sz="1350" b="1" dirty="0"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31" name="Rectangle 14"/>
          <p:cNvSpPr/>
          <p:nvPr/>
        </p:nvSpPr>
        <p:spPr>
          <a:xfrm>
            <a:off x="10124238" y="3645204"/>
            <a:ext cx="1339215" cy="29908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sz="1350" b="1" dirty="0">
                <a:latin typeface="Times New Roman Bold" panose="02020503050405090304" charset="0"/>
                <a:cs typeface="Times New Roman Bold" panose="02020503050405090304" charset="0"/>
              </a:rPr>
              <a:t>Shi +  2018 </a:t>
            </a:r>
            <a:r>
              <a:rPr lang="en-US" sz="1350" b="1" dirty="0" err="1">
                <a:latin typeface="Times New Roman Bold" panose="02020503050405090304" charset="0"/>
                <a:cs typeface="Times New Roman Bold" panose="02020503050405090304" charset="0"/>
              </a:rPr>
              <a:t>ApJ</a:t>
            </a:r>
            <a:endParaRPr lang="en-US" sz="1350" b="1" dirty="0"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19" grpId="0"/>
      <p:bldP spid="20" grpId="0"/>
      <p:bldP spid="23" grpId="0"/>
      <p:bldP spid="21" grpId="0"/>
      <p:bldP spid="28" grpId="0"/>
      <p:bldP spid="17" grpId="1"/>
      <p:bldP spid="15" grpId="1"/>
      <p:bldP spid="19" grpId="1"/>
      <p:bldP spid="20" grpId="1"/>
      <p:bldP spid="23" grpId="1"/>
      <p:bldP spid="21" grpId="1"/>
      <p:bldP spid="28" grpId="1"/>
      <p:bldP spid="30" grpId="0"/>
      <p:bldP spid="30" grpId="1"/>
      <p:bldP spid="31" grpId="0"/>
      <p:bldP spid="3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0ADA-9569-4D00-A3E4-BDB6D488FD70}" type="slidenum">
              <a:rPr lang="zh-CN" altLang="en-US" b="1" smtClean="0">
                <a:latin typeface="Times New Roman" panose="02020503050405090304" pitchFamily="18" charset="0"/>
                <a:cs typeface="Times New Roman" panose="02020503050405090304" pitchFamily="18" charset="0"/>
              </a:rPr>
            </a:fld>
            <a:endParaRPr lang="zh-CN" altLang="en-US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7955" y="177165"/>
            <a:ext cx="9848215" cy="658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Galaxy-Galaxy Lensing</a:t>
            </a:r>
            <a:endParaRPr 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7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25055" y="-635"/>
            <a:ext cx="4652645" cy="9347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817860" y="2359660"/>
            <a:ext cx="536575" cy="306705"/>
            <a:chOff x="9951" y="2662"/>
            <a:chExt cx="845" cy="483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9951" y="3145"/>
              <a:ext cx="72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Text Box 11"/>
            <p:cNvSpPr txBox="1"/>
            <p:nvPr/>
          </p:nvSpPr>
          <p:spPr>
            <a:xfrm>
              <a:off x="10078" y="2662"/>
              <a:ext cx="719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1400">
                  <a:solidFill>
                    <a:schemeClr val="bg1"/>
                  </a:solidFill>
                </a:rPr>
                <a:t>1’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 descr="Screen Shot 2021-11-06 at 1.46.03 P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1114425"/>
            <a:ext cx="5563870" cy="5265420"/>
          </a:xfrm>
          <a:prstGeom prst="rect">
            <a:avLst/>
          </a:prstGeom>
        </p:spPr>
      </p:pic>
      <p:pic>
        <p:nvPicPr>
          <p:cNvPr id="6" name="Picture 5" descr="Screen Shot 2021-11-06 at 1.51.39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815" y="1931670"/>
            <a:ext cx="5448300" cy="736600"/>
          </a:xfrm>
          <a:prstGeom prst="rect">
            <a:avLst/>
          </a:prstGeom>
        </p:spPr>
      </p:pic>
      <p:pic>
        <p:nvPicPr>
          <p:cNvPr id="11" name="Picture 10" descr="Screen Shot 2021-11-06 at 1.52.41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145" y="3105150"/>
            <a:ext cx="4381500" cy="1155700"/>
          </a:xfrm>
          <a:prstGeom prst="rect">
            <a:avLst/>
          </a:prstGeom>
        </p:spPr>
      </p:pic>
      <p:pic>
        <p:nvPicPr>
          <p:cNvPr id="13" name="Picture 12" descr="Screen Shot 2021-11-06 at 1.53.09 P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6815" y="5040630"/>
            <a:ext cx="4586605" cy="84074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1703070" y="6489700"/>
            <a:ext cx="33566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Li, Q, </a:t>
            </a:r>
            <a:r>
              <a:rPr lang="en-US" b="1"/>
              <a:t>W.L </a:t>
            </a:r>
            <a:r>
              <a:rPr lang="en-US"/>
              <a:t>in prep 2024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1347</Words>
  <Application>WPS Presentation</Application>
  <PresentationFormat>宽屏</PresentationFormat>
  <Paragraphs>172</Paragraphs>
  <Slides>15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40" baseType="lpstr">
      <vt:lpstr>Arial</vt:lpstr>
      <vt:lpstr>SimSun</vt:lpstr>
      <vt:lpstr>Wingdings</vt:lpstr>
      <vt:lpstr>Calibri</vt:lpstr>
      <vt:lpstr>Helvetica Neue</vt:lpstr>
      <vt:lpstr>汉仪书宋二KW</vt:lpstr>
      <vt:lpstr>Microsoft YaHei</vt:lpstr>
      <vt:lpstr>汉仪旗黑</vt:lpstr>
      <vt:lpstr>Helvetica Regular</vt:lpstr>
      <vt:lpstr>Times New Roman</vt:lpstr>
      <vt:lpstr>Times New Roman Bold</vt:lpstr>
      <vt:lpstr>等线</vt:lpstr>
      <vt:lpstr>等线</vt:lpstr>
      <vt:lpstr>汉仪中等线KW</vt:lpstr>
      <vt:lpstr>Microsoft YaHei</vt:lpstr>
      <vt:lpstr>Arial Unicode MS</vt:lpstr>
      <vt:lpstr>等线 Light</vt:lpstr>
      <vt:lpstr>等线</vt:lpstr>
      <vt:lpstr>Candara</vt:lpstr>
      <vt:lpstr>苹方-简</vt:lpstr>
      <vt:lpstr>Cambria Math</vt:lpstr>
      <vt:lpstr>Kingsoft Math</vt:lpstr>
      <vt:lpstr>Bookman Old Style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 俊涛</dc:creator>
  <cp:lastModifiedBy>Wentao Luo</cp:lastModifiedBy>
  <cp:revision>393</cp:revision>
  <dcterms:created xsi:type="dcterms:W3CDTF">2026-07-16T06:39:19Z</dcterms:created>
  <dcterms:modified xsi:type="dcterms:W3CDTF">2026-07-16T06:39:19Z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1033-12.1.26015.26015</vt:lpwstr>
  </property>
  <property fmtid="{D5CDD505-2E9C-101B-9397-08002B2CF9AE}" pid="3" name="ICV">
    <vt:lpwstr>5279FE949EAD1B142944566ACD99242B_43</vt:lpwstr>
  </property>
</Properties>
</file>