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2" r:id="rId5"/>
    <p:sldId id="263" r:id="rId6"/>
    <p:sldId id="260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778" y="-7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CE8E65-5F6A-4F06-BA8E-E02BDBAC8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3A84D0-9F95-405E-BADD-295A5FCD720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79535B-4370-4DCF-94A0-2782EF32F91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3A84D0-9F95-405E-BADD-295A5FCD720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701A-B9B6-4B62-BA2A-93814B701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4CA7-F3CC-43FF-909F-BB792D24A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701A-B9B6-4B62-BA2A-93814B701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4CA7-F3CC-43FF-909F-BB792D24A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701A-B9B6-4B62-BA2A-93814B701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4CA7-F3CC-43FF-909F-BB792D24A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701A-B9B6-4B62-BA2A-93814B701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4CA7-F3CC-43FF-909F-BB792D24A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701A-B9B6-4B62-BA2A-93814B701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4CA7-F3CC-43FF-909F-BB792D24A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701A-B9B6-4B62-BA2A-93814B701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4CA7-F3CC-43FF-909F-BB792D24A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701A-B9B6-4B62-BA2A-93814B701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4CA7-F3CC-43FF-909F-BB792D24A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701A-B9B6-4B62-BA2A-93814B701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4CA7-F3CC-43FF-909F-BB792D24A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701A-B9B6-4B62-BA2A-93814B701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4CA7-F3CC-43FF-909F-BB792D24A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701A-B9B6-4B62-BA2A-93814B701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4CA7-F3CC-43FF-909F-BB792D24A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8701A-B9B6-4B62-BA2A-93814B701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3F4CA7-F3CC-43FF-909F-BB792D24A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8701A-B9B6-4B62-BA2A-93814B70119F}" type="datetimeFigureOut">
              <a:rPr lang="en-US" smtClean="0"/>
              <a:pPr/>
              <a:t>7/16/2026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F4CA7-F3CC-43FF-909F-BB792D24A1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*noraiz.tahir@sns.nust.edu.p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843558"/>
            <a:ext cx="7772400" cy="2160240"/>
          </a:xfrm>
        </p:spPr>
        <p:txBody>
          <a:bodyPr>
            <a:noAutofit/>
          </a:bodyPr>
          <a:lstStyle/>
          <a:p>
            <a:r>
              <a:rPr lang="en-GB" sz="4800" dirty="0" smtClean="0">
                <a:latin typeface="Times New Roman" pitchFamily="18" charset="0"/>
                <a:cs typeface="Times New Roman" pitchFamily="18" charset="0"/>
              </a:rPr>
              <a:t>Evolution of </a:t>
            </a:r>
            <a:r>
              <a:rPr lang="en-GB" sz="4800" dirty="0" err="1" smtClean="0"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sz="4800" dirty="0" smtClean="0">
                <a:latin typeface="Times New Roman" pitchFamily="18" charset="0"/>
                <a:cs typeface="Times New Roman" pitchFamily="18" charset="0"/>
              </a:rPr>
              <a:t> Clouds– II: From the Formation of First </a:t>
            </a:r>
            <a:r>
              <a:rPr lang="en-GB" sz="48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GB" sz="4800" dirty="0" smtClean="0">
                <a:latin typeface="Times New Roman" pitchFamily="18" charset="0"/>
                <a:cs typeface="Times New Roman" pitchFamily="18" charset="0"/>
              </a:rPr>
              <a:t>tars up to Their Explosion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3507854"/>
            <a:ext cx="6400800" cy="1314450"/>
          </a:xfrm>
        </p:spPr>
        <p:txBody>
          <a:bodyPr>
            <a:noAutofit/>
          </a:bodyPr>
          <a:lstStyle/>
          <a:p>
            <a:pPr algn="l"/>
            <a:r>
              <a:rPr lang="en-GB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Noraiz</a:t>
            </a:r>
            <a:r>
              <a:rPr lang="en-GB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Tahir</a:t>
            </a:r>
            <a:r>
              <a:rPr lang="en-GB" sz="1600" b="1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1,*</a:t>
            </a:r>
          </a:p>
          <a:p>
            <a:pPr algn="l"/>
            <a:r>
              <a:rPr lang="en-GB" sz="1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GB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Department of Physics and Astronomy, School of Natural Sciences, NUST, Islamabad, Pakistan.</a:t>
            </a:r>
          </a:p>
          <a:p>
            <a:pPr algn="l"/>
            <a:r>
              <a:rPr lang="en-GB" sz="1400" baseline="30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*</a:t>
            </a:r>
            <a:r>
              <a:rPr lang="en-GB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noraiz.tahir@sns.nust.edu.pk</a:t>
            </a:r>
            <a:r>
              <a:rPr lang="en-GB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4" name="Picture 3" descr="logo_nust_blu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668344" y="3651870"/>
            <a:ext cx="1245400" cy="11167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98444" y="267494"/>
            <a:ext cx="47337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Sixth </a:t>
            </a:r>
            <a:r>
              <a:rPr lang="en-GB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Zeldovich</a:t>
            </a:r>
            <a:r>
              <a:rPr lang="en-GB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Meeting , 12 – 17 July 2026</a:t>
            </a:r>
            <a:endParaRPr lang="en-US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11560" y="771550"/>
            <a:ext cx="79928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9552" y="3219822"/>
            <a:ext cx="806489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627534"/>
            <a:ext cx="5244767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36096" y="771550"/>
            <a:ext cx="3411102" cy="3024336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3203848" y="1347614"/>
            <a:ext cx="14401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923928" y="2418442"/>
            <a:ext cx="14401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899592" y="2643758"/>
            <a:ext cx="3528392" cy="79208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55576" y="1563638"/>
            <a:ext cx="3528392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606" y="1226848"/>
            <a:ext cx="4130378" cy="35771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1203598"/>
            <a:ext cx="3832580" cy="3545482"/>
          </a:xfrm>
          <a:prstGeom prst="rect">
            <a:avLst/>
          </a:prstGeom>
          <a:noFill/>
          <a:ln w="9525">
            <a:solidFill>
              <a:srgbClr val="92D050"/>
            </a:solidFill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87624" y="267494"/>
            <a:ext cx="1872208" cy="622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8144" y="339502"/>
            <a:ext cx="153987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first stage of the evolution was very simple, since no nuclear reactions took place during Evolution – I, we only had a primordial mix of H and He as a result there was no external heating or cooling. </a:t>
            </a:r>
          </a:p>
          <a:p>
            <a:r>
              <a:rPr lang="en-GB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second stage of evolution starts at </a:t>
            </a:r>
            <a:r>
              <a:rPr lang="en-GB" sz="2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 = 50 </a:t>
            </a:r>
            <a:r>
              <a:rPr lang="en-GB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GB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pop III </a:t>
            </a:r>
            <a:r>
              <a:rPr lang="en-GB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stars were forming two important changes occur: </a:t>
            </a:r>
            <a:r>
              <a:rPr lang="en-GB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GB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external heating becomes episodic, i.e. pop III stars formed in bursts, hence contaminating the </a:t>
            </a:r>
            <a:r>
              <a:rPr lang="en-GB" sz="22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clouds with heavy elements; and </a:t>
            </a:r>
            <a:r>
              <a:rPr lang="en-GB" sz="2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(ii)</a:t>
            </a:r>
            <a:r>
              <a:rPr lang="en-GB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the cloud contracts gravitationally, i.e., as it loses energy via radiation, its density increases, and the work of compression heats the gas.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Autofit/>
          </a:bodyPr>
          <a:lstStyle/>
          <a:p>
            <a:pPr algn="l"/>
            <a:r>
              <a:rPr lang="en-GB" sz="5400" dirty="0" smtClean="0">
                <a:latin typeface="Times New Roman" pitchFamily="18" charset="0"/>
                <a:cs typeface="Times New Roman" pitchFamily="18" charset="0"/>
              </a:rPr>
              <a:t>Evolution – II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19256" cy="3459831"/>
          </a:xfrm>
        </p:spPr>
        <p:txBody>
          <a:bodyPr>
            <a:noAutofit/>
          </a:bodyPr>
          <a:lstStyle/>
          <a:p>
            <a:r>
              <a:rPr lang="en-GB" sz="1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We assume a standard ΛCDM cosmology with cold dark matter (CDM) particles that interact only gravitationally with baryonic matter. The </a:t>
            </a:r>
            <a:r>
              <a:rPr lang="en-GB" sz="1800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sz="18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cloud is embedded in a dark matter halo that provides a confining gravitational potential well. </a:t>
            </a:r>
          </a:p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The system will yield four coupled ordinary differential equations (ODEs) as </a:t>
            </a:r>
          </a:p>
          <a:p>
            <a:pPr>
              <a:buNone/>
            </a:pPr>
            <a:r>
              <a:rPr lang="en-US" sz="1800" dirty="0"/>
              <a:t>	</a:t>
            </a:r>
            <a:endParaRPr lang="en-US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Autofit/>
          </a:bodyPr>
          <a:lstStyle/>
          <a:p>
            <a:pPr algn="l"/>
            <a:r>
              <a:rPr lang="en-GB" sz="5400" dirty="0" smtClean="0">
                <a:latin typeface="Times New Roman" pitchFamily="18" charset="0"/>
                <a:cs typeface="Times New Roman" pitchFamily="18" charset="0"/>
              </a:rPr>
              <a:t>Evolution – II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2499742"/>
            <a:ext cx="5238704" cy="2448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1275606"/>
            <a:ext cx="5045075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4211960" y="1995686"/>
            <a:ext cx="4752528" cy="144016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Autofit/>
          </a:bodyPr>
          <a:lstStyle/>
          <a:p>
            <a:pPr algn="l"/>
            <a:r>
              <a:rPr lang="en-GB" sz="5400" dirty="0" smtClean="0">
                <a:latin typeface="Times New Roman" pitchFamily="18" charset="0"/>
                <a:cs typeface="Times New Roman" pitchFamily="18" charset="0"/>
              </a:rPr>
              <a:t>Evolution – II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 r="25949"/>
          <a:stretch>
            <a:fillRect/>
          </a:stretch>
        </p:blipFill>
        <p:spPr bwMode="auto">
          <a:xfrm>
            <a:off x="4283968" y="2067694"/>
            <a:ext cx="4593082" cy="129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8172400" y="2058402"/>
            <a:ext cx="72008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Discussion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It is clear that dark matter has shaped the Universe and missing baryons are in cold dense regions around the galaxies – </a:t>
            </a:r>
            <a:r>
              <a:rPr lang="en-GB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galactic halos</a:t>
            </a:r>
            <a:r>
              <a:rPr lang="en-GB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clouds populating these regions can be seen with the CMB data analysis, and it has been checked  that the most dominant effects contribute only a small fraction to the observed temperature asymmetry in the CMB.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evolution of these clouds is needed to understand the true nature of </a:t>
            </a:r>
            <a:r>
              <a:rPr lang="en-GB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clouds and will open a window for us to understand the formation and evolution of galaxies </a:t>
            </a:r>
            <a:r>
              <a:rPr lang="en-GB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more precisely</a:t>
            </a:r>
            <a:r>
              <a:rPr lang="en-GB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The first stage of the evolution of these clouds was the simplest one as the temperature is comparatively very high so quantum effects </a:t>
            </a:r>
            <a:r>
              <a:rPr lang="en-US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can be neglected.</a:t>
            </a:r>
          </a:p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In the second stage those neglected effects need to be incorporated leading to a stiff system of equations that can be solved numerically.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pPr algn="l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Discussion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GB" sz="4800" dirty="0" smtClean="0">
                <a:latin typeface="Times New Roman" pitchFamily="18" charset="0"/>
                <a:cs typeface="Times New Roman" pitchFamily="18" charset="0"/>
              </a:rPr>
              <a:t>What are </a:t>
            </a:r>
            <a:r>
              <a:rPr lang="en-GB" sz="4800" dirty="0" err="1" smtClean="0"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sz="4800" dirty="0" smtClean="0">
                <a:latin typeface="Times New Roman" pitchFamily="18" charset="0"/>
                <a:cs typeface="Times New Roman" pitchFamily="18" charset="0"/>
              </a:rPr>
              <a:t> Clouds?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The observations of the luminous Universe show only half of the ~5% of baryons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that are required to match the cosmological data.</a:t>
            </a:r>
          </a:p>
          <a:p>
            <a:r>
              <a:rPr lang="en-GB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It had been proposed that a large fraction of the missing baryons may be present in the form of </a:t>
            </a:r>
            <a:r>
              <a:rPr lang="en-GB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pure</a:t>
            </a:r>
            <a:r>
              <a:rPr lang="en-GB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-molecular hydrogen (H</a:t>
            </a:r>
            <a:r>
              <a:rPr lang="en-GB" sz="2400" baseline="-250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) clouds, with temperature </a:t>
            </a:r>
            <a:r>
              <a:rPr lang="en-GB" sz="24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close</a:t>
            </a:r>
            <a:r>
              <a:rPr lang="en-GB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to their background – the cosmic microwave background radiation (CMB) 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[De </a:t>
            </a:r>
            <a:r>
              <a:rPr lang="en-GB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Paolis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et al. </a:t>
            </a:r>
            <a:r>
              <a:rPr lang="en-GB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PRL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74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14 (1995)]</a:t>
            </a:r>
            <a:r>
              <a:rPr lang="en-GB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GB" sz="24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nd they make up a significant fraction of the galactic halos.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To see such clouds it was proposed to look for a Doppler shift towards the galactic halos 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pt-BR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 Paolis, F. , Ingrosso, G., Jetzer, P. AQ &amp; Roncadelli, M. </a:t>
            </a:r>
            <a:r>
              <a:rPr lang="pt-BR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A&amp;A</a:t>
            </a:r>
            <a:r>
              <a:rPr lang="pt-BR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pt-BR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299</a:t>
            </a:r>
            <a:r>
              <a:rPr lang="pt-BR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647 (1995)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GB" sz="19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sz="19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The frequency independent temperature asymmetry was first detected by WMAP towards M31 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[De </a:t>
            </a:r>
            <a:r>
              <a:rPr lang="en-GB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Paolis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F. et al. </a:t>
            </a:r>
            <a:r>
              <a:rPr lang="en-GB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A&amp;A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534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GB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L8 (2011)]</a:t>
            </a:r>
            <a:r>
              <a:rPr lang="en-GB" sz="19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 and later by the </a:t>
            </a:r>
            <a:r>
              <a:rPr lang="en-GB" sz="19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Planck</a:t>
            </a:r>
            <a:r>
              <a:rPr lang="en-GB" sz="19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data towards </a:t>
            </a:r>
            <a:r>
              <a:rPr lang="en-GB" sz="1900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seven </a:t>
            </a:r>
            <a:r>
              <a:rPr lang="en-GB" sz="19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additional nearby edge-on spirals 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[De </a:t>
            </a:r>
            <a:r>
              <a:rPr lang="en-GB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Paolis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F., et al. </a:t>
            </a:r>
            <a:r>
              <a:rPr lang="en-GB" sz="16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A&amp;A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564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L3 (2014)]</a:t>
            </a:r>
            <a:r>
              <a:rPr lang="en-GB" sz="16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en-GB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strong indication of the presence of these clouds in the halos.</a:t>
            </a:r>
          </a:p>
          <a:p>
            <a:r>
              <a:rPr lang="en-GB" sz="1900" dirty="0" smtClean="0">
                <a:latin typeface="Times New Roman" pitchFamily="18" charset="0"/>
                <a:cs typeface="Times New Roman" pitchFamily="18" charset="0"/>
              </a:rPr>
              <a:t>Since the clouds were formed subject to the </a:t>
            </a:r>
            <a:r>
              <a:rPr lang="en-GB" sz="1900" dirty="0" err="1" smtClean="0"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sz="1900" dirty="0" smtClean="0">
                <a:latin typeface="Times New Roman" pitchFamily="18" charset="0"/>
                <a:cs typeface="Times New Roman" pitchFamily="18" charset="0"/>
              </a:rPr>
              <a:t> theorem, we called them “</a:t>
            </a:r>
            <a:r>
              <a:rPr lang="en-GB" sz="1900" b="1" dirty="0" err="1" smtClean="0"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sz="1900" b="1" dirty="0" smtClean="0">
                <a:latin typeface="Times New Roman" pitchFamily="18" charset="0"/>
                <a:cs typeface="Times New Roman" pitchFamily="18" charset="0"/>
              </a:rPr>
              <a:t> clouds</a:t>
            </a:r>
            <a:r>
              <a:rPr lang="en-GB" sz="1900" dirty="0" smtClean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[NT, AQ, and Muhammad </a:t>
            </a:r>
            <a:r>
              <a:rPr lang="en-GB" sz="1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Sakhi</a:t>
            </a:r>
            <a:r>
              <a:rPr lang="en-GB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PRD, 100, 043028 (2019)]</a:t>
            </a:r>
            <a:r>
              <a:rPr lang="en-GB" sz="1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/>
          </a:bodyPr>
          <a:lstStyle/>
          <a:p>
            <a:pPr algn="l"/>
            <a:r>
              <a:rPr lang="en-GB" sz="4800" dirty="0" smtClean="0">
                <a:latin typeface="Times New Roman" pitchFamily="18" charset="0"/>
                <a:cs typeface="Times New Roman" pitchFamily="18" charset="0"/>
              </a:rPr>
              <a:t>What are </a:t>
            </a:r>
            <a:r>
              <a:rPr lang="en-GB" sz="4800" dirty="0" err="1" smtClean="0"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sz="4800" dirty="0" smtClean="0">
                <a:latin typeface="Times New Roman" pitchFamily="18" charset="0"/>
                <a:cs typeface="Times New Roman" pitchFamily="18" charset="0"/>
              </a:rPr>
              <a:t> Clouds?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There were two objections: </a:t>
            </a:r>
            <a:r>
              <a:rPr lang="en-GB" sz="23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2300" b="1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GB" sz="23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GB" sz="2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 </a:t>
            </a:r>
            <a:r>
              <a:rPr lang="en-GB" sz="23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clouds can not be pure H</a:t>
            </a:r>
            <a:r>
              <a:rPr lang="en-GB" sz="2300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clouds there could be a significant amount of dust contaminating the clouds; </a:t>
            </a:r>
            <a:r>
              <a:rPr lang="en-GB" sz="2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(ii) the clouds are thermodynamically unstable under gravitational collapse;</a:t>
            </a:r>
            <a:r>
              <a:rPr lang="en-GB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GB" sz="23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GB" sz="23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(iii) </a:t>
            </a:r>
            <a:r>
              <a:rPr lang="en-GB" sz="2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3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even if they are stable</a:t>
            </a:r>
            <a:r>
              <a:rPr lang="en-GB" sz="23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3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the asymmetry can not be completely due to </a:t>
            </a:r>
            <a:r>
              <a:rPr lang="en-GB" sz="23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sz="23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clouds. A fraction of the asymmetry could be due to the hot gas component</a:t>
            </a:r>
            <a:r>
              <a:rPr lang="en-GB" sz="2300" dirty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3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e.g., the rotational </a:t>
            </a:r>
            <a:r>
              <a:rPr lang="en-GB" sz="23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kinematic </a:t>
            </a:r>
            <a:r>
              <a:rPr lang="en-GB" sz="23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Sunyaev-Zeldovich</a:t>
            </a:r>
            <a:r>
              <a:rPr lang="en-GB" sz="23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2300" dirty="0" err="1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rkSZ</a:t>
            </a:r>
            <a:r>
              <a:rPr lang="en-GB" sz="23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effect, and due to the dust grains themselves, the Anomalous Microwave Emission (AME) by dust grains.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rmAutofit/>
          </a:bodyPr>
          <a:lstStyle/>
          <a:p>
            <a:pPr algn="l"/>
            <a:r>
              <a:rPr lang="en-GB" sz="4800" dirty="0" smtClean="0">
                <a:latin typeface="Times New Roman" pitchFamily="18" charset="0"/>
                <a:cs typeface="Times New Roman" pitchFamily="18" charset="0"/>
              </a:rPr>
              <a:t>Some Objections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Some Objections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03847"/>
          </a:xfrm>
        </p:spPr>
        <p:txBody>
          <a:bodyPr>
            <a:noAutofit/>
          </a:bodyPr>
          <a:lstStyle/>
          <a:p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To counter the first objection we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modeled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the </a:t>
            </a:r>
            <a:r>
              <a:rPr lang="en-GB" sz="1800" dirty="0" err="1" smtClean="0"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clouds, and found that dust </a:t>
            </a:r>
            <a:r>
              <a:rPr lang="en-GB" sz="1800" i="1" dirty="0" smtClean="0">
                <a:latin typeface="Times New Roman" pitchFamily="18" charset="0"/>
                <a:cs typeface="Times New Roman" pitchFamily="18" charset="0"/>
              </a:rPr>
              <a:t>does not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 give much of the contribution to change the physical parameters. It was also seen that the clouds were </a:t>
            </a:r>
            <a:r>
              <a:rPr lang="en-GB" sz="1800" i="1" dirty="0" smtClean="0">
                <a:latin typeface="Times New Roman" pitchFamily="18" charset="0"/>
                <a:cs typeface="Times New Roman" pitchFamily="18" charset="0"/>
              </a:rPr>
              <a:t>stable. 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The estimated time required for the cloud to collapse came out to be </a:t>
            </a:r>
            <a:r>
              <a:rPr lang="en-GB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1.6 </a:t>
            </a:r>
            <a:r>
              <a:rPr lang="en-GB" sz="1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Myr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, and time required for the clouds to reach equilibrium came out to be </a:t>
            </a:r>
            <a:r>
              <a:rPr lang="en-GB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1.5 </a:t>
            </a:r>
            <a:r>
              <a:rPr lang="en-GB" sz="1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kyr</a:t>
            </a:r>
            <a:r>
              <a:rPr lang="en-GB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For the second objection we considered M31 and </a:t>
            </a:r>
            <a:r>
              <a:rPr lang="en-GB" sz="1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modeled</a:t>
            </a:r>
            <a:r>
              <a:rPr lang="en-GB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the hot gas and dust in the halo. It was seen that the </a:t>
            </a:r>
            <a:r>
              <a:rPr lang="en-GB" sz="18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rkSZ</a:t>
            </a:r>
            <a:r>
              <a:rPr lang="en-GB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effect is contribution </a:t>
            </a:r>
            <a:r>
              <a:rPr lang="en-GB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&gt;1%</a:t>
            </a:r>
            <a:r>
              <a:rPr lang="en-GB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and AME was contributing </a:t>
            </a:r>
            <a:r>
              <a:rPr lang="en-GB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&gt;7%</a:t>
            </a:r>
            <a:r>
              <a:rPr lang="en-GB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in the overall temperature asymmetry observed towards the galaxy </a:t>
            </a:r>
            <a:r>
              <a:rPr lang="en-GB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[NT, De </a:t>
            </a:r>
            <a:r>
              <a:rPr lang="en-GB" sz="1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Paolis</a:t>
            </a:r>
            <a:r>
              <a:rPr lang="en-GB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F., AQ, and </a:t>
            </a:r>
            <a:r>
              <a:rPr lang="en-GB" sz="1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Nucita</a:t>
            </a:r>
            <a:r>
              <a:rPr lang="en-GB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A. A., </a:t>
            </a:r>
            <a:r>
              <a:rPr lang="en-GB" sz="1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A&amp;A</a:t>
            </a:r>
            <a:r>
              <a:rPr lang="en-GB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664</a:t>
            </a:r>
            <a:r>
              <a:rPr lang="en-GB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A30 (2022); </a:t>
            </a:r>
            <a:r>
              <a:rPr lang="en-GB" altLang="zh-CN" sz="1400" dirty="0" smtClean="0">
                <a:solidFill>
                  <a:srgbClr val="FF0000"/>
                </a:solidFill>
                <a:latin typeface="Times new roman" pitchFamily="16"/>
              </a:rPr>
              <a:t>De </a:t>
            </a:r>
            <a:r>
              <a:rPr lang="en-GB" altLang="zh-CN" sz="1400" dirty="0" err="1" smtClean="0">
                <a:solidFill>
                  <a:srgbClr val="FF0000"/>
                </a:solidFill>
                <a:latin typeface="Times new roman" pitchFamily="16"/>
              </a:rPr>
              <a:t>Paolis</a:t>
            </a:r>
            <a:r>
              <a:rPr lang="en-GB" altLang="zh-CN" sz="1400" dirty="0" smtClean="0">
                <a:solidFill>
                  <a:srgbClr val="FF0000"/>
                </a:solidFill>
                <a:latin typeface="Times new roman" pitchFamily="16"/>
              </a:rPr>
              <a:t>, F., </a:t>
            </a:r>
            <a:r>
              <a:rPr lang="en-GB" altLang="zh-CN" sz="1400" dirty="0" err="1" smtClean="0">
                <a:solidFill>
                  <a:srgbClr val="FF0000"/>
                </a:solidFill>
                <a:latin typeface="Times new roman" pitchFamily="16"/>
              </a:rPr>
              <a:t>Naseem</a:t>
            </a:r>
            <a:r>
              <a:rPr lang="en-GB" altLang="zh-CN" sz="1400" dirty="0" smtClean="0">
                <a:solidFill>
                  <a:srgbClr val="FF0000"/>
                </a:solidFill>
                <a:latin typeface="Times new roman" pitchFamily="16"/>
              </a:rPr>
              <a:t>, F., &amp;</a:t>
            </a:r>
            <a:r>
              <a:rPr lang="en-GB" altLang="zh-CN" sz="1400" dirty="0" smtClean="0">
                <a:solidFill>
                  <a:schemeClr val="accent6">
                    <a:lumMod val="50000"/>
                  </a:schemeClr>
                </a:solidFill>
                <a:latin typeface="Times new roman" pitchFamily="16"/>
              </a:rPr>
              <a:t> </a:t>
            </a:r>
            <a:r>
              <a:rPr lang="en-GB" altLang="zh-CN" sz="1400" dirty="0" smtClean="0">
                <a:solidFill>
                  <a:srgbClr val="FF0000"/>
                </a:solidFill>
                <a:latin typeface="Times new roman" pitchFamily="16"/>
              </a:rPr>
              <a:t>NT,  </a:t>
            </a:r>
            <a:r>
              <a:rPr lang="en-GB" altLang="zh-CN" sz="1400" i="1" dirty="0" smtClean="0">
                <a:solidFill>
                  <a:srgbClr val="FF0000"/>
                </a:solidFill>
                <a:latin typeface="Times new roman" pitchFamily="16"/>
              </a:rPr>
              <a:t>A&amp;A</a:t>
            </a:r>
            <a:r>
              <a:rPr lang="en-GB" altLang="zh-CN" sz="1400" dirty="0" smtClean="0">
                <a:solidFill>
                  <a:srgbClr val="FF0000"/>
                </a:solidFill>
                <a:latin typeface="Times new roman" pitchFamily="16"/>
              </a:rPr>
              <a:t>,</a:t>
            </a:r>
            <a:r>
              <a:rPr lang="en-GB" altLang="zh-CN" sz="1400" i="1" dirty="0" smtClean="0">
                <a:solidFill>
                  <a:srgbClr val="FF0000"/>
                </a:solidFill>
                <a:latin typeface="Times new roman" pitchFamily="16"/>
              </a:rPr>
              <a:t> </a:t>
            </a:r>
            <a:r>
              <a:rPr lang="en-GB" altLang="zh-CN" sz="1400" dirty="0" smtClean="0">
                <a:solidFill>
                  <a:srgbClr val="FF0000"/>
                </a:solidFill>
                <a:latin typeface="Times new roman" pitchFamily="16"/>
              </a:rPr>
              <a:t>704, A128 (2025)</a:t>
            </a:r>
            <a:r>
              <a:rPr lang="en-GB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GB" sz="1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The objections were taken care of, </a:t>
            </a:r>
            <a:r>
              <a:rPr lang="en-GB" sz="2000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but</a:t>
            </a:r>
            <a:r>
              <a:rPr lang="en-GB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this still does not reveal the true nature of </a:t>
            </a:r>
            <a:r>
              <a:rPr lang="en-GB" sz="20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clouds and physics behind their formation.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The Evolution of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Clouds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459832"/>
          </a:xfrm>
        </p:spPr>
        <p:txBody>
          <a:bodyPr>
            <a:noAutofit/>
          </a:bodyPr>
          <a:lstStyle/>
          <a:p>
            <a:r>
              <a:rPr lang="en-GB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is clearly seen that all the other possible candidates have no significant effect in the observed temperature asymmetry. One needs to understand the true nature of </a:t>
            </a:r>
            <a:r>
              <a:rPr lang="en-GB" sz="2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clouds. </a:t>
            </a:r>
          </a:p>
          <a:p>
            <a:r>
              <a:rPr lang="en-GB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It is proposed that the clouds were formed at the surface of last scattering (LSS) at </a:t>
            </a:r>
            <a:r>
              <a:rPr lang="en-GB" sz="24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redshift</a:t>
            </a:r>
            <a:r>
              <a:rPr lang="en-GB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GB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GB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GB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1100 </a:t>
            </a:r>
            <a:r>
              <a:rPr lang="en-GB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in the mini dark matter halos, and evolved since then. </a:t>
            </a:r>
          </a:p>
          <a:p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One can try to trace their evolution from LSS to the present to understand the </a:t>
            </a:r>
            <a:r>
              <a:rPr lang="en-GB" sz="2400" i="1" dirty="0" smtClean="0">
                <a:latin typeface="Times New Roman" pitchFamily="18" charset="0"/>
                <a:cs typeface="Times New Roman" pitchFamily="18" charset="0"/>
              </a:rPr>
              <a:t>exact</a:t>
            </a:r>
            <a:r>
              <a:rPr lang="en-GB" sz="2400" dirty="0" smtClean="0">
                <a:latin typeface="Times New Roman" pitchFamily="18" charset="0"/>
                <a:cs typeface="Times New Roman" pitchFamily="18" charset="0"/>
              </a:rPr>
              <a:t> nature of the clouds without relying on ad-hoc models.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We divided the evolution in two stages: </a:t>
            </a:r>
          </a:p>
          <a:p>
            <a:pPr marL="571500" indent="-571500">
              <a:buAutoNum type="romanLcParenBoth"/>
            </a:pP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from LSS at </a:t>
            </a:r>
            <a:r>
              <a:rPr lang="en-GB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1100</a:t>
            </a:r>
            <a:r>
              <a:rPr lang="en-GB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up to the formation of population – III at </a:t>
            </a:r>
            <a:r>
              <a:rPr lang="en-GB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50</a:t>
            </a:r>
            <a:r>
              <a:rPr lang="en-US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71500" indent="-571500">
              <a:buAutoNum type="romanLcParenBoth"/>
            </a:pP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from </a:t>
            </a:r>
            <a:r>
              <a:rPr lang="en-GB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z </a:t>
            </a:r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= 50</a:t>
            </a:r>
            <a:r>
              <a:rPr lang="en-GB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when the 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population – III 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were forming,</a:t>
            </a:r>
            <a:r>
              <a:rPr lang="en-GB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and consequently the composition of the interstellar medium (ISM) changed (and hence the clouds), to the present.</a:t>
            </a:r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pPr algn="l"/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The Evolution of </a:t>
            </a:r>
            <a:r>
              <a:rPr lang="en-GB" dirty="0" err="1" smtClean="0">
                <a:latin typeface="Times New Roman" pitchFamily="18" charset="0"/>
                <a:cs typeface="Times New Roman" pitchFamily="18" charset="0"/>
              </a:rPr>
              <a:t>Virial</a:t>
            </a:r>
            <a:r>
              <a:rPr lang="en-GB" dirty="0" smtClean="0">
                <a:latin typeface="Times New Roman" pitchFamily="18" charset="0"/>
                <a:cs typeface="Times New Roman" pitchFamily="18" charset="0"/>
              </a:rPr>
              <a:t> Clouds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At LSS the Universe consists of primordial abundance of atomic hydrogen and helium i.e. </a:t>
            </a:r>
            <a:r>
              <a:rPr lang="en-GB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∼ 75% H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GB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∼ 25% He 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by mass, this ratio should have remained almost the same till the formation and explosion of </a:t>
            </a:r>
            <a:r>
              <a:rPr lang="en-GB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population –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stars.</a:t>
            </a:r>
          </a:p>
          <a:p>
            <a:r>
              <a:rPr lang="en-GB" sz="2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During the time span under study the ratio of molecular hydrogen to atomic hydrogen is </a:t>
            </a:r>
            <a:r>
              <a:rPr lang="en-US" sz="24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≈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400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−6</a:t>
            </a:r>
            <a:r>
              <a:rPr lang="en-US" sz="2400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Moreover, the ratio of other elements like deuterium, helium-3, and lithium to atomic hydrogen is </a:t>
            </a:r>
            <a:r>
              <a:rPr lang="en-GB" sz="24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negligible</a:t>
            </a:r>
            <a:r>
              <a:rPr lang="en-GB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Autofit/>
          </a:bodyPr>
          <a:lstStyle/>
          <a:p>
            <a:pPr algn="l"/>
            <a:r>
              <a:rPr lang="en-GB" sz="5400" dirty="0" smtClean="0">
                <a:latin typeface="Times New Roman" pitchFamily="18" charset="0"/>
                <a:cs typeface="Times New Roman" pitchFamily="18" charset="0"/>
              </a:rPr>
              <a:t>Evolution – I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4330824" cy="3747863"/>
          </a:xfrm>
        </p:spPr>
        <p:txBody>
          <a:bodyPr>
            <a:normAutofit fontScale="92500" lnSpcReduction="10000"/>
          </a:bodyPr>
          <a:lstStyle/>
          <a:p>
            <a:r>
              <a:rPr lang="en-GB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Since the clouds must be considered to be in thermal equilibrium because they are immersed in the heat bath of the 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CMB.</a:t>
            </a:r>
          </a:p>
          <a:p>
            <a:r>
              <a:rPr lang="en-GB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We needed to use the canonical distribution function for a fixed temperature and use the cooling of the heat </a:t>
            </a:r>
            <a:r>
              <a:rPr lang="it-IT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bath to provide a </a:t>
            </a:r>
            <a:r>
              <a:rPr lang="it-IT" sz="2400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quasistatic-equilibrium </a:t>
            </a:r>
            <a:r>
              <a:rPr lang="it-IT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[NT, AQ, Sakhi, M, and De Paolis, F. </a:t>
            </a:r>
            <a:r>
              <a:rPr lang="en-GB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Sixteenth Marcel Grossmann Meeting, (2023)</a:t>
            </a:r>
            <a:r>
              <a:rPr lang="it-IT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it-IT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en-US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>
            <a:noAutofit/>
          </a:bodyPr>
          <a:lstStyle/>
          <a:p>
            <a:pPr algn="l"/>
            <a:r>
              <a:rPr lang="en-GB" sz="5400" dirty="0" smtClean="0">
                <a:latin typeface="Times New Roman" pitchFamily="18" charset="0"/>
                <a:cs typeface="Times New Roman" pitchFamily="18" charset="0"/>
              </a:rPr>
              <a:t>Evolution – I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alphaModFix/>
            <a:lum/>
          </a:blip>
          <a:srcRect/>
          <a:stretch>
            <a:fillRect/>
          </a:stretch>
        </p:blipFill>
        <p:spPr>
          <a:xfrm>
            <a:off x="4772863" y="0"/>
            <a:ext cx="4371137" cy="206769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alphaModFix/>
            <a:lum/>
          </a:blip>
          <a:srcRect/>
          <a:stretch>
            <a:fillRect/>
          </a:stretch>
        </p:blipFill>
        <p:spPr>
          <a:xfrm>
            <a:off x="6012160" y="2067694"/>
            <a:ext cx="2880320" cy="29388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1039</Words>
  <Application>Microsoft Office PowerPoint</Application>
  <PresentationFormat>On-screen Show (16:9)</PresentationFormat>
  <Paragraphs>51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Evolution of Virial Clouds– II: From the Formation of First Stars up to Their Explosion</vt:lpstr>
      <vt:lpstr>What are Virial Clouds?</vt:lpstr>
      <vt:lpstr>What are Virial Clouds?</vt:lpstr>
      <vt:lpstr>Some Objections</vt:lpstr>
      <vt:lpstr>Some Objections</vt:lpstr>
      <vt:lpstr>The Evolution of Virial Clouds </vt:lpstr>
      <vt:lpstr>The Evolution of Virial Clouds </vt:lpstr>
      <vt:lpstr>Evolution – I</vt:lpstr>
      <vt:lpstr>Evolution – I</vt:lpstr>
      <vt:lpstr>Slide 10</vt:lpstr>
      <vt:lpstr>Slide 11</vt:lpstr>
      <vt:lpstr>Evolution – II</vt:lpstr>
      <vt:lpstr>Evolution – II</vt:lpstr>
      <vt:lpstr>Evolution – II</vt:lpstr>
      <vt:lpstr>Discussion</vt:lpstr>
      <vt:lpstr>Discussion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of Virial Clouds– II: From the Formation of First Stars up to Their Explosion</dc:title>
  <dc:creator>Noraiz Tahir</dc:creator>
  <cp:lastModifiedBy>Noraiz Tahir</cp:lastModifiedBy>
  <cp:revision>13</cp:revision>
  <dcterms:created xsi:type="dcterms:W3CDTF">2026-07-11T07:44:47Z</dcterms:created>
  <dcterms:modified xsi:type="dcterms:W3CDTF">2026-07-16T07:43:08Z</dcterms:modified>
</cp:coreProperties>
</file>