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320" r:id="rId4"/>
    <p:sldId id="321" r:id="rId5"/>
    <p:sldId id="285" r:id="rId6"/>
    <p:sldId id="287" r:id="rId7"/>
    <p:sldId id="290" r:id="rId8"/>
    <p:sldId id="291" r:id="rId9"/>
    <p:sldId id="313" r:id="rId10"/>
    <p:sldId id="314" r:id="rId11"/>
    <p:sldId id="286" r:id="rId12"/>
    <p:sldId id="317" r:id="rId13"/>
    <p:sldId id="316" r:id="rId14"/>
    <p:sldId id="318" r:id="rId15"/>
    <p:sldId id="311" r:id="rId16"/>
    <p:sldId id="31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6" autoAdjust="0"/>
    <p:restoredTop sz="94660"/>
  </p:normalViewPr>
  <p:slideViewPr>
    <p:cSldViewPr snapToGrid="0">
      <p:cViewPr>
        <p:scale>
          <a:sx n="65" d="100"/>
          <a:sy n="65" d="100"/>
        </p:scale>
        <p:origin x="59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A7CC-06D3-4B50-AB0C-FD0C7D09302E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A60D-4122-4D07-8486-2C9E27D6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437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A7CC-06D3-4B50-AB0C-FD0C7D09302E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A60D-4122-4D07-8486-2C9E27D6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70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A7CC-06D3-4B50-AB0C-FD0C7D09302E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A60D-4122-4D07-8486-2C9E27D6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393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A7CC-06D3-4B50-AB0C-FD0C7D09302E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A60D-4122-4D07-8486-2C9E27D6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67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A7CC-06D3-4B50-AB0C-FD0C7D09302E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A60D-4122-4D07-8486-2C9E27D6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7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A7CC-06D3-4B50-AB0C-FD0C7D09302E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A60D-4122-4D07-8486-2C9E27D6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86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A7CC-06D3-4B50-AB0C-FD0C7D09302E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A60D-4122-4D07-8486-2C9E27D6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019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A7CC-06D3-4B50-AB0C-FD0C7D09302E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A60D-4122-4D07-8486-2C9E27D6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623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A7CC-06D3-4B50-AB0C-FD0C7D09302E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A60D-4122-4D07-8486-2C9E27D6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725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A7CC-06D3-4B50-AB0C-FD0C7D09302E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A60D-4122-4D07-8486-2C9E27D6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62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A7CC-06D3-4B50-AB0C-FD0C7D09302E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A60D-4122-4D07-8486-2C9E27D6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03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8A7CC-06D3-4B50-AB0C-FD0C7D09302E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AA60D-4122-4D07-8486-2C9E27D6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68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120029"/>
          </a:xfrm>
        </p:spPr>
        <p:txBody>
          <a:bodyPr>
            <a:normAutofit fontScale="90000"/>
          </a:bodyPr>
          <a:lstStyle/>
          <a:p>
            <a:b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8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Weyl Incorporated Gravity (WIG)and Galactic Halo Rotation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97572"/>
            <a:ext cx="9144000" cy="139286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Asghar Qadir</a:t>
            </a:r>
          </a:p>
          <a:p>
            <a:pPr algn="l"/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Pakistan Academy of Science</a:t>
            </a:r>
          </a:p>
          <a:p>
            <a:pPr algn="r"/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Zeldovich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Meeting2, 16</a:t>
            </a:r>
            <a:r>
              <a:rPr lang="en-US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July 2026</a:t>
            </a:r>
          </a:p>
          <a:p>
            <a:pPr algn="l"/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34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2828D-4192-E448-A5C1-49C6B8287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E7BC3-C9B6-8ACB-DFDA-4A7103A8B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MoRD		</a:t>
            </a:r>
            <a:r>
              <a:rPr lang="en-US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endParaRPr lang="en-US" sz="9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283A5-1E8A-387F-3635-0E1A08714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23698" cy="435133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For electrodynamics, the source is the scalar product of two vectors, or a pair of (spin half) spinors for the charge, and for the field a (spin one) vector representing the photon.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For gravity, it should be a spin two field represented by the 4</a:t>
            </a:r>
            <a:r>
              <a:rPr lang="en-US" sz="3200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rank tensor, 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32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μνρπ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and hence for the matter part two copies of a 2</a:t>
            </a:r>
            <a:r>
              <a:rPr lang="en-US" sz="3200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nd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rank tensor, 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l-GR" sz="3200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μρ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: 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32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μνρπ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l-GR" sz="3200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μρ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l-GR" sz="3200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νπ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3200" baseline="30000" dirty="0">
              <a:solidFill>
                <a:srgbClr val="0070C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Note that the index of the electron is </a:t>
            </a:r>
            <a:r>
              <a:rPr lang="en-US" sz="3200" i="1" dirty="0">
                <a:solidFill>
                  <a:srgbClr val="00B05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quadrupled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to get the matter, but of the photon is just </a:t>
            </a:r>
            <a:r>
              <a:rPr lang="en-US" sz="3200" i="1" dirty="0">
                <a:solidFill>
                  <a:srgbClr val="00B05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doubled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— which is because of the higher rank of the Weyl tensor, as it is trace-free. </a:t>
            </a:r>
          </a:p>
        </p:txBody>
      </p:sp>
    </p:spTree>
    <p:extLst>
      <p:ext uri="{BB962C8B-B14F-4D97-AF65-F5344CB8AC3E}">
        <p14:creationId xmlns:p14="http://schemas.microsoft.com/office/powerpoint/2010/main" val="183583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MoRD		</a:t>
            </a:r>
            <a:r>
              <a:rPr lang="en-US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-7</a:t>
            </a:r>
            <a:endParaRPr lang="en-US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5625"/>
            <a:ext cx="10668000" cy="4351338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Notice the similarity of the source terms for QED and MoRD. 					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This was missing from GR </a:t>
            </a:r>
          </a:p>
          <a:p>
            <a:pPr marL="0" indent="0" algn="just">
              <a:buNone/>
            </a:pP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Lagrangian for the Weyl modified gravity interaction is 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ℒ =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√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el-GR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Λ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+ R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</a:t>
            </a:r>
            <a:r>
              <a:rPr lang="el-GR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κ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+ </a:t>
            </a:r>
            <a:r>
              <a:rPr lang="el-GR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λ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32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μνρπ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l-GR" sz="3200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μρ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l-GR" sz="3200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νπ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leading to a different modification of the field equations and equations of motion.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3B4EA4-604A-4ABD-24FC-FAD9D401F5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007" y="2377677"/>
            <a:ext cx="2540768" cy="18433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C32E1A2-4489-178E-362F-12A1E7EC1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5252" y="2523967"/>
            <a:ext cx="2475620" cy="19167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48C4B0B-3809-B647-4A8E-E773A05B4653}"/>
              </a:ext>
            </a:extLst>
          </p:cNvPr>
          <p:cNvSpPr txBox="1"/>
          <p:nvPr/>
        </p:nvSpPr>
        <p:spPr>
          <a:xfrm>
            <a:off x="8690226" y="2469310"/>
            <a:ext cx="821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matter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EF7FB9-019C-A67D-B84F-89E3426629AF}"/>
              </a:ext>
            </a:extLst>
          </p:cNvPr>
          <p:cNvSpPr txBox="1"/>
          <p:nvPr/>
        </p:nvSpPr>
        <p:spPr>
          <a:xfrm>
            <a:off x="8690225" y="4126011"/>
            <a:ext cx="821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matter</a:t>
            </a:r>
            <a:endParaRPr lang="en-PK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D47D24-284D-64C1-E8A1-648F910AFB1E}"/>
              </a:ext>
            </a:extLst>
          </p:cNvPr>
          <p:cNvSpPr txBox="1"/>
          <p:nvPr/>
        </p:nvSpPr>
        <p:spPr>
          <a:xfrm>
            <a:off x="9703035" y="3631962"/>
            <a:ext cx="705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ravity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70417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11D95-278A-E33D-2ABE-2180EA5AE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91A68-A537-6271-662A-DA940FBA2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en-US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MoRD		</a:t>
            </a:r>
            <a:r>
              <a:rPr lang="en-US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en-US" sz="9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D2C5E-0E27-66CF-F627-6466EA4FE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23698" cy="435133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For simplicity, assuming a spherically symmetry metric (with </a:t>
            </a:r>
            <a:r>
              <a:rPr lang="el-GR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μ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instead of </a:t>
            </a:r>
            <a:r>
              <a:rPr lang="el-GR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λ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), 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ds</a:t>
            </a:r>
            <a:r>
              <a:rPr lang="en-US" sz="3200" i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=e</a:t>
            </a:r>
            <a:r>
              <a:rPr lang="el-GR" sz="3200" i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ν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dt</a:t>
            </a:r>
            <a:r>
              <a:rPr lang="en-US" sz="3200" i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-e</a:t>
            </a:r>
            <a:r>
              <a:rPr lang="el-GR" sz="3200" i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μ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dr</a:t>
            </a:r>
            <a:r>
              <a:rPr lang="en-US" sz="3200" i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-r</a:t>
            </a:r>
            <a:r>
              <a:rPr lang="en-US" sz="3200" i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</a:t>
            </a:r>
            <a:r>
              <a:rPr lang="el-GR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Ω</a:t>
            </a:r>
            <a:r>
              <a:rPr lang="en-US" sz="3200" i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the resulting rotational velocity turns out to be: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3200" dirty="0">
              <a:solidFill>
                <a:srgbClr val="7030A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Here </a:t>
            </a:r>
            <a:r>
              <a:rPr lang="el-GR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ρ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is the density distribution function.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Since the density has to be differentiated and integrated, the first attempt took a constant density.</a:t>
            </a:r>
            <a:endParaRPr lang="en-US" sz="3200" baseline="30000" dirty="0">
              <a:solidFill>
                <a:srgbClr val="0070C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9E87BA-0C72-151C-558F-7E058B3FBF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0944" y="3203983"/>
            <a:ext cx="6350046" cy="1165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036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589EA-8D5F-665F-285F-B46366F5F5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5227B-7947-5EB4-8319-FC4725C7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en-US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MoRD		</a:t>
            </a:r>
            <a:r>
              <a:rPr lang="en-US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endParaRPr lang="en-US" sz="9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6E1FC-D435-5F88-E636-03DB5A576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23698" cy="435133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This led to the rotational velocity: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3200" dirty="0">
              <a:solidFill>
                <a:srgbClr val="7030A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Here </a:t>
            </a:r>
            <a:r>
              <a:rPr lang="el-GR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ρ</a:t>
            </a:r>
            <a:r>
              <a:rPr lang="en-US" sz="3200" i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is the core density, and this does not fit well.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However, Bilal and I </a:t>
            </a:r>
            <a:r>
              <a:rPr lang="en-US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[M. Bilal, AQ: </a:t>
            </a:r>
            <a:r>
              <a:rPr lang="en-US" sz="18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Proc. 16</a:t>
            </a:r>
            <a:r>
              <a:rPr lang="en-US" sz="1800" i="1" baseline="30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</a:t>
            </a:r>
            <a:r>
              <a:rPr lang="en-US" sz="18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Marcel Grossmann Meeting</a:t>
            </a:r>
            <a:r>
              <a:rPr lang="en-US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2023] 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found that the </a:t>
            </a:r>
            <a:r>
              <a:rPr lang="el-GR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λ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which fit M31 and the Milky Way at a given distance was the same. There was an error in the calculation, which negated this claim as well. </a:t>
            </a:r>
            <a:endParaRPr lang="en-US" sz="3200" baseline="30000" dirty="0">
              <a:solidFill>
                <a:srgbClr val="0070C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7A1F427-F683-BCF6-5A57-2100F06B8F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2715" y="2530620"/>
            <a:ext cx="5816253" cy="1047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971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365D73-A38F-70CD-0D23-68CEBB42B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4C723-A128-72E0-FC6D-00FAC39F3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en-US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MoRD		</a:t>
            </a:r>
            <a:r>
              <a:rPr lang="en-US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endParaRPr lang="en-US" sz="9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C470F-EFDA-8E3A-1548-2005C5635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23698" cy="435133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calculations were repeated using the standard spherical density distribution models for galaxies and used for all 7 galaxies of the local cluster studied by us and the Milky Way </a:t>
            </a:r>
            <a:r>
              <a:rPr lang="en-US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[</a:t>
            </a:r>
            <a:r>
              <a:rPr lang="en-US" sz="1800" dirty="0"/>
              <a:t>AQ, A. Shahid, NT, </a:t>
            </a:r>
            <a:r>
              <a:rPr lang="en-US" sz="1800" i="1" dirty="0"/>
              <a:t>Arabian Journal of Mathematics</a:t>
            </a:r>
            <a:r>
              <a:rPr lang="en-US" sz="1800" dirty="0"/>
              <a:t>, </a:t>
            </a:r>
            <a:r>
              <a:rPr lang="en-US" sz="1800" b="1" dirty="0"/>
              <a:t>2026</a:t>
            </a:r>
            <a:r>
              <a:rPr lang="en-US" sz="1800" dirty="0"/>
              <a:t>(2026), 1-9</a:t>
            </a:r>
            <a:r>
              <a:rPr lang="en-US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at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100 kpc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actual curves show a slight downturn later, while MoRD predicts an upturn. However, for all eight galaxies at 100 kpc, the value of </a:t>
            </a:r>
            <a:r>
              <a:rPr lang="el-GR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λ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turns out to be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(7.2360</a:t>
            </a:r>
            <a:r>
              <a:rPr lang="en-US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±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0.0006)</a:t>
            </a:r>
            <a:r>
              <a:rPr lang="en-US" sz="3200" dirty="0">
                <a:solidFill>
                  <a:srgbClr val="FF0000"/>
                </a:solidFill>
              </a:rPr>
              <a:t>x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3200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r>
              <a:rPr lang="en-US" sz="3200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/kg</a:t>
            </a:r>
            <a:r>
              <a:rPr lang="en-US" sz="3200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 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difference is expected: a soccer ball cannot be a good model for a rugby ball or a pancake.</a:t>
            </a:r>
          </a:p>
        </p:txBody>
      </p:sp>
    </p:spTree>
    <p:extLst>
      <p:ext uri="{BB962C8B-B14F-4D97-AF65-F5344CB8AC3E}">
        <p14:creationId xmlns:p14="http://schemas.microsoft.com/office/powerpoint/2010/main" val="16396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DB3F02-4F2E-3AB2-B1D6-8570900D3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FD8F0-C631-DE6D-80AB-B71C80478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0775"/>
          </a:xfrm>
        </p:spPr>
        <p:txBody>
          <a:bodyPr>
            <a:noAutofit/>
          </a:bodyPr>
          <a:lstStyle/>
          <a:p>
            <a:pPr algn="ctr"/>
            <a:r>
              <a:rPr lang="en-US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Discussion		</a:t>
            </a:r>
            <a:r>
              <a:rPr lang="en-US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en-US" sz="9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C184A-833E-5BC1-C505-B470212AF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899"/>
            <a:ext cx="10515600" cy="478730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dark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side of the Universe turns out to be a </a:t>
            </a:r>
            <a:r>
              <a:rPr lang="en-US" sz="32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grey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area in that the so-called “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dark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energy” is just a constant to be determined by observation/experiment.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dark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matter splits into two parts: baryonic and whatever. The baryonic is in a way to being fully investigated.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the other part, there is a meaningful proposal of heavy sterile neutrinos by Ruffini, Arguelles and Rueda, which only requires one parameter (the mass of the neutrinos) and solves one outstanding problem (the </a:t>
            </a:r>
            <a:r>
              <a:rPr lang="en-US" sz="32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very 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early supermassive black holes) but lacks any real test for it.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(Worth looking for one.)</a:t>
            </a:r>
          </a:p>
        </p:txBody>
      </p:sp>
    </p:spTree>
    <p:extLst>
      <p:ext uri="{BB962C8B-B14F-4D97-AF65-F5344CB8AC3E}">
        <p14:creationId xmlns:p14="http://schemas.microsoft.com/office/powerpoint/2010/main" val="557951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7549B-C2BB-18CD-026E-17248597A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CAABD-1403-22B9-E9C1-8C9D15473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0775"/>
          </a:xfrm>
        </p:spPr>
        <p:txBody>
          <a:bodyPr>
            <a:noAutofit/>
          </a:bodyPr>
          <a:lstStyle/>
          <a:p>
            <a:pPr algn="ctr"/>
            <a:r>
              <a:rPr lang="en-US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Discussion		</a:t>
            </a:r>
            <a:r>
              <a:rPr lang="en-US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endParaRPr lang="en-US" sz="9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F7A90-F70E-0C39-E8C4-102CFF830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899"/>
            <a:ext cx="10515600" cy="478730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proposals have too many free parameters and no tests.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MoRD, which I will now call Weyl Incorporated Gravity (WIG), has only one free parameter which seems to fit a very minimal requirement. However, much better modelling of the galaxies is required, incorporating a slow rotation approximation galaxy.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provides a test by using the vertical velocity component.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rotation curves fit well enough, then one needs to check if this WIG fits the head of Quantum Gravity!</a:t>
            </a:r>
          </a:p>
        </p:txBody>
      </p:sp>
    </p:spTree>
    <p:extLst>
      <p:ext uri="{BB962C8B-B14F-4D97-AF65-F5344CB8AC3E}">
        <p14:creationId xmlns:p14="http://schemas.microsoft.com/office/powerpoint/2010/main" val="88671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8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Modify Einstein’s </a:t>
            </a:r>
            <a:br>
              <a:rPr lang="en-US" sz="6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Relativity	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727200"/>
            <a:ext cx="10621617" cy="462280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Einstein’s theory of General Relativity (GR) is, as Wheeler would say, “battle-tried” and tested to an extremely high precision by using the PPN formalism of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Nordvedt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Will.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ever would one want to modify it?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most significant reason is that GR and Quantum Theory are incompatible, so one, or both, need to be modified.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also claimed that for cosmology one needs to introduce some “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dark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energy” and some “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dark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matter” for GR to fit with observations.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n-US" sz="32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424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3AFF6-3C4B-22C5-7C3B-C3CAC1833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85C2D-74AE-0D74-90C1-0030BCDFE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8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Modify Einstein’s </a:t>
            </a:r>
            <a:br>
              <a:rPr lang="en-US" sz="6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Relativity	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E8D5D-0643-3CF4-0B44-2ECF81422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27200"/>
            <a:ext cx="10621617" cy="462280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However, the “battle-tried” standard model of Particle Physics, as it stands, does not allow these additions.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16</a:t>
            </a:r>
            <a:r>
              <a:rPr lang="en-US" sz="32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Marcel Grossman Meeting I pointed out that there is no good reason to appeal to any “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dark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energy”, as the old cosmological constant used by Lemaitre is good enough.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had been hoped that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dark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matter would be provided by a supersymmetric (SUSY) extension of the standard model.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Despite having gone well beyond the expected energy for it, SUSY has not signaled us, so this problem remains. </a:t>
            </a:r>
          </a:p>
        </p:txBody>
      </p:sp>
    </p:spTree>
    <p:extLst>
      <p:ext uri="{BB962C8B-B14F-4D97-AF65-F5344CB8AC3E}">
        <p14:creationId xmlns:p14="http://schemas.microsoft.com/office/powerpoint/2010/main" val="3185523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811CF-4C23-B3A8-415B-D11CECA8B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9A2DB-8D78-FD29-FC27-E33A6644B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8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Modify Einstein’s </a:t>
            </a:r>
            <a:br>
              <a:rPr lang="en-US" sz="6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Relativity	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87F4F-884A-68AA-8D0B-845785C8C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27200"/>
            <a:ext cx="10621617" cy="462280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strongest evidence for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dark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matter was the flat rotation curves of galaxies seen by Vera Rubin. They indicated that the galaxies extended well beyond the visible stars as haloes.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earliest attempt to explain them was in 1983 by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Mordehai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Milgrom with his Modified Newtonian Dynamics (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it was non-relativistic, it was a non-starter. There was a slew of various further generalizations of GR proposed, but they either have too many free-parameters or give predictions that are inconsistent and require further modifications.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n-US" sz="32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12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19126"/>
          </a:xfrm>
        </p:spPr>
        <p:txBody>
          <a:bodyPr>
            <a:noAutofit/>
          </a:bodyPr>
          <a:lstStyle/>
          <a:p>
            <a:pPr algn="ctr"/>
            <a:r>
              <a:rPr lang="en-US" sz="9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MoRD</a:t>
            </a:r>
            <a:r>
              <a:rPr lang="en-US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584252"/>
            <a:ext cx="10782300" cy="4592711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33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Instead of an </a:t>
            </a:r>
            <a:r>
              <a:rPr lang="en-US" sz="33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 hoc</a:t>
            </a:r>
            <a:r>
              <a:rPr lang="en-US" sz="33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modification any proposal should have some physical justification and should also have a physical basis for hoping to resolve some other fundamental problem.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3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Lee Hyung Won and I proposed a minimal modification of the </a:t>
            </a:r>
            <a:r>
              <a:rPr lang="en-US" sz="3300" i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relativistic</a:t>
            </a:r>
            <a:r>
              <a:rPr lang="en-US" sz="33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law of gravity </a:t>
            </a:r>
            <a:r>
              <a:rPr lang="en-US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[</a:t>
            </a:r>
            <a:r>
              <a:rPr lang="en-US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AQ, H.W. Lee, K.Y. Kim, </a:t>
            </a:r>
            <a:r>
              <a:rPr lang="en-US" sz="1800" i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IJMPD</a:t>
            </a:r>
            <a:r>
              <a:rPr lang="en-US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26 </a:t>
            </a:r>
            <a:r>
              <a:rPr lang="en-US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(2017) 1741002; HW L, AQ, </a:t>
            </a:r>
            <a:r>
              <a:rPr lang="en-US" sz="1800" i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IJMPD</a:t>
            </a:r>
            <a:r>
              <a:rPr lang="en-US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28</a:t>
            </a:r>
            <a:r>
              <a:rPr lang="en-US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(2019)</a:t>
            </a:r>
            <a:r>
              <a:rPr lang="en-US" sz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 2040014</a:t>
            </a:r>
            <a:r>
              <a:rPr lang="en-US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r>
              <a:rPr lang="en-US" sz="33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3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physical reason is that GR only </a:t>
            </a:r>
            <a:r>
              <a:rPr lang="en-US" sz="33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indirectly</a:t>
            </a:r>
            <a:r>
              <a:rPr lang="en-US" sz="33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gives the interaction of the gravitational field and the source of gravity, namely the stress-energy tensor. The source can be shifted from the RHS to the LHS, but there is no term containing the source </a:t>
            </a:r>
            <a:r>
              <a:rPr lang="en-US" sz="33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33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field (like </a:t>
            </a:r>
            <a:r>
              <a:rPr lang="en-US" sz="33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l-GR" sz="33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en-US" sz="33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l-GR" sz="33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300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en-US" sz="33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electrodynamics). </a:t>
            </a:r>
          </a:p>
        </p:txBody>
      </p:sp>
    </p:spTree>
    <p:extLst>
      <p:ext uri="{BB962C8B-B14F-4D97-AF65-F5344CB8AC3E}">
        <p14:creationId xmlns:p14="http://schemas.microsoft.com/office/powerpoint/2010/main" val="282967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MoRD</a:t>
            </a:r>
            <a:r>
              <a:rPr lang="en-US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endParaRPr lang="en-US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604500" cy="435133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simplest linear Lagrangian,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ℒ =</a:t>
            </a:r>
            <a:r>
              <a:rPr lang="el-GR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Λ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√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R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</a:t>
            </a:r>
            <a:r>
              <a:rPr lang="el-GR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κ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gives the Einstein field equations with cosmological constant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and as discussed, gives the Lemaitre model which fits with observation, 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if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exotic </a:t>
            </a:r>
            <a:r>
              <a:rPr lang="en-US" sz="3200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dark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matter is provided.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simplest looking addition is 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CRT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which was tried. It will obviously alter the Einstein-field equations. One then needs a single constant, 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fit the required modification of the rotation curves for all seven galaxies observed </a:t>
            </a:r>
            <a:r>
              <a:rPr lang="en-US" sz="3200" i="1" dirty="0">
                <a:solidFill>
                  <a:srgbClr val="00B05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and the Milky Way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42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MoRD		</a:t>
            </a:r>
            <a:r>
              <a:rPr lang="en-US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endParaRPr lang="en-US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revised field equations in this case are: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where 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1, c</a:t>
            </a:r>
            <a:r>
              <a:rPr lang="en-US" sz="32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Λ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</a:t>
            </a:r>
            <a:r>
              <a:rPr lang="en-US" sz="32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32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κ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to be determined by    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observations of rotational curves.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304" y="2311400"/>
            <a:ext cx="9323296" cy="222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099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63551"/>
            <a:ext cx="10515600" cy="1035050"/>
          </a:xfrm>
        </p:spPr>
        <p:txBody>
          <a:bodyPr>
            <a:noAutofit/>
          </a:bodyPr>
          <a:lstStyle/>
          <a:p>
            <a:pPr algn="ctr"/>
            <a:r>
              <a:rPr lang="en-US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MoRD		</a:t>
            </a:r>
            <a:r>
              <a:rPr lang="en-US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8601"/>
            <a:ext cx="10515600" cy="467836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The divergence of the stress-energy tensor here is: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70C0"/>
                </a:solidFill>
              </a:rPr>
              <a:t>The equations of motion of test particles for a perfect fluid are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where 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l-GR" i="1" baseline="30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μ</a:t>
            </a:r>
            <a:r>
              <a:rPr lang="en-US" i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is the force 4-vector and </a:t>
            </a:r>
            <a:r>
              <a:rPr lang="en-US" i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</a:t>
            </a:r>
            <a:r>
              <a:rPr lang="el-GR" i="1" baseline="30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μν</a:t>
            </a:r>
            <a:r>
              <a:rPr lang="en-US" i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= g</a:t>
            </a:r>
            <a:r>
              <a:rPr lang="el-GR" i="1" baseline="30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μν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en-US" i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u</a:t>
            </a:r>
            <a:r>
              <a:rPr lang="el-GR" i="1" baseline="30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μ</a:t>
            </a:r>
            <a:r>
              <a:rPr lang="en-US" i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u</a:t>
            </a:r>
            <a:r>
              <a:rPr lang="el-GR" i="1" baseline="30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ν</a:t>
            </a:r>
            <a:r>
              <a:rPr lang="en-US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is the projection of the metric tensor along the direction of motion.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893" y="2012543"/>
            <a:ext cx="9000485" cy="10148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1893" y="3544912"/>
            <a:ext cx="9095907" cy="14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584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922CF1-8420-8134-E765-14D8AF344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05A24-0326-AA2E-5711-5B6518869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MoRD		</a:t>
            </a:r>
            <a:r>
              <a:rPr lang="en-US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-5</a:t>
            </a:r>
            <a:endParaRPr lang="en-US" sz="9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B5638D9-9D23-576F-C86C-48650CF95B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604500" cy="4351338"/>
              </a:xfrm>
            </p:spPr>
            <p:txBody>
              <a:bodyPr>
                <a:normAutofit/>
              </a:bodyPr>
              <a:lstStyle/>
              <a:p>
                <a:pPr algn="just">
                  <a:buFont typeface="Wingdings" panose="05000000000000000000" pitchFamily="2" charset="2"/>
                  <a:buChar char="Ø"/>
                </a:pPr>
                <a:r>
                  <a:rPr lang="en-US" sz="3200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However, I then realized that the gravitational field is </a:t>
                </a:r>
                <a:r>
                  <a:rPr lang="en-US" sz="3200" i="1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not</a:t>
                </a:r>
                <a:r>
                  <a:rPr lang="en-US" sz="3200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given by the Riemann tensor, </a:t>
                </a:r>
                <a:r>
                  <a:rPr lang="en-US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l-GR" sz="3200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μνρπ</a:t>
                </a:r>
                <a:r>
                  <a:rPr lang="en-US" sz="3200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, but by the Weyl tensor, </a:t>
                </a:r>
                <a:r>
                  <a:rPr lang="en-US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l-GR" sz="3200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μνρπ</a:t>
                </a:r>
                <a:r>
                  <a:rPr lang="en-US" sz="3200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, which is the trace-free part of the Riemann tensor and hence does not include the Ricci tensor or scalar — thus representing pure gravity without matter. </a:t>
                </a:r>
              </a:p>
              <a:p>
                <a:pPr marL="0" indent="0" algn="just">
                  <a:buNone/>
                </a:pPr>
                <a:r>
                  <a:rPr lang="en-US" sz="3200" dirty="0">
                    <a:solidFill>
                      <a:srgbClr val="FF000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𝑎𝑏</m:t>
                            </m:r>
                          </m:sup>
                        </m:sSup>
                      </m:e>
                      <m:sub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𝑐𝑑</m:t>
                        </m:r>
                      </m:sub>
                    </m:sSub>
                  </m:oMath>
                </a14:m>
                <a:r>
                  <a:rPr lang="en-US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200" dirty="0">
                    <a:solidFill>
                      <a:srgbClr val="FF000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𝑎𝑏</m:t>
                            </m:r>
                          </m:sup>
                        </m:sSup>
                      </m:e>
                      <m:sub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𝑐𝑑</m:t>
                        </m:r>
                      </m:sub>
                    </m:sSub>
                  </m:oMath>
                </a14:m>
                <a:r>
                  <a:rPr lang="en-US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— </a:t>
                </a:r>
                <a:r>
                  <a:rPr lang="en-US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l-GR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l-GR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𝛿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[</m:t>
                        </m:r>
                        <m:r>
                          <a:rPr lang="en-US" sz="3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sz="3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[</m:t>
                        </m:r>
                        <m:r>
                          <a:rPr lang="en-US" sz="3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p>
                    </m:sSubSup>
                    <m:sSubSup>
                      <m:sSubSupPr>
                        <m:ctrlPr>
                          <a:rPr lang="en-US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</m:t>
                        </m:r>
                        <m:r>
                          <a:rPr lang="en-US" sz="3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]</m:t>
                        </m:r>
                      </m:sub>
                      <m:sup>
                        <m:r>
                          <a:rPr lang="en-US" sz="3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sz="3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]</m:t>
                        </m:r>
                      </m:sup>
                    </m:sSubSup>
                  </m:oMath>
                </a14:m>
                <a:r>
                  <a:rPr lang="en-US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+R</a:t>
                </a:r>
                <a:r>
                  <a:rPr lang="el-GR" sz="3200" dirty="0">
                    <a:solidFill>
                      <a:srgbClr val="FF000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l-GR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l-GR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𝛿</m:t>
                        </m:r>
                      </m:e>
                      <m:sub>
                        <m:r>
                          <a:rPr lang="en-US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[</m:t>
                        </m:r>
                        <m:r>
                          <a:rPr lang="en-US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[</m:t>
                        </m:r>
                        <m:r>
                          <a:rPr lang="en-US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p>
                    </m:sSubSup>
                    <m:sSubSup>
                      <m:sSubSupPr>
                        <m:ctrlPr>
                          <a:rPr lang="el-GR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l-GR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𝛿</m:t>
                        </m:r>
                      </m:e>
                      <m:sub>
                        <m:r>
                          <a:rPr lang="en-US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</m:t>
                        </m:r>
                        <m:r>
                          <a:rPr lang="en-US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]</m:t>
                        </m:r>
                      </m:sub>
                      <m:sup>
                        <m:r>
                          <a:rPr lang="en-US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]</m:t>
                        </m:r>
                      </m:sup>
                    </m:sSubSup>
                  </m:oMath>
                </a14:m>
                <a:r>
                  <a:rPr lang="en-US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/3</a:t>
                </a:r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,</a:t>
                </a:r>
              </a:p>
              <a:p>
                <a:pPr marL="0" indent="0" algn="just">
                  <a:buNone/>
                </a:pPr>
                <a:r>
                  <a:rPr lang="en-US" sz="3200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where</a:t>
                </a:r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32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[</a:t>
                </a:r>
                <a:r>
                  <a:rPr lang="en-US" sz="3200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ab</a:t>
                </a:r>
                <a:r>
                  <a:rPr lang="en-US" sz="32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] </a:t>
                </a:r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= (</a:t>
                </a:r>
                <a:r>
                  <a:rPr lang="en-US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3200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ab</a:t>
                </a:r>
                <a:r>
                  <a:rPr lang="en-US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—</a:t>
                </a:r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3200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ba</a:t>
                </a:r>
                <a:r>
                  <a:rPr lang="en-US" sz="32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)/2</a:t>
                </a:r>
                <a:r>
                  <a:rPr lang="en-US" sz="3200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. Since the Weyl tensor has no trace, we need a different way to construct the Lagrangian. </a:t>
                </a:r>
                <a:endParaRPr 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buFont typeface="Wingdings" panose="05000000000000000000" pitchFamily="2" charset="2"/>
                  <a:buChar char="Ø"/>
                </a:pPr>
                <a:endParaRPr lang="en-US" sz="32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B5638D9-9D23-576F-C86C-48650CF95B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604500" cy="4351338"/>
              </a:xfrm>
              <a:blipFill>
                <a:blip r:embed="rId2"/>
                <a:stretch>
                  <a:fillRect l="-1495" t="-3081" r="-14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4083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12869</TotalTime>
  <Words>1484</Words>
  <Application>Microsoft Office PowerPoint</Application>
  <PresentationFormat>Widescreen</PresentationFormat>
  <Paragraphs>83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 Weyl Incorporated Gravity (WIG)and Galactic Halo Rotation</vt:lpstr>
      <vt:lpstr>Why Modify Einstein’s  General Relativity -1</vt:lpstr>
      <vt:lpstr>Why Modify Einstein’s  General Relativity -2</vt:lpstr>
      <vt:lpstr>Why Modify Einstein’s  General Relativity -3</vt:lpstr>
      <vt:lpstr>MoRD  -1</vt:lpstr>
      <vt:lpstr>MoRD  -2</vt:lpstr>
      <vt:lpstr>MoRD  -3</vt:lpstr>
      <vt:lpstr>MoRD  -4</vt:lpstr>
      <vt:lpstr>MoRD  -5</vt:lpstr>
      <vt:lpstr>MoRD  -6</vt:lpstr>
      <vt:lpstr>MoRD  -7</vt:lpstr>
      <vt:lpstr>Testing MoRD  -1</vt:lpstr>
      <vt:lpstr>Testing MoRD  -2</vt:lpstr>
      <vt:lpstr>Testing MoRD  -3</vt:lpstr>
      <vt:lpstr>Discussion  -1</vt:lpstr>
      <vt:lpstr>Discussion  -2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Modified Relativistic Dynamics (MoRD)</dc:title>
  <dc:creator>Usman Qadir</dc:creator>
  <cp:lastModifiedBy>Office</cp:lastModifiedBy>
  <cp:revision>359</cp:revision>
  <dcterms:created xsi:type="dcterms:W3CDTF">2016-11-20T00:46:58Z</dcterms:created>
  <dcterms:modified xsi:type="dcterms:W3CDTF">2026-07-06T07:40:52Z</dcterms:modified>
</cp:coreProperties>
</file>