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456" r:id="rId3"/>
    <p:sldId id="457" r:id="rId4"/>
    <p:sldId id="435" r:id="rId5"/>
    <p:sldId id="464" r:id="rId6"/>
    <p:sldId id="462" r:id="rId7"/>
    <p:sldId id="461" r:id="rId8"/>
    <p:sldId id="463"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984" userDrawn="1">
          <p15:clr>
            <a:srgbClr val="A4A3A4"/>
          </p15:clr>
        </p15:guide>
        <p15:guide id="2" orient="horz" pos="20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0" autoAdjust="0"/>
    <p:restoredTop sz="92122" autoAdjust="0"/>
  </p:normalViewPr>
  <p:slideViewPr>
    <p:cSldViewPr snapToGrid="0" showGuides="1">
      <p:cViewPr varScale="1">
        <p:scale>
          <a:sx n="73" d="100"/>
          <a:sy n="73" d="100"/>
        </p:scale>
        <p:origin x="255" y="45"/>
      </p:cViewPr>
      <p:guideLst>
        <p:guide pos="3984"/>
        <p:guide orient="horz" pos="2016"/>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75E269D-34EA-444E-B794-553407C9DD88}" type="datetimeFigureOut">
              <a:rPr lang="en-US" smtClean="0"/>
              <a:t>7/12/2026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72705A9-98BB-499B-956E-26CAD8BAB842}" type="slidenum">
              <a:rPr lang="en-US" smtClean="0"/>
              <a:t>‹#›</a:t>
            </a:fld>
            <a:endParaRPr lang="en-US"/>
          </a:p>
        </p:txBody>
      </p:sp>
    </p:spTree>
    <p:extLst>
      <p:ext uri="{BB962C8B-B14F-4D97-AF65-F5344CB8AC3E}">
        <p14:creationId xmlns:p14="http://schemas.microsoft.com/office/powerpoint/2010/main" val="352092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20s.</a:t>
            </a:r>
            <a:r>
              <a:rPr lang="en-US" baseline="0" dirty="0" smtClean="0"/>
              <a:t> Good afternoon: My pleasure </a:t>
            </a:r>
            <a:r>
              <a:rPr lang="en-US" b="0" baseline="0" dirty="0" smtClean="0"/>
              <a:t>to present work on</a:t>
            </a:r>
            <a:r>
              <a:rPr lang="en-US" b="1" baseline="0" dirty="0" smtClean="0"/>
              <a:t> </a:t>
            </a:r>
            <a:r>
              <a:rPr lang="en-US" dirty="0" smtClean="0"/>
              <a:t>Self-regulating cosmology• In this framework, the Universe evolves through successive </a:t>
            </a:r>
            <a:r>
              <a:rPr lang="en-US" dirty="0" err="1" smtClean="0"/>
              <a:t>kalpas</a:t>
            </a:r>
            <a:r>
              <a:rPr lang="en-US" baseline="0" dirty="0" smtClean="0"/>
              <a:t> (phases). Dynamics </a:t>
            </a:r>
            <a:r>
              <a:rPr lang="en-US" dirty="0" smtClean="0"/>
              <a:t>governed by one principle: </a:t>
            </a:r>
            <a:r>
              <a:rPr lang="en-US" b="1" dirty="0" smtClean="0"/>
              <a:t>self regulation</a:t>
            </a:r>
            <a:r>
              <a:rPr lang="en-US" b="0" dirty="0" smtClean="0"/>
              <a:t>.</a:t>
            </a:r>
            <a:r>
              <a:rPr lang="en-US" dirty="0" smtClean="0"/>
              <a:t> Today</a:t>
            </a:r>
            <a:r>
              <a:rPr lang="en-US" baseline="0" dirty="0" smtClean="0"/>
              <a:t> I</a:t>
            </a:r>
            <a:r>
              <a:rPr lang="en-US" dirty="0" smtClean="0"/>
              <a:t> will briefly describe</a:t>
            </a:r>
            <a:r>
              <a:rPr lang="en-US" baseline="0" dirty="0" smtClean="0"/>
              <a:t> </a:t>
            </a:r>
            <a:r>
              <a:rPr lang="en-US" dirty="0" smtClean="0"/>
              <a:t>model’s physical motivation, its conceptual framework and its observational implications.</a:t>
            </a:r>
            <a:endParaRPr lang="en-US" dirty="0"/>
          </a:p>
        </p:txBody>
      </p:sp>
      <p:sp>
        <p:nvSpPr>
          <p:cNvPr id="4" name="Slide Number Placeholder 3"/>
          <p:cNvSpPr>
            <a:spLocks noGrp="1"/>
          </p:cNvSpPr>
          <p:nvPr>
            <p:ph type="sldNum" sz="quarter" idx="10"/>
          </p:nvPr>
        </p:nvSpPr>
        <p:spPr/>
        <p:txBody>
          <a:bodyPr/>
          <a:lstStyle/>
          <a:p>
            <a:fld id="{272705A9-98BB-499B-956E-26CAD8BAB842}" type="slidenum">
              <a:rPr lang="en-US" smtClean="0"/>
              <a:t>1</a:t>
            </a:fld>
            <a:endParaRPr lang="en-US"/>
          </a:p>
        </p:txBody>
      </p:sp>
    </p:spTree>
    <p:extLst>
      <p:ext uri="{BB962C8B-B14F-4D97-AF65-F5344CB8AC3E}">
        <p14:creationId xmlns:p14="http://schemas.microsoft.com/office/powerpoint/2010/main" val="354569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70s. The standard ΛCDM model has been remarkably successful. It accurately describes the cosmic microwave background, baryon acoustic oscillations, supernova observations, and the large-scale structure of the Universe. </a:t>
            </a:r>
          </a:p>
          <a:p>
            <a:r>
              <a:rPr lang="en-US" b="0" dirty="0" smtClean="0"/>
              <a:t>Nevertheless, a number of important conceptual and observational questions remain. These include the initial singularity, the origin of the Universe's extraordinarily low entropy, the physical origin of inflation and its graceful exit, and more recent observational tensions such as unexpectedly mature galaxies seen by JWST together with the Hubble and S₈ tensions. The question motivating this work is therefore simple: can one underlying physical principle preserve the successes of ΛCDM while naturally addressing these remaining challenges?</a:t>
            </a:r>
            <a:endParaRPr lang="en-US" dirty="0"/>
          </a:p>
        </p:txBody>
      </p:sp>
      <p:sp>
        <p:nvSpPr>
          <p:cNvPr id="4" name="Slide Number Placeholder 3"/>
          <p:cNvSpPr>
            <a:spLocks noGrp="1"/>
          </p:cNvSpPr>
          <p:nvPr>
            <p:ph type="sldNum" sz="quarter" idx="10"/>
          </p:nvPr>
        </p:nvSpPr>
        <p:spPr/>
        <p:txBody>
          <a:bodyPr/>
          <a:lstStyle/>
          <a:p>
            <a:fld id="{272705A9-98BB-499B-956E-26CAD8BAB842}" type="slidenum">
              <a:rPr lang="en-US" smtClean="0"/>
              <a:t>2</a:t>
            </a:fld>
            <a:endParaRPr lang="en-US"/>
          </a:p>
        </p:txBody>
      </p:sp>
    </p:spTree>
    <p:extLst>
      <p:ext uri="{BB962C8B-B14F-4D97-AF65-F5344CB8AC3E}">
        <p14:creationId xmlns:p14="http://schemas.microsoft.com/office/powerpoint/2010/main" val="211308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75s. </a:t>
            </a:r>
            <a:r>
              <a:rPr lang="en-US" b="0" dirty="0" smtClean="0"/>
              <a:t>The central idea is the Dynamic Equilibrium Protection Principle, or DEPP. The Universe possesses a preferred dynamical equilibrium state. Natural departures from this equilibrium occur during cosmic evolution, but these departures are not left unchecked. Instead, they induce restorative dynamics that regulate the evolution back toward equilibrium. In this picture, cosmic evolution is understood as a sequence of self-regulating departures and restorations rather than arbitrary initial conditions or disconnected epochs. This single feedback principle governs every </a:t>
            </a:r>
            <a:r>
              <a:rPr lang="en-US" b="0" dirty="0" err="1" smtClean="0"/>
              <a:t>kalpa</a:t>
            </a:r>
            <a:r>
              <a:rPr lang="en-US" b="0" dirty="0" smtClean="0"/>
              <a:t>.</a:t>
            </a:r>
            <a:endParaRPr lang="en-US" dirty="0"/>
          </a:p>
        </p:txBody>
      </p:sp>
      <p:sp>
        <p:nvSpPr>
          <p:cNvPr id="4" name="Slide Number Placeholder 3"/>
          <p:cNvSpPr>
            <a:spLocks noGrp="1"/>
          </p:cNvSpPr>
          <p:nvPr>
            <p:ph type="sldNum" sz="quarter" idx="10"/>
          </p:nvPr>
        </p:nvSpPr>
        <p:spPr/>
        <p:txBody>
          <a:bodyPr/>
          <a:lstStyle/>
          <a:p>
            <a:fld id="{272705A9-98BB-499B-956E-26CAD8BAB842}" type="slidenum">
              <a:rPr lang="en-US" smtClean="0"/>
              <a:t>3</a:t>
            </a:fld>
            <a:endParaRPr lang="en-US"/>
          </a:p>
        </p:txBody>
      </p:sp>
    </p:spTree>
    <p:extLst>
      <p:ext uri="{BB962C8B-B14F-4D97-AF65-F5344CB8AC3E}">
        <p14:creationId xmlns:p14="http://schemas.microsoft.com/office/powerpoint/2010/main" val="203920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90s. We implement this idea analytically by describing the cosmic scale factor as a steadily expanding background together with a self-regulating oscillatory component. The corresponding Hubble parameter follows directly from this evolution. </a:t>
            </a:r>
          </a:p>
          <a:p>
            <a:r>
              <a:rPr lang="en-US" dirty="0" smtClean="0"/>
              <a:t>Each oscillation represents one </a:t>
            </a:r>
            <a:r>
              <a:rPr lang="en-US" dirty="0" err="1" smtClean="0"/>
              <a:t>kalpa</a:t>
            </a:r>
            <a:r>
              <a:rPr lang="en-US" dirty="0" smtClean="0"/>
              <a:t>, while the underlying linear expansion represents the continuing evolution of the background universe. </a:t>
            </a:r>
            <a:endParaRPr lang="en-US" dirty="0"/>
          </a:p>
        </p:txBody>
      </p:sp>
      <p:sp>
        <p:nvSpPr>
          <p:cNvPr id="4" name="Slide Number Placeholder 3"/>
          <p:cNvSpPr>
            <a:spLocks noGrp="1"/>
          </p:cNvSpPr>
          <p:nvPr>
            <p:ph type="sldNum" sz="quarter" idx="10"/>
          </p:nvPr>
        </p:nvSpPr>
        <p:spPr/>
        <p:txBody>
          <a:bodyPr/>
          <a:lstStyle/>
          <a:p>
            <a:fld id="{272705A9-98BB-499B-956E-26CAD8BAB842}" type="slidenum">
              <a:rPr lang="en-US" smtClean="0"/>
              <a:t>4</a:t>
            </a:fld>
            <a:endParaRPr lang="en-US"/>
          </a:p>
        </p:txBody>
      </p:sp>
    </p:spTree>
    <p:extLst>
      <p:ext uri="{BB962C8B-B14F-4D97-AF65-F5344CB8AC3E}">
        <p14:creationId xmlns:p14="http://schemas.microsoft.com/office/powerpoint/2010/main" val="532029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2.5min: </a:t>
            </a:r>
            <a:r>
              <a:rPr lang="en-US" b="0" dirty="0" smtClean="0"/>
              <a:t>This figure summarizes the physical picture behind </a:t>
            </a:r>
            <a:r>
              <a:rPr lang="en-US" b="0" dirty="0" err="1" smtClean="0"/>
              <a:t>Kalpa</a:t>
            </a:r>
            <a:r>
              <a:rPr lang="en-US" b="0" dirty="0" smtClean="0"/>
              <a:t>-SRC using an analogy with ocean dynamics. </a:t>
            </a:r>
          </a:p>
          <a:p>
            <a:pPr marL="171450" indent="-171450">
              <a:buFontTx/>
              <a:buChar char="-"/>
            </a:pPr>
            <a:r>
              <a:rPr lang="en-US" b="0" dirty="0" smtClean="0"/>
              <a:t>A calm ocean represents the outgoing cosmic phase evolving near dynamic equilibrium. </a:t>
            </a:r>
          </a:p>
          <a:p>
            <a:pPr marL="171450" indent="-171450">
              <a:buFontTx/>
              <a:buChar char="-"/>
            </a:pPr>
            <a:r>
              <a:rPr lang="en-US" b="0" dirty="0" smtClean="0"/>
              <a:t>A local disturbance creates a splash, corresponding to a localized phase transition that initiates the next cosmic phase. –</a:t>
            </a:r>
          </a:p>
          <a:p>
            <a:pPr marL="171450" indent="-171450">
              <a:buFontTx/>
              <a:buChar char="-"/>
            </a:pPr>
            <a:r>
              <a:rPr lang="en-US" b="0" dirty="0" smtClean="0"/>
              <a:t>The rising droplet represents inflation, during which the new region undergoes rapid expansion and temporary causal isolation. </a:t>
            </a:r>
          </a:p>
          <a:p>
            <a:pPr marL="171450" indent="-171450">
              <a:buFontTx/>
              <a:buChar char="-"/>
            </a:pPr>
            <a:r>
              <a:rPr lang="en-US" b="0" dirty="0" smtClean="0"/>
              <a:t>As the restoring dynamics act, the droplet returns to the ocean. This corresponds to the Local Hot Big Bang, where causal contact is restored and reheating begins the new </a:t>
            </a:r>
            <a:r>
              <a:rPr lang="en-US" b="0" dirty="0" err="1" smtClean="0"/>
              <a:t>kalpa</a:t>
            </a:r>
            <a:r>
              <a:rPr lang="en-US" b="0" dirty="0" smtClean="0"/>
              <a:t>. </a:t>
            </a:r>
          </a:p>
          <a:p>
            <a:pPr marL="171450" indent="-171450">
              <a:buFontTx/>
              <a:buChar char="-"/>
            </a:pPr>
            <a:r>
              <a:rPr lang="en-US" b="0" dirty="0" smtClean="0"/>
              <a:t>The new phase then expands causally as an enlarging Hubble horizon, analogous to ripples spreading across the ocean surface. </a:t>
            </a:r>
          </a:p>
          <a:p>
            <a:pPr marL="171450" indent="-171450">
              <a:buFontTx/>
              <a:buChar char="-"/>
            </a:pPr>
            <a:r>
              <a:rPr lang="en-US" b="0" dirty="0" smtClean="0"/>
              <a:t>As this horizon grows, it encounters structures that already existed in the outgoing phase while simultaneously allowing new structures to form within the present phase. </a:t>
            </a:r>
          </a:p>
          <a:p>
            <a:pPr marL="171450" indent="-171450">
              <a:buFontTx/>
              <a:buChar char="-"/>
            </a:pPr>
            <a:r>
              <a:rPr lang="en-US" b="0" dirty="0" smtClean="0"/>
              <a:t>This provides a natural framework for interpreting the unexpectedly mature structures observed at high redshift by JWST</a:t>
            </a:r>
            <a:r>
              <a:rPr lang="en-US" b="0" baseline="0" dirty="0" smtClean="0"/>
              <a:t> </a:t>
            </a:r>
            <a:r>
              <a:rPr lang="en-US" b="0" baseline="0" smtClean="0"/>
              <a:t>(and </a:t>
            </a:r>
            <a:r>
              <a:rPr lang="en-US" b="0" smtClean="0"/>
              <a:t>without </a:t>
            </a:r>
            <a:r>
              <a:rPr lang="en-US" b="0" dirty="0" smtClean="0"/>
              <a:t>requiring the entire Universe to begin everywhere simultaneously).</a:t>
            </a:r>
            <a:endParaRPr lang="en-US" b="0" dirty="0"/>
          </a:p>
        </p:txBody>
      </p:sp>
      <p:sp>
        <p:nvSpPr>
          <p:cNvPr id="4" name="Slide Number Placeholder 3"/>
          <p:cNvSpPr>
            <a:spLocks noGrp="1"/>
          </p:cNvSpPr>
          <p:nvPr>
            <p:ph type="sldNum" sz="quarter" idx="10"/>
          </p:nvPr>
        </p:nvSpPr>
        <p:spPr/>
        <p:txBody>
          <a:bodyPr/>
          <a:lstStyle/>
          <a:p>
            <a:fld id="{272705A9-98BB-499B-956E-26CAD8BAB842}" type="slidenum">
              <a:rPr lang="en-US" smtClean="0"/>
              <a:t>5</a:t>
            </a:fld>
            <a:endParaRPr lang="en-US"/>
          </a:p>
        </p:txBody>
      </p:sp>
    </p:spTree>
    <p:extLst>
      <p:ext uri="{BB962C8B-B14F-4D97-AF65-F5344CB8AC3E}">
        <p14:creationId xmlns:p14="http://schemas.microsoft.com/office/powerpoint/2010/main" val="578774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90s</a:t>
            </a:r>
            <a:r>
              <a:rPr lang="en-US" b="1" baseline="0" dirty="0" smtClean="0"/>
              <a:t> </a:t>
            </a:r>
            <a:r>
              <a:rPr lang="en-US" b="0" baseline="0" dirty="0" smtClean="0"/>
              <a:t>A cosmological framework must ultimately be judged by observation. </a:t>
            </a:r>
            <a:r>
              <a:rPr lang="en-US" b="0" dirty="0" smtClean="0"/>
              <a:t>Here I show 2</a:t>
            </a:r>
            <a:r>
              <a:rPr lang="en-US" b="0" baseline="0" dirty="0" smtClean="0"/>
              <a:t> results: </a:t>
            </a:r>
            <a:r>
              <a:rPr lang="en-US" b="0" dirty="0" smtClean="0"/>
              <a:t>expansion history• H(z</a:t>
            </a:r>
            <a:r>
              <a:rPr lang="en-US" dirty="0" smtClean="0"/>
              <a:t>)• Supernovae </a:t>
            </a:r>
            <a:r>
              <a:rPr lang="en-US" dirty="0" err="1" smtClean="0"/>
              <a:t>Luminocity</a:t>
            </a:r>
            <a:r>
              <a:rPr lang="en-US" dirty="0" smtClean="0"/>
              <a:t> distances• Ongoing</a:t>
            </a:r>
            <a:r>
              <a:rPr lang="en-US" baseline="0" dirty="0" smtClean="0"/>
              <a:t> g</a:t>
            </a:r>
            <a:r>
              <a:rPr lang="en-US" dirty="0" smtClean="0"/>
              <a:t>rowth sector also shows</a:t>
            </a:r>
            <a:r>
              <a:rPr lang="en-US" baseline="0" dirty="0" smtClean="0"/>
              <a:t> c</a:t>
            </a:r>
            <a:r>
              <a:rPr lang="en-US" dirty="0" smtClean="0"/>
              <a:t>onsistency with observations.</a:t>
            </a:r>
            <a:endParaRPr lang="en-US" dirty="0"/>
          </a:p>
        </p:txBody>
      </p:sp>
      <p:sp>
        <p:nvSpPr>
          <p:cNvPr id="4" name="Slide Number Placeholder 3"/>
          <p:cNvSpPr>
            <a:spLocks noGrp="1"/>
          </p:cNvSpPr>
          <p:nvPr>
            <p:ph type="sldNum" sz="quarter" idx="10"/>
          </p:nvPr>
        </p:nvSpPr>
        <p:spPr/>
        <p:txBody>
          <a:bodyPr/>
          <a:lstStyle/>
          <a:p>
            <a:fld id="{272705A9-98BB-499B-956E-26CAD8BAB842}" type="slidenum">
              <a:rPr lang="en-US" smtClean="0"/>
              <a:t>6</a:t>
            </a:fld>
            <a:endParaRPr lang="en-US"/>
          </a:p>
        </p:txBody>
      </p:sp>
    </p:spTree>
    <p:extLst>
      <p:ext uri="{BB962C8B-B14F-4D97-AF65-F5344CB8AC3E}">
        <p14:creationId xmlns:p14="http://schemas.microsoft.com/office/powerpoint/2010/main" val="220799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60s.</a:t>
            </a:r>
            <a:r>
              <a:rPr lang="en-US" b="0" baseline="0" dirty="0" smtClean="0"/>
              <a:t> </a:t>
            </a:r>
            <a:r>
              <a:rPr lang="en-US" b="0" dirty="0" smtClean="0"/>
              <a:t>To conclude, </a:t>
            </a:r>
            <a:r>
              <a:rPr lang="en-US" b="0" dirty="0" err="1" smtClean="0"/>
              <a:t>Kalpa</a:t>
            </a:r>
            <a:r>
              <a:rPr lang="en-US" b="0" dirty="0" smtClean="0"/>
              <a:t>-SRC proposes that cosmic evolution is governed by one self-regulating physical principle acting across successive </a:t>
            </a:r>
            <a:r>
              <a:rPr lang="en-US" b="0" dirty="0" err="1" smtClean="0"/>
              <a:t>kalpas</a:t>
            </a:r>
            <a:r>
              <a:rPr lang="en-US" b="0" dirty="0" smtClean="0"/>
              <a:t>. </a:t>
            </a:r>
          </a:p>
          <a:p>
            <a:r>
              <a:rPr lang="en-US" b="0" dirty="0" smtClean="0"/>
              <a:t>From that principle emerge a non-singular origin, natural inflation, a Local Hot Big Bang, structure formation, and a Universe that remains consistent with the principal observational tests considered so far. </a:t>
            </a:r>
          </a:p>
          <a:p>
            <a:r>
              <a:rPr lang="en-US" b="0" dirty="0" err="1" smtClean="0"/>
              <a:t>Kalpa</a:t>
            </a:r>
            <a:r>
              <a:rPr lang="en-US" b="0" dirty="0" smtClean="0"/>
              <a:t>-SRC therefore provides a continuous physical description of cosmic evolution—from one Hot Big Bang to the next. </a:t>
            </a:r>
            <a:endParaRPr lang="en-US" b="0" dirty="0"/>
          </a:p>
        </p:txBody>
      </p:sp>
      <p:sp>
        <p:nvSpPr>
          <p:cNvPr id="4" name="Slide Number Placeholder 3"/>
          <p:cNvSpPr>
            <a:spLocks noGrp="1"/>
          </p:cNvSpPr>
          <p:nvPr>
            <p:ph type="sldNum" sz="quarter" idx="10"/>
          </p:nvPr>
        </p:nvSpPr>
        <p:spPr/>
        <p:txBody>
          <a:bodyPr/>
          <a:lstStyle/>
          <a:p>
            <a:fld id="{272705A9-98BB-499B-956E-26CAD8BAB842}" type="slidenum">
              <a:rPr lang="en-US" smtClean="0"/>
              <a:t>7</a:t>
            </a:fld>
            <a:endParaRPr lang="en-US"/>
          </a:p>
        </p:txBody>
      </p:sp>
    </p:spTree>
    <p:extLst>
      <p:ext uri="{BB962C8B-B14F-4D97-AF65-F5344CB8AC3E}">
        <p14:creationId xmlns:p14="http://schemas.microsoft.com/office/powerpoint/2010/main" val="329329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6DFF08F-DC6B-4601-B491-B0F83F6DD2DA}" type="datetimeFigureOut">
              <a:rPr lang="en-US" smtClean="0"/>
              <a:t>7/12/2026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6DFF08F-DC6B-4601-B491-B0F83F6DD2DA}" type="datetimeFigureOut">
              <a:rPr lang="en-US" smtClean="0"/>
              <a:t>7/12/2026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7/12/2026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4FAB73BC-B049-4115-A692-8D63A059BFB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6DFF08F-DC6B-4601-B491-B0F83F6DD2DA}" type="datetimeFigureOut">
              <a:rPr lang="en-US" smtClean="0"/>
              <a:t>7/12/2026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7/12/2026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7/12/2026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DFF08F-DC6B-4601-B491-B0F83F6DD2DA}" type="datetimeFigureOut">
              <a:rPr lang="en-US" smtClean="0"/>
              <a:t>7/12/2026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7/12/2026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6DFF08F-DC6B-4601-B491-B0F83F6DD2DA}" type="datetimeFigureOut">
              <a:rPr lang="en-US" smtClean="0"/>
              <a:t>7/12/2026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6DFF08F-DC6B-4601-B491-B0F83F6DD2DA}" type="datetimeFigureOut">
              <a:rPr lang="en-US" smtClean="0"/>
              <a:t>7/12/2026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FAB73BC-B049-4115-A692-8D63A059BFB8}"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70" indent="-30607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29920" indent="-30607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795" indent="-269875"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60" indent="-234315"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105" indent="-234315"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92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27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9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71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err="1" smtClean="0"/>
              <a:t>Kalpa</a:t>
            </a:r>
            <a:r>
              <a:rPr lang="en-US" i="1" dirty="0" smtClean="0"/>
              <a:t>*-</a:t>
            </a:r>
            <a:r>
              <a:rPr lang="en-US" dirty="0" smtClean="0"/>
              <a:t>Self-Regulating </a:t>
            </a:r>
            <a:r>
              <a:rPr lang="en-US" dirty="0" err="1" smtClean="0"/>
              <a:t>CosmologY</a:t>
            </a:r>
            <a:r>
              <a:rPr lang="en-US" dirty="0" smtClean="0"/>
              <a:t/>
            </a:r>
            <a:br>
              <a:rPr lang="en-US" dirty="0" smtClean="0"/>
            </a:br>
            <a:r>
              <a:rPr lang="en-US" sz="2400" dirty="0" smtClean="0"/>
              <a:t/>
            </a:r>
            <a:br>
              <a:rPr lang="en-US" sz="2400" dirty="0" smtClean="0"/>
            </a:br>
            <a:r>
              <a:rPr lang="en-US" sz="2200" i="1" cap="none" dirty="0">
                <a:ea typeface="+mn-ea"/>
                <a:cs typeface="+mn-cs"/>
              </a:rPr>
              <a:t>(A self-regulating Framework for cosmic evolution)</a:t>
            </a:r>
            <a:endParaRPr lang="en-US" sz="2200" i="1" cap="small" dirty="0" smtClean="0"/>
          </a:p>
        </p:txBody>
      </p:sp>
      <p:sp>
        <p:nvSpPr>
          <p:cNvPr id="4" name="Content Placeholder 3"/>
          <p:cNvSpPr>
            <a:spLocks noGrp="1"/>
          </p:cNvSpPr>
          <p:nvPr>
            <p:ph idx="1"/>
          </p:nvPr>
        </p:nvSpPr>
        <p:spPr>
          <a:xfrm>
            <a:off x="675460" y="2014538"/>
            <a:ext cx="11029615" cy="4371975"/>
          </a:xfrm>
        </p:spPr>
        <p:txBody>
          <a:bodyPr>
            <a:normAutofit fontScale="85000" lnSpcReduction="20000"/>
          </a:bodyPr>
          <a:lstStyle/>
          <a:p>
            <a:pPr marL="0" indent="0" algn="ctr">
              <a:buNone/>
            </a:pPr>
            <a:r>
              <a:rPr lang="en-US" dirty="0" smtClean="0"/>
              <a:t>  </a:t>
            </a:r>
          </a:p>
          <a:p>
            <a:pPr marL="0" indent="0" algn="ctr">
              <a:buNone/>
            </a:pPr>
            <a:r>
              <a:rPr lang="en-US" sz="2800" dirty="0" smtClean="0">
                <a:solidFill>
                  <a:srgbClr val="7030A0"/>
                </a:solidFill>
              </a:rPr>
              <a:t>6</a:t>
            </a:r>
            <a:r>
              <a:rPr lang="en-US" sz="2800" baseline="30000" dirty="0" smtClean="0">
                <a:solidFill>
                  <a:srgbClr val="7030A0"/>
                </a:solidFill>
              </a:rPr>
              <a:t>th</a:t>
            </a:r>
            <a:r>
              <a:rPr lang="en-US" sz="2800" dirty="0" smtClean="0">
                <a:solidFill>
                  <a:srgbClr val="7030A0"/>
                </a:solidFill>
              </a:rPr>
              <a:t> </a:t>
            </a:r>
            <a:r>
              <a:rPr lang="en-US" sz="2800" dirty="0" err="1" smtClean="0">
                <a:solidFill>
                  <a:srgbClr val="7030A0"/>
                </a:solidFill>
              </a:rPr>
              <a:t>Zeldovich</a:t>
            </a:r>
            <a:r>
              <a:rPr lang="en-US" sz="2800" dirty="0" smtClean="0">
                <a:solidFill>
                  <a:srgbClr val="7030A0"/>
                </a:solidFill>
              </a:rPr>
              <a:t> Symposium</a:t>
            </a:r>
          </a:p>
          <a:p>
            <a:pPr marL="0" indent="0" algn="ctr">
              <a:buNone/>
            </a:pPr>
            <a:r>
              <a:rPr lang="en-US" sz="1900" dirty="0" smtClean="0">
                <a:solidFill>
                  <a:srgbClr val="7030A0"/>
                </a:solidFill>
              </a:rPr>
              <a:t>(13</a:t>
            </a:r>
            <a:r>
              <a:rPr lang="en-US" sz="1900" baseline="30000" dirty="0" smtClean="0">
                <a:solidFill>
                  <a:srgbClr val="7030A0"/>
                </a:solidFill>
              </a:rPr>
              <a:t>th</a:t>
            </a:r>
            <a:r>
              <a:rPr lang="en-US" sz="1900" dirty="0" smtClean="0">
                <a:solidFill>
                  <a:srgbClr val="7030A0"/>
                </a:solidFill>
              </a:rPr>
              <a:t> July 2026)</a:t>
            </a:r>
          </a:p>
          <a:p>
            <a:pPr marL="0" indent="0" algn="ctr">
              <a:buNone/>
            </a:pPr>
            <a:r>
              <a:rPr lang="en-US" dirty="0"/>
              <a:t> </a:t>
            </a:r>
            <a:endParaRPr lang="en-US" dirty="0" smtClean="0"/>
          </a:p>
          <a:p>
            <a:pPr marL="0" indent="0" algn="ctr">
              <a:buNone/>
            </a:pPr>
            <a:r>
              <a:rPr lang="en-US" dirty="0" smtClean="0"/>
              <a:t>By</a:t>
            </a:r>
          </a:p>
          <a:p>
            <a:pPr marL="0" indent="0" algn="ctr">
              <a:buNone/>
            </a:pPr>
            <a:endParaRPr lang="en-US" dirty="0" smtClean="0"/>
          </a:p>
          <a:p>
            <a:pPr marL="0" indent="0" algn="ctr">
              <a:buNone/>
            </a:pPr>
            <a:r>
              <a:rPr lang="en-US" sz="2800" dirty="0" err="1" smtClean="0"/>
              <a:t>Manasse</a:t>
            </a:r>
            <a:r>
              <a:rPr lang="en-US" sz="2800" dirty="0" smtClean="0"/>
              <a:t> </a:t>
            </a:r>
            <a:r>
              <a:rPr lang="en-US" sz="2800" dirty="0" err="1" smtClean="0"/>
              <a:t>Mbonye</a:t>
            </a:r>
            <a:endParaRPr lang="en-US" sz="2800" dirty="0"/>
          </a:p>
          <a:p>
            <a:pPr marL="0" indent="0" algn="ctr">
              <a:buNone/>
            </a:pPr>
            <a:r>
              <a:rPr lang="en-US" dirty="0" smtClean="0"/>
              <a:t>  </a:t>
            </a:r>
          </a:p>
          <a:p>
            <a:pPr marL="0" indent="0" algn="ctr">
              <a:buNone/>
            </a:pPr>
            <a:r>
              <a:rPr lang="en-US" sz="1900" i="1" dirty="0" smtClean="0"/>
              <a:t>University of Rwanda</a:t>
            </a:r>
          </a:p>
          <a:p>
            <a:pPr marL="0" indent="0" algn="ctr">
              <a:buNone/>
            </a:pPr>
            <a:r>
              <a:rPr lang="en-US" sz="1900" i="1" dirty="0" smtClean="0"/>
              <a:t>University of Connecticut</a:t>
            </a:r>
          </a:p>
          <a:p>
            <a:pPr marL="0" indent="0" algn="ctr">
              <a:buNone/>
            </a:pPr>
            <a:r>
              <a:rPr lang="en-US" sz="1900" i="1" dirty="0" err="1" smtClean="0"/>
              <a:t>ICRANet</a:t>
            </a:r>
            <a:endParaRPr lang="en-US" sz="1900" i="1" dirty="0" smtClean="0"/>
          </a:p>
          <a:p>
            <a:pPr marL="0" indent="0" algn="ctr">
              <a:buNone/>
            </a:pPr>
            <a:r>
              <a:rPr lang="en-US" i="1" dirty="0"/>
              <a:t> </a:t>
            </a:r>
            <a:endParaRPr lang="en-US" i="1" dirty="0" smtClean="0"/>
          </a:p>
          <a:p>
            <a:pPr marL="0" indent="0" algn="ctr">
              <a:buNone/>
            </a:pPr>
            <a:r>
              <a:rPr lang="en-US" sz="1600" b="1" i="1" dirty="0" err="1" smtClean="0"/>
              <a:t>Kalpa</a:t>
            </a:r>
            <a:r>
              <a:rPr lang="en-US" sz="1600" b="1" i="1" dirty="0" smtClean="0"/>
              <a:t>* </a:t>
            </a:r>
            <a:r>
              <a:rPr lang="en-US" sz="1600" b="1" i="1" dirty="0"/>
              <a:t>(Sanskrit): </a:t>
            </a:r>
            <a:r>
              <a:rPr lang="en-US" sz="1600" b="1" i="1" dirty="0" smtClean="0"/>
              <a:t>a cosmic cycle</a:t>
            </a:r>
          </a:p>
          <a:p>
            <a:pPr marL="0" indent="0">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06070" lvl="0" indent="-306070">
              <a:spcBef>
                <a:spcPct val="20000"/>
              </a:spcBef>
              <a:spcAft>
                <a:spcPts val="600"/>
              </a:spcAft>
              <a:buClr>
                <a:srgbClr val="2683C6"/>
              </a:buClr>
              <a:buSzPct val="92000"/>
              <a:buFont typeface="Wingdings 2" panose="05020102010507070707" pitchFamily="18" charset="2"/>
              <a:buChar char=""/>
            </a:pPr>
            <a:r>
              <a:rPr lang="en-US" sz="2700" dirty="0" smtClean="0"/>
              <a:t>Why Need for a broader cosmological framework</a:t>
            </a:r>
            <a:r>
              <a:rPr lang="en-US" dirty="0" smtClean="0"/>
              <a:t/>
            </a:r>
            <a:br>
              <a:rPr lang="en-US" dirty="0" smtClean="0"/>
            </a:br>
            <a:r>
              <a:rPr lang="en-US" dirty="0" smtClean="0"/>
              <a:t>               </a:t>
            </a:r>
            <a:r>
              <a:rPr lang="en-US" sz="2200" i="1" cap="none" dirty="0" smtClean="0">
                <a:ea typeface="+mn-ea"/>
                <a:cs typeface="+mn-cs"/>
              </a:rPr>
              <a:t>(</a:t>
            </a:r>
            <a:r>
              <a:rPr lang="en-US" sz="2200" i="1" cap="none" dirty="0">
                <a:ea typeface="+mn-ea"/>
                <a:cs typeface="+mn-cs"/>
              </a:rPr>
              <a:t>Successes and Remaining challenges)</a:t>
            </a:r>
            <a:br>
              <a:rPr lang="en-US" sz="2200" i="1" cap="none" dirty="0">
                <a:ea typeface="+mn-ea"/>
                <a:cs typeface="+mn-cs"/>
              </a:rPr>
            </a:br>
            <a:endParaRPr lang="en-US" sz="2200" i="1" dirty="0"/>
          </a:p>
        </p:txBody>
      </p:sp>
      <p:sp>
        <p:nvSpPr>
          <p:cNvPr id="5" name="Text Placeholder 4"/>
          <p:cNvSpPr>
            <a:spLocks noGrp="1"/>
          </p:cNvSpPr>
          <p:nvPr>
            <p:ph type="body" idx="1"/>
          </p:nvPr>
        </p:nvSpPr>
        <p:spPr/>
        <p:txBody>
          <a:bodyPr/>
          <a:lstStyle/>
          <a:p>
            <a:r>
              <a:rPr lang="en-US" smtClean="0"/>
              <a:t>LCDM Successes</a:t>
            </a:r>
            <a:endParaRPr lang="en-US" dirty="0"/>
          </a:p>
        </p:txBody>
      </p:sp>
      <p:sp>
        <p:nvSpPr>
          <p:cNvPr id="7" name="Text Placeholder 6"/>
          <p:cNvSpPr>
            <a:spLocks noGrp="1"/>
          </p:cNvSpPr>
          <p:nvPr>
            <p:ph sz="half" idx="2"/>
          </p:nvPr>
        </p:nvSpPr>
        <p:spPr/>
        <p:txBody>
          <a:bodyPr/>
          <a:lstStyle/>
          <a:p>
            <a:endParaRPr lang="en-US" dirty="0" smtClean="0"/>
          </a:p>
          <a:p>
            <a:r>
              <a:rPr lang="en-US" dirty="0" smtClean="0"/>
              <a:t>CMB</a:t>
            </a:r>
          </a:p>
          <a:p>
            <a:r>
              <a:rPr lang="en-US" dirty="0" smtClean="0"/>
              <a:t>Baryon Acoustic Oscillations (BAO)</a:t>
            </a:r>
          </a:p>
          <a:p>
            <a:r>
              <a:rPr lang="en-US" dirty="0" smtClean="0"/>
              <a:t>Type </a:t>
            </a:r>
            <a:r>
              <a:rPr lang="en-US" dirty="0" err="1" smtClean="0"/>
              <a:t>Ia</a:t>
            </a:r>
            <a:r>
              <a:rPr lang="en-US" dirty="0" smtClean="0"/>
              <a:t> Supernovae </a:t>
            </a:r>
            <a:r>
              <a:rPr lang="en-US" dirty="0" err="1" smtClean="0"/>
              <a:t>Obaservations</a:t>
            </a:r>
            <a:endParaRPr lang="en-US" dirty="0" smtClean="0"/>
          </a:p>
          <a:p>
            <a:r>
              <a:rPr lang="en-US" dirty="0" smtClean="0"/>
              <a:t>Large Scale Structure</a:t>
            </a:r>
          </a:p>
          <a:p>
            <a:r>
              <a:rPr lang="en-US" dirty="0" smtClean="0"/>
              <a:t>Precision Cosmology</a:t>
            </a:r>
          </a:p>
        </p:txBody>
      </p:sp>
      <p:sp>
        <p:nvSpPr>
          <p:cNvPr id="9" name="Text Placeholder 8"/>
          <p:cNvSpPr>
            <a:spLocks noGrp="1"/>
          </p:cNvSpPr>
          <p:nvPr>
            <p:ph type="body" sz="quarter" idx="3"/>
          </p:nvPr>
        </p:nvSpPr>
        <p:spPr/>
        <p:txBody>
          <a:bodyPr/>
          <a:lstStyle/>
          <a:p>
            <a:r>
              <a:rPr lang="en-US" smtClean="0"/>
              <a:t>Remaining Challenges</a:t>
            </a:r>
            <a:endParaRPr lang="en-US" dirty="0"/>
          </a:p>
        </p:txBody>
      </p:sp>
      <p:sp>
        <p:nvSpPr>
          <p:cNvPr id="10" name="Content Placeholder 9"/>
          <p:cNvSpPr>
            <a:spLocks noGrp="1"/>
          </p:cNvSpPr>
          <p:nvPr>
            <p:ph sz="quarter" idx="4"/>
          </p:nvPr>
        </p:nvSpPr>
        <p:spPr>
          <a:xfrm>
            <a:off x="6438425" y="2835559"/>
            <a:ext cx="5393100" cy="3401822"/>
          </a:xfrm>
        </p:spPr>
        <p:txBody>
          <a:bodyPr>
            <a:normAutofit fontScale="85000" lnSpcReduction="20000"/>
          </a:bodyPr>
          <a:lstStyle/>
          <a:p>
            <a:pPr marL="0" indent="0">
              <a:buNone/>
            </a:pPr>
            <a:r>
              <a:rPr lang="en-US" dirty="0" smtClean="0"/>
              <a:t> </a:t>
            </a:r>
            <a:r>
              <a:rPr lang="en-US" b="1" dirty="0" smtClean="0"/>
              <a:t>Conceptual</a:t>
            </a:r>
          </a:p>
          <a:p>
            <a:r>
              <a:rPr lang="en-US" dirty="0" smtClean="0"/>
              <a:t>Initial Singularity</a:t>
            </a:r>
          </a:p>
          <a:p>
            <a:r>
              <a:rPr lang="en-US" dirty="0" smtClean="0"/>
              <a:t>Initial Entropy Problem</a:t>
            </a:r>
          </a:p>
          <a:p>
            <a:r>
              <a:rPr lang="en-US" dirty="0" smtClean="0"/>
              <a:t>Inflation Mechanism</a:t>
            </a:r>
          </a:p>
          <a:p>
            <a:r>
              <a:rPr lang="en-US" dirty="0" smtClean="0"/>
              <a:t>Graceful Exit from Inflation</a:t>
            </a:r>
          </a:p>
          <a:p>
            <a:pPr marL="0" indent="0">
              <a:buNone/>
            </a:pPr>
            <a:endParaRPr lang="en-US" dirty="0" smtClean="0"/>
          </a:p>
          <a:p>
            <a:pPr marL="0" indent="0">
              <a:buNone/>
            </a:pPr>
            <a:r>
              <a:rPr lang="en-US" b="1" dirty="0" smtClean="0"/>
              <a:t>Observational</a:t>
            </a:r>
          </a:p>
          <a:p>
            <a:r>
              <a:rPr lang="en-US" dirty="0" smtClean="0"/>
              <a:t>Hubble Tension</a:t>
            </a:r>
          </a:p>
          <a:p>
            <a:r>
              <a:rPr lang="en-US" dirty="0" smtClean="0"/>
              <a:t>S8 Tension </a:t>
            </a:r>
          </a:p>
          <a:p>
            <a:r>
              <a:rPr lang="en-US" dirty="0"/>
              <a:t>JWST Early Structures</a:t>
            </a:r>
          </a:p>
          <a:p>
            <a:r>
              <a:rPr lang="en-US" dirty="0" smtClean="0"/>
              <a:t>Dynamical Lambda </a:t>
            </a:r>
            <a:endParaRPr lang="en-US" dirty="0"/>
          </a:p>
        </p:txBody>
      </p:sp>
      <p:sp>
        <p:nvSpPr>
          <p:cNvPr id="11" name="Rectangle 10"/>
          <p:cNvSpPr/>
          <p:nvPr/>
        </p:nvSpPr>
        <p:spPr>
          <a:xfrm>
            <a:off x="621132" y="6237381"/>
            <a:ext cx="11502674" cy="400110"/>
          </a:xfrm>
          <a:prstGeom prst="rect">
            <a:avLst/>
          </a:prstGeom>
        </p:spPr>
        <p:txBody>
          <a:bodyPr wrap="square">
            <a:spAutoFit/>
          </a:bodyPr>
          <a:lstStyle/>
          <a:p>
            <a:r>
              <a:rPr lang="en-US" sz="2000" b="1" dirty="0"/>
              <a:t>Can one physical principle explain these successes while naturally addressing these challenges?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306070" lvl="0" indent="-306070">
              <a:spcBef>
                <a:spcPct val="20000"/>
              </a:spcBef>
              <a:spcAft>
                <a:spcPts val="600"/>
              </a:spcAft>
              <a:buClr>
                <a:srgbClr val="2683C6"/>
              </a:buClr>
              <a:buSzPct val="92000"/>
              <a:buFont typeface="Wingdings 2" panose="05020102010507070707" pitchFamily="18" charset="2"/>
              <a:buChar char=""/>
            </a:pPr>
            <a:r>
              <a:rPr lang="en-US" sz="2400" dirty="0"/>
              <a:t>Dynamic equilibrium protection </a:t>
            </a:r>
            <a:r>
              <a:rPr lang="en-US" sz="2400" dirty="0" smtClean="0"/>
              <a:t>principle </a:t>
            </a:r>
            <a:r>
              <a:rPr lang="en-US" sz="2400" dirty="0"/>
              <a:t>(</a:t>
            </a:r>
            <a:r>
              <a:rPr lang="en-US" sz="2400" dirty="0" err="1"/>
              <a:t>depp</a:t>
            </a:r>
            <a:r>
              <a:rPr lang="en-US" sz="2400" dirty="0"/>
              <a:t>)</a:t>
            </a:r>
            <a:r>
              <a:rPr lang="en-US" dirty="0"/>
              <a:t/>
            </a:r>
            <a:br>
              <a:rPr lang="en-US" dirty="0"/>
            </a:br>
            <a:r>
              <a:rPr lang="en-US" sz="2000" i="1" dirty="0"/>
              <a:t>                   </a:t>
            </a:r>
            <a:r>
              <a:rPr lang="en-US" sz="2000" i="1" cap="none" dirty="0">
                <a:ea typeface="+mn-ea"/>
                <a:cs typeface="+mn-cs"/>
              </a:rPr>
              <a:t>(the governing physical Principle)</a:t>
            </a:r>
          </a:p>
        </p:txBody>
      </p:sp>
      <p:sp>
        <p:nvSpPr>
          <p:cNvPr id="6" name="Content Placeholder 5"/>
          <p:cNvSpPr>
            <a:spLocks noGrp="1"/>
          </p:cNvSpPr>
          <p:nvPr>
            <p:ph sz="half" idx="1"/>
          </p:nvPr>
        </p:nvSpPr>
        <p:spPr>
          <a:xfrm>
            <a:off x="978412" y="2019162"/>
            <a:ext cx="5117589" cy="4211859"/>
          </a:xfrm>
        </p:spPr>
        <p:txBody>
          <a:bodyPr/>
          <a:lstStyle/>
          <a:p>
            <a:pPr marL="0" indent="0">
              <a:buNone/>
            </a:pPr>
            <a:r>
              <a:rPr lang="en-US" dirty="0" smtClean="0"/>
              <a:t>Dynamic Equilibrium</a:t>
            </a:r>
          </a:p>
          <a:p>
            <a:pPr marL="0" indent="0">
              <a:buNone/>
            </a:pPr>
            <a:endParaRPr lang="en-US" dirty="0" smtClean="0"/>
          </a:p>
          <a:p>
            <a:pPr marL="0" indent="0">
              <a:buNone/>
            </a:pPr>
            <a:r>
              <a:rPr lang="en-US" dirty="0" smtClean="0"/>
              <a:t>Natural Departures</a:t>
            </a:r>
          </a:p>
          <a:p>
            <a:pPr marL="0" indent="0">
              <a:buNone/>
            </a:pPr>
            <a:endParaRPr lang="en-US" dirty="0" smtClean="0"/>
          </a:p>
          <a:p>
            <a:pPr marL="0" indent="0">
              <a:buNone/>
            </a:pPr>
            <a:r>
              <a:rPr lang="en-US" dirty="0" smtClean="0"/>
              <a:t>Self-Regulating Response</a:t>
            </a:r>
          </a:p>
          <a:p>
            <a:pPr marL="0" indent="0">
              <a:buNone/>
            </a:pPr>
            <a:endParaRPr lang="en-US" dirty="0" smtClean="0"/>
          </a:p>
          <a:p>
            <a:pPr marL="0" indent="0">
              <a:buNone/>
            </a:pPr>
            <a:r>
              <a:rPr lang="en-US" dirty="0" smtClean="0"/>
              <a:t>Return toward Equilibrium</a:t>
            </a:r>
            <a:endParaRPr lang="en-US" dirty="0"/>
          </a:p>
        </p:txBody>
      </p:sp>
      <p:sp>
        <p:nvSpPr>
          <p:cNvPr id="7" name="Content Placeholder 6"/>
          <p:cNvSpPr>
            <a:spLocks noGrp="1"/>
          </p:cNvSpPr>
          <p:nvPr>
            <p:ph sz="half" idx="2"/>
          </p:nvPr>
        </p:nvSpPr>
        <p:spPr>
          <a:xfrm>
            <a:off x="6596167" y="2384768"/>
            <a:ext cx="5427220" cy="3633047"/>
          </a:xfrm>
        </p:spPr>
        <p:txBody>
          <a:bodyPr/>
          <a:lstStyle/>
          <a:p>
            <a:r>
              <a:rPr lang="en-US" dirty="0">
                <a:sym typeface="+mn-ea"/>
              </a:rPr>
              <a:t>Preferred dynamic </a:t>
            </a:r>
            <a:r>
              <a:rPr lang="en-US" dirty="0" smtClean="0">
                <a:sym typeface="+mn-ea"/>
              </a:rPr>
              <a:t>equilibrium</a:t>
            </a:r>
          </a:p>
          <a:p>
            <a:pPr marL="0" indent="0">
              <a:buNone/>
            </a:pPr>
            <a:r>
              <a:rPr lang="en-US" dirty="0">
                <a:sym typeface="+mn-ea"/>
              </a:rPr>
              <a:t> </a:t>
            </a:r>
            <a:r>
              <a:rPr lang="en-US" dirty="0" smtClean="0">
                <a:sym typeface="+mn-ea"/>
              </a:rPr>
              <a:t>            [w = -1/3]</a:t>
            </a:r>
            <a:endParaRPr lang="en-US" dirty="0">
              <a:sym typeface="+mn-ea"/>
            </a:endParaRPr>
          </a:p>
          <a:p>
            <a:pPr marL="0" indent="0">
              <a:buNone/>
            </a:pPr>
            <a:r>
              <a:rPr lang="en-US" dirty="0" smtClean="0">
                <a:sym typeface="+mn-ea"/>
              </a:rPr>
              <a:t>  </a:t>
            </a:r>
            <a:endParaRPr lang="en-US" dirty="0" smtClean="0"/>
          </a:p>
          <a:p>
            <a:r>
              <a:rPr lang="en-US" dirty="0" smtClean="0">
                <a:sym typeface="+mn-ea"/>
              </a:rPr>
              <a:t>Natural departures</a:t>
            </a:r>
          </a:p>
          <a:p>
            <a:pPr marL="0" indent="0">
              <a:buNone/>
            </a:pPr>
            <a:endParaRPr lang="en-US" dirty="0"/>
          </a:p>
          <a:p>
            <a:r>
              <a:rPr lang="en-US" dirty="0">
                <a:sym typeface="+mn-ea"/>
              </a:rPr>
              <a:t>Self-regulating </a:t>
            </a:r>
            <a:r>
              <a:rPr lang="en-US" dirty="0" smtClean="0">
                <a:sym typeface="+mn-ea"/>
              </a:rPr>
              <a:t>restoration</a:t>
            </a:r>
          </a:p>
          <a:p>
            <a:pPr marL="0" indent="0">
              <a:buNone/>
            </a:pPr>
            <a:endParaRPr lang="en-US" dirty="0"/>
          </a:p>
        </p:txBody>
      </p:sp>
      <p:cxnSp>
        <p:nvCxnSpPr>
          <p:cNvPr id="3" name="Straight Arrow Connector 2"/>
          <p:cNvCxnSpPr/>
          <p:nvPr/>
        </p:nvCxnSpPr>
        <p:spPr>
          <a:xfrm>
            <a:off x="1805500" y="3127575"/>
            <a:ext cx="6350" cy="407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1811850" y="3975336"/>
            <a:ext cx="9866" cy="299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21716" y="4745990"/>
            <a:ext cx="6350" cy="416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888320" y="6231021"/>
            <a:ext cx="10135067" cy="400110"/>
          </a:xfrm>
          <a:prstGeom prst="rect">
            <a:avLst/>
          </a:prstGeom>
        </p:spPr>
        <p:txBody>
          <a:bodyPr wrap="square">
            <a:spAutoFit/>
          </a:bodyPr>
          <a:lstStyle/>
          <a:p>
            <a:r>
              <a:rPr lang="en-US" sz="2000" dirty="0"/>
              <a:t>A single physical principle governs the evolution of </a:t>
            </a:r>
            <a:r>
              <a:rPr lang="en-US" sz="2000" b="1" dirty="0"/>
              <a:t>every </a:t>
            </a:r>
            <a:r>
              <a:rPr lang="en-US" sz="2000" b="1" dirty="0" err="1"/>
              <a:t>kalpa</a:t>
            </a:r>
            <a:r>
              <a:rPr lang="en-US" sz="2000" dirty="0"/>
              <a:t>.</a:t>
            </a:r>
          </a:p>
        </p:txBody>
      </p:sp>
      <p:sp>
        <p:nvSpPr>
          <p:cNvPr id="2" name="Rectangle 1"/>
          <p:cNvSpPr/>
          <p:nvPr/>
        </p:nvSpPr>
        <p:spPr>
          <a:xfrm rot="478646">
            <a:off x="3565219" y="5169160"/>
            <a:ext cx="655158" cy="369332"/>
          </a:xfrm>
          <a:prstGeom prst="rect">
            <a:avLst/>
          </a:prstGeom>
        </p:spPr>
        <p:txBody>
          <a:bodyPr wrap="square">
            <a:spAutoFit/>
          </a:bodyPr>
          <a:lstStyle/>
          <a:p>
            <a:r>
              <a:rPr lang="en-US"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20" y="746643"/>
            <a:ext cx="11029616" cy="988332"/>
          </a:xfrm>
        </p:spPr>
        <p:txBody>
          <a:bodyPr>
            <a:normAutofit/>
          </a:bodyPr>
          <a:lstStyle/>
          <a:p>
            <a:pPr lvl="0">
              <a:spcBef>
                <a:spcPct val="20000"/>
              </a:spcBef>
              <a:spcAft>
                <a:spcPts val="600"/>
              </a:spcAft>
              <a:buClr>
                <a:srgbClr val="2683C6"/>
              </a:buClr>
              <a:buSzPct val="92000"/>
            </a:pPr>
            <a:r>
              <a:rPr lang="en-US" sz="2400" dirty="0" smtClean="0">
                <a:solidFill>
                  <a:srgbClr val="7030A0"/>
                </a:solidFill>
              </a:rPr>
              <a:t>         </a:t>
            </a:r>
            <a:r>
              <a:rPr lang="en-US" sz="2400" dirty="0" smtClean="0"/>
              <a:t>An Analytic model for cosmic evolution</a:t>
            </a:r>
            <a:br>
              <a:rPr lang="en-US" sz="2400" dirty="0" smtClean="0"/>
            </a:br>
            <a:r>
              <a:rPr lang="en-US" sz="2400" dirty="0" smtClean="0">
                <a:solidFill>
                  <a:srgbClr val="7030A0"/>
                </a:solidFill>
              </a:rPr>
              <a:t>                      </a:t>
            </a:r>
            <a:r>
              <a:rPr lang="en-US" sz="2000" i="1" cap="none" dirty="0" smtClean="0">
                <a:ea typeface="+mn-ea"/>
                <a:cs typeface="+mn-cs"/>
              </a:rPr>
              <a:t>(</a:t>
            </a:r>
            <a:r>
              <a:rPr lang="en-US" sz="2000" i="1" cap="none" dirty="0">
                <a:ea typeface="+mn-ea"/>
                <a:cs typeface="+mn-cs"/>
              </a:rPr>
              <a:t>From dynamic equilibrium to successive </a:t>
            </a:r>
            <a:r>
              <a:rPr lang="en-US" sz="2000" i="1" cap="none" dirty="0" err="1">
                <a:ea typeface="+mn-ea"/>
                <a:cs typeface="+mn-cs"/>
              </a:rPr>
              <a:t>kalpas</a:t>
            </a:r>
            <a:r>
              <a:rPr lang="en-US" sz="2000" i="1" cap="none" dirty="0">
                <a:ea typeface="+mn-ea"/>
                <a:cs typeface="+mn-cs"/>
              </a:rPr>
              <a:t>)</a:t>
            </a:r>
          </a:p>
        </p:txBody>
      </p:sp>
      <p:sp>
        <p:nvSpPr>
          <p:cNvPr id="6" name="Content Placeholder 5"/>
          <p:cNvSpPr>
            <a:spLocks noGrp="1"/>
          </p:cNvSpPr>
          <p:nvPr>
            <p:ph sz="half" idx="2"/>
          </p:nvPr>
        </p:nvSpPr>
        <p:spPr>
          <a:xfrm>
            <a:off x="6312813" y="2262166"/>
            <a:ext cx="5422392" cy="3633047"/>
          </a:xfrm>
        </p:spPr>
        <p:txBody>
          <a:bodyPr>
            <a:normAutofit/>
          </a:bodyPr>
          <a:lstStyle/>
          <a:p>
            <a:pPr marL="0" indent="0">
              <a:buNone/>
            </a:pPr>
            <a:r>
              <a:rPr lang="en-US" dirty="0" smtClean="0"/>
              <a:t> </a:t>
            </a:r>
          </a:p>
        </p:txBody>
      </p:sp>
      <p:pic>
        <p:nvPicPr>
          <p:cNvPr id="7" name="Picture 6"/>
          <p:cNvPicPr>
            <a:picLocks noChangeAspect="1"/>
          </p:cNvPicPr>
          <p:nvPr/>
        </p:nvPicPr>
        <p:blipFill>
          <a:blip r:embed="rId3"/>
          <a:stretch>
            <a:fillRect/>
          </a:stretch>
        </p:blipFill>
        <p:spPr>
          <a:xfrm>
            <a:off x="1332629" y="2781048"/>
            <a:ext cx="4855787" cy="622621"/>
          </a:xfrm>
          <a:prstGeom prst="rect">
            <a:avLst/>
          </a:prstGeom>
        </p:spPr>
      </p:pic>
      <p:pic>
        <p:nvPicPr>
          <p:cNvPr id="10" name="Picture 9"/>
          <p:cNvPicPr>
            <a:picLocks noChangeAspect="1"/>
          </p:cNvPicPr>
          <p:nvPr/>
        </p:nvPicPr>
        <p:blipFill>
          <a:blip r:embed="rId4"/>
          <a:stretch>
            <a:fillRect/>
          </a:stretch>
        </p:blipFill>
        <p:spPr>
          <a:xfrm>
            <a:off x="1550372" y="4201210"/>
            <a:ext cx="4444028" cy="1037301"/>
          </a:xfrm>
          <a:prstGeom prst="rect">
            <a:avLst/>
          </a:prstGeom>
        </p:spPr>
      </p:pic>
      <p:sp>
        <p:nvSpPr>
          <p:cNvPr id="8" name="Content Placeholder 7"/>
          <p:cNvSpPr>
            <a:spLocks noGrp="1"/>
          </p:cNvSpPr>
          <p:nvPr>
            <p:ph sz="half" idx="1"/>
          </p:nvPr>
        </p:nvSpPr>
        <p:spPr>
          <a:xfrm>
            <a:off x="387350" y="2038350"/>
            <a:ext cx="5925463" cy="4127500"/>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p:txBody>
      </p:sp>
      <p:pic>
        <p:nvPicPr>
          <p:cNvPr id="13" name="Picture 12"/>
          <p:cNvPicPr>
            <a:picLocks noChangeAspect="1"/>
          </p:cNvPicPr>
          <p:nvPr/>
        </p:nvPicPr>
        <p:blipFill>
          <a:blip r:embed="rId5"/>
          <a:stretch>
            <a:fillRect/>
          </a:stretch>
        </p:blipFill>
        <p:spPr>
          <a:xfrm>
            <a:off x="6400800" y="1973374"/>
            <a:ext cx="5637265" cy="3754326"/>
          </a:xfrm>
          <a:prstGeom prst="rect">
            <a:avLst/>
          </a:prstGeom>
        </p:spPr>
      </p:pic>
      <p:pic>
        <p:nvPicPr>
          <p:cNvPr id="4" name="Picture 3"/>
          <p:cNvPicPr>
            <a:picLocks noChangeAspect="1"/>
          </p:cNvPicPr>
          <p:nvPr/>
        </p:nvPicPr>
        <p:blipFill>
          <a:blip r:embed="rId6"/>
          <a:stretch>
            <a:fillRect/>
          </a:stretch>
        </p:blipFill>
        <p:spPr>
          <a:xfrm>
            <a:off x="1550372" y="6062727"/>
            <a:ext cx="9049312" cy="52075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spcAft>
                <a:spcPts val="600"/>
              </a:spcAft>
              <a:buClr>
                <a:srgbClr val="2683C6"/>
              </a:buClr>
              <a:buSzPct val="92000"/>
            </a:pPr>
            <a:r>
              <a:rPr lang="en-US" sz="2400" dirty="0" smtClean="0"/>
              <a:t>Birth of a </a:t>
            </a:r>
            <a:r>
              <a:rPr lang="en-US" sz="2400" dirty="0" err="1" smtClean="0"/>
              <a:t>kalpa</a:t>
            </a:r>
            <a:r>
              <a:rPr lang="en-US" sz="2400" dirty="0" smtClean="0"/>
              <a:t> (new phase) through a local phase transition</a:t>
            </a:r>
            <a:br>
              <a:rPr lang="en-US" sz="2400" dirty="0" smtClean="0"/>
            </a:br>
            <a:r>
              <a:rPr lang="en-US" sz="2400" dirty="0" smtClean="0"/>
              <a:t>                </a:t>
            </a:r>
            <a:r>
              <a:rPr lang="en-US" sz="2200" i="1" dirty="0" smtClean="0"/>
              <a:t>(</a:t>
            </a:r>
            <a:r>
              <a:rPr lang="en-US" sz="2200" i="1" cap="none" dirty="0">
                <a:ea typeface="+mn-ea"/>
                <a:cs typeface="+mn-cs"/>
              </a:rPr>
              <a:t>Ocean dynamics to cosmological </a:t>
            </a:r>
            <a:r>
              <a:rPr lang="en-US" sz="2200" i="1" cap="none" dirty="0" smtClean="0">
                <a:ea typeface="+mn-ea"/>
                <a:cs typeface="+mn-cs"/>
              </a:rPr>
              <a:t>dynamics)</a:t>
            </a:r>
            <a:r>
              <a:rPr lang="en-US" sz="2200" i="1" cap="none" dirty="0">
                <a:ea typeface="+mn-ea"/>
                <a:cs typeface="+mn-cs"/>
              </a:rPr>
              <a:t/>
            </a:r>
            <a:br>
              <a:rPr lang="en-US" sz="2200" i="1" cap="none" dirty="0">
                <a:ea typeface="+mn-ea"/>
                <a:cs typeface="+mn-cs"/>
              </a:rPr>
            </a:br>
            <a:r>
              <a:rPr lang="en-US" sz="1800" i="1" dirty="0" smtClean="0"/>
              <a:t>)</a:t>
            </a:r>
            <a:endParaRPr lang="en-US" sz="1800" i="1" dirty="0"/>
          </a:p>
        </p:txBody>
      </p:sp>
      <p:sp>
        <p:nvSpPr>
          <p:cNvPr id="7" name="Text Placeholder 6"/>
          <p:cNvSpPr>
            <a:spLocks noGrp="1"/>
          </p:cNvSpPr>
          <p:nvPr>
            <p:ph type="body" sz="quarter" idx="4294967295"/>
          </p:nvPr>
        </p:nvSpPr>
        <p:spPr>
          <a:xfrm>
            <a:off x="7104063" y="2251075"/>
            <a:ext cx="5087937" cy="552450"/>
          </a:xfrm>
        </p:spPr>
        <p:txBody>
          <a:bodyPr/>
          <a:lstStyle/>
          <a:p>
            <a:pPr marL="0" indent="0">
              <a:buNone/>
            </a:pPr>
            <a:r>
              <a:rPr lang="en-US" dirty="0"/>
              <a:t>Ocean dynamics to cosmological dynamics</a:t>
            </a:r>
          </a:p>
        </p:txBody>
      </p:sp>
      <p:pic>
        <p:nvPicPr>
          <p:cNvPr id="4" name="Content Placeholder 3"/>
          <p:cNvPicPr>
            <a:picLocks noGrp="1" noChangeAspect="1"/>
          </p:cNvPicPr>
          <p:nvPr>
            <p:ph idx="1"/>
          </p:nvPr>
        </p:nvPicPr>
        <p:blipFill>
          <a:blip r:embed="rId3"/>
          <a:stretch>
            <a:fillRect/>
          </a:stretch>
        </p:blipFill>
        <p:spPr>
          <a:xfrm>
            <a:off x="3337321" y="1910780"/>
            <a:ext cx="6696825" cy="4748573"/>
          </a:xfrm>
          <a:prstGeom prst="rect">
            <a:avLst/>
          </a:prstGeom>
        </p:spPr>
      </p:pic>
    </p:spTree>
    <p:extLst>
      <p:ext uri="{BB962C8B-B14F-4D97-AF65-F5344CB8AC3E}">
        <p14:creationId xmlns:p14="http://schemas.microsoft.com/office/powerpoint/2010/main" val="2472205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spcBef>
                <a:spcPct val="20000"/>
              </a:spcBef>
              <a:spcAft>
                <a:spcPts val="600"/>
              </a:spcAft>
              <a:buClr>
                <a:srgbClr val="2683C6"/>
              </a:buClr>
              <a:buSzPct val="92000"/>
            </a:pPr>
            <a:r>
              <a:rPr lang="en-US" sz="2400" dirty="0" smtClean="0">
                <a:solidFill>
                  <a:prstClr val="white"/>
                </a:solidFill>
              </a:rPr>
              <a:t>      Observational </a:t>
            </a:r>
            <a:r>
              <a:rPr lang="en-US" sz="2400" dirty="0">
                <a:solidFill>
                  <a:prstClr val="white"/>
                </a:solidFill>
              </a:rPr>
              <a:t>tests of </a:t>
            </a:r>
            <a:r>
              <a:rPr lang="en-US" sz="2400" dirty="0" err="1">
                <a:solidFill>
                  <a:prstClr val="white"/>
                </a:solidFill>
              </a:rPr>
              <a:t>kalpa-src</a:t>
            </a:r>
            <a:r>
              <a:rPr lang="en-US" sz="2400" dirty="0">
                <a:solidFill>
                  <a:prstClr val="white"/>
                </a:solidFill>
              </a:rPr>
              <a:t/>
            </a:r>
            <a:br>
              <a:rPr lang="en-US" sz="2400" dirty="0">
                <a:solidFill>
                  <a:prstClr val="white"/>
                </a:solidFill>
              </a:rPr>
            </a:br>
            <a:r>
              <a:rPr lang="en-US" sz="2400" dirty="0">
                <a:solidFill>
                  <a:prstClr val="white"/>
                </a:solidFill>
              </a:rPr>
              <a:t>            </a:t>
            </a:r>
            <a:r>
              <a:rPr lang="en-US" sz="2200" i="1" dirty="0" smtClean="0"/>
              <a:t>(</a:t>
            </a:r>
            <a:r>
              <a:rPr lang="en-US" sz="2200" i="1" cap="none" dirty="0">
                <a:ea typeface="+mn-ea"/>
                <a:cs typeface="+mn-cs"/>
              </a:rPr>
              <a:t>From cosmic origins to present </a:t>
            </a:r>
            <a:r>
              <a:rPr lang="en-US" sz="2200" i="1" cap="none" dirty="0" smtClean="0">
                <a:ea typeface="+mn-ea"/>
                <a:cs typeface="+mn-cs"/>
              </a:rPr>
              <a:t>universe)</a:t>
            </a:r>
            <a:r>
              <a:rPr lang="en-US" sz="2200" i="1" cap="none" dirty="0">
                <a:ea typeface="+mn-ea"/>
                <a:cs typeface="+mn-cs"/>
              </a:rPr>
              <a:t/>
            </a:r>
            <a:br>
              <a:rPr lang="en-US" sz="2200" i="1" cap="none" dirty="0">
                <a:ea typeface="+mn-ea"/>
                <a:cs typeface="+mn-cs"/>
              </a:rPr>
            </a:br>
            <a:r>
              <a:rPr lang="en-US" sz="1800" i="1" dirty="0" smtClean="0">
                <a:solidFill>
                  <a:prstClr val="white"/>
                </a:solidFill>
              </a:rPr>
              <a:t>)</a:t>
            </a:r>
            <a:endParaRPr lang="en-US" sz="1800" dirty="0"/>
          </a:p>
        </p:txBody>
      </p:sp>
      <p:sp>
        <p:nvSpPr>
          <p:cNvPr id="6" name="Content Placeholder 5"/>
          <p:cNvSpPr>
            <a:spLocks noGrp="1"/>
          </p:cNvSpPr>
          <p:nvPr>
            <p:ph sz="half" idx="1"/>
          </p:nvPr>
        </p:nvSpPr>
        <p:spPr>
          <a:xfrm>
            <a:off x="-2570569" y="2424987"/>
            <a:ext cx="5422390" cy="3633047"/>
          </a:xfrm>
        </p:spPr>
        <p:txBody>
          <a:bodyPr>
            <a:normAutofit/>
          </a:bodyPr>
          <a:lstStyle/>
          <a:p>
            <a:pPr marL="0" indent="0">
              <a:buNone/>
            </a:pPr>
            <a:endParaRPr lang="en-US" dirty="0" smtClean="0"/>
          </a:p>
          <a:p>
            <a:pPr marL="0" indent="0">
              <a:buNone/>
            </a:pPr>
            <a:endParaRPr lang="en-US" dirty="0"/>
          </a:p>
          <a:p>
            <a:endParaRPr lang="en-US" dirty="0" smtClean="0"/>
          </a:p>
        </p:txBody>
      </p:sp>
      <p:pic>
        <p:nvPicPr>
          <p:cNvPr id="3" name="Content Placeholder 2"/>
          <p:cNvPicPr>
            <a:picLocks noGrp="1" noChangeAspect="1"/>
          </p:cNvPicPr>
          <p:nvPr>
            <p:ph sz="half" idx="2"/>
          </p:nvPr>
        </p:nvPicPr>
        <p:blipFill>
          <a:blip r:embed="rId3"/>
          <a:stretch>
            <a:fillRect/>
          </a:stretch>
        </p:blipFill>
        <p:spPr>
          <a:xfrm>
            <a:off x="5885709" y="1913070"/>
            <a:ext cx="5465778" cy="3690101"/>
          </a:xfrm>
          <a:prstGeom prst="rect">
            <a:avLst/>
          </a:prstGeom>
        </p:spPr>
      </p:pic>
      <p:pic>
        <p:nvPicPr>
          <p:cNvPr id="2" name="Picture 1"/>
          <p:cNvPicPr>
            <a:picLocks noChangeAspect="1"/>
          </p:cNvPicPr>
          <p:nvPr/>
        </p:nvPicPr>
        <p:blipFill>
          <a:blip r:embed="rId4"/>
          <a:stretch>
            <a:fillRect/>
          </a:stretch>
        </p:blipFill>
        <p:spPr>
          <a:xfrm>
            <a:off x="1220516" y="1817384"/>
            <a:ext cx="4940984" cy="3690101"/>
          </a:xfrm>
          <a:prstGeom prst="rect">
            <a:avLst/>
          </a:prstGeom>
        </p:spPr>
      </p:pic>
      <p:pic>
        <p:nvPicPr>
          <p:cNvPr id="7" name="Picture 6"/>
          <p:cNvPicPr>
            <a:picLocks noChangeAspect="1"/>
          </p:cNvPicPr>
          <p:nvPr/>
        </p:nvPicPr>
        <p:blipFill>
          <a:blip r:embed="rId5"/>
          <a:stretch>
            <a:fillRect/>
          </a:stretch>
        </p:blipFill>
        <p:spPr>
          <a:xfrm>
            <a:off x="612785" y="5354991"/>
            <a:ext cx="5220980" cy="496361"/>
          </a:xfrm>
          <a:prstGeom prst="rect">
            <a:avLst/>
          </a:prstGeom>
        </p:spPr>
      </p:pic>
      <p:sp>
        <p:nvSpPr>
          <p:cNvPr id="8" name="Rectangle 7"/>
          <p:cNvSpPr/>
          <p:nvPr/>
        </p:nvSpPr>
        <p:spPr>
          <a:xfrm>
            <a:off x="6827923" y="5451242"/>
            <a:ext cx="4980900" cy="400110"/>
          </a:xfrm>
          <a:prstGeom prst="rect">
            <a:avLst/>
          </a:prstGeom>
        </p:spPr>
        <p:txBody>
          <a:bodyPr wrap="square">
            <a:spAutoFit/>
          </a:bodyPr>
          <a:lstStyle/>
          <a:p>
            <a:r>
              <a:rPr lang="en-US" sz="2000" dirty="0"/>
              <a:t>Supernova luminosity distances reproduced</a:t>
            </a:r>
            <a:r>
              <a:rPr lang="en-US" dirty="0"/>
              <a:t>.</a:t>
            </a:r>
          </a:p>
        </p:txBody>
      </p:sp>
      <p:sp>
        <p:nvSpPr>
          <p:cNvPr id="4" name="Rectangle 3"/>
          <p:cNvSpPr/>
          <p:nvPr/>
        </p:nvSpPr>
        <p:spPr>
          <a:xfrm>
            <a:off x="664113" y="5803669"/>
            <a:ext cx="4338962" cy="646331"/>
          </a:xfrm>
          <a:prstGeom prst="rect">
            <a:avLst/>
          </a:prstGeom>
        </p:spPr>
        <p:txBody>
          <a:bodyPr wrap="square">
            <a:spAutoFit/>
          </a:bodyPr>
          <a:lstStyle/>
          <a:p>
            <a:r>
              <a:rPr lang="en-US" i="1" dirty="0" smtClean="0"/>
              <a:t>This </a:t>
            </a:r>
            <a:r>
              <a:rPr lang="en-US" i="1" dirty="0"/>
              <a:t>reconstruction </a:t>
            </a:r>
            <a:r>
              <a:rPr lang="en-US" i="1" dirty="0" smtClean="0"/>
              <a:t>curve agrees well with </a:t>
            </a:r>
          </a:p>
          <a:p>
            <a:r>
              <a:rPr lang="en-US" i="1" dirty="0" smtClean="0"/>
              <a:t>the </a:t>
            </a:r>
            <a:r>
              <a:rPr lang="en-US" i="1" dirty="0"/>
              <a:t>DESI expansion-history </a:t>
            </a:r>
            <a:r>
              <a:rPr lang="en-US" i="1" dirty="0" smtClean="0"/>
              <a:t>measurements.</a:t>
            </a:r>
            <a:endParaRPr lang="en-US" i="1" dirty="0"/>
          </a:p>
        </p:txBody>
      </p:sp>
      <p:sp>
        <p:nvSpPr>
          <p:cNvPr id="9" name="Rectangle 8"/>
          <p:cNvSpPr/>
          <p:nvPr/>
        </p:nvSpPr>
        <p:spPr>
          <a:xfrm>
            <a:off x="6816231" y="5851352"/>
            <a:ext cx="6096000" cy="646331"/>
          </a:xfrm>
          <a:prstGeom prst="rect">
            <a:avLst/>
          </a:prstGeom>
        </p:spPr>
        <p:txBody>
          <a:bodyPr>
            <a:spAutoFit/>
          </a:bodyPr>
          <a:lstStyle/>
          <a:p>
            <a:r>
              <a:rPr lang="en-US" i="1" dirty="0"/>
              <a:t>This reconstruction curve agrees well with </a:t>
            </a:r>
          </a:p>
          <a:p>
            <a:r>
              <a:rPr lang="en-US" i="1" dirty="0" smtClean="0"/>
              <a:t>Pantheon measurements</a:t>
            </a:r>
            <a:r>
              <a:rPr lang="en-US" i="1" dirty="0"/>
              <a:t>.</a:t>
            </a:r>
          </a:p>
        </p:txBody>
      </p:sp>
    </p:spTree>
    <p:extLst>
      <p:ext uri="{BB962C8B-B14F-4D97-AF65-F5344CB8AC3E}">
        <p14:creationId xmlns:p14="http://schemas.microsoft.com/office/powerpoint/2010/main" val="3533674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792" y="692016"/>
            <a:ext cx="11029616" cy="988332"/>
          </a:xfrm>
        </p:spPr>
        <p:txBody>
          <a:bodyPr>
            <a:normAutofit fontScale="90000"/>
          </a:bodyPr>
          <a:lstStyle/>
          <a:p>
            <a:pPr lvl="0">
              <a:spcBef>
                <a:spcPct val="20000"/>
              </a:spcBef>
              <a:spcAft>
                <a:spcPts val="600"/>
              </a:spcAft>
              <a:buClr>
                <a:srgbClr val="2683C6"/>
              </a:buClr>
              <a:buSzPct val="92000"/>
            </a:pPr>
            <a:r>
              <a:rPr lang="en-US" dirty="0" smtClean="0"/>
              <a:t>                             </a:t>
            </a:r>
            <a:br>
              <a:rPr lang="en-US" dirty="0" smtClean="0"/>
            </a:br>
            <a:r>
              <a:rPr lang="en-US" dirty="0"/>
              <a:t/>
            </a:r>
            <a:br>
              <a:rPr lang="en-US" dirty="0"/>
            </a:br>
            <a:r>
              <a:rPr lang="en-US" dirty="0" smtClean="0"/>
              <a:t/>
            </a:r>
            <a:br>
              <a:rPr lang="en-US" dirty="0" smtClean="0"/>
            </a:br>
            <a:r>
              <a:rPr lang="en-US" dirty="0" smtClean="0"/>
              <a:t>               </a:t>
            </a:r>
            <a:r>
              <a:rPr lang="en-US" dirty="0" err="1" smtClean="0"/>
              <a:t>Kalpa</a:t>
            </a:r>
            <a:r>
              <a:rPr lang="en-US" dirty="0" smtClean="0"/>
              <a:t>-SRG in Perspective </a:t>
            </a:r>
            <a:br>
              <a:rPr lang="en-US" dirty="0" smtClean="0"/>
            </a:br>
            <a:r>
              <a:rPr lang="en-US" sz="2200" i="1" dirty="0" smtClean="0"/>
              <a:t>       </a:t>
            </a:r>
            <a:r>
              <a:rPr lang="en-US" sz="2200" i="1" cap="none" dirty="0">
                <a:ea typeface="+mn-ea"/>
                <a:cs typeface="+mn-cs"/>
              </a:rPr>
              <a:t> (A self-regulating framework from cosmic origins to present universe)</a:t>
            </a:r>
            <a:br>
              <a:rPr lang="en-US" sz="2200" i="1" cap="none" dirty="0">
                <a:ea typeface="+mn-ea"/>
                <a:cs typeface="+mn-cs"/>
              </a:rPr>
            </a:br>
            <a:endParaRPr lang="en-US" sz="2200" i="1" dirty="0"/>
          </a:p>
        </p:txBody>
      </p:sp>
      <p:sp>
        <p:nvSpPr>
          <p:cNvPr id="4" name="Content Placeholder 3"/>
          <p:cNvSpPr>
            <a:spLocks noGrp="1"/>
          </p:cNvSpPr>
          <p:nvPr>
            <p:ph sz="half" idx="1"/>
          </p:nvPr>
        </p:nvSpPr>
        <p:spPr>
          <a:xfrm>
            <a:off x="581193" y="1902995"/>
            <a:ext cx="5422390" cy="4040605"/>
          </a:xfrm>
        </p:spPr>
        <p:txBody>
          <a:bodyPr>
            <a:normAutofit fontScale="85000" lnSpcReduction="20000"/>
          </a:bodyPr>
          <a:lstStyle/>
          <a:p>
            <a:pPr marL="0" indent="0">
              <a:buNone/>
            </a:pPr>
            <a:r>
              <a:rPr lang="en-US" b="1" dirty="0" smtClean="0"/>
              <a:t>Cosmic Road map described by Kalpa-SRC</a:t>
            </a:r>
          </a:p>
          <a:p>
            <a:pPr marL="0" indent="0">
              <a:buNone/>
            </a:pPr>
            <a:r>
              <a:rPr lang="en-US" b="1" dirty="0"/>
              <a:t> </a:t>
            </a:r>
            <a:endParaRPr lang="en-US" b="1" dirty="0" smtClean="0"/>
          </a:p>
          <a:p>
            <a:pPr>
              <a:buFont typeface="Wingdings" panose="05000000000000000000" pitchFamily="2" charset="2"/>
              <a:buChar char="ü"/>
            </a:pPr>
            <a:r>
              <a:rPr lang="en-US" dirty="0" smtClean="0"/>
              <a:t> From Previous </a:t>
            </a:r>
            <a:r>
              <a:rPr lang="en-US" dirty="0" err="1" smtClean="0"/>
              <a:t>kalpa</a:t>
            </a:r>
            <a:endParaRPr lang="en-US" dirty="0"/>
          </a:p>
          <a:p>
            <a:pPr marL="0" indent="0">
              <a:buNone/>
            </a:pPr>
            <a:r>
              <a:rPr lang="en-US" dirty="0" smtClean="0"/>
              <a:t> </a:t>
            </a:r>
          </a:p>
          <a:p>
            <a:pPr>
              <a:buFont typeface="Wingdings" panose="05000000000000000000" pitchFamily="2" charset="2"/>
              <a:buChar char="ü"/>
            </a:pPr>
            <a:r>
              <a:rPr lang="en-US" dirty="0" smtClean="0"/>
              <a:t> Local Phase transition</a:t>
            </a:r>
          </a:p>
          <a:p>
            <a:pPr marL="0" indent="0">
              <a:buNone/>
            </a:pPr>
            <a:r>
              <a:rPr lang="en-US" dirty="0"/>
              <a:t> </a:t>
            </a:r>
            <a:endParaRPr lang="en-US" dirty="0" smtClean="0"/>
          </a:p>
          <a:p>
            <a:pPr>
              <a:buFont typeface="Wingdings" panose="05000000000000000000" pitchFamily="2" charset="2"/>
              <a:buChar char="ü"/>
            </a:pPr>
            <a:r>
              <a:rPr lang="en-US" dirty="0" smtClean="0"/>
              <a:t>   Inflation</a:t>
            </a:r>
          </a:p>
          <a:p>
            <a:pPr marL="0" indent="0">
              <a:buNone/>
            </a:pPr>
            <a:r>
              <a:rPr lang="en-US" dirty="0"/>
              <a:t> </a:t>
            </a:r>
            <a:endParaRPr lang="en-US" dirty="0" smtClean="0"/>
          </a:p>
          <a:p>
            <a:pPr>
              <a:buFont typeface="Wingdings" panose="05000000000000000000" pitchFamily="2" charset="2"/>
              <a:buChar char="ü"/>
            </a:pPr>
            <a:r>
              <a:rPr lang="en-US" dirty="0" smtClean="0"/>
              <a:t> Hot Big Bang</a:t>
            </a:r>
          </a:p>
          <a:p>
            <a:pPr marL="0" indent="0">
              <a:buNone/>
            </a:pPr>
            <a:r>
              <a:rPr lang="en-US" dirty="0"/>
              <a:t> </a:t>
            </a:r>
            <a:endParaRPr lang="en-US" dirty="0" smtClean="0"/>
          </a:p>
          <a:p>
            <a:pPr>
              <a:buFont typeface="Wingdings" panose="05000000000000000000" pitchFamily="2" charset="2"/>
              <a:buChar char="ü"/>
            </a:pPr>
            <a:r>
              <a:rPr lang="en-US" dirty="0" smtClean="0"/>
              <a:t>Structure Formation</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 Present Universe</a:t>
            </a:r>
            <a:endParaRPr lang="en-US" dirty="0"/>
          </a:p>
        </p:txBody>
      </p:sp>
      <p:sp>
        <p:nvSpPr>
          <p:cNvPr id="3" name="Text Placeholder 2"/>
          <p:cNvSpPr>
            <a:spLocks noGrp="1"/>
          </p:cNvSpPr>
          <p:nvPr>
            <p:ph sz="half" idx="2"/>
          </p:nvPr>
        </p:nvSpPr>
        <p:spPr>
          <a:xfrm>
            <a:off x="6188417" y="1902995"/>
            <a:ext cx="5422392" cy="4143060"/>
          </a:xfrm>
        </p:spPr>
        <p:txBody>
          <a:bodyPr>
            <a:normAutofit fontScale="85000" lnSpcReduction="20000"/>
          </a:bodyPr>
          <a:lstStyle/>
          <a:p>
            <a:pPr marL="0" indent="0">
              <a:buNone/>
            </a:pPr>
            <a:r>
              <a:rPr lang="en-US" b="1" dirty="0" smtClean="0"/>
              <a:t>Kalpa-SRC Physical Framework</a:t>
            </a:r>
            <a:r>
              <a:rPr lang="en-US" dirty="0" smtClean="0"/>
              <a:t>:</a:t>
            </a:r>
          </a:p>
          <a:p>
            <a:pPr>
              <a:buFont typeface="Wingdings" panose="05000000000000000000" pitchFamily="2" charset="2"/>
              <a:buChar char="ü"/>
            </a:pPr>
            <a:r>
              <a:rPr lang="en-US" dirty="0" smtClean="0"/>
              <a:t>From DEPP</a:t>
            </a:r>
          </a:p>
          <a:p>
            <a:pPr>
              <a:buFont typeface="Wingdings" panose="05000000000000000000" pitchFamily="2" charset="2"/>
              <a:buChar char="ü"/>
            </a:pPr>
            <a:r>
              <a:rPr lang="en-US" dirty="0" smtClean="0"/>
              <a:t>Non-Singular Origin</a:t>
            </a:r>
          </a:p>
          <a:p>
            <a:pPr>
              <a:buFont typeface="Wingdings" panose="05000000000000000000" pitchFamily="2" charset="2"/>
              <a:buChar char="ü"/>
            </a:pPr>
            <a:r>
              <a:rPr lang="en-US" dirty="0" smtClean="0"/>
              <a:t>Natural inflation</a:t>
            </a:r>
          </a:p>
          <a:p>
            <a:pPr>
              <a:buFont typeface="Wingdings" panose="05000000000000000000" pitchFamily="2" charset="2"/>
              <a:buChar char="ü"/>
            </a:pPr>
            <a:r>
              <a:rPr lang="en-US" dirty="0" smtClean="0"/>
              <a:t>Hot Big Bang</a:t>
            </a:r>
          </a:p>
          <a:p>
            <a:pPr>
              <a:buFont typeface="Wingdings" panose="05000000000000000000" pitchFamily="2" charset="2"/>
              <a:buChar char="ü"/>
            </a:pPr>
            <a:r>
              <a:rPr lang="en-US" dirty="0" smtClean="0"/>
              <a:t>Successive </a:t>
            </a:r>
            <a:r>
              <a:rPr lang="en-US" dirty="0" err="1" smtClean="0"/>
              <a:t>Kalpas</a:t>
            </a:r>
            <a:endParaRPr lang="en-US" dirty="0" smtClean="0"/>
          </a:p>
          <a:p>
            <a:pPr marL="0" indent="0">
              <a:buNone/>
            </a:pPr>
            <a:endParaRPr lang="en-US" dirty="0" smtClean="0"/>
          </a:p>
          <a:p>
            <a:pPr marL="0" indent="0">
              <a:buNone/>
            </a:pPr>
            <a:r>
              <a:rPr lang="en-US" b="1" dirty="0" smtClean="0"/>
              <a:t>Observational Tests past </a:t>
            </a:r>
          </a:p>
          <a:p>
            <a:pPr>
              <a:buFont typeface="Wingdings" panose="05000000000000000000" pitchFamily="2" charset="2"/>
              <a:buChar char="ü"/>
            </a:pPr>
            <a:r>
              <a:rPr lang="en-US" dirty="0" smtClean="0"/>
              <a:t>Expansion History</a:t>
            </a:r>
          </a:p>
          <a:p>
            <a:pPr>
              <a:buFont typeface="Wingdings" panose="05000000000000000000" pitchFamily="2" charset="2"/>
              <a:buChar char="ü"/>
            </a:pPr>
            <a:r>
              <a:rPr lang="en-US" dirty="0" smtClean="0"/>
              <a:t>Supernovae Distances</a:t>
            </a:r>
          </a:p>
          <a:p>
            <a:pPr>
              <a:buFont typeface="Wingdings" panose="05000000000000000000" pitchFamily="2" charset="2"/>
              <a:buChar char="ü"/>
            </a:pPr>
            <a:r>
              <a:rPr lang="en-US" dirty="0" smtClean="0"/>
              <a:t>Structure Growth</a:t>
            </a:r>
          </a:p>
          <a:p>
            <a:pPr>
              <a:buFont typeface="Wingdings" panose="05000000000000000000" pitchFamily="2" charset="2"/>
              <a:buChar char="ü"/>
            </a:pPr>
            <a:r>
              <a:rPr lang="en-US" dirty="0" smtClean="0"/>
              <a:t>JWST phenomenology</a:t>
            </a:r>
          </a:p>
          <a:p>
            <a:pPr>
              <a:buFont typeface="Wingdings" panose="05000000000000000000" pitchFamily="2" charset="2"/>
              <a:buChar char="ü"/>
            </a:pPr>
            <a:r>
              <a:rPr lang="en-US" dirty="0" smtClean="0"/>
              <a:t>Hubble/S8 relief</a:t>
            </a:r>
            <a:endParaRPr lang="en-US" dirty="0"/>
          </a:p>
        </p:txBody>
      </p:sp>
      <p:sp>
        <p:nvSpPr>
          <p:cNvPr id="8" name="Rectangle 7"/>
          <p:cNvSpPr/>
          <p:nvPr/>
        </p:nvSpPr>
        <p:spPr>
          <a:xfrm>
            <a:off x="-509854" y="6673334"/>
            <a:ext cx="12120663" cy="369332"/>
          </a:xfrm>
          <a:prstGeom prst="rect">
            <a:avLst/>
          </a:prstGeom>
        </p:spPr>
        <p:txBody>
          <a:bodyPr wrap="square">
            <a:spAutoFit/>
          </a:bodyPr>
          <a:lstStyle/>
          <a:p>
            <a:r>
              <a:rPr lang="en-US" b="1" dirty="0" smtClean="0"/>
              <a:t> </a:t>
            </a:r>
            <a:endParaRPr lang="en-US" dirty="0"/>
          </a:p>
        </p:txBody>
      </p:sp>
      <p:cxnSp>
        <p:nvCxnSpPr>
          <p:cNvPr id="10" name="Straight Arrow Connector 9"/>
          <p:cNvCxnSpPr/>
          <p:nvPr/>
        </p:nvCxnSpPr>
        <p:spPr>
          <a:xfrm flipH="1">
            <a:off x="1438417" y="2811917"/>
            <a:ext cx="1408" cy="328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431510" y="3449943"/>
            <a:ext cx="5758" cy="269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431510" y="4055728"/>
            <a:ext cx="0" cy="245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438417" y="4653823"/>
            <a:ext cx="6608" cy="360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38417" y="5260214"/>
            <a:ext cx="0" cy="377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312984" y="6245657"/>
            <a:ext cx="9112739" cy="646331"/>
          </a:xfrm>
          <a:prstGeom prst="rect">
            <a:avLst/>
          </a:prstGeom>
        </p:spPr>
        <p:txBody>
          <a:bodyPr wrap="square">
            <a:spAutoFit/>
          </a:bodyPr>
          <a:lstStyle/>
          <a:p>
            <a:r>
              <a:rPr lang="en-US" b="1" dirty="0" err="1"/>
              <a:t>Kalpa</a:t>
            </a:r>
            <a:r>
              <a:rPr lang="en-US" b="1" dirty="0"/>
              <a:t>-SRC therefore provides a continuous physical description of cosmic evolution—from one Hot Big Bang to the next.</a:t>
            </a:r>
          </a:p>
        </p:txBody>
      </p:sp>
    </p:spTree>
    <p:extLst>
      <p:ext uri="{BB962C8B-B14F-4D97-AF65-F5344CB8AC3E}">
        <p14:creationId xmlns:p14="http://schemas.microsoft.com/office/powerpoint/2010/main" val="3646099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1675"/>
            <a:ext cx="11029950" cy="1014413"/>
          </a:xfrm>
        </p:spPr>
        <p:txBody>
          <a:bodyPr/>
          <a:lstStyle/>
          <a:p>
            <a:r>
              <a:rPr lang="en-US" dirty="0" smtClean="0"/>
              <a:t> </a:t>
            </a:r>
            <a:endParaRPr lang="en-US" dirty="0"/>
          </a:p>
        </p:txBody>
      </p:sp>
      <p:sp>
        <p:nvSpPr>
          <p:cNvPr id="3" name="Content Placeholder 2"/>
          <p:cNvSpPr>
            <a:spLocks noGrp="1"/>
          </p:cNvSpPr>
          <p:nvPr>
            <p:ph idx="4294967295"/>
          </p:nvPr>
        </p:nvSpPr>
        <p:spPr>
          <a:xfrm>
            <a:off x="0" y="2181225"/>
            <a:ext cx="11029950" cy="3678238"/>
          </a:xfrm>
        </p:spPr>
        <p:txBody>
          <a:bodyPr>
            <a:normAutofit fontScale="92500"/>
          </a:bodyPr>
          <a:lstStyle/>
          <a:p>
            <a:pPr marL="0" indent="0">
              <a:buNone/>
            </a:pPr>
            <a:r>
              <a:rPr lang="en-US" dirty="0" smtClean="0"/>
              <a:t>                                     </a:t>
            </a:r>
          </a:p>
          <a:p>
            <a:pPr marL="0" indent="0">
              <a:buNone/>
            </a:pPr>
            <a:r>
              <a:rPr lang="en-US" sz="3600" dirty="0"/>
              <a:t> </a:t>
            </a:r>
            <a:r>
              <a:rPr lang="en-US" sz="3600" dirty="0" smtClean="0"/>
              <a:t>                               </a:t>
            </a:r>
            <a:r>
              <a:rPr lang="en-US" sz="3600" dirty="0" smtClean="0">
                <a:solidFill>
                  <a:srgbClr val="7030A0"/>
                </a:solidFill>
              </a:rPr>
              <a:t>Thank You!</a:t>
            </a:r>
          </a:p>
          <a:p>
            <a:endParaRPr lang="en-US" dirty="0"/>
          </a:p>
          <a:p>
            <a:pPr marL="0" indent="0">
              <a:buNone/>
            </a:pPr>
            <a:endParaRPr lang="en-US" dirty="0"/>
          </a:p>
          <a:p>
            <a:pPr marL="0" indent="0">
              <a:buNone/>
            </a:pPr>
            <a:endParaRPr lang="en-US" dirty="0" smtClean="0"/>
          </a:p>
          <a:p>
            <a:pPr marL="0" indent="0">
              <a:buNone/>
            </a:pPr>
            <a:r>
              <a:rPr lang="en-US" sz="1600" b="1" dirty="0" smtClean="0"/>
              <a:t>Sources:</a:t>
            </a:r>
            <a:endParaRPr lang="en-US" sz="1600" b="1" dirty="0"/>
          </a:p>
          <a:p>
            <a:r>
              <a:rPr lang="en-US" sz="1600" dirty="0" smtClean="0"/>
              <a:t>M</a:t>
            </a:r>
            <a:r>
              <a:rPr lang="en-US" sz="1600" dirty="0"/>
              <a:t>. </a:t>
            </a:r>
            <a:r>
              <a:rPr lang="en-US" sz="1600" dirty="0" err="1"/>
              <a:t>Mbonye</a:t>
            </a:r>
            <a:r>
              <a:rPr lang="en-US" sz="1600" dirty="0"/>
              <a:t>, </a:t>
            </a:r>
            <a:r>
              <a:rPr lang="en-US" sz="1600" i="1" dirty="0"/>
              <a:t>Is Cosmic Dynamics Self-Regulating?</a:t>
            </a:r>
            <a:r>
              <a:rPr lang="en-US" sz="1600" dirty="0"/>
              <a:t>, Int. J. Mod. Phys. D 32 (2023</a:t>
            </a:r>
            <a:r>
              <a:rPr lang="en-US" sz="1600" dirty="0" smtClean="0"/>
              <a:t>), </a:t>
            </a:r>
            <a:r>
              <a:rPr lang="en-US" sz="1600" b="1" dirty="0"/>
              <a:t>arXiv:2404.10799</a:t>
            </a:r>
            <a:r>
              <a:rPr lang="en-US" sz="1600" dirty="0"/>
              <a:t>.</a:t>
            </a:r>
            <a:endParaRPr lang="en-US" sz="1600" dirty="0" smtClean="0"/>
          </a:p>
          <a:p>
            <a:r>
              <a:rPr lang="en-US" sz="1600" dirty="0" smtClean="0"/>
              <a:t>M</a:t>
            </a:r>
            <a:r>
              <a:rPr lang="en-US" sz="1600" dirty="0"/>
              <a:t>. </a:t>
            </a:r>
            <a:r>
              <a:rPr lang="en-US" sz="1600" dirty="0" err="1"/>
              <a:t>Mbonye</a:t>
            </a:r>
            <a:r>
              <a:rPr lang="en-US" sz="1600" dirty="0"/>
              <a:t>,  </a:t>
            </a:r>
            <a:r>
              <a:rPr lang="en-US" sz="1600" i="1" dirty="0" smtClean="0"/>
              <a:t>The </a:t>
            </a:r>
            <a:r>
              <a:rPr lang="en-US" sz="1600" i="1" dirty="0"/>
              <a:t>Big Bang: Origins and Initial Conditions from Self-Regulating Cosmology,</a:t>
            </a:r>
            <a:r>
              <a:rPr lang="en-US" sz="1600" dirty="0"/>
              <a:t> </a:t>
            </a:r>
            <a:r>
              <a:rPr lang="en-US" sz="1600" dirty="0" smtClean="0"/>
              <a:t>Int</a:t>
            </a:r>
            <a:r>
              <a:rPr lang="en-US" sz="1600" dirty="0"/>
              <a:t>. J. Mod. Phys. D 35 (2026); </a:t>
            </a:r>
            <a:r>
              <a:rPr lang="en-US" sz="1600" b="1" dirty="0"/>
              <a:t>arXiv:2404.10799</a:t>
            </a:r>
            <a:r>
              <a:rPr lang="en-US" sz="1600" dirty="0" smtClean="0"/>
              <a:t>.</a:t>
            </a:r>
          </a:p>
          <a:p>
            <a:r>
              <a:rPr lang="en-US" sz="1600" dirty="0" smtClean="0"/>
              <a:t>Current </a:t>
            </a:r>
            <a:r>
              <a:rPr lang="en-US" sz="1600" dirty="0"/>
              <a:t>work on </a:t>
            </a:r>
            <a:r>
              <a:rPr lang="en-US" sz="1600" dirty="0" err="1"/>
              <a:t>Kalpa</a:t>
            </a:r>
            <a:r>
              <a:rPr lang="en-US" sz="1600" dirty="0"/>
              <a:t>-SRC (2026).</a:t>
            </a:r>
          </a:p>
        </p:txBody>
      </p:sp>
    </p:spTree>
    <p:extLst>
      <p:ext uri="{BB962C8B-B14F-4D97-AF65-F5344CB8AC3E}">
        <p14:creationId xmlns:p14="http://schemas.microsoft.com/office/powerpoint/2010/main" val="4212698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705</TotalTime>
  <Words>958</Words>
  <Application>Microsoft Office PowerPoint</Application>
  <PresentationFormat>Widescreen</PresentationFormat>
  <Paragraphs>130</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Gill Sans MT</vt:lpstr>
      <vt:lpstr>Wingdings</vt:lpstr>
      <vt:lpstr>Wingdings 2</vt:lpstr>
      <vt:lpstr>Dividend</vt:lpstr>
      <vt:lpstr>Kalpa*-Self-Regulating CosmologY  (A self-regulating Framework for cosmic evolution)</vt:lpstr>
      <vt:lpstr>Why Need for a broader cosmological framework                (Successes and Remaining challenges) </vt:lpstr>
      <vt:lpstr>Dynamic equilibrium protection principle (depp)                    (the governing physical Principle)</vt:lpstr>
      <vt:lpstr>         An Analytic model for cosmic evolution                       (From dynamic equilibrium to successive kalpas)</vt:lpstr>
      <vt:lpstr>Birth of a kalpa (new phase) through a local phase transition                 (Ocean dynamics to cosmological dynamics) )</vt:lpstr>
      <vt:lpstr>      Observational tests of kalpa-src             (From cosmic origins to present universe) )</vt:lpstr>
      <vt:lpstr>                                               Kalpa-SRG in Perspective          (A self-regulating framework from cosmic origins to present universe)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dhdhdhhh</dc:title>
  <dc:creator>Manasse Mbonye</dc:creator>
  <cp:lastModifiedBy>MBONYE</cp:lastModifiedBy>
  <cp:revision>1120</cp:revision>
  <cp:lastPrinted>2019-12-11T09:20:00Z</cp:lastPrinted>
  <dcterms:created xsi:type="dcterms:W3CDTF">2019-12-04T10:41:00Z</dcterms:created>
  <dcterms:modified xsi:type="dcterms:W3CDTF">2026-07-12T17:09:33Z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919E42D5EE754F6393F456DA6AB17506_13</vt:lpwstr>
  </property>
  <property fmtid="{D5CDD505-2E9C-101B-9397-08002B2CF9AE}" pid="3" name="KSOProductBuildVer">
    <vt:lpwstr>1033-12.9.0.21549</vt:lpwstr>
  </property>
</Properties>
</file>