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82" r:id="rId2"/>
    <p:sldId id="278" r:id="rId3"/>
    <p:sldId id="259" r:id="rId4"/>
    <p:sldId id="256" r:id="rId5"/>
    <p:sldId id="279" r:id="rId6"/>
    <p:sldId id="280" r:id="rId7"/>
    <p:sldId id="281" r:id="rId8"/>
    <p:sldId id="283" r:id="rId9"/>
    <p:sldId id="284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venir Next Regular"/>
      </a:defRPr>
    </a:lvl1pPr>
    <a:lvl2pPr indent="228600" latinLnBrk="0">
      <a:defRPr sz="1200">
        <a:latin typeface="+mn-lt"/>
        <a:ea typeface="+mn-ea"/>
        <a:cs typeface="+mn-cs"/>
        <a:sym typeface="Avenir Next Regular"/>
      </a:defRPr>
    </a:lvl2pPr>
    <a:lvl3pPr indent="457200" latinLnBrk="0">
      <a:defRPr sz="1200">
        <a:latin typeface="+mn-lt"/>
        <a:ea typeface="+mn-ea"/>
        <a:cs typeface="+mn-cs"/>
        <a:sym typeface="Avenir Next Regular"/>
      </a:defRPr>
    </a:lvl3pPr>
    <a:lvl4pPr indent="685800" latinLnBrk="0">
      <a:defRPr sz="1200">
        <a:latin typeface="+mn-lt"/>
        <a:ea typeface="+mn-ea"/>
        <a:cs typeface="+mn-cs"/>
        <a:sym typeface="Avenir Next Regular"/>
      </a:defRPr>
    </a:lvl4pPr>
    <a:lvl5pPr indent="914400" latinLnBrk="0">
      <a:defRPr sz="1200">
        <a:latin typeface="+mn-lt"/>
        <a:ea typeface="+mn-ea"/>
        <a:cs typeface="+mn-cs"/>
        <a:sym typeface="Avenir Next Regular"/>
      </a:defRPr>
    </a:lvl5pPr>
    <a:lvl6pPr indent="1143000" latinLnBrk="0">
      <a:defRPr sz="1200">
        <a:latin typeface="+mn-lt"/>
        <a:ea typeface="+mn-ea"/>
        <a:cs typeface="+mn-cs"/>
        <a:sym typeface="Avenir Next Regular"/>
      </a:defRPr>
    </a:lvl6pPr>
    <a:lvl7pPr indent="1371600" latinLnBrk="0">
      <a:defRPr sz="1200">
        <a:latin typeface="+mn-lt"/>
        <a:ea typeface="+mn-ea"/>
        <a:cs typeface="+mn-cs"/>
        <a:sym typeface="Avenir Next Regular"/>
      </a:defRPr>
    </a:lvl7pPr>
    <a:lvl8pPr indent="1600200" latinLnBrk="0">
      <a:defRPr sz="1200">
        <a:latin typeface="+mn-lt"/>
        <a:ea typeface="+mn-ea"/>
        <a:cs typeface="+mn-cs"/>
        <a:sym typeface="Avenir Next Regular"/>
      </a:defRPr>
    </a:lvl8pPr>
    <a:lvl9pPr indent="1828800" latinLnBrk="0">
      <a:defRPr sz="1200">
        <a:latin typeface="+mn-lt"/>
        <a:ea typeface="+mn-ea"/>
        <a:cs typeface="+mn-cs"/>
        <a:sym typeface="Avenir Next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015132" y="2268140"/>
            <a:ext cx="8161736" cy="2321720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algn="l" defTabSz="1219169">
              <a:lnSpc>
                <a:spcPct val="80000"/>
              </a:lnSpc>
              <a:defRPr sz="5600" spc="-11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7999" y="6477148"/>
            <a:ext cx="211240" cy="207938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B9ED3-1DD8-BC95-3B94-B6576C68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0DD48264-6446-4820-4B39-3B74FADC6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4304343F-C285-4BB3-50EE-1E53FC878900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1B7145FF-29DC-1D8A-06D2-708D2D0FFB4F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82412B-2F05-5042-3F8C-8D75D9A85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28" y="283464"/>
            <a:ext cx="9451099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822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7A754-1FEA-6AF5-5D49-E36B1ACE7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6320A3D6-EAB4-66EB-9E2F-5F6B51333A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AEFD6C3B-BEF3-3151-A9FB-01DA4EA5902D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22A8F527-7C10-5EED-AA37-F305D14FF8C8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F80A48-356B-1EB4-21D6-5FB513CAF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2" y="201676"/>
            <a:ext cx="9043416" cy="64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69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/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/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Text 3"/>
          <p:cNvSpPr txBox="1"/>
          <p:nvPr/>
        </p:nvSpPr>
        <p:spPr>
          <a:xfrm>
            <a:off x="493776" y="256031"/>
            <a:ext cx="2194561" cy="25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800" b="1">
                <a:solidFill>
                  <a:srgbClr val="7CC7FF"/>
                </a:solidFill>
              </a:defRPr>
            </a:lvl1pPr>
          </a:lstStyle>
          <a:p>
            <a:r>
              <a:t>GRB 220101A</a:t>
            </a:r>
          </a:p>
        </p:txBody>
      </p:sp>
      <p:sp>
        <p:nvSpPr>
          <p:cNvPr id="56" name="Text 4"/>
          <p:cNvSpPr txBox="1"/>
          <p:nvPr/>
        </p:nvSpPr>
        <p:spPr>
          <a:xfrm>
            <a:off x="10378440" y="256031"/>
            <a:ext cx="1325881" cy="25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>
              <a:defRPr sz="800">
                <a:solidFill>
                  <a:srgbClr val="A9C6E8"/>
                </a:solidFill>
              </a:defRPr>
            </a:lvl1pPr>
          </a:lstStyle>
          <a:p>
            <a:r>
              <a:t>01 / 15</a:t>
            </a:r>
          </a:p>
        </p:txBody>
      </p:sp>
      <p:sp>
        <p:nvSpPr>
          <p:cNvPr id="57" name="Shape 5"/>
          <p:cNvSpPr/>
          <p:nvPr/>
        </p:nvSpPr>
        <p:spPr>
          <a:xfrm>
            <a:off x="420623" y="621791"/>
            <a:ext cx="7498082" cy="5596130"/>
          </a:xfrm>
          <a:prstGeom prst="roundRect">
            <a:avLst>
              <a:gd name="adj" fmla="val 980"/>
            </a:avLst>
          </a:prstGeom>
          <a:solidFill>
            <a:srgbClr val="FFFFFF">
              <a:alpha val="96000"/>
            </a:srgbClr>
          </a:solidFill>
          <a:ln w="12700">
            <a:solidFill>
              <a:srgbClr val="2B5C8A">
                <a:alpha val="85000"/>
              </a:srgbClr>
            </a:solidFill>
          </a:ln>
          <a:effectLst>
            <a:outerShdw blurRad="25400" dist="50800" dir="2700000" rotWithShape="0">
              <a:srgbClr val="000000">
                <a:alpha val="1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58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63" y="694944"/>
            <a:ext cx="7089203" cy="5449824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6"/>
          <p:cNvSpPr/>
          <p:nvPr/>
        </p:nvSpPr>
        <p:spPr>
          <a:xfrm>
            <a:off x="8165592" y="694944"/>
            <a:ext cx="3520441" cy="5449824"/>
          </a:xfrm>
          <a:prstGeom prst="roundRect">
            <a:avLst>
              <a:gd name="adj" fmla="val 2078"/>
            </a:avLst>
          </a:prstGeom>
          <a:solidFill>
            <a:srgbClr val="0B2B52"/>
          </a:solidFill>
          <a:ln w="12700">
            <a:solidFill>
              <a:srgbClr val="2B5C8A">
                <a:alpha val="94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Shape 7"/>
          <p:cNvSpPr/>
          <p:nvPr/>
        </p:nvSpPr>
        <p:spPr>
          <a:xfrm>
            <a:off x="8458200" y="1517903"/>
            <a:ext cx="2935225" cy="1"/>
          </a:xfrm>
          <a:prstGeom prst="line">
            <a:avLst/>
          </a:prstGeom>
          <a:ln w="12700">
            <a:solidFill>
              <a:srgbClr val="F2C766">
                <a:alpha val="82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Text 8"/>
          <p:cNvSpPr txBox="1"/>
          <p:nvPr/>
        </p:nvSpPr>
        <p:spPr>
          <a:xfrm>
            <a:off x="8458200" y="896111"/>
            <a:ext cx="2935225" cy="530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1500" b="1">
                <a:solidFill>
                  <a:srgbClr val="F4F8FF"/>
                </a:solidFill>
              </a:defRPr>
            </a:lvl1pPr>
          </a:lstStyle>
          <a:p>
            <a:r>
              <a:t>Multi-wavelength Luminosity Evolution</a:t>
            </a:r>
          </a:p>
        </p:txBody>
      </p:sp>
      <p:sp>
        <p:nvSpPr>
          <p:cNvPr id="62" name="Text 9"/>
          <p:cNvSpPr txBox="1"/>
          <p:nvPr/>
        </p:nvSpPr>
        <p:spPr>
          <a:xfrm>
            <a:off x="8458200" y="1664207"/>
            <a:ext cx="2935225" cy="422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" tIns="253" rIns="253" bIns="253">
            <a:normAutofit/>
          </a:bodyPr>
          <a:lstStyle/>
          <a:p>
            <a:pPr>
              <a:defRPr sz="1500">
                <a:solidFill>
                  <a:srgbClr val="F4F8FF"/>
                </a:solidFill>
              </a:defRPr>
            </a:pPr>
            <a:r>
              <a:t>Rest-frame luminosity evolution from prompt emission to late afterglow across GBM, LAT, XRT, UVOT, and optical bands.</a:t>
            </a:r>
          </a:p>
          <a:p>
            <a:pPr>
              <a:defRPr sz="1500"/>
            </a:pPr>
            <a:endParaRPr/>
          </a:p>
          <a:p>
            <a:pPr>
              <a:defRPr sz="1500">
                <a:solidFill>
                  <a:srgbClr val="F4F8FF"/>
                </a:solidFill>
              </a:defRPr>
            </a:pPr>
            <a:r>
              <a:t>Dashed trends highlight the GeV, X-ray, and optical components associated with the BH, SN ejecta, and pulsar.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"/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From The Model of Neutron by Fermi of 939 MeV to The Introduction of X-Fermion of 381 keV"/>
          <p:cNvSpPr txBox="1"/>
          <p:nvPr/>
        </p:nvSpPr>
        <p:spPr>
          <a:xfrm>
            <a:off x="386544" y="758274"/>
            <a:ext cx="10651148" cy="1145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1219169">
              <a:lnSpc>
                <a:spcPct val="90000"/>
              </a:lnSpc>
              <a:spcBef>
                <a:spcPts val="2200"/>
              </a:spcBef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The Model of Neutron by Fermi of 939 MeV</a:t>
            </a:r>
            <a:br/>
            <a:r>
              <a:t>to The Introduction of X-Fermion of 381 keV</a:t>
            </a:r>
          </a:p>
        </p:txBody>
      </p:sp>
      <p:sp>
        <p:nvSpPr>
          <p:cNvPr id="30" name="Remo Ruffini (ICRANet)"/>
          <p:cNvSpPr txBox="1"/>
          <p:nvPr/>
        </p:nvSpPr>
        <p:spPr>
          <a:xfrm>
            <a:off x="573681" y="3476074"/>
            <a:ext cx="5125861" cy="629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1219169">
              <a:lnSpc>
                <a:spcPct val="90000"/>
              </a:lnSpc>
              <a:spcBef>
                <a:spcPts val="2200"/>
              </a:spcBef>
              <a:defRPr sz="3800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Remo Ruffini (ICRANet)</a:t>
            </a:r>
          </a:p>
        </p:txBody>
      </p:sp>
      <p:sp>
        <p:nvSpPr>
          <p:cNvPr id="31" name="Jun 15 – 19 2026, Yerevan. High Energy Astrophysics and Cosmology in the era of all-sky surveys"/>
          <p:cNvSpPr txBox="1"/>
          <p:nvPr/>
        </p:nvSpPr>
        <p:spPr>
          <a:xfrm>
            <a:off x="555035" y="5678173"/>
            <a:ext cx="21686971" cy="82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normAutofit/>
          </a:bodyPr>
          <a:lstStyle>
            <a:lvl1pPr defTabSz="825500"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Jun 15 – 19 2026, Yerevan. High Energy Astrophysics and Cosmology in the era of all-sky surveys</a:t>
            </a:r>
          </a:p>
        </p:txBody>
      </p:sp>
      <p:pic>
        <p:nvPicPr>
          <p:cNvPr id="32" name="7718490A-A8A1-48FD-B26B-09C0537EC890.png" descr="7718490A-A8A1-48FD-B26B-09C0537EC8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3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CBD43-FED5-30DF-AB01-274F7D0E2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D6A847EF-AAF3-8D58-072C-925CBF95BB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77DE7235-3424-12EC-B3E7-40753799A5D2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E7CFBC6C-9357-308F-3830-138B3D33CD50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934AED-C102-01F6-0538-B39DAB94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874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9206-997C-658E-16D1-217AB5E8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3CB02FDB-553C-E650-99A7-A18875644C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701676D6-76F6-51A0-A486-F60F66D27FBC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47FC3C39-BB3F-A6EB-D7C8-84BD03FD4866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5A62E57-EC53-7092-23DC-7E611F77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80" y="288105"/>
            <a:ext cx="8659040" cy="62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79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220E1-2EFB-E51A-079D-0E4AD7B5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58D68B3C-1506-7128-00EA-6EFB588B17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34ECCFC4-0CD6-9E50-6047-6482A3C6AB1E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C7F3971F-F1D8-E336-9BF0-60FF86691DE8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DCE0FA-C64F-9254-2C86-928D8944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3" y="823302"/>
            <a:ext cx="10349613" cy="49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2432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07630-8FFF-1637-45D6-F283613D2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AEDDBF47-53F0-C990-E4E4-A59DD35DFF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810966C1-52E0-C8A2-8951-8E5F115FA6F8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81597A8F-83EC-0111-659C-F2E371CFCD32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DB0E714-3308-89B8-7787-85AD301F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251988"/>
            <a:ext cx="11393424" cy="63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51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BC209-AB20-EA7D-8A47-F407F1A4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0">
            <a:extLst>
              <a:ext uri="{FF2B5EF4-FFF2-40B4-BE49-F238E27FC236}">
                <a16:creationId xmlns:a16="http://schemas.microsoft.com/office/drawing/2014/main" id="{F774E5C7-7558-E2B6-4416-D598B225DC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A33"/>
          </a:solidFill>
          <a:ln w="12700">
            <a:solidFill>
              <a:srgbClr val="061A33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Shape 1">
            <a:extLst>
              <a:ext uri="{FF2B5EF4-FFF2-40B4-BE49-F238E27FC236}">
                <a16:creationId xmlns:a16="http://schemas.microsoft.com/office/drawing/2014/main" id="{A5B0C6EE-A11E-08DB-D9CF-9DE02EDD2026}"/>
              </a:ext>
            </a:extLst>
          </p:cNvPr>
          <p:cNvSpPr/>
          <p:nvPr/>
        </p:nvSpPr>
        <p:spPr>
          <a:xfrm>
            <a:off x="0" y="-1"/>
            <a:ext cx="12192000" cy="100586"/>
          </a:xfrm>
          <a:prstGeom prst="rect">
            <a:avLst/>
          </a:prstGeom>
          <a:solidFill>
            <a:srgbClr val="7CC7FF"/>
          </a:solidFill>
          <a:ln w="12700">
            <a:solidFill>
              <a:srgbClr val="7CC7FF">
                <a:alpha val="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Shape 2">
            <a:extLst>
              <a:ext uri="{FF2B5EF4-FFF2-40B4-BE49-F238E27FC236}">
                <a16:creationId xmlns:a16="http://schemas.microsoft.com/office/drawing/2014/main" id="{29347860-3700-0AC8-8948-60FEAD5007BA}"/>
              </a:ext>
            </a:extLst>
          </p:cNvPr>
          <p:cNvSpPr/>
          <p:nvPr/>
        </p:nvSpPr>
        <p:spPr>
          <a:xfrm>
            <a:off x="493776" y="6327647"/>
            <a:ext cx="11201401" cy="1"/>
          </a:xfrm>
          <a:prstGeom prst="line">
            <a:avLst/>
          </a:prstGeom>
          <a:ln w="12700">
            <a:solidFill>
              <a:srgbClr val="2B5C8A">
                <a:alpha val="64999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36A387-7BB1-3963-0208-3957BC1F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17" y="336664"/>
            <a:ext cx="8950811" cy="61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59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venir Next Regular"/>
        <a:ea typeface="Avenir Next Regular"/>
        <a:cs typeface="Avenir Next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venir Next Regular"/>
        <a:ea typeface="Avenir Next Regular"/>
        <a:cs typeface="Avenir Next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Avenir Next Regular</vt:lpstr>
      <vt:lpstr>Helvetica Neue</vt:lpstr>
      <vt:lpstr>Helvetica Neue Medium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Remo Ruffini</cp:lastModifiedBy>
  <cp:revision>2</cp:revision>
  <dcterms:modified xsi:type="dcterms:W3CDTF">2026-07-13T06:58:06Z</dcterms:modified>
</cp:coreProperties>
</file>