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44"/>
  </p:notesMasterIdLst>
  <p:sldIdLst>
    <p:sldId id="303" r:id="rId2"/>
    <p:sldId id="512" r:id="rId3"/>
    <p:sldId id="524" r:id="rId4"/>
    <p:sldId id="515" r:id="rId5"/>
    <p:sldId id="514" r:id="rId6"/>
    <p:sldId id="353" r:id="rId7"/>
    <p:sldId id="511" r:id="rId8"/>
    <p:sldId id="259" r:id="rId9"/>
    <p:sldId id="260" r:id="rId10"/>
    <p:sldId id="357" r:id="rId11"/>
    <p:sldId id="272" r:id="rId12"/>
    <p:sldId id="347" r:id="rId13"/>
    <p:sldId id="264" r:id="rId14"/>
    <p:sldId id="311" r:id="rId15"/>
    <p:sldId id="343" r:id="rId16"/>
    <p:sldId id="516" r:id="rId17"/>
    <p:sldId id="521" r:id="rId18"/>
    <p:sldId id="510" r:id="rId19"/>
    <p:sldId id="256" r:id="rId20"/>
    <p:sldId id="262" r:id="rId21"/>
    <p:sldId id="276" r:id="rId22"/>
    <p:sldId id="263" r:id="rId23"/>
    <p:sldId id="269" r:id="rId24"/>
    <p:sldId id="271" r:id="rId25"/>
    <p:sldId id="528" r:id="rId26"/>
    <p:sldId id="517" r:id="rId27"/>
    <p:sldId id="449" r:id="rId28"/>
    <p:sldId id="466" r:id="rId29"/>
    <p:sldId id="355" r:id="rId30"/>
    <p:sldId id="415" r:id="rId31"/>
    <p:sldId id="467" r:id="rId32"/>
    <p:sldId id="468" r:id="rId33"/>
    <p:sldId id="470" r:id="rId34"/>
    <p:sldId id="471" r:id="rId35"/>
    <p:sldId id="522" r:id="rId36"/>
    <p:sldId id="518" r:id="rId37"/>
    <p:sldId id="523" r:id="rId38"/>
    <p:sldId id="520" r:id="rId39"/>
    <p:sldId id="513" r:id="rId40"/>
    <p:sldId id="519" r:id="rId41"/>
    <p:sldId id="525" r:id="rId42"/>
    <p:sldId id="526" r:id="rId43"/>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mn-cs"/>
      </a:defRPr>
    </a:lvl1pPr>
    <a:lvl2pPr marL="457200" algn="l" rtl="0" fontAlgn="base">
      <a:spcBef>
        <a:spcPct val="0"/>
      </a:spcBef>
      <a:spcAft>
        <a:spcPct val="0"/>
      </a:spcAft>
      <a:defRPr sz="2000" kern="1200">
        <a:solidFill>
          <a:schemeClr val="tx1"/>
        </a:solidFill>
        <a:latin typeface="Arial" charset="0"/>
        <a:ea typeface="ＭＳ Ｐゴシック" charset="0"/>
        <a:cs typeface="+mn-cs"/>
      </a:defRPr>
    </a:lvl2pPr>
    <a:lvl3pPr marL="914400" algn="l" rtl="0" fontAlgn="base">
      <a:spcBef>
        <a:spcPct val="0"/>
      </a:spcBef>
      <a:spcAft>
        <a:spcPct val="0"/>
      </a:spcAft>
      <a:defRPr sz="2000" kern="1200">
        <a:solidFill>
          <a:schemeClr val="tx1"/>
        </a:solidFill>
        <a:latin typeface="Arial" charset="0"/>
        <a:ea typeface="ＭＳ Ｐゴシック" charset="0"/>
        <a:cs typeface="+mn-cs"/>
      </a:defRPr>
    </a:lvl3pPr>
    <a:lvl4pPr marL="1371600" algn="l" rtl="0" fontAlgn="base">
      <a:spcBef>
        <a:spcPct val="0"/>
      </a:spcBef>
      <a:spcAft>
        <a:spcPct val="0"/>
      </a:spcAft>
      <a:defRPr sz="2000" kern="1200">
        <a:solidFill>
          <a:schemeClr val="tx1"/>
        </a:solidFill>
        <a:latin typeface="Arial" charset="0"/>
        <a:ea typeface="ＭＳ Ｐゴシック" charset="0"/>
        <a:cs typeface="+mn-cs"/>
      </a:defRPr>
    </a:lvl4pPr>
    <a:lvl5pPr marL="1828800" algn="l" rtl="0" fontAlgn="base">
      <a:spcBef>
        <a:spcPct val="0"/>
      </a:spcBef>
      <a:spcAft>
        <a:spcPct val="0"/>
      </a:spcAft>
      <a:defRPr sz="2000" kern="1200">
        <a:solidFill>
          <a:schemeClr val="tx1"/>
        </a:solidFill>
        <a:latin typeface="Arial" charset="0"/>
        <a:ea typeface="ＭＳ Ｐゴシック" charset="0"/>
        <a:cs typeface="+mn-cs"/>
      </a:defRPr>
    </a:lvl5pPr>
    <a:lvl6pPr marL="2286000" algn="l" defTabSz="457200" rtl="0" eaLnBrk="1" latinLnBrk="0" hangingPunct="1">
      <a:defRPr sz="2000" kern="1200">
        <a:solidFill>
          <a:schemeClr val="tx1"/>
        </a:solidFill>
        <a:latin typeface="Arial" charset="0"/>
        <a:ea typeface="ＭＳ Ｐゴシック" charset="0"/>
        <a:cs typeface="+mn-cs"/>
      </a:defRPr>
    </a:lvl6pPr>
    <a:lvl7pPr marL="2743200" algn="l" defTabSz="457200" rtl="0" eaLnBrk="1" latinLnBrk="0" hangingPunct="1">
      <a:defRPr sz="2000" kern="1200">
        <a:solidFill>
          <a:schemeClr val="tx1"/>
        </a:solidFill>
        <a:latin typeface="Arial" charset="0"/>
        <a:ea typeface="ＭＳ Ｐゴシック" charset="0"/>
        <a:cs typeface="+mn-cs"/>
      </a:defRPr>
    </a:lvl7pPr>
    <a:lvl8pPr marL="3200400" algn="l" defTabSz="457200" rtl="0" eaLnBrk="1" latinLnBrk="0" hangingPunct="1">
      <a:defRPr sz="2000" kern="1200">
        <a:solidFill>
          <a:schemeClr val="tx1"/>
        </a:solidFill>
        <a:latin typeface="Arial" charset="0"/>
        <a:ea typeface="ＭＳ Ｐゴシック" charset="0"/>
        <a:cs typeface="+mn-cs"/>
      </a:defRPr>
    </a:lvl8pPr>
    <a:lvl9pPr marL="3657600" algn="l" defTabSz="457200" rtl="0" eaLnBrk="1" latinLnBrk="0" hangingPunct="1">
      <a:defRPr sz="20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1F2F5"/>
    <a:srgbClr val="00F600"/>
    <a:srgbClr val="EBF1F4"/>
    <a:srgbClr val="EEF4F7"/>
    <a:srgbClr val="E9F0F2"/>
    <a:srgbClr val="E3EAEC"/>
    <a:srgbClr val="E0E1F5"/>
    <a:srgbClr val="D8E1ED"/>
    <a:srgbClr val="E0DEE7"/>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18" autoAdjust="0"/>
    <p:restoredTop sz="79258"/>
  </p:normalViewPr>
  <p:slideViewPr>
    <p:cSldViewPr>
      <p:cViewPr varScale="1">
        <p:scale>
          <a:sx n="99" d="100"/>
          <a:sy n="99" d="100"/>
        </p:scale>
        <p:origin x="96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6026C796-BAF1-994A-85DC-A6ED50BF366F}" type="slidenum">
              <a:rPr lang="en-US"/>
              <a:pPr/>
              <a:t>‹#›</a:t>
            </a:fld>
            <a:endParaRPr lang="en-US"/>
          </a:p>
        </p:txBody>
      </p:sp>
    </p:spTree>
    <p:extLst>
      <p:ext uri="{BB962C8B-B14F-4D97-AF65-F5344CB8AC3E}">
        <p14:creationId xmlns:p14="http://schemas.microsoft.com/office/powerpoint/2010/main" val="4269420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p>
        </p:txBody>
      </p:sp>
      <p:sp>
        <p:nvSpPr>
          <p:cNvPr id="4" name="Slide Number Placeholder 3"/>
          <p:cNvSpPr>
            <a:spLocks noGrp="1"/>
          </p:cNvSpPr>
          <p:nvPr>
            <p:ph type="sldNum" sz="quarter" idx="10"/>
          </p:nvPr>
        </p:nvSpPr>
        <p:spPr/>
        <p:txBody>
          <a:bodyPr/>
          <a:lstStyle/>
          <a:p>
            <a:fld id="{6026C796-BAF1-994A-85DC-A6ED50BF366F}" type="slidenum">
              <a:rPr lang="en-US" smtClean="0"/>
              <a:pPr/>
              <a:t>1</a:t>
            </a:fld>
            <a:endParaRPr lang="en-US"/>
          </a:p>
        </p:txBody>
      </p:sp>
    </p:spTree>
    <p:extLst>
      <p:ext uri="{BB962C8B-B14F-4D97-AF65-F5344CB8AC3E}">
        <p14:creationId xmlns:p14="http://schemas.microsoft.com/office/powerpoint/2010/main" val="89077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205F8E1A-85C9-2840-8A32-C793AE3862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3985EAD-54B3-4D47-94A2-19C169E35030}" type="slidenum">
              <a:rPr lang="en-US" altLang="ru-RU" sz="1200"/>
              <a:pPr/>
              <a:t>7</a:t>
            </a:fld>
            <a:endParaRPr lang="en-US" altLang="ru-RU" sz="1200"/>
          </a:p>
        </p:txBody>
      </p:sp>
      <p:sp>
        <p:nvSpPr>
          <p:cNvPr id="29699" name="Rectangle 2">
            <a:extLst>
              <a:ext uri="{FF2B5EF4-FFF2-40B4-BE49-F238E27FC236}">
                <a16:creationId xmlns:a16="http://schemas.microsoft.com/office/drawing/2014/main" id="{93E3998B-35DE-204E-807B-6BFD5C5EF6F1}"/>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E9C588EF-0C6A-CF4E-99C5-CBDCEFFA0B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u-RU">
                <a:latin typeface="Times New Roman" panose="02020603050405020304" pitchFamily="18" charset="0"/>
              </a:rPr>
              <a:t>Because non-thermal emission processes, synchrotron or inverse-Compton scattering, do not produce atomic emission lines, these discoveries strongly suggest existence of optically-thin thermal plasma with a temperature of several keV</a:t>
            </a:r>
            <a:endParaRPr lang="en-US" altLang="ru-RU" noProof="1">
              <a:latin typeface="Times New Roman" panose="02020603050405020304" pitchFamily="18" charset="0"/>
            </a:endParaRPr>
          </a:p>
        </p:txBody>
      </p:sp>
    </p:spTree>
    <p:extLst>
      <p:ext uri="{BB962C8B-B14F-4D97-AF65-F5344CB8AC3E}">
        <p14:creationId xmlns:p14="http://schemas.microsoft.com/office/powerpoint/2010/main" val="3056462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069C8C0-A7D2-6746-96ED-2DCFA4F4A64A}" type="slidenum">
              <a:rPr lang="ru-RU" smtClean="0"/>
              <a:t>8</a:t>
            </a:fld>
            <a:endParaRPr lang="ru-RU"/>
          </a:p>
        </p:txBody>
      </p:sp>
    </p:spTree>
    <p:extLst>
      <p:ext uri="{BB962C8B-B14F-4D97-AF65-F5344CB8AC3E}">
        <p14:creationId xmlns:p14="http://schemas.microsoft.com/office/powerpoint/2010/main" val="2270725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a:extLst>
              <a:ext uri="{FF2B5EF4-FFF2-40B4-BE49-F238E27FC236}">
                <a16:creationId xmlns:a16="http://schemas.microsoft.com/office/drawing/2014/main" id="{8C097C80-0F68-AE41-9D43-62663B2967F1}"/>
              </a:ext>
            </a:extLst>
          </p:cNvPr>
          <p:cNvSpPr>
            <a:spLocks noGrp="1" noRot="1" noChangeAspect="1" noChangeArrowheads="1" noTextEdit="1"/>
          </p:cNvSpPr>
          <p:nvPr>
            <p:ph type="sldImg"/>
          </p:nvPr>
        </p:nvSpPr>
        <p:spPr>
          <a:xfrm>
            <a:off x="0" y="0"/>
            <a:ext cx="1588" cy="1588"/>
          </a:xfrm>
          <a:solidFill>
            <a:srgbClr val="FFFFFF"/>
          </a:solidFill>
          <a:ln/>
        </p:spPr>
      </p:sp>
      <p:sp>
        <p:nvSpPr>
          <p:cNvPr id="66563" name="Rectangle 2">
            <a:extLst>
              <a:ext uri="{FF2B5EF4-FFF2-40B4-BE49-F238E27FC236}">
                <a16:creationId xmlns:a16="http://schemas.microsoft.com/office/drawing/2014/main" id="{A2133CD3-5ADF-2E47-A8BB-A0E9BFAC1475}"/>
              </a:ext>
            </a:extLst>
          </p:cNvPr>
          <p:cNvSpPr>
            <a:spLocks noGrp="1" noChangeArrowheads="1"/>
          </p:cNvSpPr>
          <p:nvPr>
            <p:ph type="body" idx="1"/>
          </p:nvPr>
        </p:nvSpPr>
        <p:spPr>
          <a:xfrm>
            <a:off x="1416050" y="3262313"/>
            <a:ext cx="6319838" cy="2635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ru-RU" altLang="ru-RU">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894072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659CD957-3F37-BC4E-ABF8-561D137BB4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1F6E477-4AC1-5747-BBEE-6CD4AD89FBBE}" type="slidenum">
              <a:rPr lang="en-US" altLang="ru-RU" sz="1200"/>
              <a:pPr/>
              <a:t>11</a:t>
            </a:fld>
            <a:endParaRPr lang="en-US" altLang="ru-RU" sz="1200"/>
          </a:p>
        </p:txBody>
      </p:sp>
      <p:sp>
        <p:nvSpPr>
          <p:cNvPr id="34819" name="Text Box 2">
            <a:extLst>
              <a:ext uri="{FF2B5EF4-FFF2-40B4-BE49-F238E27FC236}">
                <a16:creationId xmlns:a16="http://schemas.microsoft.com/office/drawing/2014/main" id="{C46CC22F-EA48-0F4F-A450-ACB26B17153B}"/>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a:p>
        </p:txBody>
      </p:sp>
      <p:sp>
        <p:nvSpPr>
          <p:cNvPr id="34820" name="Text Box 3">
            <a:extLst>
              <a:ext uri="{FF2B5EF4-FFF2-40B4-BE49-F238E27FC236}">
                <a16:creationId xmlns:a16="http://schemas.microsoft.com/office/drawing/2014/main" id="{4464DD68-BAA3-D349-91D4-DD836C7F6BF8}"/>
              </a:ext>
            </a:extLst>
          </p:cNvPr>
          <p:cNvSpPr>
            <a:spLocks noGrp="1" noChangeArrowheads="1"/>
          </p:cNvSpPr>
          <p:nvPr>
            <p:ph type="body"/>
          </p:nvPr>
        </p:nvSpPr>
        <p:spPr>
          <a:xfrm>
            <a:off x="685800" y="4343400"/>
            <a:ext cx="5486400" cy="1735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defTabSz="449263"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ru-RU">
                <a:latin typeface="Times New Roman" panose="02020603050405020304" pitchFamily="18" charset="0"/>
              </a:rPr>
              <a:t>PREDICTION: Assuming stellar origin of the Galactic X-ray emission one can make the prediction of the energy cut-off in the spectra above 20 keV. In this energy band the main contributors are accreting WDs. Hard X-ray emission of such systems depends on temperature of the emitting plasma. The maximal temperature of the gas directly depends on the mass of the WD. On the plot we show schematically accretion process in such systems. Accreting flow hits the WD surface and shock is appeared. The gas is heated up and hard X-ray emission is generated. The maximal temperature of the emitting optically thin plasma is the measure of the virial temperature of the protons near the WD surface which depends on its mass.</a:t>
            </a:r>
          </a:p>
          <a:p>
            <a:pPr defTabSz="449263"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ru-RU">
              <a:latin typeface="Times New Roman" panose="02020603050405020304" pitchFamily="18" charset="0"/>
            </a:endParaRPr>
          </a:p>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ru-RU">
                <a:latin typeface="Times New Roman" panose="02020603050405020304" pitchFamily="18" charset="0"/>
              </a:rPr>
              <a:t>Accreting WDs are binary systems which contain a WD as a compact object and a low-mass late-type star like the Sun as a mass donor</a:t>
            </a:r>
          </a:p>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ru-RU">
              <a:latin typeface="Times New Roman" panose="02020603050405020304" pitchFamily="18" charset="0"/>
            </a:endParaRPr>
          </a:p>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ru-RU">
                <a:latin typeface="Times New Roman" panose="02020603050405020304" pitchFamily="18" charset="0"/>
              </a:rPr>
              <a:t>The observer spectral shape can be translated to the WD mass</a:t>
            </a:r>
          </a:p>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ru-RU">
              <a:latin typeface="Times New Roman" panose="02020603050405020304" pitchFamily="18" charset="0"/>
            </a:endParaRPr>
          </a:p>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ru-RU">
                <a:latin typeface="Times New Roman" panose="02020603050405020304" pitchFamily="18" charset="0"/>
              </a:rPr>
              <a:t>As presented in Figure 2.9, heavier WDs have smaller radius, and therefore, deeper gravitational</a:t>
            </a:r>
          </a:p>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ru-RU">
                <a:latin typeface="Times New Roman" panose="02020603050405020304" pitchFamily="18" charset="0"/>
              </a:rPr>
              <a:t>potential depths than lighter ones. i.e maximum temperature of a PSR of a magnetic CV is</a:t>
            </a:r>
          </a:p>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ru-RU">
                <a:latin typeface="Times New Roman" panose="02020603050405020304" pitchFamily="18" charset="0"/>
              </a:rPr>
              <a:t>almost proportional to the star’s gravitational potential depth, harder X-ray spectra (i.e. higher</a:t>
            </a:r>
          </a:p>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ru-RU">
                <a:latin typeface="Times New Roman" panose="02020603050405020304" pitchFamily="18" charset="0"/>
              </a:rPr>
              <a:t>temperature emission) are expected from systems harboring heavier WDs. Thus, observed X-ray</a:t>
            </a:r>
          </a:p>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ru-RU">
                <a:latin typeface="Times New Roman" panose="02020603050405020304" pitchFamily="18" charset="0"/>
              </a:rPr>
              <a:t>spectral shapes can be translated into the WD masses.</a:t>
            </a:r>
            <a:endParaRPr lang="en-GB" altLang="ru-RU">
              <a:latin typeface="Times New Roman" panose="02020603050405020304" pitchFamily="18" charset="0"/>
            </a:endParaRPr>
          </a:p>
        </p:txBody>
      </p:sp>
    </p:spTree>
    <p:extLst>
      <p:ext uri="{BB962C8B-B14F-4D97-AF65-F5344CB8AC3E}">
        <p14:creationId xmlns:p14="http://schemas.microsoft.com/office/powerpoint/2010/main" val="186894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C1792-062C-45FD-E8FC-90A52AC91020}"/>
            </a:ext>
          </a:extLst>
        </p:cNvPr>
        <p:cNvGrpSpPr/>
        <p:nvPr/>
      </p:nvGrpSpPr>
      <p:grpSpPr>
        <a:xfrm>
          <a:off x="0" y="0"/>
          <a:ext cx="0" cy="0"/>
          <a:chOff x="0" y="0"/>
          <a:chExt cx="0" cy="0"/>
        </a:xfrm>
      </p:grpSpPr>
      <p:sp>
        <p:nvSpPr>
          <p:cNvPr id="193" name="PlaceHolder 1">
            <a:extLst>
              <a:ext uri="{FF2B5EF4-FFF2-40B4-BE49-F238E27FC236}">
                <a16:creationId xmlns:a16="http://schemas.microsoft.com/office/drawing/2014/main" id="{61E7478A-E28D-DA41-F21D-B8ADBCFE7A69}"/>
              </a:ext>
            </a:extLst>
          </p:cNvPr>
          <p:cNvSpPr>
            <a:spLocks noGrp="1" noRot="1" noChangeAspect="1"/>
          </p:cNvSpPr>
          <p:nvPr>
            <p:ph type="sldImg"/>
          </p:nvPr>
        </p:nvSpPr>
        <p:spPr>
          <a:xfrm>
            <a:off x="1374775" y="1336675"/>
            <a:ext cx="4810125" cy="3608388"/>
          </a:xfrm>
          <a:prstGeom prst="rect">
            <a:avLst/>
          </a:prstGeom>
          <a:ln w="0">
            <a:noFill/>
          </a:ln>
        </p:spPr>
      </p:sp>
      <p:sp>
        <p:nvSpPr>
          <p:cNvPr id="194" name="PlaceHolder 2">
            <a:extLst>
              <a:ext uri="{FF2B5EF4-FFF2-40B4-BE49-F238E27FC236}">
                <a16:creationId xmlns:a16="http://schemas.microsoft.com/office/drawing/2014/main" id="{51F7F1FB-AF37-1644-877E-FF8C22E09A34}"/>
              </a:ext>
            </a:extLst>
          </p:cNvPr>
          <p:cNvSpPr>
            <a:spLocks noGrp="1"/>
          </p:cNvSpPr>
          <p:nvPr>
            <p:ph type="body"/>
          </p:nvPr>
        </p:nvSpPr>
        <p:spPr>
          <a:xfrm>
            <a:off x="755640" y="5145120"/>
            <a:ext cx="6048000" cy="4209840"/>
          </a:xfrm>
          <a:prstGeom prst="rect">
            <a:avLst/>
          </a:prstGeom>
          <a:noFill/>
          <a:ln w="0">
            <a:noFill/>
          </a:ln>
        </p:spPr>
        <p:txBody>
          <a:bodyPr anchor="t">
            <a:noAutofit/>
          </a:bodyPr>
          <a:lstStyle/>
          <a:p>
            <a:pPr marL="216000" indent="-216000">
              <a:lnSpc>
                <a:spcPct val="100000"/>
              </a:lnSpc>
              <a:buNone/>
            </a:pPr>
            <a:endParaRPr lang="en-US" sz="2000" b="0" strike="noStrike" spc="-1" dirty="0">
              <a:latin typeface="Arial"/>
            </a:endParaRPr>
          </a:p>
        </p:txBody>
      </p:sp>
      <p:sp>
        <p:nvSpPr>
          <p:cNvPr id="195" name="PlaceHolder 3">
            <a:extLst>
              <a:ext uri="{FF2B5EF4-FFF2-40B4-BE49-F238E27FC236}">
                <a16:creationId xmlns:a16="http://schemas.microsoft.com/office/drawing/2014/main" id="{042E9DAE-AFC0-A091-89D7-CDA70009E5C3}"/>
              </a:ext>
            </a:extLst>
          </p:cNvPr>
          <p:cNvSpPr>
            <a:spLocks noGrp="1"/>
          </p:cNvSpPr>
          <p:nvPr>
            <p:ph type="sldNum" idx="14"/>
          </p:nvPr>
        </p:nvSpPr>
        <p:spPr>
          <a:xfrm>
            <a:off x="4281480" y="10155240"/>
            <a:ext cx="3276360" cy="536040"/>
          </a:xfrm>
          <a:prstGeom prst="rect">
            <a:avLst/>
          </a:prstGeom>
          <a:noFill/>
          <a:ln w="0">
            <a:noFill/>
          </a:ln>
        </p:spPr>
        <p:txBody>
          <a:bodyPr anchor="b">
            <a:noAutofit/>
          </a:bodyPr>
          <a:lstStyle>
            <a:lvl1pPr algn="r">
              <a:lnSpc>
                <a:spcPct val="100000"/>
              </a:lnSpc>
              <a:buNone/>
              <a:defRPr lang="ru-RU" sz="1200" b="0" strike="noStrike" spc="-1">
                <a:latin typeface="Times New Roman"/>
              </a:defRPr>
            </a:lvl1pPr>
          </a:lstStyle>
          <a:p>
            <a:pPr algn="r">
              <a:lnSpc>
                <a:spcPct val="100000"/>
              </a:lnSpc>
              <a:buNone/>
            </a:pPr>
            <a:fld id="{6E233D5D-E855-41D4-A4EE-175293E97589}" type="slidenum">
              <a:rPr lang="ru-RU" sz="1200" b="0" strike="noStrike" spc="-1">
                <a:latin typeface="Times New Roman"/>
              </a:rPr>
              <a:t>21</a:t>
            </a:fld>
            <a:endParaRPr lang="en-US" sz="1200" b="0" strike="noStrike" spc="-1">
              <a:latin typeface="Times New Roman"/>
            </a:endParaRPr>
          </a:p>
        </p:txBody>
      </p:sp>
    </p:spTree>
    <p:extLst>
      <p:ext uri="{BB962C8B-B14F-4D97-AF65-F5344CB8AC3E}">
        <p14:creationId xmlns:p14="http://schemas.microsoft.com/office/powerpoint/2010/main" val="1310240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026C796-BAF1-994A-85DC-A6ED50BF366F}" type="slidenum">
              <a:rPr lang="en-US" smtClean="0"/>
              <a:pPr/>
              <a:t>28</a:t>
            </a:fld>
            <a:endParaRPr lang="en-US"/>
          </a:p>
        </p:txBody>
      </p:sp>
    </p:spTree>
    <p:extLst>
      <p:ext uri="{BB962C8B-B14F-4D97-AF65-F5344CB8AC3E}">
        <p14:creationId xmlns:p14="http://schemas.microsoft.com/office/powerpoint/2010/main" val="2274662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First region: inner parsecs –this purple blob here, why the combination of </a:t>
            </a:r>
            <a:r>
              <a:rPr lang="en-US" baseline="0" dirty="0" err="1"/>
              <a:t>NuSTAR</a:t>
            </a:r>
            <a:r>
              <a:rPr lang="en-US" baseline="0" dirty="0"/>
              <a:t> energy range and spatial resolution key to its discovery</a:t>
            </a:r>
          </a:p>
          <a:p>
            <a:endParaRPr lang="en-US" baseline="0" dirty="0"/>
          </a:p>
          <a:p>
            <a:endParaRPr lang="en-US" baseline="0" dirty="0"/>
          </a:p>
          <a:p>
            <a:endParaRPr lang="en-US" baseline="0" dirty="0"/>
          </a:p>
          <a:p>
            <a:r>
              <a:rPr lang="en-US" baseline="0" dirty="0"/>
              <a:t>stop for a moment to differentiate emission of the very central parsecs</a:t>
            </a:r>
          </a:p>
          <a:p>
            <a:r>
              <a:rPr lang="en-US" baseline="0" dirty="0"/>
              <a:t>This is a region that is very crowded in bright soft X-ray sources, so not really able to investigate with Chandra, XMM</a:t>
            </a:r>
          </a:p>
          <a:p>
            <a:r>
              <a:rPr lang="en-US" baseline="0" dirty="0"/>
              <a:t>But also so dense that couldn’t really resolve with INTEGRAL</a:t>
            </a:r>
          </a:p>
          <a:p>
            <a:r>
              <a:rPr lang="en-US" baseline="0" dirty="0" err="1"/>
              <a:t>NuSTAR</a:t>
            </a:r>
            <a:r>
              <a:rPr lang="en-US" baseline="0" dirty="0"/>
              <a:t> was really the Goldilocks instrument to look at this</a:t>
            </a:r>
            <a:endParaRPr lang="en-US" dirty="0"/>
          </a:p>
        </p:txBody>
      </p:sp>
      <p:sp>
        <p:nvSpPr>
          <p:cNvPr id="4" name="Slide Number Placeholder 3"/>
          <p:cNvSpPr>
            <a:spLocks noGrp="1"/>
          </p:cNvSpPr>
          <p:nvPr>
            <p:ph type="sldNum" sz="quarter" idx="10"/>
          </p:nvPr>
        </p:nvSpPr>
        <p:spPr/>
        <p:txBody>
          <a:bodyPr/>
          <a:lstStyle/>
          <a:p>
            <a:fld id="{6C84E46F-BF70-2444-B645-736A324895A6}" type="slidenum">
              <a:rPr lang="en-US" smtClean="0"/>
              <a:pPr/>
              <a:t>30</a:t>
            </a:fld>
            <a:endParaRPr lang="en-US"/>
          </a:p>
        </p:txBody>
      </p:sp>
    </p:spTree>
    <p:extLst>
      <p:ext uri="{BB962C8B-B14F-4D97-AF65-F5344CB8AC3E}">
        <p14:creationId xmlns:p14="http://schemas.microsoft.com/office/powerpoint/2010/main" val="841869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9144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tx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24" name="Rectangle 4"/>
          <p:cNvSpPr>
            <a:spLocks noGrp="1" noChangeArrowheads="1"/>
          </p:cNvSpPr>
          <p:nvPr>
            <p:ph type="ctrTitle" sz="quarter"/>
          </p:nvPr>
        </p:nvSpPr>
        <p:spPr>
          <a:xfrm>
            <a:off x="901700" y="2197100"/>
            <a:ext cx="7607300" cy="11430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lgn="ctr">
              <a:defRPr b="1"/>
            </a:lvl1pPr>
          </a:lstStyle>
          <a:p>
            <a:pPr lvl="0"/>
            <a:r>
              <a:rPr lang="en-US" noProof="0"/>
              <a:t>Click to edit Master title style</a:t>
            </a:r>
          </a:p>
        </p:txBody>
      </p:sp>
      <p:sp>
        <p:nvSpPr>
          <p:cNvPr id="5125" name="Rectangle 5"/>
          <p:cNvSpPr>
            <a:spLocks noGrp="1" noChangeArrowheads="1"/>
          </p:cNvSpPr>
          <p:nvPr>
            <p:ph type="subTitle" sz="quarter" idx="1"/>
          </p:nvPr>
        </p:nvSpPr>
        <p:spPr>
          <a:xfrm>
            <a:off x="1371600" y="3886200"/>
            <a:ext cx="6400800" cy="1752600"/>
          </a:xfrm>
        </p:spPr>
        <p:txBody>
          <a:bodyPr wrap="none"/>
          <a:lstStyle>
            <a:lvl1pPr marL="0" indent="0" algn="ctr">
              <a:buFont typeface="Wingdings" charset="0"/>
              <a:buNone/>
              <a:defRPr>
                <a:solidFill>
                  <a:srgbClr val="003399"/>
                </a:solidFill>
              </a:defRPr>
            </a:lvl1pPr>
          </a:lstStyle>
          <a:p>
            <a:pPr lvl="0"/>
            <a:r>
              <a:rPr lang="en-US"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68BA6806-13C1-4D43-9499-BF149D65F1CA}" type="slidenum">
              <a:rPr lang="en-US"/>
              <a:pPr/>
              <a:t>‹#›</a:t>
            </a:fld>
            <a:endParaRPr lang="en-US"/>
          </a:p>
        </p:txBody>
      </p:sp>
      <p:sp>
        <p:nvSpPr>
          <p:cNvPr id="5" name="Date Placeholder 4"/>
          <p:cNvSpPr>
            <a:spLocks noGrp="1"/>
          </p:cNvSpPr>
          <p:nvPr>
            <p:ph type="dt" sz="half" idx="11"/>
          </p:nvPr>
        </p:nvSpPr>
        <p:spPr/>
        <p:txBody>
          <a:bodyPr/>
          <a:lstStyle>
            <a:lvl1pPr>
              <a:defRPr/>
            </a:lvl1pPr>
          </a:lstStyle>
          <a:p>
            <a:r>
              <a:rPr lang="en-US" dirty="0"/>
              <a:t>Date</a:t>
            </a:r>
          </a:p>
        </p:txBody>
      </p:sp>
    </p:spTree>
    <p:extLst>
      <p:ext uri="{BB962C8B-B14F-4D97-AF65-F5344CB8AC3E}">
        <p14:creationId xmlns:p14="http://schemas.microsoft.com/office/powerpoint/2010/main" val="247376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6875" y="88900"/>
            <a:ext cx="2092325" cy="6032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9900" y="88900"/>
            <a:ext cx="6124575" cy="6032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2F6405DE-B0E2-3744-A5B3-BEADABF0BFC9}" type="slidenum">
              <a:rPr lang="en-US"/>
              <a:pPr/>
              <a:t>‹#›</a:t>
            </a:fld>
            <a:endParaRPr lang="en-US"/>
          </a:p>
        </p:txBody>
      </p:sp>
      <p:sp>
        <p:nvSpPr>
          <p:cNvPr id="5" name="Date Placeholder 4"/>
          <p:cNvSpPr>
            <a:spLocks noGrp="1"/>
          </p:cNvSpPr>
          <p:nvPr>
            <p:ph type="dt" sz="half" idx="11"/>
          </p:nvPr>
        </p:nvSpPr>
        <p:spPr/>
        <p:txBody>
          <a:bodyPr/>
          <a:lstStyle>
            <a:lvl1pPr>
              <a:defRPr/>
            </a:lvl1pPr>
          </a:lstStyle>
          <a:p>
            <a:r>
              <a:rPr lang="en-US" dirty="0"/>
              <a:t>Date</a:t>
            </a:r>
          </a:p>
        </p:txBody>
      </p:sp>
    </p:spTree>
    <p:extLst>
      <p:ext uri="{BB962C8B-B14F-4D97-AF65-F5344CB8AC3E}">
        <p14:creationId xmlns:p14="http://schemas.microsoft.com/office/powerpoint/2010/main" val="4030143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110" y="273600"/>
            <a:ext cx="8229330" cy="1144800"/>
          </a:xfrm>
          <a:prstGeom prst="rect">
            <a:avLst/>
          </a:prstGeom>
          <a:noFill/>
          <a:ln w="0">
            <a:noFill/>
          </a:ln>
        </p:spPr>
        <p:txBody>
          <a:bodyPr lIns="0" tIns="0" rIns="0" bIns="0" anchor="ctr">
            <a:noAutofit/>
          </a:bodyPr>
          <a:lstStyle/>
          <a:p>
            <a:endParaRPr lang="ru-RU" sz="1350" b="0" strike="noStrike" spc="-1">
              <a:solidFill>
                <a:srgbClr val="000000"/>
              </a:solidFill>
              <a:latin typeface="Calibri"/>
            </a:endParaRPr>
          </a:p>
        </p:txBody>
      </p:sp>
      <p:sp>
        <p:nvSpPr>
          <p:cNvPr id="90" name="PlaceHolder 2"/>
          <p:cNvSpPr>
            <a:spLocks noGrp="1"/>
          </p:cNvSpPr>
          <p:nvPr>
            <p:ph/>
          </p:nvPr>
        </p:nvSpPr>
        <p:spPr>
          <a:xfrm>
            <a:off x="457110" y="1604520"/>
            <a:ext cx="8229330" cy="3977280"/>
          </a:xfrm>
          <a:prstGeom prst="rect">
            <a:avLst/>
          </a:prstGeom>
          <a:noFill/>
          <a:ln w="0">
            <a:noFill/>
          </a:ln>
        </p:spPr>
        <p:txBody>
          <a:bodyPr lIns="0" tIns="0" rIns="0" bIns="0" anchor="t">
            <a:normAutofit/>
          </a:bodyPr>
          <a:lstStyle>
            <a:lvl1pPr>
              <a:lnSpc>
                <a:spcPct val="90000"/>
              </a:lnSpc>
              <a:spcBef>
                <a:spcPts val="1063"/>
              </a:spcBef>
              <a:buNone/>
              <a:defRPr/>
            </a:lvl1pPr>
          </a:lstStyle>
          <a:p>
            <a:pPr>
              <a:lnSpc>
                <a:spcPct val="90000"/>
              </a:lnSpc>
              <a:spcBef>
                <a:spcPts val="1417"/>
              </a:spcBef>
              <a:buNone/>
            </a:pPr>
            <a:endParaRPr lang="ru-RU" sz="2100" b="0" strike="noStrike" spc="-1">
              <a:solidFill>
                <a:srgbClr val="000000"/>
              </a:solidFill>
              <a:latin typeface="Calibri"/>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3BFB262D-D8F0-4A3F-BE35-52B8CA5B3069}" type="slidenum">
              <a:t>‹#›</a:t>
            </a:fld>
            <a:endParaRPr/>
          </a:p>
        </p:txBody>
      </p:sp>
      <p:sp>
        <p:nvSpPr>
          <p:cNvPr id="6" name="PlaceHolder 5"/>
          <p:cNvSpPr>
            <a:spLocks noGrp="1"/>
          </p:cNvSpPr>
          <p:nvPr>
            <p:ph type="dt" idx="9"/>
          </p:nvPr>
        </p:nvSpPr>
        <p:spPr/>
        <p:txBody>
          <a:bodyPr/>
          <a:lstStyle/>
          <a:p>
            <a:endParaRPr/>
          </a:p>
        </p:txBody>
      </p:sp>
    </p:spTree>
    <p:extLst>
      <p:ext uri="{BB962C8B-B14F-4D97-AF65-F5344CB8AC3E}">
        <p14:creationId xmlns:p14="http://schemas.microsoft.com/office/powerpoint/2010/main" val="3160479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0F5BAA8-65AC-384F-952D-6E0344433EB3}" type="slidenum">
              <a:rPr lang="en-US"/>
              <a:pPr/>
              <a:t>‹#›</a:t>
            </a:fld>
            <a:endParaRPr lang="en-US"/>
          </a:p>
        </p:txBody>
      </p:sp>
      <p:sp>
        <p:nvSpPr>
          <p:cNvPr id="5" name="Date Placeholder 4"/>
          <p:cNvSpPr>
            <a:spLocks noGrp="1"/>
          </p:cNvSpPr>
          <p:nvPr>
            <p:ph type="dt" sz="half" idx="11"/>
          </p:nvPr>
        </p:nvSpPr>
        <p:spPr/>
        <p:txBody>
          <a:bodyPr/>
          <a:lstStyle>
            <a:lvl1pPr>
              <a:defRPr/>
            </a:lvl1pPr>
          </a:lstStyle>
          <a:p>
            <a:r>
              <a:rPr lang="en-US" dirty="0"/>
              <a:t>Date</a:t>
            </a:r>
          </a:p>
        </p:txBody>
      </p:sp>
    </p:spTree>
    <p:extLst>
      <p:ext uri="{BB962C8B-B14F-4D97-AF65-F5344CB8AC3E}">
        <p14:creationId xmlns:p14="http://schemas.microsoft.com/office/powerpoint/2010/main" val="3633639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B4F1FF74-9275-C643-8D78-D130BB0E1B3B}" type="slidenum">
              <a:rPr lang="en-US"/>
              <a:pPr/>
              <a:t>‹#›</a:t>
            </a:fld>
            <a:endParaRPr lang="en-US"/>
          </a:p>
        </p:txBody>
      </p:sp>
      <p:sp>
        <p:nvSpPr>
          <p:cNvPr id="5" name="Date Placeholder 4"/>
          <p:cNvSpPr>
            <a:spLocks noGrp="1"/>
          </p:cNvSpPr>
          <p:nvPr>
            <p:ph type="dt" sz="half" idx="11"/>
          </p:nvPr>
        </p:nvSpPr>
        <p:spPr/>
        <p:txBody>
          <a:bodyPr/>
          <a:lstStyle>
            <a:lvl1pPr>
              <a:defRPr/>
            </a:lvl1pPr>
          </a:lstStyle>
          <a:p>
            <a:r>
              <a:rPr lang="en-US" dirty="0"/>
              <a:t>Date</a:t>
            </a:r>
          </a:p>
        </p:txBody>
      </p:sp>
    </p:spTree>
    <p:extLst>
      <p:ext uri="{BB962C8B-B14F-4D97-AF65-F5344CB8AC3E}">
        <p14:creationId xmlns:p14="http://schemas.microsoft.com/office/powerpoint/2010/main" val="925254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9900" y="1244600"/>
            <a:ext cx="410845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0750" y="1244600"/>
            <a:ext cx="410845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430C6D93-A61B-5042-8D98-242811DF9FB7}" type="slidenum">
              <a:rPr lang="en-US"/>
              <a:pPr/>
              <a:t>‹#›</a:t>
            </a:fld>
            <a:endParaRPr lang="en-US"/>
          </a:p>
        </p:txBody>
      </p:sp>
      <p:sp>
        <p:nvSpPr>
          <p:cNvPr id="6" name="Date Placeholder 5"/>
          <p:cNvSpPr>
            <a:spLocks noGrp="1"/>
          </p:cNvSpPr>
          <p:nvPr>
            <p:ph type="dt" sz="half" idx="11"/>
          </p:nvPr>
        </p:nvSpPr>
        <p:spPr/>
        <p:txBody>
          <a:bodyPr/>
          <a:lstStyle>
            <a:lvl1pPr>
              <a:defRPr/>
            </a:lvl1pPr>
          </a:lstStyle>
          <a:p>
            <a:r>
              <a:rPr lang="en-US" dirty="0"/>
              <a:t>Date</a:t>
            </a:r>
          </a:p>
        </p:txBody>
      </p:sp>
    </p:spTree>
    <p:extLst>
      <p:ext uri="{BB962C8B-B14F-4D97-AF65-F5344CB8AC3E}">
        <p14:creationId xmlns:p14="http://schemas.microsoft.com/office/powerpoint/2010/main" val="3043251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E35EBEAF-3613-854E-9A71-B4CB91226E44}" type="slidenum">
              <a:rPr lang="en-US"/>
              <a:pPr/>
              <a:t>‹#›</a:t>
            </a:fld>
            <a:endParaRPr lang="en-US"/>
          </a:p>
        </p:txBody>
      </p:sp>
      <p:sp>
        <p:nvSpPr>
          <p:cNvPr id="8" name="Date Placeholder 7"/>
          <p:cNvSpPr>
            <a:spLocks noGrp="1"/>
          </p:cNvSpPr>
          <p:nvPr>
            <p:ph type="dt" sz="half" idx="11"/>
          </p:nvPr>
        </p:nvSpPr>
        <p:spPr/>
        <p:txBody>
          <a:bodyPr/>
          <a:lstStyle>
            <a:lvl1pPr>
              <a:defRPr/>
            </a:lvl1pPr>
          </a:lstStyle>
          <a:p>
            <a:r>
              <a:rPr lang="en-US" dirty="0"/>
              <a:t>Date</a:t>
            </a:r>
          </a:p>
        </p:txBody>
      </p:sp>
    </p:spTree>
    <p:extLst>
      <p:ext uri="{BB962C8B-B14F-4D97-AF65-F5344CB8AC3E}">
        <p14:creationId xmlns:p14="http://schemas.microsoft.com/office/powerpoint/2010/main" val="320766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6481DCEB-9CAF-ED43-B696-00C7FADE0139}" type="slidenum">
              <a:rPr lang="en-US"/>
              <a:pPr/>
              <a:t>‹#›</a:t>
            </a:fld>
            <a:endParaRPr lang="en-US"/>
          </a:p>
        </p:txBody>
      </p:sp>
      <p:sp>
        <p:nvSpPr>
          <p:cNvPr id="4" name="Date Placeholder 3"/>
          <p:cNvSpPr>
            <a:spLocks noGrp="1"/>
          </p:cNvSpPr>
          <p:nvPr>
            <p:ph type="dt" sz="half" idx="11"/>
          </p:nvPr>
        </p:nvSpPr>
        <p:spPr/>
        <p:txBody>
          <a:bodyPr/>
          <a:lstStyle>
            <a:lvl1pPr>
              <a:defRPr/>
            </a:lvl1pPr>
          </a:lstStyle>
          <a:p>
            <a:r>
              <a:rPr lang="en-US" dirty="0"/>
              <a:t>Date</a:t>
            </a:r>
          </a:p>
        </p:txBody>
      </p:sp>
    </p:spTree>
    <p:extLst>
      <p:ext uri="{BB962C8B-B14F-4D97-AF65-F5344CB8AC3E}">
        <p14:creationId xmlns:p14="http://schemas.microsoft.com/office/powerpoint/2010/main" val="1788710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2575046-885E-D343-8C0C-9E0A85AC4186}" type="slidenum">
              <a:rPr lang="en-US"/>
              <a:pPr/>
              <a:t>‹#›</a:t>
            </a:fld>
            <a:endParaRPr lang="en-US"/>
          </a:p>
        </p:txBody>
      </p:sp>
      <p:sp>
        <p:nvSpPr>
          <p:cNvPr id="3" name="Date Placeholder 2"/>
          <p:cNvSpPr>
            <a:spLocks noGrp="1"/>
          </p:cNvSpPr>
          <p:nvPr>
            <p:ph type="dt" sz="half" idx="11"/>
          </p:nvPr>
        </p:nvSpPr>
        <p:spPr/>
        <p:txBody>
          <a:bodyPr/>
          <a:lstStyle>
            <a:lvl1pPr>
              <a:defRPr/>
            </a:lvl1pPr>
          </a:lstStyle>
          <a:p>
            <a:r>
              <a:rPr lang="en-US" dirty="0"/>
              <a:t>Date</a:t>
            </a:r>
          </a:p>
        </p:txBody>
      </p:sp>
    </p:spTree>
    <p:extLst>
      <p:ext uri="{BB962C8B-B14F-4D97-AF65-F5344CB8AC3E}">
        <p14:creationId xmlns:p14="http://schemas.microsoft.com/office/powerpoint/2010/main" val="3082172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B670F866-74C4-7640-B848-2A415EF26D25}" type="slidenum">
              <a:rPr lang="en-US"/>
              <a:pPr/>
              <a:t>‹#›</a:t>
            </a:fld>
            <a:endParaRPr lang="en-US"/>
          </a:p>
        </p:txBody>
      </p:sp>
      <p:sp>
        <p:nvSpPr>
          <p:cNvPr id="6" name="Date Placeholder 5"/>
          <p:cNvSpPr>
            <a:spLocks noGrp="1"/>
          </p:cNvSpPr>
          <p:nvPr>
            <p:ph type="dt" sz="half" idx="11"/>
          </p:nvPr>
        </p:nvSpPr>
        <p:spPr/>
        <p:txBody>
          <a:bodyPr/>
          <a:lstStyle>
            <a:lvl1pPr>
              <a:defRPr/>
            </a:lvl1pPr>
          </a:lstStyle>
          <a:p>
            <a:r>
              <a:rPr lang="en-US" dirty="0"/>
              <a:t>Date</a:t>
            </a:r>
          </a:p>
        </p:txBody>
      </p:sp>
    </p:spTree>
    <p:extLst>
      <p:ext uri="{BB962C8B-B14F-4D97-AF65-F5344CB8AC3E}">
        <p14:creationId xmlns:p14="http://schemas.microsoft.com/office/powerpoint/2010/main" val="3761282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DEAEE8E7-3486-9E43-8C56-415E1C1D82FC}" type="slidenum">
              <a:rPr lang="en-US"/>
              <a:pPr/>
              <a:t>‹#›</a:t>
            </a:fld>
            <a:endParaRPr lang="en-US"/>
          </a:p>
        </p:txBody>
      </p:sp>
      <p:sp>
        <p:nvSpPr>
          <p:cNvPr id="6" name="Date Placeholder 5"/>
          <p:cNvSpPr>
            <a:spLocks noGrp="1"/>
          </p:cNvSpPr>
          <p:nvPr>
            <p:ph type="dt" sz="half" idx="11"/>
          </p:nvPr>
        </p:nvSpPr>
        <p:spPr/>
        <p:txBody>
          <a:bodyPr/>
          <a:lstStyle>
            <a:lvl1pPr>
              <a:defRPr/>
            </a:lvl1pPr>
          </a:lstStyle>
          <a:p>
            <a:r>
              <a:rPr lang="en-US" dirty="0"/>
              <a:t>Date</a:t>
            </a:r>
          </a:p>
        </p:txBody>
      </p:sp>
    </p:spTree>
    <p:extLst>
      <p:ext uri="{BB962C8B-B14F-4D97-AF65-F5344CB8AC3E}">
        <p14:creationId xmlns:p14="http://schemas.microsoft.com/office/powerpoint/2010/main" val="3023377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35100" y="88900"/>
            <a:ext cx="53721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50000"/>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69900" y="1244600"/>
            <a:ext cx="8369300"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sldNum" sz="quarter" idx="4"/>
          </p:nvPr>
        </p:nvSpPr>
        <p:spPr bwMode="auto">
          <a:xfrm>
            <a:off x="7886700" y="6372225"/>
            <a:ext cx="1104900"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000">
                <a:solidFill>
                  <a:srgbClr val="003399"/>
                </a:solidFill>
              </a:defRPr>
            </a:lvl1pPr>
          </a:lstStyle>
          <a:p>
            <a:fld id="{600501FD-6FA6-AC4D-92AB-0A2F632DB4EC}" type="slidenum">
              <a:rPr lang="en-US"/>
              <a:pPr/>
              <a:t>‹#›</a:t>
            </a:fld>
            <a:endParaRPr lang="en-US"/>
          </a:p>
        </p:txBody>
      </p:sp>
      <p:sp>
        <p:nvSpPr>
          <p:cNvPr id="4101" name="Line 5"/>
          <p:cNvSpPr>
            <a:spLocks noChangeShapeType="1"/>
          </p:cNvSpPr>
          <p:nvPr/>
        </p:nvSpPr>
        <p:spPr bwMode="auto">
          <a:xfrm>
            <a:off x="469900" y="1127126"/>
            <a:ext cx="8369300" cy="0"/>
          </a:xfrm>
          <a:prstGeom prst="line">
            <a:avLst/>
          </a:prstGeom>
          <a:noFill/>
          <a:ln w="57150" cmpd="thickThin">
            <a:solidFill>
              <a:srgbClr val="0033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a:p>
        </p:txBody>
      </p:sp>
      <p:sp>
        <p:nvSpPr>
          <p:cNvPr id="4102" name="Text Box 6"/>
          <p:cNvSpPr txBox="1">
            <a:spLocks noChangeArrowheads="1"/>
          </p:cNvSpPr>
          <p:nvPr/>
        </p:nvSpPr>
        <p:spPr bwMode="auto">
          <a:xfrm>
            <a:off x="1431925" y="6132513"/>
            <a:ext cx="22177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000">
                <a:solidFill>
                  <a:schemeClr val="bg1"/>
                </a:solidFill>
              </a:rPr>
              <a:t>Theme Message (List 3 strengths ?)</a:t>
            </a:r>
          </a:p>
        </p:txBody>
      </p:sp>
      <p:sp>
        <p:nvSpPr>
          <p:cNvPr id="4103" name="Rectangle 7"/>
          <p:cNvSpPr>
            <a:spLocks noChangeArrowheads="1"/>
          </p:cNvSpPr>
          <p:nvPr/>
        </p:nvSpPr>
        <p:spPr bwMode="auto">
          <a:xfrm>
            <a:off x="4252913" y="33480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4105" name="AutoShape 9"/>
          <p:cNvSpPr>
            <a:spLocks noChangeArrowheads="1"/>
          </p:cNvSpPr>
          <p:nvPr/>
        </p:nvSpPr>
        <p:spPr bwMode="auto">
          <a:xfrm>
            <a:off x="6731000" y="739775"/>
            <a:ext cx="568325" cy="187325"/>
          </a:xfrm>
          <a:prstGeom prst="rtTriangle">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 name="AutoShape 10"/>
          <p:cNvSpPr>
            <a:spLocks noChangeArrowheads="1"/>
          </p:cNvSpPr>
          <p:nvPr/>
        </p:nvSpPr>
        <p:spPr bwMode="auto">
          <a:xfrm flipV="1">
            <a:off x="6743700" y="358775"/>
            <a:ext cx="568325" cy="187325"/>
          </a:xfrm>
          <a:prstGeom prst="rtTriangle">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 name="AutoShape 11"/>
          <p:cNvSpPr>
            <a:spLocks noChangeArrowheads="1"/>
          </p:cNvSpPr>
          <p:nvPr/>
        </p:nvSpPr>
        <p:spPr bwMode="auto">
          <a:xfrm>
            <a:off x="7197725" y="717550"/>
            <a:ext cx="666750" cy="215900"/>
          </a:xfrm>
          <a:prstGeom prst="rtTriangle">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 name="AutoShape 12"/>
          <p:cNvSpPr>
            <a:spLocks noChangeArrowheads="1"/>
          </p:cNvSpPr>
          <p:nvPr/>
        </p:nvSpPr>
        <p:spPr bwMode="auto">
          <a:xfrm flipV="1">
            <a:off x="7167563" y="225425"/>
            <a:ext cx="666750" cy="214313"/>
          </a:xfrm>
          <a:prstGeom prst="rtTriangle">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1" name="Rectangle 15"/>
          <p:cNvSpPr>
            <a:spLocks noGrp="1" noChangeArrowheads="1"/>
          </p:cNvSpPr>
          <p:nvPr>
            <p:ph type="dt" sz="half" idx="2"/>
          </p:nvPr>
        </p:nvSpPr>
        <p:spPr bwMode="auto">
          <a:xfrm>
            <a:off x="152400" y="6400800"/>
            <a:ext cx="1123950" cy="323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000">
                <a:solidFill>
                  <a:srgbClr val="003399"/>
                </a:solidFill>
              </a:defRPr>
            </a:lvl1pPr>
          </a:lstStyle>
          <a:p>
            <a:r>
              <a:rPr lang="en-US"/>
              <a:t>FP&amp;E CDR</a:t>
            </a:r>
          </a:p>
          <a:p>
            <a:r>
              <a:rPr lang="en-US"/>
              <a:t>July 14/15, 2009</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p:txStyles>
    <p:titleStyle>
      <a:lvl1pPr algn="l" rtl="0" eaLnBrk="1" fontAlgn="base" hangingPunct="1">
        <a:spcBef>
          <a:spcPct val="0"/>
        </a:spcBef>
        <a:spcAft>
          <a:spcPct val="0"/>
        </a:spcAft>
        <a:defRPr sz="2800" i="1">
          <a:solidFill>
            <a:srgbClr val="003399"/>
          </a:solidFill>
          <a:latin typeface="+mj-lt"/>
          <a:ea typeface="+mj-ea"/>
          <a:cs typeface="+mj-cs"/>
        </a:defRPr>
      </a:lvl1pPr>
      <a:lvl2pPr algn="l" rtl="0" eaLnBrk="1" fontAlgn="base" hangingPunct="1">
        <a:spcBef>
          <a:spcPct val="0"/>
        </a:spcBef>
        <a:spcAft>
          <a:spcPct val="0"/>
        </a:spcAft>
        <a:defRPr sz="2800" i="1">
          <a:solidFill>
            <a:srgbClr val="003399"/>
          </a:solidFill>
          <a:latin typeface="Arial" charset="0"/>
          <a:ea typeface="ＭＳ Ｐゴシック" charset="0"/>
        </a:defRPr>
      </a:lvl2pPr>
      <a:lvl3pPr algn="l" rtl="0" eaLnBrk="1" fontAlgn="base" hangingPunct="1">
        <a:spcBef>
          <a:spcPct val="0"/>
        </a:spcBef>
        <a:spcAft>
          <a:spcPct val="0"/>
        </a:spcAft>
        <a:defRPr sz="2800" i="1">
          <a:solidFill>
            <a:srgbClr val="003399"/>
          </a:solidFill>
          <a:latin typeface="Arial" charset="0"/>
          <a:ea typeface="ＭＳ Ｐゴシック" charset="0"/>
        </a:defRPr>
      </a:lvl3pPr>
      <a:lvl4pPr algn="l" rtl="0" eaLnBrk="1" fontAlgn="base" hangingPunct="1">
        <a:spcBef>
          <a:spcPct val="0"/>
        </a:spcBef>
        <a:spcAft>
          <a:spcPct val="0"/>
        </a:spcAft>
        <a:defRPr sz="2800" i="1">
          <a:solidFill>
            <a:srgbClr val="003399"/>
          </a:solidFill>
          <a:latin typeface="Arial" charset="0"/>
          <a:ea typeface="ＭＳ Ｐゴシック" charset="0"/>
        </a:defRPr>
      </a:lvl4pPr>
      <a:lvl5pPr algn="l" rtl="0" eaLnBrk="1" fontAlgn="base" hangingPunct="1">
        <a:spcBef>
          <a:spcPct val="0"/>
        </a:spcBef>
        <a:spcAft>
          <a:spcPct val="0"/>
        </a:spcAft>
        <a:defRPr sz="2800" i="1">
          <a:solidFill>
            <a:srgbClr val="003399"/>
          </a:solidFill>
          <a:latin typeface="Arial" charset="0"/>
          <a:ea typeface="ＭＳ Ｐゴシック" charset="0"/>
        </a:defRPr>
      </a:lvl5pPr>
      <a:lvl6pPr marL="457200" algn="l" rtl="0" eaLnBrk="1" fontAlgn="base" hangingPunct="1">
        <a:spcBef>
          <a:spcPct val="0"/>
        </a:spcBef>
        <a:spcAft>
          <a:spcPct val="0"/>
        </a:spcAft>
        <a:defRPr sz="2800" i="1">
          <a:solidFill>
            <a:srgbClr val="003399"/>
          </a:solidFill>
          <a:latin typeface="Arial" charset="0"/>
          <a:ea typeface="ＭＳ Ｐゴシック" charset="0"/>
        </a:defRPr>
      </a:lvl6pPr>
      <a:lvl7pPr marL="914400" algn="l" rtl="0" eaLnBrk="1" fontAlgn="base" hangingPunct="1">
        <a:spcBef>
          <a:spcPct val="0"/>
        </a:spcBef>
        <a:spcAft>
          <a:spcPct val="0"/>
        </a:spcAft>
        <a:defRPr sz="2800" i="1">
          <a:solidFill>
            <a:srgbClr val="003399"/>
          </a:solidFill>
          <a:latin typeface="Arial" charset="0"/>
          <a:ea typeface="ＭＳ Ｐゴシック" charset="0"/>
        </a:defRPr>
      </a:lvl7pPr>
      <a:lvl8pPr marL="1371600" algn="l" rtl="0" eaLnBrk="1" fontAlgn="base" hangingPunct="1">
        <a:spcBef>
          <a:spcPct val="0"/>
        </a:spcBef>
        <a:spcAft>
          <a:spcPct val="0"/>
        </a:spcAft>
        <a:defRPr sz="2800" i="1">
          <a:solidFill>
            <a:srgbClr val="003399"/>
          </a:solidFill>
          <a:latin typeface="Arial" charset="0"/>
          <a:ea typeface="ＭＳ Ｐゴシック" charset="0"/>
        </a:defRPr>
      </a:lvl8pPr>
      <a:lvl9pPr marL="1828800" algn="l" rtl="0" eaLnBrk="1" fontAlgn="base" hangingPunct="1">
        <a:spcBef>
          <a:spcPct val="0"/>
        </a:spcBef>
        <a:spcAft>
          <a:spcPct val="0"/>
        </a:spcAft>
        <a:defRPr sz="2800" i="1">
          <a:solidFill>
            <a:srgbClr val="003399"/>
          </a:solidFill>
          <a:latin typeface="Arial" charset="0"/>
          <a:ea typeface="ＭＳ Ｐゴシック" charset="0"/>
        </a:defRPr>
      </a:lvl9pPr>
    </p:titleStyle>
    <p:bodyStyle>
      <a:lvl1pPr marL="342900" indent="-342900" algn="l" rtl="0" eaLnBrk="1" fontAlgn="base" hangingPunct="1">
        <a:spcBef>
          <a:spcPct val="20000"/>
        </a:spcBef>
        <a:spcAft>
          <a:spcPct val="0"/>
        </a:spcAft>
        <a:buClr>
          <a:srgbClr val="CC0000"/>
        </a:buClr>
        <a:buFont typeface="Wingdings" charset="0"/>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SzPct val="75000"/>
        <a:buFont typeface="Wingdings" charset="0"/>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lr>
          <a:schemeClr val="tx2"/>
        </a:buClr>
        <a:buChar char="–"/>
        <a:defRPr>
          <a:solidFill>
            <a:schemeClr val="tx1"/>
          </a:solidFill>
          <a:latin typeface="+mn-lt"/>
          <a:ea typeface="+mn-ea"/>
        </a:defRPr>
      </a:lvl5pPr>
      <a:lvl6pPr marL="2514600" indent="-228600" algn="l" rtl="0" eaLnBrk="1" fontAlgn="base" hangingPunct="1">
        <a:spcBef>
          <a:spcPct val="20000"/>
        </a:spcBef>
        <a:spcAft>
          <a:spcPct val="0"/>
        </a:spcAft>
        <a:buClr>
          <a:schemeClr val="tx2"/>
        </a:buClr>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tx2"/>
        </a:buClr>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tx2"/>
        </a:buClr>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tx2"/>
        </a:buClr>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848544" y="2564904"/>
            <a:ext cx="7607300" cy="2232248"/>
          </a:xfrm>
        </p:spPr>
        <p:txBody>
          <a:bodyPr/>
          <a:lstStyle/>
          <a:p>
            <a:r>
              <a:rPr lang="en-US" sz="3600" i="0" dirty="0"/>
              <a:t>[From far to] The closest environment </a:t>
            </a:r>
            <a:br>
              <a:rPr lang="en-US" sz="3600" i="0" dirty="0"/>
            </a:br>
            <a:r>
              <a:rPr lang="en-US" sz="3600" i="0" dirty="0"/>
              <a:t>of the supermassive black hole </a:t>
            </a:r>
            <a:br>
              <a:rPr lang="en-US" sz="3600" i="0" dirty="0"/>
            </a:br>
            <a:r>
              <a:rPr lang="en-US" sz="3600" i="0" dirty="0"/>
              <a:t>Sagittarius A* in X-rays</a:t>
            </a:r>
            <a:endParaRPr lang="en-US" sz="3600" b="0" i="0" dirty="0"/>
          </a:p>
        </p:txBody>
      </p:sp>
      <p:sp>
        <p:nvSpPr>
          <p:cNvPr id="114691" name="Rectangle 3"/>
          <p:cNvSpPr>
            <a:spLocks noGrp="1" noChangeArrowheads="1"/>
          </p:cNvSpPr>
          <p:nvPr>
            <p:ph type="subTitle" idx="1"/>
          </p:nvPr>
        </p:nvSpPr>
        <p:spPr>
          <a:xfrm>
            <a:off x="967012" y="4797152"/>
            <a:ext cx="7488832" cy="1163229"/>
          </a:xfrm>
        </p:spPr>
        <p:txBody>
          <a:bodyPr/>
          <a:lstStyle/>
          <a:p>
            <a:r>
              <a:rPr lang="en-US" dirty="0"/>
              <a:t>Roman Krivonos</a:t>
            </a:r>
          </a:p>
          <a:p>
            <a:endParaRPr lang="en-US" sz="600" dirty="0"/>
          </a:p>
          <a:p>
            <a:r>
              <a:rPr lang="en-US" sz="2000" dirty="0"/>
              <a:t>Space Research Institute (IKI), Moscow, Russia</a:t>
            </a:r>
          </a:p>
        </p:txBody>
      </p:sp>
      <p:sp>
        <p:nvSpPr>
          <p:cNvPr id="6" name="Date Placeholder 4"/>
          <p:cNvSpPr txBox="1">
            <a:spLocks/>
          </p:cNvSpPr>
          <p:nvPr/>
        </p:nvSpPr>
        <p:spPr>
          <a:xfrm>
            <a:off x="35496" y="6489526"/>
            <a:ext cx="1971328" cy="323850"/>
          </a:xfrm>
          <a:prstGeom prst="rect">
            <a:avLst/>
          </a:prstGeom>
        </p:spPr>
        <p:txBody>
          <a:bodyP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mn-cs"/>
              </a:defRPr>
            </a:lvl1pPr>
            <a:lvl2pPr marL="457200" algn="l" rtl="0" fontAlgn="base">
              <a:spcBef>
                <a:spcPct val="0"/>
              </a:spcBef>
              <a:spcAft>
                <a:spcPct val="0"/>
              </a:spcAft>
              <a:defRPr sz="2000" kern="1200">
                <a:solidFill>
                  <a:schemeClr val="tx1"/>
                </a:solidFill>
                <a:latin typeface="Arial" charset="0"/>
                <a:ea typeface="ＭＳ Ｐゴシック" charset="0"/>
                <a:cs typeface="+mn-cs"/>
              </a:defRPr>
            </a:lvl2pPr>
            <a:lvl3pPr marL="914400" algn="l" rtl="0" fontAlgn="base">
              <a:spcBef>
                <a:spcPct val="0"/>
              </a:spcBef>
              <a:spcAft>
                <a:spcPct val="0"/>
              </a:spcAft>
              <a:defRPr sz="2000" kern="1200">
                <a:solidFill>
                  <a:schemeClr val="tx1"/>
                </a:solidFill>
                <a:latin typeface="Arial" charset="0"/>
                <a:ea typeface="ＭＳ Ｐゴシック" charset="0"/>
                <a:cs typeface="+mn-cs"/>
              </a:defRPr>
            </a:lvl3pPr>
            <a:lvl4pPr marL="1371600" algn="l" rtl="0" fontAlgn="base">
              <a:spcBef>
                <a:spcPct val="0"/>
              </a:spcBef>
              <a:spcAft>
                <a:spcPct val="0"/>
              </a:spcAft>
              <a:defRPr sz="2000" kern="1200">
                <a:solidFill>
                  <a:schemeClr val="tx1"/>
                </a:solidFill>
                <a:latin typeface="Arial" charset="0"/>
                <a:ea typeface="ＭＳ Ｐゴシック" charset="0"/>
                <a:cs typeface="+mn-cs"/>
              </a:defRPr>
            </a:lvl4pPr>
            <a:lvl5pPr marL="1828800" algn="l" rtl="0" fontAlgn="base">
              <a:spcBef>
                <a:spcPct val="0"/>
              </a:spcBef>
              <a:spcAft>
                <a:spcPct val="0"/>
              </a:spcAft>
              <a:defRPr sz="2000" kern="1200">
                <a:solidFill>
                  <a:schemeClr val="tx1"/>
                </a:solidFill>
                <a:latin typeface="Arial" charset="0"/>
                <a:ea typeface="ＭＳ Ｐゴシック" charset="0"/>
                <a:cs typeface="+mn-cs"/>
              </a:defRPr>
            </a:lvl5pPr>
            <a:lvl6pPr marL="2286000" algn="l" defTabSz="457200" rtl="0" eaLnBrk="1" latinLnBrk="0" hangingPunct="1">
              <a:defRPr sz="2000" kern="1200">
                <a:solidFill>
                  <a:schemeClr val="tx1"/>
                </a:solidFill>
                <a:latin typeface="Arial" charset="0"/>
                <a:ea typeface="ＭＳ Ｐゴシック" charset="0"/>
                <a:cs typeface="+mn-cs"/>
              </a:defRPr>
            </a:lvl6pPr>
            <a:lvl7pPr marL="2743200" algn="l" defTabSz="457200" rtl="0" eaLnBrk="1" latinLnBrk="0" hangingPunct="1">
              <a:defRPr sz="2000" kern="1200">
                <a:solidFill>
                  <a:schemeClr val="tx1"/>
                </a:solidFill>
                <a:latin typeface="Arial" charset="0"/>
                <a:ea typeface="ＭＳ Ｐゴシック" charset="0"/>
                <a:cs typeface="+mn-cs"/>
              </a:defRPr>
            </a:lvl7pPr>
            <a:lvl8pPr marL="3200400" algn="l" defTabSz="457200" rtl="0" eaLnBrk="1" latinLnBrk="0" hangingPunct="1">
              <a:defRPr sz="2000" kern="1200">
                <a:solidFill>
                  <a:schemeClr val="tx1"/>
                </a:solidFill>
                <a:latin typeface="Arial" charset="0"/>
                <a:ea typeface="ＭＳ Ｐゴシック" charset="0"/>
                <a:cs typeface="+mn-cs"/>
              </a:defRPr>
            </a:lvl8pPr>
            <a:lvl9pPr marL="3657600" algn="l" defTabSz="457200" rtl="0" eaLnBrk="1" latinLnBrk="0" hangingPunct="1">
              <a:defRPr sz="2000" kern="1200">
                <a:solidFill>
                  <a:schemeClr val="tx1"/>
                </a:solidFill>
                <a:latin typeface="Arial" charset="0"/>
                <a:ea typeface="ＭＳ Ｐゴシック" charset="0"/>
                <a:cs typeface="+mn-cs"/>
              </a:defRPr>
            </a:lvl9pPr>
          </a:lstStyle>
          <a:p>
            <a:endParaRPr lang="en-US" sz="1400" dirty="0">
              <a:solidFill>
                <a:srgbClr val="003399"/>
              </a:solidFill>
            </a:endParaRPr>
          </a:p>
        </p:txBody>
      </p:sp>
      <p:pic>
        <p:nvPicPr>
          <p:cNvPr id="2" name="Рисунок 1">
            <a:extLst>
              <a:ext uri="{FF2B5EF4-FFF2-40B4-BE49-F238E27FC236}">
                <a16:creationId xmlns:a16="http://schemas.microsoft.com/office/drawing/2014/main" id="{180E6722-3E06-2341-A84B-5B4B76A771E8}"/>
              </a:ext>
            </a:extLst>
          </p:cNvPr>
          <p:cNvPicPr>
            <a:picLocks noChangeAspect="1"/>
          </p:cNvPicPr>
          <p:nvPr/>
        </p:nvPicPr>
        <p:blipFill>
          <a:blip r:embed="rId3"/>
          <a:stretch>
            <a:fillRect/>
          </a:stretch>
        </p:blipFill>
        <p:spPr>
          <a:xfrm>
            <a:off x="0" y="0"/>
            <a:ext cx="9144000" cy="25884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2ABF5EBF-C779-B44C-B1F6-F128C797F896}"/>
              </a:ext>
            </a:extLst>
          </p:cNvPr>
          <p:cNvGrpSpPr/>
          <p:nvPr/>
        </p:nvGrpSpPr>
        <p:grpSpPr>
          <a:xfrm>
            <a:off x="552742" y="2171544"/>
            <a:ext cx="2297125" cy="2467400"/>
            <a:chOff x="743743" y="3130900"/>
            <a:chExt cx="3062834" cy="3289867"/>
          </a:xfrm>
        </p:grpSpPr>
        <p:pic>
          <p:nvPicPr>
            <p:cNvPr id="8" name="Picture 3">
              <a:extLst>
                <a:ext uri="{FF2B5EF4-FFF2-40B4-BE49-F238E27FC236}">
                  <a16:creationId xmlns:a16="http://schemas.microsoft.com/office/drawing/2014/main" id="{2646BDFF-D376-8E43-87DE-878210A3A3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362"/>
            <a:stretch/>
          </p:blipFill>
          <p:spPr bwMode="auto">
            <a:xfrm>
              <a:off x="743743" y="3130900"/>
              <a:ext cx="2998787" cy="3250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4">
              <a:extLst>
                <a:ext uri="{FF2B5EF4-FFF2-40B4-BE49-F238E27FC236}">
                  <a16:creationId xmlns:a16="http://schemas.microsoft.com/office/drawing/2014/main" id="{8E12B0A1-2C75-7144-BB46-E072EC1B2484}"/>
                </a:ext>
              </a:extLst>
            </p:cNvPr>
            <p:cNvSpPr txBox="1">
              <a:spLocks noChangeArrowheads="1"/>
            </p:cNvSpPr>
            <p:nvPr/>
          </p:nvSpPr>
          <p:spPr bwMode="auto">
            <a:xfrm>
              <a:off x="2590005" y="5682103"/>
              <a:ext cx="1216572"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3000" b="1" dirty="0">
                  <a:solidFill>
                    <a:srgbClr val="FFFF00"/>
                  </a:solidFill>
                  <a:latin typeface="Calibri" charset="0"/>
                </a:rPr>
                <a:t>M32</a:t>
              </a:r>
              <a:endParaRPr lang="ru-RU" sz="3000" b="1" dirty="0">
                <a:solidFill>
                  <a:srgbClr val="FFFF00"/>
                </a:solidFill>
                <a:latin typeface="Calibri" charset="0"/>
              </a:endParaRPr>
            </a:p>
          </p:txBody>
        </p:sp>
      </p:grpSp>
      <p:pic>
        <p:nvPicPr>
          <p:cNvPr id="65537" name="Picture 1">
            <a:extLst>
              <a:ext uri="{FF2B5EF4-FFF2-40B4-BE49-F238E27FC236}">
                <a16:creationId xmlns:a16="http://schemas.microsoft.com/office/drawing/2014/main" id="{DC077CF1-581E-6641-9EF1-C11870183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179" y="1359379"/>
            <a:ext cx="2799160" cy="2236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5538" name="Picture 2">
            <a:extLst>
              <a:ext uri="{FF2B5EF4-FFF2-40B4-BE49-F238E27FC236}">
                <a16:creationId xmlns:a16="http://schemas.microsoft.com/office/drawing/2014/main" id="{097231FB-5996-2741-A95E-52109920BB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2668" y="1303094"/>
            <a:ext cx="3031331" cy="294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3" name="Text Box 4">
            <a:extLst>
              <a:ext uri="{FF2B5EF4-FFF2-40B4-BE49-F238E27FC236}">
                <a16:creationId xmlns:a16="http://schemas.microsoft.com/office/drawing/2014/main" id="{29231E3B-346F-0D41-B245-937C04932E51}"/>
              </a:ext>
            </a:extLst>
          </p:cNvPr>
          <p:cNvSpPr txBox="1">
            <a:spLocks noChangeArrowheads="1"/>
          </p:cNvSpPr>
          <p:nvPr/>
        </p:nvSpPr>
        <p:spPr bwMode="auto">
          <a:xfrm>
            <a:off x="4551759" y="3283801"/>
            <a:ext cx="1314450" cy="242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lstStyle>
            <a:lvl1pPr eaLnBrk="0" hangingPunct="0">
              <a:tabLst>
                <a:tab pos="655638" algn="l"/>
                <a:tab pos="1312863" algn="l"/>
              </a:tabLst>
              <a:defRPr>
                <a:solidFill>
                  <a:schemeClr val="tx1"/>
                </a:solidFill>
                <a:latin typeface="Arial" charset="0"/>
                <a:ea typeface="ＭＳ Ｐゴシック" charset="0"/>
              </a:defRPr>
            </a:lvl1pPr>
            <a:lvl2pPr marL="742950" indent="-285750" eaLnBrk="0" hangingPunct="0">
              <a:tabLst>
                <a:tab pos="655638" algn="l"/>
                <a:tab pos="1312863" algn="l"/>
              </a:tabLst>
              <a:defRPr>
                <a:solidFill>
                  <a:schemeClr val="tx1"/>
                </a:solidFill>
                <a:latin typeface="Arial" charset="0"/>
                <a:ea typeface="ＭＳ Ｐゴシック" charset="0"/>
              </a:defRPr>
            </a:lvl2pPr>
            <a:lvl3pPr marL="1143000" indent="-228600" eaLnBrk="0" hangingPunct="0">
              <a:tabLst>
                <a:tab pos="655638" algn="l"/>
                <a:tab pos="1312863" algn="l"/>
              </a:tabLst>
              <a:defRPr>
                <a:solidFill>
                  <a:schemeClr val="tx1"/>
                </a:solidFill>
                <a:latin typeface="Arial" charset="0"/>
                <a:ea typeface="ＭＳ Ｐゴシック" charset="0"/>
              </a:defRPr>
            </a:lvl3pPr>
            <a:lvl4pPr marL="1600200" indent="-228600" eaLnBrk="0" hangingPunct="0">
              <a:tabLst>
                <a:tab pos="655638" algn="l"/>
                <a:tab pos="1312863" algn="l"/>
              </a:tabLst>
              <a:defRPr>
                <a:solidFill>
                  <a:schemeClr val="tx1"/>
                </a:solidFill>
                <a:latin typeface="Arial" charset="0"/>
                <a:ea typeface="ＭＳ Ｐゴシック" charset="0"/>
              </a:defRPr>
            </a:lvl4pPr>
            <a:lvl5pPr marL="2057400" indent="-228600" eaLnBrk="0" hangingPunct="0">
              <a:tabLst>
                <a:tab pos="655638" algn="l"/>
                <a:tab pos="1312863"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Lst>
              <a:defRPr>
                <a:solidFill>
                  <a:schemeClr val="tx1"/>
                </a:solidFill>
                <a:latin typeface="Arial" charset="0"/>
                <a:ea typeface="ＭＳ Ｐゴシック" charset="0"/>
              </a:defRPr>
            </a:lvl9pPr>
          </a:lstStyle>
          <a:p>
            <a:pPr eaLnBrk="1" hangingPunct="1">
              <a:defRPr/>
            </a:pPr>
            <a:r>
              <a:rPr lang="en-US" sz="1500" dirty="0">
                <a:solidFill>
                  <a:srgbClr val="FFFF00"/>
                </a:solidFill>
                <a:latin typeface="Calibri" charset="0"/>
              </a:rPr>
              <a:t>Elliptical galaxy</a:t>
            </a:r>
          </a:p>
        </p:txBody>
      </p:sp>
      <p:sp>
        <p:nvSpPr>
          <p:cNvPr id="10" name="Text Box 3">
            <a:extLst>
              <a:ext uri="{FF2B5EF4-FFF2-40B4-BE49-F238E27FC236}">
                <a16:creationId xmlns:a16="http://schemas.microsoft.com/office/drawing/2014/main" id="{C27E76AB-B3F5-934B-82E3-465399EA5337}"/>
              </a:ext>
            </a:extLst>
          </p:cNvPr>
          <p:cNvSpPr txBox="1">
            <a:spLocks noChangeArrowheads="1"/>
          </p:cNvSpPr>
          <p:nvPr/>
        </p:nvSpPr>
        <p:spPr bwMode="auto">
          <a:xfrm>
            <a:off x="3313509" y="1359379"/>
            <a:ext cx="1721644" cy="482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lstStyle>
            <a:lvl1pPr eaLnBrk="0" hangingPunct="0">
              <a:tabLst>
                <a:tab pos="655638" algn="l"/>
                <a:tab pos="1312863" algn="l"/>
                <a:tab pos="1968500" algn="l"/>
              </a:tabLst>
              <a:defRPr>
                <a:solidFill>
                  <a:schemeClr val="tx1"/>
                </a:solidFill>
                <a:latin typeface="Arial" charset="0"/>
                <a:ea typeface="ＭＳ Ｐゴシック" charset="0"/>
              </a:defRPr>
            </a:lvl1pPr>
            <a:lvl2pPr marL="742950" indent="-285750" eaLnBrk="0" hangingPunct="0">
              <a:tabLst>
                <a:tab pos="655638" algn="l"/>
                <a:tab pos="1312863" algn="l"/>
                <a:tab pos="1968500" algn="l"/>
              </a:tabLst>
              <a:defRPr>
                <a:solidFill>
                  <a:schemeClr val="tx1"/>
                </a:solidFill>
                <a:latin typeface="Arial" charset="0"/>
                <a:ea typeface="ＭＳ Ｐゴシック" charset="0"/>
              </a:defRPr>
            </a:lvl2pPr>
            <a:lvl3pPr marL="1143000" indent="-228600" eaLnBrk="0" hangingPunct="0">
              <a:tabLst>
                <a:tab pos="655638" algn="l"/>
                <a:tab pos="1312863" algn="l"/>
                <a:tab pos="1968500" algn="l"/>
              </a:tabLst>
              <a:defRPr>
                <a:solidFill>
                  <a:schemeClr val="tx1"/>
                </a:solidFill>
                <a:latin typeface="Arial" charset="0"/>
                <a:ea typeface="ＭＳ Ｐゴシック" charset="0"/>
              </a:defRPr>
            </a:lvl3pPr>
            <a:lvl4pPr marL="1600200" indent="-228600" eaLnBrk="0" hangingPunct="0">
              <a:tabLst>
                <a:tab pos="655638" algn="l"/>
                <a:tab pos="1312863" algn="l"/>
                <a:tab pos="1968500" algn="l"/>
              </a:tabLst>
              <a:defRPr>
                <a:solidFill>
                  <a:schemeClr val="tx1"/>
                </a:solidFill>
                <a:latin typeface="Arial" charset="0"/>
                <a:ea typeface="ＭＳ Ｐゴシック" charset="0"/>
              </a:defRPr>
            </a:lvl4pPr>
            <a:lvl5pPr marL="2057400" indent="-228600" eaLnBrk="0" hangingPunct="0">
              <a:tabLst>
                <a:tab pos="655638" algn="l"/>
                <a:tab pos="1312863" algn="l"/>
                <a:tab pos="19685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Lst>
              <a:defRPr>
                <a:solidFill>
                  <a:schemeClr val="tx1"/>
                </a:solidFill>
                <a:latin typeface="Arial" charset="0"/>
                <a:ea typeface="ＭＳ Ｐゴシック" charset="0"/>
              </a:defRPr>
            </a:lvl9pPr>
          </a:lstStyle>
          <a:p>
            <a:pPr eaLnBrk="1" hangingPunct="1">
              <a:defRPr/>
            </a:pPr>
            <a:r>
              <a:rPr lang="en-US" sz="2700" dirty="0">
                <a:solidFill>
                  <a:srgbClr val="FFFF00"/>
                </a:solidFill>
                <a:latin typeface="Calibri" charset="0"/>
              </a:rPr>
              <a:t>NGC 3379</a:t>
            </a:r>
          </a:p>
        </p:txBody>
      </p:sp>
      <p:sp>
        <p:nvSpPr>
          <p:cNvPr id="15" name="TextBox 3">
            <a:extLst>
              <a:ext uri="{FF2B5EF4-FFF2-40B4-BE49-F238E27FC236}">
                <a16:creationId xmlns:a16="http://schemas.microsoft.com/office/drawing/2014/main" id="{A3EBB62C-3CBF-E84B-8B0D-3A5B46D86648}"/>
              </a:ext>
            </a:extLst>
          </p:cNvPr>
          <p:cNvSpPr txBox="1">
            <a:spLocks noChangeArrowheads="1"/>
          </p:cNvSpPr>
          <p:nvPr/>
        </p:nvSpPr>
        <p:spPr bwMode="auto">
          <a:xfrm>
            <a:off x="820192" y="346217"/>
            <a:ext cx="770394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ru-RU" sz="2400" dirty="0"/>
              <a:t>The same phenomena in other galaxies</a:t>
            </a:r>
          </a:p>
        </p:txBody>
      </p:sp>
      <p:grpSp>
        <p:nvGrpSpPr>
          <p:cNvPr id="16" name="Группа 15">
            <a:extLst>
              <a:ext uri="{FF2B5EF4-FFF2-40B4-BE49-F238E27FC236}">
                <a16:creationId xmlns:a16="http://schemas.microsoft.com/office/drawing/2014/main" id="{584643C6-5BD7-D941-AC42-2DABE08A15AD}"/>
              </a:ext>
            </a:extLst>
          </p:cNvPr>
          <p:cNvGrpSpPr/>
          <p:nvPr/>
        </p:nvGrpSpPr>
        <p:grpSpPr>
          <a:xfrm>
            <a:off x="3129117" y="4274423"/>
            <a:ext cx="5474184" cy="2614409"/>
            <a:chOff x="4428141" y="4098846"/>
            <a:chExt cx="7298912" cy="3485879"/>
          </a:xfrm>
        </p:grpSpPr>
        <p:pic>
          <p:nvPicPr>
            <p:cNvPr id="7" name="Picture 3">
              <a:extLst>
                <a:ext uri="{FF2B5EF4-FFF2-40B4-BE49-F238E27FC236}">
                  <a16:creationId xmlns:a16="http://schemas.microsoft.com/office/drawing/2014/main" id="{CE0EFD9C-F7D0-924A-97E3-1AC3833C41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8141" y="4098846"/>
              <a:ext cx="7298912" cy="348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43E05EB6-45B8-DC43-A543-753DA93DFACA}"/>
                </a:ext>
              </a:extLst>
            </p:cNvPr>
            <p:cNvSpPr txBox="1"/>
            <p:nvPr/>
          </p:nvSpPr>
          <p:spPr>
            <a:xfrm>
              <a:off x="8259366" y="4447593"/>
              <a:ext cx="3014073" cy="430887"/>
            </a:xfrm>
            <a:prstGeom prst="rect">
              <a:avLst/>
            </a:prstGeom>
            <a:noFill/>
          </p:spPr>
          <p:txBody>
            <a:bodyPr wrap="none" rtlCol="0">
              <a:spAutoFit/>
            </a:bodyPr>
            <a:lstStyle/>
            <a:p>
              <a:r>
                <a:rPr lang="en-US" sz="1500" dirty="0"/>
                <a:t>Revnivtsev et al., </a:t>
              </a:r>
              <a:r>
                <a:rPr lang="ru-RU" sz="1500" dirty="0"/>
                <a:t>(2008)</a:t>
              </a:r>
            </a:p>
          </p:txBody>
        </p:sp>
      </p:grpSp>
      <p:sp>
        <p:nvSpPr>
          <p:cNvPr id="18" name="TextBox 17">
            <a:extLst>
              <a:ext uri="{FF2B5EF4-FFF2-40B4-BE49-F238E27FC236}">
                <a16:creationId xmlns:a16="http://schemas.microsoft.com/office/drawing/2014/main" id="{A1DF92F3-BBF4-CE48-988F-65DB0D77A879}"/>
              </a:ext>
            </a:extLst>
          </p:cNvPr>
          <p:cNvSpPr txBox="1"/>
          <p:nvPr/>
        </p:nvSpPr>
        <p:spPr>
          <a:xfrm>
            <a:off x="541277" y="4797152"/>
            <a:ext cx="2260555" cy="323165"/>
          </a:xfrm>
          <a:prstGeom prst="rect">
            <a:avLst/>
          </a:prstGeom>
          <a:noFill/>
        </p:spPr>
        <p:txBody>
          <a:bodyPr wrap="none" rtlCol="0">
            <a:spAutoFit/>
          </a:bodyPr>
          <a:lstStyle/>
          <a:p>
            <a:r>
              <a:rPr lang="en-US" sz="1500" dirty="0"/>
              <a:t>Revnivtsev et al.,</a:t>
            </a:r>
            <a:r>
              <a:rPr lang="ru-RU" sz="1500" dirty="0"/>
              <a:t> (2007)</a:t>
            </a:r>
          </a:p>
        </p:txBody>
      </p:sp>
    </p:spTree>
    <p:extLst>
      <p:ext uri="{BB962C8B-B14F-4D97-AF65-F5344CB8AC3E}">
        <p14:creationId xmlns:p14="http://schemas.microsoft.com/office/powerpoint/2010/main" val="987899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B297E1B-ED2B-BB49-9BE5-AAD57A122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7" t="4138" r="2757" b="3992"/>
          <a:stretch>
            <a:fillRect/>
          </a:stretch>
        </p:blipFill>
        <p:spPr bwMode="auto">
          <a:xfrm>
            <a:off x="4104456" y="2545824"/>
            <a:ext cx="5061244" cy="369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147" name="Text Box 3">
            <a:extLst>
              <a:ext uri="{FF2B5EF4-FFF2-40B4-BE49-F238E27FC236}">
                <a16:creationId xmlns:a16="http://schemas.microsoft.com/office/drawing/2014/main" id="{D726D0CE-26A1-7B43-8353-D1147B7D2868}"/>
              </a:ext>
            </a:extLst>
          </p:cNvPr>
          <p:cNvSpPr txBox="1">
            <a:spLocks noChangeArrowheads="1"/>
          </p:cNvSpPr>
          <p:nvPr/>
        </p:nvSpPr>
        <p:spPr bwMode="auto">
          <a:xfrm>
            <a:off x="3172967" y="330548"/>
            <a:ext cx="3230114" cy="50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7500" tIns="35100" rIns="67500" bIns="351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9pPr>
          </a:lstStyle>
          <a:p>
            <a:pPr eaLnBrk="1" hangingPunct="1">
              <a:buClr>
                <a:srgbClr val="000000"/>
              </a:buClr>
              <a:buSzPct val="100000"/>
              <a:buFont typeface="Comic Sans MS" panose="030F0902030302020204" pitchFamily="66" charset="0"/>
              <a:buNone/>
            </a:pPr>
            <a:r>
              <a:rPr lang="en-GB" altLang="ru-RU" sz="2800" dirty="0">
                <a:solidFill>
                  <a:srgbClr val="000000"/>
                </a:solidFill>
                <a:latin typeface="Comic Sans MS" panose="030F0902030302020204" pitchFamily="66" charset="0"/>
              </a:rPr>
              <a:t>RXTE main results</a:t>
            </a:r>
          </a:p>
        </p:txBody>
      </p:sp>
      <p:sp>
        <p:nvSpPr>
          <p:cNvPr id="6148" name="Text Box 4">
            <a:extLst>
              <a:ext uri="{FF2B5EF4-FFF2-40B4-BE49-F238E27FC236}">
                <a16:creationId xmlns:a16="http://schemas.microsoft.com/office/drawing/2014/main" id="{C98DB952-79A7-7C4B-A36A-AF1BFA443499}"/>
              </a:ext>
            </a:extLst>
          </p:cNvPr>
          <p:cNvSpPr txBox="1">
            <a:spLocks noChangeArrowheads="1"/>
          </p:cNvSpPr>
          <p:nvPr/>
        </p:nvSpPr>
        <p:spPr bwMode="auto">
          <a:xfrm>
            <a:off x="683568" y="1353492"/>
            <a:ext cx="8208912" cy="99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0" tIns="35100" rIns="67500" bIns="351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9pPr>
          </a:lstStyle>
          <a:p>
            <a:pPr eaLnBrk="1" hangingPunct="1">
              <a:buClr>
                <a:srgbClr val="000000"/>
              </a:buClr>
              <a:buSzPct val="100000"/>
              <a:buFont typeface="Comic Sans MS" panose="030F0902030302020204" pitchFamily="66" charset="0"/>
              <a:buNone/>
            </a:pPr>
            <a:r>
              <a:rPr lang="en-GB" altLang="ru-RU" sz="2000" dirty="0">
                <a:solidFill>
                  <a:srgbClr val="000000"/>
                </a:solidFill>
                <a:latin typeface="Comic Sans MS" panose="030F0902030302020204" pitchFamily="66" charset="0"/>
              </a:rPr>
              <a:t>* GRXE follows near-infrared emission revealing stellar origin</a:t>
            </a:r>
          </a:p>
          <a:p>
            <a:pPr eaLnBrk="1" hangingPunct="1">
              <a:buClr>
                <a:srgbClr val="000000"/>
              </a:buClr>
              <a:buSzPct val="100000"/>
              <a:buFont typeface="Comic Sans MS" panose="030F0902030302020204" pitchFamily="66" charset="0"/>
              <a:buNone/>
            </a:pPr>
            <a:r>
              <a:rPr lang="en-GB" altLang="ru-RU" sz="2000" dirty="0">
                <a:solidFill>
                  <a:srgbClr val="000000"/>
                </a:solidFill>
                <a:latin typeface="Comic Sans MS" panose="030F0902030302020204" pitchFamily="66" charset="0"/>
              </a:rPr>
              <a:t>* Unit-stellar-mass emissivity is in good agreement with that measured in Solar neighbourhood</a:t>
            </a:r>
          </a:p>
        </p:txBody>
      </p:sp>
      <p:sp>
        <p:nvSpPr>
          <p:cNvPr id="6149" name="Text Box 5">
            <a:extLst>
              <a:ext uri="{FF2B5EF4-FFF2-40B4-BE49-F238E27FC236}">
                <a16:creationId xmlns:a16="http://schemas.microsoft.com/office/drawing/2014/main" id="{6CD4EE91-4AE6-5148-901B-070A997E3BC7}"/>
              </a:ext>
            </a:extLst>
          </p:cNvPr>
          <p:cNvSpPr txBox="1">
            <a:spLocks noChangeArrowheads="1"/>
          </p:cNvSpPr>
          <p:nvPr/>
        </p:nvSpPr>
        <p:spPr bwMode="auto">
          <a:xfrm>
            <a:off x="774546" y="2927623"/>
            <a:ext cx="1426736" cy="37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7500" tIns="35100" rIns="67500" bIns="351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9pPr>
          </a:lstStyle>
          <a:p>
            <a:pPr eaLnBrk="1" hangingPunct="1">
              <a:buClr>
                <a:srgbClr val="000000"/>
              </a:buClr>
              <a:buSzPct val="100000"/>
              <a:buFont typeface="Comic Sans MS" panose="030F0902030302020204" pitchFamily="66" charset="0"/>
              <a:buNone/>
            </a:pPr>
            <a:r>
              <a:rPr lang="en-GB" altLang="ru-RU" sz="2000" i="1" dirty="0">
                <a:solidFill>
                  <a:srgbClr val="000000"/>
                </a:solidFill>
                <a:latin typeface="Comic Sans MS" panose="030F0902030302020204" pitchFamily="66" charset="0"/>
              </a:rPr>
              <a:t>Prediction:</a:t>
            </a:r>
          </a:p>
        </p:txBody>
      </p:sp>
      <p:sp>
        <p:nvSpPr>
          <p:cNvPr id="6150" name="Text Box 6">
            <a:extLst>
              <a:ext uri="{FF2B5EF4-FFF2-40B4-BE49-F238E27FC236}">
                <a16:creationId xmlns:a16="http://schemas.microsoft.com/office/drawing/2014/main" id="{6CF9F33D-2AF0-B241-9E07-773FDEC76478}"/>
              </a:ext>
            </a:extLst>
          </p:cNvPr>
          <p:cNvSpPr txBox="1">
            <a:spLocks noChangeArrowheads="1"/>
          </p:cNvSpPr>
          <p:nvPr/>
        </p:nvSpPr>
        <p:spPr bwMode="auto">
          <a:xfrm>
            <a:off x="774546" y="3390048"/>
            <a:ext cx="2917031" cy="90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9pPr>
          </a:lstStyle>
          <a:p>
            <a:pPr eaLnBrk="1" hangingPunct="1">
              <a:buClr>
                <a:srgbClr val="000000"/>
              </a:buClr>
              <a:buSzPct val="100000"/>
              <a:buFont typeface="Comic Sans MS" panose="030F0902030302020204" pitchFamily="66" charset="0"/>
              <a:buNone/>
            </a:pPr>
            <a:r>
              <a:rPr lang="en-GB" altLang="ru-RU" sz="1800" dirty="0">
                <a:solidFill>
                  <a:srgbClr val="000000"/>
                </a:solidFill>
                <a:latin typeface="Comic Sans MS" panose="030F0902030302020204" pitchFamily="66" charset="0"/>
              </a:rPr>
              <a:t>* Energy cut-off in GRXE spectrum depends on the mass of typical WD</a:t>
            </a:r>
          </a:p>
        </p:txBody>
      </p:sp>
      <p:sp>
        <p:nvSpPr>
          <p:cNvPr id="6151" name="Rectangle 6">
            <a:extLst>
              <a:ext uri="{FF2B5EF4-FFF2-40B4-BE49-F238E27FC236}">
                <a16:creationId xmlns:a16="http://schemas.microsoft.com/office/drawing/2014/main" id="{7F502340-DD7A-6345-8B26-D4B4D5D7350E}"/>
              </a:ext>
            </a:extLst>
          </p:cNvPr>
          <p:cNvSpPr>
            <a:spLocks noChangeArrowheads="1"/>
          </p:cNvSpPr>
          <p:nvPr/>
        </p:nvSpPr>
        <p:spPr bwMode="auto">
          <a:xfrm>
            <a:off x="648911" y="4581128"/>
            <a:ext cx="33718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9pPr>
          </a:lstStyle>
          <a:p>
            <a:pPr eaLnBrk="1" hangingPunct="1"/>
            <a:r>
              <a:rPr lang="en-US" altLang="ru-RU" sz="2000" dirty="0">
                <a:solidFill>
                  <a:srgbClr val="FF0000"/>
                </a:solidFill>
                <a:latin typeface="Comic Sans MS" panose="030F0902030302020204" pitchFamily="66" charset="0"/>
              </a:rPr>
              <a:t>=&gt; The observed spectral shape can be translated to the WD mass</a:t>
            </a:r>
          </a:p>
        </p:txBody>
      </p:sp>
    </p:spTree>
    <p:extLst>
      <p:ext uri="{BB962C8B-B14F-4D97-AF65-F5344CB8AC3E}">
        <p14:creationId xmlns:p14="http://schemas.microsoft.com/office/powerpoint/2010/main" val="18919451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FC8EC7-D9DA-4148-BE58-65402CD059BD}"/>
              </a:ext>
            </a:extLst>
          </p:cNvPr>
          <p:cNvSpPr>
            <a:spLocks noGrp="1"/>
          </p:cNvSpPr>
          <p:nvPr>
            <p:ph type="title"/>
          </p:nvPr>
        </p:nvSpPr>
        <p:spPr>
          <a:xfrm>
            <a:off x="467544" y="88900"/>
            <a:ext cx="6339656" cy="990600"/>
          </a:xfrm>
        </p:spPr>
        <p:txBody>
          <a:bodyPr/>
          <a:lstStyle/>
          <a:p>
            <a:r>
              <a:rPr lang="en-US" dirty="0"/>
              <a:t>GRXE study with INTEGRAL</a:t>
            </a:r>
            <a:endParaRPr lang="ru-RU" dirty="0"/>
          </a:p>
        </p:txBody>
      </p:sp>
      <p:grpSp>
        <p:nvGrpSpPr>
          <p:cNvPr id="5" name="Group 5">
            <a:extLst>
              <a:ext uri="{FF2B5EF4-FFF2-40B4-BE49-F238E27FC236}">
                <a16:creationId xmlns:a16="http://schemas.microsoft.com/office/drawing/2014/main" id="{AEF1075A-D3B9-CA4E-A4A5-07D75B7AAF07}"/>
              </a:ext>
            </a:extLst>
          </p:cNvPr>
          <p:cNvGrpSpPr>
            <a:grpSpLocks/>
          </p:cNvGrpSpPr>
          <p:nvPr/>
        </p:nvGrpSpPr>
        <p:grpSpPr bwMode="auto">
          <a:xfrm>
            <a:off x="5639263" y="2276094"/>
            <a:ext cx="3127390" cy="2917729"/>
            <a:chOff x="349" y="466"/>
            <a:chExt cx="2808" cy="2736"/>
          </a:xfrm>
        </p:grpSpPr>
        <p:pic>
          <p:nvPicPr>
            <p:cNvPr id="6" name="Picture 6">
              <a:extLst>
                <a:ext uri="{FF2B5EF4-FFF2-40B4-BE49-F238E27FC236}">
                  <a16:creationId xmlns:a16="http://schemas.microsoft.com/office/drawing/2014/main" id="{4C7C4DA0-772E-D940-B60D-938D4A1E1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 y="466"/>
              <a:ext cx="2724" cy="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37191C3E-7302-C645-9061-FD1F5E5F5644}"/>
                </a:ext>
              </a:extLst>
            </p:cNvPr>
            <p:cNvSpPr txBox="1">
              <a:spLocks noChangeArrowheads="1"/>
            </p:cNvSpPr>
            <p:nvPr/>
          </p:nvSpPr>
          <p:spPr bwMode="auto">
            <a:xfrm>
              <a:off x="816" y="2400"/>
              <a:ext cx="105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7500" tIns="35100" rIns="67500" bIns="351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9pPr>
            </a:lstStyle>
            <a:p>
              <a:pPr eaLnBrk="1" hangingPunct="1">
                <a:buClr>
                  <a:srgbClr val="000000"/>
                </a:buClr>
                <a:buSzPct val="100000"/>
                <a:buFont typeface="Comic Sans MS" panose="030F0902030302020204" pitchFamily="66" charset="0"/>
                <a:buNone/>
              </a:pPr>
              <a:r>
                <a:rPr lang="ru-RU" altLang="ru-RU" sz="1800" dirty="0">
                  <a:solidFill>
                    <a:srgbClr val="000000"/>
                  </a:solidFill>
                  <a:latin typeface="Comic Sans MS" panose="030F0902030302020204" pitchFamily="66" charset="0"/>
                </a:rPr>
                <a:t> </a:t>
              </a:r>
              <a:r>
                <a:rPr lang="en-GB" altLang="ru-RU" sz="1800" dirty="0">
                  <a:solidFill>
                    <a:srgbClr val="000000"/>
                  </a:solidFill>
                  <a:latin typeface="Comic Sans MS" panose="030F0902030302020204" pitchFamily="66" charset="0"/>
                </a:rPr>
                <a:t>0.5 Msun</a:t>
              </a:r>
            </a:p>
          </p:txBody>
        </p:sp>
        <p:sp>
          <p:nvSpPr>
            <p:cNvPr id="8" name="Text Box 8">
              <a:extLst>
                <a:ext uri="{FF2B5EF4-FFF2-40B4-BE49-F238E27FC236}">
                  <a16:creationId xmlns:a16="http://schemas.microsoft.com/office/drawing/2014/main" id="{C18F2898-7D5A-1843-BD66-464845D9802B}"/>
                </a:ext>
              </a:extLst>
            </p:cNvPr>
            <p:cNvSpPr txBox="1">
              <a:spLocks noChangeArrowheads="1"/>
            </p:cNvSpPr>
            <p:nvPr/>
          </p:nvSpPr>
          <p:spPr bwMode="auto">
            <a:xfrm>
              <a:off x="2016" y="1104"/>
              <a:ext cx="114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7500" tIns="35100" rIns="67500" bIns="351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9pPr>
            </a:lstStyle>
            <a:p>
              <a:pPr eaLnBrk="1" hangingPunct="1">
                <a:buClr>
                  <a:srgbClr val="000000"/>
                </a:buClr>
                <a:buSzPct val="100000"/>
                <a:buFont typeface="Comic Sans MS" panose="030F0902030302020204" pitchFamily="66" charset="0"/>
                <a:buNone/>
              </a:pPr>
              <a:r>
                <a:rPr lang="ru-RU" altLang="ru-RU" sz="1800">
                  <a:solidFill>
                    <a:srgbClr val="000000"/>
                  </a:solidFill>
                  <a:latin typeface="Comic Sans MS" panose="030F0902030302020204" pitchFamily="66" charset="0"/>
                </a:rPr>
                <a:t>   </a:t>
              </a:r>
              <a:r>
                <a:rPr lang="en-GB" altLang="ru-RU" sz="1800">
                  <a:solidFill>
                    <a:srgbClr val="000000"/>
                  </a:solidFill>
                  <a:latin typeface="Comic Sans MS" panose="030F0902030302020204" pitchFamily="66" charset="0"/>
                </a:rPr>
                <a:t>1.0 Msun</a:t>
              </a:r>
            </a:p>
          </p:txBody>
        </p:sp>
        <p:sp>
          <p:nvSpPr>
            <p:cNvPr id="9" name="Line 9">
              <a:extLst>
                <a:ext uri="{FF2B5EF4-FFF2-40B4-BE49-F238E27FC236}">
                  <a16:creationId xmlns:a16="http://schemas.microsoft.com/office/drawing/2014/main" id="{88486004-1E87-9948-9A22-0D429BA7E257}"/>
                </a:ext>
              </a:extLst>
            </p:cNvPr>
            <p:cNvSpPr>
              <a:spLocks noChangeShapeType="1"/>
            </p:cNvSpPr>
            <p:nvPr/>
          </p:nvSpPr>
          <p:spPr bwMode="auto">
            <a:xfrm flipH="1">
              <a:off x="2495" y="1440"/>
              <a:ext cx="229" cy="499"/>
            </a:xfrm>
            <a:prstGeom prst="line">
              <a:avLst/>
            </a:prstGeom>
            <a:noFill/>
            <a:ln w="284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sz="1500"/>
            </a:p>
          </p:txBody>
        </p:sp>
        <p:sp>
          <p:nvSpPr>
            <p:cNvPr id="10" name="Line 10">
              <a:extLst>
                <a:ext uri="{FF2B5EF4-FFF2-40B4-BE49-F238E27FC236}">
                  <a16:creationId xmlns:a16="http://schemas.microsoft.com/office/drawing/2014/main" id="{D935FD2C-C041-F84E-9D22-D56E2FFD3F28}"/>
                </a:ext>
              </a:extLst>
            </p:cNvPr>
            <p:cNvSpPr>
              <a:spLocks noChangeShapeType="1"/>
            </p:cNvSpPr>
            <p:nvPr/>
          </p:nvSpPr>
          <p:spPr bwMode="auto">
            <a:xfrm flipV="1">
              <a:off x="1824" y="2255"/>
              <a:ext cx="363" cy="274"/>
            </a:xfrm>
            <a:prstGeom prst="line">
              <a:avLst/>
            </a:prstGeom>
            <a:noFill/>
            <a:ln w="2844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ru-RU" sz="1500"/>
            </a:p>
          </p:txBody>
        </p:sp>
        <p:sp>
          <p:nvSpPr>
            <p:cNvPr id="11" name="Rectangle 11">
              <a:extLst>
                <a:ext uri="{FF2B5EF4-FFF2-40B4-BE49-F238E27FC236}">
                  <a16:creationId xmlns:a16="http://schemas.microsoft.com/office/drawing/2014/main" id="{509B3F51-AF0C-9644-87C5-09D0B7653704}"/>
                </a:ext>
              </a:extLst>
            </p:cNvPr>
            <p:cNvSpPr>
              <a:spLocks noChangeArrowheads="1"/>
            </p:cNvSpPr>
            <p:nvPr/>
          </p:nvSpPr>
          <p:spPr bwMode="auto">
            <a:xfrm>
              <a:off x="864" y="1920"/>
              <a:ext cx="109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Comic Sans MS" panose="030F0902030302020204" pitchFamily="66" charset="0"/>
                <a:buNone/>
              </a:pPr>
              <a:r>
                <a:rPr lang="ru-RU" altLang="ru-RU" sz="1800" dirty="0">
                  <a:solidFill>
                    <a:srgbClr val="000000"/>
                  </a:solidFill>
                  <a:latin typeface="Comic Sans MS" panose="030F0902030302020204" pitchFamily="66" charset="0"/>
                </a:rPr>
                <a:t> </a:t>
              </a:r>
              <a:r>
                <a:rPr lang="en-GB" altLang="ru-RU" sz="1800" dirty="0">
                  <a:solidFill>
                    <a:srgbClr val="000000"/>
                  </a:solidFill>
                  <a:latin typeface="Comic Sans MS" panose="030F0902030302020204" pitchFamily="66" charset="0"/>
                </a:rPr>
                <a:t>0.</a:t>
              </a:r>
              <a:r>
                <a:rPr lang="ru-RU" altLang="ru-RU" sz="1800" dirty="0">
                  <a:solidFill>
                    <a:srgbClr val="000000"/>
                  </a:solidFill>
                  <a:latin typeface="Comic Sans MS" panose="030F0902030302020204" pitchFamily="66" charset="0"/>
                </a:rPr>
                <a:t>3</a:t>
              </a:r>
              <a:r>
                <a:rPr lang="en-GB" altLang="ru-RU" sz="1800" dirty="0">
                  <a:solidFill>
                    <a:srgbClr val="000000"/>
                  </a:solidFill>
                  <a:latin typeface="Comic Sans MS" panose="030F0902030302020204" pitchFamily="66" charset="0"/>
                </a:rPr>
                <a:t> Msun</a:t>
              </a:r>
            </a:p>
          </p:txBody>
        </p:sp>
      </p:grpSp>
      <p:grpSp>
        <p:nvGrpSpPr>
          <p:cNvPr id="13" name="Группа 12">
            <a:extLst>
              <a:ext uri="{FF2B5EF4-FFF2-40B4-BE49-F238E27FC236}">
                <a16:creationId xmlns:a16="http://schemas.microsoft.com/office/drawing/2014/main" id="{9D61CB6B-76CD-574A-A170-DB779AEC509C}"/>
              </a:ext>
            </a:extLst>
          </p:cNvPr>
          <p:cNvGrpSpPr/>
          <p:nvPr/>
        </p:nvGrpSpPr>
        <p:grpSpPr>
          <a:xfrm>
            <a:off x="258266" y="2203712"/>
            <a:ext cx="5502740" cy="2839283"/>
            <a:chOff x="344355" y="1795283"/>
            <a:chExt cx="7336986" cy="3785710"/>
          </a:xfrm>
        </p:grpSpPr>
        <p:pic>
          <p:nvPicPr>
            <p:cNvPr id="4" name="Picture 2" descr="ridge_map">
              <a:extLst>
                <a:ext uri="{FF2B5EF4-FFF2-40B4-BE49-F238E27FC236}">
                  <a16:creationId xmlns:a16="http://schemas.microsoft.com/office/drawing/2014/main" id="{B7ED86DF-6340-2743-B9D9-C34D781D1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44355" y="2269211"/>
              <a:ext cx="7336986" cy="3311782"/>
            </a:xfrm>
            <a:prstGeom prst="rect">
              <a:avLst/>
            </a:prstGeom>
            <a:noFill/>
          </p:spPr>
        </p:pic>
        <p:sp>
          <p:nvSpPr>
            <p:cNvPr id="12" name="TextBox 11">
              <a:extLst>
                <a:ext uri="{FF2B5EF4-FFF2-40B4-BE49-F238E27FC236}">
                  <a16:creationId xmlns:a16="http://schemas.microsoft.com/office/drawing/2014/main" id="{C22299CA-6089-9E44-A89E-032C14035F67}"/>
                </a:ext>
              </a:extLst>
            </p:cNvPr>
            <p:cNvSpPr txBox="1"/>
            <p:nvPr/>
          </p:nvSpPr>
          <p:spPr>
            <a:xfrm>
              <a:off x="385994" y="1795283"/>
              <a:ext cx="1648315" cy="492443"/>
            </a:xfrm>
            <a:prstGeom prst="rect">
              <a:avLst/>
            </a:prstGeom>
            <a:noFill/>
          </p:spPr>
          <p:txBody>
            <a:bodyPr wrap="none" rtlCol="0">
              <a:spAutoFit/>
            </a:bodyPr>
            <a:lstStyle/>
            <a:p>
              <a:r>
                <a:rPr lang="en-US" sz="1800" dirty="0"/>
                <a:t>17-60 keV</a:t>
              </a:r>
              <a:endParaRPr lang="ru-RU" sz="1800" dirty="0"/>
            </a:p>
          </p:txBody>
        </p:sp>
      </p:grpSp>
      <p:sp>
        <p:nvSpPr>
          <p:cNvPr id="14" name="Text Box 4">
            <a:extLst>
              <a:ext uri="{FF2B5EF4-FFF2-40B4-BE49-F238E27FC236}">
                <a16:creationId xmlns:a16="http://schemas.microsoft.com/office/drawing/2014/main" id="{6C5ED487-C564-E846-9BC5-8BB8BEC62B61}"/>
              </a:ext>
            </a:extLst>
          </p:cNvPr>
          <p:cNvSpPr txBox="1">
            <a:spLocks noChangeArrowheads="1"/>
          </p:cNvSpPr>
          <p:nvPr/>
        </p:nvSpPr>
        <p:spPr bwMode="auto">
          <a:xfrm>
            <a:off x="5512601" y="5110817"/>
            <a:ext cx="4171950" cy="76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9pPr>
          </a:lstStyle>
          <a:p>
            <a:pPr marL="257175" indent="-257175" eaLnBrk="1" hangingPunct="1">
              <a:buClr>
                <a:srgbClr val="FF3300"/>
              </a:buClr>
              <a:buSzPct val="100000"/>
              <a:buFont typeface="Arial" panose="020B0604020202020204" pitchFamily="34" charset="0"/>
              <a:buChar char="•"/>
            </a:pPr>
            <a:r>
              <a:rPr lang="en-GB" altLang="ru-RU" sz="1500" dirty="0">
                <a:solidFill>
                  <a:srgbClr val="FF3300"/>
                </a:solidFill>
                <a:latin typeface="Comic Sans MS" panose="030F0902030302020204" pitchFamily="66" charset="0"/>
              </a:rPr>
              <a:t>High energy </a:t>
            </a:r>
            <a:r>
              <a:rPr lang="en-GB" altLang="ru-RU" sz="1500" dirty="0" err="1">
                <a:solidFill>
                  <a:srgbClr val="FF3300"/>
                </a:solidFill>
                <a:latin typeface="Comic Sans MS" panose="030F0902030302020204" pitchFamily="66" charset="0"/>
              </a:rPr>
              <a:t>cutoff</a:t>
            </a:r>
            <a:r>
              <a:rPr lang="en-GB" altLang="ru-RU" sz="1500" dirty="0">
                <a:solidFill>
                  <a:srgbClr val="FF3300"/>
                </a:solidFill>
                <a:latin typeface="Comic Sans MS" panose="030F0902030302020204" pitchFamily="66" charset="0"/>
              </a:rPr>
              <a:t> found ~50 keV</a:t>
            </a:r>
          </a:p>
          <a:p>
            <a:pPr marL="257175" indent="-257175" eaLnBrk="1" hangingPunct="1">
              <a:buClr>
                <a:srgbClr val="FF3300"/>
              </a:buClr>
              <a:buSzPct val="100000"/>
              <a:buFont typeface="Arial" panose="020B0604020202020204" pitchFamily="34" charset="0"/>
              <a:buChar char="•"/>
            </a:pPr>
            <a:r>
              <a:rPr lang="en-US" altLang="ru-RU" sz="1500" dirty="0">
                <a:solidFill>
                  <a:srgbClr val="FF0000"/>
                </a:solidFill>
                <a:latin typeface="Comic Sans MS" panose="030F0902030302020204" pitchFamily="66" charset="0"/>
              </a:rPr>
              <a:t>accreting WD mass ~0.5 Msun</a:t>
            </a:r>
            <a:endParaRPr lang="ru-RU" altLang="ru-RU" sz="1500" dirty="0">
              <a:solidFill>
                <a:srgbClr val="FF0000"/>
              </a:solidFill>
              <a:latin typeface="Comic Sans MS" panose="030F0902030302020204" pitchFamily="66" charset="0"/>
            </a:endParaRPr>
          </a:p>
          <a:p>
            <a:pPr eaLnBrk="1" hangingPunct="1">
              <a:buClr>
                <a:srgbClr val="FF3300"/>
              </a:buClr>
              <a:buSzPct val="100000"/>
              <a:buFont typeface="Times New Roman" panose="02020603050405020304" pitchFamily="18" charset="0"/>
              <a:buNone/>
            </a:pPr>
            <a:endParaRPr lang="en-GB" altLang="ru-RU" sz="1500" dirty="0">
              <a:solidFill>
                <a:srgbClr val="FF0000"/>
              </a:solidFill>
              <a:latin typeface="Comic Sans MS" panose="030F0902030302020204" pitchFamily="66" charset="0"/>
            </a:endParaRPr>
          </a:p>
        </p:txBody>
      </p:sp>
      <p:sp>
        <p:nvSpPr>
          <p:cNvPr id="15" name="TextBox 14">
            <a:extLst>
              <a:ext uri="{FF2B5EF4-FFF2-40B4-BE49-F238E27FC236}">
                <a16:creationId xmlns:a16="http://schemas.microsoft.com/office/drawing/2014/main" id="{2D0CCC54-A0EB-C54D-9228-3ADBDFD54815}"/>
              </a:ext>
            </a:extLst>
          </p:cNvPr>
          <p:cNvSpPr txBox="1"/>
          <p:nvPr/>
        </p:nvSpPr>
        <p:spPr>
          <a:xfrm>
            <a:off x="6394141" y="1835312"/>
            <a:ext cx="1890261" cy="369332"/>
          </a:xfrm>
          <a:prstGeom prst="rect">
            <a:avLst/>
          </a:prstGeom>
          <a:noFill/>
        </p:spPr>
        <p:txBody>
          <a:bodyPr wrap="none" rtlCol="0">
            <a:spAutoFit/>
          </a:bodyPr>
          <a:lstStyle/>
          <a:p>
            <a:r>
              <a:rPr lang="en-US" sz="1800" dirty="0"/>
              <a:t>GRXE Spectrum</a:t>
            </a:r>
            <a:endParaRPr lang="ru-RU" sz="1800" dirty="0"/>
          </a:p>
        </p:txBody>
      </p:sp>
      <p:sp>
        <p:nvSpPr>
          <p:cNvPr id="16" name="Text Box 3">
            <a:extLst>
              <a:ext uri="{FF2B5EF4-FFF2-40B4-BE49-F238E27FC236}">
                <a16:creationId xmlns:a16="http://schemas.microsoft.com/office/drawing/2014/main" id="{662A0276-C26B-974F-A8A8-C1797C7E73E9}"/>
              </a:ext>
            </a:extLst>
          </p:cNvPr>
          <p:cNvSpPr txBox="1">
            <a:spLocks noChangeArrowheads="1"/>
          </p:cNvSpPr>
          <p:nvPr/>
        </p:nvSpPr>
        <p:spPr bwMode="auto">
          <a:xfrm>
            <a:off x="3621913" y="2240682"/>
            <a:ext cx="20281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500" dirty="0">
                <a:latin typeface="Comic Sans MS" panose="030F0902030302020204" pitchFamily="66" charset="0"/>
              </a:rPr>
              <a:t>Krivonos et al., 2007</a:t>
            </a:r>
            <a:endParaRPr lang="ru-RU" altLang="ru-RU" sz="1500" dirty="0">
              <a:latin typeface="Comic Sans MS" panose="030F0902030302020204" pitchFamily="66" charset="0"/>
            </a:endParaRPr>
          </a:p>
        </p:txBody>
      </p:sp>
      <p:sp>
        <p:nvSpPr>
          <p:cNvPr id="3" name="Нижний колонтитул 2">
            <a:extLst>
              <a:ext uri="{FF2B5EF4-FFF2-40B4-BE49-F238E27FC236}">
                <a16:creationId xmlns:a16="http://schemas.microsoft.com/office/drawing/2014/main" id="{AF5DE230-7317-F145-B401-98BD667BFEA5}"/>
              </a:ext>
            </a:extLst>
          </p:cNvPr>
          <p:cNvSpPr>
            <a:spLocks noGrp="1"/>
          </p:cNvSpPr>
          <p:nvPr>
            <p:ph type="ftr" sz="quarter" idx="11"/>
          </p:nvPr>
        </p:nvSpPr>
        <p:spPr/>
        <p:txBody>
          <a:bodyPr/>
          <a:lstStyle/>
          <a:p>
            <a:endParaRPr lang="ru-RU" dirty="0"/>
          </a:p>
        </p:txBody>
      </p:sp>
      <p:sp>
        <p:nvSpPr>
          <p:cNvPr id="18" name="Номер слайда 17">
            <a:extLst>
              <a:ext uri="{FF2B5EF4-FFF2-40B4-BE49-F238E27FC236}">
                <a16:creationId xmlns:a16="http://schemas.microsoft.com/office/drawing/2014/main" id="{25D7F489-45B3-6F47-90B4-E4E06DD7DE77}"/>
              </a:ext>
            </a:extLst>
          </p:cNvPr>
          <p:cNvSpPr>
            <a:spLocks noGrp="1"/>
          </p:cNvSpPr>
          <p:nvPr>
            <p:ph type="sldNum" sz="quarter" idx="12"/>
          </p:nvPr>
        </p:nvSpPr>
        <p:spPr/>
        <p:txBody>
          <a:bodyPr/>
          <a:lstStyle/>
          <a:p>
            <a:endParaRPr lang="ru-RU" dirty="0"/>
          </a:p>
        </p:txBody>
      </p:sp>
      <p:sp>
        <p:nvSpPr>
          <p:cNvPr id="17" name="TextBox 16">
            <a:extLst>
              <a:ext uri="{FF2B5EF4-FFF2-40B4-BE49-F238E27FC236}">
                <a16:creationId xmlns:a16="http://schemas.microsoft.com/office/drawing/2014/main" id="{592D242E-BABF-6049-A53C-76FE1B0C19F3}"/>
              </a:ext>
            </a:extLst>
          </p:cNvPr>
          <p:cNvSpPr txBox="1"/>
          <p:nvPr/>
        </p:nvSpPr>
        <p:spPr>
          <a:xfrm>
            <a:off x="6587509" y="2485290"/>
            <a:ext cx="2582758" cy="553998"/>
          </a:xfrm>
          <a:prstGeom prst="rect">
            <a:avLst/>
          </a:prstGeom>
          <a:noFill/>
        </p:spPr>
        <p:txBody>
          <a:bodyPr wrap="none" rtlCol="0">
            <a:spAutoFit/>
          </a:bodyPr>
          <a:lstStyle/>
          <a:p>
            <a:r>
              <a:rPr lang="en-US" sz="1500" dirty="0"/>
              <a:t>WD model </a:t>
            </a:r>
          </a:p>
          <a:p>
            <a:r>
              <a:rPr lang="en-US" sz="1500" dirty="0"/>
              <a:t>by </a:t>
            </a:r>
            <a:r>
              <a:rPr lang="en-US" sz="1500" dirty="0" err="1"/>
              <a:t>Sulejmanov</a:t>
            </a:r>
            <a:r>
              <a:rPr lang="en-US" sz="1500" dirty="0"/>
              <a:t> et al., </a:t>
            </a:r>
            <a:r>
              <a:rPr lang="ru-RU" sz="1500" dirty="0"/>
              <a:t>(2005)</a:t>
            </a:r>
          </a:p>
        </p:txBody>
      </p:sp>
      <p:pic>
        <p:nvPicPr>
          <p:cNvPr id="19" name="Рисунок 18">
            <a:extLst>
              <a:ext uri="{FF2B5EF4-FFF2-40B4-BE49-F238E27FC236}">
                <a16:creationId xmlns:a16="http://schemas.microsoft.com/office/drawing/2014/main" id="{A96A9FB7-8EA5-794F-B0A2-B8C5323C8964}"/>
              </a:ext>
            </a:extLst>
          </p:cNvPr>
          <p:cNvPicPr>
            <a:picLocks noChangeAspect="1"/>
          </p:cNvPicPr>
          <p:nvPr/>
        </p:nvPicPr>
        <p:blipFill>
          <a:blip r:embed="rId4"/>
          <a:stretch>
            <a:fillRect/>
          </a:stretch>
        </p:blipFill>
        <p:spPr>
          <a:xfrm>
            <a:off x="5408698" y="103139"/>
            <a:ext cx="3423789" cy="1467337"/>
          </a:xfrm>
          <a:prstGeom prst="rect">
            <a:avLst/>
          </a:prstGeom>
        </p:spPr>
      </p:pic>
    </p:spTree>
    <p:extLst>
      <p:ext uri="{BB962C8B-B14F-4D97-AF65-F5344CB8AC3E}">
        <p14:creationId xmlns:p14="http://schemas.microsoft.com/office/powerpoint/2010/main" val="3555404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XE_Chandra.png">
            <a:extLst>
              <a:ext uri="{FF2B5EF4-FFF2-40B4-BE49-F238E27FC236}">
                <a16:creationId xmlns:a16="http://schemas.microsoft.com/office/drawing/2014/main" id="{7FFBA77D-0FC5-2947-9A80-1CCB1C10CD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8786" y="1636918"/>
            <a:ext cx="68580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261254E2-2389-0540-A19B-0EEBD492A38B}"/>
              </a:ext>
            </a:extLst>
          </p:cNvPr>
          <p:cNvSpPr>
            <a:spLocks noChangeArrowheads="1"/>
          </p:cNvSpPr>
          <p:nvPr/>
        </p:nvSpPr>
        <p:spPr bwMode="auto">
          <a:xfrm>
            <a:off x="1169894" y="5184218"/>
            <a:ext cx="6481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800" dirty="0">
                <a:solidFill>
                  <a:srgbClr val="FF0000"/>
                </a:solidFill>
                <a:latin typeface="Comic Sans MS" panose="030F0902030302020204" pitchFamily="66" charset="0"/>
              </a:rPr>
              <a:t>At least 80% of GRXE is explained by point X-ray sources</a:t>
            </a:r>
          </a:p>
        </p:txBody>
      </p:sp>
      <p:sp>
        <p:nvSpPr>
          <p:cNvPr id="6" name="Rectangle 3">
            <a:extLst>
              <a:ext uri="{FF2B5EF4-FFF2-40B4-BE49-F238E27FC236}">
                <a16:creationId xmlns:a16="http://schemas.microsoft.com/office/drawing/2014/main" id="{B221EC79-7297-014B-B9AA-570EF49C2A6E}"/>
              </a:ext>
            </a:extLst>
          </p:cNvPr>
          <p:cNvSpPr>
            <a:spLocks noChangeArrowheads="1"/>
          </p:cNvSpPr>
          <p:nvPr/>
        </p:nvSpPr>
        <p:spPr bwMode="auto">
          <a:xfrm>
            <a:off x="457761" y="222153"/>
            <a:ext cx="80200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2700" b="1" dirty="0">
                <a:cs typeface="Times New Roman" panose="02020603050405020304" pitchFamily="18" charset="0"/>
              </a:rPr>
              <a:t>Chandra ultradeep field in GC </a:t>
            </a:r>
            <a:r>
              <a:rPr lang="ru-RU" altLang="ru-RU" sz="2700" b="1" dirty="0">
                <a:cs typeface="Times New Roman" panose="02020603050405020304" pitchFamily="18" charset="0"/>
              </a:rPr>
              <a:t>(</a:t>
            </a:r>
            <a:r>
              <a:rPr lang="en-US" altLang="ru-RU" sz="2700" b="1" dirty="0">
                <a:cs typeface="Times New Roman" panose="02020603050405020304" pitchFamily="18" charset="0"/>
              </a:rPr>
              <a:t>1Ms</a:t>
            </a:r>
            <a:r>
              <a:rPr lang="ru-RU" altLang="ru-RU" sz="2700" b="1" dirty="0">
                <a:cs typeface="Times New Roman" panose="02020603050405020304" pitchFamily="18" charset="0"/>
              </a:rPr>
              <a:t>)</a:t>
            </a:r>
            <a:endParaRPr lang="en-US" altLang="ru-RU" sz="2700" b="1" dirty="0">
              <a:cs typeface="Times New Roman" panose="02020603050405020304" pitchFamily="18" charset="0"/>
            </a:endParaRPr>
          </a:p>
        </p:txBody>
      </p:sp>
      <p:sp>
        <p:nvSpPr>
          <p:cNvPr id="7" name="Rectangle 4">
            <a:extLst>
              <a:ext uri="{FF2B5EF4-FFF2-40B4-BE49-F238E27FC236}">
                <a16:creationId xmlns:a16="http://schemas.microsoft.com/office/drawing/2014/main" id="{30210A49-E2CA-A94B-94D5-BD639733794C}"/>
              </a:ext>
            </a:extLst>
          </p:cNvPr>
          <p:cNvSpPr>
            <a:spLocks noChangeArrowheads="1"/>
          </p:cNvSpPr>
          <p:nvPr/>
        </p:nvSpPr>
        <p:spPr bwMode="auto">
          <a:xfrm>
            <a:off x="5055102" y="4318801"/>
            <a:ext cx="23663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sz="1500" dirty="0">
                <a:latin typeface="Comic Sans MS" panose="030F0902030302020204" pitchFamily="66" charset="0"/>
              </a:rPr>
              <a:t>Revnivtsev et al</a:t>
            </a:r>
            <a:r>
              <a:rPr lang="ru-RU" altLang="ru-RU" sz="1500" dirty="0">
                <a:latin typeface="Comic Sans MS" panose="030F0902030302020204" pitchFamily="66" charset="0"/>
              </a:rPr>
              <a:t>., (</a:t>
            </a:r>
            <a:r>
              <a:rPr lang="en-US" altLang="ru-RU" sz="1500" dirty="0">
                <a:latin typeface="Comic Sans MS" panose="030F0902030302020204" pitchFamily="66" charset="0"/>
              </a:rPr>
              <a:t>2009</a:t>
            </a:r>
            <a:r>
              <a:rPr lang="ru-RU" altLang="ru-RU" sz="1500" dirty="0">
                <a:latin typeface="Comic Sans MS" panose="030F0902030302020204" pitchFamily="66" charset="0"/>
              </a:rPr>
              <a:t>)</a:t>
            </a:r>
            <a:endParaRPr lang="en-US" altLang="ru-RU" sz="1500" dirty="0">
              <a:latin typeface="Comic Sans MS" panose="030F0902030302020204" pitchFamily="66" charset="0"/>
            </a:endParaRPr>
          </a:p>
        </p:txBody>
      </p:sp>
    </p:spTree>
    <p:extLst>
      <p:ext uri="{BB962C8B-B14F-4D97-AF65-F5344CB8AC3E}">
        <p14:creationId xmlns:p14="http://schemas.microsoft.com/office/powerpoint/2010/main" val="3518364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88900"/>
            <a:ext cx="6737300" cy="990600"/>
          </a:xfrm>
        </p:spPr>
        <p:txBody>
          <a:bodyPr/>
          <a:lstStyle/>
          <a:p>
            <a:r>
              <a:rPr lang="en-US" dirty="0"/>
              <a:t>Chandra deep field in Norma Spiral Arm</a:t>
            </a:r>
          </a:p>
        </p:txBody>
      </p:sp>
      <p:pic>
        <p:nvPicPr>
          <p:cNvPr id="4" name="Content Placeholder 3" descr="Screen Shot 2016-10-13 at 12.53.10.png"/>
          <p:cNvPicPr>
            <a:picLocks noGrp="1" noChangeAspect="1"/>
          </p:cNvPicPr>
          <p:nvPr>
            <p:ph idx="1"/>
          </p:nvPr>
        </p:nvPicPr>
        <p:blipFill>
          <a:blip r:embed="rId2">
            <a:extLst>
              <a:ext uri="{28A0092B-C50C-407E-A947-70E740481C1C}">
                <a14:useLocalDpi xmlns:a14="http://schemas.microsoft.com/office/drawing/2010/main" val="0"/>
              </a:ext>
            </a:extLst>
          </a:blip>
          <a:srcRect t="-10635" b="-10635"/>
          <a:stretch>
            <a:fillRect/>
          </a:stretch>
        </p:blipFill>
        <p:spPr/>
      </p:pic>
      <p:sp>
        <p:nvSpPr>
          <p:cNvPr id="7" name="TextBox 6"/>
          <p:cNvSpPr txBox="1"/>
          <p:nvPr/>
        </p:nvSpPr>
        <p:spPr>
          <a:xfrm>
            <a:off x="1440666" y="1894701"/>
            <a:ext cx="2111475" cy="323165"/>
          </a:xfrm>
          <a:prstGeom prst="rect">
            <a:avLst/>
          </a:prstGeom>
          <a:noFill/>
        </p:spPr>
        <p:txBody>
          <a:bodyPr wrap="none" rtlCol="0">
            <a:spAutoFit/>
          </a:bodyPr>
          <a:lstStyle/>
          <a:p>
            <a:r>
              <a:rPr lang="en-US" sz="1500" dirty="0"/>
              <a:t>Fornasini et al., (2013)</a:t>
            </a:r>
          </a:p>
        </p:txBody>
      </p:sp>
      <p:sp>
        <p:nvSpPr>
          <p:cNvPr id="5" name="Номер слайда 4">
            <a:extLst>
              <a:ext uri="{FF2B5EF4-FFF2-40B4-BE49-F238E27FC236}">
                <a16:creationId xmlns:a16="http://schemas.microsoft.com/office/drawing/2014/main" id="{3ABA7A8A-E498-A249-9745-8CDC88EAEF6A}"/>
              </a:ext>
            </a:extLst>
          </p:cNvPr>
          <p:cNvSpPr>
            <a:spLocks noGrp="1"/>
          </p:cNvSpPr>
          <p:nvPr>
            <p:ph type="sldNum" sz="quarter" idx="12"/>
          </p:nvPr>
        </p:nvSpPr>
        <p:spPr/>
        <p:txBody>
          <a:bodyPr/>
          <a:lstStyle/>
          <a:p>
            <a:fld id="{3691D878-FCCE-8B41-AA49-5ED3BFA4EF23}" type="slidenum">
              <a:rPr lang="ru-RU" smtClean="0"/>
              <a:t>14</a:t>
            </a:fld>
            <a:endParaRPr lang="ru-RU"/>
          </a:p>
        </p:txBody>
      </p:sp>
      <p:sp>
        <p:nvSpPr>
          <p:cNvPr id="3" name="Прямоугольник 2">
            <a:extLst>
              <a:ext uri="{FF2B5EF4-FFF2-40B4-BE49-F238E27FC236}">
                <a16:creationId xmlns:a16="http://schemas.microsoft.com/office/drawing/2014/main" id="{84B4DF6D-86FD-A848-A269-715673F2DB23}"/>
              </a:ext>
            </a:extLst>
          </p:cNvPr>
          <p:cNvSpPr/>
          <p:nvPr/>
        </p:nvSpPr>
        <p:spPr>
          <a:xfrm>
            <a:off x="6156176" y="5886390"/>
            <a:ext cx="2577950" cy="400110"/>
          </a:xfrm>
          <a:prstGeom prst="rect">
            <a:avLst/>
          </a:prstGeom>
        </p:spPr>
        <p:txBody>
          <a:bodyPr wrap="none">
            <a:spAutoFit/>
          </a:bodyPr>
          <a:lstStyle/>
          <a:p>
            <a:r>
              <a:rPr lang="en-US" dirty="0"/>
              <a:t>Fornasini et al., 2014</a:t>
            </a:r>
            <a:endParaRPr lang="ru-RU" dirty="0"/>
          </a:p>
        </p:txBody>
      </p:sp>
      <p:sp>
        <p:nvSpPr>
          <p:cNvPr id="8" name="TextBox 7">
            <a:extLst>
              <a:ext uri="{FF2B5EF4-FFF2-40B4-BE49-F238E27FC236}">
                <a16:creationId xmlns:a16="http://schemas.microsoft.com/office/drawing/2014/main" id="{3CF4C65B-EEDC-C44F-8447-8A9D153A0F36}"/>
              </a:ext>
            </a:extLst>
          </p:cNvPr>
          <p:cNvSpPr txBox="1"/>
          <p:nvPr/>
        </p:nvSpPr>
        <p:spPr>
          <a:xfrm>
            <a:off x="1187624" y="5589240"/>
            <a:ext cx="1569660" cy="369332"/>
          </a:xfrm>
          <a:prstGeom prst="rect">
            <a:avLst/>
          </a:prstGeom>
          <a:noFill/>
        </p:spPr>
        <p:txBody>
          <a:bodyPr wrap="none" rtlCol="0">
            <a:spAutoFit/>
          </a:bodyPr>
          <a:lstStyle/>
          <a:p>
            <a:r>
              <a:rPr lang="en-US" sz="1800" dirty="0"/>
              <a:t>1415 sources</a:t>
            </a:r>
          </a:p>
        </p:txBody>
      </p:sp>
    </p:spTree>
    <p:extLst>
      <p:ext uri="{BB962C8B-B14F-4D97-AF65-F5344CB8AC3E}">
        <p14:creationId xmlns:p14="http://schemas.microsoft.com/office/powerpoint/2010/main" val="3191774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88900"/>
            <a:ext cx="6809308" cy="990600"/>
          </a:xfrm>
        </p:spPr>
        <p:txBody>
          <a:bodyPr/>
          <a:lstStyle/>
          <a:p>
            <a:r>
              <a:rPr lang="en-US" dirty="0"/>
              <a:t>Chandra deep field in Norma Spiral Arm</a:t>
            </a:r>
          </a:p>
        </p:txBody>
      </p:sp>
      <p:pic>
        <p:nvPicPr>
          <p:cNvPr id="4" name="Content Placeholder 3" descr="Screen Shot 2016-10-13 at 12.53.10.png"/>
          <p:cNvPicPr>
            <a:picLocks noGrp="1" noChangeAspect="1"/>
          </p:cNvPicPr>
          <p:nvPr>
            <p:ph idx="1"/>
          </p:nvPr>
        </p:nvPicPr>
        <p:blipFill>
          <a:blip r:embed="rId2">
            <a:extLst>
              <a:ext uri="{28A0092B-C50C-407E-A947-70E740481C1C}">
                <a14:useLocalDpi xmlns:a14="http://schemas.microsoft.com/office/drawing/2010/main" val="0"/>
              </a:ext>
            </a:extLst>
          </a:blip>
          <a:srcRect t="-10635" b="-10635"/>
          <a:stretch>
            <a:fillRect/>
          </a:stretch>
        </p:blipFill>
        <p:spPr/>
      </p:pic>
      <p:pic>
        <p:nvPicPr>
          <p:cNvPr id="5" name="Picture 4" descr="Screen Shot 2016-10-13 at 12.54.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299" y="2125266"/>
            <a:ext cx="3741789" cy="3223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440666" y="1894701"/>
            <a:ext cx="2111475" cy="323165"/>
          </a:xfrm>
          <a:prstGeom prst="rect">
            <a:avLst/>
          </a:prstGeom>
          <a:noFill/>
        </p:spPr>
        <p:txBody>
          <a:bodyPr wrap="none" rtlCol="0">
            <a:spAutoFit/>
          </a:bodyPr>
          <a:lstStyle/>
          <a:p>
            <a:r>
              <a:rPr lang="en-US" sz="1500" dirty="0"/>
              <a:t>Fornasini et al., (2013)</a:t>
            </a:r>
          </a:p>
        </p:txBody>
      </p:sp>
      <p:sp>
        <p:nvSpPr>
          <p:cNvPr id="8" name="Номер слайда 7">
            <a:extLst>
              <a:ext uri="{FF2B5EF4-FFF2-40B4-BE49-F238E27FC236}">
                <a16:creationId xmlns:a16="http://schemas.microsoft.com/office/drawing/2014/main" id="{D667B8F3-B616-A04F-8043-55FFDC7482AB}"/>
              </a:ext>
            </a:extLst>
          </p:cNvPr>
          <p:cNvSpPr>
            <a:spLocks noGrp="1"/>
          </p:cNvSpPr>
          <p:nvPr>
            <p:ph type="sldNum" sz="quarter" idx="12"/>
          </p:nvPr>
        </p:nvSpPr>
        <p:spPr/>
        <p:txBody>
          <a:bodyPr/>
          <a:lstStyle/>
          <a:p>
            <a:fld id="{3691D878-FCCE-8B41-AA49-5ED3BFA4EF23}" type="slidenum">
              <a:rPr lang="ru-RU" smtClean="0"/>
              <a:t>15</a:t>
            </a:fld>
            <a:endParaRPr lang="ru-RU"/>
          </a:p>
        </p:txBody>
      </p:sp>
      <p:sp>
        <p:nvSpPr>
          <p:cNvPr id="9" name="Прямоугольник 8">
            <a:extLst>
              <a:ext uri="{FF2B5EF4-FFF2-40B4-BE49-F238E27FC236}">
                <a16:creationId xmlns:a16="http://schemas.microsoft.com/office/drawing/2014/main" id="{862C1A98-D5A3-D84C-B8AB-B63812F66F9C}"/>
              </a:ext>
            </a:extLst>
          </p:cNvPr>
          <p:cNvSpPr/>
          <p:nvPr/>
        </p:nvSpPr>
        <p:spPr>
          <a:xfrm>
            <a:off x="6261250" y="5498529"/>
            <a:ext cx="2577950" cy="400110"/>
          </a:xfrm>
          <a:prstGeom prst="rect">
            <a:avLst/>
          </a:prstGeom>
        </p:spPr>
        <p:txBody>
          <a:bodyPr wrap="none">
            <a:spAutoFit/>
          </a:bodyPr>
          <a:lstStyle/>
          <a:p>
            <a:r>
              <a:rPr lang="en-US" dirty="0"/>
              <a:t>Fornasini et al., 2014</a:t>
            </a:r>
            <a:endParaRPr lang="ru-RU" dirty="0"/>
          </a:p>
        </p:txBody>
      </p:sp>
      <p:sp>
        <p:nvSpPr>
          <p:cNvPr id="10" name="TextBox 9">
            <a:extLst>
              <a:ext uri="{FF2B5EF4-FFF2-40B4-BE49-F238E27FC236}">
                <a16:creationId xmlns:a16="http://schemas.microsoft.com/office/drawing/2014/main" id="{138BD58D-21C8-E640-977C-198764A4ACB9}"/>
              </a:ext>
            </a:extLst>
          </p:cNvPr>
          <p:cNvSpPr txBox="1"/>
          <p:nvPr/>
        </p:nvSpPr>
        <p:spPr>
          <a:xfrm>
            <a:off x="1187624" y="5589240"/>
            <a:ext cx="1569660" cy="369332"/>
          </a:xfrm>
          <a:prstGeom prst="rect">
            <a:avLst/>
          </a:prstGeom>
          <a:noFill/>
        </p:spPr>
        <p:txBody>
          <a:bodyPr wrap="none" rtlCol="0">
            <a:spAutoFit/>
          </a:bodyPr>
          <a:lstStyle/>
          <a:p>
            <a:r>
              <a:rPr lang="en-US" sz="1800" dirty="0"/>
              <a:t>1415 sources</a:t>
            </a:r>
          </a:p>
        </p:txBody>
      </p:sp>
      <p:sp>
        <p:nvSpPr>
          <p:cNvPr id="11" name="PlaceHolder 1">
            <a:extLst>
              <a:ext uri="{FF2B5EF4-FFF2-40B4-BE49-F238E27FC236}">
                <a16:creationId xmlns:a16="http://schemas.microsoft.com/office/drawing/2014/main" id="{821EB097-E5F2-A64D-AF72-D2F195E3214F}"/>
              </a:ext>
            </a:extLst>
          </p:cNvPr>
          <p:cNvSpPr/>
          <p:nvPr/>
        </p:nvSpPr>
        <p:spPr>
          <a:xfrm>
            <a:off x="251520" y="6048820"/>
            <a:ext cx="8424936" cy="58185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en-US" b="1" spc="-1" dirty="0">
                <a:solidFill>
                  <a:srgbClr val="C00000"/>
                </a:solidFill>
                <a:latin typeface="Gilroy ExtraBold" panose="00000900000000000000" pitchFamily="50" charset="-52"/>
              </a:rPr>
              <a:t>Based on Galactic stellar mass models and L/M measured in solar neighborhood</a:t>
            </a:r>
            <a:endParaRPr lang="en-US" spc="-1" dirty="0">
              <a:latin typeface="Gilroy ExtraBold" panose="00000900000000000000" pitchFamily="50" charset="-52"/>
            </a:endParaRPr>
          </a:p>
        </p:txBody>
      </p:sp>
    </p:spTree>
    <p:extLst>
      <p:ext uri="{BB962C8B-B14F-4D97-AF65-F5344CB8AC3E}">
        <p14:creationId xmlns:p14="http://schemas.microsoft.com/office/powerpoint/2010/main" val="1878118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FD8BE8-EB5A-1745-B929-B46F96ABBAB3}"/>
              </a:ext>
            </a:extLst>
          </p:cNvPr>
          <p:cNvSpPr>
            <a:spLocks noGrp="1"/>
          </p:cNvSpPr>
          <p:nvPr>
            <p:ph type="title"/>
          </p:nvPr>
        </p:nvSpPr>
        <p:spPr>
          <a:xfrm>
            <a:off x="1835696" y="3212976"/>
            <a:ext cx="5372100" cy="990600"/>
          </a:xfrm>
        </p:spPr>
        <p:txBody>
          <a:bodyPr/>
          <a:lstStyle/>
          <a:p>
            <a:pPr algn="ctr"/>
            <a:r>
              <a:rPr lang="en-US" dirty="0"/>
              <a:t>Part II</a:t>
            </a:r>
            <a:br>
              <a:rPr lang="en-US" dirty="0"/>
            </a:br>
            <a:r>
              <a:rPr lang="en-US" dirty="0"/>
              <a:t>~100 pc scale around Sgr A*</a:t>
            </a:r>
            <a:endParaRPr lang="ru-RU" dirty="0"/>
          </a:p>
        </p:txBody>
      </p:sp>
      <p:sp>
        <p:nvSpPr>
          <p:cNvPr id="4" name="Номер слайда 3">
            <a:extLst>
              <a:ext uri="{FF2B5EF4-FFF2-40B4-BE49-F238E27FC236}">
                <a16:creationId xmlns:a16="http://schemas.microsoft.com/office/drawing/2014/main" id="{5177F4F4-128A-9E4B-85BC-F20854188680}"/>
              </a:ext>
            </a:extLst>
          </p:cNvPr>
          <p:cNvSpPr>
            <a:spLocks noGrp="1"/>
          </p:cNvSpPr>
          <p:nvPr>
            <p:ph type="sldNum" sz="quarter" idx="10"/>
          </p:nvPr>
        </p:nvSpPr>
        <p:spPr/>
        <p:txBody>
          <a:bodyPr/>
          <a:lstStyle/>
          <a:p>
            <a:fld id="{40F5BAA8-65AC-384F-952D-6E0344433EB3}" type="slidenum">
              <a:rPr lang="en-US" smtClean="0"/>
              <a:pPr/>
              <a:t>16</a:t>
            </a:fld>
            <a:endParaRPr lang="en-US"/>
          </a:p>
        </p:txBody>
      </p:sp>
      <p:sp>
        <p:nvSpPr>
          <p:cNvPr id="5" name="Дата 4">
            <a:extLst>
              <a:ext uri="{FF2B5EF4-FFF2-40B4-BE49-F238E27FC236}">
                <a16:creationId xmlns:a16="http://schemas.microsoft.com/office/drawing/2014/main" id="{5A8B3FDE-F688-B443-B5EB-3C59F14896EE}"/>
              </a:ext>
            </a:extLst>
          </p:cNvPr>
          <p:cNvSpPr>
            <a:spLocks noGrp="1"/>
          </p:cNvSpPr>
          <p:nvPr>
            <p:ph type="dt" sz="half" idx="11"/>
          </p:nvPr>
        </p:nvSpPr>
        <p:spPr/>
        <p:txBody>
          <a:bodyPr/>
          <a:lstStyle/>
          <a:p>
            <a:r>
              <a:rPr lang="en-US"/>
              <a:t>Date</a:t>
            </a:r>
            <a:endParaRPr lang="en-US" dirty="0"/>
          </a:p>
        </p:txBody>
      </p:sp>
    </p:spTree>
    <p:extLst>
      <p:ext uri="{BB962C8B-B14F-4D97-AF65-F5344CB8AC3E}">
        <p14:creationId xmlns:p14="http://schemas.microsoft.com/office/powerpoint/2010/main" val="453913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5177F4F4-128A-9E4B-85BC-F20854188680}"/>
              </a:ext>
            </a:extLst>
          </p:cNvPr>
          <p:cNvSpPr>
            <a:spLocks noGrp="1"/>
          </p:cNvSpPr>
          <p:nvPr>
            <p:ph type="sldNum" sz="quarter" idx="10"/>
          </p:nvPr>
        </p:nvSpPr>
        <p:spPr/>
        <p:txBody>
          <a:bodyPr/>
          <a:lstStyle/>
          <a:p>
            <a:fld id="{40F5BAA8-65AC-384F-952D-6E0344433EB3}" type="slidenum">
              <a:rPr lang="en-US" smtClean="0"/>
              <a:pPr/>
              <a:t>17</a:t>
            </a:fld>
            <a:endParaRPr lang="en-US"/>
          </a:p>
        </p:txBody>
      </p:sp>
      <p:sp>
        <p:nvSpPr>
          <p:cNvPr id="5" name="Дата 4">
            <a:extLst>
              <a:ext uri="{FF2B5EF4-FFF2-40B4-BE49-F238E27FC236}">
                <a16:creationId xmlns:a16="http://schemas.microsoft.com/office/drawing/2014/main" id="{5A8B3FDE-F688-B443-B5EB-3C59F14896EE}"/>
              </a:ext>
            </a:extLst>
          </p:cNvPr>
          <p:cNvSpPr>
            <a:spLocks noGrp="1"/>
          </p:cNvSpPr>
          <p:nvPr>
            <p:ph type="dt" sz="half" idx="11"/>
          </p:nvPr>
        </p:nvSpPr>
        <p:spPr/>
        <p:txBody>
          <a:bodyPr/>
          <a:lstStyle/>
          <a:p>
            <a:r>
              <a:rPr lang="en-US"/>
              <a:t>Date</a:t>
            </a:r>
            <a:endParaRPr lang="en-US" dirty="0"/>
          </a:p>
        </p:txBody>
      </p:sp>
      <p:sp>
        <p:nvSpPr>
          <p:cNvPr id="6" name="Заголовок 5">
            <a:extLst>
              <a:ext uri="{FF2B5EF4-FFF2-40B4-BE49-F238E27FC236}">
                <a16:creationId xmlns:a16="http://schemas.microsoft.com/office/drawing/2014/main" id="{ABE3A0A2-1847-3E40-AF14-B55E21053B7D}"/>
              </a:ext>
            </a:extLst>
          </p:cNvPr>
          <p:cNvSpPr>
            <a:spLocks noGrp="1"/>
          </p:cNvSpPr>
          <p:nvPr>
            <p:ph type="title"/>
          </p:nvPr>
        </p:nvSpPr>
        <p:spPr>
          <a:xfrm>
            <a:off x="467544" y="88900"/>
            <a:ext cx="8352928" cy="990600"/>
          </a:xfrm>
        </p:spPr>
        <p:txBody>
          <a:bodyPr/>
          <a:lstStyle/>
          <a:p>
            <a:r>
              <a:rPr lang="en-US" dirty="0"/>
              <a:t>Densely-packed environment of Galactic Center</a:t>
            </a:r>
            <a:endParaRPr lang="ru-RU" dirty="0"/>
          </a:p>
        </p:txBody>
      </p:sp>
      <p:pic>
        <p:nvPicPr>
          <p:cNvPr id="7" name="Рисунок 6">
            <a:extLst>
              <a:ext uri="{FF2B5EF4-FFF2-40B4-BE49-F238E27FC236}">
                <a16:creationId xmlns:a16="http://schemas.microsoft.com/office/drawing/2014/main" id="{CDFA2F0B-EA81-AF49-919A-3ED79829CFEB}"/>
              </a:ext>
            </a:extLst>
          </p:cNvPr>
          <p:cNvPicPr>
            <a:picLocks noChangeAspect="1"/>
          </p:cNvPicPr>
          <p:nvPr/>
        </p:nvPicPr>
        <p:blipFill>
          <a:blip r:embed="rId2"/>
          <a:stretch>
            <a:fillRect/>
          </a:stretch>
        </p:blipFill>
        <p:spPr>
          <a:xfrm>
            <a:off x="9962" y="1254574"/>
            <a:ext cx="9144000" cy="5146226"/>
          </a:xfrm>
          <a:prstGeom prst="rect">
            <a:avLst/>
          </a:prstGeom>
        </p:spPr>
      </p:pic>
    </p:spTree>
    <p:extLst>
      <p:ext uri="{BB962C8B-B14F-4D97-AF65-F5344CB8AC3E}">
        <p14:creationId xmlns:p14="http://schemas.microsoft.com/office/powerpoint/2010/main" val="3097931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F1DE7D0-B3CC-574E-B910-C0620F5C2825}"/>
              </a:ext>
            </a:extLst>
          </p:cNvPr>
          <p:cNvPicPr>
            <a:picLocks noChangeAspect="1"/>
          </p:cNvPicPr>
          <p:nvPr/>
        </p:nvPicPr>
        <p:blipFill rotWithShape="1">
          <a:blip r:embed="rId2"/>
          <a:srcRect l="5630" t="1" r="16537" b="54627"/>
          <a:stretch/>
        </p:blipFill>
        <p:spPr>
          <a:xfrm>
            <a:off x="1403648" y="1277629"/>
            <a:ext cx="6441237" cy="2464853"/>
          </a:xfrm>
          <a:prstGeom prst="rect">
            <a:avLst/>
          </a:prstGeom>
        </p:spPr>
      </p:pic>
      <p:pic>
        <p:nvPicPr>
          <p:cNvPr id="5" name="Рисунок 4">
            <a:extLst>
              <a:ext uri="{FF2B5EF4-FFF2-40B4-BE49-F238E27FC236}">
                <a16:creationId xmlns:a16="http://schemas.microsoft.com/office/drawing/2014/main" id="{ADBE7FA9-570B-2A42-B64E-F28CDBE2A6BA}"/>
              </a:ext>
            </a:extLst>
          </p:cNvPr>
          <p:cNvPicPr>
            <a:picLocks noChangeAspect="1"/>
          </p:cNvPicPr>
          <p:nvPr/>
        </p:nvPicPr>
        <p:blipFill rotWithShape="1">
          <a:blip r:embed="rId3"/>
          <a:srcRect t="50000"/>
          <a:stretch/>
        </p:blipFill>
        <p:spPr>
          <a:xfrm>
            <a:off x="1264488" y="3724405"/>
            <a:ext cx="7126682" cy="2678648"/>
          </a:xfrm>
          <a:prstGeom prst="rect">
            <a:avLst/>
          </a:prstGeom>
        </p:spPr>
      </p:pic>
      <p:sp>
        <p:nvSpPr>
          <p:cNvPr id="9" name="Прямоугольник 8">
            <a:extLst>
              <a:ext uri="{FF2B5EF4-FFF2-40B4-BE49-F238E27FC236}">
                <a16:creationId xmlns:a16="http://schemas.microsoft.com/office/drawing/2014/main" id="{09CF3D26-730B-6243-920A-057DAC72DEE1}"/>
              </a:ext>
            </a:extLst>
          </p:cNvPr>
          <p:cNvSpPr/>
          <p:nvPr/>
        </p:nvSpPr>
        <p:spPr>
          <a:xfrm>
            <a:off x="4052082" y="2168479"/>
            <a:ext cx="1551493" cy="583148"/>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00" dirty="0"/>
          </a:p>
        </p:txBody>
      </p:sp>
      <p:sp>
        <p:nvSpPr>
          <p:cNvPr id="10" name="TextBox 9">
            <a:extLst>
              <a:ext uri="{FF2B5EF4-FFF2-40B4-BE49-F238E27FC236}">
                <a16:creationId xmlns:a16="http://schemas.microsoft.com/office/drawing/2014/main" id="{7213C4E2-AA4A-364E-A9F2-BA95162FB3AC}"/>
              </a:ext>
            </a:extLst>
          </p:cNvPr>
          <p:cNvSpPr txBox="1"/>
          <p:nvPr/>
        </p:nvSpPr>
        <p:spPr>
          <a:xfrm>
            <a:off x="1915658" y="1538388"/>
            <a:ext cx="5981189" cy="369332"/>
          </a:xfrm>
          <a:prstGeom prst="rect">
            <a:avLst/>
          </a:prstGeom>
          <a:noFill/>
        </p:spPr>
        <p:txBody>
          <a:bodyPr wrap="none" rtlCol="0">
            <a:spAutoFit/>
          </a:bodyPr>
          <a:lstStyle/>
          <a:p>
            <a:r>
              <a:rPr lang="en-US" sz="1800" dirty="0"/>
              <a:t>XMM 6.7 keV                    </a:t>
            </a:r>
            <a:r>
              <a:rPr lang="en-US" sz="1800" dirty="0" err="1"/>
              <a:t>Anastasopoulou</a:t>
            </a:r>
            <a:r>
              <a:rPr lang="en-US" sz="1800" dirty="0"/>
              <a:t> et al., (2023)</a:t>
            </a:r>
          </a:p>
        </p:txBody>
      </p:sp>
      <p:sp>
        <p:nvSpPr>
          <p:cNvPr id="11" name="TextBox 10">
            <a:extLst>
              <a:ext uri="{FF2B5EF4-FFF2-40B4-BE49-F238E27FC236}">
                <a16:creationId xmlns:a16="http://schemas.microsoft.com/office/drawing/2014/main" id="{1F844653-B798-A845-8AB6-28B8D5049D67}"/>
              </a:ext>
            </a:extLst>
          </p:cNvPr>
          <p:cNvSpPr txBox="1"/>
          <p:nvPr/>
        </p:nvSpPr>
        <p:spPr>
          <a:xfrm>
            <a:off x="4827829" y="3760560"/>
            <a:ext cx="3377720" cy="461665"/>
          </a:xfrm>
          <a:prstGeom prst="rect">
            <a:avLst/>
          </a:prstGeom>
          <a:noFill/>
        </p:spPr>
        <p:txBody>
          <a:bodyPr wrap="none" rtlCol="0">
            <a:spAutoFit/>
          </a:bodyPr>
          <a:lstStyle/>
          <a:p>
            <a:r>
              <a:rPr lang="en-US" sz="2400" dirty="0">
                <a:solidFill>
                  <a:schemeClr val="bg1"/>
                </a:solidFill>
              </a:rPr>
              <a:t>SRG/ART-XC 4-12 keV</a:t>
            </a:r>
            <a:endParaRPr lang="ru-RU" sz="2400" dirty="0">
              <a:solidFill>
                <a:schemeClr val="bg1"/>
              </a:solidFill>
            </a:endParaRPr>
          </a:p>
        </p:txBody>
      </p:sp>
      <p:sp>
        <p:nvSpPr>
          <p:cNvPr id="2" name="TextBox 1">
            <a:extLst>
              <a:ext uri="{FF2B5EF4-FFF2-40B4-BE49-F238E27FC236}">
                <a16:creationId xmlns:a16="http://schemas.microsoft.com/office/drawing/2014/main" id="{E6323FE2-DD0C-3E4D-9581-22D894474CD4}"/>
              </a:ext>
            </a:extLst>
          </p:cNvPr>
          <p:cNvSpPr txBox="1"/>
          <p:nvPr/>
        </p:nvSpPr>
        <p:spPr>
          <a:xfrm>
            <a:off x="2634925" y="287730"/>
            <a:ext cx="4752648" cy="523220"/>
          </a:xfrm>
          <a:prstGeom prst="rect">
            <a:avLst/>
          </a:prstGeom>
          <a:noFill/>
        </p:spPr>
        <p:txBody>
          <a:bodyPr wrap="none" rtlCol="0">
            <a:spAutoFit/>
          </a:bodyPr>
          <a:lstStyle/>
          <a:p>
            <a:r>
              <a:rPr lang="en-US" sz="2800" dirty="0"/>
              <a:t>~100 pc scale around Sgr A*</a:t>
            </a:r>
            <a:endParaRPr lang="ru-RU" sz="2800" dirty="0"/>
          </a:p>
        </p:txBody>
      </p:sp>
      <p:cxnSp>
        <p:nvCxnSpPr>
          <p:cNvPr id="4" name="Прямая соединительная линия 3">
            <a:extLst>
              <a:ext uri="{FF2B5EF4-FFF2-40B4-BE49-F238E27FC236}">
                <a16:creationId xmlns:a16="http://schemas.microsoft.com/office/drawing/2014/main" id="{683041F1-0C11-A541-90D3-6EE7545BD085}"/>
              </a:ext>
            </a:extLst>
          </p:cNvPr>
          <p:cNvCxnSpPr/>
          <p:nvPr/>
        </p:nvCxnSpPr>
        <p:spPr bwMode="auto">
          <a:xfrm flipH="1">
            <a:off x="1264488" y="2751627"/>
            <a:ext cx="2787594" cy="97277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Прямая соединительная линия 7">
            <a:extLst>
              <a:ext uri="{FF2B5EF4-FFF2-40B4-BE49-F238E27FC236}">
                <a16:creationId xmlns:a16="http://schemas.microsoft.com/office/drawing/2014/main" id="{DBBD7CF3-6AFF-D645-97D1-BCB243CB6C24}"/>
              </a:ext>
            </a:extLst>
          </p:cNvPr>
          <p:cNvCxnSpPr/>
          <p:nvPr/>
        </p:nvCxnSpPr>
        <p:spPr bwMode="auto">
          <a:xfrm>
            <a:off x="5603575" y="2751616"/>
            <a:ext cx="2787595" cy="97278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TextBox 2">
            <a:extLst>
              <a:ext uri="{FF2B5EF4-FFF2-40B4-BE49-F238E27FC236}">
                <a16:creationId xmlns:a16="http://schemas.microsoft.com/office/drawing/2014/main" id="{1267367C-386A-1149-B321-BA1300AC1208}"/>
              </a:ext>
            </a:extLst>
          </p:cNvPr>
          <p:cNvSpPr txBox="1"/>
          <p:nvPr/>
        </p:nvSpPr>
        <p:spPr>
          <a:xfrm>
            <a:off x="1403648" y="5877272"/>
            <a:ext cx="3717684" cy="400110"/>
          </a:xfrm>
          <a:prstGeom prst="rect">
            <a:avLst/>
          </a:prstGeom>
          <a:noFill/>
        </p:spPr>
        <p:txBody>
          <a:bodyPr wrap="none" rtlCol="0">
            <a:spAutoFit/>
          </a:bodyPr>
          <a:lstStyle/>
          <a:p>
            <a:r>
              <a:rPr lang="en-US" dirty="0">
                <a:solidFill>
                  <a:srgbClr val="FFFF00"/>
                </a:solidFill>
              </a:rPr>
              <a:t>Wide-field X-ray imaging of GC</a:t>
            </a:r>
            <a:endParaRPr lang="ru-RU" dirty="0">
              <a:solidFill>
                <a:srgbClr val="FFFF00"/>
              </a:solidFill>
            </a:endParaRPr>
          </a:p>
        </p:txBody>
      </p:sp>
    </p:spTree>
    <p:extLst>
      <p:ext uri="{BB962C8B-B14F-4D97-AF65-F5344CB8AC3E}">
        <p14:creationId xmlns:p14="http://schemas.microsoft.com/office/powerpoint/2010/main" val="1624734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0D310C5-7242-1648-B4B3-18F49B246952}"/>
              </a:ext>
            </a:extLst>
          </p:cNvPr>
          <p:cNvPicPr>
            <a:picLocks noChangeAspect="1"/>
          </p:cNvPicPr>
          <p:nvPr/>
        </p:nvPicPr>
        <p:blipFill>
          <a:blip r:embed="rId2"/>
          <a:stretch>
            <a:fillRect/>
          </a:stretch>
        </p:blipFill>
        <p:spPr>
          <a:xfrm>
            <a:off x="0" y="1547326"/>
            <a:ext cx="9144000" cy="4059731"/>
          </a:xfrm>
          <a:prstGeom prst="rect">
            <a:avLst/>
          </a:prstGeom>
        </p:spPr>
      </p:pic>
      <p:sp>
        <p:nvSpPr>
          <p:cNvPr id="7" name="TextBox 6">
            <a:extLst>
              <a:ext uri="{FF2B5EF4-FFF2-40B4-BE49-F238E27FC236}">
                <a16:creationId xmlns:a16="http://schemas.microsoft.com/office/drawing/2014/main" id="{CFB37728-AEBD-A943-827E-F875AC96B833}"/>
              </a:ext>
            </a:extLst>
          </p:cNvPr>
          <p:cNvSpPr txBox="1"/>
          <p:nvPr/>
        </p:nvSpPr>
        <p:spPr>
          <a:xfrm>
            <a:off x="6730910" y="5607057"/>
            <a:ext cx="2390398" cy="323165"/>
          </a:xfrm>
          <a:prstGeom prst="rect">
            <a:avLst/>
          </a:prstGeom>
          <a:noFill/>
        </p:spPr>
        <p:txBody>
          <a:bodyPr wrap="none" rtlCol="0">
            <a:spAutoFit/>
          </a:bodyPr>
          <a:lstStyle/>
          <a:p>
            <a:r>
              <a:rPr lang="en-US" sz="1500" dirty="0" err="1"/>
              <a:t>Nezabudkin</a:t>
            </a:r>
            <a:r>
              <a:rPr lang="en-US" sz="1500" dirty="0"/>
              <a:t> et al.,</a:t>
            </a:r>
            <a:r>
              <a:rPr lang="ru-RU" sz="1500" dirty="0"/>
              <a:t> (2025)</a:t>
            </a:r>
          </a:p>
        </p:txBody>
      </p:sp>
      <p:sp>
        <p:nvSpPr>
          <p:cNvPr id="9" name="TextBox 8">
            <a:extLst>
              <a:ext uri="{FF2B5EF4-FFF2-40B4-BE49-F238E27FC236}">
                <a16:creationId xmlns:a16="http://schemas.microsoft.com/office/drawing/2014/main" id="{5A3D8314-29EF-5C4D-A235-C07E4E67042B}"/>
              </a:ext>
            </a:extLst>
          </p:cNvPr>
          <p:cNvSpPr txBox="1"/>
          <p:nvPr/>
        </p:nvSpPr>
        <p:spPr>
          <a:xfrm>
            <a:off x="1547664" y="332656"/>
            <a:ext cx="6724405" cy="523220"/>
          </a:xfrm>
          <a:prstGeom prst="rect">
            <a:avLst/>
          </a:prstGeom>
          <a:noFill/>
        </p:spPr>
        <p:txBody>
          <a:bodyPr wrap="none" rtlCol="0">
            <a:spAutoFit/>
          </a:bodyPr>
          <a:lstStyle/>
          <a:p>
            <a:r>
              <a:rPr lang="en-US" sz="2800" dirty="0"/>
              <a:t>The Nuclear Stellar Disc of the Milky Way</a:t>
            </a:r>
          </a:p>
        </p:txBody>
      </p:sp>
    </p:spTree>
    <p:extLst>
      <p:ext uri="{BB962C8B-B14F-4D97-AF65-F5344CB8AC3E}">
        <p14:creationId xmlns:p14="http://schemas.microsoft.com/office/powerpoint/2010/main" val="2315987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53A06C56-8E3F-DC46-AA64-F2CFD162C4FE}"/>
              </a:ext>
            </a:extLst>
          </p:cNvPr>
          <p:cNvSpPr/>
          <p:nvPr/>
        </p:nvSpPr>
        <p:spPr bwMode="auto">
          <a:xfrm>
            <a:off x="323528" y="836712"/>
            <a:ext cx="8640960" cy="576064"/>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rgbClr val="000000"/>
              </a:solidFill>
              <a:effectLst/>
              <a:latin typeface="Arial" charset="0"/>
              <a:ea typeface="ＭＳ Ｐゴシック" charset="0"/>
            </a:endParaRPr>
          </a:p>
        </p:txBody>
      </p:sp>
      <p:pic>
        <p:nvPicPr>
          <p:cNvPr id="9" name="Рисунок 8">
            <a:extLst>
              <a:ext uri="{FF2B5EF4-FFF2-40B4-BE49-F238E27FC236}">
                <a16:creationId xmlns:a16="http://schemas.microsoft.com/office/drawing/2014/main" id="{B9A5071A-BC41-EE40-A1A9-B437C896CFE4}"/>
              </a:ext>
            </a:extLst>
          </p:cNvPr>
          <p:cNvPicPr>
            <a:picLocks noChangeAspect="1"/>
          </p:cNvPicPr>
          <p:nvPr/>
        </p:nvPicPr>
        <p:blipFill>
          <a:blip r:embed="rId2"/>
          <a:stretch>
            <a:fillRect/>
          </a:stretch>
        </p:blipFill>
        <p:spPr>
          <a:xfrm>
            <a:off x="1143000" y="0"/>
            <a:ext cx="6858000" cy="6858000"/>
          </a:xfrm>
          <a:prstGeom prst="rect">
            <a:avLst/>
          </a:prstGeom>
        </p:spPr>
      </p:pic>
      <p:sp>
        <p:nvSpPr>
          <p:cNvPr id="10" name="TextBox 9">
            <a:extLst>
              <a:ext uri="{FF2B5EF4-FFF2-40B4-BE49-F238E27FC236}">
                <a16:creationId xmlns:a16="http://schemas.microsoft.com/office/drawing/2014/main" id="{0379027E-B049-0D4B-9DA6-29A7C07FAEB4}"/>
              </a:ext>
            </a:extLst>
          </p:cNvPr>
          <p:cNvSpPr txBox="1"/>
          <p:nvPr/>
        </p:nvSpPr>
        <p:spPr>
          <a:xfrm>
            <a:off x="975374" y="5589240"/>
            <a:ext cx="7337265" cy="1077218"/>
          </a:xfrm>
          <a:prstGeom prst="rect">
            <a:avLst/>
          </a:prstGeom>
          <a:noFill/>
        </p:spPr>
        <p:txBody>
          <a:bodyPr wrap="none" rtlCol="0">
            <a:spAutoFit/>
          </a:bodyPr>
          <a:lstStyle/>
          <a:p>
            <a:r>
              <a:rPr lang="en-US" sz="3600" dirty="0">
                <a:solidFill>
                  <a:srgbClr val="FFFF00"/>
                </a:solidFill>
              </a:rPr>
              <a:t>1000 pc </a:t>
            </a:r>
            <a:r>
              <a:rPr lang="en-US" sz="3600" dirty="0">
                <a:solidFill>
                  <a:srgbClr val="FFFF00"/>
                </a:solidFill>
                <a:sym typeface="Wingdings" pitchFamily="2" charset="2"/>
              </a:rPr>
              <a:t> 100 pc  10 pc  1 pc</a:t>
            </a:r>
          </a:p>
          <a:p>
            <a:pPr algn="ctr"/>
            <a:r>
              <a:rPr lang="en-US" sz="2800" dirty="0">
                <a:solidFill>
                  <a:srgbClr val="FFFF00"/>
                </a:solidFill>
                <a:sym typeface="Wingdings" pitchFamily="2" charset="2"/>
              </a:rPr>
              <a:t>around Sgr A*</a:t>
            </a:r>
            <a:endParaRPr lang="ru-RU" sz="2800" dirty="0">
              <a:solidFill>
                <a:srgbClr val="FFFF00"/>
              </a:solidFill>
            </a:endParaRPr>
          </a:p>
        </p:txBody>
      </p:sp>
      <p:sp>
        <p:nvSpPr>
          <p:cNvPr id="11" name="TextBox 10">
            <a:extLst>
              <a:ext uri="{FF2B5EF4-FFF2-40B4-BE49-F238E27FC236}">
                <a16:creationId xmlns:a16="http://schemas.microsoft.com/office/drawing/2014/main" id="{C8200E5A-6D87-4146-959A-945BEED9870A}"/>
              </a:ext>
            </a:extLst>
          </p:cNvPr>
          <p:cNvSpPr txBox="1"/>
          <p:nvPr/>
        </p:nvSpPr>
        <p:spPr>
          <a:xfrm>
            <a:off x="395535" y="212447"/>
            <a:ext cx="8496944" cy="1200329"/>
          </a:xfrm>
          <a:prstGeom prst="rect">
            <a:avLst/>
          </a:prstGeom>
          <a:noFill/>
        </p:spPr>
        <p:txBody>
          <a:bodyPr wrap="square" rtlCol="0">
            <a:spAutoFit/>
          </a:bodyPr>
          <a:lstStyle/>
          <a:p>
            <a:pPr algn="ctr"/>
            <a:r>
              <a:rPr lang="en-US" sz="3600" dirty="0">
                <a:solidFill>
                  <a:srgbClr val="FFFF00"/>
                </a:solidFill>
              </a:rPr>
              <a:t>X-ray emission of the Milky Way </a:t>
            </a:r>
          </a:p>
          <a:p>
            <a:pPr algn="ctr"/>
            <a:r>
              <a:rPr lang="en-US" sz="3600" dirty="0">
                <a:solidFill>
                  <a:srgbClr val="FFFF00"/>
                </a:solidFill>
              </a:rPr>
              <a:t>at different scales</a:t>
            </a:r>
            <a:endParaRPr lang="ru-RU" sz="3600" dirty="0">
              <a:solidFill>
                <a:srgbClr val="FFFF00"/>
              </a:solidFill>
            </a:endParaRPr>
          </a:p>
        </p:txBody>
      </p:sp>
    </p:spTree>
    <p:extLst>
      <p:ext uri="{BB962C8B-B14F-4D97-AF65-F5344CB8AC3E}">
        <p14:creationId xmlns:p14="http://schemas.microsoft.com/office/powerpoint/2010/main" val="2461397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PlaceHolder 1"/>
          <p:cNvSpPr>
            <a:spLocks noGrp="1"/>
          </p:cNvSpPr>
          <p:nvPr>
            <p:ph type="title"/>
          </p:nvPr>
        </p:nvSpPr>
        <p:spPr>
          <a:xfrm>
            <a:off x="1925532" y="310242"/>
            <a:ext cx="5105723" cy="581850"/>
          </a:xfrm>
          <a:prstGeom prst="rect">
            <a:avLst/>
          </a:prstGeom>
          <a:solidFill>
            <a:srgbClr val="FFFFFF"/>
          </a:solidFill>
          <a:ln w="0">
            <a:noFill/>
          </a:ln>
        </p:spPr>
        <p:txBody>
          <a:bodyPr lIns="67500" tIns="33750" rIns="67500" bIns="33750" anchor="ctr">
            <a:noAutofit/>
          </a:bodyPr>
          <a:lstStyle/>
          <a:p>
            <a:pPr algn="ctr">
              <a:lnSpc>
                <a:spcPct val="90000"/>
              </a:lnSpc>
              <a:tabLst>
                <a:tab pos="0" algn="l"/>
              </a:tabLst>
            </a:pPr>
            <a:r>
              <a:rPr lang="en-US" sz="3300" b="1" spc="-1" dirty="0">
                <a:solidFill>
                  <a:srgbClr val="C00000"/>
                </a:solidFill>
                <a:latin typeface="Gilroy ExtraBold" panose="00000900000000000000" pitchFamily="50" charset="-52"/>
              </a:rPr>
              <a:t>Nuclear Stellar Disk (NSD)</a:t>
            </a:r>
            <a:endParaRPr lang="ru-RU" sz="3300" spc="-1" dirty="0">
              <a:solidFill>
                <a:srgbClr val="000000"/>
              </a:solidFill>
              <a:latin typeface="Gilroy ExtraBold" panose="00000900000000000000" pitchFamily="50" charset="-52"/>
            </a:endParaRPr>
          </a:p>
        </p:txBody>
      </p:sp>
      <mc:AlternateContent xmlns:mc="http://schemas.openxmlformats.org/markup-compatibility/2006">
        <mc:Choice xmlns:a14="http://schemas.microsoft.com/office/drawing/2010/main" Requires="a14">
          <p:sp>
            <p:nvSpPr>
              <p:cNvPr id="166" name="PlaceHolder 2"/>
              <p:cNvSpPr>
                <a:spLocks noGrp="1"/>
              </p:cNvSpPr>
              <p:nvPr>
                <p:ph/>
              </p:nvPr>
            </p:nvSpPr>
            <p:spPr>
              <a:xfrm>
                <a:off x="171180" y="1611785"/>
                <a:ext cx="4616843" cy="2249444"/>
              </a:xfrm>
              <a:prstGeom prst="rect">
                <a:avLst/>
              </a:prstGeom>
              <a:noFill/>
              <a:ln w="0">
                <a:noFill/>
              </a:ln>
            </p:spPr>
            <p:txBody>
              <a:bodyPr lIns="67500" tIns="33750" rIns="67500" bIns="33750" anchor="t">
                <a:noAutofit/>
              </a:bodyPr>
              <a:lstStyle/>
              <a:p>
                <a:pPr marL="514350">
                  <a:spcBef>
                    <a:spcPts val="1063"/>
                  </a:spcBef>
                  <a:buClr>
                    <a:srgbClr val="000000"/>
                  </a:buClr>
                  <a:buSzPct val="150000"/>
                  <a:buFont typeface="Arial"/>
                  <a:buChar char="•"/>
                </a:pPr>
                <a:r>
                  <a:rPr lang="en-US" sz="2000" b="1" spc="-1" dirty="0">
                    <a:solidFill>
                      <a:srgbClr val="000000"/>
                    </a:solidFill>
                    <a:latin typeface="Gilroy Light" panose="00000400000000000000" pitchFamily="50" charset="-52"/>
                    <a:ea typeface="Inter Display Medium"/>
                  </a:rPr>
                  <a:t>The structure was first described by</a:t>
                </a:r>
                <a:r>
                  <a:rPr lang="ru-RU" sz="2000" b="1" spc="-1" dirty="0">
                    <a:solidFill>
                      <a:srgbClr val="000000"/>
                    </a:solidFill>
                    <a:latin typeface="Gilroy Light" panose="00000400000000000000" pitchFamily="50" charset="-52"/>
                    <a:ea typeface="Inter Display Medium"/>
                  </a:rPr>
                  <a:t> </a:t>
                </a:r>
                <a:r>
                  <a:rPr lang="en-US" sz="2000" b="1" spc="-1" dirty="0">
                    <a:solidFill>
                      <a:srgbClr val="000000"/>
                    </a:solidFill>
                    <a:latin typeface="Gilroy Light" panose="00000400000000000000" pitchFamily="50" charset="-52"/>
                    <a:ea typeface="Inter Display Medium"/>
                  </a:rPr>
                  <a:t>Launhardt et al. (2002)</a:t>
                </a:r>
                <a:endParaRPr lang="ru-RU" sz="2000" b="1" spc="-1" dirty="0">
                  <a:solidFill>
                    <a:srgbClr val="000000"/>
                  </a:solidFill>
                  <a:latin typeface="Gilroy Light" panose="00000400000000000000" pitchFamily="50" charset="-52"/>
                </a:endParaRPr>
              </a:p>
              <a:p>
                <a:pPr marL="514350">
                  <a:spcBef>
                    <a:spcPts val="1063"/>
                  </a:spcBef>
                  <a:buClr>
                    <a:srgbClr val="000000"/>
                  </a:buClr>
                  <a:buSzPct val="150000"/>
                  <a:buFont typeface="Arial"/>
                  <a:buChar char="•"/>
                </a:pPr>
                <a:r>
                  <a:rPr lang="en-US" sz="2000" b="1" spc="-1" dirty="0">
                    <a:solidFill>
                      <a:srgbClr val="000000"/>
                    </a:solidFill>
                    <a:latin typeface="Gilroy Light" panose="00000400000000000000" pitchFamily="50" charset="-52"/>
                    <a:ea typeface="Inter Display Medium"/>
                  </a:rPr>
                  <a:t>The mass of the NSD was estimated at </a:t>
                </a:r>
                <a14:m>
                  <m:oMath xmlns:m="http://schemas.openxmlformats.org/officeDocument/2006/math">
                    <m:r>
                      <a:rPr lang="en-US" sz="2000" i="1" spc="-1">
                        <a:solidFill>
                          <a:srgbClr val="000000"/>
                        </a:solidFill>
                        <a:latin typeface="Cambria Math" panose="02040503050406030204" pitchFamily="18" charset="0"/>
                        <a:ea typeface="Inter Display Medium"/>
                      </a:rPr>
                      <m:t>1.4</m:t>
                    </m:r>
                    <m:r>
                      <a:rPr lang="en-US" sz="2000" i="1" spc="-1">
                        <a:solidFill>
                          <a:srgbClr val="000000"/>
                        </a:solidFill>
                        <a:latin typeface="Cambria Math" panose="02040503050406030204" pitchFamily="18" charset="0"/>
                        <a:ea typeface="Cambria Math" panose="02040503050406030204" pitchFamily="18" charset="0"/>
                      </a:rPr>
                      <m:t>×</m:t>
                    </m:r>
                    <m:sSup>
                      <m:sSupPr>
                        <m:ctrlPr>
                          <a:rPr lang="en-US" sz="2000" i="1" spc="-1">
                            <a:solidFill>
                              <a:srgbClr val="000000"/>
                            </a:solidFill>
                            <a:latin typeface="Cambria Math" panose="02040503050406030204" pitchFamily="18" charset="0"/>
                            <a:ea typeface="Cambria Math" panose="02040503050406030204" pitchFamily="18" charset="0"/>
                          </a:rPr>
                        </m:ctrlPr>
                      </m:sSupPr>
                      <m:e>
                        <m:r>
                          <a:rPr lang="en-US" sz="2000" i="1" spc="-1">
                            <a:solidFill>
                              <a:srgbClr val="000000"/>
                            </a:solidFill>
                            <a:latin typeface="Cambria Math" panose="02040503050406030204" pitchFamily="18" charset="0"/>
                            <a:ea typeface="Cambria Math" panose="02040503050406030204" pitchFamily="18" charset="0"/>
                          </a:rPr>
                          <m:t>10</m:t>
                        </m:r>
                      </m:e>
                      <m:sup>
                        <m:r>
                          <a:rPr lang="en-US" sz="2000" i="1" spc="-1">
                            <a:solidFill>
                              <a:srgbClr val="000000"/>
                            </a:solidFill>
                            <a:latin typeface="Cambria Math" panose="02040503050406030204" pitchFamily="18" charset="0"/>
                            <a:ea typeface="Cambria Math" panose="02040503050406030204" pitchFamily="18" charset="0"/>
                          </a:rPr>
                          <m:t>9</m:t>
                        </m:r>
                      </m:sup>
                    </m:sSup>
                    <m:r>
                      <a:rPr lang="en-US" sz="2000" spc="-1">
                        <a:solidFill>
                          <a:srgbClr val="000000"/>
                        </a:solidFill>
                        <a:latin typeface="Cambria Math" panose="02040503050406030204" pitchFamily="18" charset="0"/>
                        <a:ea typeface="Cambria Math" panose="02040503050406030204" pitchFamily="18" charset="0"/>
                      </a:rPr>
                      <m:t> </m:t>
                    </m:r>
                    <m:sSub>
                      <m:sSubPr>
                        <m:ctrlPr>
                          <a:rPr lang="en-US" sz="2000" i="1" spc="-1">
                            <a:solidFill>
                              <a:srgbClr val="000000"/>
                            </a:solidFill>
                            <a:latin typeface="Cambria Math" panose="02040503050406030204" pitchFamily="18" charset="0"/>
                            <a:ea typeface="Cambria Math" panose="02040503050406030204" pitchFamily="18" charset="0"/>
                          </a:rPr>
                        </m:ctrlPr>
                      </m:sSubPr>
                      <m:e>
                        <m:r>
                          <a:rPr lang="en-US" sz="2000" i="1" spc="-1">
                            <a:solidFill>
                              <a:srgbClr val="000000"/>
                            </a:solidFill>
                            <a:latin typeface="Cambria Math" panose="02040503050406030204" pitchFamily="18" charset="0"/>
                            <a:ea typeface="Cambria Math" panose="02040503050406030204" pitchFamily="18" charset="0"/>
                          </a:rPr>
                          <m:t>𝑀</m:t>
                        </m:r>
                      </m:e>
                      <m:sub>
                        <m:r>
                          <a:rPr lang="en-US" sz="2000" i="1" spc="-1">
                            <a:solidFill>
                              <a:srgbClr val="000000"/>
                            </a:solidFill>
                            <a:latin typeface="Cambria Math" panose="02040503050406030204" pitchFamily="18" charset="0"/>
                            <a:ea typeface="Cambria Math" panose="02040503050406030204" pitchFamily="18" charset="0"/>
                          </a:rPr>
                          <m:t>ʘ</m:t>
                        </m:r>
                      </m:sub>
                    </m:sSub>
                  </m:oMath>
                </a14:m>
                <a:r>
                  <a:rPr lang="en-US" sz="2000" spc="-1" dirty="0">
                    <a:solidFill>
                      <a:srgbClr val="000000"/>
                    </a:solidFill>
                    <a:latin typeface="Gilroy Light" panose="00000400000000000000" pitchFamily="50" charset="-52"/>
                    <a:ea typeface="Inter Display Medium"/>
                  </a:rPr>
                  <a:t>.</a:t>
                </a:r>
                <a:endParaRPr lang="ru-RU" sz="2000" spc="-1" dirty="0">
                  <a:solidFill>
                    <a:srgbClr val="000000"/>
                  </a:solidFill>
                  <a:latin typeface="Gilroy Light" panose="00000400000000000000" pitchFamily="50" charset="-52"/>
                  <a:ea typeface="Inter Display Medium"/>
                </a:endParaRPr>
              </a:p>
              <a:p>
                <a:pPr marL="514350">
                  <a:spcBef>
                    <a:spcPts val="1063"/>
                  </a:spcBef>
                  <a:buClr>
                    <a:srgbClr val="000000"/>
                  </a:buClr>
                  <a:buSzPct val="150000"/>
                  <a:buFont typeface="Arial"/>
                  <a:buChar char="•"/>
                </a:pPr>
                <a:r>
                  <a:rPr lang="en-US" sz="2000" b="1" spc="-1" dirty="0">
                    <a:solidFill>
                      <a:srgbClr val="000000"/>
                    </a:solidFill>
                    <a:latin typeface="Gilroy Light" panose="00000400000000000000" pitchFamily="50" charset="-52"/>
                    <a:ea typeface="Inter Display Medium"/>
                  </a:rPr>
                  <a:t>The NSD radius was approximately 230 pc.</a:t>
                </a:r>
                <a:endParaRPr lang="ru-RU" sz="2000" b="1" spc="-1" dirty="0">
                  <a:solidFill>
                    <a:srgbClr val="000000"/>
                  </a:solidFill>
                  <a:latin typeface="Gilroy Light" panose="00000400000000000000" pitchFamily="50" charset="-52"/>
                </a:endParaRPr>
              </a:p>
            </p:txBody>
          </p:sp>
        </mc:Choice>
        <mc:Fallback>
          <p:sp>
            <p:nvSpPr>
              <p:cNvPr id="166" name="PlaceHolder 2"/>
              <p:cNvSpPr>
                <a:spLocks noGrp="1" noRot="1" noChangeAspect="1" noMove="1" noResize="1" noEditPoints="1" noAdjustHandles="1" noChangeArrowheads="1" noChangeShapeType="1" noTextEdit="1"/>
              </p:cNvSpPr>
              <p:nvPr>
                <p:ph/>
              </p:nvPr>
            </p:nvSpPr>
            <p:spPr>
              <a:xfrm>
                <a:off x="171180" y="1611785"/>
                <a:ext cx="4616843" cy="2249444"/>
              </a:xfrm>
              <a:prstGeom prst="rect">
                <a:avLst/>
              </a:prstGeom>
              <a:blipFill>
                <a:blip r:embed="rId2"/>
                <a:stretch>
                  <a:fillRect t="-7865" b="-1685"/>
                </a:stretch>
              </a:blipFill>
              <a:ln w="0">
                <a:noFill/>
              </a:ln>
            </p:spPr>
            <p:txBody>
              <a:bodyPr/>
              <a:lstStyle/>
              <a:p>
                <a:r>
                  <a:rPr lang="ru-RU">
                    <a:noFill/>
                  </a:rPr>
                  <a:t> </a:t>
                </a:r>
              </a:p>
            </p:txBody>
          </p:sp>
        </mc:Fallback>
      </mc:AlternateContent>
      <p:pic>
        <p:nvPicPr>
          <p:cNvPr id="167" name="Рисунок 8"/>
          <p:cNvPicPr/>
          <p:nvPr/>
        </p:nvPicPr>
        <p:blipFill>
          <a:blip r:embed="rId3"/>
          <a:stretch/>
        </p:blipFill>
        <p:spPr>
          <a:xfrm>
            <a:off x="4863982" y="1725889"/>
            <a:ext cx="3822390" cy="3742470"/>
          </a:xfrm>
          <a:prstGeom prst="rect">
            <a:avLst/>
          </a:prstGeom>
          <a:ln w="0">
            <a:noFill/>
          </a:ln>
        </p:spPr>
      </p:pic>
      <p:grpSp>
        <p:nvGrpSpPr>
          <p:cNvPr id="168" name="Группа 1"/>
          <p:cNvGrpSpPr/>
          <p:nvPr/>
        </p:nvGrpSpPr>
        <p:grpSpPr>
          <a:xfrm>
            <a:off x="271042" y="3861229"/>
            <a:ext cx="4372910" cy="2126818"/>
            <a:chOff x="775440" y="4182480"/>
            <a:chExt cx="4565160" cy="1940040"/>
          </a:xfrm>
        </p:grpSpPr>
        <p:pic>
          <p:nvPicPr>
            <p:cNvPr id="169" name="Рисунок 2"/>
            <p:cNvPicPr/>
            <p:nvPr/>
          </p:nvPicPr>
          <p:blipFill>
            <a:blip r:embed="rId4"/>
            <a:stretch/>
          </p:blipFill>
          <p:spPr>
            <a:xfrm>
              <a:off x="775440" y="4182480"/>
              <a:ext cx="4565160" cy="1762200"/>
            </a:xfrm>
            <a:prstGeom prst="rect">
              <a:avLst/>
            </a:prstGeom>
            <a:ln w="0">
              <a:noFill/>
            </a:ln>
          </p:spPr>
        </p:pic>
        <p:pic>
          <p:nvPicPr>
            <p:cNvPr id="170" name="Рисунок 10"/>
            <p:cNvPicPr/>
            <p:nvPr/>
          </p:nvPicPr>
          <p:blipFill>
            <a:blip r:embed="rId5"/>
            <a:stretch/>
          </p:blipFill>
          <p:spPr>
            <a:xfrm>
              <a:off x="1932480" y="5990040"/>
              <a:ext cx="3040560" cy="132480"/>
            </a:xfrm>
            <a:prstGeom prst="rect">
              <a:avLst/>
            </a:prstGeom>
            <a:ln w="0">
              <a:noFill/>
            </a:ln>
          </p:spPr>
        </p:pic>
      </p:grpSp>
      <p:sp>
        <p:nvSpPr>
          <p:cNvPr id="171" name="TextBox 5"/>
          <p:cNvSpPr/>
          <p:nvPr/>
        </p:nvSpPr>
        <p:spPr>
          <a:xfrm>
            <a:off x="5130203" y="5451229"/>
            <a:ext cx="3776199" cy="375936"/>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nchor="t">
            <a:spAutoFit/>
          </a:bodyPr>
          <a:lstStyle/>
          <a:p>
            <a:pPr>
              <a:lnSpc>
                <a:spcPct val="100000"/>
              </a:lnSpc>
              <a:buNone/>
            </a:pPr>
            <a:r>
              <a:rPr lang="en-US" b="1" dirty="0">
                <a:latin typeface="Gilroy Light" panose="00000400000000000000" pitchFamily="50" charset="-52"/>
              </a:rPr>
              <a:t>Radial profile of cumulative mass</a:t>
            </a:r>
            <a:endParaRPr lang="en-US" b="1" spc="-1" dirty="0">
              <a:latin typeface="Gilroy Light" panose="00000400000000000000" pitchFamily="50" charset="-52"/>
            </a:endParaRPr>
          </a:p>
        </p:txBody>
      </p:sp>
      <p:sp>
        <p:nvSpPr>
          <p:cNvPr id="172" name="TextBox 6"/>
          <p:cNvSpPr/>
          <p:nvPr/>
        </p:nvSpPr>
        <p:spPr>
          <a:xfrm>
            <a:off x="1043608" y="6110673"/>
            <a:ext cx="3600344" cy="375936"/>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nchor="t">
            <a:spAutoFit/>
          </a:bodyPr>
          <a:lstStyle/>
          <a:p>
            <a:pPr>
              <a:lnSpc>
                <a:spcPct val="100000"/>
              </a:lnSpc>
              <a:buNone/>
            </a:pPr>
            <a:r>
              <a:rPr lang="en-US" b="1" dirty="0">
                <a:latin typeface="Gilroy Light" panose="00000400000000000000" pitchFamily="50" charset="-52"/>
              </a:rPr>
              <a:t>Model surface brightness map</a:t>
            </a:r>
            <a:endParaRPr lang="en-US" b="1" spc="-1" dirty="0">
              <a:latin typeface="Gilroy Light" panose="00000400000000000000" pitchFamily="50" charset="-52"/>
            </a:endParaRPr>
          </a:p>
        </p:txBody>
      </p:sp>
      <p:sp>
        <p:nvSpPr>
          <p:cNvPr id="4" name="PlaceHolder 3"/>
          <p:cNvSpPr>
            <a:spLocks noGrp="1"/>
          </p:cNvSpPr>
          <p:nvPr>
            <p:ph type="sldNum" idx="5"/>
          </p:nvPr>
        </p:nvSpPr>
        <p:spPr/>
        <p:txBody>
          <a:bodyPr/>
          <a:lstStyle/>
          <a:p>
            <a:fld id="{4C699105-97A2-4A76-A16B-72EBE31FD051}" type="slidenum">
              <a:rPr/>
              <a:t>20</a:t>
            </a:fld>
            <a:endParaRPr/>
          </a:p>
        </p:txBody>
      </p:sp>
    </p:spTree>
    <p:extLst>
      <p:ext uri="{BB962C8B-B14F-4D97-AF65-F5344CB8AC3E}">
        <p14:creationId xmlns:p14="http://schemas.microsoft.com/office/powerpoint/2010/main" val="624989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66AC0-EF40-7BB6-92C3-DE607E268A3D}"/>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00EC5F94-992B-8BB0-BEE6-83187C545696}"/>
              </a:ext>
            </a:extLst>
          </p:cNvPr>
          <p:cNvSpPr>
            <a:spLocks noGrp="1"/>
          </p:cNvSpPr>
          <p:nvPr>
            <p:ph type="sldNum" idx="5"/>
          </p:nvPr>
        </p:nvSpPr>
        <p:spPr/>
        <p:txBody>
          <a:bodyPr/>
          <a:lstStyle/>
          <a:p>
            <a:fld id="{5F7325F5-B05F-4361-95AC-42F3077C81F3}" type="slidenum">
              <a:rPr/>
              <a:t>21</a:t>
            </a:fld>
            <a:endParaRP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059AA63E-A299-91E0-DEFF-C056D9B87447}"/>
                  </a:ext>
                </a:extLst>
              </p:cNvPr>
              <p:cNvSpPr txBox="1"/>
              <p:nvPr/>
            </p:nvSpPr>
            <p:spPr>
              <a:xfrm>
                <a:off x="281771" y="3169466"/>
                <a:ext cx="4665597" cy="2782172"/>
              </a:xfrm>
              <a:prstGeom prst="rect">
                <a:avLst/>
              </a:prstGeom>
              <a:noFill/>
            </p:spPr>
            <p:txBody>
              <a:bodyPr wrap="square">
                <a:spAutoFit/>
              </a:bodyPr>
              <a:lstStyle/>
              <a:p>
                <a:r>
                  <a:rPr lang="en-US" sz="1500" dirty="0">
                    <a:latin typeface="Gilroy ExtraBold" panose="00000900000000000000" pitchFamily="50" charset="-52"/>
                  </a:rPr>
                  <a:t>NSD:    </a:t>
                </a:r>
                <a:r>
                  <a:rPr lang="en-US" sz="1500" dirty="0"/>
                  <a:t>⟨𝐿/𝑀⟩ = (</a:t>
                </a:r>
                <a14:m>
                  <m:oMath xmlns:m="http://schemas.openxmlformats.org/officeDocument/2006/math">
                    <m:sSubSup>
                      <m:sSubSupPr>
                        <m:ctrlPr>
                          <a:rPr lang="en-US" sz="1500" i="1">
                            <a:latin typeface="Cambria Math" panose="02040503050406030204" pitchFamily="18" charset="0"/>
                          </a:rPr>
                        </m:ctrlPr>
                      </m:sSubSupPr>
                      <m:e>
                        <m:r>
                          <a:rPr lang="en-US" sz="1500" i="1">
                            <a:latin typeface="Cambria Math" panose="02040503050406030204" pitchFamily="18" charset="0"/>
                          </a:rPr>
                          <m:t>5.58</m:t>
                        </m:r>
                      </m:e>
                      <m:sub>
                        <m:r>
                          <a:rPr lang="en-US" sz="1500" i="1">
                            <a:latin typeface="Cambria Math" panose="02040503050406030204" pitchFamily="18" charset="0"/>
                          </a:rPr>
                          <m:t>−0.65</m:t>
                        </m:r>
                      </m:sub>
                      <m:sup>
                        <m:r>
                          <a:rPr lang="en-US" sz="1500" i="1">
                            <a:latin typeface="Cambria Math" panose="02040503050406030204" pitchFamily="18" charset="0"/>
                          </a:rPr>
                          <m:t>+0.54</m:t>
                        </m:r>
                      </m:sup>
                    </m:sSubSup>
                  </m:oMath>
                </a14:m>
                <a:r>
                  <a:rPr lang="en-US" sz="1500" dirty="0"/>
                  <a:t>) × </a:t>
                </a:r>
                <a14:m>
                  <m:oMath xmlns:m="http://schemas.openxmlformats.org/officeDocument/2006/math">
                    <m:sSup>
                      <m:sSupPr>
                        <m:ctrlPr>
                          <a:rPr lang="en-US" sz="1500" i="1">
                            <a:latin typeface="Cambria Math" panose="02040503050406030204" pitchFamily="18" charset="0"/>
                          </a:rPr>
                        </m:ctrlPr>
                      </m:sSupPr>
                      <m:e>
                        <m:r>
                          <a:rPr lang="ru-RU" sz="1500" i="1">
                            <a:latin typeface="Cambria Math" panose="02040503050406030204" pitchFamily="18" charset="0"/>
                          </a:rPr>
                          <m:t>10</m:t>
                        </m:r>
                      </m:e>
                      <m:sup>
                        <m:r>
                          <a:rPr lang="ru-RU" sz="1500" i="1">
                            <a:latin typeface="Cambria Math" panose="02040503050406030204" pitchFamily="18" charset="0"/>
                          </a:rPr>
                          <m:t>27</m:t>
                        </m:r>
                      </m:sup>
                    </m:sSup>
                    <m:r>
                      <a:rPr lang="en-US" sz="1500" i="1">
                        <a:latin typeface="Cambria Math" panose="02040503050406030204" pitchFamily="18" charset="0"/>
                      </a:rPr>
                      <m:t>𝑒𝑟𝑔</m:t>
                    </m:r>
                  </m:oMath>
                </a14:m>
                <a:r>
                  <a:rPr lang="en-US" sz="1500" dirty="0"/>
                  <a:t> </a:t>
                </a:r>
                <a14:m>
                  <m:oMath xmlns:m="http://schemas.openxmlformats.org/officeDocument/2006/math">
                    <m:sSup>
                      <m:sSupPr>
                        <m:ctrlPr>
                          <a:rPr lang="en-US" sz="1500" i="1" dirty="0">
                            <a:latin typeface="Cambria Math" panose="02040503050406030204" pitchFamily="18" charset="0"/>
                          </a:rPr>
                        </m:ctrlPr>
                      </m:sSupPr>
                      <m:e>
                        <m:r>
                          <a:rPr lang="en-US" sz="1500" i="1" dirty="0">
                            <a:latin typeface="Cambria Math" panose="02040503050406030204" pitchFamily="18" charset="0"/>
                          </a:rPr>
                          <m:t>𝑠</m:t>
                        </m:r>
                      </m:e>
                      <m:sup>
                        <m:r>
                          <a:rPr lang="en-US" sz="1500" i="1" dirty="0">
                            <a:latin typeface="Cambria Math" panose="02040503050406030204" pitchFamily="18" charset="0"/>
                          </a:rPr>
                          <m:t>−1</m:t>
                        </m:r>
                      </m:sup>
                    </m:sSup>
                    <m:r>
                      <a:rPr lang="en-US" sz="1500" i="1" dirty="0">
                        <a:latin typeface="Cambria Math" panose="02040503050406030204" pitchFamily="18" charset="0"/>
                      </a:rPr>
                      <m:t> </m:t>
                    </m:r>
                    <m:sSubSup>
                      <m:sSubSupPr>
                        <m:ctrlPr>
                          <a:rPr lang="en-US" sz="1500" i="1" dirty="0">
                            <a:latin typeface="Cambria Math" panose="02040503050406030204" pitchFamily="18" charset="0"/>
                          </a:rPr>
                        </m:ctrlPr>
                      </m:sSubSupPr>
                      <m:e>
                        <m:r>
                          <a:rPr lang="en-US" sz="1500" i="1" dirty="0">
                            <a:latin typeface="Cambria Math" panose="02040503050406030204" pitchFamily="18" charset="0"/>
                          </a:rPr>
                          <m:t>𝑀</m:t>
                        </m:r>
                      </m:e>
                      <m:sub>
                        <m:r>
                          <m:rPr>
                            <m:nor/>
                          </m:rPr>
                          <a:rPr lang="en-US" sz="1500" dirty="0"/>
                          <m:t>⊙</m:t>
                        </m:r>
                      </m:sub>
                      <m:sup>
                        <m:r>
                          <a:rPr lang="en-US" sz="1500" i="1" dirty="0">
                            <a:latin typeface="Cambria Math" panose="02040503050406030204" pitchFamily="18" charset="0"/>
                          </a:rPr>
                          <m:t>−1</m:t>
                        </m:r>
                      </m:sup>
                    </m:sSubSup>
                  </m:oMath>
                </a14:m>
                <a:endParaRPr lang="en-US" sz="1500" dirty="0">
                  <a:latin typeface="Gilroy ExtraBold" panose="00000900000000000000" pitchFamily="50" charset="-52"/>
                </a:endParaRPr>
              </a:p>
              <a:p>
                <a:endParaRPr lang="en-US" sz="1500" dirty="0">
                  <a:latin typeface="Gilroy ExtraBold" panose="00000900000000000000" pitchFamily="50" charset="-52"/>
                </a:endParaRPr>
              </a:p>
              <a:p>
                <a:r>
                  <a:rPr lang="en-US" sz="1500" dirty="0">
                    <a:latin typeface="Gilroy ExtraBold" panose="00000900000000000000" pitchFamily="50" charset="-52"/>
                  </a:rPr>
                  <a:t>Ridge: </a:t>
                </a:r>
                <a:r>
                  <a:rPr lang="en-US" sz="1500" dirty="0"/>
                  <a:t>⟨𝐿/𝑀⟩ = (</a:t>
                </a:r>
                <a14:m>
                  <m:oMath xmlns:m="http://schemas.openxmlformats.org/officeDocument/2006/math">
                    <m:sSubSup>
                      <m:sSubSupPr>
                        <m:ctrlPr>
                          <a:rPr lang="en-US" sz="1500" i="1">
                            <a:latin typeface="Cambria Math" panose="02040503050406030204" pitchFamily="18" charset="0"/>
                          </a:rPr>
                        </m:ctrlPr>
                      </m:sSubSupPr>
                      <m:e>
                        <m:r>
                          <a:rPr lang="en-US" sz="1500" i="1">
                            <a:latin typeface="Cambria Math" panose="02040503050406030204" pitchFamily="18" charset="0"/>
                          </a:rPr>
                          <m:t>1.69</m:t>
                        </m:r>
                      </m:e>
                      <m:sub>
                        <m:r>
                          <a:rPr lang="en-US" sz="1500" i="1">
                            <a:latin typeface="Cambria Math" panose="02040503050406030204" pitchFamily="18" charset="0"/>
                          </a:rPr>
                          <m:t>−0.</m:t>
                        </m:r>
                        <m:r>
                          <a:rPr lang="en-US" sz="1500" i="1">
                            <a:latin typeface="Cambria Math" panose="02040503050406030204" pitchFamily="18" charset="0"/>
                          </a:rPr>
                          <m:t>08</m:t>
                        </m:r>
                      </m:sub>
                      <m:sup>
                        <m:r>
                          <a:rPr lang="en-US" sz="1500" i="1">
                            <a:latin typeface="Cambria Math" panose="02040503050406030204" pitchFamily="18" charset="0"/>
                          </a:rPr>
                          <m:t>+0.</m:t>
                        </m:r>
                        <m:r>
                          <a:rPr lang="en-US" sz="1500" i="1">
                            <a:latin typeface="Cambria Math" panose="02040503050406030204" pitchFamily="18" charset="0"/>
                          </a:rPr>
                          <m:t>15</m:t>
                        </m:r>
                      </m:sup>
                    </m:sSubSup>
                  </m:oMath>
                </a14:m>
                <a:r>
                  <a:rPr lang="en-US" sz="1500" dirty="0"/>
                  <a:t>) × </a:t>
                </a:r>
                <a14:m>
                  <m:oMath xmlns:m="http://schemas.openxmlformats.org/officeDocument/2006/math">
                    <m:sSup>
                      <m:sSupPr>
                        <m:ctrlPr>
                          <a:rPr lang="en-US" sz="1500" i="1">
                            <a:latin typeface="Cambria Math" panose="02040503050406030204" pitchFamily="18" charset="0"/>
                          </a:rPr>
                        </m:ctrlPr>
                      </m:sSupPr>
                      <m:e>
                        <m:r>
                          <a:rPr lang="ru-RU" sz="1500" i="1">
                            <a:latin typeface="Cambria Math" panose="02040503050406030204" pitchFamily="18" charset="0"/>
                          </a:rPr>
                          <m:t>10</m:t>
                        </m:r>
                      </m:e>
                      <m:sup>
                        <m:r>
                          <a:rPr lang="ru-RU" sz="1500" i="1">
                            <a:latin typeface="Cambria Math" panose="02040503050406030204" pitchFamily="18" charset="0"/>
                          </a:rPr>
                          <m:t>27</m:t>
                        </m:r>
                      </m:sup>
                    </m:sSup>
                    <m:r>
                      <a:rPr lang="en-US" sz="1500" i="1">
                        <a:latin typeface="Cambria Math" panose="02040503050406030204" pitchFamily="18" charset="0"/>
                      </a:rPr>
                      <m:t>𝑒𝑟𝑔</m:t>
                    </m:r>
                  </m:oMath>
                </a14:m>
                <a:r>
                  <a:rPr lang="en-US" sz="1500" dirty="0"/>
                  <a:t> </a:t>
                </a:r>
                <a14:m>
                  <m:oMath xmlns:m="http://schemas.openxmlformats.org/officeDocument/2006/math">
                    <m:sSup>
                      <m:sSupPr>
                        <m:ctrlPr>
                          <a:rPr lang="en-US" sz="1500" i="1" dirty="0">
                            <a:latin typeface="Cambria Math" panose="02040503050406030204" pitchFamily="18" charset="0"/>
                          </a:rPr>
                        </m:ctrlPr>
                      </m:sSupPr>
                      <m:e>
                        <m:r>
                          <a:rPr lang="en-US" sz="1500" i="1" dirty="0">
                            <a:latin typeface="Cambria Math" panose="02040503050406030204" pitchFamily="18" charset="0"/>
                          </a:rPr>
                          <m:t>𝑠</m:t>
                        </m:r>
                      </m:e>
                      <m:sup>
                        <m:r>
                          <a:rPr lang="en-US" sz="1500" i="1" dirty="0">
                            <a:latin typeface="Cambria Math" panose="02040503050406030204" pitchFamily="18" charset="0"/>
                          </a:rPr>
                          <m:t>−1</m:t>
                        </m:r>
                      </m:sup>
                    </m:sSup>
                    <m:r>
                      <a:rPr lang="en-US" sz="1500" i="1" dirty="0">
                        <a:latin typeface="Cambria Math" panose="02040503050406030204" pitchFamily="18" charset="0"/>
                      </a:rPr>
                      <m:t> </m:t>
                    </m:r>
                    <m:sSubSup>
                      <m:sSubSupPr>
                        <m:ctrlPr>
                          <a:rPr lang="en-US" sz="1500" i="1" dirty="0">
                            <a:latin typeface="Cambria Math" panose="02040503050406030204" pitchFamily="18" charset="0"/>
                          </a:rPr>
                        </m:ctrlPr>
                      </m:sSubSupPr>
                      <m:e>
                        <m:r>
                          <a:rPr lang="en-US" sz="1500" i="1" dirty="0">
                            <a:latin typeface="Cambria Math" panose="02040503050406030204" pitchFamily="18" charset="0"/>
                          </a:rPr>
                          <m:t>𝑀</m:t>
                        </m:r>
                      </m:e>
                      <m:sub>
                        <m:r>
                          <m:rPr>
                            <m:nor/>
                          </m:rPr>
                          <a:rPr lang="en-US" sz="1500" dirty="0"/>
                          <m:t>⊙</m:t>
                        </m:r>
                      </m:sub>
                      <m:sup>
                        <m:r>
                          <a:rPr lang="en-US" sz="1500" i="1" dirty="0">
                            <a:latin typeface="Cambria Math" panose="02040503050406030204" pitchFamily="18" charset="0"/>
                          </a:rPr>
                          <m:t>−1</m:t>
                        </m:r>
                      </m:sup>
                    </m:sSubSup>
                  </m:oMath>
                </a14:m>
                <a:endParaRPr lang="en-US" sz="1500" dirty="0"/>
              </a:p>
              <a:p>
                <a:endParaRPr lang="en-US" sz="1500" dirty="0"/>
              </a:p>
              <a:p>
                <a:r>
                  <a:rPr lang="ru-RU" sz="1500" dirty="0" err="1">
                    <a:latin typeface="Gilroy Light" panose="00000400000000000000" pitchFamily="50" charset="-52"/>
                  </a:rPr>
                  <a:t>Depends</a:t>
                </a:r>
                <a:r>
                  <a:rPr lang="ru-RU" sz="1500" dirty="0">
                    <a:latin typeface="Gilroy Light" panose="00000400000000000000" pitchFamily="50" charset="-52"/>
                  </a:rPr>
                  <a:t> </a:t>
                </a:r>
                <a:r>
                  <a:rPr lang="ru-RU" sz="1500" dirty="0" err="1">
                    <a:latin typeface="Gilroy Light" panose="00000400000000000000" pitchFamily="50" charset="-52"/>
                  </a:rPr>
                  <a:t>on</a:t>
                </a:r>
                <a:r>
                  <a:rPr lang="ru-RU" sz="1500" dirty="0">
                    <a:latin typeface="Gilroy Light" panose="00000400000000000000" pitchFamily="50" charset="-52"/>
                  </a:rPr>
                  <a:t> </a:t>
                </a:r>
                <a:r>
                  <a:rPr lang="ru-RU" sz="1500" dirty="0" err="1">
                    <a:latin typeface="Gilroy Light" panose="00000400000000000000" pitchFamily="50" charset="-52"/>
                  </a:rPr>
                  <a:t>the</a:t>
                </a:r>
                <a:r>
                  <a:rPr lang="ru-RU" sz="1500" dirty="0">
                    <a:latin typeface="Gilroy Light" panose="00000400000000000000" pitchFamily="50" charset="-52"/>
                  </a:rPr>
                  <a:t> </a:t>
                </a:r>
                <a:r>
                  <a:rPr lang="ru-RU" sz="1500" dirty="0" err="1">
                    <a:latin typeface="Gilroy Light" panose="00000400000000000000" pitchFamily="50" charset="-52"/>
                  </a:rPr>
                  <a:t>Galactic</a:t>
                </a:r>
                <a:r>
                  <a:rPr lang="ru-RU" sz="1500" dirty="0">
                    <a:latin typeface="Gilroy Light" panose="00000400000000000000" pitchFamily="50" charset="-52"/>
                  </a:rPr>
                  <a:t> </a:t>
                </a:r>
                <a:r>
                  <a:rPr lang="ru-RU" sz="1500" dirty="0" err="1">
                    <a:latin typeface="Gilroy Light" panose="00000400000000000000" pitchFamily="50" charset="-52"/>
                  </a:rPr>
                  <a:t>bar</a:t>
                </a:r>
                <a:r>
                  <a:rPr lang="ru-RU" sz="1500" dirty="0">
                    <a:latin typeface="Gilroy Light" panose="00000400000000000000" pitchFamily="50" charset="-52"/>
                  </a:rPr>
                  <a:t> </a:t>
                </a:r>
                <a:r>
                  <a:rPr lang="ru-RU" sz="1500" dirty="0" err="1">
                    <a:latin typeface="Gilroy Light" panose="00000400000000000000" pitchFamily="50" charset="-52"/>
                  </a:rPr>
                  <a:t>and</a:t>
                </a:r>
                <a:r>
                  <a:rPr lang="ru-RU" sz="1500" dirty="0">
                    <a:latin typeface="Gilroy Light" panose="00000400000000000000" pitchFamily="50" charset="-52"/>
                  </a:rPr>
                  <a:t> </a:t>
                </a:r>
                <a:r>
                  <a:rPr lang="ru-RU" sz="1500" dirty="0" err="1">
                    <a:latin typeface="Gilroy Light" panose="00000400000000000000" pitchFamily="50" charset="-52"/>
                  </a:rPr>
                  <a:t>disk</a:t>
                </a:r>
                <a:r>
                  <a:rPr lang="ru-RU" sz="1500" dirty="0">
                    <a:latin typeface="Gilroy Light" panose="00000400000000000000" pitchFamily="50" charset="-52"/>
                  </a:rPr>
                  <a:t> </a:t>
                </a:r>
                <a:r>
                  <a:rPr lang="ru-RU" sz="1500" dirty="0" err="1">
                    <a:latin typeface="Gilroy Light" panose="00000400000000000000" pitchFamily="50" charset="-52"/>
                  </a:rPr>
                  <a:t>models</a:t>
                </a:r>
                <a:endParaRPr lang="ru-RU" sz="1500" dirty="0">
                  <a:latin typeface="Gilroy Light" panose="00000400000000000000" pitchFamily="50" charset="-52"/>
                </a:endParaRPr>
              </a:p>
              <a:p>
                <a:endParaRPr lang="ru-RU" sz="1500" dirty="0">
                  <a:latin typeface="Gilroy Light" panose="00000400000000000000" pitchFamily="50" charset="-52"/>
                </a:endParaRPr>
              </a:p>
              <a:p>
                <a:r>
                  <a:rPr lang="ru-RU" sz="1500" dirty="0" err="1">
                    <a:latin typeface="Gilroy Light" panose="00000400000000000000" pitchFamily="50" charset="-52"/>
                  </a:rPr>
                  <a:t>Resulting</a:t>
                </a:r>
                <a:r>
                  <a:rPr lang="ru-RU" sz="1500" dirty="0">
                    <a:latin typeface="Gilroy Light" panose="00000400000000000000" pitchFamily="50" charset="-52"/>
                  </a:rPr>
                  <a:t> </a:t>
                </a:r>
                <a:r>
                  <a:rPr lang="ru-RU" sz="1500" dirty="0" err="1">
                    <a:latin typeface="Gilroy Light" panose="00000400000000000000" pitchFamily="50" charset="-52"/>
                  </a:rPr>
                  <a:t>ratio</a:t>
                </a:r>
                <a:r>
                  <a:rPr lang="ru-RU" sz="1500" dirty="0">
                    <a:latin typeface="Gilroy Light" panose="00000400000000000000" pitchFamily="50" charset="-52"/>
                  </a:rPr>
                  <a:t> </a:t>
                </a:r>
                <a:r>
                  <a:rPr lang="ru-RU" sz="1500" dirty="0" err="1">
                    <a:latin typeface="Gilroy Light" panose="00000400000000000000" pitchFamily="50" charset="-52"/>
                  </a:rPr>
                  <a:t>is</a:t>
                </a:r>
                <a:r>
                  <a:rPr lang="ru-RU" sz="1500" dirty="0">
                    <a:latin typeface="Gilroy Light" panose="00000400000000000000" pitchFamily="50" charset="-52"/>
                  </a:rPr>
                  <a:t> ~2–3 </a:t>
                </a:r>
                <a:r>
                  <a:rPr lang="ru-RU" sz="1500" dirty="0" err="1">
                    <a:latin typeface="Gilroy Light" panose="00000400000000000000" pitchFamily="50" charset="-52"/>
                  </a:rPr>
                  <a:t>depending</a:t>
                </a:r>
                <a:r>
                  <a:rPr lang="ru-RU" sz="1500" dirty="0">
                    <a:latin typeface="Gilroy Light" panose="00000400000000000000" pitchFamily="50" charset="-52"/>
                  </a:rPr>
                  <a:t> </a:t>
                </a:r>
                <a:r>
                  <a:rPr lang="ru-RU" sz="1500" dirty="0" err="1">
                    <a:latin typeface="Gilroy Light" panose="00000400000000000000" pitchFamily="50" charset="-52"/>
                  </a:rPr>
                  <a:t>on</a:t>
                </a:r>
                <a:r>
                  <a:rPr lang="ru-RU" sz="1500" dirty="0">
                    <a:latin typeface="Gilroy Light" panose="00000400000000000000" pitchFamily="50" charset="-52"/>
                  </a:rPr>
                  <a:t> </a:t>
                </a:r>
                <a:r>
                  <a:rPr lang="ru-RU" sz="1500" dirty="0" err="1">
                    <a:latin typeface="Gilroy Light" panose="00000400000000000000" pitchFamily="50" charset="-52"/>
                  </a:rPr>
                  <a:t>the</a:t>
                </a:r>
                <a:r>
                  <a:rPr lang="ru-RU" sz="1500" dirty="0">
                    <a:latin typeface="Gilroy Light" panose="00000400000000000000" pitchFamily="50" charset="-52"/>
                  </a:rPr>
                  <a:t> </a:t>
                </a:r>
                <a:r>
                  <a:rPr lang="ru-RU" sz="1500" dirty="0" err="1">
                    <a:latin typeface="Gilroy Light" panose="00000400000000000000" pitchFamily="50" charset="-52"/>
                  </a:rPr>
                  <a:t>model</a:t>
                </a:r>
                <a:endParaRPr lang="ru-RU" sz="1500" dirty="0">
                  <a:latin typeface="Gilroy Light" panose="00000400000000000000" pitchFamily="50" charset="-52"/>
                </a:endParaRPr>
              </a:p>
              <a:p>
                <a:endParaRPr lang="ru-RU" sz="1500" dirty="0">
                  <a:latin typeface="Gilroy Light" panose="00000400000000000000" pitchFamily="50" charset="-52"/>
                </a:endParaRPr>
              </a:p>
              <a:p>
                <a:r>
                  <a:rPr lang="ru-RU" sz="1500" dirty="0">
                    <a:latin typeface="Gilroy Light" panose="00000400000000000000" pitchFamily="50" charset="-52"/>
                  </a:rPr>
                  <a:t>Total 6.7 </a:t>
                </a:r>
                <a:r>
                  <a:rPr lang="ru-RU" sz="1500" dirty="0" err="1">
                    <a:latin typeface="Gilroy Light" panose="00000400000000000000" pitchFamily="50" charset="-52"/>
                  </a:rPr>
                  <a:t>keV</a:t>
                </a:r>
                <a:r>
                  <a:rPr lang="ru-RU" sz="1500" dirty="0">
                    <a:latin typeface="Gilroy Light" panose="00000400000000000000" pitchFamily="50" charset="-52"/>
                  </a:rPr>
                  <a:t> </a:t>
                </a:r>
                <a:r>
                  <a:rPr lang="ru-RU" sz="1500" dirty="0" err="1">
                    <a:latin typeface="Gilroy Light" panose="00000400000000000000" pitchFamily="50" charset="-52"/>
                  </a:rPr>
                  <a:t>line</a:t>
                </a:r>
                <a:r>
                  <a:rPr lang="ru-RU" sz="1500" dirty="0">
                    <a:latin typeface="Gilroy Light" panose="00000400000000000000" pitchFamily="50" charset="-52"/>
                  </a:rPr>
                  <a:t> </a:t>
                </a:r>
                <a:r>
                  <a:rPr lang="ru-RU" sz="1500" dirty="0" err="1">
                    <a:latin typeface="Gilroy Light" panose="00000400000000000000" pitchFamily="50" charset="-52"/>
                  </a:rPr>
                  <a:t>flux</a:t>
                </a:r>
                <a:r>
                  <a:rPr lang="ru-RU" sz="1500" dirty="0">
                    <a:latin typeface="Gilroy Light" panose="00000400000000000000" pitchFamily="50" charset="-52"/>
                  </a:rPr>
                  <a:t> </a:t>
                </a:r>
                <a:r>
                  <a:rPr lang="ru-RU" sz="1500" dirty="0" err="1">
                    <a:latin typeface="Gilroy Light" panose="00000400000000000000" pitchFamily="50" charset="-52"/>
                  </a:rPr>
                  <a:t>per</a:t>
                </a:r>
                <a:r>
                  <a:rPr lang="ru-RU" sz="1500" dirty="0">
                    <a:latin typeface="Gilroy Light" panose="00000400000000000000" pitchFamily="50" charset="-52"/>
                  </a:rPr>
                  <a:t> </a:t>
                </a:r>
                <a:r>
                  <a:rPr lang="ru-RU" sz="1500" dirty="0" err="1">
                    <a:latin typeface="Gilroy Light" panose="00000400000000000000" pitchFamily="50" charset="-52"/>
                  </a:rPr>
                  <a:t>unit</a:t>
                </a:r>
                <a:r>
                  <a:rPr lang="ru-RU" sz="1500" dirty="0">
                    <a:latin typeface="Gilroy Light" panose="00000400000000000000" pitchFamily="50" charset="-52"/>
                  </a:rPr>
                  <a:t> </a:t>
                </a:r>
                <a:r>
                  <a:rPr lang="ru-RU" sz="1500" dirty="0" err="1">
                    <a:latin typeface="Gilroy Light" panose="00000400000000000000" pitchFamily="50" charset="-52"/>
                  </a:rPr>
                  <a:t>mass</a:t>
                </a:r>
                <a:r>
                  <a:rPr lang="ru-RU" sz="1500" dirty="0">
                    <a:latin typeface="Gilroy Light" panose="00000400000000000000" pitchFamily="50" charset="-52"/>
                  </a:rPr>
                  <a:t> </a:t>
                </a:r>
                <a:r>
                  <a:rPr lang="ru-RU" sz="1500" dirty="0" err="1">
                    <a:latin typeface="Gilroy Light" panose="00000400000000000000" pitchFamily="50" charset="-52"/>
                  </a:rPr>
                  <a:t>in</a:t>
                </a:r>
                <a:r>
                  <a:rPr lang="ru-RU" sz="1500" dirty="0">
                    <a:latin typeface="Gilroy Light" panose="00000400000000000000" pitchFamily="50" charset="-52"/>
                  </a:rPr>
                  <a:t> </a:t>
                </a:r>
                <a:r>
                  <a:rPr lang="ru-RU" sz="1500" dirty="0" err="1">
                    <a:latin typeface="Gilroy Light" panose="00000400000000000000" pitchFamily="50" charset="-52"/>
                  </a:rPr>
                  <a:t>the</a:t>
                </a:r>
                <a:r>
                  <a:rPr lang="ru-RU" sz="1500" dirty="0">
                    <a:latin typeface="Gilroy Light" panose="00000400000000000000" pitchFamily="50" charset="-52"/>
                  </a:rPr>
                  <a:t> NSD </a:t>
                </a:r>
                <a:r>
                  <a:rPr lang="ru-RU" sz="1500" dirty="0" err="1">
                    <a:latin typeface="Gilroy Light" panose="00000400000000000000" pitchFamily="50" charset="-52"/>
                  </a:rPr>
                  <a:t>region</a:t>
                </a:r>
                <a:r>
                  <a:rPr lang="ru-RU" sz="1500" dirty="0">
                    <a:latin typeface="Gilroy Light" panose="00000400000000000000" pitchFamily="50" charset="-52"/>
                  </a:rPr>
                  <a:t> </a:t>
                </a:r>
                <a:r>
                  <a:rPr lang="ru-RU" sz="1500" dirty="0" err="1">
                    <a:latin typeface="Gilroy Light" panose="00000400000000000000" pitchFamily="50" charset="-52"/>
                  </a:rPr>
                  <a:t>is</a:t>
                </a:r>
                <a:r>
                  <a:rPr lang="ru-RU" sz="1500" dirty="0">
                    <a:latin typeface="Gilroy Light" panose="00000400000000000000" pitchFamily="50" charset="-52"/>
                  </a:rPr>
                  <a:t> ~1.3–1.5 </a:t>
                </a:r>
                <a:r>
                  <a:rPr lang="ru-RU" sz="1500" dirty="0" err="1">
                    <a:latin typeface="Gilroy Light" panose="00000400000000000000" pitchFamily="50" charset="-52"/>
                  </a:rPr>
                  <a:t>times</a:t>
                </a:r>
                <a:r>
                  <a:rPr lang="ru-RU" sz="1500" dirty="0">
                    <a:latin typeface="Gilroy Light" panose="00000400000000000000" pitchFamily="50" charset="-52"/>
                  </a:rPr>
                  <a:t> </a:t>
                </a:r>
                <a:r>
                  <a:rPr lang="ru-RU" sz="1500" dirty="0" err="1">
                    <a:latin typeface="Gilroy Light" panose="00000400000000000000" pitchFamily="50" charset="-52"/>
                  </a:rPr>
                  <a:t>higher</a:t>
                </a:r>
                <a:r>
                  <a:rPr lang="ru-RU" sz="1500" dirty="0">
                    <a:latin typeface="Gilroy Light" panose="00000400000000000000" pitchFamily="50" charset="-52"/>
                  </a:rPr>
                  <a:t> </a:t>
                </a:r>
                <a:r>
                  <a:rPr lang="ru-RU" sz="1500" dirty="0" err="1">
                    <a:latin typeface="Gilroy Light" panose="00000400000000000000" pitchFamily="50" charset="-52"/>
                  </a:rPr>
                  <a:t>than</a:t>
                </a:r>
                <a:r>
                  <a:rPr lang="ru-RU" sz="1500" dirty="0">
                    <a:latin typeface="Gilroy Light" panose="00000400000000000000" pitchFamily="50" charset="-52"/>
                  </a:rPr>
                  <a:t> </a:t>
                </a:r>
                <a:r>
                  <a:rPr lang="ru-RU" sz="1500" dirty="0" err="1">
                    <a:latin typeface="Gilroy Light" panose="00000400000000000000" pitchFamily="50" charset="-52"/>
                  </a:rPr>
                  <a:t>in</a:t>
                </a:r>
                <a:r>
                  <a:rPr lang="ru-RU" sz="1500" dirty="0">
                    <a:latin typeface="Gilroy Light" panose="00000400000000000000" pitchFamily="50" charset="-52"/>
                  </a:rPr>
                  <a:t> </a:t>
                </a:r>
                <a:r>
                  <a:rPr lang="ru-RU" sz="1500" dirty="0" err="1">
                    <a:latin typeface="Gilroy Light" panose="00000400000000000000" pitchFamily="50" charset="-52"/>
                  </a:rPr>
                  <a:t>the</a:t>
                </a:r>
                <a:r>
                  <a:rPr lang="ru-RU" sz="1500" dirty="0">
                    <a:latin typeface="Gilroy Light" panose="00000400000000000000" pitchFamily="50" charset="-52"/>
                  </a:rPr>
                  <a:t> </a:t>
                </a:r>
                <a:r>
                  <a:rPr lang="ru-RU" sz="1500" dirty="0" err="1">
                    <a:latin typeface="Gilroy Light" panose="00000400000000000000" pitchFamily="50" charset="-52"/>
                  </a:rPr>
                  <a:t>bar</a:t>
                </a:r>
                <a:r>
                  <a:rPr lang="ru-RU" sz="1500" dirty="0">
                    <a:latin typeface="Gilroy Light" panose="00000400000000000000" pitchFamily="50" charset="-52"/>
                  </a:rPr>
                  <a:t>/</a:t>
                </a:r>
                <a:r>
                  <a:rPr lang="ru-RU" sz="1500" dirty="0" err="1">
                    <a:latin typeface="Gilroy Light" panose="00000400000000000000" pitchFamily="50" charset="-52"/>
                  </a:rPr>
                  <a:t>disk</a:t>
                </a:r>
                <a:r>
                  <a:rPr lang="ru-RU" sz="1500" dirty="0">
                    <a:latin typeface="Gilroy Light" panose="00000400000000000000" pitchFamily="50" charset="-52"/>
                  </a:rPr>
                  <a:t> (</a:t>
                </a:r>
                <a:r>
                  <a:rPr lang="ru-RU" sz="1500" dirty="0" err="1">
                    <a:latin typeface="Gilroy Light" panose="00000400000000000000" pitchFamily="50" charset="-52"/>
                  </a:rPr>
                  <a:t>Anastasopoulou</a:t>
                </a:r>
                <a:r>
                  <a:rPr lang="ru-RU" sz="1500" dirty="0">
                    <a:latin typeface="Gilroy Light" panose="00000400000000000000" pitchFamily="50" charset="-52"/>
                  </a:rPr>
                  <a:t> </a:t>
                </a:r>
                <a:r>
                  <a:rPr lang="ru-RU" sz="1500" dirty="0" err="1">
                    <a:latin typeface="Gilroy Light" panose="00000400000000000000" pitchFamily="50" charset="-52"/>
                  </a:rPr>
                  <a:t>et</a:t>
                </a:r>
                <a:r>
                  <a:rPr lang="ru-RU" sz="1500" dirty="0">
                    <a:latin typeface="Gilroy Light" panose="00000400000000000000" pitchFamily="50" charset="-52"/>
                  </a:rPr>
                  <a:t> </a:t>
                </a:r>
                <a:r>
                  <a:rPr lang="ru-RU" sz="1500" dirty="0" err="1">
                    <a:latin typeface="Gilroy Light" panose="00000400000000000000" pitchFamily="50" charset="-52"/>
                  </a:rPr>
                  <a:t>al</a:t>
                </a:r>
                <a:r>
                  <a:rPr lang="ru-RU" sz="1500" dirty="0">
                    <a:latin typeface="Gilroy Light" panose="00000400000000000000" pitchFamily="50" charset="-52"/>
                  </a:rPr>
                  <a:t>., 2023)</a:t>
                </a:r>
              </a:p>
            </p:txBody>
          </p:sp>
        </mc:Choice>
        <mc:Fallback>
          <p:sp>
            <p:nvSpPr>
              <p:cNvPr id="13" name="TextBox 12">
                <a:extLst>
                  <a:ext uri="{FF2B5EF4-FFF2-40B4-BE49-F238E27FC236}">
                    <a16:creationId xmlns:a16="http://schemas.microsoft.com/office/drawing/2014/main" id="{059AA63E-A299-91E0-DEFF-C056D9B87447}"/>
                  </a:ext>
                </a:extLst>
              </p:cNvPr>
              <p:cNvSpPr txBox="1">
                <a:spLocks noRot="1" noChangeAspect="1" noMove="1" noResize="1" noEditPoints="1" noAdjustHandles="1" noChangeArrowheads="1" noChangeShapeType="1" noTextEdit="1"/>
              </p:cNvSpPr>
              <p:nvPr/>
            </p:nvSpPr>
            <p:spPr>
              <a:xfrm>
                <a:off x="281771" y="3169466"/>
                <a:ext cx="4665597" cy="2782172"/>
              </a:xfrm>
              <a:prstGeom prst="rect">
                <a:avLst/>
              </a:prstGeom>
              <a:blipFill>
                <a:blip r:embed="rId3"/>
                <a:stretch>
                  <a:fillRect l="-271" b="-1364"/>
                </a:stretch>
              </a:blipFill>
            </p:spPr>
            <p:txBody>
              <a:bodyPr/>
              <a:lstStyle/>
              <a:p>
                <a:r>
                  <a:rPr lang="ru-RU">
                    <a:noFill/>
                  </a:rPr>
                  <a:t> </a:t>
                </a:r>
              </a:p>
            </p:txBody>
          </p:sp>
        </mc:Fallback>
      </mc:AlternateContent>
      <p:pic>
        <p:nvPicPr>
          <p:cNvPr id="14" name="Рисунок 8">
            <a:extLst>
              <a:ext uri="{FF2B5EF4-FFF2-40B4-BE49-F238E27FC236}">
                <a16:creationId xmlns:a16="http://schemas.microsoft.com/office/drawing/2014/main" id="{EB154471-4DA1-A4C5-B96C-E0AEF1612D1B}"/>
              </a:ext>
            </a:extLst>
          </p:cNvPr>
          <p:cNvPicPr/>
          <p:nvPr/>
        </p:nvPicPr>
        <p:blipFill>
          <a:blip r:embed="rId4"/>
          <a:stretch/>
        </p:blipFill>
        <p:spPr>
          <a:xfrm>
            <a:off x="4727030" y="1765217"/>
            <a:ext cx="4309466" cy="3626451"/>
          </a:xfrm>
          <a:prstGeom prst="rect">
            <a:avLst/>
          </a:prstGeom>
          <a:ln w="0">
            <a:noFill/>
          </a:ln>
        </p:spPr>
      </p:pic>
      <p:sp>
        <p:nvSpPr>
          <p:cNvPr id="3" name="TextBox 2">
            <a:extLst>
              <a:ext uri="{FF2B5EF4-FFF2-40B4-BE49-F238E27FC236}">
                <a16:creationId xmlns:a16="http://schemas.microsoft.com/office/drawing/2014/main" id="{548D323F-DF7F-67F6-A9CC-019F4FC75435}"/>
              </a:ext>
            </a:extLst>
          </p:cNvPr>
          <p:cNvSpPr txBox="1"/>
          <p:nvPr/>
        </p:nvSpPr>
        <p:spPr>
          <a:xfrm>
            <a:off x="5832437" y="5951638"/>
            <a:ext cx="2098651" cy="323165"/>
          </a:xfrm>
          <a:prstGeom prst="rect">
            <a:avLst/>
          </a:prstGeom>
          <a:noFill/>
        </p:spPr>
        <p:txBody>
          <a:bodyPr wrap="square" rtlCol="0">
            <a:spAutoFit/>
          </a:bodyPr>
          <a:lstStyle/>
          <a:p>
            <a:r>
              <a:rPr lang="en-US" sz="1500" dirty="0">
                <a:latin typeface="Gilroy ExtraBold" panose="00000900000000000000" pitchFamily="50" charset="-52"/>
              </a:rPr>
              <a:t>Nezabudkin et al. (2025)</a:t>
            </a:r>
            <a:endParaRPr lang="ru-RU" sz="1500" dirty="0">
              <a:latin typeface="Gilroy ExtraBold" panose="00000900000000000000" pitchFamily="50" charset="-52"/>
            </a:endParaRPr>
          </a:p>
        </p:txBody>
      </p:sp>
      <p:sp>
        <p:nvSpPr>
          <p:cNvPr id="5" name="TextBox 4">
            <a:extLst>
              <a:ext uri="{FF2B5EF4-FFF2-40B4-BE49-F238E27FC236}">
                <a16:creationId xmlns:a16="http://schemas.microsoft.com/office/drawing/2014/main" id="{E4A61A80-1850-A623-D2C8-DE78B250EA4E}"/>
              </a:ext>
            </a:extLst>
          </p:cNvPr>
          <p:cNvSpPr txBox="1"/>
          <p:nvPr/>
        </p:nvSpPr>
        <p:spPr>
          <a:xfrm>
            <a:off x="779926" y="1442052"/>
            <a:ext cx="2631403" cy="323165"/>
          </a:xfrm>
          <a:prstGeom prst="rect">
            <a:avLst/>
          </a:prstGeom>
          <a:noFill/>
          <a:ln w="28575">
            <a:solidFill>
              <a:schemeClr val="tx1"/>
            </a:solidFill>
          </a:ln>
        </p:spPr>
        <p:txBody>
          <a:bodyPr wrap="square" rtlCol="0">
            <a:spAutoFit/>
          </a:bodyPr>
          <a:lstStyle/>
          <a:p>
            <a:r>
              <a:rPr lang="en-US" sz="1500" dirty="0"/>
              <a:t>NSD X-ray flux model (2D)</a:t>
            </a:r>
            <a:endParaRPr lang="ru-RU" sz="1500" dirty="0"/>
          </a:p>
        </p:txBody>
      </p:sp>
      <p:cxnSp>
        <p:nvCxnSpPr>
          <p:cNvPr id="7" name="Прямая со стрелкой 6">
            <a:extLst>
              <a:ext uri="{FF2B5EF4-FFF2-40B4-BE49-F238E27FC236}">
                <a16:creationId xmlns:a16="http://schemas.microsoft.com/office/drawing/2014/main" id="{27B31C48-4FEF-446A-CC8E-43B54B360DBE}"/>
              </a:ext>
            </a:extLst>
          </p:cNvPr>
          <p:cNvCxnSpPr>
            <a:cxnSpLocks/>
            <a:stCxn id="5" idx="2"/>
          </p:cNvCxnSpPr>
          <p:nvPr/>
        </p:nvCxnSpPr>
        <p:spPr>
          <a:xfrm flipH="1">
            <a:off x="2095627" y="1765217"/>
            <a:ext cx="1" cy="4894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F572728-374E-85B6-7A7C-F6B2EF302672}"/>
              </a:ext>
            </a:extLst>
          </p:cNvPr>
          <p:cNvSpPr txBox="1"/>
          <p:nvPr/>
        </p:nvSpPr>
        <p:spPr>
          <a:xfrm>
            <a:off x="561929" y="2300288"/>
            <a:ext cx="3149053" cy="323165"/>
          </a:xfrm>
          <a:prstGeom prst="rect">
            <a:avLst/>
          </a:prstGeom>
          <a:noFill/>
          <a:ln w="28575">
            <a:solidFill>
              <a:schemeClr val="tx1"/>
            </a:solidFill>
          </a:ln>
        </p:spPr>
        <p:txBody>
          <a:bodyPr wrap="square" rtlCol="0">
            <a:spAutoFit/>
          </a:bodyPr>
          <a:lstStyle/>
          <a:p>
            <a:r>
              <a:rPr lang="en-US" sz="1500" dirty="0"/>
              <a:t>NSD X-ray luminosity model (3D)</a:t>
            </a:r>
            <a:endParaRPr lang="ru-RU" sz="1500" dirty="0"/>
          </a:p>
        </p:txBody>
      </p:sp>
      <p:cxnSp>
        <p:nvCxnSpPr>
          <p:cNvPr id="10" name="Прямая со стрелкой 9">
            <a:extLst>
              <a:ext uri="{FF2B5EF4-FFF2-40B4-BE49-F238E27FC236}">
                <a16:creationId xmlns:a16="http://schemas.microsoft.com/office/drawing/2014/main" id="{B83F6615-F4FF-B838-9674-E37B5470A482}"/>
              </a:ext>
            </a:extLst>
          </p:cNvPr>
          <p:cNvCxnSpPr/>
          <p:nvPr/>
        </p:nvCxnSpPr>
        <p:spPr>
          <a:xfrm>
            <a:off x="2095628" y="2795236"/>
            <a:ext cx="0" cy="3538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PlaceHolder 1">
            <a:extLst>
              <a:ext uri="{FF2B5EF4-FFF2-40B4-BE49-F238E27FC236}">
                <a16:creationId xmlns:a16="http://schemas.microsoft.com/office/drawing/2014/main" id="{6870129A-81FC-369B-7F1A-46958BE7EFFF}"/>
              </a:ext>
            </a:extLst>
          </p:cNvPr>
          <p:cNvSpPr/>
          <p:nvPr/>
        </p:nvSpPr>
        <p:spPr>
          <a:xfrm>
            <a:off x="2362297" y="332656"/>
            <a:ext cx="5170142" cy="58185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buNone/>
            </a:pPr>
            <a:r>
              <a:rPr lang="en-US" sz="3300" b="1" spc="-1" dirty="0">
                <a:solidFill>
                  <a:srgbClr val="C00000"/>
                </a:solidFill>
                <a:latin typeface="Gilroy ExtraBold" panose="00000900000000000000" pitchFamily="50" charset="-52"/>
                <a:ea typeface="Inter Display SemiBold"/>
              </a:rPr>
              <a:t>X-Ray Emission of the NSD</a:t>
            </a:r>
            <a:endParaRPr lang="en-US" sz="3300" spc="-1" dirty="0">
              <a:latin typeface="Gilroy ExtraBold" panose="00000900000000000000" pitchFamily="50" charset="-52"/>
            </a:endParaRPr>
          </a:p>
        </p:txBody>
      </p:sp>
    </p:spTree>
    <p:extLst>
      <p:ext uri="{BB962C8B-B14F-4D97-AF65-F5344CB8AC3E}">
        <p14:creationId xmlns:p14="http://schemas.microsoft.com/office/powerpoint/2010/main" val="846201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PlaceHolder 1"/>
          <p:cNvSpPr>
            <a:spLocks noGrp="1"/>
          </p:cNvSpPr>
          <p:nvPr>
            <p:ph type="subTitle"/>
          </p:nvPr>
        </p:nvSpPr>
        <p:spPr>
          <a:xfrm>
            <a:off x="5462286" y="2173897"/>
            <a:ext cx="3430194" cy="3005322"/>
          </a:xfrm>
          <a:prstGeom prst="rect">
            <a:avLst/>
          </a:prstGeom>
          <a:noFill/>
          <a:ln w="0">
            <a:noFill/>
          </a:ln>
        </p:spPr>
        <p:txBody>
          <a:bodyPr vert="horz" wrap="square" lIns="0" tIns="0" rIns="0" bIns="0" numCol="1" anchor="ctr" anchorCtr="0" compatLnSpc="1">
            <a:prstTxWarp prst="textNoShape">
              <a:avLst/>
            </a:prstTxWarp>
            <a:noAutofit/>
          </a:bodyPr>
          <a:lstStyle/>
          <a:p>
            <a:pPr marL="171450" indent="-171450">
              <a:spcBef>
                <a:spcPts val="751"/>
              </a:spcBef>
              <a:buClr>
                <a:srgbClr val="000000"/>
              </a:buClr>
              <a:buFont typeface="Arial"/>
              <a:buChar char="•"/>
            </a:pPr>
            <a:r>
              <a:rPr lang="en-US" sz="2100" b="1" spc="-1" dirty="0">
                <a:solidFill>
                  <a:schemeClr val="tx1"/>
                </a:solidFill>
                <a:latin typeface="Gilroy ExtraBold" panose="00000900000000000000" pitchFamily="50" charset="-52"/>
                <a:ea typeface="Inter Display Medium"/>
              </a:rPr>
              <a:t>Target: </a:t>
            </a:r>
            <a:r>
              <a:rPr lang="en-US" sz="2100" b="1" spc="-1" dirty="0">
                <a:solidFill>
                  <a:schemeClr val="tx1"/>
                </a:solidFill>
                <a:latin typeface="Gilroy Light" panose="00000400000000000000" pitchFamily="50" charset="-52"/>
                <a:ea typeface="Inter Display Medium"/>
              </a:rPr>
              <a:t>CMZ region with molecular clouds</a:t>
            </a:r>
          </a:p>
          <a:p>
            <a:pPr marL="171450" indent="-171450">
              <a:lnSpc>
                <a:spcPct val="90000"/>
              </a:lnSpc>
              <a:spcBef>
                <a:spcPts val="751"/>
              </a:spcBef>
              <a:buClr>
                <a:srgbClr val="000000"/>
              </a:buClr>
              <a:buFont typeface="Arial"/>
              <a:buChar char="•"/>
            </a:pPr>
            <a:r>
              <a:rPr lang="en-US" sz="2100" b="1" spc="-1" dirty="0">
                <a:solidFill>
                  <a:schemeClr val="tx1"/>
                </a:solidFill>
                <a:latin typeface="Gilroy ExtraBold" panose="00000900000000000000" pitchFamily="50" charset="-52"/>
                <a:ea typeface="Inter Display Medium"/>
              </a:rPr>
              <a:t>Dataset: </a:t>
            </a:r>
            <a:r>
              <a:rPr lang="en-US" sz="2100" b="1" spc="-1" dirty="0">
                <a:solidFill>
                  <a:schemeClr val="tx1"/>
                </a:solidFill>
                <a:latin typeface="Gilroy Light" panose="00000400000000000000" pitchFamily="50" charset="-52"/>
                <a:ea typeface="Inter Display Medium"/>
              </a:rPr>
              <a:t>Chandra deep field</a:t>
            </a:r>
            <a:endParaRPr lang="en-US" sz="2100" b="1" spc="-1" dirty="0">
              <a:solidFill>
                <a:schemeClr val="tx1"/>
              </a:solidFill>
              <a:latin typeface="Gilroy Light" panose="00000400000000000000" pitchFamily="50" charset="-52"/>
            </a:endParaRPr>
          </a:p>
          <a:p>
            <a:pPr marL="171450" indent="-171450">
              <a:lnSpc>
                <a:spcPct val="90000"/>
              </a:lnSpc>
              <a:spcBef>
                <a:spcPts val="751"/>
              </a:spcBef>
              <a:buClr>
                <a:srgbClr val="000000"/>
              </a:buClr>
              <a:buFont typeface="Arial"/>
              <a:buChar char="•"/>
            </a:pPr>
            <a:r>
              <a:rPr lang="en-US" sz="2100" b="1" spc="-1" dirty="0">
                <a:solidFill>
                  <a:schemeClr val="tx1"/>
                </a:solidFill>
                <a:latin typeface="Gilroy ExtraBold" panose="00000900000000000000" pitchFamily="50" charset="-52"/>
                <a:ea typeface="Inter Display Medium"/>
              </a:rPr>
              <a:t>Energy range: </a:t>
            </a:r>
            <a:r>
              <a:rPr lang="en-US" sz="2100" b="1" spc="-1" dirty="0">
                <a:solidFill>
                  <a:schemeClr val="tx1"/>
                </a:solidFill>
                <a:latin typeface="Gilroy Light" panose="00000400000000000000" pitchFamily="50" charset="-52"/>
                <a:ea typeface="Inter Display Medium"/>
              </a:rPr>
              <a:t>4-8 keV</a:t>
            </a:r>
            <a:endParaRPr lang="en-US" sz="2100" b="1" spc="-1" dirty="0">
              <a:solidFill>
                <a:schemeClr val="tx1"/>
              </a:solidFill>
              <a:latin typeface="Gilroy Light" panose="00000400000000000000" pitchFamily="50" charset="-52"/>
            </a:endParaRPr>
          </a:p>
          <a:p>
            <a:pPr marL="171450" indent="-171450">
              <a:lnSpc>
                <a:spcPct val="90000"/>
              </a:lnSpc>
              <a:spcBef>
                <a:spcPts val="751"/>
              </a:spcBef>
              <a:buClr>
                <a:srgbClr val="000000"/>
              </a:buClr>
              <a:buFont typeface="Arial"/>
              <a:buChar char="•"/>
            </a:pPr>
            <a:r>
              <a:rPr lang="en-US" sz="2100" b="1" spc="-1" dirty="0">
                <a:solidFill>
                  <a:schemeClr val="tx1"/>
                </a:solidFill>
                <a:latin typeface="Gilroy ExtraBold" panose="00000900000000000000" pitchFamily="50" charset="-52"/>
                <a:ea typeface="Inter Display Medium"/>
              </a:rPr>
              <a:t>Peak exposure: </a:t>
            </a:r>
            <a:r>
              <a:rPr lang="en-US" sz="2100" b="1" spc="-1" dirty="0">
                <a:solidFill>
                  <a:schemeClr val="tx1"/>
                </a:solidFill>
                <a:latin typeface="Gilroy Light" panose="00000400000000000000" pitchFamily="50" charset="-52"/>
                <a:ea typeface="Inter Display Medium"/>
              </a:rPr>
              <a:t>800 ks</a:t>
            </a:r>
            <a:endParaRPr lang="en-US" sz="2100" b="1" spc="-1" dirty="0">
              <a:solidFill>
                <a:schemeClr val="tx1"/>
              </a:solidFill>
              <a:latin typeface="Gilroy Light" panose="00000400000000000000" pitchFamily="50" charset="-52"/>
            </a:endParaRPr>
          </a:p>
        </p:txBody>
      </p:sp>
      <p:sp>
        <p:nvSpPr>
          <p:cNvPr id="174" name="PlaceHolder 1"/>
          <p:cNvSpPr/>
          <p:nvPr/>
        </p:nvSpPr>
        <p:spPr>
          <a:xfrm>
            <a:off x="376618" y="260648"/>
            <a:ext cx="8515861" cy="58185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buNone/>
            </a:pPr>
            <a:r>
              <a:rPr lang="en-US" sz="3300" b="1" spc="-1" dirty="0">
                <a:solidFill>
                  <a:srgbClr val="C00000"/>
                </a:solidFill>
                <a:latin typeface="Gilroy ExtraBold" panose="00000900000000000000" pitchFamily="50" charset="-52"/>
                <a:ea typeface="Inter Display SemiBold"/>
              </a:rPr>
              <a:t>Deep Chandra Observations</a:t>
            </a:r>
            <a:endParaRPr lang="en-US" sz="3300" spc="-1" dirty="0">
              <a:latin typeface="Gilroy ExtraBold" panose="00000900000000000000" pitchFamily="50" charset="-52"/>
            </a:endParaRPr>
          </a:p>
        </p:txBody>
      </p:sp>
      <p:sp>
        <p:nvSpPr>
          <p:cNvPr id="3" name="PlaceHolder 2"/>
          <p:cNvSpPr>
            <a:spLocks noGrp="1"/>
          </p:cNvSpPr>
          <p:nvPr>
            <p:ph type="sldNum" idx="8"/>
          </p:nvPr>
        </p:nvSpPr>
        <p:spPr/>
        <p:txBody>
          <a:bodyPr/>
          <a:lstStyle/>
          <a:p>
            <a:fld id="{B56E121E-FD6A-4229-99FF-64E701C19821}" type="slidenum">
              <a:rPr/>
              <a:t>22</a:t>
            </a:fld>
            <a:endParaRPr/>
          </a:p>
        </p:txBody>
      </p:sp>
      <p:pic>
        <p:nvPicPr>
          <p:cNvPr id="7" name="Рисунок 6">
            <a:extLst>
              <a:ext uri="{FF2B5EF4-FFF2-40B4-BE49-F238E27FC236}">
                <a16:creationId xmlns:a16="http://schemas.microsoft.com/office/drawing/2014/main" id="{609C0724-23D6-B247-8914-75479F7E7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700808"/>
            <a:ext cx="5029064" cy="4372706"/>
          </a:xfrm>
          <a:prstGeom prst="rect">
            <a:avLst/>
          </a:prstGeom>
        </p:spPr>
      </p:pic>
      <p:sp>
        <p:nvSpPr>
          <p:cNvPr id="8" name="Прямоугольник 7">
            <a:extLst>
              <a:ext uri="{FF2B5EF4-FFF2-40B4-BE49-F238E27FC236}">
                <a16:creationId xmlns:a16="http://schemas.microsoft.com/office/drawing/2014/main" id="{6C5D289E-2E0D-C74F-B7BD-409A92036682}"/>
              </a:ext>
            </a:extLst>
          </p:cNvPr>
          <p:cNvSpPr/>
          <p:nvPr/>
        </p:nvSpPr>
        <p:spPr>
          <a:xfrm>
            <a:off x="5868144" y="5157175"/>
            <a:ext cx="2376264" cy="707886"/>
          </a:xfrm>
          <a:prstGeom prst="rect">
            <a:avLst/>
          </a:prstGeom>
        </p:spPr>
        <p:txBody>
          <a:bodyPr wrap="square">
            <a:spAutoFit/>
          </a:bodyPr>
          <a:lstStyle/>
          <a:p>
            <a:pPr>
              <a:lnSpc>
                <a:spcPct val="100000"/>
              </a:lnSpc>
              <a:buClr>
                <a:srgbClr val="000000"/>
              </a:buClr>
            </a:pPr>
            <a:r>
              <a:rPr lang="en-US" b="1" spc="-1" dirty="0">
                <a:solidFill>
                  <a:srgbClr val="000000"/>
                </a:solidFill>
                <a:latin typeface="Gilroy Light" panose="00000400000000000000" pitchFamily="50" charset="-52"/>
                <a:ea typeface="Inter Display Medium"/>
              </a:rPr>
              <a:t>Total 1725 sources</a:t>
            </a:r>
            <a:br>
              <a:rPr lang="ru-RU" b="1" spc="-1" dirty="0">
                <a:solidFill>
                  <a:srgbClr val="000000"/>
                </a:solidFill>
                <a:latin typeface="Gilroy Light" panose="00000400000000000000" pitchFamily="50" charset="-52"/>
                <a:ea typeface="Inter Display Medium"/>
              </a:rPr>
            </a:br>
            <a:r>
              <a:rPr lang="ru-RU" b="1" spc="-1" dirty="0">
                <a:solidFill>
                  <a:srgbClr val="000000"/>
                </a:solidFill>
                <a:latin typeface="Gilroy Light" panose="00000400000000000000" pitchFamily="50" charset="-52"/>
                <a:ea typeface="Inter Display Medium"/>
              </a:rPr>
              <a:t>(165 </a:t>
            </a:r>
            <a:r>
              <a:rPr lang="en-US" b="1" spc="-1" dirty="0">
                <a:solidFill>
                  <a:srgbClr val="000000"/>
                </a:solidFill>
                <a:latin typeface="Gilroy Light" panose="00000400000000000000" pitchFamily="50" charset="-52"/>
                <a:ea typeface="Inter Display Medium"/>
              </a:rPr>
              <a:t>arcmin^2</a:t>
            </a:r>
            <a:r>
              <a:rPr lang="ru-RU" b="1" spc="-1" dirty="0">
                <a:solidFill>
                  <a:srgbClr val="000000"/>
                </a:solidFill>
                <a:latin typeface="Gilroy Light" panose="00000400000000000000" pitchFamily="50" charset="-52"/>
                <a:ea typeface="Inter Display Medium"/>
              </a:rPr>
              <a:t>)</a:t>
            </a:r>
            <a:endParaRPr lang="en-US" b="1" spc="-1" dirty="0">
              <a:solidFill>
                <a:srgbClr val="000000"/>
              </a:solidFill>
              <a:latin typeface="Gilroy Light" panose="00000400000000000000" pitchFamily="50" charset="-52"/>
              <a:ea typeface="Inter Display Medium"/>
            </a:endParaRPr>
          </a:p>
        </p:txBody>
      </p:sp>
    </p:spTree>
    <p:extLst>
      <p:ext uri="{BB962C8B-B14F-4D97-AF65-F5344CB8AC3E}">
        <p14:creationId xmlns:p14="http://schemas.microsoft.com/office/powerpoint/2010/main" val="1960449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7BFCA-12CB-BD97-DF62-C7ABEBFDF9FC}"/>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7999EAB7-7AFB-439A-C9AB-AC617D86D90F}"/>
              </a:ext>
            </a:extLst>
          </p:cNvPr>
          <p:cNvSpPr>
            <a:spLocks noGrp="1"/>
          </p:cNvSpPr>
          <p:nvPr>
            <p:ph type="sldNum" idx="8"/>
          </p:nvPr>
        </p:nvSpPr>
        <p:spPr/>
        <p:txBody>
          <a:bodyPr/>
          <a:lstStyle/>
          <a:p>
            <a:fld id="{2F4ABE64-D8A3-4A92-A9D6-36ABD0E993D7}" type="slidenum">
              <a:rPr/>
              <a:t>23</a:t>
            </a:fld>
            <a:endParaRPr/>
          </a:p>
        </p:txBody>
      </p:sp>
      <p:sp>
        <p:nvSpPr>
          <p:cNvPr id="5" name="PlaceHolder 1">
            <a:extLst>
              <a:ext uri="{FF2B5EF4-FFF2-40B4-BE49-F238E27FC236}">
                <a16:creationId xmlns:a16="http://schemas.microsoft.com/office/drawing/2014/main" id="{B52B8474-F031-A808-0B74-E23DAF80A092}"/>
              </a:ext>
            </a:extLst>
          </p:cNvPr>
          <p:cNvSpPr/>
          <p:nvPr/>
        </p:nvSpPr>
        <p:spPr>
          <a:xfrm>
            <a:off x="1422433" y="260648"/>
            <a:ext cx="6720498" cy="58185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buNone/>
            </a:pPr>
            <a:r>
              <a:rPr lang="en-US" sz="3300" b="1" spc="-1" dirty="0" err="1">
                <a:solidFill>
                  <a:srgbClr val="C00000"/>
                </a:solidFill>
                <a:latin typeface="Gilroy ExtraBold" panose="00000900000000000000" pitchFamily="50" charset="-52"/>
                <a:ea typeface="Inter Display SemiBold"/>
              </a:rPr>
              <a:t>dN</a:t>
            </a:r>
            <a:r>
              <a:rPr lang="en-US" sz="3300" b="1" spc="-1" dirty="0">
                <a:solidFill>
                  <a:srgbClr val="C00000"/>
                </a:solidFill>
                <a:latin typeface="Gilroy ExtraBold" panose="00000900000000000000" pitchFamily="50" charset="-52"/>
                <a:ea typeface="Inter Display SemiBold"/>
              </a:rPr>
              <a:t>/</a:t>
            </a:r>
            <a:r>
              <a:rPr lang="en-US" sz="3300" b="1" spc="-1" dirty="0" err="1">
                <a:solidFill>
                  <a:srgbClr val="C00000"/>
                </a:solidFill>
                <a:latin typeface="Gilroy ExtraBold" panose="00000900000000000000" pitchFamily="50" charset="-52"/>
                <a:ea typeface="Inter Display SemiBold"/>
              </a:rPr>
              <a:t>dS</a:t>
            </a:r>
            <a:r>
              <a:rPr lang="en-US" sz="3300" b="1" spc="-1" dirty="0">
                <a:solidFill>
                  <a:srgbClr val="C00000"/>
                </a:solidFill>
                <a:latin typeface="Gilroy ExtraBold" panose="00000900000000000000" pitchFamily="50" charset="-52"/>
                <a:ea typeface="Inter Display SemiBold"/>
              </a:rPr>
              <a:t> Distribution</a:t>
            </a:r>
            <a:r>
              <a:rPr lang="ru-RU" sz="3300" b="1" spc="-1" dirty="0">
                <a:solidFill>
                  <a:srgbClr val="C00000"/>
                </a:solidFill>
                <a:latin typeface="Gilroy ExtraBold" panose="00000900000000000000" pitchFamily="50" charset="-52"/>
                <a:ea typeface="Inter Display SemiBold"/>
              </a:rPr>
              <a:t> </a:t>
            </a:r>
            <a:r>
              <a:rPr lang="en-US" sz="3300" b="1" spc="-1" dirty="0">
                <a:solidFill>
                  <a:srgbClr val="C00000"/>
                </a:solidFill>
                <a:latin typeface="Gilroy ExtraBold" panose="00000900000000000000" pitchFamily="50" charset="-52"/>
                <a:ea typeface="Inter Display SemiBold"/>
              </a:rPr>
              <a:t>of Sources in CMZ (NSD region)</a:t>
            </a:r>
            <a:endParaRPr lang="en-US" sz="3300" spc="-1" dirty="0">
              <a:latin typeface="Gilroy ExtraBold" panose="00000900000000000000" pitchFamily="50" charset="-52"/>
            </a:endParaRPr>
          </a:p>
        </p:txBody>
      </p:sp>
      <p:pic>
        <p:nvPicPr>
          <p:cNvPr id="8" name="Рисунок 7">
            <a:extLst>
              <a:ext uri="{FF2B5EF4-FFF2-40B4-BE49-F238E27FC236}">
                <a16:creationId xmlns:a16="http://schemas.microsoft.com/office/drawing/2014/main" id="{17E33A50-4E6F-5973-A5A5-A60A80D8FD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432" y="1725976"/>
            <a:ext cx="5677918" cy="4131542"/>
          </a:xfrm>
          <a:prstGeom prst="rect">
            <a:avLst/>
          </a:prstGeom>
        </p:spPr>
      </p:pic>
    </p:spTree>
    <p:extLst>
      <p:ext uri="{BB962C8B-B14F-4D97-AF65-F5344CB8AC3E}">
        <p14:creationId xmlns:p14="http://schemas.microsoft.com/office/powerpoint/2010/main" val="624351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64391-7450-C8B4-23A9-44F3C53A3B69}"/>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9107AFC7-D8F0-FDD8-8FEF-F4B52186CC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3514" y="1730824"/>
            <a:ext cx="5666836" cy="4123478"/>
          </a:xfrm>
          <a:prstGeom prst="rect">
            <a:avLst/>
          </a:prstGeom>
        </p:spPr>
      </p:pic>
      <p:sp>
        <p:nvSpPr>
          <p:cNvPr id="2" name="PlaceHolder 1">
            <a:extLst>
              <a:ext uri="{FF2B5EF4-FFF2-40B4-BE49-F238E27FC236}">
                <a16:creationId xmlns:a16="http://schemas.microsoft.com/office/drawing/2014/main" id="{8E5F912F-6D71-A018-DE0F-328B21E69465}"/>
              </a:ext>
            </a:extLst>
          </p:cNvPr>
          <p:cNvSpPr>
            <a:spLocks noGrp="1"/>
          </p:cNvSpPr>
          <p:nvPr>
            <p:ph type="sldNum" idx="8"/>
          </p:nvPr>
        </p:nvSpPr>
        <p:spPr/>
        <p:txBody>
          <a:bodyPr/>
          <a:lstStyle/>
          <a:p>
            <a:fld id="{2F4ABE64-D8A3-4A92-A9D6-36ABD0E993D7}" type="slidenum">
              <a:rPr/>
              <a:t>24</a:t>
            </a:fld>
            <a:endParaRPr/>
          </a:p>
        </p:txBody>
      </p:sp>
      <p:sp>
        <p:nvSpPr>
          <p:cNvPr id="5" name="TextBox 5">
            <a:extLst>
              <a:ext uri="{FF2B5EF4-FFF2-40B4-BE49-F238E27FC236}">
                <a16:creationId xmlns:a16="http://schemas.microsoft.com/office/drawing/2014/main" id="{41462C7D-3961-67C2-36C0-389430DF4A9C}"/>
              </a:ext>
            </a:extLst>
          </p:cNvPr>
          <p:cNvSpPr/>
          <p:nvPr/>
        </p:nvSpPr>
        <p:spPr>
          <a:xfrm>
            <a:off x="7181865" y="1912312"/>
            <a:ext cx="1922131" cy="1453154"/>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nchor="t">
            <a:spAutoFit/>
          </a:bodyPr>
          <a:lstStyle/>
          <a:p>
            <a:pPr>
              <a:lnSpc>
                <a:spcPct val="100000"/>
              </a:lnSpc>
              <a:buNone/>
            </a:pPr>
            <a:r>
              <a:rPr lang="en-US" sz="1800" b="1" dirty="0">
                <a:latin typeface="Gilroy Light" panose="00000400000000000000" pitchFamily="50" charset="-52"/>
              </a:rPr>
              <a:t>NSC – 14.5%</a:t>
            </a:r>
          </a:p>
          <a:p>
            <a:pPr>
              <a:lnSpc>
                <a:spcPct val="100000"/>
              </a:lnSpc>
              <a:buNone/>
            </a:pPr>
            <a:r>
              <a:rPr lang="en-US" sz="1800" b="1" spc="-1" dirty="0">
                <a:latin typeface="Gilroy ExtraBold" panose="00000900000000000000" pitchFamily="50" charset="-52"/>
              </a:rPr>
              <a:t>NSD </a:t>
            </a:r>
            <a:r>
              <a:rPr lang="en-US" sz="1800" b="1" spc="-1" dirty="0">
                <a:latin typeface="Gilroy Light" panose="00000400000000000000" pitchFamily="50" charset="-52"/>
              </a:rPr>
              <a:t>–</a:t>
            </a:r>
            <a:r>
              <a:rPr lang="en-US" sz="1800" b="1" spc="-1" dirty="0">
                <a:latin typeface="Gilroy ExtraBold" panose="00000900000000000000" pitchFamily="50" charset="-52"/>
              </a:rPr>
              <a:t> 62.5%</a:t>
            </a:r>
          </a:p>
          <a:p>
            <a:pPr>
              <a:lnSpc>
                <a:spcPct val="100000"/>
              </a:lnSpc>
              <a:buNone/>
            </a:pPr>
            <a:r>
              <a:rPr lang="en-US" sz="1800" b="1" spc="-1" dirty="0">
                <a:latin typeface="Gilroy Light" panose="00000400000000000000" pitchFamily="50" charset="-52"/>
              </a:rPr>
              <a:t>Bulge/Bar – 14.7%</a:t>
            </a:r>
          </a:p>
          <a:p>
            <a:pPr>
              <a:lnSpc>
                <a:spcPct val="100000"/>
              </a:lnSpc>
              <a:buNone/>
            </a:pPr>
            <a:r>
              <a:rPr lang="en-US" sz="1800" b="1" spc="-1" dirty="0">
                <a:latin typeface="Gilroy Light" panose="00000400000000000000" pitchFamily="50" charset="-52"/>
              </a:rPr>
              <a:t>Disk – 4.</a:t>
            </a:r>
            <a:r>
              <a:rPr lang="ru-RU" sz="1800" b="1" spc="-1" dirty="0">
                <a:latin typeface="Gilroy Light" panose="00000400000000000000" pitchFamily="50" charset="-52"/>
              </a:rPr>
              <a:t>0</a:t>
            </a:r>
            <a:r>
              <a:rPr lang="en-US" sz="1800" b="1" spc="-1" dirty="0">
                <a:latin typeface="Gilroy Light" panose="00000400000000000000" pitchFamily="50" charset="-52"/>
              </a:rPr>
              <a:t>%</a:t>
            </a:r>
          </a:p>
          <a:p>
            <a:pPr>
              <a:lnSpc>
                <a:spcPct val="100000"/>
              </a:lnSpc>
              <a:buNone/>
            </a:pPr>
            <a:r>
              <a:rPr lang="en-US" sz="1800" b="1" spc="-1" dirty="0">
                <a:latin typeface="Gilroy Light" panose="00000400000000000000" pitchFamily="50" charset="-52"/>
              </a:rPr>
              <a:t>AGN – 4</a:t>
            </a:r>
            <a:r>
              <a:rPr lang="ru-RU" sz="1800" b="1" spc="-1" dirty="0">
                <a:latin typeface="Gilroy Light" panose="00000400000000000000" pitchFamily="50" charset="-52"/>
              </a:rPr>
              <a:t>.3</a:t>
            </a:r>
            <a:r>
              <a:rPr lang="en-US" sz="1800" b="1" spc="-1" dirty="0">
                <a:latin typeface="Gilroy Light" panose="00000400000000000000" pitchFamily="50" charset="-52"/>
              </a:rPr>
              <a:t>%</a:t>
            </a:r>
          </a:p>
        </p:txBody>
      </p:sp>
      <p:sp>
        <p:nvSpPr>
          <p:cNvPr id="6" name="PlaceHolder 1">
            <a:extLst>
              <a:ext uri="{FF2B5EF4-FFF2-40B4-BE49-F238E27FC236}">
                <a16:creationId xmlns:a16="http://schemas.microsoft.com/office/drawing/2014/main" id="{5444BFFD-9A48-3141-AFEE-8C0CF7E1945C}"/>
              </a:ext>
            </a:extLst>
          </p:cNvPr>
          <p:cNvSpPr/>
          <p:nvPr/>
        </p:nvSpPr>
        <p:spPr>
          <a:xfrm>
            <a:off x="395536" y="5947537"/>
            <a:ext cx="8424936" cy="58185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en-US" sz="3300" b="1" spc="-1" dirty="0">
                <a:solidFill>
                  <a:srgbClr val="C00000"/>
                </a:solidFill>
                <a:latin typeface="Gilroy ExtraBold" panose="00000900000000000000" pitchFamily="50" charset="-52"/>
              </a:rPr>
              <a:t>Based on Galactic stellar mass models and L/M measured in solar neighborhood</a:t>
            </a:r>
            <a:endParaRPr lang="en-US" sz="3300" spc="-1" dirty="0">
              <a:latin typeface="Gilroy ExtraBold" panose="00000900000000000000" pitchFamily="50" charset="-52"/>
            </a:endParaRPr>
          </a:p>
        </p:txBody>
      </p:sp>
      <p:sp>
        <p:nvSpPr>
          <p:cNvPr id="7" name="PlaceHolder 1">
            <a:extLst>
              <a:ext uri="{FF2B5EF4-FFF2-40B4-BE49-F238E27FC236}">
                <a16:creationId xmlns:a16="http://schemas.microsoft.com/office/drawing/2014/main" id="{B5F65FF8-BDC7-4841-9F66-393CF2E0F4FC}"/>
              </a:ext>
            </a:extLst>
          </p:cNvPr>
          <p:cNvSpPr/>
          <p:nvPr/>
        </p:nvSpPr>
        <p:spPr>
          <a:xfrm>
            <a:off x="395536" y="260648"/>
            <a:ext cx="8424936" cy="58185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en-US" sz="3300" b="1" spc="-1" dirty="0">
                <a:solidFill>
                  <a:srgbClr val="C00000"/>
                </a:solidFill>
                <a:latin typeface="Gilroy ExtraBold" panose="00000900000000000000" pitchFamily="50" charset="-52"/>
              </a:rPr>
              <a:t>LogN-LogS modelling</a:t>
            </a:r>
            <a:endParaRPr lang="en-US" sz="3300" spc="-1" dirty="0">
              <a:latin typeface="Gilroy ExtraBold" panose="00000900000000000000" pitchFamily="50" charset="-52"/>
            </a:endParaRPr>
          </a:p>
        </p:txBody>
      </p:sp>
    </p:spTree>
    <p:extLst>
      <p:ext uri="{BB962C8B-B14F-4D97-AF65-F5344CB8AC3E}">
        <p14:creationId xmlns:p14="http://schemas.microsoft.com/office/powerpoint/2010/main" val="2860985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8BC56-4E68-CDF6-4FF3-B227443D7D66}"/>
            </a:ext>
          </a:extLst>
        </p:cNvPr>
        <p:cNvGrpSpPr/>
        <p:nvPr/>
      </p:nvGrpSpPr>
      <p:grpSpPr>
        <a:xfrm>
          <a:off x="0" y="0"/>
          <a:ext cx="0" cy="0"/>
          <a:chOff x="0" y="0"/>
          <a:chExt cx="0" cy="0"/>
        </a:xfrm>
      </p:grpSpPr>
      <p:sp>
        <p:nvSpPr>
          <p:cNvPr id="2" name="PlaceHolder 1">
            <a:extLst>
              <a:ext uri="{FF2B5EF4-FFF2-40B4-BE49-F238E27FC236}">
                <a16:creationId xmlns:a16="http://schemas.microsoft.com/office/drawing/2014/main" id="{8617D00F-229E-BDDF-AD74-9691A82DF7DB}"/>
              </a:ext>
            </a:extLst>
          </p:cNvPr>
          <p:cNvSpPr>
            <a:spLocks noGrp="1"/>
          </p:cNvSpPr>
          <p:nvPr>
            <p:ph type="sldNum" idx="8"/>
          </p:nvPr>
        </p:nvSpPr>
        <p:spPr/>
        <p:txBody>
          <a:bodyPr/>
          <a:lstStyle/>
          <a:p>
            <a:fld id="{2F4ABE64-D8A3-4A92-A9D6-36ABD0E993D7}" type="slidenum">
              <a:rPr/>
              <a:t>25</a:t>
            </a:fld>
            <a:endParaRPr/>
          </a:p>
        </p:txBody>
      </p:sp>
      <p:pic>
        <p:nvPicPr>
          <p:cNvPr id="8" name="Рисунок 7">
            <a:extLst>
              <a:ext uri="{FF2B5EF4-FFF2-40B4-BE49-F238E27FC236}">
                <a16:creationId xmlns:a16="http://schemas.microsoft.com/office/drawing/2014/main" id="{8869B3EF-D032-1331-34B1-5A4BAC17DE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3514" y="1730824"/>
            <a:ext cx="5666836" cy="4123478"/>
          </a:xfrm>
          <a:prstGeom prst="rect">
            <a:avLst/>
          </a:prstGeom>
        </p:spPr>
      </p:pic>
      <p:sp>
        <p:nvSpPr>
          <p:cNvPr id="3" name="TextBox 2">
            <a:extLst>
              <a:ext uri="{FF2B5EF4-FFF2-40B4-BE49-F238E27FC236}">
                <a16:creationId xmlns:a16="http://schemas.microsoft.com/office/drawing/2014/main" id="{435B5EDF-665A-8349-A899-AC83427794B1}"/>
              </a:ext>
            </a:extLst>
          </p:cNvPr>
          <p:cNvSpPr txBox="1"/>
          <p:nvPr/>
        </p:nvSpPr>
        <p:spPr>
          <a:xfrm>
            <a:off x="2411760" y="4221088"/>
            <a:ext cx="2664512" cy="523220"/>
          </a:xfrm>
          <a:prstGeom prst="rect">
            <a:avLst/>
          </a:prstGeom>
          <a:noFill/>
        </p:spPr>
        <p:txBody>
          <a:bodyPr wrap="none" rtlCol="0">
            <a:spAutoFit/>
          </a:bodyPr>
          <a:lstStyle/>
          <a:p>
            <a:r>
              <a:rPr lang="en-US" sz="2800" dirty="0"/>
              <a:t>The total model</a:t>
            </a:r>
            <a:endParaRPr lang="ru-RU" sz="2800" dirty="0"/>
          </a:p>
        </p:txBody>
      </p:sp>
      <p:sp>
        <p:nvSpPr>
          <p:cNvPr id="6" name="PlaceHolder 1">
            <a:extLst>
              <a:ext uri="{FF2B5EF4-FFF2-40B4-BE49-F238E27FC236}">
                <a16:creationId xmlns:a16="http://schemas.microsoft.com/office/drawing/2014/main" id="{6A055146-ED81-9B41-9366-16A8C6426D74}"/>
              </a:ext>
            </a:extLst>
          </p:cNvPr>
          <p:cNvSpPr/>
          <p:nvPr/>
        </p:nvSpPr>
        <p:spPr>
          <a:xfrm>
            <a:off x="395536" y="5947537"/>
            <a:ext cx="8424936" cy="58185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en-US" sz="3300" b="1" spc="-1" dirty="0">
                <a:solidFill>
                  <a:srgbClr val="C00000"/>
                </a:solidFill>
                <a:latin typeface="Gilroy ExtraBold" panose="00000900000000000000" pitchFamily="50" charset="-52"/>
              </a:rPr>
              <a:t>Based on Galactic stellar mass models and L/M measured in solar neighborhood</a:t>
            </a:r>
            <a:endParaRPr lang="en-US" sz="3300" spc="-1" dirty="0">
              <a:latin typeface="Gilroy ExtraBold" panose="00000900000000000000" pitchFamily="50" charset="-52"/>
            </a:endParaRPr>
          </a:p>
        </p:txBody>
      </p:sp>
      <p:sp>
        <p:nvSpPr>
          <p:cNvPr id="7" name="PlaceHolder 1">
            <a:extLst>
              <a:ext uri="{FF2B5EF4-FFF2-40B4-BE49-F238E27FC236}">
                <a16:creationId xmlns:a16="http://schemas.microsoft.com/office/drawing/2014/main" id="{F91218A8-5AEE-1E49-8C4D-64E080911CAA}"/>
              </a:ext>
            </a:extLst>
          </p:cNvPr>
          <p:cNvSpPr/>
          <p:nvPr/>
        </p:nvSpPr>
        <p:spPr>
          <a:xfrm>
            <a:off x="395536" y="260648"/>
            <a:ext cx="8424936" cy="58185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en-US" sz="3300" b="1" spc="-1" dirty="0">
                <a:solidFill>
                  <a:srgbClr val="C00000"/>
                </a:solidFill>
                <a:latin typeface="Gilroy ExtraBold" panose="00000900000000000000" pitchFamily="50" charset="-52"/>
              </a:rPr>
              <a:t>LogN-LogS modelling</a:t>
            </a:r>
            <a:endParaRPr lang="en-US" sz="3300" spc="-1" dirty="0">
              <a:latin typeface="Gilroy ExtraBold" panose="00000900000000000000" pitchFamily="50" charset="-52"/>
            </a:endParaRPr>
          </a:p>
        </p:txBody>
      </p:sp>
    </p:spTree>
    <p:extLst>
      <p:ext uri="{BB962C8B-B14F-4D97-AF65-F5344CB8AC3E}">
        <p14:creationId xmlns:p14="http://schemas.microsoft.com/office/powerpoint/2010/main" val="4114387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FD8BE8-EB5A-1745-B929-B46F96ABBAB3}"/>
              </a:ext>
            </a:extLst>
          </p:cNvPr>
          <p:cNvSpPr>
            <a:spLocks noGrp="1"/>
          </p:cNvSpPr>
          <p:nvPr>
            <p:ph type="title"/>
          </p:nvPr>
        </p:nvSpPr>
        <p:spPr>
          <a:xfrm>
            <a:off x="1835696" y="3212976"/>
            <a:ext cx="5372100" cy="990600"/>
          </a:xfrm>
        </p:spPr>
        <p:txBody>
          <a:bodyPr/>
          <a:lstStyle/>
          <a:p>
            <a:pPr algn="ctr"/>
            <a:r>
              <a:rPr lang="en-US" dirty="0"/>
              <a:t>Part III</a:t>
            </a:r>
            <a:br>
              <a:rPr lang="en-US" dirty="0"/>
            </a:br>
            <a:r>
              <a:rPr lang="en-US" dirty="0"/>
              <a:t>~10 pc scale around Sgr A*</a:t>
            </a:r>
            <a:endParaRPr lang="ru-RU" dirty="0"/>
          </a:p>
        </p:txBody>
      </p:sp>
      <p:sp>
        <p:nvSpPr>
          <p:cNvPr id="4" name="Номер слайда 3">
            <a:extLst>
              <a:ext uri="{FF2B5EF4-FFF2-40B4-BE49-F238E27FC236}">
                <a16:creationId xmlns:a16="http://schemas.microsoft.com/office/drawing/2014/main" id="{5177F4F4-128A-9E4B-85BC-F20854188680}"/>
              </a:ext>
            </a:extLst>
          </p:cNvPr>
          <p:cNvSpPr>
            <a:spLocks noGrp="1"/>
          </p:cNvSpPr>
          <p:nvPr>
            <p:ph type="sldNum" sz="quarter" idx="10"/>
          </p:nvPr>
        </p:nvSpPr>
        <p:spPr/>
        <p:txBody>
          <a:bodyPr/>
          <a:lstStyle/>
          <a:p>
            <a:fld id="{40F5BAA8-65AC-384F-952D-6E0344433EB3}" type="slidenum">
              <a:rPr lang="en-US" smtClean="0"/>
              <a:pPr/>
              <a:t>26</a:t>
            </a:fld>
            <a:endParaRPr lang="en-US"/>
          </a:p>
        </p:txBody>
      </p:sp>
      <p:sp>
        <p:nvSpPr>
          <p:cNvPr id="5" name="Дата 4">
            <a:extLst>
              <a:ext uri="{FF2B5EF4-FFF2-40B4-BE49-F238E27FC236}">
                <a16:creationId xmlns:a16="http://schemas.microsoft.com/office/drawing/2014/main" id="{5A8B3FDE-F688-B443-B5EB-3C59F14896EE}"/>
              </a:ext>
            </a:extLst>
          </p:cNvPr>
          <p:cNvSpPr>
            <a:spLocks noGrp="1"/>
          </p:cNvSpPr>
          <p:nvPr>
            <p:ph type="dt" sz="half" idx="11"/>
          </p:nvPr>
        </p:nvSpPr>
        <p:spPr/>
        <p:txBody>
          <a:bodyPr/>
          <a:lstStyle/>
          <a:p>
            <a:r>
              <a:rPr lang="en-US"/>
              <a:t>Date</a:t>
            </a:r>
            <a:endParaRPr lang="en-US" dirty="0"/>
          </a:p>
        </p:txBody>
      </p:sp>
    </p:spTree>
    <p:extLst>
      <p:ext uri="{BB962C8B-B14F-4D97-AF65-F5344CB8AC3E}">
        <p14:creationId xmlns:p14="http://schemas.microsoft.com/office/powerpoint/2010/main" val="3794258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9FC1A1-15A2-D840-8620-A6A1B365239A}"/>
              </a:ext>
            </a:extLst>
          </p:cNvPr>
          <p:cNvSpPr>
            <a:spLocks noGrp="1"/>
          </p:cNvSpPr>
          <p:nvPr>
            <p:ph type="title"/>
          </p:nvPr>
        </p:nvSpPr>
        <p:spPr>
          <a:xfrm>
            <a:off x="467544" y="88900"/>
            <a:ext cx="8352928" cy="990600"/>
          </a:xfrm>
        </p:spPr>
        <p:txBody>
          <a:bodyPr/>
          <a:lstStyle/>
          <a:p>
            <a:r>
              <a:rPr lang="en-US" dirty="0"/>
              <a:t>Galactic Center in X-rays</a:t>
            </a:r>
            <a:endParaRPr lang="ru-RU" dirty="0"/>
          </a:p>
        </p:txBody>
      </p:sp>
      <p:sp>
        <p:nvSpPr>
          <p:cNvPr id="4" name="Номер слайда 3">
            <a:extLst>
              <a:ext uri="{FF2B5EF4-FFF2-40B4-BE49-F238E27FC236}">
                <a16:creationId xmlns:a16="http://schemas.microsoft.com/office/drawing/2014/main" id="{B94E1490-C90D-594D-8177-6937D3138CE1}"/>
              </a:ext>
            </a:extLst>
          </p:cNvPr>
          <p:cNvSpPr>
            <a:spLocks noGrp="1"/>
          </p:cNvSpPr>
          <p:nvPr>
            <p:ph type="sldNum" sz="quarter" idx="10"/>
          </p:nvPr>
        </p:nvSpPr>
        <p:spPr/>
        <p:txBody>
          <a:bodyPr/>
          <a:lstStyle/>
          <a:p>
            <a:fld id="{40F5BAA8-65AC-384F-952D-6E0344433EB3}" type="slidenum">
              <a:rPr lang="en-US" smtClean="0"/>
              <a:pPr/>
              <a:t>27</a:t>
            </a:fld>
            <a:endParaRPr lang="en-US"/>
          </a:p>
        </p:txBody>
      </p:sp>
      <p:sp>
        <p:nvSpPr>
          <p:cNvPr id="5" name="Дата 4">
            <a:extLst>
              <a:ext uri="{FF2B5EF4-FFF2-40B4-BE49-F238E27FC236}">
                <a16:creationId xmlns:a16="http://schemas.microsoft.com/office/drawing/2014/main" id="{6D195773-7DE8-7F43-90A3-826982B87520}"/>
              </a:ext>
            </a:extLst>
          </p:cNvPr>
          <p:cNvSpPr>
            <a:spLocks noGrp="1"/>
          </p:cNvSpPr>
          <p:nvPr>
            <p:ph type="dt" sz="half" idx="11"/>
          </p:nvPr>
        </p:nvSpPr>
        <p:spPr>
          <a:xfrm>
            <a:off x="152400" y="6400800"/>
            <a:ext cx="7083896" cy="257463"/>
          </a:xfrm>
        </p:spPr>
        <p:txBody>
          <a:bodyPr/>
          <a:lstStyle/>
          <a:p>
            <a:r>
              <a:rPr lang="en-US" dirty="0"/>
              <a:t>Mosaic of the Chandra images of the Galactic center region. Credit: NASA/CXC/UMass/D. Wang et al. </a:t>
            </a:r>
          </a:p>
          <a:p>
            <a:r>
              <a:rPr lang="en-US" dirty="0"/>
              <a:t> </a:t>
            </a:r>
            <a:endParaRPr lang="en-US" dirty="0">
              <a:effectLst/>
            </a:endParaRPr>
          </a:p>
        </p:txBody>
      </p:sp>
      <p:pic>
        <p:nvPicPr>
          <p:cNvPr id="7" name="Рисунок 6">
            <a:extLst>
              <a:ext uri="{FF2B5EF4-FFF2-40B4-BE49-F238E27FC236}">
                <a16:creationId xmlns:a16="http://schemas.microsoft.com/office/drawing/2014/main" id="{6AEEA034-8A00-A14D-B509-91F503317E9B}"/>
              </a:ext>
            </a:extLst>
          </p:cNvPr>
          <p:cNvPicPr>
            <a:picLocks noChangeAspect="1"/>
          </p:cNvPicPr>
          <p:nvPr/>
        </p:nvPicPr>
        <p:blipFill>
          <a:blip r:embed="rId2"/>
          <a:stretch>
            <a:fillRect/>
          </a:stretch>
        </p:blipFill>
        <p:spPr>
          <a:xfrm>
            <a:off x="0" y="1572459"/>
            <a:ext cx="9144000" cy="4592845"/>
          </a:xfrm>
          <a:prstGeom prst="rect">
            <a:avLst/>
          </a:prstGeom>
        </p:spPr>
      </p:pic>
    </p:spTree>
    <p:extLst>
      <p:ext uri="{BB962C8B-B14F-4D97-AF65-F5344CB8AC3E}">
        <p14:creationId xmlns:p14="http://schemas.microsoft.com/office/powerpoint/2010/main" val="2447025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6AEEA034-8A00-A14D-B509-91F503317E9B}"/>
              </a:ext>
            </a:extLst>
          </p:cNvPr>
          <p:cNvPicPr>
            <a:picLocks noChangeAspect="1"/>
          </p:cNvPicPr>
          <p:nvPr/>
        </p:nvPicPr>
        <p:blipFill>
          <a:blip r:embed="rId3"/>
          <a:stretch>
            <a:fillRect/>
          </a:stretch>
        </p:blipFill>
        <p:spPr>
          <a:xfrm>
            <a:off x="0" y="1572459"/>
            <a:ext cx="9144000" cy="4592845"/>
          </a:xfrm>
          <a:prstGeom prst="rect">
            <a:avLst/>
          </a:prstGeom>
        </p:spPr>
      </p:pic>
      <p:sp>
        <p:nvSpPr>
          <p:cNvPr id="2" name="Заголовок 1">
            <a:extLst>
              <a:ext uri="{FF2B5EF4-FFF2-40B4-BE49-F238E27FC236}">
                <a16:creationId xmlns:a16="http://schemas.microsoft.com/office/drawing/2014/main" id="{BC9FC1A1-15A2-D840-8620-A6A1B365239A}"/>
              </a:ext>
            </a:extLst>
          </p:cNvPr>
          <p:cNvSpPr>
            <a:spLocks noGrp="1"/>
          </p:cNvSpPr>
          <p:nvPr>
            <p:ph type="title"/>
          </p:nvPr>
        </p:nvSpPr>
        <p:spPr>
          <a:xfrm>
            <a:off x="467544" y="88900"/>
            <a:ext cx="8352928" cy="990600"/>
          </a:xfrm>
        </p:spPr>
        <p:txBody>
          <a:bodyPr/>
          <a:lstStyle/>
          <a:p>
            <a:r>
              <a:rPr lang="en-US" dirty="0">
                <a:latin typeface="Arial" charset="0"/>
                <a:ea typeface="ＭＳ Ｐゴシック" charset="0"/>
              </a:rPr>
              <a:t>Central Hard X-ray diffuse emission </a:t>
            </a:r>
            <a:endParaRPr lang="en-US" dirty="0"/>
          </a:p>
        </p:txBody>
      </p:sp>
      <p:sp>
        <p:nvSpPr>
          <p:cNvPr id="4" name="Номер слайда 3">
            <a:extLst>
              <a:ext uri="{FF2B5EF4-FFF2-40B4-BE49-F238E27FC236}">
                <a16:creationId xmlns:a16="http://schemas.microsoft.com/office/drawing/2014/main" id="{B94E1490-C90D-594D-8177-6937D3138CE1}"/>
              </a:ext>
            </a:extLst>
          </p:cNvPr>
          <p:cNvSpPr>
            <a:spLocks noGrp="1"/>
          </p:cNvSpPr>
          <p:nvPr>
            <p:ph type="sldNum" sz="quarter" idx="10"/>
          </p:nvPr>
        </p:nvSpPr>
        <p:spPr/>
        <p:txBody>
          <a:bodyPr/>
          <a:lstStyle/>
          <a:p>
            <a:fld id="{40F5BAA8-65AC-384F-952D-6E0344433EB3}" type="slidenum">
              <a:rPr lang="en-US" smtClean="0"/>
              <a:pPr/>
              <a:t>28</a:t>
            </a:fld>
            <a:endParaRPr lang="en-US"/>
          </a:p>
        </p:txBody>
      </p:sp>
      <p:sp>
        <p:nvSpPr>
          <p:cNvPr id="5" name="Дата 4">
            <a:extLst>
              <a:ext uri="{FF2B5EF4-FFF2-40B4-BE49-F238E27FC236}">
                <a16:creationId xmlns:a16="http://schemas.microsoft.com/office/drawing/2014/main" id="{6D195773-7DE8-7F43-90A3-826982B87520}"/>
              </a:ext>
            </a:extLst>
          </p:cNvPr>
          <p:cNvSpPr>
            <a:spLocks noGrp="1"/>
          </p:cNvSpPr>
          <p:nvPr>
            <p:ph type="dt" sz="half" idx="11"/>
          </p:nvPr>
        </p:nvSpPr>
        <p:spPr>
          <a:xfrm>
            <a:off x="152400" y="6400800"/>
            <a:ext cx="7083896" cy="257463"/>
          </a:xfrm>
        </p:spPr>
        <p:txBody>
          <a:bodyPr/>
          <a:lstStyle/>
          <a:p>
            <a:r>
              <a:rPr lang="en-US" dirty="0"/>
              <a:t>Mosaic of the Chandra images of the Galactic center region. Credit: NASA/CXC/UMass/D. Wang et al. </a:t>
            </a:r>
          </a:p>
          <a:p>
            <a:r>
              <a:rPr lang="en-US" dirty="0"/>
              <a:t> </a:t>
            </a:r>
            <a:endParaRPr lang="en-US" dirty="0">
              <a:effectLst/>
            </a:endParaRPr>
          </a:p>
        </p:txBody>
      </p:sp>
      <p:sp>
        <p:nvSpPr>
          <p:cNvPr id="6" name="Прямоугольник 5">
            <a:extLst>
              <a:ext uri="{FF2B5EF4-FFF2-40B4-BE49-F238E27FC236}">
                <a16:creationId xmlns:a16="http://schemas.microsoft.com/office/drawing/2014/main" id="{A03A3B29-5015-FF42-8238-E85CB5B3566C}"/>
              </a:ext>
            </a:extLst>
          </p:cNvPr>
          <p:cNvSpPr/>
          <p:nvPr/>
        </p:nvSpPr>
        <p:spPr>
          <a:xfrm>
            <a:off x="152400" y="1632099"/>
            <a:ext cx="5859760" cy="461665"/>
          </a:xfrm>
          <a:prstGeom prst="rect">
            <a:avLst/>
          </a:prstGeom>
        </p:spPr>
        <p:txBody>
          <a:bodyPr wrap="square">
            <a:spAutoFit/>
          </a:bodyPr>
          <a:lstStyle/>
          <a:p>
            <a:r>
              <a:rPr lang="en-US" sz="2400" dirty="0">
                <a:solidFill>
                  <a:srgbClr val="FFFF00"/>
                </a:solidFill>
                <a:latin typeface="SFSX1095"/>
              </a:rPr>
              <a:t>Inner ~10 pc around Sgr A*</a:t>
            </a:r>
          </a:p>
        </p:txBody>
      </p:sp>
      <p:sp>
        <p:nvSpPr>
          <p:cNvPr id="9" name="Овал 8">
            <a:extLst>
              <a:ext uri="{FF2B5EF4-FFF2-40B4-BE49-F238E27FC236}">
                <a16:creationId xmlns:a16="http://schemas.microsoft.com/office/drawing/2014/main" id="{8CE2141A-71F8-344F-808C-FB784B484B76}"/>
              </a:ext>
            </a:extLst>
          </p:cNvPr>
          <p:cNvSpPr/>
          <p:nvPr/>
        </p:nvSpPr>
        <p:spPr bwMode="auto">
          <a:xfrm>
            <a:off x="6876256" y="3212976"/>
            <a:ext cx="1595200" cy="1643206"/>
          </a:xfrm>
          <a:prstGeom prst="ellipse">
            <a:avLst/>
          </a:prstGeom>
          <a:noFill/>
          <a:ln w="2222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a:ln>
                <a:noFill/>
              </a:ln>
              <a:solidFill>
                <a:srgbClr val="000000"/>
              </a:solidFill>
              <a:effectLst/>
              <a:latin typeface="Arial" charset="0"/>
              <a:ea typeface="ＭＳ Ｐゴシック" charset="0"/>
            </a:endParaRPr>
          </a:p>
        </p:txBody>
      </p:sp>
      <p:pic>
        <p:nvPicPr>
          <p:cNvPr id="13" name="Рисунок 12">
            <a:extLst>
              <a:ext uri="{FF2B5EF4-FFF2-40B4-BE49-F238E27FC236}">
                <a16:creationId xmlns:a16="http://schemas.microsoft.com/office/drawing/2014/main" id="{4847E0F3-0BA3-2D45-A2BA-7F1F3D2D71EF}"/>
              </a:ext>
            </a:extLst>
          </p:cNvPr>
          <p:cNvPicPr>
            <a:picLocks noChangeAspect="1"/>
          </p:cNvPicPr>
          <p:nvPr/>
        </p:nvPicPr>
        <p:blipFill>
          <a:blip r:embed="rId4"/>
          <a:stretch>
            <a:fillRect/>
          </a:stretch>
        </p:blipFill>
        <p:spPr>
          <a:xfrm>
            <a:off x="6714430" y="109223"/>
            <a:ext cx="2248724" cy="1359775"/>
          </a:xfrm>
          <a:prstGeom prst="rect">
            <a:avLst/>
          </a:prstGeom>
        </p:spPr>
      </p:pic>
    </p:spTree>
    <p:extLst>
      <p:ext uri="{BB962C8B-B14F-4D97-AF65-F5344CB8AC3E}">
        <p14:creationId xmlns:p14="http://schemas.microsoft.com/office/powerpoint/2010/main" val="2448604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D155C56D-67BE-5D4B-9B84-B8048D1E7BC2}"/>
              </a:ext>
            </a:extLst>
          </p:cNvPr>
          <p:cNvSpPr>
            <a:spLocks noGrp="1"/>
          </p:cNvSpPr>
          <p:nvPr>
            <p:ph type="title"/>
          </p:nvPr>
        </p:nvSpPr>
        <p:spPr>
          <a:xfrm>
            <a:off x="467544" y="88900"/>
            <a:ext cx="8524056" cy="990600"/>
          </a:xfrm>
        </p:spPr>
        <p:txBody>
          <a:bodyPr/>
          <a:lstStyle/>
          <a:p>
            <a:r>
              <a:rPr lang="en-US" altLang="ru-RU" dirty="0"/>
              <a:t>NuSTAR morphology of GC is similar to Chandra </a:t>
            </a:r>
          </a:p>
        </p:txBody>
      </p:sp>
      <p:sp>
        <p:nvSpPr>
          <p:cNvPr id="14338" name="Slide Number Placeholder 3">
            <a:extLst>
              <a:ext uri="{FF2B5EF4-FFF2-40B4-BE49-F238E27FC236}">
                <a16:creationId xmlns:a16="http://schemas.microsoft.com/office/drawing/2014/main" id="{9286FDA2-D734-384C-A328-C8A33A715F75}"/>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A2EEE2DF-AB49-8540-A0D5-5E732394B589}" type="slidenum">
              <a:rPr lang="en-US" altLang="ru-RU" sz="1000">
                <a:solidFill>
                  <a:srgbClr val="003399"/>
                </a:solidFill>
              </a:rPr>
              <a:pPr eaLnBrk="1" hangingPunct="1"/>
              <a:t>29</a:t>
            </a:fld>
            <a:endParaRPr lang="en-US" altLang="ru-RU" sz="1000">
              <a:solidFill>
                <a:srgbClr val="003399"/>
              </a:solidFill>
            </a:endParaRPr>
          </a:p>
        </p:txBody>
      </p:sp>
      <p:pic>
        <p:nvPicPr>
          <p:cNvPr id="14339" name="Picture 5" descr="Screen Shot 2013-12-12 at 2.00.20 PM.png">
            <a:extLst>
              <a:ext uri="{FF2B5EF4-FFF2-40B4-BE49-F238E27FC236}">
                <a16:creationId xmlns:a16="http://schemas.microsoft.com/office/drawing/2014/main" id="{1EBB9C38-F45C-D64C-9120-C7602385C4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50938"/>
            <a:ext cx="8396287"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6">
            <a:extLst>
              <a:ext uri="{FF2B5EF4-FFF2-40B4-BE49-F238E27FC236}">
                <a16:creationId xmlns:a16="http://schemas.microsoft.com/office/drawing/2014/main" id="{B2BF44B3-E160-614A-B1F6-DC3E81CDC6DD}"/>
              </a:ext>
            </a:extLst>
          </p:cNvPr>
          <p:cNvSpPr txBox="1">
            <a:spLocks noChangeArrowheads="1"/>
          </p:cNvSpPr>
          <p:nvPr/>
        </p:nvSpPr>
        <p:spPr bwMode="auto">
          <a:xfrm>
            <a:off x="1208088" y="5759450"/>
            <a:ext cx="7373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ru-RU" sz="1800" dirty="0"/>
              <a:t>hard X-rays from Sgr A-East are purely thermal</a:t>
            </a:r>
          </a:p>
          <a:p>
            <a:pPr eaLnBrk="1" hangingPunct="1"/>
            <a:endParaRPr lang="en-US" altLang="ru-RU" sz="1800" dirty="0"/>
          </a:p>
        </p:txBody>
      </p:sp>
      <p:sp>
        <p:nvSpPr>
          <p:cNvPr id="14342" name="TextBox 8">
            <a:extLst>
              <a:ext uri="{FF2B5EF4-FFF2-40B4-BE49-F238E27FC236}">
                <a16:creationId xmlns:a16="http://schemas.microsoft.com/office/drawing/2014/main" id="{CD40001D-52CD-E84A-97EB-A833F4E720B8}"/>
              </a:ext>
            </a:extLst>
          </p:cNvPr>
          <p:cNvSpPr txBox="1">
            <a:spLocks noChangeArrowheads="1"/>
          </p:cNvSpPr>
          <p:nvPr/>
        </p:nvSpPr>
        <p:spPr bwMode="auto">
          <a:xfrm>
            <a:off x="6391275" y="1674813"/>
            <a:ext cx="231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ru-RU" sz="1800">
                <a:solidFill>
                  <a:srgbClr val="FFFF00"/>
                </a:solidFill>
              </a:rPr>
              <a:t>Baganoff et al., 2003</a:t>
            </a:r>
          </a:p>
        </p:txBody>
      </p:sp>
      <p:pic>
        <p:nvPicPr>
          <p:cNvPr id="5" name="Рисунок 4">
            <a:extLst>
              <a:ext uri="{FF2B5EF4-FFF2-40B4-BE49-F238E27FC236}">
                <a16:creationId xmlns:a16="http://schemas.microsoft.com/office/drawing/2014/main" id="{244A50CC-4DB2-DA45-857B-FE2260DB379C}"/>
              </a:ext>
            </a:extLst>
          </p:cNvPr>
          <p:cNvPicPr>
            <a:picLocks noChangeAspect="1"/>
          </p:cNvPicPr>
          <p:nvPr/>
        </p:nvPicPr>
        <p:blipFill>
          <a:blip r:embed="rId3"/>
          <a:stretch>
            <a:fillRect/>
          </a:stretch>
        </p:blipFill>
        <p:spPr>
          <a:xfrm>
            <a:off x="0" y="0"/>
            <a:ext cx="9144000" cy="6858000"/>
          </a:xfrm>
          <a:prstGeom prst="rect">
            <a:avLst/>
          </a:prstGeom>
        </p:spPr>
      </p:pic>
      <p:sp>
        <p:nvSpPr>
          <p:cNvPr id="12" name="TextBox 11">
            <a:extLst>
              <a:ext uri="{FF2B5EF4-FFF2-40B4-BE49-F238E27FC236}">
                <a16:creationId xmlns:a16="http://schemas.microsoft.com/office/drawing/2014/main" id="{F1700ABC-06A5-D74A-9B17-470BA8CC19D0}"/>
              </a:ext>
            </a:extLst>
          </p:cNvPr>
          <p:cNvSpPr txBox="1"/>
          <p:nvPr/>
        </p:nvSpPr>
        <p:spPr>
          <a:xfrm>
            <a:off x="3491880" y="6529387"/>
            <a:ext cx="1601721" cy="276999"/>
          </a:xfrm>
          <a:prstGeom prst="rect">
            <a:avLst/>
          </a:prstGeom>
          <a:noFill/>
        </p:spPr>
        <p:txBody>
          <a:bodyPr wrap="none" rtlCol="0">
            <a:spAutoFit/>
          </a:bodyPr>
          <a:lstStyle/>
          <a:p>
            <a:r>
              <a:rPr lang="en-US" sz="1200" dirty="0"/>
              <a:t>Credit: Kerstin Perez</a:t>
            </a:r>
            <a:endParaRPr lang="ru-RU" sz="1200" dirty="0"/>
          </a:p>
        </p:txBody>
      </p:sp>
      <p:sp>
        <p:nvSpPr>
          <p:cNvPr id="6" name="Прямоугольник 5">
            <a:extLst>
              <a:ext uri="{FF2B5EF4-FFF2-40B4-BE49-F238E27FC236}">
                <a16:creationId xmlns:a16="http://schemas.microsoft.com/office/drawing/2014/main" id="{E1292516-A2F6-6C45-BC37-4D1024B2B0F3}"/>
              </a:ext>
            </a:extLst>
          </p:cNvPr>
          <p:cNvSpPr/>
          <p:nvPr/>
        </p:nvSpPr>
        <p:spPr bwMode="auto">
          <a:xfrm>
            <a:off x="107504" y="6529387"/>
            <a:ext cx="2592288" cy="2769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657398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FD8BE8-EB5A-1745-B929-B46F96ABBAB3}"/>
              </a:ext>
            </a:extLst>
          </p:cNvPr>
          <p:cNvSpPr>
            <a:spLocks noGrp="1"/>
          </p:cNvSpPr>
          <p:nvPr>
            <p:ph type="title"/>
          </p:nvPr>
        </p:nvSpPr>
        <p:spPr>
          <a:xfrm>
            <a:off x="1835696" y="3212976"/>
            <a:ext cx="5372100" cy="990600"/>
          </a:xfrm>
        </p:spPr>
        <p:txBody>
          <a:bodyPr/>
          <a:lstStyle/>
          <a:p>
            <a:pPr algn="ctr"/>
            <a:r>
              <a:rPr lang="en-US" dirty="0"/>
              <a:t>Part I</a:t>
            </a:r>
            <a:br>
              <a:rPr lang="en-US" dirty="0"/>
            </a:br>
            <a:r>
              <a:rPr lang="en-US" dirty="0"/>
              <a:t>~1000 pc scale around Sgr A*</a:t>
            </a:r>
            <a:endParaRPr lang="ru-RU" dirty="0"/>
          </a:p>
        </p:txBody>
      </p:sp>
      <p:sp>
        <p:nvSpPr>
          <p:cNvPr id="4" name="Номер слайда 3">
            <a:extLst>
              <a:ext uri="{FF2B5EF4-FFF2-40B4-BE49-F238E27FC236}">
                <a16:creationId xmlns:a16="http://schemas.microsoft.com/office/drawing/2014/main" id="{5177F4F4-128A-9E4B-85BC-F20854188680}"/>
              </a:ext>
            </a:extLst>
          </p:cNvPr>
          <p:cNvSpPr>
            <a:spLocks noGrp="1"/>
          </p:cNvSpPr>
          <p:nvPr>
            <p:ph type="sldNum" sz="quarter" idx="10"/>
          </p:nvPr>
        </p:nvSpPr>
        <p:spPr/>
        <p:txBody>
          <a:bodyPr/>
          <a:lstStyle/>
          <a:p>
            <a:fld id="{40F5BAA8-65AC-384F-952D-6E0344433EB3}" type="slidenum">
              <a:rPr lang="en-US" smtClean="0"/>
              <a:pPr/>
              <a:t>3</a:t>
            </a:fld>
            <a:endParaRPr lang="en-US"/>
          </a:p>
        </p:txBody>
      </p:sp>
      <p:sp>
        <p:nvSpPr>
          <p:cNvPr id="5" name="Дата 4">
            <a:extLst>
              <a:ext uri="{FF2B5EF4-FFF2-40B4-BE49-F238E27FC236}">
                <a16:creationId xmlns:a16="http://schemas.microsoft.com/office/drawing/2014/main" id="{5A8B3FDE-F688-B443-B5EB-3C59F14896EE}"/>
              </a:ext>
            </a:extLst>
          </p:cNvPr>
          <p:cNvSpPr>
            <a:spLocks noGrp="1"/>
          </p:cNvSpPr>
          <p:nvPr>
            <p:ph type="dt" sz="half" idx="11"/>
          </p:nvPr>
        </p:nvSpPr>
        <p:spPr/>
        <p:txBody>
          <a:bodyPr/>
          <a:lstStyle/>
          <a:p>
            <a:r>
              <a:rPr lang="en-US"/>
              <a:t>Date</a:t>
            </a:r>
            <a:endParaRPr lang="en-US" dirty="0"/>
          </a:p>
        </p:txBody>
      </p:sp>
    </p:spTree>
    <p:extLst>
      <p:ext uri="{BB962C8B-B14F-4D97-AF65-F5344CB8AC3E}">
        <p14:creationId xmlns:p14="http://schemas.microsoft.com/office/powerpoint/2010/main" val="2753948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Central Diffuse Hard X-ray Emission</a:t>
            </a:r>
          </a:p>
        </p:txBody>
      </p:sp>
      <p:sp>
        <p:nvSpPr>
          <p:cNvPr id="6" name="Subtitle 2"/>
          <p:cNvSpPr txBox="1">
            <a:spLocks/>
          </p:cNvSpPr>
          <p:nvPr/>
        </p:nvSpPr>
        <p:spPr bwMode="auto">
          <a:xfrm>
            <a:off x="442058" y="1345069"/>
            <a:ext cx="3624946" cy="15462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ro-RO" sz="1400" b="1" i="1" dirty="0"/>
              <a:t>Nature</a:t>
            </a:r>
            <a:r>
              <a:rPr lang="ro-RO" sz="1400" b="1" dirty="0"/>
              <a:t> 520, 646–649 (30 April 2015)</a:t>
            </a:r>
            <a:r>
              <a:rPr lang="ro-RO" sz="1400" dirty="0"/>
              <a:t>: </a:t>
            </a:r>
          </a:p>
          <a:p>
            <a:r>
              <a:rPr lang="ro-RO" sz="1200" dirty="0">
                <a:latin typeface="Lucida Grande"/>
                <a:cs typeface="Lucida Grande"/>
              </a:rPr>
              <a:t>Kerstin Perez, </a:t>
            </a:r>
            <a:r>
              <a:rPr lang="en-US" sz="1200" dirty="0">
                <a:latin typeface="Lucida Grande"/>
                <a:ea typeface="AppleGothic"/>
                <a:cs typeface="Lucida Grande"/>
              </a:rPr>
              <a:t>Charles J. Hailey, Franz E. Bauer,  </a:t>
            </a:r>
            <a:r>
              <a:rPr lang="en-US" sz="1200" dirty="0" err="1">
                <a:latin typeface="Lucida Grande"/>
                <a:ea typeface="AppleGothic"/>
                <a:cs typeface="Lucida Grande"/>
              </a:rPr>
              <a:t>Kaya</a:t>
            </a:r>
            <a:r>
              <a:rPr lang="en-US" sz="1200" dirty="0">
                <a:latin typeface="Lucida Grande"/>
                <a:ea typeface="AppleGothic"/>
                <a:cs typeface="Lucida Grande"/>
              </a:rPr>
              <a:t> Mori, Frederick K. </a:t>
            </a:r>
            <a:r>
              <a:rPr lang="en-US" sz="1200" dirty="0" err="1">
                <a:latin typeface="Lucida Grande"/>
                <a:ea typeface="AppleGothic"/>
                <a:cs typeface="Lucida Grande"/>
              </a:rPr>
              <a:t>Baganoff</a:t>
            </a:r>
            <a:r>
              <a:rPr lang="en-US" sz="1200" dirty="0">
                <a:latin typeface="Lucida Grande"/>
                <a:ea typeface="AppleGothic"/>
                <a:cs typeface="Lucida Grande"/>
              </a:rPr>
              <a:t>, Nicolas M. </a:t>
            </a:r>
            <a:r>
              <a:rPr lang="en-US" sz="1200" dirty="0" err="1">
                <a:latin typeface="Lucida Grande"/>
                <a:ea typeface="AppleGothic"/>
                <a:cs typeface="Lucida Grande"/>
              </a:rPr>
              <a:t>Barriere</a:t>
            </a:r>
            <a:r>
              <a:rPr lang="en-US" sz="1200" dirty="0">
                <a:latin typeface="Lucida Grande"/>
                <a:ea typeface="AppleGothic"/>
                <a:cs typeface="Lucida Grande"/>
              </a:rPr>
              <a:t>, Steven E. Boggs, Finn E. Christensen, William W. Craig, Brian W. </a:t>
            </a:r>
            <a:r>
              <a:rPr lang="en-US" sz="1200" dirty="0" err="1">
                <a:latin typeface="Lucida Grande"/>
                <a:ea typeface="AppleGothic"/>
                <a:cs typeface="Lucida Grande"/>
              </a:rPr>
              <a:t>Grefenstette</a:t>
            </a:r>
            <a:r>
              <a:rPr lang="en-US" sz="1200" dirty="0">
                <a:latin typeface="Lucida Grande"/>
                <a:ea typeface="AppleGothic"/>
                <a:cs typeface="Lucida Grande"/>
              </a:rPr>
              <a:t>, Jonathan E. </a:t>
            </a:r>
            <a:r>
              <a:rPr lang="en-US" sz="1200" dirty="0" err="1">
                <a:latin typeface="Lucida Grande"/>
                <a:ea typeface="AppleGothic"/>
                <a:cs typeface="Lucida Grande"/>
              </a:rPr>
              <a:t>Grindlay</a:t>
            </a:r>
            <a:r>
              <a:rPr lang="en-US" sz="1200" dirty="0">
                <a:latin typeface="Lucida Grande"/>
                <a:ea typeface="AppleGothic"/>
                <a:cs typeface="Lucida Grande"/>
              </a:rPr>
              <a:t>, Fiona A. Harrison, </a:t>
            </a:r>
            <a:r>
              <a:rPr lang="en-US" sz="1200" dirty="0" err="1">
                <a:latin typeface="Lucida Grande"/>
                <a:ea typeface="AppleGothic"/>
                <a:cs typeface="Lucida Grande"/>
              </a:rPr>
              <a:t>Jaesub</a:t>
            </a:r>
            <a:r>
              <a:rPr lang="en-US" sz="1200" dirty="0">
                <a:latin typeface="Lucida Grande"/>
                <a:ea typeface="AppleGothic"/>
                <a:cs typeface="Lucida Grande"/>
              </a:rPr>
              <a:t> Hong, Roman </a:t>
            </a:r>
            <a:r>
              <a:rPr lang="en-US" sz="1200" dirty="0" err="1">
                <a:latin typeface="Lucida Grande"/>
                <a:ea typeface="AppleGothic"/>
                <a:cs typeface="Lucida Grande"/>
              </a:rPr>
              <a:t>Krivonos</a:t>
            </a:r>
            <a:r>
              <a:rPr lang="en-US" sz="1200" dirty="0">
                <a:latin typeface="Lucida Grande"/>
                <a:ea typeface="AppleGothic"/>
                <a:cs typeface="Lucida Grande"/>
              </a:rPr>
              <a:t>, Kristin Madsen, </a:t>
            </a:r>
            <a:r>
              <a:rPr lang="en-US" sz="1200" dirty="0" err="1">
                <a:latin typeface="Lucida Grande"/>
                <a:ea typeface="AppleGothic"/>
                <a:cs typeface="Lucida Grande"/>
              </a:rPr>
              <a:t>Melania</a:t>
            </a:r>
            <a:r>
              <a:rPr lang="en-US" sz="1200" dirty="0">
                <a:latin typeface="Lucida Grande"/>
                <a:ea typeface="AppleGothic"/>
                <a:cs typeface="Lucida Grande"/>
              </a:rPr>
              <a:t> </a:t>
            </a:r>
            <a:r>
              <a:rPr lang="en-US" sz="1200" dirty="0" err="1">
                <a:latin typeface="Lucida Grande"/>
                <a:ea typeface="AppleGothic"/>
                <a:cs typeface="Lucida Grande"/>
              </a:rPr>
              <a:t>Nynka</a:t>
            </a:r>
            <a:r>
              <a:rPr lang="en-US" sz="1200" dirty="0">
                <a:latin typeface="Lucida Grande"/>
                <a:ea typeface="AppleGothic"/>
                <a:cs typeface="Lucida Grande"/>
              </a:rPr>
              <a:t>, Daniel Stern,  John </a:t>
            </a:r>
            <a:r>
              <a:rPr lang="en-US" sz="1200" dirty="0" err="1">
                <a:latin typeface="Lucida Grande"/>
                <a:ea typeface="AppleGothic"/>
                <a:cs typeface="Lucida Grande"/>
              </a:rPr>
              <a:t>Tomsick</a:t>
            </a:r>
            <a:r>
              <a:rPr lang="en-US" sz="1200" dirty="0">
                <a:latin typeface="Lucida Grande"/>
                <a:ea typeface="AppleGothic"/>
                <a:cs typeface="Lucida Grande"/>
              </a:rPr>
              <a:t>,  Daniel R. </a:t>
            </a:r>
            <a:r>
              <a:rPr lang="en-US" sz="1200" dirty="0" err="1">
                <a:latin typeface="Lucida Grande"/>
                <a:ea typeface="AppleGothic"/>
                <a:cs typeface="Lucida Grande"/>
              </a:rPr>
              <a:t>Wik</a:t>
            </a:r>
            <a:r>
              <a:rPr lang="en-US" sz="1200" dirty="0">
                <a:latin typeface="Lucida Grande"/>
                <a:ea typeface="AppleGothic"/>
                <a:cs typeface="Lucida Grande"/>
              </a:rPr>
              <a:t>, </a:t>
            </a:r>
            <a:r>
              <a:rPr lang="en-US" sz="1200" dirty="0" err="1">
                <a:latin typeface="Lucida Grande"/>
                <a:ea typeface="AppleGothic"/>
                <a:cs typeface="Lucida Grande"/>
              </a:rPr>
              <a:t>Shuo</a:t>
            </a:r>
            <a:r>
              <a:rPr lang="en-US" sz="1200" dirty="0">
                <a:latin typeface="Lucida Grande"/>
                <a:ea typeface="AppleGothic"/>
                <a:cs typeface="Lucida Grande"/>
              </a:rPr>
              <a:t> Zhang, William W. Zhang, Andreas </a:t>
            </a:r>
            <a:r>
              <a:rPr lang="en-US" sz="1200" dirty="0" err="1">
                <a:latin typeface="Lucida Grande"/>
                <a:ea typeface="AppleGothic"/>
                <a:cs typeface="Lucida Grande"/>
              </a:rPr>
              <a:t>Zoglauer</a:t>
            </a:r>
            <a:endParaRPr kumimoji="0" lang="en-US" sz="1200" b="0" i="0" u="none" strike="noStrike" kern="0" cap="none" spc="0" normalizeH="0" baseline="0" noProof="0" dirty="0">
              <a:ln>
                <a:noFill/>
              </a:ln>
              <a:effectLst/>
              <a:uLnTx/>
              <a:uFillTx/>
              <a:latin typeface="Lucida Grande"/>
              <a:ea typeface="AppleGothic"/>
              <a:cs typeface="Lucida Grande"/>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339" y="1345069"/>
            <a:ext cx="3681115" cy="3784600"/>
          </a:xfrm>
          <a:prstGeom prst="rect">
            <a:avLst/>
          </a:prstGeom>
          <a:solidFill>
            <a:schemeClr val="bg1"/>
          </a:solidFill>
        </p:spPr>
      </p:pic>
      <p:sp>
        <p:nvSpPr>
          <p:cNvPr id="4" name="TextBox 3"/>
          <p:cNvSpPr txBox="1"/>
          <p:nvPr/>
        </p:nvSpPr>
        <p:spPr>
          <a:xfrm>
            <a:off x="428224" y="3348763"/>
            <a:ext cx="3454400" cy="1323439"/>
          </a:xfrm>
          <a:prstGeom prst="rect">
            <a:avLst/>
          </a:prstGeom>
          <a:solidFill>
            <a:schemeClr val="accent1"/>
          </a:solidFill>
        </p:spPr>
        <p:txBody>
          <a:bodyPr wrap="square" rtlCol="0">
            <a:spAutoFit/>
          </a:bodyPr>
          <a:lstStyle/>
          <a:p>
            <a:r>
              <a:rPr lang="en-US" sz="1000" dirty="0"/>
              <a:t> The CHXE exhibits an elliptical profile similar to</a:t>
            </a:r>
          </a:p>
          <a:p>
            <a:r>
              <a:rPr lang="en-US" sz="1000" dirty="0"/>
              <a:t>the surface brightness distribution of the nuclear</a:t>
            </a:r>
          </a:p>
          <a:p>
            <a:r>
              <a:rPr lang="en-US" sz="1000" dirty="0"/>
              <a:t>star cluster (NSC) where a high stellar density is</a:t>
            </a:r>
          </a:p>
          <a:p>
            <a:r>
              <a:rPr lang="en-US" sz="1000" dirty="0"/>
              <a:t>observed in the IR band with a total luminosity of</a:t>
            </a:r>
          </a:p>
          <a:p>
            <a:r>
              <a:rPr lang="en-US" sz="1000" dirty="0"/>
              <a:t>∼  10</a:t>
            </a:r>
            <a:r>
              <a:rPr lang="en-US" sz="1000" baseline="30000" dirty="0"/>
              <a:t>7</a:t>
            </a:r>
            <a:r>
              <a:rPr lang="en-US" sz="1000" dirty="0"/>
              <a:t>L⊙  and mass of ∼  10</a:t>
            </a:r>
            <a:r>
              <a:rPr lang="en-US" sz="1000" baseline="30000" dirty="0"/>
              <a:t>7</a:t>
            </a:r>
            <a:r>
              <a:rPr lang="en-US" sz="1000" dirty="0"/>
              <a:t>M⊙ . </a:t>
            </a:r>
            <a:endParaRPr lang="ru-RU" sz="1000" dirty="0"/>
          </a:p>
          <a:p>
            <a:endParaRPr lang="ru-RU" sz="1000" dirty="0"/>
          </a:p>
          <a:p>
            <a:r>
              <a:rPr lang="en-US" sz="1000" dirty="0"/>
              <a:t>The similarity between the</a:t>
            </a:r>
            <a:r>
              <a:rPr lang="ru-RU" sz="1000" dirty="0"/>
              <a:t> </a:t>
            </a:r>
            <a:r>
              <a:rPr lang="en-US" sz="1000" dirty="0"/>
              <a:t>two spatial distributions strongly suggests a stellar</a:t>
            </a:r>
            <a:r>
              <a:rPr lang="ru-RU" sz="1000" dirty="0"/>
              <a:t> </a:t>
            </a:r>
            <a:r>
              <a:rPr lang="en-US" sz="1000" dirty="0"/>
              <a:t>origin of the CHXE.</a:t>
            </a:r>
          </a:p>
        </p:txBody>
      </p:sp>
      <p:pic>
        <p:nvPicPr>
          <p:cNvPr id="5" name="Рисунок 4">
            <a:extLst>
              <a:ext uri="{FF2B5EF4-FFF2-40B4-BE49-F238E27FC236}">
                <a16:creationId xmlns:a16="http://schemas.microsoft.com/office/drawing/2014/main" id="{A88787CE-C2E1-B843-A71F-A3742DA72B46}"/>
              </a:ext>
            </a:extLst>
          </p:cNvPr>
          <p:cNvPicPr>
            <a:picLocks noChangeAspect="1"/>
          </p:cNvPicPr>
          <p:nvPr/>
        </p:nvPicPr>
        <p:blipFill>
          <a:blip r:embed="rId4"/>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3262657F-53AF-7C4A-8320-A514F8AD4DCC}"/>
              </a:ext>
            </a:extLst>
          </p:cNvPr>
          <p:cNvSpPr txBox="1"/>
          <p:nvPr/>
        </p:nvSpPr>
        <p:spPr>
          <a:xfrm>
            <a:off x="7308304" y="6477114"/>
            <a:ext cx="1601721" cy="276999"/>
          </a:xfrm>
          <a:prstGeom prst="rect">
            <a:avLst/>
          </a:prstGeom>
          <a:noFill/>
        </p:spPr>
        <p:txBody>
          <a:bodyPr wrap="none" rtlCol="0">
            <a:spAutoFit/>
          </a:bodyPr>
          <a:lstStyle/>
          <a:p>
            <a:r>
              <a:rPr lang="en-US" sz="1200" dirty="0"/>
              <a:t>Credit: Kerstin Perez</a:t>
            </a:r>
            <a:endParaRPr lang="ru-RU" sz="1200" dirty="0"/>
          </a:p>
        </p:txBody>
      </p:sp>
    </p:spTree>
    <p:extLst>
      <p:ext uri="{BB962C8B-B14F-4D97-AF65-F5344CB8AC3E}">
        <p14:creationId xmlns:p14="http://schemas.microsoft.com/office/powerpoint/2010/main" val="342685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18DB708-E954-4C47-B35D-E6086F3B77A0}"/>
              </a:ext>
            </a:extLst>
          </p:cNvPr>
          <p:cNvSpPr>
            <a:spLocks noGrp="1"/>
          </p:cNvSpPr>
          <p:nvPr>
            <p:ph type="sldNum" sz="quarter" idx="10"/>
          </p:nvPr>
        </p:nvSpPr>
        <p:spPr/>
        <p:txBody>
          <a:bodyPr/>
          <a:lstStyle/>
          <a:p>
            <a:fld id="{40F5BAA8-65AC-384F-952D-6E0344433EB3}" type="slidenum">
              <a:rPr lang="en-US" smtClean="0"/>
              <a:pPr/>
              <a:t>31</a:t>
            </a:fld>
            <a:endParaRPr lang="en-US"/>
          </a:p>
        </p:txBody>
      </p:sp>
      <p:sp>
        <p:nvSpPr>
          <p:cNvPr id="5" name="Дата 4">
            <a:extLst>
              <a:ext uri="{FF2B5EF4-FFF2-40B4-BE49-F238E27FC236}">
                <a16:creationId xmlns:a16="http://schemas.microsoft.com/office/drawing/2014/main" id="{16239C84-76FF-D64C-A920-7F3611CE84F4}"/>
              </a:ext>
            </a:extLst>
          </p:cNvPr>
          <p:cNvSpPr>
            <a:spLocks noGrp="1"/>
          </p:cNvSpPr>
          <p:nvPr>
            <p:ph type="dt" sz="half" idx="11"/>
          </p:nvPr>
        </p:nvSpPr>
        <p:spPr/>
        <p:txBody>
          <a:bodyPr/>
          <a:lstStyle/>
          <a:p>
            <a:r>
              <a:rPr lang="en-US"/>
              <a:t>Date</a:t>
            </a:r>
            <a:endParaRPr lang="en-US" dirty="0"/>
          </a:p>
        </p:txBody>
      </p:sp>
      <p:pic>
        <p:nvPicPr>
          <p:cNvPr id="7" name="Рисунок 6">
            <a:extLst>
              <a:ext uri="{FF2B5EF4-FFF2-40B4-BE49-F238E27FC236}">
                <a16:creationId xmlns:a16="http://schemas.microsoft.com/office/drawing/2014/main" id="{43C6840B-3536-A94A-B03C-58C72AFFDAD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86974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EE0C5E5-048E-574B-BA14-CE14A9B418B5}"/>
              </a:ext>
            </a:extLst>
          </p:cNvPr>
          <p:cNvSpPr>
            <a:spLocks noGrp="1"/>
          </p:cNvSpPr>
          <p:nvPr>
            <p:ph type="sldNum" sz="quarter" idx="10"/>
          </p:nvPr>
        </p:nvSpPr>
        <p:spPr/>
        <p:txBody>
          <a:bodyPr/>
          <a:lstStyle/>
          <a:p>
            <a:fld id="{40F5BAA8-65AC-384F-952D-6E0344433EB3}" type="slidenum">
              <a:rPr lang="en-US" smtClean="0"/>
              <a:pPr/>
              <a:t>32</a:t>
            </a:fld>
            <a:endParaRPr lang="en-US"/>
          </a:p>
        </p:txBody>
      </p:sp>
      <p:pic>
        <p:nvPicPr>
          <p:cNvPr id="6" name="Рисунок 5">
            <a:extLst>
              <a:ext uri="{FF2B5EF4-FFF2-40B4-BE49-F238E27FC236}">
                <a16:creationId xmlns:a16="http://schemas.microsoft.com/office/drawing/2014/main" id="{CB370690-70CA-C74C-A4E8-6F2E569AB81E}"/>
              </a:ext>
            </a:extLst>
          </p:cNvPr>
          <p:cNvPicPr>
            <a:picLocks noChangeAspect="1"/>
          </p:cNvPicPr>
          <p:nvPr/>
        </p:nvPicPr>
        <p:blipFill>
          <a:blip r:embed="rId2"/>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E0EF6914-E3E6-AC49-AC88-20324CA49F04}"/>
              </a:ext>
            </a:extLst>
          </p:cNvPr>
          <p:cNvSpPr txBox="1"/>
          <p:nvPr/>
        </p:nvSpPr>
        <p:spPr>
          <a:xfrm>
            <a:off x="3491880" y="6529387"/>
            <a:ext cx="1601721" cy="276999"/>
          </a:xfrm>
          <a:prstGeom prst="rect">
            <a:avLst/>
          </a:prstGeom>
          <a:noFill/>
        </p:spPr>
        <p:txBody>
          <a:bodyPr wrap="none" rtlCol="0">
            <a:spAutoFit/>
          </a:bodyPr>
          <a:lstStyle/>
          <a:p>
            <a:r>
              <a:rPr lang="en-US" sz="1200" dirty="0"/>
              <a:t>Credit: Kerstin Perez</a:t>
            </a:r>
            <a:endParaRPr lang="ru-RU" sz="1200" dirty="0"/>
          </a:p>
        </p:txBody>
      </p:sp>
      <p:sp>
        <p:nvSpPr>
          <p:cNvPr id="8" name="Прямоугольник 7">
            <a:extLst>
              <a:ext uri="{FF2B5EF4-FFF2-40B4-BE49-F238E27FC236}">
                <a16:creationId xmlns:a16="http://schemas.microsoft.com/office/drawing/2014/main" id="{085BDCAE-B5A2-9F4C-8933-D89E1EE1AD3C}"/>
              </a:ext>
            </a:extLst>
          </p:cNvPr>
          <p:cNvSpPr/>
          <p:nvPr/>
        </p:nvSpPr>
        <p:spPr bwMode="auto">
          <a:xfrm>
            <a:off x="107504" y="6529387"/>
            <a:ext cx="2592288" cy="2769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2111065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EE0C5E5-048E-574B-BA14-CE14A9B418B5}"/>
              </a:ext>
            </a:extLst>
          </p:cNvPr>
          <p:cNvSpPr>
            <a:spLocks noGrp="1"/>
          </p:cNvSpPr>
          <p:nvPr>
            <p:ph type="sldNum" sz="quarter" idx="10"/>
          </p:nvPr>
        </p:nvSpPr>
        <p:spPr/>
        <p:txBody>
          <a:bodyPr/>
          <a:lstStyle/>
          <a:p>
            <a:fld id="{40F5BAA8-65AC-384F-952D-6E0344433EB3}" type="slidenum">
              <a:rPr lang="en-US" smtClean="0"/>
              <a:pPr/>
              <a:t>33</a:t>
            </a:fld>
            <a:endParaRPr lang="en-US"/>
          </a:p>
        </p:txBody>
      </p:sp>
      <p:pic>
        <p:nvPicPr>
          <p:cNvPr id="2" name="Рисунок 1">
            <a:extLst>
              <a:ext uri="{FF2B5EF4-FFF2-40B4-BE49-F238E27FC236}">
                <a16:creationId xmlns:a16="http://schemas.microsoft.com/office/drawing/2014/main" id="{62F3A545-9827-6347-8984-512767C26645}"/>
              </a:ext>
            </a:extLst>
          </p:cNvPr>
          <p:cNvPicPr>
            <a:picLocks noChangeAspect="1"/>
          </p:cNvPicPr>
          <p:nvPr/>
        </p:nvPicPr>
        <p:blipFill>
          <a:blip r:embed="rId2"/>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64A77CD8-E27E-1F43-8A75-352A3D4F2567}"/>
              </a:ext>
            </a:extLst>
          </p:cNvPr>
          <p:cNvSpPr txBox="1"/>
          <p:nvPr/>
        </p:nvSpPr>
        <p:spPr>
          <a:xfrm>
            <a:off x="7164288" y="6595386"/>
            <a:ext cx="1601721" cy="276999"/>
          </a:xfrm>
          <a:prstGeom prst="rect">
            <a:avLst/>
          </a:prstGeom>
          <a:noFill/>
        </p:spPr>
        <p:txBody>
          <a:bodyPr wrap="none" rtlCol="0">
            <a:spAutoFit/>
          </a:bodyPr>
          <a:lstStyle/>
          <a:p>
            <a:r>
              <a:rPr lang="en-US" sz="1200" dirty="0"/>
              <a:t>Credit: Kerstin Perez</a:t>
            </a:r>
            <a:endParaRPr lang="ru-RU" sz="1200" dirty="0"/>
          </a:p>
        </p:txBody>
      </p:sp>
      <p:sp>
        <p:nvSpPr>
          <p:cNvPr id="6" name="Прямоугольник 5">
            <a:extLst>
              <a:ext uri="{FF2B5EF4-FFF2-40B4-BE49-F238E27FC236}">
                <a16:creationId xmlns:a16="http://schemas.microsoft.com/office/drawing/2014/main" id="{E8D2BDAE-FAE3-074D-92BB-841F27F015E3}"/>
              </a:ext>
            </a:extLst>
          </p:cNvPr>
          <p:cNvSpPr/>
          <p:nvPr/>
        </p:nvSpPr>
        <p:spPr bwMode="auto">
          <a:xfrm>
            <a:off x="8766009" y="6595386"/>
            <a:ext cx="342495" cy="26261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2850737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EE0C5E5-048E-574B-BA14-CE14A9B418B5}"/>
              </a:ext>
            </a:extLst>
          </p:cNvPr>
          <p:cNvSpPr>
            <a:spLocks noGrp="1"/>
          </p:cNvSpPr>
          <p:nvPr>
            <p:ph type="sldNum" sz="quarter" idx="10"/>
          </p:nvPr>
        </p:nvSpPr>
        <p:spPr/>
        <p:txBody>
          <a:bodyPr/>
          <a:lstStyle/>
          <a:p>
            <a:fld id="{40F5BAA8-65AC-384F-952D-6E0344433EB3}" type="slidenum">
              <a:rPr lang="en-US" smtClean="0"/>
              <a:pPr/>
              <a:t>34</a:t>
            </a:fld>
            <a:endParaRPr lang="en-US"/>
          </a:p>
        </p:txBody>
      </p:sp>
      <p:pic>
        <p:nvPicPr>
          <p:cNvPr id="2" name="Рисунок 1">
            <a:extLst>
              <a:ext uri="{FF2B5EF4-FFF2-40B4-BE49-F238E27FC236}">
                <a16:creationId xmlns:a16="http://schemas.microsoft.com/office/drawing/2014/main" id="{B0A77073-C0B7-994A-A79D-0755007B4BA4}"/>
              </a:ext>
            </a:extLst>
          </p:cNvPr>
          <p:cNvPicPr>
            <a:picLocks noChangeAspect="1"/>
          </p:cNvPicPr>
          <p:nvPr/>
        </p:nvPicPr>
        <p:blipFill>
          <a:blip r:embed="rId2"/>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A30C6879-6F06-9044-9A3C-23001151BC66}"/>
              </a:ext>
            </a:extLst>
          </p:cNvPr>
          <p:cNvSpPr txBox="1"/>
          <p:nvPr/>
        </p:nvSpPr>
        <p:spPr>
          <a:xfrm>
            <a:off x="7164288" y="6595386"/>
            <a:ext cx="1601721" cy="276999"/>
          </a:xfrm>
          <a:prstGeom prst="rect">
            <a:avLst/>
          </a:prstGeom>
          <a:noFill/>
        </p:spPr>
        <p:txBody>
          <a:bodyPr wrap="none" rtlCol="0">
            <a:spAutoFit/>
          </a:bodyPr>
          <a:lstStyle/>
          <a:p>
            <a:r>
              <a:rPr lang="en-US" sz="1200" dirty="0"/>
              <a:t>Credit: Kerstin Perez</a:t>
            </a:r>
            <a:endParaRPr lang="ru-RU" sz="1200" dirty="0"/>
          </a:p>
        </p:txBody>
      </p:sp>
      <p:sp>
        <p:nvSpPr>
          <p:cNvPr id="3" name="Прямоугольник 2">
            <a:extLst>
              <a:ext uri="{FF2B5EF4-FFF2-40B4-BE49-F238E27FC236}">
                <a16:creationId xmlns:a16="http://schemas.microsoft.com/office/drawing/2014/main" id="{C4898B6B-0A24-5E47-9114-03875B19E8B2}"/>
              </a:ext>
            </a:extLst>
          </p:cNvPr>
          <p:cNvSpPr/>
          <p:nvPr/>
        </p:nvSpPr>
        <p:spPr bwMode="auto">
          <a:xfrm>
            <a:off x="323527" y="2348880"/>
            <a:ext cx="8442481" cy="36004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rgbClr val="000000"/>
              </a:solidFill>
              <a:effectLst/>
              <a:latin typeface="Arial" charset="0"/>
              <a:ea typeface="ＭＳ Ｐゴシック" charset="0"/>
            </a:endParaRPr>
          </a:p>
        </p:txBody>
      </p:sp>
      <p:sp>
        <p:nvSpPr>
          <p:cNvPr id="6" name="Прямоугольник 5">
            <a:extLst>
              <a:ext uri="{FF2B5EF4-FFF2-40B4-BE49-F238E27FC236}">
                <a16:creationId xmlns:a16="http://schemas.microsoft.com/office/drawing/2014/main" id="{5EA12C1B-E56D-8446-93CD-BBC3E35340CA}"/>
              </a:ext>
            </a:extLst>
          </p:cNvPr>
          <p:cNvSpPr/>
          <p:nvPr/>
        </p:nvSpPr>
        <p:spPr bwMode="auto">
          <a:xfrm>
            <a:off x="8766009" y="6595386"/>
            <a:ext cx="342495" cy="26261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rgbClr val="000000"/>
              </a:solidFill>
              <a:effectLst/>
              <a:latin typeface="Arial" charset="0"/>
              <a:ea typeface="ＭＳ Ｐゴシック" charset="0"/>
            </a:endParaRPr>
          </a:p>
        </p:txBody>
      </p:sp>
      <p:sp>
        <p:nvSpPr>
          <p:cNvPr id="7" name="Прямоугольник 6">
            <a:extLst>
              <a:ext uri="{FF2B5EF4-FFF2-40B4-BE49-F238E27FC236}">
                <a16:creationId xmlns:a16="http://schemas.microsoft.com/office/drawing/2014/main" id="{57633187-F6F8-314B-92C6-685D2DA07A7B}"/>
              </a:ext>
            </a:extLst>
          </p:cNvPr>
          <p:cNvSpPr/>
          <p:nvPr/>
        </p:nvSpPr>
        <p:spPr bwMode="auto">
          <a:xfrm>
            <a:off x="107504" y="6602578"/>
            <a:ext cx="2646751" cy="26261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rgbClr val="000000"/>
              </a:solidFill>
              <a:effectLst/>
              <a:latin typeface="Arial" charset="0"/>
              <a:ea typeface="ＭＳ Ｐゴシック" charset="0"/>
            </a:endParaRPr>
          </a:p>
        </p:txBody>
      </p:sp>
      <p:sp>
        <p:nvSpPr>
          <p:cNvPr id="8" name="Прямоугольник 7">
            <a:extLst>
              <a:ext uri="{FF2B5EF4-FFF2-40B4-BE49-F238E27FC236}">
                <a16:creationId xmlns:a16="http://schemas.microsoft.com/office/drawing/2014/main" id="{37EB17B3-7DE3-0049-8BB7-D449A0F95809}"/>
              </a:ext>
            </a:extLst>
          </p:cNvPr>
          <p:cNvSpPr/>
          <p:nvPr/>
        </p:nvSpPr>
        <p:spPr bwMode="auto">
          <a:xfrm>
            <a:off x="368303" y="2924944"/>
            <a:ext cx="8568953" cy="504056"/>
          </a:xfrm>
          <a:prstGeom prst="rect">
            <a:avLst/>
          </a:prstGeom>
          <a:noFill/>
          <a:ln w="5080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1407987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34C665-579A-914B-97E8-06AD486C3887}"/>
              </a:ext>
            </a:extLst>
          </p:cNvPr>
          <p:cNvSpPr>
            <a:spLocks noGrp="1"/>
          </p:cNvSpPr>
          <p:nvPr>
            <p:ph type="title"/>
          </p:nvPr>
        </p:nvSpPr>
        <p:spPr>
          <a:xfrm>
            <a:off x="467544" y="88900"/>
            <a:ext cx="8420100" cy="990600"/>
          </a:xfrm>
        </p:spPr>
        <p:txBody>
          <a:bodyPr/>
          <a:lstStyle/>
          <a:p>
            <a:pPr algn="ctr"/>
            <a:r>
              <a:rPr lang="en-US" dirty="0"/>
              <a:t>The baryon mass estimate of central 10 pc</a:t>
            </a:r>
            <a:endParaRPr lang="ru-RU" dirty="0"/>
          </a:p>
        </p:txBody>
      </p:sp>
      <p:sp>
        <p:nvSpPr>
          <p:cNvPr id="4" name="Номер слайда 3">
            <a:extLst>
              <a:ext uri="{FF2B5EF4-FFF2-40B4-BE49-F238E27FC236}">
                <a16:creationId xmlns:a16="http://schemas.microsoft.com/office/drawing/2014/main" id="{DECE2C0F-0F1F-8642-96B9-F92567CC6544}"/>
              </a:ext>
            </a:extLst>
          </p:cNvPr>
          <p:cNvSpPr>
            <a:spLocks noGrp="1"/>
          </p:cNvSpPr>
          <p:nvPr>
            <p:ph type="sldNum" sz="quarter" idx="10"/>
          </p:nvPr>
        </p:nvSpPr>
        <p:spPr/>
        <p:txBody>
          <a:bodyPr/>
          <a:lstStyle/>
          <a:p>
            <a:fld id="{40F5BAA8-65AC-384F-952D-6E0344433EB3}" type="slidenum">
              <a:rPr lang="en-US" smtClean="0"/>
              <a:pPr/>
              <a:t>35</a:t>
            </a:fld>
            <a:endParaRPr lang="en-US"/>
          </a:p>
        </p:txBody>
      </p:sp>
      <p:sp>
        <p:nvSpPr>
          <p:cNvPr id="5" name="Дата 4">
            <a:extLst>
              <a:ext uri="{FF2B5EF4-FFF2-40B4-BE49-F238E27FC236}">
                <a16:creationId xmlns:a16="http://schemas.microsoft.com/office/drawing/2014/main" id="{E455489B-9E0D-0B4D-B98E-F822160C2DE0}"/>
              </a:ext>
            </a:extLst>
          </p:cNvPr>
          <p:cNvSpPr>
            <a:spLocks noGrp="1"/>
          </p:cNvSpPr>
          <p:nvPr>
            <p:ph type="dt" sz="half" idx="11"/>
          </p:nvPr>
        </p:nvSpPr>
        <p:spPr/>
        <p:txBody>
          <a:bodyPr/>
          <a:lstStyle/>
          <a:p>
            <a:r>
              <a:rPr lang="en-US"/>
              <a:t>Date</a:t>
            </a:r>
            <a:endParaRPr lang="en-US" dirty="0"/>
          </a:p>
        </p:txBody>
      </p:sp>
      <p:pic>
        <p:nvPicPr>
          <p:cNvPr id="6" name="Рисунок 5">
            <a:extLst>
              <a:ext uri="{FF2B5EF4-FFF2-40B4-BE49-F238E27FC236}">
                <a16:creationId xmlns:a16="http://schemas.microsoft.com/office/drawing/2014/main" id="{550B6B11-000F-044A-A1EC-A1C777FBE3F2}"/>
              </a:ext>
            </a:extLst>
          </p:cNvPr>
          <p:cNvPicPr>
            <a:picLocks noChangeAspect="1"/>
          </p:cNvPicPr>
          <p:nvPr/>
        </p:nvPicPr>
        <p:blipFill>
          <a:blip r:embed="rId2"/>
          <a:stretch>
            <a:fillRect/>
          </a:stretch>
        </p:blipFill>
        <p:spPr>
          <a:xfrm>
            <a:off x="467544" y="1412776"/>
            <a:ext cx="8420100" cy="3556000"/>
          </a:xfrm>
          <a:prstGeom prst="rect">
            <a:avLst/>
          </a:prstGeom>
        </p:spPr>
      </p:pic>
    </p:spTree>
    <p:extLst>
      <p:ext uri="{BB962C8B-B14F-4D97-AF65-F5344CB8AC3E}">
        <p14:creationId xmlns:p14="http://schemas.microsoft.com/office/powerpoint/2010/main" val="787966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FD8BE8-EB5A-1745-B929-B46F96ABBAB3}"/>
              </a:ext>
            </a:extLst>
          </p:cNvPr>
          <p:cNvSpPr>
            <a:spLocks noGrp="1"/>
          </p:cNvSpPr>
          <p:nvPr>
            <p:ph type="title"/>
          </p:nvPr>
        </p:nvSpPr>
        <p:spPr>
          <a:xfrm>
            <a:off x="1835696" y="3212976"/>
            <a:ext cx="5372100" cy="990600"/>
          </a:xfrm>
        </p:spPr>
        <p:txBody>
          <a:bodyPr/>
          <a:lstStyle/>
          <a:p>
            <a:pPr algn="ctr"/>
            <a:r>
              <a:rPr lang="en-US" dirty="0"/>
              <a:t>Part IV</a:t>
            </a:r>
            <a:br>
              <a:rPr lang="en-US" dirty="0"/>
            </a:br>
            <a:r>
              <a:rPr lang="en-US" dirty="0"/>
              <a:t>~1 pc scale around Sgr A*</a:t>
            </a:r>
            <a:endParaRPr lang="ru-RU" dirty="0"/>
          </a:p>
        </p:txBody>
      </p:sp>
      <p:sp>
        <p:nvSpPr>
          <p:cNvPr id="4" name="Номер слайда 3">
            <a:extLst>
              <a:ext uri="{FF2B5EF4-FFF2-40B4-BE49-F238E27FC236}">
                <a16:creationId xmlns:a16="http://schemas.microsoft.com/office/drawing/2014/main" id="{5177F4F4-128A-9E4B-85BC-F20854188680}"/>
              </a:ext>
            </a:extLst>
          </p:cNvPr>
          <p:cNvSpPr>
            <a:spLocks noGrp="1"/>
          </p:cNvSpPr>
          <p:nvPr>
            <p:ph type="sldNum" sz="quarter" idx="10"/>
          </p:nvPr>
        </p:nvSpPr>
        <p:spPr/>
        <p:txBody>
          <a:bodyPr/>
          <a:lstStyle/>
          <a:p>
            <a:fld id="{40F5BAA8-65AC-384F-952D-6E0344433EB3}" type="slidenum">
              <a:rPr lang="en-US" smtClean="0"/>
              <a:pPr/>
              <a:t>36</a:t>
            </a:fld>
            <a:endParaRPr lang="en-US"/>
          </a:p>
        </p:txBody>
      </p:sp>
      <p:sp>
        <p:nvSpPr>
          <p:cNvPr id="5" name="Дата 4">
            <a:extLst>
              <a:ext uri="{FF2B5EF4-FFF2-40B4-BE49-F238E27FC236}">
                <a16:creationId xmlns:a16="http://schemas.microsoft.com/office/drawing/2014/main" id="{5A8B3FDE-F688-B443-B5EB-3C59F14896EE}"/>
              </a:ext>
            </a:extLst>
          </p:cNvPr>
          <p:cNvSpPr>
            <a:spLocks noGrp="1"/>
          </p:cNvSpPr>
          <p:nvPr>
            <p:ph type="dt" sz="half" idx="11"/>
          </p:nvPr>
        </p:nvSpPr>
        <p:spPr/>
        <p:txBody>
          <a:bodyPr/>
          <a:lstStyle/>
          <a:p>
            <a:r>
              <a:rPr lang="en-US"/>
              <a:t>Date</a:t>
            </a:r>
            <a:endParaRPr lang="en-US" dirty="0"/>
          </a:p>
        </p:txBody>
      </p:sp>
    </p:spTree>
    <p:extLst>
      <p:ext uri="{BB962C8B-B14F-4D97-AF65-F5344CB8AC3E}">
        <p14:creationId xmlns:p14="http://schemas.microsoft.com/office/powerpoint/2010/main" val="836612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C2B54CC-81EC-6443-A4DF-43DEA3CF9DC0}"/>
              </a:ext>
            </a:extLst>
          </p:cNvPr>
          <p:cNvSpPr>
            <a:spLocks noGrp="1"/>
          </p:cNvSpPr>
          <p:nvPr>
            <p:ph type="sldNum" sz="quarter" idx="10"/>
          </p:nvPr>
        </p:nvSpPr>
        <p:spPr/>
        <p:txBody>
          <a:bodyPr/>
          <a:lstStyle/>
          <a:p>
            <a:fld id="{40F5BAA8-65AC-384F-952D-6E0344433EB3}" type="slidenum">
              <a:rPr lang="en-US" smtClean="0"/>
              <a:pPr/>
              <a:t>37</a:t>
            </a:fld>
            <a:endParaRPr lang="en-US"/>
          </a:p>
        </p:txBody>
      </p:sp>
      <p:sp>
        <p:nvSpPr>
          <p:cNvPr id="5" name="Дата 4">
            <a:extLst>
              <a:ext uri="{FF2B5EF4-FFF2-40B4-BE49-F238E27FC236}">
                <a16:creationId xmlns:a16="http://schemas.microsoft.com/office/drawing/2014/main" id="{85998ABD-E5AE-EA41-974A-44EBA5E4D2C7}"/>
              </a:ext>
            </a:extLst>
          </p:cNvPr>
          <p:cNvSpPr>
            <a:spLocks noGrp="1"/>
          </p:cNvSpPr>
          <p:nvPr>
            <p:ph type="dt" sz="half" idx="11"/>
          </p:nvPr>
        </p:nvSpPr>
        <p:spPr/>
        <p:txBody>
          <a:bodyPr/>
          <a:lstStyle/>
          <a:p>
            <a:r>
              <a:rPr lang="en-US"/>
              <a:t>Date</a:t>
            </a:r>
            <a:endParaRPr lang="en-US" dirty="0"/>
          </a:p>
        </p:txBody>
      </p:sp>
      <p:sp>
        <p:nvSpPr>
          <p:cNvPr id="7" name="Прямоугольник 6">
            <a:extLst>
              <a:ext uri="{FF2B5EF4-FFF2-40B4-BE49-F238E27FC236}">
                <a16:creationId xmlns:a16="http://schemas.microsoft.com/office/drawing/2014/main" id="{A8B0A8D5-3020-2441-A720-254F69066228}"/>
              </a:ext>
            </a:extLst>
          </p:cNvPr>
          <p:cNvSpPr/>
          <p:nvPr/>
        </p:nvSpPr>
        <p:spPr bwMode="auto">
          <a:xfrm>
            <a:off x="395536" y="980728"/>
            <a:ext cx="8596064" cy="288032"/>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rgbClr val="000000"/>
              </a:solidFill>
              <a:effectLst/>
              <a:latin typeface="Arial" charset="0"/>
              <a:ea typeface="ＭＳ Ｐゴシック" charset="0"/>
            </a:endParaRPr>
          </a:p>
        </p:txBody>
      </p:sp>
      <p:pic>
        <p:nvPicPr>
          <p:cNvPr id="6" name="Рисунок 5">
            <a:extLst>
              <a:ext uri="{FF2B5EF4-FFF2-40B4-BE49-F238E27FC236}">
                <a16:creationId xmlns:a16="http://schemas.microsoft.com/office/drawing/2014/main" id="{19311A0B-D3E6-6447-A948-5E7F3AB2C70C}"/>
              </a:ext>
            </a:extLst>
          </p:cNvPr>
          <p:cNvPicPr>
            <a:picLocks noChangeAspect="1"/>
          </p:cNvPicPr>
          <p:nvPr/>
        </p:nvPicPr>
        <p:blipFill>
          <a:blip r:embed="rId2"/>
          <a:stretch>
            <a:fillRect/>
          </a:stretch>
        </p:blipFill>
        <p:spPr>
          <a:xfrm>
            <a:off x="1288735" y="14908"/>
            <a:ext cx="6843092" cy="6843092"/>
          </a:xfrm>
          <a:prstGeom prst="rect">
            <a:avLst/>
          </a:prstGeom>
        </p:spPr>
      </p:pic>
      <p:sp>
        <p:nvSpPr>
          <p:cNvPr id="8" name="Прямоугольник 7">
            <a:extLst>
              <a:ext uri="{FF2B5EF4-FFF2-40B4-BE49-F238E27FC236}">
                <a16:creationId xmlns:a16="http://schemas.microsoft.com/office/drawing/2014/main" id="{B15DA484-05F1-0B4A-8731-7DA039059B71}"/>
              </a:ext>
            </a:extLst>
          </p:cNvPr>
          <p:cNvSpPr/>
          <p:nvPr/>
        </p:nvSpPr>
        <p:spPr>
          <a:xfrm>
            <a:off x="428962" y="332656"/>
            <a:ext cx="4351897" cy="523220"/>
          </a:xfrm>
          <a:prstGeom prst="rect">
            <a:avLst/>
          </a:prstGeom>
        </p:spPr>
        <p:txBody>
          <a:bodyPr wrap="none">
            <a:spAutoFit/>
          </a:bodyPr>
          <a:lstStyle/>
          <a:p>
            <a:r>
              <a:rPr lang="en-US" sz="2800" dirty="0">
                <a:solidFill>
                  <a:srgbClr val="FFFF00"/>
                </a:solidFill>
              </a:rPr>
              <a:t>~1 pc scale around Sgr A*</a:t>
            </a:r>
            <a:endParaRPr lang="ru-RU" sz="2800" dirty="0">
              <a:solidFill>
                <a:srgbClr val="FFFF00"/>
              </a:solidFill>
            </a:endParaRPr>
          </a:p>
        </p:txBody>
      </p:sp>
      <p:sp>
        <p:nvSpPr>
          <p:cNvPr id="9" name="Прямоугольник 8">
            <a:extLst>
              <a:ext uri="{FF2B5EF4-FFF2-40B4-BE49-F238E27FC236}">
                <a16:creationId xmlns:a16="http://schemas.microsoft.com/office/drawing/2014/main" id="{9435C63A-D34D-B048-8A78-691BC45D3898}"/>
              </a:ext>
            </a:extLst>
          </p:cNvPr>
          <p:cNvSpPr/>
          <p:nvPr/>
        </p:nvSpPr>
        <p:spPr>
          <a:xfrm>
            <a:off x="5543600" y="42921"/>
            <a:ext cx="3600400" cy="317408"/>
          </a:xfrm>
          <a:prstGeom prst="rect">
            <a:avLst/>
          </a:prstGeom>
        </p:spPr>
        <p:txBody>
          <a:bodyPr wrap="square">
            <a:spAutoFit/>
          </a:bodyPr>
          <a:lstStyle/>
          <a:p>
            <a:r>
              <a:rPr lang="en-US" sz="1400" dirty="0">
                <a:solidFill>
                  <a:srgbClr val="FFFF00"/>
                </a:solidFill>
              </a:rPr>
              <a:t>The Event Horizon Telescope collaboration</a:t>
            </a:r>
            <a:endParaRPr lang="ru-RU" sz="1400" dirty="0">
              <a:solidFill>
                <a:srgbClr val="FFFF00"/>
              </a:solidFill>
            </a:endParaRPr>
          </a:p>
        </p:txBody>
      </p:sp>
    </p:spTree>
    <p:extLst>
      <p:ext uri="{BB962C8B-B14F-4D97-AF65-F5344CB8AC3E}">
        <p14:creationId xmlns:p14="http://schemas.microsoft.com/office/powerpoint/2010/main" val="2758291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AAB7F5-39A1-0948-9CA4-0AE821329480}"/>
              </a:ext>
            </a:extLst>
          </p:cNvPr>
          <p:cNvSpPr>
            <a:spLocks noGrp="1"/>
          </p:cNvSpPr>
          <p:nvPr>
            <p:ph type="title"/>
          </p:nvPr>
        </p:nvSpPr>
        <p:spPr>
          <a:xfrm>
            <a:off x="451749" y="88900"/>
            <a:ext cx="8296716" cy="990600"/>
          </a:xfrm>
        </p:spPr>
        <p:txBody>
          <a:bodyPr/>
          <a:lstStyle/>
          <a:p>
            <a:pPr algn="ctr"/>
            <a:r>
              <a:rPr lang="en-US" dirty="0"/>
              <a:t>The close vicinity of Sgr A*</a:t>
            </a:r>
            <a:endParaRPr lang="ru-RU" dirty="0"/>
          </a:p>
        </p:txBody>
      </p:sp>
      <p:sp>
        <p:nvSpPr>
          <p:cNvPr id="4" name="Номер слайда 3">
            <a:extLst>
              <a:ext uri="{FF2B5EF4-FFF2-40B4-BE49-F238E27FC236}">
                <a16:creationId xmlns:a16="http://schemas.microsoft.com/office/drawing/2014/main" id="{8664D856-74E5-6B4E-895E-E6833AA3B2E8}"/>
              </a:ext>
            </a:extLst>
          </p:cNvPr>
          <p:cNvSpPr>
            <a:spLocks noGrp="1"/>
          </p:cNvSpPr>
          <p:nvPr>
            <p:ph type="sldNum" sz="quarter" idx="10"/>
          </p:nvPr>
        </p:nvSpPr>
        <p:spPr/>
        <p:txBody>
          <a:bodyPr/>
          <a:lstStyle/>
          <a:p>
            <a:fld id="{40F5BAA8-65AC-384F-952D-6E0344433EB3}" type="slidenum">
              <a:rPr lang="en-US" smtClean="0"/>
              <a:pPr/>
              <a:t>38</a:t>
            </a:fld>
            <a:endParaRPr lang="en-US"/>
          </a:p>
        </p:txBody>
      </p:sp>
      <p:pic>
        <p:nvPicPr>
          <p:cNvPr id="7" name="Рисунок 6">
            <a:extLst>
              <a:ext uri="{FF2B5EF4-FFF2-40B4-BE49-F238E27FC236}">
                <a16:creationId xmlns:a16="http://schemas.microsoft.com/office/drawing/2014/main" id="{60FBE56C-305A-2845-AB2A-B610DE75FACB}"/>
              </a:ext>
            </a:extLst>
          </p:cNvPr>
          <p:cNvPicPr>
            <a:picLocks noChangeAspect="1"/>
          </p:cNvPicPr>
          <p:nvPr/>
        </p:nvPicPr>
        <p:blipFill>
          <a:blip r:embed="rId2"/>
          <a:stretch>
            <a:fillRect/>
          </a:stretch>
        </p:blipFill>
        <p:spPr>
          <a:xfrm>
            <a:off x="451749" y="1268760"/>
            <a:ext cx="8296716" cy="1267685"/>
          </a:xfrm>
          <a:prstGeom prst="rect">
            <a:avLst/>
          </a:prstGeom>
        </p:spPr>
      </p:pic>
      <p:pic>
        <p:nvPicPr>
          <p:cNvPr id="6" name="Рисунок 5">
            <a:extLst>
              <a:ext uri="{FF2B5EF4-FFF2-40B4-BE49-F238E27FC236}">
                <a16:creationId xmlns:a16="http://schemas.microsoft.com/office/drawing/2014/main" id="{71D8B351-81C2-9742-A919-3E34B2F56A25}"/>
              </a:ext>
            </a:extLst>
          </p:cNvPr>
          <p:cNvPicPr>
            <a:picLocks noChangeAspect="1"/>
          </p:cNvPicPr>
          <p:nvPr/>
        </p:nvPicPr>
        <p:blipFill>
          <a:blip r:embed="rId3"/>
          <a:stretch>
            <a:fillRect/>
          </a:stretch>
        </p:blipFill>
        <p:spPr>
          <a:xfrm>
            <a:off x="395536" y="2536445"/>
            <a:ext cx="4680520" cy="4289390"/>
          </a:xfrm>
          <a:prstGeom prst="rect">
            <a:avLst/>
          </a:prstGeom>
        </p:spPr>
      </p:pic>
      <p:sp>
        <p:nvSpPr>
          <p:cNvPr id="8" name="TextBox 7">
            <a:extLst>
              <a:ext uri="{FF2B5EF4-FFF2-40B4-BE49-F238E27FC236}">
                <a16:creationId xmlns:a16="http://schemas.microsoft.com/office/drawing/2014/main" id="{002FC069-FA45-C544-9DFF-92D9C990F2D4}"/>
              </a:ext>
            </a:extLst>
          </p:cNvPr>
          <p:cNvSpPr txBox="1"/>
          <p:nvPr/>
        </p:nvSpPr>
        <p:spPr>
          <a:xfrm>
            <a:off x="5052721" y="2536444"/>
            <a:ext cx="3623735" cy="2246769"/>
          </a:xfrm>
          <a:prstGeom prst="rect">
            <a:avLst/>
          </a:prstGeom>
          <a:noFill/>
        </p:spPr>
        <p:txBody>
          <a:bodyPr wrap="square" rtlCol="0">
            <a:spAutoFit/>
          </a:bodyPr>
          <a:lstStyle/>
          <a:p>
            <a:r>
              <a:rPr lang="en-US" dirty="0"/>
              <a:t>92 X-ray sources with net counts &gt; 100 selected for analysis (26 within 1 pc)</a:t>
            </a:r>
          </a:p>
          <a:p>
            <a:endParaRPr lang="en-US" dirty="0"/>
          </a:p>
          <a:p>
            <a:r>
              <a:rPr lang="en-US" dirty="0"/>
              <a:t>Hardness ratio is used to separate thermal and non-thermal sources</a:t>
            </a:r>
            <a:endParaRPr lang="ru-RU" dirty="0"/>
          </a:p>
        </p:txBody>
      </p:sp>
    </p:spTree>
    <p:extLst>
      <p:ext uri="{BB962C8B-B14F-4D97-AF65-F5344CB8AC3E}">
        <p14:creationId xmlns:p14="http://schemas.microsoft.com/office/powerpoint/2010/main" val="2254708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AAB7F5-39A1-0948-9CA4-0AE821329480}"/>
              </a:ext>
            </a:extLst>
          </p:cNvPr>
          <p:cNvSpPr>
            <a:spLocks noGrp="1"/>
          </p:cNvSpPr>
          <p:nvPr>
            <p:ph type="title"/>
          </p:nvPr>
        </p:nvSpPr>
        <p:spPr>
          <a:xfrm>
            <a:off x="451749" y="88900"/>
            <a:ext cx="8296716" cy="990600"/>
          </a:xfrm>
        </p:spPr>
        <p:txBody>
          <a:bodyPr/>
          <a:lstStyle/>
          <a:p>
            <a:pPr algn="ctr"/>
            <a:r>
              <a:rPr lang="en-US" dirty="0"/>
              <a:t>The close vicinity of Sgr A*</a:t>
            </a:r>
            <a:endParaRPr lang="ru-RU" dirty="0"/>
          </a:p>
        </p:txBody>
      </p:sp>
      <p:sp>
        <p:nvSpPr>
          <p:cNvPr id="4" name="Номер слайда 3">
            <a:extLst>
              <a:ext uri="{FF2B5EF4-FFF2-40B4-BE49-F238E27FC236}">
                <a16:creationId xmlns:a16="http://schemas.microsoft.com/office/drawing/2014/main" id="{8664D856-74E5-6B4E-895E-E6833AA3B2E8}"/>
              </a:ext>
            </a:extLst>
          </p:cNvPr>
          <p:cNvSpPr>
            <a:spLocks noGrp="1"/>
          </p:cNvSpPr>
          <p:nvPr>
            <p:ph type="sldNum" sz="quarter" idx="10"/>
          </p:nvPr>
        </p:nvSpPr>
        <p:spPr/>
        <p:txBody>
          <a:bodyPr/>
          <a:lstStyle/>
          <a:p>
            <a:fld id="{40F5BAA8-65AC-384F-952D-6E0344433EB3}" type="slidenum">
              <a:rPr lang="en-US" smtClean="0"/>
              <a:pPr/>
              <a:t>39</a:t>
            </a:fld>
            <a:endParaRPr lang="en-US"/>
          </a:p>
        </p:txBody>
      </p:sp>
      <p:sp>
        <p:nvSpPr>
          <p:cNvPr id="5" name="Дата 4">
            <a:extLst>
              <a:ext uri="{FF2B5EF4-FFF2-40B4-BE49-F238E27FC236}">
                <a16:creationId xmlns:a16="http://schemas.microsoft.com/office/drawing/2014/main" id="{922A608C-EDF0-5C4F-B0D7-CAA2E5F58085}"/>
              </a:ext>
            </a:extLst>
          </p:cNvPr>
          <p:cNvSpPr>
            <a:spLocks noGrp="1"/>
          </p:cNvSpPr>
          <p:nvPr>
            <p:ph type="dt" sz="half" idx="11"/>
          </p:nvPr>
        </p:nvSpPr>
        <p:spPr/>
        <p:txBody>
          <a:bodyPr/>
          <a:lstStyle/>
          <a:p>
            <a:r>
              <a:rPr lang="en-US"/>
              <a:t>Date</a:t>
            </a:r>
            <a:endParaRPr lang="en-US" dirty="0"/>
          </a:p>
        </p:txBody>
      </p:sp>
      <p:pic>
        <p:nvPicPr>
          <p:cNvPr id="7" name="Рисунок 6">
            <a:extLst>
              <a:ext uri="{FF2B5EF4-FFF2-40B4-BE49-F238E27FC236}">
                <a16:creationId xmlns:a16="http://schemas.microsoft.com/office/drawing/2014/main" id="{60FBE56C-305A-2845-AB2A-B610DE75FACB}"/>
              </a:ext>
            </a:extLst>
          </p:cNvPr>
          <p:cNvPicPr>
            <a:picLocks noChangeAspect="1"/>
          </p:cNvPicPr>
          <p:nvPr/>
        </p:nvPicPr>
        <p:blipFill>
          <a:blip r:embed="rId2"/>
          <a:stretch>
            <a:fillRect/>
          </a:stretch>
        </p:blipFill>
        <p:spPr>
          <a:xfrm>
            <a:off x="451749" y="1268760"/>
            <a:ext cx="8296716" cy="1267685"/>
          </a:xfrm>
          <a:prstGeom prst="rect">
            <a:avLst/>
          </a:prstGeom>
        </p:spPr>
      </p:pic>
      <p:pic>
        <p:nvPicPr>
          <p:cNvPr id="11" name="Рисунок 10">
            <a:extLst>
              <a:ext uri="{FF2B5EF4-FFF2-40B4-BE49-F238E27FC236}">
                <a16:creationId xmlns:a16="http://schemas.microsoft.com/office/drawing/2014/main" id="{B40080E2-AD73-5B4A-874A-5A89EC8F9475}"/>
              </a:ext>
            </a:extLst>
          </p:cNvPr>
          <p:cNvPicPr>
            <a:picLocks noChangeAspect="1"/>
          </p:cNvPicPr>
          <p:nvPr/>
        </p:nvPicPr>
        <p:blipFill>
          <a:blip r:embed="rId3"/>
          <a:stretch>
            <a:fillRect/>
          </a:stretch>
        </p:blipFill>
        <p:spPr>
          <a:xfrm>
            <a:off x="3411" y="2694236"/>
            <a:ext cx="5760690" cy="4163764"/>
          </a:xfrm>
          <a:prstGeom prst="rect">
            <a:avLst/>
          </a:prstGeom>
        </p:spPr>
      </p:pic>
      <p:sp>
        <p:nvSpPr>
          <p:cNvPr id="12" name="TextBox 11">
            <a:extLst>
              <a:ext uri="{FF2B5EF4-FFF2-40B4-BE49-F238E27FC236}">
                <a16:creationId xmlns:a16="http://schemas.microsoft.com/office/drawing/2014/main" id="{782400B8-A680-C146-A733-805A79B8E429}"/>
              </a:ext>
            </a:extLst>
          </p:cNvPr>
          <p:cNvSpPr txBox="1"/>
          <p:nvPr/>
        </p:nvSpPr>
        <p:spPr>
          <a:xfrm>
            <a:off x="5940152" y="2694236"/>
            <a:ext cx="2683748" cy="707886"/>
          </a:xfrm>
          <a:prstGeom prst="rect">
            <a:avLst/>
          </a:prstGeom>
          <a:noFill/>
        </p:spPr>
        <p:txBody>
          <a:bodyPr wrap="none" rtlCol="0">
            <a:spAutoFit/>
          </a:bodyPr>
          <a:lstStyle/>
          <a:p>
            <a:r>
              <a:rPr lang="en-US" dirty="0"/>
              <a:t>Thermal HR &gt; 0.3</a:t>
            </a:r>
          </a:p>
          <a:p>
            <a:r>
              <a:rPr lang="en-US" dirty="0"/>
              <a:t>Non-thermal HR &lt; 0.3</a:t>
            </a:r>
            <a:endParaRPr lang="ru-RU" dirty="0"/>
          </a:p>
        </p:txBody>
      </p:sp>
      <p:cxnSp>
        <p:nvCxnSpPr>
          <p:cNvPr id="14" name="Прямая соединительная линия 13">
            <a:extLst>
              <a:ext uri="{FF2B5EF4-FFF2-40B4-BE49-F238E27FC236}">
                <a16:creationId xmlns:a16="http://schemas.microsoft.com/office/drawing/2014/main" id="{EDC52F09-3122-9045-8554-E356CE96814C}"/>
              </a:ext>
            </a:extLst>
          </p:cNvPr>
          <p:cNvCxnSpPr>
            <a:cxnSpLocks/>
          </p:cNvCxnSpPr>
          <p:nvPr/>
        </p:nvCxnSpPr>
        <p:spPr bwMode="auto">
          <a:xfrm flipV="1">
            <a:off x="4600107" y="2420956"/>
            <a:ext cx="0" cy="3979844"/>
          </a:xfrm>
          <a:prstGeom prst="line">
            <a:avLst/>
          </a:prstGeom>
          <a:solidFill>
            <a:schemeClr val="accent1"/>
          </a:solidFill>
          <a:ln w="41275" cap="flat" cmpd="sng" algn="ctr">
            <a:solidFill>
              <a:srgbClr val="FF0000">
                <a:alpha val="60000"/>
              </a:srgbClr>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Прямая соединительная линия 16">
            <a:extLst>
              <a:ext uri="{FF2B5EF4-FFF2-40B4-BE49-F238E27FC236}">
                <a16:creationId xmlns:a16="http://schemas.microsoft.com/office/drawing/2014/main" id="{55A04DE2-75AA-C041-9E98-EE46C3C7BA70}"/>
              </a:ext>
            </a:extLst>
          </p:cNvPr>
          <p:cNvCxnSpPr>
            <a:cxnSpLocks/>
          </p:cNvCxnSpPr>
          <p:nvPr/>
        </p:nvCxnSpPr>
        <p:spPr bwMode="auto">
          <a:xfrm flipV="1">
            <a:off x="1907704" y="2420956"/>
            <a:ext cx="0" cy="3979844"/>
          </a:xfrm>
          <a:prstGeom prst="line">
            <a:avLst/>
          </a:prstGeom>
          <a:solidFill>
            <a:schemeClr val="accent1"/>
          </a:solidFill>
          <a:ln w="41275" cap="flat" cmpd="sng" algn="ctr">
            <a:solidFill>
              <a:srgbClr val="FF0000">
                <a:alpha val="60000"/>
              </a:srgbClr>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8" name="TextBox 17">
            <a:extLst>
              <a:ext uri="{FF2B5EF4-FFF2-40B4-BE49-F238E27FC236}">
                <a16:creationId xmlns:a16="http://schemas.microsoft.com/office/drawing/2014/main" id="{DFA0066C-B1AD-4049-8F37-E107423605E9}"/>
              </a:ext>
            </a:extLst>
          </p:cNvPr>
          <p:cNvSpPr txBox="1"/>
          <p:nvPr/>
        </p:nvSpPr>
        <p:spPr>
          <a:xfrm>
            <a:off x="3283649" y="2483604"/>
            <a:ext cx="2296463" cy="369332"/>
          </a:xfrm>
          <a:prstGeom prst="rect">
            <a:avLst/>
          </a:prstGeom>
          <a:noFill/>
        </p:spPr>
        <p:txBody>
          <a:bodyPr wrap="none" rtlCol="0">
            <a:spAutoFit/>
          </a:bodyPr>
          <a:lstStyle/>
          <a:p>
            <a:r>
              <a:rPr lang="en-US" sz="1800" dirty="0">
                <a:solidFill>
                  <a:srgbClr val="FF0000"/>
                </a:solidFill>
              </a:rPr>
              <a:t>non-Therm.   Therm.</a:t>
            </a:r>
            <a:endParaRPr lang="ru-RU" sz="1800" dirty="0">
              <a:solidFill>
                <a:srgbClr val="FF0000"/>
              </a:solidFill>
            </a:endParaRPr>
          </a:p>
        </p:txBody>
      </p:sp>
      <p:sp>
        <p:nvSpPr>
          <p:cNvPr id="19" name="TextBox 18">
            <a:extLst>
              <a:ext uri="{FF2B5EF4-FFF2-40B4-BE49-F238E27FC236}">
                <a16:creationId xmlns:a16="http://schemas.microsoft.com/office/drawing/2014/main" id="{AB77817D-2BC9-2848-A122-E81B58D40092}"/>
              </a:ext>
            </a:extLst>
          </p:cNvPr>
          <p:cNvSpPr txBox="1"/>
          <p:nvPr/>
        </p:nvSpPr>
        <p:spPr>
          <a:xfrm>
            <a:off x="619831" y="2483604"/>
            <a:ext cx="2296463" cy="369332"/>
          </a:xfrm>
          <a:prstGeom prst="rect">
            <a:avLst/>
          </a:prstGeom>
          <a:noFill/>
        </p:spPr>
        <p:txBody>
          <a:bodyPr wrap="none" rtlCol="0">
            <a:spAutoFit/>
          </a:bodyPr>
          <a:lstStyle/>
          <a:p>
            <a:r>
              <a:rPr lang="en-US" sz="1800" dirty="0">
                <a:solidFill>
                  <a:srgbClr val="FF0000"/>
                </a:solidFill>
              </a:rPr>
              <a:t>non-Therm.   Therm.</a:t>
            </a:r>
            <a:endParaRPr lang="ru-RU" sz="1800" dirty="0">
              <a:solidFill>
                <a:srgbClr val="FF0000"/>
              </a:solidFill>
            </a:endParaRPr>
          </a:p>
        </p:txBody>
      </p:sp>
    </p:spTree>
    <p:extLst>
      <p:ext uri="{BB962C8B-B14F-4D97-AF65-F5344CB8AC3E}">
        <p14:creationId xmlns:p14="http://schemas.microsoft.com/office/powerpoint/2010/main" val="2558238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53A06C56-8E3F-DC46-AA64-F2CFD162C4FE}"/>
              </a:ext>
            </a:extLst>
          </p:cNvPr>
          <p:cNvSpPr/>
          <p:nvPr/>
        </p:nvSpPr>
        <p:spPr bwMode="auto">
          <a:xfrm>
            <a:off x="323528" y="836712"/>
            <a:ext cx="8640960" cy="576064"/>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a:ln>
                <a:noFill/>
              </a:ln>
              <a:solidFill>
                <a:srgbClr val="000000"/>
              </a:solidFill>
              <a:effectLst/>
              <a:latin typeface="Arial" charset="0"/>
              <a:ea typeface="ＭＳ Ｐゴシック" charset="0"/>
            </a:endParaRPr>
          </a:p>
        </p:txBody>
      </p:sp>
      <p:pic>
        <p:nvPicPr>
          <p:cNvPr id="9" name="Рисунок 8">
            <a:extLst>
              <a:ext uri="{FF2B5EF4-FFF2-40B4-BE49-F238E27FC236}">
                <a16:creationId xmlns:a16="http://schemas.microsoft.com/office/drawing/2014/main" id="{B9A5071A-BC41-EE40-A1A9-B437C896CFE4}"/>
              </a:ext>
            </a:extLst>
          </p:cNvPr>
          <p:cNvPicPr>
            <a:picLocks noChangeAspect="1"/>
          </p:cNvPicPr>
          <p:nvPr/>
        </p:nvPicPr>
        <p:blipFill>
          <a:blip r:embed="rId2"/>
          <a:stretch>
            <a:fillRect/>
          </a:stretch>
        </p:blipFill>
        <p:spPr>
          <a:xfrm>
            <a:off x="1143000" y="0"/>
            <a:ext cx="6858000" cy="6858000"/>
          </a:xfrm>
          <a:prstGeom prst="rect">
            <a:avLst/>
          </a:prstGeom>
        </p:spPr>
      </p:pic>
      <p:sp>
        <p:nvSpPr>
          <p:cNvPr id="10" name="TextBox 9">
            <a:extLst>
              <a:ext uri="{FF2B5EF4-FFF2-40B4-BE49-F238E27FC236}">
                <a16:creationId xmlns:a16="http://schemas.microsoft.com/office/drawing/2014/main" id="{0379027E-B049-0D4B-9DA6-29A7C07FAEB4}"/>
              </a:ext>
            </a:extLst>
          </p:cNvPr>
          <p:cNvSpPr txBox="1"/>
          <p:nvPr/>
        </p:nvSpPr>
        <p:spPr>
          <a:xfrm>
            <a:off x="890415" y="5804683"/>
            <a:ext cx="7507183" cy="646331"/>
          </a:xfrm>
          <a:prstGeom prst="rect">
            <a:avLst/>
          </a:prstGeom>
          <a:noFill/>
        </p:spPr>
        <p:txBody>
          <a:bodyPr wrap="none" rtlCol="0">
            <a:spAutoFit/>
          </a:bodyPr>
          <a:lstStyle/>
          <a:p>
            <a:r>
              <a:rPr lang="en-US" sz="3600" dirty="0">
                <a:solidFill>
                  <a:srgbClr val="FF0000"/>
                </a:solidFill>
              </a:rPr>
              <a:t>~100-1000 pc scale around the Sun</a:t>
            </a:r>
            <a:endParaRPr lang="en-US" sz="3600" dirty="0">
              <a:solidFill>
                <a:srgbClr val="FF0000"/>
              </a:solidFill>
              <a:sym typeface="Wingdings" pitchFamily="2" charset="2"/>
            </a:endParaRPr>
          </a:p>
        </p:txBody>
      </p:sp>
      <p:sp>
        <p:nvSpPr>
          <p:cNvPr id="2" name="Овал 1">
            <a:extLst>
              <a:ext uri="{FF2B5EF4-FFF2-40B4-BE49-F238E27FC236}">
                <a16:creationId xmlns:a16="http://schemas.microsoft.com/office/drawing/2014/main" id="{64242F75-B0B3-944D-B838-685E3C9C2E27}"/>
              </a:ext>
            </a:extLst>
          </p:cNvPr>
          <p:cNvSpPr/>
          <p:nvPr/>
        </p:nvSpPr>
        <p:spPr bwMode="auto">
          <a:xfrm>
            <a:off x="3923928" y="4275573"/>
            <a:ext cx="1224136" cy="1122125"/>
          </a:xfrm>
          <a:prstGeom prst="ellipse">
            <a:avLst/>
          </a:prstGeom>
          <a:no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1330657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AAB7F5-39A1-0948-9CA4-0AE821329480}"/>
              </a:ext>
            </a:extLst>
          </p:cNvPr>
          <p:cNvSpPr>
            <a:spLocks noGrp="1"/>
          </p:cNvSpPr>
          <p:nvPr>
            <p:ph type="title"/>
          </p:nvPr>
        </p:nvSpPr>
        <p:spPr>
          <a:xfrm>
            <a:off x="451749" y="88900"/>
            <a:ext cx="8296716" cy="990600"/>
          </a:xfrm>
        </p:spPr>
        <p:txBody>
          <a:bodyPr/>
          <a:lstStyle/>
          <a:p>
            <a:pPr algn="ctr"/>
            <a:r>
              <a:rPr lang="en-US" dirty="0"/>
              <a:t>The close vicinity of Sgr A*</a:t>
            </a:r>
            <a:endParaRPr lang="ru-RU" dirty="0"/>
          </a:p>
        </p:txBody>
      </p:sp>
      <p:sp>
        <p:nvSpPr>
          <p:cNvPr id="4" name="Номер слайда 3">
            <a:extLst>
              <a:ext uri="{FF2B5EF4-FFF2-40B4-BE49-F238E27FC236}">
                <a16:creationId xmlns:a16="http://schemas.microsoft.com/office/drawing/2014/main" id="{8664D856-74E5-6B4E-895E-E6833AA3B2E8}"/>
              </a:ext>
            </a:extLst>
          </p:cNvPr>
          <p:cNvSpPr>
            <a:spLocks noGrp="1"/>
          </p:cNvSpPr>
          <p:nvPr>
            <p:ph type="sldNum" sz="quarter" idx="10"/>
          </p:nvPr>
        </p:nvSpPr>
        <p:spPr/>
        <p:txBody>
          <a:bodyPr/>
          <a:lstStyle/>
          <a:p>
            <a:fld id="{40F5BAA8-65AC-384F-952D-6E0344433EB3}" type="slidenum">
              <a:rPr lang="en-US" smtClean="0"/>
              <a:pPr/>
              <a:t>40</a:t>
            </a:fld>
            <a:endParaRPr lang="en-US"/>
          </a:p>
        </p:txBody>
      </p:sp>
      <p:sp>
        <p:nvSpPr>
          <p:cNvPr id="5" name="Дата 4">
            <a:extLst>
              <a:ext uri="{FF2B5EF4-FFF2-40B4-BE49-F238E27FC236}">
                <a16:creationId xmlns:a16="http://schemas.microsoft.com/office/drawing/2014/main" id="{922A608C-EDF0-5C4F-B0D7-CAA2E5F58085}"/>
              </a:ext>
            </a:extLst>
          </p:cNvPr>
          <p:cNvSpPr>
            <a:spLocks noGrp="1"/>
          </p:cNvSpPr>
          <p:nvPr>
            <p:ph type="dt" sz="half" idx="11"/>
          </p:nvPr>
        </p:nvSpPr>
        <p:spPr/>
        <p:txBody>
          <a:bodyPr/>
          <a:lstStyle/>
          <a:p>
            <a:r>
              <a:rPr lang="en-US"/>
              <a:t>Date</a:t>
            </a:r>
            <a:endParaRPr lang="en-US" dirty="0"/>
          </a:p>
        </p:txBody>
      </p:sp>
      <p:pic>
        <p:nvPicPr>
          <p:cNvPr id="7" name="Рисунок 6">
            <a:extLst>
              <a:ext uri="{FF2B5EF4-FFF2-40B4-BE49-F238E27FC236}">
                <a16:creationId xmlns:a16="http://schemas.microsoft.com/office/drawing/2014/main" id="{60FBE56C-305A-2845-AB2A-B610DE75FACB}"/>
              </a:ext>
            </a:extLst>
          </p:cNvPr>
          <p:cNvPicPr>
            <a:picLocks noChangeAspect="1"/>
          </p:cNvPicPr>
          <p:nvPr/>
        </p:nvPicPr>
        <p:blipFill>
          <a:blip r:embed="rId2"/>
          <a:stretch>
            <a:fillRect/>
          </a:stretch>
        </p:blipFill>
        <p:spPr>
          <a:xfrm>
            <a:off x="451749" y="1268760"/>
            <a:ext cx="8296716" cy="1267685"/>
          </a:xfrm>
          <a:prstGeom prst="rect">
            <a:avLst/>
          </a:prstGeom>
        </p:spPr>
      </p:pic>
      <p:pic>
        <p:nvPicPr>
          <p:cNvPr id="9" name="Рисунок 8">
            <a:extLst>
              <a:ext uri="{FF2B5EF4-FFF2-40B4-BE49-F238E27FC236}">
                <a16:creationId xmlns:a16="http://schemas.microsoft.com/office/drawing/2014/main" id="{A0B64A13-EDBE-7C44-82BA-2006E0DE4F52}"/>
              </a:ext>
            </a:extLst>
          </p:cNvPr>
          <p:cNvPicPr>
            <a:picLocks noChangeAspect="1"/>
          </p:cNvPicPr>
          <p:nvPr/>
        </p:nvPicPr>
        <p:blipFill>
          <a:blip r:embed="rId3"/>
          <a:stretch>
            <a:fillRect/>
          </a:stretch>
        </p:blipFill>
        <p:spPr>
          <a:xfrm>
            <a:off x="28107" y="2536445"/>
            <a:ext cx="9144000" cy="3420697"/>
          </a:xfrm>
          <a:prstGeom prst="rect">
            <a:avLst/>
          </a:prstGeom>
        </p:spPr>
      </p:pic>
      <p:sp>
        <p:nvSpPr>
          <p:cNvPr id="3" name="Прямоугольник 2">
            <a:extLst>
              <a:ext uri="{FF2B5EF4-FFF2-40B4-BE49-F238E27FC236}">
                <a16:creationId xmlns:a16="http://schemas.microsoft.com/office/drawing/2014/main" id="{B83181CF-B54C-E947-B25D-A34B97A7B46D}"/>
              </a:ext>
            </a:extLst>
          </p:cNvPr>
          <p:cNvSpPr/>
          <p:nvPr/>
        </p:nvSpPr>
        <p:spPr>
          <a:xfrm>
            <a:off x="611560" y="5978664"/>
            <a:ext cx="8532439" cy="400110"/>
          </a:xfrm>
          <a:prstGeom prst="rect">
            <a:avLst/>
          </a:prstGeom>
        </p:spPr>
        <p:txBody>
          <a:bodyPr wrap="square">
            <a:spAutoFit/>
          </a:bodyPr>
          <a:lstStyle/>
          <a:p>
            <a:r>
              <a:rPr lang="en-US" dirty="0">
                <a:solidFill>
                  <a:srgbClr val="FF0000"/>
                </a:solidFill>
                <a:latin typeface="MinionPro"/>
              </a:rPr>
              <a:t>The stacked spectra of the HR </a:t>
            </a:r>
            <a:r>
              <a:rPr lang="en-US" dirty="0">
                <a:solidFill>
                  <a:srgbClr val="FF0000"/>
                </a:solidFill>
                <a:latin typeface="EuclidSymbol"/>
              </a:rPr>
              <a:t>&lt; </a:t>
            </a:r>
            <a:r>
              <a:rPr lang="en-US" dirty="0">
                <a:solidFill>
                  <a:srgbClr val="FF0000"/>
                </a:solidFill>
                <a:latin typeface="MinionPro"/>
              </a:rPr>
              <a:t>0.3 and HR &gt; </a:t>
            </a:r>
            <a:r>
              <a:rPr lang="en-US" dirty="0">
                <a:solidFill>
                  <a:srgbClr val="FF0000"/>
                </a:solidFill>
                <a:latin typeface="EuclidSymbol"/>
              </a:rPr>
              <a:t> </a:t>
            </a:r>
            <a:r>
              <a:rPr lang="en-US" dirty="0">
                <a:solidFill>
                  <a:srgbClr val="FF0000"/>
                </a:solidFill>
                <a:latin typeface="MinionPro"/>
              </a:rPr>
              <a:t>0.3 sources in the inner parsec </a:t>
            </a:r>
            <a:endParaRPr lang="en-US" dirty="0">
              <a:solidFill>
                <a:srgbClr val="FF0000"/>
              </a:solidFill>
            </a:endParaRPr>
          </a:p>
        </p:txBody>
      </p:sp>
      <p:sp>
        <p:nvSpPr>
          <p:cNvPr id="8" name="TextBox 7">
            <a:extLst>
              <a:ext uri="{FF2B5EF4-FFF2-40B4-BE49-F238E27FC236}">
                <a16:creationId xmlns:a16="http://schemas.microsoft.com/office/drawing/2014/main" id="{C0FDA8FB-81C5-E54C-91CA-5641AE41C0F0}"/>
              </a:ext>
            </a:extLst>
          </p:cNvPr>
          <p:cNvSpPr txBox="1"/>
          <p:nvPr/>
        </p:nvSpPr>
        <p:spPr>
          <a:xfrm>
            <a:off x="2483768" y="3846683"/>
            <a:ext cx="1411156" cy="400110"/>
          </a:xfrm>
          <a:prstGeom prst="rect">
            <a:avLst/>
          </a:prstGeom>
          <a:noFill/>
        </p:spPr>
        <p:txBody>
          <a:bodyPr wrap="none" rtlCol="0">
            <a:spAutoFit/>
          </a:bodyPr>
          <a:lstStyle/>
          <a:p>
            <a:r>
              <a:rPr lang="en-US" dirty="0" err="1"/>
              <a:t>kT</a:t>
            </a:r>
            <a:r>
              <a:rPr lang="en-US" dirty="0"/>
              <a:t> ~ 6 keV</a:t>
            </a:r>
            <a:endParaRPr lang="ru-RU" dirty="0"/>
          </a:p>
        </p:txBody>
      </p:sp>
      <p:sp>
        <p:nvSpPr>
          <p:cNvPr id="10" name="TextBox 9">
            <a:extLst>
              <a:ext uri="{FF2B5EF4-FFF2-40B4-BE49-F238E27FC236}">
                <a16:creationId xmlns:a16="http://schemas.microsoft.com/office/drawing/2014/main" id="{9E68BCFB-08E7-BB4F-87DB-A7CFC3276128}"/>
              </a:ext>
            </a:extLst>
          </p:cNvPr>
          <p:cNvSpPr txBox="1"/>
          <p:nvPr/>
        </p:nvSpPr>
        <p:spPr>
          <a:xfrm>
            <a:off x="7991527" y="2930006"/>
            <a:ext cx="756938" cy="400110"/>
          </a:xfrm>
          <a:prstGeom prst="rect">
            <a:avLst/>
          </a:prstGeom>
          <a:noFill/>
        </p:spPr>
        <p:txBody>
          <a:bodyPr wrap="none" rtlCol="0">
            <a:spAutoFit/>
          </a:bodyPr>
          <a:lstStyle/>
          <a:p>
            <a:r>
              <a:rPr lang="ru-RU" dirty="0"/>
              <a:t>Г</a:t>
            </a:r>
            <a:r>
              <a:rPr lang="en-US" dirty="0"/>
              <a:t> ~ 2</a:t>
            </a:r>
            <a:endParaRPr lang="ru-RU" dirty="0"/>
          </a:p>
        </p:txBody>
      </p:sp>
    </p:spTree>
    <p:extLst>
      <p:ext uri="{BB962C8B-B14F-4D97-AF65-F5344CB8AC3E}">
        <p14:creationId xmlns:p14="http://schemas.microsoft.com/office/powerpoint/2010/main" val="305228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AAB7F5-39A1-0948-9CA4-0AE821329480}"/>
              </a:ext>
            </a:extLst>
          </p:cNvPr>
          <p:cNvSpPr>
            <a:spLocks noGrp="1"/>
          </p:cNvSpPr>
          <p:nvPr>
            <p:ph type="title"/>
          </p:nvPr>
        </p:nvSpPr>
        <p:spPr>
          <a:xfrm>
            <a:off x="451749" y="88900"/>
            <a:ext cx="8296716" cy="990600"/>
          </a:xfrm>
        </p:spPr>
        <p:txBody>
          <a:bodyPr/>
          <a:lstStyle/>
          <a:p>
            <a:pPr algn="ctr"/>
            <a:r>
              <a:rPr lang="en-US" dirty="0"/>
              <a:t>The close vicinity of Sgr A*</a:t>
            </a:r>
            <a:endParaRPr lang="ru-RU" dirty="0"/>
          </a:p>
        </p:txBody>
      </p:sp>
      <p:sp>
        <p:nvSpPr>
          <p:cNvPr id="4" name="Номер слайда 3">
            <a:extLst>
              <a:ext uri="{FF2B5EF4-FFF2-40B4-BE49-F238E27FC236}">
                <a16:creationId xmlns:a16="http://schemas.microsoft.com/office/drawing/2014/main" id="{8664D856-74E5-6B4E-895E-E6833AA3B2E8}"/>
              </a:ext>
            </a:extLst>
          </p:cNvPr>
          <p:cNvSpPr>
            <a:spLocks noGrp="1"/>
          </p:cNvSpPr>
          <p:nvPr>
            <p:ph type="sldNum" sz="quarter" idx="10"/>
          </p:nvPr>
        </p:nvSpPr>
        <p:spPr/>
        <p:txBody>
          <a:bodyPr/>
          <a:lstStyle/>
          <a:p>
            <a:fld id="{40F5BAA8-65AC-384F-952D-6E0344433EB3}" type="slidenum">
              <a:rPr lang="en-US" smtClean="0"/>
              <a:pPr/>
              <a:t>41</a:t>
            </a:fld>
            <a:endParaRPr lang="en-US"/>
          </a:p>
        </p:txBody>
      </p:sp>
      <p:sp>
        <p:nvSpPr>
          <p:cNvPr id="5" name="Дата 4">
            <a:extLst>
              <a:ext uri="{FF2B5EF4-FFF2-40B4-BE49-F238E27FC236}">
                <a16:creationId xmlns:a16="http://schemas.microsoft.com/office/drawing/2014/main" id="{922A608C-EDF0-5C4F-B0D7-CAA2E5F58085}"/>
              </a:ext>
            </a:extLst>
          </p:cNvPr>
          <p:cNvSpPr>
            <a:spLocks noGrp="1"/>
          </p:cNvSpPr>
          <p:nvPr>
            <p:ph type="dt" sz="half" idx="11"/>
          </p:nvPr>
        </p:nvSpPr>
        <p:spPr/>
        <p:txBody>
          <a:bodyPr/>
          <a:lstStyle/>
          <a:p>
            <a:r>
              <a:rPr lang="en-US"/>
              <a:t>Date</a:t>
            </a:r>
            <a:endParaRPr lang="en-US" dirty="0"/>
          </a:p>
        </p:txBody>
      </p:sp>
      <p:pic>
        <p:nvPicPr>
          <p:cNvPr id="7" name="Рисунок 6">
            <a:extLst>
              <a:ext uri="{FF2B5EF4-FFF2-40B4-BE49-F238E27FC236}">
                <a16:creationId xmlns:a16="http://schemas.microsoft.com/office/drawing/2014/main" id="{60FBE56C-305A-2845-AB2A-B610DE75FACB}"/>
              </a:ext>
            </a:extLst>
          </p:cNvPr>
          <p:cNvPicPr>
            <a:picLocks noChangeAspect="1"/>
          </p:cNvPicPr>
          <p:nvPr/>
        </p:nvPicPr>
        <p:blipFill>
          <a:blip r:embed="rId2"/>
          <a:stretch>
            <a:fillRect/>
          </a:stretch>
        </p:blipFill>
        <p:spPr>
          <a:xfrm>
            <a:off x="451749" y="1268760"/>
            <a:ext cx="8296716" cy="1267685"/>
          </a:xfrm>
          <a:prstGeom prst="rect">
            <a:avLst/>
          </a:prstGeom>
        </p:spPr>
      </p:pic>
      <p:grpSp>
        <p:nvGrpSpPr>
          <p:cNvPr id="9" name="Группа 8">
            <a:extLst>
              <a:ext uri="{FF2B5EF4-FFF2-40B4-BE49-F238E27FC236}">
                <a16:creationId xmlns:a16="http://schemas.microsoft.com/office/drawing/2014/main" id="{47A8E07E-4AAC-0D4B-BE74-76145A68E425}"/>
              </a:ext>
            </a:extLst>
          </p:cNvPr>
          <p:cNvGrpSpPr/>
          <p:nvPr/>
        </p:nvGrpSpPr>
        <p:grpSpPr>
          <a:xfrm>
            <a:off x="0" y="2592965"/>
            <a:ext cx="4680520" cy="4289390"/>
            <a:chOff x="2259847" y="2515118"/>
            <a:chExt cx="4680520" cy="4289390"/>
          </a:xfrm>
        </p:grpSpPr>
        <p:pic>
          <p:nvPicPr>
            <p:cNvPr id="6" name="Рисунок 5">
              <a:extLst>
                <a:ext uri="{FF2B5EF4-FFF2-40B4-BE49-F238E27FC236}">
                  <a16:creationId xmlns:a16="http://schemas.microsoft.com/office/drawing/2014/main" id="{71D8B351-81C2-9742-A919-3E34B2F56A25}"/>
                </a:ext>
              </a:extLst>
            </p:cNvPr>
            <p:cNvPicPr>
              <a:picLocks noChangeAspect="1"/>
            </p:cNvPicPr>
            <p:nvPr/>
          </p:nvPicPr>
          <p:blipFill>
            <a:blip r:embed="rId3"/>
            <a:stretch>
              <a:fillRect/>
            </a:stretch>
          </p:blipFill>
          <p:spPr>
            <a:xfrm>
              <a:off x="2259847" y="2515118"/>
              <a:ext cx="4680520" cy="4289390"/>
            </a:xfrm>
            <a:prstGeom prst="rect">
              <a:avLst/>
            </a:prstGeom>
          </p:spPr>
        </p:pic>
        <p:sp>
          <p:nvSpPr>
            <p:cNvPr id="3" name="Прямоугольник 2">
              <a:extLst>
                <a:ext uri="{FF2B5EF4-FFF2-40B4-BE49-F238E27FC236}">
                  <a16:creationId xmlns:a16="http://schemas.microsoft.com/office/drawing/2014/main" id="{D9FD6148-8F1A-C245-B071-E8688434D64B}"/>
                </a:ext>
              </a:extLst>
            </p:cNvPr>
            <p:cNvSpPr/>
            <p:nvPr/>
          </p:nvSpPr>
          <p:spPr>
            <a:xfrm>
              <a:off x="2771800" y="3068960"/>
              <a:ext cx="3222104" cy="584775"/>
            </a:xfrm>
            <a:prstGeom prst="rect">
              <a:avLst/>
            </a:prstGeom>
          </p:spPr>
          <p:txBody>
            <a:bodyPr wrap="square">
              <a:spAutoFit/>
            </a:bodyPr>
            <a:lstStyle/>
            <a:p>
              <a:r>
                <a:rPr lang="en-US" sz="1600" dirty="0">
                  <a:solidFill>
                    <a:srgbClr val="FF0000"/>
                  </a:solidFill>
                  <a:latin typeface="MinionPro"/>
                </a:rPr>
                <a:t>unresolved magnetic cataclysmic variable stars  (thermal spectra)</a:t>
              </a:r>
              <a:endParaRPr lang="en-US" sz="1600" dirty="0">
                <a:solidFill>
                  <a:srgbClr val="FF0000"/>
                </a:solidFill>
              </a:endParaRPr>
            </a:p>
          </p:txBody>
        </p:sp>
      </p:grpSp>
      <p:sp>
        <p:nvSpPr>
          <p:cNvPr id="8" name="Прямоугольник 7">
            <a:extLst>
              <a:ext uri="{FF2B5EF4-FFF2-40B4-BE49-F238E27FC236}">
                <a16:creationId xmlns:a16="http://schemas.microsoft.com/office/drawing/2014/main" id="{1C6925BA-431F-1B47-BBAE-A85686BCF832}"/>
              </a:ext>
            </a:extLst>
          </p:cNvPr>
          <p:cNvSpPr/>
          <p:nvPr/>
        </p:nvSpPr>
        <p:spPr>
          <a:xfrm>
            <a:off x="4588440" y="2420888"/>
            <a:ext cx="4060900" cy="1037776"/>
          </a:xfrm>
          <a:prstGeom prst="rect">
            <a:avLst/>
          </a:prstGeom>
        </p:spPr>
        <p:txBody>
          <a:bodyPr wrap="square">
            <a:spAutoFit/>
          </a:bodyPr>
          <a:lstStyle/>
          <a:p>
            <a:r>
              <a:rPr lang="en-US" dirty="0">
                <a:latin typeface="MinionPro"/>
              </a:rPr>
              <a:t>The newly identified HR </a:t>
            </a:r>
            <a:r>
              <a:rPr lang="en-US" dirty="0">
                <a:latin typeface="EuclidSymbol"/>
              </a:rPr>
              <a:t>&lt; </a:t>
            </a:r>
            <a:r>
              <a:rPr lang="en-US" dirty="0">
                <a:latin typeface="MinionPro"/>
              </a:rPr>
              <a:t>0.3 population is prominent only inside the central parsec. </a:t>
            </a:r>
            <a:endParaRPr lang="en-US" dirty="0"/>
          </a:p>
        </p:txBody>
      </p:sp>
      <p:sp>
        <p:nvSpPr>
          <p:cNvPr id="10" name="Прямоугольник 9">
            <a:extLst>
              <a:ext uri="{FF2B5EF4-FFF2-40B4-BE49-F238E27FC236}">
                <a16:creationId xmlns:a16="http://schemas.microsoft.com/office/drawing/2014/main" id="{EDCE6544-42C1-6642-8EBB-456C22344B2F}"/>
              </a:ext>
            </a:extLst>
          </p:cNvPr>
          <p:cNvSpPr/>
          <p:nvPr/>
        </p:nvSpPr>
        <p:spPr>
          <a:xfrm>
            <a:off x="4574423" y="3429000"/>
            <a:ext cx="4572000" cy="3170099"/>
          </a:xfrm>
          <a:prstGeom prst="rect">
            <a:avLst/>
          </a:prstGeom>
        </p:spPr>
        <p:txBody>
          <a:bodyPr>
            <a:spAutoFit/>
          </a:bodyPr>
          <a:lstStyle/>
          <a:p>
            <a:r>
              <a:rPr lang="en-US" b="1" dirty="0">
                <a:solidFill>
                  <a:srgbClr val="FF0000"/>
                </a:solidFill>
                <a:latin typeface="MinionPro"/>
              </a:rPr>
              <a:t>Hypothesis:</a:t>
            </a:r>
            <a:r>
              <a:rPr lang="en-US" dirty="0">
                <a:solidFill>
                  <a:srgbClr val="FF0000"/>
                </a:solidFill>
                <a:latin typeface="MinionPro"/>
              </a:rPr>
              <a:t> </a:t>
            </a:r>
            <a:r>
              <a:rPr lang="en-US" dirty="0">
                <a:latin typeface="MinionPro"/>
              </a:rPr>
              <a:t>quiescent black-hole low-mass X-ray binaries (</a:t>
            </a:r>
            <a:r>
              <a:rPr lang="en-US" dirty="0" err="1">
                <a:latin typeface="MinionPro"/>
              </a:rPr>
              <a:t>qBH</a:t>
            </a:r>
            <a:r>
              <a:rPr lang="en-US" dirty="0">
                <a:latin typeface="MinionPro"/>
              </a:rPr>
              <a:t>-LMXBs)</a:t>
            </a:r>
          </a:p>
          <a:p>
            <a:endParaRPr lang="en-US" dirty="0">
              <a:latin typeface="MinionPro"/>
            </a:endParaRPr>
          </a:p>
          <a:p>
            <a:r>
              <a:rPr lang="en-US" dirty="0"/>
              <a:t>rotation-powered millisecond pulsars (</a:t>
            </a:r>
            <a:r>
              <a:rPr lang="en-US" dirty="0" err="1"/>
              <a:t>rMSPs</a:t>
            </a:r>
            <a:r>
              <a:rPr lang="en-US" dirty="0"/>
              <a:t>) cannot be excluded</a:t>
            </a:r>
          </a:p>
          <a:p>
            <a:endParaRPr lang="en-US" dirty="0"/>
          </a:p>
          <a:p>
            <a:r>
              <a:rPr lang="en-US" dirty="0"/>
              <a:t>LogN-LogS estimation gives 600–1,000 </a:t>
            </a:r>
            <a:r>
              <a:rPr lang="en-US" dirty="0" err="1"/>
              <a:t>qBH</a:t>
            </a:r>
            <a:r>
              <a:rPr lang="en-US" dirty="0"/>
              <a:t>-LMXBs within 1 pc</a:t>
            </a:r>
          </a:p>
          <a:p>
            <a:endParaRPr lang="en-US" dirty="0"/>
          </a:p>
          <a:p>
            <a:r>
              <a:rPr lang="en-US" dirty="0">
                <a:solidFill>
                  <a:srgbClr val="FF0000"/>
                </a:solidFill>
              </a:rPr>
              <a:t>Expected 10,000 isolated black holes </a:t>
            </a:r>
          </a:p>
        </p:txBody>
      </p:sp>
      <p:sp>
        <p:nvSpPr>
          <p:cNvPr id="11" name="TextBox 10">
            <a:extLst>
              <a:ext uri="{FF2B5EF4-FFF2-40B4-BE49-F238E27FC236}">
                <a16:creationId xmlns:a16="http://schemas.microsoft.com/office/drawing/2014/main" id="{95890259-85AC-BF44-90A4-EC8EAFCC5E85}"/>
              </a:ext>
            </a:extLst>
          </p:cNvPr>
          <p:cNvSpPr txBox="1"/>
          <p:nvPr/>
        </p:nvSpPr>
        <p:spPr>
          <a:xfrm>
            <a:off x="305499" y="5280008"/>
            <a:ext cx="3690437" cy="584775"/>
          </a:xfrm>
          <a:prstGeom prst="rect">
            <a:avLst/>
          </a:prstGeom>
          <a:noFill/>
        </p:spPr>
        <p:txBody>
          <a:bodyPr wrap="square" rtlCol="0">
            <a:spAutoFit/>
          </a:bodyPr>
          <a:lstStyle/>
          <a:p>
            <a:r>
              <a:rPr lang="en-US" sz="1600" dirty="0">
                <a:solidFill>
                  <a:srgbClr val="C1F2F5"/>
                </a:solidFill>
              </a:rPr>
              <a:t>black holes in binary systems </a:t>
            </a:r>
          </a:p>
          <a:p>
            <a:r>
              <a:rPr lang="en-US" sz="1600" dirty="0">
                <a:solidFill>
                  <a:srgbClr val="C1F2F5"/>
                </a:solidFill>
              </a:rPr>
              <a:t>(non-thermal spectra)</a:t>
            </a:r>
            <a:endParaRPr lang="ru-RU" sz="1600" dirty="0">
              <a:solidFill>
                <a:srgbClr val="C1F2F5"/>
              </a:solidFill>
            </a:endParaRPr>
          </a:p>
        </p:txBody>
      </p:sp>
    </p:spTree>
    <p:extLst>
      <p:ext uri="{BB962C8B-B14F-4D97-AF65-F5344CB8AC3E}">
        <p14:creationId xmlns:p14="http://schemas.microsoft.com/office/powerpoint/2010/main" val="2835713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0ADACA-EEC3-604B-940A-E9314BEA0B70}"/>
              </a:ext>
            </a:extLst>
          </p:cNvPr>
          <p:cNvSpPr>
            <a:spLocks noGrp="1"/>
          </p:cNvSpPr>
          <p:nvPr>
            <p:ph type="title"/>
          </p:nvPr>
        </p:nvSpPr>
        <p:spPr/>
        <p:txBody>
          <a:bodyPr/>
          <a:lstStyle/>
          <a:p>
            <a:r>
              <a:rPr lang="en-US" sz="3600" dirty="0"/>
              <a:t>Conclusions</a:t>
            </a:r>
            <a:endParaRPr lang="ru-RU" sz="3600" dirty="0"/>
          </a:p>
        </p:txBody>
      </p:sp>
      <p:sp>
        <p:nvSpPr>
          <p:cNvPr id="3" name="Объект 2">
            <a:extLst>
              <a:ext uri="{FF2B5EF4-FFF2-40B4-BE49-F238E27FC236}">
                <a16:creationId xmlns:a16="http://schemas.microsoft.com/office/drawing/2014/main" id="{F857E78D-F176-C04C-A0DB-1C93086205C2}"/>
              </a:ext>
            </a:extLst>
          </p:cNvPr>
          <p:cNvSpPr>
            <a:spLocks noGrp="1"/>
          </p:cNvSpPr>
          <p:nvPr>
            <p:ph idx="1"/>
          </p:nvPr>
        </p:nvSpPr>
        <p:spPr/>
        <p:txBody>
          <a:bodyPr/>
          <a:lstStyle/>
          <a:p>
            <a:r>
              <a:rPr lang="en-US" dirty="0"/>
              <a:t>The X-ray output (L/M) of the stellar population of Milky Way is very uniform at different scales:</a:t>
            </a:r>
          </a:p>
          <a:p>
            <a:pPr lvl="1"/>
            <a:r>
              <a:rPr lang="en-US" dirty="0"/>
              <a:t>around the Sun</a:t>
            </a:r>
          </a:p>
          <a:p>
            <a:pPr lvl="1"/>
            <a:r>
              <a:rPr lang="en-US" dirty="0"/>
              <a:t>1000 pc (GRXE)</a:t>
            </a:r>
          </a:p>
          <a:p>
            <a:pPr lvl="1"/>
            <a:r>
              <a:rPr lang="en-US" dirty="0"/>
              <a:t>100 pc (NSD)</a:t>
            </a:r>
          </a:p>
          <a:p>
            <a:pPr lvl="1"/>
            <a:r>
              <a:rPr lang="en-US" dirty="0"/>
              <a:t>10 pc (NSC)</a:t>
            </a:r>
          </a:p>
          <a:p>
            <a:r>
              <a:rPr lang="en-US" dirty="0"/>
              <a:t>Deep Chandra observations of the inner parsec reveal ~1,000 black holes in binary systems which implies 10,000 isolated black holes around Sgr A*</a:t>
            </a:r>
          </a:p>
        </p:txBody>
      </p:sp>
      <p:sp>
        <p:nvSpPr>
          <p:cNvPr id="4" name="Номер слайда 3">
            <a:extLst>
              <a:ext uri="{FF2B5EF4-FFF2-40B4-BE49-F238E27FC236}">
                <a16:creationId xmlns:a16="http://schemas.microsoft.com/office/drawing/2014/main" id="{0A80A043-9EB8-6E4B-AF35-F898E4F756A1}"/>
              </a:ext>
            </a:extLst>
          </p:cNvPr>
          <p:cNvSpPr>
            <a:spLocks noGrp="1"/>
          </p:cNvSpPr>
          <p:nvPr>
            <p:ph type="sldNum" sz="quarter" idx="10"/>
          </p:nvPr>
        </p:nvSpPr>
        <p:spPr/>
        <p:txBody>
          <a:bodyPr/>
          <a:lstStyle/>
          <a:p>
            <a:fld id="{40F5BAA8-65AC-384F-952D-6E0344433EB3}" type="slidenum">
              <a:rPr lang="en-US" smtClean="0"/>
              <a:pPr/>
              <a:t>42</a:t>
            </a:fld>
            <a:endParaRPr lang="en-US"/>
          </a:p>
        </p:txBody>
      </p:sp>
      <p:sp>
        <p:nvSpPr>
          <p:cNvPr id="5" name="Дата 4">
            <a:extLst>
              <a:ext uri="{FF2B5EF4-FFF2-40B4-BE49-F238E27FC236}">
                <a16:creationId xmlns:a16="http://schemas.microsoft.com/office/drawing/2014/main" id="{E51F207E-95A4-DA4E-8887-A13E817EEA59}"/>
              </a:ext>
            </a:extLst>
          </p:cNvPr>
          <p:cNvSpPr>
            <a:spLocks noGrp="1"/>
          </p:cNvSpPr>
          <p:nvPr>
            <p:ph type="dt" sz="half" idx="11"/>
          </p:nvPr>
        </p:nvSpPr>
        <p:spPr/>
        <p:txBody>
          <a:bodyPr/>
          <a:lstStyle/>
          <a:p>
            <a:r>
              <a:rPr lang="en-US"/>
              <a:t>Date</a:t>
            </a:r>
            <a:endParaRPr lang="en-US" dirty="0"/>
          </a:p>
        </p:txBody>
      </p:sp>
    </p:spTree>
    <p:extLst>
      <p:ext uri="{BB962C8B-B14F-4D97-AF65-F5344CB8AC3E}">
        <p14:creationId xmlns:p14="http://schemas.microsoft.com/office/powerpoint/2010/main" val="2741055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AAB7F5-39A1-0948-9CA4-0AE821329480}"/>
              </a:ext>
            </a:extLst>
          </p:cNvPr>
          <p:cNvSpPr>
            <a:spLocks noGrp="1"/>
          </p:cNvSpPr>
          <p:nvPr>
            <p:ph type="title"/>
          </p:nvPr>
        </p:nvSpPr>
        <p:spPr>
          <a:xfrm>
            <a:off x="469900" y="88900"/>
            <a:ext cx="8369300" cy="990600"/>
          </a:xfrm>
        </p:spPr>
        <p:txBody>
          <a:bodyPr/>
          <a:lstStyle/>
          <a:p>
            <a:pPr algn="ctr"/>
            <a:r>
              <a:rPr lang="en-US" dirty="0"/>
              <a:t>X-ray emitting stellar population ~100-1000 pc around the Sun </a:t>
            </a:r>
            <a:endParaRPr lang="ru-RU" dirty="0"/>
          </a:p>
        </p:txBody>
      </p:sp>
      <p:sp>
        <p:nvSpPr>
          <p:cNvPr id="3" name="Объект 2">
            <a:extLst>
              <a:ext uri="{FF2B5EF4-FFF2-40B4-BE49-F238E27FC236}">
                <a16:creationId xmlns:a16="http://schemas.microsoft.com/office/drawing/2014/main" id="{56FED28C-5B42-E34E-B4B5-E82A056E898C}"/>
              </a:ext>
            </a:extLst>
          </p:cNvPr>
          <p:cNvSpPr>
            <a:spLocks noGrp="1"/>
          </p:cNvSpPr>
          <p:nvPr>
            <p:ph idx="1"/>
          </p:nvPr>
        </p:nvSpPr>
        <p:spPr/>
        <p:txBody>
          <a:bodyPr/>
          <a:lstStyle/>
          <a:p>
            <a:r>
              <a:rPr lang="en-US" sz="2400" dirty="0"/>
              <a:t>Active binaries (ABs) and Cataclysmic Variables (CVs)</a:t>
            </a:r>
          </a:p>
          <a:p>
            <a:endParaRPr lang="ru-RU" dirty="0"/>
          </a:p>
        </p:txBody>
      </p:sp>
      <p:sp>
        <p:nvSpPr>
          <p:cNvPr id="4" name="Номер слайда 3">
            <a:extLst>
              <a:ext uri="{FF2B5EF4-FFF2-40B4-BE49-F238E27FC236}">
                <a16:creationId xmlns:a16="http://schemas.microsoft.com/office/drawing/2014/main" id="{8664D856-74E5-6B4E-895E-E6833AA3B2E8}"/>
              </a:ext>
            </a:extLst>
          </p:cNvPr>
          <p:cNvSpPr>
            <a:spLocks noGrp="1"/>
          </p:cNvSpPr>
          <p:nvPr>
            <p:ph type="sldNum" sz="quarter" idx="10"/>
          </p:nvPr>
        </p:nvSpPr>
        <p:spPr/>
        <p:txBody>
          <a:bodyPr/>
          <a:lstStyle/>
          <a:p>
            <a:fld id="{40F5BAA8-65AC-384F-952D-6E0344433EB3}" type="slidenum">
              <a:rPr lang="en-US" smtClean="0"/>
              <a:pPr/>
              <a:t>5</a:t>
            </a:fld>
            <a:endParaRPr lang="en-US"/>
          </a:p>
        </p:txBody>
      </p:sp>
      <p:sp>
        <p:nvSpPr>
          <p:cNvPr id="5" name="Дата 4">
            <a:extLst>
              <a:ext uri="{FF2B5EF4-FFF2-40B4-BE49-F238E27FC236}">
                <a16:creationId xmlns:a16="http://schemas.microsoft.com/office/drawing/2014/main" id="{922A608C-EDF0-5C4F-B0D7-CAA2E5F58085}"/>
              </a:ext>
            </a:extLst>
          </p:cNvPr>
          <p:cNvSpPr>
            <a:spLocks noGrp="1"/>
          </p:cNvSpPr>
          <p:nvPr>
            <p:ph type="dt" sz="half" idx="11"/>
          </p:nvPr>
        </p:nvSpPr>
        <p:spPr/>
        <p:txBody>
          <a:bodyPr/>
          <a:lstStyle/>
          <a:p>
            <a:r>
              <a:rPr lang="en-US"/>
              <a:t>Date</a:t>
            </a:r>
            <a:endParaRPr lang="en-US" dirty="0"/>
          </a:p>
        </p:txBody>
      </p:sp>
      <p:sp>
        <p:nvSpPr>
          <p:cNvPr id="8" name="Прямоугольник 7">
            <a:extLst>
              <a:ext uri="{FF2B5EF4-FFF2-40B4-BE49-F238E27FC236}">
                <a16:creationId xmlns:a16="http://schemas.microsoft.com/office/drawing/2014/main" id="{20EF527B-64B7-BE4D-BFEC-E80806D8A553}"/>
              </a:ext>
            </a:extLst>
          </p:cNvPr>
          <p:cNvSpPr/>
          <p:nvPr/>
        </p:nvSpPr>
        <p:spPr>
          <a:xfrm>
            <a:off x="604001" y="5767457"/>
            <a:ext cx="3672408" cy="707886"/>
          </a:xfrm>
          <a:prstGeom prst="rect">
            <a:avLst/>
          </a:prstGeom>
        </p:spPr>
        <p:txBody>
          <a:bodyPr wrap="square">
            <a:spAutoFit/>
          </a:bodyPr>
          <a:lstStyle/>
          <a:p>
            <a:r>
              <a:rPr lang="en-US" dirty="0">
                <a:latin typeface="CMR10"/>
              </a:rPr>
              <a:t>Cumulative emissivity of ABs and CVs as a function of luminosity </a:t>
            </a:r>
            <a:endParaRPr lang="en-US" dirty="0"/>
          </a:p>
        </p:txBody>
      </p:sp>
      <p:pic>
        <p:nvPicPr>
          <p:cNvPr id="15" name="Рисунок 14">
            <a:extLst>
              <a:ext uri="{FF2B5EF4-FFF2-40B4-BE49-F238E27FC236}">
                <a16:creationId xmlns:a16="http://schemas.microsoft.com/office/drawing/2014/main" id="{22CC4DB1-AE6B-0544-BED5-151EBE2CCAB0}"/>
              </a:ext>
            </a:extLst>
          </p:cNvPr>
          <p:cNvPicPr>
            <a:picLocks noChangeAspect="1"/>
          </p:cNvPicPr>
          <p:nvPr/>
        </p:nvPicPr>
        <p:blipFill>
          <a:blip r:embed="rId2"/>
          <a:stretch>
            <a:fillRect/>
          </a:stretch>
        </p:blipFill>
        <p:spPr>
          <a:xfrm>
            <a:off x="4785469" y="3191144"/>
            <a:ext cx="3506259" cy="3247335"/>
          </a:xfrm>
          <a:prstGeom prst="rect">
            <a:avLst/>
          </a:prstGeom>
        </p:spPr>
      </p:pic>
      <p:sp>
        <p:nvSpPr>
          <p:cNvPr id="16" name="TextBox 15">
            <a:extLst>
              <a:ext uri="{FF2B5EF4-FFF2-40B4-BE49-F238E27FC236}">
                <a16:creationId xmlns:a16="http://schemas.microsoft.com/office/drawing/2014/main" id="{018F307C-3C45-734D-8FC1-B892DC36C410}"/>
              </a:ext>
            </a:extLst>
          </p:cNvPr>
          <p:cNvSpPr txBox="1"/>
          <p:nvPr/>
        </p:nvSpPr>
        <p:spPr>
          <a:xfrm>
            <a:off x="4607235" y="2821693"/>
            <a:ext cx="4145687" cy="400110"/>
          </a:xfrm>
          <a:prstGeom prst="rect">
            <a:avLst/>
          </a:prstGeom>
          <a:noFill/>
        </p:spPr>
        <p:txBody>
          <a:bodyPr wrap="none" rtlCol="0">
            <a:spAutoFit/>
          </a:bodyPr>
          <a:lstStyle/>
          <a:p>
            <a:r>
              <a:rPr lang="en-US" dirty="0"/>
              <a:t>Galactic X-ray Luminosity Function</a:t>
            </a:r>
            <a:endParaRPr lang="ru-RU" dirty="0"/>
          </a:p>
        </p:txBody>
      </p:sp>
      <p:sp>
        <p:nvSpPr>
          <p:cNvPr id="17" name="TextBox 16">
            <a:extLst>
              <a:ext uri="{FF2B5EF4-FFF2-40B4-BE49-F238E27FC236}">
                <a16:creationId xmlns:a16="http://schemas.microsoft.com/office/drawing/2014/main" id="{9B131911-FE83-3847-BD3A-C2E29A99B7DC}"/>
              </a:ext>
            </a:extLst>
          </p:cNvPr>
          <p:cNvSpPr txBox="1"/>
          <p:nvPr/>
        </p:nvSpPr>
        <p:spPr>
          <a:xfrm>
            <a:off x="5580112" y="6337419"/>
            <a:ext cx="2520242" cy="400110"/>
          </a:xfrm>
          <a:prstGeom prst="rect">
            <a:avLst/>
          </a:prstGeom>
          <a:noFill/>
        </p:spPr>
        <p:txBody>
          <a:bodyPr wrap="none" rtlCol="0">
            <a:spAutoFit/>
          </a:bodyPr>
          <a:lstStyle/>
          <a:p>
            <a:r>
              <a:rPr lang="en-US" dirty="0"/>
              <a:t>Sazonov et al., 2006</a:t>
            </a:r>
            <a:endParaRPr lang="ru-RU" dirty="0"/>
          </a:p>
        </p:txBody>
      </p:sp>
      <p:pic>
        <p:nvPicPr>
          <p:cNvPr id="20" name="Рисунок 19">
            <a:extLst>
              <a:ext uri="{FF2B5EF4-FFF2-40B4-BE49-F238E27FC236}">
                <a16:creationId xmlns:a16="http://schemas.microsoft.com/office/drawing/2014/main" id="{79894C71-8B45-2D4D-A6CF-D42DC0BBEC36}"/>
              </a:ext>
            </a:extLst>
          </p:cNvPr>
          <p:cNvPicPr>
            <a:picLocks noChangeAspect="1"/>
          </p:cNvPicPr>
          <p:nvPr/>
        </p:nvPicPr>
        <p:blipFill>
          <a:blip r:embed="rId3"/>
          <a:stretch>
            <a:fillRect/>
          </a:stretch>
        </p:blipFill>
        <p:spPr>
          <a:xfrm>
            <a:off x="152176" y="1701614"/>
            <a:ext cx="4244715" cy="4077072"/>
          </a:xfrm>
          <a:prstGeom prst="rect">
            <a:avLst/>
          </a:prstGeom>
        </p:spPr>
      </p:pic>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88D7B1DC-11BD-B54A-BB20-65223A774D6D}"/>
                  </a:ext>
                </a:extLst>
              </p:cNvPr>
              <p:cNvSpPr txBox="1"/>
              <p:nvPr/>
            </p:nvSpPr>
            <p:spPr>
              <a:xfrm>
                <a:off x="4301899" y="2147501"/>
                <a:ext cx="4713411" cy="461665"/>
              </a:xfrm>
              <a:prstGeom prst="rect">
                <a:avLst/>
              </a:prstGeom>
              <a:noFill/>
            </p:spPr>
            <p:txBody>
              <a:bodyPr wrap="square" rtlCol="0">
                <a:spAutoFit/>
              </a:bodyPr>
              <a:lstStyle/>
              <a:p>
                <a:r>
                  <a:rPr lang="en-US" sz="2400" b="1" dirty="0">
                    <a:solidFill>
                      <a:srgbClr val="FF0000"/>
                    </a:solidFill>
                    <a:latin typeface="Gilroy ExtraBold" panose="00000900000000000000" pitchFamily="50" charset="-52"/>
                  </a:rPr>
                  <a:t>L / M </a:t>
                </a:r>
                <a:r>
                  <a:rPr lang="en-US" b="1" dirty="0">
                    <a:solidFill>
                      <a:srgbClr val="FF0000"/>
                    </a:solidFill>
                    <a:latin typeface="Gilroy ExtraBold" panose="00000900000000000000" pitchFamily="50" charset="-52"/>
                  </a:rPr>
                  <a:t>= </a:t>
                </a:r>
                <a14:m>
                  <m:oMath xmlns:m="http://schemas.openxmlformats.org/officeDocument/2006/math">
                    <m:r>
                      <a:rPr lang="en-US" b="1" i="0"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m:t>
                    </m:r>
                    <m:r>
                      <a:rPr lang="en-US" b="1" i="0"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𝟑</m:t>
                    </m:r>
                    <m:r>
                      <a:rPr lang="en-US" b="1" i="0"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 </m:t>
                    </m:r>
                    <m:r>
                      <a:rPr lang="en-US" b="1" i="0"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𝟓</m:t>
                    </m:r>
                    <m:r>
                      <a:rPr lang="en-US" b="1" i="1"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m:t>
                    </m:r>
                    <m:r>
                      <a:rPr lang="en-US" b="1" i="0"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𝟏</m:t>
                    </m:r>
                    <m:r>
                      <a:rPr lang="en-US" b="1" i="0"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m:t>
                    </m:r>
                    <m:r>
                      <a:rPr lang="en-US" b="1" i="0"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𝟓</m:t>
                    </m:r>
                    <m:r>
                      <a:rPr lang="en-US" b="1" i="0"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m:t>
                    </m:r>
                    <m:r>
                      <a:rPr lang="en-US" b="1" i="1"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m:t>
                    </m:r>
                    <m:sSup>
                      <m:sSupPr>
                        <m:ctrlPr>
                          <a:rPr lang="en-US" b="1" i="1" spc="-1">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ctrlPr>
                      </m:sSupPr>
                      <m:e>
                        <m:r>
                          <a:rPr lang="en-US" b="1" i="1" spc="-1">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𝟏𝟎</m:t>
                        </m:r>
                      </m:e>
                      <m:sup>
                        <m:r>
                          <a:rPr lang="en-US" b="1" i="1"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𝟐𝟕</m:t>
                        </m:r>
                      </m:sup>
                    </m:sSup>
                    <m:r>
                      <a:rPr lang="en-US" b="1" i="1" spc="-1">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 </m:t>
                    </m:r>
                    <m:r>
                      <a:rPr lang="en-US" b="1" i="1" spc="-1">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𝒆𝒓𝒈</m:t>
                    </m:r>
                    <m:r>
                      <a:rPr lang="en-US" b="1" i="1" spc="-1">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 </m:t>
                    </m:r>
                    <m:sSup>
                      <m:sSupPr>
                        <m:ctrlPr>
                          <a:rPr lang="en-US" b="1" i="1" spc="-1">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ctrlPr>
                      </m:sSupPr>
                      <m:e>
                        <m:r>
                          <a:rPr lang="en-US" b="1" i="1" spc="-1">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𝒔</m:t>
                        </m:r>
                      </m:e>
                      <m:sup>
                        <m:r>
                          <a:rPr lang="en-US" b="1" i="1" spc="-1">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m:t>
                        </m:r>
                        <m:r>
                          <a:rPr lang="en-US" b="1" i="1" spc="-1">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𝟏</m:t>
                        </m:r>
                      </m:sup>
                    </m:sSup>
                    <m:sSubSup>
                      <m:sSubSupPr>
                        <m:ctrlPr>
                          <a:rPr lang="ru-RU" b="1" i="1"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ctrlPr>
                      </m:sSubSupPr>
                      <m:e>
                        <m:r>
                          <a:rPr lang="en-US" b="1" i="1"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𝑴</m:t>
                        </m:r>
                      </m:e>
                      <m:sub>
                        <m:r>
                          <a:rPr lang="en-US" b="1" i="1"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ʘ</m:t>
                        </m:r>
                      </m:sub>
                      <m:sup>
                        <m:r>
                          <a:rPr lang="en-US" b="1" i="1"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m:t>
                        </m:r>
                        <m:r>
                          <a:rPr lang="en-US" b="1" i="1" spc="-1" smtClean="0">
                            <a:solidFill>
                              <a:srgbClr val="FF0000"/>
                            </a:solidFill>
                            <a:latin typeface="Cambria Math" panose="02040503050406030204" pitchFamily="18" charset="0"/>
                            <a:ea typeface="Inter Display Medium" panose="02000603000000020004" pitchFamily="2" charset="0"/>
                            <a:cs typeface="Inter Display Medium" panose="02000603000000020004" pitchFamily="2" charset="0"/>
                          </a:rPr>
                          <m:t>𝟏</m:t>
                        </m:r>
                      </m:sup>
                    </m:sSubSup>
                  </m:oMath>
                </a14:m>
                <a:endParaRPr lang="ru-RU" b="1" dirty="0">
                  <a:solidFill>
                    <a:srgbClr val="FF0000"/>
                  </a:solidFill>
                  <a:latin typeface="Gilroy ExtraBold" panose="00000900000000000000" pitchFamily="50" charset="-52"/>
                </a:endParaRPr>
              </a:p>
            </p:txBody>
          </p:sp>
        </mc:Choice>
        <mc:Fallback>
          <p:sp>
            <p:nvSpPr>
              <p:cNvPr id="18" name="TextBox 17">
                <a:extLst>
                  <a:ext uri="{FF2B5EF4-FFF2-40B4-BE49-F238E27FC236}">
                    <a16:creationId xmlns:a16="http://schemas.microsoft.com/office/drawing/2014/main" id="{88D7B1DC-11BD-B54A-BB20-65223A774D6D}"/>
                  </a:ext>
                </a:extLst>
              </p:cNvPr>
              <p:cNvSpPr txBox="1">
                <a:spLocks noRot="1" noChangeAspect="1" noMove="1" noResize="1" noEditPoints="1" noAdjustHandles="1" noChangeArrowheads="1" noChangeShapeType="1" noTextEdit="1"/>
              </p:cNvSpPr>
              <p:nvPr/>
            </p:nvSpPr>
            <p:spPr>
              <a:xfrm>
                <a:off x="4301899" y="2147501"/>
                <a:ext cx="4713411" cy="461665"/>
              </a:xfrm>
              <a:prstGeom prst="rect">
                <a:avLst/>
              </a:prstGeom>
              <a:blipFill>
                <a:blip r:embed="rId4"/>
                <a:stretch>
                  <a:fillRect l="-1882" t="-8108" b="-27027"/>
                </a:stretch>
              </a:blipFill>
            </p:spPr>
            <p:txBody>
              <a:bodyPr/>
              <a:lstStyle/>
              <a:p>
                <a:r>
                  <a:rPr lang="ru-RU">
                    <a:noFill/>
                  </a:rPr>
                  <a:t> </a:t>
                </a:r>
              </a:p>
            </p:txBody>
          </p:sp>
        </mc:Fallback>
      </mc:AlternateContent>
      <p:cxnSp>
        <p:nvCxnSpPr>
          <p:cNvPr id="10" name="Прямая соединительная линия 9">
            <a:extLst>
              <a:ext uri="{FF2B5EF4-FFF2-40B4-BE49-F238E27FC236}">
                <a16:creationId xmlns:a16="http://schemas.microsoft.com/office/drawing/2014/main" id="{C3D803A6-D847-7345-A693-A95E0C4CADDF}"/>
              </a:ext>
            </a:extLst>
          </p:cNvPr>
          <p:cNvCxnSpPr>
            <a:cxnSpLocks/>
          </p:cNvCxnSpPr>
          <p:nvPr/>
        </p:nvCxnSpPr>
        <p:spPr bwMode="auto">
          <a:xfrm>
            <a:off x="714375" y="2636912"/>
            <a:ext cx="8277225" cy="0"/>
          </a:xfrm>
          <a:prstGeom prst="line">
            <a:avLst/>
          </a:prstGeom>
          <a:solidFill>
            <a:schemeClr val="accent1"/>
          </a:solidFill>
          <a:ln w="4127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36370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1B7205-4E0A-694E-95E7-4A8F3C19332D}"/>
              </a:ext>
            </a:extLst>
          </p:cNvPr>
          <p:cNvSpPr>
            <a:spLocks noGrp="1"/>
          </p:cNvSpPr>
          <p:nvPr>
            <p:ph type="title"/>
          </p:nvPr>
        </p:nvSpPr>
        <p:spPr>
          <a:xfrm>
            <a:off x="1907704" y="103056"/>
            <a:ext cx="5873204" cy="990600"/>
          </a:xfrm>
        </p:spPr>
        <p:txBody>
          <a:bodyPr/>
          <a:lstStyle/>
          <a:p>
            <a:r>
              <a:rPr lang="en-US" dirty="0"/>
              <a:t>High energy view of the Milky Way</a:t>
            </a:r>
            <a:endParaRPr lang="ru-RU" dirty="0"/>
          </a:p>
        </p:txBody>
      </p:sp>
      <p:pic>
        <p:nvPicPr>
          <p:cNvPr id="4" name="Рисунок 3">
            <a:extLst>
              <a:ext uri="{FF2B5EF4-FFF2-40B4-BE49-F238E27FC236}">
                <a16:creationId xmlns:a16="http://schemas.microsoft.com/office/drawing/2014/main" id="{9A8B0A41-65EF-0048-AEB4-2100CE575BF4}"/>
              </a:ext>
            </a:extLst>
          </p:cNvPr>
          <p:cNvPicPr>
            <a:picLocks noChangeAspect="1"/>
          </p:cNvPicPr>
          <p:nvPr/>
        </p:nvPicPr>
        <p:blipFill rotWithShape="1">
          <a:blip r:embed="rId2"/>
          <a:srcRect l="1563" r="1563"/>
          <a:stretch/>
        </p:blipFill>
        <p:spPr>
          <a:xfrm>
            <a:off x="142875" y="1097280"/>
            <a:ext cx="8858250" cy="4663440"/>
          </a:xfrm>
          <a:prstGeom prst="rect">
            <a:avLst/>
          </a:prstGeom>
        </p:spPr>
      </p:pic>
      <p:sp>
        <p:nvSpPr>
          <p:cNvPr id="6" name="Прямоугольник 5">
            <a:extLst>
              <a:ext uri="{FF2B5EF4-FFF2-40B4-BE49-F238E27FC236}">
                <a16:creationId xmlns:a16="http://schemas.microsoft.com/office/drawing/2014/main" id="{76F71F23-58C6-9C4C-A98C-5956AAC09224}"/>
              </a:ext>
            </a:extLst>
          </p:cNvPr>
          <p:cNvSpPr/>
          <p:nvPr/>
        </p:nvSpPr>
        <p:spPr>
          <a:xfrm>
            <a:off x="3347864" y="5301208"/>
            <a:ext cx="6051624" cy="323165"/>
          </a:xfrm>
          <a:prstGeom prst="rect">
            <a:avLst/>
          </a:prstGeom>
        </p:spPr>
        <p:txBody>
          <a:bodyPr wrap="square">
            <a:spAutoFit/>
          </a:bodyPr>
          <a:lstStyle/>
          <a:p>
            <a:r>
              <a:rPr lang="en-US" sz="1500" dirty="0">
                <a:solidFill>
                  <a:srgbClr val="FFFF00"/>
                </a:solidFill>
                <a:latin typeface="Verdana" panose="020B0604030504040204" pitchFamily="34" charset="0"/>
              </a:rPr>
              <a:t>Revnivtsev M., Sazonov S., Jahoda K., Gilfanov M. 2004</a:t>
            </a:r>
            <a:endParaRPr lang="ru-RU" sz="1500" dirty="0">
              <a:solidFill>
                <a:srgbClr val="FFFF00"/>
              </a:solidFill>
            </a:endParaRPr>
          </a:p>
        </p:txBody>
      </p:sp>
      <p:sp>
        <p:nvSpPr>
          <p:cNvPr id="7" name="Прямоугольник 6">
            <a:extLst>
              <a:ext uri="{FF2B5EF4-FFF2-40B4-BE49-F238E27FC236}">
                <a16:creationId xmlns:a16="http://schemas.microsoft.com/office/drawing/2014/main" id="{28E28D06-8FF2-5948-9342-4064E35DBC3F}"/>
              </a:ext>
            </a:extLst>
          </p:cNvPr>
          <p:cNvSpPr/>
          <p:nvPr/>
        </p:nvSpPr>
        <p:spPr>
          <a:xfrm>
            <a:off x="6037054" y="1160768"/>
            <a:ext cx="2828925" cy="530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00"/>
          </a:p>
        </p:txBody>
      </p:sp>
      <p:sp>
        <p:nvSpPr>
          <p:cNvPr id="5" name="Прямоугольник 4">
            <a:extLst>
              <a:ext uri="{FF2B5EF4-FFF2-40B4-BE49-F238E27FC236}">
                <a16:creationId xmlns:a16="http://schemas.microsoft.com/office/drawing/2014/main" id="{67A8DCE3-083C-A14E-B3D9-AD0327E76041}"/>
              </a:ext>
            </a:extLst>
          </p:cNvPr>
          <p:cNvSpPr/>
          <p:nvPr/>
        </p:nvSpPr>
        <p:spPr>
          <a:xfrm>
            <a:off x="2281703" y="1230003"/>
            <a:ext cx="4445448" cy="461665"/>
          </a:xfrm>
          <a:prstGeom prst="rect">
            <a:avLst/>
          </a:prstGeom>
        </p:spPr>
        <p:txBody>
          <a:bodyPr wrap="none">
            <a:spAutoFit/>
          </a:bodyPr>
          <a:lstStyle/>
          <a:p>
            <a:r>
              <a:rPr lang="en-US" sz="2400" b="1" dirty="0">
                <a:solidFill>
                  <a:srgbClr val="FFFF00"/>
                </a:solidFill>
                <a:latin typeface="Arial" panose="020B0604020202020204" pitchFamily="34" charset="0"/>
              </a:rPr>
              <a:t>RXTE 3-20 keV all sky survey</a:t>
            </a:r>
          </a:p>
        </p:txBody>
      </p:sp>
    </p:spTree>
    <p:extLst>
      <p:ext uri="{BB962C8B-B14F-4D97-AF65-F5344CB8AC3E}">
        <p14:creationId xmlns:p14="http://schemas.microsoft.com/office/powerpoint/2010/main" val="1279138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sca">
            <a:extLst>
              <a:ext uri="{FF2B5EF4-FFF2-40B4-BE49-F238E27FC236}">
                <a16:creationId xmlns:a16="http://schemas.microsoft.com/office/drawing/2014/main" id="{F8F21FCE-368E-F443-BC77-8D634729F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717032"/>
            <a:ext cx="3850148"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a:extLst>
              <a:ext uri="{FF2B5EF4-FFF2-40B4-BE49-F238E27FC236}">
                <a16:creationId xmlns:a16="http://schemas.microsoft.com/office/drawing/2014/main" id="{E8F4441E-92A3-C54F-9E56-295747834F0D}"/>
              </a:ext>
            </a:extLst>
          </p:cNvPr>
          <p:cNvSpPr txBox="1">
            <a:spLocks noChangeArrowheads="1"/>
          </p:cNvSpPr>
          <p:nvPr/>
        </p:nvSpPr>
        <p:spPr bwMode="auto">
          <a:xfrm>
            <a:off x="0" y="260648"/>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2800" dirty="0">
                <a:latin typeface="Comic Sans MS" panose="030F0902030302020204" pitchFamily="66" charset="0"/>
              </a:rPr>
              <a:t>Galactic Ridge X-ray Emission (GRXE)</a:t>
            </a:r>
          </a:p>
          <a:p>
            <a:pPr algn="ctr" eaLnBrk="1" hangingPunct="1"/>
            <a:r>
              <a:rPr lang="en-US" altLang="ru-RU" dirty="0">
                <a:latin typeface="Comic Sans MS" panose="030F0902030302020204" pitchFamily="66" charset="0"/>
              </a:rPr>
              <a:t>origin explanations</a:t>
            </a:r>
            <a:endParaRPr lang="ru-RU" altLang="ru-RU" dirty="0">
              <a:latin typeface="Comic Sans MS" panose="030F0902030302020204" pitchFamily="66" charset="0"/>
            </a:endParaRPr>
          </a:p>
        </p:txBody>
      </p:sp>
      <p:sp>
        <p:nvSpPr>
          <p:cNvPr id="4100" name="Text Box 4">
            <a:extLst>
              <a:ext uri="{FF2B5EF4-FFF2-40B4-BE49-F238E27FC236}">
                <a16:creationId xmlns:a16="http://schemas.microsoft.com/office/drawing/2014/main" id="{0624D402-0BE8-5E4F-B06E-99F67E7BC629}"/>
              </a:ext>
            </a:extLst>
          </p:cNvPr>
          <p:cNvSpPr txBox="1">
            <a:spLocks noChangeArrowheads="1"/>
          </p:cNvSpPr>
          <p:nvPr/>
        </p:nvSpPr>
        <p:spPr bwMode="auto">
          <a:xfrm>
            <a:off x="755576" y="1332645"/>
            <a:ext cx="393072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ru-RU" altLang="ru-RU" dirty="0">
                <a:solidFill>
                  <a:srgbClr val="2D02CA"/>
                </a:solidFill>
                <a:latin typeface="Comic Sans MS" panose="030F0902030302020204" pitchFamily="66" charset="0"/>
              </a:rPr>
              <a:t>1) </a:t>
            </a:r>
            <a:r>
              <a:rPr lang="en-US" altLang="ru-RU" dirty="0">
                <a:solidFill>
                  <a:srgbClr val="2D02CA"/>
                </a:solidFill>
                <a:latin typeface="Comic Sans MS" panose="030F0902030302020204" pitchFamily="66" charset="0"/>
              </a:rPr>
              <a:t>Emission of optically thin plasma</a:t>
            </a:r>
            <a:endParaRPr lang="ru-RU" altLang="ru-RU" dirty="0">
              <a:solidFill>
                <a:srgbClr val="2D02CA"/>
              </a:solidFill>
              <a:latin typeface="Comic Sans MS" panose="030F0902030302020204" pitchFamily="66" charset="0"/>
            </a:endParaRPr>
          </a:p>
          <a:p>
            <a:pPr eaLnBrk="1" hangingPunct="1"/>
            <a:endParaRPr lang="ru-RU" altLang="ru-RU" dirty="0">
              <a:solidFill>
                <a:srgbClr val="2D02CA"/>
              </a:solidFill>
              <a:latin typeface="Comic Sans MS" panose="030F0902030302020204" pitchFamily="66" charset="0"/>
            </a:endParaRPr>
          </a:p>
          <a:p>
            <a:pPr eaLnBrk="1" hangingPunct="1"/>
            <a:r>
              <a:rPr lang="en-US" altLang="ru-RU" dirty="0">
                <a:latin typeface="Comic Sans MS" panose="030F0902030302020204" pitchFamily="66" charset="0"/>
              </a:rPr>
              <a:t>To explain spectrum necessary to have very hot (7-10 keV) gas</a:t>
            </a:r>
            <a:endParaRPr lang="ru-RU" altLang="ru-RU" dirty="0">
              <a:latin typeface="Comic Sans MS" panose="030F0902030302020204" pitchFamily="66" charset="0"/>
            </a:endParaRPr>
          </a:p>
        </p:txBody>
      </p:sp>
      <p:sp>
        <p:nvSpPr>
          <p:cNvPr id="4101" name="Text Box 5">
            <a:extLst>
              <a:ext uri="{FF2B5EF4-FFF2-40B4-BE49-F238E27FC236}">
                <a16:creationId xmlns:a16="http://schemas.microsoft.com/office/drawing/2014/main" id="{AE5FE992-5913-9A4C-BCB5-257C6955F2A6}"/>
              </a:ext>
            </a:extLst>
          </p:cNvPr>
          <p:cNvSpPr txBox="1">
            <a:spLocks noChangeArrowheads="1"/>
          </p:cNvSpPr>
          <p:nvPr/>
        </p:nvSpPr>
        <p:spPr bwMode="auto">
          <a:xfrm>
            <a:off x="4720883" y="5229200"/>
            <a:ext cx="337951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ru-RU" dirty="0">
                <a:solidFill>
                  <a:srgbClr val="2D02CA"/>
                </a:solidFill>
                <a:latin typeface="Comic Sans MS" panose="030F0902030302020204" pitchFamily="66" charset="0"/>
              </a:rPr>
              <a:t>2) Superposition of point sources ?</a:t>
            </a:r>
            <a:endParaRPr lang="ru-RU" altLang="ru-RU" dirty="0">
              <a:solidFill>
                <a:srgbClr val="2D02CA"/>
              </a:solidFill>
              <a:latin typeface="Comic Sans MS" panose="030F0902030302020204" pitchFamily="66" charset="0"/>
            </a:endParaRPr>
          </a:p>
          <a:p>
            <a:pPr eaLnBrk="1" hangingPunct="1"/>
            <a:endParaRPr lang="ru-RU" altLang="ru-RU" sz="1350" dirty="0">
              <a:solidFill>
                <a:srgbClr val="2D02CA"/>
              </a:solidFill>
              <a:latin typeface="Comic Sans MS" panose="030F0902030302020204" pitchFamily="66" charset="0"/>
            </a:endParaRPr>
          </a:p>
        </p:txBody>
      </p:sp>
      <p:pic>
        <p:nvPicPr>
          <p:cNvPr id="4102" name="Picture 6" descr="comaXray">
            <a:extLst>
              <a:ext uri="{FF2B5EF4-FFF2-40B4-BE49-F238E27FC236}">
                <a16:creationId xmlns:a16="http://schemas.microsoft.com/office/drawing/2014/main" id="{62E12D62-6939-3E42-9ED4-B5069AE3A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313" y="1844824"/>
            <a:ext cx="291465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C2A4246-D14A-4141-B6C9-4ED908623E43}"/>
              </a:ext>
            </a:extLst>
          </p:cNvPr>
          <p:cNvSpPr txBox="1"/>
          <p:nvPr/>
        </p:nvSpPr>
        <p:spPr>
          <a:xfrm>
            <a:off x="5508104" y="1332645"/>
            <a:ext cx="1694695" cy="400110"/>
          </a:xfrm>
          <a:prstGeom prst="rect">
            <a:avLst/>
          </a:prstGeom>
          <a:noFill/>
        </p:spPr>
        <p:txBody>
          <a:bodyPr wrap="none" rtlCol="0">
            <a:spAutoFit/>
          </a:bodyPr>
          <a:lstStyle/>
          <a:p>
            <a:r>
              <a:rPr lang="en-US" dirty="0"/>
              <a:t>Coma cluster</a:t>
            </a:r>
            <a:endParaRPr lang="ru-RU" dirty="0"/>
          </a:p>
        </p:txBody>
      </p:sp>
    </p:spTree>
    <p:extLst>
      <p:ext uri="{BB962C8B-B14F-4D97-AF65-F5344CB8AC3E}">
        <p14:creationId xmlns:p14="http://schemas.microsoft.com/office/powerpoint/2010/main" val="2737949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9078C54-0B67-524D-8516-21F8A0AED79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4989054"/>
          </a:xfrm>
          <a:noFill/>
        </p:spPr>
      </p:pic>
      <p:sp>
        <p:nvSpPr>
          <p:cNvPr id="5" name="TextBox 4">
            <a:extLst>
              <a:ext uri="{FF2B5EF4-FFF2-40B4-BE49-F238E27FC236}">
                <a16:creationId xmlns:a16="http://schemas.microsoft.com/office/drawing/2014/main" id="{0170EC9C-1DAD-DF40-B1F1-21014BDA7C21}"/>
              </a:ext>
            </a:extLst>
          </p:cNvPr>
          <p:cNvSpPr txBox="1"/>
          <p:nvPr/>
        </p:nvSpPr>
        <p:spPr>
          <a:xfrm>
            <a:off x="6519730" y="2155343"/>
            <a:ext cx="2448272" cy="646331"/>
          </a:xfrm>
          <a:prstGeom prst="rect">
            <a:avLst/>
          </a:prstGeom>
          <a:noFill/>
        </p:spPr>
        <p:txBody>
          <a:bodyPr wrap="square" rtlCol="0">
            <a:spAutoFit/>
          </a:bodyPr>
          <a:lstStyle/>
          <a:p>
            <a:pPr algn="ctr"/>
            <a:r>
              <a:rPr lang="en-US" sz="1800" dirty="0">
                <a:solidFill>
                  <a:schemeClr val="bg1"/>
                </a:solidFill>
              </a:rPr>
              <a:t>M. Revnivtsev</a:t>
            </a:r>
          </a:p>
          <a:p>
            <a:pPr algn="ctr"/>
            <a:r>
              <a:rPr lang="en-US" sz="1800" dirty="0">
                <a:solidFill>
                  <a:schemeClr val="bg1"/>
                </a:solidFill>
              </a:rPr>
              <a:t>1974-2016</a:t>
            </a:r>
            <a:endParaRPr lang="ru-RU" sz="1800" dirty="0">
              <a:solidFill>
                <a:schemeClr val="bg1"/>
              </a:solidFill>
            </a:endParaRPr>
          </a:p>
        </p:txBody>
      </p:sp>
      <p:sp>
        <p:nvSpPr>
          <p:cNvPr id="7" name="Text Box 4">
            <a:extLst>
              <a:ext uri="{FF2B5EF4-FFF2-40B4-BE49-F238E27FC236}">
                <a16:creationId xmlns:a16="http://schemas.microsoft.com/office/drawing/2014/main" id="{76C09D58-7EE7-0B46-AEC7-C246F83BDF03}"/>
              </a:ext>
            </a:extLst>
          </p:cNvPr>
          <p:cNvSpPr txBox="1">
            <a:spLocks noChangeArrowheads="1"/>
          </p:cNvSpPr>
          <p:nvPr/>
        </p:nvSpPr>
        <p:spPr bwMode="auto">
          <a:xfrm>
            <a:off x="188638" y="1232371"/>
            <a:ext cx="42931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ru-RU" sz="3000" dirty="0">
                <a:solidFill>
                  <a:srgbClr val="FFFF00"/>
                </a:solidFill>
                <a:latin typeface="Comic Sans MS" panose="030F0902030302020204" pitchFamily="66" charset="0"/>
              </a:rPr>
              <a:t>COBE/DIRBE (3.5 </a:t>
            </a:r>
            <a:r>
              <a:rPr lang="en-US" altLang="ru-RU" sz="3000" dirty="0" err="1">
                <a:solidFill>
                  <a:srgbClr val="FFFF00"/>
                </a:solidFill>
                <a:latin typeface="Lucida Grande" panose="020B0600040502020204" pitchFamily="34" charset="0"/>
              </a:rPr>
              <a:t>μm</a:t>
            </a:r>
            <a:r>
              <a:rPr lang="en-US" altLang="ru-RU" sz="3000" dirty="0">
                <a:solidFill>
                  <a:srgbClr val="FFFF00"/>
                </a:solidFill>
                <a:latin typeface="Comic Sans MS" panose="030F0902030302020204" pitchFamily="66" charset="0"/>
              </a:rPr>
              <a:t>)</a:t>
            </a:r>
          </a:p>
        </p:txBody>
      </p:sp>
      <p:sp>
        <p:nvSpPr>
          <p:cNvPr id="8" name="Text Box 4">
            <a:extLst>
              <a:ext uri="{FF2B5EF4-FFF2-40B4-BE49-F238E27FC236}">
                <a16:creationId xmlns:a16="http://schemas.microsoft.com/office/drawing/2014/main" id="{6BF055D9-8ADF-1443-B3D1-5A322F32D91E}"/>
              </a:ext>
            </a:extLst>
          </p:cNvPr>
          <p:cNvSpPr txBox="1">
            <a:spLocks noChangeArrowheads="1"/>
          </p:cNvSpPr>
          <p:nvPr/>
        </p:nvSpPr>
        <p:spPr bwMode="auto">
          <a:xfrm>
            <a:off x="300425" y="2051308"/>
            <a:ext cx="32111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ru-RU" sz="3000" dirty="0">
                <a:solidFill>
                  <a:srgbClr val="FFFF00"/>
                </a:solidFill>
                <a:latin typeface="Comic Sans MS" panose="030F0902030302020204" pitchFamily="66" charset="0"/>
              </a:rPr>
              <a:t>RXTE (3-20 </a:t>
            </a:r>
            <a:r>
              <a:rPr lang="ru-RU" altLang="ru-RU" sz="3000" dirty="0">
                <a:solidFill>
                  <a:srgbClr val="FFFF00"/>
                </a:solidFill>
                <a:latin typeface="Comic Sans MS" panose="030F0902030302020204" pitchFamily="66" charset="0"/>
              </a:rPr>
              <a:t>кэВ</a:t>
            </a:r>
            <a:r>
              <a:rPr lang="en-US" altLang="ru-RU" sz="3000" dirty="0">
                <a:solidFill>
                  <a:srgbClr val="FFFF00"/>
                </a:solidFill>
                <a:latin typeface="Comic Sans MS" panose="030F0902030302020204" pitchFamily="66" charset="0"/>
              </a:rPr>
              <a:t>)</a:t>
            </a:r>
          </a:p>
        </p:txBody>
      </p:sp>
      <p:sp>
        <p:nvSpPr>
          <p:cNvPr id="9" name="Rectangle 1">
            <a:extLst>
              <a:ext uri="{FF2B5EF4-FFF2-40B4-BE49-F238E27FC236}">
                <a16:creationId xmlns:a16="http://schemas.microsoft.com/office/drawing/2014/main" id="{09DF4472-1FB7-C041-A423-7F13007234AA}"/>
              </a:ext>
            </a:extLst>
          </p:cNvPr>
          <p:cNvSpPr>
            <a:spLocks noChangeArrowheads="1"/>
          </p:cNvSpPr>
          <p:nvPr/>
        </p:nvSpPr>
        <p:spPr bwMode="auto">
          <a:xfrm>
            <a:off x="868151" y="4797152"/>
            <a:ext cx="7407698" cy="1569660"/>
          </a:xfrm>
          <a:prstGeom prst="rect">
            <a:avLst/>
          </a:prstGeom>
          <a:solidFill>
            <a:schemeClr val="accent2">
              <a:lumMod val="40000"/>
              <a:lumOff val="60000"/>
            </a:schemeClr>
          </a:solidFill>
          <a:ln>
            <a:noFill/>
          </a:ln>
        </p:spPr>
        <p:txBody>
          <a:bodyPr wrap="square">
            <a:spAutoFit/>
          </a:bodyPr>
          <a:lstStyle>
            <a:lvl1pPr marL="342900" indent="-34290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rgbClr val="000000"/>
              </a:buClr>
              <a:buSzPct val="100000"/>
              <a:buFont typeface="Arial" panose="020B0604020202020204" pitchFamily="34" charset="0"/>
              <a:buChar char="•"/>
            </a:pPr>
            <a:r>
              <a:rPr lang="en-GB" altLang="ru-RU" sz="1600" dirty="0">
                <a:solidFill>
                  <a:srgbClr val="000000"/>
                </a:solidFill>
                <a:latin typeface="Comic Sans MS" panose="030F0902030302020204" pitchFamily="66" charset="0"/>
              </a:rPr>
              <a:t>GRXE follows near-infrared emission revealing stellar origin</a:t>
            </a:r>
          </a:p>
          <a:p>
            <a:pPr eaLnBrk="1" hangingPunct="1">
              <a:buClr>
                <a:srgbClr val="000000"/>
              </a:buClr>
              <a:buSzPct val="100000"/>
              <a:buFont typeface="Arial" panose="020B0604020202020204" pitchFamily="34" charset="0"/>
              <a:buChar char="•"/>
            </a:pPr>
            <a:r>
              <a:rPr lang="en-GB" altLang="ru-RU" sz="1600" dirty="0">
                <a:solidFill>
                  <a:srgbClr val="000000"/>
                </a:solidFill>
                <a:latin typeface="Comic Sans MS" panose="030F0902030302020204" pitchFamily="66" charset="0"/>
              </a:rPr>
              <a:t>GRXE is formed by a large population of low-luminosity sources</a:t>
            </a:r>
          </a:p>
          <a:p>
            <a:pPr eaLnBrk="1" hangingPunct="1">
              <a:buClr>
                <a:srgbClr val="000000"/>
              </a:buClr>
              <a:buSzPct val="100000"/>
              <a:buFont typeface="Arial" panose="020B0604020202020204" pitchFamily="34" charset="0"/>
              <a:buChar char="•"/>
            </a:pPr>
            <a:r>
              <a:rPr lang="en-GB" altLang="ru-RU" sz="1600" dirty="0">
                <a:solidFill>
                  <a:srgbClr val="000000"/>
                </a:solidFill>
                <a:latin typeface="Comic Sans MS" panose="030F0902030302020204" pitchFamily="66" charset="0"/>
              </a:rPr>
              <a:t>Type of these sources is known (accreting WDs)</a:t>
            </a:r>
          </a:p>
          <a:p>
            <a:pPr eaLnBrk="1" hangingPunct="1">
              <a:buClr>
                <a:srgbClr val="000000"/>
              </a:buClr>
              <a:buSzPct val="100000"/>
              <a:buFont typeface="Arial" panose="020B0604020202020204" pitchFamily="34" charset="0"/>
              <a:buChar char="•"/>
            </a:pPr>
            <a:r>
              <a:rPr lang="en-GB" altLang="ru-RU" sz="1600" dirty="0">
                <a:solidFill>
                  <a:srgbClr val="000000"/>
                </a:solidFill>
                <a:latin typeface="Comic Sans MS" panose="030F0902030302020204" pitchFamily="66" charset="0"/>
              </a:rPr>
              <a:t>GRXE properties are uniform across Galaxy </a:t>
            </a:r>
          </a:p>
          <a:p>
            <a:pPr eaLnBrk="1" hangingPunct="1">
              <a:buClr>
                <a:srgbClr val="000000"/>
              </a:buClr>
              <a:buSzPct val="100000"/>
              <a:buFont typeface="Arial" panose="020B0604020202020204" pitchFamily="34" charset="0"/>
              <a:buChar char="•"/>
            </a:pPr>
            <a:r>
              <a:rPr lang="en-GB" altLang="ru-RU" sz="1600" dirty="0">
                <a:solidFill>
                  <a:srgbClr val="000000"/>
                </a:solidFill>
                <a:latin typeface="Comic Sans MS" panose="030F0902030302020204" pitchFamily="66" charset="0"/>
              </a:rPr>
              <a:t>Unit-stellar-mass emissivity is in good agreement with that measured in Solar neighbourhood</a:t>
            </a:r>
          </a:p>
        </p:txBody>
      </p:sp>
      <p:pic>
        <p:nvPicPr>
          <p:cNvPr id="10" name="Рисунок 9">
            <a:extLst>
              <a:ext uri="{FF2B5EF4-FFF2-40B4-BE49-F238E27FC236}">
                <a16:creationId xmlns:a16="http://schemas.microsoft.com/office/drawing/2014/main" id="{A0D0969C-D1FB-3E4F-8951-BF79A7372078}"/>
              </a:ext>
            </a:extLst>
          </p:cNvPr>
          <p:cNvPicPr>
            <a:picLocks noChangeAspect="1"/>
          </p:cNvPicPr>
          <p:nvPr/>
        </p:nvPicPr>
        <p:blipFill>
          <a:blip r:embed="rId4"/>
          <a:stretch>
            <a:fillRect/>
          </a:stretch>
        </p:blipFill>
        <p:spPr>
          <a:xfrm>
            <a:off x="6732240" y="338767"/>
            <a:ext cx="2023253" cy="1816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7926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1A3AD9-863B-E046-A41F-F35073108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0314" y="1484784"/>
            <a:ext cx="4036652" cy="4007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15F5E2AD-100C-8D4C-8363-622394026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2" y="2284175"/>
            <a:ext cx="4699040" cy="18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9CADD320-1B54-3A42-A290-CD12439D9BA7}"/>
              </a:ext>
            </a:extLst>
          </p:cNvPr>
          <p:cNvSpPr txBox="1">
            <a:spLocks noChangeArrowheads="1"/>
          </p:cNvSpPr>
          <p:nvPr/>
        </p:nvSpPr>
        <p:spPr bwMode="auto">
          <a:xfrm>
            <a:off x="412142" y="357435"/>
            <a:ext cx="84602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ru-RU" sz="2800" b="1" dirty="0"/>
              <a:t>GRXE is traced by 6.7 keV iron line emission</a:t>
            </a:r>
            <a:endParaRPr lang="ru-RU" altLang="ru-RU" sz="2800" b="1" dirty="0"/>
          </a:p>
        </p:txBody>
      </p:sp>
      <p:sp>
        <p:nvSpPr>
          <p:cNvPr id="7" name="Прямоугольник 5">
            <a:extLst>
              <a:ext uri="{FF2B5EF4-FFF2-40B4-BE49-F238E27FC236}">
                <a16:creationId xmlns:a16="http://schemas.microsoft.com/office/drawing/2014/main" id="{9BB7AF20-4BDE-2347-AE86-0C7D99AECF01}"/>
              </a:ext>
            </a:extLst>
          </p:cNvPr>
          <p:cNvSpPr>
            <a:spLocks noChangeArrowheads="1"/>
          </p:cNvSpPr>
          <p:nvPr/>
        </p:nvSpPr>
        <p:spPr bwMode="auto">
          <a:xfrm>
            <a:off x="1726222" y="5892467"/>
            <a:ext cx="58320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nl-NL" altLang="ru-RU" sz="2400" b="1" dirty="0">
                <a:solidFill>
                  <a:srgbClr val="FF0000"/>
                </a:solidFill>
              </a:rPr>
              <a:t> L</a:t>
            </a:r>
            <a:r>
              <a:rPr lang="nl-NL" altLang="ru-RU" sz="2400" b="1" baseline="-25000" dirty="0">
                <a:solidFill>
                  <a:srgbClr val="FF0000"/>
                </a:solidFill>
              </a:rPr>
              <a:t>2-10 keV/M </a:t>
            </a:r>
            <a:r>
              <a:rPr lang="nl-NL" altLang="ru-RU" sz="2400" b="1" dirty="0">
                <a:solidFill>
                  <a:srgbClr val="FF0000"/>
                </a:solidFill>
              </a:rPr>
              <a:t>= (3.5±0.5) x 10</a:t>
            </a:r>
            <a:r>
              <a:rPr lang="nl-NL" altLang="ru-RU" sz="2400" b="1" baseline="30000" dirty="0">
                <a:solidFill>
                  <a:srgbClr val="FF0000"/>
                </a:solidFill>
              </a:rPr>
              <a:t>27</a:t>
            </a:r>
            <a:r>
              <a:rPr lang="nl-NL" altLang="ru-RU" sz="2400" b="1" dirty="0">
                <a:solidFill>
                  <a:srgbClr val="FF0000"/>
                </a:solidFill>
              </a:rPr>
              <a:t> erg/s/Msun</a:t>
            </a:r>
          </a:p>
        </p:txBody>
      </p:sp>
      <p:sp>
        <p:nvSpPr>
          <p:cNvPr id="9" name="TextBox 8">
            <a:extLst>
              <a:ext uri="{FF2B5EF4-FFF2-40B4-BE49-F238E27FC236}">
                <a16:creationId xmlns:a16="http://schemas.microsoft.com/office/drawing/2014/main" id="{47CA71EC-B2FC-F14D-8EBF-8A3D94FFDE03}"/>
              </a:ext>
            </a:extLst>
          </p:cNvPr>
          <p:cNvSpPr txBox="1"/>
          <p:nvPr/>
        </p:nvSpPr>
        <p:spPr>
          <a:xfrm>
            <a:off x="151769" y="2284176"/>
            <a:ext cx="1107996" cy="507831"/>
          </a:xfrm>
          <a:prstGeom prst="rect">
            <a:avLst/>
          </a:prstGeom>
          <a:noFill/>
        </p:spPr>
        <p:txBody>
          <a:bodyPr wrap="none" rtlCol="0">
            <a:spAutoFit/>
          </a:bodyPr>
          <a:lstStyle/>
          <a:p>
            <a:r>
              <a:rPr lang="en-US" sz="2700" dirty="0">
                <a:solidFill>
                  <a:srgbClr val="FFFF00"/>
                </a:solidFill>
              </a:rPr>
              <a:t>RXTE</a:t>
            </a:r>
            <a:endParaRPr lang="ru-RU" sz="2700" dirty="0">
              <a:solidFill>
                <a:srgbClr val="FFFF00"/>
              </a:solidFill>
            </a:endParaRPr>
          </a:p>
        </p:txBody>
      </p:sp>
      <p:sp>
        <p:nvSpPr>
          <p:cNvPr id="10" name="TextBox 9">
            <a:extLst>
              <a:ext uri="{FF2B5EF4-FFF2-40B4-BE49-F238E27FC236}">
                <a16:creationId xmlns:a16="http://schemas.microsoft.com/office/drawing/2014/main" id="{A5811173-5A5B-114D-976B-57280143D6FE}"/>
              </a:ext>
            </a:extLst>
          </p:cNvPr>
          <p:cNvSpPr txBox="1"/>
          <p:nvPr/>
        </p:nvSpPr>
        <p:spPr>
          <a:xfrm>
            <a:off x="2919753" y="4240157"/>
            <a:ext cx="2050561" cy="300082"/>
          </a:xfrm>
          <a:prstGeom prst="rect">
            <a:avLst/>
          </a:prstGeom>
          <a:noFill/>
        </p:spPr>
        <p:txBody>
          <a:bodyPr wrap="none" rtlCol="0">
            <a:spAutoFit/>
          </a:bodyPr>
          <a:lstStyle/>
          <a:p>
            <a:r>
              <a:rPr lang="en-US" sz="1350" dirty="0"/>
              <a:t>Revnivtsev</a:t>
            </a:r>
            <a:r>
              <a:rPr lang="ru-RU" sz="1350" dirty="0"/>
              <a:t> </a:t>
            </a:r>
            <a:r>
              <a:rPr lang="en-US" sz="1350" dirty="0"/>
              <a:t>et al.,</a:t>
            </a:r>
            <a:r>
              <a:rPr lang="ru-RU" sz="1350" dirty="0"/>
              <a:t> (2006)</a:t>
            </a:r>
          </a:p>
        </p:txBody>
      </p:sp>
      <p:sp>
        <p:nvSpPr>
          <p:cNvPr id="2" name="TextBox 1">
            <a:extLst>
              <a:ext uri="{FF2B5EF4-FFF2-40B4-BE49-F238E27FC236}">
                <a16:creationId xmlns:a16="http://schemas.microsoft.com/office/drawing/2014/main" id="{BF5B48BE-0129-5E47-85B3-40810A726B09}"/>
              </a:ext>
            </a:extLst>
          </p:cNvPr>
          <p:cNvSpPr txBox="1"/>
          <p:nvPr/>
        </p:nvSpPr>
        <p:spPr>
          <a:xfrm>
            <a:off x="5724128" y="5492357"/>
            <a:ext cx="2993127" cy="400110"/>
          </a:xfrm>
          <a:prstGeom prst="rect">
            <a:avLst/>
          </a:prstGeom>
          <a:noFill/>
        </p:spPr>
        <p:txBody>
          <a:bodyPr wrap="none" rtlCol="0">
            <a:spAutoFit/>
          </a:bodyPr>
          <a:lstStyle/>
          <a:p>
            <a:r>
              <a:rPr lang="en-US" dirty="0"/>
              <a:t>Galactic longitude profile</a:t>
            </a:r>
            <a:endParaRPr lang="ru-RU" dirty="0"/>
          </a:p>
        </p:txBody>
      </p:sp>
      <p:sp>
        <p:nvSpPr>
          <p:cNvPr id="3" name="TextBox 2">
            <a:extLst>
              <a:ext uri="{FF2B5EF4-FFF2-40B4-BE49-F238E27FC236}">
                <a16:creationId xmlns:a16="http://schemas.microsoft.com/office/drawing/2014/main" id="{4834731E-046B-C942-94E4-7074650FDD9F}"/>
              </a:ext>
            </a:extLst>
          </p:cNvPr>
          <p:cNvSpPr txBox="1"/>
          <p:nvPr/>
        </p:nvSpPr>
        <p:spPr>
          <a:xfrm>
            <a:off x="1212044" y="1809134"/>
            <a:ext cx="2420856" cy="400110"/>
          </a:xfrm>
          <a:prstGeom prst="rect">
            <a:avLst/>
          </a:prstGeom>
          <a:noFill/>
        </p:spPr>
        <p:txBody>
          <a:bodyPr wrap="none" rtlCol="0">
            <a:spAutoFit/>
          </a:bodyPr>
          <a:lstStyle/>
          <a:p>
            <a:r>
              <a:rPr lang="en-US" dirty="0"/>
              <a:t>GRXE 6.7 keV map</a:t>
            </a:r>
            <a:endParaRPr lang="ru-RU" dirty="0"/>
          </a:p>
        </p:txBody>
      </p:sp>
    </p:spTree>
    <p:extLst>
      <p:ext uri="{BB962C8B-B14F-4D97-AF65-F5344CB8AC3E}">
        <p14:creationId xmlns:p14="http://schemas.microsoft.com/office/powerpoint/2010/main" val="3892037664"/>
      </p:ext>
    </p:extLst>
  </p:cSld>
  <p:clrMapOvr>
    <a:masterClrMapping/>
  </p:clrMapOvr>
</p:sld>
</file>

<file path=ppt/theme/theme1.xml><?xml version="1.0" encoding="utf-8"?>
<a:theme xmlns:a="http://schemas.openxmlformats.org/drawingml/2006/main" name="NuSTARkkmtemplate">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NuSTARkkmtemplate.potx</Template>
  <TotalTime>52175</TotalTime>
  <Words>1773</Words>
  <Application>Microsoft Macintosh PowerPoint</Application>
  <PresentationFormat>Экран (4:3)</PresentationFormat>
  <Paragraphs>251</Paragraphs>
  <Slides>42</Slides>
  <Notes>8</Notes>
  <HiddenSlides>0</HiddenSlides>
  <MMClips>0</MMClips>
  <ScaleCrop>false</ScaleCrop>
  <HeadingPairs>
    <vt:vector size="6" baseType="variant">
      <vt:variant>
        <vt:lpstr>Использованные шрифты</vt:lpstr>
      </vt:variant>
      <vt:variant>
        <vt:i4>18</vt:i4>
      </vt:variant>
      <vt:variant>
        <vt:lpstr>Тема</vt:lpstr>
      </vt:variant>
      <vt:variant>
        <vt:i4>1</vt:i4>
      </vt:variant>
      <vt:variant>
        <vt:lpstr>Заголовки слайдов</vt:lpstr>
      </vt:variant>
      <vt:variant>
        <vt:i4>42</vt:i4>
      </vt:variant>
    </vt:vector>
  </HeadingPairs>
  <TitlesOfParts>
    <vt:vector size="61" baseType="lpstr">
      <vt:lpstr>AppleGothic</vt:lpstr>
      <vt:lpstr>ＭＳ Ｐゴシック</vt:lpstr>
      <vt:lpstr>Arial</vt:lpstr>
      <vt:lpstr>Calibri</vt:lpstr>
      <vt:lpstr>Cambria Math</vt:lpstr>
      <vt:lpstr>CMR10</vt:lpstr>
      <vt:lpstr>Comic Sans MS</vt:lpstr>
      <vt:lpstr>EuclidSymbol</vt:lpstr>
      <vt:lpstr>Gilroy ExtraBold</vt:lpstr>
      <vt:lpstr>Gilroy Light</vt:lpstr>
      <vt:lpstr>Inter Display Medium</vt:lpstr>
      <vt:lpstr>Inter Display SemiBold</vt:lpstr>
      <vt:lpstr>Lucida Grande</vt:lpstr>
      <vt:lpstr>MinionPro</vt:lpstr>
      <vt:lpstr>SFSX1095</vt:lpstr>
      <vt:lpstr>Times New Roman</vt:lpstr>
      <vt:lpstr>Verdana</vt:lpstr>
      <vt:lpstr>Wingdings</vt:lpstr>
      <vt:lpstr>NuSTARkkmtemplate</vt:lpstr>
      <vt:lpstr>[From far to] The closest environment  of the supermassive black hole  Sagittarius A* in X-rays</vt:lpstr>
      <vt:lpstr>Презентация PowerPoint</vt:lpstr>
      <vt:lpstr>Part I ~1000 pc scale around Sgr A*</vt:lpstr>
      <vt:lpstr>Презентация PowerPoint</vt:lpstr>
      <vt:lpstr>X-ray emitting stellar population ~100-1000 pc around the Sun </vt:lpstr>
      <vt:lpstr>High energy view of the Milky Way</vt:lpstr>
      <vt:lpstr>Презентация PowerPoint</vt:lpstr>
      <vt:lpstr>Презентация PowerPoint</vt:lpstr>
      <vt:lpstr>Презентация PowerPoint</vt:lpstr>
      <vt:lpstr>Презентация PowerPoint</vt:lpstr>
      <vt:lpstr>Презентация PowerPoint</vt:lpstr>
      <vt:lpstr>GRXE study with INTEGRAL</vt:lpstr>
      <vt:lpstr>Презентация PowerPoint</vt:lpstr>
      <vt:lpstr>Chandra deep field in Norma Spiral Arm</vt:lpstr>
      <vt:lpstr>Chandra deep field in Norma Spiral Arm</vt:lpstr>
      <vt:lpstr>Part II ~100 pc scale around Sgr A*</vt:lpstr>
      <vt:lpstr>Densely-packed environment of Galactic Center</vt:lpstr>
      <vt:lpstr>Презентация PowerPoint</vt:lpstr>
      <vt:lpstr>Презентация PowerPoint</vt:lpstr>
      <vt:lpstr>Nuclear Stellar Disk (NSD)</vt:lpstr>
      <vt:lpstr>Презентация PowerPoint</vt:lpstr>
      <vt:lpstr>Презентация PowerPoint</vt:lpstr>
      <vt:lpstr>Презентация PowerPoint</vt:lpstr>
      <vt:lpstr>Презентация PowerPoint</vt:lpstr>
      <vt:lpstr>Презентация PowerPoint</vt:lpstr>
      <vt:lpstr>Part III ~10 pc scale around Sgr A*</vt:lpstr>
      <vt:lpstr>Galactic Center in X-rays</vt:lpstr>
      <vt:lpstr>Central Hard X-ray diffuse emission </vt:lpstr>
      <vt:lpstr>NuSTAR morphology of GC is similar to Chandra </vt:lpstr>
      <vt:lpstr>Central Diffuse Hard X-ray Emission</vt:lpstr>
      <vt:lpstr>Презентация PowerPoint</vt:lpstr>
      <vt:lpstr>Презентация PowerPoint</vt:lpstr>
      <vt:lpstr>Презентация PowerPoint</vt:lpstr>
      <vt:lpstr>Презентация PowerPoint</vt:lpstr>
      <vt:lpstr>The baryon mass estimate of central 10 pc</vt:lpstr>
      <vt:lpstr>Part IV ~1 pc scale around Sgr A*</vt:lpstr>
      <vt:lpstr>Презентация PowerPoint</vt:lpstr>
      <vt:lpstr>The close vicinity of Sgr A*</vt:lpstr>
      <vt:lpstr>The close vicinity of Sgr A*</vt:lpstr>
      <vt:lpstr>The close vicinity of Sgr A*</vt:lpstr>
      <vt:lpstr>The close vicinity of Sgr A*</vt:lpstr>
      <vt:lpstr>Conclusions</vt:lpstr>
    </vt:vector>
  </TitlesOfParts>
  <Manager/>
  <Company>Caltech</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QA meeting</dc:title>
  <dc:subject/>
  <dc:creator>Hiromasa Miyasaka</dc:creator>
  <cp:keywords/>
  <dc:description/>
  <cp:lastModifiedBy>romakrivonos@gmail.com</cp:lastModifiedBy>
  <cp:revision>758</cp:revision>
  <cp:lastPrinted>2012-11-20T15:29:41Z</cp:lastPrinted>
  <dcterms:created xsi:type="dcterms:W3CDTF">2008-06-02T21:56:49Z</dcterms:created>
  <dcterms:modified xsi:type="dcterms:W3CDTF">2026-07-16T10:44:54Z</dcterms:modified>
  <cp:category/>
</cp:coreProperties>
</file>