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9" r:id="rId3"/>
    <p:sldMasterId id="2147483751" r:id="rId4"/>
    <p:sldMasterId id="2147483767" r:id="rId5"/>
    <p:sldMasterId id="2147483781" r:id="rId6"/>
    <p:sldMasterId id="2147483809" r:id="rId7"/>
    <p:sldMasterId id="2147483823" r:id="rId8"/>
    <p:sldMasterId id="2147483838" r:id="rId9"/>
    <p:sldMasterId id="2147483852" r:id="rId10"/>
    <p:sldMasterId id="2147483867" r:id="rId11"/>
    <p:sldMasterId id="2147483871" r:id="rId12"/>
  </p:sldMasterIdLst>
  <p:notesMasterIdLst>
    <p:notesMasterId r:id="rId60"/>
  </p:notesMasterIdLst>
  <p:sldIdLst>
    <p:sldId id="2655" r:id="rId13"/>
    <p:sldId id="2909" r:id="rId14"/>
    <p:sldId id="2935" r:id="rId15"/>
    <p:sldId id="2838" r:id="rId16"/>
    <p:sldId id="2910" r:id="rId17"/>
    <p:sldId id="2911" r:id="rId18"/>
    <p:sldId id="2837" r:id="rId19"/>
    <p:sldId id="2744" r:id="rId20"/>
    <p:sldId id="2728" r:id="rId21"/>
    <p:sldId id="2729" r:id="rId22"/>
    <p:sldId id="2730" r:id="rId23"/>
    <p:sldId id="2731" r:id="rId24"/>
    <p:sldId id="2676" r:id="rId25"/>
    <p:sldId id="2831" r:id="rId26"/>
    <p:sldId id="2914" r:id="rId27"/>
    <p:sldId id="2915" r:id="rId28"/>
    <p:sldId id="2684" r:id="rId29"/>
    <p:sldId id="2685" r:id="rId30"/>
    <p:sldId id="2825" r:id="rId31"/>
    <p:sldId id="2830" r:id="rId32"/>
    <p:sldId id="2824" r:id="rId33"/>
    <p:sldId id="2827" r:id="rId34"/>
    <p:sldId id="2829" r:id="rId35"/>
    <p:sldId id="2836" r:id="rId36"/>
    <p:sldId id="2839" r:id="rId37"/>
    <p:sldId id="2840" r:id="rId38"/>
    <p:sldId id="2916" r:id="rId39"/>
    <p:sldId id="2917" r:id="rId40"/>
    <p:sldId id="2918" r:id="rId41"/>
    <p:sldId id="2919" r:id="rId42"/>
    <p:sldId id="2920" r:id="rId43"/>
    <p:sldId id="2921" r:id="rId44"/>
    <p:sldId id="2922" r:id="rId45"/>
    <p:sldId id="2923" r:id="rId46"/>
    <p:sldId id="2924" r:id="rId47"/>
    <p:sldId id="2925" r:id="rId48"/>
    <p:sldId id="2926" r:id="rId49"/>
    <p:sldId id="2927" r:id="rId50"/>
    <p:sldId id="2928" r:id="rId51"/>
    <p:sldId id="2929" r:id="rId52"/>
    <p:sldId id="2930" r:id="rId53"/>
    <p:sldId id="2931" r:id="rId54"/>
    <p:sldId id="2932" r:id="rId55"/>
    <p:sldId id="2933" r:id="rId56"/>
    <p:sldId id="2936" r:id="rId57"/>
    <p:sldId id="2755" r:id="rId58"/>
    <p:sldId id="2791" r:id="rId59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00FF"/>
    <a:srgbClr val="FF3300"/>
    <a:srgbClr val="000099"/>
    <a:srgbClr val="00CC99"/>
    <a:srgbClr val="FF9933"/>
    <a:srgbClr val="FFFF00"/>
    <a:srgbClr val="FFCC99"/>
    <a:srgbClr val="0066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2" autoAdjust="0"/>
    <p:restoredTop sz="94627" autoAdjust="0"/>
  </p:normalViewPr>
  <p:slideViewPr>
    <p:cSldViewPr>
      <p:cViewPr varScale="1">
        <p:scale>
          <a:sx n="68" d="100"/>
          <a:sy n="68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91121E-D77F-4916-8CB2-7DD720FFD0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0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043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9CA56925-1A61-314F-8C2D-5E6ADA128241}" type="slidenum">
              <a:rPr lang="fr-FR" smtClean="0">
                <a:solidFill>
                  <a:srgbClr val="000000"/>
                </a:solidFill>
              </a:rPr>
              <a:pPr eaLnBrk="1" hangingPunct="1">
                <a:defRPr/>
              </a:pPr>
              <a:t>39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83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en-US" sz="1600" dirty="0"/>
              <a:t>LOFT is being designed to address one of the key science themes of Cosmic Vision: matter under extreme conditions. </a:t>
            </a:r>
          </a:p>
          <a:p>
            <a:endParaRPr lang="en-US" sz="1600" dirty="0"/>
          </a:p>
          <a:p>
            <a:r>
              <a:rPr lang="en-US" sz="1600" dirty="0"/>
              <a:t>Two are the objectives at the core of the LOFT mission: </a:t>
            </a:r>
          </a:p>
          <a:p>
            <a:r>
              <a:rPr lang="en-US" sz="1600" dirty="0"/>
              <a:t>- First, to probe the state of matter at supra nuclear densities, the ones only reached in the interiors of Neutron Stars. </a:t>
            </a:r>
          </a:p>
          <a:p>
            <a:r>
              <a:rPr lang="en-US" sz="1600" dirty="0"/>
              <a:t>- Second, to probe the theory of gravity, general relativity, in the very strong environment of Black holes. </a:t>
            </a:r>
          </a:p>
          <a:p>
            <a:endParaRPr lang="en-US" sz="1600" dirty="0"/>
          </a:p>
          <a:p>
            <a:r>
              <a:rPr lang="en-US" sz="1600" dirty="0"/>
              <a:t>LOFT is therefore an observatory designed to probe two key questions of nature, through astrophysics. </a:t>
            </a:r>
          </a:p>
          <a:p>
            <a:endParaRPr lang="en-US" sz="1600" dirty="0"/>
          </a:p>
          <a:p>
            <a:r>
              <a:rPr lang="en-US" sz="1600" dirty="0"/>
              <a:t>But of course LOFT is an observatory and will explore, in addition to its core science, the physics of hundred of</a:t>
            </a:r>
          </a:p>
          <a:p>
            <a:r>
              <a:rPr lang="en-US" sz="1600" dirty="0"/>
              <a:t>galactic and extragalactic sources. 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3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1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11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srgbClr val="000000"/>
                </a:solidFill>
              </a:rPr>
              <a:pPr eaLnBrk="1" hangingPunct="1">
                <a:defRPr/>
              </a:pPr>
              <a:t>45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64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  <a:p>
            <a:r>
              <a:rPr lang="it-IT" sz="1600" dirty="0"/>
              <a:t>First </a:t>
            </a:r>
            <a:r>
              <a:rPr lang="it-IT" sz="1600" dirty="0" err="1"/>
              <a:t>collapsed</a:t>
            </a:r>
            <a:r>
              <a:rPr lang="it-IT" sz="1600" dirty="0"/>
              <a:t> </a:t>
            </a:r>
            <a:r>
              <a:rPr lang="it-IT" sz="1600" dirty="0" err="1"/>
              <a:t>objects</a:t>
            </a:r>
            <a:r>
              <a:rPr lang="it-IT" sz="1600" dirty="0"/>
              <a:t> (</a:t>
            </a:r>
            <a:r>
              <a:rPr lang="it-IT" sz="1600" dirty="0" err="1"/>
              <a:t>stars</a:t>
            </a:r>
            <a:r>
              <a:rPr lang="it-IT" sz="1600" dirty="0"/>
              <a:t>, </a:t>
            </a:r>
            <a:r>
              <a:rPr lang="it-IT" sz="1600" dirty="0" err="1"/>
              <a:t>protogalaxies</a:t>
            </a:r>
            <a:r>
              <a:rPr lang="it-IT" sz="1600" dirty="0"/>
              <a:t>, and </a:t>
            </a:r>
            <a:r>
              <a:rPr lang="it-IT" sz="1600" dirty="0" err="1"/>
              <a:t>BHs</a:t>
            </a:r>
            <a:r>
              <a:rPr lang="it-IT" sz="1600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6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hangingPunct="1">
              <a:defRPr/>
            </a:pPr>
            <a:fld id="{A44FE924-B9B0-4DC1-A2BC-7BF77643DA4D}" type="slidenum">
              <a:rPr lang="it-IT" smtClean="0">
                <a:solidFill>
                  <a:prstClr val="black"/>
                </a:solidFill>
              </a:rPr>
              <a:pPr eaLnBrk="1" hangingPunct="1">
                <a:defRPr/>
              </a:pPr>
              <a:t>16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5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0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56925-1A61-314F-8C2D-5E6ADA12824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60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770F7-4720-7F4D-BA66-30910555EF96}" type="slidenum">
              <a:rPr lang="en-US"/>
              <a:pPr/>
              <a:t>19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/>
              <a:t>Darach</a:t>
            </a:r>
            <a:r>
              <a:rPr lang="en-US" dirty="0"/>
              <a:t> mentions paper on envelope stripping by the general environment in rich OB assocs.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59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600" dirty="0" err="1"/>
              <a:t>Presenter’s</a:t>
            </a:r>
            <a:r>
              <a:rPr lang="it-IT" sz="1600" dirty="0"/>
              <a:t> note:</a:t>
            </a:r>
          </a:p>
          <a:p>
            <a:endParaRPr lang="it-IT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FE924-B9B0-4DC1-A2BC-7BF77643DA4D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6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11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535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933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658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412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908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067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172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093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659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14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205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108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44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44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057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291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263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792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44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9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44" y="2057403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138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85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201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644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6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505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472117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4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FE8889D1-2319-C543-A770-32D6C96A0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5" y="6540241"/>
            <a:ext cx="447261" cy="476251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991563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7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7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1"/>
            <a:ext cx="454354" cy="454355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20" y="6249156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9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04154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prstClr val="black"/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21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183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33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913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487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16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86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0951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802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718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4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926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653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38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5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1" y="-1142999"/>
            <a:ext cx="6858002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6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2" y="650447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770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FFFFFF"/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65932" y="662302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3989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031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6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001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557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404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7038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360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7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491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2000"/>
            <a:ext cx="7174800" cy="428400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432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390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7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4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FE8889D1-2319-C543-A770-32D6C96A0C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25" y="6540241"/>
            <a:ext cx="447261" cy="476251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45290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9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rgbClr val="00B0F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17" name="Immagine 16" descr="test_07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2000"/>
          </a:blip>
          <a:srcRect l="26766" r="10533" b="24664"/>
          <a:stretch>
            <a:fillRect/>
          </a:stretch>
        </p:blipFill>
        <p:spPr>
          <a:xfrm>
            <a:off x="8094847" y="23247"/>
            <a:ext cx="1049159" cy="3432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24973" y="6590581"/>
            <a:ext cx="8096751" cy="1667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probing </a:t>
            </a:r>
            <a:r>
              <a:rPr lang="en-US" sz="1400" cap="small" dirty="0" err="1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spacetime</a:t>
            </a:r>
            <a:r>
              <a:rPr lang="en-US" sz="1400" cap="small" dirty="0">
                <a:solidFill>
                  <a:prstClr val="white">
                    <a:lumMod val="7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matter under extreme conditions</a:t>
            </a:r>
          </a:p>
        </p:txBody>
      </p:sp>
      <p:pic>
        <p:nvPicPr>
          <p:cNvPr id="26" name="Immagine 25" descr="icon.png"/>
          <p:cNvPicPr>
            <a:picLocks noChangeAspect="1"/>
          </p:cNvPicPr>
          <p:nvPr userDrawn="1"/>
        </p:nvPicPr>
        <p:blipFill>
          <a:blip r:embed="rId4" cstate="print">
            <a:grayscl/>
            <a:lum bright="2000"/>
          </a:blip>
          <a:stretch>
            <a:fillRect/>
          </a:stretch>
        </p:blipFill>
        <p:spPr>
          <a:xfrm>
            <a:off x="106363" y="6369141"/>
            <a:ext cx="454354" cy="454355"/>
          </a:xfrm>
          <a:prstGeom prst="rect">
            <a:avLst/>
          </a:prstGeom>
        </p:spPr>
      </p:pic>
      <p:sp>
        <p:nvSpPr>
          <p:cNvPr id="2" name="Rettangolo 1"/>
          <p:cNvSpPr/>
          <p:nvPr userDrawn="1"/>
        </p:nvSpPr>
        <p:spPr>
          <a:xfrm rot="712316">
            <a:off x="6920" y="6249156"/>
            <a:ext cx="1181339" cy="19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 rot="679645">
            <a:off x="7905699" y="446077"/>
            <a:ext cx="1181339" cy="568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8715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388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182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17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46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4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462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2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58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99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01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83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121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55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9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44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0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90308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58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05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187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76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694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74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85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6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8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207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548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30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305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578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754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112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76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478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9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1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15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71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82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26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01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6665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08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93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39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674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9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8121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4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70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28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64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18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76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82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92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98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34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476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7601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932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01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20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02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65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E024D-934F-45B1-A2CF-553F74B7141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66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17D5E-B885-4562-851F-EEAD6CA0339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49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693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4E26A-982D-4A4F-9BB9-85A4F3FA2D0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7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B318C-F122-4623-AEBA-710A537FFC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4094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1A522-B2D4-4A10-B352-9745F63DB3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4472-F16C-45AE-A297-C830A53696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52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9A4C7-288A-45B2-802A-2AC397EB91E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962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43011"/>
          </a:xfrm>
          <a:prstGeom prst="rect">
            <a:avLst/>
          </a:prstGeom>
        </p:spPr>
      </p:pic>
      <p:sp>
        <p:nvSpPr>
          <p:cNvPr id="15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6363" y="69013"/>
            <a:ext cx="3078539" cy="276999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1800" cap="small" baseline="0">
                <a:solidFill>
                  <a:schemeClr val="bg1"/>
                </a:solidFill>
                <a:latin typeface="Book Antiqua" panose="02040602050305030304" pitchFamily="18" charset="0"/>
                <a:ea typeface="Verdana" panose="020B0604030504040204" pitchFamily="34" charset="0"/>
                <a:cs typeface="Book Antiqua" panose="02040602050305030304" pitchFamily="18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pic>
        <p:nvPicPr>
          <p:cNvPr id="23" name="Immagine 22" descr="banner.png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0" y="6214989"/>
            <a:ext cx="9144000" cy="643011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1014081" y="6590581"/>
            <a:ext cx="8096751" cy="17395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eaLnBrk="1" fontAlgn="auto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small" dirty="0">
                <a:solidFill>
                  <a:prstClr val="white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EXPLORING THE COSMIC DAWN AND THE MULTI-MESSENGER TRANSIENT UNIVERSE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068723"/>
            <a:ext cx="791482" cy="78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E4341E7-A255-124F-92FB-4E4B263B0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26019" y="6540239"/>
            <a:ext cx="447261" cy="476250"/>
          </a:xfrm>
          <a:prstGeom prst="rect">
            <a:avLst/>
          </a:prstGeom>
          <a:ln/>
        </p:spPr>
        <p:txBody>
          <a:bodyPr/>
          <a:lstStyle>
            <a:lvl1pPr>
              <a:defRPr sz="1400" baseline="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149181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CF9FD-15B7-417B-BB6A-FA11E89EDA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607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F1BC2-AC55-4AB9-B3D5-ED30712A305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47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CBFAC-6AD4-4400-B0CF-7E363141195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16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43C8-360B-4D2D-9D52-2FC06DAE57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252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F5EC7-2AB6-4833-8784-2E008677D5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913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A8FA-AA73-4E2C-ABD7-EDA6043CB26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7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2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3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37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6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" name="Picture 2" descr="PPT_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87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 userDrawn="1"/>
        </p:nvSpPr>
        <p:spPr bwMode="auto">
          <a:xfrm>
            <a:off x="6160933" y="6279900"/>
            <a:ext cx="28398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t>THESEUS ESA Study Team | 05/06/2020 | Slide  </a:t>
            </a:r>
            <a:fld id="{7AB8C592-106F-41A2-B883-0D20C0419F43}" type="slidenum">
              <a:rPr lang="en-GB" sz="800" noProof="1" smtClean="0">
                <a:solidFill>
                  <a:srgbClr val="4D4F53"/>
                </a:solidFill>
                <a:latin typeface="Verdana" pitchFamily="34" charset="0"/>
              </a:rPr>
              <a:pPr algn="r" eaLnBrk="1" hangingPunct="1">
                <a:spcBef>
                  <a:spcPct val="50000"/>
                </a:spcBef>
              </a:pPr>
              <a:t>‹N›</a:t>
            </a:fld>
            <a:endParaRPr lang="en-GB" sz="800" noProof="1">
              <a:solidFill>
                <a:srgbClr val="4D4F53"/>
              </a:solidFill>
              <a:latin typeface="Verdana" pitchFamily="34" charset="0"/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166064" y="6279900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800" smtClean="0">
                <a:solidFill>
                  <a:srgbClr val="000000">
                    <a:lumMod val="75000"/>
                    <a:lumOff val="25000"/>
                  </a:srgbClr>
                </a:solidFill>
                <a:latin typeface="Verdana" pitchFamily="34" charset="0"/>
              </a:rPr>
              <a:t>ESA UNCLASSIFIED - For Official Use</a:t>
            </a:r>
            <a:endParaRPr lang="en-GB" sz="800" dirty="0">
              <a:solidFill>
                <a:srgbClr val="000000">
                  <a:lumMod val="75000"/>
                  <a:lumOff val="25000"/>
                </a:srgbClr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4"/>
            <a:ext cx="1210456" cy="504000"/>
          </a:xfrm>
          <a:prstGeom prst="rect">
            <a:avLst/>
          </a:prstGeom>
        </p:spPr>
      </p:pic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61566"/>
            <a:ext cx="7174846" cy="42703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 userDrawn="1"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eaLnBrk="1" hangingPunct="1"/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91276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72800" y="6618883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268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7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66" r:id="rId4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7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0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D40C7D3-D5F7-4717-86B5-04F5408A5AF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2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2.emf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jpe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8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0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96.png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105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52400" y="381000"/>
            <a:ext cx="8857907" cy="1692771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5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Cosmology</a:t>
            </a:r>
            <a:r>
              <a:rPr lang="it-IT" sz="5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with      Gamma-</a:t>
            </a:r>
            <a:r>
              <a:rPr lang="it-IT" sz="5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Ray</a:t>
            </a:r>
            <a:r>
              <a:rPr lang="it-IT" sz="5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5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Bursts</a:t>
            </a:r>
            <a:endParaRPr lang="it-IT" sz="5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CasellaDiTesto 1"/>
          <p:cNvSpPr txBox="1">
            <a:spLocks noChangeArrowheads="1"/>
          </p:cNvSpPr>
          <p:nvPr/>
        </p:nvSpPr>
        <p:spPr bwMode="auto">
          <a:xfrm>
            <a:off x="1949232" y="2527610"/>
            <a:ext cx="532786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Lorenzo Amati </a:t>
            </a:r>
            <a:endParaRPr lang="it-IT" altLang="it-IT" sz="2800" b="1" dirty="0"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u="none" dirty="0" smtClean="0">
                <a:latin typeface="Book Antiqua" panose="02040602050305030304" pitchFamily="18" charset="0"/>
              </a:rPr>
              <a:t>(INAF – OAS Bologna)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 smtClean="0">
                <a:latin typeface="Book Antiqua" panose="02040602050305030304" pitchFamily="18" charset="0"/>
              </a:rPr>
              <a:t>(</a:t>
            </a:r>
            <a:r>
              <a:rPr lang="it-IT" altLang="it-IT" sz="2800" dirty="0" smtClean="0">
                <a:latin typeface="Book Antiqua" panose="02040602050305030304" pitchFamily="18" charset="0"/>
              </a:rPr>
              <a:t>11 </a:t>
            </a:r>
            <a:r>
              <a:rPr lang="it-IT" altLang="it-IT" sz="2800" dirty="0" err="1" smtClean="0">
                <a:latin typeface="Book Antiqua" panose="02040602050305030304" pitchFamily="18" charset="0"/>
              </a:rPr>
              <a:t>July</a:t>
            </a:r>
            <a:r>
              <a:rPr lang="it-IT" altLang="it-IT" sz="2800" dirty="0" smtClean="0">
                <a:latin typeface="Book Antiqua" panose="02040602050305030304" pitchFamily="18" charset="0"/>
              </a:rPr>
              <a:t> 2022)</a:t>
            </a:r>
            <a:endParaRPr lang="it-IT" altLang="it-IT" sz="2800" u="none" dirty="0">
              <a:latin typeface="Book Antiqua" panose="0204060205030503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2" y="2535044"/>
            <a:ext cx="2514600" cy="142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trebbe essere un'immagine raffigurante il seguente testo &quot;OA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2514600"/>
            <a:ext cx="1600199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64674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9169199" cy="110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10"/>
          <p:cNvSpPr txBox="1">
            <a:spLocks noChangeArrowheads="1"/>
          </p:cNvSpPr>
          <p:nvPr/>
        </p:nvSpPr>
        <p:spPr bwMode="auto">
          <a:xfrm>
            <a:off x="511183" y="5353791"/>
            <a:ext cx="798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JWST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altLang="it-IT" sz="20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ELTs </a:t>
            </a:r>
            <a:r>
              <a:rPr lang="en-GB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surveys will be not able to probe the faint end of the galaxy Luminosity Function at high redshifts (z&gt;6-8)</a:t>
            </a:r>
          </a:p>
        </p:txBody>
      </p:sp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ZoneTexte 22"/>
          <p:cNvSpPr txBox="1">
            <a:spLocks noChangeArrowheads="1"/>
          </p:cNvSpPr>
          <p:nvPr/>
        </p:nvSpPr>
        <p:spPr bwMode="auto">
          <a:xfrm>
            <a:off x="3941645" y="4953003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24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71" y="1066800"/>
            <a:ext cx="5883275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1"/>
          <p:cNvSpPr>
            <a:spLocks noChangeArrowheads="1"/>
          </p:cNvSpPr>
          <p:nvPr/>
        </p:nvSpPr>
        <p:spPr bwMode="auto">
          <a:xfrm>
            <a:off x="5257800" y="979944"/>
            <a:ext cx="3811678" cy="267765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fraction 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escape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 of UV photons from high-z galaxies</a:t>
            </a:r>
          </a:p>
          <a:p>
            <a:pPr algn="just">
              <a:spcBef>
                <a:spcPct val="0"/>
              </a:spcBef>
            </a:pP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</a:t>
            </a:r>
            <a:r>
              <a:rPr lang="en-GB" altLang="it-IT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metallicity  of the ISM and IGM and its evolution</a:t>
            </a:r>
          </a:p>
        </p:txBody>
      </p:sp>
      <p:sp>
        <p:nvSpPr>
          <p:cNvPr id="9" name="ZoneTexte 22"/>
          <p:cNvSpPr txBox="1">
            <a:spLocks noChangeArrowheads="1"/>
          </p:cNvSpPr>
          <p:nvPr/>
        </p:nvSpPr>
        <p:spPr bwMode="auto">
          <a:xfrm>
            <a:off x="3975100" y="5395919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>
                <a:solidFill>
                  <a:srgbClr val="000000"/>
                </a:solidFill>
              </a:rPr>
              <a:t>Robertson&amp;Ellis12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2" y="3641612"/>
            <a:ext cx="8048238" cy="32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07" y="1182744"/>
            <a:ext cx="1395362" cy="14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/>
          <p:nvPr/>
        </p:nvSpPr>
        <p:spPr>
          <a:xfrm>
            <a:off x="215902" y="-228600"/>
            <a:ext cx="86994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42632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25" y="146447"/>
            <a:ext cx="8382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sz="3400" b="1" noProof="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(late‘20s and 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‘30s</a:t>
            </a:r>
            <a:r>
              <a:rPr lang="it-IT" altLang="it-IT" sz="3400" b="1" noProof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endParaRPr kumimoji="0" lang="it-IT" altLang="it-IT" sz="3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3787676"/>
            <a:ext cx="8839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1813" indent="-531813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536700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173288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09875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46463" indent="-457200"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036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3608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180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275263" indent="-457200" fontAlgn="base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400" b="1" dirty="0" smtClean="0">
                <a:solidFill>
                  <a:srgbClr val="C00000"/>
                </a:solidFill>
              </a:rPr>
              <a:t>THESEUS </a:t>
            </a:r>
            <a:r>
              <a:rPr lang="it-IT" altLang="it-IT" sz="2400" dirty="0" smtClean="0">
                <a:solidFill>
                  <a:srgbClr val="C00000"/>
                </a:solidFill>
              </a:rPr>
              <a:t>(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studied</a:t>
            </a:r>
            <a:r>
              <a:rPr lang="it-IT" altLang="it-IT" sz="2400" dirty="0" smtClean="0">
                <a:solidFill>
                  <a:srgbClr val="C00000"/>
                </a:solidFill>
              </a:rPr>
              <a:t> for ESA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Cosmic</a:t>
            </a:r>
            <a:r>
              <a:rPr lang="it-IT" altLang="it-IT" sz="2400" dirty="0" smtClean="0">
                <a:solidFill>
                  <a:srgbClr val="C00000"/>
                </a:solidFill>
              </a:rPr>
              <a:t> Vision / M5),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HiZ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-GUNDAM </a:t>
            </a:r>
            <a:r>
              <a:rPr lang="it-IT" altLang="it-IT" sz="2400" dirty="0" smtClean="0">
                <a:solidFill>
                  <a:srgbClr val="C00000"/>
                </a:solidFill>
              </a:rPr>
              <a:t>(JAXA, under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study</a:t>
            </a:r>
            <a:r>
              <a:rPr lang="it-IT" altLang="it-IT" sz="2400" dirty="0" smtClean="0">
                <a:solidFill>
                  <a:srgbClr val="C00000"/>
                </a:solidFill>
              </a:rPr>
              <a:t>), 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TAP </a:t>
            </a:r>
            <a:r>
              <a:rPr lang="it-IT" altLang="it-IT" sz="2400" dirty="0" smtClean="0">
                <a:solidFill>
                  <a:srgbClr val="C00000"/>
                </a:solidFill>
              </a:rPr>
              <a:t>(idea for NASA probe-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class</a:t>
            </a:r>
            <a:r>
              <a:rPr lang="it-IT" altLang="it-IT" sz="2400" dirty="0" smtClean="0">
                <a:solidFill>
                  <a:srgbClr val="C00000"/>
                </a:solidFill>
              </a:rPr>
              <a:t> 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mission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), 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Gamow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 Explorer </a:t>
            </a:r>
            <a:r>
              <a:rPr lang="it-IT" altLang="it-IT" sz="2400" dirty="0" smtClean="0">
                <a:solidFill>
                  <a:srgbClr val="C00000"/>
                </a:solidFill>
              </a:rPr>
              <a:t>(</a:t>
            </a:r>
            <a:r>
              <a:rPr lang="it-IT" altLang="it-IT" sz="2400" dirty="0" err="1" smtClean="0">
                <a:solidFill>
                  <a:srgbClr val="C00000"/>
                </a:solidFill>
              </a:rPr>
              <a:t>proposal</a:t>
            </a:r>
            <a:r>
              <a:rPr lang="it-IT" altLang="it-IT" sz="2400" dirty="0" smtClean="0">
                <a:solidFill>
                  <a:srgbClr val="C00000"/>
                </a:solidFill>
              </a:rPr>
              <a:t> for NASA MIDEX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):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emission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down to soft X-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rays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, source location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accuracy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of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few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arcmin</a:t>
            </a:r>
            <a:r>
              <a:rPr lang="it-IT" altLang="it-IT" sz="2400" dirty="0" smtClean="0">
                <a:solidFill>
                  <a:schemeClr val="accent2"/>
                </a:solidFill>
              </a:rPr>
              <a:t>,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prompt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follow-up with NIR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telescope</a:t>
            </a:r>
            <a:r>
              <a:rPr lang="it-IT" altLang="it-IT" sz="2400" dirty="0" smtClean="0">
                <a:solidFill>
                  <a:schemeClr val="accent2"/>
                </a:solidFill>
              </a:rPr>
              <a:t>, 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on-</a:t>
            </a:r>
            <a:r>
              <a:rPr lang="it-IT" altLang="it-IT" sz="2400" b="1" dirty="0" err="1" smtClean="0">
                <a:solidFill>
                  <a:srgbClr val="C00000"/>
                </a:solidFill>
              </a:rPr>
              <a:t>board</a:t>
            </a:r>
            <a:r>
              <a:rPr lang="it-IT" altLang="it-IT" sz="2400" b="1" dirty="0" smtClean="0">
                <a:solidFill>
                  <a:srgbClr val="C00000"/>
                </a:solidFill>
              </a:rPr>
              <a:t> REDSHIFT</a:t>
            </a:r>
            <a:endParaRPr lang="it-IT" altLang="it-IT" sz="2400" b="1" dirty="0">
              <a:solidFill>
                <a:srgbClr val="C0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436"/>
          <a:stretch/>
        </p:blipFill>
        <p:spPr>
          <a:xfrm>
            <a:off x="14868" y="834522"/>
            <a:ext cx="9144000" cy="262235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057400" y="914400"/>
            <a:ext cx="4953000" cy="533400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60238"/>
              </p:ext>
            </p:extLst>
          </p:nvPr>
        </p:nvGraphicFramePr>
        <p:xfrm>
          <a:off x="521208" y="-76199"/>
          <a:ext cx="8247888" cy="5349240"/>
        </p:xfrm>
        <a:graphic>
          <a:graphicData uri="http://schemas.openxmlformats.org/drawingml/2006/table">
            <a:tbl>
              <a:tblPr/>
              <a:tblGrid>
                <a:gridCol w="8247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76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Futura Lt BT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23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800" b="1" i="1" dirty="0" smtClean="0">
                          <a:solidFill>
                            <a:srgbClr val="FF00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 Black" panose="020B0A04020102020204" pitchFamily="34" charset="0"/>
                        </a:rPr>
                        <a:t>THESEUS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b="1" i="1" dirty="0" smtClean="0">
                          <a:solidFill>
                            <a:srgbClr val="FF00FF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Arial Black" panose="020B0A04020102020204" pitchFamily="34" charset="0"/>
                        </a:rPr>
                        <a:t>Transient High Energy Sky and  Early Universe Surveyor </a:t>
                      </a:r>
                      <a:endParaRPr lang="it-IT" sz="3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 smtClean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2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Proposer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INAF –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OAS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Bologna, Italy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it-IT" sz="22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Coordinators (ESA/M5)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Lorenzo Amati, Paul O’Brien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Univ.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Leicester,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UK),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Diego Gotz (CEA-Paris, France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), A.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Santangelo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(Univ. Tuebingen, D),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E. Bozzo (Univ.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Genève, CH)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da-DK" sz="2200" b="1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Payload consortium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 Italy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UK, 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France,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Germany, Switzerland, Spain,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Poland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Denmark, Belgium, Czech </a:t>
                      </a:r>
                      <a:r>
                        <a:rPr lang="da-DK" sz="2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Republic</a:t>
                      </a:r>
                      <a:r>
                        <a:rPr lang="da-DK" sz="2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Slovenia,</a:t>
                      </a:r>
                      <a:r>
                        <a:rPr lang="da-DK" sz="2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Ireland,  NL, ESA</a:t>
                      </a:r>
                      <a:endParaRPr lang="it-IT" sz="22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da-DK" sz="1100" dirty="0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287" marR="2228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" y="5410200"/>
            <a:ext cx="8610600" cy="12575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430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0"/>
    </mc:Choice>
    <mc:Fallback xmlns="">
      <p:transition spd="slow" advTm="2485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xmlns="" id="{C85C3724-9497-456A-84A8-20FCD81E2396}"/>
              </a:ext>
            </a:extLst>
          </p:cNvPr>
          <p:cNvSpPr/>
          <p:nvPr/>
        </p:nvSpPr>
        <p:spPr>
          <a:xfrm>
            <a:off x="149241" y="2502304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534965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range, sensitivity, FOV and localization accuracy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0"/>
            <a:ext cx="88903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                        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(led by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ESA/M5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re-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M7)  </a:t>
            </a:r>
            <a:endParaRPr lang="it-IT" altLang="it-IT" sz="28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5112042" y="3521986"/>
            <a:ext cx="740232" cy="69668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219705" y="4261414"/>
            <a:ext cx="707573" cy="663235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8" name="Ovale 16">
            <a:extLst>
              <a:ext uri="{FF2B5EF4-FFF2-40B4-BE49-F238E27FC236}">
                <a16:creationId xmlns="" xmlns:a16="http://schemas.microsoft.com/office/drawing/2014/main" id="{92B2EA65-02FE-44FD-8BAA-63A59C3D46F7}"/>
              </a:ext>
            </a:extLst>
          </p:cNvPr>
          <p:cNvSpPr/>
          <p:nvPr/>
        </p:nvSpPr>
        <p:spPr>
          <a:xfrm>
            <a:off x="5755831" y="328510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9" name="Ovale 18"/>
          <p:cNvSpPr/>
          <p:nvPr/>
        </p:nvSpPr>
        <p:spPr>
          <a:xfrm>
            <a:off x="5875569" y="4205456"/>
            <a:ext cx="408211" cy="448527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6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810AA5F-E236-45C9-B488-43B4448745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1977" r="6935" b="4217"/>
          <a:stretch/>
        </p:blipFill>
        <p:spPr>
          <a:xfrm>
            <a:off x="5219699" y="1692728"/>
            <a:ext cx="3820886" cy="4479472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xmlns="" id="{E3E19EB5-FE38-084A-B47C-BD46BBEC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9144" y="111613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THIS BREAKTHROUGH WILL BE ACHIEVED BY A MISSION CONCEPT OVERCOMING MAIN LIMITATIONS OF CURRENT FACILITIES  </a:t>
            </a:r>
          </a:p>
        </p:txBody>
      </p:sp>
      <p:sp>
        <p:nvSpPr>
          <p:cNvPr id="10" name="Rettangolo arrotondato 4">
            <a:extLst>
              <a:ext uri="{FF2B5EF4-FFF2-40B4-BE49-F238E27FC236}">
                <a16:creationId xmlns:a16="http://schemas.microsoft.com/office/drawing/2014/main" xmlns="" id="{C85C3724-9497-456A-84A8-20FCD81E2396}"/>
              </a:ext>
            </a:extLst>
          </p:cNvPr>
          <p:cNvSpPr/>
          <p:nvPr/>
        </p:nvSpPr>
        <p:spPr>
          <a:xfrm>
            <a:off x="149241" y="2502304"/>
            <a:ext cx="4807838" cy="1474389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xmlns="" id="{B6D92E81-12C2-4008-B1F6-73B6188B369E}"/>
              </a:ext>
            </a:extLst>
          </p:cNvPr>
          <p:cNvSpPr txBox="1">
            <a:spLocks/>
          </p:cNvSpPr>
          <p:nvPr/>
        </p:nvSpPr>
        <p:spPr bwMode="auto">
          <a:xfrm>
            <a:off x="149242" y="2534965"/>
            <a:ext cx="4807838" cy="141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Set of innovative wide-field monitors with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unprecedented combination of broad energy range, sensitivity, FOV and localization accuracy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149247" y="4351457"/>
            <a:ext cx="4807839" cy="1402407"/>
          </a:xfrm>
          <a:prstGeom prst="roundRect">
            <a:avLst>
              <a:gd name="adj" fmla="val 14235"/>
            </a:avLst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149248" y="4382464"/>
            <a:ext cx="4807837" cy="133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On-board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autonomous fast follow-up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in optical/NIR,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arcsec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location and </a:t>
            </a:r>
            <a:r>
              <a:rPr lang="en-US" sz="2000" b="1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redshift measurement  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of detected GRB/transients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6199" y="0"/>
            <a:ext cx="889037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GRB </a:t>
            </a:r>
            <a:r>
              <a:rPr lang="it-IT" altLang="it-IT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  <a:r>
              <a:rPr lang="it-IT" altLang="it-IT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the case of THESEUS                        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(led by </a:t>
            </a:r>
            <a:r>
              <a:rPr lang="it-IT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ESA/M5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 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re-</a:t>
            </a:r>
            <a:r>
              <a:rPr lang="it-IT" altLang="it-IT" sz="28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it-IT" altLang="it-IT" sz="2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M7)  </a:t>
            </a:r>
            <a:endParaRPr lang="it-IT" altLang="it-IT" sz="28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753093" y="3433484"/>
            <a:ext cx="998768" cy="997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Shedding light on the early Universe with GRBs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69" y="1676400"/>
            <a:ext cx="3961242" cy="4456397"/>
          </a:xfrm>
          <a:prstGeom prst="rect">
            <a:avLst/>
          </a:prstGeom>
        </p:spPr>
      </p:pic>
      <p:pic>
        <p:nvPicPr>
          <p:cNvPr id="10" name="lum_z_hist_notheseus.pdf" descr="lum_z_hist_notheseus.pdf"/>
          <p:cNvPicPr>
            <a:picLocks noChangeAspect="1"/>
          </p:cNvPicPr>
          <p:nvPr/>
        </p:nvPicPr>
        <p:blipFill rotWithShape="1">
          <a:blip r:embed="rId5">
            <a:extLst/>
          </a:blip>
          <a:srcRect r="28354"/>
          <a:stretch/>
        </p:blipFill>
        <p:spPr>
          <a:xfrm>
            <a:off x="39755" y="509865"/>
            <a:ext cx="4331154" cy="568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5" y="761369"/>
            <a:ext cx="4773091" cy="52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6598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Shedding light on the early Universe with GRBs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0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3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="" xmlns:a16="http://schemas.microsoft.com/office/drawing/2014/main" id="{DB46C1CD-DC5E-4BD3-BC2C-721B3C5F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33" y="5606302"/>
            <a:ext cx="1371719" cy="8657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2D4240C-C339-4E47-8F1F-3EC63D9B0FAA}"/>
              </a:ext>
            </a:extLst>
          </p:cNvPr>
          <p:cNvSpPr/>
          <p:nvPr/>
        </p:nvSpPr>
        <p:spPr>
          <a:xfrm>
            <a:off x="5153365" y="8944"/>
            <a:ext cx="3990635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27843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19252" y="3039291"/>
            <a:ext cx="1330021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Cosmic chemical evolution, Pop III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5266752" y="115774"/>
            <a:ext cx="3831595" cy="646331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lvl="1" algn="ctr">
              <a:spcBef>
                <a:spcPct val="50000"/>
              </a:spcBef>
              <a:spcAft>
                <a:spcPts val="600"/>
              </a:spcAft>
            </a:pPr>
            <a:r>
              <a:rPr lang="en-GB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GRB accurate localization and NIR, X-ray, Gamma-ray characterization, </a:t>
            </a:r>
            <a:r>
              <a:rPr lang="en-GB" u="sng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redshift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344249" y="2844856"/>
            <a:ext cx="1966439" cy="1323439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-266700" algn="ctr">
              <a:spcBef>
                <a:spcPct val="50000"/>
              </a:spcBef>
              <a:spcAft>
                <a:spcPts val="600"/>
              </a:spcAft>
            </a:pPr>
            <a:r>
              <a:rPr lang="en-GB" sz="2000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Neutral fraction of IGM, ionizing radiation escape fraction </a:t>
            </a:r>
          </a:p>
        </p:txBody>
      </p:sp>
      <p:cxnSp>
        <p:nvCxnSpPr>
          <p:cNvPr id="56" name="Straight Arrow Connector 55"/>
          <p:cNvCxnSpPr>
            <a:cxnSpLocks/>
            <a:stCxn id="30" idx="1"/>
            <a:endCxn id="31" idx="3"/>
          </p:cNvCxnSpPr>
          <p:nvPr/>
        </p:nvCxnSpPr>
        <p:spPr bwMode="auto">
          <a:xfrm flipH="1">
            <a:off x="2310688" y="438940"/>
            <a:ext cx="2956064" cy="3067636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9" name="Straight Arrow Connector 35"/>
          <p:cNvCxnSpPr>
            <a:cxnSpLocks/>
            <a:stCxn id="30" idx="1"/>
            <a:endCxn id="4" idx="0"/>
          </p:cNvCxnSpPr>
          <p:nvPr/>
        </p:nvCxnSpPr>
        <p:spPr bwMode="auto">
          <a:xfrm flipH="1">
            <a:off x="4184263" y="438940"/>
            <a:ext cx="1082489" cy="2600351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53869" y="186744"/>
            <a:ext cx="2471866" cy="646331"/>
          </a:xfrm>
          <a:prstGeom prst="rect">
            <a:avLst/>
          </a:prstGeom>
          <a:solidFill>
            <a:schemeClr val="tx1">
              <a:alpha val="50980"/>
            </a:schemeClr>
          </a:solidFill>
          <a:ln w="25400" cap="rnd">
            <a:solidFill>
              <a:srgbClr val="CC2C1D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90500" lvl="1" algn="l">
              <a:spcBef>
                <a:spcPct val="50000"/>
              </a:spcBef>
              <a:spcAft>
                <a:spcPts val="600"/>
              </a:spcAft>
            </a:pPr>
            <a:r>
              <a:rPr lang="en-GB" dirty="0">
                <a:solidFill>
                  <a:srgbClr val="FFFF00"/>
                </a:solidFill>
                <a:latin typeface="Arial Narrow" panose="020B0606020202030204" pitchFamily="34" charset="0"/>
                <a:cs typeface="Footlight MT Light"/>
              </a:rPr>
              <a:t>Star formation history, primordial galaxies</a:t>
            </a: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032" y="4474428"/>
            <a:ext cx="1925195" cy="1986255"/>
          </a:xfrm>
          <a:prstGeom prst="rect">
            <a:avLst/>
          </a:prstGeom>
        </p:spPr>
      </p:pic>
      <p:pic>
        <p:nvPicPr>
          <p:cNvPr id="122" name="Picture 9" descr="elt-telescope">
            <a:extLst>
              <a:ext uri="{FF2B5EF4-FFF2-40B4-BE49-F238E27FC236}">
                <a16:creationId xmlns="" xmlns:a16="http://schemas.microsoft.com/office/drawing/2014/main" id="{C6CF4E4A-BD98-447C-AA1F-88C44743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43" y="989361"/>
            <a:ext cx="1237497" cy="8244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4" name="Rectangle 11">
            <a:extLst>
              <a:ext uri="{FF2B5EF4-FFF2-40B4-BE49-F238E27FC236}">
                <a16:creationId xmlns="" xmlns:a16="http://schemas.microsoft.com/office/drawing/2014/main" id="{BE8DD237-0478-4569-AD7A-42DD3F01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56" y="1015611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 TMT GMT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30" name="Rectangle 11">
            <a:extLst>
              <a:ext uri="{FF2B5EF4-FFF2-40B4-BE49-F238E27FC236}">
                <a16:creationId xmlns="" xmlns:a16="http://schemas.microsoft.com/office/drawing/2014/main" id="{A5E4745D-1CFA-4F6E-AB11-D921A5FF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530" y="6206364"/>
            <a:ext cx="761206" cy="206466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defRPr/>
            </a:pPr>
            <a:r>
              <a: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ATHENA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/>
          <p:cNvCxnSpPr>
            <a:cxnSpLocks/>
            <a:stCxn id="30" idx="1"/>
            <a:endCxn id="41" idx="3"/>
          </p:cNvCxnSpPr>
          <p:nvPr/>
        </p:nvCxnSpPr>
        <p:spPr bwMode="auto">
          <a:xfrm flipH="1">
            <a:off x="2525735" y="438940"/>
            <a:ext cx="2741017" cy="70970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51" name="Straight Arrow Connector 50"/>
          <p:cNvCxnSpPr>
            <a:cxnSpLocks/>
            <a:endCxn id="20" idx="2"/>
          </p:cNvCxnSpPr>
          <p:nvPr/>
        </p:nvCxnSpPr>
        <p:spPr bwMode="auto">
          <a:xfrm flipV="1">
            <a:off x="7180205" y="3544792"/>
            <a:ext cx="0" cy="615165"/>
          </a:xfrm>
          <a:prstGeom prst="straightConnector1">
            <a:avLst/>
          </a:prstGeom>
          <a:solidFill>
            <a:schemeClr val="bg1">
              <a:alpha val="32001"/>
            </a:schemeClr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FAD7420E-5D7E-406A-8F70-647ED0A1D8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" y="935877"/>
            <a:ext cx="2382882" cy="150636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C04D602-920D-4310-9E71-4913E933A2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5825" r="8959" b="4393"/>
          <a:stretch/>
        </p:blipFill>
        <p:spPr>
          <a:xfrm>
            <a:off x="314221" y="4226000"/>
            <a:ext cx="2026494" cy="15035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9" descr="elt-telescope">
            <a:extLst>
              <a:ext uri="{FF2B5EF4-FFF2-40B4-BE49-F238E27FC236}">
                <a16:creationId xmlns="" xmlns:a16="http://schemas.microsoft.com/office/drawing/2014/main" id="{B2B4C312-C7B7-4F03-9C7C-C098FD4E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014" y="5792676"/>
            <a:ext cx="1237497" cy="8244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4" name="Rectangle 11">
            <a:extLst>
              <a:ext uri="{FF2B5EF4-FFF2-40B4-BE49-F238E27FC236}">
                <a16:creationId xmlns="" xmlns:a16="http://schemas.microsoft.com/office/drawing/2014/main" id="{43B8635F-C2AB-4EB3-ACCC-1977B7D91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27" y="5818926"/>
            <a:ext cx="1086690" cy="176989"/>
          </a:xfrm>
          <a:prstGeom prst="rect">
            <a:avLst/>
          </a:prstGeom>
          <a:solidFill>
            <a:schemeClr val="bg1"/>
          </a:solidFill>
          <a:ln w="190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ELT TMT GMT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45" name="image21.png">
            <a:extLst>
              <a:ext uri="{FF2B5EF4-FFF2-40B4-BE49-F238E27FC236}">
                <a16:creationId xmlns="" xmlns:a16="http://schemas.microsoft.com/office/drawing/2014/main" id="{F5FFDF6E-7A8E-418B-97AC-25AA4C9A118B}"/>
              </a:ext>
            </a:extLst>
          </p:cNvPr>
          <p:cNvPicPr/>
          <p:nvPr/>
        </p:nvPicPr>
        <p:blipFill>
          <a:blip r:embed="rId8"/>
          <a:srcRect l="49966" t="42538" r="2159" b="13140"/>
          <a:stretch>
            <a:fillRect/>
          </a:stretch>
        </p:blipFill>
        <p:spPr>
          <a:xfrm>
            <a:off x="3143794" y="4485077"/>
            <a:ext cx="1846634" cy="1079700"/>
          </a:xfrm>
          <a:prstGeom prst="rect">
            <a:avLst/>
          </a:prstGeom>
          <a:ln/>
        </p:spPr>
      </p:pic>
      <p:pic>
        <p:nvPicPr>
          <p:cNvPr id="50" name="Picture 2" descr="THESEUS">
            <a:extLst>
              <a:ext uri="{FF2B5EF4-FFF2-40B4-BE49-F238E27FC236}">
                <a16:creationId xmlns="" xmlns:a16="http://schemas.microsoft.com/office/drawing/2014/main" id="{F3344EC6-2B2F-4608-A219-2B1142871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1382" r="7390" b="8278"/>
          <a:stretch/>
        </p:blipFill>
        <p:spPr bwMode="auto">
          <a:xfrm>
            <a:off x="6007415" y="4076466"/>
            <a:ext cx="2349690" cy="4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4687E14-55B2-4628-93C0-ED6F9C4BE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4179" y="2164683"/>
            <a:ext cx="2732052" cy="138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D49F651-EAE9-43AA-B32F-F65A07A8A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5494" y="829940"/>
            <a:ext cx="1850459" cy="12372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A801102-3076-4695-98A6-F99FB85244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3346" y="839261"/>
            <a:ext cx="1741202" cy="12220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70C9480-0593-4177-9CD7-DF86847F77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5286" y="2271462"/>
            <a:ext cx="1489012" cy="1706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2B043F1-6797-4A1E-AD7E-65304491EEB9}"/>
              </a:ext>
            </a:extLst>
          </p:cNvPr>
          <p:cNvSpPr/>
          <p:nvPr/>
        </p:nvSpPr>
        <p:spPr>
          <a:xfrm>
            <a:off x="5932315" y="6485541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THESEUS SYNERGIES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1791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/>
          <a:stretch/>
        </p:blipFill>
        <p:spPr bwMode="auto">
          <a:xfrm>
            <a:off x="3947259" y="1295400"/>
            <a:ext cx="458714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tangolo arrotondato 10"/>
          <p:cNvSpPr/>
          <p:nvPr/>
        </p:nvSpPr>
        <p:spPr>
          <a:xfrm>
            <a:off x="184366" y="1295400"/>
            <a:ext cx="3298371" cy="1558099"/>
          </a:xfrm>
          <a:prstGeom prst="roundRect">
            <a:avLst/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90071" y="3048000"/>
            <a:ext cx="3292664" cy="1499973"/>
          </a:xfrm>
          <a:prstGeom prst="roundRect">
            <a:avLst/>
          </a:prstGeom>
          <a:solidFill>
            <a:srgbClr val="C00000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 bwMode="auto">
          <a:xfrm>
            <a:off x="442447" y="3080659"/>
            <a:ext cx="28334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Short GRBs: NS-NS or NS-BH mergers,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GW sources </a:t>
            </a:r>
            <a:endParaRPr lang="en-US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190071" y="1382486"/>
            <a:ext cx="308583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Long GRBs: core collapse of </a:t>
            </a:r>
            <a:r>
              <a:rPr lang="en-US" sz="22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pecular</a:t>
            </a:r>
            <a:r>
              <a:rPr lang="en-US" sz="2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massive stars, </a:t>
            </a:r>
            <a:r>
              <a:rPr lang="en-US" sz="2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association with SN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6200" y="76200"/>
            <a:ext cx="882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Gamma-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Ray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Bursts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most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extreme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phenomena</a:t>
            </a:r>
            <a:r>
              <a:rPr lang="it-IT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in the </a:t>
            </a:r>
            <a:r>
              <a:rPr lang="it-IT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Universe</a:t>
            </a:r>
            <a:endParaRPr lang="it-IT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16" y="4617643"/>
            <a:ext cx="3149656" cy="22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xmlns="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 measure of  cosmic SFR at high-z (possibly including pop-III stars)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B5F9A2B4-D2BA-8F43-8F3B-E6A5C6446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800" y="1153928"/>
            <a:ext cx="6019800" cy="425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ttangolo arrotondato 12">
            <a:extLst>
              <a:ext uri="{FF2B5EF4-FFF2-40B4-BE49-F238E27FC236}">
                <a16:creationId xmlns="" xmlns:a16="http://schemas.microsoft.com/office/drawing/2014/main" id="{47DC13AB-05EA-494A-87F4-B5212C4DF7FD}"/>
              </a:ext>
            </a:extLst>
          </p:cNvPr>
          <p:cNvSpPr/>
          <p:nvPr/>
        </p:nvSpPr>
        <p:spPr>
          <a:xfrm>
            <a:off x="545108" y="5478033"/>
            <a:ext cx="8053782" cy="69416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="" xmlns:a16="http://schemas.microsoft.com/office/drawing/2014/main" id="{F50D3963-2657-414F-AD48-1229BB5CE6C0}"/>
              </a:ext>
            </a:extLst>
          </p:cNvPr>
          <p:cNvSpPr txBox="1"/>
          <p:nvPr/>
        </p:nvSpPr>
        <p:spPr>
          <a:xfrm>
            <a:off x="545107" y="5486912"/>
            <a:ext cx="805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statistical sample of high–z GRBs will give access to star formation in the faintest galaxies, overcoming limits of current and future galaxy surveys </a:t>
            </a:r>
          </a:p>
        </p:txBody>
      </p:sp>
    </p:spTree>
    <p:extLst>
      <p:ext uri="{BB962C8B-B14F-4D97-AF65-F5344CB8AC3E}">
        <p14:creationId xmlns:p14="http://schemas.microsoft.com/office/powerpoint/2010/main" val="24039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xmlns="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9DEEC3-D03E-9B4C-BEC2-8A211504A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83" y="2086221"/>
            <a:ext cx="5269150" cy="3923835"/>
          </a:xfrm>
          <a:prstGeom prst="rect">
            <a:avLst/>
          </a:prstGeom>
        </p:spPr>
      </p:pic>
      <p:sp>
        <p:nvSpPr>
          <p:cNvPr id="8" name="Rettangolo arrotondato 6">
            <a:extLst>
              <a:ext uri="{FF2B5EF4-FFF2-40B4-BE49-F238E27FC236}">
                <a16:creationId xmlns:a16="http://schemas.microsoft.com/office/drawing/2014/main" xmlns="" id="{7359D941-5F5F-4447-AB4B-0B4DFC108C2B}"/>
              </a:ext>
            </a:extLst>
          </p:cNvPr>
          <p:cNvSpPr/>
          <p:nvPr/>
        </p:nvSpPr>
        <p:spPr>
          <a:xfrm>
            <a:off x="418415" y="966504"/>
            <a:ext cx="8307169" cy="709896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CE62D11C-53B1-CA44-8B9D-D343E7CF5FF1}"/>
              </a:ext>
            </a:extLst>
          </p:cNvPr>
          <p:cNvSpPr/>
          <p:nvPr/>
        </p:nvSpPr>
        <p:spPr>
          <a:xfrm>
            <a:off x="5537059" y="2339982"/>
            <a:ext cx="1748409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6CDB4A74-8074-114C-BE3B-69F7582E1ECA}"/>
              </a:ext>
            </a:extLst>
          </p:cNvPr>
          <p:cNvSpPr/>
          <p:nvPr/>
        </p:nvSpPr>
        <p:spPr>
          <a:xfrm>
            <a:off x="5516963" y="2450434"/>
            <a:ext cx="854106" cy="3034594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  <a:gd name="connsiteX0" fmla="*/ 0 w 2184254"/>
              <a:gd name="connsiteY0" fmla="*/ 112441 h 3139101"/>
              <a:gd name="connsiteX1" fmla="*/ 797582 w 2184254"/>
              <a:gd name="connsiteY1" fmla="*/ 4015 h 3139101"/>
              <a:gd name="connsiteX2" fmla="*/ 1199516 w 2184254"/>
              <a:gd name="connsiteY2" fmla="*/ 54257 h 3139101"/>
              <a:gd name="connsiteX3" fmla="*/ 1531111 w 2184254"/>
              <a:gd name="connsiteY3" fmla="*/ 335611 h 3139101"/>
              <a:gd name="connsiteX4" fmla="*/ 1872755 w 2184254"/>
              <a:gd name="connsiteY4" fmla="*/ 1069140 h 3139101"/>
              <a:gd name="connsiteX5" fmla="*/ 2184254 w 2184254"/>
              <a:gd name="connsiteY5" fmla="*/ 3139101 h 3139101"/>
              <a:gd name="connsiteX6" fmla="*/ 2184254 w 2184254"/>
              <a:gd name="connsiteY6" fmla="*/ 3139101 h 313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4254" h="3139101">
                <a:moveTo>
                  <a:pt x="0" y="112441"/>
                </a:moveTo>
                <a:cubicBezTo>
                  <a:pt x="284703" y="49327"/>
                  <a:pt x="597663" y="13712"/>
                  <a:pt x="797582" y="4015"/>
                </a:cubicBezTo>
                <a:cubicBezTo>
                  <a:pt x="997501" y="-5682"/>
                  <a:pt x="1077261" y="-1009"/>
                  <a:pt x="1199516" y="54257"/>
                </a:cubicBezTo>
                <a:cubicBezTo>
                  <a:pt x="1321771" y="109523"/>
                  <a:pt x="1418905" y="166464"/>
                  <a:pt x="1531111" y="335611"/>
                </a:cubicBezTo>
                <a:cubicBezTo>
                  <a:pt x="1643317" y="504758"/>
                  <a:pt x="1763898" y="601892"/>
                  <a:pt x="1872755" y="1069140"/>
                </a:cubicBezTo>
                <a:cubicBezTo>
                  <a:pt x="1981612" y="1536388"/>
                  <a:pt x="2184254" y="3139101"/>
                  <a:pt x="2184254" y="3139101"/>
                </a:cubicBezTo>
                <a:lnTo>
                  <a:pt x="2184254" y="3139101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xmlns="" id="{65807CA9-BD6A-894B-9B2C-61ADB4381845}"/>
              </a:ext>
            </a:extLst>
          </p:cNvPr>
          <p:cNvSpPr/>
          <p:nvPr/>
        </p:nvSpPr>
        <p:spPr>
          <a:xfrm>
            <a:off x="5537058" y="2339982"/>
            <a:ext cx="2632665" cy="3145046"/>
          </a:xfrm>
          <a:custGeom>
            <a:avLst/>
            <a:gdLst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15" fmla="*/ 1457011 w 2154593"/>
              <a:gd name="connsiteY15" fmla="*/ 3215384 h 4343637"/>
              <a:gd name="connsiteX0" fmla="*/ 0 w 2154593"/>
              <a:gd name="connsiteY0" fmla="*/ 200879 h 4343637"/>
              <a:gd name="connsiteX1" fmla="*/ 763675 w 2154593"/>
              <a:gd name="connsiteY1" fmla="*/ 9960 h 4343637"/>
              <a:gd name="connsiteX2" fmla="*/ 1165609 w 2154593"/>
              <a:gd name="connsiteY2" fmla="*/ 60202 h 4343637"/>
              <a:gd name="connsiteX3" fmla="*/ 1497204 w 2154593"/>
              <a:gd name="connsiteY3" fmla="*/ 341556 h 4343637"/>
              <a:gd name="connsiteX4" fmla="*/ 1838848 w 2154593"/>
              <a:gd name="connsiteY4" fmla="*/ 1075085 h 4343637"/>
              <a:gd name="connsiteX5" fmla="*/ 2150347 w 2154593"/>
              <a:gd name="connsiteY5" fmla="*/ 3145046 h 4343637"/>
              <a:gd name="connsiteX6" fmla="*/ 2150347 w 2154593"/>
              <a:gd name="connsiteY6" fmla="*/ 3145046 h 4343637"/>
              <a:gd name="connsiteX7" fmla="*/ 2069960 w 2154593"/>
              <a:gd name="connsiteY7" fmla="*/ 3235481 h 4343637"/>
              <a:gd name="connsiteX8" fmla="*/ 2069960 w 2154593"/>
              <a:gd name="connsiteY8" fmla="*/ 3235481 h 4343637"/>
              <a:gd name="connsiteX9" fmla="*/ 1597688 w 2154593"/>
              <a:gd name="connsiteY9" fmla="*/ 4320703 h 4343637"/>
              <a:gd name="connsiteX10" fmla="*/ 1266092 w 2154593"/>
              <a:gd name="connsiteY10" fmla="*/ 2069872 h 4343637"/>
              <a:gd name="connsiteX11" fmla="*/ 763675 w 2154593"/>
              <a:gd name="connsiteY11" fmla="*/ 2682822 h 4343637"/>
              <a:gd name="connsiteX12" fmla="*/ 1014883 w 2154593"/>
              <a:gd name="connsiteY12" fmla="*/ 2994320 h 4343637"/>
              <a:gd name="connsiteX13" fmla="*/ 1848897 w 2154593"/>
              <a:gd name="connsiteY13" fmla="*/ 2934030 h 4343637"/>
              <a:gd name="connsiteX14" fmla="*/ 2140299 w 2154593"/>
              <a:gd name="connsiteY14" fmla="*/ 3848430 h 4343637"/>
              <a:gd name="connsiteX0" fmla="*/ 0 w 2154593"/>
              <a:gd name="connsiteY0" fmla="*/ 200879 h 4320703"/>
              <a:gd name="connsiteX1" fmla="*/ 763675 w 2154593"/>
              <a:gd name="connsiteY1" fmla="*/ 9960 h 4320703"/>
              <a:gd name="connsiteX2" fmla="*/ 1165609 w 2154593"/>
              <a:gd name="connsiteY2" fmla="*/ 60202 h 4320703"/>
              <a:gd name="connsiteX3" fmla="*/ 1497204 w 2154593"/>
              <a:gd name="connsiteY3" fmla="*/ 341556 h 4320703"/>
              <a:gd name="connsiteX4" fmla="*/ 1838848 w 2154593"/>
              <a:gd name="connsiteY4" fmla="*/ 1075085 h 4320703"/>
              <a:gd name="connsiteX5" fmla="*/ 2150347 w 2154593"/>
              <a:gd name="connsiteY5" fmla="*/ 3145046 h 4320703"/>
              <a:gd name="connsiteX6" fmla="*/ 2150347 w 2154593"/>
              <a:gd name="connsiteY6" fmla="*/ 3145046 h 4320703"/>
              <a:gd name="connsiteX7" fmla="*/ 2069960 w 2154593"/>
              <a:gd name="connsiteY7" fmla="*/ 3235481 h 4320703"/>
              <a:gd name="connsiteX8" fmla="*/ 1597688 w 2154593"/>
              <a:gd name="connsiteY8" fmla="*/ 4320703 h 4320703"/>
              <a:gd name="connsiteX9" fmla="*/ 1266092 w 2154593"/>
              <a:gd name="connsiteY9" fmla="*/ 2069872 h 4320703"/>
              <a:gd name="connsiteX10" fmla="*/ 763675 w 2154593"/>
              <a:gd name="connsiteY10" fmla="*/ 2682822 h 4320703"/>
              <a:gd name="connsiteX11" fmla="*/ 1014883 w 2154593"/>
              <a:gd name="connsiteY11" fmla="*/ 2994320 h 4320703"/>
              <a:gd name="connsiteX12" fmla="*/ 1848897 w 2154593"/>
              <a:gd name="connsiteY12" fmla="*/ 2934030 h 4320703"/>
              <a:gd name="connsiteX13" fmla="*/ 2140299 w 2154593"/>
              <a:gd name="connsiteY13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1014883 w 2150347"/>
              <a:gd name="connsiteY11" fmla="*/ 2994320 h 4320703"/>
              <a:gd name="connsiteX12" fmla="*/ 2140299 w 2150347"/>
              <a:gd name="connsiteY12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236682"/>
              <a:gd name="connsiteY0" fmla="*/ 200879 h 4320703"/>
              <a:gd name="connsiteX1" fmla="*/ 763675 w 2236682"/>
              <a:gd name="connsiteY1" fmla="*/ 9960 h 4320703"/>
              <a:gd name="connsiteX2" fmla="*/ 1165609 w 2236682"/>
              <a:gd name="connsiteY2" fmla="*/ 60202 h 4320703"/>
              <a:gd name="connsiteX3" fmla="*/ 1497204 w 2236682"/>
              <a:gd name="connsiteY3" fmla="*/ 341556 h 4320703"/>
              <a:gd name="connsiteX4" fmla="*/ 1838848 w 2236682"/>
              <a:gd name="connsiteY4" fmla="*/ 1075085 h 4320703"/>
              <a:gd name="connsiteX5" fmla="*/ 2150347 w 2236682"/>
              <a:gd name="connsiteY5" fmla="*/ 3145046 h 4320703"/>
              <a:gd name="connsiteX6" fmla="*/ 2150347 w 2236682"/>
              <a:gd name="connsiteY6" fmla="*/ 3145046 h 4320703"/>
              <a:gd name="connsiteX7" fmla="*/ 2069960 w 2236682"/>
              <a:gd name="connsiteY7" fmla="*/ 3235481 h 4320703"/>
              <a:gd name="connsiteX8" fmla="*/ 1597688 w 2236682"/>
              <a:gd name="connsiteY8" fmla="*/ 4320703 h 4320703"/>
              <a:gd name="connsiteX9" fmla="*/ 1266092 w 2236682"/>
              <a:gd name="connsiteY9" fmla="*/ 2069872 h 4320703"/>
              <a:gd name="connsiteX10" fmla="*/ 763675 w 2236682"/>
              <a:gd name="connsiteY10" fmla="*/ 2682822 h 4320703"/>
              <a:gd name="connsiteX11" fmla="*/ 2140299 w 2236682"/>
              <a:gd name="connsiteY11" fmla="*/ 3848430 h 4320703"/>
              <a:gd name="connsiteX12" fmla="*/ 2120202 w 2236682"/>
              <a:gd name="connsiteY12" fmla="*/ 3838382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11" fmla="*/ 2140299 w 2150347"/>
              <a:gd name="connsiteY11" fmla="*/ 3848430 h 4320703"/>
              <a:gd name="connsiteX0" fmla="*/ 0 w 2150347"/>
              <a:gd name="connsiteY0" fmla="*/ 200879 h 4320703"/>
              <a:gd name="connsiteX1" fmla="*/ 763675 w 2150347"/>
              <a:gd name="connsiteY1" fmla="*/ 9960 h 4320703"/>
              <a:gd name="connsiteX2" fmla="*/ 1165609 w 2150347"/>
              <a:gd name="connsiteY2" fmla="*/ 60202 h 4320703"/>
              <a:gd name="connsiteX3" fmla="*/ 1497204 w 2150347"/>
              <a:gd name="connsiteY3" fmla="*/ 341556 h 4320703"/>
              <a:gd name="connsiteX4" fmla="*/ 1838848 w 2150347"/>
              <a:gd name="connsiteY4" fmla="*/ 1075085 h 4320703"/>
              <a:gd name="connsiteX5" fmla="*/ 2150347 w 2150347"/>
              <a:gd name="connsiteY5" fmla="*/ 3145046 h 4320703"/>
              <a:gd name="connsiteX6" fmla="*/ 2150347 w 2150347"/>
              <a:gd name="connsiteY6" fmla="*/ 3145046 h 4320703"/>
              <a:gd name="connsiteX7" fmla="*/ 2069960 w 2150347"/>
              <a:gd name="connsiteY7" fmla="*/ 3235481 h 4320703"/>
              <a:gd name="connsiteX8" fmla="*/ 1597688 w 2150347"/>
              <a:gd name="connsiteY8" fmla="*/ 4320703 h 4320703"/>
              <a:gd name="connsiteX9" fmla="*/ 1266092 w 2150347"/>
              <a:gd name="connsiteY9" fmla="*/ 2069872 h 4320703"/>
              <a:gd name="connsiteX10" fmla="*/ 763675 w 2150347"/>
              <a:gd name="connsiteY10" fmla="*/ 2682822 h 4320703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9" fmla="*/ 763675 w 2150347"/>
              <a:gd name="connsiteY9" fmla="*/ 268282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8" fmla="*/ 1266092 w 2150347"/>
              <a:gd name="connsiteY8" fmla="*/ 2069872 h 3235481"/>
              <a:gd name="connsiteX0" fmla="*/ 0 w 2150347"/>
              <a:gd name="connsiteY0" fmla="*/ 200879 h 3235481"/>
              <a:gd name="connsiteX1" fmla="*/ 763675 w 2150347"/>
              <a:gd name="connsiteY1" fmla="*/ 9960 h 3235481"/>
              <a:gd name="connsiteX2" fmla="*/ 1165609 w 2150347"/>
              <a:gd name="connsiteY2" fmla="*/ 60202 h 3235481"/>
              <a:gd name="connsiteX3" fmla="*/ 1497204 w 2150347"/>
              <a:gd name="connsiteY3" fmla="*/ 341556 h 3235481"/>
              <a:gd name="connsiteX4" fmla="*/ 1838848 w 2150347"/>
              <a:gd name="connsiteY4" fmla="*/ 1075085 h 3235481"/>
              <a:gd name="connsiteX5" fmla="*/ 2150347 w 2150347"/>
              <a:gd name="connsiteY5" fmla="*/ 3145046 h 3235481"/>
              <a:gd name="connsiteX6" fmla="*/ 2150347 w 2150347"/>
              <a:gd name="connsiteY6" fmla="*/ 3145046 h 3235481"/>
              <a:gd name="connsiteX7" fmla="*/ 2069960 w 2150347"/>
              <a:gd name="connsiteY7" fmla="*/ 3235481 h 3235481"/>
              <a:gd name="connsiteX0" fmla="*/ 0 w 2150347"/>
              <a:gd name="connsiteY0" fmla="*/ 200879 h 3145046"/>
              <a:gd name="connsiteX1" fmla="*/ 763675 w 2150347"/>
              <a:gd name="connsiteY1" fmla="*/ 9960 h 3145046"/>
              <a:gd name="connsiteX2" fmla="*/ 1165609 w 2150347"/>
              <a:gd name="connsiteY2" fmla="*/ 60202 h 3145046"/>
              <a:gd name="connsiteX3" fmla="*/ 1497204 w 2150347"/>
              <a:gd name="connsiteY3" fmla="*/ 341556 h 3145046"/>
              <a:gd name="connsiteX4" fmla="*/ 1838848 w 2150347"/>
              <a:gd name="connsiteY4" fmla="*/ 1075085 h 3145046"/>
              <a:gd name="connsiteX5" fmla="*/ 2150347 w 2150347"/>
              <a:gd name="connsiteY5" fmla="*/ 3145046 h 3145046"/>
              <a:gd name="connsiteX6" fmla="*/ 2150347 w 2150347"/>
              <a:gd name="connsiteY6" fmla="*/ 3145046 h 314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0347" h="3145046">
                <a:moveTo>
                  <a:pt x="0" y="200879"/>
                </a:moveTo>
                <a:cubicBezTo>
                  <a:pt x="284703" y="117142"/>
                  <a:pt x="569407" y="33406"/>
                  <a:pt x="763675" y="9960"/>
                </a:cubicBezTo>
                <a:cubicBezTo>
                  <a:pt x="957943" y="-13486"/>
                  <a:pt x="1043354" y="4936"/>
                  <a:pt x="1165609" y="60202"/>
                </a:cubicBezTo>
                <a:cubicBezTo>
                  <a:pt x="1287864" y="115468"/>
                  <a:pt x="1384998" y="172409"/>
                  <a:pt x="1497204" y="341556"/>
                </a:cubicBezTo>
                <a:cubicBezTo>
                  <a:pt x="1609410" y="510703"/>
                  <a:pt x="1729991" y="607837"/>
                  <a:pt x="1838848" y="1075085"/>
                </a:cubicBezTo>
                <a:cubicBezTo>
                  <a:pt x="1947705" y="1542333"/>
                  <a:pt x="2150347" y="3145046"/>
                  <a:pt x="2150347" y="3145046"/>
                </a:cubicBezTo>
                <a:lnTo>
                  <a:pt x="2150347" y="3145046"/>
                </a:lnTo>
              </a:path>
            </a:pathLst>
          </a:custGeom>
          <a:noFill/>
          <a:ln w="41275">
            <a:solidFill>
              <a:srgbClr val="1273FA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A7616C-3F04-1541-9964-A517B1D0D4C7}"/>
              </a:ext>
            </a:extLst>
          </p:cNvPr>
          <p:cNvSpPr/>
          <p:nvPr/>
        </p:nvSpPr>
        <p:spPr>
          <a:xfrm>
            <a:off x="6561987" y="3048738"/>
            <a:ext cx="912359" cy="15018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glow rad="1397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8A9CBB-B39B-1749-AF62-FDFAC3901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" t="-971" r="-1694" b="6832"/>
          <a:stretch/>
        </p:blipFill>
        <p:spPr>
          <a:xfrm>
            <a:off x="5536419" y="1988900"/>
            <a:ext cx="2856088" cy="37096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77800">
              <a:schemeClr val="tx1">
                <a:alpha val="29000"/>
              </a:schemeClr>
            </a:glo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33A95C7-852C-2942-A0BA-FBEB3162E659}"/>
              </a:ext>
            </a:extLst>
          </p:cNvPr>
          <p:cNvCxnSpPr/>
          <p:nvPr/>
        </p:nvCxnSpPr>
        <p:spPr>
          <a:xfrm>
            <a:off x="3127022" y="6141154"/>
            <a:ext cx="2856089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4FA1A1-2B4E-2B4F-977B-4BF5C14EFF06}"/>
              </a:ext>
            </a:extLst>
          </p:cNvPr>
          <p:cNvSpPr txBox="1"/>
          <p:nvPr/>
        </p:nvSpPr>
        <p:spPr>
          <a:xfrm>
            <a:off x="2104080" y="5945199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Bright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ACE663-985A-E34A-B398-9D3776F1B31A}"/>
              </a:ext>
            </a:extLst>
          </p:cNvPr>
          <p:cNvSpPr txBox="1"/>
          <p:nvPr/>
        </p:nvSpPr>
        <p:spPr>
          <a:xfrm>
            <a:off x="6286614" y="5933910"/>
            <a:ext cx="164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Faint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DC88B5-5FBB-CF43-B573-28FF374A1221}"/>
              </a:ext>
            </a:extLst>
          </p:cNvPr>
          <p:cNvSpPr txBox="1"/>
          <p:nvPr/>
        </p:nvSpPr>
        <p:spPr>
          <a:xfrm>
            <a:off x="3761660" y="1683394"/>
            <a:ext cx="10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UV</a:t>
            </a:r>
            <a:r>
              <a:rPr lang="en-US" baseline="-25000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1273FA">
                    <a:alpha val="88000"/>
                  </a:srgb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≈ 30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024CF89-9BBA-5345-9C8C-9506D98E65C1}"/>
              </a:ext>
            </a:extLst>
          </p:cNvPr>
          <p:cNvCxnSpPr>
            <a:cxnSpLocks/>
          </p:cNvCxnSpPr>
          <p:nvPr/>
        </p:nvCxnSpPr>
        <p:spPr>
          <a:xfrm flipH="1">
            <a:off x="4269661" y="2064015"/>
            <a:ext cx="0" cy="170933"/>
          </a:xfrm>
          <a:prstGeom prst="straightConnector1">
            <a:avLst/>
          </a:prstGeom>
          <a:ln w="19050">
            <a:solidFill>
              <a:srgbClr val="1273FA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6583A39-F750-4947-879A-80F242318119}"/>
              </a:ext>
            </a:extLst>
          </p:cNvPr>
          <p:cNvSpPr txBox="1"/>
          <p:nvPr/>
        </p:nvSpPr>
        <p:spPr>
          <a:xfrm>
            <a:off x="418414" y="995850"/>
            <a:ext cx="830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proportion of GRB hosts below a given detection limit provides an estimate of the fraction of star formation “hidden” in such faint galaxies</a:t>
            </a: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Detecting and studying primordial invisible galaxies</a:t>
            </a:r>
            <a:endParaRPr lang="en-GB" sz="3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defRPr/>
            </a:pP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842873" y="6392316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4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xmlns="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 light on cosmic reionization</a:t>
            </a: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05EA9078-3A49-7143-A1E5-684395A2E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3404" r="4643" b="3199"/>
          <a:stretch/>
        </p:blipFill>
        <p:spPr>
          <a:xfrm>
            <a:off x="1861456" y="1019184"/>
            <a:ext cx="5502729" cy="4044583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ttangolo arrotondato 8">
            <a:extLst>
              <a:ext uri="{FF2B5EF4-FFF2-40B4-BE49-F238E27FC236}">
                <a16:creationId xmlns="" xmlns:a16="http://schemas.microsoft.com/office/drawing/2014/main" id="{3E883F1D-DD21-E842-9FF2-C0C5F9F820EC}"/>
              </a:ext>
            </a:extLst>
          </p:cNvPr>
          <p:cNvSpPr/>
          <p:nvPr/>
        </p:nvSpPr>
        <p:spPr>
          <a:xfrm>
            <a:off x="692361" y="5129903"/>
            <a:ext cx="8097398" cy="968973"/>
          </a:xfrm>
          <a:prstGeom prst="roundRect">
            <a:avLst/>
          </a:prstGeom>
          <a:solidFill>
            <a:schemeClr val="tx2">
              <a:alpha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="" xmlns:a16="http://schemas.microsoft.com/office/drawing/2014/main" id="{0DFCF0A6-7D47-4B6B-9082-130319A02BFE}"/>
              </a:ext>
            </a:extLst>
          </p:cNvPr>
          <p:cNvSpPr txBox="1"/>
          <p:nvPr/>
        </p:nvSpPr>
        <p:spPr>
          <a:xfrm>
            <a:off x="692361" y="5096852"/>
            <a:ext cx="8097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Combination of massive star formation rate and ionizing escape fraction will establish whether stellar radiation was sufficient to </a:t>
            </a:r>
            <a:r>
              <a:rPr lang="en-US" sz="2000" dirty="0" err="1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reionize</a:t>
            </a:r>
            <a:r>
              <a:rPr lang="en-US" sz="2000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the universe, and indicate the galaxy populations responsible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64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xmlns="" id="{092F23CD-66CC-2342-BEE4-D15A8C26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215902" y="-228600"/>
            <a:ext cx="862329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3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chemical evolution at high-z</a:t>
            </a:r>
            <a:endParaRPr lang="en-GB" sz="2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71800" y="6224381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</a:t>
            </a:r>
            <a:r>
              <a:rPr lang="it-IT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Consortium</a:t>
            </a:r>
            <a:r>
              <a:rPr lang="it-IT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endParaRPr lang="it-IT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27113"/>
            <a:ext cx="674211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8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049646"/>
            <a:ext cx="8770513" cy="497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it-IT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= 9-10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</a:t>
            </a: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GRBs to investigate the expansion rate and geometry of the Universe,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thus getting clues to "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energy"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properties and evolution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6200" y="1010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6199" y="1039926"/>
            <a:ext cx="8770513" cy="1371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6198" y="4800600"/>
            <a:ext cx="8770513" cy="1219200"/>
          </a:xfrm>
          <a:prstGeom prst="roundRect">
            <a:avLst/>
          </a:prstGeom>
          <a:solidFill>
            <a:srgbClr val="7030A0">
              <a:alpha val="17000"/>
            </a:srgbClr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4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Line 2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31" name="Text Box 3"/>
          <p:cNvSpPr txBox="1">
            <a:spLocks noChangeArrowheads="1"/>
          </p:cNvSpPr>
          <p:nvPr/>
        </p:nvSpPr>
        <p:spPr bwMode="auto">
          <a:xfrm>
            <a:off x="76200" y="301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looking for more cosmological probes 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5332" name="Text Box 4"/>
          <p:cNvSpPr txBox="1">
            <a:spLocks noChangeArrowheads="1"/>
          </p:cNvSpPr>
          <p:nvPr/>
        </p:nvSpPr>
        <p:spPr bwMode="auto">
          <a:xfrm>
            <a:off x="76200" y="714375"/>
            <a:ext cx="86106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altLang="it-IT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ifferent</a:t>
            </a:r>
            <a:r>
              <a:rPr lang="it-IT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redshift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it-IT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-&gt;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5333" name="Picture 5"/>
          <p:cNvPicPr>
            <a:picLocks noChangeAspect="1" noChangeArrowheads="1"/>
          </p:cNvPicPr>
          <p:nvPr/>
        </p:nvPicPr>
        <p:blipFill>
          <a:blip r:embed="rId3" cstate="print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1961"/>
          <a:stretch>
            <a:fillRect/>
          </a:stretch>
        </p:blipFill>
        <p:spPr bwMode="auto">
          <a:xfrm>
            <a:off x="228600" y="1828800"/>
            <a:ext cx="388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152400" y="5992813"/>
          <a:ext cx="868680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4" imgW="4330440" imgH="317160" progId="Equation.3">
                  <p:embed/>
                </p:oleObj>
              </mc:Choice>
              <mc:Fallback>
                <p:oleObj name="Equation" r:id="rId4" imgW="43304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992813"/>
                        <a:ext cx="8686800" cy="6365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5337" name="Picture 9" descr="glossary_critical_dens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86100"/>
            <a:ext cx="36480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338" name="Picture 10" descr="mas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09700"/>
            <a:ext cx="44958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9" name="Oval 11"/>
          <p:cNvSpPr>
            <a:spLocks noChangeArrowheads="1"/>
          </p:cNvSpPr>
          <p:nvPr/>
        </p:nvSpPr>
        <p:spPr bwMode="auto">
          <a:xfrm>
            <a:off x="7543800" y="1371600"/>
            <a:ext cx="762000" cy="762000"/>
          </a:xfrm>
          <a:prstGeom prst="ellips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40" name="Oval 12"/>
          <p:cNvSpPr>
            <a:spLocks noChangeArrowheads="1"/>
          </p:cNvSpPr>
          <p:nvPr/>
        </p:nvSpPr>
        <p:spPr bwMode="auto">
          <a:xfrm>
            <a:off x="5181600" y="3505200"/>
            <a:ext cx="1066800" cy="4572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55341" name="Line 13"/>
          <p:cNvSpPr>
            <a:spLocks noChangeShapeType="1"/>
          </p:cNvSpPr>
          <p:nvPr/>
        </p:nvSpPr>
        <p:spPr bwMode="auto">
          <a:xfrm>
            <a:off x="6248400" y="3810000"/>
            <a:ext cx="762000" cy="3048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666" name="Line 2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09667" name="Text Box 3"/>
          <p:cNvSpPr txBox="1">
            <a:spLocks noChangeArrowheads="1"/>
          </p:cNvSpPr>
          <p:nvPr/>
        </p:nvSpPr>
        <p:spPr bwMode="auto">
          <a:xfrm>
            <a:off x="152400" y="182969"/>
            <a:ext cx="5524500" cy="629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probe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characterized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systematics</a:t>
            </a:r>
            <a:endParaRPr lang="it-IT" altLang="it-IT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SN </a:t>
            </a:r>
            <a:r>
              <a:rPr lang="it-IT" altLang="it-IT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it-IT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explosion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mechanism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 progenitor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z ?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light curve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normalisation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depend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on z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signatures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evolution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colours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correction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extinction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anomalous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-color relation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contaminations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Hubble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Diagram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by  no-standard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SNe-Ia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and/or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bright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SNe-Ibc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(e.g.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HNe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09668" name="Picture 4" descr="stretch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33400"/>
            <a:ext cx="3505200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Text Box 2"/>
          <p:cNvSpPr txBox="1">
            <a:spLocks noChangeArrowheads="1"/>
          </p:cNvSpPr>
          <p:nvPr/>
        </p:nvSpPr>
        <p:spPr bwMode="auto">
          <a:xfrm>
            <a:off x="0" y="760274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 </a:t>
            </a:r>
            <a:r>
              <a:rPr lang="it-IT" altLang="it-IT" sz="2400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2400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show a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intrinsic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enery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radiated</a:t>
            </a:r>
            <a:r>
              <a:rPr lang="it-IT" altLang="it-IT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it-IT" altLang="it-IT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9604" name="Text Box 4"/>
          <p:cNvSpPr txBox="1">
            <a:spLocks noChangeArrowheads="1"/>
          </p:cNvSpPr>
          <p:nvPr/>
        </p:nvSpPr>
        <p:spPr bwMode="auto">
          <a:xfrm>
            <a:off x="762000" y="2743200"/>
            <a:ext cx="3276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it-IT" altLang="it-IT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p,i</a:t>
            </a: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</a:rPr>
              <a:t> = E</a:t>
            </a:r>
            <a:r>
              <a:rPr lang="it-IT" altLang="it-IT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600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</a:rPr>
              <a:t> (1 + z)</a:t>
            </a:r>
          </a:p>
        </p:txBody>
      </p:sp>
      <p:pic>
        <p:nvPicPr>
          <p:cNvPr id="1049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96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228600" y="2590800"/>
            <a:ext cx="85344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038600" cy="314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9611" name="Line 11"/>
          <p:cNvSpPr>
            <a:spLocks noChangeShapeType="1"/>
          </p:cNvSpPr>
          <p:nvPr/>
        </p:nvSpPr>
        <p:spPr bwMode="auto">
          <a:xfrm>
            <a:off x="2209800" y="4022725"/>
            <a:ext cx="0" cy="2514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9612" name="Text Box 12"/>
          <p:cNvSpPr txBox="1">
            <a:spLocks noChangeArrowheads="1"/>
          </p:cNvSpPr>
          <p:nvPr/>
        </p:nvSpPr>
        <p:spPr bwMode="auto">
          <a:xfrm>
            <a:off x="1981200" y="6461125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000" b="1" i="1">
                <a:solidFill>
                  <a:srgbClr val="F82F00"/>
                </a:solidFill>
              </a:rPr>
              <a:t>Ep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7620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Measuring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098" r="6004" b="42147"/>
          <a:stretch/>
        </p:blipFill>
        <p:spPr bwMode="auto">
          <a:xfrm>
            <a:off x="4360312" y="3380998"/>
            <a:ext cx="4590066" cy="3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302512" y="644025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it-IT" sz="2000" dirty="0">
                <a:solidFill>
                  <a:srgbClr val="F82F00"/>
                </a:solidFill>
                <a:latin typeface="Tahoma" panose="020B0604030504040204" pitchFamily="34" charset="0"/>
              </a:rPr>
              <a:t>Amati 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et al. (2002,2006,2008, 2013)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4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9525"/>
            <a:ext cx="4495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8404" name="Text Box 4"/>
          <p:cNvSpPr txBox="1">
            <a:spLocks noChangeArrowheads="1"/>
          </p:cNvSpPr>
          <p:nvPr/>
        </p:nvSpPr>
        <p:spPr bwMode="auto">
          <a:xfrm>
            <a:off x="228600" y="669925"/>
            <a:ext cx="6858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it-IT" altLang="it-IT" sz="2400" b="1" i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p,i</a:t>
            </a:r>
            <a:r>
              <a:rPr lang="it-IT" altLang="it-IT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 = E</a:t>
            </a:r>
            <a:r>
              <a:rPr lang="it-IT" altLang="it-IT" sz="2400" b="1" i="1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p,obs</a:t>
            </a:r>
            <a:r>
              <a:rPr lang="it-IT" altLang="it-IT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600" b="1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r>
              <a:rPr lang="it-IT" altLang="it-IT" sz="2000" b="1" i="1">
                <a:solidFill>
                  <a:srgbClr val="000000"/>
                </a:solidFill>
                <a:latin typeface="Times New Roman" panose="02020603050405020304" pitchFamily="18" charset="0"/>
              </a:rPr>
              <a:t> (1 + z) </a:t>
            </a:r>
          </a:p>
        </p:txBody>
      </p:sp>
      <p:sp>
        <p:nvSpPr>
          <p:cNvPr id="998405" name="Text Box 5"/>
          <p:cNvSpPr txBox="1">
            <a:spLocks noChangeArrowheads="1"/>
          </p:cNvSpPr>
          <p:nvPr/>
        </p:nvSpPr>
        <p:spPr bwMode="auto">
          <a:xfrm>
            <a:off x="5181600" y="990600"/>
            <a:ext cx="3657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D</a:t>
            </a:r>
            <a:r>
              <a:rPr lang="it-IT" altLang="it-IT" sz="2400" b="1" i="1" baseline="-25000">
                <a:solidFill>
                  <a:srgbClr val="EC2D00"/>
                </a:solidFill>
                <a:latin typeface="Times New Roman" panose="02020603050405020304" pitchFamily="18" charset="0"/>
              </a:rPr>
              <a:t>l</a:t>
            </a: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 = D</a:t>
            </a:r>
            <a:r>
              <a:rPr lang="it-IT" altLang="it-IT" sz="2400" b="1" i="1" baseline="-25000">
                <a:solidFill>
                  <a:srgbClr val="EC2D00"/>
                </a:solidFill>
                <a:latin typeface="Times New Roman" panose="02020603050405020304" pitchFamily="18" charset="0"/>
              </a:rPr>
              <a:t>l </a:t>
            </a: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(z , H</a:t>
            </a:r>
            <a:r>
              <a:rPr lang="it-IT" altLang="it-IT" sz="2400" b="1" i="1" baseline="-25000">
                <a:solidFill>
                  <a:srgbClr val="EC2D00"/>
                </a:solidFill>
                <a:latin typeface="Times New Roman" panose="02020603050405020304" pitchFamily="18" charset="0"/>
              </a:rPr>
              <a:t>0 </a:t>
            </a: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, </a:t>
            </a:r>
            <a:r>
              <a:rPr lang="it-IT" altLang="it-IT" sz="2400" b="1" i="1">
                <a:solidFill>
                  <a:srgbClr val="EC2D00"/>
                </a:solidFill>
                <a:latin typeface="Symbol" panose="05050102010706020507" pitchFamily="18" charset="2"/>
              </a:rPr>
              <a:t>W</a:t>
            </a:r>
            <a:r>
              <a:rPr lang="it-IT" altLang="it-IT" sz="2400" b="1" i="1" baseline="-25000">
                <a:solidFill>
                  <a:srgbClr val="EC2D00"/>
                </a:solidFill>
                <a:latin typeface="Times New Roman" panose="02020603050405020304" pitchFamily="18" charset="0"/>
              </a:rPr>
              <a:t>M </a:t>
            </a: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, </a:t>
            </a:r>
            <a:r>
              <a:rPr lang="it-IT" altLang="it-IT" sz="2400" b="1" i="1">
                <a:solidFill>
                  <a:srgbClr val="EC2D00"/>
                </a:solidFill>
                <a:latin typeface="Symbol" panose="05050102010706020507" pitchFamily="18" charset="2"/>
              </a:rPr>
              <a:t>W</a:t>
            </a:r>
            <a:r>
              <a:rPr lang="it-IT" altLang="it-IT" sz="2400" b="1" i="1" baseline="-25000">
                <a:solidFill>
                  <a:srgbClr val="EC2D00"/>
                </a:solidFill>
                <a:latin typeface="Symbol" panose="05050102010706020507" pitchFamily="18" charset="2"/>
              </a:rPr>
              <a:t>L </a:t>
            </a:r>
            <a:r>
              <a:rPr lang="it-IT" altLang="it-IT" sz="2400" b="1" i="1">
                <a:solidFill>
                  <a:srgbClr val="EC2D00"/>
                </a:solidFill>
                <a:latin typeface="Times New Roman" panose="02020603050405020304" pitchFamily="18" charset="0"/>
              </a:rPr>
              <a:t>,…)</a:t>
            </a:r>
          </a:p>
        </p:txBody>
      </p:sp>
      <p:sp>
        <p:nvSpPr>
          <p:cNvPr id="998406" name="Rectangle 6"/>
          <p:cNvSpPr>
            <a:spLocks noChangeArrowheads="1"/>
          </p:cNvSpPr>
          <p:nvPr/>
        </p:nvSpPr>
        <p:spPr bwMode="auto">
          <a:xfrm>
            <a:off x="152400" y="685800"/>
            <a:ext cx="8686800" cy="1371600"/>
          </a:xfrm>
          <a:prstGeom prst="rect">
            <a:avLst/>
          </a:prstGeom>
          <a:noFill/>
          <a:ln w="1905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16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98407" name="Oval 7"/>
          <p:cNvSpPr>
            <a:spLocks noChangeArrowheads="1"/>
          </p:cNvSpPr>
          <p:nvPr/>
        </p:nvSpPr>
        <p:spPr bwMode="auto">
          <a:xfrm>
            <a:off x="1524000" y="1219200"/>
            <a:ext cx="3810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98408" name="Line 8"/>
          <p:cNvSpPr>
            <a:spLocks noChangeShapeType="1"/>
          </p:cNvSpPr>
          <p:nvPr/>
        </p:nvSpPr>
        <p:spPr bwMode="auto">
          <a:xfrm>
            <a:off x="1828800" y="1219200"/>
            <a:ext cx="33528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98409" name="Text Box 9"/>
          <p:cNvSpPr txBox="1">
            <a:spLocks noChangeArrowheads="1"/>
          </p:cNvSpPr>
          <p:nvPr/>
        </p:nvSpPr>
        <p:spPr bwMode="auto">
          <a:xfrm>
            <a:off x="0" y="1676400"/>
            <a:ext cx="91440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None/>
              <a:defRPr/>
            </a:pPr>
            <a:endParaRPr lang="it-IT" altLang="it-IT" sz="2400" baseline="-25000" dirty="0">
              <a:solidFill>
                <a:srgbClr val="F82F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GB" altLang="it-IT" sz="2200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not enough low-z GRBs for cosmology-independent calibration -&gt; </a:t>
            </a:r>
            <a:r>
              <a:rPr lang="en-GB" altLang="it-IT" sz="2200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circularity is avoided</a:t>
            </a:r>
            <a:r>
              <a:rPr lang="en-GB" altLang="it-IT" sz="2200" b="1" dirty="0">
                <a:solidFill>
                  <a:srgbClr val="0000FF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it-IT" sz="2200" b="1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by fitting simultaneously the parameters of the correlation and cosmological parameters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it-IT" altLang="it-IT" sz="2200" b="1" dirty="0" err="1">
                <a:solidFill>
                  <a:srgbClr val="F82F00"/>
                </a:solidFill>
              </a:rPr>
              <a:t>does</a:t>
            </a:r>
            <a:r>
              <a:rPr lang="it-IT" altLang="it-IT" sz="2200" b="1" dirty="0">
                <a:solidFill>
                  <a:srgbClr val="F82F00"/>
                </a:solidFill>
              </a:rPr>
              <a:t> the </a:t>
            </a:r>
            <a:r>
              <a:rPr lang="it-IT" altLang="it-IT" sz="2200" b="1" dirty="0" err="1">
                <a:solidFill>
                  <a:srgbClr val="F82F00"/>
                </a:solidFill>
              </a:rPr>
              <a:t>extrinsic</a:t>
            </a:r>
            <a:r>
              <a:rPr lang="it-IT" altLang="it-IT" sz="2200" b="1" dirty="0">
                <a:solidFill>
                  <a:srgbClr val="F82F00"/>
                </a:solidFill>
              </a:rPr>
              <a:t> </a:t>
            </a:r>
            <a:r>
              <a:rPr lang="it-IT" altLang="it-IT" sz="2200" b="1" dirty="0" err="1">
                <a:solidFill>
                  <a:srgbClr val="F82F00"/>
                </a:solidFill>
              </a:rPr>
              <a:t>scatter</a:t>
            </a:r>
            <a:r>
              <a:rPr lang="it-IT" altLang="it-IT" sz="2200" b="1" dirty="0">
                <a:solidFill>
                  <a:srgbClr val="F82F00"/>
                </a:solidFill>
              </a:rPr>
              <a:t> and </a:t>
            </a:r>
            <a:r>
              <a:rPr lang="it-IT" altLang="it-IT" sz="2200" b="1" dirty="0" err="1">
                <a:solidFill>
                  <a:srgbClr val="F82F00"/>
                </a:solidFill>
              </a:rPr>
              <a:t>goodness</a:t>
            </a:r>
            <a:r>
              <a:rPr lang="it-IT" altLang="it-IT" sz="2200" b="1" dirty="0">
                <a:solidFill>
                  <a:srgbClr val="F82F00"/>
                </a:solidFill>
              </a:rPr>
              <a:t> of </a:t>
            </a:r>
            <a:r>
              <a:rPr lang="it-IT" altLang="it-IT" sz="2200" b="1" dirty="0" err="1">
                <a:solidFill>
                  <a:srgbClr val="F82F00"/>
                </a:solidFill>
              </a:rPr>
              <a:t>fit</a:t>
            </a:r>
            <a:r>
              <a:rPr lang="it-IT" altLang="it-IT" sz="2200" b="1" dirty="0">
                <a:solidFill>
                  <a:srgbClr val="F82F00"/>
                </a:solidFill>
              </a:rPr>
              <a:t> of the </a:t>
            </a:r>
            <a:r>
              <a:rPr lang="it-IT" altLang="it-IT" sz="2200" b="1" dirty="0" err="1">
                <a:solidFill>
                  <a:srgbClr val="F82F00"/>
                </a:solidFill>
              </a:rPr>
              <a:t>Ep,i-Eiso</a:t>
            </a:r>
            <a:r>
              <a:rPr lang="it-IT" altLang="it-IT" sz="2200" b="1" dirty="0">
                <a:solidFill>
                  <a:srgbClr val="F82F00"/>
                </a:solidFill>
              </a:rPr>
              <a:t> </a:t>
            </a:r>
            <a:r>
              <a:rPr lang="it-IT" altLang="it-IT" sz="2200" b="1" dirty="0" err="1">
                <a:solidFill>
                  <a:srgbClr val="F82F00"/>
                </a:solidFill>
              </a:rPr>
              <a:t>correlation</a:t>
            </a:r>
            <a:r>
              <a:rPr lang="it-IT" altLang="it-IT" sz="2200" b="1" dirty="0">
                <a:solidFill>
                  <a:srgbClr val="F82F00"/>
                </a:solidFill>
              </a:rPr>
              <a:t> </a:t>
            </a:r>
            <a:r>
              <a:rPr lang="it-IT" altLang="it-IT" sz="2200" b="1" dirty="0" err="1">
                <a:solidFill>
                  <a:srgbClr val="F82F00"/>
                </a:solidFill>
              </a:rPr>
              <a:t>vary</a:t>
            </a:r>
            <a:r>
              <a:rPr lang="it-IT" altLang="it-IT" sz="2200" b="1" dirty="0">
                <a:solidFill>
                  <a:srgbClr val="F82F00"/>
                </a:solidFill>
              </a:rPr>
              <a:t> with the </a:t>
            </a:r>
            <a:r>
              <a:rPr lang="it-IT" altLang="it-IT" sz="2200" b="1" dirty="0" err="1">
                <a:solidFill>
                  <a:srgbClr val="F82F00"/>
                </a:solidFill>
              </a:rPr>
              <a:t>cosmological</a:t>
            </a:r>
            <a:r>
              <a:rPr lang="it-IT" altLang="it-IT" sz="2200" b="1" dirty="0">
                <a:solidFill>
                  <a:srgbClr val="F82F00"/>
                </a:solidFill>
              </a:rPr>
              <a:t> </a:t>
            </a:r>
            <a:r>
              <a:rPr lang="it-IT" altLang="it-IT" sz="2200" b="1" dirty="0" err="1">
                <a:solidFill>
                  <a:srgbClr val="F82F00"/>
                </a:solidFill>
              </a:rPr>
              <a:t>parameters</a:t>
            </a:r>
            <a:r>
              <a:rPr lang="it-IT" altLang="it-IT" sz="2200" b="1" dirty="0">
                <a:solidFill>
                  <a:srgbClr val="F82F00"/>
                </a:solidFill>
              </a:rPr>
              <a:t> </a:t>
            </a:r>
            <a:r>
              <a:rPr lang="it-IT" altLang="it-IT" sz="2200" b="1" dirty="0" err="1">
                <a:solidFill>
                  <a:srgbClr val="F82F00"/>
                </a:solidFill>
              </a:rPr>
              <a:t>used</a:t>
            </a:r>
            <a:r>
              <a:rPr lang="it-IT" altLang="it-IT" sz="2200" b="1" dirty="0">
                <a:solidFill>
                  <a:srgbClr val="F82F00"/>
                </a:solidFill>
              </a:rPr>
              <a:t> to compute </a:t>
            </a:r>
            <a:r>
              <a:rPr lang="it-IT" altLang="it-IT" sz="2200" b="1" dirty="0" err="1">
                <a:solidFill>
                  <a:srgbClr val="F82F00"/>
                </a:solidFill>
              </a:rPr>
              <a:t>Eiso</a:t>
            </a:r>
            <a:r>
              <a:rPr lang="it-IT" altLang="it-IT" sz="2200" b="1" dirty="0">
                <a:solidFill>
                  <a:srgbClr val="F82F00"/>
                </a:solidFill>
              </a:rPr>
              <a:t> ?</a:t>
            </a:r>
          </a:p>
        </p:txBody>
      </p:sp>
      <p:pic>
        <p:nvPicPr>
          <p:cNvPr id="99841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114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8412" name="Text Box 12"/>
          <p:cNvSpPr txBox="1">
            <a:spLocks noChangeArrowheads="1"/>
          </p:cNvSpPr>
          <p:nvPr/>
        </p:nvSpPr>
        <p:spPr bwMode="auto">
          <a:xfrm>
            <a:off x="0" y="0"/>
            <a:ext cx="9067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en-US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“Standardizing” GRBs through </a:t>
            </a:r>
            <a:r>
              <a:rPr lang="en-US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Ep-</a:t>
            </a:r>
            <a:r>
              <a:rPr lang="en-US" altLang="it-IT" sz="2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Eiso</a:t>
            </a:r>
            <a:r>
              <a:rPr lang="en-US" altLang="it-IT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endParaRPr lang="it-IT" altLang="it-IT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3837"/>
            <a:ext cx="426720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626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38100" y="-363433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None/>
              <a:defRPr/>
            </a:pPr>
            <a:endParaRPr lang="it-IT" altLang="it-IT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extrinsic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p,i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indeed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to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compute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2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 a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niverse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it-IT" altLang="it-IT" sz="2400" b="1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and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  <a:endParaRPr lang="it-IT" alt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>
                <a:solidFill>
                  <a:srgbClr val="F82F00"/>
                </a:solidFill>
              </a:rPr>
              <a:t>Amati et al. 2008, Amati &amp; Della Valle </a:t>
            </a:r>
            <a:r>
              <a:rPr lang="en-US" altLang="it-IT" sz="2000" dirty="0" smtClean="0">
                <a:solidFill>
                  <a:srgbClr val="F82F00"/>
                </a:solidFill>
              </a:rPr>
              <a:t>2013, </a:t>
            </a:r>
            <a:r>
              <a:rPr lang="en-US" altLang="it-IT" sz="2000" dirty="0" err="1" smtClean="0">
                <a:solidFill>
                  <a:srgbClr val="F82F00"/>
                </a:solidFill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</a:rPr>
              <a:t>, Amati </a:t>
            </a:r>
            <a:r>
              <a:rPr lang="en-US" altLang="it-IT" sz="2000" dirty="0">
                <a:solidFill>
                  <a:srgbClr val="F82F00"/>
                </a:solidFill>
              </a:rPr>
              <a:t>e</a:t>
            </a:r>
            <a:r>
              <a:rPr lang="en-US" altLang="it-IT" sz="2000" dirty="0" smtClean="0">
                <a:solidFill>
                  <a:srgbClr val="F82F00"/>
                </a:solidFill>
              </a:rPr>
              <a:t>t al. 2022</a:t>
            </a:r>
            <a:endParaRPr lang="en-US" altLang="it-IT" sz="2000" dirty="0">
              <a:solidFill>
                <a:srgbClr val="F82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049646"/>
            <a:ext cx="8770513" cy="26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it-IT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= 9-10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1010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6199" y="1039926"/>
            <a:ext cx="8770513" cy="1371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4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3" name="Line 3"/>
          <p:cNvSpPr>
            <a:spLocks noChangeShapeType="1"/>
          </p:cNvSpPr>
          <p:nvPr/>
        </p:nvSpPr>
        <p:spPr bwMode="auto">
          <a:xfrm>
            <a:off x="35052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49609" name="Line 9"/>
          <p:cNvSpPr>
            <a:spLocks noChangeShapeType="1"/>
          </p:cNvSpPr>
          <p:nvPr/>
        </p:nvSpPr>
        <p:spPr bwMode="auto">
          <a:xfrm>
            <a:off x="3505200" y="3946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-38100" y="-363433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333399"/>
              </a:buClr>
              <a:buFont typeface="Wingdings" panose="05000000000000000000" pitchFamily="2" charset="2"/>
              <a:buNone/>
              <a:defRPr/>
            </a:pPr>
            <a:endParaRPr lang="it-IT" altLang="it-IT" sz="24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>
                <a:srgbClr val="0000FF"/>
              </a:buClr>
              <a:buFont typeface="Wingdings" panose="05000000000000000000" pitchFamily="2" charset="2"/>
              <a:buChar char="q"/>
              <a:defRPr/>
            </a:pP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fraction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extrinsic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scatter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p,i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indeed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due to the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it-IT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compute </a:t>
            </a:r>
            <a:r>
              <a:rPr lang="it-IT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altLang="it-IT" sz="24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</a:t>
            </a:r>
            <a:r>
              <a:rPr lang="it-IT" altLang="it-IT" sz="22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cosmological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probes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in a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it-IT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niverse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2400" b="1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it-IT" altLang="it-IT" sz="2400" b="1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and </a:t>
            </a:r>
            <a:r>
              <a:rPr lang="it-IT" alt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it-IT" alt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0.3</a:t>
            </a:r>
            <a:endParaRPr lang="it-IT" alt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44890"/>
            <a:ext cx="6077767" cy="423089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7200" y="6217148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Amati et al. 2008, Amati &amp; Della Valle </a:t>
            </a:r>
            <a:r>
              <a:rPr lang="en-US" altLang="it-IT" sz="2000" dirty="0" smtClean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2013, </a:t>
            </a:r>
            <a:r>
              <a:rPr lang="en-US" altLang="it-IT" sz="2000" dirty="0" err="1" smtClean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2022</a:t>
            </a:r>
            <a:endParaRPr lang="en-US" altLang="it-IT" sz="2000" dirty="0">
              <a:solidFill>
                <a:srgbClr val="F82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0000" b="44622"/>
          <a:stretch/>
        </p:blipFill>
        <p:spPr>
          <a:xfrm>
            <a:off x="4190999" y="3124200"/>
            <a:ext cx="4668067" cy="1371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90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184775" cy="6742113"/>
          </a:xfrm>
          <a:prstGeom prst="rect">
            <a:avLst/>
          </a:prstGeom>
          <a:solidFill>
            <a:srgbClr val="FF00FF">
              <a:alpha val="5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3" name="Oval 3"/>
          <p:cNvSpPr>
            <a:spLocks noChangeArrowheads="1"/>
          </p:cNvSpPr>
          <p:nvPr/>
        </p:nvSpPr>
        <p:spPr bwMode="auto">
          <a:xfrm rot="20818392">
            <a:off x="2916238" y="2738438"/>
            <a:ext cx="533400" cy="2506662"/>
          </a:xfrm>
          <a:prstGeom prst="ellipse">
            <a:avLst/>
          </a:prstGeom>
          <a:solidFill>
            <a:srgbClr val="FF00FF">
              <a:alpha val="48000"/>
            </a:srgbClr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3048000" y="2819400"/>
            <a:ext cx="91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2600" b="1">
                <a:solidFill>
                  <a:srgbClr val="FF3399"/>
                </a:solidFill>
              </a:rPr>
              <a:t>GRB</a:t>
            </a:r>
          </a:p>
        </p:txBody>
      </p:sp>
    </p:spTree>
    <p:extLst>
      <p:ext uri="{BB962C8B-B14F-4D97-AF65-F5344CB8AC3E}">
        <p14:creationId xmlns:p14="http://schemas.microsoft.com/office/powerpoint/2010/main" val="1758577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04801"/>
            <a:ext cx="4907989" cy="32956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65" y="2187894"/>
            <a:ext cx="2362835" cy="32127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8337" y="939504"/>
            <a:ext cx="3733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extends to much higher z w/r to </a:t>
            </a:r>
            <a:r>
              <a:rPr lang="en-GB" altLang="it-IT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lang="en-GB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2400" dirty="0" err="1" smtClean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endParaRPr lang="en-GB" altLang="it-IT" sz="2400" dirty="0" smtClean="0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GB" altLang="it-IT" sz="2400" dirty="0">
              <a:solidFill>
                <a:srgbClr val="0000FF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The GRB Hubble diagram is consistent with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SNe</a:t>
            </a: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</a:t>
            </a:r>
            <a:r>
              <a:rPr lang="en-GB" altLang="it-IT" sz="24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Ia</a:t>
            </a: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 Hubble diagram and BAO points at low redshifts: reliability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it-IT" sz="2400" b="1" dirty="0">
              <a:solidFill>
                <a:srgbClr val="C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</a:t>
            </a:r>
            <a:r>
              <a:rPr lang="en-GB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GB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Capozziello</a:t>
            </a:r>
            <a:r>
              <a:rPr lang="en-GB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Kodama et al., </a:t>
            </a:r>
            <a:r>
              <a:rPr lang="en-GB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Tsutsui</a:t>
            </a:r>
            <a:r>
              <a:rPr lang="en-GB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en-GB" altLang="it-IT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Demianski</a:t>
            </a:r>
            <a:r>
              <a:rPr lang="en-GB" alt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al.):</a:t>
            </a:r>
            <a:endParaRPr lang="en-GB" altLang="it-IT" sz="2400" b="1" dirty="0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181600" y="381000"/>
            <a:ext cx="0" cy="2667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80571" y="533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err="1" smtClean="0">
                <a:solidFill>
                  <a:srgbClr val="FF0000"/>
                </a:solidFill>
              </a:rPr>
              <a:t>SNe-Ia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56392" y="181856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b="1" dirty="0" smtClean="0">
                <a:solidFill>
                  <a:srgbClr val="FF0000"/>
                </a:solidFill>
              </a:rPr>
              <a:t>GRB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6172200" y="1952640"/>
            <a:ext cx="2057400" cy="505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4803389" y="2005483"/>
            <a:ext cx="768208" cy="32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659014"/>
            <a:ext cx="4893680" cy="3198986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39700" y="228600"/>
            <a:ext cx="374737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Calibration with </a:t>
            </a:r>
            <a:r>
              <a:rPr lang="en-GB" altLang="it-IT" sz="2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SNe-Ia</a:t>
            </a:r>
            <a:endParaRPr lang="it-IT" altLang="it-IT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5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139700" y="533400"/>
            <a:ext cx="90043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GB" altLang="it-IT" sz="22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Extending or replacing the </a:t>
            </a:r>
            <a:r>
              <a:rPr lang="en-GB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Ep-Intensity correlation by involving other prompt or afterglow </a:t>
            </a:r>
            <a:r>
              <a:rPr lang="en-GB" altLang="it-IT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properties: </a:t>
            </a:r>
            <a:r>
              <a:rPr lang="en-GB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“Combo relation” (</a:t>
            </a:r>
            <a:r>
              <a:rPr lang="en-GB" altLang="it-IT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Izzo</a:t>
            </a:r>
            <a:r>
              <a:rPr lang="en-GB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Muccino et al.) , Lx-Ta and Lx-Ta-</a:t>
            </a:r>
            <a:r>
              <a:rPr lang="en-GB" altLang="it-IT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Lp</a:t>
            </a:r>
            <a:r>
              <a:rPr lang="en-GB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relations (</a:t>
            </a:r>
            <a:r>
              <a:rPr lang="en-GB" altLang="it-IT" sz="22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Dainotti</a:t>
            </a:r>
            <a:r>
              <a:rPr lang="en-GB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al.)</a:t>
            </a:r>
            <a:endParaRPr lang="en-GB" altLang="it-IT" sz="2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en-GB" altLang="it-IT" sz="2200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39700" y="228600"/>
            <a:ext cx="50480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Involving other GRB observables</a:t>
            </a:r>
            <a:endParaRPr lang="it-IT" altLang="it-IT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990600" y="6080125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Tahoma" panose="020B0604030504040204" pitchFamily="34" charset="0"/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 et al. 2022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2054225"/>
            <a:ext cx="5187749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3852" b="14714"/>
          <a:stretch/>
        </p:blipFill>
        <p:spPr>
          <a:xfrm>
            <a:off x="4607011" y="3467929"/>
            <a:ext cx="4572000" cy="28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39700" y="228600"/>
            <a:ext cx="720742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GB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Joining GRBs with other probes: e.g., high-z GNs</a:t>
            </a:r>
            <a:endParaRPr lang="it-IT" altLang="it-IT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39747" y="6282963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Tahoma" panose="020B0604030504040204" pitchFamily="34" charset="0"/>
              </a:rPr>
              <a:t>Lusso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 et al. 2019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3" y="953999"/>
            <a:ext cx="5853327" cy="50383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563" y="1993774"/>
            <a:ext cx="3098714" cy="31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2590800" cy="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927990" y="3962400"/>
            <a:ext cx="4343400" cy="19812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33" y="4318748"/>
            <a:ext cx="1195367" cy="358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7743825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76800"/>
            <a:ext cx="2590800" cy="77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838200" y="5867400"/>
            <a:ext cx="8063610" cy="8382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3334" r="19076" b="81111"/>
          <a:stretch/>
        </p:blipFill>
        <p:spPr>
          <a:xfrm>
            <a:off x="1676400" y="6104472"/>
            <a:ext cx="6400800" cy="457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33" y="4318748"/>
            <a:ext cx="1195367" cy="358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aiming at </a:t>
            </a: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106363"/>
            <a:ext cx="883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power of GRBs</a:t>
            </a:r>
            <a:endParaRPr lang="it-IT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210640" cy="55475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69" y="0"/>
            <a:ext cx="4480170" cy="35525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169" y="3671683"/>
            <a:ext cx="4454324" cy="2932430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8578" y="6457890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Demianski</a:t>
            </a:r>
            <a:r>
              <a:rPr lang="en-US" altLang="it-IT" sz="2000" dirty="0" smtClean="0">
                <a:solidFill>
                  <a:srgbClr val="F82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2017</a:t>
            </a:r>
            <a:endParaRPr lang="en-US" altLang="it-IT" sz="2000" dirty="0">
              <a:solidFill>
                <a:srgbClr val="F82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388" y="76206"/>
            <a:ext cx="89646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THESEUS: substantial leap in GRB with redshift</a:t>
            </a:r>
            <a:endParaRPr lang="en-US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" b="3574"/>
          <a:stretch/>
        </p:blipFill>
        <p:spPr bwMode="auto">
          <a:xfrm>
            <a:off x="4806723" y="1030003"/>
            <a:ext cx="420865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1" y="817850"/>
            <a:ext cx="4724400" cy="531495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01653"/>
            <a:ext cx="4292600" cy="567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4"/>
    </mc:Choice>
    <mc:Fallback xmlns="">
      <p:transition spd="slow" advTm="3544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049646"/>
            <a:ext cx="8770513" cy="381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it-IT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= 9-10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</a:t>
            </a: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200" y="1010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6199" y="1039926"/>
            <a:ext cx="8770513" cy="1371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76200" y="3124200"/>
            <a:ext cx="8770513" cy="12192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3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2"/>
          <a:stretch/>
        </p:blipFill>
        <p:spPr bwMode="auto">
          <a:xfrm>
            <a:off x="4648200" y="1447800"/>
            <a:ext cx="4343400" cy="512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/>
          <a:stretch/>
        </p:blipFill>
        <p:spPr bwMode="auto">
          <a:xfrm>
            <a:off x="376143" y="3531952"/>
            <a:ext cx="4006628" cy="33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0" y="76200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400" b="1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THESEUS: unprecedented spectroscopy of GRB </a:t>
            </a:r>
            <a:endParaRPr lang="en-US" sz="3400" b="1" dirty="0">
              <a:solidFill>
                <a:srgbClr val="C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7BB34095-91FD-435C-8B35-B0A957B6A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" y="838201"/>
            <a:ext cx="4376056" cy="26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3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52400"/>
            <a:ext cx="8991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it-IT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uture </a:t>
            </a: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 experiments (e.g., </a:t>
            </a:r>
            <a:r>
              <a:rPr lang="en-US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SVOM, HERMES</a:t>
            </a:r>
            <a:r>
              <a:rPr lang="en-US" alt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2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THESEUS, </a:t>
            </a:r>
            <a:r>
              <a:rPr lang="en-US" altLang="it-IT" sz="22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 </a:t>
            </a: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more investigations </a:t>
            </a:r>
            <a:r>
              <a:rPr lang="en-US" altLang="it-IT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particular: reliable estimates of jet angles and self-calibration</a:t>
            </a: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will improve the significance and reliability of the results and allow to go beyond SN </a:t>
            </a:r>
            <a:r>
              <a:rPr lang="en-US" altLang="it-IT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US" altLang="it-IT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cosmology (e.g. investigation of dark energy</a:t>
            </a:r>
            <a:r>
              <a:rPr lang="en-US" altLang="it-IT" sz="2200" dirty="0">
                <a:solidFill>
                  <a:srgbClr val="000000"/>
                </a:solidFill>
              </a:rPr>
              <a:t>)</a:t>
            </a:r>
            <a:r>
              <a:rPr lang="en-US" altLang="it-IT" sz="23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"/>
          <a:stretch/>
        </p:blipFill>
        <p:spPr bwMode="auto">
          <a:xfrm>
            <a:off x="4376639" y="3505200"/>
            <a:ext cx="3611898" cy="282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76009"/>
            <a:ext cx="1828800" cy="54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r="404"/>
          <a:stretch/>
        </p:blipFill>
        <p:spPr>
          <a:xfrm>
            <a:off x="609600" y="1524000"/>
            <a:ext cx="7716133" cy="187942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65853" y="6282963"/>
            <a:ext cx="6987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it-IT" sz="2000" dirty="0" err="1" smtClean="0">
                <a:solidFill>
                  <a:srgbClr val="F82F00"/>
                </a:solidFill>
                <a:latin typeface="Tahoma" panose="020B0604030504040204" pitchFamily="34" charset="0"/>
              </a:rPr>
              <a:t>Moresco</a:t>
            </a:r>
            <a:r>
              <a:rPr lang="en-US" altLang="it-IT" sz="2000" dirty="0" smtClean="0">
                <a:solidFill>
                  <a:srgbClr val="F82F00"/>
                </a:solidFill>
                <a:latin typeface="Tahoma" panose="020B0604030504040204" pitchFamily="34" charset="0"/>
              </a:rPr>
              <a:t> et al. 2022, Amati &amp; Della Valle 2013</a:t>
            </a:r>
            <a:endParaRPr lang="en-US" altLang="it-IT" sz="2000" dirty="0">
              <a:solidFill>
                <a:srgbClr val="F82F00"/>
              </a:solidFill>
              <a:latin typeface="Tahoma" panose="020B060403050404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75" y="3403425"/>
            <a:ext cx="3254668" cy="33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=""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lang="en-US" sz="2000" b="1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Arrow Connector 5">
            <a:extLst>
              <a:ext uri="{FF2B5EF4-FFF2-40B4-BE49-F238E27FC236}">
                <a16:creationId xmlns="" xmlns:a16="http://schemas.microsoft.com/office/drawing/2014/main" id="{EC0F9C5E-137F-F84B-9C8F-5CB0CF63F649}"/>
              </a:ext>
            </a:extLst>
          </p:cNvPr>
          <p:cNvCxnSpPr>
            <a:cxnSpLocks/>
          </p:cNvCxnSpPr>
          <p:nvPr/>
        </p:nvCxnSpPr>
        <p:spPr>
          <a:xfrm>
            <a:off x="2147388" y="3310873"/>
            <a:ext cx="1" cy="62715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/>
          <p:cNvSpPr txBox="1">
            <a:spLocks/>
          </p:cNvSpPr>
          <p:nvPr/>
        </p:nvSpPr>
        <p:spPr>
          <a:xfrm>
            <a:off x="91166" y="579664"/>
            <a:ext cx="9144000" cy="7919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GW170817 + SHORT GRB 170817A + KN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AT2017GFO</a:t>
            </a:r>
            <a:r>
              <a:rPr lang="en-US" sz="2000" b="1" dirty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(~40 </a:t>
            </a:r>
            <a:r>
              <a:rPr lang="en-US" sz="2000" b="1" dirty="0" err="1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Mpc</a:t>
            </a:r>
            <a:r>
              <a:rPr lang="en-US" sz="2000" b="1" dirty="0" smtClean="0">
                <a:solidFill>
                  <a:srgbClr val="00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):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birth of multi-.messenger astrophysics</a:t>
            </a:r>
            <a:endParaRPr lang="en-US" sz="2400" b="1" dirty="0">
              <a:solidFill>
                <a:srgbClr val="FF0000"/>
              </a:solidFill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7"/>
          <a:stretch/>
        </p:blipFill>
        <p:spPr bwMode="auto">
          <a:xfrm>
            <a:off x="0" y="1371600"/>
            <a:ext cx="9144000" cy="33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436" y="3833099"/>
            <a:ext cx="3514764" cy="3024901"/>
          </a:xfrm>
          <a:prstGeom prst="rect">
            <a:avLst/>
          </a:prstGeom>
        </p:spPr>
      </p:pic>
      <p:pic>
        <p:nvPicPr>
          <p:cNvPr id="10" name="Immagine 9" descr="170817_kn_Spec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0598" r="6718" b="7685"/>
          <a:stretch/>
        </p:blipFill>
        <p:spPr>
          <a:xfrm>
            <a:off x="6918676" y="3783453"/>
            <a:ext cx="2290853" cy="29652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51" y="1371601"/>
            <a:ext cx="438564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2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9"/>
            <a:ext cx="9144000" cy="43053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119581"/>
            <a:ext cx="2930236" cy="2688771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200400" y="1045473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3733800" y="5334000"/>
            <a:ext cx="2895600" cy="1676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0" y="1508819"/>
            <a:ext cx="3048000" cy="53860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THESEUS: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GRB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large FOV with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arcmin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localization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Kilonova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arcsec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weaker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isotropic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X-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</a:t>
            </a:r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6705600" y="2209800"/>
            <a:ext cx="76200" cy="76200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r="36666" b="33759"/>
          <a:stretch/>
        </p:blipFill>
        <p:spPr>
          <a:xfrm>
            <a:off x="6179791" y="4119579"/>
            <a:ext cx="2964217" cy="2440108"/>
          </a:xfrm>
          <a:prstGeom prst="rect">
            <a:avLst/>
          </a:prstGeom>
        </p:spPr>
      </p:pic>
      <p:sp>
        <p:nvSpPr>
          <p:cNvPr id="14" name="Ovale 13"/>
          <p:cNvSpPr/>
          <p:nvPr/>
        </p:nvSpPr>
        <p:spPr>
          <a:xfrm>
            <a:off x="6705600" y="4462625"/>
            <a:ext cx="1981200" cy="1697731"/>
          </a:xfrm>
          <a:prstGeom prst="ellipse">
            <a:avLst/>
          </a:prstGeom>
          <a:noFill/>
          <a:ln w="412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7"/>
    </mc:Choice>
    <mc:Fallback xmlns="">
      <p:transition spd="slow" advTm="3387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5" y="1980164"/>
            <a:ext cx="4961177" cy="339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1340C902-AEB3-914F-BF4A-EB6EA8BEAACF}"/>
              </a:ext>
            </a:extLst>
          </p:cNvPr>
          <p:cNvSpPr/>
          <p:nvPr/>
        </p:nvSpPr>
        <p:spPr>
          <a:xfrm>
            <a:off x="0" y="115250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MEASURING THE EXPANSION RATE AND GEOMETRY OF SPACE-TIME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7530F12-044E-4DE8-BBC6-74F1CB2AE001}"/>
              </a:ext>
            </a:extLst>
          </p:cNvPr>
          <p:cNvSpPr txBox="1"/>
          <p:nvPr/>
        </p:nvSpPr>
        <p:spPr>
          <a:xfrm>
            <a:off x="2579260" y="6172981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~20 joint </a:t>
            </a:r>
            <a:r>
              <a:rPr lang="it-IT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GRB</a:t>
            </a:r>
            <a:r>
              <a:rPr lang="it-IT" sz="800" dirty="0" smtClean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+</a:t>
            </a:r>
            <a:r>
              <a:rPr lang="it-IT" sz="8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GW events</a:t>
            </a:r>
          </a:p>
        </p:txBody>
      </p:sp>
      <p:sp>
        <p:nvSpPr>
          <p:cNvPr id="11" name="Rettangolo arrotondato 8">
            <a:extLst>
              <a:ext uri="{FF2B5EF4-FFF2-40B4-BE49-F238E27FC236}">
                <a16:creationId xmlns="" xmlns:a16="http://schemas.microsoft.com/office/drawing/2014/main" id="{4D68D804-CA28-45B6-9B67-B6FF973F5ED3}"/>
              </a:ext>
            </a:extLst>
          </p:cNvPr>
          <p:cNvSpPr/>
          <p:nvPr/>
        </p:nvSpPr>
        <p:spPr>
          <a:xfrm>
            <a:off x="2754086" y="6096000"/>
            <a:ext cx="3820885" cy="458684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sz="1600" dirty="0">
              <a:solidFill>
                <a:srgbClr val="FFFFFF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146447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messenger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cosmology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62" y="1648127"/>
            <a:ext cx="427355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7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-7938" y="565150"/>
            <a:ext cx="8839201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q"/>
            </a:pPr>
            <a:r>
              <a:rPr lang="en-US" altLang="it-IT" sz="2400" i="0">
                <a:solidFill>
                  <a:schemeClr val="accent2"/>
                </a:solidFill>
              </a:rPr>
              <a:t> Using time delay between low and high energy photons to put Limits on Lorentz Invariance Violation (allowed by unprecedent Fermi GBM + LAT broad energy band)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371600"/>
            <a:ext cx="4252912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38600"/>
            <a:ext cx="4800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8313"/>
            <a:ext cx="404177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724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657600"/>
            <a:ext cx="2284413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990600" y="3657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b="1" i="0">
                <a:solidFill>
                  <a:srgbClr val="EC2D00"/>
                </a:solidFill>
              </a:rPr>
              <a:t>GRB 990510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0"/>
            <a:ext cx="90011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3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  <a:r>
              <a:rPr lang="it-IT" altLang="it-IT" sz="3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 / QG</a:t>
            </a:r>
            <a:endParaRPr lang="it-IT" altLang="it-IT" sz="3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0624" y="-151584"/>
            <a:ext cx="7979664" cy="914400"/>
          </a:xfrm>
          <a:prstGeom prst="rect">
            <a:avLst/>
          </a:prstGeom>
        </p:spPr>
        <p:txBody>
          <a:bodyPr/>
          <a:lstStyle/>
          <a:p>
            <a:r>
              <a:rPr lang="it-IT" altLang="it-IT" sz="4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altLang="it-IT" sz="40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lang="it-IT" altLang="it-IT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4691" y="304800"/>
            <a:ext cx="9019309" cy="6518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8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GRBs are a key phenomenon for cosmology (</a:t>
            </a:r>
            <a:r>
              <a:rPr lang="en-US" altLang="it-IT" sz="8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ealry</a:t>
            </a: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 Universe, cosmological parameters) and fundamental physics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Next generation GRB missions, like THESEUS, developed by a large European collaboration and already studied by ESA (M5 Phase A)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fully exploit these potentialities </a:t>
            </a: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will provide us with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unprecedented clues to GRB physics and sub-classes.</a:t>
            </a: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it-IT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THESEUS is a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occasion for fully exploiting the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leadership </a:t>
            </a:r>
            <a:r>
              <a:rPr lang="en-US" alt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in time-domain and multi-messenger astrophysics and in </a:t>
            </a: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related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key-enabling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technologies </a:t>
            </a:r>
            <a:endParaRPr lang="en-US" altLang="it-IT" sz="88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40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THESEUS observations will impact on </a:t>
            </a:r>
            <a:r>
              <a:rPr lang="en-US" altLang="it-IT" sz="8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fields of astrophysics, cosmology and fundamental physics and will enhance importantly the scientific return of 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multi messenger </a:t>
            </a:r>
            <a:r>
              <a:rPr lang="en-US" alt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8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aLIGO</a:t>
            </a:r>
            <a:r>
              <a:rPr lang="en-US" sz="8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8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aVirgo</a:t>
            </a:r>
            <a:r>
              <a:rPr lang="en-US" sz="8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8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LISA</a:t>
            </a:r>
            <a:r>
              <a:rPr lang="en-US" sz="8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ET, or Km3NET;</a:t>
            </a:r>
            <a:r>
              <a:rPr lang="en-US" alt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it-IT" sz="8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e.m</a:t>
            </a:r>
            <a:r>
              <a:rPr lang="en-US" altLang="it-IT" sz="8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facilities </a:t>
            </a:r>
            <a:r>
              <a:rPr lang="en-US" altLang="it-IT" sz="8800" dirty="0">
                <a:latin typeface="Calibri" panose="020F0502020204030204" pitchFamily="34" charset="0"/>
                <a:cs typeface="Calibri" panose="020F0502020204030204" pitchFamily="34" charset="0"/>
              </a:rPr>
              <a:t>(e.g., LSST, E-ELT, SKA, CTA, ATHENA</a:t>
            </a:r>
            <a:r>
              <a:rPr lang="en-US" altLang="it-IT" sz="8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en-US" altLang="it-IT" sz="40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THESEUS Phase A study by ESA very successful and base for further dev.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altLang="it-IT" sz="8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SPIE articles on instruments and </a:t>
            </a:r>
            <a:r>
              <a:rPr lang="en-US" altLang="it-IT" sz="8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Exp.Astr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Articles on science on </a:t>
            </a:r>
            <a:r>
              <a:rPr lang="en-US" altLang="it-IT" sz="88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altLang="it-IT" sz="8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 algn="ctr">
              <a:buNone/>
              <a:defRPr/>
            </a:pPr>
            <a:r>
              <a:rPr lang="it-IT" sz="11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http://www.isdc.unige.ch/theseus/</a:t>
            </a:r>
          </a:p>
          <a:p>
            <a:pPr algn="ctr"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it-IT" sz="8800" u="sng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it-IT" sz="6000" dirty="0" smtClean="0">
              <a:solidFill>
                <a:srgbClr val="7030A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2400" y="5257800"/>
            <a:ext cx="8915400" cy="1219200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0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049646"/>
            <a:ext cx="8770513" cy="497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it-IT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= 9-10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</a:t>
            </a: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GRBs to investigate the expansion rate and geometry of the Universe,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thus getting clues to "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energy"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properties and evolution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6200" y="1010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6199" y="1039926"/>
            <a:ext cx="8770513" cy="1371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76200" y="3124200"/>
            <a:ext cx="8770513" cy="12192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6198" y="4800600"/>
            <a:ext cx="8770513" cy="1219200"/>
          </a:xfrm>
          <a:prstGeom prst="round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8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6200" y="1049646"/>
            <a:ext cx="8770513" cy="497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 luminous and remote phenomena in the Universe,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isotropic-equivalent radiated energies in X-gamma rays up to more than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it-IT" sz="26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erg released in a few tens of seconds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 redshift distribution extending to at least </a:t>
            </a: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= 9-10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2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it-IT" sz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 </a:t>
            </a:r>
            <a:r>
              <a:rPr lang="en-US" altLang="it-IT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tools for exploring the early Universe</a:t>
            </a:r>
            <a:r>
              <a:rPr lang="en-US" altLang="it-IT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at the end of the "dark ages" (</a:t>
            </a:r>
            <a:r>
              <a:rPr lang="en-US" altLang="it-IT" sz="2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reionization, first stars, star formation rate and metallicity evolution in the first billion of years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endParaRPr lang="it-IT" alt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lphaLcParenR"/>
            </a:pPr>
            <a:r>
              <a:rPr lang="en-US" altLang="it-IT" sz="2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GRBs to investigate the expansion rate and geometry of the Universe,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thus getting clues to "</a:t>
            </a:r>
            <a:r>
              <a:rPr lang="en-US" altLang="it-IT" sz="2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 energy" </a:t>
            </a:r>
            <a:r>
              <a:rPr lang="en-US" altLang="it-IT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properties and evolution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6200" y="10102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The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power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of long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GRBs</a:t>
            </a:r>
            <a:r>
              <a:rPr lang="it-IT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for </a:t>
            </a:r>
            <a:r>
              <a:rPr lang="it-IT" sz="3200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cosmology</a:t>
            </a:r>
            <a:endParaRPr lang="it-IT" sz="32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6199" y="1039926"/>
            <a:ext cx="8770513" cy="1371600"/>
          </a:xfrm>
          <a:prstGeom prst="roundRect">
            <a:avLst/>
          </a:prstGeom>
          <a:solidFill>
            <a:srgbClr val="FF0000">
              <a:alpha val="15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arrotondato 1"/>
          <p:cNvSpPr/>
          <p:nvPr/>
        </p:nvSpPr>
        <p:spPr>
          <a:xfrm>
            <a:off x="76200" y="3124200"/>
            <a:ext cx="8770513" cy="1219200"/>
          </a:xfrm>
          <a:prstGeom prst="roundRect">
            <a:avLst/>
          </a:prstGeom>
          <a:noFill/>
          <a:ln w="3175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76198" y="4800600"/>
            <a:ext cx="8770513" cy="1219200"/>
          </a:xfrm>
          <a:prstGeom prst="roundRect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76200" y="3124200"/>
            <a:ext cx="8770513" cy="1219200"/>
          </a:xfrm>
          <a:prstGeom prst="roundRect">
            <a:avLst/>
          </a:prstGeom>
          <a:solidFill>
            <a:srgbClr val="7030A0">
              <a:alpha val="17000"/>
            </a:srgbClr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arrotondato 12">
            <a:extLst>
              <a:ext uri="{FF2B5EF4-FFF2-40B4-BE49-F238E27FC236}">
                <a16:creationId xmlns:a16="http://schemas.microsoft.com/office/drawing/2014/main" xmlns="" id="{675A45AC-1BF4-472E-BB8E-F5722BEB84AB}"/>
              </a:ext>
            </a:extLst>
          </p:cNvPr>
          <p:cNvSpPr/>
          <p:nvPr/>
        </p:nvSpPr>
        <p:spPr>
          <a:xfrm>
            <a:off x="6010838" y="5587232"/>
            <a:ext cx="2551263" cy="72222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ttangolo arrotondato 12">
            <a:extLst>
              <a:ext uri="{FF2B5EF4-FFF2-40B4-BE49-F238E27FC236}">
                <a16:creationId xmlns:a16="http://schemas.microsoft.com/office/drawing/2014/main" xmlns="" id="{EE20B8AD-4137-4C0C-883C-5C84F3D27C3C}"/>
              </a:ext>
            </a:extLst>
          </p:cNvPr>
          <p:cNvSpPr/>
          <p:nvPr/>
        </p:nvSpPr>
        <p:spPr>
          <a:xfrm>
            <a:off x="3353540" y="5587233"/>
            <a:ext cx="2551263" cy="72222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B6E312-A259-4141-8693-785978201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3" y="2255442"/>
            <a:ext cx="8976678" cy="3123863"/>
          </a:xfrm>
          <a:prstGeom prst="rect">
            <a:avLst/>
          </a:prstGeom>
        </p:spPr>
      </p:pic>
      <p:sp>
        <p:nvSpPr>
          <p:cNvPr id="7" name="Rettangolo arrotondato 12">
            <a:extLst>
              <a:ext uri="{FF2B5EF4-FFF2-40B4-BE49-F238E27FC236}">
                <a16:creationId xmlns:a16="http://schemas.microsoft.com/office/drawing/2014/main" xmlns="" id="{8D63D415-55A2-244C-8AF0-0FD056084FCD}"/>
              </a:ext>
            </a:extLst>
          </p:cNvPr>
          <p:cNvSpPr/>
          <p:nvPr/>
        </p:nvSpPr>
        <p:spPr>
          <a:xfrm>
            <a:off x="696241" y="5590003"/>
            <a:ext cx="2551263" cy="722223"/>
          </a:xfrm>
          <a:prstGeom prst="roundRect">
            <a:avLst/>
          </a:prstGeom>
          <a:solidFill>
            <a:schemeClr val="accent1">
              <a:alpha val="2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89000"/>
                  </a:srgbClr>
                </a:outerShdw>
              </a:effectLst>
              <a:latin typeface="Book Antiqua" panose="020406020503050303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9DFE57-7425-430E-A13E-422A3DE05FC8}"/>
              </a:ext>
            </a:extLst>
          </p:cNvPr>
          <p:cNvSpPr txBox="1"/>
          <p:nvPr/>
        </p:nvSpPr>
        <p:spPr>
          <a:xfrm>
            <a:off x="696241" y="5633490"/>
            <a:ext cx="2551264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What was the timeline of reionization?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36F266-56D5-4282-974F-888ECEC75F38}"/>
              </a:ext>
            </a:extLst>
          </p:cNvPr>
          <p:cNvSpPr txBox="1"/>
          <p:nvPr/>
        </p:nvSpPr>
        <p:spPr>
          <a:xfrm>
            <a:off x="3353539" y="5624330"/>
            <a:ext cx="2551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What sources were responsible?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6B76E4-8CAA-44B3-8EA3-7ACDB8D5901D}"/>
              </a:ext>
            </a:extLst>
          </p:cNvPr>
          <p:cNvSpPr txBox="1"/>
          <p:nvPr/>
        </p:nvSpPr>
        <p:spPr>
          <a:xfrm>
            <a:off x="6010838" y="5633490"/>
            <a:ext cx="2551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>
                <a:solidFill>
                  <a:prstClr val="black"/>
                </a:solidFill>
                <a:latin typeface="Book Antiqua" panose="0204060205030503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How did the chemical elements build up?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152400" y="762000"/>
            <a:ext cx="8686800" cy="12445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 major goal of contemporary </a:t>
            </a:r>
            <a:r>
              <a:rPr lang="en-US" sz="22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cosmology </a:t>
            </a:r>
            <a:r>
              <a:rPr lang="en-US" sz="2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is to reveal the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emergence of </a:t>
            </a:r>
            <a:r>
              <a:rPr lang="en-US" sz="2200" dirty="0" smtClean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primordial stars and galaxies</a:t>
            </a:r>
            <a:r>
              <a:rPr lang="en-US" sz="22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 the contemporaneous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reionization of the intergalactic medium</a:t>
            </a:r>
            <a:r>
              <a:rPr lang="en-US" sz="2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in the </a:t>
            </a:r>
            <a:r>
              <a:rPr lang="en-US" sz="2200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first billion years of the Universe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xmlns="" id="{38A47F1A-04DE-764D-816A-2B453B8A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90E024D-934F-45B1-A2CF-553F74B71417}" type="slidenum">
              <a:rPr lang="it-IT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91346" y="52388"/>
            <a:ext cx="8853488" cy="698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altLang="it-IT" sz="3200" b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 light on the early Universe with GRBs</a:t>
            </a:r>
            <a:endParaRPr lang="fr-FR" altLang="it-IT" sz="32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35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1346" y="52388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fr-FR" altLang="it-IT" sz="32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152400" y="838200"/>
            <a:ext cx="4267200" cy="5867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GRBs: 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huge luminosities, mostly emitted in the X and gamma-rays</a:t>
            </a:r>
          </a:p>
          <a:p>
            <a:pPr marL="0" indent="0">
              <a:buNone/>
            </a:pPr>
            <a:endParaRPr lang="en-GB" altLang="it-IT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 distribution 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extending at least to </a:t>
            </a:r>
            <a:r>
              <a:rPr lang="en-GB" altLang="it-IT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~9-10</a:t>
            </a:r>
          </a:p>
          <a:p>
            <a:pPr>
              <a:buFont typeface="Wingdings" panose="05000000000000000000" pitchFamily="2" charset="2"/>
              <a:buChar char="q"/>
            </a:pPr>
            <a:endParaRPr lang="en-GB" altLang="it-IT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Association with exploding massive stars 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star forming regions of their host galaxies</a:t>
            </a:r>
            <a:endParaRPr lang="en-GB" altLang="it-IT" sz="24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altLang="it-IT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altLang="it-IT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tools for early Universe:</a:t>
            </a:r>
            <a:r>
              <a:rPr lang="en-GB" altLang="it-IT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SFR evolution, physics of re-ionization, high-z low luminosity galaxies, pop III stars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3593"/>
            <a:ext cx="4419600" cy="604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2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433" y="457203"/>
            <a:ext cx="8689975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GB" sz="2100" dirty="0">
              <a:solidFill>
                <a:srgbClr val="0000FF"/>
              </a:solidFill>
            </a:endParaRPr>
          </a:p>
          <a:p>
            <a:pPr algn="just">
              <a:defRPr/>
            </a:pP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statistical sample of high–z GRBs can provide fundamental information: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independently the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cosmic star–formation rate</a:t>
            </a: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beyond the limits of current and future galaxy surveys</a:t>
            </a:r>
          </a:p>
          <a:p>
            <a:pPr algn="just">
              <a:defRPr/>
            </a:pPr>
            <a:endParaRPr lang="en-GB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/>
              <a:buChar char="•"/>
              <a:defRPr/>
            </a:pPr>
            <a:r>
              <a:rPr lang="en-GB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(or indirectly) detect the 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population of stars (pop III)</a:t>
            </a:r>
          </a:p>
          <a:p>
            <a:pPr algn="just">
              <a:defRPr/>
            </a:pP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8195" name="Picture 6" descr="090429B_a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855397"/>
            <a:ext cx="3810000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7"/>
          <p:cNvSpPr txBox="1">
            <a:spLocks noChangeArrowheads="1"/>
          </p:cNvSpPr>
          <p:nvPr/>
        </p:nvSpPr>
        <p:spPr bwMode="auto">
          <a:xfrm>
            <a:off x="3098800" y="3948119"/>
            <a:ext cx="1092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600" b="1">
                <a:solidFill>
                  <a:srgbClr val="FFFF00"/>
                </a:solidFill>
              </a:rPr>
              <a:t>Z = 9.2</a:t>
            </a:r>
          </a:p>
        </p:txBody>
      </p:sp>
      <p:sp>
        <p:nvSpPr>
          <p:cNvPr id="8198" name="ZoneTexte 22"/>
          <p:cNvSpPr txBox="1">
            <a:spLocks noChangeArrowheads="1"/>
          </p:cNvSpPr>
          <p:nvPr/>
        </p:nvSpPr>
        <p:spPr bwMode="auto">
          <a:xfrm>
            <a:off x="6885354" y="3917955"/>
            <a:ext cx="1485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it-IT" sz="1200" dirty="0">
                <a:solidFill>
                  <a:srgbClr val="000000"/>
                </a:solidFill>
              </a:rPr>
              <a:t>Robertson&amp;Ellis12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1346" y="52391"/>
            <a:ext cx="8853488" cy="698500"/>
          </a:xfrm>
        </p:spPr>
        <p:txBody>
          <a:bodyPr>
            <a:normAutofit/>
          </a:bodyPr>
          <a:lstStyle/>
          <a:p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Shedding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light on the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Universe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altLang="it-IT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it-IT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GRBs</a:t>
            </a:r>
            <a:endParaRPr lang="fr-FR" altLang="it-IT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70" y="3711426"/>
            <a:ext cx="4373941" cy="30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"/>
    </mc:Choice>
    <mc:Fallback xmlns="">
      <p:transition spd="slow" advTm="613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NEW ESA Presentation.potx" id="{DB15AC66-F376-4FDA-AEBD-2A4AA3085F07}" vid="{CEDCDA6D-37EF-4B74-B511-B725DAE78210}"/>
    </a:ext>
  </a:ext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bg1">
                <a:lumMod val="65000"/>
              </a:schemeClr>
            </a:solidFill>
            <a:latin typeface="Vegur" pitchFamily="2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14703</TotalTime>
  <Words>2228</Words>
  <Application>Microsoft Office PowerPoint</Application>
  <PresentationFormat>Presentazione su schermo (4:3)</PresentationFormat>
  <Paragraphs>257</Paragraphs>
  <Slides>47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60" baseType="lpstr">
      <vt:lpstr>Struttura predefinita</vt:lpstr>
      <vt:lpstr>Esa presentation</vt:lpstr>
      <vt:lpstr>4_Tema di Office</vt:lpstr>
      <vt:lpstr>1_Struttura predefinita</vt:lpstr>
      <vt:lpstr>2_Struttura predefinita</vt:lpstr>
      <vt:lpstr>3_Struttura predefinita</vt:lpstr>
      <vt:lpstr>7_Struttura predefinita</vt:lpstr>
      <vt:lpstr>4_Struttura predefinita</vt:lpstr>
      <vt:lpstr>5_Struttura predefinita</vt:lpstr>
      <vt:lpstr>6_Struttura predefinita</vt:lpstr>
      <vt:lpstr>5_Tema di Office</vt:lpstr>
      <vt:lpstr>8_Struttura predefinita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Shedding light on the early Universe with GRBs</vt:lpstr>
      <vt:lpstr>Shedding light on the early Universe with GRBs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Lorenzo</dc:creator>
  <cp:lastModifiedBy>PAVILION</cp:lastModifiedBy>
  <cp:revision>1763</cp:revision>
  <cp:lastPrinted>1601-01-01T00:00:00Z</cp:lastPrinted>
  <dcterms:created xsi:type="dcterms:W3CDTF">1601-01-01T00:00:00Z</dcterms:created>
  <dcterms:modified xsi:type="dcterms:W3CDTF">2022-07-10T16:41:04Z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