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11.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13.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4.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9.xml" ContentType="application/vnd.ms-office.drawingml.diagramDrawing+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ata4.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ata6.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ata8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ata1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ata12.xml" ContentType="application/vnd.openxmlformats-officedocument.drawingml.diagramData+xml"/>
  <Override PartName="/ppt/diagrams/data16.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2"/>
  </p:notesMasterIdLst>
  <p:sldIdLst>
    <p:sldId id="256" r:id="rId5"/>
    <p:sldId id="382" r:id="rId6"/>
    <p:sldId id="384" r:id="rId7"/>
    <p:sldId id="367" r:id="rId8"/>
    <p:sldId id="377" r:id="rId9"/>
    <p:sldId id="378" r:id="rId10"/>
    <p:sldId id="258" r:id="rId11"/>
    <p:sldId id="306" r:id="rId12"/>
    <p:sldId id="259" r:id="rId13"/>
    <p:sldId id="260" r:id="rId14"/>
    <p:sldId id="339" r:id="rId15"/>
    <p:sldId id="310" r:id="rId16"/>
    <p:sldId id="296" r:id="rId17"/>
    <p:sldId id="272" r:id="rId18"/>
    <p:sldId id="375" r:id="rId19"/>
    <p:sldId id="376" r:id="rId20"/>
    <p:sldId id="361" r:id="rId21"/>
    <p:sldId id="355" r:id="rId22"/>
    <p:sldId id="383" r:id="rId23"/>
    <p:sldId id="352" r:id="rId24"/>
    <p:sldId id="328" r:id="rId25"/>
    <p:sldId id="318" r:id="rId26"/>
    <p:sldId id="293" r:id="rId27"/>
    <p:sldId id="324" r:id="rId28"/>
    <p:sldId id="379" r:id="rId29"/>
    <p:sldId id="381" r:id="rId30"/>
    <p:sldId id="354" r:id="rId31"/>
    <p:sldId id="279" r:id="rId32"/>
    <p:sldId id="278" r:id="rId33"/>
    <p:sldId id="283" r:id="rId34"/>
    <p:sldId id="335" r:id="rId35"/>
    <p:sldId id="347" r:id="rId36"/>
    <p:sldId id="284" r:id="rId37"/>
    <p:sldId id="297" r:id="rId38"/>
    <p:sldId id="289" r:id="rId39"/>
    <p:sldId id="263" r:id="rId40"/>
    <p:sldId id="276" r:id="rId41"/>
    <p:sldId id="309" r:id="rId42"/>
    <p:sldId id="290" r:id="rId43"/>
    <p:sldId id="342" r:id="rId44"/>
    <p:sldId id="319" r:id="rId45"/>
    <p:sldId id="349" r:id="rId46"/>
    <p:sldId id="351" r:id="rId47"/>
    <p:sldId id="345" r:id="rId48"/>
    <p:sldId id="356" r:id="rId49"/>
    <p:sldId id="336" r:id="rId50"/>
    <p:sldId id="34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346781-8203-419F-9F28-5EDF52A46233}" v="6" dt="2023-06-16T08:05:17.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_rels/data10.xml.rels><?xml version="1.0" encoding="UTF-8" standalone="yes"?>
<Relationships xmlns="http://schemas.openxmlformats.org/package/2006/relationships"><Relationship Id="rId1" Type="http://schemas.openxmlformats.org/officeDocument/2006/relationships/image" Target="../media/image301.png"/></Relationships>
</file>

<file path=ppt/diagrams/_rels/data12.xml.rels><?xml version="1.0" encoding="UTF-8" standalone="yes"?>
<Relationships xmlns="http://schemas.openxmlformats.org/package/2006/relationships"><Relationship Id="rId1" Type="http://schemas.openxmlformats.org/officeDocument/2006/relationships/image" Target="../media/image331.png"/></Relationships>
</file>

<file path=ppt/diagrams/_rels/data16.xml.rels><?xml version="1.0" encoding="UTF-8" standalone="yes"?>
<Relationships xmlns="http://schemas.openxmlformats.org/package/2006/relationships"><Relationship Id="rId1" Type="http://schemas.openxmlformats.org/officeDocument/2006/relationships/image" Target="../media/image301.png"/></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ata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image" Target="../media/image12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FE55A8-6FCB-47B3-AFB3-2245A253D830}" type="doc">
      <dgm:prSet loTypeId="urn:microsoft.com/office/officeart/2008/layout/VerticalCurvedList" loCatId="list" qsTypeId="urn:microsoft.com/office/officeart/2005/8/quickstyle/3d1" qsCatId="3D" csTypeId="urn:microsoft.com/office/officeart/2005/8/colors/accent1_2" csCatId="accent1" phldr="1"/>
      <dgm:spPr/>
    </dgm:pt>
    <mc:AlternateContent xmlns:mc="http://schemas.openxmlformats.org/markup-compatibility/2006" xmlns:a14="http://schemas.microsoft.com/office/drawing/2010/main">
      <mc:Choice Requires="a14">
        <dgm:pt modelId="{FC899CD2-1D1F-482E-B186-FDC9910D078C}">
          <dgm:prSet custT="1"/>
          <dgm:spPr/>
          <dgm:t>
            <a:bodyPr/>
            <a:lstStyle/>
            <a:p>
              <a:r>
                <a:rPr lang="en-US" sz="1650" dirty="0">
                  <a:effectLst/>
                  <a:latin typeface="+mj-lt"/>
                </a:rPr>
                <a:t>NSs are generally born with mass </a:t>
              </a:r>
              <a14:m>
                <m:oMath xmlns:m="http://schemas.openxmlformats.org/officeDocument/2006/math">
                  <m:r>
                    <a:rPr lang="en-IN" sz="1650" b="0" i="0" smtClean="0">
                      <a:effectLst/>
                      <a:latin typeface="Cambria Math" panose="02040503050406030204" pitchFamily="18" charset="0"/>
                    </a:rPr>
                    <m:t>1.4−1.6</m:t>
                  </m:r>
                  <m:sSub>
                    <m:sSubPr>
                      <m:ctrlPr>
                        <a:rPr lang="en-US" sz="1650" i="1">
                          <a:latin typeface="Cambria Math" panose="02040503050406030204" pitchFamily="18" charset="0"/>
                        </a:rPr>
                      </m:ctrlPr>
                    </m:sSubPr>
                    <m:e>
                      <m:r>
                        <m:rPr>
                          <m:sty m:val="p"/>
                        </m:rPr>
                        <a:rPr lang="en-US" sz="1650" i="0">
                          <a:latin typeface="Cambria Math" panose="02040503050406030204" pitchFamily="18" charset="0"/>
                        </a:rPr>
                        <m:t>M</m:t>
                      </m:r>
                    </m:e>
                    <m:sub>
                      <m:r>
                        <a:rPr lang="en-US" sz="1650" i="0">
                          <a:latin typeface="Cambria Math" panose="02040503050406030204" pitchFamily="18" charset="0"/>
                        </a:rPr>
                        <m:t>ʘ</m:t>
                      </m:r>
                    </m:sub>
                  </m:sSub>
                </m:oMath>
              </a14:m>
              <a:r>
                <a:rPr lang="en-US" sz="1650" dirty="0">
                  <a:effectLst/>
                  <a:latin typeface="+mj-lt"/>
                </a:rPr>
                <a:t>. GW from merger </a:t>
              </a:r>
              <a:r>
                <a:rPr lang="en-IN" sz="1650" dirty="0">
                  <a:latin typeface="+mj-lt"/>
                </a:rPr>
                <a:t>GW190814 </a:t>
              </a:r>
              <a:r>
                <a:rPr lang="en-US" sz="1650" dirty="0">
                  <a:solidFill>
                    <a:schemeClr val="bg1"/>
                  </a:solidFill>
                  <a:effectLst/>
                  <a:latin typeface="+mj-lt"/>
                </a:rPr>
                <a:t>(</a:t>
              </a:r>
              <a14:m>
                <m:oMath xmlns:m="http://schemas.openxmlformats.org/officeDocument/2006/math">
                  <m:sSub>
                    <m:sSubPr>
                      <m:ctrlPr>
                        <a:rPr lang="en-US" sz="1650" i="1" smtClean="0">
                          <a:effectLst/>
                          <a:latin typeface="Cambria Math" panose="02040503050406030204" pitchFamily="18" charset="0"/>
                        </a:rPr>
                      </m:ctrlPr>
                    </m:sSubPr>
                    <m:e>
                      <m:r>
                        <a:rPr lang="en-IN" sz="1650" b="0" i="1" smtClean="0">
                          <a:effectLst/>
                          <a:latin typeface="Cambria Math" panose="02040503050406030204" pitchFamily="18" charset="0"/>
                        </a:rPr>
                        <m:t>𝑀</m:t>
                      </m:r>
                      <m:r>
                        <a:rPr lang="en-IN" sz="1650" b="0" i="1" smtClean="0">
                          <a:effectLst/>
                          <a:latin typeface="Cambria Math" panose="02040503050406030204" pitchFamily="18" charset="0"/>
                        </a:rPr>
                        <m:t>=2.50−2.67</m:t>
                      </m:r>
                      <m:r>
                        <a:rPr lang="en-US" sz="1650" i="1">
                          <a:effectLst/>
                          <a:latin typeface="Cambria Math" panose="02040503050406030204" pitchFamily="18" charset="0"/>
                        </a:rPr>
                        <m:t>𝑀</m:t>
                      </m:r>
                    </m:e>
                    <m:sub>
                      <m:r>
                        <a:rPr lang="en-US" sz="1650" i="1">
                          <a:effectLst/>
                          <a:latin typeface="Cambria Math" panose="02040503050406030204" pitchFamily="18" charset="0"/>
                        </a:rPr>
                        <m:t>ʘ</m:t>
                      </m:r>
                    </m:sub>
                  </m:sSub>
                </m:oMath>
              </a14:m>
              <a:r>
                <a:rPr lang="en-IN" sz="1650" b="0" dirty="0">
                  <a:solidFill>
                    <a:schemeClr val="bg1"/>
                  </a:solidFill>
                  <a:effectLst/>
                  <a:latin typeface="+mj-lt"/>
                </a:rPr>
                <a:t>; Abbott et al. 2020</a:t>
              </a:r>
              <a:r>
                <a:rPr lang="en-US" sz="1650" dirty="0">
                  <a:solidFill>
                    <a:schemeClr val="bg1"/>
                  </a:solidFill>
                  <a:effectLst/>
                  <a:latin typeface="+mj-lt"/>
                </a:rPr>
                <a:t>)</a:t>
              </a:r>
              <a:r>
                <a:rPr lang="en-IN" sz="1650" dirty="0">
                  <a:latin typeface="+mj-lt"/>
                </a:rPr>
                <a:t> suggests the possible existence of NSs with </a:t>
              </a:r>
              <a:r>
                <a:rPr lang="en-US" sz="1650" dirty="0">
                  <a:effectLst/>
                  <a:latin typeface="+mj-lt"/>
                </a:rPr>
                <a:t> </a:t>
              </a:r>
              <a14:m>
                <m:oMath xmlns:m="http://schemas.openxmlformats.org/officeDocument/2006/math">
                  <m:sSub>
                    <m:sSubPr>
                      <m:ctrlPr>
                        <a:rPr lang="en-US" sz="1650" i="1" smtClean="0">
                          <a:effectLst/>
                          <a:latin typeface="Cambria Math" panose="02040503050406030204" pitchFamily="18" charset="0"/>
                        </a:rPr>
                      </m:ctrlPr>
                    </m:sSubPr>
                    <m:e>
                      <m:r>
                        <a:rPr lang="en-IN" sz="1650" b="0" i="1" smtClean="0">
                          <a:effectLst/>
                          <a:latin typeface="Cambria Math" panose="02040503050406030204" pitchFamily="18" charset="0"/>
                        </a:rPr>
                        <m:t>𝑀</m:t>
                      </m:r>
                      <m:r>
                        <a:rPr lang="en-IN" sz="1650" b="0" i="1" smtClean="0">
                          <a:effectLst/>
                          <a:latin typeface="Cambria Math" panose="02040503050406030204" pitchFamily="18" charset="0"/>
                        </a:rPr>
                        <m:t>&gt;2</m:t>
                      </m:r>
                      <m:r>
                        <a:rPr lang="en-US" sz="1650" i="1">
                          <a:effectLst/>
                          <a:latin typeface="Cambria Math" panose="02040503050406030204" pitchFamily="18" charset="0"/>
                        </a:rPr>
                        <m:t>𝑀</m:t>
                      </m:r>
                    </m:e>
                    <m:sub>
                      <m:r>
                        <a:rPr lang="en-US" sz="1650" i="1">
                          <a:effectLst/>
                          <a:latin typeface="Cambria Math" panose="02040503050406030204" pitchFamily="18" charset="0"/>
                        </a:rPr>
                        <m:t>ʘ</m:t>
                      </m:r>
                    </m:sub>
                  </m:sSub>
                </m:oMath>
              </a14:m>
              <a:r>
                <a:rPr lang="en-IN" sz="1650" b="0" dirty="0">
                  <a:effectLst/>
                  <a:latin typeface="+mj-lt"/>
                </a:rPr>
                <a:t>, similar to </a:t>
              </a:r>
              <a:r>
                <a:rPr lang="en-US" sz="1650" dirty="0">
                  <a:effectLst/>
                  <a:latin typeface="+mj-lt"/>
                </a:rPr>
                <a:t>pulsar timing study of </a:t>
              </a:r>
              <a:r>
                <a:rPr lang="en-IN" sz="1650" b="0" i="0" dirty="0"/>
                <a:t>PSR J0740 + 6620</a:t>
              </a:r>
              <a:r>
                <a:rPr lang="en-US" sz="1650" dirty="0">
                  <a:effectLst/>
                  <a:latin typeface="+mj-lt"/>
                </a:rPr>
                <a:t> (</a:t>
              </a:r>
              <a:r>
                <a:rPr lang="en-US" sz="165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dirty="0">
                  <a:latin typeface="+mj-lt"/>
                </a:rPr>
                <a:t> et al. 2020</a:t>
              </a:r>
              <a:r>
                <a:rPr lang="en-US" sz="1650" dirty="0">
                  <a:effectLst/>
                  <a:latin typeface="+mj-lt"/>
                </a:rPr>
                <a:t>).</a:t>
              </a:r>
              <a:endParaRPr lang="en-IN" sz="1650" b="0" dirty="0">
                <a:effectLst/>
                <a:latin typeface="+mj-lt"/>
              </a:endParaRPr>
            </a:p>
          </dgm:t>
        </dgm:pt>
      </mc:Choice>
      <mc:Fallback xmlns="">
        <dgm:pt modelId="{FC899CD2-1D1F-482E-B186-FDC9910D078C}">
          <dgm:prSet custT="1"/>
          <dgm:spPr/>
          <dgm:t>
            <a:bodyPr/>
            <a:lstStyle/>
            <a:p>
              <a:r>
                <a:rPr lang="en-US" sz="1650" dirty="0">
                  <a:effectLst/>
                  <a:latin typeface="+mj-lt"/>
                </a:rPr>
                <a:t>NSs are generally born with mass </a:t>
              </a:r>
              <a:r>
                <a:rPr lang="en-IN" sz="1650" b="0" i="0">
                  <a:effectLst/>
                  <a:latin typeface="Cambria Math" panose="02040503050406030204" pitchFamily="18" charset="0"/>
                </a:rPr>
                <a:t>1.4−1.6</a:t>
              </a:r>
              <a:r>
                <a:rPr lang="en-US" sz="1650" i="0">
                  <a:latin typeface="Cambria Math" panose="02040503050406030204" pitchFamily="18" charset="0"/>
                </a:rPr>
                <a:t>M_ʘ</a:t>
              </a:r>
              <a:r>
                <a:rPr lang="en-US" sz="1650" dirty="0">
                  <a:effectLst/>
                  <a:latin typeface="+mj-lt"/>
                </a:rPr>
                <a:t>. GW from merger </a:t>
              </a:r>
              <a:r>
                <a:rPr lang="en-IN" sz="1650" dirty="0">
                  <a:latin typeface="+mj-lt"/>
                </a:rPr>
                <a:t>GW190814 </a:t>
              </a:r>
              <a:r>
                <a:rPr lang="en-US" sz="1650" dirty="0">
                  <a:solidFill>
                    <a:schemeClr val="bg1"/>
                  </a:solidFill>
                  <a:effectLst/>
                  <a:latin typeface="+mj-lt"/>
                </a:rPr>
                <a:t>(</a:t>
              </a:r>
              <a:r>
                <a:rPr lang="en-US" sz="1650" i="0">
                  <a:effectLst/>
                  <a:latin typeface="Cambria Math" panose="02040503050406030204" pitchFamily="18" charset="0"/>
                </a:rPr>
                <a:t>〖</a:t>
              </a:r>
              <a:r>
                <a:rPr lang="en-IN" sz="1650" b="0" i="0">
                  <a:effectLst/>
                  <a:latin typeface="Cambria Math" panose="02040503050406030204" pitchFamily="18" charset="0"/>
                </a:rPr>
                <a:t>𝑀=2.50−2.67</a:t>
              </a:r>
              <a:r>
                <a:rPr lang="en-US" sz="1650" i="0">
                  <a:effectLst/>
                  <a:latin typeface="Cambria Math" panose="02040503050406030204" pitchFamily="18" charset="0"/>
                </a:rPr>
                <a:t>𝑀〗_ʘ</a:t>
              </a:r>
              <a:r>
                <a:rPr lang="en-IN" sz="1650" b="0" dirty="0">
                  <a:solidFill>
                    <a:schemeClr val="bg1"/>
                  </a:solidFill>
                  <a:effectLst/>
                  <a:latin typeface="+mj-lt"/>
                </a:rPr>
                <a:t>; Abbott et al. 2020</a:t>
              </a:r>
              <a:r>
                <a:rPr lang="en-US" sz="1650" dirty="0">
                  <a:solidFill>
                    <a:schemeClr val="bg1"/>
                  </a:solidFill>
                  <a:effectLst/>
                  <a:latin typeface="+mj-lt"/>
                </a:rPr>
                <a:t>)</a:t>
              </a:r>
              <a:r>
                <a:rPr lang="en-IN" sz="1650" dirty="0">
                  <a:latin typeface="+mj-lt"/>
                </a:rPr>
                <a:t> suggests the possible existence of NSs with </a:t>
              </a:r>
              <a:r>
                <a:rPr lang="en-US" sz="1650" dirty="0">
                  <a:effectLst/>
                  <a:latin typeface="+mj-lt"/>
                </a:rPr>
                <a:t> </a:t>
              </a:r>
              <a:r>
                <a:rPr lang="en-US" sz="1650" i="0">
                  <a:effectLst/>
                  <a:latin typeface="Cambria Math" panose="02040503050406030204" pitchFamily="18" charset="0"/>
                </a:rPr>
                <a:t>〖</a:t>
              </a:r>
              <a:r>
                <a:rPr lang="en-IN" sz="1650" b="0" i="0">
                  <a:effectLst/>
                  <a:latin typeface="Cambria Math" panose="02040503050406030204" pitchFamily="18" charset="0"/>
                </a:rPr>
                <a:t>𝑀&gt;2</a:t>
              </a:r>
              <a:r>
                <a:rPr lang="en-US" sz="1650" i="0">
                  <a:effectLst/>
                  <a:latin typeface="Cambria Math" panose="02040503050406030204" pitchFamily="18" charset="0"/>
                </a:rPr>
                <a:t>𝑀〗_ʘ</a:t>
              </a:r>
              <a:r>
                <a:rPr lang="en-IN" sz="1650" b="0" dirty="0">
                  <a:effectLst/>
                  <a:latin typeface="+mj-lt"/>
                </a:rPr>
                <a:t>, similar to </a:t>
              </a:r>
              <a:r>
                <a:rPr lang="en-US" sz="1650" dirty="0">
                  <a:effectLst/>
                  <a:latin typeface="+mj-lt"/>
                </a:rPr>
                <a:t>pulsar timing study of </a:t>
              </a:r>
              <a:r>
                <a:rPr lang="en-IN" sz="1650" b="0" i="0" dirty="0"/>
                <a:t>PSR J0740 + 6620</a:t>
              </a:r>
              <a:r>
                <a:rPr lang="en-US" sz="1650" dirty="0">
                  <a:effectLst/>
                  <a:latin typeface="+mj-lt"/>
                </a:rPr>
                <a:t> (</a:t>
              </a:r>
              <a:r>
                <a:rPr lang="en-US" sz="165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dirty="0">
                  <a:latin typeface="+mj-lt"/>
                </a:rPr>
                <a:t> et al. 2020</a:t>
              </a:r>
              <a:r>
                <a:rPr lang="en-US" sz="1650" dirty="0">
                  <a:effectLst/>
                  <a:latin typeface="+mj-lt"/>
                </a:rPr>
                <a:t>).</a:t>
              </a:r>
              <a:endParaRPr lang="en-IN" sz="1650" b="0" dirty="0">
                <a:effectLst/>
                <a:latin typeface="+mj-lt"/>
              </a:endParaRPr>
            </a:p>
          </dgm:t>
        </dgm:pt>
      </mc:Fallback>
    </mc:AlternateContent>
    <dgm:pt modelId="{60903A95-3664-4866-AA1C-07B4A45E4A34}" type="parTrans" cxnId="{96EDA71D-C3E9-4C19-B897-7996861967D3}">
      <dgm:prSet/>
      <dgm:spPr/>
      <dgm:t>
        <a:bodyPr/>
        <a:lstStyle/>
        <a:p>
          <a:endParaRPr lang="en-IN"/>
        </a:p>
      </dgm:t>
    </dgm:pt>
    <dgm:pt modelId="{6E109006-396B-4E60-B51A-99D20EE45D91}" type="sibTrans" cxnId="{96EDA71D-C3E9-4C19-B897-7996861967D3}">
      <dgm:prSet/>
      <dgm:spPr/>
      <dgm:t>
        <a:bodyPr/>
        <a:lstStyle/>
        <a:p>
          <a:endParaRPr lang="en-IN"/>
        </a:p>
      </dgm:t>
    </dgm:pt>
    <dgm:pt modelId="{C7CB90D2-0B35-4B90-A94B-D0FD99605989}">
      <dgm:prSet custT="1"/>
      <dgm:spPr/>
      <dgm:t>
        <a:bodyPr/>
        <a:lstStyle/>
        <a:p>
          <a:endParaRPr lang="en-IN" sz="1650" b="0" dirty="0">
            <a:effectLst/>
            <a:latin typeface="+mj-lt"/>
          </a:endParaRPr>
        </a:p>
      </dgm:t>
    </dgm:pt>
    <dgm:pt modelId="{5A3640BD-8E6A-4947-978F-C2CE16D7F9BC}" type="parTrans" cxnId="{8E7BA8B2-6FFE-4352-A746-CAB1823E2041}">
      <dgm:prSet/>
      <dgm:spPr/>
      <dgm:t>
        <a:bodyPr/>
        <a:lstStyle/>
        <a:p>
          <a:endParaRPr lang="en-IN"/>
        </a:p>
      </dgm:t>
    </dgm:pt>
    <dgm:pt modelId="{2A10A22C-EC46-4311-9CFD-2C3A1CF9ABB3}" type="sibTrans" cxnId="{8E7BA8B2-6FFE-4352-A746-CAB1823E2041}">
      <dgm:prSet/>
      <dgm:spPr/>
      <dgm:t>
        <a:bodyPr/>
        <a:lstStyle/>
        <a:p>
          <a:endParaRPr lang="en-IN"/>
        </a:p>
      </dgm:t>
    </dgm:pt>
    <dgm:pt modelId="{8541E491-DABA-444E-9E7D-9ED795354272}">
      <dgm:prSet custT="1"/>
      <dgm:spPr/>
      <dgm:t>
        <a:bodyPr/>
        <a:lstStyle/>
        <a:p>
          <a:endParaRPr lang="en-IN" sz="1650" b="0" dirty="0">
            <a:effectLst/>
            <a:latin typeface="+mj-lt"/>
          </a:endParaRPr>
        </a:p>
      </dgm:t>
    </dgm:pt>
    <dgm:pt modelId="{312B8D5D-9BCF-440E-BF3E-C067CA2CE414}" type="parTrans" cxnId="{C2C62078-27C0-48EA-B76A-4A0901D232C9}">
      <dgm:prSet/>
      <dgm:spPr/>
      <dgm:t>
        <a:bodyPr/>
        <a:lstStyle/>
        <a:p>
          <a:endParaRPr lang="en-IN"/>
        </a:p>
      </dgm:t>
    </dgm:pt>
    <dgm:pt modelId="{8578741D-DB3C-4788-AE47-519F73BDEE1B}" type="sibTrans" cxnId="{C2C62078-27C0-48EA-B76A-4A0901D232C9}">
      <dgm:prSet/>
      <dgm:spPr/>
      <dgm:t>
        <a:bodyPr/>
        <a:lstStyle/>
        <a:p>
          <a:endParaRPr lang="en-IN"/>
        </a:p>
      </dgm:t>
    </dgm:pt>
    <dgm:pt modelId="{948C491E-F72A-4721-A708-078796975E7F}">
      <dgm:prSet custT="1"/>
      <dgm:spPr/>
      <dgm:t>
        <a:bodyPr/>
        <a:lstStyle/>
        <a:p>
          <a:endParaRPr lang="en-IN" sz="1650" b="0" dirty="0">
            <a:effectLst/>
            <a:latin typeface="+mj-lt"/>
          </a:endParaRPr>
        </a:p>
      </dgm:t>
    </dgm:pt>
    <dgm:pt modelId="{C66C4294-889D-49DC-85AF-2AB04CED4FD6}" type="parTrans" cxnId="{748EF395-D768-41C7-92AC-A52D5796311B}">
      <dgm:prSet/>
      <dgm:spPr/>
      <dgm:t>
        <a:bodyPr/>
        <a:lstStyle/>
        <a:p>
          <a:endParaRPr lang="en-IN"/>
        </a:p>
      </dgm:t>
    </dgm:pt>
    <dgm:pt modelId="{808B1CED-A2C2-4B15-B3DB-F12472CCB94C}" type="sibTrans" cxnId="{748EF395-D768-41C7-92AC-A52D5796311B}">
      <dgm:prSet/>
      <dgm:spPr/>
      <dgm:t>
        <a:bodyPr/>
        <a:lstStyle/>
        <a:p>
          <a:endParaRPr lang="en-IN"/>
        </a:p>
      </dgm:t>
    </dgm:pt>
    <dgm:pt modelId="{34CCE0CD-D493-4615-B0C9-B99A145951C4}">
      <dgm:prSet custT="1"/>
      <dgm:spPr/>
      <dgm:t>
        <a:bodyPr/>
        <a:lstStyle/>
        <a:p>
          <a:endParaRPr lang="en-IN" sz="1650" b="0" dirty="0">
            <a:effectLst/>
            <a:latin typeface="+mj-lt"/>
          </a:endParaRPr>
        </a:p>
      </dgm:t>
    </dgm:pt>
    <dgm:pt modelId="{7F054C93-E7D8-4DCF-9C37-FDF182A068C8}" type="parTrans" cxnId="{DC5C28FE-C2C1-470F-8A06-19BDDB4AA4AC}">
      <dgm:prSet/>
      <dgm:spPr/>
      <dgm:t>
        <a:bodyPr/>
        <a:lstStyle/>
        <a:p>
          <a:endParaRPr lang="en-IN"/>
        </a:p>
      </dgm:t>
    </dgm:pt>
    <dgm:pt modelId="{F11DFC1B-6CB2-4920-9456-273341ECF4EF}" type="sibTrans" cxnId="{DC5C28FE-C2C1-470F-8A06-19BDDB4AA4AC}">
      <dgm:prSet/>
      <dgm:spPr/>
      <dgm:t>
        <a:bodyPr/>
        <a:lstStyle/>
        <a:p>
          <a:endParaRPr lang="en-IN"/>
        </a:p>
      </dgm:t>
    </dgm:pt>
    <dgm:pt modelId="{467AF809-D533-457B-AC32-DDF58AAD4E9F}" type="pres">
      <dgm:prSet presAssocID="{BAFE55A8-6FCB-47B3-AFB3-2245A253D830}" presName="Name0" presStyleCnt="0">
        <dgm:presLayoutVars>
          <dgm:chMax val="7"/>
          <dgm:chPref val="7"/>
          <dgm:dir/>
        </dgm:presLayoutVars>
      </dgm:prSet>
      <dgm:spPr/>
    </dgm:pt>
    <dgm:pt modelId="{EF5DE0A7-FCC9-49B6-865B-3F7E8A8D2001}" type="pres">
      <dgm:prSet presAssocID="{BAFE55A8-6FCB-47B3-AFB3-2245A253D830}" presName="Name1" presStyleCnt="0"/>
      <dgm:spPr/>
    </dgm:pt>
    <dgm:pt modelId="{38AA3C8C-E676-4E87-A7B6-EE945412CBEE}" type="pres">
      <dgm:prSet presAssocID="{BAFE55A8-6FCB-47B3-AFB3-2245A253D830}" presName="cycle" presStyleCnt="0"/>
      <dgm:spPr/>
    </dgm:pt>
    <dgm:pt modelId="{5762D0CC-E4C8-4ED8-87EF-43DC43C9AA05}" type="pres">
      <dgm:prSet presAssocID="{BAFE55A8-6FCB-47B3-AFB3-2245A253D830}" presName="srcNode" presStyleLbl="node1" presStyleIdx="0" presStyleCnt="5"/>
      <dgm:spPr/>
    </dgm:pt>
    <dgm:pt modelId="{2716A801-AB2F-4128-AF31-2381A0708800}" type="pres">
      <dgm:prSet presAssocID="{BAFE55A8-6FCB-47B3-AFB3-2245A253D830}" presName="conn" presStyleLbl="parChTrans1D2" presStyleIdx="0" presStyleCnt="1"/>
      <dgm:spPr/>
    </dgm:pt>
    <dgm:pt modelId="{2F2173CC-AD3E-4E3C-88A7-771FB2A01BD4}" type="pres">
      <dgm:prSet presAssocID="{BAFE55A8-6FCB-47B3-AFB3-2245A253D830}" presName="extraNode" presStyleLbl="node1" presStyleIdx="0" presStyleCnt="5"/>
      <dgm:spPr/>
    </dgm:pt>
    <dgm:pt modelId="{3B62CA4A-00DD-42B6-B60F-721420052641}" type="pres">
      <dgm:prSet presAssocID="{BAFE55A8-6FCB-47B3-AFB3-2245A253D830}" presName="dstNode" presStyleLbl="node1" presStyleIdx="0" presStyleCnt="5"/>
      <dgm:spPr/>
    </dgm:pt>
    <dgm:pt modelId="{D9A06233-A361-46F6-9FE0-3B48F8E99F9C}" type="pres">
      <dgm:prSet presAssocID="{FC899CD2-1D1F-482E-B186-FDC9910D078C}" presName="text_1" presStyleLbl="node1" presStyleIdx="0" presStyleCnt="5" custScaleY="122042">
        <dgm:presLayoutVars>
          <dgm:bulletEnabled val="1"/>
        </dgm:presLayoutVars>
      </dgm:prSet>
      <dgm:spPr/>
    </dgm:pt>
    <dgm:pt modelId="{5AA8B063-C8CA-40B4-978D-859FDF195642}" type="pres">
      <dgm:prSet presAssocID="{FC899CD2-1D1F-482E-B186-FDC9910D078C}" presName="accent_1" presStyleCnt="0"/>
      <dgm:spPr/>
    </dgm:pt>
    <dgm:pt modelId="{AD57524B-CC8C-48B4-A482-8FC5F520535E}" type="pres">
      <dgm:prSet presAssocID="{FC899CD2-1D1F-482E-B186-FDC9910D078C}" presName="accentRepeatNode" presStyleLbl="solidFgAcc1" presStyleIdx="0" presStyleCnt="5"/>
      <dgm:spPr/>
    </dgm:pt>
    <dgm:pt modelId="{C3434C56-9493-4A96-B852-C278CC344859}" type="pres">
      <dgm:prSet presAssocID="{8541E491-DABA-444E-9E7D-9ED795354272}" presName="text_2" presStyleLbl="node1" presStyleIdx="1" presStyleCnt="5">
        <dgm:presLayoutVars>
          <dgm:bulletEnabled val="1"/>
        </dgm:presLayoutVars>
      </dgm:prSet>
      <dgm:spPr/>
    </dgm:pt>
    <dgm:pt modelId="{F27FAC00-33EB-42D9-AD88-52E503B1828D}" type="pres">
      <dgm:prSet presAssocID="{8541E491-DABA-444E-9E7D-9ED795354272}" presName="accent_2" presStyleCnt="0"/>
      <dgm:spPr/>
    </dgm:pt>
    <dgm:pt modelId="{633CD475-F874-4A8C-BEC6-E042AB10ABF2}" type="pres">
      <dgm:prSet presAssocID="{8541E491-DABA-444E-9E7D-9ED795354272}" presName="accentRepeatNode" presStyleLbl="solidFgAcc1" presStyleIdx="1" presStyleCnt="5"/>
      <dgm:spPr/>
    </dgm:pt>
    <dgm:pt modelId="{F5BC6539-4E79-4A9E-921D-BE9636032412}" type="pres">
      <dgm:prSet presAssocID="{948C491E-F72A-4721-A708-078796975E7F}" presName="text_3" presStyleLbl="node1" presStyleIdx="2" presStyleCnt="5">
        <dgm:presLayoutVars>
          <dgm:bulletEnabled val="1"/>
        </dgm:presLayoutVars>
      </dgm:prSet>
      <dgm:spPr/>
    </dgm:pt>
    <dgm:pt modelId="{5EABC2B6-4E4C-475C-AC61-C3505547CE2A}" type="pres">
      <dgm:prSet presAssocID="{948C491E-F72A-4721-A708-078796975E7F}" presName="accent_3" presStyleCnt="0"/>
      <dgm:spPr/>
    </dgm:pt>
    <dgm:pt modelId="{D92AFD18-78FC-4073-ACBD-C26D09156F3A}" type="pres">
      <dgm:prSet presAssocID="{948C491E-F72A-4721-A708-078796975E7F}" presName="accentRepeatNode" presStyleLbl="solidFgAcc1" presStyleIdx="2" presStyleCnt="5"/>
      <dgm:spPr/>
    </dgm:pt>
    <dgm:pt modelId="{505206F5-67A5-4FA4-A807-30F73BE5042E}" type="pres">
      <dgm:prSet presAssocID="{34CCE0CD-D493-4615-B0C9-B99A145951C4}" presName="text_4" presStyleLbl="node1" presStyleIdx="3" presStyleCnt="5">
        <dgm:presLayoutVars>
          <dgm:bulletEnabled val="1"/>
        </dgm:presLayoutVars>
      </dgm:prSet>
      <dgm:spPr/>
    </dgm:pt>
    <dgm:pt modelId="{CA250564-B60E-48F5-8DA0-22343E66BA32}" type="pres">
      <dgm:prSet presAssocID="{34CCE0CD-D493-4615-B0C9-B99A145951C4}" presName="accent_4" presStyleCnt="0"/>
      <dgm:spPr/>
    </dgm:pt>
    <dgm:pt modelId="{FD7AB200-1342-4A28-93A1-8BCFA4F1957B}" type="pres">
      <dgm:prSet presAssocID="{34CCE0CD-D493-4615-B0C9-B99A145951C4}" presName="accentRepeatNode" presStyleLbl="solidFgAcc1" presStyleIdx="3" presStyleCnt="5"/>
      <dgm:spPr/>
    </dgm:pt>
    <dgm:pt modelId="{08D5C08F-B4D2-465A-8B31-DEA7D7DA2414}" type="pres">
      <dgm:prSet presAssocID="{C7CB90D2-0B35-4B90-A94B-D0FD99605989}" presName="text_5" presStyleLbl="node1" presStyleIdx="4" presStyleCnt="5">
        <dgm:presLayoutVars>
          <dgm:bulletEnabled val="1"/>
        </dgm:presLayoutVars>
      </dgm:prSet>
      <dgm:spPr/>
    </dgm:pt>
    <dgm:pt modelId="{68C78583-BBBE-4F92-BA27-EF097464D273}" type="pres">
      <dgm:prSet presAssocID="{C7CB90D2-0B35-4B90-A94B-D0FD99605989}" presName="accent_5" presStyleCnt="0"/>
      <dgm:spPr/>
    </dgm:pt>
    <dgm:pt modelId="{90CB154B-6B69-45CC-9456-CF967FEA5ADC}" type="pres">
      <dgm:prSet presAssocID="{C7CB90D2-0B35-4B90-A94B-D0FD99605989}" presName="accentRepeatNode" presStyleLbl="solidFgAcc1" presStyleIdx="4" presStyleCnt="5"/>
      <dgm:spPr/>
    </dgm:pt>
  </dgm:ptLst>
  <dgm:cxnLst>
    <dgm:cxn modelId="{3035A218-084F-4F0B-9B7A-ABEA78795CD7}" type="presOf" srcId="{BAFE55A8-6FCB-47B3-AFB3-2245A253D830}" destId="{467AF809-D533-457B-AC32-DDF58AAD4E9F}" srcOrd="0" destOrd="0" presId="urn:microsoft.com/office/officeart/2008/layout/VerticalCurvedList"/>
    <dgm:cxn modelId="{1075B51C-AAC7-47BF-AA0B-4DD9DF0D4C0D}" type="presOf" srcId="{FC899CD2-1D1F-482E-B186-FDC9910D078C}" destId="{D9A06233-A361-46F6-9FE0-3B48F8E99F9C}" srcOrd="0" destOrd="0" presId="urn:microsoft.com/office/officeart/2008/layout/VerticalCurvedList"/>
    <dgm:cxn modelId="{96EDA71D-C3E9-4C19-B897-7996861967D3}" srcId="{BAFE55A8-6FCB-47B3-AFB3-2245A253D830}" destId="{FC899CD2-1D1F-482E-B186-FDC9910D078C}" srcOrd="0" destOrd="0" parTransId="{60903A95-3664-4866-AA1C-07B4A45E4A34}" sibTransId="{6E109006-396B-4E60-B51A-99D20EE45D91}"/>
    <dgm:cxn modelId="{B4A1E739-E073-490D-ACC2-C3E36582D33A}" type="presOf" srcId="{C7CB90D2-0B35-4B90-A94B-D0FD99605989}" destId="{08D5C08F-B4D2-465A-8B31-DEA7D7DA2414}" srcOrd="0" destOrd="0" presId="urn:microsoft.com/office/officeart/2008/layout/VerticalCurvedList"/>
    <dgm:cxn modelId="{C2C62078-27C0-48EA-B76A-4A0901D232C9}" srcId="{BAFE55A8-6FCB-47B3-AFB3-2245A253D830}" destId="{8541E491-DABA-444E-9E7D-9ED795354272}" srcOrd="1" destOrd="0" parTransId="{312B8D5D-9BCF-440E-BF3E-C067CA2CE414}" sibTransId="{8578741D-DB3C-4788-AE47-519F73BDEE1B}"/>
    <dgm:cxn modelId="{748EF395-D768-41C7-92AC-A52D5796311B}" srcId="{BAFE55A8-6FCB-47B3-AFB3-2245A253D830}" destId="{948C491E-F72A-4721-A708-078796975E7F}" srcOrd="2" destOrd="0" parTransId="{C66C4294-889D-49DC-85AF-2AB04CED4FD6}" sibTransId="{808B1CED-A2C2-4B15-B3DB-F12472CCB94C}"/>
    <dgm:cxn modelId="{8E7BA8B2-6FFE-4352-A746-CAB1823E2041}" srcId="{BAFE55A8-6FCB-47B3-AFB3-2245A253D830}" destId="{C7CB90D2-0B35-4B90-A94B-D0FD99605989}" srcOrd="4" destOrd="0" parTransId="{5A3640BD-8E6A-4947-978F-C2CE16D7F9BC}" sibTransId="{2A10A22C-EC46-4311-9CFD-2C3A1CF9ABB3}"/>
    <dgm:cxn modelId="{D4D188BA-57C3-44B6-85A1-D0822C67201E}" type="presOf" srcId="{948C491E-F72A-4721-A708-078796975E7F}" destId="{F5BC6539-4E79-4A9E-921D-BE9636032412}" srcOrd="0" destOrd="0" presId="urn:microsoft.com/office/officeart/2008/layout/VerticalCurvedList"/>
    <dgm:cxn modelId="{B3ED4DCA-94F6-41F4-AFE8-500233301AAC}" type="presOf" srcId="{34CCE0CD-D493-4615-B0C9-B99A145951C4}" destId="{505206F5-67A5-4FA4-A807-30F73BE5042E}" srcOrd="0" destOrd="0" presId="urn:microsoft.com/office/officeart/2008/layout/VerticalCurvedList"/>
    <dgm:cxn modelId="{1DAB71E3-BB79-42F4-87A3-74487BA46111}" type="presOf" srcId="{8541E491-DABA-444E-9E7D-9ED795354272}" destId="{C3434C56-9493-4A96-B852-C278CC344859}" srcOrd="0" destOrd="0" presId="urn:microsoft.com/office/officeart/2008/layout/VerticalCurvedList"/>
    <dgm:cxn modelId="{3342E2E8-E036-4BEA-87F7-9D9E6DF14381}" type="presOf" srcId="{6E109006-396B-4E60-B51A-99D20EE45D91}" destId="{2716A801-AB2F-4128-AF31-2381A0708800}" srcOrd="0" destOrd="0" presId="urn:microsoft.com/office/officeart/2008/layout/VerticalCurvedList"/>
    <dgm:cxn modelId="{DC5C28FE-C2C1-470F-8A06-19BDDB4AA4AC}" srcId="{BAFE55A8-6FCB-47B3-AFB3-2245A253D830}" destId="{34CCE0CD-D493-4615-B0C9-B99A145951C4}" srcOrd="3" destOrd="0" parTransId="{7F054C93-E7D8-4DCF-9C37-FDF182A068C8}" sibTransId="{F11DFC1B-6CB2-4920-9456-273341ECF4EF}"/>
    <dgm:cxn modelId="{6AA2973D-EE1D-457F-A981-86A2902EFAE8}" type="presParOf" srcId="{467AF809-D533-457B-AC32-DDF58AAD4E9F}" destId="{EF5DE0A7-FCC9-49B6-865B-3F7E8A8D2001}" srcOrd="0" destOrd="0" presId="urn:microsoft.com/office/officeart/2008/layout/VerticalCurvedList"/>
    <dgm:cxn modelId="{5977326D-3C50-4B45-8988-A5753FC0CFD5}" type="presParOf" srcId="{EF5DE0A7-FCC9-49B6-865B-3F7E8A8D2001}" destId="{38AA3C8C-E676-4E87-A7B6-EE945412CBEE}" srcOrd="0" destOrd="0" presId="urn:microsoft.com/office/officeart/2008/layout/VerticalCurvedList"/>
    <dgm:cxn modelId="{12F5DD7A-3C00-4CF7-A1BC-75154BA0910A}" type="presParOf" srcId="{38AA3C8C-E676-4E87-A7B6-EE945412CBEE}" destId="{5762D0CC-E4C8-4ED8-87EF-43DC43C9AA05}" srcOrd="0" destOrd="0" presId="urn:microsoft.com/office/officeart/2008/layout/VerticalCurvedList"/>
    <dgm:cxn modelId="{3AB7B754-2C7D-408E-860F-CE54FE37A9ED}" type="presParOf" srcId="{38AA3C8C-E676-4E87-A7B6-EE945412CBEE}" destId="{2716A801-AB2F-4128-AF31-2381A0708800}" srcOrd="1" destOrd="0" presId="urn:microsoft.com/office/officeart/2008/layout/VerticalCurvedList"/>
    <dgm:cxn modelId="{E238E127-1FC2-4E2D-AA23-313F626E750B}" type="presParOf" srcId="{38AA3C8C-E676-4E87-A7B6-EE945412CBEE}" destId="{2F2173CC-AD3E-4E3C-88A7-771FB2A01BD4}" srcOrd="2" destOrd="0" presId="urn:microsoft.com/office/officeart/2008/layout/VerticalCurvedList"/>
    <dgm:cxn modelId="{C2B7EA4B-B337-4BD7-B1F6-01A83F1366D2}" type="presParOf" srcId="{38AA3C8C-E676-4E87-A7B6-EE945412CBEE}" destId="{3B62CA4A-00DD-42B6-B60F-721420052641}" srcOrd="3" destOrd="0" presId="urn:microsoft.com/office/officeart/2008/layout/VerticalCurvedList"/>
    <dgm:cxn modelId="{42FD40B7-08CC-48FD-91F6-BC0CFD39F412}" type="presParOf" srcId="{EF5DE0A7-FCC9-49B6-865B-3F7E8A8D2001}" destId="{D9A06233-A361-46F6-9FE0-3B48F8E99F9C}" srcOrd="1" destOrd="0" presId="urn:microsoft.com/office/officeart/2008/layout/VerticalCurvedList"/>
    <dgm:cxn modelId="{AE5A9689-09ED-4C7E-91E4-37DEFEBC2E89}" type="presParOf" srcId="{EF5DE0A7-FCC9-49B6-865B-3F7E8A8D2001}" destId="{5AA8B063-C8CA-40B4-978D-859FDF195642}" srcOrd="2" destOrd="0" presId="urn:microsoft.com/office/officeart/2008/layout/VerticalCurvedList"/>
    <dgm:cxn modelId="{291FC814-531A-4562-AD6A-6EB9A87D0029}" type="presParOf" srcId="{5AA8B063-C8CA-40B4-978D-859FDF195642}" destId="{AD57524B-CC8C-48B4-A482-8FC5F520535E}" srcOrd="0" destOrd="0" presId="urn:microsoft.com/office/officeart/2008/layout/VerticalCurvedList"/>
    <dgm:cxn modelId="{00DD1A5F-9DDB-4DF9-BE1A-DEFDD848A030}" type="presParOf" srcId="{EF5DE0A7-FCC9-49B6-865B-3F7E8A8D2001}" destId="{C3434C56-9493-4A96-B852-C278CC344859}" srcOrd="3" destOrd="0" presId="urn:microsoft.com/office/officeart/2008/layout/VerticalCurvedList"/>
    <dgm:cxn modelId="{27A66A61-8B72-4C0A-9D6E-1D3B29488FD4}" type="presParOf" srcId="{EF5DE0A7-FCC9-49B6-865B-3F7E8A8D2001}" destId="{F27FAC00-33EB-42D9-AD88-52E503B1828D}" srcOrd="4" destOrd="0" presId="urn:microsoft.com/office/officeart/2008/layout/VerticalCurvedList"/>
    <dgm:cxn modelId="{4B526118-8131-4668-A72D-A0B9F63AA377}" type="presParOf" srcId="{F27FAC00-33EB-42D9-AD88-52E503B1828D}" destId="{633CD475-F874-4A8C-BEC6-E042AB10ABF2}" srcOrd="0" destOrd="0" presId="urn:microsoft.com/office/officeart/2008/layout/VerticalCurvedList"/>
    <dgm:cxn modelId="{7FBAE3FF-FDEE-44A3-9A34-66F5AE6F29F1}" type="presParOf" srcId="{EF5DE0A7-FCC9-49B6-865B-3F7E8A8D2001}" destId="{F5BC6539-4E79-4A9E-921D-BE9636032412}" srcOrd="5" destOrd="0" presId="urn:microsoft.com/office/officeart/2008/layout/VerticalCurvedList"/>
    <dgm:cxn modelId="{85F8C17C-2B86-40F8-9F1F-A8C3421E71BB}" type="presParOf" srcId="{EF5DE0A7-FCC9-49B6-865B-3F7E8A8D2001}" destId="{5EABC2B6-4E4C-475C-AC61-C3505547CE2A}" srcOrd="6" destOrd="0" presId="urn:microsoft.com/office/officeart/2008/layout/VerticalCurvedList"/>
    <dgm:cxn modelId="{6597DB74-AFE4-4A40-87EF-BE067DDEEB60}" type="presParOf" srcId="{5EABC2B6-4E4C-475C-AC61-C3505547CE2A}" destId="{D92AFD18-78FC-4073-ACBD-C26D09156F3A}" srcOrd="0" destOrd="0" presId="urn:microsoft.com/office/officeart/2008/layout/VerticalCurvedList"/>
    <dgm:cxn modelId="{1F5E451E-A06B-408F-A853-7C2FE908DBC9}" type="presParOf" srcId="{EF5DE0A7-FCC9-49B6-865B-3F7E8A8D2001}" destId="{505206F5-67A5-4FA4-A807-30F73BE5042E}" srcOrd="7" destOrd="0" presId="urn:microsoft.com/office/officeart/2008/layout/VerticalCurvedList"/>
    <dgm:cxn modelId="{6CD6BE10-CE3A-4D80-96B5-C0AC9ECF3F2D}" type="presParOf" srcId="{EF5DE0A7-FCC9-49B6-865B-3F7E8A8D2001}" destId="{CA250564-B60E-48F5-8DA0-22343E66BA32}" srcOrd="8" destOrd="0" presId="urn:microsoft.com/office/officeart/2008/layout/VerticalCurvedList"/>
    <dgm:cxn modelId="{B0D39EDE-505B-4E90-90C8-21FC21C91C39}" type="presParOf" srcId="{CA250564-B60E-48F5-8DA0-22343E66BA32}" destId="{FD7AB200-1342-4A28-93A1-8BCFA4F1957B}" srcOrd="0" destOrd="0" presId="urn:microsoft.com/office/officeart/2008/layout/VerticalCurvedList"/>
    <dgm:cxn modelId="{E0E8ED4C-C298-47AF-90FB-6899A3A788C5}" type="presParOf" srcId="{EF5DE0A7-FCC9-49B6-865B-3F7E8A8D2001}" destId="{08D5C08F-B4D2-465A-8B31-DEA7D7DA2414}" srcOrd="9" destOrd="0" presId="urn:microsoft.com/office/officeart/2008/layout/VerticalCurvedList"/>
    <dgm:cxn modelId="{0DBD2B24-C363-42FF-81FE-1A7F83C1C58F}" type="presParOf" srcId="{EF5DE0A7-FCC9-49B6-865B-3F7E8A8D2001}" destId="{68C78583-BBBE-4F92-BA27-EF097464D273}" srcOrd="10" destOrd="0" presId="urn:microsoft.com/office/officeart/2008/layout/VerticalCurvedList"/>
    <dgm:cxn modelId="{D6814283-F01B-4C48-BDDE-F244F604BF65}" type="presParOf" srcId="{68C78583-BBBE-4F92-BA27-EF097464D273}" destId="{90CB154B-6B69-45CC-9456-CF967FEA5ADC}"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BAC2AE-F43B-4B84-91DE-DFE2F4D21138}"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IN"/>
        </a:p>
      </dgm:t>
    </dgm:pt>
    <dgm:pt modelId="{C588B5C7-F7A0-423B-8E6C-021ACA81E38A}">
      <dgm:prSet phldrT="[Text]" custT="1"/>
      <dgm:spPr>
        <a:blipFill>
          <a:blip xmlns:r="http://schemas.openxmlformats.org/officeDocument/2006/relationships" r:embed="rId1"/>
          <a:stretch>
            <a:fillRect/>
          </a:stretch>
        </a:blipFill>
      </dgm:spPr>
      <dgm:t>
        <a:bodyPr/>
        <a:lstStyle/>
        <a:p>
          <a:r>
            <a:rPr lang="en-IN">
              <a:noFill/>
            </a:rPr>
            <a:t> </a:t>
          </a:r>
        </a:p>
      </dgm:t>
    </dgm:pt>
    <dgm:pt modelId="{384FCE1B-2CCC-46DB-8028-AE99339E1D77}" type="sibTrans" cxnId="{EB9D3771-BEC3-4C05-BCF6-2C2F9BB40ECD}">
      <dgm:prSet/>
      <dgm:spPr/>
      <dgm:t>
        <a:bodyPr/>
        <a:lstStyle/>
        <a:p>
          <a:endParaRPr lang="en-IN"/>
        </a:p>
      </dgm:t>
    </dgm:pt>
    <dgm:pt modelId="{8EB3034B-EF1C-4425-97F3-66E466B7032F}" type="parTrans" cxnId="{EB9D3771-BEC3-4C05-BCF6-2C2F9BB40ECD}">
      <dgm:prSet/>
      <dgm:spPr/>
      <dgm:t>
        <a:bodyPr/>
        <a:lstStyle/>
        <a:p>
          <a:endParaRPr lang="en-IN"/>
        </a:p>
      </dgm:t>
    </dgm:pt>
    <dgm:pt modelId="{8D0CD3AB-8539-412F-B0EF-CD8A77E451F5}">
      <dgm:prSet phldrT="[Text]" custT="1"/>
      <dgm:spPr/>
      <dgm:t>
        <a:bodyPr/>
        <a:lstStyle/>
        <a:p>
          <a:pPr>
            <a:buFont typeface="Symbol" panose="05050102010706020507" pitchFamily="18" charset="2"/>
            <a:buChar char=""/>
          </a:pPr>
          <a:endParaRPr lang="en-IN" sz="1800" dirty="0"/>
        </a:p>
      </dgm:t>
    </dgm:pt>
    <dgm:pt modelId="{9B16460A-E2E9-42C8-AC27-C301BC4EE1E4}" type="parTrans" cxnId="{C7A9332A-84E1-44E2-BD68-CABC2AF8EEC7}">
      <dgm:prSet/>
      <dgm:spPr/>
    </dgm:pt>
    <dgm:pt modelId="{CE93FCD4-56D2-42EE-A3EC-8ED11DCA5545}" type="sibTrans" cxnId="{C7A9332A-84E1-44E2-BD68-CABC2AF8EEC7}">
      <dgm:prSet/>
      <dgm:spPr/>
    </dgm:pt>
    <dgm:pt modelId="{6ADB2A2A-3239-4C2E-AEEB-B3EA07C9AD79}">
      <dgm:prSet phldrT="[Text]" custT="1"/>
      <dgm:spPr/>
      <dgm:t>
        <a:bodyPr/>
        <a:lstStyle/>
        <a:p>
          <a:pPr>
            <a:buFont typeface="Symbol" panose="05050102010706020507" pitchFamily="18" charset="2"/>
            <a:buChar char=""/>
          </a:pPr>
          <a:endParaRPr lang="en-IN" sz="1800" dirty="0"/>
        </a:p>
      </dgm:t>
    </dgm:pt>
    <dgm:pt modelId="{AE6ECA82-99BE-42A3-A775-28EEE2C1D11D}" type="parTrans" cxnId="{7241D4EA-79E7-4118-8FED-E19CD8E7C091}">
      <dgm:prSet/>
      <dgm:spPr/>
    </dgm:pt>
    <dgm:pt modelId="{39281759-4691-4221-836C-62FE7EC5B049}" type="sibTrans" cxnId="{7241D4EA-79E7-4118-8FED-E19CD8E7C091}">
      <dgm:prSet/>
      <dgm:spPr/>
    </dgm:pt>
    <dgm:pt modelId="{38DA640B-0FC9-4F03-B469-20D332A4EAB9}">
      <dgm:prSet phldrT="[Text]" custT="1"/>
      <dgm:spPr/>
      <dgm:t>
        <a:bodyPr/>
        <a:lstStyle/>
        <a:p>
          <a:pPr>
            <a:buFont typeface="Symbol" panose="05050102010706020507" pitchFamily="18" charset="2"/>
            <a:buChar char=""/>
          </a:pPr>
          <a:endParaRPr lang="en-IN" sz="1800" dirty="0"/>
        </a:p>
      </dgm:t>
    </dgm:pt>
    <dgm:pt modelId="{D36C6BA8-DF9B-4184-805E-8B7DCEE1EEB6}" type="parTrans" cxnId="{C2CCB099-1077-46D6-82C5-2CDAD4E64913}">
      <dgm:prSet/>
      <dgm:spPr/>
    </dgm:pt>
    <dgm:pt modelId="{12F67F1C-5136-476E-A5E0-524EF87E92F8}" type="sibTrans" cxnId="{C2CCB099-1077-46D6-82C5-2CDAD4E64913}">
      <dgm:prSet/>
      <dgm:spPr/>
    </dgm:pt>
    <dgm:pt modelId="{343E5377-2961-40D2-B4D0-3676A672B888}">
      <dgm:prSet phldrT="[Text]" custT="1"/>
      <dgm:spPr/>
      <dgm:t>
        <a:bodyPr/>
        <a:lstStyle/>
        <a:p>
          <a:pPr>
            <a:buFont typeface="Symbol" panose="05050102010706020507" pitchFamily="18" charset="2"/>
            <a:buChar char=""/>
          </a:pPr>
          <a:endParaRPr lang="en-IN" sz="1800" dirty="0"/>
        </a:p>
      </dgm:t>
    </dgm:pt>
    <dgm:pt modelId="{2EBF9EDB-EE59-4076-BD32-F0677444359C}" type="parTrans" cxnId="{1D90FDD6-DAEA-4F10-BC0D-9AD7A62709AD}">
      <dgm:prSet/>
      <dgm:spPr/>
    </dgm:pt>
    <dgm:pt modelId="{69D7B7C8-DCCB-45AC-BAB0-9C1891150B2D}" type="sibTrans" cxnId="{1D90FDD6-DAEA-4F10-BC0D-9AD7A62709AD}">
      <dgm:prSet/>
      <dgm:spPr/>
    </dgm:pt>
    <dgm:pt modelId="{3E406597-76A8-4C97-9DB4-5CD0C8ECFD68}" type="pres">
      <dgm:prSet presAssocID="{E3BAC2AE-F43B-4B84-91DE-DFE2F4D21138}" presName="Name0" presStyleCnt="0">
        <dgm:presLayoutVars>
          <dgm:chMax val="7"/>
          <dgm:chPref val="7"/>
          <dgm:dir/>
        </dgm:presLayoutVars>
      </dgm:prSet>
      <dgm:spPr/>
    </dgm:pt>
    <dgm:pt modelId="{D51F8FE4-5577-4D77-82BE-D352AB806D37}" type="pres">
      <dgm:prSet presAssocID="{E3BAC2AE-F43B-4B84-91DE-DFE2F4D21138}" presName="Name1" presStyleCnt="0"/>
      <dgm:spPr/>
    </dgm:pt>
    <dgm:pt modelId="{A2756CE0-1A68-42F6-B175-F01AE3865828}" type="pres">
      <dgm:prSet presAssocID="{E3BAC2AE-F43B-4B84-91DE-DFE2F4D21138}" presName="cycle" presStyleCnt="0"/>
      <dgm:spPr/>
    </dgm:pt>
    <dgm:pt modelId="{E7DFE50E-3CD3-4A53-B550-BA7C445DAE34}" type="pres">
      <dgm:prSet presAssocID="{E3BAC2AE-F43B-4B84-91DE-DFE2F4D21138}" presName="srcNode" presStyleLbl="node1" presStyleIdx="0" presStyleCnt="5"/>
      <dgm:spPr/>
    </dgm:pt>
    <dgm:pt modelId="{52377736-BB54-4CDC-9337-E31F749191DC}" type="pres">
      <dgm:prSet presAssocID="{E3BAC2AE-F43B-4B84-91DE-DFE2F4D21138}" presName="conn" presStyleLbl="parChTrans1D2" presStyleIdx="0" presStyleCnt="1"/>
      <dgm:spPr/>
    </dgm:pt>
    <dgm:pt modelId="{DABF26DB-D611-4ED8-BA3A-B8CC4A5A870A}" type="pres">
      <dgm:prSet presAssocID="{E3BAC2AE-F43B-4B84-91DE-DFE2F4D21138}" presName="extraNode" presStyleLbl="node1" presStyleIdx="0" presStyleCnt="5"/>
      <dgm:spPr/>
    </dgm:pt>
    <dgm:pt modelId="{691922A0-83FA-450E-A647-A5CC485BC9D6}" type="pres">
      <dgm:prSet presAssocID="{E3BAC2AE-F43B-4B84-91DE-DFE2F4D21138}" presName="dstNode" presStyleLbl="node1" presStyleIdx="0" presStyleCnt="5"/>
      <dgm:spPr/>
    </dgm:pt>
    <dgm:pt modelId="{31B2DA11-DCD8-42FB-BD99-F9C6041BA81B}" type="pres">
      <dgm:prSet presAssocID="{C588B5C7-F7A0-423B-8E6C-021ACA81E38A}" presName="text_1" presStyleLbl="node1" presStyleIdx="0" presStyleCnt="5" custLinFactNeighborY="-176">
        <dgm:presLayoutVars>
          <dgm:bulletEnabled val="1"/>
        </dgm:presLayoutVars>
      </dgm:prSet>
      <dgm:spPr/>
    </dgm:pt>
    <dgm:pt modelId="{C75463E4-74A7-4DA9-AF79-1E75CFF06ABD}" type="pres">
      <dgm:prSet presAssocID="{C588B5C7-F7A0-423B-8E6C-021ACA81E38A}" presName="accent_1" presStyleCnt="0"/>
      <dgm:spPr/>
    </dgm:pt>
    <dgm:pt modelId="{6CBCC71B-5945-4105-B768-25790CD3DD46}" type="pres">
      <dgm:prSet presAssocID="{C588B5C7-F7A0-423B-8E6C-021ACA81E38A}" presName="accentRepeatNode" presStyleLbl="solidFgAcc1" presStyleIdx="0" presStyleCnt="5"/>
      <dgm:spPr/>
    </dgm:pt>
    <dgm:pt modelId="{77DC7DC8-44B7-4329-BB20-456D5EDF1661}" type="pres">
      <dgm:prSet presAssocID="{6ADB2A2A-3239-4C2E-AEEB-B3EA07C9AD79}" presName="text_2" presStyleLbl="node1" presStyleIdx="1" presStyleCnt="5">
        <dgm:presLayoutVars>
          <dgm:bulletEnabled val="1"/>
        </dgm:presLayoutVars>
      </dgm:prSet>
      <dgm:spPr/>
    </dgm:pt>
    <dgm:pt modelId="{DBAA8507-59E5-4D3E-86FA-FC0D2DFD3C36}" type="pres">
      <dgm:prSet presAssocID="{6ADB2A2A-3239-4C2E-AEEB-B3EA07C9AD79}" presName="accent_2" presStyleCnt="0"/>
      <dgm:spPr/>
    </dgm:pt>
    <dgm:pt modelId="{95682104-7482-4B51-AA26-2BD8C86187F5}" type="pres">
      <dgm:prSet presAssocID="{6ADB2A2A-3239-4C2E-AEEB-B3EA07C9AD79}" presName="accentRepeatNode" presStyleLbl="solidFgAcc1" presStyleIdx="1" presStyleCnt="5"/>
      <dgm:spPr/>
    </dgm:pt>
    <dgm:pt modelId="{C8B0EA0D-8F97-4CE6-87AC-5CD2592DEE4A}" type="pres">
      <dgm:prSet presAssocID="{38DA640B-0FC9-4F03-B469-20D332A4EAB9}" presName="text_3" presStyleLbl="node1" presStyleIdx="2" presStyleCnt="5">
        <dgm:presLayoutVars>
          <dgm:bulletEnabled val="1"/>
        </dgm:presLayoutVars>
      </dgm:prSet>
      <dgm:spPr/>
    </dgm:pt>
    <dgm:pt modelId="{B0A3AB1F-DD52-4B96-9750-588D0DC5AC55}" type="pres">
      <dgm:prSet presAssocID="{38DA640B-0FC9-4F03-B469-20D332A4EAB9}" presName="accent_3" presStyleCnt="0"/>
      <dgm:spPr/>
    </dgm:pt>
    <dgm:pt modelId="{54059D0A-1192-41B8-A51D-87BBE1DD94BB}" type="pres">
      <dgm:prSet presAssocID="{38DA640B-0FC9-4F03-B469-20D332A4EAB9}" presName="accentRepeatNode" presStyleLbl="solidFgAcc1" presStyleIdx="2" presStyleCnt="5"/>
      <dgm:spPr/>
    </dgm:pt>
    <dgm:pt modelId="{AA98D3B6-FA04-4B9D-9469-F1E1F2F15EBB}" type="pres">
      <dgm:prSet presAssocID="{343E5377-2961-40D2-B4D0-3676A672B888}" presName="text_4" presStyleLbl="node1" presStyleIdx="3" presStyleCnt="5">
        <dgm:presLayoutVars>
          <dgm:bulletEnabled val="1"/>
        </dgm:presLayoutVars>
      </dgm:prSet>
      <dgm:spPr/>
    </dgm:pt>
    <dgm:pt modelId="{6881CBAB-6A97-43F8-8C04-B5E586373D36}" type="pres">
      <dgm:prSet presAssocID="{343E5377-2961-40D2-B4D0-3676A672B888}" presName="accent_4" presStyleCnt="0"/>
      <dgm:spPr/>
    </dgm:pt>
    <dgm:pt modelId="{94AEDA41-A176-4572-A8C8-BA78887D6AF9}" type="pres">
      <dgm:prSet presAssocID="{343E5377-2961-40D2-B4D0-3676A672B888}" presName="accentRepeatNode" presStyleLbl="solidFgAcc1" presStyleIdx="3" presStyleCnt="5"/>
      <dgm:spPr/>
    </dgm:pt>
    <dgm:pt modelId="{199E3C0C-B996-4B05-AE70-1CEC77544ED4}" type="pres">
      <dgm:prSet presAssocID="{8D0CD3AB-8539-412F-B0EF-CD8A77E451F5}" presName="text_5" presStyleLbl="node1" presStyleIdx="4" presStyleCnt="5">
        <dgm:presLayoutVars>
          <dgm:bulletEnabled val="1"/>
        </dgm:presLayoutVars>
      </dgm:prSet>
      <dgm:spPr/>
    </dgm:pt>
    <dgm:pt modelId="{6600F8EC-4558-44DA-A474-260FB98542ED}" type="pres">
      <dgm:prSet presAssocID="{8D0CD3AB-8539-412F-B0EF-CD8A77E451F5}" presName="accent_5" presStyleCnt="0"/>
      <dgm:spPr/>
    </dgm:pt>
    <dgm:pt modelId="{1639BBA6-A503-4E96-B72F-5CAAEDA98FF8}" type="pres">
      <dgm:prSet presAssocID="{8D0CD3AB-8539-412F-B0EF-CD8A77E451F5}" presName="accentRepeatNode" presStyleLbl="solidFgAcc1" presStyleIdx="4" presStyleCnt="5"/>
      <dgm:spPr/>
    </dgm:pt>
  </dgm:ptLst>
  <dgm:cxnLst>
    <dgm:cxn modelId="{6935C001-3BF6-4A96-830E-7694037EC999}" type="presOf" srcId="{384FCE1B-2CCC-46DB-8028-AE99339E1D77}" destId="{52377736-BB54-4CDC-9337-E31F749191DC}" srcOrd="0" destOrd="0" presId="urn:microsoft.com/office/officeart/2008/layout/VerticalCurvedList"/>
    <dgm:cxn modelId="{34EAC20F-3990-4496-97A4-0E789E8AFEB2}" type="presOf" srcId="{6ADB2A2A-3239-4C2E-AEEB-B3EA07C9AD79}" destId="{77DC7DC8-44B7-4329-BB20-456D5EDF1661}" srcOrd="0" destOrd="0" presId="urn:microsoft.com/office/officeart/2008/layout/VerticalCurvedList"/>
    <dgm:cxn modelId="{C7A9332A-84E1-44E2-BD68-CABC2AF8EEC7}" srcId="{E3BAC2AE-F43B-4B84-91DE-DFE2F4D21138}" destId="{8D0CD3AB-8539-412F-B0EF-CD8A77E451F5}" srcOrd="4" destOrd="0" parTransId="{9B16460A-E2E9-42C8-AC27-C301BC4EE1E4}" sibTransId="{CE93FCD4-56D2-42EE-A3EC-8ED11DCA5545}"/>
    <dgm:cxn modelId="{847E8343-A143-4187-A5AF-7A031F6E8FD7}" type="presOf" srcId="{343E5377-2961-40D2-B4D0-3676A672B888}" destId="{AA98D3B6-FA04-4B9D-9469-F1E1F2F15EBB}" srcOrd="0" destOrd="0" presId="urn:microsoft.com/office/officeart/2008/layout/VerticalCurvedList"/>
    <dgm:cxn modelId="{4F57A669-C8F5-4B8C-9685-5493AB6E897E}" type="presOf" srcId="{E3BAC2AE-F43B-4B84-91DE-DFE2F4D21138}" destId="{3E406597-76A8-4C97-9DB4-5CD0C8ECFD68}" srcOrd="0" destOrd="0" presId="urn:microsoft.com/office/officeart/2008/layout/VerticalCurvedList"/>
    <dgm:cxn modelId="{EB9D3771-BEC3-4C05-BCF6-2C2F9BB40ECD}" srcId="{E3BAC2AE-F43B-4B84-91DE-DFE2F4D21138}" destId="{C588B5C7-F7A0-423B-8E6C-021ACA81E38A}" srcOrd="0" destOrd="0" parTransId="{8EB3034B-EF1C-4425-97F3-66E466B7032F}" sibTransId="{384FCE1B-2CCC-46DB-8028-AE99339E1D77}"/>
    <dgm:cxn modelId="{E05EBC7B-DB98-4C31-82B8-652964A0756A}" type="presOf" srcId="{8D0CD3AB-8539-412F-B0EF-CD8A77E451F5}" destId="{199E3C0C-B996-4B05-AE70-1CEC77544ED4}" srcOrd="0" destOrd="0" presId="urn:microsoft.com/office/officeart/2008/layout/VerticalCurvedList"/>
    <dgm:cxn modelId="{C2CCB099-1077-46D6-82C5-2CDAD4E64913}" srcId="{E3BAC2AE-F43B-4B84-91DE-DFE2F4D21138}" destId="{38DA640B-0FC9-4F03-B469-20D332A4EAB9}" srcOrd="2" destOrd="0" parTransId="{D36C6BA8-DF9B-4184-805E-8B7DCEE1EEB6}" sibTransId="{12F67F1C-5136-476E-A5E0-524EF87E92F8}"/>
    <dgm:cxn modelId="{E42D51D3-9644-4994-9224-4C18FB537F4E}" type="presOf" srcId="{38DA640B-0FC9-4F03-B469-20D332A4EAB9}" destId="{C8B0EA0D-8F97-4CE6-87AC-5CD2592DEE4A}" srcOrd="0" destOrd="0" presId="urn:microsoft.com/office/officeart/2008/layout/VerticalCurvedList"/>
    <dgm:cxn modelId="{1D90FDD6-DAEA-4F10-BC0D-9AD7A62709AD}" srcId="{E3BAC2AE-F43B-4B84-91DE-DFE2F4D21138}" destId="{343E5377-2961-40D2-B4D0-3676A672B888}" srcOrd="3" destOrd="0" parTransId="{2EBF9EDB-EE59-4076-BD32-F0677444359C}" sibTransId="{69D7B7C8-DCCB-45AC-BAB0-9C1891150B2D}"/>
    <dgm:cxn modelId="{FADD11D7-1732-4C9C-BE7B-18B779631FB1}" type="presOf" srcId="{C588B5C7-F7A0-423B-8E6C-021ACA81E38A}" destId="{31B2DA11-DCD8-42FB-BD99-F9C6041BA81B}" srcOrd="0" destOrd="0" presId="urn:microsoft.com/office/officeart/2008/layout/VerticalCurvedList"/>
    <dgm:cxn modelId="{7241D4EA-79E7-4118-8FED-E19CD8E7C091}" srcId="{E3BAC2AE-F43B-4B84-91DE-DFE2F4D21138}" destId="{6ADB2A2A-3239-4C2E-AEEB-B3EA07C9AD79}" srcOrd="1" destOrd="0" parTransId="{AE6ECA82-99BE-42A3-A775-28EEE2C1D11D}" sibTransId="{39281759-4691-4221-836C-62FE7EC5B049}"/>
    <dgm:cxn modelId="{0B953EEE-FAF2-4B54-BD87-55D2512EE8AD}" type="presParOf" srcId="{3E406597-76A8-4C97-9DB4-5CD0C8ECFD68}" destId="{D51F8FE4-5577-4D77-82BE-D352AB806D37}" srcOrd="0" destOrd="0" presId="urn:microsoft.com/office/officeart/2008/layout/VerticalCurvedList"/>
    <dgm:cxn modelId="{9680FC4C-FD3B-4102-8AD6-5D0160716DA5}" type="presParOf" srcId="{D51F8FE4-5577-4D77-82BE-D352AB806D37}" destId="{A2756CE0-1A68-42F6-B175-F01AE3865828}" srcOrd="0" destOrd="0" presId="urn:microsoft.com/office/officeart/2008/layout/VerticalCurvedList"/>
    <dgm:cxn modelId="{232A3B05-68D1-484B-981C-72FB825BA1E1}" type="presParOf" srcId="{A2756CE0-1A68-42F6-B175-F01AE3865828}" destId="{E7DFE50E-3CD3-4A53-B550-BA7C445DAE34}" srcOrd="0" destOrd="0" presId="urn:microsoft.com/office/officeart/2008/layout/VerticalCurvedList"/>
    <dgm:cxn modelId="{832CDDA7-D6B0-44BA-9882-D435B75CBF21}" type="presParOf" srcId="{A2756CE0-1A68-42F6-B175-F01AE3865828}" destId="{52377736-BB54-4CDC-9337-E31F749191DC}" srcOrd="1" destOrd="0" presId="urn:microsoft.com/office/officeart/2008/layout/VerticalCurvedList"/>
    <dgm:cxn modelId="{6F905CCC-D899-4365-96DA-AA0C1B003077}" type="presParOf" srcId="{A2756CE0-1A68-42F6-B175-F01AE3865828}" destId="{DABF26DB-D611-4ED8-BA3A-B8CC4A5A870A}" srcOrd="2" destOrd="0" presId="urn:microsoft.com/office/officeart/2008/layout/VerticalCurvedList"/>
    <dgm:cxn modelId="{5EF42A97-BB2D-41F9-9834-B14B082A9EFF}" type="presParOf" srcId="{A2756CE0-1A68-42F6-B175-F01AE3865828}" destId="{691922A0-83FA-450E-A647-A5CC485BC9D6}" srcOrd="3" destOrd="0" presId="urn:microsoft.com/office/officeart/2008/layout/VerticalCurvedList"/>
    <dgm:cxn modelId="{9DD9E207-F92E-4FEE-A9C7-ABCD26F0834A}" type="presParOf" srcId="{D51F8FE4-5577-4D77-82BE-D352AB806D37}" destId="{31B2DA11-DCD8-42FB-BD99-F9C6041BA81B}" srcOrd="1" destOrd="0" presId="urn:microsoft.com/office/officeart/2008/layout/VerticalCurvedList"/>
    <dgm:cxn modelId="{04DF71BA-5697-4015-B279-730EF0487861}" type="presParOf" srcId="{D51F8FE4-5577-4D77-82BE-D352AB806D37}" destId="{C75463E4-74A7-4DA9-AF79-1E75CFF06ABD}" srcOrd="2" destOrd="0" presId="urn:microsoft.com/office/officeart/2008/layout/VerticalCurvedList"/>
    <dgm:cxn modelId="{2F4C6B96-10BD-4D2B-A30C-B8CE87D3BD7A}" type="presParOf" srcId="{C75463E4-74A7-4DA9-AF79-1E75CFF06ABD}" destId="{6CBCC71B-5945-4105-B768-25790CD3DD46}" srcOrd="0" destOrd="0" presId="urn:microsoft.com/office/officeart/2008/layout/VerticalCurvedList"/>
    <dgm:cxn modelId="{81700EEC-5136-490E-B1DE-E6855DF3DB21}" type="presParOf" srcId="{D51F8FE4-5577-4D77-82BE-D352AB806D37}" destId="{77DC7DC8-44B7-4329-BB20-456D5EDF1661}" srcOrd="3" destOrd="0" presId="urn:microsoft.com/office/officeart/2008/layout/VerticalCurvedList"/>
    <dgm:cxn modelId="{F7D4CA42-BD35-4878-AE37-84B3B67537B2}" type="presParOf" srcId="{D51F8FE4-5577-4D77-82BE-D352AB806D37}" destId="{DBAA8507-59E5-4D3E-86FA-FC0D2DFD3C36}" srcOrd="4" destOrd="0" presId="urn:microsoft.com/office/officeart/2008/layout/VerticalCurvedList"/>
    <dgm:cxn modelId="{175B8B8F-6C99-489C-9585-B3F9A49CAB39}" type="presParOf" srcId="{DBAA8507-59E5-4D3E-86FA-FC0D2DFD3C36}" destId="{95682104-7482-4B51-AA26-2BD8C86187F5}" srcOrd="0" destOrd="0" presId="urn:microsoft.com/office/officeart/2008/layout/VerticalCurvedList"/>
    <dgm:cxn modelId="{F20D2EED-E488-4C00-B92D-149C582169E8}" type="presParOf" srcId="{D51F8FE4-5577-4D77-82BE-D352AB806D37}" destId="{C8B0EA0D-8F97-4CE6-87AC-5CD2592DEE4A}" srcOrd="5" destOrd="0" presId="urn:microsoft.com/office/officeart/2008/layout/VerticalCurvedList"/>
    <dgm:cxn modelId="{26781666-84DE-4154-B875-5A180202A765}" type="presParOf" srcId="{D51F8FE4-5577-4D77-82BE-D352AB806D37}" destId="{B0A3AB1F-DD52-4B96-9750-588D0DC5AC55}" srcOrd="6" destOrd="0" presId="urn:microsoft.com/office/officeart/2008/layout/VerticalCurvedList"/>
    <dgm:cxn modelId="{9B512B86-3F14-40A8-827C-70B39D900480}" type="presParOf" srcId="{B0A3AB1F-DD52-4B96-9750-588D0DC5AC55}" destId="{54059D0A-1192-41B8-A51D-87BBE1DD94BB}" srcOrd="0" destOrd="0" presId="urn:microsoft.com/office/officeart/2008/layout/VerticalCurvedList"/>
    <dgm:cxn modelId="{0F917FB3-0901-479E-9CD5-554D6FB1638F}" type="presParOf" srcId="{D51F8FE4-5577-4D77-82BE-D352AB806D37}" destId="{AA98D3B6-FA04-4B9D-9469-F1E1F2F15EBB}" srcOrd="7" destOrd="0" presId="urn:microsoft.com/office/officeart/2008/layout/VerticalCurvedList"/>
    <dgm:cxn modelId="{05B1F1CE-859B-499D-97CF-6A5E7A763E1C}" type="presParOf" srcId="{D51F8FE4-5577-4D77-82BE-D352AB806D37}" destId="{6881CBAB-6A97-43F8-8C04-B5E586373D36}" srcOrd="8" destOrd="0" presId="urn:microsoft.com/office/officeart/2008/layout/VerticalCurvedList"/>
    <dgm:cxn modelId="{91E5EE19-EB2B-4FE6-920B-6A1F82AD2CA2}" type="presParOf" srcId="{6881CBAB-6A97-43F8-8C04-B5E586373D36}" destId="{94AEDA41-A176-4572-A8C8-BA78887D6AF9}" srcOrd="0" destOrd="0" presId="urn:microsoft.com/office/officeart/2008/layout/VerticalCurvedList"/>
    <dgm:cxn modelId="{76157887-0770-4819-8648-06A3F546489C}" type="presParOf" srcId="{D51F8FE4-5577-4D77-82BE-D352AB806D37}" destId="{199E3C0C-B996-4B05-AE70-1CEC77544ED4}" srcOrd="9" destOrd="0" presId="urn:microsoft.com/office/officeart/2008/layout/VerticalCurvedList"/>
    <dgm:cxn modelId="{8BB63279-9334-49CF-9413-069DB487F575}" type="presParOf" srcId="{D51F8FE4-5577-4D77-82BE-D352AB806D37}" destId="{6600F8EC-4558-44DA-A474-260FB98542ED}" srcOrd="10" destOrd="0" presId="urn:microsoft.com/office/officeart/2008/layout/VerticalCurvedList"/>
    <dgm:cxn modelId="{837B2DD6-D06B-4C45-AB58-42F6BD2DB05A}" type="presParOf" srcId="{6600F8EC-4558-44DA-A474-260FB98542ED}" destId="{1639BBA6-A503-4E96-B72F-5CAAEDA98F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3BAC2AE-F43B-4B84-91DE-DFE2F4D21138}"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IN"/>
        </a:p>
      </dgm:t>
    </dgm:pt>
    <dgm:pt modelId="{B7CB7183-FABC-45EF-B9A7-878516BE764B}">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We can try to </a:t>
          </a:r>
          <a:r>
            <a:rPr lang="en-IN" sz="1800" b="1" dirty="0">
              <a:effectLst/>
              <a:latin typeface="Calibri" panose="020F0502020204030204" pitchFamily="34" charset="0"/>
              <a:ea typeface="Calibri" panose="020F0502020204030204" pitchFamily="34" charset="0"/>
              <a:cs typeface="Vrinda" panose="020B0502040204020203" pitchFamily="34" charset="0"/>
            </a:rPr>
            <a:t>increase the detection </a:t>
          </a:r>
          <a:r>
            <a:rPr lang="en-IN" sz="1800" dirty="0">
              <a:effectLst/>
              <a:latin typeface="Calibri" panose="020F0502020204030204" pitchFamily="34" charset="0"/>
              <a:ea typeface="Calibri" panose="020F0502020204030204" pitchFamily="34" charset="0"/>
              <a:cs typeface="Vrinda" panose="020B0502040204020203" pitchFamily="34" charset="0"/>
            </a:rPr>
            <a:t>probability by calculating SNR over 1 year </a:t>
          </a:r>
          <a:r>
            <a:rPr lang="en-US" sz="1800" dirty="0"/>
            <a:t>leading to direct detection of NSs</a:t>
          </a:r>
          <a:r>
            <a:rPr lang="en-IN" sz="1800" dirty="0">
              <a:effectLst/>
              <a:latin typeface="Calibri" panose="020F0502020204030204" pitchFamily="34" charset="0"/>
              <a:ea typeface="Calibri" panose="020F0502020204030204" pitchFamily="34" charset="0"/>
              <a:cs typeface="Vrinda" panose="020B0502040204020203" pitchFamily="34" charset="0"/>
            </a:rPr>
            <a:t> (which cumulatively adds up the SNR, thus can have better probability to detect after some time).</a:t>
          </a:r>
          <a:endParaRPr lang="en-IN" sz="1800" dirty="0"/>
        </a:p>
      </dgm:t>
    </dgm:pt>
    <dgm:pt modelId="{80F120A7-E5E3-4037-9216-54371B05E8C6}" type="parTrans" cxnId="{1553102D-F07D-4521-BB13-2905CE5F2842}">
      <dgm:prSet/>
      <dgm:spPr/>
      <dgm:t>
        <a:bodyPr/>
        <a:lstStyle/>
        <a:p>
          <a:endParaRPr lang="en-IN"/>
        </a:p>
      </dgm:t>
    </dgm:pt>
    <dgm:pt modelId="{E9C65628-F369-4541-BDB5-8798A2E0B861}" type="sibTrans" cxnId="{1553102D-F07D-4521-BB13-2905CE5F2842}">
      <dgm:prSet/>
      <dgm:spPr/>
      <dgm:t>
        <a:bodyPr/>
        <a:lstStyle/>
        <a:p>
          <a:endParaRPr lang="en-IN"/>
        </a:p>
      </dgm:t>
    </dgm:pt>
    <dgm:pt modelId="{D96385D5-B713-4B81-B5FF-2F5A28168F49}">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Uniformly rotating massive NSs, which are detectable after birth, may not be detectable forever. Because its GW amplitude decays due to decay of B, </a:t>
          </a:r>
          <a:r>
            <a:rPr lang="el-GR" sz="1800" dirty="0">
              <a:effectLst/>
              <a:latin typeface="Calibri" panose="020F0502020204030204" pitchFamily="34" charset="0"/>
              <a:ea typeface="Calibri" panose="020F0502020204030204" pitchFamily="34" charset="0"/>
              <a:cs typeface="Vrinda" panose="020B0502040204020203" pitchFamily="34" charset="0"/>
            </a:rPr>
            <a:t>Ω </a:t>
          </a:r>
          <a:r>
            <a:rPr lang="en-IN" sz="1800" dirty="0">
              <a:effectLst/>
              <a:latin typeface="Calibri" panose="020F0502020204030204" pitchFamily="34" charset="0"/>
              <a:ea typeface="Calibri" panose="020F0502020204030204" pitchFamily="34" charset="0"/>
              <a:cs typeface="Vrinda" panose="020B0502040204020203" pitchFamily="34" charset="0"/>
            </a:rPr>
            <a:t>and </a:t>
          </a:r>
          <a:r>
            <a:rPr lang="el-GR" sz="1800" dirty="0">
              <a:effectLst/>
              <a:latin typeface="Calibri" panose="020F0502020204030204" pitchFamily="34" charset="0"/>
              <a:ea typeface="Calibri" panose="020F0502020204030204" pitchFamily="34" charset="0"/>
              <a:cs typeface="Vrinda" panose="020B0502040204020203" pitchFamily="34" charset="0"/>
            </a:rPr>
            <a:t>χ</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that we have first time studied simultaneously</a:t>
          </a:r>
          <a:r>
            <a:rPr lang="en-IN" sz="1800" dirty="0">
              <a:effectLst/>
              <a:latin typeface="Calibri" panose="020F0502020204030204" pitchFamily="34" charset="0"/>
              <a:ea typeface="Calibri" panose="020F0502020204030204" pitchFamily="34" charset="0"/>
              <a:cs typeface="Vrinda" panose="020B0502040204020203" pitchFamily="34" charset="0"/>
            </a:rPr>
            <a:t>). Perhaps this is why we have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not yet detected CGW </a:t>
          </a:r>
          <a:r>
            <a:rPr lang="en-IN" sz="1800" dirty="0">
              <a:effectLst/>
              <a:latin typeface="Calibri" panose="020F0502020204030204" pitchFamily="34" charset="0"/>
              <a:ea typeface="Calibri" panose="020F0502020204030204" pitchFamily="34" charset="0"/>
              <a:cs typeface="Vrinda" panose="020B0502040204020203" pitchFamily="34" charset="0"/>
            </a:rPr>
            <a:t>from NSs by </a:t>
          </a:r>
          <a:r>
            <a:rPr lang="en-IN" sz="1800" dirty="0" err="1">
              <a:effectLst/>
              <a:latin typeface="Calibri" panose="020F0502020204030204" pitchFamily="34" charset="0"/>
              <a:ea typeface="Calibri" panose="020F0502020204030204" pitchFamily="34" charset="0"/>
              <a:cs typeface="Vrinda" panose="020B0502040204020203" pitchFamily="34" charset="0"/>
            </a:rPr>
            <a:t>aLIGO</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dirty="0" err="1">
              <a:effectLst/>
              <a:latin typeface="Calibri" panose="020F0502020204030204" pitchFamily="34" charset="0"/>
              <a:ea typeface="Calibri" panose="020F0502020204030204" pitchFamily="34" charset="0"/>
              <a:cs typeface="Vrinda" panose="020B0502040204020203" pitchFamily="34" charset="0"/>
            </a:rPr>
            <a:t>aVIRGO</a:t>
          </a:r>
          <a:r>
            <a:rPr lang="en-IN" sz="1800" dirty="0">
              <a:effectLst/>
              <a:latin typeface="Calibri" panose="020F0502020204030204" pitchFamily="34" charset="0"/>
              <a:ea typeface="Calibri" panose="020F0502020204030204" pitchFamily="34" charset="0"/>
              <a:cs typeface="Vrinda" panose="020B0502040204020203" pitchFamily="34" charset="0"/>
            </a:rPr>
            <a:t>, KAGRA. </a:t>
          </a:r>
        </a:p>
      </dgm:t>
    </dgm:pt>
    <dgm:pt modelId="{F3129AD0-48BF-44B1-8F24-FE636F0D2389}" type="parTrans" cxnId="{845937BD-0328-40DF-8A77-F511A926C2A7}">
      <dgm:prSet/>
      <dgm:spPr/>
      <dgm:t>
        <a:bodyPr/>
        <a:lstStyle/>
        <a:p>
          <a:endParaRPr lang="en-IN"/>
        </a:p>
      </dgm:t>
    </dgm:pt>
    <dgm:pt modelId="{464A8D4C-FE8D-410D-9128-9515089417CB}" type="sibTrans" cxnId="{845937BD-0328-40DF-8A77-F511A926C2A7}">
      <dgm:prSet/>
      <dgm:spPr/>
      <dgm:t>
        <a:bodyPr/>
        <a:lstStyle/>
        <a:p>
          <a:endParaRPr lang="en-IN"/>
        </a:p>
      </dgm:t>
    </dgm:pt>
    <mc:AlternateContent xmlns:mc="http://schemas.openxmlformats.org/markup-compatibility/2006" xmlns:a14="http://schemas.microsoft.com/office/drawing/2010/main">
      <mc:Choice Requires="a14">
        <dgm:pt modelId="{C588B5C7-F7A0-423B-8E6C-021ACA81E38A}">
          <dgm:prSet phldrT="[Text]" custT="1"/>
          <dgm:spPr/>
          <dgm:t>
            <a:bodyPr/>
            <a:lstStyle/>
            <a:p>
              <a:pPr>
                <a:buFont typeface="Symbol" panose="05050102010706020507" pitchFamily="18" charset="2"/>
                <a:buChar char=""/>
              </a:pPr>
              <a:r>
                <a:rPr lang="en-IN" sz="1800" dirty="0">
                  <a:latin typeface="Calibri" panose="020F0502020204030204" pitchFamily="34" charset="0"/>
                  <a:ea typeface="Calibri" panose="020F0502020204030204" pitchFamily="34" charset="0"/>
                  <a:cs typeface="Vrinda" panose="020B0502040204020203" pitchFamily="34" charset="0"/>
                </a:rPr>
                <a:t>H</a:t>
              </a:r>
              <a:r>
                <a:rPr lang="en-IN" sz="18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dirty="0">
                  <a:effectLst/>
                  <a:latin typeface="Calibri" panose="020F0502020204030204" pitchFamily="34" charset="0"/>
                  <a:ea typeface="Calibri" panose="020F0502020204030204" pitchFamily="34" charset="0"/>
                  <a:cs typeface="Vrinda" panose="020B0502040204020203" pitchFamily="34" charset="0"/>
                </a:rPr>
                <a:t> massive </a:t>
              </a:r>
              <a:r>
                <a:rPr lang="en-IN" sz="1800" dirty="0">
                  <a:effectLst/>
                  <a:latin typeface="Calibri" panose="020F0502020204030204" pitchFamily="34" charset="0"/>
                  <a:ea typeface="Calibri" panose="020F0502020204030204" pitchFamily="34" charset="0"/>
                  <a:cs typeface="Vrinda" panose="020B0502040204020203" pitchFamily="34" charset="0"/>
                </a:rPr>
                <a:t>NS &gt;2</a:t>
              </a:r>
              <a14:m>
                <m:oMath xmlns:m="http://schemas.openxmlformats.org/officeDocument/2006/math">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 (</m:t>
                  </m:r>
                </m:oMath>
              </a14:m>
              <a:r>
                <a:rPr lang="en-IN" sz="1800" dirty="0"/>
                <a:t>and also possibly the NS candidate of </a:t>
              </a:r>
              <a:r>
                <a:rPr lang="en-IN" sz="1800" dirty="0">
                  <a:latin typeface="+mj-lt"/>
                </a:rPr>
                <a:t>GW190814</a:t>
              </a:r>
              <a:r>
                <a:rPr lang="en-IN" sz="1800" dirty="0"/>
                <a:t> belonging to mass gap </a:t>
              </a:r>
              <a14:m>
                <m:oMath xmlns:m="http://schemas.openxmlformats.org/officeDocument/2006/math">
                  <m:sSub>
                    <m:sSubPr>
                      <m:ctrlPr>
                        <a:rPr lang="en-IN" sz="1800" i="1"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effectLst/>
                          <a:latin typeface="Cambria Math" panose="02040503050406030204" pitchFamily="18" charset="0"/>
                          <a:ea typeface="Calibri" panose="020F0502020204030204" pitchFamily="34" charset="0"/>
                          <a:cs typeface="Vrinda" panose="020B0502040204020203" pitchFamily="34" charset="0"/>
                        </a:rPr>
                        <m:t>2.5</m:t>
                      </m:r>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&lt;</m:t>
                  </m:r>
                  <m:r>
                    <a:rPr lang="en-IN" sz="1800" b="0" i="1" smtClean="0">
                      <a:effectLst/>
                      <a:latin typeface="Cambria Math" panose="02040503050406030204" pitchFamily="18" charset="0"/>
                      <a:ea typeface="Calibri" panose="020F0502020204030204" pitchFamily="34" charset="0"/>
                      <a:cs typeface="Vrinda" panose="020B0502040204020203" pitchFamily="34" charset="0"/>
                    </a:rPr>
                    <m:t>𝑀</m:t>
                  </m:r>
                  <m:r>
                    <a:rPr lang="en-IN" sz="1800" b="0" i="1" smtClean="0">
                      <a:effectLst/>
                      <a:latin typeface="Cambria Math" panose="02040503050406030204" pitchFamily="18" charset="0"/>
                      <a:ea typeface="Calibri" panose="020F0502020204030204" pitchFamily="34" charset="0"/>
                      <a:cs typeface="Vrinda" panose="020B0502040204020203" pitchFamily="34" charset="0"/>
                    </a:rPr>
                    <m:t>&lt;</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effectLst/>
                          <a:latin typeface="Cambria Math" panose="02040503050406030204" pitchFamily="18" charset="0"/>
                          <a:ea typeface="Calibri" panose="020F0502020204030204" pitchFamily="34" charset="0"/>
                          <a:cs typeface="Vrinda" panose="020B0502040204020203" pitchFamily="34" charset="0"/>
                        </a:rPr>
                        <m:t>5</m:t>
                      </m:r>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m:t>
                  </m:r>
                </m:oMath>
              </a14:m>
              <a:r>
                <a:rPr lang="en-IN" sz="1800" dirty="0"/>
                <a:t>.</a:t>
              </a:r>
            </a:p>
          </dgm:t>
        </dgm:pt>
      </mc:Choice>
      <mc:Fallback xmlns="">
        <dgm:pt modelId="{C588B5C7-F7A0-423B-8E6C-021ACA81E38A}">
          <dgm:prSet phldrT="[Text]" custT="1"/>
          <dgm:spPr/>
          <dgm:t>
            <a:bodyPr/>
            <a:lstStyle/>
            <a:p>
              <a:pPr>
                <a:buFont typeface="Symbol" panose="05050102010706020507" pitchFamily="18" charset="2"/>
                <a:buChar char=""/>
              </a:pPr>
              <a:r>
                <a:rPr lang="en-IN" sz="1800" dirty="0">
                  <a:latin typeface="Calibri" panose="020F0502020204030204" pitchFamily="34" charset="0"/>
                  <a:ea typeface="Calibri" panose="020F0502020204030204" pitchFamily="34" charset="0"/>
                  <a:cs typeface="Vrinda" panose="020B0502040204020203" pitchFamily="34" charset="0"/>
                </a:rPr>
                <a:t>H</a:t>
              </a:r>
              <a:r>
                <a:rPr lang="en-IN" sz="18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dirty="0">
                  <a:effectLst/>
                  <a:latin typeface="Calibri" panose="020F0502020204030204" pitchFamily="34" charset="0"/>
                  <a:ea typeface="Calibri" panose="020F0502020204030204" pitchFamily="34" charset="0"/>
                  <a:cs typeface="Vrinda" panose="020B0502040204020203" pitchFamily="34" charset="0"/>
                </a:rPr>
                <a:t> massive </a:t>
              </a:r>
              <a:r>
                <a:rPr lang="en-IN" sz="1800" dirty="0">
                  <a:effectLst/>
                  <a:latin typeface="Calibri" panose="020F0502020204030204" pitchFamily="34" charset="0"/>
                  <a:ea typeface="Calibri" panose="020F0502020204030204" pitchFamily="34" charset="0"/>
                  <a:cs typeface="Vrinda" panose="020B0502040204020203" pitchFamily="34" charset="0"/>
                </a:rPr>
                <a:t>NS &gt;2</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  (</a:t>
              </a:r>
              <a:r>
                <a:rPr lang="en-IN" sz="1800" dirty="0"/>
                <a:t>and also possibly the NS candidate of </a:t>
              </a:r>
              <a:r>
                <a:rPr lang="en-IN" sz="1800" dirty="0">
                  <a:latin typeface="+mj-lt"/>
                </a:rPr>
                <a:t>GW190814</a:t>
              </a:r>
              <a:r>
                <a:rPr lang="en-IN" sz="1800" dirty="0"/>
                <a:t> belonging to mass gap </a:t>
              </a:r>
              <a:r>
                <a:rPr lang="en-IN" sz="1800" i="0">
                  <a:effectLst/>
                  <a:latin typeface="Cambria Math" panose="02040503050406030204" pitchFamily="18" charset="0"/>
                  <a:ea typeface="Calibri" panose="020F0502020204030204" pitchFamily="34" charset="0"/>
                  <a:cs typeface="Vrinda" panose="020B0502040204020203" pitchFamily="34" charset="0"/>
                </a:rPr>
                <a:t>〖</a:t>
              </a:r>
              <a:r>
                <a:rPr lang="en-IN" sz="1800" b="0" i="0">
                  <a:effectLst/>
                  <a:latin typeface="Cambria Math" panose="02040503050406030204" pitchFamily="18" charset="0"/>
                  <a:ea typeface="Calibri" panose="020F0502020204030204" pitchFamily="34" charset="0"/>
                  <a:cs typeface="Vrinda" panose="020B0502040204020203" pitchFamily="34" charset="0"/>
                </a:rPr>
                <a:t>2.5</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&lt;𝑀&lt;</a:t>
              </a:r>
              <a:r>
                <a:rPr lang="en-IN" sz="1800" i="0">
                  <a:effectLst/>
                  <a:latin typeface="Cambria Math" panose="02040503050406030204" pitchFamily="18" charset="0"/>
                  <a:ea typeface="Calibri" panose="020F0502020204030204" pitchFamily="34" charset="0"/>
                  <a:cs typeface="Vrinda" panose="020B0502040204020203" pitchFamily="34" charset="0"/>
                </a:rPr>
                <a:t>〖</a:t>
              </a:r>
              <a:r>
                <a:rPr lang="en-IN" sz="1800" b="0" i="0">
                  <a:effectLst/>
                  <a:latin typeface="Cambria Math" panose="02040503050406030204" pitchFamily="18" charset="0"/>
                  <a:ea typeface="Calibri" panose="020F0502020204030204" pitchFamily="34" charset="0"/>
                  <a:cs typeface="Vrinda" panose="020B0502040204020203" pitchFamily="34" charset="0"/>
                </a:rPr>
                <a:t>5</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a:t>
              </a:r>
              <a:r>
                <a:rPr lang="en-IN" sz="1800" dirty="0"/>
                <a:t>.</a:t>
              </a:r>
            </a:p>
          </dgm:t>
        </dgm:pt>
      </mc:Fallback>
    </mc:AlternateContent>
    <dgm:pt modelId="{384FCE1B-2CCC-46DB-8028-AE99339E1D77}" type="sibTrans" cxnId="{EB9D3771-BEC3-4C05-BCF6-2C2F9BB40ECD}">
      <dgm:prSet/>
      <dgm:spPr/>
      <dgm:t>
        <a:bodyPr/>
        <a:lstStyle/>
        <a:p>
          <a:endParaRPr lang="en-IN"/>
        </a:p>
      </dgm:t>
    </dgm:pt>
    <dgm:pt modelId="{8EB3034B-EF1C-4425-97F3-66E466B7032F}" type="parTrans" cxnId="{EB9D3771-BEC3-4C05-BCF6-2C2F9BB40ECD}">
      <dgm:prSet/>
      <dgm:spPr/>
      <dgm:t>
        <a:bodyPr/>
        <a:lstStyle/>
        <a:p>
          <a:endParaRPr lang="en-IN"/>
        </a:p>
      </dgm:t>
    </dgm:pt>
    <dgm:pt modelId="{E771A259-75C3-4CAF-AA98-B165318CF914}">
      <dgm:prSet phldrT="[Text]" custT="1"/>
      <dgm:spPr/>
      <dgm:t>
        <a:bodyPr/>
        <a:lstStyle/>
        <a:p>
          <a:pPr>
            <a:buFont typeface="Symbol" panose="05050102010706020507" pitchFamily="18" charset="2"/>
            <a:buChar char=""/>
          </a:pPr>
          <a:endParaRPr lang="en-IN" sz="1800" dirty="0"/>
        </a:p>
      </dgm:t>
    </dgm:pt>
    <dgm:pt modelId="{870090B3-ECA5-4B85-8D4C-F6E29DE476CB}" type="parTrans" cxnId="{BE8EDC1C-B7B1-4875-8B3D-713318659027}">
      <dgm:prSet/>
      <dgm:spPr/>
      <dgm:t>
        <a:bodyPr/>
        <a:lstStyle/>
        <a:p>
          <a:endParaRPr lang="en-IN"/>
        </a:p>
      </dgm:t>
    </dgm:pt>
    <dgm:pt modelId="{C16E433C-FC72-4ABE-AB55-F4309AA42F2C}" type="sibTrans" cxnId="{BE8EDC1C-B7B1-4875-8B3D-713318659027}">
      <dgm:prSet/>
      <dgm:spPr/>
      <dgm:t>
        <a:bodyPr/>
        <a:lstStyle/>
        <a:p>
          <a:endParaRPr lang="en-IN"/>
        </a:p>
      </dgm:t>
    </dgm:pt>
    <dgm:pt modelId="{7271CDD4-A00C-460F-A38A-1F10B9457033}">
      <dgm:prSet phldrT="[Text]" custT="1"/>
      <dgm:spPr/>
      <dgm:t>
        <a:bodyPr/>
        <a:lstStyle/>
        <a:p>
          <a:pPr>
            <a:buFont typeface="Symbol" panose="05050102010706020507" pitchFamily="18" charset="2"/>
            <a:buChar char=""/>
          </a:pPr>
          <a:endParaRPr lang="en-IN" sz="1800" dirty="0"/>
        </a:p>
      </dgm:t>
    </dgm:pt>
    <dgm:pt modelId="{E565AB4E-B69E-4EC7-90DD-CA288421B205}" type="parTrans" cxnId="{43D3EC5D-0065-44A7-BFFD-4B3FDCA99162}">
      <dgm:prSet/>
      <dgm:spPr/>
      <dgm:t>
        <a:bodyPr/>
        <a:lstStyle/>
        <a:p>
          <a:endParaRPr lang="en-IN"/>
        </a:p>
      </dgm:t>
    </dgm:pt>
    <dgm:pt modelId="{3E0C0685-10DD-4659-80BA-F443D7784CA6}" type="sibTrans" cxnId="{43D3EC5D-0065-44A7-BFFD-4B3FDCA99162}">
      <dgm:prSet/>
      <dgm:spPr/>
      <dgm:t>
        <a:bodyPr/>
        <a:lstStyle/>
        <a:p>
          <a:endParaRPr lang="en-IN"/>
        </a:p>
      </dgm:t>
    </dgm:pt>
    <dgm:pt modelId="{3E406597-76A8-4C97-9DB4-5CD0C8ECFD68}" type="pres">
      <dgm:prSet presAssocID="{E3BAC2AE-F43B-4B84-91DE-DFE2F4D21138}" presName="Name0" presStyleCnt="0">
        <dgm:presLayoutVars>
          <dgm:chMax val="7"/>
          <dgm:chPref val="7"/>
          <dgm:dir/>
        </dgm:presLayoutVars>
      </dgm:prSet>
      <dgm:spPr/>
    </dgm:pt>
    <dgm:pt modelId="{D51F8FE4-5577-4D77-82BE-D352AB806D37}" type="pres">
      <dgm:prSet presAssocID="{E3BAC2AE-F43B-4B84-91DE-DFE2F4D21138}" presName="Name1" presStyleCnt="0"/>
      <dgm:spPr/>
    </dgm:pt>
    <dgm:pt modelId="{A2756CE0-1A68-42F6-B175-F01AE3865828}" type="pres">
      <dgm:prSet presAssocID="{E3BAC2AE-F43B-4B84-91DE-DFE2F4D21138}" presName="cycle" presStyleCnt="0"/>
      <dgm:spPr/>
    </dgm:pt>
    <dgm:pt modelId="{E7DFE50E-3CD3-4A53-B550-BA7C445DAE34}" type="pres">
      <dgm:prSet presAssocID="{E3BAC2AE-F43B-4B84-91DE-DFE2F4D21138}" presName="srcNode" presStyleLbl="node1" presStyleIdx="0" presStyleCnt="5"/>
      <dgm:spPr/>
    </dgm:pt>
    <dgm:pt modelId="{52377736-BB54-4CDC-9337-E31F749191DC}" type="pres">
      <dgm:prSet presAssocID="{E3BAC2AE-F43B-4B84-91DE-DFE2F4D21138}" presName="conn" presStyleLbl="parChTrans1D2" presStyleIdx="0" presStyleCnt="1"/>
      <dgm:spPr/>
    </dgm:pt>
    <dgm:pt modelId="{DABF26DB-D611-4ED8-BA3A-B8CC4A5A870A}" type="pres">
      <dgm:prSet presAssocID="{E3BAC2AE-F43B-4B84-91DE-DFE2F4D21138}" presName="extraNode" presStyleLbl="node1" presStyleIdx="0" presStyleCnt="5"/>
      <dgm:spPr/>
    </dgm:pt>
    <dgm:pt modelId="{691922A0-83FA-450E-A647-A5CC485BC9D6}" type="pres">
      <dgm:prSet presAssocID="{E3BAC2AE-F43B-4B84-91DE-DFE2F4D21138}" presName="dstNode" presStyleLbl="node1" presStyleIdx="0" presStyleCnt="5"/>
      <dgm:spPr/>
    </dgm:pt>
    <dgm:pt modelId="{31B2DA11-DCD8-42FB-BD99-F9C6041BA81B}" type="pres">
      <dgm:prSet presAssocID="{C588B5C7-F7A0-423B-8E6C-021ACA81E38A}" presName="text_1" presStyleLbl="node1" presStyleIdx="0" presStyleCnt="5" custLinFactNeighborY="-176">
        <dgm:presLayoutVars>
          <dgm:bulletEnabled val="1"/>
        </dgm:presLayoutVars>
      </dgm:prSet>
      <dgm:spPr/>
    </dgm:pt>
    <dgm:pt modelId="{C75463E4-74A7-4DA9-AF79-1E75CFF06ABD}" type="pres">
      <dgm:prSet presAssocID="{C588B5C7-F7A0-423B-8E6C-021ACA81E38A}" presName="accent_1" presStyleCnt="0"/>
      <dgm:spPr/>
    </dgm:pt>
    <dgm:pt modelId="{6CBCC71B-5945-4105-B768-25790CD3DD46}" type="pres">
      <dgm:prSet presAssocID="{C588B5C7-F7A0-423B-8E6C-021ACA81E38A}" presName="accentRepeatNode" presStyleLbl="solidFgAcc1" presStyleIdx="0" presStyleCnt="5"/>
      <dgm:spPr/>
    </dgm:pt>
    <dgm:pt modelId="{9D81A9D4-41E0-4CB1-9EF2-0CC0BA694680}" type="pres">
      <dgm:prSet presAssocID="{D96385D5-B713-4B81-B5FF-2F5A28168F49}" presName="text_2" presStyleLbl="node1" presStyleIdx="1" presStyleCnt="5">
        <dgm:presLayoutVars>
          <dgm:bulletEnabled val="1"/>
        </dgm:presLayoutVars>
      </dgm:prSet>
      <dgm:spPr/>
    </dgm:pt>
    <dgm:pt modelId="{EFE3E6A2-8DBF-441D-9E62-2D44948738AC}" type="pres">
      <dgm:prSet presAssocID="{D96385D5-B713-4B81-B5FF-2F5A28168F49}" presName="accent_2" presStyleCnt="0"/>
      <dgm:spPr/>
    </dgm:pt>
    <dgm:pt modelId="{1E7DE8E7-88DB-4403-BFEB-ECC2ACE21423}" type="pres">
      <dgm:prSet presAssocID="{D96385D5-B713-4B81-B5FF-2F5A28168F49}" presName="accentRepeatNode" presStyleLbl="solidFgAcc1" presStyleIdx="1" presStyleCnt="5"/>
      <dgm:spPr/>
    </dgm:pt>
    <dgm:pt modelId="{054F92D3-E2DC-4C9D-9874-99F4BAF2060B}" type="pres">
      <dgm:prSet presAssocID="{B7CB7183-FABC-45EF-B9A7-878516BE764B}" presName="text_3" presStyleLbl="node1" presStyleIdx="2" presStyleCnt="5">
        <dgm:presLayoutVars>
          <dgm:bulletEnabled val="1"/>
        </dgm:presLayoutVars>
      </dgm:prSet>
      <dgm:spPr/>
    </dgm:pt>
    <dgm:pt modelId="{5889F649-99DC-4833-991C-FF88C070B9D2}" type="pres">
      <dgm:prSet presAssocID="{B7CB7183-FABC-45EF-B9A7-878516BE764B}" presName="accent_3" presStyleCnt="0"/>
      <dgm:spPr/>
    </dgm:pt>
    <dgm:pt modelId="{7BB19473-12CD-441C-99DD-1AE1D936A220}" type="pres">
      <dgm:prSet presAssocID="{B7CB7183-FABC-45EF-B9A7-878516BE764B}" presName="accentRepeatNode" presStyleLbl="solidFgAcc1" presStyleIdx="2" presStyleCnt="5"/>
      <dgm:spPr/>
    </dgm:pt>
    <dgm:pt modelId="{385D027A-964D-4BA6-978C-A190B3A3E96C}" type="pres">
      <dgm:prSet presAssocID="{7271CDD4-A00C-460F-A38A-1F10B9457033}" presName="text_4" presStyleLbl="node1" presStyleIdx="3" presStyleCnt="5">
        <dgm:presLayoutVars>
          <dgm:bulletEnabled val="1"/>
        </dgm:presLayoutVars>
      </dgm:prSet>
      <dgm:spPr/>
    </dgm:pt>
    <dgm:pt modelId="{703F4AC3-A15C-490F-B332-AAEB2784762F}" type="pres">
      <dgm:prSet presAssocID="{7271CDD4-A00C-460F-A38A-1F10B9457033}" presName="accent_4" presStyleCnt="0"/>
      <dgm:spPr/>
    </dgm:pt>
    <dgm:pt modelId="{35457EBA-CDF4-458B-9F81-4CD176E99617}" type="pres">
      <dgm:prSet presAssocID="{7271CDD4-A00C-460F-A38A-1F10B9457033}" presName="accentRepeatNode" presStyleLbl="solidFgAcc1" presStyleIdx="3" presStyleCnt="5"/>
      <dgm:spPr/>
    </dgm:pt>
    <dgm:pt modelId="{FAEA1D17-ECB3-419F-9228-8F38CEBA47B1}" type="pres">
      <dgm:prSet presAssocID="{E771A259-75C3-4CAF-AA98-B165318CF914}" presName="text_5" presStyleLbl="node1" presStyleIdx="4" presStyleCnt="5">
        <dgm:presLayoutVars>
          <dgm:bulletEnabled val="1"/>
        </dgm:presLayoutVars>
      </dgm:prSet>
      <dgm:spPr/>
    </dgm:pt>
    <dgm:pt modelId="{331E9042-564E-4DF8-AFAB-A234BC855FD6}" type="pres">
      <dgm:prSet presAssocID="{E771A259-75C3-4CAF-AA98-B165318CF914}" presName="accent_5" presStyleCnt="0"/>
      <dgm:spPr/>
    </dgm:pt>
    <dgm:pt modelId="{9008A95C-6728-43A8-9D1C-A2C1E9AAC649}" type="pres">
      <dgm:prSet presAssocID="{E771A259-75C3-4CAF-AA98-B165318CF914}" presName="accentRepeatNode" presStyleLbl="solidFgAcc1" presStyleIdx="4" presStyleCnt="5"/>
      <dgm:spPr/>
    </dgm:pt>
  </dgm:ptLst>
  <dgm:cxnLst>
    <dgm:cxn modelId="{6935C001-3BF6-4A96-830E-7694037EC999}" type="presOf" srcId="{384FCE1B-2CCC-46DB-8028-AE99339E1D77}" destId="{52377736-BB54-4CDC-9337-E31F749191DC}" srcOrd="0" destOrd="0" presId="urn:microsoft.com/office/officeart/2008/layout/VerticalCurvedList"/>
    <dgm:cxn modelId="{61070810-D2B4-4D1E-9F37-6E84C4661506}" type="presOf" srcId="{D96385D5-B713-4B81-B5FF-2F5A28168F49}" destId="{9D81A9D4-41E0-4CB1-9EF2-0CC0BA694680}" srcOrd="0" destOrd="0" presId="urn:microsoft.com/office/officeart/2008/layout/VerticalCurvedList"/>
    <dgm:cxn modelId="{BE8EDC1C-B7B1-4875-8B3D-713318659027}" srcId="{E3BAC2AE-F43B-4B84-91DE-DFE2F4D21138}" destId="{E771A259-75C3-4CAF-AA98-B165318CF914}" srcOrd="4" destOrd="0" parTransId="{870090B3-ECA5-4B85-8D4C-F6E29DE476CB}" sibTransId="{C16E433C-FC72-4ABE-AB55-F4309AA42F2C}"/>
    <dgm:cxn modelId="{1553102D-F07D-4521-BB13-2905CE5F2842}" srcId="{E3BAC2AE-F43B-4B84-91DE-DFE2F4D21138}" destId="{B7CB7183-FABC-45EF-B9A7-878516BE764B}" srcOrd="2" destOrd="0" parTransId="{80F120A7-E5E3-4037-9216-54371B05E8C6}" sibTransId="{E9C65628-F369-4541-BDB5-8798A2E0B861}"/>
    <dgm:cxn modelId="{43D3EC5D-0065-44A7-BFFD-4B3FDCA99162}" srcId="{E3BAC2AE-F43B-4B84-91DE-DFE2F4D21138}" destId="{7271CDD4-A00C-460F-A38A-1F10B9457033}" srcOrd="3" destOrd="0" parTransId="{E565AB4E-B69E-4EC7-90DD-CA288421B205}" sibTransId="{3E0C0685-10DD-4659-80BA-F443D7784CA6}"/>
    <dgm:cxn modelId="{4F57A669-C8F5-4B8C-9685-5493AB6E897E}" type="presOf" srcId="{E3BAC2AE-F43B-4B84-91DE-DFE2F4D21138}" destId="{3E406597-76A8-4C97-9DB4-5CD0C8ECFD68}" srcOrd="0" destOrd="0" presId="urn:microsoft.com/office/officeart/2008/layout/VerticalCurvedList"/>
    <dgm:cxn modelId="{91D5D86F-4340-4B4B-BF46-308248D9665A}" type="presOf" srcId="{B7CB7183-FABC-45EF-B9A7-878516BE764B}" destId="{054F92D3-E2DC-4C9D-9874-99F4BAF2060B}" srcOrd="0" destOrd="0" presId="urn:microsoft.com/office/officeart/2008/layout/VerticalCurvedList"/>
    <dgm:cxn modelId="{3D86AC50-E42F-42E7-BCFC-3ABD66C3F972}" type="presOf" srcId="{7271CDD4-A00C-460F-A38A-1F10B9457033}" destId="{385D027A-964D-4BA6-978C-A190B3A3E96C}" srcOrd="0" destOrd="0" presId="urn:microsoft.com/office/officeart/2008/layout/VerticalCurvedList"/>
    <dgm:cxn modelId="{EB9D3771-BEC3-4C05-BCF6-2C2F9BB40ECD}" srcId="{E3BAC2AE-F43B-4B84-91DE-DFE2F4D21138}" destId="{C588B5C7-F7A0-423B-8E6C-021ACA81E38A}" srcOrd="0" destOrd="0" parTransId="{8EB3034B-EF1C-4425-97F3-66E466B7032F}" sibTransId="{384FCE1B-2CCC-46DB-8028-AE99339E1D77}"/>
    <dgm:cxn modelId="{78C007A4-D101-4687-B535-D80D65383DAE}" type="presOf" srcId="{E771A259-75C3-4CAF-AA98-B165318CF914}" destId="{FAEA1D17-ECB3-419F-9228-8F38CEBA47B1}" srcOrd="0" destOrd="0" presId="urn:microsoft.com/office/officeart/2008/layout/VerticalCurvedList"/>
    <dgm:cxn modelId="{845937BD-0328-40DF-8A77-F511A926C2A7}" srcId="{E3BAC2AE-F43B-4B84-91DE-DFE2F4D21138}" destId="{D96385D5-B713-4B81-B5FF-2F5A28168F49}" srcOrd="1" destOrd="0" parTransId="{F3129AD0-48BF-44B1-8F24-FE636F0D2389}" sibTransId="{464A8D4C-FE8D-410D-9128-9515089417CB}"/>
    <dgm:cxn modelId="{FADD11D7-1732-4C9C-BE7B-18B779631FB1}" type="presOf" srcId="{C588B5C7-F7A0-423B-8E6C-021ACA81E38A}" destId="{31B2DA11-DCD8-42FB-BD99-F9C6041BA81B}" srcOrd="0" destOrd="0" presId="urn:microsoft.com/office/officeart/2008/layout/VerticalCurvedList"/>
    <dgm:cxn modelId="{0B953EEE-FAF2-4B54-BD87-55D2512EE8AD}" type="presParOf" srcId="{3E406597-76A8-4C97-9DB4-5CD0C8ECFD68}" destId="{D51F8FE4-5577-4D77-82BE-D352AB806D37}" srcOrd="0" destOrd="0" presId="urn:microsoft.com/office/officeart/2008/layout/VerticalCurvedList"/>
    <dgm:cxn modelId="{9680FC4C-FD3B-4102-8AD6-5D0160716DA5}" type="presParOf" srcId="{D51F8FE4-5577-4D77-82BE-D352AB806D37}" destId="{A2756CE0-1A68-42F6-B175-F01AE3865828}" srcOrd="0" destOrd="0" presId="urn:microsoft.com/office/officeart/2008/layout/VerticalCurvedList"/>
    <dgm:cxn modelId="{232A3B05-68D1-484B-981C-72FB825BA1E1}" type="presParOf" srcId="{A2756CE0-1A68-42F6-B175-F01AE3865828}" destId="{E7DFE50E-3CD3-4A53-B550-BA7C445DAE34}" srcOrd="0" destOrd="0" presId="urn:microsoft.com/office/officeart/2008/layout/VerticalCurvedList"/>
    <dgm:cxn modelId="{832CDDA7-D6B0-44BA-9882-D435B75CBF21}" type="presParOf" srcId="{A2756CE0-1A68-42F6-B175-F01AE3865828}" destId="{52377736-BB54-4CDC-9337-E31F749191DC}" srcOrd="1" destOrd="0" presId="urn:microsoft.com/office/officeart/2008/layout/VerticalCurvedList"/>
    <dgm:cxn modelId="{6F905CCC-D899-4365-96DA-AA0C1B003077}" type="presParOf" srcId="{A2756CE0-1A68-42F6-B175-F01AE3865828}" destId="{DABF26DB-D611-4ED8-BA3A-B8CC4A5A870A}" srcOrd="2" destOrd="0" presId="urn:microsoft.com/office/officeart/2008/layout/VerticalCurvedList"/>
    <dgm:cxn modelId="{5EF42A97-BB2D-41F9-9834-B14B082A9EFF}" type="presParOf" srcId="{A2756CE0-1A68-42F6-B175-F01AE3865828}" destId="{691922A0-83FA-450E-A647-A5CC485BC9D6}" srcOrd="3" destOrd="0" presId="urn:microsoft.com/office/officeart/2008/layout/VerticalCurvedList"/>
    <dgm:cxn modelId="{9DD9E207-F92E-4FEE-A9C7-ABCD26F0834A}" type="presParOf" srcId="{D51F8FE4-5577-4D77-82BE-D352AB806D37}" destId="{31B2DA11-DCD8-42FB-BD99-F9C6041BA81B}" srcOrd="1" destOrd="0" presId="urn:microsoft.com/office/officeart/2008/layout/VerticalCurvedList"/>
    <dgm:cxn modelId="{04DF71BA-5697-4015-B279-730EF0487861}" type="presParOf" srcId="{D51F8FE4-5577-4D77-82BE-D352AB806D37}" destId="{C75463E4-74A7-4DA9-AF79-1E75CFF06ABD}" srcOrd="2" destOrd="0" presId="urn:microsoft.com/office/officeart/2008/layout/VerticalCurvedList"/>
    <dgm:cxn modelId="{2F4C6B96-10BD-4D2B-A30C-B8CE87D3BD7A}" type="presParOf" srcId="{C75463E4-74A7-4DA9-AF79-1E75CFF06ABD}" destId="{6CBCC71B-5945-4105-B768-25790CD3DD46}" srcOrd="0" destOrd="0" presId="urn:microsoft.com/office/officeart/2008/layout/VerticalCurvedList"/>
    <dgm:cxn modelId="{04FDE9D6-9012-46BE-96B8-235A7E6AE852}" type="presParOf" srcId="{D51F8FE4-5577-4D77-82BE-D352AB806D37}" destId="{9D81A9D4-41E0-4CB1-9EF2-0CC0BA694680}" srcOrd="3" destOrd="0" presId="urn:microsoft.com/office/officeart/2008/layout/VerticalCurvedList"/>
    <dgm:cxn modelId="{0493F7FB-4913-4E0C-95A1-0864AC5DD004}" type="presParOf" srcId="{D51F8FE4-5577-4D77-82BE-D352AB806D37}" destId="{EFE3E6A2-8DBF-441D-9E62-2D44948738AC}" srcOrd="4" destOrd="0" presId="urn:microsoft.com/office/officeart/2008/layout/VerticalCurvedList"/>
    <dgm:cxn modelId="{5554586E-3B54-4E4A-9105-FDDFDCE6B553}" type="presParOf" srcId="{EFE3E6A2-8DBF-441D-9E62-2D44948738AC}" destId="{1E7DE8E7-88DB-4403-BFEB-ECC2ACE21423}" srcOrd="0" destOrd="0" presId="urn:microsoft.com/office/officeart/2008/layout/VerticalCurvedList"/>
    <dgm:cxn modelId="{E8E4E88A-3875-4E8C-B7F1-3F5D3AB9CEEA}" type="presParOf" srcId="{D51F8FE4-5577-4D77-82BE-D352AB806D37}" destId="{054F92D3-E2DC-4C9D-9874-99F4BAF2060B}" srcOrd="5" destOrd="0" presId="urn:microsoft.com/office/officeart/2008/layout/VerticalCurvedList"/>
    <dgm:cxn modelId="{AE39203B-17DB-45AD-84A1-118047AFA54B}" type="presParOf" srcId="{D51F8FE4-5577-4D77-82BE-D352AB806D37}" destId="{5889F649-99DC-4833-991C-FF88C070B9D2}" srcOrd="6" destOrd="0" presId="urn:microsoft.com/office/officeart/2008/layout/VerticalCurvedList"/>
    <dgm:cxn modelId="{6F73EF07-4A72-41CA-AADB-F14DA65D1899}" type="presParOf" srcId="{5889F649-99DC-4833-991C-FF88C070B9D2}" destId="{7BB19473-12CD-441C-99DD-1AE1D936A220}" srcOrd="0" destOrd="0" presId="urn:microsoft.com/office/officeart/2008/layout/VerticalCurvedList"/>
    <dgm:cxn modelId="{132EF287-7D7B-4843-97F1-4AA6A2800E32}" type="presParOf" srcId="{D51F8FE4-5577-4D77-82BE-D352AB806D37}" destId="{385D027A-964D-4BA6-978C-A190B3A3E96C}" srcOrd="7" destOrd="0" presId="urn:microsoft.com/office/officeart/2008/layout/VerticalCurvedList"/>
    <dgm:cxn modelId="{62580C10-47CB-4353-8682-85E040E3556A}" type="presParOf" srcId="{D51F8FE4-5577-4D77-82BE-D352AB806D37}" destId="{703F4AC3-A15C-490F-B332-AAEB2784762F}" srcOrd="8" destOrd="0" presId="urn:microsoft.com/office/officeart/2008/layout/VerticalCurvedList"/>
    <dgm:cxn modelId="{8E141A06-054A-44B9-A4C4-8CB8AF06E152}" type="presParOf" srcId="{703F4AC3-A15C-490F-B332-AAEB2784762F}" destId="{35457EBA-CDF4-458B-9F81-4CD176E99617}" srcOrd="0" destOrd="0" presId="urn:microsoft.com/office/officeart/2008/layout/VerticalCurvedList"/>
    <dgm:cxn modelId="{D0D184CE-84F5-4404-989C-7C5D4035E4F3}" type="presParOf" srcId="{D51F8FE4-5577-4D77-82BE-D352AB806D37}" destId="{FAEA1D17-ECB3-419F-9228-8F38CEBA47B1}" srcOrd="9" destOrd="0" presId="urn:microsoft.com/office/officeart/2008/layout/VerticalCurvedList"/>
    <dgm:cxn modelId="{E3868D71-B718-41C3-9FF6-0C372758059B}" type="presParOf" srcId="{D51F8FE4-5577-4D77-82BE-D352AB806D37}" destId="{331E9042-564E-4DF8-AFAB-A234BC855FD6}" srcOrd="10" destOrd="0" presId="urn:microsoft.com/office/officeart/2008/layout/VerticalCurvedList"/>
    <dgm:cxn modelId="{117EEEF2-BD37-4946-901F-5B53EB042D04}" type="presParOf" srcId="{331E9042-564E-4DF8-AFAB-A234BC855FD6}" destId="{9008A95C-6728-43A8-9D1C-A2C1E9AAC64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BAC2AE-F43B-4B84-91DE-DFE2F4D21138}"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IN"/>
        </a:p>
      </dgm:t>
    </dgm:pt>
    <dgm:pt modelId="{B7CB7183-FABC-45EF-B9A7-878516BE764B}">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We can try to </a:t>
          </a:r>
          <a:r>
            <a:rPr lang="en-IN" sz="1800" b="1" dirty="0">
              <a:effectLst/>
              <a:latin typeface="Calibri" panose="020F0502020204030204" pitchFamily="34" charset="0"/>
              <a:ea typeface="Calibri" panose="020F0502020204030204" pitchFamily="34" charset="0"/>
              <a:cs typeface="Vrinda" panose="020B0502040204020203" pitchFamily="34" charset="0"/>
            </a:rPr>
            <a:t>increase the detection </a:t>
          </a:r>
          <a:r>
            <a:rPr lang="en-IN" sz="1800" dirty="0">
              <a:effectLst/>
              <a:latin typeface="Calibri" panose="020F0502020204030204" pitchFamily="34" charset="0"/>
              <a:ea typeface="Calibri" panose="020F0502020204030204" pitchFamily="34" charset="0"/>
              <a:cs typeface="Vrinda" panose="020B0502040204020203" pitchFamily="34" charset="0"/>
            </a:rPr>
            <a:t>probability by calculating SNR over 1 year </a:t>
          </a:r>
          <a:r>
            <a:rPr lang="en-US" sz="1800" dirty="0"/>
            <a:t>leading to direct detection of NSs</a:t>
          </a:r>
          <a:r>
            <a:rPr lang="en-IN" sz="1800" dirty="0">
              <a:effectLst/>
              <a:latin typeface="Calibri" panose="020F0502020204030204" pitchFamily="34" charset="0"/>
              <a:ea typeface="Calibri" panose="020F0502020204030204" pitchFamily="34" charset="0"/>
              <a:cs typeface="Vrinda" panose="020B0502040204020203" pitchFamily="34" charset="0"/>
            </a:rPr>
            <a:t> (which cumulatively adds up the SNR, thus can have better probability to detect after some time).</a:t>
          </a:r>
          <a:endParaRPr lang="en-IN" sz="1800" dirty="0"/>
        </a:p>
      </dgm:t>
    </dgm:pt>
    <dgm:pt modelId="{80F120A7-E5E3-4037-9216-54371B05E8C6}" type="parTrans" cxnId="{1553102D-F07D-4521-BB13-2905CE5F2842}">
      <dgm:prSet/>
      <dgm:spPr/>
      <dgm:t>
        <a:bodyPr/>
        <a:lstStyle/>
        <a:p>
          <a:endParaRPr lang="en-IN"/>
        </a:p>
      </dgm:t>
    </dgm:pt>
    <dgm:pt modelId="{E9C65628-F369-4541-BDB5-8798A2E0B861}" type="sibTrans" cxnId="{1553102D-F07D-4521-BB13-2905CE5F2842}">
      <dgm:prSet/>
      <dgm:spPr/>
      <dgm:t>
        <a:bodyPr/>
        <a:lstStyle/>
        <a:p>
          <a:endParaRPr lang="en-IN"/>
        </a:p>
      </dgm:t>
    </dgm:pt>
    <dgm:pt modelId="{D96385D5-B713-4B81-B5FF-2F5A28168F49}">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Uniformly rotating massive NSs, which are detectable after birth, may not be detectable forever. Because its GW amplitude decays due to decay of B, </a:t>
          </a:r>
          <a:r>
            <a:rPr lang="el-GR" sz="1800" dirty="0">
              <a:effectLst/>
              <a:latin typeface="Calibri" panose="020F0502020204030204" pitchFamily="34" charset="0"/>
              <a:ea typeface="Calibri" panose="020F0502020204030204" pitchFamily="34" charset="0"/>
              <a:cs typeface="Vrinda" panose="020B0502040204020203" pitchFamily="34" charset="0"/>
            </a:rPr>
            <a:t>Ω </a:t>
          </a:r>
          <a:r>
            <a:rPr lang="en-IN" sz="1800" dirty="0">
              <a:effectLst/>
              <a:latin typeface="Calibri" panose="020F0502020204030204" pitchFamily="34" charset="0"/>
              <a:ea typeface="Calibri" panose="020F0502020204030204" pitchFamily="34" charset="0"/>
              <a:cs typeface="Vrinda" panose="020B0502040204020203" pitchFamily="34" charset="0"/>
            </a:rPr>
            <a:t>and </a:t>
          </a:r>
          <a:r>
            <a:rPr lang="el-GR" sz="1800" dirty="0">
              <a:effectLst/>
              <a:latin typeface="Calibri" panose="020F0502020204030204" pitchFamily="34" charset="0"/>
              <a:ea typeface="Calibri" panose="020F0502020204030204" pitchFamily="34" charset="0"/>
              <a:cs typeface="Vrinda" panose="020B0502040204020203" pitchFamily="34" charset="0"/>
            </a:rPr>
            <a:t>χ</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that we have first time studied simultaneously</a:t>
          </a:r>
          <a:r>
            <a:rPr lang="en-IN" sz="1800" dirty="0">
              <a:effectLst/>
              <a:latin typeface="Calibri" panose="020F0502020204030204" pitchFamily="34" charset="0"/>
              <a:ea typeface="Calibri" panose="020F0502020204030204" pitchFamily="34" charset="0"/>
              <a:cs typeface="Vrinda" panose="020B0502040204020203" pitchFamily="34" charset="0"/>
            </a:rPr>
            <a:t>). Perhaps this is why we have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not yet detected CGW </a:t>
          </a:r>
          <a:r>
            <a:rPr lang="en-IN" sz="1800" dirty="0">
              <a:effectLst/>
              <a:latin typeface="Calibri" panose="020F0502020204030204" pitchFamily="34" charset="0"/>
              <a:ea typeface="Calibri" panose="020F0502020204030204" pitchFamily="34" charset="0"/>
              <a:cs typeface="Vrinda" panose="020B0502040204020203" pitchFamily="34" charset="0"/>
            </a:rPr>
            <a:t>from NSs by </a:t>
          </a:r>
          <a:r>
            <a:rPr lang="en-IN" sz="1800" dirty="0" err="1">
              <a:effectLst/>
              <a:latin typeface="Calibri" panose="020F0502020204030204" pitchFamily="34" charset="0"/>
              <a:ea typeface="Calibri" panose="020F0502020204030204" pitchFamily="34" charset="0"/>
              <a:cs typeface="Vrinda" panose="020B0502040204020203" pitchFamily="34" charset="0"/>
            </a:rPr>
            <a:t>aLIGO</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dirty="0" err="1">
              <a:effectLst/>
              <a:latin typeface="Calibri" panose="020F0502020204030204" pitchFamily="34" charset="0"/>
              <a:ea typeface="Calibri" panose="020F0502020204030204" pitchFamily="34" charset="0"/>
              <a:cs typeface="Vrinda" panose="020B0502040204020203" pitchFamily="34" charset="0"/>
            </a:rPr>
            <a:t>aVIRGO</a:t>
          </a:r>
          <a:r>
            <a:rPr lang="en-IN" sz="1800" dirty="0">
              <a:effectLst/>
              <a:latin typeface="Calibri" panose="020F0502020204030204" pitchFamily="34" charset="0"/>
              <a:ea typeface="Calibri" panose="020F0502020204030204" pitchFamily="34" charset="0"/>
              <a:cs typeface="Vrinda" panose="020B0502040204020203" pitchFamily="34" charset="0"/>
            </a:rPr>
            <a:t>, KAGRA. </a:t>
          </a:r>
        </a:p>
      </dgm:t>
    </dgm:pt>
    <dgm:pt modelId="{F3129AD0-48BF-44B1-8F24-FE636F0D2389}" type="parTrans" cxnId="{845937BD-0328-40DF-8A77-F511A926C2A7}">
      <dgm:prSet/>
      <dgm:spPr/>
      <dgm:t>
        <a:bodyPr/>
        <a:lstStyle/>
        <a:p>
          <a:endParaRPr lang="en-IN"/>
        </a:p>
      </dgm:t>
    </dgm:pt>
    <dgm:pt modelId="{464A8D4C-FE8D-410D-9128-9515089417CB}" type="sibTrans" cxnId="{845937BD-0328-40DF-8A77-F511A926C2A7}">
      <dgm:prSet/>
      <dgm:spPr/>
      <dgm:t>
        <a:bodyPr/>
        <a:lstStyle/>
        <a:p>
          <a:endParaRPr lang="en-IN"/>
        </a:p>
      </dgm:t>
    </dgm:pt>
    <dgm:pt modelId="{C588B5C7-F7A0-423B-8E6C-021ACA81E38A}">
      <dgm:prSet phldrT="[Text]" custT="1"/>
      <dgm:spPr>
        <a:blipFill>
          <a:blip xmlns:r="http://schemas.openxmlformats.org/officeDocument/2006/relationships" r:embed="rId1"/>
          <a:stretch>
            <a:fillRect/>
          </a:stretch>
        </a:blipFill>
      </dgm:spPr>
      <dgm:t>
        <a:bodyPr/>
        <a:lstStyle/>
        <a:p>
          <a:r>
            <a:rPr lang="en-IN">
              <a:noFill/>
            </a:rPr>
            <a:t> </a:t>
          </a:r>
        </a:p>
      </dgm:t>
    </dgm:pt>
    <dgm:pt modelId="{384FCE1B-2CCC-46DB-8028-AE99339E1D77}" type="sibTrans" cxnId="{EB9D3771-BEC3-4C05-BCF6-2C2F9BB40ECD}">
      <dgm:prSet/>
      <dgm:spPr/>
      <dgm:t>
        <a:bodyPr/>
        <a:lstStyle/>
        <a:p>
          <a:endParaRPr lang="en-IN"/>
        </a:p>
      </dgm:t>
    </dgm:pt>
    <dgm:pt modelId="{8EB3034B-EF1C-4425-97F3-66E466B7032F}" type="parTrans" cxnId="{EB9D3771-BEC3-4C05-BCF6-2C2F9BB40ECD}">
      <dgm:prSet/>
      <dgm:spPr/>
      <dgm:t>
        <a:bodyPr/>
        <a:lstStyle/>
        <a:p>
          <a:endParaRPr lang="en-IN"/>
        </a:p>
      </dgm:t>
    </dgm:pt>
    <dgm:pt modelId="{E771A259-75C3-4CAF-AA98-B165318CF914}">
      <dgm:prSet phldrT="[Text]" custT="1"/>
      <dgm:spPr/>
      <dgm:t>
        <a:bodyPr/>
        <a:lstStyle/>
        <a:p>
          <a:pPr>
            <a:buFont typeface="Symbol" panose="05050102010706020507" pitchFamily="18" charset="2"/>
            <a:buChar char=""/>
          </a:pPr>
          <a:endParaRPr lang="en-IN" sz="1800" dirty="0"/>
        </a:p>
      </dgm:t>
    </dgm:pt>
    <dgm:pt modelId="{870090B3-ECA5-4B85-8D4C-F6E29DE476CB}" type="parTrans" cxnId="{BE8EDC1C-B7B1-4875-8B3D-713318659027}">
      <dgm:prSet/>
      <dgm:spPr/>
      <dgm:t>
        <a:bodyPr/>
        <a:lstStyle/>
        <a:p>
          <a:endParaRPr lang="en-IN"/>
        </a:p>
      </dgm:t>
    </dgm:pt>
    <dgm:pt modelId="{C16E433C-FC72-4ABE-AB55-F4309AA42F2C}" type="sibTrans" cxnId="{BE8EDC1C-B7B1-4875-8B3D-713318659027}">
      <dgm:prSet/>
      <dgm:spPr/>
      <dgm:t>
        <a:bodyPr/>
        <a:lstStyle/>
        <a:p>
          <a:endParaRPr lang="en-IN"/>
        </a:p>
      </dgm:t>
    </dgm:pt>
    <dgm:pt modelId="{7271CDD4-A00C-460F-A38A-1F10B9457033}">
      <dgm:prSet phldrT="[Text]" custT="1"/>
      <dgm:spPr/>
      <dgm:t>
        <a:bodyPr/>
        <a:lstStyle/>
        <a:p>
          <a:pPr>
            <a:buFont typeface="Symbol" panose="05050102010706020507" pitchFamily="18" charset="2"/>
            <a:buChar char=""/>
          </a:pPr>
          <a:endParaRPr lang="en-IN" sz="1800" dirty="0"/>
        </a:p>
      </dgm:t>
    </dgm:pt>
    <dgm:pt modelId="{E565AB4E-B69E-4EC7-90DD-CA288421B205}" type="parTrans" cxnId="{43D3EC5D-0065-44A7-BFFD-4B3FDCA99162}">
      <dgm:prSet/>
      <dgm:spPr/>
      <dgm:t>
        <a:bodyPr/>
        <a:lstStyle/>
        <a:p>
          <a:endParaRPr lang="en-IN"/>
        </a:p>
      </dgm:t>
    </dgm:pt>
    <dgm:pt modelId="{3E0C0685-10DD-4659-80BA-F443D7784CA6}" type="sibTrans" cxnId="{43D3EC5D-0065-44A7-BFFD-4B3FDCA99162}">
      <dgm:prSet/>
      <dgm:spPr/>
      <dgm:t>
        <a:bodyPr/>
        <a:lstStyle/>
        <a:p>
          <a:endParaRPr lang="en-IN"/>
        </a:p>
      </dgm:t>
    </dgm:pt>
    <dgm:pt modelId="{3E406597-76A8-4C97-9DB4-5CD0C8ECFD68}" type="pres">
      <dgm:prSet presAssocID="{E3BAC2AE-F43B-4B84-91DE-DFE2F4D21138}" presName="Name0" presStyleCnt="0">
        <dgm:presLayoutVars>
          <dgm:chMax val="7"/>
          <dgm:chPref val="7"/>
          <dgm:dir/>
        </dgm:presLayoutVars>
      </dgm:prSet>
      <dgm:spPr/>
    </dgm:pt>
    <dgm:pt modelId="{D51F8FE4-5577-4D77-82BE-D352AB806D37}" type="pres">
      <dgm:prSet presAssocID="{E3BAC2AE-F43B-4B84-91DE-DFE2F4D21138}" presName="Name1" presStyleCnt="0"/>
      <dgm:spPr/>
    </dgm:pt>
    <dgm:pt modelId="{A2756CE0-1A68-42F6-B175-F01AE3865828}" type="pres">
      <dgm:prSet presAssocID="{E3BAC2AE-F43B-4B84-91DE-DFE2F4D21138}" presName="cycle" presStyleCnt="0"/>
      <dgm:spPr/>
    </dgm:pt>
    <dgm:pt modelId="{E7DFE50E-3CD3-4A53-B550-BA7C445DAE34}" type="pres">
      <dgm:prSet presAssocID="{E3BAC2AE-F43B-4B84-91DE-DFE2F4D21138}" presName="srcNode" presStyleLbl="node1" presStyleIdx="0" presStyleCnt="5"/>
      <dgm:spPr/>
    </dgm:pt>
    <dgm:pt modelId="{52377736-BB54-4CDC-9337-E31F749191DC}" type="pres">
      <dgm:prSet presAssocID="{E3BAC2AE-F43B-4B84-91DE-DFE2F4D21138}" presName="conn" presStyleLbl="parChTrans1D2" presStyleIdx="0" presStyleCnt="1"/>
      <dgm:spPr/>
    </dgm:pt>
    <dgm:pt modelId="{DABF26DB-D611-4ED8-BA3A-B8CC4A5A870A}" type="pres">
      <dgm:prSet presAssocID="{E3BAC2AE-F43B-4B84-91DE-DFE2F4D21138}" presName="extraNode" presStyleLbl="node1" presStyleIdx="0" presStyleCnt="5"/>
      <dgm:spPr/>
    </dgm:pt>
    <dgm:pt modelId="{691922A0-83FA-450E-A647-A5CC485BC9D6}" type="pres">
      <dgm:prSet presAssocID="{E3BAC2AE-F43B-4B84-91DE-DFE2F4D21138}" presName="dstNode" presStyleLbl="node1" presStyleIdx="0" presStyleCnt="5"/>
      <dgm:spPr/>
    </dgm:pt>
    <dgm:pt modelId="{31B2DA11-DCD8-42FB-BD99-F9C6041BA81B}" type="pres">
      <dgm:prSet presAssocID="{C588B5C7-F7A0-423B-8E6C-021ACA81E38A}" presName="text_1" presStyleLbl="node1" presStyleIdx="0" presStyleCnt="5" custLinFactNeighborY="-176">
        <dgm:presLayoutVars>
          <dgm:bulletEnabled val="1"/>
        </dgm:presLayoutVars>
      </dgm:prSet>
      <dgm:spPr/>
    </dgm:pt>
    <dgm:pt modelId="{C75463E4-74A7-4DA9-AF79-1E75CFF06ABD}" type="pres">
      <dgm:prSet presAssocID="{C588B5C7-F7A0-423B-8E6C-021ACA81E38A}" presName="accent_1" presStyleCnt="0"/>
      <dgm:spPr/>
    </dgm:pt>
    <dgm:pt modelId="{6CBCC71B-5945-4105-B768-25790CD3DD46}" type="pres">
      <dgm:prSet presAssocID="{C588B5C7-F7A0-423B-8E6C-021ACA81E38A}" presName="accentRepeatNode" presStyleLbl="solidFgAcc1" presStyleIdx="0" presStyleCnt="5"/>
      <dgm:spPr/>
    </dgm:pt>
    <dgm:pt modelId="{9D81A9D4-41E0-4CB1-9EF2-0CC0BA694680}" type="pres">
      <dgm:prSet presAssocID="{D96385D5-B713-4B81-B5FF-2F5A28168F49}" presName="text_2" presStyleLbl="node1" presStyleIdx="1" presStyleCnt="5">
        <dgm:presLayoutVars>
          <dgm:bulletEnabled val="1"/>
        </dgm:presLayoutVars>
      </dgm:prSet>
      <dgm:spPr/>
    </dgm:pt>
    <dgm:pt modelId="{EFE3E6A2-8DBF-441D-9E62-2D44948738AC}" type="pres">
      <dgm:prSet presAssocID="{D96385D5-B713-4B81-B5FF-2F5A28168F49}" presName="accent_2" presStyleCnt="0"/>
      <dgm:spPr/>
    </dgm:pt>
    <dgm:pt modelId="{1E7DE8E7-88DB-4403-BFEB-ECC2ACE21423}" type="pres">
      <dgm:prSet presAssocID="{D96385D5-B713-4B81-B5FF-2F5A28168F49}" presName="accentRepeatNode" presStyleLbl="solidFgAcc1" presStyleIdx="1" presStyleCnt="5"/>
      <dgm:spPr/>
    </dgm:pt>
    <dgm:pt modelId="{054F92D3-E2DC-4C9D-9874-99F4BAF2060B}" type="pres">
      <dgm:prSet presAssocID="{B7CB7183-FABC-45EF-B9A7-878516BE764B}" presName="text_3" presStyleLbl="node1" presStyleIdx="2" presStyleCnt="5">
        <dgm:presLayoutVars>
          <dgm:bulletEnabled val="1"/>
        </dgm:presLayoutVars>
      </dgm:prSet>
      <dgm:spPr/>
    </dgm:pt>
    <dgm:pt modelId="{5889F649-99DC-4833-991C-FF88C070B9D2}" type="pres">
      <dgm:prSet presAssocID="{B7CB7183-FABC-45EF-B9A7-878516BE764B}" presName="accent_3" presStyleCnt="0"/>
      <dgm:spPr/>
    </dgm:pt>
    <dgm:pt modelId="{7BB19473-12CD-441C-99DD-1AE1D936A220}" type="pres">
      <dgm:prSet presAssocID="{B7CB7183-FABC-45EF-B9A7-878516BE764B}" presName="accentRepeatNode" presStyleLbl="solidFgAcc1" presStyleIdx="2" presStyleCnt="5"/>
      <dgm:spPr/>
    </dgm:pt>
    <dgm:pt modelId="{385D027A-964D-4BA6-978C-A190B3A3E96C}" type="pres">
      <dgm:prSet presAssocID="{7271CDD4-A00C-460F-A38A-1F10B9457033}" presName="text_4" presStyleLbl="node1" presStyleIdx="3" presStyleCnt="5">
        <dgm:presLayoutVars>
          <dgm:bulletEnabled val="1"/>
        </dgm:presLayoutVars>
      </dgm:prSet>
      <dgm:spPr/>
    </dgm:pt>
    <dgm:pt modelId="{703F4AC3-A15C-490F-B332-AAEB2784762F}" type="pres">
      <dgm:prSet presAssocID="{7271CDD4-A00C-460F-A38A-1F10B9457033}" presName="accent_4" presStyleCnt="0"/>
      <dgm:spPr/>
    </dgm:pt>
    <dgm:pt modelId="{35457EBA-CDF4-458B-9F81-4CD176E99617}" type="pres">
      <dgm:prSet presAssocID="{7271CDD4-A00C-460F-A38A-1F10B9457033}" presName="accentRepeatNode" presStyleLbl="solidFgAcc1" presStyleIdx="3" presStyleCnt="5"/>
      <dgm:spPr/>
    </dgm:pt>
    <dgm:pt modelId="{FAEA1D17-ECB3-419F-9228-8F38CEBA47B1}" type="pres">
      <dgm:prSet presAssocID="{E771A259-75C3-4CAF-AA98-B165318CF914}" presName="text_5" presStyleLbl="node1" presStyleIdx="4" presStyleCnt="5">
        <dgm:presLayoutVars>
          <dgm:bulletEnabled val="1"/>
        </dgm:presLayoutVars>
      </dgm:prSet>
      <dgm:spPr/>
    </dgm:pt>
    <dgm:pt modelId="{331E9042-564E-4DF8-AFAB-A234BC855FD6}" type="pres">
      <dgm:prSet presAssocID="{E771A259-75C3-4CAF-AA98-B165318CF914}" presName="accent_5" presStyleCnt="0"/>
      <dgm:spPr/>
    </dgm:pt>
    <dgm:pt modelId="{9008A95C-6728-43A8-9D1C-A2C1E9AAC649}" type="pres">
      <dgm:prSet presAssocID="{E771A259-75C3-4CAF-AA98-B165318CF914}" presName="accentRepeatNode" presStyleLbl="solidFgAcc1" presStyleIdx="4" presStyleCnt="5"/>
      <dgm:spPr/>
    </dgm:pt>
  </dgm:ptLst>
  <dgm:cxnLst>
    <dgm:cxn modelId="{6935C001-3BF6-4A96-830E-7694037EC999}" type="presOf" srcId="{384FCE1B-2CCC-46DB-8028-AE99339E1D77}" destId="{52377736-BB54-4CDC-9337-E31F749191DC}" srcOrd="0" destOrd="0" presId="urn:microsoft.com/office/officeart/2008/layout/VerticalCurvedList"/>
    <dgm:cxn modelId="{61070810-D2B4-4D1E-9F37-6E84C4661506}" type="presOf" srcId="{D96385D5-B713-4B81-B5FF-2F5A28168F49}" destId="{9D81A9D4-41E0-4CB1-9EF2-0CC0BA694680}" srcOrd="0" destOrd="0" presId="urn:microsoft.com/office/officeart/2008/layout/VerticalCurvedList"/>
    <dgm:cxn modelId="{BE8EDC1C-B7B1-4875-8B3D-713318659027}" srcId="{E3BAC2AE-F43B-4B84-91DE-DFE2F4D21138}" destId="{E771A259-75C3-4CAF-AA98-B165318CF914}" srcOrd="4" destOrd="0" parTransId="{870090B3-ECA5-4B85-8D4C-F6E29DE476CB}" sibTransId="{C16E433C-FC72-4ABE-AB55-F4309AA42F2C}"/>
    <dgm:cxn modelId="{1553102D-F07D-4521-BB13-2905CE5F2842}" srcId="{E3BAC2AE-F43B-4B84-91DE-DFE2F4D21138}" destId="{B7CB7183-FABC-45EF-B9A7-878516BE764B}" srcOrd="2" destOrd="0" parTransId="{80F120A7-E5E3-4037-9216-54371B05E8C6}" sibTransId="{E9C65628-F369-4541-BDB5-8798A2E0B861}"/>
    <dgm:cxn modelId="{43D3EC5D-0065-44A7-BFFD-4B3FDCA99162}" srcId="{E3BAC2AE-F43B-4B84-91DE-DFE2F4D21138}" destId="{7271CDD4-A00C-460F-A38A-1F10B9457033}" srcOrd="3" destOrd="0" parTransId="{E565AB4E-B69E-4EC7-90DD-CA288421B205}" sibTransId="{3E0C0685-10DD-4659-80BA-F443D7784CA6}"/>
    <dgm:cxn modelId="{4F57A669-C8F5-4B8C-9685-5493AB6E897E}" type="presOf" srcId="{E3BAC2AE-F43B-4B84-91DE-DFE2F4D21138}" destId="{3E406597-76A8-4C97-9DB4-5CD0C8ECFD68}" srcOrd="0" destOrd="0" presId="urn:microsoft.com/office/officeart/2008/layout/VerticalCurvedList"/>
    <dgm:cxn modelId="{91D5D86F-4340-4B4B-BF46-308248D9665A}" type="presOf" srcId="{B7CB7183-FABC-45EF-B9A7-878516BE764B}" destId="{054F92D3-E2DC-4C9D-9874-99F4BAF2060B}" srcOrd="0" destOrd="0" presId="urn:microsoft.com/office/officeart/2008/layout/VerticalCurvedList"/>
    <dgm:cxn modelId="{3D86AC50-E42F-42E7-BCFC-3ABD66C3F972}" type="presOf" srcId="{7271CDD4-A00C-460F-A38A-1F10B9457033}" destId="{385D027A-964D-4BA6-978C-A190B3A3E96C}" srcOrd="0" destOrd="0" presId="urn:microsoft.com/office/officeart/2008/layout/VerticalCurvedList"/>
    <dgm:cxn modelId="{EB9D3771-BEC3-4C05-BCF6-2C2F9BB40ECD}" srcId="{E3BAC2AE-F43B-4B84-91DE-DFE2F4D21138}" destId="{C588B5C7-F7A0-423B-8E6C-021ACA81E38A}" srcOrd="0" destOrd="0" parTransId="{8EB3034B-EF1C-4425-97F3-66E466B7032F}" sibTransId="{384FCE1B-2CCC-46DB-8028-AE99339E1D77}"/>
    <dgm:cxn modelId="{78C007A4-D101-4687-B535-D80D65383DAE}" type="presOf" srcId="{E771A259-75C3-4CAF-AA98-B165318CF914}" destId="{FAEA1D17-ECB3-419F-9228-8F38CEBA47B1}" srcOrd="0" destOrd="0" presId="urn:microsoft.com/office/officeart/2008/layout/VerticalCurvedList"/>
    <dgm:cxn modelId="{845937BD-0328-40DF-8A77-F511A926C2A7}" srcId="{E3BAC2AE-F43B-4B84-91DE-DFE2F4D21138}" destId="{D96385D5-B713-4B81-B5FF-2F5A28168F49}" srcOrd="1" destOrd="0" parTransId="{F3129AD0-48BF-44B1-8F24-FE636F0D2389}" sibTransId="{464A8D4C-FE8D-410D-9128-9515089417CB}"/>
    <dgm:cxn modelId="{FADD11D7-1732-4C9C-BE7B-18B779631FB1}" type="presOf" srcId="{C588B5C7-F7A0-423B-8E6C-021ACA81E38A}" destId="{31B2DA11-DCD8-42FB-BD99-F9C6041BA81B}" srcOrd="0" destOrd="0" presId="urn:microsoft.com/office/officeart/2008/layout/VerticalCurvedList"/>
    <dgm:cxn modelId="{0B953EEE-FAF2-4B54-BD87-55D2512EE8AD}" type="presParOf" srcId="{3E406597-76A8-4C97-9DB4-5CD0C8ECFD68}" destId="{D51F8FE4-5577-4D77-82BE-D352AB806D37}" srcOrd="0" destOrd="0" presId="urn:microsoft.com/office/officeart/2008/layout/VerticalCurvedList"/>
    <dgm:cxn modelId="{9680FC4C-FD3B-4102-8AD6-5D0160716DA5}" type="presParOf" srcId="{D51F8FE4-5577-4D77-82BE-D352AB806D37}" destId="{A2756CE0-1A68-42F6-B175-F01AE3865828}" srcOrd="0" destOrd="0" presId="urn:microsoft.com/office/officeart/2008/layout/VerticalCurvedList"/>
    <dgm:cxn modelId="{232A3B05-68D1-484B-981C-72FB825BA1E1}" type="presParOf" srcId="{A2756CE0-1A68-42F6-B175-F01AE3865828}" destId="{E7DFE50E-3CD3-4A53-B550-BA7C445DAE34}" srcOrd="0" destOrd="0" presId="urn:microsoft.com/office/officeart/2008/layout/VerticalCurvedList"/>
    <dgm:cxn modelId="{832CDDA7-D6B0-44BA-9882-D435B75CBF21}" type="presParOf" srcId="{A2756CE0-1A68-42F6-B175-F01AE3865828}" destId="{52377736-BB54-4CDC-9337-E31F749191DC}" srcOrd="1" destOrd="0" presId="urn:microsoft.com/office/officeart/2008/layout/VerticalCurvedList"/>
    <dgm:cxn modelId="{6F905CCC-D899-4365-96DA-AA0C1B003077}" type="presParOf" srcId="{A2756CE0-1A68-42F6-B175-F01AE3865828}" destId="{DABF26DB-D611-4ED8-BA3A-B8CC4A5A870A}" srcOrd="2" destOrd="0" presId="urn:microsoft.com/office/officeart/2008/layout/VerticalCurvedList"/>
    <dgm:cxn modelId="{5EF42A97-BB2D-41F9-9834-B14B082A9EFF}" type="presParOf" srcId="{A2756CE0-1A68-42F6-B175-F01AE3865828}" destId="{691922A0-83FA-450E-A647-A5CC485BC9D6}" srcOrd="3" destOrd="0" presId="urn:microsoft.com/office/officeart/2008/layout/VerticalCurvedList"/>
    <dgm:cxn modelId="{9DD9E207-F92E-4FEE-A9C7-ABCD26F0834A}" type="presParOf" srcId="{D51F8FE4-5577-4D77-82BE-D352AB806D37}" destId="{31B2DA11-DCD8-42FB-BD99-F9C6041BA81B}" srcOrd="1" destOrd="0" presId="urn:microsoft.com/office/officeart/2008/layout/VerticalCurvedList"/>
    <dgm:cxn modelId="{04DF71BA-5697-4015-B279-730EF0487861}" type="presParOf" srcId="{D51F8FE4-5577-4D77-82BE-D352AB806D37}" destId="{C75463E4-74A7-4DA9-AF79-1E75CFF06ABD}" srcOrd="2" destOrd="0" presId="urn:microsoft.com/office/officeart/2008/layout/VerticalCurvedList"/>
    <dgm:cxn modelId="{2F4C6B96-10BD-4D2B-A30C-B8CE87D3BD7A}" type="presParOf" srcId="{C75463E4-74A7-4DA9-AF79-1E75CFF06ABD}" destId="{6CBCC71B-5945-4105-B768-25790CD3DD46}" srcOrd="0" destOrd="0" presId="urn:microsoft.com/office/officeart/2008/layout/VerticalCurvedList"/>
    <dgm:cxn modelId="{04FDE9D6-9012-46BE-96B8-235A7E6AE852}" type="presParOf" srcId="{D51F8FE4-5577-4D77-82BE-D352AB806D37}" destId="{9D81A9D4-41E0-4CB1-9EF2-0CC0BA694680}" srcOrd="3" destOrd="0" presId="urn:microsoft.com/office/officeart/2008/layout/VerticalCurvedList"/>
    <dgm:cxn modelId="{0493F7FB-4913-4E0C-95A1-0864AC5DD004}" type="presParOf" srcId="{D51F8FE4-5577-4D77-82BE-D352AB806D37}" destId="{EFE3E6A2-8DBF-441D-9E62-2D44948738AC}" srcOrd="4" destOrd="0" presId="urn:microsoft.com/office/officeart/2008/layout/VerticalCurvedList"/>
    <dgm:cxn modelId="{5554586E-3B54-4E4A-9105-FDDFDCE6B553}" type="presParOf" srcId="{EFE3E6A2-8DBF-441D-9E62-2D44948738AC}" destId="{1E7DE8E7-88DB-4403-BFEB-ECC2ACE21423}" srcOrd="0" destOrd="0" presId="urn:microsoft.com/office/officeart/2008/layout/VerticalCurvedList"/>
    <dgm:cxn modelId="{E8E4E88A-3875-4E8C-B7F1-3F5D3AB9CEEA}" type="presParOf" srcId="{D51F8FE4-5577-4D77-82BE-D352AB806D37}" destId="{054F92D3-E2DC-4C9D-9874-99F4BAF2060B}" srcOrd="5" destOrd="0" presId="urn:microsoft.com/office/officeart/2008/layout/VerticalCurvedList"/>
    <dgm:cxn modelId="{AE39203B-17DB-45AD-84A1-118047AFA54B}" type="presParOf" srcId="{D51F8FE4-5577-4D77-82BE-D352AB806D37}" destId="{5889F649-99DC-4833-991C-FF88C070B9D2}" srcOrd="6" destOrd="0" presId="urn:microsoft.com/office/officeart/2008/layout/VerticalCurvedList"/>
    <dgm:cxn modelId="{6F73EF07-4A72-41CA-AADB-F14DA65D1899}" type="presParOf" srcId="{5889F649-99DC-4833-991C-FF88C070B9D2}" destId="{7BB19473-12CD-441C-99DD-1AE1D936A220}" srcOrd="0" destOrd="0" presId="urn:microsoft.com/office/officeart/2008/layout/VerticalCurvedList"/>
    <dgm:cxn modelId="{132EF287-7D7B-4843-97F1-4AA6A2800E32}" type="presParOf" srcId="{D51F8FE4-5577-4D77-82BE-D352AB806D37}" destId="{385D027A-964D-4BA6-978C-A190B3A3E96C}" srcOrd="7" destOrd="0" presId="urn:microsoft.com/office/officeart/2008/layout/VerticalCurvedList"/>
    <dgm:cxn modelId="{62580C10-47CB-4353-8682-85E040E3556A}" type="presParOf" srcId="{D51F8FE4-5577-4D77-82BE-D352AB806D37}" destId="{703F4AC3-A15C-490F-B332-AAEB2784762F}" srcOrd="8" destOrd="0" presId="urn:microsoft.com/office/officeart/2008/layout/VerticalCurvedList"/>
    <dgm:cxn modelId="{8E141A06-054A-44B9-A4C4-8CB8AF06E152}" type="presParOf" srcId="{703F4AC3-A15C-490F-B332-AAEB2784762F}" destId="{35457EBA-CDF4-458B-9F81-4CD176E99617}" srcOrd="0" destOrd="0" presId="urn:microsoft.com/office/officeart/2008/layout/VerticalCurvedList"/>
    <dgm:cxn modelId="{D0D184CE-84F5-4404-989C-7C5D4035E4F3}" type="presParOf" srcId="{D51F8FE4-5577-4D77-82BE-D352AB806D37}" destId="{FAEA1D17-ECB3-419F-9228-8F38CEBA47B1}" srcOrd="9" destOrd="0" presId="urn:microsoft.com/office/officeart/2008/layout/VerticalCurvedList"/>
    <dgm:cxn modelId="{E3868D71-B718-41C3-9FF6-0C372758059B}" type="presParOf" srcId="{D51F8FE4-5577-4D77-82BE-D352AB806D37}" destId="{331E9042-564E-4DF8-AFAB-A234BC855FD6}" srcOrd="10" destOrd="0" presId="urn:microsoft.com/office/officeart/2008/layout/VerticalCurvedList"/>
    <dgm:cxn modelId="{117EEEF2-BD37-4946-901F-5B53EB042D04}" type="presParOf" srcId="{331E9042-564E-4DF8-AFAB-A234BC855FD6}" destId="{9008A95C-6728-43A8-9D1C-A2C1E9AAC64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BAC2AE-F43B-4B84-91DE-DFE2F4D21138}"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IN"/>
        </a:p>
      </dgm:t>
    </dgm:pt>
    <dgm:pt modelId="{B7CB7183-FABC-45EF-B9A7-878516BE764B}">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We can try to </a:t>
          </a:r>
          <a:r>
            <a:rPr lang="en-IN" sz="1800" b="1" dirty="0">
              <a:effectLst/>
              <a:latin typeface="Calibri" panose="020F0502020204030204" pitchFamily="34" charset="0"/>
              <a:ea typeface="Calibri" panose="020F0502020204030204" pitchFamily="34" charset="0"/>
              <a:cs typeface="Vrinda" panose="020B0502040204020203" pitchFamily="34" charset="0"/>
            </a:rPr>
            <a:t>increase the detection </a:t>
          </a:r>
          <a:r>
            <a:rPr lang="en-IN" sz="1800" dirty="0">
              <a:effectLst/>
              <a:latin typeface="Calibri" panose="020F0502020204030204" pitchFamily="34" charset="0"/>
              <a:ea typeface="Calibri" panose="020F0502020204030204" pitchFamily="34" charset="0"/>
              <a:cs typeface="Vrinda" panose="020B0502040204020203" pitchFamily="34" charset="0"/>
            </a:rPr>
            <a:t>probability by calculating SNR over 1 year </a:t>
          </a:r>
          <a:r>
            <a:rPr lang="en-US" sz="1800" dirty="0"/>
            <a:t>leading to direct detection of NSs</a:t>
          </a:r>
          <a:r>
            <a:rPr lang="en-IN" sz="1800" dirty="0">
              <a:effectLst/>
              <a:latin typeface="Calibri" panose="020F0502020204030204" pitchFamily="34" charset="0"/>
              <a:ea typeface="Calibri" panose="020F0502020204030204" pitchFamily="34" charset="0"/>
              <a:cs typeface="Vrinda" panose="020B0502040204020203" pitchFamily="34" charset="0"/>
            </a:rPr>
            <a:t> (which cumulatively adds up the SNR, thus can have better probability to detect after some time).</a:t>
          </a:r>
          <a:endParaRPr lang="en-IN" sz="1800" dirty="0"/>
        </a:p>
      </dgm:t>
    </dgm:pt>
    <dgm:pt modelId="{80F120A7-E5E3-4037-9216-54371B05E8C6}" type="parTrans" cxnId="{1553102D-F07D-4521-BB13-2905CE5F2842}">
      <dgm:prSet/>
      <dgm:spPr/>
      <dgm:t>
        <a:bodyPr/>
        <a:lstStyle/>
        <a:p>
          <a:endParaRPr lang="en-IN"/>
        </a:p>
      </dgm:t>
    </dgm:pt>
    <dgm:pt modelId="{E9C65628-F369-4541-BDB5-8798A2E0B861}" type="sibTrans" cxnId="{1553102D-F07D-4521-BB13-2905CE5F2842}">
      <dgm:prSet/>
      <dgm:spPr/>
      <dgm:t>
        <a:bodyPr/>
        <a:lstStyle/>
        <a:p>
          <a:endParaRPr lang="en-IN"/>
        </a:p>
      </dgm:t>
    </dgm:pt>
    <dgm:pt modelId="{D96385D5-B713-4B81-B5FF-2F5A28168F49}">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Uniformly rotating massive NSs, which are detectable after birth, may not be detectable forever. Because its GW amplitude decays due to decay of B, </a:t>
          </a:r>
          <a:r>
            <a:rPr lang="el-GR" sz="1800" dirty="0">
              <a:effectLst/>
              <a:latin typeface="Calibri" panose="020F0502020204030204" pitchFamily="34" charset="0"/>
              <a:ea typeface="Calibri" panose="020F0502020204030204" pitchFamily="34" charset="0"/>
              <a:cs typeface="Vrinda" panose="020B0502040204020203" pitchFamily="34" charset="0"/>
            </a:rPr>
            <a:t>Ω </a:t>
          </a:r>
          <a:r>
            <a:rPr lang="en-IN" sz="1800" dirty="0">
              <a:effectLst/>
              <a:latin typeface="Calibri" panose="020F0502020204030204" pitchFamily="34" charset="0"/>
              <a:ea typeface="Calibri" panose="020F0502020204030204" pitchFamily="34" charset="0"/>
              <a:cs typeface="Vrinda" panose="020B0502040204020203" pitchFamily="34" charset="0"/>
            </a:rPr>
            <a:t>and </a:t>
          </a:r>
          <a:r>
            <a:rPr lang="el-GR" sz="1800" dirty="0">
              <a:effectLst/>
              <a:latin typeface="Calibri" panose="020F0502020204030204" pitchFamily="34" charset="0"/>
              <a:ea typeface="Calibri" panose="020F0502020204030204" pitchFamily="34" charset="0"/>
              <a:cs typeface="Vrinda" panose="020B0502040204020203" pitchFamily="34" charset="0"/>
            </a:rPr>
            <a:t>χ</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that we have first time studied simultaneously</a:t>
          </a:r>
          <a:r>
            <a:rPr lang="en-IN" sz="1800" dirty="0">
              <a:effectLst/>
              <a:latin typeface="Calibri" panose="020F0502020204030204" pitchFamily="34" charset="0"/>
              <a:ea typeface="Calibri" panose="020F0502020204030204" pitchFamily="34" charset="0"/>
              <a:cs typeface="Vrinda" panose="020B0502040204020203" pitchFamily="34" charset="0"/>
            </a:rPr>
            <a:t>). Perhaps this is why we have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not yet detected CGW </a:t>
          </a:r>
          <a:r>
            <a:rPr lang="en-IN" sz="1800" dirty="0">
              <a:effectLst/>
              <a:latin typeface="Calibri" panose="020F0502020204030204" pitchFamily="34" charset="0"/>
              <a:ea typeface="Calibri" panose="020F0502020204030204" pitchFamily="34" charset="0"/>
              <a:cs typeface="Vrinda" panose="020B0502040204020203" pitchFamily="34" charset="0"/>
            </a:rPr>
            <a:t>from NSs by </a:t>
          </a:r>
          <a:r>
            <a:rPr lang="en-IN" sz="1800" dirty="0" err="1">
              <a:effectLst/>
              <a:latin typeface="Calibri" panose="020F0502020204030204" pitchFamily="34" charset="0"/>
              <a:ea typeface="Calibri" panose="020F0502020204030204" pitchFamily="34" charset="0"/>
              <a:cs typeface="Vrinda" panose="020B0502040204020203" pitchFamily="34" charset="0"/>
            </a:rPr>
            <a:t>aLIGO</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dirty="0" err="1">
              <a:effectLst/>
              <a:latin typeface="Calibri" panose="020F0502020204030204" pitchFamily="34" charset="0"/>
              <a:ea typeface="Calibri" panose="020F0502020204030204" pitchFamily="34" charset="0"/>
              <a:cs typeface="Vrinda" panose="020B0502040204020203" pitchFamily="34" charset="0"/>
            </a:rPr>
            <a:t>aVIRGO</a:t>
          </a:r>
          <a:r>
            <a:rPr lang="en-IN" sz="1800" dirty="0">
              <a:effectLst/>
              <a:latin typeface="Calibri" panose="020F0502020204030204" pitchFamily="34" charset="0"/>
              <a:ea typeface="Calibri" panose="020F0502020204030204" pitchFamily="34" charset="0"/>
              <a:cs typeface="Vrinda" panose="020B0502040204020203" pitchFamily="34" charset="0"/>
            </a:rPr>
            <a:t>, KAGRA. </a:t>
          </a:r>
        </a:p>
      </dgm:t>
    </dgm:pt>
    <dgm:pt modelId="{F3129AD0-48BF-44B1-8F24-FE636F0D2389}" type="parTrans" cxnId="{845937BD-0328-40DF-8A77-F511A926C2A7}">
      <dgm:prSet/>
      <dgm:spPr/>
      <dgm:t>
        <a:bodyPr/>
        <a:lstStyle/>
        <a:p>
          <a:endParaRPr lang="en-IN"/>
        </a:p>
      </dgm:t>
    </dgm:pt>
    <dgm:pt modelId="{464A8D4C-FE8D-410D-9128-9515089417CB}" type="sibTrans" cxnId="{845937BD-0328-40DF-8A77-F511A926C2A7}">
      <dgm:prSet/>
      <dgm:spPr/>
      <dgm:t>
        <a:bodyPr/>
        <a:lstStyle/>
        <a:p>
          <a:endParaRPr lang="en-IN"/>
        </a:p>
      </dgm:t>
    </dgm:pt>
    <dgm:pt modelId="{5191A298-370A-49AD-9F01-02AC0EAA4423}">
      <dgm:prSet custT="1"/>
      <dgm:spPr/>
      <dgm:t>
        <a:bodyPr/>
        <a:lstStyle/>
        <a:p>
          <a:r>
            <a:rPr lang="en-IN" sz="2000" b="1" dirty="0">
              <a:solidFill>
                <a:srgbClr val="FFFF00"/>
              </a:solidFill>
              <a:latin typeface="Calibri" panose="020F0502020204030204" pitchFamily="34" charset="0"/>
              <a:ea typeface="Calibri" panose="020F0502020204030204" pitchFamily="34" charset="0"/>
              <a:cs typeface="Calibri" panose="020F0502020204030204" pitchFamily="34" charset="0"/>
            </a:rPr>
            <a:t>Future gravitational wave missions with Einstein Telescope and Cosmic Explorer </a:t>
          </a:r>
          <a:r>
            <a:rPr lang="en-IN" sz="1800" dirty="0">
              <a:latin typeface="Calibri" panose="020F0502020204030204" pitchFamily="34" charset="0"/>
              <a:ea typeface="Calibri" panose="020F0502020204030204" pitchFamily="34" charset="0"/>
              <a:cs typeface="Calibri" panose="020F0502020204030204" pitchFamily="34" charset="0"/>
            </a:rPr>
            <a:t>should be planned accordingly to detect such massive NSs, </a:t>
          </a:r>
          <a:r>
            <a:rPr lang="en-US" sz="1800" dirty="0">
              <a:latin typeface="Calibri" panose="020F0502020204030204" pitchFamily="34" charset="0"/>
              <a:ea typeface="Calibri" panose="020F0502020204030204" pitchFamily="34" charset="0"/>
              <a:cs typeface="Calibri" panose="020F0502020204030204" pitchFamily="34" charset="0"/>
            </a:rPr>
            <a:t>which, if successful can provide us an idea about its spin, magnetic field, as well as about the equation of state.</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dgm:t>
    </dgm:pt>
    <dgm:pt modelId="{351E8E7F-75AA-4C38-B939-029DD8CA31A5}" type="sibTrans" cxnId="{24711DFC-BF2F-4096-A8F0-B269519B0682}">
      <dgm:prSet/>
      <dgm:spPr/>
      <dgm:t>
        <a:bodyPr/>
        <a:lstStyle/>
        <a:p>
          <a:endParaRPr lang="en-IN"/>
        </a:p>
      </dgm:t>
    </dgm:pt>
    <dgm:pt modelId="{68A8E43E-FD0D-47BD-90BF-5EF0868BDCFF}" type="parTrans" cxnId="{24711DFC-BF2F-4096-A8F0-B269519B0682}">
      <dgm:prSet/>
      <dgm:spPr/>
      <dgm:t>
        <a:bodyPr/>
        <a:lstStyle/>
        <a:p>
          <a:endParaRPr lang="en-IN"/>
        </a:p>
      </dgm:t>
    </dgm:pt>
    <mc:AlternateContent xmlns:mc="http://schemas.openxmlformats.org/markup-compatibility/2006" xmlns:a14="http://schemas.microsoft.com/office/drawing/2010/main">
      <mc:Choice Requires="a14">
        <dgm:pt modelId="{C588B5C7-F7A0-423B-8E6C-021ACA81E38A}">
          <dgm:prSet phldrT="[Text]" custT="1"/>
          <dgm:spPr/>
          <dgm:t>
            <a:bodyPr/>
            <a:lstStyle/>
            <a:p>
              <a:pPr>
                <a:buFont typeface="Symbol" panose="05050102010706020507" pitchFamily="18" charset="2"/>
                <a:buChar char=""/>
              </a:pPr>
              <a:r>
                <a:rPr lang="en-IN" sz="1800" dirty="0">
                  <a:latin typeface="Calibri" panose="020F0502020204030204" pitchFamily="34" charset="0"/>
                  <a:ea typeface="Calibri" panose="020F0502020204030204" pitchFamily="34" charset="0"/>
                  <a:cs typeface="Vrinda" panose="020B0502040204020203" pitchFamily="34" charset="0"/>
                </a:rPr>
                <a:t>H</a:t>
              </a:r>
              <a:r>
                <a:rPr lang="en-IN" sz="18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dirty="0">
                  <a:effectLst/>
                  <a:latin typeface="Calibri" panose="020F0502020204030204" pitchFamily="34" charset="0"/>
                  <a:ea typeface="Calibri" panose="020F0502020204030204" pitchFamily="34" charset="0"/>
                  <a:cs typeface="Vrinda" panose="020B0502040204020203" pitchFamily="34" charset="0"/>
                </a:rPr>
                <a:t> massive </a:t>
              </a:r>
              <a:r>
                <a:rPr lang="en-IN" sz="1800" dirty="0">
                  <a:effectLst/>
                  <a:latin typeface="Calibri" panose="020F0502020204030204" pitchFamily="34" charset="0"/>
                  <a:ea typeface="Calibri" panose="020F0502020204030204" pitchFamily="34" charset="0"/>
                  <a:cs typeface="Vrinda" panose="020B0502040204020203" pitchFamily="34" charset="0"/>
                </a:rPr>
                <a:t>NS &gt;2</a:t>
              </a:r>
              <a14:m>
                <m:oMath xmlns:m="http://schemas.openxmlformats.org/officeDocument/2006/math">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 (</m:t>
                  </m:r>
                </m:oMath>
              </a14:m>
              <a:r>
                <a:rPr lang="en-IN" sz="1800" dirty="0"/>
                <a:t>and also possibly the NS candidate of </a:t>
              </a:r>
              <a:r>
                <a:rPr lang="en-IN" sz="1800" dirty="0">
                  <a:latin typeface="+mj-lt"/>
                </a:rPr>
                <a:t>GW190814</a:t>
              </a:r>
              <a:r>
                <a:rPr lang="en-IN" sz="1800" dirty="0"/>
                <a:t> belonging to mass gap </a:t>
              </a:r>
              <a14:m>
                <m:oMath xmlns:m="http://schemas.openxmlformats.org/officeDocument/2006/math">
                  <m:sSub>
                    <m:sSubPr>
                      <m:ctrlPr>
                        <a:rPr lang="en-IN" sz="1800" i="1"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effectLst/>
                          <a:latin typeface="Cambria Math" panose="02040503050406030204" pitchFamily="18" charset="0"/>
                          <a:ea typeface="Calibri" panose="020F0502020204030204" pitchFamily="34" charset="0"/>
                          <a:cs typeface="Vrinda" panose="020B0502040204020203" pitchFamily="34" charset="0"/>
                        </a:rPr>
                        <m:t>2.5</m:t>
                      </m:r>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&lt;</m:t>
                  </m:r>
                  <m:r>
                    <a:rPr lang="en-IN" sz="1800" b="0" i="1" smtClean="0">
                      <a:effectLst/>
                      <a:latin typeface="Cambria Math" panose="02040503050406030204" pitchFamily="18" charset="0"/>
                      <a:ea typeface="Calibri" panose="020F0502020204030204" pitchFamily="34" charset="0"/>
                      <a:cs typeface="Vrinda" panose="020B0502040204020203" pitchFamily="34" charset="0"/>
                    </a:rPr>
                    <m:t>𝑀</m:t>
                  </m:r>
                  <m:r>
                    <a:rPr lang="en-IN" sz="1800" b="0" i="1" smtClean="0">
                      <a:effectLst/>
                      <a:latin typeface="Cambria Math" panose="02040503050406030204" pitchFamily="18" charset="0"/>
                      <a:ea typeface="Calibri" panose="020F0502020204030204" pitchFamily="34" charset="0"/>
                      <a:cs typeface="Vrinda" panose="020B0502040204020203" pitchFamily="34" charset="0"/>
                    </a:rPr>
                    <m:t>&lt;</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effectLst/>
                          <a:latin typeface="Cambria Math" panose="02040503050406030204" pitchFamily="18" charset="0"/>
                          <a:ea typeface="Calibri" panose="020F0502020204030204" pitchFamily="34" charset="0"/>
                          <a:cs typeface="Vrinda" panose="020B0502040204020203" pitchFamily="34" charset="0"/>
                        </a:rPr>
                        <m:t>5</m:t>
                      </m:r>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m:t>
                  </m:r>
                </m:oMath>
              </a14:m>
              <a:r>
                <a:rPr lang="en-IN" sz="1800" dirty="0"/>
                <a:t>.</a:t>
              </a:r>
            </a:p>
          </dgm:t>
        </dgm:pt>
      </mc:Choice>
      <mc:Fallback xmlns="">
        <dgm:pt modelId="{C588B5C7-F7A0-423B-8E6C-021ACA81E38A}">
          <dgm:prSet phldrT="[Text]" custT="1"/>
          <dgm:spPr/>
          <dgm:t>
            <a:bodyPr/>
            <a:lstStyle/>
            <a:p>
              <a:pPr>
                <a:buFont typeface="Symbol" panose="05050102010706020507" pitchFamily="18" charset="2"/>
                <a:buChar char=""/>
              </a:pPr>
              <a:r>
                <a:rPr lang="en-IN" sz="1800" dirty="0">
                  <a:latin typeface="Calibri" panose="020F0502020204030204" pitchFamily="34" charset="0"/>
                  <a:ea typeface="Calibri" panose="020F0502020204030204" pitchFamily="34" charset="0"/>
                  <a:cs typeface="Vrinda" panose="020B0502040204020203" pitchFamily="34" charset="0"/>
                </a:rPr>
                <a:t>H</a:t>
              </a:r>
              <a:r>
                <a:rPr lang="en-IN" sz="18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dirty="0">
                  <a:effectLst/>
                  <a:latin typeface="Calibri" panose="020F0502020204030204" pitchFamily="34" charset="0"/>
                  <a:ea typeface="Calibri" panose="020F0502020204030204" pitchFamily="34" charset="0"/>
                  <a:cs typeface="Vrinda" panose="020B0502040204020203" pitchFamily="34" charset="0"/>
                </a:rPr>
                <a:t> massive </a:t>
              </a:r>
              <a:r>
                <a:rPr lang="en-IN" sz="1800" dirty="0">
                  <a:effectLst/>
                  <a:latin typeface="Calibri" panose="020F0502020204030204" pitchFamily="34" charset="0"/>
                  <a:ea typeface="Calibri" panose="020F0502020204030204" pitchFamily="34" charset="0"/>
                  <a:cs typeface="Vrinda" panose="020B0502040204020203" pitchFamily="34" charset="0"/>
                </a:rPr>
                <a:t>NS &gt;2</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  (</a:t>
              </a:r>
              <a:r>
                <a:rPr lang="en-IN" sz="1800" dirty="0"/>
                <a:t>and also possibly the NS candidate of </a:t>
              </a:r>
              <a:r>
                <a:rPr lang="en-IN" sz="1800" dirty="0">
                  <a:latin typeface="+mj-lt"/>
                </a:rPr>
                <a:t>GW190814</a:t>
              </a:r>
              <a:r>
                <a:rPr lang="en-IN" sz="1800" dirty="0"/>
                <a:t> belonging to mass gap </a:t>
              </a:r>
              <a:r>
                <a:rPr lang="en-IN" sz="1800" i="0">
                  <a:effectLst/>
                  <a:latin typeface="Cambria Math" panose="02040503050406030204" pitchFamily="18" charset="0"/>
                  <a:ea typeface="Calibri" panose="020F0502020204030204" pitchFamily="34" charset="0"/>
                  <a:cs typeface="Vrinda" panose="020B0502040204020203" pitchFamily="34" charset="0"/>
                </a:rPr>
                <a:t>〖</a:t>
              </a:r>
              <a:r>
                <a:rPr lang="en-IN" sz="1800" b="0" i="0">
                  <a:effectLst/>
                  <a:latin typeface="Cambria Math" panose="02040503050406030204" pitchFamily="18" charset="0"/>
                  <a:ea typeface="Calibri" panose="020F0502020204030204" pitchFamily="34" charset="0"/>
                  <a:cs typeface="Vrinda" panose="020B0502040204020203" pitchFamily="34" charset="0"/>
                </a:rPr>
                <a:t>2.5</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&lt;𝑀&lt;</a:t>
              </a:r>
              <a:r>
                <a:rPr lang="en-IN" sz="1800" i="0">
                  <a:effectLst/>
                  <a:latin typeface="Cambria Math" panose="02040503050406030204" pitchFamily="18" charset="0"/>
                  <a:ea typeface="Calibri" panose="020F0502020204030204" pitchFamily="34" charset="0"/>
                  <a:cs typeface="Vrinda" panose="020B0502040204020203" pitchFamily="34" charset="0"/>
                </a:rPr>
                <a:t>〖</a:t>
              </a:r>
              <a:r>
                <a:rPr lang="en-IN" sz="1800" b="0" i="0">
                  <a:effectLst/>
                  <a:latin typeface="Cambria Math" panose="02040503050406030204" pitchFamily="18" charset="0"/>
                  <a:ea typeface="Calibri" panose="020F0502020204030204" pitchFamily="34" charset="0"/>
                  <a:cs typeface="Vrinda" panose="020B0502040204020203" pitchFamily="34" charset="0"/>
                </a:rPr>
                <a:t>5</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a:t>
              </a:r>
              <a:r>
                <a:rPr lang="en-IN" sz="1800" dirty="0"/>
                <a:t>.</a:t>
              </a:r>
            </a:p>
          </dgm:t>
        </dgm:pt>
      </mc:Fallback>
    </mc:AlternateContent>
    <dgm:pt modelId="{384FCE1B-2CCC-46DB-8028-AE99339E1D77}" type="sibTrans" cxnId="{EB9D3771-BEC3-4C05-BCF6-2C2F9BB40ECD}">
      <dgm:prSet/>
      <dgm:spPr/>
      <dgm:t>
        <a:bodyPr/>
        <a:lstStyle/>
        <a:p>
          <a:endParaRPr lang="en-IN"/>
        </a:p>
      </dgm:t>
    </dgm:pt>
    <dgm:pt modelId="{8EB3034B-EF1C-4425-97F3-66E466B7032F}" type="parTrans" cxnId="{EB9D3771-BEC3-4C05-BCF6-2C2F9BB40ECD}">
      <dgm:prSet/>
      <dgm:spPr/>
      <dgm:t>
        <a:bodyPr/>
        <a:lstStyle/>
        <a:p>
          <a:endParaRPr lang="en-IN"/>
        </a:p>
      </dgm:t>
    </dgm:pt>
    <dgm:pt modelId="{8E5EDB02-B3A1-4B78-B89B-FFC3A9F0AF19}">
      <dgm:prSet phldrT="[Text]" custT="1"/>
      <dgm:spPr/>
      <dgm:t>
        <a:bodyPr/>
        <a:lstStyle/>
        <a:p>
          <a:pP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Vrinda" panose="020B0502040204020203" pitchFamily="34" charset="0"/>
            </a:rPr>
            <a:t>Further, we have shown in the paper, that differentially rotating massive NSs does not remain massive for long and settles into a uniformly rotating, </a:t>
          </a:r>
          <a:r>
            <a:rPr lang="en-US" sz="1800" b="1">
              <a:effectLst/>
              <a:latin typeface="Calibri" panose="020F0502020204030204" pitchFamily="34" charset="0"/>
              <a:ea typeface="Calibri" panose="020F0502020204030204" pitchFamily="34" charset="0"/>
              <a:cs typeface="Vrinda" panose="020B0502040204020203" pitchFamily="34" charset="0"/>
            </a:rPr>
            <a:t>less massive </a:t>
          </a:r>
          <a:r>
            <a:rPr lang="en-US" sz="1800">
              <a:effectLst/>
              <a:latin typeface="Calibri" panose="020F0502020204030204" pitchFamily="34" charset="0"/>
              <a:ea typeface="Calibri" panose="020F0502020204030204" pitchFamily="34" charset="0"/>
              <a:cs typeface="Vrinda" panose="020B0502040204020203" pitchFamily="34" charset="0"/>
            </a:rPr>
            <a:t>NS due to magnetic braking in (0.01-100 seconds).</a:t>
          </a:r>
          <a:endParaRPr lang="en-IN" sz="1800" dirty="0"/>
        </a:p>
      </dgm:t>
    </dgm:pt>
    <dgm:pt modelId="{7753C7FA-6D09-4698-91B1-220ADB7162EC}" type="parTrans" cxnId="{6C75D273-CD39-4E46-A3A5-C1206413ACF3}">
      <dgm:prSet/>
      <dgm:spPr/>
    </dgm:pt>
    <dgm:pt modelId="{DAAF52A0-AC47-49C7-A179-06BFFDEF82BD}" type="sibTrans" cxnId="{6C75D273-CD39-4E46-A3A5-C1206413ACF3}">
      <dgm:prSet/>
      <dgm:spPr/>
    </dgm:pt>
    <dgm:pt modelId="{3E406597-76A8-4C97-9DB4-5CD0C8ECFD68}" type="pres">
      <dgm:prSet presAssocID="{E3BAC2AE-F43B-4B84-91DE-DFE2F4D21138}" presName="Name0" presStyleCnt="0">
        <dgm:presLayoutVars>
          <dgm:chMax val="7"/>
          <dgm:chPref val="7"/>
          <dgm:dir/>
        </dgm:presLayoutVars>
      </dgm:prSet>
      <dgm:spPr/>
    </dgm:pt>
    <dgm:pt modelId="{D51F8FE4-5577-4D77-82BE-D352AB806D37}" type="pres">
      <dgm:prSet presAssocID="{E3BAC2AE-F43B-4B84-91DE-DFE2F4D21138}" presName="Name1" presStyleCnt="0"/>
      <dgm:spPr/>
    </dgm:pt>
    <dgm:pt modelId="{A2756CE0-1A68-42F6-B175-F01AE3865828}" type="pres">
      <dgm:prSet presAssocID="{E3BAC2AE-F43B-4B84-91DE-DFE2F4D21138}" presName="cycle" presStyleCnt="0"/>
      <dgm:spPr/>
    </dgm:pt>
    <dgm:pt modelId="{E7DFE50E-3CD3-4A53-B550-BA7C445DAE34}" type="pres">
      <dgm:prSet presAssocID="{E3BAC2AE-F43B-4B84-91DE-DFE2F4D21138}" presName="srcNode" presStyleLbl="node1" presStyleIdx="0" presStyleCnt="5"/>
      <dgm:spPr/>
    </dgm:pt>
    <dgm:pt modelId="{52377736-BB54-4CDC-9337-E31F749191DC}" type="pres">
      <dgm:prSet presAssocID="{E3BAC2AE-F43B-4B84-91DE-DFE2F4D21138}" presName="conn" presStyleLbl="parChTrans1D2" presStyleIdx="0" presStyleCnt="1"/>
      <dgm:spPr/>
    </dgm:pt>
    <dgm:pt modelId="{DABF26DB-D611-4ED8-BA3A-B8CC4A5A870A}" type="pres">
      <dgm:prSet presAssocID="{E3BAC2AE-F43B-4B84-91DE-DFE2F4D21138}" presName="extraNode" presStyleLbl="node1" presStyleIdx="0" presStyleCnt="5"/>
      <dgm:spPr/>
    </dgm:pt>
    <dgm:pt modelId="{691922A0-83FA-450E-A647-A5CC485BC9D6}" type="pres">
      <dgm:prSet presAssocID="{E3BAC2AE-F43B-4B84-91DE-DFE2F4D21138}" presName="dstNode" presStyleLbl="node1" presStyleIdx="0" presStyleCnt="5"/>
      <dgm:spPr/>
    </dgm:pt>
    <dgm:pt modelId="{31B2DA11-DCD8-42FB-BD99-F9C6041BA81B}" type="pres">
      <dgm:prSet presAssocID="{C588B5C7-F7A0-423B-8E6C-021ACA81E38A}" presName="text_1" presStyleLbl="node1" presStyleIdx="0" presStyleCnt="5" custLinFactNeighborY="-176">
        <dgm:presLayoutVars>
          <dgm:bulletEnabled val="1"/>
        </dgm:presLayoutVars>
      </dgm:prSet>
      <dgm:spPr/>
    </dgm:pt>
    <dgm:pt modelId="{C75463E4-74A7-4DA9-AF79-1E75CFF06ABD}" type="pres">
      <dgm:prSet presAssocID="{C588B5C7-F7A0-423B-8E6C-021ACA81E38A}" presName="accent_1" presStyleCnt="0"/>
      <dgm:spPr/>
    </dgm:pt>
    <dgm:pt modelId="{6CBCC71B-5945-4105-B768-25790CD3DD46}" type="pres">
      <dgm:prSet presAssocID="{C588B5C7-F7A0-423B-8E6C-021ACA81E38A}" presName="accentRepeatNode" presStyleLbl="solidFgAcc1" presStyleIdx="0" presStyleCnt="5"/>
      <dgm:spPr/>
    </dgm:pt>
    <dgm:pt modelId="{9D81A9D4-41E0-4CB1-9EF2-0CC0BA694680}" type="pres">
      <dgm:prSet presAssocID="{D96385D5-B713-4B81-B5FF-2F5A28168F49}" presName="text_2" presStyleLbl="node1" presStyleIdx="1" presStyleCnt="5">
        <dgm:presLayoutVars>
          <dgm:bulletEnabled val="1"/>
        </dgm:presLayoutVars>
      </dgm:prSet>
      <dgm:spPr/>
    </dgm:pt>
    <dgm:pt modelId="{EFE3E6A2-8DBF-441D-9E62-2D44948738AC}" type="pres">
      <dgm:prSet presAssocID="{D96385D5-B713-4B81-B5FF-2F5A28168F49}" presName="accent_2" presStyleCnt="0"/>
      <dgm:spPr/>
    </dgm:pt>
    <dgm:pt modelId="{1E7DE8E7-88DB-4403-BFEB-ECC2ACE21423}" type="pres">
      <dgm:prSet presAssocID="{D96385D5-B713-4B81-B5FF-2F5A28168F49}" presName="accentRepeatNode" presStyleLbl="solidFgAcc1" presStyleIdx="1" presStyleCnt="5"/>
      <dgm:spPr/>
    </dgm:pt>
    <dgm:pt modelId="{054F92D3-E2DC-4C9D-9874-99F4BAF2060B}" type="pres">
      <dgm:prSet presAssocID="{B7CB7183-FABC-45EF-B9A7-878516BE764B}" presName="text_3" presStyleLbl="node1" presStyleIdx="2" presStyleCnt="5">
        <dgm:presLayoutVars>
          <dgm:bulletEnabled val="1"/>
        </dgm:presLayoutVars>
      </dgm:prSet>
      <dgm:spPr/>
    </dgm:pt>
    <dgm:pt modelId="{5889F649-99DC-4833-991C-FF88C070B9D2}" type="pres">
      <dgm:prSet presAssocID="{B7CB7183-FABC-45EF-B9A7-878516BE764B}" presName="accent_3" presStyleCnt="0"/>
      <dgm:spPr/>
    </dgm:pt>
    <dgm:pt modelId="{7BB19473-12CD-441C-99DD-1AE1D936A220}" type="pres">
      <dgm:prSet presAssocID="{B7CB7183-FABC-45EF-B9A7-878516BE764B}" presName="accentRepeatNode" presStyleLbl="solidFgAcc1" presStyleIdx="2" presStyleCnt="5"/>
      <dgm:spPr/>
    </dgm:pt>
    <dgm:pt modelId="{BD8AEB98-D80D-4255-8C9A-AAA38CA0E06F}" type="pres">
      <dgm:prSet presAssocID="{8E5EDB02-B3A1-4B78-B89B-FFC3A9F0AF19}" presName="text_4" presStyleLbl="node1" presStyleIdx="3" presStyleCnt="5">
        <dgm:presLayoutVars>
          <dgm:bulletEnabled val="1"/>
        </dgm:presLayoutVars>
      </dgm:prSet>
      <dgm:spPr/>
    </dgm:pt>
    <dgm:pt modelId="{8D822693-DEA1-464F-A5EA-657FD91CE5E5}" type="pres">
      <dgm:prSet presAssocID="{8E5EDB02-B3A1-4B78-B89B-FFC3A9F0AF19}" presName="accent_4" presStyleCnt="0"/>
      <dgm:spPr/>
    </dgm:pt>
    <dgm:pt modelId="{98049043-A089-4397-A19E-4DF99984C785}" type="pres">
      <dgm:prSet presAssocID="{8E5EDB02-B3A1-4B78-B89B-FFC3A9F0AF19}" presName="accentRepeatNode" presStyleLbl="solidFgAcc1" presStyleIdx="3" presStyleCnt="5"/>
      <dgm:spPr/>
    </dgm:pt>
    <dgm:pt modelId="{25E5798D-A7E4-42EE-BBF1-2BE545401320}" type="pres">
      <dgm:prSet presAssocID="{5191A298-370A-49AD-9F01-02AC0EAA4423}" presName="text_5" presStyleLbl="node1" presStyleIdx="4" presStyleCnt="5">
        <dgm:presLayoutVars>
          <dgm:bulletEnabled val="1"/>
        </dgm:presLayoutVars>
      </dgm:prSet>
      <dgm:spPr/>
    </dgm:pt>
    <dgm:pt modelId="{6BE31AA6-E9EE-41CD-9F51-33B743EE8097}" type="pres">
      <dgm:prSet presAssocID="{5191A298-370A-49AD-9F01-02AC0EAA4423}" presName="accent_5" presStyleCnt="0"/>
      <dgm:spPr/>
    </dgm:pt>
    <dgm:pt modelId="{C68F8318-2199-4AEE-AE6B-C864BB624FF8}" type="pres">
      <dgm:prSet presAssocID="{5191A298-370A-49AD-9F01-02AC0EAA4423}" presName="accentRepeatNode" presStyleLbl="solidFgAcc1" presStyleIdx="4" presStyleCnt="5"/>
      <dgm:spPr/>
    </dgm:pt>
  </dgm:ptLst>
  <dgm:cxnLst>
    <dgm:cxn modelId="{6935C001-3BF6-4A96-830E-7694037EC999}" type="presOf" srcId="{384FCE1B-2CCC-46DB-8028-AE99339E1D77}" destId="{52377736-BB54-4CDC-9337-E31F749191DC}" srcOrd="0" destOrd="0" presId="urn:microsoft.com/office/officeart/2008/layout/VerticalCurvedList"/>
    <dgm:cxn modelId="{61070810-D2B4-4D1E-9F37-6E84C4661506}" type="presOf" srcId="{D96385D5-B713-4B81-B5FF-2F5A28168F49}" destId="{9D81A9D4-41E0-4CB1-9EF2-0CC0BA694680}" srcOrd="0" destOrd="0" presId="urn:microsoft.com/office/officeart/2008/layout/VerticalCurvedList"/>
    <dgm:cxn modelId="{1553102D-F07D-4521-BB13-2905CE5F2842}" srcId="{E3BAC2AE-F43B-4B84-91DE-DFE2F4D21138}" destId="{B7CB7183-FABC-45EF-B9A7-878516BE764B}" srcOrd="2" destOrd="0" parTransId="{80F120A7-E5E3-4037-9216-54371B05E8C6}" sibTransId="{E9C65628-F369-4541-BDB5-8798A2E0B861}"/>
    <dgm:cxn modelId="{408C5141-2EB6-4647-A3BA-AEBD35861C66}" type="presOf" srcId="{8E5EDB02-B3A1-4B78-B89B-FFC3A9F0AF19}" destId="{BD8AEB98-D80D-4255-8C9A-AAA38CA0E06F}" srcOrd="0" destOrd="0" presId="urn:microsoft.com/office/officeart/2008/layout/VerticalCurvedList"/>
    <dgm:cxn modelId="{4F57A669-C8F5-4B8C-9685-5493AB6E897E}" type="presOf" srcId="{E3BAC2AE-F43B-4B84-91DE-DFE2F4D21138}" destId="{3E406597-76A8-4C97-9DB4-5CD0C8ECFD68}" srcOrd="0" destOrd="0" presId="urn:microsoft.com/office/officeart/2008/layout/VerticalCurvedList"/>
    <dgm:cxn modelId="{91D5D86F-4340-4B4B-BF46-308248D9665A}" type="presOf" srcId="{B7CB7183-FABC-45EF-B9A7-878516BE764B}" destId="{054F92D3-E2DC-4C9D-9874-99F4BAF2060B}" srcOrd="0" destOrd="0" presId="urn:microsoft.com/office/officeart/2008/layout/VerticalCurvedList"/>
    <dgm:cxn modelId="{EB9D3771-BEC3-4C05-BCF6-2C2F9BB40ECD}" srcId="{E3BAC2AE-F43B-4B84-91DE-DFE2F4D21138}" destId="{C588B5C7-F7A0-423B-8E6C-021ACA81E38A}" srcOrd="0" destOrd="0" parTransId="{8EB3034B-EF1C-4425-97F3-66E466B7032F}" sibTransId="{384FCE1B-2CCC-46DB-8028-AE99339E1D77}"/>
    <dgm:cxn modelId="{E4DF6A71-FFD3-4823-BCAA-D54FED591D82}" type="presOf" srcId="{5191A298-370A-49AD-9F01-02AC0EAA4423}" destId="{25E5798D-A7E4-42EE-BBF1-2BE545401320}" srcOrd="0" destOrd="0" presId="urn:microsoft.com/office/officeart/2008/layout/VerticalCurvedList"/>
    <dgm:cxn modelId="{6C75D273-CD39-4E46-A3A5-C1206413ACF3}" srcId="{E3BAC2AE-F43B-4B84-91DE-DFE2F4D21138}" destId="{8E5EDB02-B3A1-4B78-B89B-FFC3A9F0AF19}" srcOrd="3" destOrd="0" parTransId="{7753C7FA-6D09-4698-91B1-220ADB7162EC}" sibTransId="{DAAF52A0-AC47-49C7-A179-06BFFDEF82BD}"/>
    <dgm:cxn modelId="{845937BD-0328-40DF-8A77-F511A926C2A7}" srcId="{E3BAC2AE-F43B-4B84-91DE-DFE2F4D21138}" destId="{D96385D5-B713-4B81-B5FF-2F5A28168F49}" srcOrd="1" destOrd="0" parTransId="{F3129AD0-48BF-44B1-8F24-FE636F0D2389}" sibTransId="{464A8D4C-FE8D-410D-9128-9515089417CB}"/>
    <dgm:cxn modelId="{FADD11D7-1732-4C9C-BE7B-18B779631FB1}" type="presOf" srcId="{C588B5C7-F7A0-423B-8E6C-021ACA81E38A}" destId="{31B2DA11-DCD8-42FB-BD99-F9C6041BA81B}" srcOrd="0" destOrd="0" presId="urn:microsoft.com/office/officeart/2008/layout/VerticalCurvedList"/>
    <dgm:cxn modelId="{24711DFC-BF2F-4096-A8F0-B269519B0682}" srcId="{E3BAC2AE-F43B-4B84-91DE-DFE2F4D21138}" destId="{5191A298-370A-49AD-9F01-02AC0EAA4423}" srcOrd="4" destOrd="0" parTransId="{68A8E43E-FD0D-47BD-90BF-5EF0868BDCFF}" sibTransId="{351E8E7F-75AA-4C38-B939-029DD8CA31A5}"/>
    <dgm:cxn modelId="{0B953EEE-FAF2-4B54-BD87-55D2512EE8AD}" type="presParOf" srcId="{3E406597-76A8-4C97-9DB4-5CD0C8ECFD68}" destId="{D51F8FE4-5577-4D77-82BE-D352AB806D37}" srcOrd="0" destOrd="0" presId="urn:microsoft.com/office/officeart/2008/layout/VerticalCurvedList"/>
    <dgm:cxn modelId="{9680FC4C-FD3B-4102-8AD6-5D0160716DA5}" type="presParOf" srcId="{D51F8FE4-5577-4D77-82BE-D352AB806D37}" destId="{A2756CE0-1A68-42F6-B175-F01AE3865828}" srcOrd="0" destOrd="0" presId="urn:microsoft.com/office/officeart/2008/layout/VerticalCurvedList"/>
    <dgm:cxn modelId="{232A3B05-68D1-484B-981C-72FB825BA1E1}" type="presParOf" srcId="{A2756CE0-1A68-42F6-B175-F01AE3865828}" destId="{E7DFE50E-3CD3-4A53-B550-BA7C445DAE34}" srcOrd="0" destOrd="0" presId="urn:microsoft.com/office/officeart/2008/layout/VerticalCurvedList"/>
    <dgm:cxn modelId="{832CDDA7-D6B0-44BA-9882-D435B75CBF21}" type="presParOf" srcId="{A2756CE0-1A68-42F6-B175-F01AE3865828}" destId="{52377736-BB54-4CDC-9337-E31F749191DC}" srcOrd="1" destOrd="0" presId="urn:microsoft.com/office/officeart/2008/layout/VerticalCurvedList"/>
    <dgm:cxn modelId="{6F905CCC-D899-4365-96DA-AA0C1B003077}" type="presParOf" srcId="{A2756CE0-1A68-42F6-B175-F01AE3865828}" destId="{DABF26DB-D611-4ED8-BA3A-B8CC4A5A870A}" srcOrd="2" destOrd="0" presId="urn:microsoft.com/office/officeart/2008/layout/VerticalCurvedList"/>
    <dgm:cxn modelId="{5EF42A97-BB2D-41F9-9834-B14B082A9EFF}" type="presParOf" srcId="{A2756CE0-1A68-42F6-B175-F01AE3865828}" destId="{691922A0-83FA-450E-A647-A5CC485BC9D6}" srcOrd="3" destOrd="0" presId="urn:microsoft.com/office/officeart/2008/layout/VerticalCurvedList"/>
    <dgm:cxn modelId="{9DD9E207-F92E-4FEE-A9C7-ABCD26F0834A}" type="presParOf" srcId="{D51F8FE4-5577-4D77-82BE-D352AB806D37}" destId="{31B2DA11-DCD8-42FB-BD99-F9C6041BA81B}" srcOrd="1" destOrd="0" presId="urn:microsoft.com/office/officeart/2008/layout/VerticalCurvedList"/>
    <dgm:cxn modelId="{04DF71BA-5697-4015-B279-730EF0487861}" type="presParOf" srcId="{D51F8FE4-5577-4D77-82BE-D352AB806D37}" destId="{C75463E4-74A7-4DA9-AF79-1E75CFF06ABD}" srcOrd="2" destOrd="0" presId="urn:microsoft.com/office/officeart/2008/layout/VerticalCurvedList"/>
    <dgm:cxn modelId="{2F4C6B96-10BD-4D2B-A30C-B8CE87D3BD7A}" type="presParOf" srcId="{C75463E4-74A7-4DA9-AF79-1E75CFF06ABD}" destId="{6CBCC71B-5945-4105-B768-25790CD3DD46}" srcOrd="0" destOrd="0" presId="urn:microsoft.com/office/officeart/2008/layout/VerticalCurvedList"/>
    <dgm:cxn modelId="{04FDE9D6-9012-46BE-96B8-235A7E6AE852}" type="presParOf" srcId="{D51F8FE4-5577-4D77-82BE-D352AB806D37}" destId="{9D81A9D4-41E0-4CB1-9EF2-0CC0BA694680}" srcOrd="3" destOrd="0" presId="urn:microsoft.com/office/officeart/2008/layout/VerticalCurvedList"/>
    <dgm:cxn modelId="{0493F7FB-4913-4E0C-95A1-0864AC5DD004}" type="presParOf" srcId="{D51F8FE4-5577-4D77-82BE-D352AB806D37}" destId="{EFE3E6A2-8DBF-441D-9E62-2D44948738AC}" srcOrd="4" destOrd="0" presId="urn:microsoft.com/office/officeart/2008/layout/VerticalCurvedList"/>
    <dgm:cxn modelId="{5554586E-3B54-4E4A-9105-FDDFDCE6B553}" type="presParOf" srcId="{EFE3E6A2-8DBF-441D-9E62-2D44948738AC}" destId="{1E7DE8E7-88DB-4403-BFEB-ECC2ACE21423}" srcOrd="0" destOrd="0" presId="urn:microsoft.com/office/officeart/2008/layout/VerticalCurvedList"/>
    <dgm:cxn modelId="{E8E4E88A-3875-4E8C-B7F1-3F5D3AB9CEEA}" type="presParOf" srcId="{D51F8FE4-5577-4D77-82BE-D352AB806D37}" destId="{054F92D3-E2DC-4C9D-9874-99F4BAF2060B}" srcOrd="5" destOrd="0" presId="urn:microsoft.com/office/officeart/2008/layout/VerticalCurvedList"/>
    <dgm:cxn modelId="{AE39203B-17DB-45AD-84A1-118047AFA54B}" type="presParOf" srcId="{D51F8FE4-5577-4D77-82BE-D352AB806D37}" destId="{5889F649-99DC-4833-991C-FF88C070B9D2}" srcOrd="6" destOrd="0" presId="urn:microsoft.com/office/officeart/2008/layout/VerticalCurvedList"/>
    <dgm:cxn modelId="{6F73EF07-4A72-41CA-AADB-F14DA65D1899}" type="presParOf" srcId="{5889F649-99DC-4833-991C-FF88C070B9D2}" destId="{7BB19473-12CD-441C-99DD-1AE1D936A220}" srcOrd="0" destOrd="0" presId="urn:microsoft.com/office/officeart/2008/layout/VerticalCurvedList"/>
    <dgm:cxn modelId="{4F178B5F-830D-4F8E-8B68-506E0F74A209}" type="presParOf" srcId="{D51F8FE4-5577-4D77-82BE-D352AB806D37}" destId="{BD8AEB98-D80D-4255-8C9A-AAA38CA0E06F}" srcOrd="7" destOrd="0" presId="urn:microsoft.com/office/officeart/2008/layout/VerticalCurvedList"/>
    <dgm:cxn modelId="{941D6900-32E7-4221-8640-D764F9AF2887}" type="presParOf" srcId="{D51F8FE4-5577-4D77-82BE-D352AB806D37}" destId="{8D822693-DEA1-464F-A5EA-657FD91CE5E5}" srcOrd="8" destOrd="0" presId="urn:microsoft.com/office/officeart/2008/layout/VerticalCurvedList"/>
    <dgm:cxn modelId="{D82E77E6-EF63-4C59-B78B-9C7211DCCEC6}" type="presParOf" srcId="{8D822693-DEA1-464F-A5EA-657FD91CE5E5}" destId="{98049043-A089-4397-A19E-4DF99984C785}" srcOrd="0" destOrd="0" presId="urn:microsoft.com/office/officeart/2008/layout/VerticalCurvedList"/>
    <dgm:cxn modelId="{EEECB3E8-EA23-4684-821A-7FA31860B769}" type="presParOf" srcId="{D51F8FE4-5577-4D77-82BE-D352AB806D37}" destId="{25E5798D-A7E4-42EE-BBF1-2BE545401320}" srcOrd="9" destOrd="0" presId="urn:microsoft.com/office/officeart/2008/layout/VerticalCurvedList"/>
    <dgm:cxn modelId="{478A2E2F-3921-46D6-B8A7-A3CA2AC11DA6}" type="presParOf" srcId="{D51F8FE4-5577-4D77-82BE-D352AB806D37}" destId="{6BE31AA6-E9EE-41CD-9F51-33B743EE8097}" srcOrd="10" destOrd="0" presId="urn:microsoft.com/office/officeart/2008/layout/VerticalCurvedList"/>
    <dgm:cxn modelId="{3FB1591F-71D5-4E2F-BCBD-2AB30EF81D59}" type="presParOf" srcId="{6BE31AA6-E9EE-41CD-9F51-33B743EE8097}" destId="{C68F8318-2199-4AEE-AE6B-C864BB624F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8F12A5-264F-4AC5-A356-997D5EAC0D9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IN"/>
        </a:p>
      </dgm:t>
    </dgm:pt>
    <dgm:pt modelId="{510F2585-D90B-4168-AD96-A112529D0069}">
      <dgm:prSet/>
      <dgm:spPr/>
      <dgm:t>
        <a:bodyPr/>
        <a:lstStyle/>
        <a:p>
          <a:r>
            <a:rPr lang="en-IN" dirty="0" err="1"/>
            <a:t>Ligo</a:t>
          </a:r>
          <a:r>
            <a:rPr lang="en-IN" dirty="0"/>
            <a:t>-Virgo collaboration have not yet detected any CGW</a:t>
          </a:r>
        </a:p>
      </dgm:t>
    </dgm:pt>
    <dgm:pt modelId="{1FDBB387-B188-4BB6-99D0-D7260805EADB}" type="parTrans" cxnId="{862040C8-B290-4AB4-B92A-7FDB4946598E}">
      <dgm:prSet/>
      <dgm:spPr/>
      <dgm:t>
        <a:bodyPr/>
        <a:lstStyle/>
        <a:p>
          <a:endParaRPr lang="en-IN"/>
        </a:p>
      </dgm:t>
    </dgm:pt>
    <dgm:pt modelId="{311C1017-1CF1-4FD9-BB6F-0C6159C86603}" type="sibTrans" cxnId="{862040C8-B290-4AB4-B92A-7FDB4946598E}">
      <dgm:prSet/>
      <dgm:spPr/>
      <dgm:t>
        <a:bodyPr/>
        <a:lstStyle/>
        <a:p>
          <a:endParaRPr lang="en-IN"/>
        </a:p>
      </dgm:t>
    </dgm:pt>
    <dgm:pt modelId="{C5137D48-A32D-4677-A6B4-84D81FF1499E}">
      <dgm:prSet/>
      <dgm:spPr/>
      <dgm:t>
        <a:bodyPr/>
        <a:lstStyle/>
        <a:p>
          <a:r>
            <a:rPr lang="en-IN"/>
            <a:t>Einstein telescope and cosmic explorer may detect them instantaneously or after 1 year of integration time</a:t>
          </a:r>
          <a:endParaRPr lang="en-IN" dirty="0"/>
        </a:p>
      </dgm:t>
    </dgm:pt>
    <dgm:pt modelId="{8397794B-6255-4123-91F2-029CDB9B023D}" type="parTrans" cxnId="{F4AFBE52-D768-4950-8A02-26E52054D950}">
      <dgm:prSet/>
      <dgm:spPr/>
      <dgm:t>
        <a:bodyPr/>
        <a:lstStyle/>
        <a:p>
          <a:endParaRPr lang="en-IN"/>
        </a:p>
      </dgm:t>
    </dgm:pt>
    <dgm:pt modelId="{BBA15560-18F0-466D-9829-CF9AFCCC1E72}" type="sibTrans" cxnId="{F4AFBE52-D768-4950-8A02-26E52054D950}">
      <dgm:prSet/>
      <dgm:spPr/>
      <dgm:t>
        <a:bodyPr/>
        <a:lstStyle/>
        <a:p>
          <a:endParaRPr lang="en-IN"/>
        </a:p>
      </dgm:t>
    </dgm:pt>
    <dgm:pt modelId="{62C6B4C7-6E2C-4EF5-AA89-11A2690F5F10}" type="pres">
      <dgm:prSet presAssocID="{1C8F12A5-264F-4AC5-A356-997D5EAC0D93}" presName="vert0" presStyleCnt="0">
        <dgm:presLayoutVars>
          <dgm:dir/>
          <dgm:animOne val="branch"/>
          <dgm:animLvl val="lvl"/>
        </dgm:presLayoutVars>
      </dgm:prSet>
      <dgm:spPr/>
    </dgm:pt>
    <dgm:pt modelId="{77347EAC-C567-4CB3-B51C-3E3BD3D41D73}" type="pres">
      <dgm:prSet presAssocID="{510F2585-D90B-4168-AD96-A112529D0069}" presName="thickLine" presStyleLbl="alignNode1" presStyleIdx="0" presStyleCnt="2"/>
      <dgm:spPr/>
    </dgm:pt>
    <dgm:pt modelId="{9CBA4D0B-1580-4DA8-AD6A-DA8F046AA6A7}" type="pres">
      <dgm:prSet presAssocID="{510F2585-D90B-4168-AD96-A112529D0069}" presName="horz1" presStyleCnt="0"/>
      <dgm:spPr/>
    </dgm:pt>
    <dgm:pt modelId="{9F328097-78A5-4972-878B-D5DA7D069F78}" type="pres">
      <dgm:prSet presAssocID="{510F2585-D90B-4168-AD96-A112529D0069}" presName="tx1" presStyleLbl="revTx" presStyleIdx="0" presStyleCnt="2"/>
      <dgm:spPr/>
    </dgm:pt>
    <dgm:pt modelId="{D2D8B7CC-8644-4CD6-B9C6-7CBD99CFE66F}" type="pres">
      <dgm:prSet presAssocID="{510F2585-D90B-4168-AD96-A112529D0069}" presName="vert1" presStyleCnt="0"/>
      <dgm:spPr/>
    </dgm:pt>
    <dgm:pt modelId="{9F86E942-B7FA-400C-AFBB-DD5DED1BD9D1}" type="pres">
      <dgm:prSet presAssocID="{C5137D48-A32D-4677-A6B4-84D81FF1499E}" presName="thickLine" presStyleLbl="alignNode1" presStyleIdx="1" presStyleCnt="2"/>
      <dgm:spPr/>
    </dgm:pt>
    <dgm:pt modelId="{F12D93ED-6C1A-4647-96F2-CE58D29EFB71}" type="pres">
      <dgm:prSet presAssocID="{C5137D48-A32D-4677-A6B4-84D81FF1499E}" presName="horz1" presStyleCnt="0"/>
      <dgm:spPr/>
    </dgm:pt>
    <dgm:pt modelId="{B7042B78-F68C-4F99-9FBB-21F961C55A31}" type="pres">
      <dgm:prSet presAssocID="{C5137D48-A32D-4677-A6B4-84D81FF1499E}" presName="tx1" presStyleLbl="revTx" presStyleIdx="1" presStyleCnt="2"/>
      <dgm:spPr/>
    </dgm:pt>
    <dgm:pt modelId="{8E14D787-79C8-41E7-89F0-4B23EA95ED41}" type="pres">
      <dgm:prSet presAssocID="{C5137D48-A32D-4677-A6B4-84D81FF1499E}" presName="vert1" presStyleCnt="0"/>
      <dgm:spPr/>
    </dgm:pt>
  </dgm:ptLst>
  <dgm:cxnLst>
    <dgm:cxn modelId="{169B921A-ED1F-4E6F-8234-BF2D90E9E500}" type="presOf" srcId="{1C8F12A5-264F-4AC5-A356-997D5EAC0D93}" destId="{62C6B4C7-6E2C-4EF5-AA89-11A2690F5F10}" srcOrd="0" destOrd="0" presId="urn:microsoft.com/office/officeart/2008/layout/LinedList"/>
    <dgm:cxn modelId="{F4AFBE52-D768-4950-8A02-26E52054D950}" srcId="{1C8F12A5-264F-4AC5-A356-997D5EAC0D93}" destId="{C5137D48-A32D-4677-A6B4-84D81FF1499E}" srcOrd="1" destOrd="0" parTransId="{8397794B-6255-4123-91F2-029CDB9B023D}" sibTransId="{BBA15560-18F0-466D-9829-CF9AFCCC1E72}"/>
    <dgm:cxn modelId="{CA9D3D92-CEAC-4B62-8596-8B1E685E2232}" type="presOf" srcId="{510F2585-D90B-4168-AD96-A112529D0069}" destId="{9F328097-78A5-4972-878B-D5DA7D069F78}" srcOrd="0" destOrd="0" presId="urn:microsoft.com/office/officeart/2008/layout/LinedList"/>
    <dgm:cxn modelId="{862040C8-B290-4AB4-B92A-7FDB4946598E}" srcId="{1C8F12A5-264F-4AC5-A356-997D5EAC0D93}" destId="{510F2585-D90B-4168-AD96-A112529D0069}" srcOrd="0" destOrd="0" parTransId="{1FDBB387-B188-4BB6-99D0-D7260805EADB}" sibTransId="{311C1017-1CF1-4FD9-BB6F-0C6159C86603}"/>
    <dgm:cxn modelId="{06342EF0-0543-45D1-885D-3C8FFDF0EFDB}" type="presOf" srcId="{C5137D48-A32D-4677-A6B4-84D81FF1499E}" destId="{B7042B78-F68C-4F99-9FBB-21F961C55A31}" srcOrd="0" destOrd="0" presId="urn:microsoft.com/office/officeart/2008/layout/LinedList"/>
    <dgm:cxn modelId="{DBDF2379-20D6-47B7-B234-33EADA982BC4}" type="presParOf" srcId="{62C6B4C7-6E2C-4EF5-AA89-11A2690F5F10}" destId="{77347EAC-C567-4CB3-B51C-3E3BD3D41D73}" srcOrd="0" destOrd="0" presId="urn:microsoft.com/office/officeart/2008/layout/LinedList"/>
    <dgm:cxn modelId="{4C53E42A-C3A5-4632-B632-BDDBC16CCE94}" type="presParOf" srcId="{62C6B4C7-6E2C-4EF5-AA89-11A2690F5F10}" destId="{9CBA4D0B-1580-4DA8-AD6A-DA8F046AA6A7}" srcOrd="1" destOrd="0" presId="urn:microsoft.com/office/officeart/2008/layout/LinedList"/>
    <dgm:cxn modelId="{0248FD4E-323D-406A-A72B-716AD514E078}" type="presParOf" srcId="{9CBA4D0B-1580-4DA8-AD6A-DA8F046AA6A7}" destId="{9F328097-78A5-4972-878B-D5DA7D069F78}" srcOrd="0" destOrd="0" presId="urn:microsoft.com/office/officeart/2008/layout/LinedList"/>
    <dgm:cxn modelId="{882FF758-55CB-4087-847B-23F916C1B7E6}" type="presParOf" srcId="{9CBA4D0B-1580-4DA8-AD6A-DA8F046AA6A7}" destId="{D2D8B7CC-8644-4CD6-B9C6-7CBD99CFE66F}" srcOrd="1" destOrd="0" presId="urn:microsoft.com/office/officeart/2008/layout/LinedList"/>
    <dgm:cxn modelId="{67EE0C28-44FD-4DAE-ABFB-85B4937084CE}" type="presParOf" srcId="{62C6B4C7-6E2C-4EF5-AA89-11A2690F5F10}" destId="{9F86E942-B7FA-400C-AFBB-DD5DED1BD9D1}" srcOrd="2" destOrd="0" presId="urn:microsoft.com/office/officeart/2008/layout/LinedList"/>
    <dgm:cxn modelId="{F1728E30-F3F7-4578-A3E9-9136DE45B366}" type="presParOf" srcId="{62C6B4C7-6E2C-4EF5-AA89-11A2690F5F10}" destId="{F12D93ED-6C1A-4647-96F2-CE58D29EFB71}" srcOrd="3" destOrd="0" presId="urn:microsoft.com/office/officeart/2008/layout/LinedList"/>
    <dgm:cxn modelId="{47D02856-ED81-4315-AE6C-6BEC1EC5DF83}" type="presParOf" srcId="{F12D93ED-6C1A-4647-96F2-CE58D29EFB71}" destId="{B7042B78-F68C-4F99-9FBB-21F961C55A31}" srcOrd="0" destOrd="0" presId="urn:microsoft.com/office/officeart/2008/layout/LinedList"/>
    <dgm:cxn modelId="{8961FD85-34E2-4B6F-89BA-D92DB7FF1D9B}" type="presParOf" srcId="{F12D93ED-6C1A-4647-96F2-CE58D29EFB71}" destId="{8E14D787-79C8-41E7-89F0-4B23EA95ED4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86A29E-96C9-4CF2-9B94-90571AEEA086}" type="doc">
      <dgm:prSet loTypeId="urn:microsoft.com/office/officeart/2005/8/layout/process1" loCatId="process" qsTypeId="urn:microsoft.com/office/officeart/2005/8/quickstyle/3d1" qsCatId="3D" csTypeId="urn:microsoft.com/office/officeart/2005/8/colors/accent1_2" csCatId="accent1" phldr="1"/>
      <dgm:spPr/>
    </dgm:pt>
    <dgm:pt modelId="{D6E3F6AC-2BA0-47B5-93D5-BF8CE5B512BA}">
      <dgm:prSet phldrT="[Text]"/>
      <dgm:spPr/>
      <dgm:t>
        <a:bodyPr/>
        <a:lstStyle/>
        <a:p>
          <a:r>
            <a:rPr lang="en-IN" dirty="0"/>
            <a:t>Differentially rotating NS (massive) with seed poloidal field</a:t>
          </a:r>
        </a:p>
      </dgm:t>
    </dgm:pt>
    <dgm:pt modelId="{E9921571-B667-44A3-9588-1853D55A223B}" type="parTrans" cxnId="{AA8A506A-22BD-40C0-BAA7-A38BE26A340B}">
      <dgm:prSet/>
      <dgm:spPr/>
      <dgm:t>
        <a:bodyPr/>
        <a:lstStyle/>
        <a:p>
          <a:endParaRPr lang="en-IN"/>
        </a:p>
      </dgm:t>
    </dgm:pt>
    <dgm:pt modelId="{6F48093F-ECA0-4A5F-B983-69A2D6F3F45D}" type="sibTrans" cxnId="{AA8A506A-22BD-40C0-BAA7-A38BE26A340B}">
      <dgm:prSet/>
      <dgm:spPr/>
      <dgm:t>
        <a:bodyPr/>
        <a:lstStyle/>
        <a:p>
          <a:endParaRPr lang="en-IN"/>
        </a:p>
      </dgm:t>
    </dgm:pt>
    <dgm:pt modelId="{FF514CF5-53B8-4148-8283-CC00DEA9B0BF}">
      <dgm:prSet phldrT="[Text]"/>
      <dgm:spPr/>
      <dgm:t>
        <a:bodyPr/>
        <a:lstStyle/>
        <a:p>
          <a:r>
            <a:rPr lang="en-IN" dirty="0"/>
            <a:t>Magnetic braking and viscous damping</a:t>
          </a:r>
        </a:p>
      </dgm:t>
    </dgm:pt>
    <dgm:pt modelId="{AC3C4121-76BE-41F9-87CB-F780AAB7B273}" type="parTrans" cxnId="{D28D185F-DC69-4C21-A2D2-40DFB73AF620}">
      <dgm:prSet/>
      <dgm:spPr/>
      <dgm:t>
        <a:bodyPr/>
        <a:lstStyle/>
        <a:p>
          <a:endParaRPr lang="en-IN"/>
        </a:p>
      </dgm:t>
    </dgm:pt>
    <dgm:pt modelId="{F26003C1-8229-496B-AE23-E5554BF82EFC}" type="sibTrans" cxnId="{D28D185F-DC69-4C21-A2D2-40DFB73AF620}">
      <dgm:prSet/>
      <dgm:spPr/>
      <dgm:t>
        <a:bodyPr/>
        <a:lstStyle/>
        <a:p>
          <a:endParaRPr lang="en-IN"/>
        </a:p>
      </dgm:t>
    </dgm:pt>
    <dgm:pt modelId="{9C4437ED-2D47-4831-983D-413DCB31A03A}">
      <dgm:prSet phldrT="[Text]"/>
      <dgm:spPr/>
      <dgm:t>
        <a:bodyPr/>
        <a:lstStyle/>
        <a:p>
          <a:r>
            <a:rPr lang="en-IN" dirty="0"/>
            <a:t>Uniformly rotating (less massive NS)</a:t>
          </a:r>
        </a:p>
      </dgm:t>
    </dgm:pt>
    <dgm:pt modelId="{E65ECF2B-39A2-4385-98F9-65C08FAD543F}" type="parTrans" cxnId="{477FEB71-3402-4FE2-96CB-445C4271FAB1}">
      <dgm:prSet/>
      <dgm:spPr/>
      <dgm:t>
        <a:bodyPr/>
        <a:lstStyle/>
        <a:p>
          <a:endParaRPr lang="en-IN"/>
        </a:p>
      </dgm:t>
    </dgm:pt>
    <dgm:pt modelId="{3C36B698-0F65-4810-B870-3B81FD374693}" type="sibTrans" cxnId="{477FEB71-3402-4FE2-96CB-445C4271FAB1}">
      <dgm:prSet/>
      <dgm:spPr/>
      <dgm:t>
        <a:bodyPr/>
        <a:lstStyle/>
        <a:p>
          <a:endParaRPr lang="en-IN"/>
        </a:p>
      </dgm:t>
    </dgm:pt>
    <dgm:pt modelId="{FF094F34-13D7-4C01-B83A-711D25DB7AFF}" type="pres">
      <dgm:prSet presAssocID="{1786A29E-96C9-4CF2-9B94-90571AEEA086}" presName="Name0" presStyleCnt="0">
        <dgm:presLayoutVars>
          <dgm:dir/>
          <dgm:resizeHandles val="exact"/>
        </dgm:presLayoutVars>
      </dgm:prSet>
      <dgm:spPr/>
    </dgm:pt>
    <dgm:pt modelId="{6B21C4DF-9290-409C-9245-BA82E5146B54}" type="pres">
      <dgm:prSet presAssocID="{D6E3F6AC-2BA0-47B5-93D5-BF8CE5B512BA}" presName="node" presStyleLbl="node1" presStyleIdx="0" presStyleCnt="3">
        <dgm:presLayoutVars>
          <dgm:bulletEnabled val="1"/>
        </dgm:presLayoutVars>
      </dgm:prSet>
      <dgm:spPr/>
    </dgm:pt>
    <dgm:pt modelId="{CFF7C643-DCCD-4D0E-A96F-3DB781A99177}" type="pres">
      <dgm:prSet presAssocID="{6F48093F-ECA0-4A5F-B983-69A2D6F3F45D}" presName="sibTrans" presStyleLbl="sibTrans2D1" presStyleIdx="0" presStyleCnt="2"/>
      <dgm:spPr/>
    </dgm:pt>
    <dgm:pt modelId="{91B692DA-A0F2-4D61-879B-7500083F95C0}" type="pres">
      <dgm:prSet presAssocID="{6F48093F-ECA0-4A5F-B983-69A2D6F3F45D}" presName="connectorText" presStyleLbl="sibTrans2D1" presStyleIdx="0" presStyleCnt="2"/>
      <dgm:spPr/>
    </dgm:pt>
    <dgm:pt modelId="{4F2012E9-6E35-4755-8366-9DDBE4A855AD}" type="pres">
      <dgm:prSet presAssocID="{FF514CF5-53B8-4148-8283-CC00DEA9B0BF}" presName="node" presStyleLbl="node1" presStyleIdx="1" presStyleCnt="3">
        <dgm:presLayoutVars>
          <dgm:bulletEnabled val="1"/>
        </dgm:presLayoutVars>
      </dgm:prSet>
      <dgm:spPr/>
    </dgm:pt>
    <dgm:pt modelId="{FB033F86-F97B-4A97-9C6C-7815D60A08E7}" type="pres">
      <dgm:prSet presAssocID="{F26003C1-8229-496B-AE23-E5554BF82EFC}" presName="sibTrans" presStyleLbl="sibTrans2D1" presStyleIdx="1" presStyleCnt="2"/>
      <dgm:spPr/>
    </dgm:pt>
    <dgm:pt modelId="{F4DFD545-4E4C-4248-B595-B90CC421B260}" type="pres">
      <dgm:prSet presAssocID="{F26003C1-8229-496B-AE23-E5554BF82EFC}" presName="connectorText" presStyleLbl="sibTrans2D1" presStyleIdx="1" presStyleCnt="2"/>
      <dgm:spPr/>
    </dgm:pt>
    <dgm:pt modelId="{8F9409F1-A278-4E6B-B8AC-6F297BB273DF}" type="pres">
      <dgm:prSet presAssocID="{9C4437ED-2D47-4831-983D-413DCB31A03A}" presName="node" presStyleLbl="node1" presStyleIdx="2" presStyleCnt="3">
        <dgm:presLayoutVars>
          <dgm:bulletEnabled val="1"/>
        </dgm:presLayoutVars>
      </dgm:prSet>
      <dgm:spPr/>
    </dgm:pt>
  </dgm:ptLst>
  <dgm:cxnLst>
    <dgm:cxn modelId="{DBBF002C-3811-43BD-BD68-DA48C8F79CF0}" type="presOf" srcId="{1786A29E-96C9-4CF2-9B94-90571AEEA086}" destId="{FF094F34-13D7-4C01-B83A-711D25DB7AFF}" srcOrd="0" destOrd="0" presId="urn:microsoft.com/office/officeart/2005/8/layout/process1"/>
    <dgm:cxn modelId="{E1756F3F-7BC5-49AA-B557-29788EA87731}" type="presOf" srcId="{6F48093F-ECA0-4A5F-B983-69A2D6F3F45D}" destId="{CFF7C643-DCCD-4D0E-A96F-3DB781A99177}" srcOrd="0" destOrd="0" presId="urn:microsoft.com/office/officeart/2005/8/layout/process1"/>
    <dgm:cxn modelId="{D28D185F-DC69-4C21-A2D2-40DFB73AF620}" srcId="{1786A29E-96C9-4CF2-9B94-90571AEEA086}" destId="{FF514CF5-53B8-4148-8283-CC00DEA9B0BF}" srcOrd="1" destOrd="0" parTransId="{AC3C4121-76BE-41F9-87CB-F780AAB7B273}" sibTransId="{F26003C1-8229-496B-AE23-E5554BF82EFC}"/>
    <dgm:cxn modelId="{B75EEA45-F9B3-42C5-A2E2-8A7EE4B9B0A8}" type="presOf" srcId="{F26003C1-8229-496B-AE23-E5554BF82EFC}" destId="{F4DFD545-4E4C-4248-B595-B90CC421B260}" srcOrd="1" destOrd="0" presId="urn:microsoft.com/office/officeart/2005/8/layout/process1"/>
    <dgm:cxn modelId="{AA8A506A-22BD-40C0-BAA7-A38BE26A340B}" srcId="{1786A29E-96C9-4CF2-9B94-90571AEEA086}" destId="{D6E3F6AC-2BA0-47B5-93D5-BF8CE5B512BA}" srcOrd="0" destOrd="0" parTransId="{E9921571-B667-44A3-9588-1853D55A223B}" sibTransId="{6F48093F-ECA0-4A5F-B983-69A2D6F3F45D}"/>
    <dgm:cxn modelId="{477FEB71-3402-4FE2-96CB-445C4271FAB1}" srcId="{1786A29E-96C9-4CF2-9B94-90571AEEA086}" destId="{9C4437ED-2D47-4831-983D-413DCB31A03A}" srcOrd="2" destOrd="0" parTransId="{E65ECF2B-39A2-4385-98F9-65C08FAD543F}" sibTransId="{3C36B698-0F65-4810-B870-3B81FD374693}"/>
    <dgm:cxn modelId="{AFD54456-2130-4FA2-8709-E055F5A4B5DF}" type="presOf" srcId="{FF514CF5-53B8-4148-8283-CC00DEA9B0BF}" destId="{4F2012E9-6E35-4755-8366-9DDBE4A855AD}" srcOrd="0" destOrd="0" presId="urn:microsoft.com/office/officeart/2005/8/layout/process1"/>
    <dgm:cxn modelId="{6614EC8E-21FF-4C07-AC81-16E44103AF21}" type="presOf" srcId="{9C4437ED-2D47-4831-983D-413DCB31A03A}" destId="{8F9409F1-A278-4E6B-B8AC-6F297BB273DF}" srcOrd="0" destOrd="0" presId="urn:microsoft.com/office/officeart/2005/8/layout/process1"/>
    <dgm:cxn modelId="{C874279F-172C-4B40-A335-3852AE9FAD9E}" type="presOf" srcId="{D6E3F6AC-2BA0-47B5-93D5-BF8CE5B512BA}" destId="{6B21C4DF-9290-409C-9245-BA82E5146B54}" srcOrd="0" destOrd="0" presId="urn:microsoft.com/office/officeart/2005/8/layout/process1"/>
    <dgm:cxn modelId="{56C57FA6-53EC-4870-B34D-B923788A9499}" type="presOf" srcId="{6F48093F-ECA0-4A5F-B983-69A2D6F3F45D}" destId="{91B692DA-A0F2-4D61-879B-7500083F95C0}" srcOrd="1" destOrd="0" presId="urn:microsoft.com/office/officeart/2005/8/layout/process1"/>
    <dgm:cxn modelId="{712CAEB9-6E0D-4D7F-AD49-C6C0C688990E}" type="presOf" srcId="{F26003C1-8229-496B-AE23-E5554BF82EFC}" destId="{FB033F86-F97B-4A97-9C6C-7815D60A08E7}" srcOrd="0" destOrd="0" presId="urn:microsoft.com/office/officeart/2005/8/layout/process1"/>
    <dgm:cxn modelId="{84196B00-ED73-4D5D-80D1-1A05C8F8708B}" type="presParOf" srcId="{FF094F34-13D7-4C01-B83A-711D25DB7AFF}" destId="{6B21C4DF-9290-409C-9245-BA82E5146B54}" srcOrd="0" destOrd="0" presId="urn:microsoft.com/office/officeart/2005/8/layout/process1"/>
    <dgm:cxn modelId="{F7A2BD4B-DB7F-471C-8A46-999BD17B1AAF}" type="presParOf" srcId="{FF094F34-13D7-4C01-B83A-711D25DB7AFF}" destId="{CFF7C643-DCCD-4D0E-A96F-3DB781A99177}" srcOrd="1" destOrd="0" presId="urn:microsoft.com/office/officeart/2005/8/layout/process1"/>
    <dgm:cxn modelId="{9B199603-D3DB-4B9C-B387-DE40AF0CA199}" type="presParOf" srcId="{CFF7C643-DCCD-4D0E-A96F-3DB781A99177}" destId="{91B692DA-A0F2-4D61-879B-7500083F95C0}" srcOrd="0" destOrd="0" presId="urn:microsoft.com/office/officeart/2005/8/layout/process1"/>
    <dgm:cxn modelId="{6EC7A169-D66E-41F2-85A4-4A5FF6B5E08C}" type="presParOf" srcId="{FF094F34-13D7-4C01-B83A-711D25DB7AFF}" destId="{4F2012E9-6E35-4755-8366-9DDBE4A855AD}" srcOrd="2" destOrd="0" presId="urn:microsoft.com/office/officeart/2005/8/layout/process1"/>
    <dgm:cxn modelId="{967DB5CF-03C1-45D9-9E29-56DED033DAB7}" type="presParOf" srcId="{FF094F34-13D7-4C01-B83A-711D25DB7AFF}" destId="{FB033F86-F97B-4A97-9C6C-7815D60A08E7}" srcOrd="3" destOrd="0" presId="urn:microsoft.com/office/officeart/2005/8/layout/process1"/>
    <dgm:cxn modelId="{843DA5C7-F102-4B67-8B22-22FA17776432}" type="presParOf" srcId="{FB033F86-F97B-4A97-9C6C-7815D60A08E7}" destId="{F4DFD545-4E4C-4248-B595-B90CC421B260}" srcOrd="0" destOrd="0" presId="urn:microsoft.com/office/officeart/2005/8/layout/process1"/>
    <dgm:cxn modelId="{E8C89DAA-2A1B-4398-8CB8-C0A9CEE1D9F4}" type="presParOf" srcId="{FF094F34-13D7-4C01-B83A-711D25DB7AFF}" destId="{8F9409F1-A278-4E6B-B8AC-6F297BB273D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3BAC2AE-F43B-4B84-91DE-DFE2F4D21138}"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IN"/>
        </a:p>
      </dgm:t>
    </dgm:pt>
    <dgm:pt modelId="{B7CB7183-FABC-45EF-B9A7-878516BE764B}">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We can try to </a:t>
          </a:r>
          <a:r>
            <a:rPr lang="en-IN" sz="1800" b="1" dirty="0">
              <a:effectLst/>
              <a:latin typeface="Calibri" panose="020F0502020204030204" pitchFamily="34" charset="0"/>
              <a:ea typeface="Calibri" panose="020F0502020204030204" pitchFamily="34" charset="0"/>
              <a:cs typeface="Vrinda" panose="020B0502040204020203" pitchFamily="34" charset="0"/>
            </a:rPr>
            <a:t>increase the detection </a:t>
          </a:r>
          <a:r>
            <a:rPr lang="en-IN" sz="1800" dirty="0">
              <a:effectLst/>
              <a:latin typeface="Calibri" panose="020F0502020204030204" pitchFamily="34" charset="0"/>
              <a:ea typeface="Calibri" panose="020F0502020204030204" pitchFamily="34" charset="0"/>
              <a:cs typeface="Vrinda" panose="020B0502040204020203" pitchFamily="34" charset="0"/>
            </a:rPr>
            <a:t>probability by calculating SNR over 1 year </a:t>
          </a:r>
          <a:r>
            <a:rPr lang="en-US" sz="1800" dirty="0"/>
            <a:t>leading to direct detection of NSs</a:t>
          </a:r>
          <a:r>
            <a:rPr lang="en-IN" sz="1800" dirty="0">
              <a:effectLst/>
              <a:latin typeface="Calibri" panose="020F0502020204030204" pitchFamily="34" charset="0"/>
              <a:ea typeface="Calibri" panose="020F0502020204030204" pitchFamily="34" charset="0"/>
              <a:cs typeface="Vrinda" panose="020B0502040204020203" pitchFamily="34" charset="0"/>
            </a:rPr>
            <a:t> (which cumulatively adds up the SNR, thus can have better probability to detect after some time).</a:t>
          </a:r>
          <a:endParaRPr lang="en-IN" sz="1800" dirty="0"/>
        </a:p>
      </dgm:t>
    </dgm:pt>
    <dgm:pt modelId="{80F120A7-E5E3-4037-9216-54371B05E8C6}" type="parTrans" cxnId="{1553102D-F07D-4521-BB13-2905CE5F2842}">
      <dgm:prSet/>
      <dgm:spPr/>
      <dgm:t>
        <a:bodyPr/>
        <a:lstStyle/>
        <a:p>
          <a:endParaRPr lang="en-IN"/>
        </a:p>
      </dgm:t>
    </dgm:pt>
    <dgm:pt modelId="{E9C65628-F369-4541-BDB5-8798A2E0B861}" type="sibTrans" cxnId="{1553102D-F07D-4521-BB13-2905CE5F2842}">
      <dgm:prSet/>
      <dgm:spPr/>
      <dgm:t>
        <a:bodyPr/>
        <a:lstStyle/>
        <a:p>
          <a:endParaRPr lang="en-IN"/>
        </a:p>
      </dgm:t>
    </dgm:pt>
    <dgm:pt modelId="{D96385D5-B713-4B81-B5FF-2F5A28168F49}">
      <dgm:prSet phldrT="[Text]" custT="1"/>
      <dgm:spPr/>
      <dgm:t>
        <a:bodyPr/>
        <a:lstStyle/>
        <a:p>
          <a:pPr>
            <a:buFont typeface="Symbol" panose="05050102010706020507" pitchFamily="18" charset="2"/>
            <a:buChar char=""/>
          </a:pPr>
          <a:r>
            <a:rPr lang="en-IN" sz="1800" dirty="0">
              <a:effectLst/>
              <a:latin typeface="Calibri" panose="020F0502020204030204" pitchFamily="34" charset="0"/>
              <a:ea typeface="Calibri" panose="020F0502020204030204" pitchFamily="34" charset="0"/>
              <a:cs typeface="Vrinda" panose="020B0502040204020203" pitchFamily="34" charset="0"/>
            </a:rPr>
            <a:t>Uniformly rotating massive NSs, which are detectable after birth, may not be detectable forever. Because its GW amplitude decays due to decay of B, </a:t>
          </a:r>
          <a:r>
            <a:rPr lang="el-GR" sz="1800" dirty="0">
              <a:effectLst/>
              <a:latin typeface="Calibri" panose="020F0502020204030204" pitchFamily="34" charset="0"/>
              <a:ea typeface="Calibri" panose="020F0502020204030204" pitchFamily="34" charset="0"/>
              <a:cs typeface="Vrinda" panose="020B0502040204020203" pitchFamily="34" charset="0"/>
            </a:rPr>
            <a:t>Ω </a:t>
          </a:r>
          <a:r>
            <a:rPr lang="en-IN" sz="1800" dirty="0">
              <a:effectLst/>
              <a:latin typeface="Calibri" panose="020F0502020204030204" pitchFamily="34" charset="0"/>
              <a:ea typeface="Calibri" panose="020F0502020204030204" pitchFamily="34" charset="0"/>
              <a:cs typeface="Vrinda" panose="020B0502040204020203" pitchFamily="34" charset="0"/>
            </a:rPr>
            <a:t>and </a:t>
          </a:r>
          <a:r>
            <a:rPr lang="el-GR" sz="1800" dirty="0">
              <a:effectLst/>
              <a:latin typeface="Calibri" panose="020F0502020204030204" pitchFamily="34" charset="0"/>
              <a:ea typeface="Calibri" panose="020F0502020204030204" pitchFamily="34" charset="0"/>
              <a:cs typeface="Vrinda" panose="020B0502040204020203" pitchFamily="34" charset="0"/>
            </a:rPr>
            <a:t>χ</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that we have first time studied simultaneously</a:t>
          </a:r>
          <a:r>
            <a:rPr lang="en-IN" sz="1800" dirty="0">
              <a:effectLst/>
              <a:latin typeface="Calibri" panose="020F0502020204030204" pitchFamily="34" charset="0"/>
              <a:ea typeface="Calibri" panose="020F0502020204030204" pitchFamily="34" charset="0"/>
              <a:cs typeface="Vrinda" panose="020B0502040204020203" pitchFamily="34" charset="0"/>
            </a:rPr>
            <a:t>). Perhaps this is why we have </a:t>
          </a:r>
          <a:r>
            <a:rPr lang="en-IN" sz="1800" b="1" dirty="0">
              <a:solidFill>
                <a:srgbClr val="FFFF00"/>
              </a:solidFill>
              <a:effectLst/>
              <a:latin typeface="Calibri" panose="020F0502020204030204" pitchFamily="34" charset="0"/>
              <a:ea typeface="Calibri" panose="020F0502020204030204" pitchFamily="34" charset="0"/>
              <a:cs typeface="Vrinda" panose="020B0502040204020203" pitchFamily="34" charset="0"/>
            </a:rPr>
            <a:t>not yet detected CGW </a:t>
          </a:r>
          <a:r>
            <a:rPr lang="en-IN" sz="1800" dirty="0">
              <a:effectLst/>
              <a:latin typeface="Calibri" panose="020F0502020204030204" pitchFamily="34" charset="0"/>
              <a:ea typeface="Calibri" panose="020F0502020204030204" pitchFamily="34" charset="0"/>
              <a:cs typeface="Vrinda" panose="020B0502040204020203" pitchFamily="34" charset="0"/>
            </a:rPr>
            <a:t>from NSs by </a:t>
          </a:r>
          <a:r>
            <a:rPr lang="en-IN" sz="1800" dirty="0" err="1">
              <a:effectLst/>
              <a:latin typeface="Calibri" panose="020F0502020204030204" pitchFamily="34" charset="0"/>
              <a:ea typeface="Calibri" panose="020F0502020204030204" pitchFamily="34" charset="0"/>
              <a:cs typeface="Vrinda" panose="020B0502040204020203" pitchFamily="34" charset="0"/>
            </a:rPr>
            <a:t>aLIGO</a:t>
          </a:r>
          <a:r>
            <a:rPr lang="en-IN" sz="1800" dirty="0">
              <a:effectLst/>
              <a:latin typeface="Calibri" panose="020F0502020204030204" pitchFamily="34" charset="0"/>
              <a:ea typeface="Calibri" panose="020F0502020204030204" pitchFamily="34" charset="0"/>
              <a:cs typeface="Vrinda" panose="020B0502040204020203" pitchFamily="34" charset="0"/>
            </a:rPr>
            <a:t>, </a:t>
          </a:r>
          <a:r>
            <a:rPr lang="en-IN" sz="1800" dirty="0" err="1">
              <a:effectLst/>
              <a:latin typeface="Calibri" panose="020F0502020204030204" pitchFamily="34" charset="0"/>
              <a:ea typeface="Calibri" panose="020F0502020204030204" pitchFamily="34" charset="0"/>
              <a:cs typeface="Vrinda" panose="020B0502040204020203" pitchFamily="34" charset="0"/>
            </a:rPr>
            <a:t>aVIRGO</a:t>
          </a:r>
          <a:r>
            <a:rPr lang="en-IN" sz="1800" dirty="0">
              <a:effectLst/>
              <a:latin typeface="Calibri" panose="020F0502020204030204" pitchFamily="34" charset="0"/>
              <a:ea typeface="Calibri" panose="020F0502020204030204" pitchFamily="34" charset="0"/>
              <a:cs typeface="Vrinda" panose="020B0502040204020203" pitchFamily="34" charset="0"/>
            </a:rPr>
            <a:t>, KAGRA. </a:t>
          </a:r>
        </a:p>
      </dgm:t>
    </dgm:pt>
    <dgm:pt modelId="{F3129AD0-48BF-44B1-8F24-FE636F0D2389}" type="parTrans" cxnId="{845937BD-0328-40DF-8A77-F511A926C2A7}">
      <dgm:prSet/>
      <dgm:spPr/>
      <dgm:t>
        <a:bodyPr/>
        <a:lstStyle/>
        <a:p>
          <a:endParaRPr lang="en-IN"/>
        </a:p>
      </dgm:t>
    </dgm:pt>
    <dgm:pt modelId="{464A8D4C-FE8D-410D-9128-9515089417CB}" type="sibTrans" cxnId="{845937BD-0328-40DF-8A77-F511A926C2A7}">
      <dgm:prSet/>
      <dgm:spPr/>
      <dgm:t>
        <a:bodyPr/>
        <a:lstStyle/>
        <a:p>
          <a:endParaRPr lang="en-IN"/>
        </a:p>
      </dgm:t>
    </dgm:pt>
    <dgm:pt modelId="{5191A298-370A-49AD-9F01-02AC0EAA4423}">
      <dgm:prSet custT="1"/>
      <dgm:spPr/>
      <dgm:t>
        <a:bodyPr/>
        <a:lstStyle/>
        <a:p>
          <a:r>
            <a:rPr lang="en-IN" sz="2000" b="1" dirty="0">
              <a:solidFill>
                <a:srgbClr val="FFFF00"/>
              </a:solidFill>
              <a:latin typeface="Calibri" panose="020F0502020204030204" pitchFamily="34" charset="0"/>
              <a:ea typeface="Calibri" panose="020F0502020204030204" pitchFamily="34" charset="0"/>
              <a:cs typeface="Calibri" panose="020F0502020204030204" pitchFamily="34" charset="0"/>
            </a:rPr>
            <a:t>Future gravitational wave missions with Einstein Telescope and Cosmic Explorer </a:t>
          </a:r>
          <a:r>
            <a:rPr lang="en-IN" sz="1800" dirty="0">
              <a:latin typeface="Calibri" panose="020F0502020204030204" pitchFamily="34" charset="0"/>
              <a:ea typeface="Calibri" panose="020F0502020204030204" pitchFamily="34" charset="0"/>
              <a:cs typeface="Calibri" panose="020F0502020204030204" pitchFamily="34" charset="0"/>
            </a:rPr>
            <a:t>should be planned accordingly to detect such massive NSs, </a:t>
          </a:r>
          <a:r>
            <a:rPr lang="en-US" sz="1800" dirty="0">
              <a:latin typeface="Calibri" panose="020F0502020204030204" pitchFamily="34" charset="0"/>
              <a:ea typeface="Calibri" panose="020F0502020204030204" pitchFamily="34" charset="0"/>
              <a:cs typeface="Calibri" panose="020F0502020204030204" pitchFamily="34" charset="0"/>
            </a:rPr>
            <a:t>which, if successful can provide us an idea about its spin, magnetic field, as well as about the equation of state.</a:t>
          </a:r>
          <a:endParaRPr lang="en-IN" sz="1800" dirty="0">
            <a:effectLst/>
            <a:latin typeface="Calibri" panose="020F0502020204030204" pitchFamily="34" charset="0"/>
            <a:ea typeface="Calibri" panose="020F0502020204030204" pitchFamily="34" charset="0"/>
            <a:cs typeface="Calibri" panose="020F0502020204030204" pitchFamily="34" charset="0"/>
          </a:endParaRPr>
        </a:p>
      </dgm:t>
    </dgm:pt>
    <dgm:pt modelId="{351E8E7F-75AA-4C38-B939-029DD8CA31A5}" type="sibTrans" cxnId="{24711DFC-BF2F-4096-A8F0-B269519B0682}">
      <dgm:prSet/>
      <dgm:spPr/>
      <dgm:t>
        <a:bodyPr/>
        <a:lstStyle/>
        <a:p>
          <a:endParaRPr lang="en-IN"/>
        </a:p>
      </dgm:t>
    </dgm:pt>
    <dgm:pt modelId="{68A8E43E-FD0D-47BD-90BF-5EF0868BDCFF}" type="parTrans" cxnId="{24711DFC-BF2F-4096-A8F0-B269519B0682}">
      <dgm:prSet/>
      <dgm:spPr/>
      <dgm:t>
        <a:bodyPr/>
        <a:lstStyle/>
        <a:p>
          <a:endParaRPr lang="en-IN"/>
        </a:p>
      </dgm:t>
    </dgm:pt>
    <dgm:pt modelId="{C588B5C7-F7A0-423B-8E6C-021ACA81E38A}">
      <dgm:prSet phldrT="[Text]" custT="1"/>
      <dgm:spPr>
        <a:blipFill>
          <a:blip xmlns:r="http://schemas.openxmlformats.org/officeDocument/2006/relationships" r:embed="rId1"/>
          <a:stretch>
            <a:fillRect/>
          </a:stretch>
        </a:blipFill>
      </dgm:spPr>
      <dgm:t>
        <a:bodyPr/>
        <a:lstStyle/>
        <a:p>
          <a:r>
            <a:rPr lang="en-IN">
              <a:noFill/>
            </a:rPr>
            <a:t> </a:t>
          </a:r>
        </a:p>
      </dgm:t>
    </dgm:pt>
    <dgm:pt modelId="{384FCE1B-2CCC-46DB-8028-AE99339E1D77}" type="sibTrans" cxnId="{EB9D3771-BEC3-4C05-BCF6-2C2F9BB40ECD}">
      <dgm:prSet/>
      <dgm:spPr/>
      <dgm:t>
        <a:bodyPr/>
        <a:lstStyle/>
        <a:p>
          <a:endParaRPr lang="en-IN"/>
        </a:p>
      </dgm:t>
    </dgm:pt>
    <dgm:pt modelId="{8EB3034B-EF1C-4425-97F3-66E466B7032F}" type="parTrans" cxnId="{EB9D3771-BEC3-4C05-BCF6-2C2F9BB40ECD}">
      <dgm:prSet/>
      <dgm:spPr/>
      <dgm:t>
        <a:bodyPr/>
        <a:lstStyle/>
        <a:p>
          <a:endParaRPr lang="en-IN"/>
        </a:p>
      </dgm:t>
    </dgm:pt>
    <dgm:pt modelId="{8E5EDB02-B3A1-4B78-B89B-FFC3A9F0AF19}">
      <dgm:prSet phldrT="[Text]" custT="1"/>
      <dgm:spPr/>
      <dgm:t>
        <a:bodyPr/>
        <a:lstStyle/>
        <a:p>
          <a:pPr>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Vrinda" panose="020B0502040204020203" pitchFamily="34" charset="0"/>
            </a:rPr>
            <a:t>Further, we have shown in the paper, that differentially rotating massive NSs does not remain massive for long and settles into a uniformly rotating, </a:t>
          </a:r>
          <a:r>
            <a:rPr lang="en-US" sz="1800" b="1">
              <a:effectLst/>
              <a:latin typeface="Calibri" panose="020F0502020204030204" pitchFamily="34" charset="0"/>
              <a:ea typeface="Calibri" panose="020F0502020204030204" pitchFamily="34" charset="0"/>
              <a:cs typeface="Vrinda" panose="020B0502040204020203" pitchFamily="34" charset="0"/>
            </a:rPr>
            <a:t>less massive </a:t>
          </a:r>
          <a:r>
            <a:rPr lang="en-US" sz="1800">
              <a:effectLst/>
              <a:latin typeface="Calibri" panose="020F0502020204030204" pitchFamily="34" charset="0"/>
              <a:ea typeface="Calibri" panose="020F0502020204030204" pitchFamily="34" charset="0"/>
              <a:cs typeface="Vrinda" panose="020B0502040204020203" pitchFamily="34" charset="0"/>
            </a:rPr>
            <a:t>NS due to magnetic braking in (0.01-100 seconds).</a:t>
          </a:r>
          <a:endParaRPr lang="en-IN" sz="1800" dirty="0"/>
        </a:p>
      </dgm:t>
    </dgm:pt>
    <dgm:pt modelId="{7753C7FA-6D09-4698-91B1-220ADB7162EC}" type="parTrans" cxnId="{6C75D273-CD39-4E46-A3A5-C1206413ACF3}">
      <dgm:prSet/>
      <dgm:spPr/>
    </dgm:pt>
    <dgm:pt modelId="{DAAF52A0-AC47-49C7-A179-06BFFDEF82BD}" type="sibTrans" cxnId="{6C75D273-CD39-4E46-A3A5-C1206413ACF3}">
      <dgm:prSet/>
      <dgm:spPr/>
    </dgm:pt>
    <dgm:pt modelId="{3E406597-76A8-4C97-9DB4-5CD0C8ECFD68}" type="pres">
      <dgm:prSet presAssocID="{E3BAC2AE-F43B-4B84-91DE-DFE2F4D21138}" presName="Name0" presStyleCnt="0">
        <dgm:presLayoutVars>
          <dgm:chMax val="7"/>
          <dgm:chPref val="7"/>
          <dgm:dir/>
        </dgm:presLayoutVars>
      </dgm:prSet>
      <dgm:spPr/>
    </dgm:pt>
    <dgm:pt modelId="{D51F8FE4-5577-4D77-82BE-D352AB806D37}" type="pres">
      <dgm:prSet presAssocID="{E3BAC2AE-F43B-4B84-91DE-DFE2F4D21138}" presName="Name1" presStyleCnt="0"/>
      <dgm:spPr/>
    </dgm:pt>
    <dgm:pt modelId="{A2756CE0-1A68-42F6-B175-F01AE3865828}" type="pres">
      <dgm:prSet presAssocID="{E3BAC2AE-F43B-4B84-91DE-DFE2F4D21138}" presName="cycle" presStyleCnt="0"/>
      <dgm:spPr/>
    </dgm:pt>
    <dgm:pt modelId="{E7DFE50E-3CD3-4A53-B550-BA7C445DAE34}" type="pres">
      <dgm:prSet presAssocID="{E3BAC2AE-F43B-4B84-91DE-DFE2F4D21138}" presName="srcNode" presStyleLbl="node1" presStyleIdx="0" presStyleCnt="5"/>
      <dgm:spPr/>
    </dgm:pt>
    <dgm:pt modelId="{52377736-BB54-4CDC-9337-E31F749191DC}" type="pres">
      <dgm:prSet presAssocID="{E3BAC2AE-F43B-4B84-91DE-DFE2F4D21138}" presName="conn" presStyleLbl="parChTrans1D2" presStyleIdx="0" presStyleCnt="1"/>
      <dgm:spPr/>
    </dgm:pt>
    <dgm:pt modelId="{DABF26DB-D611-4ED8-BA3A-B8CC4A5A870A}" type="pres">
      <dgm:prSet presAssocID="{E3BAC2AE-F43B-4B84-91DE-DFE2F4D21138}" presName="extraNode" presStyleLbl="node1" presStyleIdx="0" presStyleCnt="5"/>
      <dgm:spPr/>
    </dgm:pt>
    <dgm:pt modelId="{691922A0-83FA-450E-A647-A5CC485BC9D6}" type="pres">
      <dgm:prSet presAssocID="{E3BAC2AE-F43B-4B84-91DE-DFE2F4D21138}" presName="dstNode" presStyleLbl="node1" presStyleIdx="0" presStyleCnt="5"/>
      <dgm:spPr/>
    </dgm:pt>
    <dgm:pt modelId="{31B2DA11-DCD8-42FB-BD99-F9C6041BA81B}" type="pres">
      <dgm:prSet presAssocID="{C588B5C7-F7A0-423B-8E6C-021ACA81E38A}" presName="text_1" presStyleLbl="node1" presStyleIdx="0" presStyleCnt="5" custLinFactNeighborY="-176">
        <dgm:presLayoutVars>
          <dgm:bulletEnabled val="1"/>
        </dgm:presLayoutVars>
      </dgm:prSet>
      <dgm:spPr/>
    </dgm:pt>
    <dgm:pt modelId="{C75463E4-74A7-4DA9-AF79-1E75CFF06ABD}" type="pres">
      <dgm:prSet presAssocID="{C588B5C7-F7A0-423B-8E6C-021ACA81E38A}" presName="accent_1" presStyleCnt="0"/>
      <dgm:spPr/>
    </dgm:pt>
    <dgm:pt modelId="{6CBCC71B-5945-4105-B768-25790CD3DD46}" type="pres">
      <dgm:prSet presAssocID="{C588B5C7-F7A0-423B-8E6C-021ACA81E38A}" presName="accentRepeatNode" presStyleLbl="solidFgAcc1" presStyleIdx="0" presStyleCnt="5"/>
      <dgm:spPr/>
    </dgm:pt>
    <dgm:pt modelId="{9D81A9D4-41E0-4CB1-9EF2-0CC0BA694680}" type="pres">
      <dgm:prSet presAssocID="{D96385D5-B713-4B81-B5FF-2F5A28168F49}" presName="text_2" presStyleLbl="node1" presStyleIdx="1" presStyleCnt="5">
        <dgm:presLayoutVars>
          <dgm:bulletEnabled val="1"/>
        </dgm:presLayoutVars>
      </dgm:prSet>
      <dgm:spPr/>
    </dgm:pt>
    <dgm:pt modelId="{EFE3E6A2-8DBF-441D-9E62-2D44948738AC}" type="pres">
      <dgm:prSet presAssocID="{D96385D5-B713-4B81-B5FF-2F5A28168F49}" presName="accent_2" presStyleCnt="0"/>
      <dgm:spPr/>
    </dgm:pt>
    <dgm:pt modelId="{1E7DE8E7-88DB-4403-BFEB-ECC2ACE21423}" type="pres">
      <dgm:prSet presAssocID="{D96385D5-B713-4B81-B5FF-2F5A28168F49}" presName="accentRepeatNode" presStyleLbl="solidFgAcc1" presStyleIdx="1" presStyleCnt="5"/>
      <dgm:spPr/>
    </dgm:pt>
    <dgm:pt modelId="{054F92D3-E2DC-4C9D-9874-99F4BAF2060B}" type="pres">
      <dgm:prSet presAssocID="{B7CB7183-FABC-45EF-B9A7-878516BE764B}" presName="text_3" presStyleLbl="node1" presStyleIdx="2" presStyleCnt="5">
        <dgm:presLayoutVars>
          <dgm:bulletEnabled val="1"/>
        </dgm:presLayoutVars>
      </dgm:prSet>
      <dgm:spPr/>
    </dgm:pt>
    <dgm:pt modelId="{5889F649-99DC-4833-991C-FF88C070B9D2}" type="pres">
      <dgm:prSet presAssocID="{B7CB7183-FABC-45EF-B9A7-878516BE764B}" presName="accent_3" presStyleCnt="0"/>
      <dgm:spPr/>
    </dgm:pt>
    <dgm:pt modelId="{7BB19473-12CD-441C-99DD-1AE1D936A220}" type="pres">
      <dgm:prSet presAssocID="{B7CB7183-FABC-45EF-B9A7-878516BE764B}" presName="accentRepeatNode" presStyleLbl="solidFgAcc1" presStyleIdx="2" presStyleCnt="5"/>
      <dgm:spPr/>
    </dgm:pt>
    <dgm:pt modelId="{BD8AEB98-D80D-4255-8C9A-AAA38CA0E06F}" type="pres">
      <dgm:prSet presAssocID="{8E5EDB02-B3A1-4B78-B89B-FFC3A9F0AF19}" presName="text_4" presStyleLbl="node1" presStyleIdx="3" presStyleCnt="5">
        <dgm:presLayoutVars>
          <dgm:bulletEnabled val="1"/>
        </dgm:presLayoutVars>
      </dgm:prSet>
      <dgm:spPr/>
    </dgm:pt>
    <dgm:pt modelId="{8D822693-DEA1-464F-A5EA-657FD91CE5E5}" type="pres">
      <dgm:prSet presAssocID="{8E5EDB02-B3A1-4B78-B89B-FFC3A9F0AF19}" presName="accent_4" presStyleCnt="0"/>
      <dgm:spPr/>
    </dgm:pt>
    <dgm:pt modelId="{98049043-A089-4397-A19E-4DF99984C785}" type="pres">
      <dgm:prSet presAssocID="{8E5EDB02-B3A1-4B78-B89B-FFC3A9F0AF19}" presName="accentRepeatNode" presStyleLbl="solidFgAcc1" presStyleIdx="3" presStyleCnt="5"/>
      <dgm:spPr/>
    </dgm:pt>
    <dgm:pt modelId="{25E5798D-A7E4-42EE-BBF1-2BE545401320}" type="pres">
      <dgm:prSet presAssocID="{5191A298-370A-49AD-9F01-02AC0EAA4423}" presName="text_5" presStyleLbl="node1" presStyleIdx="4" presStyleCnt="5">
        <dgm:presLayoutVars>
          <dgm:bulletEnabled val="1"/>
        </dgm:presLayoutVars>
      </dgm:prSet>
      <dgm:spPr/>
    </dgm:pt>
    <dgm:pt modelId="{6BE31AA6-E9EE-41CD-9F51-33B743EE8097}" type="pres">
      <dgm:prSet presAssocID="{5191A298-370A-49AD-9F01-02AC0EAA4423}" presName="accent_5" presStyleCnt="0"/>
      <dgm:spPr/>
    </dgm:pt>
    <dgm:pt modelId="{C68F8318-2199-4AEE-AE6B-C864BB624FF8}" type="pres">
      <dgm:prSet presAssocID="{5191A298-370A-49AD-9F01-02AC0EAA4423}" presName="accentRepeatNode" presStyleLbl="solidFgAcc1" presStyleIdx="4" presStyleCnt="5"/>
      <dgm:spPr/>
    </dgm:pt>
  </dgm:ptLst>
  <dgm:cxnLst>
    <dgm:cxn modelId="{6935C001-3BF6-4A96-830E-7694037EC999}" type="presOf" srcId="{384FCE1B-2CCC-46DB-8028-AE99339E1D77}" destId="{52377736-BB54-4CDC-9337-E31F749191DC}" srcOrd="0" destOrd="0" presId="urn:microsoft.com/office/officeart/2008/layout/VerticalCurvedList"/>
    <dgm:cxn modelId="{61070810-D2B4-4D1E-9F37-6E84C4661506}" type="presOf" srcId="{D96385D5-B713-4B81-B5FF-2F5A28168F49}" destId="{9D81A9D4-41E0-4CB1-9EF2-0CC0BA694680}" srcOrd="0" destOrd="0" presId="urn:microsoft.com/office/officeart/2008/layout/VerticalCurvedList"/>
    <dgm:cxn modelId="{1553102D-F07D-4521-BB13-2905CE5F2842}" srcId="{E3BAC2AE-F43B-4B84-91DE-DFE2F4D21138}" destId="{B7CB7183-FABC-45EF-B9A7-878516BE764B}" srcOrd="2" destOrd="0" parTransId="{80F120A7-E5E3-4037-9216-54371B05E8C6}" sibTransId="{E9C65628-F369-4541-BDB5-8798A2E0B861}"/>
    <dgm:cxn modelId="{408C5141-2EB6-4647-A3BA-AEBD35861C66}" type="presOf" srcId="{8E5EDB02-B3A1-4B78-B89B-FFC3A9F0AF19}" destId="{BD8AEB98-D80D-4255-8C9A-AAA38CA0E06F}" srcOrd="0" destOrd="0" presId="urn:microsoft.com/office/officeart/2008/layout/VerticalCurvedList"/>
    <dgm:cxn modelId="{4F57A669-C8F5-4B8C-9685-5493AB6E897E}" type="presOf" srcId="{E3BAC2AE-F43B-4B84-91DE-DFE2F4D21138}" destId="{3E406597-76A8-4C97-9DB4-5CD0C8ECFD68}" srcOrd="0" destOrd="0" presId="urn:microsoft.com/office/officeart/2008/layout/VerticalCurvedList"/>
    <dgm:cxn modelId="{91D5D86F-4340-4B4B-BF46-308248D9665A}" type="presOf" srcId="{B7CB7183-FABC-45EF-B9A7-878516BE764B}" destId="{054F92D3-E2DC-4C9D-9874-99F4BAF2060B}" srcOrd="0" destOrd="0" presId="urn:microsoft.com/office/officeart/2008/layout/VerticalCurvedList"/>
    <dgm:cxn modelId="{EB9D3771-BEC3-4C05-BCF6-2C2F9BB40ECD}" srcId="{E3BAC2AE-F43B-4B84-91DE-DFE2F4D21138}" destId="{C588B5C7-F7A0-423B-8E6C-021ACA81E38A}" srcOrd="0" destOrd="0" parTransId="{8EB3034B-EF1C-4425-97F3-66E466B7032F}" sibTransId="{384FCE1B-2CCC-46DB-8028-AE99339E1D77}"/>
    <dgm:cxn modelId="{E4DF6A71-FFD3-4823-BCAA-D54FED591D82}" type="presOf" srcId="{5191A298-370A-49AD-9F01-02AC0EAA4423}" destId="{25E5798D-A7E4-42EE-BBF1-2BE545401320}" srcOrd="0" destOrd="0" presId="urn:microsoft.com/office/officeart/2008/layout/VerticalCurvedList"/>
    <dgm:cxn modelId="{6C75D273-CD39-4E46-A3A5-C1206413ACF3}" srcId="{E3BAC2AE-F43B-4B84-91DE-DFE2F4D21138}" destId="{8E5EDB02-B3A1-4B78-B89B-FFC3A9F0AF19}" srcOrd="3" destOrd="0" parTransId="{7753C7FA-6D09-4698-91B1-220ADB7162EC}" sibTransId="{DAAF52A0-AC47-49C7-A179-06BFFDEF82BD}"/>
    <dgm:cxn modelId="{845937BD-0328-40DF-8A77-F511A926C2A7}" srcId="{E3BAC2AE-F43B-4B84-91DE-DFE2F4D21138}" destId="{D96385D5-B713-4B81-B5FF-2F5A28168F49}" srcOrd="1" destOrd="0" parTransId="{F3129AD0-48BF-44B1-8F24-FE636F0D2389}" sibTransId="{464A8D4C-FE8D-410D-9128-9515089417CB}"/>
    <dgm:cxn modelId="{FADD11D7-1732-4C9C-BE7B-18B779631FB1}" type="presOf" srcId="{C588B5C7-F7A0-423B-8E6C-021ACA81E38A}" destId="{31B2DA11-DCD8-42FB-BD99-F9C6041BA81B}" srcOrd="0" destOrd="0" presId="urn:microsoft.com/office/officeart/2008/layout/VerticalCurvedList"/>
    <dgm:cxn modelId="{24711DFC-BF2F-4096-A8F0-B269519B0682}" srcId="{E3BAC2AE-F43B-4B84-91DE-DFE2F4D21138}" destId="{5191A298-370A-49AD-9F01-02AC0EAA4423}" srcOrd="4" destOrd="0" parTransId="{68A8E43E-FD0D-47BD-90BF-5EF0868BDCFF}" sibTransId="{351E8E7F-75AA-4C38-B939-029DD8CA31A5}"/>
    <dgm:cxn modelId="{0B953EEE-FAF2-4B54-BD87-55D2512EE8AD}" type="presParOf" srcId="{3E406597-76A8-4C97-9DB4-5CD0C8ECFD68}" destId="{D51F8FE4-5577-4D77-82BE-D352AB806D37}" srcOrd="0" destOrd="0" presId="urn:microsoft.com/office/officeart/2008/layout/VerticalCurvedList"/>
    <dgm:cxn modelId="{9680FC4C-FD3B-4102-8AD6-5D0160716DA5}" type="presParOf" srcId="{D51F8FE4-5577-4D77-82BE-D352AB806D37}" destId="{A2756CE0-1A68-42F6-B175-F01AE3865828}" srcOrd="0" destOrd="0" presId="urn:microsoft.com/office/officeart/2008/layout/VerticalCurvedList"/>
    <dgm:cxn modelId="{232A3B05-68D1-484B-981C-72FB825BA1E1}" type="presParOf" srcId="{A2756CE0-1A68-42F6-B175-F01AE3865828}" destId="{E7DFE50E-3CD3-4A53-B550-BA7C445DAE34}" srcOrd="0" destOrd="0" presId="urn:microsoft.com/office/officeart/2008/layout/VerticalCurvedList"/>
    <dgm:cxn modelId="{832CDDA7-D6B0-44BA-9882-D435B75CBF21}" type="presParOf" srcId="{A2756CE0-1A68-42F6-B175-F01AE3865828}" destId="{52377736-BB54-4CDC-9337-E31F749191DC}" srcOrd="1" destOrd="0" presId="urn:microsoft.com/office/officeart/2008/layout/VerticalCurvedList"/>
    <dgm:cxn modelId="{6F905CCC-D899-4365-96DA-AA0C1B003077}" type="presParOf" srcId="{A2756CE0-1A68-42F6-B175-F01AE3865828}" destId="{DABF26DB-D611-4ED8-BA3A-B8CC4A5A870A}" srcOrd="2" destOrd="0" presId="urn:microsoft.com/office/officeart/2008/layout/VerticalCurvedList"/>
    <dgm:cxn modelId="{5EF42A97-BB2D-41F9-9834-B14B082A9EFF}" type="presParOf" srcId="{A2756CE0-1A68-42F6-B175-F01AE3865828}" destId="{691922A0-83FA-450E-A647-A5CC485BC9D6}" srcOrd="3" destOrd="0" presId="urn:microsoft.com/office/officeart/2008/layout/VerticalCurvedList"/>
    <dgm:cxn modelId="{9DD9E207-F92E-4FEE-A9C7-ABCD26F0834A}" type="presParOf" srcId="{D51F8FE4-5577-4D77-82BE-D352AB806D37}" destId="{31B2DA11-DCD8-42FB-BD99-F9C6041BA81B}" srcOrd="1" destOrd="0" presId="urn:microsoft.com/office/officeart/2008/layout/VerticalCurvedList"/>
    <dgm:cxn modelId="{04DF71BA-5697-4015-B279-730EF0487861}" type="presParOf" srcId="{D51F8FE4-5577-4D77-82BE-D352AB806D37}" destId="{C75463E4-74A7-4DA9-AF79-1E75CFF06ABD}" srcOrd="2" destOrd="0" presId="urn:microsoft.com/office/officeart/2008/layout/VerticalCurvedList"/>
    <dgm:cxn modelId="{2F4C6B96-10BD-4D2B-A30C-B8CE87D3BD7A}" type="presParOf" srcId="{C75463E4-74A7-4DA9-AF79-1E75CFF06ABD}" destId="{6CBCC71B-5945-4105-B768-25790CD3DD46}" srcOrd="0" destOrd="0" presId="urn:microsoft.com/office/officeart/2008/layout/VerticalCurvedList"/>
    <dgm:cxn modelId="{04FDE9D6-9012-46BE-96B8-235A7E6AE852}" type="presParOf" srcId="{D51F8FE4-5577-4D77-82BE-D352AB806D37}" destId="{9D81A9D4-41E0-4CB1-9EF2-0CC0BA694680}" srcOrd="3" destOrd="0" presId="urn:microsoft.com/office/officeart/2008/layout/VerticalCurvedList"/>
    <dgm:cxn modelId="{0493F7FB-4913-4E0C-95A1-0864AC5DD004}" type="presParOf" srcId="{D51F8FE4-5577-4D77-82BE-D352AB806D37}" destId="{EFE3E6A2-8DBF-441D-9E62-2D44948738AC}" srcOrd="4" destOrd="0" presId="urn:microsoft.com/office/officeart/2008/layout/VerticalCurvedList"/>
    <dgm:cxn modelId="{5554586E-3B54-4E4A-9105-FDDFDCE6B553}" type="presParOf" srcId="{EFE3E6A2-8DBF-441D-9E62-2D44948738AC}" destId="{1E7DE8E7-88DB-4403-BFEB-ECC2ACE21423}" srcOrd="0" destOrd="0" presId="urn:microsoft.com/office/officeart/2008/layout/VerticalCurvedList"/>
    <dgm:cxn modelId="{E8E4E88A-3875-4E8C-B7F1-3F5D3AB9CEEA}" type="presParOf" srcId="{D51F8FE4-5577-4D77-82BE-D352AB806D37}" destId="{054F92D3-E2DC-4C9D-9874-99F4BAF2060B}" srcOrd="5" destOrd="0" presId="urn:microsoft.com/office/officeart/2008/layout/VerticalCurvedList"/>
    <dgm:cxn modelId="{AE39203B-17DB-45AD-84A1-118047AFA54B}" type="presParOf" srcId="{D51F8FE4-5577-4D77-82BE-D352AB806D37}" destId="{5889F649-99DC-4833-991C-FF88C070B9D2}" srcOrd="6" destOrd="0" presId="urn:microsoft.com/office/officeart/2008/layout/VerticalCurvedList"/>
    <dgm:cxn modelId="{6F73EF07-4A72-41CA-AADB-F14DA65D1899}" type="presParOf" srcId="{5889F649-99DC-4833-991C-FF88C070B9D2}" destId="{7BB19473-12CD-441C-99DD-1AE1D936A220}" srcOrd="0" destOrd="0" presId="urn:microsoft.com/office/officeart/2008/layout/VerticalCurvedList"/>
    <dgm:cxn modelId="{4F178B5F-830D-4F8E-8B68-506E0F74A209}" type="presParOf" srcId="{D51F8FE4-5577-4D77-82BE-D352AB806D37}" destId="{BD8AEB98-D80D-4255-8C9A-AAA38CA0E06F}" srcOrd="7" destOrd="0" presId="urn:microsoft.com/office/officeart/2008/layout/VerticalCurvedList"/>
    <dgm:cxn modelId="{941D6900-32E7-4221-8640-D764F9AF2887}" type="presParOf" srcId="{D51F8FE4-5577-4D77-82BE-D352AB806D37}" destId="{8D822693-DEA1-464F-A5EA-657FD91CE5E5}" srcOrd="8" destOrd="0" presId="urn:microsoft.com/office/officeart/2008/layout/VerticalCurvedList"/>
    <dgm:cxn modelId="{D82E77E6-EF63-4C59-B78B-9C7211DCCEC6}" type="presParOf" srcId="{8D822693-DEA1-464F-A5EA-657FD91CE5E5}" destId="{98049043-A089-4397-A19E-4DF99984C785}" srcOrd="0" destOrd="0" presId="urn:microsoft.com/office/officeart/2008/layout/VerticalCurvedList"/>
    <dgm:cxn modelId="{EEECB3E8-EA23-4684-821A-7FA31860B769}" type="presParOf" srcId="{D51F8FE4-5577-4D77-82BE-D352AB806D37}" destId="{25E5798D-A7E4-42EE-BBF1-2BE545401320}" srcOrd="9" destOrd="0" presId="urn:microsoft.com/office/officeart/2008/layout/VerticalCurvedList"/>
    <dgm:cxn modelId="{478A2E2F-3921-46D6-B8A7-A3CA2AC11DA6}" type="presParOf" srcId="{D51F8FE4-5577-4D77-82BE-D352AB806D37}" destId="{6BE31AA6-E9EE-41CD-9F51-33B743EE8097}" srcOrd="10" destOrd="0" presId="urn:microsoft.com/office/officeart/2008/layout/VerticalCurvedList"/>
    <dgm:cxn modelId="{3FB1591F-71D5-4E2F-BCBD-2AB30EF81D59}" type="presParOf" srcId="{6BE31AA6-E9EE-41CD-9F51-33B743EE8097}" destId="{C68F8318-2199-4AEE-AE6B-C864BB624F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E55A8-6FCB-47B3-AFB3-2245A253D830}" type="doc">
      <dgm:prSet loTypeId="urn:microsoft.com/office/officeart/2008/layout/VerticalCurvedList" loCatId="list" qsTypeId="urn:microsoft.com/office/officeart/2005/8/quickstyle/3d1" qsCatId="3D" csTypeId="urn:microsoft.com/office/officeart/2005/8/colors/accent1_2" csCatId="accent1" phldr="1"/>
      <dgm:spPr/>
    </dgm:pt>
    <dgm:pt modelId="{FC899CD2-1D1F-482E-B186-FDC9910D078C}">
      <dgm:prSet custT="1"/>
      <dgm:spPr>
        <a:blipFill>
          <a:blip xmlns:r="http://schemas.openxmlformats.org/officeDocument/2006/relationships" r:embed="rId1"/>
          <a:stretch>
            <a:fillRect/>
          </a:stretch>
        </a:blipFill>
      </dgm:spPr>
      <dgm:t>
        <a:bodyPr/>
        <a:lstStyle/>
        <a:p>
          <a:r>
            <a:rPr lang="en-IN">
              <a:noFill/>
            </a:rPr>
            <a:t> </a:t>
          </a:r>
        </a:p>
      </dgm:t>
    </dgm:pt>
    <dgm:pt modelId="{60903A95-3664-4866-AA1C-07B4A45E4A34}" type="parTrans" cxnId="{96EDA71D-C3E9-4C19-B897-7996861967D3}">
      <dgm:prSet/>
      <dgm:spPr/>
      <dgm:t>
        <a:bodyPr/>
        <a:lstStyle/>
        <a:p>
          <a:endParaRPr lang="en-IN"/>
        </a:p>
      </dgm:t>
    </dgm:pt>
    <dgm:pt modelId="{6E109006-396B-4E60-B51A-99D20EE45D91}" type="sibTrans" cxnId="{96EDA71D-C3E9-4C19-B897-7996861967D3}">
      <dgm:prSet/>
      <dgm:spPr/>
      <dgm:t>
        <a:bodyPr/>
        <a:lstStyle/>
        <a:p>
          <a:endParaRPr lang="en-IN"/>
        </a:p>
      </dgm:t>
    </dgm:pt>
    <dgm:pt modelId="{C7CB90D2-0B35-4B90-A94B-D0FD99605989}">
      <dgm:prSet custT="1"/>
      <dgm:spPr/>
      <dgm:t>
        <a:bodyPr/>
        <a:lstStyle/>
        <a:p>
          <a:endParaRPr lang="en-IN" sz="1650" b="0" dirty="0">
            <a:effectLst/>
            <a:latin typeface="+mj-lt"/>
          </a:endParaRPr>
        </a:p>
      </dgm:t>
    </dgm:pt>
    <dgm:pt modelId="{5A3640BD-8E6A-4947-978F-C2CE16D7F9BC}" type="parTrans" cxnId="{8E7BA8B2-6FFE-4352-A746-CAB1823E2041}">
      <dgm:prSet/>
      <dgm:spPr/>
      <dgm:t>
        <a:bodyPr/>
        <a:lstStyle/>
        <a:p>
          <a:endParaRPr lang="en-IN"/>
        </a:p>
      </dgm:t>
    </dgm:pt>
    <dgm:pt modelId="{2A10A22C-EC46-4311-9CFD-2C3A1CF9ABB3}" type="sibTrans" cxnId="{8E7BA8B2-6FFE-4352-A746-CAB1823E2041}">
      <dgm:prSet/>
      <dgm:spPr/>
      <dgm:t>
        <a:bodyPr/>
        <a:lstStyle/>
        <a:p>
          <a:endParaRPr lang="en-IN"/>
        </a:p>
      </dgm:t>
    </dgm:pt>
    <dgm:pt modelId="{8541E491-DABA-444E-9E7D-9ED795354272}">
      <dgm:prSet custT="1"/>
      <dgm:spPr/>
      <dgm:t>
        <a:bodyPr/>
        <a:lstStyle/>
        <a:p>
          <a:endParaRPr lang="en-IN" sz="1650" b="0" dirty="0">
            <a:effectLst/>
            <a:latin typeface="+mj-lt"/>
          </a:endParaRPr>
        </a:p>
      </dgm:t>
    </dgm:pt>
    <dgm:pt modelId="{312B8D5D-9BCF-440E-BF3E-C067CA2CE414}" type="parTrans" cxnId="{C2C62078-27C0-48EA-B76A-4A0901D232C9}">
      <dgm:prSet/>
      <dgm:spPr/>
      <dgm:t>
        <a:bodyPr/>
        <a:lstStyle/>
        <a:p>
          <a:endParaRPr lang="en-IN"/>
        </a:p>
      </dgm:t>
    </dgm:pt>
    <dgm:pt modelId="{8578741D-DB3C-4788-AE47-519F73BDEE1B}" type="sibTrans" cxnId="{C2C62078-27C0-48EA-B76A-4A0901D232C9}">
      <dgm:prSet/>
      <dgm:spPr/>
      <dgm:t>
        <a:bodyPr/>
        <a:lstStyle/>
        <a:p>
          <a:endParaRPr lang="en-IN"/>
        </a:p>
      </dgm:t>
    </dgm:pt>
    <dgm:pt modelId="{948C491E-F72A-4721-A708-078796975E7F}">
      <dgm:prSet custT="1"/>
      <dgm:spPr/>
      <dgm:t>
        <a:bodyPr/>
        <a:lstStyle/>
        <a:p>
          <a:endParaRPr lang="en-IN" sz="1650" b="0" dirty="0">
            <a:effectLst/>
            <a:latin typeface="+mj-lt"/>
          </a:endParaRPr>
        </a:p>
      </dgm:t>
    </dgm:pt>
    <dgm:pt modelId="{C66C4294-889D-49DC-85AF-2AB04CED4FD6}" type="parTrans" cxnId="{748EF395-D768-41C7-92AC-A52D5796311B}">
      <dgm:prSet/>
      <dgm:spPr/>
      <dgm:t>
        <a:bodyPr/>
        <a:lstStyle/>
        <a:p>
          <a:endParaRPr lang="en-IN"/>
        </a:p>
      </dgm:t>
    </dgm:pt>
    <dgm:pt modelId="{808B1CED-A2C2-4B15-B3DB-F12472CCB94C}" type="sibTrans" cxnId="{748EF395-D768-41C7-92AC-A52D5796311B}">
      <dgm:prSet/>
      <dgm:spPr/>
      <dgm:t>
        <a:bodyPr/>
        <a:lstStyle/>
        <a:p>
          <a:endParaRPr lang="en-IN"/>
        </a:p>
      </dgm:t>
    </dgm:pt>
    <dgm:pt modelId="{34CCE0CD-D493-4615-B0C9-B99A145951C4}">
      <dgm:prSet custT="1"/>
      <dgm:spPr/>
      <dgm:t>
        <a:bodyPr/>
        <a:lstStyle/>
        <a:p>
          <a:endParaRPr lang="en-IN" sz="1650" b="0" dirty="0">
            <a:effectLst/>
            <a:latin typeface="+mj-lt"/>
          </a:endParaRPr>
        </a:p>
      </dgm:t>
    </dgm:pt>
    <dgm:pt modelId="{7F054C93-E7D8-4DCF-9C37-FDF182A068C8}" type="parTrans" cxnId="{DC5C28FE-C2C1-470F-8A06-19BDDB4AA4AC}">
      <dgm:prSet/>
      <dgm:spPr/>
      <dgm:t>
        <a:bodyPr/>
        <a:lstStyle/>
        <a:p>
          <a:endParaRPr lang="en-IN"/>
        </a:p>
      </dgm:t>
    </dgm:pt>
    <dgm:pt modelId="{F11DFC1B-6CB2-4920-9456-273341ECF4EF}" type="sibTrans" cxnId="{DC5C28FE-C2C1-470F-8A06-19BDDB4AA4AC}">
      <dgm:prSet/>
      <dgm:spPr/>
      <dgm:t>
        <a:bodyPr/>
        <a:lstStyle/>
        <a:p>
          <a:endParaRPr lang="en-IN"/>
        </a:p>
      </dgm:t>
    </dgm:pt>
    <dgm:pt modelId="{467AF809-D533-457B-AC32-DDF58AAD4E9F}" type="pres">
      <dgm:prSet presAssocID="{BAFE55A8-6FCB-47B3-AFB3-2245A253D830}" presName="Name0" presStyleCnt="0">
        <dgm:presLayoutVars>
          <dgm:chMax val="7"/>
          <dgm:chPref val="7"/>
          <dgm:dir/>
        </dgm:presLayoutVars>
      </dgm:prSet>
      <dgm:spPr/>
    </dgm:pt>
    <dgm:pt modelId="{EF5DE0A7-FCC9-49B6-865B-3F7E8A8D2001}" type="pres">
      <dgm:prSet presAssocID="{BAFE55A8-6FCB-47B3-AFB3-2245A253D830}" presName="Name1" presStyleCnt="0"/>
      <dgm:spPr/>
    </dgm:pt>
    <dgm:pt modelId="{38AA3C8C-E676-4E87-A7B6-EE945412CBEE}" type="pres">
      <dgm:prSet presAssocID="{BAFE55A8-6FCB-47B3-AFB3-2245A253D830}" presName="cycle" presStyleCnt="0"/>
      <dgm:spPr/>
    </dgm:pt>
    <dgm:pt modelId="{5762D0CC-E4C8-4ED8-87EF-43DC43C9AA05}" type="pres">
      <dgm:prSet presAssocID="{BAFE55A8-6FCB-47B3-AFB3-2245A253D830}" presName="srcNode" presStyleLbl="node1" presStyleIdx="0" presStyleCnt="5"/>
      <dgm:spPr/>
    </dgm:pt>
    <dgm:pt modelId="{2716A801-AB2F-4128-AF31-2381A0708800}" type="pres">
      <dgm:prSet presAssocID="{BAFE55A8-6FCB-47B3-AFB3-2245A253D830}" presName="conn" presStyleLbl="parChTrans1D2" presStyleIdx="0" presStyleCnt="1"/>
      <dgm:spPr/>
    </dgm:pt>
    <dgm:pt modelId="{2F2173CC-AD3E-4E3C-88A7-771FB2A01BD4}" type="pres">
      <dgm:prSet presAssocID="{BAFE55A8-6FCB-47B3-AFB3-2245A253D830}" presName="extraNode" presStyleLbl="node1" presStyleIdx="0" presStyleCnt="5"/>
      <dgm:spPr/>
    </dgm:pt>
    <dgm:pt modelId="{3B62CA4A-00DD-42B6-B60F-721420052641}" type="pres">
      <dgm:prSet presAssocID="{BAFE55A8-6FCB-47B3-AFB3-2245A253D830}" presName="dstNode" presStyleLbl="node1" presStyleIdx="0" presStyleCnt="5"/>
      <dgm:spPr/>
    </dgm:pt>
    <dgm:pt modelId="{D9A06233-A361-46F6-9FE0-3B48F8E99F9C}" type="pres">
      <dgm:prSet presAssocID="{FC899CD2-1D1F-482E-B186-FDC9910D078C}" presName="text_1" presStyleLbl="node1" presStyleIdx="0" presStyleCnt="5" custScaleY="122042">
        <dgm:presLayoutVars>
          <dgm:bulletEnabled val="1"/>
        </dgm:presLayoutVars>
      </dgm:prSet>
      <dgm:spPr/>
    </dgm:pt>
    <dgm:pt modelId="{5AA8B063-C8CA-40B4-978D-859FDF195642}" type="pres">
      <dgm:prSet presAssocID="{FC899CD2-1D1F-482E-B186-FDC9910D078C}" presName="accent_1" presStyleCnt="0"/>
      <dgm:spPr/>
    </dgm:pt>
    <dgm:pt modelId="{AD57524B-CC8C-48B4-A482-8FC5F520535E}" type="pres">
      <dgm:prSet presAssocID="{FC899CD2-1D1F-482E-B186-FDC9910D078C}" presName="accentRepeatNode" presStyleLbl="solidFgAcc1" presStyleIdx="0" presStyleCnt="5"/>
      <dgm:spPr/>
    </dgm:pt>
    <dgm:pt modelId="{C3434C56-9493-4A96-B852-C278CC344859}" type="pres">
      <dgm:prSet presAssocID="{8541E491-DABA-444E-9E7D-9ED795354272}" presName="text_2" presStyleLbl="node1" presStyleIdx="1" presStyleCnt="5">
        <dgm:presLayoutVars>
          <dgm:bulletEnabled val="1"/>
        </dgm:presLayoutVars>
      </dgm:prSet>
      <dgm:spPr/>
    </dgm:pt>
    <dgm:pt modelId="{F27FAC00-33EB-42D9-AD88-52E503B1828D}" type="pres">
      <dgm:prSet presAssocID="{8541E491-DABA-444E-9E7D-9ED795354272}" presName="accent_2" presStyleCnt="0"/>
      <dgm:spPr/>
    </dgm:pt>
    <dgm:pt modelId="{633CD475-F874-4A8C-BEC6-E042AB10ABF2}" type="pres">
      <dgm:prSet presAssocID="{8541E491-DABA-444E-9E7D-9ED795354272}" presName="accentRepeatNode" presStyleLbl="solidFgAcc1" presStyleIdx="1" presStyleCnt="5"/>
      <dgm:spPr/>
    </dgm:pt>
    <dgm:pt modelId="{F5BC6539-4E79-4A9E-921D-BE9636032412}" type="pres">
      <dgm:prSet presAssocID="{948C491E-F72A-4721-A708-078796975E7F}" presName="text_3" presStyleLbl="node1" presStyleIdx="2" presStyleCnt="5">
        <dgm:presLayoutVars>
          <dgm:bulletEnabled val="1"/>
        </dgm:presLayoutVars>
      </dgm:prSet>
      <dgm:spPr/>
    </dgm:pt>
    <dgm:pt modelId="{5EABC2B6-4E4C-475C-AC61-C3505547CE2A}" type="pres">
      <dgm:prSet presAssocID="{948C491E-F72A-4721-A708-078796975E7F}" presName="accent_3" presStyleCnt="0"/>
      <dgm:spPr/>
    </dgm:pt>
    <dgm:pt modelId="{D92AFD18-78FC-4073-ACBD-C26D09156F3A}" type="pres">
      <dgm:prSet presAssocID="{948C491E-F72A-4721-A708-078796975E7F}" presName="accentRepeatNode" presStyleLbl="solidFgAcc1" presStyleIdx="2" presStyleCnt="5"/>
      <dgm:spPr/>
    </dgm:pt>
    <dgm:pt modelId="{505206F5-67A5-4FA4-A807-30F73BE5042E}" type="pres">
      <dgm:prSet presAssocID="{34CCE0CD-D493-4615-B0C9-B99A145951C4}" presName="text_4" presStyleLbl="node1" presStyleIdx="3" presStyleCnt="5">
        <dgm:presLayoutVars>
          <dgm:bulletEnabled val="1"/>
        </dgm:presLayoutVars>
      </dgm:prSet>
      <dgm:spPr/>
    </dgm:pt>
    <dgm:pt modelId="{CA250564-B60E-48F5-8DA0-22343E66BA32}" type="pres">
      <dgm:prSet presAssocID="{34CCE0CD-D493-4615-B0C9-B99A145951C4}" presName="accent_4" presStyleCnt="0"/>
      <dgm:spPr/>
    </dgm:pt>
    <dgm:pt modelId="{FD7AB200-1342-4A28-93A1-8BCFA4F1957B}" type="pres">
      <dgm:prSet presAssocID="{34CCE0CD-D493-4615-B0C9-B99A145951C4}" presName="accentRepeatNode" presStyleLbl="solidFgAcc1" presStyleIdx="3" presStyleCnt="5"/>
      <dgm:spPr/>
    </dgm:pt>
    <dgm:pt modelId="{08D5C08F-B4D2-465A-8B31-DEA7D7DA2414}" type="pres">
      <dgm:prSet presAssocID="{C7CB90D2-0B35-4B90-A94B-D0FD99605989}" presName="text_5" presStyleLbl="node1" presStyleIdx="4" presStyleCnt="5">
        <dgm:presLayoutVars>
          <dgm:bulletEnabled val="1"/>
        </dgm:presLayoutVars>
      </dgm:prSet>
      <dgm:spPr/>
    </dgm:pt>
    <dgm:pt modelId="{68C78583-BBBE-4F92-BA27-EF097464D273}" type="pres">
      <dgm:prSet presAssocID="{C7CB90D2-0B35-4B90-A94B-D0FD99605989}" presName="accent_5" presStyleCnt="0"/>
      <dgm:spPr/>
    </dgm:pt>
    <dgm:pt modelId="{90CB154B-6B69-45CC-9456-CF967FEA5ADC}" type="pres">
      <dgm:prSet presAssocID="{C7CB90D2-0B35-4B90-A94B-D0FD99605989}" presName="accentRepeatNode" presStyleLbl="solidFgAcc1" presStyleIdx="4" presStyleCnt="5"/>
      <dgm:spPr/>
    </dgm:pt>
  </dgm:ptLst>
  <dgm:cxnLst>
    <dgm:cxn modelId="{3035A218-084F-4F0B-9B7A-ABEA78795CD7}" type="presOf" srcId="{BAFE55A8-6FCB-47B3-AFB3-2245A253D830}" destId="{467AF809-D533-457B-AC32-DDF58AAD4E9F}" srcOrd="0" destOrd="0" presId="urn:microsoft.com/office/officeart/2008/layout/VerticalCurvedList"/>
    <dgm:cxn modelId="{1075B51C-AAC7-47BF-AA0B-4DD9DF0D4C0D}" type="presOf" srcId="{FC899CD2-1D1F-482E-B186-FDC9910D078C}" destId="{D9A06233-A361-46F6-9FE0-3B48F8E99F9C}" srcOrd="0" destOrd="0" presId="urn:microsoft.com/office/officeart/2008/layout/VerticalCurvedList"/>
    <dgm:cxn modelId="{96EDA71D-C3E9-4C19-B897-7996861967D3}" srcId="{BAFE55A8-6FCB-47B3-AFB3-2245A253D830}" destId="{FC899CD2-1D1F-482E-B186-FDC9910D078C}" srcOrd="0" destOrd="0" parTransId="{60903A95-3664-4866-AA1C-07B4A45E4A34}" sibTransId="{6E109006-396B-4E60-B51A-99D20EE45D91}"/>
    <dgm:cxn modelId="{B4A1E739-E073-490D-ACC2-C3E36582D33A}" type="presOf" srcId="{C7CB90D2-0B35-4B90-A94B-D0FD99605989}" destId="{08D5C08F-B4D2-465A-8B31-DEA7D7DA2414}" srcOrd="0" destOrd="0" presId="urn:microsoft.com/office/officeart/2008/layout/VerticalCurvedList"/>
    <dgm:cxn modelId="{C2C62078-27C0-48EA-B76A-4A0901D232C9}" srcId="{BAFE55A8-6FCB-47B3-AFB3-2245A253D830}" destId="{8541E491-DABA-444E-9E7D-9ED795354272}" srcOrd="1" destOrd="0" parTransId="{312B8D5D-9BCF-440E-BF3E-C067CA2CE414}" sibTransId="{8578741D-DB3C-4788-AE47-519F73BDEE1B}"/>
    <dgm:cxn modelId="{748EF395-D768-41C7-92AC-A52D5796311B}" srcId="{BAFE55A8-6FCB-47B3-AFB3-2245A253D830}" destId="{948C491E-F72A-4721-A708-078796975E7F}" srcOrd="2" destOrd="0" parTransId="{C66C4294-889D-49DC-85AF-2AB04CED4FD6}" sibTransId="{808B1CED-A2C2-4B15-B3DB-F12472CCB94C}"/>
    <dgm:cxn modelId="{8E7BA8B2-6FFE-4352-A746-CAB1823E2041}" srcId="{BAFE55A8-6FCB-47B3-AFB3-2245A253D830}" destId="{C7CB90D2-0B35-4B90-A94B-D0FD99605989}" srcOrd="4" destOrd="0" parTransId="{5A3640BD-8E6A-4947-978F-C2CE16D7F9BC}" sibTransId="{2A10A22C-EC46-4311-9CFD-2C3A1CF9ABB3}"/>
    <dgm:cxn modelId="{D4D188BA-57C3-44B6-85A1-D0822C67201E}" type="presOf" srcId="{948C491E-F72A-4721-A708-078796975E7F}" destId="{F5BC6539-4E79-4A9E-921D-BE9636032412}" srcOrd="0" destOrd="0" presId="urn:microsoft.com/office/officeart/2008/layout/VerticalCurvedList"/>
    <dgm:cxn modelId="{B3ED4DCA-94F6-41F4-AFE8-500233301AAC}" type="presOf" srcId="{34CCE0CD-D493-4615-B0C9-B99A145951C4}" destId="{505206F5-67A5-4FA4-A807-30F73BE5042E}" srcOrd="0" destOrd="0" presId="urn:microsoft.com/office/officeart/2008/layout/VerticalCurvedList"/>
    <dgm:cxn modelId="{1DAB71E3-BB79-42F4-87A3-74487BA46111}" type="presOf" srcId="{8541E491-DABA-444E-9E7D-9ED795354272}" destId="{C3434C56-9493-4A96-B852-C278CC344859}" srcOrd="0" destOrd="0" presId="urn:microsoft.com/office/officeart/2008/layout/VerticalCurvedList"/>
    <dgm:cxn modelId="{3342E2E8-E036-4BEA-87F7-9D9E6DF14381}" type="presOf" srcId="{6E109006-396B-4E60-B51A-99D20EE45D91}" destId="{2716A801-AB2F-4128-AF31-2381A0708800}" srcOrd="0" destOrd="0" presId="urn:microsoft.com/office/officeart/2008/layout/VerticalCurvedList"/>
    <dgm:cxn modelId="{DC5C28FE-C2C1-470F-8A06-19BDDB4AA4AC}" srcId="{BAFE55A8-6FCB-47B3-AFB3-2245A253D830}" destId="{34CCE0CD-D493-4615-B0C9-B99A145951C4}" srcOrd="3" destOrd="0" parTransId="{7F054C93-E7D8-4DCF-9C37-FDF182A068C8}" sibTransId="{F11DFC1B-6CB2-4920-9456-273341ECF4EF}"/>
    <dgm:cxn modelId="{6AA2973D-EE1D-457F-A981-86A2902EFAE8}" type="presParOf" srcId="{467AF809-D533-457B-AC32-DDF58AAD4E9F}" destId="{EF5DE0A7-FCC9-49B6-865B-3F7E8A8D2001}" srcOrd="0" destOrd="0" presId="urn:microsoft.com/office/officeart/2008/layout/VerticalCurvedList"/>
    <dgm:cxn modelId="{5977326D-3C50-4B45-8988-A5753FC0CFD5}" type="presParOf" srcId="{EF5DE0A7-FCC9-49B6-865B-3F7E8A8D2001}" destId="{38AA3C8C-E676-4E87-A7B6-EE945412CBEE}" srcOrd="0" destOrd="0" presId="urn:microsoft.com/office/officeart/2008/layout/VerticalCurvedList"/>
    <dgm:cxn modelId="{12F5DD7A-3C00-4CF7-A1BC-75154BA0910A}" type="presParOf" srcId="{38AA3C8C-E676-4E87-A7B6-EE945412CBEE}" destId="{5762D0CC-E4C8-4ED8-87EF-43DC43C9AA05}" srcOrd="0" destOrd="0" presId="urn:microsoft.com/office/officeart/2008/layout/VerticalCurvedList"/>
    <dgm:cxn modelId="{3AB7B754-2C7D-408E-860F-CE54FE37A9ED}" type="presParOf" srcId="{38AA3C8C-E676-4E87-A7B6-EE945412CBEE}" destId="{2716A801-AB2F-4128-AF31-2381A0708800}" srcOrd="1" destOrd="0" presId="urn:microsoft.com/office/officeart/2008/layout/VerticalCurvedList"/>
    <dgm:cxn modelId="{E238E127-1FC2-4E2D-AA23-313F626E750B}" type="presParOf" srcId="{38AA3C8C-E676-4E87-A7B6-EE945412CBEE}" destId="{2F2173CC-AD3E-4E3C-88A7-771FB2A01BD4}" srcOrd="2" destOrd="0" presId="urn:microsoft.com/office/officeart/2008/layout/VerticalCurvedList"/>
    <dgm:cxn modelId="{C2B7EA4B-B337-4BD7-B1F6-01A83F1366D2}" type="presParOf" srcId="{38AA3C8C-E676-4E87-A7B6-EE945412CBEE}" destId="{3B62CA4A-00DD-42B6-B60F-721420052641}" srcOrd="3" destOrd="0" presId="urn:microsoft.com/office/officeart/2008/layout/VerticalCurvedList"/>
    <dgm:cxn modelId="{42FD40B7-08CC-48FD-91F6-BC0CFD39F412}" type="presParOf" srcId="{EF5DE0A7-FCC9-49B6-865B-3F7E8A8D2001}" destId="{D9A06233-A361-46F6-9FE0-3B48F8E99F9C}" srcOrd="1" destOrd="0" presId="urn:microsoft.com/office/officeart/2008/layout/VerticalCurvedList"/>
    <dgm:cxn modelId="{AE5A9689-09ED-4C7E-91E4-37DEFEBC2E89}" type="presParOf" srcId="{EF5DE0A7-FCC9-49B6-865B-3F7E8A8D2001}" destId="{5AA8B063-C8CA-40B4-978D-859FDF195642}" srcOrd="2" destOrd="0" presId="urn:microsoft.com/office/officeart/2008/layout/VerticalCurvedList"/>
    <dgm:cxn modelId="{291FC814-531A-4562-AD6A-6EB9A87D0029}" type="presParOf" srcId="{5AA8B063-C8CA-40B4-978D-859FDF195642}" destId="{AD57524B-CC8C-48B4-A482-8FC5F520535E}" srcOrd="0" destOrd="0" presId="urn:microsoft.com/office/officeart/2008/layout/VerticalCurvedList"/>
    <dgm:cxn modelId="{00DD1A5F-9DDB-4DF9-BE1A-DEFDD848A030}" type="presParOf" srcId="{EF5DE0A7-FCC9-49B6-865B-3F7E8A8D2001}" destId="{C3434C56-9493-4A96-B852-C278CC344859}" srcOrd="3" destOrd="0" presId="urn:microsoft.com/office/officeart/2008/layout/VerticalCurvedList"/>
    <dgm:cxn modelId="{27A66A61-8B72-4C0A-9D6E-1D3B29488FD4}" type="presParOf" srcId="{EF5DE0A7-FCC9-49B6-865B-3F7E8A8D2001}" destId="{F27FAC00-33EB-42D9-AD88-52E503B1828D}" srcOrd="4" destOrd="0" presId="urn:microsoft.com/office/officeart/2008/layout/VerticalCurvedList"/>
    <dgm:cxn modelId="{4B526118-8131-4668-A72D-A0B9F63AA377}" type="presParOf" srcId="{F27FAC00-33EB-42D9-AD88-52E503B1828D}" destId="{633CD475-F874-4A8C-BEC6-E042AB10ABF2}" srcOrd="0" destOrd="0" presId="urn:microsoft.com/office/officeart/2008/layout/VerticalCurvedList"/>
    <dgm:cxn modelId="{7FBAE3FF-FDEE-44A3-9A34-66F5AE6F29F1}" type="presParOf" srcId="{EF5DE0A7-FCC9-49B6-865B-3F7E8A8D2001}" destId="{F5BC6539-4E79-4A9E-921D-BE9636032412}" srcOrd="5" destOrd="0" presId="urn:microsoft.com/office/officeart/2008/layout/VerticalCurvedList"/>
    <dgm:cxn modelId="{85F8C17C-2B86-40F8-9F1F-A8C3421E71BB}" type="presParOf" srcId="{EF5DE0A7-FCC9-49B6-865B-3F7E8A8D2001}" destId="{5EABC2B6-4E4C-475C-AC61-C3505547CE2A}" srcOrd="6" destOrd="0" presId="urn:microsoft.com/office/officeart/2008/layout/VerticalCurvedList"/>
    <dgm:cxn modelId="{6597DB74-AFE4-4A40-87EF-BE067DDEEB60}" type="presParOf" srcId="{5EABC2B6-4E4C-475C-AC61-C3505547CE2A}" destId="{D92AFD18-78FC-4073-ACBD-C26D09156F3A}" srcOrd="0" destOrd="0" presId="urn:microsoft.com/office/officeart/2008/layout/VerticalCurvedList"/>
    <dgm:cxn modelId="{1F5E451E-A06B-408F-A853-7C2FE908DBC9}" type="presParOf" srcId="{EF5DE0A7-FCC9-49B6-865B-3F7E8A8D2001}" destId="{505206F5-67A5-4FA4-A807-30F73BE5042E}" srcOrd="7" destOrd="0" presId="urn:microsoft.com/office/officeart/2008/layout/VerticalCurvedList"/>
    <dgm:cxn modelId="{6CD6BE10-CE3A-4D80-96B5-C0AC9ECF3F2D}" type="presParOf" srcId="{EF5DE0A7-FCC9-49B6-865B-3F7E8A8D2001}" destId="{CA250564-B60E-48F5-8DA0-22343E66BA32}" srcOrd="8" destOrd="0" presId="urn:microsoft.com/office/officeart/2008/layout/VerticalCurvedList"/>
    <dgm:cxn modelId="{B0D39EDE-505B-4E90-90C8-21FC21C91C39}" type="presParOf" srcId="{CA250564-B60E-48F5-8DA0-22343E66BA32}" destId="{FD7AB200-1342-4A28-93A1-8BCFA4F1957B}" srcOrd="0" destOrd="0" presId="urn:microsoft.com/office/officeart/2008/layout/VerticalCurvedList"/>
    <dgm:cxn modelId="{E0E8ED4C-C298-47AF-90FB-6899A3A788C5}" type="presParOf" srcId="{EF5DE0A7-FCC9-49B6-865B-3F7E8A8D2001}" destId="{08D5C08F-B4D2-465A-8B31-DEA7D7DA2414}" srcOrd="9" destOrd="0" presId="urn:microsoft.com/office/officeart/2008/layout/VerticalCurvedList"/>
    <dgm:cxn modelId="{0DBD2B24-C363-42FF-81FE-1A7F83C1C58F}" type="presParOf" srcId="{EF5DE0A7-FCC9-49B6-865B-3F7E8A8D2001}" destId="{68C78583-BBBE-4F92-BA27-EF097464D273}" srcOrd="10" destOrd="0" presId="urn:microsoft.com/office/officeart/2008/layout/VerticalCurvedList"/>
    <dgm:cxn modelId="{D6814283-F01B-4C48-BDDE-F244F604BF65}" type="presParOf" srcId="{68C78583-BBBE-4F92-BA27-EF097464D273}" destId="{90CB154B-6B69-45CC-9456-CF967FEA5ADC}"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FE55A8-6FCB-47B3-AFB3-2245A253D830}" type="doc">
      <dgm:prSet loTypeId="urn:microsoft.com/office/officeart/2008/layout/VerticalCurvedList" loCatId="list" qsTypeId="urn:microsoft.com/office/officeart/2005/8/quickstyle/3d1" qsCatId="3D" csTypeId="urn:microsoft.com/office/officeart/2005/8/colors/accent1_2" csCatId="accent1" phldr="1"/>
      <dgm:spPr/>
    </dgm:pt>
    <mc:AlternateContent xmlns:mc="http://schemas.openxmlformats.org/markup-compatibility/2006" xmlns:a14="http://schemas.microsoft.com/office/drawing/2010/main">
      <mc:Choice Requires="a14">
        <dgm:pt modelId="{FC899CD2-1D1F-482E-B186-FDC9910D078C}">
          <dgm:prSet custT="1"/>
          <dgm:spPr/>
          <dgm:t>
            <a:bodyPr/>
            <a:lstStyle/>
            <a:p>
              <a:r>
                <a:rPr lang="en-US" sz="1650" dirty="0">
                  <a:effectLst/>
                  <a:latin typeface="+mj-lt"/>
                </a:rPr>
                <a:t>NSs are generally born with mass </a:t>
              </a:r>
              <a14:m>
                <m:oMath xmlns:m="http://schemas.openxmlformats.org/officeDocument/2006/math">
                  <m:r>
                    <a:rPr lang="en-IN" sz="1650" b="0" i="0" smtClean="0">
                      <a:effectLst/>
                      <a:latin typeface="Cambria Math" panose="02040503050406030204" pitchFamily="18" charset="0"/>
                    </a:rPr>
                    <m:t>1.4−1.6</m:t>
                  </m:r>
                  <m:sSub>
                    <m:sSubPr>
                      <m:ctrlPr>
                        <a:rPr lang="en-US" sz="1650" i="1">
                          <a:latin typeface="Cambria Math" panose="02040503050406030204" pitchFamily="18" charset="0"/>
                        </a:rPr>
                      </m:ctrlPr>
                    </m:sSubPr>
                    <m:e>
                      <m:r>
                        <m:rPr>
                          <m:sty m:val="p"/>
                        </m:rPr>
                        <a:rPr lang="en-US" sz="1650" i="0">
                          <a:latin typeface="Cambria Math" panose="02040503050406030204" pitchFamily="18" charset="0"/>
                        </a:rPr>
                        <m:t>M</m:t>
                      </m:r>
                    </m:e>
                    <m:sub>
                      <m:r>
                        <a:rPr lang="en-US" sz="1650" i="0">
                          <a:latin typeface="Cambria Math" panose="02040503050406030204" pitchFamily="18" charset="0"/>
                        </a:rPr>
                        <m:t>ʘ</m:t>
                      </m:r>
                    </m:sub>
                  </m:sSub>
                </m:oMath>
              </a14:m>
              <a:r>
                <a:rPr lang="en-US" sz="1650" dirty="0">
                  <a:effectLst/>
                  <a:latin typeface="+mj-lt"/>
                </a:rPr>
                <a:t>. GW from merger </a:t>
              </a:r>
              <a:r>
                <a:rPr lang="en-IN" sz="1650" dirty="0">
                  <a:latin typeface="+mj-lt"/>
                </a:rPr>
                <a:t>GW190814 </a:t>
              </a:r>
              <a:r>
                <a:rPr lang="en-US" sz="1650" dirty="0">
                  <a:solidFill>
                    <a:schemeClr val="bg1"/>
                  </a:solidFill>
                  <a:effectLst/>
                  <a:latin typeface="+mj-lt"/>
                </a:rPr>
                <a:t>(</a:t>
              </a:r>
              <a14:m>
                <m:oMath xmlns:m="http://schemas.openxmlformats.org/officeDocument/2006/math">
                  <m:sSub>
                    <m:sSubPr>
                      <m:ctrlPr>
                        <a:rPr lang="en-US" sz="1650" i="1" smtClean="0">
                          <a:effectLst/>
                          <a:latin typeface="Cambria Math" panose="02040503050406030204" pitchFamily="18" charset="0"/>
                        </a:rPr>
                      </m:ctrlPr>
                    </m:sSubPr>
                    <m:e>
                      <m:r>
                        <a:rPr lang="en-IN" sz="1650" b="0" i="1" smtClean="0">
                          <a:effectLst/>
                          <a:latin typeface="Cambria Math" panose="02040503050406030204" pitchFamily="18" charset="0"/>
                        </a:rPr>
                        <m:t>𝑀</m:t>
                      </m:r>
                      <m:r>
                        <a:rPr lang="en-IN" sz="1650" b="0" i="1" smtClean="0">
                          <a:effectLst/>
                          <a:latin typeface="Cambria Math" panose="02040503050406030204" pitchFamily="18" charset="0"/>
                        </a:rPr>
                        <m:t>=2.50−2.67</m:t>
                      </m:r>
                      <m:r>
                        <a:rPr lang="en-US" sz="1650" i="1">
                          <a:effectLst/>
                          <a:latin typeface="Cambria Math" panose="02040503050406030204" pitchFamily="18" charset="0"/>
                        </a:rPr>
                        <m:t>𝑀</m:t>
                      </m:r>
                    </m:e>
                    <m:sub>
                      <m:r>
                        <a:rPr lang="en-US" sz="1650" i="1">
                          <a:effectLst/>
                          <a:latin typeface="Cambria Math" panose="02040503050406030204" pitchFamily="18" charset="0"/>
                        </a:rPr>
                        <m:t>ʘ</m:t>
                      </m:r>
                    </m:sub>
                  </m:sSub>
                </m:oMath>
              </a14:m>
              <a:r>
                <a:rPr lang="en-IN" sz="1650" b="0" dirty="0">
                  <a:solidFill>
                    <a:schemeClr val="bg1"/>
                  </a:solidFill>
                  <a:effectLst/>
                  <a:latin typeface="+mj-lt"/>
                </a:rPr>
                <a:t>; Abbott et al. 2020</a:t>
              </a:r>
              <a:r>
                <a:rPr lang="en-US" sz="1650" dirty="0">
                  <a:solidFill>
                    <a:schemeClr val="bg1"/>
                  </a:solidFill>
                  <a:effectLst/>
                  <a:latin typeface="+mj-lt"/>
                </a:rPr>
                <a:t>)</a:t>
              </a:r>
              <a:r>
                <a:rPr lang="en-IN" sz="1650" dirty="0">
                  <a:latin typeface="+mj-lt"/>
                </a:rPr>
                <a:t> suggests the possible existence of NSs with </a:t>
              </a:r>
              <a:r>
                <a:rPr lang="en-US" sz="1650" dirty="0">
                  <a:effectLst/>
                  <a:latin typeface="+mj-lt"/>
                </a:rPr>
                <a:t> </a:t>
              </a:r>
              <a14:m>
                <m:oMath xmlns:m="http://schemas.openxmlformats.org/officeDocument/2006/math">
                  <m:sSub>
                    <m:sSubPr>
                      <m:ctrlPr>
                        <a:rPr lang="en-US" sz="1650" i="1" smtClean="0">
                          <a:effectLst/>
                          <a:latin typeface="Cambria Math" panose="02040503050406030204" pitchFamily="18" charset="0"/>
                        </a:rPr>
                      </m:ctrlPr>
                    </m:sSubPr>
                    <m:e>
                      <m:r>
                        <a:rPr lang="en-IN" sz="1650" b="0" i="1" smtClean="0">
                          <a:effectLst/>
                          <a:latin typeface="Cambria Math" panose="02040503050406030204" pitchFamily="18" charset="0"/>
                        </a:rPr>
                        <m:t>𝑀</m:t>
                      </m:r>
                      <m:r>
                        <a:rPr lang="en-IN" sz="1650" b="0" i="1" smtClean="0">
                          <a:effectLst/>
                          <a:latin typeface="Cambria Math" panose="02040503050406030204" pitchFamily="18" charset="0"/>
                        </a:rPr>
                        <m:t>&gt;2</m:t>
                      </m:r>
                      <m:r>
                        <a:rPr lang="en-US" sz="1650" i="1">
                          <a:effectLst/>
                          <a:latin typeface="Cambria Math" panose="02040503050406030204" pitchFamily="18" charset="0"/>
                        </a:rPr>
                        <m:t>𝑀</m:t>
                      </m:r>
                    </m:e>
                    <m:sub>
                      <m:r>
                        <a:rPr lang="en-US" sz="1650" i="1">
                          <a:effectLst/>
                          <a:latin typeface="Cambria Math" panose="02040503050406030204" pitchFamily="18" charset="0"/>
                        </a:rPr>
                        <m:t>ʘ</m:t>
                      </m:r>
                    </m:sub>
                  </m:sSub>
                </m:oMath>
              </a14:m>
              <a:r>
                <a:rPr lang="en-IN" sz="1650" b="0" dirty="0">
                  <a:effectLst/>
                  <a:latin typeface="+mj-lt"/>
                </a:rPr>
                <a:t>, similar to </a:t>
              </a:r>
              <a:r>
                <a:rPr lang="en-US" sz="1650" dirty="0">
                  <a:effectLst/>
                  <a:latin typeface="+mj-lt"/>
                </a:rPr>
                <a:t>pulsar timing study of </a:t>
              </a:r>
              <a:r>
                <a:rPr lang="en-IN" sz="1650" b="0" i="0" dirty="0"/>
                <a:t>PSR J0740 + 6620</a:t>
              </a:r>
              <a:r>
                <a:rPr lang="en-US" sz="1650" dirty="0">
                  <a:effectLst/>
                  <a:latin typeface="+mj-lt"/>
                </a:rPr>
                <a:t> (</a:t>
              </a:r>
              <a:r>
                <a:rPr lang="en-US" sz="165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dirty="0">
                  <a:latin typeface="+mj-lt"/>
                </a:rPr>
                <a:t> et al. 2020</a:t>
              </a:r>
              <a:r>
                <a:rPr lang="en-US" sz="1650" dirty="0">
                  <a:effectLst/>
                  <a:latin typeface="+mj-lt"/>
                </a:rPr>
                <a:t>).</a:t>
              </a:r>
              <a:endParaRPr lang="en-IN" sz="1650" b="0" dirty="0">
                <a:effectLst/>
                <a:latin typeface="+mj-lt"/>
              </a:endParaRPr>
            </a:p>
          </dgm:t>
        </dgm:pt>
      </mc:Choice>
      <mc:Fallback xmlns="">
        <dgm:pt modelId="{FC899CD2-1D1F-482E-B186-FDC9910D078C}">
          <dgm:prSet custT="1"/>
          <dgm:spPr/>
          <dgm:t>
            <a:bodyPr/>
            <a:lstStyle/>
            <a:p>
              <a:r>
                <a:rPr lang="en-US" sz="1650" dirty="0">
                  <a:effectLst/>
                  <a:latin typeface="+mj-lt"/>
                </a:rPr>
                <a:t>NSs are generally born with mass </a:t>
              </a:r>
              <a:r>
                <a:rPr lang="en-IN" sz="1650" b="0" i="0">
                  <a:effectLst/>
                  <a:latin typeface="Cambria Math" panose="02040503050406030204" pitchFamily="18" charset="0"/>
                </a:rPr>
                <a:t>1.4−1.6</a:t>
              </a:r>
              <a:r>
                <a:rPr lang="en-US" sz="1650" i="0">
                  <a:latin typeface="Cambria Math" panose="02040503050406030204" pitchFamily="18" charset="0"/>
                </a:rPr>
                <a:t>M_ʘ</a:t>
              </a:r>
              <a:r>
                <a:rPr lang="en-US" sz="1650" dirty="0">
                  <a:effectLst/>
                  <a:latin typeface="+mj-lt"/>
                </a:rPr>
                <a:t>. GW from merger </a:t>
              </a:r>
              <a:r>
                <a:rPr lang="en-IN" sz="1650" dirty="0">
                  <a:latin typeface="+mj-lt"/>
                </a:rPr>
                <a:t>GW190814 </a:t>
              </a:r>
              <a:r>
                <a:rPr lang="en-US" sz="1650" dirty="0">
                  <a:solidFill>
                    <a:schemeClr val="bg1"/>
                  </a:solidFill>
                  <a:effectLst/>
                  <a:latin typeface="+mj-lt"/>
                </a:rPr>
                <a:t>(</a:t>
              </a:r>
              <a:r>
                <a:rPr lang="en-US" sz="1650" i="0">
                  <a:effectLst/>
                  <a:latin typeface="Cambria Math" panose="02040503050406030204" pitchFamily="18" charset="0"/>
                </a:rPr>
                <a:t>〖</a:t>
              </a:r>
              <a:r>
                <a:rPr lang="en-IN" sz="1650" b="0" i="0">
                  <a:effectLst/>
                  <a:latin typeface="Cambria Math" panose="02040503050406030204" pitchFamily="18" charset="0"/>
                </a:rPr>
                <a:t>𝑀=2.50−2.67</a:t>
              </a:r>
              <a:r>
                <a:rPr lang="en-US" sz="1650" i="0">
                  <a:effectLst/>
                  <a:latin typeface="Cambria Math" panose="02040503050406030204" pitchFamily="18" charset="0"/>
                </a:rPr>
                <a:t>𝑀〗_ʘ</a:t>
              </a:r>
              <a:r>
                <a:rPr lang="en-IN" sz="1650" b="0" dirty="0">
                  <a:solidFill>
                    <a:schemeClr val="bg1"/>
                  </a:solidFill>
                  <a:effectLst/>
                  <a:latin typeface="+mj-lt"/>
                </a:rPr>
                <a:t>; Abbott et al. 2020</a:t>
              </a:r>
              <a:r>
                <a:rPr lang="en-US" sz="1650" dirty="0">
                  <a:solidFill>
                    <a:schemeClr val="bg1"/>
                  </a:solidFill>
                  <a:effectLst/>
                  <a:latin typeface="+mj-lt"/>
                </a:rPr>
                <a:t>)</a:t>
              </a:r>
              <a:r>
                <a:rPr lang="en-IN" sz="1650" dirty="0">
                  <a:latin typeface="+mj-lt"/>
                </a:rPr>
                <a:t> suggests the possible existence of NSs with </a:t>
              </a:r>
              <a:r>
                <a:rPr lang="en-US" sz="1650" dirty="0">
                  <a:effectLst/>
                  <a:latin typeface="+mj-lt"/>
                </a:rPr>
                <a:t> </a:t>
              </a:r>
              <a:r>
                <a:rPr lang="en-US" sz="1650" i="0">
                  <a:effectLst/>
                  <a:latin typeface="Cambria Math" panose="02040503050406030204" pitchFamily="18" charset="0"/>
                </a:rPr>
                <a:t>〖</a:t>
              </a:r>
              <a:r>
                <a:rPr lang="en-IN" sz="1650" b="0" i="0">
                  <a:effectLst/>
                  <a:latin typeface="Cambria Math" panose="02040503050406030204" pitchFamily="18" charset="0"/>
                </a:rPr>
                <a:t>𝑀&gt;2</a:t>
              </a:r>
              <a:r>
                <a:rPr lang="en-US" sz="1650" i="0">
                  <a:effectLst/>
                  <a:latin typeface="Cambria Math" panose="02040503050406030204" pitchFamily="18" charset="0"/>
                </a:rPr>
                <a:t>𝑀〗_ʘ</a:t>
              </a:r>
              <a:r>
                <a:rPr lang="en-IN" sz="1650" b="0" dirty="0">
                  <a:effectLst/>
                  <a:latin typeface="+mj-lt"/>
                </a:rPr>
                <a:t>, similar to </a:t>
              </a:r>
              <a:r>
                <a:rPr lang="en-US" sz="1650" dirty="0">
                  <a:effectLst/>
                  <a:latin typeface="+mj-lt"/>
                </a:rPr>
                <a:t>pulsar timing study of </a:t>
              </a:r>
              <a:r>
                <a:rPr lang="en-IN" sz="1650" b="0" i="0" dirty="0"/>
                <a:t>PSR J0740 + 6620</a:t>
              </a:r>
              <a:r>
                <a:rPr lang="en-US" sz="1650" dirty="0">
                  <a:effectLst/>
                  <a:latin typeface="+mj-lt"/>
                </a:rPr>
                <a:t> (</a:t>
              </a:r>
              <a:r>
                <a:rPr lang="en-US" sz="165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dirty="0">
                  <a:latin typeface="+mj-lt"/>
                </a:rPr>
                <a:t> et al. 2020</a:t>
              </a:r>
              <a:r>
                <a:rPr lang="en-US" sz="1650" dirty="0">
                  <a:effectLst/>
                  <a:latin typeface="+mj-lt"/>
                </a:rPr>
                <a:t>).</a:t>
              </a:r>
              <a:endParaRPr lang="en-IN" sz="1650" b="0" dirty="0">
                <a:effectLst/>
                <a:latin typeface="+mj-lt"/>
              </a:endParaRPr>
            </a:p>
          </dgm:t>
        </dgm:pt>
      </mc:Fallback>
    </mc:AlternateContent>
    <dgm:pt modelId="{60903A95-3664-4866-AA1C-07B4A45E4A34}" type="parTrans" cxnId="{96EDA71D-C3E9-4C19-B897-7996861967D3}">
      <dgm:prSet/>
      <dgm:spPr/>
      <dgm:t>
        <a:bodyPr/>
        <a:lstStyle/>
        <a:p>
          <a:endParaRPr lang="en-IN"/>
        </a:p>
      </dgm:t>
    </dgm:pt>
    <dgm:pt modelId="{6E109006-396B-4E60-B51A-99D20EE45D91}" type="sibTrans" cxnId="{96EDA71D-C3E9-4C19-B897-7996861967D3}">
      <dgm:prSet/>
      <dgm:spPr/>
      <dgm:t>
        <a:bodyPr/>
        <a:lstStyle/>
        <a:p>
          <a:endParaRPr lang="en-IN"/>
        </a:p>
      </dgm:t>
    </dgm:pt>
    <dgm:pt modelId="{5EC66D43-D73C-4252-AF20-4FD13250BDF3}">
      <dgm:prSet custT="1"/>
      <dgm:spPr/>
      <dgm:t>
        <a:bodyPr/>
        <a:lstStyle/>
        <a:p>
          <a:r>
            <a:rPr lang="en-US" sz="1700" dirty="0">
              <a:latin typeface="+mj-lt"/>
            </a:rPr>
            <a:t>One of the most exciting possibilities to explain such high mass is by </a:t>
          </a:r>
          <a:r>
            <a:rPr lang="en-US" sz="1700" b="1" dirty="0">
              <a:latin typeface="+mj-lt"/>
            </a:rPr>
            <a:t>high magnetic field </a:t>
          </a:r>
          <a:r>
            <a:rPr lang="en-US" sz="1700" dirty="0">
              <a:latin typeface="+mj-lt"/>
            </a:rPr>
            <a:t>along with rotation (Pili et. al. 2014, Das et. al. 2013).</a:t>
          </a:r>
        </a:p>
      </dgm:t>
    </dgm:pt>
    <dgm:pt modelId="{AF455DFD-C16A-4782-A0C2-69012EC89D24}" type="parTrans" cxnId="{22573956-D0E6-499B-96F1-D4C316ED4D2A}">
      <dgm:prSet/>
      <dgm:spPr/>
      <dgm:t>
        <a:bodyPr/>
        <a:lstStyle/>
        <a:p>
          <a:endParaRPr lang="en-IN"/>
        </a:p>
      </dgm:t>
    </dgm:pt>
    <dgm:pt modelId="{DB90E31D-578C-43F5-A364-C31A05E4067B}" type="sibTrans" cxnId="{22573956-D0E6-499B-96F1-D4C316ED4D2A}">
      <dgm:prSet/>
      <dgm:spPr/>
      <dgm:t>
        <a:bodyPr/>
        <a:lstStyle/>
        <a:p>
          <a:endParaRPr lang="en-IN"/>
        </a:p>
      </dgm:t>
    </dgm:pt>
    <dgm:pt modelId="{99DCD38E-2B77-4FBD-ACA7-13E9A9C1EF6A}">
      <dgm:prSet custT="1"/>
      <dgm:spPr/>
      <dgm:t>
        <a:bodyPr/>
        <a:lstStyle/>
        <a:p>
          <a:r>
            <a:rPr lang="en-US" sz="1700" dirty="0">
              <a:latin typeface="+mj-lt"/>
            </a:rPr>
            <a:t>This in turn would lead them to emit continuous GW (CGW). </a:t>
          </a:r>
        </a:p>
      </dgm:t>
    </dgm:pt>
    <dgm:pt modelId="{C9C17825-A827-4476-A665-136A6E2EAE3D}" type="parTrans" cxnId="{909B3CD3-1812-419A-A65C-ACD3B1602100}">
      <dgm:prSet/>
      <dgm:spPr/>
      <dgm:t>
        <a:bodyPr/>
        <a:lstStyle/>
        <a:p>
          <a:endParaRPr lang="en-IN"/>
        </a:p>
      </dgm:t>
    </dgm:pt>
    <dgm:pt modelId="{367E1D1A-D37D-401B-9C74-D68FDC3B6039}" type="sibTrans" cxnId="{909B3CD3-1812-419A-A65C-ACD3B1602100}">
      <dgm:prSet/>
      <dgm:spPr/>
      <dgm:t>
        <a:bodyPr/>
        <a:lstStyle/>
        <a:p>
          <a:endParaRPr lang="en-IN"/>
        </a:p>
      </dgm:t>
    </dgm:pt>
    <mc:AlternateContent xmlns:mc="http://schemas.openxmlformats.org/markup-compatibility/2006" xmlns:a14="http://schemas.microsoft.com/office/drawing/2010/main">
      <mc:Choice Requires="a14">
        <dgm:pt modelId="{E3BE4C98-5158-4C1D-9C2F-BBF8A7D4CAAB}">
          <dgm:prSet custT="1"/>
          <dgm:spPr/>
          <dgm:t>
            <a:bodyPr/>
            <a:lstStyle/>
            <a:p>
              <a:r>
                <a:rPr lang="en-IN" sz="1700" b="1" dirty="0">
                  <a:latin typeface="+mj-lt"/>
                  <a:ea typeface="Calibri" panose="020F0502020204030204" pitchFamily="34" charset="0"/>
                  <a:cs typeface="Vrinda" panose="020B0502040204020203" pitchFamily="34" charset="0"/>
                </a:rPr>
                <a:t>O</a:t>
              </a:r>
              <a:r>
                <a:rPr lang="en-IN" sz="1700" b="1" dirty="0">
                  <a:effectLst/>
                  <a:latin typeface="+mj-lt"/>
                  <a:ea typeface="Calibri" panose="020F0502020204030204" pitchFamily="34" charset="0"/>
                  <a:cs typeface="Vrinda" panose="020B0502040204020203" pitchFamily="34" charset="0"/>
                </a:rPr>
                <a:t>rigin of strong magnetic field: </a:t>
              </a:r>
              <a:r>
                <a:rPr lang="en-IN" sz="1700" dirty="0">
                  <a:latin typeface="+mj-lt"/>
                  <a:ea typeface="Calibri" panose="020F0502020204030204" pitchFamily="34" charset="0"/>
                  <a:cs typeface="Vrinda" panose="020B0502040204020203" pitchFamily="34" charset="0"/>
                </a:rPr>
                <a:t>Collapse of highly magnetised star </a:t>
              </a:r>
              <a14:m>
                <m:oMath xmlns:m="http://schemas.openxmlformats.org/officeDocument/2006/math">
                  <m:r>
                    <m:rPr>
                      <m:nor/>
                    </m:rPr>
                    <a:rPr lang="en-IN" sz="1700" dirty="0">
                      <a:latin typeface="+mj-lt"/>
                      <a:ea typeface="Calibri" panose="020F0502020204030204" pitchFamily="34" charset="0"/>
                      <a:cs typeface="Vrinda" panose="020B0502040204020203" pitchFamily="34" charset="0"/>
                    </a:rPr>
                    <m:t>→</m:t>
                  </m:r>
                  <m:r>
                    <m:rPr>
                      <m:nor/>
                    </m:rPr>
                    <a:rPr lang="en-IN" sz="1700" b="0" i="0" dirty="0" smtClean="0">
                      <a:latin typeface="+mj-lt"/>
                      <a:ea typeface="Calibri" panose="020F0502020204030204" pitchFamily="34" charset="0"/>
                      <a:cs typeface="Vrinda" panose="020B0502040204020203" pitchFamily="34" charset="0"/>
                    </a:rPr>
                    <m:t> </m:t>
                  </m:r>
                  <m:r>
                    <m:rPr>
                      <m:nor/>
                    </m:rPr>
                    <a:rPr lang="en-IN" sz="1700" b="0" i="0" dirty="0" smtClean="0">
                      <a:latin typeface="+mj-lt"/>
                      <a:ea typeface="Calibri" panose="020F0502020204030204" pitchFamily="34" charset="0"/>
                      <a:cs typeface="Vrinda" panose="020B0502040204020203" pitchFamily="34" charset="0"/>
                    </a:rPr>
                    <m:t>F</m:t>
                  </m:r>
                </m:oMath>
              </a14:m>
              <a:r>
                <a:rPr lang="en-IN" sz="1700" dirty="0">
                  <a:latin typeface="+mj-lt"/>
                  <a:ea typeface="Calibri" panose="020F0502020204030204" pitchFamily="34" charset="0"/>
                  <a:cs typeface="Vrinda" panose="020B0502040204020203" pitchFamily="34" charset="0"/>
                </a:rPr>
                <a:t>lux freezing →D</a:t>
              </a:r>
              <a:r>
                <a:rPr lang="en-IN" sz="1700" dirty="0">
                  <a:effectLst/>
                  <a:latin typeface="+mj-lt"/>
                  <a:ea typeface="Calibri" panose="020F0502020204030204" pitchFamily="34" charset="0"/>
                  <a:cs typeface="Vrinda" panose="020B0502040204020203" pitchFamily="34" charset="0"/>
                </a:rPr>
                <a:t>ynamo (</a:t>
              </a:r>
              <a:r>
                <a:rPr lang="el-GR" sz="1700" b="0" i="0" dirty="0"/>
                <a:t>α</a:t>
              </a:r>
              <a:r>
                <a:rPr lang="en-IN" sz="1700" b="0" i="0" dirty="0"/>
                <a:t>-</a:t>
              </a:r>
              <a:r>
                <a:rPr lang="el-GR" sz="1700" b="0" i="0" dirty="0"/>
                <a:t>Ω</a:t>
              </a:r>
              <a:r>
                <a:rPr lang="en-IN" sz="1700" dirty="0">
                  <a:effectLst/>
                  <a:latin typeface="+mj-lt"/>
                  <a:ea typeface="Calibri" panose="020F0502020204030204" pitchFamily="34" charset="0"/>
                  <a:cs typeface="Vrinda" panose="020B0502040204020203" pitchFamily="34" charset="0"/>
                </a:rPr>
                <a:t>)</a:t>
              </a:r>
              <a14:m>
                <m:oMath xmlns:m="http://schemas.openxmlformats.org/officeDocument/2006/math">
                  <m:r>
                    <m:rPr>
                      <m:nor/>
                    </m:rPr>
                    <a:rPr lang="en-IN" sz="1700" dirty="0" smtClean="0">
                      <a:latin typeface="+mj-lt"/>
                      <a:ea typeface="Calibri" panose="020F0502020204030204" pitchFamily="34" charset="0"/>
                      <a:cs typeface="Vrinda" panose="020B0502040204020203" pitchFamily="34" charset="0"/>
                    </a:rPr>
                    <m:t>→</m:t>
                  </m:r>
                  <m:r>
                    <m:rPr>
                      <m:nor/>
                    </m:rPr>
                    <a:rPr lang="en-IN" sz="1700" b="0" i="0" dirty="0" smtClean="0">
                      <a:latin typeface="+mj-lt"/>
                      <a:ea typeface="Calibri" panose="020F0502020204030204" pitchFamily="34" charset="0"/>
                      <a:cs typeface="Vrinda" panose="020B0502040204020203" pitchFamily="34" charset="0"/>
                    </a:rPr>
                    <m:t> </m:t>
                  </m:r>
                </m:oMath>
              </a14:m>
              <a:r>
                <a:rPr lang="en-IN" sz="1700" dirty="0">
                  <a:latin typeface="+mj-lt"/>
                  <a:ea typeface="Calibri" panose="020F0502020204030204" pitchFamily="34" charset="0"/>
                  <a:cs typeface="Vrinda" panose="020B0502040204020203" pitchFamily="34" charset="0"/>
                </a:rPr>
                <a:t>amplify up to</a:t>
              </a:r>
              <a:r>
                <a:rPr lang="en-IN" sz="1700" dirty="0">
                  <a:effectLst/>
                  <a:latin typeface="+mj-lt"/>
                  <a:ea typeface="Calibri" panose="020F0502020204030204" pitchFamily="34" charset="0"/>
                  <a:cs typeface="Vrinda" panose="020B0502040204020203" pitchFamily="34" charset="0"/>
                </a:rPr>
                <a:t> ~</a:t>
              </a:r>
              <a14:m>
                <m:oMath xmlns:m="http://schemas.openxmlformats.org/officeDocument/2006/math">
                  <m:sSup>
                    <m:sSupPr>
                      <m:ctrlPr>
                        <a:rPr lang="en-IN" sz="1700" i="1" smtClean="0">
                          <a:effectLst/>
                          <a:latin typeface="Cambria Math" panose="02040503050406030204" pitchFamily="18" charset="0"/>
                          <a:ea typeface="Calibri" panose="020F0502020204030204" pitchFamily="34" charset="0"/>
                          <a:cs typeface="Vrinda" panose="020B0502040204020203" pitchFamily="34" charset="0"/>
                        </a:rPr>
                      </m:ctrlPr>
                    </m:sSupPr>
                    <m:e>
                      <m:r>
                        <a:rPr lang="en-IN" sz="1700" i="1">
                          <a:effectLst/>
                          <a:latin typeface="Cambria Math" panose="02040503050406030204" pitchFamily="18" charset="0"/>
                          <a:ea typeface="Calibri" panose="020F0502020204030204" pitchFamily="34" charset="0"/>
                          <a:cs typeface="Vrinda" panose="020B0502040204020203" pitchFamily="34" charset="0"/>
                        </a:rPr>
                        <m:t>10</m:t>
                      </m:r>
                    </m:e>
                    <m:sup>
                      <m:r>
                        <a:rPr lang="en-IN" sz="1700" i="1">
                          <a:effectLst/>
                          <a:latin typeface="Cambria Math" panose="02040503050406030204" pitchFamily="18" charset="0"/>
                          <a:ea typeface="Calibri" panose="020F0502020204030204" pitchFamily="34" charset="0"/>
                          <a:cs typeface="Vrinda" panose="020B0502040204020203" pitchFamily="34" charset="0"/>
                        </a:rPr>
                        <m:t>1</m:t>
                      </m:r>
                      <m:r>
                        <a:rPr lang="en-IN" sz="1700" b="0" i="1" smtClean="0">
                          <a:effectLst/>
                          <a:latin typeface="Cambria Math" panose="02040503050406030204" pitchFamily="18" charset="0"/>
                          <a:ea typeface="Calibri" panose="020F0502020204030204" pitchFamily="34" charset="0"/>
                          <a:cs typeface="Vrinda" panose="020B0502040204020203" pitchFamily="34" charset="0"/>
                        </a:rPr>
                        <m:t>7−18</m:t>
                      </m:r>
                    </m:sup>
                  </m:sSup>
                </m:oMath>
              </a14:m>
              <a:r>
                <a:rPr lang="en-IN" sz="1700" dirty="0"/>
                <a:t>G for NS (</a:t>
              </a:r>
              <a:r>
                <a:rPr lang="en-IN" sz="1700" dirty="0">
                  <a:latin typeface="+mj-lt"/>
                </a:rPr>
                <a:t>Thompson &amp; Duncan 1993)</a:t>
              </a:r>
              <a:endParaRPr lang="en-US" sz="1700" dirty="0">
                <a:latin typeface="+mj-lt"/>
              </a:endParaRPr>
            </a:p>
          </dgm:t>
        </dgm:pt>
      </mc:Choice>
      <mc:Fallback xmlns="">
        <dgm:pt modelId="{E3BE4C98-5158-4C1D-9C2F-BBF8A7D4CAAB}">
          <dgm:prSet custT="1"/>
          <dgm:spPr/>
          <dgm:t>
            <a:bodyPr/>
            <a:lstStyle/>
            <a:p>
              <a:r>
                <a:rPr lang="en-IN" sz="1700" b="1" dirty="0">
                  <a:latin typeface="+mj-lt"/>
                  <a:ea typeface="Calibri" panose="020F0502020204030204" pitchFamily="34" charset="0"/>
                  <a:cs typeface="Vrinda" panose="020B0502040204020203" pitchFamily="34" charset="0"/>
                </a:rPr>
                <a:t>O</a:t>
              </a:r>
              <a:r>
                <a:rPr lang="en-IN" sz="1700" b="1" dirty="0">
                  <a:effectLst/>
                  <a:latin typeface="+mj-lt"/>
                  <a:ea typeface="Calibri" panose="020F0502020204030204" pitchFamily="34" charset="0"/>
                  <a:cs typeface="Vrinda" panose="020B0502040204020203" pitchFamily="34" charset="0"/>
                </a:rPr>
                <a:t>rigin of strong magnetic field: </a:t>
              </a:r>
              <a:r>
                <a:rPr lang="en-IN" sz="1700" dirty="0">
                  <a:latin typeface="+mj-lt"/>
                  <a:ea typeface="Calibri" panose="020F0502020204030204" pitchFamily="34" charset="0"/>
                  <a:cs typeface="Vrinda" panose="020B0502040204020203" pitchFamily="34" charset="0"/>
                </a:rPr>
                <a:t>Collapse of highly magnetised star </a:t>
              </a:r>
              <a:r>
                <a:rPr lang="en-IN" sz="1700" i="0" dirty="0">
                  <a:latin typeface="Cambria Math" panose="02040503050406030204" pitchFamily="18" charset="0"/>
                  <a:ea typeface="Calibri" panose="020F0502020204030204" pitchFamily="34" charset="0"/>
                  <a:cs typeface="Vrinda" panose="020B0502040204020203" pitchFamily="34" charset="0"/>
                </a:rPr>
                <a:t>"→</a:t>
              </a:r>
              <a:r>
                <a:rPr lang="en-IN" sz="1700" b="0" i="0" dirty="0">
                  <a:latin typeface="Cambria Math" panose="02040503050406030204" pitchFamily="18" charset="0"/>
                  <a:ea typeface="Calibri" panose="020F0502020204030204" pitchFamily="34" charset="0"/>
                  <a:cs typeface="Vrinda" panose="020B0502040204020203" pitchFamily="34" charset="0"/>
                </a:rPr>
                <a:t> F</a:t>
              </a:r>
              <a:r>
                <a:rPr lang="en-IN" sz="1700" b="0" i="0" dirty="0">
                  <a:latin typeface="+mj-lt"/>
                  <a:ea typeface="Calibri" panose="020F0502020204030204" pitchFamily="34" charset="0"/>
                  <a:cs typeface="Vrinda" panose="020B0502040204020203" pitchFamily="34" charset="0"/>
                </a:rPr>
                <a:t>"</a:t>
              </a:r>
              <a:r>
                <a:rPr lang="en-IN" sz="1700" dirty="0">
                  <a:latin typeface="+mj-lt"/>
                  <a:ea typeface="Calibri" panose="020F0502020204030204" pitchFamily="34" charset="0"/>
                  <a:cs typeface="Vrinda" panose="020B0502040204020203" pitchFamily="34" charset="0"/>
                </a:rPr>
                <a:t>lux freezing →D</a:t>
              </a:r>
              <a:r>
                <a:rPr lang="en-IN" sz="1700" dirty="0">
                  <a:effectLst/>
                  <a:latin typeface="+mj-lt"/>
                  <a:ea typeface="Calibri" panose="020F0502020204030204" pitchFamily="34" charset="0"/>
                  <a:cs typeface="Vrinda" panose="020B0502040204020203" pitchFamily="34" charset="0"/>
                </a:rPr>
                <a:t>ynamo (</a:t>
              </a:r>
              <a:r>
                <a:rPr lang="el-GR" sz="1700" b="0" i="0" dirty="0"/>
                <a:t>α</a:t>
              </a:r>
              <a:r>
                <a:rPr lang="en-IN" sz="1700" b="0" i="0" dirty="0"/>
                <a:t>-</a:t>
              </a:r>
              <a:r>
                <a:rPr lang="el-GR" sz="1700" b="0" i="0" dirty="0"/>
                <a:t>Ω</a:t>
              </a:r>
              <a:r>
                <a:rPr lang="en-IN" sz="1700" dirty="0">
                  <a:effectLst/>
                  <a:latin typeface="+mj-lt"/>
                  <a:ea typeface="Calibri" panose="020F0502020204030204" pitchFamily="34" charset="0"/>
                  <a:cs typeface="Vrinda" panose="020B0502040204020203" pitchFamily="34" charset="0"/>
                </a:rPr>
                <a:t>)</a:t>
              </a:r>
              <a:r>
                <a:rPr lang="en-IN" sz="1700" i="0" dirty="0">
                  <a:latin typeface="Cambria Math" panose="02040503050406030204" pitchFamily="18" charset="0"/>
                  <a:ea typeface="Calibri" panose="020F0502020204030204" pitchFamily="34" charset="0"/>
                  <a:cs typeface="Vrinda" panose="020B0502040204020203" pitchFamily="34" charset="0"/>
                </a:rPr>
                <a:t>"→</a:t>
              </a:r>
              <a:r>
                <a:rPr lang="en-IN" sz="1700" b="0" i="0" dirty="0">
                  <a:latin typeface="Cambria Math" panose="02040503050406030204" pitchFamily="18" charset="0"/>
                  <a:ea typeface="Calibri" panose="020F0502020204030204" pitchFamily="34" charset="0"/>
                  <a:cs typeface="Vrinda" panose="020B0502040204020203" pitchFamily="34" charset="0"/>
                </a:rPr>
                <a:t> </a:t>
              </a:r>
              <a:r>
                <a:rPr lang="en-IN" sz="1700" b="0" i="0" dirty="0">
                  <a:latin typeface="+mj-lt"/>
                  <a:ea typeface="Calibri" panose="020F0502020204030204" pitchFamily="34" charset="0"/>
                  <a:cs typeface="Vrinda" panose="020B0502040204020203" pitchFamily="34" charset="0"/>
                </a:rPr>
                <a:t>"</a:t>
              </a:r>
              <a:r>
                <a:rPr lang="en-IN" sz="1700" dirty="0">
                  <a:latin typeface="+mj-lt"/>
                  <a:ea typeface="Calibri" panose="020F0502020204030204" pitchFamily="34" charset="0"/>
                  <a:cs typeface="Vrinda" panose="020B0502040204020203" pitchFamily="34" charset="0"/>
                </a:rPr>
                <a:t>amplify up to</a:t>
              </a:r>
              <a:r>
                <a:rPr lang="en-IN" sz="1700" dirty="0">
                  <a:effectLst/>
                  <a:latin typeface="+mj-lt"/>
                  <a:ea typeface="Calibri" panose="020F0502020204030204" pitchFamily="34" charset="0"/>
                  <a:cs typeface="Vrinda" panose="020B0502040204020203" pitchFamily="34" charset="0"/>
                </a:rPr>
                <a:t> ~</a:t>
              </a:r>
              <a:r>
                <a:rPr lang="en-IN" sz="1700" i="0">
                  <a:effectLst/>
                  <a:latin typeface="Cambria Math" panose="02040503050406030204" pitchFamily="18" charset="0"/>
                  <a:ea typeface="Calibri" panose="020F0502020204030204" pitchFamily="34" charset="0"/>
                  <a:cs typeface="Vrinda" panose="020B0502040204020203" pitchFamily="34" charset="0"/>
                </a:rPr>
                <a:t>10^(1</a:t>
              </a:r>
              <a:r>
                <a:rPr lang="en-IN" sz="1700" b="0" i="0">
                  <a:effectLst/>
                  <a:latin typeface="Cambria Math" panose="02040503050406030204" pitchFamily="18" charset="0"/>
                  <a:ea typeface="Calibri" panose="020F0502020204030204" pitchFamily="34" charset="0"/>
                  <a:cs typeface="Vrinda" panose="020B0502040204020203" pitchFamily="34" charset="0"/>
                </a:rPr>
                <a:t>7−18)</a:t>
              </a:r>
              <a:r>
                <a:rPr lang="en-IN" sz="1700" dirty="0"/>
                <a:t>G for NS (</a:t>
              </a:r>
              <a:r>
                <a:rPr lang="en-IN" sz="1700" dirty="0">
                  <a:latin typeface="+mj-lt"/>
                </a:rPr>
                <a:t>Thompson &amp; Duncan 1993)</a:t>
              </a:r>
              <a:endParaRPr lang="en-US" sz="1700" dirty="0">
                <a:latin typeface="+mj-lt"/>
              </a:endParaRPr>
            </a:p>
          </dgm:t>
        </dgm:pt>
      </mc:Fallback>
    </mc:AlternateContent>
    <dgm:pt modelId="{923AF78E-156D-43B5-96C2-16BB696C3D0D}" type="parTrans" cxnId="{BEE4B485-EB29-4A49-9E05-1CCA3DDB1210}">
      <dgm:prSet/>
      <dgm:spPr/>
      <dgm:t>
        <a:bodyPr/>
        <a:lstStyle/>
        <a:p>
          <a:endParaRPr lang="en-IN"/>
        </a:p>
      </dgm:t>
    </dgm:pt>
    <dgm:pt modelId="{025017EF-3BFA-44CF-8897-C657B279ACAA}" type="sibTrans" cxnId="{BEE4B485-EB29-4A49-9E05-1CCA3DDB1210}">
      <dgm:prSet/>
      <dgm:spPr/>
      <dgm:t>
        <a:bodyPr/>
        <a:lstStyle/>
        <a:p>
          <a:endParaRPr lang="en-IN"/>
        </a:p>
      </dgm:t>
    </dgm:pt>
    <dgm:pt modelId="{FFE8144E-FB89-4BE2-8FA1-4D76CDA1DFCF}">
      <dgm:prSet custT="1"/>
      <dgm:spPr/>
      <dgm:t>
        <a:bodyPr/>
        <a:lstStyle/>
        <a:p>
          <a:endParaRPr lang="en-US" sz="1700" dirty="0">
            <a:latin typeface="+mj-lt"/>
          </a:endParaRPr>
        </a:p>
      </dgm:t>
    </dgm:pt>
    <dgm:pt modelId="{9ED88FAD-4C2D-4328-89E6-8C1C6D4423BA}" type="parTrans" cxnId="{787FE473-7740-4285-8888-DC8BB109C39C}">
      <dgm:prSet/>
      <dgm:spPr/>
      <dgm:t>
        <a:bodyPr/>
        <a:lstStyle/>
        <a:p>
          <a:endParaRPr lang="en-IN"/>
        </a:p>
      </dgm:t>
    </dgm:pt>
    <dgm:pt modelId="{69490169-12F6-428A-91F5-FD0CADB6B26E}" type="sibTrans" cxnId="{787FE473-7740-4285-8888-DC8BB109C39C}">
      <dgm:prSet/>
      <dgm:spPr/>
      <dgm:t>
        <a:bodyPr/>
        <a:lstStyle/>
        <a:p>
          <a:endParaRPr lang="en-IN"/>
        </a:p>
      </dgm:t>
    </dgm:pt>
    <dgm:pt modelId="{467AF809-D533-457B-AC32-DDF58AAD4E9F}" type="pres">
      <dgm:prSet presAssocID="{BAFE55A8-6FCB-47B3-AFB3-2245A253D830}" presName="Name0" presStyleCnt="0">
        <dgm:presLayoutVars>
          <dgm:chMax val="7"/>
          <dgm:chPref val="7"/>
          <dgm:dir/>
        </dgm:presLayoutVars>
      </dgm:prSet>
      <dgm:spPr/>
    </dgm:pt>
    <dgm:pt modelId="{EF5DE0A7-FCC9-49B6-865B-3F7E8A8D2001}" type="pres">
      <dgm:prSet presAssocID="{BAFE55A8-6FCB-47B3-AFB3-2245A253D830}" presName="Name1" presStyleCnt="0"/>
      <dgm:spPr/>
    </dgm:pt>
    <dgm:pt modelId="{38AA3C8C-E676-4E87-A7B6-EE945412CBEE}" type="pres">
      <dgm:prSet presAssocID="{BAFE55A8-6FCB-47B3-AFB3-2245A253D830}" presName="cycle" presStyleCnt="0"/>
      <dgm:spPr/>
    </dgm:pt>
    <dgm:pt modelId="{5762D0CC-E4C8-4ED8-87EF-43DC43C9AA05}" type="pres">
      <dgm:prSet presAssocID="{BAFE55A8-6FCB-47B3-AFB3-2245A253D830}" presName="srcNode" presStyleLbl="node1" presStyleIdx="0" presStyleCnt="5"/>
      <dgm:spPr/>
    </dgm:pt>
    <dgm:pt modelId="{2716A801-AB2F-4128-AF31-2381A0708800}" type="pres">
      <dgm:prSet presAssocID="{BAFE55A8-6FCB-47B3-AFB3-2245A253D830}" presName="conn" presStyleLbl="parChTrans1D2" presStyleIdx="0" presStyleCnt="1"/>
      <dgm:spPr/>
    </dgm:pt>
    <dgm:pt modelId="{2F2173CC-AD3E-4E3C-88A7-771FB2A01BD4}" type="pres">
      <dgm:prSet presAssocID="{BAFE55A8-6FCB-47B3-AFB3-2245A253D830}" presName="extraNode" presStyleLbl="node1" presStyleIdx="0" presStyleCnt="5"/>
      <dgm:spPr/>
    </dgm:pt>
    <dgm:pt modelId="{3B62CA4A-00DD-42B6-B60F-721420052641}" type="pres">
      <dgm:prSet presAssocID="{BAFE55A8-6FCB-47B3-AFB3-2245A253D830}" presName="dstNode" presStyleLbl="node1" presStyleIdx="0" presStyleCnt="5"/>
      <dgm:spPr/>
    </dgm:pt>
    <dgm:pt modelId="{D9A06233-A361-46F6-9FE0-3B48F8E99F9C}" type="pres">
      <dgm:prSet presAssocID="{FC899CD2-1D1F-482E-B186-FDC9910D078C}" presName="text_1" presStyleLbl="node1" presStyleIdx="0" presStyleCnt="5" custScaleY="122042">
        <dgm:presLayoutVars>
          <dgm:bulletEnabled val="1"/>
        </dgm:presLayoutVars>
      </dgm:prSet>
      <dgm:spPr/>
    </dgm:pt>
    <dgm:pt modelId="{5AA8B063-C8CA-40B4-978D-859FDF195642}" type="pres">
      <dgm:prSet presAssocID="{FC899CD2-1D1F-482E-B186-FDC9910D078C}" presName="accent_1" presStyleCnt="0"/>
      <dgm:spPr/>
    </dgm:pt>
    <dgm:pt modelId="{AD57524B-CC8C-48B4-A482-8FC5F520535E}" type="pres">
      <dgm:prSet presAssocID="{FC899CD2-1D1F-482E-B186-FDC9910D078C}" presName="accentRepeatNode" presStyleLbl="solidFgAcc1" presStyleIdx="0" presStyleCnt="5"/>
      <dgm:spPr/>
    </dgm:pt>
    <dgm:pt modelId="{F5B70AE0-1C7A-4723-8516-2A2AB37B5109}" type="pres">
      <dgm:prSet presAssocID="{5EC66D43-D73C-4252-AF20-4FD13250BDF3}" presName="text_2" presStyleLbl="node1" presStyleIdx="1" presStyleCnt="5">
        <dgm:presLayoutVars>
          <dgm:bulletEnabled val="1"/>
        </dgm:presLayoutVars>
      </dgm:prSet>
      <dgm:spPr/>
    </dgm:pt>
    <dgm:pt modelId="{DF2D0AC1-4C2B-46F1-BAFB-DF78F38E4024}" type="pres">
      <dgm:prSet presAssocID="{5EC66D43-D73C-4252-AF20-4FD13250BDF3}" presName="accent_2" presStyleCnt="0"/>
      <dgm:spPr/>
    </dgm:pt>
    <dgm:pt modelId="{9411DCFB-0699-46C0-BB62-0F5810C43498}" type="pres">
      <dgm:prSet presAssocID="{5EC66D43-D73C-4252-AF20-4FD13250BDF3}" presName="accentRepeatNode" presStyleLbl="solidFgAcc1" presStyleIdx="1" presStyleCnt="5"/>
      <dgm:spPr/>
    </dgm:pt>
    <dgm:pt modelId="{D0569BD0-1399-4FDA-9217-0F34515A5D60}" type="pres">
      <dgm:prSet presAssocID="{99DCD38E-2B77-4FBD-ACA7-13E9A9C1EF6A}" presName="text_3" presStyleLbl="node1" presStyleIdx="2" presStyleCnt="5">
        <dgm:presLayoutVars>
          <dgm:bulletEnabled val="1"/>
        </dgm:presLayoutVars>
      </dgm:prSet>
      <dgm:spPr/>
    </dgm:pt>
    <dgm:pt modelId="{E11C442C-0C12-4D9A-86AA-FD641AA7C7D8}" type="pres">
      <dgm:prSet presAssocID="{99DCD38E-2B77-4FBD-ACA7-13E9A9C1EF6A}" presName="accent_3" presStyleCnt="0"/>
      <dgm:spPr/>
    </dgm:pt>
    <dgm:pt modelId="{112BCAE2-0E0B-4A6F-9C52-572CE8477F22}" type="pres">
      <dgm:prSet presAssocID="{99DCD38E-2B77-4FBD-ACA7-13E9A9C1EF6A}" presName="accentRepeatNode" presStyleLbl="solidFgAcc1" presStyleIdx="2" presStyleCnt="5"/>
      <dgm:spPr/>
    </dgm:pt>
    <dgm:pt modelId="{A10F7242-FBC7-4CC9-BEC4-CF344EE48283}" type="pres">
      <dgm:prSet presAssocID="{E3BE4C98-5158-4C1D-9C2F-BBF8A7D4CAAB}" presName="text_4" presStyleLbl="node1" presStyleIdx="3" presStyleCnt="5">
        <dgm:presLayoutVars>
          <dgm:bulletEnabled val="1"/>
        </dgm:presLayoutVars>
      </dgm:prSet>
      <dgm:spPr/>
    </dgm:pt>
    <dgm:pt modelId="{AE0D3D71-D6F4-4233-93B6-9D8E00DBC708}" type="pres">
      <dgm:prSet presAssocID="{E3BE4C98-5158-4C1D-9C2F-BBF8A7D4CAAB}" presName="accent_4" presStyleCnt="0"/>
      <dgm:spPr/>
    </dgm:pt>
    <dgm:pt modelId="{FACEB459-C780-4A10-93A0-6951D6601B7E}" type="pres">
      <dgm:prSet presAssocID="{E3BE4C98-5158-4C1D-9C2F-BBF8A7D4CAAB}" presName="accentRepeatNode" presStyleLbl="solidFgAcc1" presStyleIdx="3" presStyleCnt="5"/>
      <dgm:spPr/>
    </dgm:pt>
    <dgm:pt modelId="{A404F9D0-4DDC-434C-8A9D-D8C48D1CDA04}" type="pres">
      <dgm:prSet presAssocID="{FFE8144E-FB89-4BE2-8FA1-4D76CDA1DFCF}" presName="text_5" presStyleLbl="node1" presStyleIdx="4" presStyleCnt="5">
        <dgm:presLayoutVars>
          <dgm:bulletEnabled val="1"/>
        </dgm:presLayoutVars>
      </dgm:prSet>
      <dgm:spPr/>
    </dgm:pt>
    <dgm:pt modelId="{67F159A0-93A6-48C8-8892-5A4DF2F65519}" type="pres">
      <dgm:prSet presAssocID="{FFE8144E-FB89-4BE2-8FA1-4D76CDA1DFCF}" presName="accent_5" presStyleCnt="0"/>
      <dgm:spPr/>
    </dgm:pt>
    <dgm:pt modelId="{1DB5FECE-EE2E-4AC4-A520-5EA73AD7E6FF}" type="pres">
      <dgm:prSet presAssocID="{FFE8144E-FB89-4BE2-8FA1-4D76CDA1DFCF}" presName="accentRepeatNode" presStyleLbl="solidFgAcc1" presStyleIdx="4" presStyleCnt="5"/>
      <dgm:spPr/>
    </dgm:pt>
  </dgm:ptLst>
  <dgm:cxnLst>
    <dgm:cxn modelId="{3035A218-084F-4F0B-9B7A-ABEA78795CD7}" type="presOf" srcId="{BAFE55A8-6FCB-47B3-AFB3-2245A253D830}" destId="{467AF809-D533-457B-AC32-DDF58AAD4E9F}" srcOrd="0" destOrd="0" presId="urn:microsoft.com/office/officeart/2008/layout/VerticalCurvedList"/>
    <dgm:cxn modelId="{1075B51C-AAC7-47BF-AA0B-4DD9DF0D4C0D}" type="presOf" srcId="{FC899CD2-1D1F-482E-B186-FDC9910D078C}" destId="{D9A06233-A361-46F6-9FE0-3B48F8E99F9C}" srcOrd="0" destOrd="0" presId="urn:microsoft.com/office/officeart/2008/layout/VerticalCurvedList"/>
    <dgm:cxn modelId="{96EDA71D-C3E9-4C19-B897-7996861967D3}" srcId="{BAFE55A8-6FCB-47B3-AFB3-2245A253D830}" destId="{FC899CD2-1D1F-482E-B186-FDC9910D078C}" srcOrd="0" destOrd="0" parTransId="{60903A95-3664-4866-AA1C-07B4A45E4A34}" sibTransId="{6E109006-396B-4E60-B51A-99D20EE45D91}"/>
    <dgm:cxn modelId="{55EBF02F-01BD-4ECF-977F-D6CFD4613113}" type="presOf" srcId="{FFE8144E-FB89-4BE2-8FA1-4D76CDA1DFCF}" destId="{A404F9D0-4DDC-434C-8A9D-D8C48D1CDA04}" srcOrd="0" destOrd="0" presId="urn:microsoft.com/office/officeart/2008/layout/VerticalCurvedList"/>
    <dgm:cxn modelId="{B948BD5B-7A0C-494F-8C66-99D65CF9D20D}" type="presOf" srcId="{5EC66D43-D73C-4252-AF20-4FD13250BDF3}" destId="{F5B70AE0-1C7A-4723-8516-2A2AB37B5109}" srcOrd="0" destOrd="0" presId="urn:microsoft.com/office/officeart/2008/layout/VerticalCurvedList"/>
    <dgm:cxn modelId="{787FE473-7740-4285-8888-DC8BB109C39C}" srcId="{BAFE55A8-6FCB-47B3-AFB3-2245A253D830}" destId="{FFE8144E-FB89-4BE2-8FA1-4D76CDA1DFCF}" srcOrd="4" destOrd="0" parTransId="{9ED88FAD-4C2D-4328-89E6-8C1C6D4423BA}" sibTransId="{69490169-12F6-428A-91F5-FD0CADB6B26E}"/>
    <dgm:cxn modelId="{22573956-D0E6-499B-96F1-D4C316ED4D2A}" srcId="{BAFE55A8-6FCB-47B3-AFB3-2245A253D830}" destId="{5EC66D43-D73C-4252-AF20-4FD13250BDF3}" srcOrd="1" destOrd="0" parTransId="{AF455DFD-C16A-4782-A0C2-69012EC89D24}" sibTransId="{DB90E31D-578C-43F5-A364-C31A05E4067B}"/>
    <dgm:cxn modelId="{BEE4B485-EB29-4A49-9E05-1CCA3DDB1210}" srcId="{BAFE55A8-6FCB-47B3-AFB3-2245A253D830}" destId="{E3BE4C98-5158-4C1D-9C2F-BBF8A7D4CAAB}" srcOrd="3" destOrd="0" parTransId="{923AF78E-156D-43B5-96C2-16BB696C3D0D}" sibTransId="{025017EF-3BFA-44CF-8897-C657B279ACAA}"/>
    <dgm:cxn modelId="{DAEFCD98-928D-42E2-970D-1103B76CEC84}" type="presOf" srcId="{99DCD38E-2B77-4FBD-ACA7-13E9A9C1EF6A}" destId="{D0569BD0-1399-4FDA-9217-0F34515A5D60}" srcOrd="0" destOrd="0" presId="urn:microsoft.com/office/officeart/2008/layout/VerticalCurvedList"/>
    <dgm:cxn modelId="{4F1F72B6-6A78-426B-8991-DC3D80755317}" type="presOf" srcId="{E3BE4C98-5158-4C1D-9C2F-BBF8A7D4CAAB}" destId="{A10F7242-FBC7-4CC9-BEC4-CF344EE48283}" srcOrd="0" destOrd="0" presId="urn:microsoft.com/office/officeart/2008/layout/VerticalCurvedList"/>
    <dgm:cxn modelId="{909B3CD3-1812-419A-A65C-ACD3B1602100}" srcId="{BAFE55A8-6FCB-47B3-AFB3-2245A253D830}" destId="{99DCD38E-2B77-4FBD-ACA7-13E9A9C1EF6A}" srcOrd="2" destOrd="0" parTransId="{C9C17825-A827-4476-A665-136A6E2EAE3D}" sibTransId="{367E1D1A-D37D-401B-9C74-D68FDC3B6039}"/>
    <dgm:cxn modelId="{3342E2E8-E036-4BEA-87F7-9D9E6DF14381}" type="presOf" srcId="{6E109006-396B-4E60-B51A-99D20EE45D91}" destId="{2716A801-AB2F-4128-AF31-2381A0708800}" srcOrd="0" destOrd="0" presId="urn:microsoft.com/office/officeart/2008/layout/VerticalCurvedList"/>
    <dgm:cxn modelId="{6AA2973D-EE1D-457F-A981-86A2902EFAE8}" type="presParOf" srcId="{467AF809-D533-457B-AC32-DDF58AAD4E9F}" destId="{EF5DE0A7-FCC9-49B6-865B-3F7E8A8D2001}" srcOrd="0" destOrd="0" presId="urn:microsoft.com/office/officeart/2008/layout/VerticalCurvedList"/>
    <dgm:cxn modelId="{5977326D-3C50-4B45-8988-A5753FC0CFD5}" type="presParOf" srcId="{EF5DE0A7-FCC9-49B6-865B-3F7E8A8D2001}" destId="{38AA3C8C-E676-4E87-A7B6-EE945412CBEE}" srcOrd="0" destOrd="0" presId="urn:microsoft.com/office/officeart/2008/layout/VerticalCurvedList"/>
    <dgm:cxn modelId="{12F5DD7A-3C00-4CF7-A1BC-75154BA0910A}" type="presParOf" srcId="{38AA3C8C-E676-4E87-A7B6-EE945412CBEE}" destId="{5762D0CC-E4C8-4ED8-87EF-43DC43C9AA05}" srcOrd="0" destOrd="0" presId="urn:microsoft.com/office/officeart/2008/layout/VerticalCurvedList"/>
    <dgm:cxn modelId="{3AB7B754-2C7D-408E-860F-CE54FE37A9ED}" type="presParOf" srcId="{38AA3C8C-E676-4E87-A7B6-EE945412CBEE}" destId="{2716A801-AB2F-4128-AF31-2381A0708800}" srcOrd="1" destOrd="0" presId="urn:microsoft.com/office/officeart/2008/layout/VerticalCurvedList"/>
    <dgm:cxn modelId="{E238E127-1FC2-4E2D-AA23-313F626E750B}" type="presParOf" srcId="{38AA3C8C-E676-4E87-A7B6-EE945412CBEE}" destId="{2F2173CC-AD3E-4E3C-88A7-771FB2A01BD4}" srcOrd="2" destOrd="0" presId="urn:microsoft.com/office/officeart/2008/layout/VerticalCurvedList"/>
    <dgm:cxn modelId="{C2B7EA4B-B337-4BD7-B1F6-01A83F1366D2}" type="presParOf" srcId="{38AA3C8C-E676-4E87-A7B6-EE945412CBEE}" destId="{3B62CA4A-00DD-42B6-B60F-721420052641}" srcOrd="3" destOrd="0" presId="urn:microsoft.com/office/officeart/2008/layout/VerticalCurvedList"/>
    <dgm:cxn modelId="{42FD40B7-08CC-48FD-91F6-BC0CFD39F412}" type="presParOf" srcId="{EF5DE0A7-FCC9-49B6-865B-3F7E8A8D2001}" destId="{D9A06233-A361-46F6-9FE0-3B48F8E99F9C}" srcOrd="1" destOrd="0" presId="urn:microsoft.com/office/officeart/2008/layout/VerticalCurvedList"/>
    <dgm:cxn modelId="{AE5A9689-09ED-4C7E-91E4-37DEFEBC2E89}" type="presParOf" srcId="{EF5DE0A7-FCC9-49B6-865B-3F7E8A8D2001}" destId="{5AA8B063-C8CA-40B4-978D-859FDF195642}" srcOrd="2" destOrd="0" presId="urn:microsoft.com/office/officeart/2008/layout/VerticalCurvedList"/>
    <dgm:cxn modelId="{291FC814-531A-4562-AD6A-6EB9A87D0029}" type="presParOf" srcId="{5AA8B063-C8CA-40B4-978D-859FDF195642}" destId="{AD57524B-CC8C-48B4-A482-8FC5F520535E}" srcOrd="0" destOrd="0" presId="urn:microsoft.com/office/officeart/2008/layout/VerticalCurvedList"/>
    <dgm:cxn modelId="{7E33FDC1-BFDE-43E5-96D4-390E113A6179}" type="presParOf" srcId="{EF5DE0A7-FCC9-49B6-865B-3F7E8A8D2001}" destId="{F5B70AE0-1C7A-4723-8516-2A2AB37B5109}" srcOrd="3" destOrd="0" presId="urn:microsoft.com/office/officeart/2008/layout/VerticalCurvedList"/>
    <dgm:cxn modelId="{4DB8E674-FB29-4C76-AEB5-BA222F3389CC}" type="presParOf" srcId="{EF5DE0A7-FCC9-49B6-865B-3F7E8A8D2001}" destId="{DF2D0AC1-4C2B-46F1-BAFB-DF78F38E4024}" srcOrd="4" destOrd="0" presId="urn:microsoft.com/office/officeart/2008/layout/VerticalCurvedList"/>
    <dgm:cxn modelId="{A5BF78A2-05BF-415A-AC58-E83C4336E9F2}" type="presParOf" srcId="{DF2D0AC1-4C2B-46F1-BAFB-DF78F38E4024}" destId="{9411DCFB-0699-46C0-BB62-0F5810C43498}" srcOrd="0" destOrd="0" presId="urn:microsoft.com/office/officeart/2008/layout/VerticalCurvedList"/>
    <dgm:cxn modelId="{F1E1EA13-B0A7-4881-BB1A-AD34A8FC4CDD}" type="presParOf" srcId="{EF5DE0A7-FCC9-49B6-865B-3F7E8A8D2001}" destId="{D0569BD0-1399-4FDA-9217-0F34515A5D60}" srcOrd="5" destOrd="0" presId="urn:microsoft.com/office/officeart/2008/layout/VerticalCurvedList"/>
    <dgm:cxn modelId="{A6B2FFA5-9244-4BD3-9B80-7323BC0E0A9C}" type="presParOf" srcId="{EF5DE0A7-FCC9-49B6-865B-3F7E8A8D2001}" destId="{E11C442C-0C12-4D9A-86AA-FD641AA7C7D8}" srcOrd="6" destOrd="0" presId="urn:microsoft.com/office/officeart/2008/layout/VerticalCurvedList"/>
    <dgm:cxn modelId="{C90532CC-464D-42A2-A414-B6B1F974A08A}" type="presParOf" srcId="{E11C442C-0C12-4D9A-86AA-FD641AA7C7D8}" destId="{112BCAE2-0E0B-4A6F-9C52-572CE8477F22}" srcOrd="0" destOrd="0" presId="urn:microsoft.com/office/officeart/2008/layout/VerticalCurvedList"/>
    <dgm:cxn modelId="{D79323E9-D4BB-4103-90D6-D6F3376F82C1}" type="presParOf" srcId="{EF5DE0A7-FCC9-49B6-865B-3F7E8A8D2001}" destId="{A10F7242-FBC7-4CC9-BEC4-CF344EE48283}" srcOrd="7" destOrd="0" presId="urn:microsoft.com/office/officeart/2008/layout/VerticalCurvedList"/>
    <dgm:cxn modelId="{219372F4-356E-496D-A465-A8EA01C3DF42}" type="presParOf" srcId="{EF5DE0A7-FCC9-49B6-865B-3F7E8A8D2001}" destId="{AE0D3D71-D6F4-4233-93B6-9D8E00DBC708}" srcOrd="8" destOrd="0" presId="urn:microsoft.com/office/officeart/2008/layout/VerticalCurvedList"/>
    <dgm:cxn modelId="{BD2117BA-1E51-4694-A420-AB330850877F}" type="presParOf" srcId="{AE0D3D71-D6F4-4233-93B6-9D8E00DBC708}" destId="{FACEB459-C780-4A10-93A0-6951D6601B7E}" srcOrd="0" destOrd="0" presId="urn:microsoft.com/office/officeart/2008/layout/VerticalCurvedList"/>
    <dgm:cxn modelId="{5783865B-22F5-4440-A3EC-45BA8C92B897}" type="presParOf" srcId="{EF5DE0A7-FCC9-49B6-865B-3F7E8A8D2001}" destId="{A404F9D0-4DDC-434C-8A9D-D8C48D1CDA04}" srcOrd="9" destOrd="0" presId="urn:microsoft.com/office/officeart/2008/layout/VerticalCurvedList"/>
    <dgm:cxn modelId="{4EFADFEC-ADD4-40DE-8DF1-A8B88C5B7255}" type="presParOf" srcId="{EF5DE0A7-FCC9-49B6-865B-3F7E8A8D2001}" destId="{67F159A0-93A6-48C8-8892-5A4DF2F65519}" srcOrd="10" destOrd="0" presId="urn:microsoft.com/office/officeart/2008/layout/VerticalCurvedList"/>
    <dgm:cxn modelId="{F689860F-5951-4576-9C5F-2805FA816D73}" type="presParOf" srcId="{67F159A0-93A6-48C8-8892-5A4DF2F65519}" destId="{1DB5FECE-EE2E-4AC4-A520-5EA73AD7E6FF}"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FE55A8-6FCB-47B3-AFB3-2245A253D830}" type="doc">
      <dgm:prSet loTypeId="urn:microsoft.com/office/officeart/2008/layout/VerticalCurvedList" loCatId="list" qsTypeId="urn:microsoft.com/office/officeart/2005/8/quickstyle/3d1" qsCatId="3D" csTypeId="urn:microsoft.com/office/officeart/2005/8/colors/accent1_2" csCatId="accent1" phldr="1"/>
      <dgm:spPr/>
    </dgm:pt>
    <dgm:pt modelId="{FC899CD2-1D1F-482E-B186-FDC9910D078C}">
      <dgm:prSet custT="1"/>
      <dgm:spPr>
        <a:blipFill>
          <a:blip xmlns:r="http://schemas.openxmlformats.org/officeDocument/2006/relationships" r:embed="rId1"/>
          <a:stretch>
            <a:fillRect/>
          </a:stretch>
        </a:blipFill>
      </dgm:spPr>
      <dgm:t>
        <a:bodyPr/>
        <a:lstStyle/>
        <a:p>
          <a:r>
            <a:rPr lang="en-IN">
              <a:noFill/>
            </a:rPr>
            <a:t> </a:t>
          </a:r>
        </a:p>
      </dgm:t>
    </dgm:pt>
    <dgm:pt modelId="{60903A95-3664-4866-AA1C-07B4A45E4A34}" type="parTrans" cxnId="{96EDA71D-C3E9-4C19-B897-7996861967D3}">
      <dgm:prSet/>
      <dgm:spPr/>
      <dgm:t>
        <a:bodyPr/>
        <a:lstStyle/>
        <a:p>
          <a:endParaRPr lang="en-IN"/>
        </a:p>
      </dgm:t>
    </dgm:pt>
    <dgm:pt modelId="{6E109006-396B-4E60-B51A-99D20EE45D91}" type="sibTrans" cxnId="{96EDA71D-C3E9-4C19-B897-7996861967D3}">
      <dgm:prSet/>
      <dgm:spPr/>
      <dgm:t>
        <a:bodyPr/>
        <a:lstStyle/>
        <a:p>
          <a:endParaRPr lang="en-IN"/>
        </a:p>
      </dgm:t>
    </dgm:pt>
    <dgm:pt modelId="{5EC66D43-D73C-4252-AF20-4FD13250BDF3}">
      <dgm:prSet custT="1"/>
      <dgm:spPr/>
      <dgm:t>
        <a:bodyPr/>
        <a:lstStyle/>
        <a:p>
          <a:r>
            <a:rPr lang="en-US" sz="1700" dirty="0">
              <a:latin typeface="+mj-lt"/>
            </a:rPr>
            <a:t>One of the most exciting possibilities to explain such high mass is by </a:t>
          </a:r>
          <a:r>
            <a:rPr lang="en-US" sz="1700" b="1" dirty="0">
              <a:latin typeface="+mj-lt"/>
            </a:rPr>
            <a:t>high magnetic field </a:t>
          </a:r>
          <a:r>
            <a:rPr lang="en-US" sz="1700" dirty="0">
              <a:latin typeface="+mj-lt"/>
            </a:rPr>
            <a:t>along with rotation (Pili et. al. 2014, Das et. al. 2013).</a:t>
          </a:r>
        </a:p>
      </dgm:t>
    </dgm:pt>
    <dgm:pt modelId="{AF455DFD-C16A-4782-A0C2-69012EC89D24}" type="parTrans" cxnId="{22573956-D0E6-499B-96F1-D4C316ED4D2A}">
      <dgm:prSet/>
      <dgm:spPr/>
      <dgm:t>
        <a:bodyPr/>
        <a:lstStyle/>
        <a:p>
          <a:endParaRPr lang="en-IN"/>
        </a:p>
      </dgm:t>
    </dgm:pt>
    <dgm:pt modelId="{DB90E31D-578C-43F5-A364-C31A05E4067B}" type="sibTrans" cxnId="{22573956-D0E6-499B-96F1-D4C316ED4D2A}">
      <dgm:prSet/>
      <dgm:spPr/>
      <dgm:t>
        <a:bodyPr/>
        <a:lstStyle/>
        <a:p>
          <a:endParaRPr lang="en-IN"/>
        </a:p>
      </dgm:t>
    </dgm:pt>
    <dgm:pt modelId="{99DCD38E-2B77-4FBD-ACA7-13E9A9C1EF6A}">
      <dgm:prSet custT="1"/>
      <dgm:spPr/>
      <dgm:t>
        <a:bodyPr/>
        <a:lstStyle/>
        <a:p>
          <a:r>
            <a:rPr lang="en-US" sz="1700" dirty="0">
              <a:latin typeface="+mj-lt"/>
            </a:rPr>
            <a:t>This in turn would lead them to emit continuous GW (CGW). </a:t>
          </a:r>
        </a:p>
      </dgm:t>
    </dgm:pt>
    <dgm:pt modelId="{C9C17825-A827-4476-A665-136A6E2EAE3D}" type="parTrans" cxnId="{909B3CD3-1812-419A-A65C-ACD3B1602100}">
      <dgm:prSet/>
      <dgm:spPr/>
      <dgm:t>
        <a:bodyPr/>
        <a:lstStyle/>
        <a:p>
          <a:endParaRPr lang="en-IN"/>
        </a:p>
      </dgm:t>
    </dgm:pt>
    <dgm:pt modelId="{367E1D1A-D37D-401B-9C74-D68FDC3B6039}" type="sibTrans" cxnId="{909B3CD3-1812-419A-A65C-ACD3B1602100}">
      <dgm:prSet/>
      <dgm:spPr/>
      <dgm:t>
        <a:bodyPr/>
        <a:lstStyle/>
        <a:p>
          <a:endParaRPr lang="en-IN"/>
        </a:p>
      </dgm:t>
    </dgm:pt>
    <dgm:pt modelId="{E3BE4C98-5158-4C1D-9C2F-BBF8A7D4CAAB}">
      <dgm:prSet custT="1"/>
      <dgm:spPr>
        <a:blipFill>
          <a:blip xmlns:r="http://schemas.openxmlformats.org/officeDocument/2006/relationships" r:embed="rId2"/>
          <a:stretch>
            <a:fillRect/>
          </a:stretch>
        </a:blipFill>
      </dgm:spPr>
      <dgm:t>
        <a:bodyPr/>
        <a:lstStyle/>
        <a:p>
          <a:r>
            <a:rPr lang="en-IN">
              <a:noFill/>
            </a:rPr>
            <a:t> </a:t>
          </a:r>
        </a:p>
      </dgm:t>
    </dgm:pt>
    <dgm:pt modelId="{923AF78E-156D-43B5-96C2-16BB696C3D0D}" type="parTrans" cxnId="{BEE4B485-EB29-4A49-9E05-1CCA3DDB1210}">
      <dgm:prSet/>
      <dgm:spPr/>
      <dgm:t>
        <a:bodyPr/>
        <a:lstStyle/>
        <a:p>
          <a:endParaRPr lang="en-IN"/>
        </a:p>
      </dgm:t>
    </dgm:pt>
    <dgm:pt modelId="{025017EF-3BFA-44CF-8897-C657B279ACAA}" type="sibTrans" cxnId="{BEE4B485-EB29-4A49-9E05-1CCA3DDB1210}">
      <dgm:prSet/>
      <dgm:spPr/>
      <dgm:t>
        <a:bodyPr/>
        <a:lstStyle/>
        <a:p>
          <a:endParaRPr lang="en-IN"/>
        </a:p>
      </dgm:t>
    </dgm:pt>
    <dgm:pt modelId="{FFE8144E-FB89-4BE2-8FA1-4D76CDA1DFCF}">
      <dgm:prSet custT="1"/>
      <dgm:spPr/>
      <dgm:t>
        <a:bodyPr/>
        <a:lstStyle/>
        <a:p>
          <a:endParaRPr lang="en-US" sz="1700" dirty="0">
            <a:latin typeface="+mj-lt"/>
          </a:endParaRPr>
        </a:p>
      </dgm:t>
    </dgm:pt>
    <dgm:pt modelId="{9ED88FAD-4C2D-4328-89E6-8C1C6D4423BA}" type="parTrans" cxnId="{787FE473-7740-4285-8888-DC8BB109C39C}">
      <dgm:prSet/>
      <dgm:spPr/>
      <dgm:t>
        <a:bodyPr/>
        <a:lstStyle/>
        <a:p>
          <a:endParaRPr lang="en-IN"/>
        </a:p>
      </dgm:t>
    </dgm:pt>
    <dgm:pt modelId="{69490169-12F6-428A-91F5-FD0CADB6B26E}" type="sibTrans" cxnId="{787FE473-7740-4285-8888-DC8BB109C39C}">
      <dgm:prSet/>
      <dgm:spPr/>
      <dgm:t>
        <a:bodyPr/>
        <a:lstStyle/>
        <a:p>
          <a:endParaRPr lang="en-IN"/>
        </a:p>
      </dgm:t>
    </dgm:pt>
    <dgm:pt modelId="{467AF809-D533-457B-AC32-DDF58AAD4E9F}" type="pres">
      <dgm:prSet presAssocID="{BAFE55A8-6FCB-47B3-AFB3-2245A253D830}" presName="Name0" presStyleCnt="0">
        <dgm:presLayoutVars>
          <dgm:chMax val="7"/>
          <dgm:chPref val="7"/>
          <dgm:dir/>
        </dgm:presLayoutVars>
      </dgm:prSet>
      <dgm:spPr/>
    </dgm:pt>
    <dgm:pt modelId="{EF5DE0A7-FCC9-49B6-865B-3F7E8A8D2001}" type="pres">
      <dgm:prSet presAssocID="{BAFE55A8-6FCB-47B3-AFB3-2245A253D830}" presName="Name1" presStyleCnt="0"/>
      <dgm:spPr/>
    </dgm:pt>
    <dgm:pt modelId="{38AA3C8C-E676-4E87-A7B6-EE945412CBEE}" type="pres">
      <dgm:prSet presAssocID="{BAFE55A8-6FCB-47B3-AFB3-2245A253D830}" presName="cycle" presStyleCnt="0"/>
      <dgm:spPr/>
    </dgm:pt>
    <dgm:pt modelId="{5762D0CC-E4C8-4ED8-87EF-43DC43C9AA05}" type="pres">
      <dgm:prSet presAssocID="{BAFE55A8-6FCB-47B3-AFB3-2245A253D830}" presName="srcNode" presStyleLbl="node1" presStyleIdx="0" presStyleCnt="5"/>
      <dgm:spPr/>
    </dgm:pt>
    <dgm:pt modelId="{2716A801-AB2F-4128-AF31-2381A0708800}" type="pres">
      <dgm:prSet presAssocID="{BAFE55A8-6FCB-47B3-AFB3-2245A253D830}" presName="conn" presStyleLbl="parChTrans1D2" presStyleIdx="0" presStyleCnt="1"/>
      <dgm:spPr/>
    </dgm:pt>
    <dgm:pt modelId="{2F2173CC-AD3E-4E3C-88A7-771FB2A01BD4}" type="pres">
      <dgm:prSet presAssocID="{BAFE55A8-6FCB-47B3-AFB3-2245A253D830}" presName="extraNode" presStyleLbl="node1" presStyleIdx="0" presStyleCnt="5"/>
      <dgm:spPr/>
    </dgm:pt>
    <dgm:pt modelId="{3B62CA4A-00DD-42B6-B60F-721420052641}" type="pres">
      <dgm:prSet presAssocID="{BAFE55A8-6FCB-47B3-AFB3-2245A253D830}" presName="dstNode" presStyleLbl="node1" presStyleIdx="0" presStyleCnt="5"/>
      <dgm:spPr/>
    </dgm:pt>
    <dgm:pt modelId="{D9A06233-A361-46F6-9FE0-3B48F8E99F9C}" type="pres">
      <dgm:prSet presAssocID="{FC899CD2-1D1F-482E-B186-FDC9910D078C}" presName="text_1" presStyleLbl="node1" presStyleIdx="0" presStyleCnt="5" custScaleY="122042">
        <dgm:presLayoutVars>
          <dgm:bulletEnabled val="1"/>
        </dgm:presLayoutVars>
      </dgm:prSet>
      <dgm:spPr/>
    </dgm:pt>
    <dgm:pt modelId="{5AA8B063-C8CA-40B4-978D-859FDF195642}" type="pres">
      <dgm:prSet presAssocID="{FC899CD2-1D1F-482E-B186-FDC9910D078C}" presName="accent_1" presStyleCnt="0"/>
      <dgm:spPr/>
    </dgm:pt>
    <dgm:pt modelId="{AD57524B-CC8C-48B4-A482-8FC5F520535E}" type="pres">
      <dgm:prSet presAssocID="{FC899CD2-1D1F-482E-B186-FDC9910D078C}" presName="accentRepeatNode" presStyleLbl="solidFgAcc1" presStyleIdx="0" presStyleCnt="5"/>
      <dgm:spPr/>
    </dgm:pt>
    <dgm:pt modelId="{F5B70AE0-1C7A-4723-8516-2A2AB37B5109}" type="pres">
      <dgm:prSet presAssocID="{5EC66D43-D73C-4252-AF20-4FD13250BDF3}" presName="text_2" presStyleLbl="node1" presStyleIdx="1" presStyleCnt="5">
        <dgm:presLayoutVars>
          <dgm:bulletEnabled val="1"/>
        </dgm:presLayoutVars>
      </dgm:prSet>
      <dgm:spPr/>
    </dgm:pt>
    <dgm:pt modelId="{DF2D0AC1-4C2B-46F1-BAFB-DF78F38E4024}" type="pres">
      <dgm:prSet presAssocID="{5EC66D43-D73C-4252-AF20-4FD13250BDF3}" presName="accent_2" presStyleCnt="0"/>
      <dgm:spPr/>
    </dgm:pt>
    <dgm:pt modelId="{9411DCFB-0699-46C0-BB62-0F5810C43498}" type="pres">
      <dgm:prSet presAssocID="{5EC66D43-D73C-4252-AF20-4FD13250BDF3}" presName="accentRepeatNode" presStyleLbl="solidFgAcc1" presStyleIdx="1" presStyleCnt="5"/>
      <dgm:spPr/>
    </dgm:pt>
    <dgm:pt modelId="{D0569BD0-1399-4FDA-9217-0F34515A5D60}" type="pres">
      <dgm:prSet presAssocID="{99DCD38E-2B77-4FBD-ACA7-13E9A9C1EF6A}" presName="text_3" presStyleLbl="node1" presStyleIdx="2" presStyleCnt="5">
        <dgm:presLayoutVars>
          <dgm:bulletEnabled val="1"/>
        </dgm:presLayoutVars>
      </dgm:prSet>
      <dgm:spPr/>
    </dgm:pt>
    <dgm:pt modelId="{E11C442C-0C12-4D9A-86AA-FD641AA7C7D8}" type="pres">
      <dgm:prSet presAssocID="{99DCD38E-2B77-4FBD-ACA7-13E9A9C1EF6A}" presName="accent_3" presStyleCnt="0"/>
      <dgm:spPr/>
    </dgm:pt>
    <dgm:pt modelId="{112BCAE2-0E0B-4A6F-9C52-572CE8477F22}" type="pres">
      <dgm:prSet presAssocID="{99DCD38E-2B77-4FBD-ACA7-13E9A9C1EF6A}" presName="accentRepeatNode" presStyleLbl="solidFgAcc1" presStyleIdx="2" presStyleCnt="5"/>
      <dgm:spPr/>
    </dgm:pt>
    <dgm:pt modelId="{A10F7242-FBC7-4CC9-BEC4-CF344EE48283}" type="pres">
      <dgm:prSet presAssocID="{E3BE4C98-5158-4C1D-9C2F-BBF8A7D4CAAB}" presName="text_4" presStyleLbl="node1" presStyleIdx="3" presStyleCnt="5">
        <dgm:presLayoutVars>
          <dgm:bulletEnabled val="1"/>
        </dgm:presLayoutVars>
      </dgm:prSet>
      <dgm:spPr/>
    </dgm:pt>
    <dgm:pt modelId="{AE0D3D71-D6F4-4233-93B6-9D8E00DBC708}" type="pres">
      <dgm:prSet presAssocID="{E3BE4C98-5158-4C1D-9C2F-BBF8A7D4CAAB}" presName="accent_4" presStyleCnt="0"/>
      <dgm:spPr/>
    </dgm:pt>
    <dgm:pt modelId="{FACEB459-C780-4A10-93A0-6951D6601B7E}" type="pres">
      <dgm:prSet presAssocID="{E3BE4C98-5158-4C1D-9C2F-BBF8A7D4CAAB}" presName="accentRepeatNode" presStyleLbl="solidFgAcc1" presStyleIdx="3" presStyleCnt="5"/>
      <dgm:spPr/>
    </dgm:pt>
    <dgm:pt modelId="{A404F9D0-4DDC-434C-8A9D-D8C48D1CDA04}" type="pres">
      <dgm:prSet presAssocID="{FFE8144E-FB89-4BE2-8FA1-4D76CDA1DFCF}" presName="text_5" presStyleLbl="node1" presStyleIdx="4" presStyleCnt="5">
        <dgm:presLayoutVars>
          <dgm:bulletEnabled val="1"/>
        </dgm:presLayoutVars>
      </dgm:prSet>
      <dgm:spPr/>
    </dgm:pt>
    <dgm:pt modelId="{67F159A0-93A6-48C8-8892-5A4DF2F65519}" type="pres">
      <dgm:prSet presAssocID="{FFE8144E-FB89-4BE2-8FA1-4D76CDA1DFCF}" presName="accent_5" presStyleCnt="0"/>
      <dgm:spPr/>
    </dgm:pt>
    <dgm:pt modelId="{1DB5FECE-EE2E-4AC4-A520-5EA73AD7E6FF}" type="pres">
      <dgm:prSet presAssocID="{FFE8144E-FB89-4BE2-8FA1-4D76CDA1DFCF}" presName="accentRepeatNode" presStyleLbl="solidFgAcc1" presStyleIdx="4" presStyleCnt="5"/>
      <dgm:spPr/>
    </dgm:pt>
  </dgm:ptLst>
  <dgm:cxnLst>
    <dgm:cxn modelId="{3035A218-084F-4F0B-9B7A-ABEA78795CD7}" type="presOf" srcId="{BAFE55A8-6FCB-47B3-AFB3-2245A253D830}" destId="{467AF809-D533-457B-AC32-DDF58AAD4E9F}" srcOrd="0" destOrd="0" presId="urn:microsoft.com/office/officeart/2008/layout/VerticalCurvedList"/>
    <dgm:cxn modelId="{1075B51C-AAC7-47BF-AA0B-4DD9DF0D4C0D}" type="presOf" srcId="{FC899CD2-1D1F-482E-B186-FDC9910D078C}" destId="{D9A06233-A361-46F6-9FE0-3B48F8E99F9C}" srcOrd="0" destOrd="0" presId="urn:microsoft.com/office/officeart/2008/layout/VerticalCurvedList"/>
    <dgm:cxn modelId="{96EDA71D-C3E9-4C19-B897-7996861967D3}" srcId="{BAFE55A8-6FCB-47B3-AFB3-2245A253D830}" destId="{FC899CD2-1D1F-482E-B186-FDC9910D078C}" srcOrd="0" destOrd="0" parTransId="{60903A95-3664-4866-AA1C-07B4A45E4A34}" sibTransId="{6E109006-396B-4E60-B51A-99D20EE45D91}"/>
    <dgm:cxn modelId="{55EBF02F-01BD-4ECF-977F-D6CFD4613113}" type="presOf" srcId="{FFE8144E-FB89-4BE2-8FA1-4D76CDA1DFCF}" destId="{A404F9D0-4DDC-434C-8A9D-D8C48D1CDA04}" srcOrd="0" destOrd="0" presId="urn:microsoft.com/office/officeart/2008/layout/VerticalCurvedList"/>
    <dgm:cxn modelId="{B948BD5B-7A0C-494F-8C66-99D65CF9D20D}" type="presOf" srcId="{5EC66D43-D73C-4252-AF20-4FD13250BDF3}" destId="{F5B70AE0-1C7A-4723-8516-2A2AB37B5109}" srcOrd="0" destOrd="0" presId="urn:microsoft.com/office/officeart/2008/layout/VerticalCurvedList"/>
    <dgm:cxn modelId="{787FE473-7740-4285-8888-DC8BB109C39C}" srcId="{BAFE55A8-6FCB-47B3-AFB3-2245A253D830}" destId="{FFE8144E-FB89-4BE2-8FA1-4D76CDA1DFCF}" srcOrd="4" destOrd="0" parTransId="{9ED88FAD-4C2D-4328-89E6-8C1C6D4423BA}" sibTransId="{69490169-12F6-428A-91F5-FD0CADB6B26E}"/>
    <dgm:cxn modelId="{22573956-D0E6-499B-96F1-D4C316ED4D2A}" srcId="{BAFE55A8-6FCB-47B3-AFB3-2245A253D830}" destId="{5EC66D43-D73C-4252-AF20-4FD13250BDF3}" srcOrd="1" destOrd="0" parTransId="{AF455DFD-C16A-4782-A0C2-69012EC89D24}" sibTransId="{DB90E31D-578C-43F5-A364-C31A05E4067B}"/>
    <dgm:cxn modelId="{BEE4B485-EB29-4A49-9E05-1CCA3DDB1210}" srcId="{BAFE55A8-6FCB-47B3-AFB3-2245A253D830}" destId="{E3BE4C98-5158-4C1D-9C2F-BBF8A7D4CAAB}" srcOrd="3" destOrd="0" parTransId="{923AF78E-156D-43B5-96C2-16BB696C3D0D}" sibTransId="{025017EF-3BFA-44CF-8897-C657B279ACAA}"/>
    <dgm:cxn modelId="{DAEFCD98-928D-42E2-970D-1103B76CEC84}" type="presOf" srcId="{99DCD38E-2B77-4FBD-ACA7-13E9A9C1EF6A}" destId="{D0569BD0-1399-4FDA-9217-0F34515A5D60}" srcOrd="0" destOrd="0" presId="urn:microsoft.com/office/officeart/2008/layout/VerticalCurvedList"/>
    <dgm:cxn modelId="{4F1F72B6-6A78-426B-8991-DC3D80755317}" type="presOf" srcId="{E3BE4C98-5158-4C1D-9C2F-BBF8A7D4CAAB}" destId="{A10F7242-FBC7-4CC9-BEC4-CF344EE48283}" srcOrd="0" destOrd="0" presId="urn:microsoft.com/office/officeart/2008/layout/VerticalCurvedList"/>
    <dgm:cxn modelId="{909B3CD3-1812-419A-A65C-ACD3B1602100}" srcId="{BAFE55A8-6FCB-47B3-AFB3-2245A253D830}" destId="{99DCD38E-2B77-4FBD-ACA7-13E9A9C1EF6A}" srcOrd="2" destOrd="0" parTransId="{C9C17825-A827-4476-A665-136A6E2EAE3D}" sibTransId="{367E1D1A-D37D-401B-9C74-D68FDC3B6039}"/>
    <dgm:cxn modelId="{3342E2E8-E036-4BEA-87F7-9D9E6DF14381}" type="presOf" srcId="{6E109006-396B-4E60-B51A-99D20EE45D91}" destId="{2716A801-AB2F-4128-AF31-2381A0708800}" srcOrd="0" destOrd="0" presId="urn:microsoft.com/office/officeart/2008/layout/VerticalCurvedList"/>
    <dgm:cxn modelId="{6AA2973D-EE1D-457F-A981-86A2902EFAE8}" type="presParOf" srcId="{467AF809-D533-457B-AC32-DDF58AAD4E9F}" destId="{EF5DE0A7-FCC9-49B6-865B-3F7E8A8D2001}" srcOrd="0" destOrd="0" presId="urn:microsoft.com/office/officeart/2008/layout/VerticalCurvedList"/>
    <dgm:cxn modelId="{5977326D-3C50-4B45-8988-A5753FC0CFD5}" type="presParOf" srcId="{EF5DE0A7-FCC9-49B6-865B-3F7E8A8D2001}" destId="{38AA3C8C-E676-4E87-A7B6-EE945412CBEE}" srcOrd="0" destOrd="0" presId="urn:microsoft.com/office/officeart/2008/layout/VerticalCurvedList"/>
    <dgm:cxn modelId="{12F5DD7A-3C00-4CF7-A1BC-75154BA0910A}" type="presParOf" srcId="{38AA3C8C-E676-4E87-A7B6-EE945412CBEE}" destId="{5762D0CC-E4C8-4ED8-87EF-43DC43C9AA05}" srcOrd="0" destOrd="0" presId="urn:microsoft.com/office/officeart/2008/layout/VerticalCurvedList"/>
    <dgm:cxn modelId="{3AB7B754-2C7D-408E-860F-CE54FE37A9ED}" type="presParOf" srcId="{38AA3C8C-E676-4E87-A7B6-EE945412CBEE}" destId="{2716A801-AB2F-4128-AF31-2381A0708800}" srcOrd="1" destOrd="0" presId="urn:microsoft.com/office/officeart/2008/layout/VerticalCurvedList"/>
    <dgm:cxn modelId="{E238E127-1FC2-4E2D-AA23-313F626E750B}" type="presParOf" srcId="{38AA3C8C-E676-4E87-A7B6-EE945412CBEE}" destId="{2F2173CC-AD3E-4E3C-88A7-771FB2A01BD4}" srcOrd="2" destOrd="0" presId="urn:microsoft.com/office/officeart/2008/layout/VerticalCurvedList"/>
    <dgm:cxn modelId="{C2B7EA4B-B337-4BD7-B1F6-01A83F1366D2}" type="presParOf" srcId="{38AA3C8C-E676-4E87-A7B6-EE945412CBEE}" destId="{3B62CA4A-00DD-42B6-B60F-721420052641}" srcOrd="3" destOrd="0" presId="urn:microsoft.com/office/officeart/2008/layout/VerticalCurvedList"/>
    <dgm:cxn modelId="{42FD40B7-08CC-48FD-91F6-BC0CFD39F412}" type="presParOf" srcId="{EF5DE0A7-FCC9-49B6-865B-3F7E8A8D2001}" destId="{D9A06233-A361-46F6-9FE0-3B48F8E99F9C}" srcOrd="1" destOrd="0" presId="urn:microsoft.com/office/officeart/2008/layout/VerticalCurvedList"/>
    <dgm:cxn modelId="{AE5A9689-09ED-4C7E-91E4-37DEFEBC2E89}" type="presParOf" srcId="{EF5DE0A7-FCC9-49B6-865B-3F7E8A8D2001}" destId="{5AA8B063-C8CA-40B4-978D-859FDF195642}" srcOrd="2" destOrd="0" presId="urn:microsoft.com/office/officeart/2008/layout/VerticalCurvedList"/>
    <dgm:cxn modelId="{291FC814-531A-4562-AD6A-6EB9A87D0029}" type="presParOf" srcId="{5AA8B063-C8CA-40B4-978D-859FDF195642}" destId="{AD57524B-CC8C-48B4-A482-8FC5F520535E}" srcOrd="0" destOrd="0" presId="urn:microsoft.com/office/officeart/2008/layout/VerticalCurvedList"/>
    <dgm:cxn modelId="{7E33FDC1-BFDE-43E5-96D4-390E113A6179}" type="presParOf" srcId="{EF5DE0A7-FCC9-49B6-865B-3F7E8A8D2001}" destId="{F5B70AE0-1C7A-4723-8516-2A2AB37B5109}" srcOrd="3" destOrd="0" presId="urn:microsoft.com/office/officeart/2008/layout/VerticalCurvedList"/>
    <dgm:cxn modelId="{4DB8E674-FB29-4C76-AEB5-BA222F3389CC}" type="presParOf" srcId="{EF5DE0A7-FCC9-49B6-865B-3F7E8A8D2001}" destId="{DF2D0AC1-4C2B-46F1-BAFB-DF78F38E4024}" srcOrd="4" destOrd="0" presId="urn:microsoft.com/office/officeart/2008/layout/VerticalCurvedList"/>
    <dgm:cxn modelId="{A5BF78A2-05BF-415A-AC58-E83C4336E9F2}" type="presParOf" srcId="{DF2D0AC1-4C2B-46F1-BAFB-DF78F38E4024}" destId="{9411DCFB-0699-46C0-BB62-0F5810C43498}" srcOrd="0" destOrd="0" presId="urn:microsoft.com/office/officeart/2008/layout/VerticalCurvedList"/>
    <dgm:cxn modelId="{F1E1EA13-B0A7-4881-BB1A-AD34A8FC4CDD}" type="presParOf" srcId="{EF5DE0A7-FCC9-49B6-865B-3F7E8A8D2001}" destId="{D0569BD0-1399-4FDA-9217-0F34515A5D60}" srcOrd="5" destOrd="0" presId="urn:microsoft.com/office/officeart/2008/layout/VerticalCurvedList"/>
    <dgm:cxn modelId="{A6B2FFA5-9244-4BD3-9B80-7323BC0E0A9C}" type="presParOf" srcId="{EF5DE0A7-FCC9-49B6-865B-3F7E8A8D2001}" destId="{E11C442C-0C12-4D9A-86AA-FD641AA7C7D8}" srcOrd="6" destOrd="0" presId="urn:microsoft.com/office/officeart/2008/layout/VerticalCurvedList"/>
    <dgm:cxn modelId="{C90532CC-464D-42A2-A414-B6B1F974A08A}" type="presParOf" srcId="{E11C442C-0C12-4D9A-86AA-FD641AA7C7D8}" destId="{112BCAE2-0E0B-4A6F-9C52-572CE8477F22}" srcOrd="0" destOrd="0" presId="urn:microsoft.com/office/officeart/2008/layout/VerticalCurvedList"/>
    <dgm:cxn modelId="{D79323E9-D4BB-4103-90D6-D6F3376F82C1}" type="presParOf" srcId="{EF5DE0A7-FCC9-49B6-865B-3F7E8A8D2001}" destId="{A10F7242-FBC7-4CC9-BEC4-CF344EE48283}" srcOrd="7" destOrd="0" presId="urn:microsoft.com/office/officeart/2008/layout/VerticalCurvedList"/>
    <dgm:cxn modelId="{219372F4-356E-496D-A465-A8EA01C3DF42}" type="presParOf" srcId="{EF5DE0A7-FCC9-49B6-865B-3F7E8A8D2001}" destId="{AE0D3D71-D6F4-4233-93B6-9D8E00DBC708}" srcOrd="8" destOrd="0" presId="urn:microsoft.com/office/officeart/2008/layout/VerticalCurvedList"/>
    <dgm:cxn modelId="{BD2117BA-1E51-4694-A420-AB330850877F}" type="presParOf" srcId="{AE0D3D71-D6F4-4233-93B6-9D8E00DBC708}" destId="{FACEB459-C780-4A10-93A0-6951D6601B7E}" srcOrd="0" destOrd="0" presId="urn:microsoft.com/office/officeart/2008/layout/VerticalCurvedList"/>
    <dgm:cxn modelId="{5783865B-22F5-4440-A3EC-45BA8C92B897}" type="presParOf" srcId="{EF5DE0A7-FCC9-49B6-865B-3F7E8A8D2001}" destId="{A404F9D0-4DDC-434C-8A9D-D8C48D1CDA04}" srcOrd="9" destOrd="0" presId="urn:microsoft.com/office/officeart/2008/layout/VerticalCurvedList"/>
    <dgm:cxn modelId="{4EFADFEC-ADD4-40DE-8DF1-A8B88C5B7255}" type="presParOf" srcId="{EF5DE0A7-FCC9-49B6-865B-3F7E8A8D2001}" destId="{67F159A0-93A6-48C8-8892-5A4DF2F65519}" srcOrd="10" destOrd="0" presId="urn:microsoft.com/office/officeart/2008/layout/VerticalCurvedList"/>
    <dgm:cxn modelId="{F689860F-5951-4576-9C5F-2805FA816D73}" type="presParOf" srcId="{67F159A0-93A6-48C8-8892-5A4DF2F65519}" destId="{1DB5FECE-EE2E-4AC4-A520-5EA73AD7E6FF}"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FE55A8-6FCB-47B3-AFB3-2245A253D830}" type="doc">
      <dgm:prSet loTypeId="urn:microsoft.com/office/officeart/2008/layout/VerticalCurvedList" loCatId="list" qsTypeId="urn:microsoft.com/office/officeart/2005/8/quickstyle/3d1" qsCatId="3D" csTypeId="urn:microsoft.com/office/officeart/2005/8/colors/accent1_2" csCatId="accent1" phldr="1"/>
      <dgm:spPr/>
    </dgm:pt>
    <mc:AlternateContent xmlns:mc="http://schemas.openxmlformats.org/markup-compatibility/2006" xmlns:a14="http://schemas.microsoft.com/office/drawing/2010/main">
      <mc:Choice Requires="a14">
        <dgm:pt modelId="{FC899CD2-1D1F-482E-B186-FDC9910D078C}">
          <dgm:prSet custT="1"/>
          <dgm:spPr/>
          <dgm:t>
            <a:bodyPr/>
            <a:lstStyle/>
            <a:p>
              <a:r>
                <a:rPr lang="en-US" sz="1650" dirty="0">
                  <a:effectLst/>
                  <a:latin typeface="+mj-lt"/>
                </a:rPr>
                <a:t>NSs are generally born with mass </a:t>
              </a:r>
              <a14:m>
                <m:oMath xmlns:m="http://schemas.openxmlformats.org/officeDocument/2006/math">
                  <m:r>
                    <a:rPr lang="en-IN" sz="1650" b="0" i="0" smtClean="0">
                      <a:effectLst/>
                      <a:latin typeface="Cambria Math" panose="02040503050406030204" pitchFamily="18" charset="0"/>
                    </a:rPr>
                    <m:t>1.4−1.6</m:t>
                  </m:r>
                  <m:sSub>
                    <m:sSubPr>
                      <m:ctrlPr>
                        <a:rPr lang="en-US" sz="1650" i="1">
                          <a:latin typeface="Cambria Math" panose="02040503050406030204" pitchFamily="18" charset="0"/>
                        </a:rPr>
                      </m:ctrlPr>
                    </m:sSubPr>
                    <m:e>
                      <m:r>
                        <m:rPr>
                          <m:sty m:val="p"/>
                        </m:rPr>
                        <a:rPr lang="en-US" sz="1650" i="0">
                          <a:latin typeface="Cambria Math" panose="02040503050406030204" pitchFamily="18" charset="0"/>
                        </a:rPr>
                        <m:t>M</m:t>
                      </m:r>
                    </m:e>
                    <m:sub>
                      <m:r>
                        <a:rPr lang="en-US" sz="1650" i="0">
                          <a:latin typeface="Cambria Math" panose="02040503050406030204" pitchFamily="18" charset="0"/>
                        </a:rPr>
                        <m:t>ʘ</m:t>
                      </m:r>
                    </m:sub>
                  </m:sSub>
                </m:oMath>
              </a14:m>
              <a:r>
                <a:rPr lang="en-US" sz="1650" dirty="0">
                  <a:effectLst/>
                  <a:latin typeface="+mj-lt"/>
                </a:rPr>
                <a:t>. GW from merger </a:t>
              </a:r>
              <a:r>
                <a:rPr lang="en-IN" sz="1650" dirty="0">
                  <a:latin typeface="+mj-lt"/>
                </a:rPr>
                <a:t>GW190814 </a:t>
              </a:r>
              <a:r>
                <a:rPr lang="en-US" sz="1650" dirty="0">
                  <a:solidFill>
                    <a:schemeClr val="bg1"/>
                  </a:solidFill>
                  <a:effectLst/>
                  <a:latin typeface="+mj-lt"/>
                </a:rPr>
                <a:t>(</a:t>
              </a:r>
              <a14:m>
                <m:oMath xmlns:m="http://schemas.openxmlformats.org/officeDocument/2006/math">
                  <m:sSub>
                    <m:sSubPr>
                      <m:ctrlPr>
                        <a:rPr lang="en-US" sz="1650" i="1" smtClean="0">
                          <a:effectLst/>
                          <a:latin typeface="Cambria Math" panose="02040503050406030204" pitchFamily="18" charset="0"/>
                        </a:rPr>
                      </m:ctrlPr>
                    </m:sSubPr>
                    <m:e>
                      <m:r>
                        <a:rPr lang="en-IN" sz="1650" b="0" i="1" smtClean="0">
                          <a:effectLst/>
                          <a:latin typeface="Cambria Math" panose="02040503050406030204" pitchFamily="18" charset="0"/>
                        </a:rPr>
                        <m:t>𝑀</m:t>
                      </m:r>
                      <m:r>
                        <a:rPr lang="en-IN" sz="1650" b="0" i="1" smtClean="0">
                          <a:effectLst/>
                          <a:latin typeface="Cambria Math" panose="02040503050406030204" pitchFamily="18" charset="0"/>
                        </a:rPr>
                        <m:t>=2.50−2.67</m:t>
                      </m:r>
                      <m:r>
                        <a:rPr lang="en-US" sz="1650" i="1">
                          <a:effectLst/>
                          <a:latin typeface="Cambria Math" panose="02040503050406030204" pitchFamily="18" charset="0"/>
                        </a:rPr>
                        <m:t>𝑀</m:t>
                      </m:r>
                    </m:e>
                    <m:sub>
                      <m:r>
                        <a:rPr lang="en-US" sz="1650" i="1">
                          <a:effectLst/>
                          <a:latin typeface="Cambria Math" panose="02040503050406030204" pitchFamily="18" charset="0"/>
                        </a:rPr>
                        <m:t>ʘ</m:t>
                      </m:r>
                    </m:sub>
                  </m:sSub>
                </m:oMath>
              </a14:m>
              <a:r>
                <a:rPr lang="en-IN" sz="1650" b="0" dirty="0">
                  <a:solidFill>
                    <a:schemeClr val="bg1"/>
                  </a:solidFill>
                  <a:effectLst/>
                  <a:latin typeface="+mj-lt"/>
                </a:rPr>
                <a:t>; Abbott et al. 2020</a:t>
              </a:r>
              <a:r>
                <a:rPr lang="en-US" sz="1650" dirty="0">
                  <a:solidFill>
                    <a:schemeClr val="bg1"/>
                  </a:solidFill>
                  <a:effectLst/>
                  <a:latin typeface="+mj-lt"/>
                </a:rPr>
                <a:t>)</a:t>
              </a:r>
              <a:r>
                <a:rPr lang="en-IN" sz="1650" dirty="0">
                  <a:latin typeface="+mj-lt"/>
                </a:rPr>
                <a:t> suggests the possible existence of NSs with </a:t>
              </a:r>
              <a:r>
                <a:rPr lang="en-US" sz="1650" dirty="0">
                  <a:effectLst/>
                  <a:latin typeface="+mj-lt"/>
                </a:rPr>
                <a:t> </a:t>
              </a:r>
              <a14:m>
                <m:oMath xmlns:m="http://schemas.openxmlformats.org/officeDocument/2006/math">
                  <m:sSub>
                    <m:sSubPr>
                      <m:ctrlPr>
                        <a:rPr lang="en-US" sz="1650" i="1" smtClean="0">
                          <a:effectLst/>
                          <a:latin typeface="Cambria Math" panose="02040503050406030204" pitchFamily="18" charset="0"/>
                        </a:rPr>
                      </m:ctrlPr>
                    </m:sSubPr>
                    <m:e>
                      <m:r>
                        <a:rPr lang="en-IN" sz="1650" b="0" i="1" smtClean="0">
                          <a:effectLst/>
                          <a:latin typeface="Cambria Math" panose="02040503050406030204" pitchFamily="18" charset="0"/>
                        </a:rPr>
                        <m:t>𝑀</m:t>
                      </m:r>
                      <m:r>
                        <a:rPr lang="en-IN" sz="1650" b="0" i="1" smtClean="0">
                          <a:effectLst/>
                          <a:latin typeface="Cambria Math" panose="02040503050406030204" pitchFamily="18" charset="0"/>
                        </a:rPr>
                        <m:t>&gt;2</m:t>
                      </m:r>
                      <m:r>
                        <a:rPr lang="en-US" sz="1650" i="1">
                          <a:effectLst/>
                          <a:latin typeface="Cambria Math" panose="02040503050406030204" pitchFamily="18" charset="0"/>
                        </a:rPr>
                        <m:t>𝑀</m:t>
                      </m:r>
                    </m:e>
                    <m:sub>
                      <m:r>
                        <a:rPr lang="en-US" sz="1650" i="1">
                          <a:effectLst/>
                          <a:latin typeface="Cambria Math" panose="02040503050406030204" pitchFamily="18" charset="0"/>
                        </a:rPr>
                        <m:t>ʘ</m:t>
                      </m:r>
                    </m:sub>
                  </m:sSub>
                </m:oMath>
              </a14:m>
              <a:r>
                <a:rPr lang="en-IN" sz="1650" b="0" dirty="0">
                  <a:effectLst/>
                  <a:latin typeface="+mj-lt"/>
                </a:rPr>
                <a:t>, similar to </a:t>
              </a:r>
              <a:r>
                <a:rPr lang="en-US" sz="1650" dirty="0">
                  <a:effectLst/>
                  <a:latin typeface="+mj-lt"/>
                </a:rPr>
                <a:t>pulsar timing study of </a:t>
              </a:r>
              <a:r>
                <a:rPr lang="en-IN" sz="1650" b="0" i="0" dirty="0"/>
                <a:t>PSR J0740 + 6620</a:t>
              </a:r>
              <a:r>
                <a:rPr lang="en-US" sz="1650" dirty="0">
                  <a:effectLst/>
                  <a:latin typeface="+mj-lt"/>
                </a:rPr>
                <a:t> (</a:t>
              </a:r>
              <a:r>
                <a:rPr lang="en-US" sz="165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dirty="0">
                  <a:latin typeface="+mj-lt"/>
                </a:rPr>
                <a:t> et al. 2020</a:t>
              </a:r>
              <a:r>
                <a:rPr lang="en-US" sz="1650" dirty="0">
                  <a:effectLst/>
                  <a:latin typeface="+mj-lt"/>
                </a:rPr>
                <a:t>).</a:t>
              </a:r>
              <a:endParaRPr lang="en-IN" sz="1650" b="0" dirty="0">
                <a:effectLst/>
                <a:latin typeface="+mj-lt"/>
              </a:endParaRPr>
            </a:p>
          </dgm:t>
        </dgm:pt>
      </mc:Choice>
      <mc:Fallback xmlns="">
        <dgm:pt modelId="{FC899CD2-1D1F-482E-B186-FDC9910D078C}">
          <dgm:prSet custT="1"/>
          <dgm:spPr/>
          <dgm:t>
            <a:bodyPr/>
            <a:lstStyle/>
            <a:p>
              <a:r>
                <a:rPr lang="en-US" sz="1650" dirty="0">
                  <a:effectLst/>
                  <a:latin typeface="+mj-lt"/>
                </a:rPr>
                <a:t>NSs are generally born with mass </a:t>
              </a:r>
              <a:r>
                <a:rPr lang="en-IN" sz="1650" b="0" i="0">
                  <a:effectLst/>
                  <a:latin typeface="Cambria Math" panose="02040503050406030204" pitchFamily="18" charset="0"/>
                </a:rPr>
                <a:t>1.4−1.6</a:t>
              </a:r>
              <a:r>
                <a:rPr lang="en-US" sz="1650" i="0">
                  <a:latin typeface="Cambria Math" panose="02040503050406030204" pitchFamily="18" charset="0"/>
                </a:rPr>
                <a:t>M_ʘ</a:t>
              </a:r>
              <a:r>
                <a:rPr lang="en-US" sz="1650" dirty="0">
                  <a:effectLst/>
                  <a:latin typeface="+mj-lt"/>
                </a:rPr>
                <a:t>. GW from merger </a:t>
              </a:r>
              <a:r>
                <a:rPr lang="en-IN" sz="1650" dirty="0">
                  <a:latin typeface="+mj-lt"/>
                </a:rPr>
                <a:t>GW190814 </a:t>
              </a:r>
              <a:r>
                <a:rPr lang="en-US" sz="1650" dirty="0">
                  <a:solidFill>
                    <a:schemeClr val="bg1"/>
                  </a:solidFill>
                  <a:effectLst/>
                  <a:latin typeface="+mj-lt"/>
                </a:rPr>
                <a:t>(</a:t>
              </a:r>
              <a:r>
                <a:rPr lang="en-US" sz="1650" i="0">
                  <a:effectLst/>
                  <a:latin typeface="Cambria Math" panose="02040503050406030204" pitchFamily="18" charset="0"/>
                </a:rPr>
                <a:t>〖</a:t>
              </a:r>
              <a:r>
                <a:rPr lang="en-IN" sz="1650" b="0" i="0">
                  <a:effectLst/>
                  <a:latin typeface="Cambria Math" panose="02040503050406030204" pitchFamily="18" charset="0"/>
                </a:rPr>
                <a:t>𝑀=2.50−2.67</a:t>
              </a:r>
              <a:r>
                <a:rPr lang="en-US" sz="1650" i="0">
                  <a:effectLst/>
                  <a:latin typeface="Cambria Math" panose="02040503050406030204" pitchFamily="18" charset="0"/>
                </a:rPr>
                <a:t>𝑀〗_ʘ</a:t>
              </a:r>
              <a:r>
                <a:rPr lang="en-IN" sz="1650" b="0" dirty="0">
                  <a:solidFill>
                    <a:schemeClr val="bg1"/>
                  </a:solidFill>
                  <a:effectLst/>
                  <a:latin typeface="+mj-lt"/>
                </a:rPr>
                <a:t>; Abbott et al. 2020</a:t>
              </a:r>
              <a:r>
                <a:rPr lang="en-US" sz="1650" dirty="0">
                  <a:solidFill>
                    <a:schemeClr val="bg1"/>
                  </a:solidFill>
                  <a:effectLst/>
                  <a:latin typeface="+mj-lt"/>
                </a:rPr>
                <a:t>)</a:t>
              </a:r>
              <a:r>
                <a:rPr lang="en-IN" sz="1650" dirty="0">
                  <a:latin typeface="+mj-lt"/>
                </a:rPr>
                <a:t> suggests the possible existence of NSs with </a:t>
              </a:r>
              <a:r>
                <a:rPr lang="en-US" sz="1650" dirty="0">
                  <a:effectLst/>
                  <a:latin typeface="+mj-lt"/>
                </a:rPr>
                <a:t> </a:t>
              </a:r>
              <a:r>
                <a:rPr lang="en-US" sz="1650" i="0">
                  <a:effectLst/>
                  <a:latin typeface="Cambria Math" panose="02040503050406030204" pitchFamily="18" charset="0"/>
                </a:rPr>
                <a:t>〖</a:t>
              </a:r>
              <a:r>
                <a:rPr lang="en-IN" sz="1650" b="0" i="0">
                  <a:effectLst/>
                  <a:latin typeface="Cambria Math" panose="02040503050406030204" pitchFamily="18" charset="0"/>
                </a:rPr>
                <a:t>𝑀&gt;2</a:t>
              </a:r>
              <a:r>
                <a:rPr lang="en-US" sz="1650" i="0">
                  <a:effectLst/>
                  <a:latin typeface="Cambria Math" panose="02040503050406030204" pitchFamily="18" charset="0"/>
                </a:rPr>
                <a:t>𝑀〗_ʘ</a:t>
              </a:r>
              <a:r>
                <a:rPr lang="en-IN" sz="1650" b="0" dirty="0">
                  <a:effectLst/>
                  <a:latin typeface="+mj-lt"/>
                </a:rPr>
                <a:t>, similar to </a:t>
              </a:r>
              <a:r>
                <a:rPr lang="en-US" sz="1650" dirty="0">
                  <a:effectLst/>
                  <a:latin typeface="+mj-lt"/>
                </a:rPr>
                <a:t>pulsar timing study of </a:t>
              </a:r>
              <a:r>
                <a:rPr lang="en-IN" sz="1650" b="0" i="0" dirty="0"/>
                <a:t>PSR J0740 + 6620</a:t>
              </a:r>
              <a:r>
                <a:rPr lang="en-US" sz="1650" dirty="0">
                  <a:effectLst/>
                  <a:latin typeface="+mj-lt"/>
                </a:rPr>
                <a:t> (</a:t>
              </a:r>
              <a:r>
                <a:rPr lang="en-US" sz="165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dirty="0">
                  <a:latin typeface="+mj-lt"/>
                </a:rPr>
                <a:t> et al. 2020</a:t>
              </a:r>
              <a:r>
                <a:rPr lang="en-US" sz="1650" dirty="0">
                  <a:effectLst/>
                  <a:latin typeface="+mj-lt"/>
                </a:rPr>
                <a:t>).</a:t>
              </a:r>
              <a:endParaRPr lang="en-IN" sz="1650" b="0" dirty="0">
                <a:effectLst/>
                <a:latin typeface="+mj-lt"/>
              </a:endParaRPr>
            </a:p>
          </dgm:t>
        </dgm:pt>
      </mc:Fallback>
    </mc:AlternateContent>
    <dgm:pt modelId="{60903A95-3664-4866-AA1C-07B4A45E4A34}" type="parTrans" cxnId="{96EDA71D-C3E9-4C19-B897-7996861967D3}">
      <dgm:prSet/>
      <dgm:spPr/>
      <dgm:t>
        <a:bodyPr/>
        <a:lstStyle/>
        <a:p>
          <a:endParaRPr lang="en-IN"/>
        </a:p>
      </dgm:t>
    </dgm:pt>
    <dgm:pt modelId="{6E109006-396B-4E60-B51A-99D20EE45D91}" type="sibTrans" cxnId="{96EDA71D-C3E9-4C19-B897-7996861967D3}">
      <dgm:prSet/>
      <dgm:spPr/>
      <dgm:t>
        <a:bodyPr/>
        <a:lstStyle/>
        <a:p>
          <a:endParaRPr lang="en-IN"/>
        </a:p>
      </dgm:t>
    </dgm:pt>
    <dgm:pt modelId="{5EC66D43-D73C-4252-AF20-4FD13250BDF3}">
      <dgm:prSet custT="1"/>
      <dgm:spPr/>
      <dgm:t>
        <a:bodyPr/>
        <a:lstStyle/>
        <a:p>
          <a:r>
            <a:rPr lang="en-US" sz="1700" dirty="0">
              <a:latin typeface="+mj-lt"/>
            </a:rPr>
            <a:t>One of the most exciting possibilities to explain such high mass is by </a:t>
          </a:r>
          <a:r>
            <a:rPr lang="en-US" sz="1700" b="1" dirty="0">
              <a:latin typeface="+mj-lt"/>
            </a:rPr>
            <a:t>high magnetic field </a:t>
          </a:r>
          <a:r>
            <a:rPr lang="en-US" sz="1700" dirty="0">
              <a:latin typeface="+mj-lt"/>
            </a:rPr>
            <a:t>along with rotation (Pili et. al. 2014, Das et. al. 2013).</a:t>
          </a:r>
        </a:p>
      </dgm:t>
    </dgm:pt>
    <dgm:pt modelId="{AF455DFD-C16A-4782-A0C2-69012EC89D24}" type="parTrans" cxnId="{22573956-D0E6-499B-96F1-D4C316ED4D2A}">
      <dgm:prSet/>
      <dgm:spPr/>
      <dgm:t>
        <a:bodyPr/>
        <a:lstStyle/>
        <a:p>
          <a:endParaRPr lang="en-IN"/>
        </a:p>
      </dgm:t>
    </dgm:pt>
    <dgm:pt modelId="{DB90E31D-578C-43F5-A364-C31A05E4067B}" type="sibTrans" cxnId="{22573956-D0E6-499B-96F1-D4C316ED4D2A}">
      <dgm:prSet/>
      <dgm:spPr/>
      <dgm:t>
        <a:bodyPr/>
        <a:lstStyle/>
        <a:p>
          <a:endParaRPr lang="en-IN"/>
        </a:p>
      </dgm:t>
    </dgm:pt>
    <dgm:pt modelId="{1F7BCAD2-6199-4434-8ED8-E993543DC967}">
      <dgm:prSet custT="1"/>
      <dgm:spPr/>
      <dgm:t>
        <a:bodyPr/>
        <a:lstStyle/>
        <a:p>
          <a:r>
            <a:rPr lang="en-US" sz="2000" dirty="0">
              <a:latin typeface="+mj-lt"/>
            </a:rPr>
            <a:t>We simulate CGW from isolated magnetized rotating NSs and WDs and try to understand observation plausibility.</a:t>
          </a:r>
        </a:p>
      </dgm:t>
    </dgm:pt>
    <dgm:pt modelId="{A2371CA6-01D1-4C2F-9E75-E089C57253D0}" type="parTrans" cxnId="{BAD13FC4-E9C5-4A64-BDEB-62CA0AE7F8A8}">
      <dgm:prSet/>
      <dgm:spPr/>
      <dgm:t>
        <a:bodyPr/>
        <a:lstStyle/>
        <a:p>
          <a:endParaRPr lang="en-IN"/>
        </a:p>
      </dgm:t>
    </dgm:pt>
    <dgm:pt modelId="{72F34A2D-3D32-4848-95BE-03F2AF74A450}" type="sibTrans" cxnId="{BAD13FC4-E9C5-4A64-BDEB-62CA0AE7F8A8}">
      <dgm:prSet/>
      <dgm:spPr/>
      <dgm:t>
        <a:bodyPr/>
        <a:lstStyle/>
        <a:p>
          <a:endParaRPr lang="en-IN"/>
        </a:p>
      </dgm:t>
    </dgm:pt>
    <dgm:pt modelId="{99DCD38E-2B77-4FBD-ACA7-13E9A9C1EF6A}">
      <dgm:prSet custT="1"/>
      <dgm:spPr/>
      <dgm:t>
        <a:bodyPr/>
        <a:lstStyle/>
        <a:p>
          <a:r>
            <a:rPr lang="en-US" sz="1700" dirty="0">
              <a:latin typeface="+mj-lt"/>
            </a:rPr>
            <a:t>This in turn would lead them to emit continuous GW (CGW). </a:t>
          </a:r>
        </a:p>
      </dgm:t>
    </dgm:pt>
    <dgm:pt modelId="{C9C17825-A827-4476-A665-136A6E2EAE3D}" type="parTrans" cxnId="{909B3CD3-1812-419A-A65C-ACD3B1602100}">
      <dgm:prSet/>
      <dgm:spPr/>
      <dgm:t>
        <a:bodyPr/>
        <a:lstStyle/>
        <a:p>
          <a:endParaRPr lang="en-IN"/>
        </a:p>
      </dgm:t>
    </dgm:pt>
    <dgm:pt modelId="{367E1D1A-D37D-401B-9C74-D68FDC3B6039}" type="sibTrans" cxnId="{909B3CD3-1812-419A-A65C-ACD3B1602100}">
      <dgm:prSet/>
      <dgm:spPr/>
      <dgm:t>
        <a:bodyPr/>
        <a:lstStyle/>
        <a:p>
          <a:endParaRPr lang="en-IN"/>
        </a:p>
      </dgm:t>
    </dgm:pt>
    <mc:AlternateContent xmlns:mc="http://schemas.openxmlformats.org/markup-compatibility/2006" xmlns:a14="http://schemas.microsoft.com/office/drawing/2010/main">
      <mc:Choice Requires="a14">
        <dgm:pt modelId="{E3BE4C98-5158-4C1D-9C2F-BBF8A7D4CAAB}">
          <dgm:prSet custT="1"/>
          <dgm:spPr/>
          <dgm:t>
            <a:bodyPr/>
            <a:lstStyle/>
            <a:p>
              <a:r>
                <a:rPr lang="en-IN" sz="1700" b="1" dirty="0">
                  <a:latin typeface="+mj-lt"/>
                  <a:ea typeface="Calibri" panose="020F0502020204030204" pitchFamily="34" charset="0"/>
                  <a:cs typeface="Vrinda" panose="020B0502040204020203" pitchFamily="34" charset="0"/>
                </a:rPr>
                <a:t>O</a:t>
              </a:r>
              <a:r>
                <a:rPr lang="en-IN" sz="1700" b="1" dirty="0">
                  <a:effectLst/>
                  <a:latin typeface="+mj-lt"/>
                  <a:ea typeface="Calibri" panose="020F0502020204030204" pitchFamily="34" charset="0"/>
                  <a:cs typeface="Vrinda" panose="020B0502040204020203" pitchFamily="34" charset="0"/>
                </a:rPr>
                <a:t>rigin of strong magnetic field: </a:t>
              </a:r>
              <a:r>
                <a:rPr lang="en-IN" sz="1700" dirty="0">
                  <a:latin typeface="+mj-lt"/>
                  <a:ea typeface="Calibri" panose="020F0502020204030204" pitchFamily="34" charset="0"/>
                  <a:cs typeface="Vrinda" panose="020B0502040204020203" pitchFamily="34" charset="0"/>
                </a:rPr>
                <a:t>Collapse of highly magnetised star </a:t>
              </a:r>
              <a14:m>
                <m:oMath xmlns:m="http://schemas.openxmlformats.org/officeDocument/2006/math">
                  <m:r>
                    <m:rPr>
                      <m:nor/>
                    </m:rPr>
                    <a:rPr lang="en-IN" sz="1700" dirty="0">
                      <a:latin typeface="+mj-lt"/>
                      <a:ea typeface="Calibri" panose="020F0502020204030204" pitchFamily="34" charset="0"/>
                      <a:cs typeface="Vrinda" panose="020B0502040204020203" pitchFamily="34" charset="0"/>
                    </a:rPr>
                    <m:t>→</m:t>
                  </m:r>
                  <m:r>
                    <m:rPr>
                      <m:nor/>
                    </m:rPr>
                    <a:rPr lang="en-IN" sz="1700" b="0" i="0" dirty="0" smtClean="0">
                      <a:latin typeface="+mj-lt"/>
                      <a:ea typeface="Calibri" panose="020F0502020204030204" pitchFamily="34" charset="0"/>
                      <a:cs typeface="Vrinda" panose="020B0502040204020203" pitchFamily="34" charset="0"/>
                    </a:rPr>
                    <m:t> </m:t>
                  </m:r>
                  <m:r>
                    <m:rPr>
                      <m:nor/>
                    </m:rPr>
                    <a:rPr lang="en-IN" sz="1700" b="0" i="0" dirty="0" smtClean="0">
                      <a:latin typeface="+mj-lt"/>
                      <a:ea typeface="Calibri" panose="020F0502020204030204" pitchFamily="34" charset="0"/>
                      <a:cs typeface="Vrinda" panose="020B0502040204020203" pitchFamily="34" charset="0"/>
                    </a:rPr>
                    <m:t>F</m:t>
                  </m:r>
                </m:oMath>
              </a14:m>
              <a:r>
                <a:rPr lang="en-IN" sz="1700" dirty="0">
                  <a:latin typeface="+mj-lt"/>
                  <a:ea typeface="Calibri" panose="020F0502020204030204" pitchFamily="34" charset="0"/>
                  <a:cs typeface="Vrinda" panose="020B0502040204020203" pitchFamily="34" charset="0"/>
                </a:rPr>
                <a:t>lux freezing →D</a:t>
              </a:r>
              <a:r>
                <a:rPr lang="en-IN" sz="1700" dirty="0">
                  <a:effectLst/>
                  <a:latin typeface="+mj-lt"/>
                  <a:ea typeface="Calibri" panose="020F0502020204030204" pitchFamily="34" charset="0"/>
                  <a:cs typeface="Vrinda" panose="020B0502040204020203" pitchFamily="34" charset="0"/>
                </a:rPr>
                <a:t>ynamo (</a:t>
              </a:r>
              <a:r>
                <a:rPr lang="el-GR" sz="1700" b="0" i="0" dirty="0"/>
                <a:t>α</a:t>
              </a:r>
              <a:r>
                <a:rPr lang="en-IN" sz="1700" b="0" i="0" dirty="0"/>
                <a:t>-</a:t>
              </a:r>
              <a:r>
                <a:rPr lang="el-GR" sz="1700" b="0" i="0" dirty="0"/>
                <a:t>Ω</a:t>
              </a:r>
              <a:r>
                <a:rPr lang="en-IN" sz="1700" dirty="0">
                  <a:effectLst/>
                  <a:latin typeface="+mj-lt"/>
                  <a:ea typeface="Calibri" panose="020F0502020204030204" pitchFamily="34" charset="0"/>
                  <a:cs typeface="Vrinda" panose="020B0502040204020203" pitchFamily="34" charset="0"/>
                </a:rPr>
                <a:t>)</a:t>
              </a:r>
              <a14:m>
                <m:oMath xmlns:m="http://schemas.openxmlformats.org/officeDocument/2006/math">
                  <m:r>
                    <m:rPr>
                      <m:nor/>
                    </m:rPr>
                    <a:rPr lang="en-IN" sz="1700" dirty="0" smtClean="0">
                      <a:latin typeface="+mj-lt"/>
                      <a:ea typeface="Calibri" panose="020F0502020204030204" pitchFamily="34" charset="0"/>
                      <a:cs typeface="Vrinda" panose="020B0502040204020203" pitchFamily="34" charset="0"/>
                    </a:rPr>
                    <m:t>→</m:t>
                  </m:r>
                  <m:r>
                    <m:rPr>
                      <m:nor/>
                    </m:rPr>
                    <a:rPr lang="en-IN" sz="1700" b="0" i="0" dirty="0" smtClean="0">
                      <a:latin typeface="+mj-lt"/>
                      <a:ea typeface="Calibri" panose="020F0502020204030204" pitchFamily="34" charset="0"/>
                      <a:cs typeface="Vrinda" panose="020B0502040204020203" pitchFamily="34" charset="0"/>
                    </a:rPr>
                    <m:t> </m:t>
                  </m:r>
                </m:oMath>
              </a14:m>
              <a:r>
                <a:rPr lang="en-IN" sz="1700" dirty="0">
                  <a:latin typeface="+mj-lt"/>
                  <a:ea typeface="Calibri" panose="020F0502020204030204" pitchFamily="34" charset="0"/>
                  <a:cs typeface="Vrinda" panose="020B0502040204020203" pitchFamily="34" charset="0"/>
                </a:rPr>
                <a:t>amplify up to</a:t>
              </a:r>
              <a:r>
                <a:rPr lang="en-IN" sz="1700" dirty="0">
                  <a:effectLst/>
                  <a:latin typeface="+mj-lt"/>
                  <a:ea typeface="Calibri" panose="020F0502020204030204" pitchFamily="34" charset="0"/>
                  <a:cs typeface="Vrinda" panose="020B0502040204020203" pitchFamily="34" charset="0"/>
                </a:rPr>
                <a:t> ~</a:t>
              </a:r>
              <a14:m>
                <m:oMath xmlns:m="http://schemas.openxmlformats.org/officeDocument/2006/math">
                  <m:sSup>
                    <m:sSupPr>
                      <m:ctrlPr>
                        <a:rPr lang="en-IN" sz="1700" i="1" smtClean="0">
                          <a:effectLst/>
                          <a:latin typeface="Cambria Math" panose="02040503050406030204" pitchFamily="18" charset="0"/>
                          <a:ea typeface="Calibri" panose="020F0502020204030204" pitchFamily="34" charset="0"/>
                          <a:cs typeface="Vrinda" panose="020B0502040204020203" pitchFamily="34" charset="0"/>
                        </a:rPr>
                      </m:ctrlPr>
                    </m:sSupPr>
                    <m:e>
                      <m:r>
                        <a:rPr lang="en-IN" sz="1700" i="1">
                          <a:effectLst/>
                          <a:latin typeface="Cambria Math" panose="02040503050406030204" pitchFamily="18" charset="0"/>
                          <a:ea typeface="Calibri" panose="020F0502020204030204" pitchFamily="34" charset="0"/>
                          <a:cs typeface="Vrinda" panose="020B0502040204020203" pitchFamily="34" charset="0"/>
                        </a:rPr>
                        <m:t>10</m:t>
                      </m:r>
                    </m:e>
                    <m:sup>
                      <m:r>
                        <a:rPr lang="en-IN" sz="1700" i="1">
                          <a:effectLst/>
                          <a:latin typeface="Cambria Math" panose="02040503050406030204" pitchFamily="18" charset="0"/>
                          <a:ea typeface="Calibri" panose="020F0502020204030204" pitchFamily="34" charset="0"/>
                          <a:cs typeface="Vrinda" panose="020B0502040204020203" pitchFamily="34" charset="0"/>
                        </a:rPr>
                        <m:t>1</m:t>
                      </m:r>
                      <m:r>
                        <a:rPr lang="en-IN" sz="1700" b="0" i="1" smtClean="0">
                          <a:effectLst/>
                          <a:latin typeface="Cambria Math" panose="02040503050406030204" pitchFamily="18" charset="0"/>
                          <a:ea typeface="Calibri" panose="020F0502020204030204" pitchFamily="34" charset="0"/>
                          <a:cs typeface="Vrinda" panose="020B0502040204020203" pitchFamily="34" charset="0"/>
                        </a:rPr>
                        <m:t>7−18</m:t>
                      </m:r>
                    </m:sup>
                  </m:sSup>
                </m:oMath>
              </a14:m>
              <a:r>
                <a:rPr lang="en-IN" sz="1700" dirty="0"/>
                <a:t>G for NS (</a:t>
              </a:r>
              <a:r>
                <a:rPr lang="en-IN" sz="1700" dirty="0">
                  <a:latin typeface="+mj-lt"/>
                </a:rPr>
                <a:t>Thompson &amp; Duncan 1993)</a:t>
              </a:r>
              <a:endParaRPr lang="en-US" sz="1700" dirty="0">
                <a:latin typeface="+mj-lt"/>
              </a:endParaRPr>
            </a:p>
          </dgm:t>
        </dgm:pt>
      </mc:Choice>
      <mc:Fallback xmlns="">
        <dgm:pt modelId="{E3BE4C98-5158-4C1D-9C2F-BBF8A7D4CAAB}">
          <dgm:prSet custT="1"/>
          <dgm:spPr/>
          <dgm:t>
            <a:bodyPr/>
            <a:lstStyle/>
            <a:p>
              <a:r>
                <a:rPr lang="en-IN" sz="1700" b="1" dirty="0">
                  <a:latin typeface="+mj-lt"/>
                  <a:ea typeface="Calibri" panose="020F0502020204030204" pitchFamily="34" charset="0"/>
                  <a:cs typeface="Vrinda" panose="020B0502040204020203" pitchFamily="34" charset="0"/>
                </a:rPr>
                <a:t>O</a:t>
              </a:r>
              <a:r>
                <a:rPr lang="en-IN" sz="1700" b="1" dirty="0">
                  <a:effectLst/>
                  <a:latin typeface="+mj-lt"/>
                  <a:ea typeface="Calibri" panose="020F0502020204030204" pitchFamily="34" charset="0"/>
                  <a:cs typeface="Vrinda" panose="020B0502040204020203" pitchFamily="34" charset="0"/>
                </a:rPr>
                <a:t>rigin of strong magnetic field: </a:t>
              </a:r>
              <a:r>
                <a:rPr lang="en-IN" sz="1700" dirty="0">
                  <a:latin typeface="+mj-lt"/>
                  <a:ea typeface="Calibri" panose="020F0502020204030204" pitchFamily="34" charset="0"/>
                  <a:cs typeface="Vrinda" panose="020B0502040204020203" pitchFamily="34" charset="0"/>
                </a:rPr>
                <a:t>Collapse of highly magnetised star </a:t>
              </a:r>
              <a:r>
                <a:rPr lang="en-IN" sz="1700" i="0" dirty="0">
                  <a:latin typeface="Cambria Math" panose="02040503050406030204" pitchFamily="18" charset="0"/>
                  <a:ea typeface="Calibri" panose="020F0502020204030204" pitchFamily="34" charset="0"/>
                  <a:cs typeface="Vrinda" panose="020B0502040204020203" pitchFamily="34" charset="0"/>
                </a:rPr>
                <a:t>"→</a:t>
              </a:r>
              <a:r>
                <a:rPr lang="en-IN" sz="1700" b="0" i="0" dirty="0">
                  <a:latin typeface="Cambria Math" panose="02040503050406030204" pitchFamily="18" charset="0"/>
                  <a:ea typeface="Calibri" panose="020F0502020204030204" pitchFamily="34" charset="0"/>
                  <a:cs typeface="Vrinda" panose="020B0502040204020203" pitchFamily="34" charset="0"/>
                </a:rPr>
                <a:t> F</a:t>
              </a:r>
              <a:r>
                <a:rPr lang="en-IN" sz="1700" b="0" i="0" dirty="0">
                  <a:latin typeface="+mj-lt"/>
                  <a:ea typeface="Calibri" panose="020F0502020204030204" pitchFamily="34" charset="0"/>
                  <a:cs typeface="Vrinda" panose="020B0502040204020203" pitchFamily="34" charset="0"/>
                </a:rPr>
                <a:t>"</a:t>
              </a:r>
              <a:r>
                <a:rPr lang="en-IN" sz="1700" dirty="0">
                  <a:latin typeface="+mj-lt"/>
                  <a:ea typeface="Calibri" panose="020F0502020204030204" pitchFamily="34" charset="0"/>
                  <a:cs typeface="Vrinda" panose="020B0502040204020203" pitchFamily="34" charset="0"/>
                </a:rPr>
                <a:t>lux freezing →D</a:t>
              </a:r>
              <a:r>
                <a:rPr lang="en-IN" sz="1700" dirty="0">
                  <a:effectLst/>
                  <a:latin typeface="+mj-lt"/>
                  <a:ea typeface="Calibri" panose="020F0502020204030204" pitchFamily="34" charset="0"/>
                  <a:cs typeface="Vrinda" panose="020B0502040204020203" pitchFamily="34" charset="0"/>
                </a:rPr>
                <a:t>ynamo (</a:t>
              </a:r>
              <a:r>
                <a:rPr lang="el-GR" sz="1700" b="0" i="0" dirty="0"/>
                <a:t>α</a:t>
              </a:r>
              <a:r>
                <a:rPr lang="en-IN" sz="1700" b="0" i="0" dirty="0"/>
                <a:t>-</a:t>
              </a:r>
              <a:r>
                <a:rPr lang="el-GR" sz="1700" b="0" i="0" dirty="0"/>
                <a:t>Ω</a:t>
              </a:r>
              <a:r>
                <a:rPr lang="en-IN" sz="1700" dirty="0">
                  <a:effectLst/>
                  <a:latin typeface="+mj-lt"/>
                  <a:ea typeface="Calibri" panose="020F0502020204030204" pitchFamily="34" charset="0"/>
                  <a:cs typeface="Vrinda" panose="020B0502040204020203" pitchFamily="34" charset="0"/>
                </a:rPr>
                <a:t>)</a:t>
              </a:r>
              <a:r>
                <a:rPr lang="en-IN" sz="1700" i="0" dirty="0">
                  <a:latin typeface="Cambria Math" panose="02040503050406030204" pitchFamily="18" charset="0"/>
                  <a:ea typeface="Calibri" panose="020F0502020204030204" pitchFamily="34" charset="0"/>
                  <a:cs typeface="Vrinda" panose="020B0502040204020203" pitchFamily="34" charset="0"/>
                </a:rPr>
                <a:t>"→</a:t>
              </a:r>
              <a:r>
                <a:rPr lang="en-IN" sz="1700" b="0" i="0" dirty="0">
                  <a:latin typeface="Cambria Math" panose="02040503050406030204" pitchFamily="18" charset="0"/>
                  <a:ea typeface="Calibri" panose="020F0502020204030204" pitchFamily="34" charset="0"/>
                  <a:cs typeface="Vrinda" panose="020B0502040204020203" pitchFamily="34" charset="0"/>
                </a:rPr>
                <a:t> </a:t>
              </a:r>
              <a:r>
                <a:rPr lang="en-IN" sz="1700" b="0" i="0" dirty="0">
                  <a:latin typeface="+mj-lt"/>
                  <a:ea typeface="Calibri" panose="020F0502020204030204" pitchFamily="34" charset="0"/>
                  <a:cs typeface="Vrinda" panose="020B0502040204020203" pitchFamily="34" charset="0"/>
                </a:rPr>
                <a:t>"</a:t>
              </a:r>
              <a:r>
                <a:rPr lang="en-IN" sz="1700" dirty="0">
                  <a:latin typeface="+mj-lt"/>
                  <a:ea typeface="Calibri" panose="020F0502020204030204" pitchFamily="34" charset="0"/>
                  <a:cs typeface="Vrinda" panose="020B0502040204020203" pitchFamily="34" charset="0"/>
                </a:rPr>
                <a:t>amplify up to</a:t>
              </a:r>
              <a:r>
                <a:rPr lang="en-IN" sz="1700" dirty="0">
                  <a:effectLst/>
                  <a:latin typeface="+mj-lt"/>
                  <a:ea typeface="Calibri" panose="020F0502020204030204" pitchFamily="34" charset="0"/>
                  <a:cs typeface="Vrinda" panose="020B0502040204020203" pitchFamily="34" charset="0"/>
                </a:rPr>
                <a:t> ~</a:t>
              </a:r>
              <a:r>
                <a:rPr lang="en-IN" sz="1700" i="0">
                  <a:effectLst/>
                  <a:latin typeface="Cambria Math" panose="02040503050406030204" pitchFamily="18" charset="0"/>
                  <a:ea typeface="Calibri" panose="020F0502020204030204" pitchFamily="34" charset="0"/>
                  <a:cs typeface="Vrinda" panose="020B0502040204020203" pitchFamily="34" charset="0"/>
                </a:rPr>
                <a:t>10^(1</a:t>
              </a:r>
              <a:r>
                <a:rPr lang="en-IN" sz="1700" b="0" i="0">
                  <a:effectLst/>
                  <a:latin typeface="Cambria Math" panose="02040503050406030204" pitchFamily="18" charset="0"/>
                  <a:ea typeface="Calibri" panose="020F0502020204030204" pitchFamily="34" charset="0"/>
                  <a:cs typeface="Vrinda" panose="020B0502040204020203" pitchFamily="34" charset="0"/>
                </a:rPr>
                <a:t>7−18)</a:t>
              </a:r>
              <a:r>
                <a:rPr lang="en-IN" sz="1700" dirty="0"/>
                <a:t>G for NS (</a:t>
              </a:r>
              <a:r>
                <a:rPr lang="en-IN" sz="1700" dirty="0">
                  <a:latin typeface="+mj-lt"/>
                </a:rPr>
                <a:t>Thompson &amp; Duncan 1993)</a:t>
              </a:r>
              <a:endParaRPr lang="en-US" sz="1700" dirty="0">
                <a:latin typeface="+mj-lt"/>
              </a:endParaRPr>
            </a:p>
          </dgm:t>
        </dgm:pt>
      </mc:Fallback>
    </mc:AlternateContent>
    <dgm:pt modelId="{923AF78E-156D-43B5-96C2-16BB696C3D0D}" type="parTrans" cxnId="{BEE4B485-EB29-4A49-9E05-1CCA3DDB1210}">
      <dgm:prSet/>
      <dgm:spPr/>
      <dgm:t>
        <a:bodyPr/>
        <a:lstStyle/>
        <a:p>
          <a:endParaRPr lang="en-IN"/>
        </a:p>
      </dgm:t>
    </dgm:pt>
    <dgm:pt modelId="{025017EF-3BFA-44CF-8897-C657B279ACAA}" type="sibTrans" cxnId="{BEE4B485-EB29-4A49-9E05-1CCA3DDB1210}">
      <dgm:prSet/>
      <dgm:spPr/>
      <dgm:t>
        <a:bodyPr/>
        <a:lstStyle/>
        <a:p>
          <a:endParaRPr lang="en-IN"/>
        </a:p>
      </dgm:t>
    </dgm:pt>
    <dgm:pt modelId="{467AF809-D533-457B-AC32-DDF58AAD4E9F}" type="pres">
      <dgm:prSet presAssocID="{BAFE55A8-6FCB-47B3-AFB3-2245A253D830}" presName="Name0" presStyleCnt="0">
        <dgm:presLayoutVars>
          <dgm:chMax val="7"/>
          <dgm:chPref val="7"/>
          <dgm:dir/>
        </dgm:presLayoutVars>
      </dgm:prSet>
      <dgm:spPr/>
    </dgm:pt>
    <dgm:pt modelId="{EF5DE0A7-FCC9-49B6-865B-3F7E8A8D2001}" type="pres">
      <dgm:prSet presAssocID="{BAFE55A8-6FCB-47B3-AFB3-2245A253D830}" presName="Name1" presStyleCnt="0"/>
      <dgm:spPr/>
    </dgm:pt>
    <dgm:pt modelId="{38AA3C8C-E676-4E87-A7B6-EE945412CBEE}" type="pres">
      <dgm:prSet presAssocID="{BAFE55A8-6FCB-47B3-AFB3-2245A253D830}" presName="cycle" presStyleCnt="0"/>
      <dgm:spPr/>
    </dgm:pt>
    <dgm:pt modelId="{5762D0CC-E4C8-4ED8-87EF-43DC43C9AA05}" type="pres">
      <dgm:prSet presAssocID="{BAFE55A8-6FCB-47B3-AFB3-2245A253D830}" presName="srcNode" presStyleLbl="node1" presStyleIdx="0" presStyleCnt="5"/>
      <dgm:spPr/>
    </dgm:pt>
    <dgm:pt modelId="{2716A801-AB2F-4128-AF31-2381A0708800}" type="pres">
      <dgm:prSet presAssocID="{BAFE55A8-6FCB-47B3-AFB3-2245A253D830}" presName="conn" presStyleLbl="parChTrans1D2" presStyleIdx="0" presStyleCnt="1"/>
      <dgm:spPr/>
    </dgm:pt>
    <dgm:pt modelId="{2F2173CC-AD3E-4E3C-88A7-771FB2A01BD4}" type="pres">
      <dgm:prSet presAssocID="{BAFE55A8-6FCB-47B3-AFB3-2245A253D830}" presName="extraNode" presStyleLbl="node1" presStyleIdx="0" presStyleCnt="5"/>
      <dgm:spPr/>
    </dgm:pt>
    <dgm:pt modelId="{3B62CA4A-00DD-42B6-B60F-721420052641}" type="pres">
      <dgm:prSet presAssocID="{BAFE55A8-6FCB-47B3-AFB3-2245A253D830}" presName="dstNode" presStyleLbl="node1" presStyleIdx="0" presStyleCnt="5"/>
      <dgm:spPr/>
    </dgm:pt>
    <dgm:pt modelId="{D9A06233-A361-46F6-9FE0-3B48F8E99F9C}" type="pres">
      <dgm:prSet presAssocID="{FC899CD2-1D1F-482E-B186-FDC9910D078C}" presName="text_1" presStyleLbl="node1" presStyleIdx="0" presStyleCnt="5" custScaleY="122042">
        <dgm:presLayoutVars>
          <dgm:bulletEnabled val="1"/>
        </dgm:presLayoutVars>
      </dgm:prSet>
      <dgm:spPr/>
    </dgm:pt>
    <dgm:pt modelId="{5AA8B063-C8CA-40B4-978D-859FDF195642}" type="pres">
      <dgm:prSet presAssocID="{FC899CD2-1D1F-482E-B186-FDC9910D078C}" presName="accent_1" presStyleCnt="0"/>
      <dgm:spPr/>
    </dgm:pt>
    <dgm:pt modelId="{AD57524B-CC8C-48B4-A482-8FC5F520535E}" type="pres">
      <dgm:prSet presAssocID="{FC899CD2-1D1F-482E-B186-FDC9910D078C}" presName="accentRepeatNode" presStyleLbl="solidFgAcc1" presStyleIdx="0" presStyleCnt="5"/>
      <dgm:spPr/>
    </dgm:pt>
    <dgm:pt modelId="{F5B70AE0-1C7A-4723-8516-2A2AB37B5109}" type="pres">
      <dgm:prSet presAssocID="{5EC66D43-D73C-4252-AF20-4FD13250BDF3}" presName="text_2" presStyleLbl="node1" presStyleIdx="1" presStyleCnt="5">
        <dgm:presLayoutVars>
          <dgm:bulletEnabled val="1"/>
        </dgm:presLayoutVars>
      </dgm:prSet>
      <dgm:spPr/>
    </dgm:pt>
    <dgm:pt modelId="{DF2D0AC1-4C2B-46F1-BAFB-DF78F38E4024}" type="pres">
      <dgm:prSet presAssocID="{5EC66D43-D73C-4252-AF20-4FD13250BDF3}" presName="accent_2" presStyleCnt="0"/>
      <dgm:spPr/>
    </dgm:pt>
    <dgm:pt modelId="{9411DCFB-0699-46C0-BB62-0F5810C43498}" type="pres">
      <dgm:prSet presAssocID="{5EC66D43-D73C-4252-AF20-4FD13250BDF3}" presName="accentRepeatNode" presStyleLbl="solidFgAcc1" presStyleIdx="1" presStyleCnt="5"/>
      <dgm:spPr/>
    </dgm:pt>
    <dgm:pt modelId="{D0569BD0-1399-4FDA-9217-0F34515A5D60}" type="pres">
      <dgm:prSet presAssocID="{99DCD38E-2B77-4FBD-ACA7-13E9A9C1EF6A}" presName="text_3" presStyleLbl="node1" presStyleIdx="2" presStyleCnt="5">
        <dgm:presLayoutVars>
          <dgm:bulletEnabled val="1"/>
        </dgm:presLayoutVars>
      </dgm:prSet>
      <dgm:spPr/>
    </dgm:pt>
    <dgm:pt modelId="{E11C442C-0C12-4D9A-86AA-FD641AA7C7D8}" type="pres">
      <dgm:prSet presAssocID="{99DCD38E-2B77-4FBD-ACA7-13E9A9C1EF6A}" presName="accent_3" presStyleCnt="0"/>
      <dgm:spPr/>
    </dgm:pt>
    <dgm:pt modelId="{112BCAE2-0E0B-4A6F-9C52-572CE8477F22}" type="pres">
      <dgm:prSet presAssocID="{99DCD38E-2B77-4FBD-ACA7-13E9A9C1EF6A}" presName="accentRepeatNode" presStyleLbl="solidFgAcc1" presStyleIdx="2" presStyleCnt="5"/>
      <dgm:spPr/>
    </dgm:pt>
    <dgm:pt modelId="{A10F7242-FBC7-4CC9-BEC4-CF344EE48283}" type="pres">
      <dgm:prSet presAssocID="{E3BE4C98-5158-4C1D-9C2F-BBF8A7D4CAAB}" presName="text_4" presStyleLbl="node1" presStyleIdx="3" presStyleCnt="5">
        <dgm:presLayoutVars>
          <dgm:bulletEnabled val="1"/>
        </dgm:presLayoutVars>
      </dgm:prSet>
      <dgm:spPr/>
    </dgm:pt>
    <dgm:pt modelId="{AE0D3D71-D6F4-4233-93B6-9D8E00DBC708}" type="pres">
      <dgm:prSet presAssocID="{E3BE4C98-5158-4C1D-9C2F-BBF8A7D4CAAB}" presName="accent_4" presStyleCnt="0"/>
      <dgm:spPr/>
    </dgm:pt>
    <dgm:pt modelId="{FACEB459-C780-4A10-93A0-6951D6601B7E}" type="pres">
      <dgm:prSet presAssocID="{E3BE4C98-5158-4C1D-9C2F-BBF8A7D4CAAB}" presName="accentRepeatNode" presStyleLbl="solidFgAcc1" presStyleIdx="3" presStyleCnt="5"/>
      <dgm:spPr/>
    </dgm:pt>
    <dgm:pt modelId="{D09C73BB-EBA4-4F92-A620-DC9C1BEA9D28}" type="pres">
      <dgm:prSet presAssocID="{1F7BCAD2-6199-4434-8ED8-E993543DC967}" presName="text_5" presStyleLbl="node1" presStyleIdx="4" presStyleCnt="5">
        <dgm:presLayoutVars>
          <dgm:bulletEnabled val="1"/>
        </dgm:presLayoutVars>
      </dgm:prSet>
      <dgm:spPr/>
    </dgm:pt>
    <dgm:pt modelId="{ED5CD9EE-A9BC-4D6C-A5B1-F05CB00A8D08}" type="pres">
      <dgm:prSet presAssocID="{1F7BCAD2-6199-4434-8ED8-E993543DC967}" presName="accent_5" presStyleCnt="0"/>
      <dgm:spPr/>
    </dgm:pt>
    <dgm:pt modelId="{AA42CD5A-3EBA-43AC-BDF6-8341F272D2D8}" type="pres">
      <dgm:prSet presAssocID="{1F7BCAD2-6199-4434-8ED8-E993543DC967}" presName="accentRepeatNode" presStyleLbl="solidFgAcc1" presStyleIdx="4" presStyleCnt="5"/>
      <dgm:spPr/>
    </dgm:pt>
  </dgm:ptLst>
  <dgm:cxnLst>
    <dgm:cxn modelId="{3035A218-084F-4F0B-9B7A-ABEA78795CD7}" type="presOf" srcId="{BAFE55A8-6FCB-47B3-AFB3-2245A253D830}" destId="{467AF809-D533-457B-AC32-DDF58AAD4E9F}" srcOrd="0" destOrd="0" presId="urn:microsoft.com/office/officeart/2008/layout/VerticalCurvedList"/>
    <dgm:cxn modelId="{1075B51C-AAC7-47BF-AA0B-4DD9DF0D4C0D}" type="presOf" srcId="{FC899CD2-1D1F-482E-B186-FDC9910D078C}" destId="{D9A06233-A361-46F6-9FE0-3B48F8E99F9C}" srcOrd="0" destOrd="0" presId="urn:microsoft.com/office/officeart/2008/layout/VerticalCurvedList"/>
    <dgm:cxn modelId="{96EDA71D-C3E9-4C19-B897-7996861967D3}" srcId="{BAFE55A8-6FCB-47B3-AFB3-2245A253D830}" destId="{FC899CD2-1D1F-482E-B186-FDC9910D078C}" srcOrd="0" destOrd="0" parTransId="{60903A95-3664-4866-AA1C-07B4A45E4A34}" sibTransId="{6E109006-396B-4E60-B51A-99D20EE45D91}"/>
    <dgm:cxn modelId="{B948BD5B-7A0C-494F-8C66-99D65CF9D20D}" type="presOf" srcId="{5EC66D43-D73C-4252-AF20-4FD13250BDF3}" destId="{F5B70AE0-1C7A-4723-8516-2A2AB37B5109}" srcOrd="0" destOrd="0" presId="urn:microsoft.com/office/officeart/2008/layout/VerticalCurvedList"/>
    <dgm:cxn modelId="{22573956-D0E6-499B-96F1-D4C316ED4D2A}" srcId="{BAFE55A8-6FCB-47B3-AFB3-2245A253D830}" destId="{5EC66D43-D73C-4252-AF20-4FD13250BDF3}" srcOrd="1" destOrd="0" parTransId="{AF455DFD-C16A-4782-A0C2-69012EC89D24}" sibTransId="{DB90E31D-578C-43F5-A364-C31A05E4067B}"/>
    <dgm:cxn modelId="{BEE4B485-EB29-4A49-9E05-1CCA3DDB1210}" srcId="{BAFE55A8-6FCB-47B3-AFB3-2245A253D830}" destId="{E3BE4C98-5158-4C1D-9C2F-BBF8A7D4CAAB}" srcOrd="3" destOrd="0" parTransId="{923AF78E-156D-43B5-96C2-16BB696C3D0D}" sibTransId="{025017EF-3BFA-44CF-8897-C657B279ACAA}"/>
    <dgm:cxn modelId="{9EA0988A-B7EE-4846-92D6-2E2C29A32847}" type="presOf" srcId="{1F7BCAD2-6199-4434-8ED8-E993543DC967}" destId="{D09C73BB-EBA4-4F92-A620-DC9C1BEA9D28}" srcOrd="0" destOrd="0" presId="urn:microsoft.com/office/officeart/2008/layout/VerticalCurvedList"/>
    <dgm:cxn modelId="{DAEFCD98-928D-42E2-970D-1103B76CEC84}" type="presOf" srcId="{99DCD38E-2B77-4FBD-ACA7-13E9A9C1EF6A}" destId="{D0569BD0-1399-4FDA-9217-0F34515A5D60}" srcOrd="0" destOrd="0" presId="urn:microsoft.com/office/officeart/2008/layout/VerticalCurvedList"/>
    <dgm:cxn modelId="{4F1F72B6-6A78-426B-8991-DC3D80755317}" type="presOf" srcId="{E3BE4C98-5158-4C1D-9C2F-BBF8A7D4CAAB}" destId="{A10F7242-FBC7-4CC9-BEC4-CF344EE48283}" srcOrd="0" destOrd="0" presId="urn:microsoft.com/office/officeart/2008/layout/VerticalCurvedList"/>
    <dgm:cxn modelId="{BAD13FC4-E9C5-4A64-BDEB-62CA0AE7F8A8}" srcId="{BAFE55A8-6FCB-47B3-AFB3-2245A253D830}" destId="{1F7BCAD2-6199-4434-8ED8-E993543DC967}" srcOrd="4" destOrd="0" parTransId="{A2371CA6-01D1-4C2F-9E75-E089C57253D0}" sibTransId="{72F34A2D-3D32-4848-95BE-03F2AF74A450}"/>
    <dgm:cxn modelId="{909B3CD3-1812-419A-A65C-ACD3B1602100}" srcId="{BAFE55A8-6FCB-47B3-AFB3-2245A253D830}" destId="{99DCD38E-2B77-4FBD-ACA7-13E9A9C1EF6A}" srcOrd="2" destOrd="0" parTransId="{C9C17825-A827-4476-A665-136A6E2EAE3D}" sibTransId="{367E1D1A-D37D-401B-9C74-D68FDC3B6039}"/>
    <dgm:cxn modelId="{3342E2E8-E036-4BEA-87F7-9D9E6DF14381}" type="presOf" srcId="{6E109006-396B-4E60-B51A-99D20EE45D91}" destId="{2716A801-AB2F-4128-AF31-2381A0708800}" srcOrd="0" destOrd="0" presId="urn:microsoft.com/office/officeart/2008/layout/VerticalCurvedList"/>
    <dgm:cxn modelId="{6AA2973D-EE1D-457F-A981-86A2902EFAE8}" type="presParOf" srcId="{467AF809-D533-457B-AC32-DDF58AAD4E9F}" destId="{EF5DE0A7-FCC9-49B6-865B-3F7E8A8D2001}" srcOrd="0" destOrd="0" presId="urn:microsoft.com/office/officeart/2008/layout/VerticalCurvedList"/>
    <dgm:cxn modelId="{5977326D-3C50-4B45-8988-A5753FC0CFD5}" type="presParOf" srcId="{EF5DE0A7-FCC9-49B6-865B-3F7E8A8D2001}" destId="{38AA3C8C-E676-4E87-A7B6-EE945412CBEE}" srcOrd="0" destOrd="0" presId="urn:microsoft.com/office/officeart/2008/layout/VerticalCurvedList"/>
    <dgm:cxn modelId="{12F5DD7A-3C00-4CF7-A1BC-75154BA0910A}" type="presParOf" srcId="{38AA3C8C-E676-4E87-A7B6-EE945412CBEE}" destId="{5762D0CC-E4C8-4ED8-87EF-43DC43C9AA05}" srcOrd="0" destOrd="0" presId="urn:microsoft.com/office/officeart/2008/layout/VerticalCurvedList"/>
    <dgm:cxn modelId="{3AB7B754-2C7D-408E-860F-CE54FE37A9ED}" type="presParOf" srcId="{38AA3C8C-E676-4E87-A7B6-EE945412CBEE}" destId="{2716A801-AB2F-4128-AF31-2381A0708800}" srcOrd="1" destOrd="0" presId="urn:microsoft.com/office/officeart/2008/layout/VerticalCurvedList"/>
    <dgm:cxn modelId="{E238E127-1FC2-4E2D-AA23-313F626E750B}" type="presParOf" srcId="{38AA3C8C-E676-4E87-A7B6-EE945412CBEE}" destId="{2F2173CC-AD3E-4E3C-88A7-771FB2A01BD4}" srcOrd="2" destOrd="0" presId="urn:microsoft.com/office/officeart/2008/layout/VerticalCurvedList"/>
    <dgm:cxn modelId="{C2B7EA4B-B337-4BD7-B1F6-01A83F1366D2}" type="presParOf" srcId="{38AA3C8C-E676-4E87-A7B6-EE945412CBEE}" destId="{3B62CA4A-00DD-42B6-B60F-721420052641}" srcOrd="3" destOrd="0" presId="urn:microsoft.com/office/officeart/2008/layout/VerticalCurvedList"/>
    <dgm:cxn modelId="{42FD40B7-08CC-48FD-91F6-BC0CFD39F412}" type="presParOf" srcId="{EF5DE0A7-FCC9-49B6-865B-3F7E8A8D2001}" destId="{D9A06233-A361-46F6-9FE0-3B48F8E99F9C}" srcOrd="1" destOrd="0" presId="urn:microsoft.com/office/officeart/2008/layout/VerticalCurvedList"/>
    <dgm:cxn modelId="{AE5A9689-09ED-4C7E-91E4-37DEFEBC2E89}" type="presParOf" srcId="{EF5DE0A7-FCC9-49B6-865B-3F7E8A8D2001}" destId="{5AA8B063-C8CA-40B4-978D-859FDF195642}" srcOrd="2" destOrd="0" presId="urn:microsoft.com/office/officeart/2008/layout/VerticalCurvedList"/>
    <dgm:cxn modelId="{291FC814-531A-4562-AD6A-6EB9A87D0029}" type="presParOf" srcId="{5AA8B063-C8CA-40B4-978D-859FDF195642}" destId="{AD57524B-CC8C-48B4-A482-8FC5F520535E}" srcOrd="0" destOrd="0" presId="urn:microsoft.com/office/officeart/2008/layout/VerticalCurvedList"/>
    <dgm:cxn modelId="{7E33FDC1-BFDE-43E5-96D4-390E113A6179}" type="presParOf" srcId="{EF5DE0A7-FCC9-49B6-865B-3F7E8A8D2001}" destId="{F5B70AE0-1C7A-4723-8516-2A2AB37B5109}" srcOrd="3" destOrd="0" presId="urn:microsoft.com/office/officeart/2008/layout/VerticalCurvedList"/>
    <dgm:cxn modelId="{4DB8E674-FB29-4C76-AEB5-BA222F3389CC}" type="presParOf" srcId="{EF5DE0A7-FCC9-49B6-865B-3F7E8A8D2001}" destId="{DF2D0AC1-4C2B-46F1-BAFB-DF78F38E4024}" srcOrd="4" destOrd="0" presId="urn:microsoft.com/office/officeart/2008/layout/VerticalCurvedList"/>
    <dgm:cxn modelId="{A5BF78A2-05BF-415A-AC58-E83C4336E9F2}" type="presParOf" srcId="{DF2D0AC1-4C2B-46F1-BAFB-DF78F38E4024}" destId="{9411DCFB-0699-46C0-BB62-0F5810C43498}" srcOrd="0" destOrd="0" presId="urn:microsoft.com/office/officeart/2008/layout/VerticalCurvedList"/>
    <dgm:cxn modelId="{F1E1EA13-B0A7-4881-BB1A-AD34A8FC4CDD}" type="presParOf" srcId="{EF5DE0A7-FCC9-49B6-865B-3F7E8A8D2001}" destId="{D0569BD0-1399-4FDA-9217-0F34515A5D60}" srcOrd="5" destOrd="0" presId="urn:microsoft.com/office/officeart/2008/layout/VerticalCurvedList"/>
    <dgm:cxn modelId="{A6B2FFA5-9244-4BD3-9B80-7323BC0E0A9C}" type="presParOf" srcId="{EF5DE0A7-FCC9-49B6-865B-3F7E8A8D2001}" destId="{E11C442C-0C12-4D9A-86AA-FD641AA7C7D8}" srcOrd="6" destOrd="0" presId="urn:microsoft.com/office/officeart/2008/layout/VerticalCurvedList"/>
    <dgm:cxn modelId="{C90532CC-464D-42A2-A414-B6B1F974A08A}" type="presParOf" srcId="{E11C442C-0C12-4D9A-86AA-FD641AA7C7D8}" destId="{112BCAE2-0E0B-4A6F-9C52-572CE8477F22}" srcOrd="0" destOrd="0" presId="urn:microsoft.com/office/officeart/2008/layout/VerticalCurvedList"/>
    <dgm:cxn modelId="{D79323E9-D4BB-4103-90D6-D6F3376F82C1}" type="presParOf" srcId="{EF5DE0A7-FCC9-49B6-865B-3F7E8A8D2001}" destId="{A10F7242-FBC7-4CC9-BEC4-CF344EE48283}" srcOrd="7" destOrd="0" presId="urn:microsoft.com/office/officeart/2008/layout/VerticalCurvedList"/>
    <dgm:cxn modelId="{219372F4-356E-496D-A465-A8EA01C3DF42}" type="presParOf" srcId="{EF5DE0A7-FCC9-49B6-865B-3F7E8A8D2001}" destId="{AE0D3D71-D6F4-4233-93B6-9D8E00DBC708}" srcOrd="8" destOrd="0" presId="urn:microsoft.com/office/officeart/2008/layout/VerticalCurvedList"/>
    <dgm:cxn modelId="{BD2117BA-1E51-4694-A420-AB330850877F}" type="presParOf" srcId="{AE0D3D71-D6F4-4233-93B6-9D8E00DBC708}" destId="{FACEB459-C780-4A10-93A0-6951D6601B7E}" srcOrd="0" destOrd="0" presId="urn:microsoft.com/office/officeart/2008/layout/VerticalCurvedList"/>
    <dgm:cxn modelId="{2BA243CD-5337-455A-8E79-654B49949EDF}" type="presParOf" srcId="{EF5DE0A7-FCC9-49B6-865B-3F7E8A8D2001}" destId="{D09C73BB-EBA4-4F92-A620-DC9C1BEA9D28}" srcOrd="9" destOrd="0" presId="urn:microsoft.com/office/officeart/2008/layout/VerticalCurvedList"/>
    <dgm:cxn modelId="{F692AF1D-D832-4FEE-AB77-5A9C5FFB4555}" type="presParOf" srcId="{EF5DE0A7-FCC9-49B6-865B-3F7E8A8D2001}" destId="{ED5CD9EE-A9BC-4D6C-A5B1-F05CB00A8D08}" srcOrd="10" destOrd="0" presId="urn:microsoft.com/office/officeart/2008/layout/VerticalCurvedList"/>
    <dgm:cxn modelId="{FFB9DDF2-1447-4C37-ABC0-FF62DA0A4256}" type="presParOf" srcId="{ED5CD9EE-A9BC-4D6C-A5B1-F05CB00A8D08}" destId="{AA42CD5A-3EBA-43AC-BDF6-8341F272D2D8}"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FE55A8-6FCB-47B3-AFB3-2245A253D830}" type="doc">
      <dgm:prSet loTypeId="urn:microsoft.com/office/officeart/2008/layout/VerticalCurvedList" loCatId="list" qsTypeId="urn:microsoft.com/office/officeart/2005/8/quickstyle/3d1" qsCatId="3D" csTypeId="urn:microsoft.com/office/officeart/2005/8/colors/accent1_2" csCatId="accent1" phldr="1"/>
      <dgm:spPr/>
    </dgm:pt>
    <dgm:pt modelId="{FC899CD2-1D1F-482E-B186-FDC9910D078C}">
      <dgm:prSet custT="1"/>
      <dgm:spPr>
        <a:blipFill>
          <a:blip xmlns:r="http://schemas.openxmlformats.org/officeDocument/2006/relationships" r:embed="rId1"/>
          <a:stretch>
            <a:fillRect/>
          </a:stretch>
        </a:blipFill>
      </dgm:spPr>
      <dgm:t>
        <a:bodyPr/>
        <a:lstStyle/>
        <a:p>
          <a:r>
            <a:rPr lang="en-IN">
              <a:noFill/>
            </a:rPr>
            <a:t> </a:t>
          </a:r>
        </a:p>
      </dgm:t>
    </dgm:pt>
    <dgm:pt modelId="{60903A95-3664-4866-AA1C-07B4A45E4A34}" type="parTrans" cxnId="{96EDA71D-C3E9-4C19-B897-7996861967D3}">
      <dgm:prSet/>
      <dgm:spPr/>
      <dgm:t>
        <a:bodyPr/>
        <a:lstStyle/>
        <a:p>
          <a:endParaRPr lang="en-IN"/>
        </a:p>
      </dgm:t>
    </dgm:pt>
    <dgm:pt modelId="{6E109006-396B-4E60-B51A-99D20EE45D91}" type="sibTrans" cxnId="{96EDA71D-C3E9-4C19-B897-7996861967D3}">
      <dgm:prSet/>
      <dgm:spPr/>
      <dgm:t>
        <a:bodyPr/>
        <a:lstStyle/>
        <a:p>
          <a:endParaRPr lang="en-IN"/>
        </a:p>
      </dgm:t>
    </dgm:pt>
    <dgm:pt modelId="{5EC66D43-D73C-4252-AF20-4FD13250BDF3}">
      <dgm:prSet custT="1"/>
      <dgm:spPr/>
      <dgm:t>
        <a:bodyPr/>
        <a:lstStyle/>
        <a:p>
          <a:r>
            <a:rPr lang="en-US" sz="1700" dirty="0">
              <a:latin typeface="+mj-lt"/>
            </a:rPr>
            <a:t>One of the most exciting possibilities to explain such high mass is by </a:t>
          </a:r>
          <a:r>
            <a:rPr lang="en-US" sz="1700" b="1" dirty="0">
              <a:latin typeface="+mj-lt"/>
            </a:rPr>
            <a:t>high magnetic field </a:t>
          </a:r>
          <a:r>
            <a:rPr lang="en-US" sz="1700" dirty="0">
              <a:latin typeface="+mj-lt"/>
            </a:rPr>
            <a:t>along with rotation (Pili et. al. 2014, Das et. al. 2013).</a:t>
          </a:r>
        </a:p>
      </dgm:t>
    </dgm:pt>
    <dgm:pt modelId="{AF455DFD-C16A-4782-A0C2-69012EC89D24}" type="parTrans" cxnId="{22573956-D0E6-499B-96F1-D4C316ED4D2A}">
      <dgm:prSet/>
      <dgm:spPr/>
      <dgm:t>
        <a:bodyPr/>
        <a:lstStyle/>
        <a:p>
          <a:endParaRPr lang="en-IN"/>
        </a:p>
      </dgm:t>
    </dgm:pt>
    <dgm:pt modelId="{DB90E31D-578C-43F5-A364-C31A05E4067B}" type="sibTrans" cxnId="{22573956-D0E6-499B-96F1-D4C316ED4D2A}">
      <dgm:prSet/>
      <dgm:spPr/>
      <dgm:t>
        <a:bodyPr/>
        <a:lstStyle/>
        <a:p>
          <a:endParaRPr lang="en-IN"/>
        </a:p>
      </dgm:t>
    </dgm:pt>
    <dgm:pt modelId="{1F7BCAD2-6199-4434-8ED8-E993543DC967}">
      <dgm:prSet custT="1"/>
      <dgm:spPr/>
      <dgm:t>
        <a:bodyPr/>
        <a:lstStyle/>
        <a:p>
          <a:r>
            <a:rPr lang="en-US" sz="2000" dirty="0">
              <a:latin typeface="+mj-lt"/>
            </a:rPr>
            <a:t>We simulate CGW from isolated magnetized rotating NSs and WDs and try to understand observation plausibility.</a:t>
          </a:r>
        </a:p>
      </dgm:t>
    </dgm:pt>
    <dgm:pt modelId="{A2371CA6-01D1-4C2F-9E75-E089C57253D0}" type="parTrans" cxnId="{BAD13FC4-E9C5-4A64-BDEB-62CA0AE7F8A8}">
      <dgm:prSet/>
      <dgm:spPr/>
      <dgm:t>
        <a:bodyPr/>
        <a:lstStyle/>
        <a:p>
          <a:endParaRPr lang="en-IN"/>
        </a:p>
      </dgm:t>
    </dgm:pt>
    <dgm:pt modelId="{72F34A2D-3D32-4848-95BE-03F2AF74A450}" type="sibTrans" cxnId="{BAD13FC4-E9C5-4A64-BDEB-62CA0AE7F8A8}">
      <dgm:prSet/>
      <dgm:spPr/>
      <dgm:t>
        <a:bodyPr/>
        <a:lstStyle/>
        <a:p>
          <a:endParaRPr lang="en-IN"/>
        </a:p>
      </dgm:t>
    </dgm:pt>
    <dgm:pt modelId="{99DCD38E-2B77-4FBD-ACA7-13E9A9C1EF6A}">
      <dgm:prSet custT="1"/>
      <dgm:spPr/>
      <dgm:t>
        <a:bodyPr/>
        <a:lstStyle/>
        <a:p>
          <a:r>
            <a:rPr lang="en-US" sz="1700" dirty="0">
              <a:latin typeface="+mj-lt"/>
            </a:rPr>
            <a:t>This in turn would lead them to emit continuous GW (CGW). </a:t>
          </a:r>
        </a:p>
      </dgm:t>
    </dgm:pt>
    <dgm:pt modelId="{C9C17825-A827-4476-A665-136A6E2EAE3D}" type="parTrans" cxnId="{909B3CD3-1812-419A-A65C-ACD3B1602100}">
      <dgm:prSet/>
      <dgm:spPr/>
      <dgm:t>
        <a:bodyPr/>
        <a:lstStyle/>
        <a:p>
          <a:endParaRPr lang="en-IN"/>
        </a:p>
      </dgm:t>
    </dgm:pt>
    <dgm:pt modelId="{367E1D1A-D37D-401B-9C74-D68FDC3B6039}" type="sibTrans" cxnId="{909B3CD3-1812-419A-A65C-ACD3B1602100}">
      <dgm:prSet/>
      <dgm:spPr/>
      <dgm:t>
        <a:bodyPr/>
        <a:lstStyle/>
        <a:p>
          <a:endParaRPr lang="en-IN"/>
        </a:p>
      </dgm:t>
    </dgm:pt>
    <dgm:pt modelId="{E3BE4C98-5158-4C1D-9C2F-BBF8A7D4CAAB}">
      <dgm:prSet custT="1"/>
      <dgm:spPr>
        <a:blipFill>
          <a:blip xmlns:r="http://schemas.openxmlformats.org/officeDocument/2006/relationships" r:embed="rId2"/>
          <a:stretch>
            <a:fillRect/>
          </a:stretch>
        </a:blipFill>
      </dgm:spPr>
      <dgm:t>
        <a:bodyPr/>
        <a:lstStyle/>
        <a:p>
          <a:r>
            <a:rPr lang="en-IN">
              <a:noFill/>
            </a:rPr>
            <a:t> </a:t>
          </a:r>
        </a:p>
      </dgm:t>
    </dgm:pt>
    <dgm:pt modelId="{923AF78E-156D-43B5-96C2-16BB696C3D0D}" type="parTrans" cxnId="{BEE4B485-EB29-4A49-9E05-1CCA3DDB1210}">
      <dgm:prSet/>
      <dgm:spPr/>
      <dgm:t>
        <a:bodyPr/>
        <a:lstStyle/>
        <a:p>
          <a:endParaRPr lang="en-IN"/>
        </a:p>
      </dgm:t>
    </dgm:pt>
    <dgm:pt modelId="{025017EF-3BFA-44CF-8897-C657B279ACAA}" type="sibTrans" cxnId="{BEE4B485-EB29-4A49-9E05-1CCA3DDB1210}">
      <dgm:prSet/>
      <dgm:spPr/>
      <dgm:t>
        <a:bodyPr/>
        <a:lstStyle/>
        <a:p>
          <a:endParaRPr lang="en-IN"/>
        </a:p>
      </dgm:t>
    </dgm:pt>
    <dgm:pt modelId="{467AF809-D533-457B-AC32-DDF58AAD4E9F}" type="pres">
      <dgm:prSet presAssocID="{BAFE55A8-6FCB-47B3-AFB3-2245A253D830}" presName="Name0" presStyleCnt="0">
        <dgm:presLayoutVars>
          <dgm:chMax val="7"/>
          <dgm:chPref val="7"/>
          <dgm:dir/>
        </dgm:presLayoutVars>
      </dgm:prSet>
      <dgm:spPr/>
    </dgm:pt>
    <dgm:pt modelId="{EF5DE0A7-FCC9-49B6-865B-3F7E8A8D2001}" type="pres">
      <dgm:prSet presAssocID="{BAFE55A8-6FCB-47B3-AFB3-2245A253D830}" presName="Name1" presStyleCnt="0"/>
      <dgm:spPr/>
    </dgm:pt>
    <dgm:pt modelId="{38AA3C8C-E676-4E87-A7B6-EE945412CBEE}" type="pres">
      <dgm:prSet presAssocID="{BAFE55A8-6FCB-47B3-AFB3-2245A253D830}" presName="cycle" presStyleCnt="0"/>
      <dgm:spPr/>
    </dgm:pt>
    <dgm:pt modelId="{5762D0CC-E4C8-4ED8-87EF-43DC43C9AA05}" type="pres">
      <dgm:prSet presAssocID="{BAFE55A8-6FCB-47B3-AFB3-2245A253D830}" presName="srcNode" presStyleLbl="node1" presStyleIdx="0" presStyleCnt="5"/>
      <dgm:spPr/>
    </dgm:pt>
    <dgm:pt modelId="{2716A801-AB2F-4128-AF31-2381A0708800}" type="pres">
      <dgm:prSet presAssocID="{BAFE55A8-6FCB-47B3-AFB3-2245A253D830}" presName="conn" presStyleLbl="parChTrans1D2" presStyleIdx="0" presStyleCnt="1"/>
      <dgm:spPr/>
    </dgm:pt>
    <dgm:pt modelId="{2F2173CC-AD3E-4E3C-88A7-771FB2A01BD4}" type="pres">
      <dgm:prSet presAssocID="{BAFE55A8-6FCB-47B3-AFB3-2245A253D830}" presName="extraNode" presStyleLbl="node1" presStyleIdx="0" presStyleCnt="5"/>
      <dgm:spPr/>
    </dgm:pt>
    <dgm:pt modelId="{3B62CA4A-00DD-42B6-B60F-721420052641}" type="pres">
      <dgm:prSet presAssocID="{BAFE55A8-6FCB-47B3-AFB3-2245A253D830}" presName="dstNode" presStyleLbl="node1" presStyleIdx="0" presStyleCnt="5"/>
      <dgm:spPr/>
    </dgm:pt>
    <dgm:pt modelId="{D9A06233-A361-46F6-9FE0-3B48F8E99F9C}" type="pres">
      <dgm:prSet presAssocID="{FC899CD2-1D1F-482E-B186-FDC9910D078C}" presName="text_1" presStyleLbl="node1" presStyleIdx="0" presStyleCnt="5" custScaleY="122042">
        <dgm:presLayoutVars>
          <dgm:bulletEnabled val="1"/>
        </dgm:presLayoutVars>
      </dgm:prSet>
      <dgm:spPr/>
    </dgm:pt>
    <dgm:pt modelId="{5AA8B063-C8CA-40B4-978D-859FDF195642}" type="pres">
      <dgm:prSet presAssocID="{FC899CD2-1D1F-482E-B186-FDC9910D078C}" presName="accent_1" presStyleCnt="0"/>
      <dgm:spPr/>
    </dgm:pt>
    <dgm:pt modelId="{AD57524B-CC8C-48B4-A482-8FC5F520535E}" type="pres">
      <dgm:prSet presAssocID="{FC899CD2-1D1F-482E-B186-FDC9910D078C}" presName="accentRepeatNode" presStyleLbl="solidFgAcc1" presStyleIdx="0" presStyleCnt="5"/>
      <dgm:spPr/>
    </dgm:pt>
    <dgm:pt modelId="{F5B70AE0-1C7A-4723-8516-2A2AB37B5109}" type="pres">
      <dgm:prSet presAssocID="{5EC66D43-D73C-4252-AF20-4FD13250BDF3}" presName="text_2" presStyleLbl="node1" presStyleIdx="1" presStyleCnt="5">
        <dgm:presLayoutVars>
          <dgm:bulletEnabled val="1"/>
        </dgm:presLayoutVars>
      </dgm:prSet>
      <dgm:spPr/>
    </dgm:pt>
    <dgm:pt modelId="{DF2D0AC1-4C2B-46F1-BAFB-DF78F38E4024}" type="pres">
      <dgm:prSet presAssocID="{5EC66D43-D73C-4252-AF20-4FD13250BDF3}" presName="accent_2" presStyleCnt="0"/>
      <dgm:spPr/>
    </dgm:pt>
    <dgm:pt modelId="{9411DCFB-0699-46C0-BB62-0F5810C43498}" type="pres">
      <dgm:prSet presAssocID="{5EC66D43-D73C-4252-AF20-4FD13250BDF3}" presName="accentRepeatNode" presStyleLbl="solidFgAcc1" presStyleIdx="1" presStyleCnt="5"/>
      <dgm:spPr/>
    </dgm:pt>
    <dgm:pt modelId="{D0569BD0-1399-4FDA-9217-0F34515A5D60}" type="pres">
      <dgm:prSet presAssocID="{99DCD38E-2B77-4FBD-ACA7-13E9A9C1EF6A}" presName="text_3" presStyleLbl="node1" presStyleIdx="2" presStyleCnt="5">
        <dgm:presLayoutVars>
          <dgm:bulletEnabled val="1"/>
        </dgm:presLayoutVars>
      </dgm:prSet>
      <dgm:spPr/>
    </dgm:pt>
    <dgm:pt modelId="{E11C442C-0C12-4D9A-86AA-FD641AA7C7D8}" type="pres">
      <dgm:prSet presAssocID="{99DCD38E-2B77-4FBD-ACA7-13E9A9C1EF6A}" presName="accent_3" presStyleCnt="0"/>
      <dgm:spPr/>
    </dgm:pt>
    <dgm:pt modelId="{112BCAE2-0E0B-4A6F-9C52-572CE8477F22}" type="pres">
      <dgm:prSet presAssocID="{99DCD38E-2B77-4FBD-ACA7-13E9A9C1EF6A}" presName="accentRepeatNode" presStyleLbl="solidFgAcc1" presStyleIdx="2" presStyleCnt="5"/>
      <dgm:spPr/>
    </dgm:pt>
    <dgm:pt modelId="{A10F7242-FBC7-4CC9-BEC4-CF344EE48283}" type="pres">
      <dgm:prSet presAssocID="{E3BE4C98-5158-4C1D-9C2F-BBF8A7D4CAAB}" presName="text_4" presStyleLbl="node1" presStyleIdx="3" presStyleCnt="5">
        <dgm:presLayoutVars>
          <dgm:bulletEnabled val="1"/>
        </dgm:presLayoutVars>
      </dgm:prSet>
      <dgm:spPr/>
    </dgm:pt>
    <dgm:pt modelId="{AE0D3D71-D6F4-4233-93B6-9D8E00DBC708}" type="pres">
      <dgm:prSet presAssocID="{E3BE4C98-5158-4C1D-9C2F-BBF8A7D4CAAB}" presName="accent_4" presStyleCnt="0"/>
      <dgm:spPr/>
    </dgm:pt>
    <dgm:pt modelId="{FACEB459-C780-4A10-93A0-6951D6601B7E}" type="pres">
      <dgm:prSet presAssocID="{E3BE4C98-5158-4C1D-9C2F-BBF8A7D4CAAB}" presName="accentRepeatNode" presStyleLbl="solidFgAcc1" presStyleIdx="3" presStyleCnt="5"/>
      <dgm:spPr/>
    </dgm:pt>
    <dgm:pt modelId="{D09C73BB-EBA4-4F92-A620-DC9C1BEA9D28}" type="pres">
      <dgm:prSet presAssocID="{1F7BCAD2-6199-4434-8ED8-E993543DC967}" presName="text_5" presStyleLbl="node1" presStyleIdx="4" presStyleCnt="5">
        <dgm:presLayoutVars>
          <dgm:bulletEnabled val="1"/>
        </dgm:presLayoutVars>
      </dgm:prSet>
      <dgm:spPr/>
    </dgm:pt>
    <dgm:pt modelId="{ED5CD9EE-A9BC-4D6C-A5B1-F05CB00A8D08}" type="pres">
      <dgm:prSet presAssocID="{1F7BCAD2-6199-4434-8ED8-E993543DC967}" presName="accent_5" presStyleCnt="0"/>
      <dgm:spPr/>
    </dgm:pt>
    <dgm:pt modelId="{AA42CD5A-3EBA-43AC-BDF6-8341F272D2D8}" type="pres">
      <dgm:prSet presAssocID="{1F7BCAD2-6199-4434-8ED8-E993543DC967}" presName="accentRepeatNode" presStyleLbl="solidFgAcc1" presStyleIdx="4" presStyleCnt="5"/>
      <dgm:spPr/>
    </dgm:pt>
  </dgm:ptLst>
  <dgm:cxnLst>
    <dgm:cxn modelId="{3035A218-084F-4F0B-9B7A-ABEA78795CD7}" type="presOf" srcId="{BAFE55A8-6FCB-47B3-AFB3-2245A253D830}" destId="{467AF809-D533-457B-AC32-DDF58AAD4E9F}" srcOrd="0" destOrd="0" presId="urn:microsoft.com/office/officeart/2008/layout/VerticalCurvedList"/>
    <dgm:cxn modelId="{1075B51C-AAC7-47BF-AA0B-4DD9DF0D4C0D}" type="presOf" srcId="{FC899CD2-1D1F-482E-B186-FDC9910D078C}" destId="{D9A06233-A361-46F6-9FE0-3B48F8E99F9C}" srcOrd="0" destOrd="0" presId="urn:microsoft.com/office/officeart/2008/layout/VerticalCurvedList"/>
    <dgm:cxn modelId="{96EDA71D-C3E9-4C19-B897-7996861967D3}" srcId="{BAFE55A8-6FCB-47B3-AFB3-2245A253D830}" destId="{FC899CD2-1D1F-482E-B186-FDC9910D078C}" srcOrd="0" destOrd="0" parTransId="{60903A95-3664-4866-AA1C-07B4A45E4A34}" sibTransId="{6E109006-396B-4E60-B51A-99D20EE45D91}"/>
    <dgm:cxn modelId="{B948BD5B-7A0C-494F-8C66-99D65CF9D20D}" type="presOf" srcId="{5EC66D43-D73C-4252-AF20-4FD13250BDF3}" destId="{F5B70AE0-1C7A-4723-8516-2A2AB37B5109}" srcOrd="0" destOrd="0" presId="urn:microsoft.com/office/officeart/2008/layout/VerticalCurvedList"/>
    <dgm:cxn modelId="{22573956-D0E6-499B-96F1-D4C316ED4D2A}" srcId="{BAFE55A8-6FCB-47B3-AFB3-2245A253D830}" destId="{5EC66D43-D73C-4252-AF20-4FD13250BDF3}" srcOrd="1" destOrd="0" parTransId="{AF455DFD-C16A-4782-A0C2-69012EC89D24}" sibTransId="{DB90E31D-578C-43F5-A364-C31A05E4067B}"/>
    <dgm:cxn modelId="{BEE4B485-EB29-4A49-9E05-1CCA3DDB1210}" srcId="{BAFE55A8-6FCB-47B3-AFB3-2245A253D830}" destId="{E3BE4C98-5158-4C1D-9C2F-BBF8A7D4CAAB}" srcOrd="3" destOrd="0" parTransId="{923AF78E-156D-43B5-96C2-16BB696C3D0D}" sibTransId="{025017EF-3BFA-44CF-8897-C657B279ACAA}"/>
    <dgm:cxn modelId="{9EA0988A-B7EE-4846-92D6-2E2C29A32847}" type="presOf" srcId="{1F7BCAD2-6199-4434-8ED8-E993543DC967}" destId="{D09C73BB-EBA4-4F92-A620-DC9C1BEA9D28}" srcOrd="0" destOrd="0" presId="urn:microsoft.com/office/officeart/2008/layout/VerticalCurvedList"/>
    <dgm:cxn modelId="{DAEFCD98-928D-42E2-970D-1103B76CEC84}" type="presOf" srcId="{99DCD38E-2B77-4FBD-ACA7-13E9A9C1EF6A}" destId="{D0569BD0-1399-4FDA-9217-0F34515A5D60}" srcOrd="0" destOrd="0" presId="urn:microsoft.com/office/officeart/2008/layout/VerticalCurvedList"/>
    <dgm:cxn modelId="{4F1F72B6-6A78-426B-8991-DC3D80755317}" type="presOf" srcId="{E3BE4C98-5158-4C1D-9C2F-BBF8A7D4CAAB}" destId="{A10F7242-FBC7-4CC9-BEC4-CF344EE48283}" srcOrd="0" destOrd="0" presId="urn:microsoft.com/office/officeart/2008/layout/VerticalCurvedList"/>
    <dgm:cxn modelId="{BAD13FC4-E9C5-4A64-BDEB-62CA0AE7F8A8}" srcId="{BAFE55A8-6FCB-47B3-AFB3-2245A253D830}" destId="{1F7BCAD2-6199-4434-8ED8-E993543DC967}" srcOrd="4" destOrd="0" parTransId="{A2371CA6-01D1-4C2F-9E75-E089C57253D0}" sibTransId="{72F34A2D-3D32-4848-95BE-03F2AF74A450}"/>
    <dgm:cxn modelId="{909B3CD3-1812-419A-A65C-ACD3B1602100}" srcId="{BAFE55A8-6FCB-47B3-AFB3-2245A253D830}" destId="{99DCD38E-2B77-4FBD-ACA7-13E9A9C1EF6A}" srcOrd="2" destOrd="0" parTransId="{C9C17825-A827-4476-A665-136A6E2EAE3D}" sibTransId="{367E1D1A-D37D-401B-9C74-D68FDC3B6039}"/>
    <dgm:cxn modelId="{3342E2E8-E036-4BEA-87F7-9D9E6DF14381}" type="presOf" srcId="{6E109006-396B-4E60-B51A-99D20EE45D91}" destId="{2716A801-AB2F-4128-AF31-2381A0708800}" srcOrd="0" destOrd="0" presId="urn:microsoft.com/office/officeart/2008/layout/VerticalCurvedList"/>
    <dgm:cxn modelId="{6AA2973D-EE1D-457F-A981-86A2902EFAE8}" type="presParOf" srcId="{467AF809-D533-457B-AC32-DDF58AAD4E9F}" destId="{EF5DE0A7-FCC9-49B6-865B-3F7E8A8D2001}" srcOrd="0" destOrd="0" presId="urn:microsoft.com/office/officeart/2008/layout/VerticalCurvedList"/>
    <dgm:cxn modelId="{5977326D-3C50-4B45-8988-A5753FC0CFD5}" type="presParOf" srcId="{EF5DE0A7-FCC9-49B6-865B-3F7E8A8D2001}" destId="{38AA3C8C-E676-4E87-A7B6-EE945412CBEE}" srcOrd="0" destOrd="0" presId="urn:microsoft.com/office/officeart/2008/layout/VerticalCurvedList"/>
    <dgm:cxn modelId="{12F5DD7A-3C00-4CF7-A1BC-75154BA0910A}" type="presParOf" srcId="{38AA3C8C-E676-4E87-A7B6-EE945412CBEE}" destId="{5762D0CC-E4C8-4ED8-87EF-43DC43C9AA05}" srcOrd="0" destOrd="0" presId="urn:microsoft.com/office/officeart/2008/layout/VerticalCurvedList"/>
    <dgm:cxn modelId="{3AB7B754-2C7D-408E-860F-CE54FE37A9ED}" type="presParOf" srcId="{38AA3C8C-E676-4E87-A7B6-EE945412CBEE}" destId="{2716A801-AB2F-4128-AF31-2381A0708800}" srcOrd="1" destOrd="0" presId="urn:microsoft.com/office/officeart/2008/layout/VerticalCurvedList"/>
    <dgm:cxn modelId="{E238E127-1FC2-4E2D-AA23-313F626E750B}" type="presParOf" srcId="{38AA3C8C-E676-4E87-A7B6-EE945412CBEE}" destId="{2F2173CC-AD3E-4E3C-88A7-771FB2A01BD4}" srcOrd="2" destOrd="0" presId="urn:microsoft.com/office/officeart/2008/layout/VerticalCurvedList"/>
    <dgm:cxn modelId="{C2B7EA4B-B337-4BD7-B1F6-01A83F1366D2}" type="presParOf" srcId="{38AA3C8C-E676-4E87-A7B6-EE945412CBEE}" destId="{3B62CA4A-00DD-42B6-B60F-721420052641}" srcOrd="3" destOrd="0" presId="urn:microsoft.com/office/officeart/2008/layout/VerticalCurvedList"/>
    <dgm:cxn modelId="{42FD40B7-08CC-48FD-91F6-BC0CFD39F412}" type="presParOf" srcId="{EF5DE0A7-FCC9-49B6-865B-3F7E8A8D2001}" destId="{D9A06233-A361-46F6-9FE0-3B48F8E99F9C}" srcOrd="1" destOrd="0" presId="urn:microsoft.com/office/officeart/2008/layout/VerticalCurvedList"/>
    <dgm:cxn modelId="{AE5A9689-09ED-4C7E-91E4-37DEFEBC2E89}" type="presParOf" srcId="{EF5DE0A7-FCC9-49B6-865B-3F7E8A8D2001}" destId="{5AA8B063-C8CA-40B4-978D-859FDF195642}" srcOrd="2" destOrd="0" presId="urn:microsoft.com/office/officeart/2008/layout/VerticalCurvedList"/>
    <dgm:cxn modelId="{291FC814-531A-4562-AD6A-6EB9A87D0029}" type="presParOf" srcId="{5AA8B063-C8CA-40B4-978D-859FDF195642}" destId="{AD57524B-CC8C-48B4-A482-8FC5F520535E}" srcOrd="0" destOrd="0" presId="urn:microsoft.com/office/officeart/2008/layout/VerticalCurvedList"/>
    <dgm:cxn modelId="{7E33FDC1-BFDE-43E5-96D4-390E113A6179}" type="presParOf" srcId="{EF5DE0A7-FCC9-49B6-865B-3F7E8A8D2001}" destId="{F5B70AE0-1C7A-4723-8516-2A2AB37B5109}" srcOrd="3" destOrd="0" presId="urn:microsoft.com/office/officeart/2008/layout/VerticalCurvedList"/>
    <dgm:cxn modelId="{4DB8E674-FB29-4C76-AEB5-BA222F3389CC}" type="presParOf" srcId="{EF5DE0A7-FCC9-49B6-865B-3F7E8A8D2001}" destId="{DF2D0AC1-4C2B-46F1-BAFB-DF78F38E4024}" srcOrd="4" destOrd="0" presId="urn:microsoft.com/office/officeart/2008/layout/VerticalCurvedList"/>
    <dgm:cxn modelId="{A5BF78A2-05BF-415A-AC58-E83C4336E9F2}" type="presParOf" srcId="{DF2D0AC1-4C2B-46F1-BAFB-DF78F38E4024}" destId="{9411DCFB-0699-46C0-BB62-0F5810C43498}" srcOrd="0" destOrd="0" presId="urn:microsoft.com/office/officeart/2008/layout/VerticalCurvedList"/>
    <dgm:cxn modelId="{F1E1EA13-B0A7-4881-BB1A-AD34A8FC4CDD}" type="presParOf" srcId="{EF5DE0A7-FCC9-49B6-865B-3F7E8A8D2001}" destId="{D0569BD0-1399-4FDA-9217-0F34515A5D60}" srcOrd="5" destOrd="0" presId="urn:microsoft.com/office/officeart/2008/layout/VerticalCurvedList"/>
    <dgm:cxn modelId="{A6B2FFA5-9244-4BD3-9B80-7323BC0E0A9C}" type="presParOf" srcId="{EF5DE0A7-FCC9-49B6-865B-3F7E8A8D2001}" destId="{E11C442C-0C12-4D9A-86AA-FD641AA7C7D8}" srcOrd="6" destOrd="0" presId="urn:microsoft.com/office/officeart/2008/layout/VerticalCurvedList"/>
    <dgm:cxn modelId="{C90532CC-464D-42A2-A414-B6B1F974A08A}" type="presParOf" srcId="{E11C442C-0C12-4D9A-86AA-FD641AA7C7D8}" destId="{112BCAE2-0E0B-4A6F-9C52-572CE8477F22}" srcOrd="0" destOrd="0" presId="urn:microsoft.com/office/officeart/2008/layout/VerticalCurvedList"/>
    <dgm:cxn modelId="{D79323E9-D4BB-4103-90D6-D6F3376F82C1}" type="presParOf" srcId="{EF5DE0A7-FCC9-49B6-865B-3F7E8A8D2001}" destId="{A10F7242-FBC7-4CC9-BEC4-CF344EE48283}" srcOrd="7" destOrd="0" presId="urn:microsoft.com/office/officeart/2008/layout/VerticalCurvedList"/>
    <dgm:cxn modelId="{219372F4-356E-496D-A465-A8EA01C3DF42}" type="presParOf" srcId="{EF5DE0A7-FCC9-49B6-865B-3F7E8A8D2001}" destId="{AE0D3D71-D6F4-4233-93B6-9D8E00DBC708}" srcOrd="8" destOrd="0" presId="urn:microsoft.com/office/officeart/2008/layout/VerticalCurvedList"/>
    <dgm:cxn modelId="{BD2117BA-1E51-4694-A420-AB330850877F}" type="presParOf" srcId="{AE0D3D71-D6F4-4233-93B6-9D8E00DBC708}" destId="{FACEB459-C780-4A10-93A0-6951D6601B7E}" srcOrd="0" destOrd="0" presId="urn:microsoft.com/office/officeart/2008/layout/VerticalCurvedList"/>
    <dgm:cxn modelId="{2BA243CD-5337-455A-8E79-654B49949EDF}" type="presParOf" srcId="{EF5DE0A7-FCC9-49B6-865B-3F7E8A8D2001}" destId="{D09C73BB-EBA4-4F92-A620-DC9C1BEA9D28}" srcOrd="9" destOrd="0" presId="urn:microsoft.com/office/officeart/2008/layout/VerticalCurvedList"/>
    <dgm:cxn modelId="{F692AF1D-D832-4FEE-AB77-5A9C5FFB4555}" type="presParOf" srcId="{EF5DE0A7-FCC9-49B6-865B-3F7E8A8D2001}" destId="{ED5CD9EE-A9BC-4D6C-A5B1-F05CB00A8D08}" srcOrd="10" destOrd="0" presId="urn:microsoft.com/office/officeart/2008/layout/VerticalCurvedList"/>
    <dgm:cxn modelId="{FFB9DDF2-1447-4C37-ABC0-FF62DA0A4256}" type="presParOf" srcId="{ED5CD9EE-A9BC-4D6C-A5B1-F05CB00A8D08}" destId="{AA42CD5A-3EBA-43AC-BDF6-8341F272D2D8}"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86A29E-96C9-4CF2-9B94-90571AEEA086}" type="doc">
      <dgm:prSet loTypeId="urn:microsoft.com/office/officeart/2005/8/layout/process1" loCatId="process" qsTypeId="urn:microsoft.com/office/officeart/2005/8/quickstyle/3d1" qsCatId="3D" csTypeId="urn:microsoft.com/office/officeart/2005/8/colors/colorful4" csCatId="colorful" phldr="1"/>
      <dgm:spPr/>
      <dgm:t>
        <a:bodyPr/>
        <a:lstStyle/>
        <a:p>
          <a:endParaRPr lang="en-IN"/>
        </a:p>
      </dgm:t>
    </dgm:pt>
    <dgm:pt modelId="{006EDD7B-92E4-4B5B-AD18-4C697389A245}">
      <dgm:prSet custT="1"/>
      <dgm:spPr/>
      <dgm:t>
        <a:bodyPr/>
        <a:lstStyle/>
        <a:p>
          <a:r>
            <a:rPr lang="en-IN" sz="1800" dirty="0">
              <a:latin typeface="+mj-lt"/>
            </a:rPr>
            <a:t>Deformation </a:t>
          </a:r>
        </a:p>
        <a:p>
          <a:r>
            <a:rPr lang="en-IN" sz="1800" dirty="0">
              <a:latin typeface="+mj-lt"/>
            </a:rPr>
            <a:t>&amp;</a:t>
          </a:r>
        </a:p>
        <a:p>
          <a:r>
            <a:rPr lang="en-IN" sz="1800" dirty="0">
              <a:latin typeface="+mj-lt"/>
            </a:rPr>
            <a:t>Misalignment</a:t>
          </a:r>
        </a:p>
      </dgm:t>
    </dgm:pt>
    <dgm:pt modelId="{3387906D-22FE-417A-BAE6-03338D417D92}" type="parTrans" cxnId="{A4F91E12-FF99-4F40-9149-80D89847DD3C}">
      <dgm:prSet/>
      <dgm:spPr/>
      <dgm:t>
        <a:bodyPr/>
        <a:lstStyle/>
        <a:p>
          <a:endParaRPr lang="en-IN" sz="3200"/>
        </a:p>
      </dgm:t>
    </dgm:pt>
    <dgm:pt modelId="{31874399-A186-4BBB-B0DE-58860A91827C}" type="sibTrans" cxnId="{A4F91E12-FF99-4F40-9149-80D89847DD3C}">
      <dgm:prSet custT="1"/>
      <dgm:spPr/>
      <dgm:t>
        <a:bodyPr/>
        <a:lstStyle/>
        <a:p>
          <a:endParaRPr lang="en-IN" sz="3200"/>
        </a:p>
      </dgm:t>
    </dgm:pt>
    <dgm:pt modelId="{63557FFD-1243-4F22-B4F4-8CB1BED35CB5}">
      <dgm:prSet custT="1"/>
      <dgm:spPr/>
      <dgm:t>
        <a:bodyPr/>
        <a:lstStyle/>
        <a:p>
          <a:r>
            <a:rPr lang="en-IN" sz="1800" dirty="0">
              <a:latin typeface="+mj-lt"/>
            </a:rPr>
            <a:t>Triaxial</a:t>
          </a:r>
        </a:p>
        <a:p>
          <a:r>
            <a:rPr lang="en-IN" sz="1800" dirty="0">
              <a:latin typeface="+mj-lt"/>
            </a:rPr>
            <a:t>symmetry</a:t>
          </a:r>
        </a:p>
      </dgm:t>
    </dgm:pt>
    <dgm:pt modelId="{424478B4-0F80-413E-919E-41807F917470}" type="parTrans" cxnId="{7415E083-9FE0-4B73-BF05-BF68A15E1055}">
      <dgm:prSet/>
      <dgm:spPr/>
      <dgm:t>
        <a:bodyPr/>
        <a:lstStyle/>
        <a:p>
          <a:endParaRPr lang="en-IN" sz="3200"/>
        </a:p>
      </dgm:t>
    </dgm:pt>
    <dgm:pt modelId="{28A75B74-3D9E-4ACC-BE27-FB066AB2E71D}" type="sibTrans" cxnId="{7415E083-9FE0-4B73-BF05-BF68A15E1055}">
      <dgm:prSet custT="1"/>
      <dgm:spPr/>
      <dgm:t>
        <a:bodyPr/>
        <a:lstStyle/>
        <a:p>
          <a:endParaRPr lang="en-IN" sz="3200"/>
        </a:p>
      </dgm:t>
    </dgm:pt>
    <dgm:pt modelId="{98508F3E-469F-41D1-8595-7D8F685004D4}">
      <dgm:prSet custT="1"/>
      <dgm:spPr/>
      <dgm:t>
        <a:bodyPr/>
        <a:lstStyle/>
        <a:p>
          <a:r>
            <a:rPr lang="en-IN" sz="1800" dirty="0">
              <a:latin typeface="+mj-lt"/>
            </a:rPr>
            <a:t>Time varying, non zero quadrupole moment</a:t>
          </a:r>
        </a:p>
      </dgm:t>
    </dgm:pt>
    <dgm:pt modelId="{8D2385D8-AEC6-4E6E-AA35-3FDA49031FD7}" type="parTrans" cxnId="{0C9F0EDD-23FC-4A9C-BD76-93277A55D053}">
      <dgm:prSet/>
      <dgm:spPr/>
      <dgm:t>
        <a:bodyPr/>
        <a:lstStyle/>
        <a:p>
          <a:endParaRPr lang="en-IN" sz="3200"/>
        </a:p>
      </dgm:t>
    </dgm:pt>
    <dgm:pt modelId="{2E9B2BD3-B8E6-4BAE-B327-2CCE69FDAE7F}" type="sibTrans" cxnId="{0C9F0EDD-23FC-4A9C-BD76-93277A55D053}">
      <dgm:prSet custT="1"/>
      <dgm:spPr/>
      <dgm:t>
        <a:bodyPr/>
        <a:lstStyle/>
        <a:p>
          <a:endParaRPr lang="en-IN" sz="3200"/>
        </a:p>
      </dgm:t>
    </dgm:pt>
    <dgm:pt modelId="{E6B1AECA-4C81-44A6-B6D6-C81AB39FF1E6}">
      <dgm:prSet custT="1"/>
      <dgm:spPr/>
      <dgm:t>
        <a:bodyPr/>
        <a:lstStyle/>
        <a:p>
          <a:r>
            <a:rPr lang="en-IN" sz="1800" b="1" dirty="0">
              <a:latin typeface="+mj-lt"/>
            </a:rPr>
            <a:t>Continuous</a:t>
          </a:r>
          <a:r>
            <a:rPr lang="en-IN" sz="1800" dirty="0">
              <a:latin typeface="+mj-lt"/>
            </a:rPr>
            <a:t> GW</a:t>
          </a:r>
        </a:p>
      </dgm:t>
    </dgm:pt>
    <dgm:pt modelId="{F225DBB9-4F54-4032-8F08-21AAEEF5E534}" type="parTrans" cxnId="{0C4A2F6E-548E-46C3-99C5-ECEF2F5D0AF4}">
      <dgm:prSet/>
      <dgm:spPr/>
      <dgm:t>
        <a:bodyPr/>
        <a:lstStyle/>
        <a:p>
          <a:endParaRPr lang="en-IN" sz="3200"/>
        </a:p>
      </dgm:t>
    </dgm:pt>
    <dgm:pt modelId="{B33B9F77-3251-4751-86D9-CCDF62388B5E}" type="sibTrans" cxnId="{0C4A2F6E-548E-46C3-99C5-ECEF2F5D0AF4}">
      <dgm:prSet/>
      <dgm:spPr/>
      <dgm:t>
        <a:bodyPr/>
        <a:lstStyle/>
        <a:p>
          <a:endParaRPr lang="en-IN" sz="3200"/>
        </a:p>
      </dgm:t>
    </dgm:pt>
    <dgm:pt modelId="{2F06247C-E4FB-4211-9327-8A6A2283AEC2}" type="pres">
      <dgm:prSet presAssocID="{1786A29E-96C9-4CF2-9B94-90571AEEA086}" presName="Name0" presStyleCnt="0">
        <dgm:presLayoutVars>
          <dgm:dir/>
          <dgm:resizeHandles val="exact"/>
        </dgm:presLayoutVars>
      </dgm:prSet>
      <dgm:spPr/>
    </dgm:pt>
    <dgm:pt modelId="{3A9763CE-D364-4774-ABE9-0BA7CBF5F80F}" type="pres">
      <dgm:prSet presAssocID="{006EDD7B-92E4-4B5B-AD18-4C697389A245}" presName="node" presStyleLbl="node1" presStyleIdx="0" presStyleCnt="4">
        <dgm:presLayoutVars>
          <dgm:bulletEnabled val="1"/>
        </dgm:presLayoutVars>
      </dgm:prSet>
      <dgm:spPr/>
    </dgm:pt>
    <dgm:pt modelId="{9159EEF2-C863-465C-BD0F-C328A3618CC2}" type="pres">
      <dgm:prSet presAssocID="{31874399-A186-4BBB-B0DE-58860A91827C}" presName="sibTrans" presStyleLbl="sibTrans2D1" presStyleIdx="0" presStyleCnt="3"/>
      <dgm:spPr/>
    </dgm:pt>
    <dgm:pt modelId="{16236B60-9C1B-4A56-AA9A-EE4AA2DBE192}" type="pres">
      <dgm:prSet presAssocID="{31874399-A186-4BBB-B0DE-58860A91827C}" presName="connectorText" presStyleLbl="sibTrans2D1" presStyleIdx="0" presStyleCnt="3"/>
      <dgm:spPr/>
    </dgm:pt>
    <dgm:pt modelId="{3497E45A-4A4B-47E7-B711-5ECDD1D19924}" type="pres">
      <dgm:prSet presAssocID="{63557FFD-1243-4F22-B4F4-8CB1BED35CB5}" presName="node" presStyleLbl="node1" presStyleIdx="1" presStyleCnt="4">
        <dgm:presLayoutVars>
          <dgm:bulletEnabled val="1"/>
        </dgm:presLayoutVars>
      </dgm:prSet>
      <dgm:spPr/>
    </dgm:pt>
    <dgm:pt modelId="{A95D4AB5-CBE6-4C25-8BA3-FFABEF2346FA}" type="pres">
      <dgm:prSet presAssocID="{28A75B74-3D9E-4ACC-BE27-FB066AB2E71D}" presName="sibTrans" presStyleLbl="sibTrans2D1" presStyleIdx="1" presStyleCnt="3"/>
      <dgm:spPr/>
    </dgm:pt>
    <dgm:pt modelId="{08CFA5A1-6DD1-4AF9-894A-A023F29142F0}" type="pres">
      <dgm:prSet presAssocID="{28A75B74-3D9E-4ACC-BE27-FB066AB2E71D}" presName="connectorText" presStyleLbl="sibTrans2D1" presStyleIdx="1" presStyleCnt="3"/>
      <dgm:spPr/>
    </dgm:pt>
    <dgm:pt modelId="{05FFBAE9-6E58-489E-B3EC-46E4DC4648E5}" type="pres">
      <dgm:prSet presAssocID="{98508F3E-469F-41D1-8595-7D8F685004D4}" presName="node" presStyleLbl="node1" presStyleIdx="2" presStyleCnt="4" custScaleX="122285">
        <dgm:presLayoutVars>
          <dgm:bulletEnabled val="1"/>
        </dgm:presLayoutVars>
      </dgm:prSet>
      <dgm:spPr/>
    </dgm:pt>
    <dgm:pt modelId="{40A81E26-A6E0-4762-8AB9-F1618ADB549E}" type="pres">
      <dgm:prSet presAssocID="{2E9B2BD3-B8E6-4BAE-B327-2CCE69FDAE7F}" presName="sibTrans" presStyleLbl="sibTrans2D1" presStyleIdx="2" presStyleCnt="3"/>
      <dgm:spPr/>
    </dgm:pt>
    <dgm:pt modelId="{4E346A03-5AE3-47E0-B34E-FEFB0F2FEA80}" type="pres">
      <dgm:prSet presAssocID="{2E9B2BD3-B8E6-4BAE-B327-2CCE69FDAE7F}" presName="connectorText" presStyleLbl="sibTrans2D1" presStyleIdx="2" presStyleCnt="3"/>
      <dgm:spPr/>
    </dgm:pt>
    <dgm:pt modelId="{2FA75295-B2CA-4459-B2E9-F1134D95B8CD}" type="pres">
      <dgm:prSet presAssocID="{E6B1AECA-4C81-44A6-B6D6-C81AB39FF1E6}" presName="node" presStyleLbl="node1" presStyleIdx="3" presStyleCnt="4">
        <dgm:presLayoutVars>
          <dgm:bulletEnabled val="1"/>
        </dgm:presLayoutVars>
      </dgm:prSet>
      <dgm:spPr/>
    </dgm:pt>
  </dgm:ptLst>
  <dgm:cxnLst>
    <dgm:cxn modelId="{A4F91E12-FF99-4F40-9149-80D89847DD3C}" srcId="{1786A29E-96C9-4CF2-9B94-90571AEEA086}" destId="{006EDD7B-92E4-4B5B-AD18-4C697389A245}" srcOrd="0" destOrd="0" parTransId="{3387906D-22FE-417A-BAE6-03338D417D92}" sibTransId="{31874399-A186-4BBB-B0DE-58860A91827C}"/>
    <dgm:cxn modelId="{72F64422-8753-43EE-BF7F-FF822F2F5B4A}" type="presOf" srcId="{63557FFD-1243-4F22-B4F4-8CB1BED35CB5}" destId="{3497E45A-4A4B-47E7-B711-5ECDD1D19924}" srcOrd="0" destOrd="0" presId="urn:microsoft.com/office/officeart/2005/8/layout/process1"/>
    <dgm:cxn modelId="{C4D08440-B4C8-4972-9A3D-9C13DB03B0B6}" type="presOf" srcId="{28A75B74-3D9E-4ACC-BE27-FB066AB2E71D}" destId="{A95D4AB5-CBE6-4C25-8BA3-FFABEF2346FA}" srcOrd="0" destOrd="0" presId="urn:microsoft.com/office/officeart/2005/8/layout/process1"/>
    <dgm:cxn modelId="{0C4A2F6E-548E-46C3-99C5-ECEF2F5D0AF4}" srcId="{1786A29E-96C9-4CF2-9B94-90571AEEA086}" destId="{E6B1AECA-4C81-44A6-B6D6-C81AB39FF1E6}" srcOrd="3" destOrd="0" parTransId="{F225DBB9-4F54-4032-8F08-21AAEEF5E534}" sibTransId="{B33B9F77-3251-4751-86D9-CCDF62388B5E}"/>
    <dgm:cxn modelId="{12FA7C6E-AFD2-4045-AD82-A14D933686BA}" type="presOf" srcId="{2E9B2BD3-B8E6-4BAE-B327-2CCE69FDAE7F}" destId="{4E346A03-5AE3-47E0-B34E-FEFB0F2FEA80}" srcOrd="1" destOrd="0" presId="urn:microsoft.com/office/officeart/2005/8/layout/process1"/>
    <dgm:cxn modelId="{B86AC56F-35F5-47F0-96D9-9A8F60EB5C84}" type="presOf" srcId="{98508F3E-469F-41D1-8595-7D8F685004D4}" destId="{05FFBAE9-6E58-489E-B3EC-46E4DC4648E5}" srcOrd="0" destOrd="0" presId="urn:microsoft.com/office/officeart/2005/8/layout/process1"/>
    <dgm:cxn modelId="{41326870-1E64-4AC2-A9EF-7197542CDEDE}" type="presOf" srcId="{28A75B74-3D9E-4ACC-BE27-FB066AB2E71D}" destId="{08CFA5A1-6DD1-4AF9-894A-A023F29142F0}" srcOrd="1" destOrd="0" presId="urn:microsoft.com/office/officeart/2005/8/layout/process1"/>
    <dgm:cxn modelId="{7415E083-9FE0-4B73-BF05-BF68A15E1055}" srcId="{1786A29E-96C9-4CF2-9B94-90571AEEA086}" destId="{63557FFD-1243-4F22-B4F4-8CB1BED35CB5}" srcOrd="1" destOrd="0" parTransId="{424478B4-0F80-413E-919E-41807F917470}" sibTransId="{28A75B74-3D9E-4ACC-BE27-FB066AB2E71D}"/>
    <dgm:cxn modelId="{EBDF7A94-B7B8-4F55-B031-A9A8073572E8}" type="presOf" srcId="{31874399-A186-4BBB-B0DE-58860A91827C}" destId="{16236B60-9C1B-4A56-AA9A-EE4AA2DBE192}" srcOrd="1" destOrd="0" presId="urn:microsoft.com/office/officeart/2005/8/layout/process1"/>
    <dgm:cxn modelId="{F105B4AE-1323-49BB-B517-C956102A224A}" type="presOf" srcId="{1786A29E-96C9-4CF2-9B94-90571AEEA086}" destId="{2F06247C-E4FB-4211-9327-8A6A2283AEC2}" srcOrd="0" destOrd="0" presId="urn:microsoft.com/office/officeart/2005/8/layout/process1"/>
    <dgm:cxn modelId="{11BA20B7-3D8D-4B2F-8798-0C08206027BA}" type="presOf" srcId="{006EDD7B-92E4-4B5B-AD18-4C697389A245}" destId="{3A9763CE-D364-4774-ABE9-0BA7CBF5F80F}" srcOrd="0" destOrd="0" presId="urn:microsoft.com/office/officeart/2005/8/layout/process1"/>
    <dgm:cxn modelId="{CEBD1ACE-D657-4BA6-A8F7-DC35FF584C45}" type="presOf" srcId="{2E9B2BD3-B8E6-4BAE-B327-2CCE69FDAE7F}" destId="{40A81E26-A6E0-4762-8AB9-F1618ADB549E}" srcOrd="0" destOrd="0" presId="urn:microsoft.com/office/officeart/2005/8/layout/process1"/>
    <dgm:cxn modelId="{55D709D5-40AF-493A-BAA8-EA732BDD4FCE}" type="presOf" srcId="{31874399-A186-4BBB-B0DE-58860A91827C}" destId="{9159EEF2-C863-465C-BD0F-C328A3618CC2}" srcOrd="0" destOrd="0" presId="urn:microsoft.com/office/officeart/2005/8/layout/process1"/>
    <dgm:cxn modelId="{0C9F0EDD-23FC-4A9C-BD76-93277A55D053}" srcId="{1786A29E-96C9-4CF2-9B94-90571AEEA086}" destId="{98508F3E-469F-41D1-8595-7D8F685004D4}" srcOrd="2" destOrd="0" parTransId="{8D2385D8-AEC6-4E6E-AA35-3FDA49031FD7}" sibTransId="{2E9B2BD3-B8E6-4BAE-B327-2CCE69FDAE7F}"/>
    <dgm:cxn modelId="{18DB39FB-66EC-4364-98E6-F82031B273E2}" type="presOf" srcId="{E6B1AECA-4C81-44A6-B6D6-C81AB39FF1E6}" destId="{2FA75295-B2CA-4459-B2E9-F1134D95B8CD}" srcOrd="0" destOrd="0" presId="urn:microsoft.com/office/officeart/2005/8/layout/process1"/>
    <dgm:cxn modelId="{9519D9FE-962D-4CFC-B1A5-7778F80BC591}" type="presParOf" srcId="{2F06247C-E4FB-4211-9327-8A6A2283AEC2}" destId="{3A9763CE-D364-4774-ABE9-0BA7CBF5F80F}" srcOrd="0" destOrd="0" presId="urn:microsoft.com/office/officeart/2005/8/layout/process1"/>
    <dgm:cxn modelId="{A81F430A-64BB-41FE-84CE-05411281429D}" type="presParOf" srcId="{2F06247C-E4FB-4211-9327-8A6A2283AEC2}" destId="{9159EEF2-C863-465C-BD0F-C328A3618CC2}" srcOrd="1" destOrd="0" presId="urn:microsoft.com/office/officeart/2005/8/layout/process1"/>
    <dgm:cxn modelId="{8E81EEE1-9FD0-4C44-A66D-1DF03F277103}" type="presParOf" srcId="{9159EEF2-C863-465C-BD0F-C328A3618CC2}" destId="{16236B60-9C1B-4A56-AA9A-EE4AA2DBE192}" srcOrd="0" destOrd="0" presId="urn:microsoft.com/office/officeart/2005/8/layout/process1"/>
    <dgm:cxn modelId="{06BD1175-B109-4141-BBBA-A37449B9D60D}" type="presParOf" srcId="{2F06247C-E4FB-4211-9327-8A6A2283AEC2}" destId="{3497E45A-4A4B-47E7-B711-5ECDD1D19924}" srcOrd="2" destOrd="0" presId="urn:microsoft.com/office/officeart/2005/8/layout/process1"/>
    <dgm:cxn modelId="{F22A5ED4-8100-452D-BB8A-6628F7B41223}" type="presParOf" srcId="{2F06247C-E4FB-4211-9327-8A6A2283AEC2}" destId="{A95D4AB5-CBE6-4C25-8BA3-FFABEF2346FA}" srcOrd="3" destOrd="0" presId="urn:microsoft.com/office/officeart/2005/8/layout/process1"/>
    <dgm:cxn modelId="{1CD3A49A-DACC-44AE-878F-8C866EAB1601}" type="presParOf" srcId="{A95D4AB5-CBE6-4C25-8BA3-FFABEF2346FA}" destId="{08CFA5A1-6DD1-4AF9-894A-A023F29142F0}" srcOrd="0" destOrd="0" presId="urn:microsoft.com/office/officeart/2005/8/layout/process1"/>
    <dgm:cxn modelId="{85E750C7-B626-4E7D-9A4A-423AAC9C4F20}" type="presParOf" srcId="{2F06247C-E4FB-4211-9327-8A6A2283AEC2}" destId="{05FFBAE9-6E58-489E-B3EC-46E4DC4648E5}" srcOrd="4" destOrd="0" presId="urn:microsoft.com/office/officeart/2005/8/layout/process1"/>
    <dgm:cxn modelId="{0AF5410D-8249-481A-98AC-B7051D2C48A5}" type="presParOf" srcId="{2F06247C-E4FB-4211-9327-8A6A2283AEC2}" destId="{40A81E26-A6E0-4762-8AB9-F1618ADB549E}" srcOrd="5" destOrd="0" presId="urn:microsoft.com/office/officeart/2005/8/layout/process1"/>
    <dgm:cxn modelId="{24D98F14-A895-43FD-BA5D-A2CD12D09442}" type="presParOf" srcId="{40A81E26-A6E0-4762-8AB9-F1618ADB549E}" destId="{4E346A03-5AE3-47E0-B34E-FEFB0F2FEA80}" srcOrd="0" destOrd="0" presId="urn:microsoft.com/office/officeart/2005/8/layout/process1"/>
    <dgm:cxn modelId="{D9901CBF-C470-44B0-AF7E-B88AAFB96426}" type="presParOf" srcId="{2F06247C-E4FB-4211-9327-8A6A2283AEC2}" destId="{2FA75295-B2CA-4459-B2E9-F1134D95B8CD}" srcOrd="6"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940951-B03D-4F90-9BFD-8D01EBEFB335}" type="doc">
      <dgm:prSet loTypeId="urn:microsoft.com/office/officeart/2005/8/layout/equation2" loCatId="process" qsTypeId="urn:microsoft.com/office/officeart/2005/8/quickstyle/3d2" qsCatId="3D" csTypeId="urn:microsoft.com/office/officeart/2005/8/colors/accent1_2" csCatId="accent1" phldr="1"/>
      <dgm:spPr/>
    </dgm:pt>
    <mc:AlternateContent xmlns:mc="http://schemas.openxmlformats.org/markup-compatibility/2006" xmlns:a14="http://schemas.microsoft.com/office/drawing/2010/main">
      <mc:Choice Requires="a14">
        <dgm:pt modelId="{E56A8471-E420-476C-A60C-9EA1689F7015}">
          <dgm:prSet phldrT="[Text]" custT="1"/>
          <dgm:spPr>
            <a:gradFill flip="none"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path path="circle">
                <a:fillToRect l="50000" t="50000" r="50000" b="50000"/>
              </a:path>
              <a:tileRect/>
            </a:gradFill>
          </dgm:spPr>
          <dgm:t>
            <a:bodyPr/>
            <a:lstStyle/>
            <a:p>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Einstein’s equation (describes space-time metric) </a:t>
              </a:r>
            </a:p>
            <a:p>
              <a:pPr/>
              <a14:m>
                <m:oMathPara xmlns:m="http://schemas.openxmlformats.org/officeDocument/2006/math">
                  <m:oMathParaPr>
                    <m:jc m:val="centerGroup"/>
                  </m:oMathParaPr>
                  <m:oMath xmlns:m="http://schemas.openxmlformats.org/officeDocument/2006/math">
                    <m:sSub>
                      <m:sSubPr>
                        <m:ctrlPr>
                          <a:rPr lang="en-IN" sz="2400" i="1" smtClean="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𝐺</m:t>
                        </m:r>
                      </m:e>
                      <m:sub>
                        <m: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𝜇𝜈</m:t>
                        </m:r>
                      </m:sub>
                    </m:sSub>
                    <m: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=8</m:t>
                    </m:r>
                    <m: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𝜋</m:t>
                    </m:r>
                    <m:sSub>
                      <m:sSubPr>
                        <m:ctrlP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𝑇</m:t>
                        </m:r>
                      </m:e>
                      <m:sub>
                        <m:r>
                          <a:rPr lang="en-IN" sz="24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𝜇𝜈</m:t>
                        </m:r>
                      </m:sub>
                    </m:sSub>
                  </m:oMath>
                </m:oMathPara>
              </a14:m>
              <a:endParaRPr lang="en-IN" sz="2400" dirty="0">
                <a:solidFill>
                  <a:schemeClr val="bg1"/>
                </a:solidFill>
                <a:effectLst/>
                <a:latin typeface="Calibri" panose="020F0502020204030204" pitchFamily="34" charset="0"/>
                <a:ea typeface="Calibri" panose="020F0502020204030204" pitchFamily="34" charset="0"/>
                <a:cs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IN" sz="1800" i="1" smtClean="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𝑠</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𝛼</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𝑡</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𝜓</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4</m:t>
                        </m:r>
                      </m:sup>
                    </m:sSup>
                    <m:d>
                      <m:dPr>
                        <m:begChr m:val="["/>
                        <m:endChr m:val="]"/>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d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𝑟</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𝑟</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𝜃</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𝑟</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func>
                          <m:func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funcPr>
                          <m:fName>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𝑠𝑖𝑛</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fName>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𝜃</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d>
                                  <m:d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d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𝛽</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𝑡</m:t>
                                    </m:r>
                                  </m:e>
                                </m:d>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e>
                        </m:func>
                      </m:e>
                    </m:d>
                  </m:oMath>
                </m:oMathPara>
              </a14:m>
              <a:endParaRPr lang="en-IN" sz="1800" dirty="0">
                <a:solidFill>
                  <a:schemeClr val="bg1"/>
                </a:solidFill>
              </a:endParaRPr>
            </a:p>
          </dgm:t>
        </dgm:pt>
      </mc:Choice>
      <mc:Fallback xmlns="">
        <dgm:pt modelId="{E56A8471-E420-476C-A60C-9EA1689F7015}">
          <dgm:prSet phldrT="[Text]" custT="1"/>
          <dgm:spPr>
            <a:gradFill flip="none"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path path="circle">
                <a:fillToRect l="50000" t="50000" r="50000" b="50000"/>
              </a:path>
              <a:tileRect/>
            </a:gradFill>
          </dgm:spPr>
          <dgm:t>
            <a:bodyPr/>
            <a:lstStyle/>
            <a:p>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Einstein’s equation (describes space-time metric) </a:t>
              </a:r>
            </a:p>
            <a:p>
              <a:pPr/>
              <a:r>
                <a:rPr lang="en-IN" sz="2400" i="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a:t>𝐺_𝜇𝜈=8𝜋𝑇_𝜇𝜈</a:t>
              </a:r>
              <a:endParaRPr lang="en-IN" sz="2400" dirty="0">
                <a:solidFill>
                  <a:schemeClr val="bg1"/>
                </a:solidFill>
                <a:effectLst/>
                <a:latin typeface="Calibri" panose="020F0502020204030204" pitchFamily="34" charset="0"/>
                <a:ea typeface="Calibri" panose="020F0502020204030204" pitchFamily="34" charset="0"/>
                <a:cs typeface="Cambria Math" panose="02040503050406030204" pitchFamily="18" charset="0"/>
              </a:endParaRPr>
            </a:p>
            <a:p>
              <a:pPr/>
              <a:r>
                <a:rPr lang="en-IN" sz="1800" i="0">
                  <a:solidFill>
                    <a:schemeClr val="bg1"/>
                  </a:solidFill>
                  <a:effectLst/>
                  <a:latin typeface="Cambria Math" panose="02040503050406030204" pitchFamily="18" charset="0"/>
                  <a:ea typeface="Calibri" panose="020F0502020204030204" pitchFamily="34" charset="0"/>
                  <a:cs typeface="Vrinda" panose="020B0502040204020203" pitchFamily="34" charset="0"/>
                </a:rPr>
                <a:t>ⅆ𝑠^2=−𝛼^2 ⅆ𝑡^2+𝜓^4 [ⅆ𝑟^2+𝑟^2 ⅆ𝜃^2+𝑟^2  〖𝑠𝑖𝑛〗^2⁡〖𝜃(ⅆ∅+𝛽^∅ ⅆ𝑡)^2 〗 ]</a:t>
              </a:r>
              <a:endParaRPr lang="en-IN" sz="1800" dirty="0">
                <a:solidFill>
                  <a:schemeClr val="bg1"/>
                </a:solidFill>
              </a:endParaRPr>
            </a:p>
          </dgm:t>
        </dgm:pt>
      </mc:Fallback>
    </mc:AlternateContent>
    <dgm:pt modelId="{A8091DAE-3349-440D-AF60-E96ACF0BA160}" type="parTrans" cxnId="{480C2AE6-CB2C-46E9-BBBA-A3B9802BD5FC}">
      <dgm:prSet/>
      <dgm:spPr/>
      <dgm:t>
        <a:bodyPr/>
        <a:lstStyle/>
        <a:p>
          <a:endParaRPr lang="en-IN"/>
        </a:p>
      </dgm:t>
    </dgm:pt>
    <dgm:pt modelId="{AAB0DA39-AA10-4B95-925E-292C8A860D7C}" type="sibTrans" cxnId="{480C2AE6-CB2C-46E9-BBBA-A3B9802BD5FC}">
      <dgm:prSet/>
      <dgm:spPr>
        <a:gradFill flip="none" rotWithShape="0">
          <a:gsLst>
            <a:gs pos="0">
              <a:schemeClr val="accent1">
                <a:tint val="60000"/>
                <a:hueOff val="0"/>
                <a:satOff val="0"/>
                <a:lumOff val="0"/>
                <a:shade val="30000"/>
                <a:satMod val="115000"/>
              </a:schemeClr>
            </a:gs>
            <a:gs pos="50000">
              <a:schemeClr val="accent1">
                <a:tint val="60000"/>
                <a:hueOff val="0"/>
                <a:satOff val="0"/>
                <a:lumOff val="0"/>
                <a:shade val="67500"/>
                <a:satMod val="115000"/>
              </a:schemeClr>
            </a:gs>
            <a:gs pos="100000">
              <a:schemeClr val="accent1">
                <a:tint val="60000"/>
                <a:hueOff val="0"/>
                <a:satOff val="0"/>
                <a:lumOff val="0"/>
                <a:shade val="100000"/>
                <a:satMod val="115000"/>
              </a:schemeClr>
            </a:gs>
          </a:gsLst>
          <a:path path="circle">
            <a:fillToRect l="50000" t="50000" r="50000" b="50000"/>
          </a:path>
          <a:tileRect/>
        </a:gradFill>
      </dgm:spPr>
      <dgm:t>
        <a:bodyPr/>
        <a:lstStyle/>
        <a:p>
          <a:endParaRPr lang="en-IN"/>
        </a:p>
      </dgm:t>
    </dgm:pt>
    <mc:AlternateContent xmlns:mc="http://schemas.openxmlformats.org/markup-compatibility/2006" xmlns:a14="http://schemas.microsoft.com/office/drawing/2010/main">
      <mc:Choice Requires="a14">
        <dgm:pt modelId="{261F7137-D819-46D6-822A-9AB269ACAD22}">
          <dgm:prSet phldrT="[Text]" custT="1"/>
          <dgm:spPr>
            <a:gradFill flip="none"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path path="circle">
                <a:fillToRect l="50000" t="50000" r="50000" b="50000"/>
              </a:path>
              <a:tileRect/>
            </a:gradFill>
          </dgm:spPr>
          <dgm:t>
            <a:bodyPr/>
            <a:lstStyle/>
            <a:p>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Magneto-Hydrostatic Equilibrium </a:t>
              </a:r>
            </a:p>
            <a:p>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(provides distribution of matter/energy)</a:t>
              </a:r>
            </a:p>
            <a:p>
              <a14:m>
                <m:oMath xmlns:m="http://schemas.openxmlformats.org/officeDocument/2006/math">
                  <m:sSup>
                    <m:sSupPr>
                      <m:ctrlPr>
                        <a:rPr lang="en-IN" sz="1800" i="1" smtClean="0">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𝑇</m:t>
                      </m:r>
                    </m:e>
                    <m:sup>
                      <m:r>
                        <a:rPr lang="en-IN" sz="1800" i="1">
                          <a:solidFill>
                            <a:schemeClr val="bg1"/>
                          </a:solidFill>
                          <a:latin typeface="Cambria Math" panose="02040503050406030204" pitchFamily="18" charset="0"/>
                          <a:ea typeface="Calibri" panose="020F0502020204030204" pitchFamily="34" charset="0"/>
                          <a:cs typeface="Vrinda" panose="020B0502040204020203" pitchFamily="34" charset="0"/>
                        </a:rPr>
                        <m:t>𝜇</m:t>
                      </m:r>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𝜈</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d>
                    <m:dPr>
                      <m:ctrlPr>
                        <a:rPr lang="en-IN" sz="1800" i="1">
                          <a:solidFill>
                            <a:schemeClr val="bg1"/>
                          </a:solidFill>
                          <a:effectLst/>
                          <a:latin typeface="Cambria Math" panose="02040503050406030204" pitchFamily="18" charset="0"/>
                        </a:rPr>
                      </m:ctrlPr>
                    </m:d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ⅇ+</m:t>
                      </m:r>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𝑝</m:t>
                      </m:r>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e>
                  </m:d>
                  <m:sSup>
                    <m:sSupPr>
                      <m:ctrlPr>
                        <a:rPr lang="en-IN" sz="1800" i="1">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𝑢</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𝜇</m:t>
                      </m:r>
                    </m:sup>
                  </m:sSup>
                  <m:sSup>
                    <m:sSupPr>
                      <m:ctrlPr>
                        <a:rPr lang="en-IN" sz="1800" i="1" smtClean="0">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𝑢</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𝜈</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𝜇</m:t>
                      </m:r>
                    </m:sup>
                  </m:sSup>
                  <m:sSup>
                    <m:sSupPr>
                      <m:ctrlPr>
                        <a:rPr lang="en-IN" sz="1800" i="1">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𝜈</m:t>
                      </m:r>
                    </m:sup>
                  </m:s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d>
                    <m:dPr>
                      <m:ctrlPr>
                        <a:rPr lang="en-IN" sz="1800" i="1">
                          <a:solidFill>
                            <a:schemeClr val="bg1"/>
                          </a:solidFill>
                          <a:effectLst/>
                          <a:latin typeface="Cambria Math" panose="02040503050406030204" pitchFamily="18" charset="0"/>
                        </a:rPr>
                      </m:ctrlPr>
                    </m:d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𝑝</m:t>
                      </m:r>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f>
                        <m:fPr>
                          <m:ctrlPr>
                            <a:rPr lang="en-IN" sz="1800" i="1">
                              <a:solidFill>
                                <a:schemeClr val="bg1"/>
                              </a:solidFill>
                              <a:effectLst/>
                              <a:latin typeface="Cambria Math" panose="02040503050406030204" pitchFamily="18" charset="0"/>
                            </a:rPr>
                          </m:ctrlPr>
                        </m:fPr>
                        <m:num>
                          <m:sSup>
                            <m:sSupPr>
                              <m:ctrlPr>
                                <a:rPr lang="en-IN" sz="1800" i="1">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num>
                        <m:den>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den>
                      </m:f>
                    </m:e>
                  </m:d>
                  <m:sSup>
                    <m:sSupPr>
                      <m:ctrlPr>
                        <a:rPr lang="en-IN" sz="1800" i="1">
                          <a:solidFill>
                            <a:schemeClr val="bg1"/>
                          </a:solidFill>
                          <a:effectLst/>
                          <a:latin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𝑔</m:t>
                      </m:r>
                    </m:e>
                    <m:sup>
                      <m:r>
                        <a:rPr lang="en-IN" sz="1800" i="1">
                          <a:solidFill>
                            <a:schemeClr val="bg1"/>
                          </a:solidFill>
                          <a:effectLst/>
                          <a:latin typeface="Cambria Math" panose="02040503050406030204" pitchFamily="18" charset="0"/>
                          <a:ea typeface="Calibri" panose="020F0502020204030204" pitchFamily="34" charset="0"/>
                          <a:cs typeface="Vrinda" panose="020B0502040204020203" pitchFamily="34" charset="0"/>
                        </a:rPr>
                        <m:t>𝜇𝜈</m:t>
                      </m:r>
                    </m:sup>
                  </m:sSup>
                </m:oMath>
              </a14:m>
              <a:r>
                <a:rPr lang="en-IN" sz="1800" dirty="0">
                  <a:solidFill>
                    <a:schemeClr val="bg1"/>
                  </a:solidFill>
                </a:rPr>
                <a:t> </a:t>
              </a:r>
            </a:p>
            <a:p>
              <a:r>
                <a:rPr lang="en-IN" sz="1800" dirty="0">
                  <a:solidFill>
                    <a:schemeClr val="bg1"/>
                  </a:solidFill>
                  <a:latin typeface="Calibri" panose="020F0502020204030204" pitchFamily="34" charset="0"/>
                  <a:ea typeface="Calibri" panose="020F0502020204030204" pitchFamily="34" charset="0"/>
                  <a:cs typeface="Vrinda" panose="020B0502040204020203" pitchFamily="34" charset="0"/>
                </a:rPr>
                <a:t>M</a:t>
              </a: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omentum-energy conservation: </a:t>
              </a:r>
              <a14:m>
                <m:oMath xmlns:m="http://schemas.openxmlformats.org/officeDocument/2006/math">
                  <m:sSub>
                    <m:sSubPr>
                      <m:ctrlPr>
                        <a:rPr lang="en-IN" sz="1800" i="1" smtClean="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18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m:t>
                      </m:r>
                    </m:e>
                    <m:sub>
                      <m:r>
                        <a:rPr lang="en-IN" sz="18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m:t>
                      </m:r>
                    </m:sub>
                  </m:sSub>
                  <m:sSup>
                    <m:sSupPr>
                      <m:ctrlPr>
                        <a:rPr lang="en-IN" sz="18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18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𝑇</m:t>
                      </m:r>
                    </m:e>
                    <m:sup>
                      <m:r>
                        <a:rPr lang="en-IN" sz="18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𝜇𝜈</m:t>
                      </m:r>
                    </m:sup>
                  </m:sSup>
                  <m:r>
                    <a:rPr lang="en-IN" sz="1800" i="1">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=0</m:t>
                  </m:r>
                  <m:r>
                    <a:rPr lang="en-IN" sz="1800" b="0" i="1" smtClean="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 </m:t>
                  </m:r>
                </m:oMath>
              </a14:m>
              <a:endParaRPr lang="en-IN" sz="1800" dirty="0">
                <a:solidFill>
                  <a:schemeClr val="bg1"/>
                </a:solidFill>
              </a:endParaRPr>
            </a:p>
          </dgm:t>
        </dgm:pt>
      </mc:Choice>
      <mc:Fallback xmlns="">
        <dgm:pt modelId="{261F7137-D819-46D6-822A-9AB269ACAD22}">
          <dgm:prSet phldrT="[Text]" custT="1"/>
          <dgm:spPr>
            <a:gradFill flip="none"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path path="circle">
                <a:fillToRect l="50000" t="50000" r="50000" b="50000"/>
              </a:path>
              <a:tileRect/>
            </a:gradFill>
          </dgm:spPr>
          <dgm:t>
            <a:bodyPr/>
            <a:lstStyle/>
            <a:p>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Magneto-Hydrostatic Equilibrium </a:t>
              </a:r>
            </a:p>
            <a:p>
              <a:r>
                <a:rPr lang="en-US" sz="2400" dirty="0">
                  <a:solidFill>
                    <a:schemeClr val="bg1"/>
                  </a:solidFill>
                  <a:latin typeface="Calibri" panose="020F0502020204030204" pitchFamily="34" charset="0"/>
                  <a:ea typeface="Calibri" panose="020F0502020204030204" pitchFamily="34" charset="0"/>
                  <a:cs typeface="Vrinda" panose="020B0502040204020203" pitchFamily="34" charset="0"/>
                </a:rPr>
                <a:t>(provides distribution of matter/energy)</a:t>
              </a:r>
            </a:p>
            <a:p>
              <a:r>
                <a:rPr lang="en-IN" sz="1800" i="0">
                  <a:solidFill>
                    <a:schemeClr val="bg1"/>
                  </a:solidFill>
                  <a:effectLst/>
                  <a:latin typeface="Cambria Math" panose="02040503050406030204" pitchFamily="18" charset="0"/>
                  <a:ea typeface="Calibri" panose="020F0502020204030204" pitchFamily="34" charset="0"/>
                  <a:cs typeface="Vrinda" panose="020B0502040204020203" pitchFamily="34" charset="0"/>
                </a:rPr>
                <a:t>𝑇^</a:t>
              </a:r>
              <a:r>
                <a:rPr lang="en-IN" sz="1800" i="0">
                  <a:solidFill>
                    <a:schemeClr val="bg1"/>
                  </a:solidFill>
                  <a:latin typeface="Cambria Math" panose="02040503050406030204" pitchFamily="18" charset="0"/>
                  <a:ea typeface="Calibri" panose="020F0502020204030204" pitchFamily="34" charset="0"/>
                  <a:cs typeface="Vrinda" panose="020B0502040204020203" pitchFamily="34" charset="0"/>
                </a:rPr>
                <a:t>𝜇</a:t>
              </a:r>
              <a:r>
                <a:rPr lang="en-IN" sz="1800" i="0">
                  <a:solidFill>
                    <a:schemeClr val="bg1"/>
                  </a:solidFill>
                  <a:effectLst/>
                  <a:latin typeface="Cambria Math" panose="02040503050406030204" pitchFamily="18" charset="0"/>
                  <a:ea typeface="Calibri" panose="020F0502020204030204" pitchFamily="34" charset="0"/>
                  <a:cs typeface="Vrinda" panose="020B0502040204020203" pitchFamily="34" charset="0"/>
                </a:rPr>
                <a:t>𝜈=</a:t>
              </a:r>
              <a:r>
                <a:rPr lang="en-IN" sz="1800" i="0">
                  <a:solidFill>
                    <a:schemeClr val="bg1"/>
                  </a:solidFill>
                  <a:effectLst/>
                  <a:latin typeface="Cambria Math" panose="02040503050406030204" pitchFamily="18" charset="0"/>
                </a:rPr>
                <a:t>(</a:t>
              </a:r>
              <a:r>
                <a:rPr lang="en-IN" sz="1800" i="0">
                  <a:solidFill>
                    <a:schemeClr val="bg1"/>
                  </a:solidFill>
                  <a:effectLst/>
                  <a:latin typeface="Cambria Math" panose="02040503050406030204" pitchFamily="18" charset="0"/>
                  <a:ea typeface="Calibri" panose="020F0502020204030204" pitchFamily="34" charset="0"/>
                  <a:cs typeface="Vrinda" panose="020B0502040204020203" pitchFamily="34" charset="0"/>
                </a:rPr>
                <a:t>ⅇ+𝑝+𝑏^2 ) 𝑢^𝜇 𝑢^𝜈−𝑏^𝜇 𝑏^𝜈+</a:t>
              </a:r>
              <a:r>
                <a:rPr lang="en-IN" sz="1800" i="0">
                  <a:solidFill>
                    <a:schemeClr val="bg1"/>
                  </a:solidFill>
                  <a:effectLst/>
                  <a:latin typeface="Cambria Math" panose="02040503050406030204" pitchFamily="18" charset="0"/>
                </a:rPr>
                <a:t>(</a:t>
              </a:r>
              <a:r>
                <a:rPr lang="en-IN" sz="1800" i="0">
                  <a:solidFill>
                    <a:schemeClr val="bg1"/>
                  </a:solidFill>
                  <a:effectLst/>
                  <a:latin typeface="Cambria Math" panose="02040503050406030204" pitchFamily="18" charset="0"/>
                  <a:ea typeface="Calibri" panose="020F0502020204030204" pitchFamily="34" charset="0"/>
                  <a:cs typeface="Vrinda" panose="020B0502040204020203" pitchFamily="34" charset="0"/>
                </a:rPr>
                <a:t>𝑝+𝑏^2/2) 𝑔^𝜇𝜈</a:t>
              </a:r>
              <a:r>
                <a:rPr lang="en-IN" sz="1800" dirty="0">
                  <a:solidFill>
                    <a:schemeClr val="bg1"/>
                  </a:solidFill>
                </a:rPr>
                <a:t> </a:t>
              </a:r>
            </a:p>
            <a:p>
              <a:r>
                <a:rPr lang="en-IN" sz="1800" dirty="0">
                  <a:solidFill>
                    <a:schemeClr val="bg1"/>
                  </a:solidFill>
                  <a:latin typeface="Calibri" panose="020F0502020204030204" pitchFamily="34" charset="0"/>
                  <a:ea typeface="Calibri" panose="020F0502020204030204" pitchFamily="34" charset="0"/>
                  <a:cs typeface="Vrinda" panose="020B0502040204020203" pitchFamily="34" charset="0"/>
                </a:rPr>
                <a:t>M</a:t>
              </a: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omentum-energy conservation: </a:t>
              </a:r>
              <a:r>
                <a:rPr lang="en-IN" sz="1800" i="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a:t>𝛻_𝜇 𝑇^𝜇𝜈=0</a:t>
              </a:r>
              <a:r>
                <a:rPr lang="en-IN" sz="1800" b="0" i="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a:t> </a:t>
              </a:r>
              <a:endParaRPr lang="en-IN" sz="1800" dirty="0">
                <a:solidFill>
                  <a:schemeClr val="bg1"/>
                </a:solidFill>
              </a:endParaRPr>
            </a:p>
          </dgm:t>
        </dgm:pt>
      </mc:Fallback>
    </mc:AlternateContent>
    <dgm:pt modelId="{65FEE284-71EB-48D2-87CA-7D9EB85F0226}" type="parTrans" cxnId="{D9C29CCD-017D-487C-A91D-5EC6F2A6CB13}">
      <dgm:prSet/>
      <dgm:spPr/>
      <dgm:t>
        <a:bodyPr/>
        <a:lstStyle/>
        <a:p>
          <a:endParaRPr lang="en-IN"/>
        </a:p>
      </dgm:t>
    </dgm:pt>
    <dgm:pt modelId="{6265C7EF-B933-46A4-A583-46AE62A53179}" type="sibTrans" cxnId="{D9C29CCD-017D-487C-A91D-5EC6F2A6CB13}">
      <dgm:prSet/>
      <dgm:spPr>
        <a:gradFill flip="none" rotWithShape="0">
          <a:gsLst>
            <a:gs pos="0">
              <a:schemeClr val="accent1">
                <a:tint val="60000"/>
                <a:hueOff val="0"/>
                <a:satOff val="0"/>
                <a:lumOff val="0"/>
                <a:shade val="30000"/>
                <a:satMod val="115000"/>
              </a:schemeClr>
            </a:gs>
            <a:gs pos="50000">
              <a:schemeClr val="accent1">
                <a:tint val="60000"/>
                <a:hueOff val="0"/>
                <a:satOff val="0"/>
                <a:lumOff val="0"/>
                <a:shade val="67500"/>
                <a:satMod val="115000"/>
              </a:schemeClr>
            </a:gs>
            <a:gs pos="100000">
              <a:schemeClr val="accent1">
                <a:tint val="60000"/>
                <a:hueOff val="0"/>
                <a:satOff val="0"/>
                <a:lumOff val="0"/>
                <a:shade val="100000"/>
                <a:satMod val="115000"/>
              </a:schemeClr>
            </a:gs>
          </a:gsLst>
          <a:path path="circle">
            <a:fillToRect l="50000" t="50000" r="50000" b="50000"/>
          </a:path>
          <a:tileRect/>
        </a:gradFill>
      </dgm:spPr>
      <dgm:t>
        <a:bodyPr/>
        <a:lstStyle/>
        <a:p>
          <a:endParaRPr lang="en-IN"/>
        </a:p>
      </dgm:t>
    </dgm:pt>
    <dgm:pt modelId="{18D438DB-7DDD-469D-8AF6-A6DF418E61B8}">
      <dgm:prSet phldrT="[Text]"/>
      <dgm:spPr/>
      <dgm:t>
        <a:bodyPr/>
        <a:lstStyle/>
        <a:p>
          <a:r>
            <a:rPr lang="en-US" dirty="0">
              <a:solidFill>
                <a:schemeClr val="bg1"/>
              </a:solidFill>
              <a:latin typeface="Calibri" panose="020F0502020204030204" pitchFamily="34" charset="0"/>
              <a:ea typeface="Calibri" panose="020F0502020204030204" pitchFamily="34" charset="0"/>
              <a:cs typeface="Vrinda" panose="020B0502040204020203" pitchFamily="34" charset="0"/>
            </a:rPr>
            <a:t>Axisymmetric equilibrium configuration (Uniformly/differentially rotating &amp; Poloidal/Toroidal/mixed field)</a:t>
          </a:r>
        </a:p>
        <a:p>
          <a:r>
            <a:rPr lang="en-US" dirty="0">
              <a:solidFill>
                <a:schemeClr val="bg1"/>
              </a:solidFill>
              <a:latin typeface="Calibri" panose="020F0502020204030204" pitchFamily="34" charset="0"/>
              <a:ea typeface="Calibri" panose="020F0502020204030204" pitchFamily="34" charset="0"/>
              <a:cs typeface="Vrinda" panose="020B0502040204020203" pitchFamily="34" charset="0"/>
            </a:rPr>
            <a:t>of NSs </a:t>
          </a:r>
          <a:r>
            <a:rPr lang="en-IN" dirty="0">
              <a:solidFill>
                <a:schemeClr val="bg1"/>
              </a:solidFill>
              <a:effectLst/>
              <a:latin typeface="Calibri" panose="020F0502020204030204" pitchFamily="34" charset="0"/>
              <a:ea typeface="Calibri" panose="020F0502020204030204" pitchFamily="34" charset="0"/>
              <a:cs typeface="Vrinda" panose="020B0502040204020203" pitchFamily="34" charset="0"/>
            </a:rPr>
            <a:t>in GRMHD </a:t>
          </a:r>
          <a:endParaRPr lang="en-IN" dirty="0">
            <a:solidFill>
              <a:schemeClr val="bg1"/>
            </a:solidFill>
          </a:endParaRPr>
        </a:p>
      </dgm:t>
    </dgm:pt>
    <dgm:pt modelId="{CB6C8B30-443E-4459-A83A-D1FC5836F9C3}" type="parTrans" cxnId="{A9961460-243B-4C71-BEE3-92DD378D9636}">
      <dgm:prSet/>
      <dgm:spPr/>
      <dgm:t>
        <a:bodyPr/>
        <a:lstStyle/>
        <a:p>
          <a:endParaRPr lang="en-IN"/>
        </a:p>
      </dgm:t>
    </dgm:pt>
    <dgm:pt modelId="{7E0A953C-20C3-42CA-AED4-D78647BDE000}" type="sibTrans" cxnId="{A9961460-243B-4C71-BEE3-92DD378D9636}">
      <dgm:prSet/>
      <dgm:spPr/>
      <dgm:t>
        <a:bodyPr/>
        <a:lstStyle/>
        <a:p>
          <a:endParaRPr lang="en-IN"/>
        </a:p>
      </dgm:t>
    </dgm:pt>
    <dgm:pt modelId="{9AAEAA80-AF25-48E3-8188-C2AC2D061640}" type="pres">
      <dgm:prSet presAssocID="{F1940951-B03D-4F90-9BFD-8D01EBEFB335}" presName="Name0" presStyleCnt="0">
        <dgm:presLayoutVars>
          <dgm:dir/>
          <dgm:resizeHandles val="exact"/>
        </dgm:presLayoutVars>
      </dgm:prSet>
      <dgm:spPr/>
    </dgm:pt>
    <dgm:pt modelId="{089BF064-B856-442C-B8CB-FFF3EDB56BE2}" type="pres">
      <dgm:prSet presAssocID="{F1940951-B03D-4F90-9BFD-8D01EBEFB335}" presName="vNodes" presStyleCnt="0"/>
      <dgm:spPr/>
    </dgm:pt>
    <dgm:pt modelId="{9B9C90D4-6218-4590-AD6C-172BC00E7B51}" type="pres">
      <dgm:prSet presAssocID="{E56A8471-E420-476C-A60C-9EA1689F7015}" presName="node" presStyleLbl="node1" presStyleIdx="0" presStyleCnt="3" custScaleX="336881" custScaleY="109676">
        <dgm:presLayoutVars>
          <dgm:bulletEnabled val="1"/>
        </dgm:presLayoutVars>
      </dgm:prSet>
      <dgm:spPr>
        <a:prstGeom prst="roundRect">
          <a:avLst/>
        </a:prstGeom>
      </dgm:spPr>
    </dgm:pt>
    <dgm:pt modelId="{FDC39643-3E54-4733-85E8-6A280A29F553}" type="pres">
      <dgm:prSet presAssocID="{AAB0DA39-AA10-4B95-925E-292C8A860D7C}" presName="spacerT" presStyleCnt="0"/>
      <dgm:spPr/>
    </dgm:pt>
    <dgm:pt modelId="{BE67DDEA-433B-4FCE-9046-6F2E059B83D3}" type="pres">
      <dgm:prSet presAssocID="{AAB0DA39-AA10-4B95-925E-292C8A860D7C}" presName="sibTrans" presStyleLbl="sibTrans2D1" presStyleIdx="0" presStyleCnt="2"/>
      <dgm:spPr/>
    </dgm:pt>
    <dgm:pt modelId="{D24A3D14-8DED-4F56-BEC4-7A7A94BEB62A}" type="pres">
      <dgm:prSet presAssocID="{AAB0DA39-AA10-4B95-925E-292C8A860D7C}" presName="spacerB" presStyleCnt="0"/>
      <dgm:spPr/>
    </dgm:pt>
    <dgm:pt modelId="{0C3DD69E-294D-48DF-A9CA-9A1E7872325B}" type="pres">
      <dgm:prSet presAssocID="{261F7137-D819-46D6-822A-9AB269ACAD22}" presName="node" presStyleLbl="node1" presStyleIdx="1" presStyleCnt="3" custScaleX="340430" custScaleY="122587">
        <dgm:presLayoutVars>
          <dgm:bulletEnabled val="1"/>
        </dgm:presLayoutVars>
      </dgm:prSet>
      <dgm:spPr>
        <a:prstGeom prst="roundRect">
          <a:avLst/>
        </a:prstGeom>
      </dgm:spPr>
    </dgm:pt>
    <dgm:pt modelId="{1EFD369A-CE59-45EE-B6E7-CAE616A3DDFA}" type="pres">
      <dgm:prSet presAssocID="{F1940951-B03D-4F90-9BFD-8D01EBEFB335}" presName="sibTransLast" presStyleLbl="sibTrans2D1" presStyleIdx="1" presStyleCnt="2" custScaleX="180386"/>
      <dgm:spPr/>
    </dgm:pt>
    <dgm:pt modelId="{DDE1BBEE-B2C7-4F1D-A1D6-39EA288498FF}" type="pres">
      <dgm:prSet presAssocID="{F1940951-B03D-4F90-9BFD-8D01EBEFB335}" presName="connectorText" presStyleLbl="sibTrans2D1" presStyleIdx="1" presStyleCnt="2"/>
      <dgm:spPr/>
    </dgm:pt>
    <dgm:pt modelId="{D6F83A50-24A2-471B-9F18-C290DEBE4B22}" type="pres">
      <dgm:prSet presAssocID="{F1940951-B03D-4F90-9BFD-8D01EBEFB335}" presName="lastNode" presStyleLbl="node1" presStyleIdx="2" presStyleCnt="3" custScaleX="97474" custScaleY="64408">
        <dgm:presLayoutVars>
          <dgm:bulletEnabled val="1"/>
        </dgm:presLayoutVars>
      </dgm:prSet>
      <dgm:spPr>
        <a:prstGeom prst="roundRect">
          <a:avLst/>
        </a:prstGeom>
      </dgm:spPr>
    </dgm:pt>
  </dgm:ptLst>
  <dgm:cxnLst>
    <dgm:cxn modelId="{31118005-CCAA-457E-80AB-9BE6481B6D1B}" type="presOf" srcId="{6265C7EF-B933-46A4-A583-46AE62A53179}" destId="{1EFD369A-CE59-45EE-B6E7-CAE616A3DDFA}" srcOrd="0" destOrd="0" presId="urn:microsoft.com/office/officeart/2005/8/layout/equation2"/>
    <dgm:cxn modelId="{0A8D0C21-A26B-4B38-9DB7-0154EC5C2E5A}" type="presOf" srcId="{18D438DB-7DDD-469D-8AF6-A6DF418E61B8}" destId="{D6F83A50-24A2-471B-9F18-C290DEBE4B22}" srcOrd="0" destOrd="0" presId="urn:microsoft.com/office/officeart/2005/8/layout/equation2"/>
    <dgm:cxn modelId="{4092E730-80C6-47DE-816F-946B09327930}" type="presOf" srcId="{E56A8471-E420-476C-A60C-9EA1689F7015}" destId="{9B9C90D4-6218-4590-AD6C-172BC00E7B51}" srcOrd="0" destOrd="0" presId="urn:microsoft.com/office/officeart/2005/8/layout/equation2"/>
    <dgm:cxn modelId="{A9961460-243B-4C71-BEE3-92DD378D9636}" srcId="{F1940951-B03D-4F90-9BFD-8D01EBEFB335}" destId="{18D438DB-7DDD-469D-8AF6-A6DF418E61B8}" srcOrd="2" destOrd="0" parTransId="{CB6C8B30-443E-4459-A83A-D1FC5836F9C3}" sibTransId="{7E0A953C-20C3-42CA-AED4-D78647BDE000}"/>
    <dgm:cxn modelId="{B2470457-70A8-43D8-A386-F49B623CDB3A}" type="presOf" srcId="{AAB0DA39-AA10-4B95-925E-292C8A860D7C}" destId="{BE67DDEA-433B-4FCE-9046-6F2E059B83D3}" srcOrd="0" destOrd="0" presId="urn:microsoft.com/office/officeart/2005/8/layout/equation2"/>
    <dgm:cxn modelId="{904CBC5A-CEDF-4C4B-88C9-BBDC52E2F86E}" type="presOf" srcId="{F1940951-B03D-4F90-9BFD-8D01EBEFB335}" destId="{9AAEAA80-AF25-48E3-8188-C2AC2D061640}" srcOrd="0" destOrd="0" presId="urn:microsoft.com/office/officeart/2005/8/layout/equation2"/>
    <dgm:cxn modelId="{B1CDBDBE-2E98-4BE8-BA32-3CFD516B86F8}" type="presOf" srcId="{6265C7EF-B933-46A4-A583-46AE62A53179}" destId="{DDE1BBEE-B2C7-4F1D-A1D6-39EA288498FF}" srcOrd="1" destOrd="0" presId="urn:microsoft.com/office/officeart/2005/8/layout/equation2"/>
    <dgm:cxn modelId="{D9C29CCD-017D-487C-A91D-5EC6F2A6CB13}" srcId="{F1940951-B03D-4F90-9BFD-8D01EBEFB335}" destId="{261F7137-D819-46D6-822A-9AB269ACAD22}" srcOrd="1" destOrd="0" parTransId="{65FEE284-71EB-48D2-87CA-7D9EB85F0226}" sibTransId="{6265C7EF-B933-46A4-A583-46AE62A53179}"/>
    <dgm:cxn modelId="{2A276CE0-A68A-4A26-9A97-4D36E6534A7D}" type="presOf" srcId="{261F7137-D819-46D6-822A-9AB269ACAD22}" destId="{0C3DD69E-294D-48DF-A9CA-9A1E7872325B}" srcOrd="0" destOrd="0" presId="urn:microsoft.com/office/officeart/2005/8/layout/equation2"/>
    <dgm:cxn modelId="{480C2AE6-CB2C-46E9-BBBA-A3B9802BD5FC}" srcId="{F1940951-B03D-4F90-9BFD-8D01EBEFB335}" destId="{E56A8471-E420-476C-A60C-9EA1689F7015}" srcOrd="0" destOrd="0" parTransId="{A8091DAE-3349-440D-AF60-E96ACF0BA160}" sibTransId="{AAB0DA39-AA10-4B95-925E-292C8A860D7C}"/>
    <dgm:cxn modelId="{04592209-80F0-4918-8E6A-C802D25E527B}" type="presParOf" srcId="{9AAEAA80-AF25-48E3-8188-C2AC2D061640}" destId="{089BF064-B856-442C-B8CB-FFF3EDB56BE2}" srcOrd="0" destOrd="0" presId="urn:microsoft.com/office/officeart/2005/8/layout/equation2"/>
    <dgm:cxn modelId="{AD011708-1D8B-4F4E-AAE2-A583589B4247}" type="presParOf" srcId="{089BF064-B856-442C-B8CB-FFF3EDB56BE2}" destId="{9B9C90D4-6218-4590-AD6C-172BC00E7B51}" srcOrd="0" destOrd="0" presId="urn:microsoft.com/office/officeart/2005/8/layout/equation2"/>
    <dgm:cxn modelId="{ADF2F443-74C6-4270-B87B-33C0545B4BB5}" type="presParOf" srcId="{089BF064-B856-442C-B8CB-FFF3EDB56BE2}" destId="{FDC39643-3E54-4733-85E8-6A280A29F553}" srcOrd="1" destOrd="0" presId="urn:microsoft.com/office/officeart/2005/8/layout/equation2"/>
    <dgm:cxn modelId="{AE545710-C509-48F4-90B4-FBC065DA6AC9}" type="presParOf" srcId="{089BF064-B856-442C-B8CB-FFF3EDB56BE2}" destId="{BE67DDEA-433B-4FCE-9046-6F2E059B83D3}" srcOrd="2" destOrd="0" presId="urn:microsoft.com/office/officeart/2005/8/layout/equation2"/>
    <dgm:cxn modelId="{FF79AA0A-1333-4390-8C18-B88CB3DADF99}" type="presParOf" srcId="{089BF064-B856-442C-B8CB-FFF3EDB56BE2}" destId="{D24A3D14-8DED-4F56-BEC4-7A7A94BEB62A}" srcOrd="3" destOrd="0" presId="urn:microsoft.com/office/officeart/2005/8/layout/equation2"/>
    <dgm:cxn modelId="{8427DBBB-BAB3-4FC4-81CE-BC43AD8A81F2}" type="presParOf" srcId="{089BF064-B856-442C-B8CB-FFF3EDB56BE2}" destId="{0C3DD69E-294D-48DF-A9CA-9A1E7872325B}" srcOrd="4" destOrd="0" presId="urn:microsoft.com/office/officeart/2005/8/layout/equation2"/>
    <dgm:cxn modelId="{C073A8DC-2359-4997-87D7-BBC7C47F9893}" type="presParOf" srcId="{9AAEAA80-AF25-48E3-8188-C2AC2D061640}" destId="{1EFD369A-CE59-45EE-B6E7-CAE616A3DDFA}" srcOrd="1" destOrd="0" presId="urn:microsoft.com/office/officeart/2005/8/layout/equation2"/>
    <dgm:cxn modelId="{296DE367-0F9C-47D1-8634-DAEB0A14D809}" type="presParOf" srcId="{1EFD369A-CE59-45EE-B6E7-CAE616A3DDFA}" destId="{DDE1BBEE-B2C7-4F1D-A1D6-39EA288498FF}" srcOrd="0" destOrd="0" presId="urn:microsoft.com/office/officeart/2005/8/layout/equation2"/>
    <dgm:cxn modelId="{A9ECDC87-B738-4E65-9A71-E4CF0AC9DE38}" type="presParOf" srcId="{9AAEAA80-AF25-48E3-8188-C2AC2D061640}" destId="{D6F83A50-24A2-471B-9F18-C290DEBE4B2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F1940951-B03D-4F90-9BFD-8D01EBEFB335}" type="doc">
      <dgm:prSet loTypeId="urn:microsoft.com/office/officeart/2005/8/layout/equation2" loCatId="process" qsTypeId="urn:microsoft.com/office/officeart/2005/8/quickstyle/3d2" qsCatId="3D" csTypeId="urn:microsoft.com/office/officeart/2005/8/colors/accent1_2" csCatId="accent1" phldr="1"/>
      <dgm:spPr/>
    </dgm:pt>
    <dgm:pt modelId="{E56A8471-E420-476C-A60C-9EA1689F7015}">
      <dgm:prSet phldrT="[Text]" custT="1"/>
      <dgm:spPr>
        <a:blipFill>
          <a:blip xmlns:r="http://schemas.openxmlformats.org/officeDocument/2006/relationships" r:embed="rId1"/>
          <a:stretch>
            <a:fillRect/>
          </a:stretch>
        </a:blipFill>
      </dgm:spPr>
      <dgm:t>
        <a:bodyPr/>
        <a:lstStyle/>
        <a:p>
          <a:r>
            <a:rPr lang="en-IN">
              <a:noFill/>
            </a:rPr>
            <a:t> </a:t>
          </a:r>
        </a:p>
      </dgm:t>
    </dgm:pt>
    <dgm:pt modelId="{A8091DAE-3349-440D-AF60-E96ACF0BA160}" type="parTrans" cxnId="{480C2AE6-CB2C-46E9-BBBA-A3B9802BD5FC}">
      <dgm:prSet/>
      <dgm:spPr/>
      <dgm:t>
        <a:bodyPr/>
        <a:lstStyle/>
        <a:p>
          <a:endParaRPr lang="en-IN"/>
        </a:p>
      </dgm:t>
    </dgm:pt>
    <dgm:pt modelId="{AAB0DA39-AA10-4B95-925E-292C8A860D7C}" type="sibTrans" cxnId="{480C2AE6-CB2C-46E9-BBBA-A3B9802BD5FC}">
      <dgm:prSet/>
      <dgm:spPr>
        <a:gradFill flip="none" rotWithShape="0">
          <a:gsLst>
            <a:gs pos="0">
              <a:schemeClr val="accent1">
                <a:tint val="60000"/>
                <a:hueOff val="0"/>
                <a:satOff val="0"/>
                <a:lumOff val="0"/>
                <a:shade val="30000"/>
                <a:satMod val="115000"/>
              </a:schemeClr>
            </a:gs>
            <a:gs pos="50000">
              <a:schemeClr val="accent1">
                <a:tint val="60000"/>
                <a:hueOff val="0"/>
                <a:satOff val="0"/>
                <a:lumOff val="0"/>
                <a:shade val="67500"/>
                <a:satMod val="115000"/>
              </a:schemeClr>
            </a:gs>
            <a:gs pos="100000">
              <a:schemeClr val="accent1">
                <a:tint val="60000"/>
                <a:hueOff val="0"/>
                <a:satOff val="0"/>
                <a:lumOff val="0"/>
                <a:shade val="100000"/>
                <a:satMod val="115000"/>
              </a:schemeClr>
            </a:gs>
          </a:gsLst>
          <a:path path="circle">
            <a:fillToRect l="50000" t="50000" r="50000" b="50000"/>
          </a:path>
          <a:tileRect/>
        </a:gradFill>
      </dgm:spPr>
      <dgm:t>
        <a:bodyPr/>
        <a:lstStyle/>
        <a:p>
          <a:endParaRPr lang="en-IN"/>
        </a:p>
      </dgm:t>
    </dgm:pt>
    <dgm:pt modelId="{261F7137-D819-46D6-822A-9AB269ACAD22}">
      <dgm:prSet phldrT="[Text]" custT="1"/>
      <dgm:spPr>
        <a:blipFill>
          <a:blip xmlns:r="http://schemas.openxmlformats.org/officeDocument/2006/relationships" r:embed="rId2"/>
          <a:stretch>
            <a:fillRect/>
          </a:stretch>
        </a:blipFill>
      </dgm:spPr>
      <dgm:t>
        <a:bodyPr/>
        <a:lstStyle/>
        <a:p>
          <a:r>
            <a:rPr lang="en-IN">
              <a:noFill/>
            </a:rPr>
            <a:t> </a:t>
          </a:r>
        </a:p>
      </dgm:t>
    </dgm:pt>
    <dgm:pt modelId="{65FEE284-71EB-48D2-87CA-7D9EB85F0226}" type="parTrans" cxnId="{D9C29CCD-017D-487C-A91D-5EC6F2A6CB13}">
      <dgm:prSet/>
      <dgm:spPr/>
      <dgm:t>
        <a:bodyPr/>
        <a:lstStyle/>
        <a:p>
          <a:endParaRPr lang="en-IN"/>
        </a:p>
      </dgm:t>
    </dgm:pt>
    <dgm:pt modelId="{6265C7EF-B933-46A4-A583-46AE62A53179}" type="sibTrans" cxnId="{D9C29CCD-017D-487C-A91D-5EC6F2A6CB13}">
      <dgm:prSet/>
      <dgm:spPr>
        <a:gradFill flip="none" rotWithShape="0">
          <a:gsLst>
            <a:gs pos="0">
              <a:schemeClr val="accent1">
                <a:tint val="60000"/>
                <a:hueOff val="0"/>
                <a:satOff val="0"/>
                <a:lumOff val="0"/>
                <a:shade val="30000"/>
                <a:satMod val="115000"/>
              </a:schemeClr>
            </a:gs>
            <a:gs pos="50000">
              <a:schemeClr val="accent1">
                <a:tint val="60000"/>
                <a:hueOff val="0"/>
                <a:satOff val="0"/>
                <a:lumOff val="0"/>
                <a:shade val="67500"/>
                <a:satMod val="115000"/>
              </a:schemeClr>
            </a:gs>
            <a:gs pos="100000">
              <a:schemeClr val="accent1">
                <a:tint val="60000"/>
                <a:hueOff val="0"/>
                <a:satOff val="0"/>
                <a:lumOff val="0"/>
                <a:shade val="100000"/>
                <a:satMod val="115000"/>
              </a:schemeClr>
            </a:gs>
          </a:gsLst>
          <a:path path="circle">
            <a:fillToRect l="50000" t="50000" r="50000" b="50000"/>
          </a:path>
          <a:tileRect/>
        </a:gradFill>
      </dgm:spPr>
      <dgm:t>
        <a:bodyPr/>
        <a:lstStyle/>
        <a:p>
          <a:endParaRPr lang="en-IN"/>
        </a:p>
      </dgm:t>
    </dgm:pt>
    <dgm:pt modelId="{18D438DB-7DDD-469D-8AF6-A6DF418E61B8}">
      <dgm:prSet phldrT="[Text]"/>
      <dgm:spPr/>
      <dgm:t>
        <a:bodyPr/>
        <a:lstStyle/>
        <a:p>
          <a:r>
            <a:rPr lang="en-US" dirty="0">
              <a:solidFill>
                <a:schemeClr val="bg1"/>
              </a:solidFill>
              <a:latin typeface="Calibri" panose="020F0502020204030204" pitchFamily="34" charset="0"/>
              <a:ea typeface="Calibri" panose="020F0502020204030204" pitchFamily="34" charset="0"/>
              <a:cs typeface="Vrinda" panose="020B0502040204020203" pitchFamily="34" charset="0"/>
            </a:rPr>
            <a:t>Axisymmetric equilibrium configuration (Uniformly/differentially rotating &amp; Poloidal/Toroidal/mixed field)</a:t>
          </a:r>
        </a:p>
        <a:p>
          <a:r>
            <a:rPr lang="en-US" dirty="0">
              <a:solidFill>
                <a:schemeClr val="bg1"/>
              </a:solidFill>
              <a:latin typeface="Calibri" panose="020F0502020204030204" pitchFamily="34" charset="0"/>
              <a:ea typeface="Calibri" panose="020F0502020204030204" pitchFamily="34" charset="0"/>
              <a:cs typeface="Vrinda" panose="020B0502040204020203" pitchFamily="34" charset="0"/>
            </a:rPr>
            <a:t>of NSs </a:t>
          </a:r>
          <a:r>
            <a:rPr lang="en-IN" dirty="0">
              <a:solidFill>
                <a:schemeClr val="bg1"/>
              </a:solidFill>
              <a:effectLst/>
              <a:latin typeface="Calibri" panose="020F0502020204030204" pitchFamily="34" charset="0"/>
              <a:ea typeface="Calibri" panose="020F0502020204030204" pitchFamily="34" charset="0"/>
              <a:cs typeface="Vrinda" panose="020B0502040204020203" pitchFamily="34" charset="0"/>
            </a:rPr>
            <a:t>in GRMHD </a:t>
          </a:r>
          <a:endParaRPr lang="en-IN" dirty="0">
            <a:solidFill>
              <a:schemeClr val="bg1"/>
            </a:solidFill>
          </a:endParaRPr>
        </a:p>
      </dgm:t>
    </dgm:pt>
    <dgm:pt modelId="{CB6C8B30-443E-4459-A83A-D1FC5836F9C3}" type="parTrans" cxnId="{A9961460-243B-4C71-BEE3-92DD378D9636}">
      <dgm:prSet/>
      <dgm:spPr/>
      <dgm:t>
        <a:bodyPr/>
        <a:lstStyle/>
        <a:p>
          <a:endParaRPr lang="en-IN"/>
        </a:p>
      </dgm:t>
    </dgm:pt>
    <dgm:pt modelId="{7E0A953C-20C3-42CA-AED4-D78647BDE000}" type="sibTrans" cxnId="{A9961460-243B-4C71-BEE3-92DD378D9636}">
      <dgm:prSet/>
      <dgm:spPr/>
      <dgm:t>
        <a:bodyPr/>
        <a:lstStyle/>
        <a:p>
          <a:endParaRPr lang="en-IN"/>
        </a:p>
      </dgm:t>
    </dgm:pt>
    <dgm:pt modelId="{9AAEAA80-AF25-48E3-8188-C2AC2D061640}" type="pres">
      <dgm:prSet presAssocID="{F1940951-B03D-4F90-9BFD-8D01EBEFB335}" presName="Name0" presStyleCnt="0">
        <dgm:presLayoutVars>
          <dgm:dir/>
          <dgm:resizeHandles val="exact"/>
        </dgm:presLayoutVars>
      </dgm:prSet>
      <dgm:spPr/>
    </dgm:pt>
    <dgm:pt modelId="{089BF064-B856-442C-B8CB-FFF3EDB56BE2}" type="pres">
      <dgm:prSet presAssocID="{F1940951-B03D-4F90-9BFD-8D01EBEFB335}" presName="vNodes" presStyleCnt="0"/>
      <dgm:spPr/>
    </dgm:pt>
    <dgm:pt modelId="{9B9C90D4-6218-4590-AD6C-172BC00E7B51}" type="pres">
      <dgm:prSet presAssocID="{E56A8471-E420-476C-A60C-9EA1689F7015}" presName="node" presStyleLbl="node1" presStyleIdx="0" presStyleCnt="3" custScaleX="336881" custScaleY="109676">
        <dgm:presLayoutVars>
          <dgm:bulletEnabled val="1"/>
        </dgm:presLayoutVars>
      </dgm:prSet>
      <dgm:spPr>
        <a:prstGeom prst="roundRect">
          <a:avLst/>
        </a:prstGeom>
      </dgm:spPr>
    </dgm:pt>
    <dgm:pt modelId="{FDC39643-3E54-4733-85E8-6A280A29F553}" type="pres">
      <dgm:prSet presAssocID="{AAB0DA39-AA10-4B95-925E-292C8A860D7C}" presName="spacerT" presStyleCnt="0"/>
      <dgm:spPr/>
    </dgm:pt>
    <dgm:pt modelId="{BE67DDEA-433B-4FCE-9046-6F2E059B83D3}" type="pres">
      <dgm:prSet presAssocID="{AAB0DA39-AA10-4B95-925E-292C8A860D7C}" presName="sibTrans" presStyleLbl="sibTrans2D1" presStyleIdx="0" presStyleCnt="2"/>
      <dgm:spPr/>
    </dgm:pt>
    <dgm:pt modelId="{D24A3D14-8DED-4F56-BEC4-7A7A94BEB62A}" type="pres">
      <dgm:prSet presAssocID="{AAB0DA39-AA10-4B95-925E-292C8A860D7C}" presName="spacerB" presStyleCnt="0"/>
      <dgm:spPr/>
    </dgm:pt>
    <dgm:pt modelId="{0C3DD69E-294D-48DF-A9CA-9A1E7872325B}" type="pres">
      <dgm:prSet presAssocID="{261F7137-D819-46D6-822A-9AB269ACAD22}" presName="node" presStyleLbl="node1" presStyleIdx="1" presStyleCnt="3" custScaleX="340430" custScaleY="122587">
        <dgm:presLayoutVars>
          <dgm:bulletEnabled val="1"/>
        </dgm:presLayoutVars>
      </dgm:prSet>
      <dgm:spPr>
        <a:prstGeom prst="roundRect">
          <a:avLst/>
        </a:prstGeom>
      </dgm:spPr>
    </dgm:pt>
    <dgm:pt modelId="{1EFD369A-CE59-45EE-B6E7-CAE616A3DDFA}" type="pres">
      <dgm:prSet presAssocID="{F1940951-B03D-4F90-9BFD-8D01EBEFB335}" presName="sibTransLast" presStyleLbl="sibTrans2D1" presStyleIdx="1" presStyleCnt="2" custScaleX="180386"/>
      <dgm:spPr/>
    </dgm:pt>
    <dgm:pt modelId="{DDE1BBEE-B2C7-4F1D-A1D6-39EA288498FF}" type="pres">
      <dgm:prSet presAssocID="{F1940951-B03D-4F90-9BFD-8D01EBEFB335}" presName="connectorText" presStyleLbl="sibTrans2D1" presStyleIdx="1" presStyleCnt="2"/>
      <dgm:spPr/>
    </dgm:pt>
    <dgm:pt modelId="{D6F83A50-24A2-471B-9F18-C290DEBE4B22}" type="pres">
      <dgm:prSet presAssocID="{F1940951-B03D-4F90-9BFD-8D01EBEFB335}" presName="lastNode" presStyleLbl="node1" presStyleIdx="2" presStyleCnt="3" custScaleX="97474" custScaleY="64408">
        <dgm:presLayoutVars>
          <dgm:bulletEnabled val="1"/>
        </dgm:presLayoutVars>
      </dgm:prSet>
      <dgm:spPr>
        <a:prstGeom prst="roundRect">
          <a:avLst/>
        </a:prstGeom>
      </dgm:spPr>
    </dgm:pt>
  </dgm:ptLst>
  <dgm:cxnLst>
    <dgm:cxn modelId="{31118005-CCAA-457E-80AB-9BE6481B6D1B}" type="presOf" srcId="{6265C7EF-B933-46A4-A583-46AE62A53179}" destId="{1EFD369A-CE59-45EE-B6E7-CAE616A3DDFA}" srcOrd="0" destOrd="0" presId="urn:microsoft.com/office/officeart/2005/8/layout/equation2"/>
    <dgm:cxn modelId="{0A8D0C21-A26B-4B38-9DB7-0154EC5C2E5A}" type="presOf" srcId="{18D438DB-7DDD-469D-8AF6-A6DF418E61B8}" destId="{D6F83A50-24A2-471B-9F18-C290DEBE4B22}" srcOrd="0" destOrd="0" presId="urn:microsoft.com/office/officeart/2005/8/layout/equation2"/>
    <dgm:cxn modelId="{4092E730-80C6-47DE-816F-946B09327930}" type="presOf" srcId="{E56A8471-E420-476C-A60C-9EA1689F7015}" destId="{9B9C90D4-6218-4590-AD6C-172BC00E7B51}" srcOrd="0" destOrd="0" presId="urn:microsoft.com/office/officeart/2005/8/layout/equation2"/>
    <dgm:cxn modelId="{A9961460-243B-4C71-BEE3-92DD378D9636}" srcId="{F1940951-B03D-4F90-9BFD-8D01EBEFB335}" destId="{18D438DB-7DDD-469D-8AF6-A6DF418E61B8}" srcOrd="2" destOrd="0" parTransId="{CB6C8B30-443E-4459-A83A-D1FC5836F9C3}" sibTransId="{7E0A953C-20C3-42CA-AED4-D78647BDE000}"/>
    <dgm:cxn modelId="{B2470457-70A8-43D8-A386-F49B623CDB3A}" type="presOf" srcId="{AAB0DA39-AA10-4B95-925E-292C8A860D7C}" destId="{BE67DDEA-433B-4FCE-9046-6F2E059B83D3}" srcOrd="0" destOrd="0" presId="urn:microsoft.com/office/officeart/2005/8/layout/equation2"/>
    <dgm:cxn modelId="{904CBC5A-CEDF-4C4B-88C9-BBDC52E2F86E}" type="presOf" srcId="{F1940951-B03D-4F90-9BFD-8D01EBEFB335}" destId="{9AAEAA80-AF25-48E3-8188-C2AC2D061640}" srcOrd="0" destOrd="0" presId="urn:microsoft.com/office/officeart/2005/8/layout/equation2"/>
    <dgm:cxn modelId="{B1CDBDBE-2E98-4BE8-BA32-3CFD516B86F8}" type="presOf" srcId="{6265C7EF-B933-46A4-A583-46AE62A53179}" destId="{DDE1BBEE-B2C7-4F1D-A1D6-39EA288498FF}" srcOrd="1" destOrd="0" presId="urn:microsoft.com/office/officeart/2005/8/layout/equation2"/>
    <dgm:cxn modelId="{D9C29CCD-017D-487C-A91D-5EC6F2A6CB13}" srcId="{F1940951-B03D-4F90-9BFD-8D01EBEFB335}" destId="{261F7137-D819-46D6-822A-9AB269ACAD22}" srcOrd="1" destOrd="0" parTransId="{65FEE284-71EB-48D2-87CA-7D9EB85F0226}" sibTransId="{6265C7EF-B933-46A4-A583-46AE62A53179}"/>
    <dgm:cxn modelId="{2A276CE0-A68A-4A26-9A97-4D36E6534A7D}" type="presOf" srcId="{261F7137-D819-46D6-822A-9AB269ACAD22}" destId="{0C3DD69E-294D-48DF-A9CA-9A1E7872325B}" srcOrd="0" destOrd="0" presId="urn:microsoft.com/office/officeart/2005/8/layout/equation2"/>
    <dgm:cxn modelId="{480C2AE6-CB2C-46E9-BBBA-A3B9802BD5FC}" srcId="{F1940951-B03D-4F90-9BFD-8D01EBEFB335}" destId="{E56A8471-E420-476C-A60C-9EA1689F7015}" srcOrd="0" destOrd="0" parTransId="{A8091DAE-3349-440D-AF60-E96ACF0BA160}" sibTransId="{AAB0DA39-AA10-4B95-925E-292C8A860D7C}"/>
    <dgm:cxn modelId="{04592209-80F0-4918-8E6A-C802D25E527B}" type="presParOf" srcId="{9AAEAA80-AF25-48E3-8188-C2AC2D061640}" destId="{089BF064-B856-442C-B8CB-FFF3EDB56BE2}" srcOrd="0" destOrd="0" presId="urn:microsoft.com/office/officeart/2005/8/layout/equation2"/>
    <dgm:cxn modelId="{AD011708-1D8B-4F4E-AAE2-A583589B4247}" type="presParOf" srcId="{089BF064-B856-442C-B8CB-FFF3EDB56BE2}" destId="{9B9C90D4-6218-4590-AD6C-172BC00E7B51}" srcOrd="0" destOrd="0" presId="urn:microsoft.com/office/officeart/2005/8/layout/equation2"/>
    <dgm:cxn modelId="{ADF2F443-74C6-4270-B87B-33C0545B4BB5}" type="presParOf" srcId="{089BF064-B856-442C-B8CB-FFF3EDB56BE2}" destId="{FDC39643-3E54-4733-85E8-6A280A29F553}" srcOrd="1" destOrd="0" presId="urn:microsoft.com/office/officeart/2005/8/layout/equation2"/>
    <dgm:cxn modelId="{AE545710-C509-48F4-90B4-FBC065DA6AC9}" type="presParOf" srcId="{089BF064-B856-442C-B8CB-FFF3EDB56BE2}" destId="{BE67DDEA-433B-4FCE-9046-6F2E059B83D3}" srcOrd="2" destOrd="0" presId="urn:microsoft.com/office/officeart/2005/8/layout/equation2"/>
    <dgm:cxn modelId="{FF79AA0A-1333-4390-8C18-B88CB3DADF99}" type="presParOf" srcId="{089BF064-B856-442C-B8CB-FFF3EDB56BE2}" destId="{D24A3D14-8DED-4F56-BEC4-7A7A94BEB62A}" srcOrd="3" destOrd="0" presId="urn:microsoft.com/office/officeart/2005/8/layout/equation2"/>
    <dgm:cxn modelId="{8427DBBB-BAB3-4FC4-81CE-BC43AD8A81F2}" type="presParOf" srcId="{089BF064-B856-442C-B8CB-FFF3EDB56BE2}" destId="{0C3DD69E-294D-48DF-A9CA-9A1E7872325B}" srcOrd="4" destOrd="0" presId="urn:microsoft.com/office/officeart/2005/8/layout/equation2"/>
    <dgm:cxn modelId="{C073A8DC-2359-4997-87D7-BBC7C47F9893}" type="presParOf" srcId="{9AAEAA80-AF25-48E3-8188-C2AC2D061640}" destId="{1EFD369A-CE59-45EE-B6E7-CAE616A3DDFA}" srcOrd="1" destOrd="0" presId="urn:microsoft.com/office/officeart/2005/8/layout/equation2"/>
    <dgm:cxn modelId="{296DE367-0F9C-47D1-8634-DAEB0A14D809}" type="presParOf" srcId="{1EFD369A-CE59-45EE-B6E7-CAE616A3DDFA}" destId="{DDE1BBEE-B2C7-4F1D-A1D6-39EA288498FF}" srcOrd="0" destOrd="0" presId="urn:microsoft.com/office/officeart/2005/8/layout/equation2"/>
    <dgm:cxn modelId="{A9ECDC87-B738-4E65-9A71-E4CF0AC9DE38}" type="presParOf" srcId="{9AAEAA80-AF25-48E3-8188-C2AC2D061640}" destId="{D6F83A50-24A2-471B-9F18-C290DEBE4B22}"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BAC2AE-F43B-4B84-91DE-DFE2F4D21138}"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en-IN"/>
        </a:p>
      </dgm:t>
    </dgm:pt>
    <mc:AlternateContent xmlns:mc="http://schemas.openxmlformats.org/markup-compatibility/2006" xmlns:a14="http://schemas.microsoft.com/office/drawing/2010/main">
      <mc:Choice Requires="a14">
        <dgm:pt modelId="{C588B5C7-F7A0-423B-8E6C-021ACA81E38A}">
          <dgm:prSet phldrT="[Text]" custT="1"/>
          <dgm:spPr/>
          <dgm:t>
            <a:bodyPr/>
            <a:lstStyle/>
            <a:p>
              <a:pPr>
                <a:buFont typeface="Symbol" panose="05050102010706020507" pitchFamily="18" charset="2"/>
                <a:buChar char=""/>
              </a:pPr>
              <a:r>
                <a:rPr lang="en-IN" sz="1800" dirty="0">
                  <a:latin typeface="Calibri" panose="020F0502020204030204" pitchFamily="34" charset="0"/>
                  <a:ea typeface="Calibri" panose="020F0502020204030204" pitchFamily="34" charset="0"/>
                  <a:cs typeface="Vrinda" panose="020B0502040204020203" pitchFamily="34" charset="0"/>
                </a:rPr>
                <a:t>H</a:t>
              </a:r>
              <a:r>
                <a:rPr lang="en-IN" sz="18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dirty="0">
                  <a:effectLst/>
                  <a:latin typeface="Calibri" panose="020F0502020204030204" pitchFamily="34" charset="0"/>
                  <a:ea typeface="Calibri" panose="020F0502020204030204" pitchFamily="34" charset="0"/>
                  <a:cs typeface="Vrinda" panose="020B0502040204020203" pitchFamily="34" charset="0"/>
                </a:rPr>
                <a:t> massive </a:t>
              </a:r>
              <a:r>
                <a:rPr lang="en-IN" sz="1800" dirty="0">
                  <a:effectLst/>
                  <a:latin typeface="Calibri" panose="020F0502020204030204" pitchFamily="34" charset="0"/>
                  <a:ea typeface="Calibri" panose="020F0502020204030204" pitchFamily="34" charset="0"/>
                  <a:cs typeface="Vrinda" panose="020B0502040204020203" pitchFamily="34" charset="0"/>
                </a:rPr>
                <a:t>NS &gt;2</a:t>
              </a:r>
              <a14:m>
                <m:oMath xmlns:m="http://schemas.openxmlformats.org/officeDocument/2006/math">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 (</m:t>
                  </m:r>
                </m:oMath>
              </a14:m>
              <a:r>
                <a:rPr lang="en-IN" sz="1800" dirty="0"/>
                <a:t>and also possibly the NS candidate of </a:t>
              </a:r>
              <a:r>
                <a:rPr lang="en-IN" sz="1800" dirty="0">
                  <a:latin typeface="+mj-lt"/>
                </a:rPr>
                <a:t>GW190814</a:t>
              </a:r>
              <a:r>
                <a:rPr lang="en-IN" sz="1800" dirty="0"/>
                <a:t> belonging to mass gap </a:t>
              </a:r>
              <a14:m>
                <m:oMath xmlns:m="http://schemas.openxmlformats.org/officeDocument/2006/math">
                  <m:sSub>
                    <m:sSubPr>
                      <m:ctrlPr>
                        <a:rPr lang="en-IN" sz="1800" i="1"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effectLst/>
                          <a:latin typeface="Cambria Math" panose="02040503050406030204" pitchFamily="18" charset="0"/>
                          <a:ea typeface="Calibri" panose="020F0502020204030204" pitchFamily="34" charset="0"/>
                          <a:cs typeface="Vrinda" panose="020B0502040204020203" pitchFamily="34" charset="0"/>
                        </a:rPr>
                        <m:t>2.5</m:t>
                      </m:r>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&lt;</m:t>
                  </m:r>
                  <m:r>
                    <a:rPr lang="en-IN" sz="1800" b="0" i="1" smtClean="0">
                      <a:effectLst/>
                      <a:latin typeface="Cambria Math" panose="02040503050406030204" pitchFamily="18" charset="0"/>
                      <a:ea typeface="Calibri" panose="020F0502020204030204" pitchFamily="34" charset="0"/>
                      <a:cs typeface="Vrinda" panose="020B0502040204020203" pitchFamily="34" charset="0"/>
                    </a:rPr>
                    <m:t>𝑀</m:t>
                  </m:r>
                  <m:r>
                    <a:rPr lang="en-IN" sz="1800" b="0" i="1" smtClean="0">
                      <a:effectLst/>
                      <a:latin typeface="Cambria Math" panose="02040503050406030204" pitchFamily="18" charset="0"/>
                      <a:ea typeface="Calibri" panose="020F0502020204030204" pitchFamily="34" charset="0"/>
                      <a:cs typeface="Vrinda" panose="020B0502040204020203" pitchFamily="34" charset="0"/>
                    </a:rPr>
                    <m:t>&lt;</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effectLst/>
                          <a:latin typeface="Cambria Math" panose="02040503050406030204" pitchFamily="18" charset="0"/>
                          <a:ea typeface="Calibri" panose="020F0502020204030204" pitchFamily="34" charset="0"/>
                          <a:cs typeface="Vrinda" panose="020B0502040204020203" pitchFamily="34" charset="0"/>
                        </a:rPr>
                        <m:t>5</m:t>
                      </m:r>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effectLst/>
                      <a:latin typeface="Cambria Math" panose="02040503050406030204" pitchFamily="18" charset="0"/>
                      <a:ea typeface="Calibri" panose="020F0502020204030204" pitchFamily="34" charset="0"/>
                      <a:cs typeface="Vrinda" panose="020B0502040204020203" pitchFamily="34" charset="0"/>
                    </a:rPr>
                    <m:t>)</m:t>
                  </m:r>
                </m:oMath>
              </a14:m>
              <a:r>
                <a:rPr lang="en-IN" sz="1800" dirty="0"/>
                <a:t>.</a:t>
              </a:r>
            </a:p>
          </dgm:t>
        </dgm:pt>
      </mc:Choice>
      <mc:Fallback xmlns="">
        <dgm:pt modelId="{C588B5C7-F7A0-423B-8E6C-021ACA81E38A}">
          <dgm:prSet phldrT="[Text]" custT="1"/>
          <dgm:spPr/>
          <dgm:t>
            <a:bodyPr/>
            <a:lstStyle/>
            <a:p>
              <a:pPr>
                <a:buFont typeface="Symbol" panose="05050102010706020507" pitchFamily="18" charset="2"/>
                <a:buChar char=""/>
              </a:pPr>
              <a:r>
                <a:rPr lang="en-IN" sz="1800" dirty="0">
                  <a:latin typeface="Calibri" panose="020F0502020204030204" pitchFamily="34" charset="0"/>
                  <a:ea typeface="Calibri" panose="020F0502020204030204" pitchFamily="34" charset="0"/>
                  <a:cs typeface="Vrinda" panose="020B0502040204020203" pitchFamily="34" charset="0"/>
                </a:rPr>
                <a:t>H</a:t>
              </a:r>
              <a:r>
                <a:rPr lang="en-IN" sz="18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dirty="0">
                  <a:effectLst/>
                  <a:latin typeface="Calibri" panose="020F0502020204030204" pitchFamily="34" charset="0"/>
                  <a:ea typeface="Calibri" panose="020F0502020204030204" pitchFamily="34" charset="0"/>
                  <a:cs typeface="Vrinda" panose="020B0502040204020203" pitchFamily="34" charset="0"/>
                </a:rPr>
                <a:t> massive </a:t>
              </a:r>
              <a:r>
                <a:rPr lang="en-IN" sz="1800" dirty="0">
                  <a:effectLst/>
                  <a:latin typeface="Calibri" panose="020F0502020204030204" pitchFamily="34" charset="0"/>
                  <a:ea typeface="Calibri" panose="020F0502020204030204" pitchFamily="34" charset="0"/>
                  <a:cs typeface="Vrinda" panose="020B0502040204020203" pitchFamily="34" charset="0"/>
                </a:rPr>
                <a:t>NS &gt;2</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  (</a:t>
              </a:r>
              <a:r>
                <a:rPr lang="en-IN" sz="1800" dirty="0"/>
                <a:t>and also possibly the NS candidate of </a:t>
              </a:r>
              <a:r>
                <a:rPr lang="en-IN" sz="1800" dirty="0">
                  <a:latin typeface="+mj-lt"/>
                </a:rPr>
                <a:t>GW190814</a:t>
              </a:r>
              <a:r>
                <a:rPr lang="en-IN" sz="1800" dirty="0"/>
                <a:t> belonging to mass gap </a:t>
              </a:r>
              <a:r>
                <a:rPr lang="en-IN" sz="1800" i="0">
                  <a:effectLst/>
                  <a:latin typeface="Cambria Math" panose="02040503050406030204" pitchFamily="18" charset="0"/>
                  <a:ea typeface="Calibri" panose="020F0502020204030204" pitchFamily="34" charset="0"/>
                  <a:cs typeface="Vrinda" panose="020B0502040204020203" pitchFamily="34" charset="0"/>
                </a:rPr>
                <a:t>〖</a:t>
              </a:r>
              <a:r>
                <a:rPr lang="en-IN" sz="1800" b="0" i="0">
                  <a:effectLst/>
                  <a:latin typeface="Cambria Math" panose="02040503050406030204" pitchFamily="18" charset="0"/>
                  <a:ea typeface="Calibri" panose="020F0502020204030204" pitchFamily="34" charset="0"/>
                  <a:cs typeface="Vrinda" panose="020B0502040204020203" pitchFamily="34" charset="0"/>
                </a:rPr>
                <a:t>2.5</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&lt;𝑀&lt;</a:t>
              </a:r>
              <a:r>
                <a:rPr lang="en-IN" sz="1800" i="0">
                  <a:effectLst/>
                  <a:latin typeface="Cambria Math" panose="02040503050406030204" pitchFamily="18" charset="0"/>
                  <a:ea typeface="Calibri" panose="020F0502020204030204" pitchFamily="34" charset="0"/>
                  <a:cs typeface="Vrinda" panose="020B0502040204020203" pitchFamily="34" charset="0"/>
                </a:rPr>
                <a:t>〖</a:t>
              </a:r>
              <a:r>
                <a:rPr lang="en-IN" sz="1800" b="0" i="0">
                  <a:effectLst/>
                  <a:latin typeface="Cambria Math" panose="02040503050406030204" pitchFamily="18" charset="0"/>
                  <a:ea typeface="Calibri" panose="020F0502020204030204" pitchFamily="34" charset="0"/>
                  <a:cs typeface="Vrinda" panose="020B0502040204020203" pitchFamily="34" charset="0"/>
                </a:rPr>
                <a:t>5</a:t>
              </a:r>
              <a:r>
                <a:rPr lang="en-IN" sz="1800" i="0">
                  <a:effectLst/>
                  <a:latin typeface="Cambria Math" panose="02040503050406030204" pitchFamily="18" charset="0"/>
                  <a:ea typeface="Calibri" panose="020F0502020204030204" pitchFamily="34" charset="0"/>
                  <a:cs typeface="Vrinda" panose="020B0502040204020203" pitchFamily="34" charset="0"/>
                </a:rPr>
                <a:t>𝑀〗_ʘ</a:t>
              </a:r>
              <a:r>
                <a:rPr lang="en-IN" sz="1800" b="0" i="0">
                  <a:effectLst/>
                  <a:latin typeface="Cambria Math" panose="02040503050406030204" pitchFamily="18" charset="0"/>
                  <a:ea typeface="Calibri" panose="020F0502020204030204" pitchFamily="34" charset="0"/>
                  <a:cs typeface="Vrinda" panose="020B0502040204020203" pitchFamily="34" charset="0"/>
                </a:rPr>
                <a:t>)</a:t>
              </a:r>
              <a:r>
                <a:rPr lang="en-IN" sz="1800" dirty="0"/>
                <a:t>.</a:t>
              </a:r>
            </a:p>
          </dgm:t>
        </dgm:pt>
      </mc:Fallback>
    </mc:AlternateContent>
    <dgm:pt modelId="{384FCE1B-2CCC-46DB-8028-AE99339E1D77}" type="sibTrans" cxnId="{EB9D3771-BEC3-4C05-BCF6-2C2F9BB40ECD}">
      <dgm:prSet/>
      <dgm:spPr/>
      <dgm:t>
        <a:bodyPr/>
        <a:lstStyle/>
        <a:p>
          <a:endParaRPr lang="en-IN"/>
        </a:p>
      </dgm:t>
    </dgm:pt>
    <dgm:pt modelId="{8EB3034B-EF1C-4425-97F3-66E466B7032F}" type="parTrans" cxnId="{EB9D3771-BEC3-4C05-BCF6-2C2F9BB40ECD}">
      <dgm:prSet/>
      <dgm:spPr/>
      <dgm:t>
        <a:bodyPr/>
        <a:lstStyle/>
        <a:p>
          <a:endParaRPr lang="en-IN"/>
        </a:p>
      </dgm:t>
    </dgm:pt>
    <dgm:pt modelId="{8D0CD3AB-8539-412F-B0EF-CD8A77E451F5}">
      <dgm:prSet phldrT="[Text]" custT="1"/>
      <dgm:spPr/>
      <dgm:t>
        <a:bodyPr/>
        <a:lstStyle/>
        <a:p>
          <a:pPr>
            <a:buFont typeface="Symbol" panose="05050102010706020507" pitchFamily="18" charset="2"/>
            <a:buChar char=""/>
          </a:pPr>
          <a:endParaRPr lang="en-IN" sz="1800" dirty="0"/>
        </a:p>
      </dgm:t>
    </dgm:pt>
    <dgm:pt modelId="{9B16460A-E2E9-42C8-AC27-C301BC4EE1E4}" type="parTrans" cxnId="{C7A9332A-84E1-44E2-BD68-CABC2AF8EEC7}">
      <dgm:prSet/>
      <dgm:spPr/>
    </dgm:pt>
    <dgm:pt modelId="{CE93FCD4-56D2-42EE-A3EC-8ED11DCA5545}" type="sibTrans" cxnId="{C7A9332A-84E1-44E2-BD68-CABC2AF8EEC7}">
      <dgm:prSet/>
      <dgm:spPr/>
    </dgm:pt>
    <dgm:pt modelId="{6ADB2A2A-3239-4C2E-AEEB-B3EA07C9AD79}">
      <dgm:prSet phldrT="[Text]" custT="1"/>
      <dgm:spPr/>
      <dgm:t>
        <a:bodyPr/>
        <a:lstStyle/>
        <a:p>
          <a:pPr>
            <a:buFont typeface="Symbol" panose="05050102010706020507" pitchFamily="18" charset="2"/>
            <a:buChar char=""/>
          </a:pPr>
          <a:endParaRPr lang="en-IN" sz="1800" dirty="0"/>
        </a:p>
      </dgm:t>
    </dgm:pt>
    <dgm:pt modelId="{AE6ECA82-99BE-42A3-A775-28EEE2C1D11D}" type="parTrans" cxnId="{7241D4EA-79E7-4118-8FED-E19CD8E7C091}">
      <dgm:prSet/>
      <dgm:spPr/>
    </dgm:pt>
    <dgm:pt modelId="{39281759-4691-4221-836C-62FE7EC5B049}" type="sibTrans" cxnId="{7241D4EA-79E7-4118-8FED-E19CD8E7C091}">
      <dgm:prSet/>
      <dgm:spPr/>
    </dgm:pt>
    <dgm:pt modelId="{38DA640B-0FC9-4F03-B469-20D332A4EAB9}">
      <dgm:prSet phldrT="[Text]" custT="1"/>
      <dgm:spPr/>
      <dgm:t>
        <a:bodyPr/>
        <a:lstStyle/>
        <a:p>
          <a:pPr>
            <a:buFont typeface="Symbol" panose="05050102010706020507" pitchFamily="18" charset="2"/>
            <a:buChar char=""/>
          </a:pPr>
          <a:endParaRPr lang="en-IN" sz="1800" dirty="0"/>
        </a:p>
      </dgm:t>
    </dgm:pt>
    <dgm:pt modelId="{D36C6BA8-DF9B-4184-805E-8B7DCEE1EEB6}" type="parTrans" cxnId="{C2CCB099-1077-46D6-82C5-2CDAD4E64913}">
      <dgm:prSet/>
      <dgm:spPr/>
    </dgm:pt>
    <dgm:pt modelId="{12F67F1C-5136-476E-A5E0-524EF87E92F8}" type="sibTrans" cxnId="{C2CCB099-1077-46D6-82C5-2CDAD4E64913}">
      <dgm:prSet/>
      <dgm:spPr/>
    </dgm:pt>
    <dgm:pt modelId="{343E5377-2961-40D2-B4D0-3676A672B888}">
      <dgm:prSet phldrT="[Text]" custT="1"/>
      <dgm:spPr/>
      <dgm:t>
        <a:bodyPr/>
        <a:lstStyle/>
        <a:p>
          <a:pPr>
            <a:buFont typeface="Symbol" panose="05050102010706020507" pitchFamily="18" charset="2"/>
            <a:buChar char=""/>
          </a:pPr>
          <a:endParaRPr lang="en-IN" sz="1800" dirty="0"/>
        </a:p>
      </dgm:t>
    </dgm:pt>
    <dgm:pt modelId="{2EBF9EDB-EE59-4076-BD32-F0677444359C}" type="parTrans" cxnId="{1D90FDD6-DAEA-4F10-BC0D-9AD7A62709AD}">
      <dgm:prSet/>
      <dgm:spPr/>
    </dgm:pt>
    <dgm:pt modelId="{69D7B7C8-DCCB-45AC-BAB0-9C1891150B2D}" type="sibTrans" cxnId="{1D90FDD6-DAEA-4F10-BC0D-9AD7A62709AD}">
      <dgm:prSet/>
      <dgm:spPr/>
    </dgm:pt>
    <dgm:pt modelId="{3E406597-76A8-4C97-9DB4-5CD0C8ECFD68}" type="pres">
      <dgm:prSet presAssocID="{E3BAC2AE-F43B-4B84-91DE-DFE2F4D21138}" presName="Name0" presStyleCnt="0">
        <dgm:presLayoutVars>
          <dgm:chMax val="7"/>
          <dgm:chPref val="7"/>
          <dgm:dir/>
        </dgm:presLayoutVars>
      </dgm:prSet>
      <dgm:spPr/>
    </dgm:pt>
    <dgm:pt modelId="{D51F8FE4-5577-4D77-82BE-D352AB806D37}" type="pres">
      <dgm:prSet presAssocID="{E3BAC2AE-F43B-4B84-91DE-DFE2F4D21138}" presName="Name1" presStyleCnt="0"/>
      <dgm:spPr/>
    </dgm:pt>
    <dgm:pt modelId="{A2756CE0-1A68-42F6-B175-F01AE3865828}" type="pres">
      <dgm:prSet presAssocID="{E3BAC2AE-F43B-4B84-91DE-DFE2F4D21138}" presName="cycle" presStyleCnt="0"/>
      <dgm:spPr/>
    </dgm:pt>
    <dgm:pt modelId="{E7DFE50E-3CD3-4A53-B550-BA7C445DAE34}" type="pres">
      <dgm:prSet presAssocID="{E3BAC2AE-F43B-4B84-91DE-DFE2F4D21138}" presName="srcNode" presStyleLbl="node1" presStyleIdx="0" presStyleCnt="5"/>
      <dgm:spPr/>
    </dgm:pt>
    <dgm:pt modelId="{52377736-BB54-4CDC-9337-E31F749191DC}" type="pres">
      <dgm:prSet presAssocID="{E3BAC2AE-F43B-4B84-91DE-DFE2F4D21138}" presName="conn" presStyleLbl="parChTrans1D2" presStyleIdx="0" presStyleCnt="1"/>
      <dgm:spPr/>
    </dgm:pt>
    <dgm:pt modelId="{DABF26DB-D611-4ED8-BA3A-B8CC4A5A870A}" type="pres">
      <dgm:prSet presAssocID="{E3BAC2AE-F43B-4B84-91DE-DFE2F4D21138}" presName="extraNode" presStyleLbl="node1" presStyleIdx="0" presStyleCnt="5"/>
      <dgm:spPr/>
    </dgm:pt>
    <dgm:pt modelId="{691922A0-83FA-450E-A647-A5CC485BC9D6}" type="pres">
      <dgm:prSet presAssocID="{E3BAC2AE-F43B-4B84-91DE-DFE2F4D21138}" presName="dstNode" presStyleLbl="node1" presStyleIdx="0" presStyleCnt="5"/>
      <dgm:spPr/>
    </dgm:pt>
    <dgm:pt modelId="{31B2DA11-DCD8-42FB-BD99-F9C6041BA81B}" type="pres">
      <dgm:prSet presAssocID="{C588B5C7-F7A0-423B-8E6C-021ACA81E38A}" presName="text_1" presStyleLbl="node1" presStyleIdx="0" presStyleCnt="5" custLinFactNeighborY="-176">
        <dgm:presLayoutVars>
          <dgm:bulletEnabled val="1"/>
        </dgm:presLayoutVars>
      </dgm:prSet>
      <dgm:spPr/>
    </dgm:pt>
    <dgm:pt modelId="{C75463E4-74A7-4DA9-AF79-1E75CFF06ABD}" type="pres">
      <dgm:prSet presAssocID="{C588B5C7-F7A0-423B-8E6C-021ACA81E38A}" presName="accent_1" presStyleCnt="0"/>
      <dgm:spPr/>
    </dgm:pt>
    <dgm:pt modelId="{6CBCC71B-5945-4105-B768-25790CD3DD46}" type="pres">
      <dgm:prSet presAssocID="{C588B5C7-F7A0-423B-8E6C-021ACA81E38A}" presName="accentRepeatNode" presStyleLbl="solidFgAcc1" presStyleIdx="0" presStyleCnt="5"/>
      <dgm:spPr/>
    </dgm:pt>
    <dgm:pt modelId="{77DC7DC8-44B7-4329-BB20-456D5EDF1661}" type="pres">
      <dgm:prSet presAssocID="{6ADB2A2A-3239-4C2E-AEEB-B3EA07C9AD79}" presName="text_2" presStyleLbl="node1" presStyleIdx="1" presStyleCnt="5">
        <dgm:presLayoutVars>
          <dgm:bulletEnabled val="1"/>
        </dgm:presLayoutVars>
      </dgm:prSet>
      <dgm:spPr/>
    </dgm:pt>
    <dgm:pt modelId="{DBAA8507-59E5-4D3E-86FA-FC0D2DFD3C36}" type="pres">
      <dgm:prSet presAssocID="{6ADB2A2A-3239-4C2E-AEEB-B3EA07C9AD79}" presName="accent_2" presStyleCnt="0"/>
      <dgm:spPr/>
    </dgm:pt>
    <dgm:pt modelId="{95682104-7482-4B51-AA26-2BD8C86187F5}" type="pres">
      <dgm:prSet presAssocID="{6ADB2A2A-3239-4C2E-AEEB-B3EA07C9AD79}" presName="accentRepeatNode" presStyleLbl="solidFgAcc1" presStyleIdx="1" presStyleCnt="5"/>
      <dgm:spPr/>
    </dgm:pt>
    <dgm:pt modelId="{C8B0EA0D-8F97-4CE6-87AC-5CD2592DEE4A}" type="pres">
      <dgm:prSet presAssocID="{38DA640B-0FC9-4F03-B469-20D332A4EAB9}" presName="text_3" presStyleLbl="node1" presStyleIdx="2" presStyleCnt="5">
        <dgm:presLayoutVars>
          <dgm:bulletEnabled val="1"/>
        </dgm:presLayoutVars>
      </dgm:prSet>
      <dgm:spPr/>
    </dgm:pt>
    <dgm:pt modelId="{B0A3AB1F-DD52-4B96-9750-588D0DC5AC55}" type="pres">
      <dgm:prSet presAssocID="{38DA640B-0FC9-4F03-B469-20D332A4EAB9}" presName="accent_3" presStyleCnt="0"/>
      <dgm:spPr/>
    </dgm:pt>
    <dgm:pt modelId="{54059D0A-1192-41B8-A51D-87BBE1DD94BB}" type="pres">
      <dgm:prSet presAssocID="{38DA640B-0FC9-4F03-B469-20D332A4EAB9}" presName="accentRepeatNode" presStyleLbl="solidFgAcc1" presStyleIdx="2" presStyleCnt="5"/>
      <dgm:spPr/>
    </dgm:pt>
    <dgm:pt modelId="{AA98D3B6-FA04-4B9D-9469-F1E1F2F15EBB}" type="pres">
      <dgm:prSet presAssocID="{343E5377-2961-40D2-B4D0-3676A672B888}" presName="text_4" presStyleLbl="node1" presStyleIdx="3" presStyleCnt="5">
        <dgm:presLayoutVars>
          <dgm:bulletEnabled val="1"/>
        </dgm:presLayoutVars>
      </dgm:prSet>
      <dgm:spPr/>
    </dgm:pt>
    <dgm:pt modelId="{6881CBAB-6A97-43F8-8C04-B5E586373D36}" type="pres">
      <dgm:prSet presAssocID="{343E5377-2961-40D2-B4D0-3676A672B888}" presName="accent_4" presStyleCnt="0"/>
      <dgm:spPr/>
    </dgm:pt>
    <dgm:pt modelId="{94AEDA41-A176-4572-A8C8-BA78887D6AF9}" type="pres">
      <dgm:prSet presAssocID="{343E5377-2961-40D2-B4D0-3676A672B888}" presName="accentRepeatNode" presStyleLbl="solidFgAcc1" presStyleIdx="3" presStyleCnt="5"/>
      <dgm:spPr/>
    </dgm:pt>
    <dgm:pt modelId="{199E3C0C-B996-4B05-AE70-1CEC77544ED4}" type="pres">
      <dgm:prSet presAssocID="{8D0CD3AB-8539-412F-B0EF-CD8A77E451F5}" presName="text_5" presStyleLbl="node1" presStyleIdx="4" presStyleCnt="5">
        <dgm:presLayoutVars>
          <dgm:bulletEnabled val="1"/>
        </dgm:presLayoutVars>
      </dgm:prSet>
      <dgm:spPr/>
    </dgm:pt>
    <dgm:pt modelId="{6600F8EC-4558-44DA-A474-260FB98542ED}" type="pres">
      <dgm:prSet presAssocID="{8D0CD3AB-8539-412F-B0EF-CD8A77E451F5}" presName="accent_5" presStyleCnt="0"/>
      <dgm:spPr/>
    </dgm:pt>
    <dgm:pt modelId="{1639BBA6-A503-4E96-B72F-5CAAEDA98FF8}" type="pres">
      <dgm:prSet presAssocID="{8D0CD3AB-8539-412F-B0EF-CD8A77E451F5}" presName="accentRepeatNode" presStyleLbl="solidFgAcc1" presStyleIdx="4" presStyleCnt="5"/>
      <dgm:spPr/>
    </dgm:pt>
  </dgm:ptLst>
  <dgm:cxnLst>
    <dgm:cxn modelId="{6935C001-3BF6-4A96-830E-7694037EC999}" type="presOf" srcId="{384FCE1B-2CCC-46DB-8028-AE99339E1D77}" destId="{52377736-BB54-4CDC-9337-E31F749191DC}" srcOrd="0" destOrd="0" presId="urn:microsoft.com/office/officeart/2008/layout/VerticalCurvedList"/>
    <dgm:cxn modelId="{34EAC20F-3990-4496-97A4-0E789E8AFEB2}" type="presOf" srcId="{6ADB2A2A-3239-4C2E-AEEB-B3EA07C9AD79}" destId="{77DC7DC8-44B7-4329-BB20-456D5EDF1661}" srcOrd="0" destOrd="0" presId="urn:microsoft.com/office/officeart/2008/layout/VerticalCurvedList"/>
    <dgm:cxn modelId="{C7A9332A-84E1-44E2-BD68-CABC2AF8EEC7}" srcId="{E3BAC2AE-F43B-4B84-91DE-DFE2F4D21138}" destId="{8D0CD3AB-8539-412F-B0EF-CD8A77E451F5}" srcOrd="4" destOrd="0" parTransId="{9B16460A-E2E9-42C8-AC27-C301BC4EE1E4}" sibTransId="{CE93FCD4-56D2-42EE-A3EC-8ED11DCA5545}"/>
    <dgm:cxn modelId="{847E8343-A143-4187-A5AF-7A031F6E8FD7}" type="presOf" srcId="{343E5377-2961-40D2-B4D0-3676A672B888}" destId="{AA98D3B6-FA04-4B9D-9469-F1E1F2F15EBB}" srcOrd="0" destOrd="0" presId="urn:microsoft.com/office/officeart/2008/layout/VerticalCurvedList"/>
    <dgm:cxn modelId="{4F57A669-C8F5-4B8C-9685-5493AB6E897E}" type="presOf" srcId="{E3BAC2AE-F43B-4B84-91DE-DFE2F4D21138}" destId="{3E406597-76A8-4C97-9DB4-5CD0C8ECFD68}" srcOrd="0" destOrd="0" presId="urn:microsoft.com/office/officeart/2008/layout/VerticalCurvedList"/>
    <dgm:cxn modelId="{EB9D3771-BEC3-4C05-BCF6-2C2F9BB40ECD}" srcId="{E3BAC2AE-F43B-4B84-91DE-DFE2F4D21138}" destId="{C588B5C7-F7A0-423B-8E6C-021ACA81E38A}" srcOrd="0" destOrd="0" parTransId="{8EB3034B-EF1C-4425-97F3-66E466B7032F}" sibTransId="{384FCE1B-2CCC-46DB-8028-AE99339E1D77}"/>
    <dgm:cxn modelId="{E05EBC7B-DB98-4C31-82B8-652964A0756A}" type="presOf" srcId="{8D0CD3AB-8539-412F-B0EF-CD8A77E451F5}" destId="{199E3C0C-B996-4B05-AE70-1CEC77544ED4}" srcOrd="0" destOrd="0" presId="urn:microsoft.com/office/officeart/2008/layout/VerticalCurvedList"/>
    <dgm:cxn modelId="{C2CCB099-1077-46D6-82C5-2CDAD4E64913}" srcId="{E3BAC2AE-F43B-4B84-91DE-DFE2F4D21138}" destId="{38DA640B-0FC9-4F03-B469-20D332A4EAB9}" srcOrd="2" destOrd="0" parTransId="{D36C6BA8-DF9B-4184-805E-8B7DCEE1EEB6}" sibTransId="{12F67F1C-5136-476E-A5E0-524EF87E92F8}"/>
    <dgm:cxn modelId="{E42D51D3-9644-4994-9224-4C18FB537F4E}" type="presOf" srcId="{38DA640B-0FC9-4F03-B469-20D332A4EAB9}" destId="{C8B0EA0D-8F97-4CE6-87AC-5CD2592DEE4A}" srcOrd="0" destOrd="0" presId="urn:microsoft.com/office/officeart/2008/layout/VerticalCurvedList"/>
    <dgm:cxn modelId="{1D90FDD6-DAEA-4F10-BC0D-9AD7A62709AD}" srcId="{E3BAC2AE-F43B-4B84-91DE-DFE2F4D21138}" destId="{343E5377-2961-40D2-B4D0-3676A672B888}" srcOrd="3" destOrd="0" parTransId="{2EBF9EDB-EE59-4076-BD32-F0677444359C}" sibTransId="{69D7B7C8-DCCB-45AC-BAB0-9C1891150B2D}"/>
    <dgm:cxn modelId="{FADD11D7-1732-4C9C-BE7B-18B779631FB1}" type="presOf" srcId="{C588B5C7-F7A0-423B-8E6C-021ACA81E38A}" destId="{31B2DA11-DCD8-42FB-BD99-F9C6041BA81B}" srcOrd="0" destOrd="0" presId="urn:microsoft.com/office/officeart/2008/layout/VerticalCurvedList"/>
    <dgm:cxn modelId="{7241D4EA-79E7-4118-8FED-E19CD8E7C091}" srcId="{E3BAC2AE-F43B-4B84-91DE-DFE2F4D21138}" destId="{6ADB2A2A-3239-4C2E-AEEB-B3EA07C9AD79}" srcOrd="1" destOrd="0" parTransId="{AE6ECA82-99BE-42A3-A775-28EEE2C1D11D}" sibTransId="{39281759-4691-4221-836C-62FE7EC5B049}"/>
    <dgm:cxn modelId="{0B953EEE-FAF2-4B54-BD87-55D2512EE8AD}" type="presParOf" srcId="{3E406597-76A8-4C97-9DB4-5CD0C8ECFD68}" destId="{D51F8FE4-5577-4D77-82BE-D352AB806D37}" srcOrd="0" destOrd="0" presId="urn:microsoft.com/office/officeart/2008/layout/VerticalCurvedList"/>
    <dgm:cxn modelId="{9680FC4C-FD3B-4102-8AD6-5D0160716DA5}" type="presParOf" srcId="{D51F8FE4-5577-4D77-82BE-D352AB806D37}" destId="{A2756CE0-1A68-42F6-B175-F01AE3865828}" srcOrd="0" destOrd="0" presId="urn:microsoft.com/office/officeart/2008/layout/VerticalCurvedList"/>
    <dgm:cxn modelId="{232A3B05-68D1-484B-981C-72FB825BA1E1}" type="presParOf" srcId="{A2756CE0-1A68-42F6-B175-F01AE3865828}" destId="{E7DFE50E-3CD3-4A53-B550-BA7C445DAE34}" srcOrd="0" destOrd="0" presId="urn:microsoft.com/office/officeart/2008/layout/VerticalCurvedList"/>
    <dgm:cxn modelId="{832CDDA7-D6B0-44BA-9882-D435B75CBF21}" type="presParOf" srcId="{A2756CE0-1A68-42F6-B175-F01AE3865828}" destId="{52377736-BB54-4CDC-9337-E31F749191DC}" srcOrd="1" destOrd="0" presId="urn:microsoft.com/office/officeart/2008/layout/VerticalCurvedList"/>
    <dgm:cxn modelId="{6F905CCC-D899-4365-96DA-AA0C1B003077}" type="presParOf" srcId="{A2756CE0-1A68-42F6-B175-F01AE3865828}" destId="{DABF26DB-D611-4ED8-BA3A-B8CC4A5A870A}" srcOrd="2" destOrd="0" presId="urn:microsoft.com/office/officeart/2008/layout/VerticalCurvedList"/>
    <dgm:cxn modelId="{5EF42A97-BB2D-41F9-9834-B14B082A9EFF}" type="presParOf" srcId="{A2756CE0-1A68-42F6-B175-F01AE3865828}" destId="{691922A0-83FA-450E-A647-A5CC485BC9D6}" srcOrd="3" destOrd="0" presId="urn:microsoft.com/office/officeart/2008/layout/VerticalCurvedList"/>
    <dgm:cxn modelId="{9DD9E207-F92E-4FEE-A9C7-ABCD26F0834A}" type="presParOf" srcId="{D51F8FE4-5577-4D77-82BE-D352AB806D37}" destId="{31B2DA11-DCD8-42FB-BD99-F9C6041BA81B}" srcOrd="1" destOrd="0" presId="urn:microsoft.com/office/officeart/2008/layout/VerticalCurvedList"/>
    <dgm:cxn modelId="{04DF71BA-5697-4015-B279-730EF0487861}" type="presParOf" srcId="{D51F8FE4-5577-4D77-82BE-D352AB806D37}" destId="{C75463E4-74A7-4DA9-AF79-1E75CFF06ABD}" srcOrd="2" destOrd="0" presId="urn:microsoft.com/office/officeart/2008/layout/VerticalCurvedList"/>
    <dgm:cxn modelId="{2F4C6B96-10BD-4D2B-A30C-B8CE87D3BD7A}" type="presParOf" srcId="{C75463E4-74A7-4DA9-AF79-1E75CFF06ABD}" destId="{6CBCC71B-5945-4105-B768-25790CD3DD46}" srcOrd="0" destOrd="0" presId="urn:microsoft.com/office/officeart/2008/layout/VerticalCurvedList"/>
    <dgm:cxn modelId="{81700EEC-5136-490E-B1DE-E6855DF3DB21}" type="presParOf" srcId="{D51F8FE4-5577-4D77-82BE-D352AB806D37}" destId="{77DC7DC8-44B7-4329-BB20-456D5EDF1661}" srcOrd="3" destOrd="0" presId="urn:microsoft.com/office/officeart/2008/layout/VerticalCurvedList"/>
    <dgm:cxn modelId="{F7D4CA42-BD35-4878-AE37-84B3B67537B2}" type="presParOf" srcId="{D51F8FE4-5577-4D77-82BE-D352AB806D37}" destId="{DBAA8507-59E5-4D3E-86FA-FC0D2DFD3C36}" srcOrd="4" destOrd="0" presId="urn:microsoft.com/office/officeart/2008/layout/VerticalCurvedList"/>
    <dgm:cxn modelId="{175B8B8F-6C99-489C-9585-B3F9A49CAB39}" type="presParOf" srcId="{DBAA8507-59E5-4D3E-86FA-FC0D2DFD3C36}" destId="{95682104-7482-4B51-AA26-2BD8C86187F5}" srcOrd="0" destOrd="0" presId="urn:microsoft.com/office/officeart/2008/layout/VerticalCurvedList"/>
    <dgm:cxn modelId="{F20D2EED-E488-4C00-B92D-149C582169E8}" type="presParOf" srcId="{D51F8FE4-5577-4D77-82BE-D352AB806D37}" destId="{C8B0EA0D-8F97-4CE6-87AC-5CD2592DEE4A}" srcOrd="5" destOrd="0" presId="urn:microsoft.com/office/officeart/2008/layout/VerticalCurvedList"/>
    <dgm:cxn modelId="{26781666-84DE-4154-B875-5A180202A765}" type="presParOf" srcId="{D51F8FE4-5577-4D77-82BE-D352AB806D37}" destId="{B0A3AB1F-DD52-4B96-9750-588D0DC5AC55}" srcOrd="6" destOrd="0" presId="urn:microsoft.com/office/officeart/2008/layout/VerticalCurvedList"/>
    <dgm:cxn modelId="{9B512B86-3F14-40A8-827C-70B39D900480}" type="presParOf" srcId="{B0A3AB1F-DD52-4B96-9750-588D0DC5AC55}" destId="{54059D0A-1192-41B8-A51D-87BBE1DD94BB}" srcOrd="0" destOrd="0" presId="urn:microsoft.com/office/officeart/2008/layout/VerticalCurvedList"/>
    <dgm:cxn modelId="{0F917FB3-0901-479E-9CD5-554D6FB1638F}" type="presParOf" srcId="{D51F8FE4-5577-4D77-82BE-D352AB806D37}" destId="{AA98D3B6-FA04-4B9D-9469-F1E1F2F15EBB}" srcOrd="7" destOrd="0" presId="urn:microsoft.com/office/officeart/2008/layout/VerticalCurvedList"/>
    <dgm:cxn modelId="{05B1F1CE-859B-499D-97CF-6A5E7A763E1C}" type="presParOf" srcId="{D51F8FE4-5577-4D77-82BE-D352AB806D37}" destId="{6881CBAB-6A97-43F8-8C04-B5E586373D36}" srcOrd="8" destOrd="0" presId="urn:microsoft.com/office/officeart/2008/layout/VerticalCurvedList"/>
    <dgm:cxn modelId="{91E5EE19-EB2B-4FE6-920B-6A1F82AD2CA2}" type="presParOf" srcId="{6881CBAB-6A97-43F8-8C04-B5E586373D36}" destId="{94AEDA41-A176-4572-A8C8-BA78887D6AF9}" srcOrd="0" destOrd="0" presId="urn:microsoft.com/office/officeart/2008/layout/VerticalCurvedList"/>
    <dgm:cxn modelId="{76157887-0770-4819-8648-06A3F546489C}" type="presParOf" srcId="{D51F8FE4-5577-4D77-82BE-D352AB806D37}" destId="{199E3C0C-B996-4B05-AE70-1CEC77544ED4}" srcOrd="9" destOrd="0" presId="urn:microsoft.com/office/officeart/2008/layout/VerticalCurvedList"/>
    <dgm:cxn modelId="{8BB63279-9334-49CF-9413-069DB487F575}" type="presParOf" srcId="{D51F8FE4-5577-4D77-82BE-D352AB806D37}" destId="{6600F8EC-4558-44DA-A474-260FB98542ED}" srcOrd="10" destOrd="0" presId="urn:microsoft.com/office/officeart/2008/layout/VerticalCurvedList"/>
    <dgm:cxn modelId="{837B2DD6-D06B-4C45-AB58-42F6BD2DB05A}" type="presParOf" srcId="{6600F8EC-4558-44DA-A474-260FB98542ED}" destId="{1639BBA6-A503-4E96-B72F-5CAAEDA98FF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6A801-AB2F-4128-AF31-2381A0708800}">
      <dsp:nvSpPr>
        <dsp:cNvPr id="0" name=""/>
        <dsp:cNvSpPr/>
      </dsp:nvSpPr>
      <dsp:spPr>
        <a:xfrm>
          <a:off x="-5944617" y="-909686"/>
          <a:ext cx="7076853" cy="7076853"/>
        </a:xfrm>
        <a:prstGeom prst="blockArc">
          <a:avLst>
            <a:gd name="adj1" fmla="val 18900000"/>
            <a:gd name="adj2" fmla="val 2700000"/>
            <a:gd name="adj3" fmla="val 305"/>
          </a:avLst>
        </a:prstGeom>
        <a:noFill/>
        <a:ln w="2222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A06233-A361-46F6-9FE0-3B48F8E99F9C}">
      <dsp:nvSpPr>
        <dsp:cNvPr id="0" name=""/>
        <dsp:cNvSpPr/>
      </dsp:nvSpPr>
      <dsp:spPr>
        <a:xfrm>
          <a:off x="494823" y="256035"/>
          <a:ext cx="11434459" cy="802298"/>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r>
            <a:rPr lang="en-US" sz="1650" kern="1200" dirty="0">
              <a:effectLst/>
              <a:latin typeface="+mj-lt"/>
            </a:rPr>
            <a:t>NSs are generally born with mass </a:t>
          </a:r>
          <a14:m xmlns:a14="http://schemas.microsoft.com/office/drawing/2010/main">
            <m:oMath xmlns:m="http://schemas.openxmlformats.org/officeDocument/2006/math">
              <m:r>
                <a:rPr lang="en-IN" sz="1650" b="0" i="0" kern="1200" smtClean="0">
                  <a:effectLst/>
                  <a:latin typeface="Cambria Math" panose="02040503050406030204" pitchFamily="18" charset="0"/>
                </a:rPr>
                <m:t>1.4−1.6</m:t>
              </m:r>
              <m:sSub>
                <m:sSubPr>
                  <m:ctrlPr>
                    <a:rPr lang="en-US" sz="1650" i="1" kern="1200">
                      <a:latin typeface="Cambria Math" panose="02040503050406030204" pitchFamily="18" charset="0"/>
                    </a:rPr>
                  </m:ctrlPr>
                </m:sSubPr>
                <m:e>
                  <m:r>
                    <m:rPr>
                      <m:sty m:val="p"/>
                    </m:rPr>
                    <a:rPr lang="en-US" sz="1650" i="0" kern="1200">
                      <a:latin typeface="Cambria Math" panose="02040503050406030204" pitchFamily="18" charset="0"/>
                    </a:rPr>
                    <m:t>M</m:t>
                  </m:r>
                </m:e>
                <m:sub>
                  <m:r>
                    <a:rPr lang="en-US" sz="1650" i="0" kern="1200">
                      <a:latin typeface="Cambria Math" panose="02040503050406030204" pitchFamily="18" charset="0"/>
                    </a:rPr>
                    <m:t>ʘ</m:t>
                  </m:r>
                </m:sub>
              </m:sSub>
            </m:oMath>
          </a14:m>
          <a:r>
            <a:rPr lang="en-US" sz="1650" kern="1200" dirty="0">
              <a:effectLst/>
              <a:latin typeface="+mj-lt"/>
            </a:rPr>
            <a:t>. GW from merger </a:t>
          </a:r>
          <a:r>
            <a:rPr lang="en-IN" sz="1650" kern="1200" dirty="0">
              <a:latin typeface="+mj-lt"/>
            </a:rPr>
            <a:t>GW190814 </a:t>
          </a:r>
          <a:r>
            <a:rPr lang="en-US" sz="1650" kern="1200" dirty="0">
              <a:solidFill>
                <a:schemeClr val="bg1"/>
              </a:solidFill>
              <a:effectLst/>
              <a:latin typeface="+mj-lt"/>
            </a:rPr>
            <a:t>(</a:t>
          </a:r>
          <a14:m xmlns:a14="http://schemas.microsoft.com/office/drawing/2010/main">
            <m:oMath xmlns:m="http://schemas.openxmlformats.org/officeDocument/2006/math">
              <m:sSub>
                <m:sSubPr>
                  <m:ctrlPr>
                    <a:rPr lang="en-US" sz="1650" i="1" kern="1200" smtClean="0">
                      <a:effectLst/>
                      <a:latin typeface="Cambria Math" panose="02040503050406030204" pitchFamily="18" charset="0"/>
                    </a:rPr>
                  </m:ctrlPr>
                </m:sSubPr>
                <m:e>
                  <m:r>
                    <a:rPr lang="en-IN" sz="1650" b="0" i="1" kern="1200" smtClean="0">
                      <a:effectLst/>
                      <a:latin typeface="Cambria Math" panose="02040503050406030204" pitchFamily="18" charset="0"/>
                    </a:rPr>
                    <m:t>𝑀</m:t>
                  </m:r>
                  <m:r>
                    <a:rPr lang="en-IN" sz="1650" b="0" i="1" kern="1200" smtClean="0">
                      <a:effectLst/>
                      <a:latin typeface="Cambria Math" panose="02040503050406030204" pitchFamily="18" charset="0"/>
                    </a:rPr>
                    <m:t>=2.50−2.67</m:t>
                  </m:r>
                  <m:r>
                    <a:rPr lang="en-US" sz="1650" i="1" kern="1200">
                      <a:effectLst/>
                      <a:latin typeface="Cambria Math" panose="02040503050406030204" pitchFamily="18" charset="0"/>
                    </a:rPr>
                    <m:t>𝑀</m:t>
                  </m:r>
                </m:e>
                <m:sub>
                  <m:r>
                    <a:rPr lang="en-US" sz="1650" i="1" kern="1200">
                      <a:effectLst/>
                      <a:latin typeface="Cambria Math" panose="02040503050406030204" pitchFamily="18" charset="0"/>
                    </a:rPr>
                    <m:t>ʘ</m:t>
                  </m:r>
                </m:sub>
              </m:sSub>
            </m:oMath>
          </a14:m>
          <a:r>
            <a:rPr lang="en-IN" sz="1650" b="0" kern="1200" dirty="0">
              <a:solidFill>
                <a:schemeClr val="bg1"/>
              </a:solidFill>
              <a:effectLst/>
              <a:latin typeface="+mj-lt"/>
            </a:rPr>
            <a:t>; Abbott et al. 2020</a:t>
          </a:r>
          <a:r>
            <a:rPr lang="en-US" sz="1650" kern="1200" dirty="0">
              <a:solidFill>
                <a:schemeClr val="bg1"/>
              </a:solidFill>
              <a:effectLst/>
              <a:latin typeface="+mj-lt"/>
            </a:rPr>
            <a:t>)</a:t>
          </a:r>
          <a:r>
            <a:rPr lang="en-IN" sz="1650" kern="1200" dirty="0">
              <a:latin typeface="+mj-lt"/>
            </a:rPr>
            <a:t> suggests the possible existence of NSs with </a:t>
          </a:r>
          <a:r>
            <a:rPr lang="en-US" sz="1650" kern="1200" dirty="0">
              <a:effectLst/>
              <a:latin typeface="+mj-lt"/>
            </a:rPr>
            <a:t> </a:t>
          </a:r>
          <a14:m xmlns:a14="http://schemas.microsoft.com/office/drawing/2010/main">
            <m:oMath xmlns:m="http://schemas.openxmlformats.org/officeDocument/2006/math">
              <m:sSub>
                <m:sSubPr>
                  <m:ctrlPr>
                    <a:rPr lang="en-US" sz="1650" i="1" kern="1200" smtClean="0">
                      <a:effectLst/>
                      <a:latin typeface="Cambria Math" panose="02040503050406030204" pitchFamily="18" charset="0"/>
                    </a:rPr>
                  </m:ctrlPr>
                </m:sSubPr>
                <m:e>
                  <m:r>
                    <a:rPr lang="en-IN" sz="1650" b="0" i="1" kern="1200" smtClean="0">
                      <a:effectLst/>
                      <a:latin typeface="Cambria Math" panose="02040503050406030204" pitchFamily="18" charset="0"/>
                    </a:rPr>
                    <m:t>𝑀</m:t>
                  </m:r>
                  <m:r>
                    <a:rPr lang="en-IN" sz="1650" b="0" i="1" kern="1200" smtClean="0">
                      <a:effectLst/>
                      <a:latin typeface="Cambria Math" panose="02040503050406030204" pitchFamily="18" charset="0"/>
                    </a:rPr>
                    <m:t>&gt;2</m:t>
                  </m:r>
                  <m:r>
                    <a:rPr lang="en-US" sz="1650" i="1" kern="1200">
                      <a:effectLst/>
                      <a:latin typeface="Cambria Math" panose="02040503050406030204" pitchFamily="18" charset="0"/>
                    </a:rPr>
                    <m:t>𝑀</m:t>
                  </m:r>
                </m:e>
                <m:sub>
                  <m:r>
                    <a:rPr lang="en-US" sz="1650" i="1" kern="1200">
                      <a:effectLst/>
                      <a:latin typeface="Cambria Math" panose="02040503050406030204" pitchFamily="18" charset="0"/>
                    </a:rPr>
                    <m:t>ʘ</m:t>
                  </m:r>
                </m:sub>
              </m:sSub>
            </m:oMath>
          </a14:m>
          <a:r>
            <a:rPr lang="en-IN" sz="1650" b="0" kern="1200" dirty="0">
              <a:effectLst/>
              <a:latin typeface="+mj-lt"/>
            </a:rPr>
            <a:t>, similar to </a:t>
          </a:r>
          <a:r>
            <a:rPr lang="en-US" sz="1650" kern="1200" dirty="0">
              <a:effectLst/>
              <a:latin typeface="+mj-lt"/>
            </a:rPr>
            <a:t>pulsar timing study of </a:t>
          </a:r>
          <a:r>
            <a:rPr lang="en-IN" sz="1650" b="0" i="0" kern="1200" dirty="0"/>
            <a:t>PSR J0740 + 6620</a:t>
          </a:r>
          <a:r>
            <a:rPr lang="en-US" sz="1650" kern="1200" dirty="0">
              <a:effectLst/>
              <a:latin typeface="+mj-lt"/>
            </a:rPr>
            <a:t> (</a:t>
          </a:r>
          <a:r>
            <a:rPr lang="en-US" sz="1650" kern="120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kern="1200" dirty="0">
              <a:latin typeface="+mj-lt"/>
            </a:rPr>
            <a:t> et al. 2020</a:t>
          </a:r>
          <a:r>
            <a:rPr lang="en-US" sz="1650" kern="1200" dirty="0">
              <a:effectLst/>
              <a:latin typeface="+mj-lt"/>
            </a:rPr>
            <a:t>).</a:t>
          </a:r>
          <a:endParaRPr lang="en-IN" sz="1650" b="0" kern="1200" dirty="0">
            <a:effectLst/>
            <a:latin typeface="+mj-lt"/>
          </a:endParaRPr>
        </a:p>
      </dsp:txBody>
      <dsp:txXfrm>
        <a:off x="494823" y="256035"/>
        <a:ext cx="11434459" cy="802298"/>
      </dsp:txXfrm>
    </dsp:sp>
    <dsp:sp modelId="{AD57524B-CC8C-48B4-A482-8FC5F520535E}">
      <dsp:nvSpPr>
        <dsp:cNvPr id="0" name=""/>
        <dsp:cNvSpPr/>
      </dsp:nvSpPr>
      <dsp:spPr>
        <a:xfrm>
          <a:off x="83950" y="246312"/>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3434C56-9493-4A96-B852-C278CC344859}">
      <dsp:nvSpPr>
        <dsp:cNvPr id="0" name=""/>
        <dsp:cNvSpPr/>
      </dsp:nvSpPr>
      <dsp:spPr>
        <a:xfrm>
          <a:off x="965893" y="1314264"/>
          <a:ext cx="1096338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endParaRPr lang="en-IN" sz="1650" b="0" kern="1200" dirty="0">
            <a:effectLst/>
            <a:latin typeface="+mj-lt"/>
          </a:endParaRPr>
        </a:p>
      </dsp:txBody>
      <dsp:txXfrm>
        <a:off x="965893" y="1314264"/>
        <a:ext cx="10963389" cy="657395"/>
      </dsp:txXfrm>
    </dsp:sp>
    <dsp:sp modelId="{633CD475-F874-4A8C-BEC6-E042AB10ABF2}">
      <dsp:nvSpPr>
        <dsp:cNvPr id="0" name=""/>
        <dsp:cNvSpPr/>
      </dsp:nvSpPr>
      <dsp:spPr>
        <a:xfrm>
          <a:off x="555021" y="1232090"/>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5BC6539-4E79-4A9E-921D-BE9636032412}">
      <dsp:nvSpPr>
        <dsp:cNvPr id="0" name=""/>
        <dsp:cNvSpPr/>
      </dsp:nvSpPr>
      <dsp:spPr>
        <a:xfrm>
          <a:off x="1110473" y="2300042"/>
          <a:ext cx="10818808"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endParaRPr lang="en-IN" sz="1650" b="0" kern="1200" dirty="0">
            <a:effectLst/>
            <a:latin typeface="+mj-lt"/>
          </a:endParaRPr>
        </a:p>
      </dsp:txBody>
      <dsp:txXfrm>
        <a:off x="1110473" y="2300042"/>
        <a:ext cx="10818808" cy="657395"/>
      </dsp:txXfrm>
    </dsp:sp>
    <dsp:sp modelId="{D92AFD18-78FC-4073-ACBD-C26D09156F3A}">
      <dsp:nvSpPr>
        <dsp:cNvPr id="0" name=""/>
        <dsp:cNvSpPr/>
      </dsp:nvSpPr>
      <dsp:spPr>
        <a:xfrm>
          <a:off x="699601" y="2217867"/>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05206F5-67A5-4FA4-A807-30F73BE5042E}">
      <dsp:nvSpPr>
        <dsp:cNvPr id="0" name=""/>
        <dsp:cNvSpPr/>
      </dsp:nvSpPr>
      <dsp:spPr>
        <a:xfrm>
          <a:off x="965893" y="3285819"/>
          <a:ext cx="1096338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endParaRPr lang="en-IN" sz="1650" b="0" kern="1200" dirty="0">
            <a:effectLst/>
            <a:latin typeface="+mj-lt"/>
          </a:endParaRPr>
        </a:p>
      </dsp:txBody>
      <dsp:txXfrm>
        <a:off x="965893" y="3285819"/>
        <a:ext cx="10963389" cy="657395"/>
      </dsp:txXfrm>
    </dsp:sp>
    <dsp:sp modelId="{FD7AB200-1342-4A28-93A1-8BCFA4F1957B}">
      <dsp:nvSpPr>
        <dsp:cNvPr id="0" name=""/>
        <dsp:cNvSpPr/>
      </dsp:nvSpPr>
      <dsp:spPr>
        <a:xfrm>
          <a:off x="555021" y="3203645"/>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8D5C08F-B4D2-465A-8B31-DEA7D7DA2414}">
      <dsp:nvSpPr>
        <dsp:cNvPr id="0" name=""/>
        <dsp:cNvSpPr/>
      </dsp:nvSpPr>
      <dsp:spPr>
        <a:xfrm>
          <a:off x="494823" y="4271597"/>
          <a:ext cx="1143445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endParaRPr lang="en-IN" sz="1650" b="0" kern="1200" dirty="0">
            <a:effectLst/>
            <a:latin typeface="+mj-lt"/>
          </a:endParaRPr>
        </a:p>
      </dsp:txBody>
      <dsp:txXfrm>
        <a:off x="494823" y="4271597"/>
        <a:ext cx="11434459" cy="657395"/>
      </dsp:txXfrm>
    </dsp:sp>
    <dsp:sp modelId="{90CB154B-6B69-45CC-9456-CF967FEA5ADC}">
      <dsp:nvSpPr>
        <dsp:cNvPr id="0" name=""/>
        <dsp:cNvSpPr/>
      </dsp:nvSpPr>
      <dsp:spPr>
        <a:xfrm>
          <a:off x="83950" y="4189422"/>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1C4DF-9290-409C-9245-BA82E5146B54}">
      <dsp:nvSpPr>
        <dsp:cNvPr id="0" name=""/>
        <dsp:cNvSpPr/>
      </dsp:nvSpPr>
      <dsp:spPr>
        <a:xfrm>
          <a:off x="10318" y="0"/>
          <a:ext cx="3084187" cy="111280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Differentially rotating NS (massive) with seed poloidal field</a:t>
          </a:r>
        </a:p>
      </dsp:txBody>
      <dsp:txXfrm>
        <a:off x="42911" y="32593"/>
        <a:ext cx="3019001" cy="1047621"/>
      </dsp:txXfrm>
    </dsp:sp>
    <dsp:sp modelId="{CFF7C643-DCCD-4D0E-A96F-3DB781A99177}">
      <dsp:nvSpPr>
        <dsp:cNvPr id="0" name=""/>
        <dsp:cNvSpPr/>
      </dsp:nvSpPr>
      <dsp:spPr>
        <a:xfrm>
          <a:off x="3402925" y="173964"/>
          <a:ext cx="653847" cy="764878"/>
        </a:xfrm>
        <a:prstGeom prst="rightArrow">
          <a:avLst>
            <a:gd name="adj1" fmla="val 60000"/>
            <a:gd name="adj2" fmla="val 50000"/>
          </a:avLst>
        </a:prstGeom>
        <a:gradFill rotWithShape="0">
          <a:gsLst>
            <a:gs pos="0">
              <a:schemeClr val="accent1">
                <a:tint val="60000"/>
                <a:hueOff val="0"/>
                <a:satOff val="0"/>
                <a:lumOff val="0"/>
                <a:alphaOff val="0"/>
                <a:tint val="98000"/>
                <a:lumMod val="110000"/>
              </a:schemeClr>
            </a:gs>
            <a:gs pos="84000">
              <a:schemeClr val="accent1">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N" sz="1800" kern="1200"/>
        </a:p>
      </dsp:txBody>
      <dsp:txXfrm>
        <a:off x="3402925" y="326940"/>
        <a:ext cx="457693" cy="458926"/>
      </dsp:txXfrm>
    </dsp:sp>
    <dsp:sp modelId="{4F2012E9-6E35-4755-8366-9DDBE4A855AD}">
      <dsp:nvSpPr>
        <dsp:cNvPr id="0" name=""/>
        <dsp:cNvSpPr/>
      </dsp:nvSpPr>
      <dsp:spPr>
        <a:xfrm>
          <a:off x="4328181" y="0"/>
          <a:ext cx="3084187" cy="111280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Magnetic braking and viscous damping</a:t>
          </a:r>
        </a:p>
      </dsp:txBody>
      <dsp:txXfrm>
        <a:off x="4360774" y="32593"/>
        <a:ext cx="3019001" cy="1047621"/>
      </dsp:txXfrm>
    </dsp:sp>
    <dsp:sp modelId="{FB033F86-F97B-4A97-9C6C-7815D60A08E7}">
      <dsp:nvSpPr>
        <dsp:cNvPr id="0" name=""/>
        <dsp:cNvSpPr/>
      </dsp:nvSpPr>
      <dsp:spPr>
        <a:xfrm>
          <a:off x="7720788" y="173964"/>
          <a:ext cx="653847" cy="764878"/>
        </a:xfrm>
        <a:prstGeom prst="rightArrow">
          <a:avLst>
            <a:gd name="adj1" fmla="val 60000"/>
            <a:gd name="adj2" fmla="val 50000"/>
          </a:avLst>
        </a:prstGeom>
        <a:gradFill rotWithShape="0">
          <a:gsLst>
            <a:gs pos="0">
              <a:schemeClr val="accent1">
                <a:tint val="60000"/>
                <a:hueOff val="0"/>
                <a:satOff val="0"/>
                <a:lumOff val="0"/>
                <a:alphaOff val="0"/>
                <a:tint val="98000"/>
                <a:lumMod val="110000"/>
              </a:schemeClr>
            </a:gs>
            <a:gs pos="84000">
              <a:schemeClr val="accent1">
                <a:tint val="60000"/>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IN" sz="1800" kern="1200"/>
        </a:p>
      </dsp:txBody>
      <dsp:txXfrm>
        <a:off x="7720788" y="326940"/>
        <a:ext cx="457693" cy="458926"/>
      </dsp:txXfrm>
    </dsp:sp>
    <dsp:sp modelId="{8F9409F1-A278-4E6B-B8AC-6F297BB273DF}">
      <dsp:nvSpPr>
        <dsp:cNvPr id="0" name=""/>
        <dsp:cNvSpPr/>
      </dsp:nvSpPr>
      <dsp:spPr>
        <a:xfrm>
          <a:off x="8646044" y="0"/>
          <a:ext cx="3084187" cy="1112807"/>
        </a:xfrm>
        <a:prstGeom prst="roundRect">
          <a:avLst>
            <a:gd name="adj" fmla="val 10000"/>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IN" sz="2200" kern="1200" dirty="0"/>
            <a:t>Uniformly rotating (less massive NS)</a:t>
          </a:r>
        </a:p>
      </dsp:txBody>
      <dsp:txXfrm>
        <a:off x="8678637" y="32593"/>
        <a:ext cx="3019001" cy="1047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6A801-AB2F-4128-AF31-2381A0708800}">
      <dsp:nvSpPr>
        <dsp:cNvPr id="0" name=""/>
        <dsp:cNvSpPr/>
      </dsp:nvSpPr>
      <dsp:spPr>
        <a:xfrm>
          <a:off x="-5944617" y="-909686"/>
          <a:ext cx="7076853" cy="7076853"/>
        </a:xfrm>
        <a:prstGeom prst="blockArc">
          <a:avLst>
            <a:gd name="adj1" fmla="val 18900000"/>
            <a:gd name="adj2" fmla="val 2700000"/>
            <a:gd name="adj3" fmla="val 305"/>
          </a:avLst>
        </a:prstGeom>
        <a:noFill/>
        <a:ln w="2222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A06233-A361-46F6-9FE0-3B48F8E99F9C}">
      <dsp:nvSpPr>
        <dsp:cNvPr id="0" name=""/>
        <dsp:cNvSpPr/>
      </dsp:nvSpPr>
      <dsp:spPr>
        <a:xfrm>
          <a:off x="494823" y="256035"/>
          <a:ext cx="11434459" cy="802298"/>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r>
            <a:rPr lang="en-US" sz="1650" kern="1200" dirty="0">
              <a:effectLst/>
              <a:latin typeface="+mj-lt"/>
            </a:rPr>
            <a:t>NSs are generally born with mass </a:t>
          </a:r>
          <a14:m xmlns:a14="http://schemas.microsoft.com/office/drawing/2010/main">
            <m:oMath xmlns:m="http://schemas.openxmlformats.org/officeDocument/2006/math">
              <m:r>
                <a:rPr lang="en-IN" sz="1650" b="0" i="0" kern="1200" smtClean="0">
                  <a:effectLst/>
                  <a:latin typeface="Cambria Math" panose="02040503050406030204" pitchFamily="18" charset="0"/>
                </a:rPr>
                <m:t>1.4−1.6</m:t>
              </m:r>
              <m:sSub>
                <m:sSubPr>
                  <m:ctrlPr>
                    <a:rPr lang="en-US" sz="1650" i="1" kern="1200">
                      <a:latin typeface="Cambria Math" panose="02040503050406030204" pitchFamily="18" charset="0"/>
                    </a:rPr>
                  </m:ctrlPr>
                </m:sSubPr>
                <m:e>
                  <m:r>
                    <m:rPr>
                      <m:sty m:val="p"/>
                    </m:rPr>
                    <a:rPr lang="en-US" sz="1650" i="0" kern="1200">
                      <a:latin typeface="Cambria Math" panose="02040503050406030204" pitchFamily="18" charset="0"/>
                    </a:rPr>
                    <m:t>M</m:t>
                  </m:r>
                </m:e>
                <m:sub>
                  <m:r>
                    <a:rPr lang="en-US" sz="1650" i="0" kern="1200">
                      <a:latin typeface="Cambria Math" panose="02040503050406030204" pitchFamily="18" charset="0"/>
                    </a:rPr>
                    <m:t>ʘ</m:t>
                  </m:r>
                </m:sub>
              </m:sSub>
            </m:oMath>
          </a14:m>
          <a:r>
            <a:rPr lang="en-US" sz="1650" kern="1200" dirty="0">
              <a:effectLst/>
              <a:latin typeface="+mj-lt"/>
            </a:rPr>
            <a:t>. GW from merger </a:t>
          </a:r>
          <a:r>
            <a:rPr lang="en-IN" sz="1650" kern="1200" dirty="0">
              <a:latin typeface="+mj-lt"/>
            </a:rPr>
            <a:t>GW190814 </a:t>
          </a:r>
          <a:r>
            <a:rPr lang="en-US" sz="1650" kern="1200" dirty="0">
              <a:solidFill>
                <a:schemeClr val="bg1"/>
              </a:solidFill>
              <a:effectLst/>
              <a:latin typeface="+mj-lt"/>
            </a:rPr>
            <a:t>(</a:t>
          </a:r>
          <a14:m xmlns:a14="http://schemas.microsoft.com/office/drawing/2010/main">
            <m:oMath xmlns:m="http://schemas.openxmlformats.org/officeDocument/2006/math">
              <m:sSub>
                <m:sSubPr>
                  <m:ctrlPr>
                    <a:rPr lang="en-US" sz="1650" i="1" kern="1200" smtClean="0">
                      <a:effectLst/>
                      <a:latin typeface="Cambria Math" panose="02040503050406030204" pitchFamily="18" charset="0"/>
                    </a:rPr>
                  </m:ctrlPr>
                </m:sSubPr>
                <m:e>
                  <m:r>
                    <a:rPr lang="en-IN" sz="1650" b="0" i="1" kern="1200" smtClean="0">
                      <a:effectLst/>
                      <a:latin typeface="Cambria Math" panose="02040503050406030204" pitchFamily="18" charset="0"/>
                    </a:rPr>
                    <m:t>𝑀</m:t>
                  </m:r>
                  <m:r>
                    <a:rPr lang="en-IN" sz="1650" b="0" i="1" kern="1200" smtClean="0">
                      <a:effectLst/>
                      <a:latin typeface="Cambria Math" panose="02040503050406030204" pitchFamily="18" charset="0"/>
                    </a:rPr>
                    <m:t>=2.50−2.67</m:t>
                  </m:r>
                  <m:r>
                    <a:rPr lang="en-US" sz="1650" i="1" kern="1200">
                      <a:effectLst/>
                      <a:latin typeface="Cambria Math" panose="02040503050406030204" pitchFamily="18" charset="0"/>
                    </a:rPr>
                    <m:t>𝑀</m:t>
                  </m:r>
                </m:e>
                <m:sub>
                  <m:r>
                    <a:rPr lang="en-US" sz="1650" i="1" kern="1200">
                      <a:effectLst/>
                      <a:latin typeface="Cambria Math" panose="02040503050406030204" pitchFamily="18" charset="0"/>
                    </a:rPr>
                    <m:t>ʘ</m:t>
                  </m:r>
                </m:sub>
              </m:sSub>
            </m:oMath>
          </a14:m>
          <a:r>
            <a:rPr lang="en-IN" sz="1650" b="0" kern="1200" dirty="0">
              <a:solidFill>
                <a:schemeClr val="bg1"/>
              </a:solidFill>
              <a:effectLst/>
              <a:latin typeface="+mj-lt"/>
            </a:rPr>
            <a:t>; Abbott et al. 2020</a:t>
          </a:r>
          <a:r>
            <a:rPr lang="en-US" sz="1650" kern="1200" dirty="0">
              <a:solidFill>
                <a:schemeClr val="bg1"/>
              </a:solidFill>
              <a:effectLst/>
              <a:latin typeface="+mj-lt"/>
            </a:rPr>
            <a:t>)</a:t>
          </a:r>
          <a:r>
            <a:rPr lang="en-IN" sz="1650" kern="1200" dirty="0">
              <a:latin typeface="+mj-lt"/>
            </a:rPr>
            <a:t> suggests the possible existence of NSs with </a:t>
          </a:r>
          <a:r>
            <a:rPr lang="en-US" sz="1650" kern="1200" dirty="0">
              <a:effectLst/>
              <a:latin typeface="+mj-lt"/>
            </a:rPr>
            <a:t> </a:t>
          </a:r>
          <a14:m xmlns:a14="http://schemas.microsoft.com/office/drawing/2010/main">
            <m:oMath xmlns:m="http://schemas.openxmlformats.org/officeDocument/2006/math">
              <m:sSub>
                <m:sSubPr>
                  <m:ctrlPr>
                    <a:rPr lang="en-US" sz="1650" i="1" kern="1200" smtClean="0">
                      <a:effectLst/>
                      <a:latin typeface="Cambria Math" panose="02040503050406030204" pitchFamily="18" charset="0"/>
                    </a:rPr>
                  </m:ctrlPr>
                </m:sSubPr>
                <m:e>
                  <m:r>
                    <a:rPr lang="en-IN" sz="1650" b="0" i="1" kern="1200" smtClean="0">
                      <a:effectLst/>
                      <a:latin typeface="Cambria Math" panose="02040503050406030204" pitchFamily="18" charset="0"/>
                    </a:rPr>
                    <m:t>𝑀</m:t>
                  </m:r>
                  <m:r>
                    <a:rPr lang="en-IN" sz="1650" b="0" i="1" kern="1200" smtClean="0">
                      <a:effectLst/>
                      <a:latin typeface="Cambria Math" panose="02040503050406030204" pitchFamily="18" charset="0"/>
                    </a:rPr>
                    <m:t>&gt;2</m:t>
                  </m:r>
                  <m:r>
                    <a:rPr lang="en-US" sz="1650" i="1" kern="1200">
                      <a:effectLst/>
                      <a:latin typeface="Cambria Math" panose="02040503050406030204" pitchFamily="18" charset="0"/>
                    </a:rPr>
                    <m:t>𝑀</m:t>
                  </m:r>
                </m:e>
                <m:sub>
                  <m:r>
                    <a:rPr lang="en-US" sz="1650" i="1" kern="1200">
                      <a:effectLst/>
                      <a:latin typeface="Cambria Math" panose="02040503050406030204" pitchFamily="18" charset="0"/>
                    </a:rPr>
                    <m:t>ʘ</m:t>
                  </m:r>
                </m:sub>
              </m:sSub>
            </m:oMath>
          </a14:m>
          <a:r>
            <a:rPr lang="en-IN" sz="1650" b="0" kern="1200" dirty="0">
              <a:effectLst/>
              <a:latin typeface="+mj-lt"/>
            </a:rPr>
            <a:t>, similar to </a:t>
          </a:r>
          <a:r>
            <a:rPr lang="en-US" sz="1650" kern="1200" dirty="0">
              <a:effectLst/>
              <a:latin typeface="+mj-lt"/>
            </a:rPr>
            <a:t>pulsar timing study of </a:t>
          </a:r>
          <a:r>
            <a:rPr lang="en-IN" sz="1650" b="0" i="0" kern="1200" dirty="0"/>
            <a:t>PSR J0740 + 6620</a:t>
          </a:r>
          <a:r>
            <a:rPr lang="en-US" sz="1650" kern="1200" dirty="0">
              <a:effectLst/>
              <a:latin typeface="+mj-lt"/>
            </a:rPr>
            <a:t> (</a:t>
          </a:r>
          <a:r>
            <a:rPr lang="en-US" sz="1650" kern="120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kern="1200" dirty="0">
              <a:latin typeface="+mj-lt"/>
            </a:rPr>
            <a:t> et al. 2020</a:t>
          </a:r>
          <a:r>
            <a:rPr lang="en-US" sz="1650" kern="1200" dirty="0">
              <a:effectLst/>
              <a:latin typeface="+mj-lt"/>
            </a:rPr>
            <a:t>).</a:t>
          </a:r>
          <a:endParaRPr lang="en-IN" sz="1650" b="0" kern="1200" dirty="0">
            <a:effectLst/>
            <a:latin typeface="+mj-lt"/>
          </a:endParaRPr>
        </a:p>
      </dsp:txBody>
      <dsp:txXfrm>
        <a:off x="494823" y="256035"/>
        <a:ext cx="11434459" cy="802298"/>
      </dsp:txXfrm>
    </dsp:sp>
    <dsp:sp modelId="{AD57524B-CC8C-48B4-A482-8FC5F520535E}">
      <dsp:nvSpPr>
        <dsp:cNvPr id="0" name=""/>
        <dsp:cNvSpPr/>
      </dsp:nvSpPr>
      <dsp:spPr>
        <a:xfrm>
          <a:off x="83950" y="246312"/>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5B70AE0-1C7A-4723-8516-2A2AB37B5109}">
      <dsp:nvSpPr>
        <dsp:cNvPr id="0" name=""/>
        <dsp:cNvSpPr/>
      </dsp:nvSpPr>
      <dsp:spPr>
        <a:xfrm>
          <a:off x="965893" y="1314264"/>
          <a:ext cx="1096338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j-lt"/>
            </a:rPr>
            <a:t>One of the most exciting possibilities to explain such high mass is by </a:t>
          </a:r>
          <a:r>
            <a:rPr lang="en-US" sz="1700" b="1" kern="1200" dirty="0">
              <a:latin typeface="+mj-lt"/>
            </a:rPr>
            <a:t>high magnetic field </a:t>
          </a:r>
          <a:r>
            <a:rPr lang="en-US" sz="1700" kern="1200" dirty="0">
              <a:latin typeface="+mj-lt"/>
            </a:rPr>
            <a:t>along with rotation (Pili et. al. 2014, Das et. al. 2013).</a:t>
          </a:r>
        </a:p>
      </dsp:txBody>
      <dsp:txXfrm>
        <a:off x="965893" y="1314264"/>
        <a:ext cx="10963389" cy="657395"/>
      </dsp:txXfrm>
    </dsp:sp>
    <dsp:sp modelId="{9411DCFB-0699-46C0-BB62-0F5810C43498}">
      <dsp:nvSpPr>
        <dsp:cNvPr id="0" name=""/>
        <dsp:cNvSpPr/>
      </dsp:nvSpPr>
      <dsp:spPr>
        <a:xfrm>
          <a:off x="555021" y="1232090"/>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0569BD0-1399-4FDA-9217-0F34515A5D60}">
      <dsp:nvSpPr>
        <dsp:cNvPr id="0" name=""/>
        <dsp:cNvSpPr/>
      </dsp:nvSpPr>
      <dsp:spPr>
        <a:xfrm>
          <a:off x="1110473" y="2300042"/>
          <a:ext cx="10818808"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j-lt"/>
            </a:rPr>
            <a:t>This in turn would lead them to emit continuous GW (CGW). </a:t>
          </a:r>
        </a:p>
      </dsp:txBody>
      <dsp:txXfrm>
        <a:off x="1110473" y="2300042"/>
        <a:ext cx="10818808" cy="657395"/>
      </dsp:txXfrm>
    </dsp:sp>
    <dsp:sp modelId="{112BCAE2-0E0B-4A6F-9C52-572CE8477F22}">
      <dsp:nvSpPr>
        <dsp:cNvPr id="0" name=""/>
        <dsp:cNvSpPr/>
      </dsp:nvSpPr>
      <dsp:spPr>
        <a:xfrm>
          <a:off x="699601" y="2217867"/>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10F7242-FBC7-4CC9-BEC4-CF344EE48283}">
      <dsp:nvSpPr>
        <dsp:cNvPr id="0" name=""/>
        <dsp:cNvSpPr/>
      </dsp:nvSpPr>
      <dsp:spPr>
        <a:xfrm>
          <a:off x="965893" y="3285819"/>
          <a:ext cx="1096338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r>
            <a:rPr lang="en-IN" sz="1700" b="1" kern="1200" dirty="0">
              <a:latin typeface="+mj-lt"/>
              <a:ea typeface="Calibri" panose="020F0502020204030204" pitchFamily="34" charset="0"/>
              <a:cs typeface="Vrinda" panose="020B0502040204020203" pitchFamily="34" charset="0"/>
            </a:rPr>
            <a:t>O</a:t>
          </a:r>
          <a:r>
            <a:rPr lang="en-IN" sz="1700" b="1" kern="1200" dirty="0">
              <a:effectLst/>
              <a:latin typeface="+mj-lt"/>
              <a:ea typeface="Calibri" panose="020F0502020204030204" pitchFamily="34" charset="0"/>
              <a:cs typeface="Vrinda" panose="020B0502040204020203" pitchFamily="34" charset="0"/>
            </a:rPr>
            <a:t>rigin of strong magnetic field: </a:t>
          </a:r>
          <a:r>
            <a:rPr lang="en-IN" sz="1700" kern="1200" dirty="0">
              <a:latin typeface="+mj-lt"/>
              <a:ea typeface="Calibri" panose="020F0502020204030204" pitchFamily="34" charset="0"/>
              <a:cs typeface="Vrinda" panose="020B0502040204020203" pitchFamily="34" charset="0"/>
            </a:rPr>
            <a:t>Collapse of highly magnetised star </a:t>
          </a:r>
          <a14:m xmlns:a14="http://schemas.microsoft.com/office/drawing/2010/main">
            <m:oMath xmlns:m="http://schemas.openxmlformats.org/officeDocument/2006/math">
              <m:r>
                <m:rPr>
                  <m:nor/>
                </m:rPr>
                <a:rPr lang="en-IN" sz="1700" kern="1200" dirty="0">
                  <a:latin typeface="+mj-lt"/>
                  <a:ea typeface="Calibri" panose="020F0502020204030204" pitchFamily="34" charset="0"/>
                  <a:cs typeface="Vrinda" panose="020B0502040204020203" pitchFamily="34" charset="0"/>
                </a:rPr>
                <m:t>→</m:t>
              </m:r>
              <m:r>
                <m:rPr>
                  <m:nor/>
                </m:rPr>
                <a:rPr lang="en-IN" sz="1700" b="0" i="0" kern="1200" dirty="0" smtClean="0">
                  <a:latin typeface="+mj-lt"/>
                  <a:ea typeface="Calibri" panose="020F0502020204030204" pitchFamily="34" charset="0"/>
                  <a:cs typeface="Vrinda" panose="020B0502040204020203" pitchFamily="34" charset="0"/>
                </a:rPr>
                <m:t> </m:t>
              </m:r>
              <m:r>
                <m:rPr>
                  <m:nor/>
                </m:rPr>
                <a:rPr lang="en-IN" sz="1700" b="0" i="0" kern="1200" dirty="0" smtClean="0">
                  <a:latin typeface="+mj-lt"/>
                  <a:ea typeface="Calibri" panose="020F0502020204030204" pitchFamily="34" charset="0"/>
                  <a:cs typeface="Vrinda" panose="020B0502040204020203" pitchFamily="34" charset="0"/>
                </a:rPr>
                <m:t>F</m:t>
              </m:r>
            </m:oMath>
          </a14:m>
          <a:r>
            <a:rPr lang="en-IN" sz="1700" kern="1200" dirty="0">
              <a:latin typeface="+mj-lt"/>
              <a:ea typeface="Calibri" panose="020F0502020204030204" pitchFamily="34" charset="0"/>
              <a:cs typeface="Vrinda" panose="020B0502040204020203" pitchFamily="34" charset="0"/>
            </a:rPr>
            <a:t>lux freezing →D</a:t>
          </a:r>
          <a:r>
            <a:rPr lang="en-IN" sz="1700" kern="1200" dirty="0">
              <a:effectLst/>
              <a:latin typeface="+mj-lt"/>
              <a:ea typeface="Calibri" panose="020F0502020204030204" pitchFamily="34" charset="0"/>
              <a:cs typeface="Vrinda" panose="020B0502040204020203" pitchFamily="34" charset="0"/>
            </a:rPr>
            <a:t>ynamo (</a:t>
          </a:r>
          <a:r>
            <a:rPr lang="el-GR" sz="1700" b="0" i="0" kern="1200" dirty="0"/>
            <a:t>α</a:t>
          </a:r>
          <a:r>
            <a:rPr lang="en-IN" sz="1700" b="0" i="0" kern="1200" dirty="0"/>
            <a:t>-</a:t>
          </a:r>
          <a:r>
            <a:rPr lang="el-GR" sz="1700" b="0" i="0" kern="1200" dirty="0"/>
            <a:t>Ω</a:t>
          </a:r>
          <a:r>
            <a:rPr lang="en-IN" sz="1700" kern="1200" dirty="0">
              <a:effectLst/>
              <a:latin typeface="+mj-lt"/>
              <a:ea typeface="Calibri" panose="020F0502020204030204" pitchFamily="34" charset="0"/>
              <a:cs typeface="Vrinda" panose="020B0502040204020203" pitchFamily="34" charset="0"/>
            </a:rPr>
            <a:t>)</a:t>
          </a:r>
          <a14:m xmlns:a14="http://schemas.microsoft.com/office/drawing/2010/main">
            <m:oMath xmlns:m="http://schemas.openxmlformats.org/officeDocument/2006/math">
              <m:r>
                <m:rPr>
                  <m:nor/>
                </m:rPr>
                <a:rPr lang="en-IN" sz="1700" kern="1200" dirty="0" smtClean="0">
                  <a:latin typeface="+mj-lt"/>
                  <a:ea typeface="Calibri" panose="020F0502020204030204" pitchFamily="34" charset="0"/>
                  <a:cs typeface="Vrinda" panose="020B0502040204020203" pitchFamily="34" charset="0"/>
                </a:rPr>
                <m:t>→</m:t>
              </m:r>
              <m:r>
                <m:rPr>
                  <m:nor/>
                </m:rPr>
                <a:rPr lang="en-IN" sz="1700" b="0" i="0" kern="1200" dirty="0" smtClean="0">
                  <a:latin typeface="+mj-lt"/>
                  <a:ea typeface="Calibri" panose="020F0502020204030204" pitchFamily="34" charset="0"/>
                  <a:cs typeface="Vrinda" panose="020B0502040204020203" pitchFamily="34" charset="0"/>
                </a:rPr>
                <m:t> </m:t>
              </m:r>
            </m:oMath>
          </a14:m>
          <a:r>
            <a:rPr lang="en-IN" sz="1700" kern="1200" dirty="0">
              <a:latin typeface="+mj-lt"/>
              <a:ea typeface="Calibri" panose="020F0502020204030204" pitchFamily="34" charset="0"/>
              <a:cs typeface="Vrinda" panose="020B0502040204020203" pitchFamily="34" charset="0"/>
            </a:rPr>
            <a:t>amplify up to</a:t>
          </a:r>
          <a:r>
            <a:rPr lang="en-IN" sz="1700" kern="1200" dirty="0">
              <a:effectLst/>
              <a:latin typeface="+mj-lt"/>
              <a:ea typeface="Calibri" panose="020F0502020204030204" pitchFamily="34" charset="0"/>
              <a:cs typeface="Vrinda" panose="020B0502040204020203" pitchFamily="34" charset="0"/>
            </a:rPr>
            <a:t> ~</a:t>
          </a:r>
          <a14:m xmlns:a14="http://schemas.microsoft.com/office/drawing/2010/main">
            <m:oMath xmlns:m="http://schemas.openxmlformats.org/officeDocument/2006/math">
              <m:sSup>
                <m:sSupPr>
                  <m:ctrlPr>
                    <a:rPr lang="en-IN" sz="1700" i="1" kern="1200" smtClean="0">
                      <a:effectLst/>
                      <a:latin typeface="Cambria Math" panose="02040503050406030204" pitchFamily="18" charset="0"/>
                      <a:ea typeface="Calibri" panose="020F0502020204030204" pitchFamily="34" charset="0"/>
                      <a:cs typeface="Vrinda" panose="020B0502040204020203" pitchFamily="34" charset="0"/>
                    </a:rPr>
                  </m:ctrlPr>
                </m:sSupPr>
                <m:e>
                  <m:r>
                    <a:rPr lang="en-IN" sz="1700" i="1" kern="1200">
                      <a:effectLst/>
                      <a:latin typeface="Cambria Math" panose="02040503050406030204" pitchFamily="18" charset="0"/>
                      <a:ea typeface="Calibri" panose="020F0502020204030204" pitchFamily="34" charset="0"/>
                      <a:cs typeface="Vrinda" panose="020B0502040204020203" pitchFamily="34" charset="0"/>
                    </a:rPr>
                    <m:t>10</m:t>
                  </m:r>
                </m:e>
                <m:sup>
                  <m:r>
                    <a:rPr lang="en-IN" sz="1700" i="1" kern="1200">
                      <a:effectLst/>
                      <a:latin typeface="Cambria Math" panose="02040503050406030204" pitchFamily="18" charset="0"/>
                      <a:ea typeface="Calibri" panose="020F0502020204030204" pitchFamily="34" charset="0"/>
                      <a:cs typeface="Vrinda" panose="020B0502040204020203" pitchFamily="34" charset="0"/>
                    </a:rPr>
                    <m:t>1</m:t>
                  </m:r>
                  <m:r>
                    <a:rPr lang="en-IN" sz="1700" b="0" i="1" kern="1200" smtClean="0">
                      <a:effectLst/>
                      <a:latin typeface="Cambria Math" panose="02040503050406030204" pitchFamily="18" charset="0"/>
                      <a:ea typeface="Calibri" panose="020F0502020204030204" pitchFamily="34" charset="0"/>
                      <a:cs typeface="Vrinda" panose="020B0502040204020203" pitchFamily="34" charset="0"/>
                    </a:rPr>
                    <m:t>7−18</m:t>
                  </m:r>
                </m:sup>
              </m:sSup>
            </m:oMath>
          </a14:m>
          <a:r>
            <a:rPr lang="en-IN" sz="1700" kern="1200" dirty="0"/>
            <a:t>G for NS (</a:t>
          </a:r>
          <a:r>
            <a:rPr lang="en-IN" sz="1700" kern="1200" dirty="0">
              <a:latin typeface="+mj-lt"/>
            </a:rPr>
            <a:t>Thompson &amp; Duncan 1993)</a:t>
          </a:r>
          <a:endParaRPr lang="en-US" sz="1700" kern="1200" dirty="0">
            <a:latin typeface="+mj-lt"/>
          </a:endParaRPr>
        </a:p>
      </dsp:txBody>
      <dsp:txXfrm>
        <a:off x="965893" y="3285819"/>
        <a:ext cx="10963389" cy="657395"/>
      </dsp:txXfrm>
    </dsp:sp>
    <dsp:sp modelId="{FACEB459-C780-4A10-93A0-6951D6601B7E}">
      <dsp:nvSpPr>
        <dsp:cNvPr id="0" name=""/>
        <dsp:cNvSpPr/>
      </dsp:nvSpPr>
      <dsp:spPr>
        <a:xfrm>
          <a:off x="555021" y="3203645"/>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404F9D0-4DDC-434C-8A9D-D8C48D1CDA04}">
      <dsp:nvSpPr>
        <dsp:cNvPr id="0" name=""/>
        <dsp:cNvSpPr/>
      </dsp:nvSpPr>
      <dsp:spPr>
        <a:xfrm>
          <a:off x="494823" y="4271597"/>
          <a:ext cx="1143445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endParaRPr lang="en-US" sz="1700" kern="1200" dirty="0">
            <a:latin typeface="+mj-lt"/>
          </a:endParaRPr>
        </a:p>
      </dsp:txBody>
      <dsp:txXfrm>
        <a:off x="494823" y="4271597"/>
        <a:ext cx="11434459" cy="657395"/>
      </dsp:txXfrm>
    </dsp:sp>
    <dsp:sp modelId="{1DB5FECE-EE2E-4AC4-A520-5EA73AD7E6FF}">
      <dsp:nvSpPr>
        <dsp:cNvPr id="0" name=""/>
        <dsp:cNvSpPr/>
      </dsp:nvSpPr>
      <dsp:spPr>
        <a:xfrm>
          <a:off x="83950" y="4189422"/>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6A801-AB2F-4128-AF31-2381A0708800}">
      <dsp:nvSpPr>
        <dsp:cNvPr id="0" name=""/>
        <dsp:cNvSpPr/>
      </dsp:nvSpPr>
      <dsp:spPr>
        <a:xfrm>
          <a:off x="-5944617" y="-909686"/>
          <a:ext cx="7076853" cy="7076853"/>
        </a:xfrm>
        <a:prstGeom prst="blockArc">
          <a:avLst>
            <a:gd name="adj1" fmla="val 18900000"/>
            <a:gd name="adj2" fmla="val 2700000"/>
            <a:gd name="adj3" fmla="val 305"/>
          </a:avLst>
        </a:prstGeom>
        <a:noFill/>
        <a:ln w="22225" cap="rnd"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A06233-A361-46F6-9FE0-3B48F8E99F9C}">
      <dsp:nvSpPr>
        <dsp:cNvPr id="0" name=""/>
        <dsp:cNvSpPr/>
      </dsp:nvSpPr>
      <dsp:spPr>
        <a:xfrm>
          <a:off x="494823" y="256035"/>
          <a:ext cx="11434459" cy="802298"/>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33425">
            <a:lnSpc>
              <a:spcPct val="90000"/>
            </a:lnSpc>
            <a:spcBef>
              <a:spcPct val="0"/>
            </a:spcBef>
            <a:spcAft>
              <a:spcPct val="35000"/>
            </a:spcAft>
            <a:buNone/>
          </a:pPr>
          <a:r>
            <a:rPr lang="en-US" sz="1650" kern="1200" dirty="0">
              <a:effectLst/>
              <a:latin typeface="+mj-lt"/>
            </a:rPr>
            <a:t>NSs are generally born with mass </a:t>
          </a:r>
          <a14:m xmlns:a14="http://schemas.microsoft.com/office/drawing/2010/main">
            <m:oMath xmlns:m="http://schemas.openxmlformats.org/officeDocument/2006/math">
              <m:r>
                <a:rPr lang="en-IN" sz="1650" b="0" i="0" kern="1200" smtClean="0">
                  <a:effectLst/>
                  <a:latin typeface="Cambria Math" panose="02040503050406030204" pitchFamily="18" charset="0"/>
                </a:rPr>
                <m:t>1.4−1.6</m:t>
              </m:r>
              <m:sSub>
                <m:sSubPr>
                  <m:ctrlPr>
                    <a:rPr lang="en-US" sz="1650" i="1" kern="1200">
                      <a:latin typeface="Cambria Math" panose="02040503050406030204" pitchFamily="18" charset="0"/>
                    </a:rPr>
                  </m:ctrlPr>
                </m:sSubPr>
                <m:e>
                  <m:r>
                    <m:rPr>
                      <m:sty m:val="p"/>
                    </m:rPr>
                    <a:rPr lang="en-US" sz="1650" i="0" kern="1200">
                      <a:latin typeface="Cambria Math" panose="02040503050406030204" pitchFamily="18" charset="0"/>
                    </a:rPr>
                    <m:t>M</m:t>
                  </m:r>
                </m:e>
                <m:sub>
                  <m:r>
                    <a:rPr lang="en-US" sz="1650" i="0" kern="1200">
                      <a:latin typeface="Cambria Math" panose="02040503050406030204" pitchFamily="18" charset="0"/>
                    </a:rPr>
                    <m:t>ʘ</m:t>
                  </m:r>
                </m:sub>
              </m:sSub>
            </m:oMath>
          </a14:m>
          <a:r>
            <a:rPr lang="en-US" sz="1650" kern="1200" dirty="0">
              <a:effectLst/>
              <a:latin typeface="+mj-lt"/>
            </a:rPr>
            <a:t>. GW from merger </a:t>
          </a:r>
          <a:r>
            <a:rPr lang="en-IN" sz="1650" kern="1200" dirty="0">
              <a:latin typeface="+mj-lt"/>
            </a:rPr>
            <a:t>GW190814 </a:t>
          </a:r>
          <a:r>
            <a:rPr lang="en-US" sz="1650" kern="1200" dirty="0">
              <a:solidFill>
                <a:schemeClr val="bg1"/>
              </a:solidFill>
              <a:effectLst/>
              <a:latin typeface="+mj-lt"/>
            </a:rPr>
            <a:t>(</a:t>
          </a:r>
          <a14:m xmlns:a14="http://schemas.microsoft.com/office/drawing/2010/main">
            <m:oMath xmlns:m="http://schemas.openxmlformats.org/officeDocument/2006/math">
              <m:sSub>
                <m:sSubPr>
                  <m:ctrlPr>
                    <a:rPr lang="en-US" sz="1650" i="1" kern="1200" smtClean="0">
                      <a:effectLst/>
                      <a:latin typeface="Cambria Math" panose="02040503050406030204" pitchFamily="18" charset="0"/>
                    </a:rPr>
                  </m:ctrlPr>
                </m:sSubPr>
                <m:e>
                  <m:r>
                    <a:rPr lang="en-IN" sz="1650" b="0" i="1" kern="1200" smtClean="0">
                      <a:effectLst/>
                      <a:latin typeface="Cambria Math" panose="02040503050406030204" pitchFamily="18" charset="0"/>
                    </a:rPr>
                    <m:t>𝑀</m:t>
                  </m:r>
                  <m:r>
                    <a:rPr lang="en-IN" sz="1650" b="0" i="1" kern="1200" smtClean="0">
                      <a:effectLst/>
                      <a:latin typeface="Cambria Math" panose="02040503050406030204" pitchFamily="18" charset="0"/>
                    </a:rPr>
                    <m:t>=2.50−2.67</m:t>
                  </m:r>
                  <m:r>
                    <a:rPr lang="en-US" sz="1650" i="1" kern="1200">
                      <a:effectLst/>
                      <a:latin typeface="Cambria Math" panose="02040503050406030204" pitchFamily="18" charset="0"/>
                    </a:rPr>
                    <m:t>𝑀</m:t>
                  </m:r>
                </m:e>
                <m:sub>
                  <m:r>
                    <a:rPr lang="en-US" sz="1650" i="1" kern="1200">
                      <a:effectLst/>
                      <a:latin typeface="Cambria Math" panose="02040503050406030204" pitchFamily="18" charset="0"/>
                    </a:rPr>
                    <m:t>ʘ</m:t>
                  </m:r>
                </m:sub>
              </m:sSub>
            </m:oMath>
          </a14:m>
          <a:r>
            <a:rPr lang="en-IN" sz="1650" b="0" kern="1200" dirty="0">
              <a:solidFill>
                <a:schemeClr val="bg1"/>
              </a:solidFill>
              <a:effectLst/>
              <a:latin typeface="+mj-lt"/>
            </a:rPr>
            <a:t>; Abbott et al. 2020</a:t>
          </a:r>
          <a:r>
            <a:rPr lang="en-US" sz="1650" kern="1200" dirty="0">
              <a:solidFill>
                <a:schemeClr val="bg1"/>
              </a:solidFill>
              <a:effectLst/>
              <a:latin typeface="+mj-lt"/>
            </a:rPr>
            <a:t>)</a:t>
          </a:r>
          <a:r>
            <a:rPr lang="en-IN" sz="1650" kern="1200" dirty="0">
              <a:latin typeface="+mj-lt"/>
            </a:rPr>
            <a:t> suggests the possible existence of NSs with </a:t>
          </a:r>
          <a:r>
            <a:rPr lang="en-US" sz="1650" kern="1200" dirty="0">
              <a:effectLst/>
              <a:latin typeface="+mj-lt"/>
            </a:rPr>
            <a:t> </a:t>
          </a:r>
          <a14:m xmlns:a14="http://schemas.microsoft.com/office/drawing/2010/main">
            <m:oMath xmlns:m="http://schemas.openxmlformats.org/officeDocument/2006/math">
              <m:sSub>
                <m:sSubPr>
                  <m:ctrlPr>
                    <a:rPr lang="en-US" sz="1650" i="1" kern="1200" smtClean="0">
                      <a:effectLst/>
                      <a:latin typeface="Cambria Math" panose="02040503050406030204" pitchFamily="18" charset="0"/>
                    </a:rPr>
                  </m:ctrlPr>
                </m:sSubPr>
                <m:e>
                  <m:r>
                    <a:rPr lang="en-IN" sz="1650" b="0" i="1" kern="1200" smtClean="0">
                      <a:effectLst/>
                      <a:latin typeface="Cambria Math" panose="02040503050406030204" pitchFamily="18" charset="0"/>
                    </a:rPr>
                    <m:t>𝑀</m:t>
                  </m:r>
                  <m:r>
                    <a:rPr lang="en-IN" sz="1650" b="0" i="1" kern="1200" smtClean="0">
                      <a:effectLst/>
                      <a:latin typeface="Cambria Math" panose="02040503050406030204" pitchFamily="18" charset="0"/>
                    </a:rPr>
                    <m:t>&gt;2</m:t>
                  </m:r>
                  <m:r>
                    <a:rPr lang="en-US" sz="1650" i="1" kern="1200">
                      <a:effectLst/>
                      <a:latin typeface="Cambria Math" panose="02040503050406030204" pitchFamily="18" charset="0"/>
                    </a:rPr>
                    <m:t>𝑀</m:t>
                  </m:r>
                </m:e>
                <m:sub>
                  <m:r>
                    <a:rPr lang="en-US" sz="1650" i="1" kern="1200">
                      <a:effectLst/>
                      <a:latin typeface="Cambria Math" panose="02040503050406030204" pitchFamily="18" charset="0"/>
                    </a:rPr>
                    <m:t>ʘ</m:t>
                  </m:r>
                </m:sub>
              </m:sSub>
            </m:oMath>
          </a14:m>
          <a:r>
            <a:rPr lang="en-IN" sz="1650" b="0" kern="1200" dirty="0">
              <a:effectLst/>
              <a:latin typeface="+mj-lt"/>
            </a:rPr>
            <a:t>, similar to </a:t>
          </a:r>
          <a:r>
            <a:rPr lang="en-US" sz="1650" kern="1200" dirty="0">
              <a:effectLst/>
              <a:latin typeface="+mj-lt"/>
            </a:rPr>
            <a:t>pulsar timing study of </a:t>
          </a:r>
          <a:r>
            <a:rPr lang="en-IN" sz="1650" b="0" i="0" kern="1200" dirty="0"/>
            <a:t>PSR J0740 + 6620</a:t>
          </a:r>
          <a:r>
            <a:rPr lang="en-US" sz="1650" kern="1200" dirty="0">
              <a:effectLst/>
              <a:latin typeface="+mj-lt"/>
            </a:rPr>
            <a:t> (</a:t>
          </a:r>
          <a:r>
            <a:rPr lang="en-US" sz="1650" kern="1200" dirty="0">
              <a:solidFill>
                <a:schemeClr val="bg1"/>
              </a:solidFill>
              <a:latin typeface="Calibri" panose="020F0502020204030204" pitchFamily="34" charset="0"/>
              <a:ea typeface="Calibri" panose="020F0502020204030204" pitchFamily="34" charset="0"/>
              <a:cs typeface="Calibri" panose="020F0502020204030204" pitchFamily="34" charset="0"/>
            </a:rPr>
            <a:t>Cromartie</a:t>
          </a:r>
          <a:r>
            <a:rPr lang="en-IN" sz="1650" kern="1200" dirty="0">
              <a:latin typeface="+mj-lt"/>
            </a:rPr>
            <a:t> et al. 2020</a:t>
          </a:r>
          <a:r>
            <a:rPr lang="en-US" sz="1650" kern="1200" dirty="0">
              <a:effectLst/>
              <a:latin typeface="+mj-lt"/>
            </a:rPr>
            <a:t>).</a:t>
          </a:r>
          <a:endParaRPr lang="en-IN" sz="1650" b="0" kern="1200" dirty="0">
            <a:effectLst/>
            <a:latin typeface="+mj-lt"/>
          </a:endParaRPr>
        </a:p>
      </dsp:txBody>
      <dsp:txXfrm>
        <a:off x="494823" y="256035"/>
        <a:ext cx="11434459" cy="802298"/>
      </dsp:txXfrm>
    </dsp:sp>
    <dsp:sp modelId="{AD57524B-CC8C-48B4-A482-8FC5F520535E}">
      <dsp:nvSpPr>
        <dsp:cNvPr id="0" name=""/>
        <dsp:cNvSpPr/>
      </dsp:nvSpPr>
      <dsp:spPr>
        <a:xfrm>
          <a:off x="83950" y="246312"/>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5B70AE0-1C7A-4723-8516-2A2AB37B5109}">
      <dsp:nvSpPr>
        <dsp:cNvPr id="0" name=""/>
        <dsp:cNvSpPr/>
      </dsp:nvSpPr>
      <dsp:spPr>
        <a:xfrm>
          <a:off x="965893" y="1314264"/>
          <a:ext cx="1096338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j-lt"/>
            </a:rPr>
            <a:t>One of the most exciting possibilities to explain such high mass is by </a:t>
          </a:r>
          <a:r>
            <a:rPr lang="en-US" sz="1700" b="1" kern="1200" dirty="0">
              <a:latin typeface="+mj-lt"/>
            </a:rPr>
            <a:t>high magnetic field </a:t>
          </a:r>
          <a:r>
            <a:rPr lang="en-US" sz="1700" kern="1200" dirty="0">
              <a:latin typeface="+mj-lt"/>
            </a:rPr>
            <a:t>along with rotation (Pili et. al. 2014, Das et. al. 2013).</a:t>
          </a:r>
        </a:p>
      </dsp:txBody>
      <dsp:txXfrm>
        <a:off x="965893" y="1314264"/>
        <a:ext cx="10963389" cy="657395"/>
      </dsp:txXfrm>
    </dsp:sp>
    <dsp:sp modelId="{9411DCFB-0699-46C0-BB62-0F5810C43498}">
      <dsp:nvSpPr>
        <dsp:cNvPr id="0" name=""/>
        <dsp:cNvSpPr/>
      </dsp:nvSpPr>
      <dsp:spPr>
        <a:xfrm>
          <a:off x="555021" y="1232090"/>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0569BD0-1399-4FDA-9217-0F34515A5D60}">
      <dsp:nvSpPr>
        <dsp:cNvPr id="0" name=""/>
        <dsp:cNvSpPr/>
      </dsp:nvSpPr>
      <dsp:spPr>
        <a:xfrm>
          <a:off x="1110473" y="2300042"/>
          <a:ext cx="10818808"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mj-lt"/>
            </a:rPr>
            <a:t>This in turn would lead them to emit continuous GW (CGW). </a:t>
          </a:r>
        </a:p>
      </dsp:txBody>
      <dsp:txXfrm>
        <a:off x="1110473" y="2300042"/>
        <a:ext cx="10818808" cy="657395"/>
      </dsp:txXfrm>
    </dsp:sp>
    <dsp:sp modelId="{112BCAE2-0E0B-4A6F-9C52-572CE8477F22}">
      <dsp:nvSpPr>
        <dsp:cNvPr id="0" name=""/>
        <dsp:cNvSpPr/>
      </dsp:nvSpPr>
      <dsp:spPr>
        <a:xfrm>
          <a:off x="699601" y="2217867"/>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10F7242-FBC7-4CC9-BEC4-CF344EE48283}">
      <dsp:nvSpPr>
        <dsp:cNvPr id="0" name=""/>
        <dsp:cNvSpPr/>
      </dsp:nvSpPr>
      <dsp:spPr>
        <a:xfrm>
          <a:off x="965893" y="3285819"/>
          <a:ext cx="1096338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43180" rIns="43180" bIns="43180" numCol="1" spcCol="1270" anchor="ctr" anchorCtr="0">
          <a:noAutofit/>
        </a:bodyPr>
        <a:lstStyle/>
        <a:p>
          <a:pPr marL="0" lvl="0" indent="0" algn="l" defTabSz="755650">
            <a:lnSpc>
              <a:spcPct val="90000"/>
            </a:lnSpc>
            <a:spcBef>
              <a:spcPct val="0"/>
            </a:spcBef>
            <a:spcAft>
              <a:spcPct val="35000"/>
            </a:spcAft>
            <a:buNone/>
          </a:pPr>
          <a:r>
            <a:rPr lang="en-IN" sz="1700" b="1" kern="1200" dirty="0">
              <a:latin typeface="+mj-lt"/>
              <a:ea typeface="Calibri" panose="020F0502020204030204" pitchFamily="34" charset="0"/>
              <a:cs typeface="Vrinda" panose="020B0502040204020203" pitchFamily="34" charset="0"/>
            </a:rPr>
            <a:t>O</a:t>
          </a:r>
          <a:r>
            <a:rPr lang="en-IN" sz="1700" b="1" kern="1200" dirty="0">
              <a:effectLst/>
              <a:latin typeface="+mj-lt"/>
              <a:ea typeface="Calibri" panose="020F0502020204030204" pitchFamily="34" charset="0"/>
              <a:cs typeface="Vrinda" panose="020B0502040204020203" pitchFamily="34" charset="0"/>
            </a:rPr>
            <a:t>rigin of strong magnetic field: </a:t>
          </a:r>
          <a:r>
            <a:rPr lang="en-IN" sz="1700" kern="1200" dirty="0">
              <a:latin typeface="+mj-lt"/>
              <a:ea typeface="Calibri" panose="020F0502020204030204" pitchFamily="34" charset="0"/>
              <a:cs typeface="Vrinda" panose="020B0502040204020203" pitchFamily="34" charset="0"/>
            </a:rPr>
            <a:t>Collapse of highly magnetised star </a:t>
          </a:r>
          <a14:m xmlns:a14="http://schemas.microsoft.com/office/drawing/2010/main">
            <m:oMath xmlns:m="http://schemas.openxmlformats.org/officeDocument/2006/math">
              <m:r>
                <m:rPr>
                  <m:nor/>
                </m:rPr>
                <a:rPr lang="en-IN" sz="1700" kern="1200" dirty="0">
                  <a:latin typeface="+mj-lt"/>
                  <a:ea typeface="Calibri" panose="020F0502020204030204" pitchFamily="34" charset="0"/>
                  <a:cs typeface="Vrinda" panose="020B0502040204020203" pitchFamily="34" charset="0"/>
                </a:rPr>
                <m:t>→</m:t>
              </m:r>
              <m:r>
                <m:rPr>
                  <m:nor/>
                </m:rPr>
                <a:rPr lang="en-IN" sz="1700" b="0" i="0" kern="1200" dirty="0" smtClean="0">
                  <a:latin typeface="+mj-lt"/>
                  <a:ea typeface="Calibri" panose="020F0502020204030204" pitchFamily="34" charset="0"/>
                  <a:cs typeface="Vrinda" panose="020B0502040204020203" pitchFamily="34" charset="0"/>
                </a:rPr>
                <m:t> </m:t>
              </m:r>
              <m:r>
                <m:rPr>
                  <m:nor/>
                </m:rPr>
                <a:rPr lang="en-IN" sz="1700" b="0" i="0" kern="1200" dirty="0" smtClean="0">
                  <a:latin typeface="+mj-lt"/>
                  <a:ea typeface="Calibri" panose="020F0502020204030204" pitchFamily="34" charset="0"/>
                  <a:cs typeface="Vrinda" panose="020B0502040204020203" pitchFamily="34" charset="0"/>
                </a:rPr>
                <m:t>F</m:t>
              </m:r>
            </m:oMath>
          </a14:m>
          <a:r>
            <a:rPr lang="en-IN" sz="1700" kern="1200" dirty="0">
              <a:latin typeface="+mj-lt"/>
              <a:ea typeface="Calibri" panose="020F0502020204030204" pitchFamily="34" charset="0"/>
              <a:cs typeface="Vrinda" panose="020B0502040204020203" pitchFamily="34" charset="0"/>
            </a:rPr>
            <a:t>lux freezing →D</a:t>
          </a:r>
          <a:r>
            <a:rPr lang="en-IN" sz="1700" kern="1200" dirty="0">
              <a:effectLst/>
              <a:latin typeface="+mj-lt"/>
              <a:ea typeface="Calibri" panose="020F0502020204030204" pitchFamily="34" charset="0"/>
              <a:cs typeface="Vrinda" panose="020B0502040204020203" pitchFamily="34" charset="0"/>
            </a:rPr>
            <a:t>ynamo (</a:t>
          </a:r>
          <a:r>
            <a:rPr lang="el-GR" sz="1700" b="0" i="0" kern="1200" dirty="0"/>
            <a:t>α</a:t>
          </a:r>
          <a:r>
            <a:rPr lang="en-IN" sz="1700" b="0" i="0" kern="1200" dirty="0"/>
            <a:t>-</a:t>
          </a:r>
          <a:r>
            <a:rPr lang="el-GR" sz="1700" b="0" i="0" kern="1200" dirty="0"/>
            <a:t>Ω</a:t>
          </a:r>
          <a:r>
            <a:rPr lang="en-IN" sz="1700" kern="1200" dirty="0">
              <a:effectLst/>
              <a:latin typeface="+mj-lt"/>
              <a:ea typeface="Calibri" panose="020F0502020204030204" pitchFamily="34" charset="0"/>
              <a:cs typeface="Vrinda" panose="020B0502040204020203" pitchFamily="34" charset="0"/>
            </a:rPr>
            <a:t>)</a:t>
          </a:r>
          <a14:m xmlns:a14="http://schemas.microsoft.com/office/drawing/2010/main">
            <m:oMath xmlns:m="http://schemas.openxmlformats.org/officeDocument/2006/math">
              <m:r>
                <m:rPr>
                  <m:nor/>
                </m:rPr>
                <a:rPr lang="en-IN" sz="1700" kern="1200" dirty="0" smtClean="0">
                  <a:latin typeface="+mj-lt"/>
                  <a:ea typeface="Calibri" panose="020F0502020204030204" pitchFamily="34" charset="0"/>
                  <a:cs typeface="Vrinda" panose="020B0502040204020203" pitchFamily="34" charset="0"/>
                </a:rPr>
                <m:t>→</m:t>
              </m:r>
              <m:r>
                <m:rPr>
                  <m:nor/>
                </m:rPr>
                <a:rPr lang="en-IN" sz="1700" b="0" i="0" kern="1200" dirty="0" smtClean="0">
                  <a:latin typeface="+mj-lt"/>
                  <a:ea typeface="Calibri" panose="020F0502020204030204" pitchFamily="34" charset="0"/>
                  <a:cs typeface="Vrinda" panose="020B0502040204020203" pitchFamily="34" charset="0"/>
                </a:rPr>
                <m:t> </m:t>
              </m:r>
            </m:oMath>
          </a14:m>
          <a:r>
            <a:rPr lang="en-IN" sz="1700" kern="1200" dirty="0">
              <a:latin typeface="+mj-lt"/>
              <a:ea typeface="Calibri" panose="020F0502020204030204" pitchFamily="34" charset="0"/>
              <a:cs typeface="Vrinda" panose="020B0502040204020203" pitchFamily="34" charset="0"/>
            </a:rPr>
            <a:t>amplify up to</a:t>
          </a:r>
          <a:r>
            <a:rPr lang="en-IN" sz="1700" kern="1200" dirty="0">
              <a:effectLst/>
              <a:latin typeface="+mj-lt"/>
              <a:ea typeface="Calibri" panose="020F0502020204030204" pitchFamily="34" charset="0"/>
              <a:cs typeface="Vrinda" panose="020B0502040204020203" pitchFamily="34" charset="0"/>
            </a:rPr>
            <a:t> ~</a:t>
          </a:r>
          <a14:m xmlns:a14="http://schemas.microsoft.com/office/drawing/2010/main">
            <m:oMath xmlns:m="http://schemas.openxmlformats.org/officeDocument/2006/math">
              <m:sSup>
                <m:sSupPr>
                  <m:ctrlPr>
                    <a:rPr lang="en-IN" sz="1700" i="1" kern="1200" smtClean="0">
                      <a:effectLst/>
                      <a:latin typeface="Cambria Math" panose="02040503050406030204" pitchFamily="18" charset="0"/>
                      <a:ea typeface="Calibri" panose="020F0502020204030204" pitchFamily="34" charset="0"/>
                      <a:cs typeface="Vrinda" panose="020B0502040204020203" pitchFamily="34" charset="0"/>
                    </a:rPr>
                  </m:ctrlPr>
                </m:sSupPr>
                <m:e>
                  <m:r>
                    <a:rPr lang="en-IN" sz="1700" i="1" kern="1200">
                      <a:effectLst/>
                      <a:latin typeface="Cambria Math" panose="02040503050406030204" pitchFamily="18" charset="0"/>
                      <a:ea typeface="Calibri" panose="020F0502020204030204" pitchFamily="34" charset="0"/>
                      <a:cs typeface="Vrinda" panose="020B0502040204020203" pitchFamily="34" charset="0"/>
                    </a:rPr>
                    <m:t>10</m:t>
                  </m:r>
                </m:e>
                <m:sup>
                  <m:r>
                    <a:rPr lang="en-IN" sz="1700" i="1" kern="1200">
                      <a:effectLst/>
                      <a:latin typeface="Cambria Math" panose="02040503050406030204" pitchFamily="18" charset="0"/>
                      <a:ea typeface="Calibri" panose="020F0502020204030204" pitchFamily="34" charset="0"/>
                      <a:cs typeface="Vrinda" panose="020B0502040204020203" pitchFamily="34" charset="0"/>
                    </a:rPr>
                    <m:t>1</m:t>
                  </m:r>
                  <m:r>
                    <a:rPr lang="en-IN" sz="1700" b="0" i="1" kern="1200" smtClean="0">
                      <a:effectLst/>
                      <a:latin typeface="Cambria Math" panose="02040503050406030204" pitchFamily="18" charset="0"/>
                      <a:ea typeface="Calibri" panose="020F0502020204030204" pitchFamily="34" charset="0"/>
                      <a:cs typeface="Vrinda" panose="020B0502040204020203" pitchFamily="34" charset="0"/>
                    </a:rPr>
                    <m:t>7−18</m:t>
                  </m:r>
                </m:sup>
              </m:sSup>
            </m:oMath>
          </a14:m>
          <a:r>
            <a:rPr lang="en-IN" sz="1700" kern="1200" dirty="0"/>
            <a:t>G for NS (</a:t>
          </a:r>
          <a:r>
            <a:rPr lang="en-IN" sz="1700" kern="1200" dirty="0">
              <a:latin typeface="+mj-lt"/>
            </a:rPr>
            <a:t>Thompson &amp; Duncan 1993)</a:t>
          </a:r>
          <a:endParaRPr lang="en-US" sz="1700" kern="1200" dirty="0">
            <a:latin typeface="+mj-lt"/>
          </a:endParaRPr>
        </a:p>
      </dsp:txBody>
      <dsp:txXfrm>
        <a:off x="965893" y="3285819"/>
        <a:ext cx="10963389" cy="657395"/>
      </dsp:txXfrm>
    </dsp:sp>
    <dsp:sp modelId="{FACEB459-C780-4A10-93A0-6951D6601B7E}">
      <dsp:nvSpPr>
        <dsp:cNvPr id="0" name=""/>
        <dsp:cNvSpPr/>
      </dsp:nvSpPr>
      <dsp:spPr>
        <a:xfrm>
          <a:off x="555021" y="3203645"/>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09C73BB-EBA4-4F92-A620-DC9C1BEA9D28}">
      <dsp:nvSpPr>
        <dsp:cNvPr id="0" name=""/>
        <dsp:cNvSpPr/>
      </dsp:nvSpPr>
      <dsp:spPr>
        <a:xfrm>
          <a:off x="494823" y="4271597"/>
          <a:ext cx="11434459" cy="657395"/>
        </a:xfrm>
        <a:prstGeom prst="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21808"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j-lt"/>
            </a:rPr>
            <a:t>We simulate CGW from isolated magnetized rotating NSs and WDs and try to understand observation plausibility.</a:t>
          </a:r>
        </a:p>
      </dsp:txBody>
      <dsp:txXfrm>
        <a:off x="494823" y="4271597"/>
        <a:ext cx="11434459" cy="657395"/>
      </dsp:txXfrm>
    </dsp:sp>
    <dsp:sp modelId="{AA42CD5A-3EBA-43AC-BDF6-8341F272D2D8}">
      <dsp:nvSpPr>
        <dsp:cNvPr id="0" name=""/>
        <dsp:cNvSpPr/>
      </dsp:nvSpPr>
      <dsp:spPr>
        <a:xfrm>
          <a:off x="83950" y="4189422"/>
          <a:ext cx="821744" cy="821744"/>
        </a:xfrm>
        <a:prstGeom prst="ellipse">
          <a:avLst/>
        </a:prstGeom>
        <a:solidFill>
          <a:schemeClr val="lt1">
            <a:hueOff val="0"/>
            <a:satOff val="0"/>
            <a:lumOff val="0"/>
            <a:alphaOff val="0"/>
          </a:schemeClr>
        </a:solidFill>
        <a:ln w="12700" cap="rnd" cmpd="sng" algn="ctr">
          <a:solidFill>
            <a:schemeClr val="accent1">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763CE-D364-4774-ABE9-0BA7CBF5F80F}">
      <dsp:nvSpPr>
        <dsp:cNvPr id="0" name=""/>
        <dsp:cNvSpPr/>
      </dsp:nvSpPr>
      <dsp:spPr>
        <a:xfrm>
          <a:off x="5480" y="0"/>
          <a:ext cx="1438576" cy="1090575"/>
        </a:xfrm>
        <a:prstGeom prst="roundRect">
          <a:avLst>
            <a:gd name="adj" fmla="val 1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mj-lt"/>
            </a:rPr>
            <a:t>Deformation </a:t>
          </a:r>
        </a:p>
        <a:p>
          <a:pPr marL="0" lvl="0" indent="0" algn="ctr" defTabSz="800100">
            <a:lnSpc>
              <a:spcPct val="90000"/>
            </a:lnSpc>
            <a:spcBef>
              <a:spcPct val="0"/>
            </a:spcBef>
            <a:spcAft>
              <a:spcPct val="35000"/>
            </a:spcAft>
            <a:buNone/>
          </a:pPr>
          <a:r>
            <a:rPr lang="en-IN" sz="1800" kern="1200" dirty="0">
              <a:latin typeface="+mj-lt"/>
            </a:rPr>
            <a:t>&amp;</a:t>
          </a:r>
        </a:p>
        <a:p>
          <a:pPr marL="0" lvl="0" indent="0" algn="ctr" defTabSz="800100">
            <a:lnSpc>
              <a:spcPct val="90000"/>
            </a:lnSpc>
            <a:spcBef>
              <a:spcPct val="0"/>
            </a:spcBef>
            <a:spcAft>
              <a:spcPct val="35000"/>
            </a:spcAft>
            <a:buNone/>
          </a:pPr>
          <a:r>
            <a:rPr lang="en-IN" sz="1800" kern="1200" dirty="0">
              <a:latin typeface="+mj-lt"/>
            </a:rPr>
            <a:t>Misalignment</a:t>
          </a:r>
        </a:p>
      </dsp:txBody>
      <dsp:txXfrm>
        <a:off x="37422" y="31942"/>
        <a:ext cx="1374692" cy="1026691"/>
      </dsp:txXfrm>
    </dsp:sp>
    <dsp:sp modelId="{9159EEF2-C863-465C-BD0F-C328A3618CC2}">
      <dsp:nvSpPr>
        <dsp:cNvPr id="0" name=""/>
        <dsp:cNvSpPr/>
      </dsp:nvSpPr>
      <dsp:spPr>
        <a:xfrm>
          <a:off x="1587914" y="366904"/>
          <a:ext cx="304978" cy="356766"/>
        </a:xfrm>
        <a:prstGeom prst="rightArrow">
          <a:avLst>
            <a:gd name="adj1" fmla="val 60000"/>
            <a:gd name="adj2" fmla="val 50000"/>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IN" sz="3200" kern="1200"/>
        </a:p>
      </dsp:txBody>
      <dsp:txXfrm>
        <a:off x="1587914" y="438257"/>
        <a:ext cx="213485" cy="214060"/>
      </dsp:txXfrm>
    </dsp:sp>
    <dsp:sp modelId="{3497E45A-4A4B-47E7-B711-5ECDD1D19924}">
      <dsp:nvSpPr>
        <dsp:cNvPr id="0" name=""/>
        <dsp:cNvSpPr/>
      </dsp:nvSpPr>
      <dsp:spPr>
        <a:xfrm>
          <a:off x="2019487" y="0"/>
          <a:ext cx="1438576" cy="1090575"/>
        </a:xfrm>
        <a:prstGeom prst="roundRect">
          <a:avLst>
            <a:gd name="adj" fmla="val 10000"/>
          </a:avLst>
        </a:prstGeom>
        <a:gradFill rotWithShape="0">
          <a:gsLst>
            <a:gs pos="0">
              <a:schemeClr val="accent4">
                <a:hueOff val="-230174"/>
                <a:satOff val="14226"/>
                <a:lumOff val="-588"/>
                <a:alphaOff val="0"/>
                <a:tint val="98000"/>
                <a:lumMod val="110000"/>
              </a:schemeClr>
            </a:gs>
            <a:gs pos="84000">
              <a:schemeClr val="accent4">
                <a:hueOff val="-230174"/>
                <a:satOff val="14226"/>
                <a:lumOff val="-588"/>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mj-lt"/>
            </a:rPr>
            <a:t>Triaxial</a:t>
          </a:r>
        </a:p>
        <a:p>
          <a:pPr marL="0" lvl="0" indent="0" algn="ctr" defTabSz="800100">
            <a:lnSpc>
              <a:spcPct val="90000"/>
            </a:lnSpc>
            <a:spcBef>
              <a:spcPct val="0"/>
            </a:spcBef>
            <a:spcAft>
              <a:spcPct val="35000"/>
            </a:spcAft>
            <a:buNone/>
          </a:pPr>
          <a:r>
            <a:rPr lang="en-IN" sz="1800" kern="1200" dirty="0">
              <a:latin typeface="+mj-lt"/>
            </a:rPr>
            <a:t>symmetry</a:t>
          </a:r>
        </a:p>
      </dsp:txBody>
      <dsp:txXfrm>
        <a:off x="2051429" y="31942"/>
        <a:ext cx="1374692" cy="1026691"/>
      </dsp:txXfrm>
    </dsp:sp>
    <dsp:sp modelId="{A95D4AB5-CBE6-4C25-8BA3-FFABEF2346FA}">
      <dsp:nvSpPr>
        <dsp:cNvPr id="0" name=""/>
        <dsp:cNvSpPr/>
      </dsp:nvSpPr>
      <dsp:spPr>
        <a:xfrm>
          <a:off x="3601921" y="366904"/>
          <a:ext cx="304978" cy="356766"/>
        </a:xfrm>
        <a:prstGeom prst="rightArrow">
          <a:avLst>
            <a:gd name="adj1" fmla="val 60000"/>
            <a:gd name="adj2" fmla="val 50000"/>
          </a:avLst>
        </a:prstGeom>
        <a:gradFill rotWithShape="0">
          <a:gsLst>
            <a:gs pos="0">
              <a:schemeClr val="accent4">
                <a:hueOff val="-345260"/>
                <a:satOff val="21339"/>
                <a:lumOff val="-883"/>
                <a:alphaOff val="0"/>
                <a:tint val="98000"/>
                <a:lumMod val="110000"/>
              </a:schemeClr>
            </a:gs>
            <a:gs pos="84000">
              <a:schemeClr val="accent4">
                <a:hueOff val="-345260"/>
                <a:satOff val="21339"/>
                <a:lumOff val="-883"/>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IN" sz="3200" kern="1200"/>
        </a:p>
      </dsp:txBody>
      <dsp:txXfrm>
        <a:off x="3601921" y="438257"/>
        <a:ext cx="213485" cy="214060"/>
      </dsp:txXfrm>
    </dsp:sp>
    <dsp:sp modelId="{05FFBAE9-6E58-489E-B3EC-46E4DC4648E5}">
      <dsp:nvSpPr>
        <dsp:cNvPr id="0" name=""/>
        <dsp:cNvSpPr/>
      </dsp:nvSpPr>
      <dsp:spPr>
        <a:xfrm>
          <a:off x="4033494" y="0"/>
          <a:ext cx="1759163" cy="1090575"/>
        </a:xfrm>
        <a:prstGeom prst="roundRect">
          <a:avLst>
            <a:gd name="adj" fmla="val 10000"/>
          </a:avLst>
        </a:prstGeom>
        <a:gradFill rotWithShape="0">
          <a:gsLst>
            <a:gs pos="0">
              <a:schemeClr val="accent4">
                <a:hueOff val="-460347"/>
                <a:satOff val="28451"/>
                <a:lumOff val="-1177"/>
                <a:alphaOff val="0"/>
                <a:tint val="98000"/>
                <a:lumMod val="110000"/>
              </a:schemeClr>
            </a:gs>
            <a:gs pos="84000">
              <a:schemeClr val="accent4">
                <a:hueOff val="-460347"/>
                <a:satOff val="28451"/>
                <a:lumOff val="-1177"/>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latin typeface="+mj-lt"/>
            </a:rPr>
            <a:t>Time varying, non zero quadrupole moment</a:t>
          </a:r>
        </a:p>
      </dsp:txBody>
      <dsp:txXfrm>
        <a:off x="4065436" y="31942"/>
        <a:ext cx="1695279" cy="1026691"/>
      </dsp:txXfrm>
    </dsp:sp>
    <dsp:sp modelId="{40A81E26-A6E0-4762-8AB9-F1618ADB549E}">
      <dsp:nvSpPr>
        <dsp:cNvPr id="0" name=""/>
        <dsp:cNvSpPr/>
      </dsp:nvSpPr>
      <dsp:spPr>
        <a:xfrm>
          <a:off x="5936515" y="366904"/>
          <a:ext cx="304978" cy="356766"/>
        </a:xfrm>
        <a:prstGeom prst="rightArrow">
          <a:avLst>
            <a:gd name="adj1" fmla="val 60000"/>
            <a:gd name="adj2" fmla="val 50000"/>
          </a:avLst>
        </a:prstGeom>
        <a:gradFill rotWithShape="0">
          <a:gsLst>
            <a:gs pos="0">
              <a:schemeClr val="accent4">
                <a:hueOff val="-690521"/>
                <a:satOff val="42677"/>
                <a:lumOff val="-1765"/>
                <a:alphaOff val="0"/>
                <a:tint val="98000"/>
                <a:lumMod val="110000"/>
              </a:schemeClr>
            </a:gs>
            <a:gs pos="84000">
              <a:schemeClr val="accent4">
                <a:hueOff val="-690521"/>
                <a:satOff val="42677"/>
                <a:lumOff val="-1765"/>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IN" sz="3200" kern="1200"/>
        </a:p>
      </dsp:txBody>
      <dsp:txXfrm>
        <a:off x="5936515" y="438257"/>
        <a:ext cx="213485" cy="214060"/>
      </dsp:txXfrm>
    </dsp:sp>
    <dsp:sp modelId="{2FA75295-B2CA-4459-B2E9-F1134D95B8CD}">
      <dsp:nvSpPr>
        <dsp:cNvPr id="0" name=""/>
        <dsp:cNvSpPr/>
      </dsp:nvSpPr>
      <dsp:spPr>
        <a:xfrm>
          <a:off x="6368088" y="0"/>
          <a:ext cx="1438576" cy="1090575"/>
        </a:xfrm>
        <a:prstGeom prst="roundRect">
          <a:avLst>
            <a:gd name="adj" fmla="val 10000"/>
          </a:avLst>
        </a:prstGeom>
        <a:gradFill rotWithShape="0">
          <a:gsLst>
            <a:gs pos="0">
              <a:schemeClr val="accent4">
                <a:hueOff val="-690521"/>
                <a:satOff val="42677"/>
                <a:lumOff val="-1765"/>
                <a:alphaOff val="0"/>
                <a:tint val="98000"/>
                <a:lumMod val="110000"/>
              </a:schemeClr>
            </a:gs>
            <a:gs pos="84000">
              <a:schemeClr val="accent4">
                <a:hueOff val="-690521"/>
                <a:satOff val="42677"/>
                <a:lumOff val="-1765"/>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latin typeface="+mj-lt"/>
            </a:rPr>
            <a:t>Continuous</a:t>
          </a:r>
          <a:r>
            <a:rPr lang="en-IN" sz="1800" kern="1200" dirty="0">
              <a:latin typeface="+mj-lt"/>
            </a:rPr>
            <a:t> GW</a:t>
          </a:r>
        </a:p>
      </dsp:txBody>
      <dsp:txXfrm>
        <a:off x="6400030" y="31942"/>
        <a:ext cx="1374692" cy="1026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C90D4-6218-4590-AD6C-172BC00E7B51}">
      <dsp:nvSpPr>
        <dsp:cNvPr id="0" name=""/>
        <dsp:cNvSpPr/>
      </dsp:nvSpPr>
      <dsp:spPr>
        <a:xfrm>
          <a:off x="216437" y="773"/>
          <a:ext cx="6549942" cy="2132419"/>
        </a:xfrm>
        <a:prstGeom prst="roundRect">
          <a:avLst/>
        </a:prstGeom>
        <a:gradFill flip="none"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path path="circle">
            <a:fillToRect l="50000" t="50000" r="50000" b="50000"/>
          </a:path>
          <a:tileRect/>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Calibri" panose="020F0502020204030204" pitchFamily="34" charset="0"/>
              <a:ea typeface="Calibri" panose="020F0502020204030204" pitchFamily="34" charset="0"/>
              <a:cs typeface="Vrinda" panose="020B0502040204020203" pitchFamily="34" charset="0"/>
            </a:rPr>
            <a:t>Einstein’s equation (describes space-time metric) </a:t>
          </a:r>
        </a:p>
        <a:p>
          <a:pPr marL="0" lvl="0" indent="0" algn="ctr" defTabSz="10668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n-IN" sz="2400" i="1" kern="1200" smtClean="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𝐺</m:t>
                    </m:r>
                  </m:e>
                  <m:sub>
                    <m: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𝜇𝜈</m:t>
                    </m:r>
                  </m:sub>
                </m:sSub>
                <m: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=8</m:t>
                </m:r>
                <m: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𝜋</m:t>
                </m:r>
                <m:sSub>
                  <m:sSubPr>
                    <m:ctrlP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𝑇</m:t>
                    </m:r>
                  </m:e>
                  <m:sub>
                    <m:r>
                      <a:rPr lang="en-IN" sz="24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𝜇𝜈</m:t>
                    </m:r>
                  </m:sub>
                </m:sSub>
              </m:oMath>
            </m:oMathPara>
          </a14:m>
          <a:endParaRPr lang="en-IN" sz="2400" kern="1200" dirty="0">
            <a:solidFill>
              <a:schemeClr val="bg1"/>
            </a:solidFill>
            <a:effectLst/>
            <a:latin typeface="Calibri" panose="020F0502020204030204" pitchFamily="34" charset="0"/>
            <a:ea typeface="Calibri" panose="020F0502020204030204" pitchFamily="34" charset="0"/>
            <a:cs typeface="Cambria Math" panose="02040503050406030204" pitchFamily="18" charset="0"/>
          </a:endParaRPr>
        </a:p>
        <a:p>
          <a:pPr marL="0" lvl="0" indent="0" algn="ctr" defTabSz="10668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IN" sz="1800" i="1" kern="1200" smtClean="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𝑠</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𝛼</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𝑡</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𝜓</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4</m:t>
                    </m:r>
                  </m:sup>
                </m:sSup>
                <m:d>
                  <m:dPr>
                    <m:begChr m:val="["/>
                    <m:endChr m:val="]"/>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d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𝑟</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𝑟</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𝜃</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𝑟</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func>
                      <m:func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funcPr>
                      <m:fName>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𝑠𝑖𝑛</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fName>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𝜃</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d>
                              <m:d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d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sSup>
                                  <m:sSupPr>
                                    <m:ctrlP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𝛽</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ⅆ</m:t>
                                </m:r>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𝑡</m:t>
                                </m:r>
                              </m:e>
                            </m:d>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e>
                    </m:func>
                  </m:e>
                </m:d>
              </m:oMath>
            </m:oMathPara>
          </a14:m>
          <a:endParaRPr lang="en-IN" sz="1800" kern="1200" dirty="0">
            <a:solidFill>
              <a:schemeClr val="bg1"/>
            </a:solidFill>
          </a:endParaRPr>
        </a:p>
      </dsp:txBody>
      <dsp:txXfrm>
        <a:off x="320533" y="104869"/>
        <a:ext cx="6341750" cy="1924227"/>
      </dsp:txXfrm>
    </dsp:sp>
    <dsp:sp modelId="{BE67DDEA-433B-4FCE-9046-6F2E059B83D3}">
      <dsp:nvSpPr>
        <dsp:cNvPr id="0" name=""/>
        <dsp:cNvSpPr/>
      </dsp:nvSpPr>
      <dsp:spPr>
        <a:xfrm>
          <a:off x="2927565" y="2291069"/>
          <a:ext cx="1127688" cy="1127688"/>
        </a:xfrm>
        <a:prstGeom prst="mathPlus">
          <a:avLst/>
        </a:prstGeom>
        <a:gradFill flip="none" rotWithShape="0">
          <a:gsLst>
            <a:gs pos="0">
              <a:schemeClr val="accent1">
                <a:tint val="60000"/>
                <a:hueOff val="0"/>
                <a:satOff val="0"/>
                <a:lumOff val="0"/>
                <a:shade val="30000"/>
                <a:satMod val="115000"/>
              </a:schemeClr>
            </a:gs>
            <a:gs pos="50000">
              <a:schemeClr val="accent1">
                <a:tint val="60000"/>
                <a:hueOff val="0"/>
                <a:satOff val="0"/>
                <a:lumOff val="0"/>
                <a:shade val="67500"/>
                <a:satMod val="115000"/>
              </a:schemeClr>
            </a:gs>
            <a:gs pos="100000">
              <a:schemeClr val="accent1">
                <a:tint val="60000"/>
                <a:hueOff val="0"/>
                <a:satOff val="0"/>
                <a:lumOff val="0"/>
                <a:shade val="100000"/>
                <a:satMod val="115000"/>
              </a:schemeClr>
            </a:gs>
          </a:gsLst>
          <a:path path="circle">
            <a:fillToRect l="50000" t="50000" r="50000" b="50000"/>
          </a:path>
          <a:tileRect/>
        </a:gradFill>
        <a:ln>
          <a:noFill/>
        </a:ln>
        <a:effectLst>
          <a:outerShdw blurRad="38100" dist="25400" dir="5400000" rotWithShape="0">
            <a:srgbClr val="000000">
              <a:alpha val="5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IN" sz="2000" kern="1200"/>
        </a:p>
      </dsp:txBody>
      <dsp:txXfrm>
        <a:off x="3077040" y="2722297"/>
        <a:ext cx="828738" cy="265232"/>
      </dsp:txXfrm>
    </dsp:sp>
    <dsp:sp modelId="{0C3DD69E-294D-48DF-A9CA-9A1E7872325B}">
      <dsp:nvSpPr>
        <dsp:cNvPr id="0" name=""/>
        <dsp:cNvSpPr/>
      </dsp:nvSpPr>
      <dsp:spPr>
        <a:xfrm>
          <a:off x="181936" y="3576633"/>
          <a:ext cx="6618945" cy="2383446"/>
        </a:xfrm>
        <a:prstGeom prst="roundRect">
          <a:avLst/>
        </a:prstGeom>
        <a:gradFill flip="none"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path path="circle">
            <a:fillToRect l="50000" t="50000" r="50000" b="50000"/>
          </a:path>
          <a:tileRect/>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Calibri" panose="020F0502020204030204" pitchFamily="34" charset="0"/>
              <a:ea typeface="Calibri" panose="020F0502020204030204" pitchFamily="34" charset="0"/>
              <a:cs typeface="Vrinda" panose="020B0502040204020203" pitchFamily="34" charset="0"/>
            </a:rPr>
            <a:t>Magneto-Hydrostatic Equilibrium </a:t>
          </a:r>
        </a:p>
        <a:p>
          <a:pPr marL="0" lvl="0" indent="0" algn="ctr" defTabSz="1066800">
            <a:lnSpc>
              <a:spcPct val="90000"/>
            </a:lnSpc>
            <a:spcBef>
              <a:spcPct val="0"/>
            </a:spcBef>
            <a:spcAft>
              <a:spcPct val="35000"/>
            </a:spcAft>
            <a:buNone/>
          </a:pPr>
          <a:r>
            <a:rPr lang="en-US" sz="2400" kern="1200" dirty="0">
              <a:solidFill>
                <a:schemeClr val="bg1"/>
              </a:solidFill>
              <a:latin typeface="Calibri" panose="020F0502020204030204" pitchFamily="34" charset="0"/>
              <a:ea typeface="Calibri" panose="020F0502020204030204" pitchFamily="34" charset="0"/>
              <a:cs typeface="Vrinda" panose="020B0502040204020203" pitchFamily="34" charset="0"/>
            </a:rPr>
            <a:t>(provides distribution of matter/energy)</a:t>
          </a:r>
        </a:p>
        <a:p>
          <a:pPr marL="0" lvl="0" indent="0" algn="ctr" defTabSz="1066800">
            <a:lnSpc>
              <a:spcPct val="90000"/>
            </a:lnSpc>
            <a:spcBef>
              <a:spcPct val="0"/>
            </a:spcBef>
            <a:spcAft>
              <a:spcPct val="35000"/>
            </a:spcAft>
            <a:buNone/>
          </a:pPr>
          <a14:m xmlns:a14="http://schemas.microsoft.com/office/drawing/2010/main">
            <m:oMath xmlns:m="http://schemas.openxmlformats.org/officeDocument/2006/math">
              <m:sSup>
                <m:sSupPr>
                  <m:ctrlPr>
                    <a:rPr lang="en-IN" sz="1800" i="1" kern="1200" smtClean="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𝑇</m:t>
                  </m:r>
                </m:e>
                <m:sup>
                  <m:r>
                    <a:rPr lang="en-IN" sz="1800" i="1" kern="1200">
                      <a:solidFill>
                        <a:schemeClr val="bg1"/>
                      </a:solidFill>
                      <a:latin typeface="Cambria Math" panose="02040503050406030204" pitchFamily="18" charset="0"/>
                      <a:ea typeface="Calibri" panose="020F0502020204030204" pitchFamily="34" charset="0"/>
                      <a:cs typeface="Vrinda" panose="020B0502040204020203" pitchFamily="34" charset="0"/>
                    </a:rPr>
                    <m:t>𝜇</m:t>
                  </m:r>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𝜈</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d>
                <m:dPr>
                  <m:ctrlPr>
                    <a:rPr lang="en-IN" sz="1800" i="1" kern="1200">
                      <a:solidFill>
                        <a:schemeClr val="bg1"/>
                      </a:solidFill>
                      <a:effectLst/>
                      <a:latin typeface="Cambria Math" panose="02040503050406030204" pitchFamily="18" charset="0"/>
                    </a:rPr>
                  </m:ctrlPr>
                </m:d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ⅇ+</m:t>
                  </m:r>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𝑝</m:t>
                  </m:r>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kern="120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e>
              </m:d>
              <m:sSup>
                <m:sSupPr>
                  <m:ctrlPr>
                    <a:rPr lang="en-IN" sz="1800" i="1" kern="120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𝑢</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𝜇</m:t>
                  </m:r>
                </m:sup>
              </m:sSup>
              <m:sSup>
                <m:sSupPr>
                  <m:ctrlPr>
                    <a:rPr lang="en-IN" sz="1800" i="1" kern="1200" smtClean="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𝑢</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𝜈</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kern="120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𝜇</m:t>
                  </m:r>
                </m:sup>
              </m:sSup>
              <m:sSup>
                <m:sSupPr>
                  <m:ctrlPr>
                    <a:rPr lang="en-IN" sz="1800" i="1" kern="120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𝜈</m:t>
                  </m:r>
                </m:sup>
              </m:s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d>
                <m:dPr>
                  <m:ctrlPr>
                    <a:rPr lang="en-IN" sz="1800" i="1" kern="1200">
                      <a:solidFill>
                        <a:schemeClr val="bg1"/>
                      </a:solidFill>
                      <a:effectLst/>
                      <a:latin typeface="Cambria Math" panose="02040503050406030204" pitchFamily="18" charset="0"/>
                    </a:rPr>
                  </m:ctrlPr>
                </m:d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𝑝</m:t>
                  </m:r>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m:t>
                  </m:r>
                  <m:f>
                    <m:fPr>
                      <m:ctrlPr>
                        <a:rPr lang="en-IN" sz="1800" i="1" kern="1200">
                          <a:solidFill>
                            <a:schemeClr val="bg1"/>
                          </a:solidFill>
                          <a:effectLst/>
                          <a:latin typeface="Cambria Math" panose="02040503050406030204" pitchFamily="18" charset="0"/>
                        </a:rPr>
                      </m:ctrlPr>
                    </m:fPr>
                    <m:num>
                      <m:sSup>
                        <m:sSupPr>
                          <m:ctrlPr>
                            <a:rPr lang="en-IN" sz="1800" i="1" kern="120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𝑏</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sup>
                      </m:sSup>
                    </m:num>
                    <m:den>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2</m:t>
                      </m:r>
                    </m:den>
                  </m:f>
                </m:e>
              </m:d>
              <m:sSup>
                <m:sSupPr>
                  <m:ctrlPr>
                    <a:rPr lang="en-IN" sz="1800" i="1" kern="1200">
                      <a:solidFill>
                        <a:schemeClr val="bg1"/>
                      </a:solidFill>
                      <a:effectLst/>
                      <a:latin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𝑔</m:t>
                  </m:r>
                </m:e>
                <m:sup>
                  <m:r>
                    <a:rPr lang="en-IN" sz="1800" i="1" kern="1200">
                      <a:solidFill>
                        <a:schemeClr val="bg1"/>
                      </a:solidFill>
                      <a:effectLst/>
                      <a:latin typeface="Cambria Math" panose="02040503050406030204" pitchFamily="18" charset="0"/>
                      <a:ea typeface="Calibri" panose="020F0502020204030204" pitchFamily="34" charset="0"/>
                      <a:cs typeface="Vrinda" panose="020B0502040204020203" pitchFamily="34" charset="0"/>
                    </a:rPr>
                    <m:t>𝜇𝜈</m:t>
                  </m:r>
                </m:sup>
              </m:sSup>
            </m:oMath>
          </a14:m>
          <a:r>
            <a:rPr lang="en-IN" sz="1800" kern="1200" dirty="0">
              <a:solidFill>
                <a:schemeClr val="bg1"/>
              </a:solidFill>
            </a:rPr>
            <a:t> </a:t>
          </a:r>
        </a:p>
        <a:p>
          <a:pPr marL="0" lvl="0" indent="0" algn="ctr" defTabSz="1066800">
            <a:lnSpc>
              <a:spcPct val="90000"/>
            </a:lnSpc>
            <a:spcBef>
              <a:spcPct val="0"/>
            </a:spcBef>
            <a:spcAft>
              <a:spcPct val="35000"/>
            </a:spcAft>
            <a:buNone/>
          </a:pPr>
          <a:r>
            <a:rPr lang="en-IN" sz="1800" kern="1200" dirty="0">
              <a:solidFill>
                <a:schemeClr val="bg1"/>
              </a:solidFill>
              <a:latin typeface="Calibri" panose="020F0502020204030204" pitchFamily="34" charset="0"/>
              <a:ea typeface="Calibri" panose="020F0502020204030204" pitchFamily="34" charset="0"/>
              <a:cs typeface="Vrinda" panose="020B0502040204020203" pitchFamily="34" charset="0"/>
            </a:rPr>
            <a:t>M</a:t>
          </a:r>
          <a:r>
            <a:rPr lang="en-IN" sz="1800" kern="12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omentum-energy conservation: </a:t>
          </a:r>
          <a14:m xmlns:a14="http://schemas.microsoft.com/office/drawing/2010/main">
            <m:oMath xmlns:m="http://schemas.openxmlformats.org/officeDocument/2006/math">
              <m:sSub>
                <m:sSubPr>
                  <m:ctrlPr>
                    <a:rPr lang="en-IN" sz="1800" i="1" kern="1200" smtClean="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18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m:t>
                  </m:r>
                </m:e>
                <m:sub>
                  <m:r>
                    <a:rPr lang="en-IN" sz="18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m:t>
                  </m:r>
                </m:sub>
              </m:sSub>
              <m:sSup>
                <m:sSupPr>
                  <m:ctrlPr>
                    <a:rPr lang="en-IN" sz="18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18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𝑇</m:t>
                  </m:r>
                </m:e>
                <m:sup>
                  <m:r>
                    <a:rPr lang="en-IN" sz="18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𝜇𝜈</m:t>
                  </m:r>
                </m:sup>
              </m:sSup>
              <m:r>
                <a:rPr lang="en-IN" sz="1800" i="1" kern="12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=0</m:t>
              </m:r>
              <m:r>
                <a:rPr lang="en-IN" sz="1800" b="0" i="1" kern="1200" smtClean="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 </m:t>
              </m:r>
            </m:oMath>
          </a14:m>
          <a:endParaRPr lang="en-IN" sz="1800" kern="1200" dirty="0">
            <a:solidFill>
              <a:schemeClr val="bg1"/>
            </a:solidFill>
          </a:endParaRPr>
        </a:p>
      </dsp:txBody>
      <dsp:txXfrm>
        <a:off x="298286" y="3692983"/>
        <a:ext cx="6386245" cy="2150746"/>
      </dsp:txXfrm>
    </dsp:sp>
    <dsp:sp modelId="{1EFD369A-CE59-45EE-B6E7-CAE616A3DDFA}">
      <dsp:nvSpPr>
        <dsp:cNvPr id="0" name=""/>
        <dsp:cNvSpPr/>
      </dsp:nvSpPr>
      <dsp:spPr>
        <a:xfrm>
          <a:off x="6844018" y="2618789"/>
          <a:ext cx="1115297" cy="723275"/>
        </a:xfrm>
        <a:prstGeom prst="rightArrow">
          <a:avLst>
            <a:gd name="adj1" fmla="val 60000"/>
            <a:gd name="adj2" fmla="val 50000"/>
          </a:avLst>
        </a:prstGeom>
        <a:gradFill flip="none" rotWithShape="0">
          <a:gsLst>
            <a:gs pos="0">
              <a:schemeClr val="accent1">
                <a:tint val="60000"/>
                <a:hueOff val="0"/>
                <a:satOff val="0"/>
                <a:lumOff val="0"/>
                <a:shade val="30000"/>
                <a:satMod val="115000"/>
              </a:schemeClr>
            </a:gs>
            <a:gs pos="50000">
              <a:schemeClr val="accent1">
                <a:tint val="60000"/>
                <a:hueOff val="0"/>
                <a:satOff val="0"/>
                <a:lumOff val="0"/>
                <a:shade val="67500"/>
                <a:satMod val="115000"/>
              </a:schemeClr>
            </a:gs>
            <a:gs pos="100000">
              <a:schemeClr val="accent1">
                <a:tint val="60000"/>
                <a:hueOff val="0"/>
                <a:satOff val="0"/>
                <a:lumOff val="0"/>
                <a:shade val="100000"/>
                <a:satMod val="115000"/>
              </a:schemeClr>
            </a:gs>
          </a:gsLst>
          <a:path path="circle">
            <a:fillToRect l="50000" t="50000" r="50000" b="50000"/>
          </a:path>
          <a:tileRect/>
        </a:gradFill>
        <a:ln>
          <a:noFill/>
        </a:ln>
        <a:effectLst>
          <a:outerShdw blurRad="38100" dist="25400" dir="5400000" rotWithShape="0">
            <a:srgbClr val="000000">
              <a:alpha val="5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IN" sz="3200" kern="1200"/>
        </a:p>
      </dsp:txBody>
      <dsp:txXfrm>
        <a:off x="6844018" y="2763444"/>
        <a:ext cx="898315" cy="433965"/>
      </dsp:txXfrm>
    </dsp:sp>
    <dsp:sp modelId="{D6F83A50-24A2-471B-9F18-C290DEBE4B22}">
      <dsp:nvSpPr>
        <dsp:cNvPr id="0" name=""/>
        <dsp:cNvSpPr/>
      </dsp:nvSpPr>
      <dsp:spPr>
        <a:xfrm>
          <a:off x="7967455" y="1728148"/>
          <a:ext cx="3790353" cy="2504556"/>
        </a:xfrm>
        <a:prstGeom prst="roundRect">
          <a:avLst/>
        </a:prstGeom>
        <a:gradFill rotWithShape="0">
          <a:gsLst>
            <a:gs pos="0">
              <a:schemeClr val="accent1">
                <a:hueOff val="0"/>
                <a:satOff val="0"/>
                <a:lumOff val="0"/>
                <a:alphaOff val="0"/>
                <a:tint val="98000"/>
                <a:lumMod val="110000"/>
              </a:schemeClr>
            </a:gs>
            <a:gs pos="84000">
              <a:schemeClr val="accent1">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Calibri" panose="020F0502020204030204" pitchFamily="34" charset="0"/>
              <a:ea typeface="Calibri" panose="020F0502020204030204" pitchFamily="34" charset="0"/>
              <a:cs typeface="Vrinda" panose="020B0502040204020203" pitchFamily="34" charset="0"/>
            </a:rPr>
            <a:t>Axisymmetric equilibrium configuration (Uniformly/differentially rotating &amp; Poloidal/Toroidal/mixed field)</a:t>
          </a:r>
        </a:p>
        <a:p>
          <a:pPr marL="0" lvl="0" indent="0" algn="ctr" defTabSz="977900">
            <a:lnSpc>
              <a:spcPct val="90000"/>
            </a:lnSpc>
            <a:spcBef>
              <a:spcPct val="0"/>
            </a:spcBef>
            <a:spcAft>
              <a:spcPct val="35000"/>
            </a:spcAft>
            <a:buNone/>
          </a:pPr>
          <a:r>
            <a:rPr lang="en-US" sz="2200" kern="1200" dirty="0">
              <a:solidFill>
                <a:schemeClr val="bg1"/>
              </a:solidFill>
              <a:latin typeface="Calibri" panose="020F0502020204030204" pitchFamily="34" charset="0"/>
              <a:ea typeface="Calibri" panose="020F0502020204030204" pitchFamily="34" charset="0"/>
              <a:cs typeface="Vrinda" panose="020B0502040204020203" pitchFamily="34" charset="0"/>
            </a:rPr>
            <a:t>of NSs </a:t>
          </a:r>
          <a:r>
            <a:rPr lang="en-IN" sz="2200" kern="12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in GRMHD </a:t>
          </a:r>
          <a:endParaRPr lang="en-IN" sz="2200" kern="1200" dirty="0">
            <a:solidFill>
              <a:schemeClr val="bg1"/>
            </a:solidFill>
          </a:endParaRPr>
        </a:p>
      </dsp:txBody>
      <dsp:txXfrm>
        <a:off x="8089717" y="1850410"/>
        <a:ext cx="3545829" cy="22600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77736-BB54-4CDC-9337-E31F749191DC}">
      <dsp:nvSpPr>
        <dsp:cNvPr id="0" name=""/>
        <dsp:cNvSpPr/>
      </dsp:nvSpPr>
      <dsp:spPr>
        <a:xfrm>
          <a:off x="-7621310" y="-1164588"/>
          <a:ext cx="9068643" cy="9068643"/>
        </a:xfrm>
        <a:prstGeom prst="blockArc">
          <a:avLst>
            <a:gd name="adj1" fmla="val 18900000"/>
            <a:gd name="adj2" fmla="val 2700000"/>
            <a:gd name="adj3" fmla="val 238"/>
          </a:avLst>
        </a:prstGeom>
        <a:noFill/>
        <a:ln w="22225" cap="rnd"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1B2DA11-DCD8-42FB-BD99-F9C6041BA81B}">
      <dsp:nvSpPr>
        <dsp:cNvPr id="0" name=""/>
        <dsp:cNvSpPr/>
      </dsp:nvSpPr>
      <dsp:spPr>
        <a:xfrm>
          <a:off x="631767" y="419598"/>
          <a:ext cx="11606723" cy="84270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latin typeface="Calibri" panose="020F0502020204030204" pitchFamily="34" charset="0"/>
              <a:ea typeface="Calibri" panose="020F0502020204030204" pitchFamily="34" charset="0"/>
              <a:cs typeface="Vrinda" panose="020B0502040204020203" pitchFamily="34" charset="0"/>
            </a:rPr>
            <a:t>H</a:t>
          </a:r>
          <a:r>
            <a:rPr lang="en-IN" sz="1800" kern="12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kern="1200" dirty="0">
              <a:effectLst/>
              <a:latin typeface="Calibri" panose="020F0502020204030204" pitchFamily="34" charset="0"/>
              <a:ea typeface="Calibri" panose="020F0502020204030204" pitchFamily="34" charset="0"/>
              <a:cs typeface="Vrinda" panose="020B0502040204020203" pitchFamily="34" charset="0"/>
            </a:rPr>
            <a:t> massive </a:t>
          </a:r>
          <a:r>
            <a:rPr lang="en-IN" sz="1800" kern="1200" dirty="0">
              <a:effectLst/>
              <a:latin typeface="Calibri" panose="020F0502020204030204" pitchFamily="34" charset="0"/>
              <a:ea typeface="Calibri" panose="020F0502020204030204" pitchFamily="34" charset="0"/>
              <a:cs typeface="Vrinda" panose="020B0502040204020203" pitchFamily="34" charset="0"/>
            </a:rPr>
            <a:t>NS &gt;2</a:t>
          </a:r>
          <a14:m xmlns:a14="http://schemas.microsoft.com/office/drawing/2010/main">
            <m:oMath xmlns:m="http://schemas.openxmlformats.org/officeDocument/2006/math">
              <m:sSub>
                <m:sSubPr>
                  <m:ctrlPr>
                    <a:rPr lang="en-IN" sz="1800" i="1" kern="1200">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 (</m:t>
              </m:r>
            </m:oMath>
          </a14:m>
          <a:r>
            <a:rPr lang="en-IN" sz="1800" kern="1200" dirty="0"/>
            <a:t>and also possibly the NS candidate of </a:t>
          </a:r>
          <a:r>
            <a:rPr lang="en-IN" sz="1800" kern="1200" dirty="0">
              <a:latin typeface="+mj-lt"/>
            </a:rPr>
            <a:t>GW190814</a:t>
          </a:r>
          <a:r>
            <a:rPr lang="en-IN" sz="1800" kern="1200" dirty="0"/>
            <a:t> belonging to mass gap </a:t>
          </a:r>
          <a14:m xmlns:a14="http://schemas.microsoft.com/office/drawing/2010/main">
            <m:oMath xmlns:m="http://schemas.openxmlformats.org/officeDocument/2006/math">
              <m:sSub>
                <m:sSubPr>
                  <m:ctrlPr>
                    <a:rPr lang="en-IN" sz="1800" i="1" kern="1200"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2.5</m:t>
                  </m:r>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&lt;</m:t>
              </m:r>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𝑀</m:t>
              </m:r>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&lt;</m:t>
              </m:r>
              <m:sSub>
                <m:sSubPr>
                  <m:ctrlPr>
                    <a:rPr lang="en-IN" sz="1800" i="1" kern="120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5</m:t>
                  </m:r>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m:t>
              </m:r>
            </m:oMath>
          </a14:m>
          <a:r>
            <a:rPr lang="en-IN" sz="1800" kern="1200" dirty="0"/>
            <a:t>.</a:t>
          </a:r>
        </a:p>
      </dsp:txBody>
      <dsp:txXfrm>
        <a:off x="631767" y="419598"/>
        <a:ext cx="11606723" cy="842702"/>
      </dsp:txXfrm>
    </dsp:sp>
    <dsp:sp modelId="{6CBCC71B-5945-4105-B768-25790CD3DD46}">
      <dsp:nvSpPr>
        <dsp:cNvPr id="0" name=""/>
        <dsp:cNvSpPr/>
      </dsp:nvSpPr>
      <dsp:spPr>
        <a:xfrm>
          <a:off x="105078" y="315744"/>
          <a:ext cx="1053378" cy="1053378"/>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7DC7DC8-44B7-4329-BB20-456D5EDF1661}">
      <dsp:nvSpPr>
        <dsp:cNvPr id="0" name=""/>
        <dsp:cNvSpPr/>
      </dsp:nvSpPr>
      <dsp:spPr>
        <a:xfrm>
          <a:off x="1235623" y="1684731"/>
          <a:ext cx="11002867" cy="842702"/>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endParaRPr lang="en-IN" sz="1800" kern="1200" dirty="0"/>
        </a:p>
      </dsp:txBody>
      <dsp:txXfrm>
        <a:off x="1235623" y="1684731"/>
        <a:ext cx="11002867" cy="842702"/>
      </dsp:txXfrm>
    </dsp:sp>
    <dsp:sp modelId="{95682104-7482-4B51-AA26-2BD8C86187F5}">
      <dsp:nvSpPr>
        <dsp:cNvPr id="0" name=""/>
        <dsp:cNvSpPr/>
      </dsp:nvSpPr>
      <dsp:spPr>
        <a:xfrm>
          <a:off x="708934" y="1579394"/>
          <a:ext cx="1053378" cy="1053378"/>
        </a:xfrm>
        <a:prstGeom prst="ellipse">
          <a:avLst/>
        </a:prstGeom>
        <a:solidFill>
          <a:schemeClr val="lt1">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C8B0EA0D-8F97-4CE6-87AC-5CD2592DEE4A}">
      <dsp:nvSpPr>
        <dsp:cNvPr id="0" name=""/>
        <dsp:cNvSpPr/>
      </dsp:nvSpPr>
      <dsp:spPr>
        <a:xfrm>
          <a:off x="1420959" y="2948382"/>
          <a:ext cx="10817532" cy="842702"/>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endParaRPr lang="en-IN" sz="1800" kern="1200" dirty="0"/>
        </a:p>
      </dsp:txBody>
      <dsp:txXfrm>
        <a:off x="1420959" y="2948382"/>
        <a:ext cx="10817532" cy="842702"/>
      </dsp:txXfrm>
    </dsp:sp>
    <dsp:sp modelId="{54059D0A-1192-41B8-A51D-87BBE1DD94BB}">
      <dsp:nvSpPr>
        <dsp:cNvPr id="0" name=""/>
        <dsp:cNvSpPr/>
      </dsp:nvSpPr>
      <dsp:spPr>
        <a:xfrm>
          <a:off x="894269" y="2843044"/>
          <a:ext cx="1053378" cy="1053378"/>
        </a:xfrm>
        <a:prstGeom prst="ellipse">
          <a:avLst/>
        </a:prstGeom>
        <a:solidFill>
          <a:schemeClr val="lt1">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A98D3B6-FA04-4B9D-9469-F1E1F2F15EBB}">
      <dsp:nvSpPr>
        <dsp:cNvPr id="0" name=""/>
        <dsp:cNvSpPr/>
      </dsp:nvSpPr>
      <dsp:spPr>
        <a:xfrm>
          <a:off x="1235623" y="4212032"/>
          <a:ext cx="11002867" cy="842702"/>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endParaRPr lang="en-IN" sz="1800" kern="1200" dirty="0"/>
        </a:p>
      </dsp:txBody>
      <dsp:txXfrm>
        <a:off x="1235623" y="4212032"/>
        <a:ext cx="11002867" cy="842702"/>
      </dsp:txXfrm>
    </dsp:sp>
    <dsp:sp modelId="{94AEDA41-A176-4572-A8C8-BA78887D6AF9}">
      <dsp:nvSpPr>
        <dsp:cNvPr id="0" name=""/>
        <dsp:cNvSpPr/>
      </dsp:nvSpPr>
      <dsp:spPr>
        <a:xfrm>
          <a:off x="708934" y="4106694"/>
          <a:ext cx="1053378" cy="1053378"/>
        </a:xfrm>
        <a:prstGeom prst="ellipse">
          <a:avLst/>
        </a:prstGeom>
        <a:solidFill>
          <a:schemeClr val="lt1">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199E3C0C-B996-4B05-AE70-1CEC77544ED4}">
      <dsp:nvSpPr>
        <dsp:cNvPr id="0" name=""/>
        <dsp:cNvSpPr/>
      </dsp:nvSpPr>
      <dsp:spPr>
        <a:xfrm>
          <a:off x="631767" y="5475682"/>
          <a:ext cx="11606723" cy="842702"/>
        </a:xfrm>
        <a:prstGeom prst="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endParaRPr lang="en-IN" sz="1800" kern="1200" dirty="0"/>
        </a:p>
      </dsp:txBody>
      <dsp:txXfrm>
        <a:off x="631767" y="5475682"/>
        <a:ext cx="11606723" cy="842702"/>
      </dsp:txXfrm>
    </dsp:sp>
    <dsp:sp modelId="{1639BBA6-A503-4E96-B72F-5CAAEDA98FF8}">
      <dsp:nvSpPr>
        <dsp:cNvPr id="0" name=""/>
        <dsp:cNvSpPr/>
      </dsp:nvSpPr>
      <dsp:spPr>
        <a:xfrm>
          <a:off x="105078" y="5370344"/>
          <a:ext cx="1053378" cy="1053378"/>
        </a:xfrm>
        <a:prstGeom prst="ellipse">
          <a:avLst/>
        </a:prstGeom>
        <a:solidFill>
          <a:schemeClr val="lt1">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77736-BB54-4CDC-9337-E31F749191DC}">
      <dsp:nvSpPr>
        <dsp:cNvPr id="0" name=""/>
        <dsp:cNvSpPr/>
      </dsp:nvSpPr>
      <dsp:spPr>
        <a:xfrm>
          <a:off x="-7621310" y="-1164588"/>
          <a:ext cx="9068643" cy="9068643"/>
        </a:xfrm>
        <a:prstGeom prst="blockArc">
          <a:avLst>
            <a:gd name="adj1" fmla="val 18900000"/>
            <a:gd name="adj2" fmla="val 2700000"/>
            <a:gd name="adj3" fmla="val 238"/>
          </a:avLst>
        </a:prstGeom>
        <a:noFill/>
        <a:ln w="22225" cap="rnd"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1B2DA11-DCD8-42FB-BD99-F9C6041BA81B}">
      <dsp:nvSpPr>
        <dsp:cNvPr id="0" name=""/>
        <dsp:cNvSpPr/>
      </dsp:nvSpPr>
      <dsp:spPr>
        <a:xfrm>
          <a:off x="631767" y="419598"/>
          <a:ext cx="11606723" cy="84270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latin typeface="Calibri" panose="020F0502020204030204" pitchFamily="34" charset="0"/>
              <a:ea typeface="Calibri" panose="020F0502020204030204" pitchFamily="34" charset="0"/>
              <a:cs typeface="Vrinda" panose="020B0502040204020203" pitchFamily="34" charset="0"/>
            </a:rPr>
            <a:t>H</a:t>
          </a:r>
          <a:r>
            <a:rPr lang="en-IN" sz="1800" kern="12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kern="1200" dirty="0">
              <a:effectLst/>
              <a:latin typeface="Calibri" panose="020F0502020204030204" pitchFamily="34" charset="0"/>
              <a:ea typeface="Calibri" panose="020F0502020204030204" pitchFamily="34" charset="0"/>
              <a:cs typeface="Vrinda" panose="020B0502040204020203" pitchFamily="34" charset="0"/>
            </a:rPr>
            <a:t> massive </a:t>
          </a:r>
          <a:r>
            <a:rPr lang="en-IN" sz="1800" kern="1200" dirty="0">
              <a:effectLst/>
              <a:latin typeface="Calibri" panose="020F0502020204030204" pitchFamily="34" charset="0"/>
              <a:ea typeface="Calibri" panose="020F0502020204030204" pitchFamily="34" charset="0"/>
              <a:cs typeface="Vrinda" panose="020B0502040204020203" pitchFamily="34" charset="0"/>
            </a:rPr>
            <a:t>NS &gt;2</a:t>
          </a:r>
          <a14:m xmlns:a14="http://schemas.microsoft.com/office/drawing/2010/main">
            <m:oMath xmlns:m="http://schemas.openxmlformats.org/officeDocument/2006/math">
              <m:sSub>
                <m:sSubPr>
                  <m:ctrlPr>
                    <a:rPr lang="en-IN" sz="1800" i="1" kern="1200">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 (</m:t>
              </m:r>
            </m:oMath>
          </a14:m>
          <a:r>
            <a:rPr lang="en-IN" sz="1800" kern="1200" dirty="0"/>
            <a:t>and also possibly the NS candidate of </a:t>
          </a:r>
          <a:r>
            <a:rPr lang="en-IN" sz="1800" kern="1200" dirty="0">
              <a:latin typeface="+mj-lt"/>
            </a:rPr>
            <a:t>GW190814</a:t>
          </a:r>
          <a:r>
            <a:rPr lang="en-IN" sz="1800" kern="1200" dirty="0"/>
            <a:t> belonging to mass gap </a:t>
          </a:r>
          <a14:m xmlns:a14="http://schemas.microsoft.com/office/drawing/2010/main">
            <m:oMath xmlns:m="http://schemas.openxmlformats.org/officeDocument/2006/math">
              <m:sSub>
                <m:sSubPr>
                  <m:ctrlPr>
                    <a:rPr lang="en-IN" sz="1800" i="1" kern="1200"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2.5</m:t>
                  </m:r>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&lt;</m:t>
              </m:r>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𝑀</m:t>
              </m:r>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&lt;</m:t>
              </m:r>
              <m:sSub>
                <m:sSubPr>
                  <m:ctrlPr>
                    <a:rPr lang="en-IN" sz="1800" i="1" kern="120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5</m:t>
                  </m:r>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m:t>
              </m:r>
            </m:oMath>
          </a14:m>
          <a:r>
            <a:rPr lang="en-IN" sz="1800" kern="1200" dirty="0"/>
            <a:t>.</a:t>
          </a:r>
        </a:p>
      </dsp:txBody>
      <dsp:txXfrm>
        <a:off x="631767" y="419598"/>
        <a:ext cx="11606723" cy="842702"/>
      </dsp:txXfrm>
    </dsp:sp>
    <dsp:sp modelId="{6CBCC71B-5945-4105-B768-25790CD3DD46}">
      <dsp:nvSpPr>
        <dsp:cNvPr id="0" name=""/>
        <dsp:cNvSpPr/>
      </dsp:nvSpPr>
      <dsp:spPr>
        <a:xfrm>
          <a:off x="105078" y="315744"/>
          <a:ext cx="1053378" cy="1053378"/>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D81A9D4-41E0-4CB1-9EF2-0CC0BA694680}">
      <dsp:nvSpPr>
        <dsp:cNvPr id="0" name=""/>
        <dsp:cNvSpPr/>
      </dsp:nvSpPr>
      <dsp:spPr>
        <a:xfrm>
          <a:off x="1235623" y="1684731"/>
          <a:ext cx="11002867" cy="842702"/>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effectLst/>
              <a:latin typeface="Calibri" panose="020F0502020204030204" pitchFamily="34" charset="0"/>
              <a:ea typeface="Calibri" panose="020F0502020204030204" pitchFamily="34" charset="0"/>
              <a:cs typeface="Vrinda" panose="020B0502040204020203" pitchFamily="34" charset="0"/>
            </a:rPr>
            <a:t>Uniformly rotating massive NSs, which are detectable after birth, may not be detectable forever. Because its GW amplitude decays due to decay of B, </a:t>
          </a:r>
          <a:r>
            <a:rPr lang="el-GR" sz="1800" kern="1200" dirty="0">
              <a:effectLst/>
              <a:latin typeface="Calibri" panose="020F0502020204030204" pitchFamily="34" charset="0"/>
              <a:ea typeface="Calibri" panose="020F0502020204030204" pitchFamily="34" charset="0"/>
              <a:cs typeface="Vrinda" panose="020B0502040204020203" pitchFamily="34" charset="0"/>
            </a:rPr>
            <a:t>Ω </a:t>
          </a:r>
          <a:r>
            <a:rPr lang="en-IN" sz="1800" kern="1200" dirty="0">
              <a:effectLst/>
              <a:latin typeface="Calibri" panose="020F0502020204030204" pitchFamily="34" charset="0"/>
              <a:ea typeface="Calibri" panose="020F0502020204030204" pitchFamily="34" charset="0"/>
              <a:cs typeface="Vrinda" panose="020B0502040204020203" pitchFamily="34" charset="0"/>
            </a:rPr>
            <a:t>and </a:t>
          </a:r>
          <a:r>
            <a:rPr lang="el-GR" sz="1800" kern="1200" dirty="0">
              <a:effectLst/>
              <a:latin typeface="Calibri" panose="020F0502020204030204" pitchFamily="34" charset="0"/>
              <a:ea typeface="Calibri" panose="020F0502020204030204" pitchFamily="34" charset="0"/>
              <a:cs typeface="Vrinda" panose="020B0502040204020203" pitchFamily="34" charset="0"/>
            </a:rPr>
            <a:t>χ</a:t>
          </a:r>
          <a:r>
            <a:rPr lang="en-IN" sz="1800" kern="1200" dirty="0">
              <a:effectLst/>
              <a:latin typeface="Calibri" panose="020F0502020204030204" pitchFamily="34" charset="0"/>
              <a:ea typeface="Calibri" panose="020F0502020204030204" pitchFamily="34" charset="0"/>
              <a:cs typeface="Vrinda" panose="020B0502040204020203" pitchFamily="34" charset="0"/>
            </a:rPr>
            <a:t> (</a:t>
          </a:r>
          <a:r>
            <a:rPr lang="en-IN" sz="1800" b="1" kern="1200" dirty="0">
              <a:solidFill>
                <a:srgbClr val="FFFF00"/>
              </a:solidFill>
              <a:effectLst/>
              <a:latin typeface="Calibri" panose="020F0502020204030204" pitchFamily="34" charset="0"/>
              <a:ea typeface="Calibri" panose="020F0502020204030204" pitchFamily="34" charset="0"/>
              <a:cs typeface="Vrinda" panose="020B0502040204020203" pitchFamily="34" charset="0"/>
            </a:rPr>
            <a:t>that we have first time studied simultaneously</a:t>
          </a:r>
          <a:r>
            <a:rPr lang="en-IN" sz="1800" kern="1200" dirty="0">
              <a:effectLst/>
              <a:latin typeface="Calibri" panose="020F0502020204030204" pitchFamily="34" charset="0"/>
              <a:ea typeface="Calibri" panose="020F0502020204030204" pitchFamily="34" charset="0"/>
              <a:cs typeface="Vrinda" panose="020B0502040204020203" pitchFamily="34" charset="0"/>
            </a:rPr>
            <a:t>). Perhaps this is why we have </a:t>
          </a:r>
          <a:r>
            <a:rPr lang="en-IN" sz="1800" b="1" kern="1200" dirty="0">
              <a:solidFill>
                <a:srgbClr val="FFFF00"/>
              </a:solidFill>
              <a:effectLst/>
              <a:latin typeface="Calibri" panose="020F0502020204030204" pitchFamily="34" charset="0"/>
              <a:ea typeface="Calibri" panose="020F0502020204030204" pitchFamily="34" charset="0"/>
              <a:cs typeface="Vrinda" panose="020B0502040204020203" pitchFamily="34" charset="0"/>
            </a:rPr>
            <a:t>not yet detected CGW </a:t>
          </a:r>
          <a:r>
            <a:rPr lang="en-IN" sz="1800" kern="1200" dirty="0">
              <a:effectLst/>
              <a:latin typeface="Calibri" panose="020F0502020204030204" pitchFamily="34" charset="0"/>
              <a:ea typeface="Calibri" panose="020F0502020204030204" pitchFamily="34" charset="0"/>
              <a:cs typeface="Vrinda" panose="020B0502040204020203" pitchFamily="34" charset="0"/>
            </a:rPr>
            <a:t>from NSs by </a:t>
          </a:r>
          <a:r>
            <a:rPr lang="en-IN" sz="1800" kern="1200" dirty="0" err="1">
              <a:effectLst/>
              <a:latin typeface="Calibri" panose="020F0502020204030204" pitchFamily="34" charset="0"/>
              <a:ea typeface="Calibri" panose="020F0502020204030204" pitchFamily="34" charset="0"/>
              <a:cs typeface="Vrinda" panose="020B0502040204020203" pitchFamily="34" charset="0"/>
            </a:rPr>
            <a:t>aLIGO</a:t>
          </a:r>
          <a:r>
            <a:rPr lang="en-IN" sz="1800" kern="1200" dirty="0">
              <a:effectLst/>
              <a:latin typeface="Calibri" panose="020F0502020204030204" pitchFamily="34" charset="0"/>
              <a:ea typeface="Calibri" panose="020F0502020204030204" pitchFamily="34" charset="0"/>
              <a:cs typeface="Vrinda" panose="020B0502040204020203" pitchFamily="34" charset="0"/>
            </a:rPr>
            <a:t>, </a:t>
          </a:r>
          <a:r>
            <a:rPr lang="en-IN" sz="1800" kern="1200" dirty="0" err="1">
              <a:effectLst/>
              <a:latin typeface="Calibri" panose="020F0502020204030204" pitchFamily="34" charset="0"/>
              <a:ea typeface="Calibri" panose="020F0502020204030204" pitchFamily="34" charset="0"/>
              <a:cs typeface="Vrinda" panose="020B0502040204020203" pitchFamily="34" charset="0"/>
            </a:rPr>
            <a:t>aVIRGO</a:t>
          </a:r>
          <a:r>
            <a:rPr lang="en-IN" sz="1800" kern="1200" dirty="0">
              <a:effectLst/>
              <a:latin typeface="Calibri" panose="020F0502020204030204" pitchFamily="34" charset="0"/>
              <a:ea typeface="Calibri" panose="020F0502020204030204" pitchFamily="34" charset="0"/>
              <a:cs typeface="Vrinda" panose="020B0502040204020203" pitchFamily="34" charset="0"/>
            </a:rPr>
            <a:t>, KAGRA. </a:t>
          </a:r>
        </a:p>
      </dsp:txBody>
      <dsp:txXfrm>
        <a:off x="1235623" y="1684731"/>
        <a:ext cx="11002867" cy="842702"/>
      </dsp:txXfrm>
    </dsp:sp>
    <dsp:sp modelId="{1E7DE8E7-88DB-4403-BFEB-ECC2ACE21423}">
      <dsp:nvSpPr>
        <dsp:cNvPr id="0" name=""/>
        <dsp:cNvSpPr/>
      </dsp:nvSpPr>
      <dsp:spPr>
        <a:xfrm>
          <a:off x="708934" y="1579394"/>
          <a:ext cx="1053378" cy="1053378"/>
        </a:xfrm>
        <a:prstGeom prst="ellipse">
          <a:avLst/>
        </a:prstGeom>
        <a:solidFill>
          <a:schemeClr val="lt1">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54F92D3-E2DC-4C9D-9874-99F4BAF2060B}">
      <dsp:nvSpPr>
        <dsp:cNvPr id="0" name=""/>
        <dsp:cNvSpPr/>
      </dsp:nvSpPr>
      <dsp:spPr>
        <a:xfrm>
          <a:off x="1420959" y="2948382"/>
          <a:ext cx="10817532" cy="842702"/>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effectLst/>
              <a:latin typeface="Calibri" panose="020F0502020204030204" pitchFamily="34" charset="0"/>
              <a:ea typeface="Calibri" panose="020F0502020204030204" pitchFamily="34" charset="0"/>
              <a:cs typeface="Vrinda" panose="020B0502040204020203" pitchFamily="34" charset="0"/>
            </a:rPr>
            <a:t>We can try to </a:t>
          </a:r>
          <a:r>
            <a:rPr lang="en-IN" sz="1800" b="1" kern="1200" dirty="0">
              <a:effectLst/>
              <a:latin typeface="Calibri" panose="020F0502020204030204" pitchFamily="34" charset="0"/>
              <a:ea typeface="Calibri" panose="020F0502020204030204" pitchFamily="34" charset="0"/>
              <a:cs typeface="Vrinda" panose="020B0502040204020203" pitchFamily="34" charset="0"/>
            </a:rPr>
            <a:t>increase the detection </a:t>
          </a:r>
          <a:r>
            <a:rPr lang="en-IN" sz="1800" kern="1200" dirty="0">
              <a:effectLst/>
              <a:latin typeface="Calibri" panose="020F0502020204030204" pitchFamily="34" charset="0"/>
              <a:ea typeface="Calibri" panose="020F0502020204030204" pitchFamily="34" charset="0"/>
              <a:cs typeface="Vrinda" panose="020B0502040204020203" pitchFamily="34" charset="0"/>
            </a:rPr>
            <a:t>probability by calculating SNR over 1 year </a:t>
          </a:r>
          <a:r>
            <a:rPr lang="en-US" sz="1800" kern="1200" dirty="0"/>
            <a:t>leading to direct detection of NSs</a:t>
          </a:r>
          <a:r>
            <a:rPr lang="en-IN" sz="1800" kern="1200" dirty="0">
              <a:effectLst/>
              <a:latin typeface="Calibri" panose="020F0502020204030204" pitchFamily="34" charset="0"/>
              <a:ea typeface="Calibri" panose="020F0502020204030204" pitchFamily="34" charset="0"/>
              <a:cs typeface="Vrinda" panose="020B0502040204020203" pitchFamily="34" charset="0"/>
            </a:rPr>
            <a:t> (which cumulatively adds up the SNR, thus can have better probability to detect after some time).</a:t>
          </a:r>
          <a:endParaRPr lang="en-IN" sz="1800" kern="1200" dirty="0"/>
        </a:p>
      </dsp:txBody>
      <dsp:txXfrm>
        <a:off x="1420959" y="2948382"/>
        <a:ext cx="10817532" cy="842702"/>
      </dsp:txXfrm>
    </dsp:sp>
    <dsp:sp modelId="{7BB19473-12CD-441C-99DD-1AE1D936A220}">
      <dsp:nvSpPr>
        <dsp:cNvPr id="0" name=""/>
        <dsp:cNvSpPr/>
      </dsp:nvSpPr>
      <dsp:spPr>
        <a:xfrm>
          <a:off x="894269" y="2843044"/>
          <a:ext cx="1053378" cy="1053378"/>
        </a:xfrm>
        <a:prstGeom prst="ellipse">
          <a:avLst/>
        </a:prstGeom>
        <a:solidFill>
          <a:schemeClr val="lt1">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85D027A-964D-4BA6-978C-A190B3A3E96C}">
      <dsp:nvSpPr>
        <dsp:cNvPr id="0" name=""/>
        <dsp:cNvSpPr/>
      </dsp:nvSpPr>
      <dsp:spPr>
        <a:xfrm>
          <a:off x="1235623" y="4212032"/>
          <a:ext cx="11002867" cy="842702"/>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endParaRPr lang="en-IN" sz="1800" kern="1200" dirty="0"/>
        </a:p>
      </dsp:txBody>
      <dsp:txXfrm>
        <a:off x="1235623" y="4212032"/>
        <a:ext cx="11002867" cy="842702"/>
      </dsp:txXfrm>
    </dsp:sp>
    <dsp:sp modelId="{35457EBA-CDF4-458B-9F81-4CD176E99617}">
      <dsp:nvSpPr>
        <dsp:cNvPr id="0" name=""/>
        <dsp:cNvSpPr/>
      </dsp:nvSpPr>
      <dsp:spPr>
        <a:xfrm>
          <a:off x="708934" y="4106694"/>
          <a:ext cx="1053378" cy="1053378"/>
        </a:xfrm>
        <a:prstGeom prst="ellipse">
          <a:avLst/>
        </a:prstGeom>
        <a:solidFill>
          <a:schemeClr val="lt1">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AEA1D17-ECB3-419F-9228-8F38CEBA47B1}">
      <dsp:nvSpPr>
        <dsp:cNvPr id="0" name=""/>
        <dsp:cNvSpPr/>
      </dsp:nvSpPr>
      <dsp:spPr>
        <a:xfrm>
          <a:off x="631767" y="5475682"/>
          <a:ext cx="11606723" cy="842702"/>
        </a:xfrm>
        <a:prstGeom prst="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endParaRPr lang="en-IN" sz="1800" kern="1200" dirty="0"/>
        </a:p>
      </dsp:txBody>
      <dsp:txXfrm>
        <a:off x="631767" y="5475682"/>
        <a:ext cx="11606723" cy="842702"/>
      </dsp:txXfrm>
    </dsp:sp>
    <dsp:sp modelId="{9008A95C-6728-43A8-9D1C-A2C1E9AAC649}">
      <dsp:nvSpPr>
        <dsp:cNvPr id="0" name=""/>
        <dsp:cNvSpPr/>
      </dsp:nvSpPr>
      <dsp:spPr>
        <a:xfrm>
          <a:off x="105078" y="5370344"/>
          <a:ext cx="1053378" cy="1053378"/>
        </a:xfrm>
        <a:prstGeom prst="ellipse">
          <a:avLst/>
        </a:prstGeom>
        <a:solidFill>
          <a:schemeClr val="lt1">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77736-BB54-4CDC-9337-E31F749191DC}">
      <dsp:nvSpPr>
        <dsp:cNvPr id="0" name=""/>
        <dsp:cNvSpPr/>
      </dsp:nvSpPr>
      <dsp:spPr>
        <a:xfrm>
          <a:off x="-7621310" y="-1164588"/>
          <a:ext cx="9068643" cy="9068643"/>
        </a:xfrm>
        <a:prstGeom prst="blockArc">
          <a:avLst>
            <a:gd name="adj1" fmla="val 18900000"/>
            <a:gd name="adj2" fmla="val 2700000"/>
            <a:gd name="adj3" fmla="val 238"/>
          </a:avLst>
        </a:prstGeom>
        <a:noFill/>
        <a:ln w="22225" cap="rnd"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1B2DA11-DCD8-42FB-BD99-F9C6041BA81B}">
      <dsp:nvSpPr>
        <dsp:cNvPr id="0" name=""/>
        <dsp:cNvSpPr/>
      </dsp:nvSpPr>
      <dsp:spPr>
        <a:xfrm>
          <a:off x="631767" y="419598"/>
          <a:ext cx="11606723" cy="842702"/>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latin typeface="Calibri" panose="020F0502020204030204" pitchFamily="34" charset="0"/>
              <a:ea typeface="Calibri" panose="020F0502020204030204" pitchFamily="34" charset="0"/>
              <a:cs typeface="Vrinda" panose="020B0502040204020203" pitchFamily="34" charset="0"/>
            </a:rPr>
            <a:t>H</a:t>
          </a:r>
          <a:r>
            <a:rPr lang="en-IN" sz="1800" kern="1200" dirty="0">
              <a:effectLst/>
              <a:latin typeface="Calibri" panose="020F0502020204030204" pitchFamily="34" charset="0"/>
              <a:ea typeface="Calibri" panose="020F0502020204030204" pitchFamily="34" charset="0"/>
              <a:cs typeface="Vrinda" panose="020B0502040204020203" pitchFamily="34" charset="0"/>
            </a:rPr>
            <a:t>ighly magnetized rotating NSs can explain existence of</a:t>
          </a:r>
          <a:r>
            <a:rPr lang="en-IN" sz="1800" b="1" kern="1200" dirty="0">
              <a:effectLst/>
              <a:latin typeface="Calibri" panose="020F0502020204030204" pitchFamily="34" charset="0"/>
              <a:ea typeface="Calibri" panose="020F0502020204030204" pitchFamily="34" charset="0"/>
              <a:cs typeface="Vrinda" panose="020B0502040204020203" pitchFamily="34" charset="0"/>
            </a:rPr>
            <a:t> massive </a:t>
          </a:r>
          <a:r>
            <a:rPr lang="en-IN" sz="1800" kern="1200" dirty="0">
              <a:effectLst/>
              <a:latin typeface="Calibri" panose="020F0502020204030204" pitchFamily="34" charset="0"/>
              <a:ea typeface="Calibri" panose="020F0502020204030204" pitchFamily="34" charset="0"/>
              <a:cs typeface="Vrinda" panose="020B0502040204020203" pitchFamily="34" charset="0"/>
            </a:rPr>
            <a:t>NS &gt;2</a:t>
          </a:r>
          <a14:m xmlns:a14="http://schemas.microsoft.com/office/drawing/2010/main">
            <m:oMath xmlns:m="http://schemas.openxmlformats.org/officeDocument/2006/math">
              <m:sSub>
                <m:sSubPr>
                  <m:ctrlPr>
                    <a:rPr lang="en-IN" sz="1800" i="1" kern="1200">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 (</m:t>
              </m:r>
            </m:oMath>
          </a14:m>
          <a:r>
            <a:rPr lang="en-IN" sz="1800" kern="1200" dirty="0"/>
            <a:t>and also possibly the NS candidate of </a:t>
          </a:r>
          <a:r>
            <a:rPr lang="en-IN" sz="1800" kern="1200" dirty="0">
              <a:latin typeface="+mj-lt"/>
            </a:rPr>
            <a:t>GW190814</a:t>
          </a:r>
          <a:r>
            <a:rPr lang="en-IN" sz="1800" kern="1200" dirty="0"/>
            <a:t> belonging to mass gap </a:t>
          </a:r>
          <a14:m xmlns:a14="http://schemas.microsoft.com/office/drawing/2010/main">
            <m:oMath xmlns:m="http://schemas.openxmlformats.org/officeDocument/2006/math">
              <m:sSub>
                <m:sSubPr>
                  <m:ctrlPr>
                    <a:rPr lang="en-IN" sz="1800" i="1" kern="1200"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2.5</m:t>
                  </m:r>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&lt;</m:t>
              </m:r>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𝑀</m:t>
              </m:r>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&lt;</m:t>
              </m:r>
              <m:sSub>
                <m:sSubPr>
                  <m:ctrlPr>
                    <a:rPr lang="en-IN" sz="1800" i="1" kern="1200">
                      <a:effectLst/>
                      <a:latin typeface="Cambria Math" panose="02040503050406030204" pitchFamily="18" charset="0"/>
                      <a:ea typeface="Calibri" panose="020F0502020204030204" pitchFamily="34" charset="0"/>
                      <a:cs typeface="Vrinda" panose="020B0502040204020203" pitchFamily="34" charset="0"/>
                    </a:rPr>
                  </m:ctrlPr>
                </m:sSubPr>
                <m:e>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5</m:t>
                  </m:r>
                  <m:r>
                    <a:rPr lang="en-IN" sz="1800" i="1" kern="1200">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kern="1200">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0" i="1" kern="1200" smtClean="0">
                  <a:effectLst/>
                  <a:latin typeface="Cambria Math" panose="02040503050406030204" pitchFamily="18" charset="0"/>
                  <a:ea typeface="Calibri" panose="020F0502020204030204" pitchFamily="34" charset="0"/>
                  <a:cs typeface="Vrinda" panose="020B0502040204020203" pitchFamily="34" charset="0"/>
                </a:rPr>
                <m:t>)</m:t>
              </m:r>
            </m:oMath>
          </a14:m>
          <a:r>
            <a:rPr lang="en-IN" sz="1800" kern="1200" dirty="0"/>
            <a:t>.</a:t>
          </a:r>
        </a:p>
      </dsp:txBody>
      <dsp:txXfrm>
        <a:off x="631767" y="419598"/>
        <a:ext cx="11606723" cy="842702"/>
      </dsp:txXfrm>
    </dsp:sp>
    <dsp:sp modelId="{6CBCC71B-5945-4105-B768-25790CD3DD46}">
      <dsp:nvSpPr>
        <dsp:cNvPr id="0" name=""/>
        <dsp:cNvSpPr/>
      </dsp:nvSpPr>
      <dsp:spPr>
        <a:xfrm>
          <a:off x="105078" y="315744"/>
          <a:ext cx="1053378" cy="1053378"/>
        </a:xfrm>
        <a:prstGeom prst="ellipse">
          <a:avLst/>
        </a:prstGeom>
        <a:solidFill>
          <a:schemeClr val="lt1">
            <a:hueOff val="0"/>
            <a:satOff val="0"/>
            <a:lumOff val="0"/>
            <a:alphaOff val="0"/>
          </a:schemeClr>
        </a:soli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D81A9D4-41E0-4CB1-9EF2-0CC0BA694680}">
      <dsp:nvSpPr>
        <dsp:cNvPr id="0" name=""/>
        <dsp:cNvSpPr/>
      </dsp:nvSpPr>
      <dsp:spPr>
        <a:xfrm>
          <a:off x="1235623" y="1684731"/>
          <a:ext cx="11002867" cy="842702"/>
        </a:xfrm>
        <a:prstGeom prst="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effectLst/>
              <a:latin typeface="Calibri" panose="020F0502020204030204" pitchFamily="34" charset="0"/>
              <a:ea typeface="Calibri" panose="020F0502020204030204" pitchFamily="34" charset="0"/>
              <a:cs typeface="Vrinda" panose="020B0502040204020203" pitchFamily="34" charset="0"/>
            </a:rPr>
            <a:t>Uniformly rotating massive NSs, which are detectable after birth, may not be detectable forever. Because its GW amplitude decays due to decay of B, </a:t>
          </a:r>
          <a:r>
            <a:rPr lang="el-GR" sz="1800" kern="1200" dirty="0">
              <a:effectLst/>
              <a:latin typeface="Calibri" panose="020F0502020204030204" pitchFamily="34" charset="0"/>
              <a:ea typeface="Calibri" panose="020F0502020204030204" pitchFamily="34" charset="0"/>
              <a:cs typeface="Vrinda" panose="020B0502040204020203" pitchFamily="34" charset="0"/>
            </a:rPr>
            <a:t>Ω </a:t>
          </a:r>
          <a:r>
            <a:rPr lang="en-IN" sz="1800" kern="1200" dirty="0">
              <a:effectLst/>
              <a:latin typeface="Calibri" panose="020F0502020204030204" pitchFamily="34" charset="0"/>
              <a:ea typeface="Calibri" panose="020F0502020204030204" pitchFamily="34" charset="0"/>
              <a:cs typeface="Vrinda" panose="020B0502040204020203" pitchFamily="34" charset="0"/>
            </a:rPr>
            <a:t>and </a:t>
          </a:r>
          <a:r>
            <a:rPr lang="el-GR" sz="1800" kern="1200" dirty="0">
              <a:effectLst/>
              <a:latin typeface="Calibri" panose="020F0502020204030204" pitchFamily="34" charset="0"/>
              <a:ea typeface="Calibri" panose="020F0502020204030204" pitchFamily="34" charset="0"/>
              <a:cs typeface="Vrinda" panose="020B0502040204020203" pitchFamily="34" charset="0"/>
            </a:rPr>
            <a:t>χ</a:t>
          </a:r>
          <a:r>
            <a:rPr lang="en-IN" sz="1800" kern="1200" dirty="0">
              <a:effectLst/>
              <a:latin typeface="Calibri" panose="020F0502020204030204" pitchFamily="34" charset="0"/>
              <a:ea typeface="Calibri" panose="020F0502020204030204" pitchFamily="34" charset="0"/>
              <a:cs typeface="Vrinda" panose="020B0502040204020203" pitchFamily="34" charset="0"/>
            </a:rPr>
            <a:t> (</a:t>
          </a:r>
          <a:r>
            <a:rPr lang="en-IN" sz="1800" b="1" kern="1200" dirty="0">
              <a:solidFill>
                <a:srgbClr val="FFFF00"/>
              </a:solidFill>
              <a:effectLst/>
              <a:latin typeface="Calibri" panose="020F0502020204030204" pitchFamily="34" charset="0"/>
              <a:ea typeface="Calibri" panose="020F0502020204030204" pitchFamily="34" charset="0"/>
              <a:cs typeface="Vrinda" panose="020B0502040204020203" pitchFamily="34" charset="0"/>
            </a:rPr>
            <a:t>that we have first time studied simultaneously</a:t>
          </a:r>
          <a:r>
            <a:rPr lang="en-IN" sz="1800" kern="1200" dirty="0">
              <a:effectLst/>
              <a:latin typeface="Calibri" panose="020F0502020204030204" pitchFamily="34" charset="0"/>
              <a:ea typeface="Calibri" panose="020F0502020204030204" pitchFamily="34" charset="0"/>
              <a:cs typeface="Vrinda" panose="020B0502040204020203" pitchFamily="34" charset="0"/>
            </a:rPr>
            <a:t>). Perhaps this is why we have </a:t>
          </a:r>
          <a:r>
            <a:rPr lang="en-IN" sz="1800" b="1" kern="1200" dirty="0">
              <a:solidFill>
                <a:srgbClr val="FFFF00"/>
              </a:solidFill>
              <a:effectLst/>
              <a:latin typeface="Calibri" panose="020F0502020204030204" pitchFamily="34" charset="0"/>
              <a:ea typeface="Calibri" panose="020F0502020204030204" pitchFamily="34" charset="0"/>
              <a:cs typeface="Vrinda" panose="020B0502040204020203" pitchFamily="34" charset="0"/>
            </a:rPr>
            <a:t>not yet detected CGW </a:t>
          </a:r>
          <a:r>
            <a:rPr lang="en-IN" sz="1800" kern="1200" dirty="0">
              <a:effectLst/>
              <a:latin typeface="Calibri" panose="020F0502020204030204" pitchFamily="34" charset="0"/>
              <a:ea typeface="Calibri" panose="020F0502020204030204" pitchFamily="34" charset="0"/>
              <a:cs typeface="Vrinda" panose="020B0502040204020203" pitchFamily="34" charset="0"/>
            </a:rPr>
            <a:t>from NSs by </a:t>
          </a:r>
          <a:r>
            <a:rPr lang="en-IN" sz="1800" kern="1200" dirty="0" err="1">
              <a:effectLst/>
              <a:latin typeface="Calibri" panose="020F0502020204030204" pitchFamily="34" charset="0"/>
              <a:ea typeface="Calibri" panose="020F0502020204030204" pitchFamily="34" charset="0"/>
              <a:cs typeface="Vrinda" panose="020B0502040204020203" pitchFamily="34" charset="0"/>
            </a:rPr>
            <a:t>aLIGO</a:t>
          </a:r>
          <a:r>
            <a:rPr lang="en-IN" sz="1800" kern="1200" dirty="0">
              <a:effectLst/>
              <a:latin typeface="Calibri" panose="020F0502020204030204" pitchFamily="34" charset="0"/>
              <a:ea typeface="Calibri" panose="020F0502020204030204" pitchFamily="34" charset="0"/>
              <a:cs typeface="Vrinda" panose="020B0502040204020203" pitchFamily="34" charset="0"/>
            </a:rPr>
            <a:t>, </a:t>
          </a:r>
          <a:r>
            <a:rPr lang="en-IN" sz="1800" kern="1200" dirty="0" err="1">
              <a:effectLst/>
              <a:latin typeface="Calibri" panose="020F0502020204030204" pitchFamily="34" charset="0"/>
              <a:ea typeface="Calibri" panose="020F0502020204030204" pitchFamily="34" charset="0"/>
              <a:cs typeface="Vrinda" panose="020B0502040204020203" pitchFamily="34" charset="0"/>
            </a:rPr>
            <a:t>aVIRGO</a:t>
          </a:r>
          <a:r>
            <a:rPr lang="en-IN" sz="1800" kern="1200" dirty="0">
              <a:effectLst/>
              <a:latin typeface="Calibri" panose="020F0502020204030204" pitchFamily="34" charset="0"/>
              <a:ea typeface="Calibri" panose="020F0502020204030204" pitchFamily="34" charset="0"/>
              <a:cs typeface="Vrinda" panose="020B0502040204020203" pitchFamily="34" charset="0"/>
            </a:rPr>
            <a:t>, KAGRA. </a:t>
          </a:r>
        </a:p>
      </dsp:txBody>
      <dsp:txXfrm>
        <a:off x="1235623" y="1684731"/>
        <a:ext cx="11002867" cy="842702"/>
      </dsp:txXfrm>
    </dsp:sp>
    <dsp:sp modelId="{1E7DE8E7-88DB-4403-BFEB-ECC2ACE21423}">
      <dsp:nvSpPr>
        <dsp:cNvPr id="0" name=""/>
        <dsp:cNvSpPr/>
      </dsp:nvSpPr>
      <dsp:spPr>
        <a:xfrm>
          <a:off x="708934" y="1579394"/>
          <a:ext cx="1053378" cy="1053378"/>
        </a:xfrm>
        <a:prstGeom prst="ellipse">
          <a:avLst/>
        </a:prstGeom>
        <a:solidFill>
          <a:schemeClr val="lt1">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54F92D3-E2DC-4C9D-9874-99F4BAF2060B}">
      <dsp:nvSpPr>
        <dsp:cNvPr id="0" name=""/>
        <dsp:cNvSpPr/>
      </dsp:nvSpPr>
      <dsp:spPr>
        <a:xfrm>
          <a:off x="1420959" y="2948382"/>
          <a:ext cx="10817532" cy="842702"/>
        </a:xfrm>
        <a:prstGeom prst="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IN" sz="1800" kern="1200" dirty="0">
              <a:effectLst/>
              <a:latin typeface="Calibri" panose="020F0502020204030204" pitchFamily="34" charset="0"/>
              <a:ea typeface="Calibri" panose="020F0502020204030204" pitchFamily="34" charset="0"/>
              <a:cs typeface="Vrinda" panose="020B0502040204020203" pitchFamily="34" charset="0"/>
            </a:rPr>
            <a:t>We can try to </a:t>
          </a:r>
          <a:r>
            <a:rPr lang="en-IN" sz="1800" b="1" kern="1200" dirty="0">
              <a:effectLst/>
              <a:latin typeface="Calibri" panose="020F0502020204030204" pitchFamily="34" charset="0"/>
              <a:ea typeface="Calibri" panose="020F0502020204030204" pitchFamily="34" charset="0"/>
              <a:cs typeface="Vrinda" panose="020B0502040204020203" pitchFamily="34" charset="0"/>
            </a:rPr>
            <a:t>increase the detection </a:t>
          </a:r>
          <a:r>
            <a:rPr lang="en-IN" sz="1800" kern="1200" dirty="0">
              <a:effectLst/>
              <a:latin typeface="Calibri" panose="020F0502020204030204" pitchFamily="34" charset="0"/>
              <a:ea typeface="Calibri" panose="020F0502020204030204" pitchFamily="34" charset="0"/>
              <a:cs typeface="Vrinda" panose="020B0502040204020203" pitchFamily="34" charset="0"/>
            </a:rPr>
            <a:t>probability by calculating SNR over 1 year </a:t>
          </a:r>
          <a:r>
            <a:rPr lang="en-US" sz="1800" kern="1200" dirty="0"/>
            <a:t>leading to direct detection of NSs</a:t>
          </a:r>
          <a:r>
            <a:rPr lang="en-IN" sz="1800" kern="1200" dirty="0">
              <a:effectLst/>
              <a:latin typeface="Calibri" panose="020F0502020204030204" pitchFamily="34" charset="0"/>
              <a:ea typeface="Calibri" panose="020F0502020204030204" pitchFamily="34" charset="0"/>
              <a:cs typeface="Vrinda" panose="020B0502040204020203" pitchFamily="34" charset="0"/>
            </a:rPr>
            <a:t> (which cumulatively adds up the SNR, thus can have better probability to detect after some time).</a:t>
          </a:r>
          <a:endParaRPr lang="en-IN" sz="1800" kern="1200" dirty="0"/>
        </a:p>
      </dsp:txBody>
      <dsp:txXfrm>
        <a:off x="1420959" y="2948382"/>
        <a:ext cx="10817532" cy="842702"/>
      </dsp:txXfrm>
    </dsp:sp>
    <dsp:sp modelId="{7BB19473-12CD-441C-99DD-1AE1D936A220}">
      <dsp:nvSpPr>
        <dsp:cNvPr id="0" name=""/>
        <dsp:cNvSpPr/>
      </dsp:nvSpPr>
      <dsp:spPr>
        <a:xfrm>
          <a:off x="894269" y="2843044"/>
          <a:ext cx="1053378" cy="1053378"/>
        </a:xfrm>
        <a:prstGeom prst="ellipse">
          <a:avLst/>
        </a:prstGeom>
        <a:solidFill>
          <a:schemeClr val="lt1">
            <a:hueOff val="0"/>
            <a:satOff val="0"/>
            <a:lumOff val="0"/>
            <a:alphaOff val="0"/>
          </a:schemeClr>
        </a:soli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D8AEB98-D80D-4255-8C9A-AAA38CA0E06F}">
      <dsp:nvSpPr>
        <dsp:cNvPr id="0" name=""/>
        <dsp:cNvSpPr/>
      </dsp:nvSpPr>
      <dsp:spPr>
        <a:xfrm>
          <a:off x="1235623" y="4212032"/>
          <a:ext cx="11002867" cy="842702"/>
        </a:xfrm>
        <a:prstGeom prst="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45720" rIns="45720" bIns="4572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US" sz="1800" kern="1200">
              <a:effectLst/>
              <a:latin typeface="Calibri" panose="020F0502020204030204" pitchFamily="34" charset="0"/>
              <a:ea typeface="Calibri" panose="020F0502020204030204" pitchFamily="34" charset="0"/>
              <a:cs typeface="Vrinda" panose="020B0502040204020203" pitchFamily="34" charset="0"/>
            </a:rPr>
            <a:t>Further, we have shown in the paper, that differentially rotating massive NSs does not remain massive for long and settles into a uniformly rotating, </a:t>
          </a:r>
          <a:r>
            <a:rPr lang="en-US" sz="1800" b="1" kern="1200">
              <a:effectLst/>
              <a:latin typeface="Calibri" panose="020F0502020204030204" pitchFamily="34" charset="0"/>
              <a:ea typeface="Calibri" panose="020F0502020204030204" pitchFamily="34" charset="0"/>
              <a:cs typeface="Vrinda" panose="020B0502040204020203" pitchFamily="34" charset="0"/>
            </a:rPr>
            <a:t>less massive </a:t>
          </a:r>
          <a:r>
            <a:rPr lang="en-US" sz="1800" kern="1200">
              <a:effectLst/>
              <a:latin typeface="Calibri" panose="020F0502020204030204" pitchFamily="34" charset="0"/>
              <a:ea typeface="Calibri" panose="020F0502020204030204" pitchFamily="34" charset="0"/>
              <a:cs typeface="Vrinda" panose="020B0502040204020203" pitchFamily="34" charset="0"/>
            </a:rPr>
            <a:t>NS due to magnetic braking in (0.01-100 seconds).</a:t>
          </a:r>
          <a:endParaRPr lang="en-IN" sz="1800" kern="1200" dirty="0"/>
        </a:p>
      </dsp:txBody>
      <dsp:txXfrm>
        <a:off x="1235623" y="4212032"/>
        <a:ext cx="11002867" cy="842702"/>
      </dsp:txXfrm>
    </dsp:sp>
    <dsp:sp modelId="{98049043-A089-4397-A19E-4DF99984C785}">
      <dsp:nvSpPr>
        <dsp:cNvPr id="0" name=""/>
        <dsp:cNvSpPr/>
      </dsp:nvSpPr>
      <dsp:spPr>
        <a:xfrm>
          <a:off x="708934" y="4106694"/>
          <a:ext cx="1053378" cy="1053378"/>
        </a:xfrm>
        <a:prstGeom prst="ellipse">
          <a:avLst/>
        </a:prstGeom>
        <a:solidFill>
          <a:schemeClr val="lt1">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5E5798D-A7E4-42EE-BBF1-2BE545401320}">
      <dsp:nvSpPr>
        <dsp:cNvPr id="0" name=""/>
        <dsp:cNvSpPr/>
      </dsp:nvSpPr>
      <dsp:spPr>
        <a:xfrm>
          <a:off x="631767" y="5475682"/>
          <a:ext cx="11606723" cy="842702"/>
        </a:xfrm>
        <a:prstGeom prst="rect">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68895" tIns="50800" rIns="50800" bIns="50800" numCol="1" spcCol="1270" anchor="ctr" anchorCtr="0">
          <a:noAutofit/>
        </a:bodyPr>
        <a:lstStyle/>
        <a:p>
          <a:pPr marL="0" lvl="0" indent="0" algn="l" defTabSz="889000">
            <a:lnSpc>
              <a:spcPct val="90000"/>
            </a:lnSpc>
            <a:spcBef>
              <a:spcPct val="0"/>
            </a:spcBef>
            <a:spcAft>
              <a:spcPct val="35000"/>
            </a:spcAft>
            <a:buNone/>
          </a:pPr>
          <a:r>
            <a:rPr lang="en-IN" sz="20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Future gravitational wave missions with Einstein Telescope and Cosmic Explorer </a:t>
          </a:r>
          <a:r>
            <a:rPr lang="en-IN" sz="1800" kern="1200" dirty="0">
              <a:latin typeface="Calibri" panose="020F0502020204030204" pitchFamily="34" charset="0"/>
              <a:ea typeface="Calibri" panose="020F0502020204030204" pitchFamily="34" charset="0"/>
              <a:cs typeface="Calibri" panose="020F0502020204030204" pitchFamily="34" charset="0"/>
            </a:rPr>
            <a:t>should be planned accordingly to detect such massive NSs, </a:t>
          </a:r>
          <a:r>
            <a:rPr lang="en-US" sz="1800" kern="1200" dirty="0">
              <a:latin typeface="Calibri" panose="020F0502020204030204" pitchFamily="34" charset="0"/>
              <a:ea typeface="Calibri" panose="020F0502020204030204" pitchFamily="34" charset="0"/>
              <a:cs typeface="Calibri" panose="020F0502020204030204" pitchFamily="34" charset="0"/>
            </a:rPr>
            <a:t>which, if successful can provide us an idea about its spin, magnetic field, as well as about the equation of state.</a:t>
          </a:r>
          <a:endParaRPr lang="en-IN" sz="1800" kern="1200" dirty="0">
            <a:effectLst/>
            <a:latin typeface="Calibri" panose="020F0502020204030204" pitchFamily="34" charset="0"/>
            <a:ea typeface="Calibri" panose="020F0502020204030204" pitchFamily="34" charset="0"/>
            <a:cs typeface="Calibri" panose="020F0502020204030204" pitchFamily="34" charset="0"/>
          </a:endParaRPr>
        </a:p>
      </dsp:txBody>
      <dsp:txXfrm>
        <a:off x="631767" y="5475682"/>
        <a:ext cx="11606723" cy="842702"/>
      </dsp:txXfrm>
    </dsp:sp>
    <dsp:sp modelId="{C68F8318-2199-4AEE-AE6B-C864BB624FF8}">
      <dsp:nvSpPr>
        <dsp:cNvPr id="0" name=""/>
        <dsp:cNvSpPr/>
      </dsp:nvSpPr>
      <dsp:spPr>
        <a:xfrm>
          <a:off x="105078" y="5370344"/>
          <a:ext cx="1053378" cy="1053378"/>
        </a:xfrm>
        <a:prstGeom prst="ellipse">
          <a:avLst/>
        </a:prstGeom>
        <a:solidFill>
          <a:schemeClr val="lt1">
            <a:hueOff val="0"/>
            <a:satOff val="0"/>
            <a:lumOff val="0"/>
            <a:alphaOff val="0"/>
          </a:schemeClr>
        </a:soli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47EAC-C567-4CB3-B51C-3E3BD3D41D73}">
      <dsp:nvSpPr>
        <dsp:cNvPr id="0" name=""/>
        <dsp:cNvSpPr/>
      </dsp:nvSpPr>
      <dsp:spPr>
        <a:xfrm>
          <a:off x="0" y="0"/>
          <a:ext cx="6864154"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28097-78A5-4972-878B-D5DA7D069F78}">
      <dsp:nvSpPr>
        <dsp:cNvPr id="0" name=""/>
        <dsp:cNvSpPr/>
      </dsp:nvSpPr>
      <dsp:spPr>
        <a:xfrm>
          <a:off x="0" y="0"/>
          <a:ext cx="6864154" cy="140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IN" sz="2900" kern="1200" dirty="0" err="1"/>
            <a:t>Ligo</a:t>
          </a:r>
          <a:r>
            <a:rPr lang="en-IN" sz="2900" kern="1200" dirty="0"/>
            <a:t>-Virgo collaboration have not yet detected any CGW</a:t>
          </a:r>
        </a:p>
      </dsp:txBody>
      <dsp:txXfrm>
        <a:off x="0" y="0"/>
        <a:ext cx="6864154" cy="1400238"/>
      </dsp:txXfrm>
    </dsp:sp>
    <dsp:sp modelId="{9F86E942-B7FA-400C-AFBB-DD5DED1BD9D1}">
      <dsp:nvSpPr>
        <dsp:cNvPr id="0" name=""/>
        <dsp:cNvSpPr/>
      </dsp:nvSpPr>
      <dsp:spPr>
        <a:xfrm>
          <a:off x="0" y="1400238"/>
          <a:ext cx="6864154" cy="0"/>
        </a:xfrm>
        <a:prstGeom prst="line">
          <a:avLst/>
        </a:prstGeom>
        <a:solidFill>
          <a:schemeClr val="accent2">
            <a:hueOff val="1191735"/>
            <a:satOff val="6913"/>
            <a:lumOff val="6864"/>
            <a:alphaOff val="0"/>
          </a:schemeClr>
        </a:solidFill>
        <a:ln w="22225" cap="rnd" cmpd="sng" algn="ctr">
          <a:solidFill>
            <a:schemeClr val="accent2">
              <a:hueOff val="1191735"/>
              <a:satOff val="6913"/>
              <a:lumOff val="6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042B78-F68C-4F99-9FBB-21F961C55A31}">
      <dsp:nvSpPr>
        <dsp:cNvPr id="0" name=""/>
        <dsp:cNvSpPr/>
      </dsp:nvSpPr>
      <dsp:spPr>
        <a:xfrm>
          <a:off x="0" y="1400238"/>
          <a:ext cx="6864154" cy="1400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IN" sz="2900" kern="1200"/>
            <a:t>Einstein telescope and cosmic explorer may detect them instantaneously or after 1 year of integration time</a:t>
          </a:r>
          <a:endParaRPr lang="en-IN" sz="2900" kern="1200" dirty="0"/>
        </a:p>
      </dsp:txBody>
      <dsp:txXfrm>
        <a:off x="0" y="1400238"/>
        <a:ext cx="6864154" cy="140023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05:22:37.427"/>
    </inkml:context>
    <inkml:brush xml:id="br0">
      <inkml:brushProperty name="width" value="0.05" units="cm"/>
      <inkml:brushProperty name="height" value="0.05" units="cm"/>
    </inkml:brush>
  </inkml:definitions>
  <inkml:trace contextRef="#ctx0" brushRef="#br0">0 0 512,'0'0'0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0T07:32:50.170"/>
    </inkml:context>
    <inkml:brush xml:id="br0">
      <inkml:brushProperty name="width" value="0.05" units="cm"/>
      <inkml:brushProperty name="height" value="0.05" units="cm"/>
    </inkml:brush>
  </inkml:definitions>
  <inkml:trace contextRef="#ctx0" brushRef="#br0">1112 26 384,'0'0'3098,"-20"5"-2455,-91 20 568,104-23-962,1-1 0,-1-1 0,1 1 0,-1-1 0,1-1 0,-1 1 1,-9-3-1,13 0-220,0 0 0,0-1 0,0 0 1,0 0-1,-3-7 0,1 2 119,4 8-112,0 0 1,1 0 0,-1-1 0,0 1 0,0 0 0,0 0 0,0 0 0,0 0 0,0 0 0,0 0 0,-1 0 0,1 0 0,0 0 0,0 1 0,-1-1 0,1 1 0,-3-2 0,3 2-22,0 0 0,0 0 0,1 1-1,-1-1 1,0 0 0,0 0 0,0 1 0,1-1-1,-1 0 1,0 1 0,1-1 0,-1 1 0,0-1-1,1 1 1,-1-1 0,0 1 0,1-1-1,-1 1 1,1 0 0,-1-1 0,1 1 0,-1 1-1,-3 5-2,1 0 0,0 0-1,0 1 1,1-1-1,-2 11 1,-89 434 28,-28 121-292,-43-13-270,138-486 489,5-12 39,-56 113 0,15-79-38,62-95 32,-1 0-1,0-1 1,1 1 0,-1 0 0,0 0 0,0-1 0,0 1 0,0 0 0,0-1 0,1 1 0,-1-1 0,0 1 0,0-1 0,0 0 0,-1 1-1,1-1 1,0 0 0,0 0 0,0 1 0,0-1 0,0 0 0,0 0 0,0 0 0,0 0 0,0-1 0,0 1 0,0 0 0,-2-1-1,-3 1-10,-3 0 14,6 0-19,0 0 0,1 1-1,-1-1 1,1 0 0,-1 0 0,0 0 0,1-1-1,-1 1 1,1-1 0,-1 1 0,1-1-1,-1 0 1,1 0 0,-1 0 0,1 0-1,0-1 1,-1 1 0,1 0 0,0-1 0,0 0-1,0 1 1,0-1 0,1 0 0,-3-3-1,-88-143-22,36 53 62,54 92-15,1 1-5,0 0 1,1 0-1,-1 1 1,0-1 0,-1 1-1,1-1 1,0 1 0,0-1-1,-1 1 1,1-1-1,-3 0 1,4 5 7,0-2-11,-1 41 6,2 0 0,13 77 0,4-44-5,4-1 0,42 98 0,-58-157 3,1-1-1,1 1 1,11 16-1,-17-28-4,1 1-1,-1-1 1,1 0-1,0 0 1,0-1-1,0 1 1,0 0-1,0-1 1,1 0-1,-1 0 1,1 0-1,-1 0 0,1 0 1,0-1-1,0 0 1,0 1-1,7 0 1,-5-2 2,0 1 0,0-1 1,0 0-1,0-1 0,0 0 0,0 0 1,0 0-1,0 0 0,-1-1 1,1 0-1,0 0 0,-1-1 0,1 0 1,-1 0-1,0 0 0,0 0 0,0-1 1,0 0-1,-1 0 0,8-8 0,100-109 84,71-64-1893,-53 82-2047,-67 65 1830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0T07:32:52.647"/>
    </inkml:context>
    <inkml:brush xml:id="br0">
      <inkml:brushProperty name="width" value="0.05" units="cm"/>
      <inkml:brushProperty name="height" value="0.05" units="cm"/>
    </inkml:brush>
  </inkml:definitions>
  <inkml:trace contextRef="#ctx0" brushRef="#br0">366 124 304,'0'0'2780,"-28"-5"-2182,-89-9-179,113 13-394,0 1 1,0 0-1,-1 0 1,1 0-1,0 0 1,0 1-1,0 0 1,0 0-1,0 0 1,0 0-1,0 0 1,0 1 0,1 0-1,-1 0 1,0 0-1,1 0 1,-1 1-1,1-1 1,0 1-1,0 0 1,-3 3-1,-5 4 57,-5 5 27,0 1 1,0 0 0,-16 23 0,26-31-101,1 0-1,0 1 1,1-1-1,0 1 1,0-1-1,1 1 1,0 1-1,0-1 1,1 0 0,-1 14-1,2-16-16,1 1 1,0 0-1,0-1 0,0 1 1,1-1-1,0 1 0,4 11 0,-3-14 7,0 0-1,1 0 1,0 0-1,-1-1 1,2 1-1,-1-1 1,0 0-1,1 0 1,0 0-1,0 0 1,5 3-1,31 24-12,67 39 0,-81-56 13,0-1 0,2 0 0,53 15 0,-67-25-7,0-1 1,0 0-1,0-1 0,24-2 1,-11 1 2,-26 0 7,1-1-1,0 1 0,-1 0 0,1-1 1,0 0-1,-1 1 0,1-1 0,0 0 1,-1 0-1,1 0 0,-1 0 0,0 0 1,1 0-1,-1 0 0,0 0 0,1 0 1,-1-1-1,0 1 0,0-1 0,0 1 0,0-1 1,0 1-1,-1-1 0,1 1 0,0-1 1,-1 0-1,1 1 0,-1-1 0,1-2 1,1-7 13,0 0 1,0-1-1,-1-14 1,-1 24-14,1-4 6,0-107 84,-1 99-81,-2 0 0,0 0 0,0-1 0,-2 1-1,-7-23 1,-3 6 6,-2 1-1,0 0 0,-2 0 1,-2 2-1,0 1 0,-45-46 1,52 61-17,-1 0 1,-27-16 0,26 18-3,14 9-10,-1 0 0,0-1 0,0 1 0,0 0-1,0 0 1,0 1 0,0-1 0,0 0 0,0 1 0,0-1 0,0 1 0,0 0 0,-4 0 0,5 0-42,0 0 0,-1 0 0,1 1 0,0-1 0,0 0 0,-1 1 1,1 0-1,0-1 0,0 1 0,0 0 0,0-1 0,0 1 0,0 0 0,0 0 1,0 0-1,-2 2 0,0 3-240,0 0 0,0 0 0,0 0 0,0 1 0,1-1 0,-2 12 0,2-12 187,-16 66-2147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09:11:12.198"/>
    </inkml:context>
    <inkml:brush xml:id="br0">
      <inkml:brushProperty name="width" value="0.05" units="cm"/>
      <inkml:brushProperty name="height" value="0.05" units="cm"/>
    </inkml:brush>
  </inkml:definitions>
  <inkml:trace contextRef="#ctx0" brushRef="#br0">1420 1 1649,'0'0'1568,"-17"34"-845,-59 111-256,0-18 119,28-47-8,-101 240 1471,80-163-1692,-629 1267-138,620-1269-188,-72 121 52,146-269-80,0-1 3,0 0 1,-1 0 0,1 0 0,-1 0-1,-8 7 1,12-13-11,1 0 1,0 0-1,0 1 1,-1-1-1,1 0 0,0 1 1,-1-1-1,1 0 0,0 0 1,-1 0-1,1 1 0,-1-1 1,1 0-1,0 0 0,-1 0 1,1 0-1,-1 0 0,1 0 1,0 0-1,-1 0 0,1 0 1,-1 0-1,1 0 0,0 0 1,-1 0-1,1 0 0,-1 0 1,1 0-1,0 0 0,-1 0 1,1-1-1,-1 1 0,1 0 1,0 0-1,-1 0 0,1-1 1,0 1-1,0 0 0,-1-1 1,1 1-1,0 0 1,-1 0-1,1-1 0,0 1 1,0-1-1,0 1 0,-1 0 1,1-1-1,0 1 0,0 0 1,0-1-1,0 1 0,0-1 1,0 0-1,-3-23-224,3 22 212,0-26-235,0-43 367,12-102 0,-8 143 511,-1-47 0,-3 77-615,1 0 0,-1-1 0,1 1 0,-1 0 0,1-1 0,-1 1 0,1 0 0,-1 0 0,1-1 0,-1 1 0,1 0 0,0 0 0,-1 0 0,1 0 1,-1 0-1,1 0 0,0 0 0,-1 0 0,1 0 0,-1 0 0,1 0 0,0 0 0,-1 0 0,1 1 0,-1-1 0,1 0 0,-1 0 0,1 1 0,-1-1 0,1 0 0,-1 1 0,1-1 0,2 4 9,0 0-1,0-1 0,-1 1 0,0 0 1,0 0-1,0 0 0,0 0 0,0 1 1,0 4-1,2 1 12,32 113 147,-28-86-172,3-1 0,22 54 0,-31-86-2,0-1-1,0 0 0,0 1 1,0-1-1,1 0 0,0 0 0,-1 0 1,1 0-1,0 0 0,0-1 1,0 1-1,1-1 0,-1 0 1,1 0-1,-1 0 0,1-1 1,-1 1-1,1-1 0,0 0 1,0 0-1,0 0 0,0 0 1,0-1-1,0 1 0,0-1 1,0 0-1,0-1 0,0 1 0,0-1 1,0 1-1,-1-1 0,1 0 1,0 0-1,0-1 0,0 1 1,-1-1-1,1 0 0,-1 0 1,0 0-1,1-1 0,3-2 1,34-29-89,-24 18-687,1 2 1,1 0 0,0 1 0,26-13 0,-5 12-2507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1T09:11:12.831"/>
    </inkml:context>
    <inkml:brush xml:id="br0">
      <inkml:brushProperty name="width" value="0.05" units="cm"/>
      <inkml:brushProperty name="height" value="0.05" units="cm"/>
    </inkml:brush>
  </inkml:definitions>
  <inkml:trace contextRef="#ctx0" brushRef="#br0">285 97 608,'0'0'5712,"-22"-2"-4794,-74-5-139,92 6-691,0 1 0,-1 0 0,1 0 0,-1 0 1,1 1-1,0 0 0,-1-1 0,1 2 0,0-1 0,0 0 0,-7 4 0,7-2-15,1-1-1,0 1 0,-1 0 1,2 0-1,-1 0 0,0 0 1,-4 7-1,-2 2 85,1-1-85,0 1 0,1 0 0,0 0 0,1 0 0,1 1 1,0 0-1,1 0 0,0 0 0,-4 25 0,3 5 68,2 76 0,3-94-109,0-15-25,0-1 0,1 1 0,1 0-1,-1 0 1,1 0 0,1-1 0,0 0 0,0 1-1,1-1 1,0 0 0,10 14 0,-11-18-4,0-1-1,1 1 1,0-1-1,0 0 1,1 0 0,-1 0-1,1-1 1,0 1 0,0-1-1,0 0 1,0 0 0,0-1-1,1 0 1,-1 0-1,1 0 1,-1 0 0,1-1-1,0 0 1,0 0 0,11-1-1,-12 1 1,0-1-1,0 0 1,0-1-1,-1 1 1,1-1-1,0 0 0,0 0 1,-1 0-1,1-1 1,0 0-1,-1 0 1,0 0-1,1 0 1,-1-1-1,0 1 0,0-1 1,0 0-1,-1 0 1,1-1-1,-1 1 1,0-1-1,0 0 1,5-6-1,2-6-3,-1 0 1,0-1-1,-1 0 1,0 0-1,-2-1 0,0 1 1,-1-2-1,4-21 0,-3-9 19,0-95 0,-6 127-10,-1 1 1,0-1 0,-1 1 0,-1-1-1,-8-23 1,9 32-13,-1 0 1,-1 0-1,0 1 0,0-1 0,0 1 0,-1 0 1,0 0-1,0 1 0,-1-1 0,0 1 0,0 1 0,-13-11 1,15 14-79,-1 0-1,1 0 1,-1 0 0,1 0 0,-1 1 0,0-1 0,-9 0 0,11 1-105,0 1 0,0 0 0,-1 0 0,1 0 0,0 0 0,0 0-1,0 0 1,0 1 0,-1 0 0,1 0 0,0 0 0,0 0 0,-3 2 0,3-1-192,0 1-1,0 0 1,0 0 0,0 1-1,1-1 1,-3 5 0,-19 30-3556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B2C4CD-EE44-4AEA-9F5F-E1B220174506}" type="datetimeFigureOut">
              <a:rPr lang="en-IN" smtClean="0"/>
              <a:t>16-06-2023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E3B03-5D23-4519-B2EB-CAC3D335FEEB}" type="slidenum">
              <a:rPr lang="en-IN" smtClean="0"/>
              <a:t>‹#›</a:t>
            </a:fld>
            <a:endParaRPr lang="en-IN"/>
          </a:p>
        </p:txBody>
      </p:sp>
    </p:spTree>
    <p:extLst>
      <p:ext uri="{BB962C8B-B14F-4D97-AF65-F5344CB8AC3E}">
        <p14:creationId xmlns:p14="http://schemas.microsoft.com/office/powerpoint/2010/main" val="145659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effectLst/>
                <a:latin typeface="Calibri" panose="020F0502020204030204" pitchFamily="34" charset="0"/>
                <a:ea typeface="Calibri" panose="020F0502020204030204" pitchFamily="34" charset="0"/>
                <a:cs typeface="Vrinda" panose="020B0502040204020203" pitchFamily="34" charset="0"/>
              </a:rPr>
              <a:t>I am Mayusree Das from IISc Bangalore, I am going to present the project I have done for Astro tech course, which is extracting non linear properties of compact </a:t>
            </a:r>
            <a:r>
              <a:rPr lang="en-IN" sz="1200" dirty="0" err="1">
                <a:effectLst/>
                <a:latin typeface="Calibri" panose="020F0502020204030204" pitchFamily="34" charset="0"/>
                <a:ea typeface="Calibri" panose="020F0502020204030204" pitchFamily="34" charset="0"/>
                <a:cs typeface="Vrinda" panose="020B0502040204020203" pitchFamily="34" charset="0"/>
              </a:rPr>
              <a:t>objects.I</a:t>
            </a:r>
            <a:r>
              <a:rPr lang="en-IN" sz="1200" dirty="0">
                <a:effectLst/>
                <a:latin typeface="Calibri" panose="020F0502020204030204" pitchFamily="34" charset="0"/>
                <a:ea typeface="Calibri" panose="020F0502020204030204" pitchFamily="34" charset="0"/>
                <a:cs typeface="Vrinda" panose="020B0502040204020203" pitchFamily="34" charset="0"/>
              </a:rPr>
              <a:t> will use publicly available XNS code to study non linear properties of neutron stars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1</a:t>
            </a:fld>
            <a:endParaRPr lang="en-IN"/>
          </a:p>
        </p:txBody>
      </p:sp>
    </p:spTree>
    <p:extLst>
      <p:ext uri="{BB962C8B-B14F-4D97-AF65-F5344CB8AC3E}">
        <p14:creationId xmlns:p14="http://schemas.microsoft.com/office/powerpoint/2010/main" val="63763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15</a:t>
            </a:fld>
            <a:endParaRPr lang="en-IN"/>
          </a:p>
        </p:txBody>
      </p:sp>
    </p:spTree>
    <p:extLst>
      <p:ext uri="{BB962C8B-B14F-4D97-AF65-F5344CB8AC3E}">
        <p14:creationId xmlns:p14="http://schemas.microsoft.com/office/powerpoint/2010/main" val="143264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16</a:t>
            </a:fld>
            <a:endParaRPr lang="en-IN"/>
          </a:p>
        </p:txBody>
      </p:sp>
    </p:spTree>
    <p:extLst>
      <p:ext uri="{BB962C8B-B14F-4D97-AF65-F5344CB8AC3E}">
        <p14:creationId xmlns:p14="http://schemas.microsoft.com/office/powerpoint/2010/main" val="376940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17</a:t>
            </a:fld>
            <a:endParaRPr lang="en-IN"/>
          </a:p>
        </p:txBody>
      </p:sp>
    </p:spTree>
    <p:extLst>
      <p:ext uri="{BB962C8B-B14F-4D97-AF65-F5344CB8AC3E}">
        <p14:creationId xmlns:p14="http://schemas.microsoft.com/office/powerpoint/2010/main" val="1185228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4E3B03-5D23-4519-B2EB-CAC3D335FEE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13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4E3B03-5D23-4519-B2EB-CAC3D335FEEB}"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220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have seen how Ns get deformed due to rotation and magnetic field now we will try to obtain massive NS and detectable GW amplitude</a:t>
            </a:r>
          </a:p>
        </p:txBody>
      </p:sp>
      <p:sp>
        <p:nvSpPr>
          <p:cNvPr id="4" name="Slide Number Placeholder 3"/>
          <p:cNvSpPr>
            <a:spLocks noGrp="1"/>
          </p:cNvSpPr>
          <p:nvPr>
            <p:ph type="sldNum" sz="quarter" idx="5"/>
          </p:nvPr>
        </p:nvSpPr>
        <p:spPr/>
        <p:txBody>
          <a:bodyPr/>
          <a:lstStyle/>
          <a:p>
            <a:fld id="{7D4E3B03-5D23-4519-B2EB-CAC3D335FEEB}" type="slidenum">
              <a:rPr lang="en-IN" smtClean="0"/>
              <a:t>21</a:t>
            </a:fld>
            <a:endParaRPr lang="en-IN"/>
          </a:p>
        </p:txBody>
      </p:sp>
    </p:spTree>
    <p:extLst>
      <p:ext uri="{BB962C8B-B14F-4D97-AF65-F5344CB8AC3E}">
        <p14:creationId xmlns:p14="http://schemas.microsoft.com/office/powerpoint/2010/main" val="4142916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31</a:t>
            </a:fld>
            <a:endParaRPr lang="en-IN"/>
          </a:p>
        </p:txBody>
      </p:sp>
    </p:spTree>
    <p:extLst>
      <p:ext uri="{BB962C8B-B14F-4D97-AF65-F5344CB8AC3E}">
        <p14:creationId xmlns:p14="http://schemas.microsoft.com/office/powerpoint/2010/main" val="1232794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Here we plotted GW amplitude produced by ns along with sensitivity curve of various </a:t>
            </a:r>
            <a:r>
              <a:rPr lang="en-IN" dirty="0" err="1"/>
              <a:t>detectors,We</a:t>
            </a:r>
            <a:r>
              <a:rPr lang="en-IN" dirty="0"/>
              <a:t> can see that the gravitational wave produced by NS can be detected by them.</a:t>
            </a:r>
          </a:p>
        </p:txBody>
      </p:sp>
      <p:sp>
        <p:nvSpPr>
          <p:cNvPr id="4" name="Slide Number Placeholder 3"/>
          <p:cNvSpPr>
            <a:spLocks noGrp="1"/>
          </p:cNvSpPr>
          <p:nvPr>
            <p:ph type="sldNum" sz="quarter" idx="5"/>
          </p:nvPr>
        </p:nvSpPr>
        <p:spPr/>
        <p:txBody>
          <a:bodyPr/>
          <a:lstStyle/>
          <a:p>
            <a:fld id="{7D4E3B03-5D23-4519-B2EB-CAC3D335FEEB}" type="slidenum">
              <a:rPr lang="en-IN" smtClean="0"/>
              <a:t>32</a:t>
            </a:fld>
            <a:endParaRPr lang="en-IN"/>
          </a:p>
        </p:txBody>
      </p:sp>
    </p:spTree>
    <p:extLst>
      <p:ext uri="{BB962C8B-B14F-4D97-AF65-F5344CB8AC3E}">
        <p14:creationId xmlns:p14="http://schemas.microsoft.com/office/powerpoint/2010/main" val="232916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This is the deformation due to uniform rotation</a:t>
            </a:r>
          </a:p>
        </p:txBody>
      </p:sp>
      <p:sp>
        <p:nvSpPr>
          <p:cNvPr id="4" name="Slide Number Placeholder 3"/>
          <p:cNvSpPr>
            <a:spLocks noGrp="1"/>
          </p:cNvSpPr>
          <p:nvPr>
            <p:ph type="sldNum" sz="quarter" idx="5"/>
          </p:nvPr>
        </p:nvSpPr>
        <p:spPr/>
        <p:txBody>
          <a:bodyPr/>
          <a:lstStyle/>
          <a:p>
            <a:fld id="{7D4E3B03-5D23-4519-B2EB-CAC3D335FEEB}" type="slidenum">
              <a:rPr lang="en-IN" smtClean="0"/>
              <a:t>36</a:t>
            </a:fld>
            <a:endParaRPr lang="en-IN"/>
          </a:p>
        </p:txBody>
      </p:sp>
    </p:spTree>
    <p:extLst>
      <p:ext uri="{BB962C8B-B14F-4D97-AF65-F5344CB8AC3E}">
        <p14:creationId xmlns:p14="http://schemas.microsoft.com/office/powerpoint/2010/main" val="3852882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This is the deformation for differential rot. We can see polar hollow kind of structure, this is because the inner region rotates at very high speed which makes the matter dispersed to the outed region and make it very oblate, however outer region </a:t>
            </a:r>
            <a:r>
              <a:rPr lang="en-IN" dirty="0" err="1"/>
              <a:t>hass</a:t>
            </a:r>
            <a:r>
              <a:rPr lang="en-IN" dirty="0"/>
              <a:t> less rotation which makes it less oblate</a:t>
            </a:r>
          </a:p>
        </p:txBody>
      </p:sp>
      <p:sp>
        <p:nvSpPr>
          <p:cNvPr id="4" name="Slide Number Placeholder 3"/>
          <p:cNvSpPr>
            <a:spLocks noGrp="1"/>
          </p:cNvSpPr>
          <p:nvPr>
            <p:ph type="sldNum" sz="quarter" idx="5"/>
          </p:nvPr>
        </p:nvSpPr>
        <p:spPr/>
        <p:txBody>
          <a:bodyPr/>
          <a:lstStyle/>
          <a:p>
            <a:fld id="{7D4E3B03-5D23-4519-B2EB-CAC3D335FEEB}" type="slidenum">
              <a:rPr lang="en-IN" smtClean="0"/>
              <a:t>37</a:t>
            </a:fld>
            <a:endParaRPr lang="en-IN"/>
          </a:p>
        </p:txBody>
      </p:sp>
    </p:spTree>
    <p:extLst>
      <p:ext uri="{BB962C8B-B14F-4D97-AF65-F5344CB8AC3E}">
        <p14:creationId xmlns:p14="http://schemas.microsoft.com/office/powerpoint/2010/main" val="63636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4</a:t>
            </a:fld>
            <a:endParaRPr lang="en-IN"/>
          </a:p>
        </p:txBody>
      </p:sp>
    </p:spTree>
    <p:extLst>
      <p:ext uri="{BB962C8B-B14F-4D97-AF65-F5344CB8AC3E}">
        <p14:creationId xmlns:p14="http://schemas.microsoft.com/office/powerpoint/2010/main" val="1193926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NOW lets see how ns is deformed due to mixed mag field</a:t>
            </a:r>
          </a:p>
        </p:txBody>
      </p:sp>
      <p:sp>
        <p:nvSpPr>
          <p:cNvPr id="4" name="Slide Number Placeholder 3"/>
          <p:cNvSpPr>
            <a:spLocks noGrp="1"/>
          </p:cNvSpPr>
          <p:nvPr>
            <p:ph type="sldNum" sz="quarter" idx="5"/>
          </p:nvPr>
        </p:nvSpPr>
        <p:spPr/>
        <p:txBody>
          <a:bodyPr/>
          <a:lstStyle/>
          <a:p>
            <a:fld id="{7D4E3B03-5D23-4519-B2EB-CAC3D335FEEB}" type="slidenum">
              <a:rPr lang="en-IN" smtClean="0"/>
              <a:t>39</a:t>
            </a:fld>
            <a:endParaRPr lang="en-IN"/>
          </a:p>
        </p:txBody>
      </p:sp>
    </p:spTree>
    <p:extLst>
      <p:ext uri="{BB962C8B-B14F-4D97-AF65-F5344CB8AC3E}">
        <p14:creationId xmlns:p14="http://schemas.microsoft.com/office/powerpoint/2010/main" val="570112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fld id="{7D4E3B03-5D23-4519-B2EB-CAC3D335FEEB}" type="slidenum">
              <a:rPr lang="en-IN" smtClean="0"/>
              <a:t>40</a:t>
            </a:fld>
            <a:endParaRPr lang="en-IN"/>
          </a:p>
        </p:txBody>
      </p:sp>
    </p:spTree>
    <p:extLst>
      <p:ext uri="{BB962C8B-B14F-4D97-AF65-F5344CB8AC3E}">
        <p14:creationId xmlns:p14="http://schemas.microsoft.com/office/powerpoint/2010/main" val="1799188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fld id="{7D4E3B03-5D23-4519-B2EB-CAC3D335FEEB}" type="slidenum">
              <a:rPr lang="en-IN" smtClean="0"/>
              <a:t>41</a:t>
            </a:fld>
            <a:endParaRPr lang="en-IN"/>
          </a:p>
        </p:txBody>
      </p:sp>
    </p:spTree>
    <p:extLst>
      <p:ext uri="{BB962C8B-B14F-4D97-AF65-F5344CB8AC3E}">
        <p14:creationId xmlns:p14="http://schemas.microsoft.com/office/powerpoint/2010/main" val="2632951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fld id="{7D4E3B03-5D23-4519-B2EB-CAC3D335FEEB}" type="slidenum">
              <a:rPr lang="en-IN" smtClean="0"/>
              <a:t>42</a:t>
            </a:fld>
            <a:endParaRPr lang="en-IN"/>
          </a:p>
        </p:txBody>
      </p:sp>
    </p:spTree>
    <p:extLst>
      <p:ext uri="{BB962C8B-B14F-4D97-AF65-F5344CB8AC3E}">
        <p14:creationId xmlns:p14="http://schemas.microsoft.com/office/powerpoint/2010/main" val="3257866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fld id="{7D4E3B03-5D23-4519-B2EB-CAC3D335FEEB}" type="slidenum">
              <a:rPr lang="en-IN" smtClean="0"/>
              <a:t>43</a:t>
            </a:fld>
            <a:endParaRPr lang="en-IN"/>
          </a:p>
        </p:txBody>
      </p:sp>
    </p:spTree>
    <p:extLst>
      <p:ext uri="{BB962C8B-B14F-4D97-AF65-F5344CB8AC3E}">
        <p14:creationId xmlns:p14="http://schemas.microsoft.com/office/powerpoint/2010/main" val="1430165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non-axisymmetric</a:t>
            </a:r>
            <a:r>
              <a:rPr lang="en-IN" sz="1800" dirty="0">
                <a:effectLst/>
                <a:latin typeface="Calibri" panose="020F0502020204030204" pitchFamily="34" charset="0"/>
                <a:ea typeface="Calibri" panose="020F0502020204030204" pitchFamily="34" charset="0"/>
                <a:cs typeface="Vrinda" panose="020B0502040204020203" pitchFamily="34" charset="0"/>
              </a:rPr>
              <a:t> deformation of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rotating</a:t>
            </a:r>
            <a:r>
              <a:rPr lang="en-IN" sz="1800" dirty="0">
                <a:solidFill>
                  <a:schemeClr val="accent4"/>
                </a:solidFill>
                <a:effectLst/>
                <a:latin typeface="Calibri" panose="020F0502020204030204" pitchFamily="34" charset="0"/>
                <a:ea typeface="Calibri" panose="020F0502020204030204" pitchFamily="34" charset="0"/>
                <a:cs typeface="Vrinda" panose="020B0502040204020203" pitchFamily="34" charset="0"/>
              </a:rPr>
              <a:t> </a:t>
            </a:r>
            <a:r>
              <a:rPr lang="en-IN" sz="1800" dirty="0">
                <a:effectLst/>
                <a:latin typeface="Calibri" panose="020F0502020204030204" pitchFamily="34" charset="0"/>
                <a:ea typeface="Calibri" panose="020F0502020204030204" pitchFamily="34" charset="0"/>
                <a:cs typeface="Vrinda" panose="020B0502040204020203" pitchFamily="34" charset="0"/>
              </a:rPr>
              <a:t>&amp;</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 magnetized </a:t>
            </a:r>
            <a:r>
              <a:rPr lang="en-IN" sz="1800" dirty="0">
                <a:effectLst/>
                <a:latin typeface="Calibri" panose="020F0502020204030204" pitchFamily="34" charset="0"/>
                <a:ea typeface="Calibri" panose="020F0502020204030204" pitchFamily="34" charset="0"/>
                <a:cs typeface="Vrinda" panose="020B0502040204020203" pitchFamily="34" charset="0"/>
              </a:rPr>
              <a:t>NS with respective axes not </a:t>
            </a:r>
            <a:r>
              <a:rPr lang="en-IN" sz="1800" dirty="0" err="1">
                <a:effectLst/>
                <a:latin typeface="Calibri" panose="020F0502020204030204" pitchFamily="34" charset="0"/>
                <a:ea typeface="Calibri" panose="020F0502020204030204" pitchFamily="34" charset="0"/>
                <a:cs typeface="Vrinda" panose="020B0502040204020203" pitchFamily="34" charset="0"/>
              </a:rPr>
              <a:t>alignes</a:t>
            </a:r>
            <a:r>
              <a:rPr lang="en-IN" sz="1800" dirty="0">
                <a:effectLst/>
                <a:latin typeface="Calibri" panose="020F0502020204030204" pitchFamily="34" charset="0"/>
                <a:ea typeface="Calibri" panose="020F0502020204030204" pitchFamily="34" charset="0"/>
                <a:cs typeface="Vrinda" panose="020B0502040204020203" pitchFamily="34" charset="0"/>
              </a:rPr>
              <a:t> with each other will lead to a </a:t>
            </a:r>
            <a:r>
              <a:rPr lang="en-IN" sz="1800"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time-varying quadrupole </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moment thus can produce </a:t>
            </a:r>
            <a:r>
              <a:rPr lang="en-IN" sz="1800"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cont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GW. </a:t>
            </a:r>
            <a:r>
              <a:rPr lang="en-IN" sz="1800" dirty="0" err="1">
                <a:effectLst/>
                <a:latin typeface="Calibri" panose="020F0502020204030204" pitchFamily="34" charset="0"/>
                <a:ea typeface="Calibri" panose="020F0502020204030204" pitchFamily="34" charset="0"/>
                <a:cs typeface="Vrinda" panose="020B0502040204020203" pitchFamily="34" charset="0"/>
              </a:rPr>
              <a:t>i</a:t>
            </a:r>
            <a:r>
              <a:rPr lang="en-IN" sz="1800" dirty="0">
                <a:effectLst/>
                <a:latin typeface="Calibri" panose="020F0502020204030204" pitchFamily="34" charset="0"/>
                <a:ea typeface="Calibri" panose="020F0502020204030204" pitchFamily="34" charset="0"/>
                <a:cs typeface="Vrinda" panose="020B0502040204020203" pitchFamily="34" charset="0"/>
              </a:rPr>
              <a:t> is the angle between the rotation axis of the object and our line of sight</a:t>
            </a:r>
            <a:r>
              <a:rPr lang="en-IN" sz="1800"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a:t>
            </a:r>
            <a:r>
              <a:rPr lang="en-IN" sz="1800" dirty="0">
                <a:effectLst/>
                <a:latin typeface="Calibri" panose="020F0502020204030204" pitchFamily="34" charset="0"/>
                <a:ea typeface="Calibri" panose="020F0502020204030204" pitchFamily="34" charset="0"/>
                <a:cs typeface="Vrinda" panose="020B0502040204020203" pitchFamily="34" charset="0"/>
              </a:rPr>
              <a:t> The code implicitly assumes χ to be zero or does not include information about χ and, hence, we make small angle approximation to overcome this limitation. Had we run an efficient code with appropriately chosen χ, we would have been able to generate gravitational wave with much higher strength as the strength monotonically increases with the angle χ and it becomes maximum at χ = 90◦.</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effectLst/>
                <a:latin typeface="Calibri" panose="020F0502020204030204" pitchFamily="34" charset="0"/>
                <a:ea typeface="Calibri" panose="020F0502020204030204" pitchFamily="34" charset="0"/>
                <a:cs typeface="Vrinda" panose="020B0502040204020203" pitchFamily="34" charset="0"/>
              </a:rPr>
              <a:t>We get the maximum amplitude received by detector which is h, the code provides us h0, we have used d 10kpc</a:t>
            </a:r>
          </a:p>
        </p:txBody>
      </p:sp>
      <p:sp>
        <p:nvSpPr>
          <p:cNvPr id="4" name="Slide Number Placeholder 3"/>
          <p:cNvSpPr>
            <a:spLocks noGrp="1"/>
          </p:cNvSpPr>
          <p:nvPr>
            <p:ph type="sldNum" sz="quarter" idx="5"/>
          </p:nvPr>
        </p:nvSpPr>
        <p:spPr/>
        <p:txBody>
          <a:bodyPr/>
          <a:lstStyle/>
          <a:p>
            <a:fld id="{7D4E3B03-5D23-4519-B2EB-CAC3D335FEEB}" type="slidenum">
              <a:rPr lang="en-IN" smtClean="0"/>
              <a:t>46</a:t>
            </a:fld>
            <a:endParaRPr lang="en-IN"/>
          </a:p>
        </p:txBody>
      </p:sp>
    </p:spTree>
    <p:extLst>
      <p:ext uri="{BB962C8B-B14F-4D97-AF65-F5344CB8AC3E}">
        <p14:creationId xmlns:p14="http://schemas.microsoft.com/office/powerpoint/2010/main" val="82422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5</a:t>
            </a:fld>
            <a:endParaRPr lang="en-IN"/>
          </a:p>
        </p:txBody>
      </p:sp>
    </p:spTree>
    <p:extLst>
      <p:ext uri="{BB962C8B-B14F-4D97-AF65-F5344CB8AC3E}">
        <p14:creationId xmlns:p14="http://schemas.microsoft.com/office/powerpoint/2010/main" val="56826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6</a:t>
            </a:fld>
            <a:endParaRPr lang="en-IN"/>
          </a:p>
        </p:txBody>
      </p:sp>
    </p:spTree>
    <p:extLst>
      <p:ext uri="{BB962C8B-B14F-4D97-AF65-F5344CB8AC3E}">
        <p14:creationId xmlns:p14="http://schemas.microsoft.com/office/powerpoint/2010/main" val="26469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As I will study rotating highly magnetized neutron stars it is convenient to explain how they generated</a:t>
            </a:r>
          </a:p>
          <a:p>
            <a:r>
              <a:rPr lang="en-IN" dirty="0"/>
              <a:t>If a highly magnetized star of million gauss collapses due flux freeze it can create highly magnetized neutron star.</a:t>
            </a:r>
          </a:p>
          <a:p>
            <a:r>
              <a:rPr lang="en-IN" dirty="0"/>
              <a:t>Also dynamo and </a:t>
            </a:r>
            <a:r>
              <a:rPr lang="en-IN" dirty="0" err="1"/>
              <a:t>differencial</a:t>
            </a:r>
            <a:r>
              <a:rPr lang="en-IN" dirty="0"/>
              <a:t> rotation can enhance the field which can reach even around 10 17 18 gauss.</a:t>
            </a:r>
          </a:p>
          <a:p>
            <a:endParaRPr lang="en-IN" dirty="0"/>
          </a:p>
        </p:txBody>
      </p:sp>
      <p:sp>
        <p:nvSpPr>
          <p:cNvPr id="4" name="Slide Number Placeholder 3"/>
          <p:cNvSpPr>
            <a:spLocks noGrp="1"/>
          </p:cNvSpPr>
          <p:nvPr>
            <p:ph type="sldNum" sz="quarter" idx="5"/>
          </p:nvPr>
        </p:nvSpPr>
        <p:spPr/>
        <p:txBody>
          <a:bodyPr/>
          <a:lstStyle/>
          <a:p>
            <a:fld id="{7D4E3B03-5D23-4519-B2EB-CAC3D335FEEB}" type="slidenum">
              <a:rPr lang="en-IN" smtClean="0"/>
              <a:t>7</a:t>
            </a:fld>
            <a:endParaRPr lang="en-IN"/>
          </a:p>
        </p:txBody>
      </p:sp>
    </p:spTree>
    <p:extLst>
      <p:ext uri="{BB962C8B-B14F-4D97-AF65-F5344CB8AC3E}">
        <p14:creationId xmlns:p14="http://schemas.microsoft.com/office/powerpoint/2010/main" val="20649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Now Let me briefly explain what </a:t>
            </a:r>
            <a:r>
              <a:rPr lang="en-IN" dirty="0" err="1"/>
              <a:t>xns</a:t>
            </a:r>
            <a:r>
              <a:rPr lang="en-IN" dirty="0"/>
              <a:t> code </a:t>
            </a:r>
            <a:r>
              <a:rPr lang="en-IN" dirty="0" err="1"/>
              <a:t>does.It</a:t>
            </a:r>
            <a:r>
              <a:rPr lang="en-IN" dirty="0"/>
              <a:t> </a:t>
            </a:r>
            <a:r>
              <a:rPr lang="en-IN" dirty="0">
                <a:effectLst/>
                <a:latin typeface="Calibri" panose="020F0502020204030204" pitchFamily="34" charset="0"/>
                <a:ea typeface="Calibri" panose="020F0502020204030204" pitchFamily="34" charset="0"/>
                <a:cs typeface="Vrinda" panose="020B0502040204020203" pitchFamily="34" charset="0"/>
              </a:rPr>
              <a:t>simultaneously solves Einstein’s equation and Magneto-Hydrostatic Equilibrium to achieve </a:t>
            </a:r>
            <a:r>
              <a:rPr lang="en-IN" dirty="0">
                <a:solidFill>
                  <a:schemeClr val="accent3">
                    <a:lumMod val="50000"/>
                  </a:schemeClr>
                </a:solidFill>
                <a:effectLst/>
                <a:latin typeface="Calibri" panose="020F0502020204030204" pitchFamily="34" charset="0"/>
                <a:ea typeface="Calibri" panose="020F0502020204030204" pitchFamily="34" charset="0"/>
                <a:cs typeface="Vrinda" panose="020B0502040204020203" pitchFamily="34" charset="0"/>
              </a:rPr>
              <a:t>axisymmetric</a:t>
            </a:r>
            <a:r>
              <a:rPr lang="en-IN" dirty="0">
                <a:effectLst/>
                <a:latin typeface="Calibri" panose="020F0502020204030204" pitchFamily="34" charset="0"/>
                <a:ea typeface="Calibri" panose="020F0502020204030204" pitchFamily="34" charset="0"/>
                <a:cs typeface="Vrinda" panose="020B0502040204020203" pitchFamily="34" charset="0"/>
              </a:rPr>
              <a:t> equilibrium configuration of Neutron stars. </a:t>
            </a:r>
            <a:r>
              <a:rPr lang="en-IN" dirty="0">
                <a:effectLst/>
                <a:latin typeface="Calibri" panose="020F0502020204030204" pitchFamily="34" charset="0"/>
                <a:cs typeface="Vrinda" panose="020B0502040204020203" pitchFamily="34" charset="0"/>
              </a:rPr>
              <a:t>Using this GRMHD framework we can model differentially rotating magnetized ns with toroidal or poloidal or mixed magnetic field. The </a:t>
            </a:r>
            <a:r>
              <a:rPr lang="en-IN" dirty="0" err="1">
                <a:effectLst/>
                <a:latin typeface="Calibri" panose="020F0502020204030204" pitchFamily="34" charset="0"/>
                <a:cs typeface="Vrinda" panose="020B0502040204020203" pitchFamily="34" charset="0"/>
              </a:rPr>
              <a:t>einsteins</a:t>
            </a:r>
            <a:r>
              <a:rPr lang="en-IN" dirty="0">
                <a:effectLst/>
                <a:latin typeface="Calibri" panose="020F0502020204030204" pitchFamily="34" charset="0"/>
                <a:cs typeface="Vrinda" panose="020B0502040204020203" pitchFamily="34" charset="0"/>
              </a:rPr>
              <a:t> </a:t>
            </a:r>
            <a:r>
              <a:rPr lang="en-IN" dirty="0" err="1">
                <a:effectLst/>
                <a:latin typeface="Calibri" panose="020F0502020204030204" pitchFamily="34" charset="0"/>
                <a:cs typeface="Vrinda" panose="020B0502040204020203" pitchFamily="34" charset="0"/>
              </a:rPr>
              <a:t>eq</a:t>
            </a:r>
            <a:r>
              <a:rPr lang="en-IN" dirty="0">
                <a:effectLst/>
                <a:latin typeface="Calibri" panose="020F0502020204030204" pitchFamily="34" charset="0"/>
                <a:cs typeface="Vrinda" panose="020B0502040204020203" pitchFamily="34" charset="0"/>
              </a:rPr>
              <a:t> are solved using conformally flat condition in spherical coordinate using 3+1 formalism.</a:t>
            </a:r>
          </a:p>
          <a:p>
            <a:r>
              <a:rPr lang="en-IN" dirty="0"/>
              <a:t>We will visualise the properties of NS at a particular time thus we need to sort out special and temporal coordinate, so we use 3+1 formalism where spacetime is foliated in hypersurfaces as a function of time. Using CFC we can have this line element. Now </a:t>
            </a:r>
            <a:r>
              <a:rPr lang="en-IN" dirty="0" err="1"/>
              <a:t>einsteins</a:t>
            </a:r>
            <a:r>
              <a:rPr lang="en-IN" dirty="0"/>
              <a:t> equation can be written as elliptical PDE</a:t>
            </a:r>
          </a:p>
        </p:txBody>
      </p:sp>
      <p:sp>
        <p:nvSpPr>
          <p:cNvPr id="4" name="Slide Number Placeholder 3"/>
          <p:cNvSpPr>
            <a:spLocks noGrp="1"/>
          </p:cNvSpPr>
          <p:nvPr>
            <p:ph type="sldNum" sz="quarter" idx="5"/>
          </p:nvPr>
        </p:nvSpPr>
        <p:spPr/>
        <p:txBody>
          <a:bodyPr/>
          <a:lstStyle/>
          <a:p>
            <a:fld id="{7D4E3B03-5D23-4519-B2EB-CAC3D335FEEB}" type="slidenum">
              <a:rPr lang="en-IN" smtClean="0"/>
              <a:t>9</a:t>
            </a:fld>
            <a:endParaRPr lang="en-IN"/>
          </a:p>
        </p:txBody>
      </p:sp>
    </p:spTree>
    <p:extLst>
      <p:ext uri="{BB962C8B-B14F-4D97-AF65-F5344CB8AC3E}">
        <p14:creationId xmlns:p14="http://schemas.microsoft.com/office/powerpoint/2010/main" val="209935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IN" sz="1800" i="0" dirty="0">
                    <a:effectLst/>
                    <a:latin typeface="+mn-lt"/>
                    <a:ea typeface="Calibri" panose="020F0502020204030204" pitchFamily="34" charset="0"/>
                    <a:cs typeface="Vrinda" panose="020B0502040204020203" pitchFamily="34" charset="0"/>
                  </a:rPr>
                  <a:t>The</a:t>
                </a:r>
                <a:r>
                  <a:rPr lang="en-IN" sz="1800" i="0" baseline="0" dirty="0">
                    <a:effectLst/>
                    <a:latin typeface="+mn-lt"/>
                    <a:ea typeface="Calibri" panose="020F0502020204030204" pitchFamily="34" charset="0"/>
                    <a:cs typeface="Vrinda" panose="020B0502040204020203" pitchFamily="34" charset="0"/>
                  </a:rPr>
                  <a:t> energy momentum tensor for matter and field is. </a:t>
                </a:r>
                <a14:m>
                  <m:oMath xmlns:m="http://schemas.openxmlformats.org/officeDocument/2006/math">
                    <m:r>
                      <a:rPr lang="en-IN" sz="1800" i="1" smtClean="0">
                        <a:effectLst/>
                        <a:latin typeface="Cambria Math" panose="02040503050406030204" pitchFamily="18" charset="0"/>
                        <a:ea typeface="Calibri" panose="020F0502020204030204" pitchFamily="34" charset="0"/>
                        <a:cs typeface="Vrinda" panose="020B0502040204020203" pitchFamily="34" charset="0"/>
                      </a:rPr>
                      <m:t>ⅇ</m:t>
                    </m:r>
                  </m:oMath>
                </a14:m>
                <a:r>
                  <a:rPr lang="en-IN" sz="1800" dirty="0">
                    <a:effectLst/>
                    <a:latin typeface="Calibri" panose="020F0502020204030204" pitchFamily="34" charset="0"/>
                    <a:ea typeface="Calibri" panose="020F0502020204030204" pitchFamily="34" charset="0"/>
                    <a:cs typeface="Vrinda" panose="020B0502040204020203" pitchFamily="34" charset="0"/>
                  </a:rPr>
                  <a:t> is the energy density, </a:t>
                </a:r>
                <a14:m>
                  <m:oMath xmlns:m="http://schemas.openxmlformats.org/officeDocument/2006/math">
                    <m:r>
                      <a:rPr lang="en-IN" sz="1800" i="1">
                        <a:effectLst/>
                        <a:latin typeface="Cambria Math" panose="02040503050406030204" pitchFamily="18" charset="0"/>
                        <a:ea typeface="Calibri" panose="020F0502020204030204" pitchFamily="34" charset="0"/>
                        <a:cs typeface="Vrinda" panose="020B0502040204020203" pitchFamily="34" charset="0"/>
                      </a:rPr>
                      <m:t>𝑝</m:t>
                    </m:r>
                  </m:oMath>
                </a14:m>
                <a:r>
                  <a:rPr lang="en-IN" sz="1800" dirty="0">
                    <a:effectLst/>
                    <a:latin typeface="Calibri" panose="020F0502020204030204" pitchFamily="34" charset="0"/>
                    <a:ea typeface="Calibri" panose="020F0502020204030204" pitchFamily="34" charset="0"/>
                    <a:cs typeface="Vrinda" panose="020B0502040204020203" pitchFamily="34" charset="0"/>
                  </a:rPr>
                  <a:t> is the pressure, </a:t>
                </a:r>
                <a14:m>
                  <m:oMath xmlns:m="http://schemas.openxmlformats.org/officeDocument/2006/math">
                    <m:r>
                      <a:rPr lang="en-IN" sz="1800" i="1">
                        <a:effectLst/>
                        <a:latin typeface="Cambria Math" panose="02040503050406030204" pitchFamily="18" charset="0"/>
                        <a:ea typeface="Calibri" panose="020F0502020204030204" pitchFamily="34" charset="0"/>
                        <a:cs typeface="Vrinda" panose="020B0502040204020203" pitchFamily="34" charset="0"/>
                      </a:rPr>
                      <m:t>𝑏</m:t>
                    </m:r>
                  </m:oMath>
                </a14:m>
                <a:r>
                  <a:rPr lang="en-IN" sz="1800" dirty="0">
                    <a:effectLst/>
                    <a:latin typeface="Calibri" panose="020F0502020204030204" pitchFamily="34" charset="0"/>
                    <a:ea typeface="Calibri" panose="020F0502020204030204" pitchFamily="34" charset="0"/>
                    <a:cs typeface="Vrinda" panose="020B0502040204020203" pitchFamily="34" charset="0"/>
                  </a:rPr>
                  <a:t> is the comoving magnetic field.</a:t>
                </a:r>
              </a:p>
              <a:p>
                <a:r>
                  <a:rPr lang="en-IN" sz="1800" dirty="0">
                    <a:effectLst/>
                    <a:latin typeface="Calibri" panose="020F0502020204030204" pitchFamily="34" charset="0"/>
                    <a:cs typeface="Vrinda" panose="020B0502040204020203" pitchFamily="34" charset="0"/>
                  </a:rPr>
                  <a:t>Momentum energy conservation gives us TOV </a:t>
                </a:r>
                <a:r>
                  <a:rPr lang="en-IN" sz="1800" dirty="0" err="1">
                    <a:effectLst/>
                    <a:latin typeface="Calibri" panose="020F0502020204030204" pitchFamily="34" charset="0"/>
                    <a:cs typeface="Vrinda" panose="020B0502040204020203" pitchFamily="34" charset="0"/>
                  </a:rPr>
                  <a:t>eqs</a:t>
                </a:r>
                <a:r>
                  <a:rPr lang="en-IN" sz="1800" dirty="0">
                    <a:effectLst/>
                    <a:latin typeface="Calibri" panose="020F0502020204030204" pitchFamily="34" charset="0"/>
                    <a:cs typeface="Vrinda" panose="020B0502040204020203" pitchFamily="34" charset="0"/>
                  </a:rPr>
                  <a:t>. All parameters are </a:t>
                </a:r>
                <a:r>
                  <a:rPr lang="en-IN" sz="1800" dirty="0" err="1">
                    <a:effectLst/>
                    <a:latin typeface="Calibri" panose="020F0502020204030204" pitchFamily="34" charset="0"/>
                    <a:cs typeface="Vrinda" panose="020B0502040204020203" pitchFamily="34" charset="0"/>
                  </a:rPr>
                  <a:t>r,theta</a:t>
                </a:r>
                <a:r>
                  <a:rPr lang="en-IN" sz="1800" dirty="0">
                    <a:effectLst/>
                    <a:latin typeface="Calibri" panose="020F0502020204030204" pitchFamily="34" charset="0"/>
                    <a:cs typeface="Vrinda" panose="020B0502040204020203" pitchFamily="34" charset="0"/>
                  </a:rPr>
                  <a:t> dependent only</a:t>
                </a:r>
                <a:endParaRPr lang="en-IN" dirty="0"/>
              </a:p>
            </p:txBody>
          </p:sp>
        </mc:Choice>
        <mc:Fallback xmlns="">
          <p:sp>
            <p:nvSpPr>
              <p:cNvPr id="3" name="Notes Placeholder 2"/>
              <p:cNvSpPr>
                <a:spLocks noGrp="1"/>
              </p:cNvSpPr>
              <p:nvPr>
                <p:ph type="body" idx="1"/>
              </p:nvPr>
            </p:nvSpPr>
            <p:spPr/>
            <p:txBody>
              <a:bodyPr/>
              <a:lstStyle/>
              <a:p>
                <a:r>
                  <a:rPr lang="en-IN" sz="1800" i="0" dirty="0">
                    <a:effectLst/>
                    <a:latin typeface="+mn-lt"/>
                    <a:ea typeface="Calibri" panose="020F0502020204030204" pitchFamily="34" charset="0"/>
                    <a:cs typeface="Vrinda" panose="020B0502040204020203" pitchFamily="34" charset="0"/>
                  </a:rPr>
                  <a:t>The</a:t>
                </a:r>
                <a:r>
                  <a:rPr lang="en-IN" sz="1800" i="0" baseline="0" dirty="0">
                    <a:effectLst/>
                    <a:latin typeface="+mn-lt"/>
                    <a:ea typeface="Calibri" panose="020F0502020204030204" pitchFamily="34" charset="0"/>
                    <a:cs typeface="Vrinda" panose="020B0502040204020203" pitchFamily="34" charset="0"/>
                  </a:rPr>
                  <a:t> energy momentum tensor for matter and field is. </a:t>
                </a:r>
                <a:r>
                  <a:rPr lang="en-IN" sz="1800" i="0">
                    <a:effectLst/>
                    <a:latin typeface="Cambria Math" panose="02040503050406030204" pitchFamily="18" charset="0"/>
                    <a:ea typeface="Calibri" panose="020F0502020204030204" pitchFamily="34" charset="0"/>
                    <a:cs typeface="Vrinda" panose="020B0502040204020203" pitchFamily="34" charset="0"/>
                  </a:rPr>
                  <a:t>ⅇ</a:t>
                </a:r>
                <a:r>
                  <a:rPr lang="en-IN" sz="1800" dirty="0">
                    <a:effectLst/>
                    <a:latin typeface="Calibri" panose="020F0502020204030204" pitchFamily="34" charset="0"/>
                    <a:ea typeface="Calibri" panose="020F0502020204030204" pitchFamily="34" charset="0"/>
                    <a:cs typeface="Vrinda" panose="020B0502040204020203" pitchFamily="34" charset="0"/>
                  </a:rPr>
                  <a:t> is the energy density, </a:t>
                </a:r>
                <a:r>
                  <a:rPr lang="en-IN" sz="1800" i="0">
                    <a:effectLst/>
                    <a:latin typeface="Cambria Math" panose="02040503050406030204" pitchFamily="18" charset="0"/>
                    <a:ea typeface="Calibri" panose="020F0502020204030204" pitchFamily="34" charset="0"/>
                    <a:cs typeface="Vrinda" panose="020B0502040204020203" pitchFamily="34" charset="0"/>
                  </a:rPr>
                  <a:t>𝑝</a:t>
                </a:r>
                <a:r>
                  <a:rPr lang="en-IN" sz="1800" dirty="0">
                    <a:effectLst/>
                    <a:latin typeface="Calibri" panose="020F0502020204030204" pitchFamily="34" charset="0"/>
                    <a:ea typeface="Calibri" panose="020F0502020204030204" pitchFamily="34" charset="0"/>
                    <a:cs typeface="Vrinda" panose="020B0502040204020203" pitchFamily="34" charset="0"/>
                  </a:rPr>
                  <a:t> is the pressure, </a:t>
                </a:r>
                <a:r>
                  <a:rPr lang="en-IN" sz="1800" i="0">
                    <a:effectLst/>
                    <a:latin typeface="Cambria Math" panose="02040503050406030204" pitchFamily="18" charset="0"/>
                    <a:ea typeface="Calibri" panose="020F0502020204030204" pitchFamily="34" charset="0"/>
                    <a:cs typeface="Vrinda" panose="020B0502040204020203" pitchFamily="34" charset="0"/>
                  </a:rPr>
                  <a:t>𝑏</a:t>
                </a:r>
                <a:r>
                  <a:rPr lang="en-IN" sz="1800" dirty="0">
                    <a:effectLst/>
                    <a:latin typeface="Calibri" panose="020F0502020204030204" pitchFamily="34" charset="0"/>
                    <a:ea typeface="Calibri" panose="020F0502020204030204" pitchFamily="34" charset="0"/>
                    <a:cs typeface="Vrinda" panose="020B0502040204020203" pitchFamily="34" charset="0"/>
                  </a:rPr>
                  <a:t> is the comoving magnetic field.</a:t>
                </a:r>
              </a:p>
              <a:p>
                <a:r>
                  <a:rPr lang="en-IN" sz="1800" dirty="0">
                    <a:effectLst/>
                    <a:latin typeface="Calibri" panose="020F0502020204030204" pitchFamily="34" charset="0"/>
                    <a:cs typeface="Vrinda" panose="020B0502040204020203" pitchFamily="34" charset="0"/>
                  </a:rPr>
                  <a:t>Momentum energy conservation gives us TOV </a:t>
                </a:r>
                <a:r>
                  <a:rPr lang="en-IN" sz="1800" dirty="0" err="1">
                    <a:effectLst/>
                    <a:latin typeface="Calibri" panose="020F0502020204030204" pitchFamily="34" charset="0"/>
                    <a:cs typeface="Vrinda" panose="020B0502040204020203" pitchFamily="34" charset="0"/>
                  </a:rPr>
                  <a:t>eqs</a:t>
                </a:r>
                <a:r>
                  <a:rPr lang="en-IN" sz="1800" dirty="0">
                    <a:effectLst/>
                    <a:latin typeface="Calibri" panose="020F0502020204030204" pitchFamily="34" charset="0"/>
                    <a:cs typeface="Vrinda" panose="020B0502040204020203" pitchFamily="34" charset="0"/>
                  </a:rPr>
                  <a:t>. All parameters are </a:t>
                </a:r>
                <a:r>
                  <a:rPr lang="en-IN" sz="1800" dirty="0" err="1">
                    <a:effectLst/>
                    <a:latin typeface="Calibri" panose="020F0502020204030204" pitchFamily="34" charset="0"/>
                    <a:cs typeface="Vrinda" panose="020B0502040204020203" pitchFamily="34" charset="0"/>
                  </a:rPr>
                  <a:t>r,theta</a:t>
                </a:r>
                <a:r>
                  <a:rPr lang="en-IN" sz="1800" dirty="0">
                    <a:effectLst/>
                    <a:latin typeface="Calibri" panose="020F0502020204030204" pitchFamily="34" charset="0"/>
                    <a:cs typeface="Vrinda" panose="020B0502040204020203" pitchFamily="34" charset="0"/>
                  </a:rPr>
                  <a:t> dependent only</a:t>
                </a:r>
                <a:endParaRPr lang="en-IN" dirty="0"/>
              </a:p>
            </p:txBody>
          </p:sp>
        </mc:Fallback>
      </mc:AlternateContent>
      <p:sp>
        <p:nvSpPr>
          <p:cNvPr id="4" name="Slide Number Placeholder 3"/>
          <p:cNvSpPr>
            <a:spLocks noGrp="1"/>
          </p:cNvSpPr>
          <p:nvPr>
            <p:ph type="sldNum" sz="quarter" idx="5"/>
          </p:nvPr>
        </p:nvSpPr>
        <p:spPr/>
        <p:txBody>
          <a:bodyPr/>
          <a:lstStyle/>
          <a:p>
            <a:fld id="{7D4E3B03-5D23-4519-B2EB-CAC3D335FEEB}" type="slidenum">
              <a:rPr lang="en-IN" smtClean="0"/>
              <a:t>10</a:t>
            </a:fld>
            <a:endParaRPr lang="en-IN"/>
          </a:p>
        </p:txBody>
      </p:sp>
    </p:spTree>
    <p:extLst>
      <p:ext uri="{BB962C8B-B14F-4D97-AF65-F5344CB8AC3E}">
        <p14:creationId xmlns:p14="http://schemas.microsoft.com/office/powerpoint/2010/main" val="3438823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We have seen how Ns get deformed due to rotation and magnetic field now we will try to obtain massive NS and detectable GW amplitude</a:t>
            </a:r>
          </a:p>
        </p:txBody>
      </p:sp>
      <p:sp>
        <p:nvSpPr>
          <p:cNvPr id="4" name="Slide Number Placeholder 3"/>
          <p:cNvSpPr>
            <a:spLocks noGrp="1"/>
          </p:cNvSpPr>
          <p:nvPr>
            <p:ph type="sldNum" sz="quarter" idx="5"/>
          </p:nvPr>
        </p:nvSpPr>
        <p:spPr/>
        <p:txBody>
          <a:bodyPr/>
          <a:lstStyle/>
          <a:p>
            <a:fld id="{7D4E3B03-5D23-4519-B2EB-CAC3D335FEEB}" type="slidenum">
              <a:rPr lang="en-IN" smtClean="0"/>
              <a:t>13</a:t>
            </a:fld>
            <a:endParaRPr lang="en-IN"/>
          </a:p>
        </p:txBody>
      </p:sp>
    </p:spTree>
    <p:extLst>
      <p:ext uri="{BB962C8B-B14F-4D97-AF65-F5344CB8AC3E}">
        <p14:creationId xmlns:p14="http://schemas.microsoft.com/office/powerpoint/2010/main" val="335432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Here we plotted GW amplitude produced by ns along with sensitivity curve of various </a:t>
            </a:r>
            <a:r>
              <a:rPr lang="en-IN" dirty="0" err="1"/>
              <a:t>detectors,We</a:t>
            </a:r>
            <a:r>
              <a:rPr lang="en-IN" dirty="0"/>
              <a:t> can see that the gravitational wave produced by NS can be detected by them.</a:t>
            </a:r>
          </a:p>
        </p:txBody>
      </p:sp>
      <p:sp>
        <p:nvSpPr>
          <p:cNvPr id="4" name="Slide Number Placeholder 3"/>
          <p:cNvSpPr>
            <a:spLocks noGrp="1"/>
          </p:cNvSpPr>
          <p:nvPr>
            <p:ph type="sldNum" sz="quarter" idx="5"/>
          </p:nvPr>
        </p:nvSpPr>
        <p:spPr/>
        <p:txBody>
          <a:bodyPr/>
          <a:lstStyle/>
          <a:p>
            <a:fld id="{7D4E3B03-5D23-4519-B2EB-CAC3D335FEEB}" type="slidenum">
              <a:rPr lang="en-IN" smtClean="0"/>
              <a:t>14</a:t>
            </a:fld>
            <a:endParaRPr lang="en-IN"/>
          </a:p>
        </p:txBody>
      </p:sp>
    </p:spTree>
    <p:extLst>
      <p:ext uri="{BB962C8B-B14F-4D97-AF65-F5344CB8AC3E}">
        <p14:creationId xmlns:p14="http://schemas.microsoft.com/office/powerpoint/2010/main" val="30185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2AC24A9-CCB6-4F8D-B8DB-C2F3692CFA5A}" type="datetimeFigureOut">
              <a:rPr lang="en-US" smtClean="0"/>
              <a:t>6/16/2023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2DC25EE-239B-4C5F-AAD1-255A7D5F1EE2}" type="slidenum">
              <a:rPr lang="en-US" smtClean="0"/>
              <a:t>‹#›</a:t>
            </a:fld>
            <a:endParaRPr lang="en-US" dirty="0"/>
          </a:p>
        </p:txBody>
      </p:sp>
    </p:spTree>
    <p:extLst>
      <p:ext uri="{BB962C8B-B14F-4D97-AF65-F5344CB8AC3E}">
        <p14:creationId xmlns:p14="http://schemas.microsoft.com/office/powerpoint/2010/main" val="2384664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0769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02AC24A9-CCB6-4F8D-B8DB-C2F3692CFA5A}" type="datetimeFigureOut">
              <a:rPr lang="en-US" smtClean="0"/>
              <a:t>6/16/2023</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17098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AC24A9-CCB6-4F8D-B8DB-C2F3692CFA5A}" type="datetimeFigureOut">
              <a:rPr lang="en-US" smtClean="0"/>
              <a:t>6/16/2023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8608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02AC24A9-CCB6-4F8D-B8DB-C2F3692CFA5A}" type="datetimeFigureOut">
              <a:rPr lang="en-US" smtClean="0"/>
              <a:t>6/16/2023</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6990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AC24A9-CCB6-4F8D-B8DB-C2F3692CFA5A}"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99408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AC24A9-CCB6-4F8D-B8DB-C2F3692CFA5A}" type="datetimeFigureOut">
              <a:rPr lang="en-US" smtClean="0"/>
              <a:t>6/16/2023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0808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AC24A9-CCB6-4F8D-B8DB-C2F3692CFA5A}" type="datetimeFigureOut">
              <a:rPr lang="en-US" smtClean="0"/>
              <a:t>6/16/2023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72274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AC24A9-CCB6-4F8D-B8DB-C2F3692CFA5A}" type="datetimeFigureOut">
              <a:rPr lang="en-US" smtClean="0"/>
              <a:t>6/16/2023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9122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02AC24A9-CCB6-4F8D-B8DB-C2F3692CFA5A}" type="datetimeFigureOut">
              <a:rPr lang="en-US" smtClean="0"/>
              <a:t>6/16/2023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45065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C24A9-CCB6-4F8D-B8DB-C2F3692CFA5A}" type="datetimeFigureOut">
              <a:rPr lang="en-US" smtClean="0"/>
              <a:t>6/16/2023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7528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2AC24A9-CCB6-4F8D-B8DB-C2F3692CFA5A}" type="datetimeFigureOut">
              <a:rPr lang="en-US" smtClean="0"/>
              <a:t>6/16/2023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2DC25EE-239B-4C5F-AAD1-255A7D5F1EE2}"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737943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7"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24.png"/></Relationships>
</file>

<file path=ppt/slides/_rels/slide12.xml.rels><?xml version="1.0" encoding="UTF-8" standalone="yes"?>
<Relationships xmlns="http://schemas.openxmlformats.org/package/2006/relationships"><Relationship Id="rId7"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70.png"/><Relationship Id="rId4" Type="http://schemas.openxmlformats.org/officeDocument/2006/relationships/image" Target="../media/image27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0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9.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2.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60.xml"/><Relationship Id="rId3" Type="http://schemas.openxmlformats.org/officeDocument/2006/relationships/diagramLayout" Target="../diagrams/layout6.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diagramColors" Target="../diagrams/colors60.xml"/><Relationship Id="rId4" Type="http://schemas.openxmlformats.org/officeDocument/2006/relationships/diagramQuickStyle" Target="../diagrams/quickStyle6.xml"/><Relationship Id="rId9" Type="http://schemas.openxmlformats.org/officeDocument/2006/relationships/diagramQuickStyle" Target="../diagrams/quickStyle6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7.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16.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3.png"/><Relationship Id="rId7" Type="http://schemas.openxmlformats.org/officeDocument/2006/relationships/diagramColors" Target="../diagrams/colors10.xm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customXml" Target="../ink/ink3.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101.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customXml" Target="../ink/ink5.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37.xml.rels><?xml version="1.0" encoding="UTF-8" standalone="yes"?>
<Relationships xmlns="http://schemas.openxmlformats.org/package/2006/relationships"><Relationship Id="rId3" Type="http://schemas.openxmlformats.org/officeDocument/2006/relationships/image" Target="../media/image170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000.png"/><Relationship Id="rId2" Type="http://schemas.openxmlformats.org/officeDocument/2006/relationships/image" Target="../media/image19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30.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12.xml"/><Relationship Id="rId5" Type="http://schemas.openxmlformats.org/officeDocument/2006/relationships/diagramQuickStyle" Target="../diagrams/quickStyle1.xml"/><Relationship Id="rId10" Type="http://schemas.openxmlformats.org/officeDocument/2006/relationships/diagramQuickStyle" Target="../diagrams/quickStyle12.xml"/><Relationship Id="rId4" Type="http://schemas.openxmlformats.org/officeDocument/2006/relationships/diagramLayout" Target="../diagrams/layout1.xml"/><Relationship Id="rId9" Type="http://schemas.openxmlformats.org/officeDocument/2006/relationships/diagramLayout" Target="../diagrams/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0.png"/><Relationship Id="rId5" Type="http://schemas.openxmlformats.org/officeDocument/2006/relationships/image" Target="../media/image510.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40.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550.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50.pn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diagramLayout" Target="../diagrams/layout11.xml"/><Relationship Id="rId7" Type="http://schemas.openxmlformats.org/officeDocument/2006/relationships/image" Target="../media/image53.jpg"/><Relationship Id="rId2" Type="http://schemas.openxmlformats.org/officeDocument/2006/relationships/diagramData" Target="../diagrams/data15.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0.png"/><Relationship Id="rId7"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480.png"/><Relationship Id="rId4" Type="http://schemas.openxmlformats.org/officeDocument/2006/relationships/image" Target="../media/image300.png"/><Relationship Id="rId9" Type="http://schemas.openxmlformats.org/officeDocument/2006/relationships/image" Target="../media/image350.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20.xml"/><Relationship Id="rId5" Type="http://schemas.openxmlformats.org/officeDocument/2006/relationships/diagramQuickStyle" Target="../diagrams/quickStyle2.xml"/><Relationship Id="rId10" Type="http://schemas.openxmlformats.org/officeDocument/2006/relationships/diagramQuickStyle" Target="../diagrams/quickStyle20.xml"/><Relationship Id="rId4" Type="http://schemas.openxmlformats.org/officeDocument/2006/relationships/diagramLayout" Target="../diagrams/layout2.xml"/><Relationship Id="rId9"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30.xml"/><Relationship Id="rId5" Type="http://schemas.openxmlformats.org/officeDocument/2006/relationships/diagramQuickStyle" Target="../diagrams/quickStyle3.xml"/><Relationship Id="rId10" Type="http://schemas.openxmlformats.org/officeDocument/2006/relationships/diagramQuickStyle" Target="../diagrams/quickStyle30.xml"/><Relationship Id="rId4" Type="http://schemas.openxmlformats.org/officeDocument/2006/relationships/diagramLayout" Target="../diagrams/layout3.xml"/><Relationship Id="rId9" Type="http://schemas.openxmlformats.org/officeDocument/2006/relationships/diagramLayout" Target="../diagrams/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8.gif"/><Relationship Id="rId13"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image" Target="../media/image110.png"/><Relationship Id="rId12"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7.xml"/><Relationship Id="rId11" Type="http://schemas.openxmlformats.org/officeDocument/2006/relationships/diagramQuickStyle" Target="../diagrams/quickStyle4.xml"/><Relationship Id="rId10" Type="http://schemas.openxmlformats.org/officeDocument/2006/relationships/diagramLayout" Target="../diagrams/layout4.xml"/><Relationship Id="rId4" Type="http://schemas.openxmlformats.org/officeDocument/2006/relationships/image" Target="../media/image7.gif"/><Relationship Id="rId9"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80.xml"/><Relationship Id="rId3" Type="http://schemas.openxmlformats.org/officeDocument/2006/relationships/diagramData" Target="../diagrams/data8.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40.xml"/><Relationship Id="rId5" Type="http://schemas.openxmlformats.org/officeDocument/2006/relationships/diagramQuickStyle" Target="../diagrams/quickStyle5.xml"/><Relationship Id="rId10" Type="http://schemas.openxmlformats.org/officeDocument/2006/relationships/diagramQuickStyle" Target="../diagrams/quickStyle40.xml"/><Relationship Id="rId4" Type="http://schemas.openxmlformats.org/officeDocument/2006/relationships/diagramLayout" Target="../diagrams/layout5.xml"/><Relationship Id="rId9" Type="http://schemas.openxmlformats.org/officeDocument/2006/relationships/diagramLayout" Target="../diagrams/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0CA2110-4036-703A-DF25-6DDA27207A87}"/>
              </a:ext>
            </a:extLst>
          </p:cNvPr>
          <p:cNvSpPr/>
          <p:nvPr/>
        </p:nvSpPr>
        <p:spPr>
          <a:xfrm>
            <a:off x="3671682" y="5355965"/>
            <a:ext cx="4848635" cy="54253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AF87E939-FDB6-4ABC-94DB-C5DC80F32981}"/>
              </a:ext>
            </a:extLst>
          </p:cNvPr>
          <p:cNvSpPr>
            <a:spLocks noGrp="1"/>
          </p:cNvSpPr>
          <p:nvPr>
            <p:ph type="ctrTitle"/>
          </p:nvPr>
        </p:nvSpPr>
        <p:spPr>
          <a:xfrm>
            <a:off x="446564" y="708805"/>
            <a:ext cx="11299154" cy="4130450"/>
          </a:xfrm>
          <a:solidFill>
            <a:schemeClr val="bg1"/>
          </a:solidFill>
          <a:ln>
            <a:noFill/>
          </a:ln>
        </p:spPr>
        <p:style>
          <a:lnRef idx="2">
            <a:schemeClr val="accent5"/>
          </a:lnRef>
          <a:fillRef idx="1">
            <a:schemeClr val="lt1"/>
          </a:fillRef>
          <a:effectRef idx="0">
            <a:schemeClr val="accent5"/>
          </a:effectRef>
          <a:fontRef idx="minor">
            <a:schemeClr val="dk1"/>
          </a:fontRef>
        </p:style>
        <p:txBody>
          <a:bodyPr>
            <a:normAutofit/>
          </a:bodyPr>
          <a:lstStyle/>
          <a:p>
            <a:pPr>
              <a:lnSpc>
                <a:spcPct val="107000"/>
              </a:lnSpc>
              <a:spcAft>
                <a:spcPts val="800"/>
              </a:spcAft>
            </a:pPr>
            <a:br>
              <a:rPr lang="en-IN" sz="2400" dirty="0">
                <a:solidFill>
                  <a:srgbClr val="FF0000"/>
                </a:solidFill>
                <a:effectLst/>
                <a:latin typeface="Calibri" panose="020F0502020204030204" pitchFamily="34" charset="0"/>
                <a:ea typeface="Calibri" panose="020F0502020204030204" pitchFamily="34" charset="0"/>
                <a:cs typeface="Vrinda" panose="020B0502040204020203" pitchFamily="34" charset="0"/>
              </a:rPr>
            </a:br>
            <a:r>
              <a:rPr lang="en-IN" sz="2400" dirty="0">
                <a:solidFill>
                  <a:srgbClr val="FF0000"/>
                </a:solidFill>
                <a:effectLst/>
                <a:latin typeface="Calibri" panose="020F0502020204030204" pitchFamily="34" charset="0"/>
                <a:ea typeface="Calibri" panose="020F0502020204030204" pitchFamily="34" charset="0"/>
                <a:cs typeface="Vrinda" panose="020B0502040204020203" pitchFamily="34" charset="0"/>
              </a:rPr>
              <a:t> </a:t>
            </a:r>
            <a:endParaRPr lang="en-IN" sz="2400" dirty="0">
              <a:solidFill>
                <a:srgbClr val="FF0000"/>
              </a:solidFill>
            </a:endParaRPr>
          </a:p>
        </p:txBody>
      </p:sp>
      <p:sp>
        <p:nvSpPr>
          <p:cNvPr id="12" name="TextBox 11">
            <a:extLst>
              <a:ext uri="{FF2B5EF4-FFF2-40B4-BE49-F238E27FC236}">
                <a16:creationId xmlns:a16="http://schemas.microsoft.com/office/drawing/2014/main" id="{323B3C12-E551-44C6-B6AA-B3D39F91E79C}"/>
              </a:ext>
            </a:extLst>
          </p:cNvPr>
          <p:cNvSpPr txBox="1"/>
          <p:nvPr/>
        </p:nvSpPr>
        <p:spPr>
          <a:xfrm>
            <a:off x="2141865" y="2658777"/>
            <a:ext cx="7908266" cy="830997"/>
          </a:xfrm>
          <a:prstGeom prst="rect">
            <a:avLst/>
          </a:prstGeom>
          <a:noFill/>
        </p:spPr>
        <p:txBody>
          <a:bodyPr wrap="square">
            <a:spAutoFit/>
          </a:bodyPr>
          <a:lstStyle/>
          <a:p>
            <a:pPr algn="ctr"/>
            <a:r>
              <a:rPr lang="en-IN" sz="1600" dirty="0">
                <a:solidFill>
                  <a:schemeClr val="accent6">
                    <a:lumMod val="75000"/>
                  </a:schemeClr>
                </a:solidFill>
                <a:latin typeface="Georgia" panose="02040502050405020303" pitchFamily="18" charset="0"/>
                <a:ea typeface="Calibri" panose="020F0502020204030204" pitchFamily="34" charset="0"/>
                <a:cs typeface="Vrinda" panose="020B0502040204020203" pitchFamily="34" charset="0"/>
              </a:rPr>
              <a:t>With</a:t>
            </a:r>
            <a:r>
              <a:rPr lang="en-IN" sz="1600" dirty="0">
                <a:solidFill>
                  <a:schemeClr val="accent6">
                    <a:lumMod val="75000"/>
                  </a:schemeClr>
                </a:solidFill>
                <a:effectLst/>
                <a:latin typeface="Georgia" panose="02040502050405020303" pitchFamily="18" charset="0"/>
                <a:ea typeface="Calibri" panose="020F0502020204030204" pitchFamily="34" charset="0"/>
                <a:cs typeface="Vrinda" panose="020B0502040204020203" pitchFamily="34" charset="0"/>
              </a:rPr>
              <a:t> Banibrata Mukhopadhyay</a:t>
            </a:r>
            <a:endParaRPr lang="en-IN" sz="1600" b="1" dirty="0">
              <a:solidFill>
                <a:schemeClr val="accent6">
                  <a:lumMod val="75000"/>
                </a:schemeClr>
              </a:solidFill>
              <a:latin typeface="Georgia" panose="02040502050405020303" pitchFamily="18" charset="0"/>
              <a:ea typeface="Calibri" panose="020F0502020204030204" pitchFamily="34" charset="0"/>
              <a:cs typeface="Vrinda" panose="020B0502040204020203" pitchFamily="34" charset="0"/>
            </a:endParaRPr>
          </a:p>
          <a:p>
            <a:pPr algn="ctr"/>
            <a:r>
              <a:rPr lang="en-IN" sz="1600" dirty="0">
                <a:solidFill>
                  <a:schemeClr val="accent6">
                    <a:lumMod val="75000"/>
                  </a:schemeClr>
                </a:solidFill>
                <a:latin typeface="Georgia" panose="02040502050405020303" pitchFamily="18" charset="0"/>
                <a:ea typeface="Calibri" panose="020F0502020204030204" pitchFamily="34" charset="0"/>
                <a:cs typeface="Vrinda" panose="020B0502040204020203" pitchFamily="34" charset="0"/>
              </a:rPr>
              <a:t>Department of Physics</a:t>
            </a:r>
          </a:p>
          <a:p>
            <a:pPr algn="ctr"/>
            <a:r>
              <a:rPr lang="en-IN" sz="1600" dirty="0">
                <a:solidFill>
                  <a:schemeClr val="accent6">
                    <a:lumMod val="75000"/>
                  </a:schemeClr>
                </a:solidFill>
                <a:latin typeface="Georgia" panose="02040502050405020303" pitchFamily="18" charset="0"/>
                <a:ea typeface="Calibri" panose="020F0502020204030204" pitchFamily="34" charset="0"/>
                <a:cs typeface="Vrinda" panose="020B0502040204020203" pitchFamily="34" charset="0"/>
              </a:rPr>
              <a:t>Indian Institute of Science, Bangalore</a:t>
            </a:r>
          </a:p>
        </p:txBody>
      </p:sp>
      <p:sp>
        <p:nvSpPr>
          <p:cNvPr id="11" name="TextBox 10">
            <a:extLst>
              <a:ext uri="{FF2B5EF4-FFF2-40B4-BE49-F238E27FC236}">
                <a16:creationId xmlns:a16="http://schemas.microsoft.com/office/drawing/2014/main" id="{E4F6602F-54A0-45DC-B551-C6E33A8D8528}"/>
              </a:ext>
            </a:extLst>
          </p:cNvPr>
          <p:cNvSpPr txBox="1"/>
          <p:nvPr/>
        </p:nvSpPr>
        <p:spPr>
          <a:xfrm>
            <a:off x="435628" y="5395815"/>
            <a:ext cx="11320741" cy="369332"/>
          </a:xfrm>
          <a:prstGeom prst="rect">
            <a:avLst/>
          </a:prstGeom>
          <a:noFill/>
        </p:spPr>
        <p:txBody>
          <a:bodyPr wrap="square">
            <a:spAutoFit/>
          </a:bodyPr>
          <a:lstStyle/>
          <a:p>
            <a:pPr algn="ctr"/>
            <a:r>
              <a:rPr lang="en-IN" b="0" i="0" dirty="0">
                <a:solidFill>
                  <a:schemeClr val="bg1"/>
                </a:solidFill>
                <a:effectLst/>
                <a:latin typeface="Trebuchet MS" panose="020B0603020202020204" pitchFamily="34" charset="0"/>
              </a:rPr>
              <a:t>The Fifth </a:t>
            </a:r>
            <a:r>
              <a:rPr lang="en-IN" b="0" i="0" dirty="0" err="1">
                <a:solidFill>
                  <a:schemeClr val="bg1"/>
                </a:solidFill>
                <a:effectLst/>
                <a:latin typeface="Trebuchet MS" panose="020B0603020202020204" pitchFamily="34" charset="0"/>
              </a:rPr>
              <a:t>Zeldovich</a:t>
            </a:r>
            <a:r>
              <a:rPr lang="en-IN" b="0" i="0" dirty="0">
                <a:solidFill>
                  <a:schemeClr val="bg1"/>
                </a:solidFill>
                <a:effectLst/>
                <a:latin typeface="Trebuchet MS" panose="020B0603020202020204" pitchFamily="34" charset="0"/>
              </a:rPr>
              <a:t> Meeting, 12-16</a:t>
            </a:r>
            <a:r>
              <a:rPr lang="en-IN" b="0" i="0" baseline="30000" dirty="0">
                <a:solidFill>
                  <a:schemeClr val="bg1"/>
                </a:solidFill>
                <a:effectLst/>
                <a:latin typeface="Trebuchet MS" panose="020B0603020202020204" pitchFamily="34" charset="0"/>
              </a:rPr>
              <a:t>th</a:t>
            </a:r>
            <a:r>
              <a:rPr lang="en-IN" b="0" i="0" dirty="0">
                <a:solidFill>
                  <a:schemeClr val="bg1"/>
                </a:solidFill>
                <a:effectLst/>
                <a:latin typeface="Trebuchet MS" panose="020B0603020202020204" pitchFamily="34" charset="0"/>
              </a:rPr>
              <a:t> June 2023</a:t>
            </a:r>
            <a:endParaRPr lang="en-IN" dirty="0">
              <a:solidFill>
                <a:schemeClr val="bg1"/>
              </a:solidFill>
            </a:endParaRPr>
          </a:p>
        </p:txBody>
      </p:sp>
      <p:pic>
        <p:nvPicPr>
          <p:cNvPr id="9" name="Picture 8" descr="Logo&#10;&#10;Description automatically generated">
            <a:extLst>
              <a:ext uri="{FF2B5EF4-FFF2-40B4-BE49-F238E27FC236}">
                <a16:creationId xmlns:a16="http://schemas.microsoft.com/office/drawing/2014/main" id="{08CF58EC-8B44-4C54-AFC2-83027434A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895" y="3406259"/>
            <a:ext cx="1474904" cy="1389864"/>
          </a:xfrm>
          <a:prstGeom prst="rect">
            <a:avLst/>
          </a:prstGeom>
        </p:spPr>
      </p:pic>
      <p:sp>
        <p:nvSpPr>
          <p:cNvPr id="10" name="TextBox 9">
            <a:extLst>
              <a:ext uri="{FF2B5EF4-FFF2-40B4-BE49-F238E27FC236}">
                <a16:creationId xmlns:a16="http://schemas.microsoft.com/office/drawing/2014/main" id="{426A9F88-9F10-47AC-9740-D7350C18AE27}"/>
              </a:ext>
            </a:extLst>
          </p:cNvPr>
          <p:cNvSpPr txBox="1"/>
          <p:nvPr/>
        </p:nvSpPr>
        <p:spPr>
          <a:xfrm>
            <a:off x="173791" y="282665"/>
            <a:ext cx="11844414" cy="2062103"/>
          </a:xfrm>
          <a:prstGeom prst="rect">
            <a:avLst/>
          </a:prstGeom>
          <a:noFill/>
        </p:spPr>
        <p:txBody>
          <a:bodyPr wrap="square">
            <a:spAutoFit/>
          </a:bodyPr>
          <a:lstStyle/>
          <a:p>
            <a:pPr algn="ctr"/>
            <a:r>
              <a:rPr lang="en-US" altLang="ja-JP" sz="3200" b="1" dirty="0">
                <a:gradFill>
                  <a:gsLst>
                    <a:gs pos="0">
                      <a:srgbClr val="360704"/>
                    </a:gs>
                    <a:gs pos="21000">
                      <a:srgbClr val="DA0100"/>
                    </a:gs>
                    <a:gs pos="41000">
                      <a:srgbClr val="360704"/>
                    </a:gs>
                    <a:gs pos="62000">
                      <a:srgbClr val="DA0100"/>
                    </a:gs>
                    <a:gs pos="82000">
                      <a:srgbClr val="360704"/>
                    </a:gs>
                    <a:gs pos="100000">
                      <a:srgbClr val="DA0100"/>
                    </a:gs>
                  </a:gsLst>
                </a:gradFill>
                <a:latin typeface="Bell MT" panose="02020503060305020303" pitchFamily="18" charset="0"/>
              </a:rPr>
              <a:t> </a:t>
            </a:r>
          </a:p>
          <a:p>
            <a:pPr algn="ctr"/>
            <a:r>
              <a:rPr lang="en-US" altLang="ja-JP" sz="3200" b="1" dirty="0">
                <a:gradFill>
                  <a:gsLst>
                    <a:gs pos="0">
                      <a:srgbClr val="360704"/>
                    </a:gs>
                    <a:gs pos="21000">
                      <a:srgbClr val="DA0100"/>
                    </a:gs>
                    <a:gs pos="41000">
                      <a:srgbClr val="360704"/>
                    </a:gs>
                    <a:gs pos="62000">
                      <a:srgbClr val="DA0100"/>
                    </a:gs>
                    <a:gs pos="82000">
                      <a:srgbClr val="360704"/>
                    </a:gs>
                    <a:gs pos="100000">
                      <a:srgbClr val="DA0100"/>
                    </a:gs>
                  </a:gsLst>
                </a:gradFill>
                <a:latin typeface="Bell MT" panose="02020503060305020303" pitchFamily="18" charset="0"/>
              </a:rPr>
              <a:t>Plausible detection of rotating magnetized </a:t>
            </a:r>
            <a:r>
              <a:rPr lang="en-US" altLang="ja-JP" sz="3200" b="1">
                <a:gradFill>
                  <a:gsLst>
                    <a:gs pos="0">
                      <a:srgbClr val="360704"/>
                    </a:gs>
                    <a:gs pos="21000">
                      <a:srgbClr val="DA0100"/>
                    </a:gs>
                    <a:gs pos="41000">
                      <a:srgbClr val="360704"/>
                    </a:gs>
                    <a:gs pos="62000">
                      <a:srgbClr val="DA0100"/>
                    </a:gs>
                    <a:gs pos="82000">
                      <a:srgbClr val="360704"/>
                    </a:gs>
                    <a:gs pos="100000">
                      <a:srgbClr val="DA0100"/>
                    </a:gs>
                  </a:gsLst>
                </a:gradFill>
                <a:latin typeface="Bell MT" panose="02020503060305020303" pitchFamily="18" charset="0"/>
              </a:rPr>
              <a:t>neutron stars</a:t>
            </a:r>
          </a:p>
          <a:p>
            <a:pPr algn="ctr"/>
            <a:r>
              <a:rPr lang="en-US" altLang="ja-JP" sz="3200" b="1">
                <a:gradFill>
                  <a:gsLst>
                    <a:gs pos="0">
                      <a:srgbClr val="360704"/>
                    </a:gs>
                    <a:gs pos="21000">
                      <a:srgbClr val="DA0100"/>
                    </a:gs>
                    <a:gs pos="41000">
                      <a:srgbClr val="360704"/>
                    </a:gs>
                    <a:gs pos="62000">
                      <a:srgbClr val="DA0100"/>
                    </a:gs>
                    <a:gs pos="82000">
                      <a:srgbClr val="360704"/>
                    </a:gs>
                    <a:gs pos="100000">
                      <a:srgbClr val="DA0100"/>
                    </a:gs>
                  </a:gsLst>
                </a:gradFill>
                <a:latin typeface="Bell MT" panose="02020503060305020303" pitchFamily="18" charset="0"/>
              </a:rPr>
              <a:t>by </a:t>
            </a:r>
            <a:r>
              <a:rPr lang="en-US" altLang="ja-JP" sz="3200" b="1" dirty="0">
                <a:gradFill>
                  <a:gsLst>
                    <a:gs pos="0">
                      <a:srgbClr val="360704"/>
                    </a:gs>
                    <a:gs pos="21000">
                      <a:srgbClr val="DA0100"/>
                    </a:gs>
                    <a:gs pos="41000">
                      <a:srgbClr val="360704"/>
                    </a:gs>
                    <a:gs pos="62000">
                      <a:srgbClr val="DA0100"/>
                    </a:gs>
                    <a:gs pos="82000">
                      <a:srgbClr val="360704"/>
                    </a:gs>
                    <a:gs pos="100000">
                      <a:srgbClr val="DA0100"/>
                    </a:gs>
                  </a:gsLst>
                </a:gradFill>
                <a:latin typeface="Bell MT" panose="02020503060305020303" pitchFamily="18" charset="0"/>
              </a:rPr>
              <a:t>their continuous gravitational waves</a:t>
            </a:r>
            <a:endParaRPr lang="en-IN" sz="3200" b="1" dirty="0">
              <a:latin typeface="Bell MT" panose="02020503060305020303" pitchFamily="18" charset="0"/>
            </a:endParaRPr>
          </a:p>
          <a:p>
            <a:pPr algn="ctr"/>
            <a:endParaRPr lang="en-IN" sz="3200" b="1" dirty="0">
              <a:latin typeface="Bell MT" panose="02020503060305020303" pitchFamily="18" charset="0"/>
            </a:endParaRPr>
          </a:p>
        </p:txBody>
      </p:sp>
      <p:sp>
        <p:nvSpPr>
          <p:cNvPr id="6" name="TextBox 5">
            <a:extLst>
              <a:ext uri="{FF2B5EF4-FFF2-40B4-BE49-F238E27FC236}">
                <a16:creationId xmlns:a16="http://schemas.microsoft.com/office/drawing/2014/main" id="{449C50AD-D5FE-60A8-0D4A-F5AFAFA40112}"/>
              </a:ext>
            </a:extLst>
          </p:cNvPr>
          <p:cNvSpPr txBox="1"/>
          <p:nvPr/>
        </p:nvSpPr>
        <p:spPr>
          <a:xfrm>
            <a:off x="3120997" y="2181723"/>
            <a:ext cx="6094476" cy="954107"/>
          </a:xfrm>
          <a:prstGeom prst="rect">
            <a:avLst/>
          </a:prstGeom>
          <a:noFill/>
        </p:spPr>
        <p:txBody>
          <a:bodyPr wrap="square">
            <a:spAutoFit/>
          </a:bodyPr>
          <a:lstStyle/>
          <a:p>
            <a:pPr algn="ctr"/>
            <a:r>
              <a:rPr lang="en-IN" sz="2800" b="1" dirty="0">
                <a:solidFill>
                  <a:srgbClr val="0070C0"/>
                </a:solidFill>
                <a:effectLst/>
                <a:latin typeface="Footlight MT Light" panose="0204060206030A020304" pitchFamily="18" charset="0"/>
                <a:ea typeface="Calibri" panose="020F0502020204030204" pitchFamily="34" charset="0"/>
                <a:cs typeface="Vrinda" panose="020B0502040204020203" pitchFamily="34" charset="0"/>
              </a:rPr>
              <a:t>Mayusree Das</a:t>
            </a:r>
          </a:p>
          <a:p>
            <a:pPr algn="ctr"/>
            <a:endParaRPr lang="en-IN" sz="2800" b="1" dirty="0">
              <a:solidFill>
                <a:srgbClr val="0070C0"/>
              </a:solidFill>
              <a:latin typeface="Footlight MT Light" panose="0204060206030A020304" pitchFamily="18" charset="0"/>
            </a:endParaRPr>
          </a:p>
        </p:txBody>
      </p:sp>
      <p:sp>
        <p:nvSpPr>
          <p:cNvPr id="4" name="TextBox 3">
            <a:extLst>
              <a:ext uri="{FF2B5EF4-FFF2-40B4-BE49-F238E27FC236}">
                <a16:creationId xmlns:a16="http://schemas.microsoft.com/office/drawing/2014/main" id="{6973CA7C-BC8B-A3BA-4DCB-D71D8981FD29}"/>
              </a:ext>
            </a:extLst>
          </p:cNvPr>
          <p:cNvSpPr txBox="1"/>
          <p:nvPr/>
        </p:nvSpPr>
        <p:spPr>
          <a:xfrm>
            <a:off x="5057236" y="1862795"/>
            <a:ext cx="6094562" cy="400110"/>
          </a:xfrm>
          <a:prstGeom prst="rect">
            <a:avLst/>
          </a:prstGeom>
          <a:noFill/>
        </p:spPr>
        <p:txBody>
          <a:bodyPr wrap="square">
            <a:spAutoFit/>
          </a:bodyPr>
          <a:lstStyle/>
          <a:p>
            <a:r>
              <a:rPr lang="en-US" altLang="ja-JP" sz="2000" dirty="0" err="1">
                <a:solidFill>
                  <a:schemeClr val="accent1">
                    <a:lumMod val="75000"/>
                    <a:lumOff val="25000"/>
                  </a:schemeClr>
                </a:solidFill>
                <a:latin typeface="Cambria" panose="02040503050406030204" pitchFamily="18" charset="0"/>
                <a:ea typeface="Cambria" panose="02040503050406030204" pitchFamily="18" charset="0"/>
              </a:rPr>
              <a:t>arXiv</a:t>
            </a:r>
            <a:r>
              <a:rPr lang="en-US" altLang="ja-JP" sz="2000" dirty="0">
                <a:solidFill>
                  <a:schemeClr val="accent1">
                    <a:lumMod val="75000"/>
                    <a:lumOff val="25000"/>
                  </a:schemeClr>
                </a:solidFill>
                <a:latin typeface="Cambria" panose="02040503050406030204" pitchFamily="18" charset="0"/>
                <a:ea typeface="Cambria" panose="02040503050406030204" pitchFamily="18" charset="0"/>
              </a:rPr>
              <a:t>: 2302.03706</a:t>
            </a:r>
            <a:endParaRPr lang="en-IN" sz="2000" dirty="0">
              <a:solidFill>
                <a:schemeClr val="accent1">
                  <a:lumMod val="75000"/>
                  <a:lumOff val="25000"/>
                </a:schemeClr>
              </a:solidFill>
            </a:endParaRPr>
          </a:p>
        </p:txBody>
      </p:sp>
    </p:spTree>
    <p:extLst>
      <p:ext uri="{BB962C8B-B14F-4D97-AF65-F5344CB8AC3E}">
        <p14:creationId xmlns:p14="http://schemas.microsoft.com/office/powerpoint/2010/main" val="289463804"/>
      </p:ext>
    </p:extLst>
  </p:cSld>
  <p:clrMapOvr>
    <a:masterClrMapping/>
  </p:clrMapOvr>
  <mc:AlternateContent xmlns:mc="http://schemas.openxmlformats.org/markup-compatibility/2006" xmlns:p14="http://schemas.microsoft.com/office/powerpoint/2010/main">
    <mc:Choice Requires="p14">
      <p:transition spd="slow" p14:dur="2000" advTm="21904"/>
    </mc:Choice>
    <mc:Fallback xmlns="">
      <p:transition spd="slow" advTm="2190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FFDA8A9-AEE0-48F6-8BBE-9EFED84CF9FF}"/>
                  </a:ext>
                </a:extLst>
              </p:cNvPr>
              <p:cNvSpPr txBox="1"/>
              <p:nvPr/>
            </p:nvSpPr>
            <p:spPr>
              <a:xfrm>
                <a:off x="661580" y="896624"/>
                <a:ext cx="11689539" cy="6675930"/>
              </a:xfrm>
              <a:prstGeom prst="rect">
                <a:avLst/>
              </a:prstGeom>
              <a:noFill/>
            </p:spPr>
            <p:txBody>
              <a:bodyPr wrap="square">
                <a:spAutoFit/>
              </a:bodyPr>
              <a:lstStyle/>
              <a:p>
                <a:pPr>
                  <a:lnSpc>
                    <a:spcPct val="107000"/>
                  </a:lnSpc>
                  <a:spcAft>
                    <a:spcPts val="800"/>
                  </a:spcAft>
                </a:pPr>
                <a:endParaRPr lang="en-IN" sz="1400" b="1"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2800" b="1" dirty="0">
                    <a:solidFill>
                      <a:schemeClr val="accent1">
                        <a:lumMod val="75000"/>
                        <a:lumOff val="25000"/>
                      </a:schemeClr>
                    </a:solidFill>
                    <a:latin typeface="Calibri" panose="020F0502020204030204" pitchFamily="34" charset="0"/>
                    <a:ea typeface="Calibri" panose="020F0502020204030204" pitchFamily="34" charset="0"/>
                    <a:cs typeface="Vrinda" panose="020B0502040204020203" pitchFamily="34" charset="0"/>
                  </a:rPr>
                  <a:t>Input</a:t>
                </a:r>
                <a:r>
                  <a:rPr lang="en-IN" dirty="0">
                    <a:solidFill>
                      <a:schemeClr val="tx1">
                        <a:lumMod val="95000"/>
                        <a:lumOff val="5000"/>
                      </a:schemeClr>
                    </a:solidFill>
                    <a:latin typeface="Calibri" panose="020F0502020204030204" pitchFamily="34" charset="0"/>
                    <a:ea typeface="Calibri" panose="020F0502020204030204" pitchFamily="34" charset="0"/>
                    <a:cs typeface="Vrinda" panose="020B0502040204020203" pitchFamily="34" charset="0"/>
                  </a:rPr>
                  <a:t>    </a:t>
                </a:r>
              </a:p>
              <a:p>
                <a:pPr marL="285750" indent="-285750">
                  <a:lnSpc>
                    <a:spcPct val="200000"/>
                  </a:lnSpc>
                  <a:spcAft>
                    <a:spcPts val="800"/>
                  </a:spcAft>
                  <a:buFont typeface="Arial" panose="020B0604020202020204" pitchFamily="34" charset="0"/>
                  <a:buChar char="•"/>
                </a:pPr>
                <a:r>
                  <a:rPr lang="en-IN" sz="2000" b="1" dirty="0">
                    <a:solidFill>
                      <a:schemeClr val="tx1">
                        <a:lumMod val="95000"/>
                        <a:lumOff val="5000"/>
                      </a:schemeClr>
                    </a:solidFill>
                    <a:latin typeface="Calibri" panose="020F0502020204030204" pitchFamily="34" charset="0"/>
                    <a:ea typeface="Calibri" panose="020F0502020204030204" pitchFamily="34" charset="0"/>
                    <a:cs typeface="Vrinda" panose="020B0502040204020203" pitchFamily="34" charset="0"/>
                  </a:rPr>
                  <a:t>E</a:t>
                </a:r>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OS: polytropic law </a:t>
                </a:r>
                <a14:m>
                  <m:oMath xmlns:m="http://schemas.openxmlformats.org/officeDocument/2006/math">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𝐏</m:t>
                    </m:r>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m:t>
                    </m:r>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𝐤</m:t>
                    </m:r>
                    <m:sSup>
                      <m:sSup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𝛒</m:t>
                        </m:r>
                      </m:e>
                      <m:sup>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𝟏</m:t>
                        </m:r>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m:t>
                        </m:r>
                        <m:f>
                          <m:f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fPr>
                          <m:num>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𝟏</m:t>
                            </m:r>
                          </m:num>
                          <m:den>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𝐧</m:t>
                            </m:r>
                          </m:den>
                        </m:f>
                      </m:sup>
                    </m:sSup>
                  </m:oMath>
                </a14:m>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 adiabatic index </a:t>
                </a:r>
                <a:r>
                  <a:rPr lang="en-IN" sz="2000" b="1" dirty="0">
                    <a:solidFill>
                      <a:schemeClr val="tx1">
                        <a:lumMod val="95000"/>
                        <a:lumOff val="5000"/>
                      </a:schemeClr>
                    </a:solidFill>
                    <a:latin typeface="Cambria Math" panose="02040503050406030204" pitchFamily="18" charset="0"/>
                    <a:ea typeface="Calibri" panose="020F0502020204030204" pitchFamily="34" charset="0"/>
                    <a:cs typeface="Cambria Math" panose="02040503050406030204" pitchFamily="18" charset="0"/>
                  </a:rPr>
                  <a:t>𝛾 </a:t>
                </a:r>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 1 + 1/n (We use K=100, </a:t>
                </a:r>
                <a:r>
                  <a:rPr lang="en-IN" sz="2000" b="1" dirty="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a:t>𝛾</a:t>
                </a:r>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=2)</a:t>
                </a:r>
              </a:p>
              <a:p>
                <a:pPr marL="285750" indent="-285750">
                  <a:lnSpc>
                    <a:spcPct val="200000"/>
                  </a:lnSpc>
                  <a:spcAft>
                    <a:spcPts val="800"/>
                  </a:spcAft>
                  <a:buFont typeface="Arial" panose="020B0604020202020204" pitchFamily="34" charset="0"/>
                  <a:buChar char="•"/>
                </a:pPr>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The differential rotation:   </a:t>
                </a:r>
                <a14:m>
                  <m:oMath xmlns:m="http://schemas.openxmlformats.org/officeDocument/2006/math">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𝐣</m:t>
                    </m:r>
                    <m:d>
                      <m:d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d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𝛀</m:t>
                        </m:r>
                      </m:e>
                    </m:d>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m:t>
                    </m:r>
                    <m:sSup>
                      <m:sSup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𝐀</m:t>
                        </m:r>
                      </m:e>
                      <m:sup>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𝟐</m:t>
                        </m:r>
                      </m:sup>
                    </m:sSup>
                    <m:d>
                      <m:d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dPr>
                      <m:e>
                        <m:sSub>
                          <m:sSub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𝛀</m:t>
                            </m:r>
                          </m:e>
                          <m:sub>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𝐂</m:t>
                            </m:r>
                          </m:sub>
                        </m:sSub>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m:t>
                        </m:r>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𝛀</m:t>
                        </m:r>
                      </m:e>
                    </m:d>
                  </m:oMath>
                </a14:m>
                <a:r>
                  <a:rPr lang="en-IN" sz="2000" b="1" dirty="0">
                    <a:solidFill>
                      <a:schemeClr val="tx1">
                        <a:lumMod val="95000"/>
                        <a:lumOff val="5000"/>
                      </a:schemeClr>
                    </a:solidFill>
                    <a:latin typeface="Calibri" panose="020F0502020204030204" pitchFamily="34" charset="0"/>
                    <a:ea typeface="Calibri" panose="020F0502020204030204" pitchFamily="34" charset="0"/>
                    <a:cs typeface="Vrinda" panose="020B0502040204020203" pitchFamily="34" charset="0"/>
                  </a:rPr>
                  <a:t> , </a:t>
                </a:r>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Ω = </a:t>
                </a:r>
                <a14:m>
                  <m:oMath xmlns:m="http://schemas.openxmlformats.org/officeDocument/2006/math">
                    <m:sSub>
                      <m:sSubPr>
                        <m:ctrlPr>
                          <a:rPr lang="en-IN" sz="2000" b="1" i="1">
                            <a:solidFill>
                              <a:schemeClr val="tx1">
                                <a:lumMod val="95000"/>
                                <a:lumOff val="5000"/>
                              </a:schemeClr>
                            </a:solidFill>
                            <a:latin typeface="Cambria Math" panose="02040503050406030204" pitchFamily="18" charset="0"/>
                            <a:ea typeface="Calibri" panose="020F0502020204030204" pitchFamily="34" charset="0"/>
                            <a:cs typeface="Cambria Math" panose="02040503050406030204" pitchFamily="18" charset="0"/>
                          </a:rPr>
                        </m:ctrlPr>
                      </m:sSubPr>
                      <m:e>
                        <m:r>
                          <a:rPr lang="en-IN" sz="2000" b="1">
                            <a:solidFill>
                              <a:schemeClr val="tx1">
                                <a:lumMod val="95000"/>
                                <a:lumOff val="5000"/>
                              </a:schemeClr>
                            </a:solidFill>
                            <a:latin typeface="Cambria Math" panose="02040503050406030204" pitchFamily="18" charset="0"/>
                            <a:ea typeface="Calibri" panose="020F0502020204030204" pitchFamily="34" charset="0"/>
                            <a:cs typeface="Cambria Math" panose="02040503050406030204" pitchFamily="18" charset="0"/>
                          </a:rPr>
                          <m:t>𝛀</m:t>
                        </m:r>
                      </m:e>
                      <m:sub>
                        <m:r>
                          <a:rPr lang="en-IN" sz="2000" b="1">
                            <a:solidFill>
                              <a:schemeClr val="tx1">
                                <a:lumMod val="95000"/>
                                <a:lumOff val="5000"/>
                              </a:schemeClr>
                            </a:solidFill>
                            <a:latin typeface="Cambria Math" panose="02040503050406030204" pitchFamily="18" charset="0"/>
                            <a:ea typeface="Calibri" panose="020F0502020204030204" pitchFamily="34" charset="0"/>
                            <a:cs typeface="Cambria Math" panose="02040503050406030204" pitchFamily="18" charset="0"/>
                          </a:rPr>
                          <m:t>𝐂</m:t>
                        </m:r>
                      </m:sub>
                    </m:sSub>
                  </m:oMath>
                </a14:m>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 ( A → ∞)</a:t>
                </a:r>
              </a:p>
              <a:p>
                <a:pPr marL="285750" indent="-285750">
                  <a:lnSpc>
                    <a:spcPct val="200000"/>
                  </a:lnSpc>
                  <a:spcAft>
                    <a:spcPts val="800"/>
                  </a:spcAft>
                  <a:buFont typeface="Arial" panose="020B0604020202020204" pitchFamily="34" charset="0"/>
                  <a:buChar char="•"/>
                </a:pPr>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Magnetic field: magnetic polytropic law </a:t>
                </a:r>
                <a14:m>
                  <m:oMath xmlns:m="http://schemas.openxmlformats.org/officeDocument/2006/math">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𝐁</m:t>
                    </m:r>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m:t>
                    </m:r>
                    <m:sSub>
                      <m:sSub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𝐤</m:t>
                        </m:r>
                      </m:e>
                      <m:sub>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𝐦</m:t>
                        </m:r>
                      </m:sub>
                    </m:sSub>
                    <m:sSup>
                      <m:sSup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𝛒</m:t>
                        </m:r>
                      </m:e>
                      <m:sup>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𝐦</m:t>
                        </m:r>
                      </m:sup>
                    </m:sSup>
                  </m:oMath>
                </a14:m>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  m =polytropic index, </a:t>
                </a:r>
                <a14:m>
                  <m:oMath xmlns:m="http://schemas.openxmlformats.org/officeDocument/2006/math">
                    <m:sSub>
                      <m:sSubPr>
                        <m:ctrlPr>
                          <a:rPr lang="en-IN" sz="2000" b="1" i="1">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𝐤</m:t>
                        </m:r>
                      </m:e>
                      <m:sub>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Cambria Math" panose="02040503050406030204" pitchFamily="18" charset="0"/>
                          </a:rPr>
                          <m:t>𝐦</m:t>
                        </m:r>
                      </m:sub>
                    </m:sSub>
                  </m:oMath>
                </a14:m>
                <a:r>
                  <a:rPr lang="en-IN" sz="2000" b="1" dirty="0">
                    <a:solidFill>
                      <a:schemeClr val="tx1">
                        <a:lumMod val="95000"/>
                        <a:lumOff val="5000"/>
                      </a:schemeClr>
                    </a:solidFill>
                    <a:effectLst/>
                    <a:latin typeface="Calibri" panose="020F0502020204030204" pitchFamily="34" charset="0"/>
                    <a:ea typeface="Calibri" panose="020F0502020204030204" pitchFamily="34" charset="0"/>
                    <a:cs typeface="Vrinda" panose="020B0502040204020203" pitchFamily="34" charset="0"/>
                  </a:rPr>
                  <a:t>= magnetization index.</a:t>
                </a:r>
              </a:p>
              <a:p>
                <a:pPr>
                  <a:lnSpc>
                    <a:spcPct val="107000"/>
                  </a:lnSpc>
                  <a:spcAft>
                    <a:spcPts val="800"/>
                  </a:spcAft>
                </a:pPr>
                <a:endParaRPr lang="en-IN" sz="2000" dirty="0">
                  <a:solidFill>
                    <a:schemeClr val="tx1">
                      <a:lumMod val="95000"/>
                      <a:lumOff val="5000"/>
                    </a:schemeClr>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dirty="0">
                  <a:solidFill>
                    <a:schemeClr val="tx1">
                      <a:lumMod val="95000"/>
                      <a:lumOff val="5000"/>
                    </a:schemeClr>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2400" b="1" dirty="0">
                    <a:solidFill>
                      <a:schemeClr val="accent1">
                        <a:lumMod val="75000"/>
                        <a:lumOff val="25000"/>
                      </a:schemeClr>
                    </a:solidFill>
                  </a:rPr>
                  <a:t>Output</a:t>
                </a:r>
                <a14:m>
                  <m:oMath xmlns:m="http://schemas.openxmlformats.org/officeDocument/2006/math">
                    <m:r>
                      <a:rPr lang="en-IN" sz="2000" b="0" i="0" dirty="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 </m:t>
                    </m:r>
                    <m:r>
                      <a:rPr lang="en-IN" sz="2000" b="0" i="0" dirty="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       </m:t>
                    </m:r>
                    <m:r>
                      <a:rPr lang="en-IN" sz="2000" b="1" i="0" dirty="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𝐌</m:t>
                    </m:r>
                    <m:r>
                      <a:rPr lang="en-IN" sz="2000" b="1" i="0" dirty="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m:t>
                    </m:r>
                    <m:r>
                      <a:rPr lang="en-IN" sz="2000" b="1" i="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𝐑</m:t>
                    </m:r>
                    <m:r>
                      <a:rPr lang="en-IN" sz="2000" b="1" i="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 </m:t>
                    </m:r>
                    <m:sSub>
                      <m:sSubPr>
                        <m:ctrlPr>
                          <a:rPr lang="en-IN" sz="2000" b="1" i="1" smtClean="0">
                            <a:solidFill>
                              <a:schemeClr val="tx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𝐈</m:t>
                        </m:r>
                      </m:e>
                      <m:sub>
                        <m:r>
                          <a:rPr lang="en-IN" sz="2000" b="1" i="0">
                            <a:solidFill>
                              <a:schemeClr val="tx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𝐱𝐱</m:t>
                        </m:r>
                      </m:sub>
                    </m:sSub>
                    <m:r>
                      <a:rPr lang="en-IN" sz="2000" b="1" i="0" smtClean="0">
                        <a:solidFill>
                          <a:schemeClr val="tx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2000" b="1" i="1">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ctrlPr>
                      </m:sSubPr>
                      <m:e>
                        <m:r>
                          <a:rPr lang="en-IN" sz="2000" b="1" i="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𝐈</m:t>
                        </m:r>
                      </m:e>
                      <m:sub>
                        <m:r>
                          <a:rPr lang="en-IN" sz="2000" b="1" i="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𝐳𝐳</m:t>
                        </m:r>
                      </m:sub>
                    </m:sSub>
                    <m:r>
                      <a:rPr lang="en-IN" sz="2000" b="1" i="0" smtClean="0">
                        <a:solidFill>
                          <a:schemeClr val="tx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  </m:t>
                    </m:r>
                  </m:oMath>
                </a14:m>
                <a:endParaRPr lang="en-IN" sz="2000" b="1" dirty="0">
                  <a:solidFill>
                    <a:schemeClr val="tx1">
                      <a:lumMod val="95000"/>
                      <a:lumOff val="5000"/>
                    </a:schemeClr>
                  </a:solidFill>
                </a:endParaRPr>
              </a:p>
              <a:p>
                <a:pPr>
                  <a:lnSpc>
                    <a:spcPct val="107000"/>
                  </a:lnSpc>
                  <a:spcAft>
                    <a:spcPts val="800"/>
                  </a:spcAft>
                </a:pPr>
                <a:endParaRPr lang="en-IN" dirty="0">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2400" dirty="0">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1800" b="1" dirty="0">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3" name="TextBox 2">
                <a:extLst>
                  <a:ext uri="{FF2B5EF4-FFF2-40B4-BE49-F238E27FC236}">
                    <a16:creationId xmlns:a16="http://schemas.microsoft.com/office/drawing/2014/main" id="{4FFDA8A9-AEE0-48F6-8BBE-9EFED84CF9FF}"/>
                  </a:ext>
                </a:extLst>
              </p:cNvPr>
              <p:cNvSpPr txBox="1">
                <a:spLocks noRot="1" noChangeAspect="1" noMove="1" noResize="1" noEditPoints="1" noAdjustHandles="1" noChangeArrowheads="1" noChangeShapeType="1" noTextEdit="1"/>
              </p:cNvSpPr>
              <p:nvPr/>
            </p:nvSpPr>
            <p:spPr>
              <a:xfrm>
                <a:off x="661580" y="896624"/>
                <a:ext cx="11689539" cy="6675930"/>
              </a:xfrm>
              <a:prstGeom prst="rect">
                <a:avLst/>
              </a:prstGeom>
              <a:blipFill>
                <a:blip r:embed="rId3"/>
                <a:stretch>
                  <a:fillRect l="-1095"/>
                </a:stretch>
              </a:blipFill>
            </p:spPr>
            <p:txBody>
              <a:bodyPr/>
              <a:lstStyle/>
              <a:p>
                <a:r>
                  <a:rPr lang="en-IN">
                    <a:noFill/>
                  </a:rPr>
                  <a:t> </a:t>
                </a:r>
              </a:p>
            </p:txBody>
          </p:sp>
        </mc:Fallback>
      </mc:AlternateContent>
      <p:sp>
        <p:nvSpPr>
          <p:cNvPr id="21" name="Arrow: Right 20">
            <a:extLst>
              <a:ext uri="{FF2B5EF4-FFF2-40B4-BE49-F238E27FC236}">
                <a16:creationId xmlns:a16="http://schemas.microsoft.com/office/drawing/2014/main" id="{CF1D3069-95C3-4F00-80A9-C932B613FD7F}"/>
              </a:ext>
            </a:extLst>
          </p:cNvPr>
          <p:cNvSpPr/>
          <p:nvPr/>
        </p:nvSpPr>
        <p:spPr>
          <a:xfrm>
            <a:off x="1615173" y="1437471"/>
            <a:ext cx="185530" cy="162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Arrow: Right 22">
            <a:extLst>
              <a:ext uri="{FF2B5EF4-FFF2-40B4-BE49-F238E27FC236}">
                <a16:creationId xmlns:a16="http://schemas.microsoft.com/office/drawing/2014/main" id="{2D30C501-3810-4534-9382-7AB97ECA1230}"/>
              </a:ext>
            </a:extLst>
          </p:cNvPr>
          <p:cNvSpPr/>
          <p:nvPr/>
        </p:nvSpPr>
        <p:spPr>
          <a:xfrm>
            <a:off x="1959306" y="5162332"/>
            <a:ext cx="185530" cy="1623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F0B83643-FCDB-702F-F980-0A23982494B5}"/>
              </a:ext>
            </a:extLst>
          </p:cNvPr>
          <p:cNvSpPr txBox="1"/>
          <p:nvPr/>
        </p:nvSpPr>
        <p:spPr>
          <a:xfrm>
            <a:off x="408746" y="4568713"/>
            <a:ext cx="6097604" cy="369332"/>
          </a:xfrm>
          <a:prstGeom prst="rect">
            <a:avLst/>
          </a:prstGeom>
          <a:noFill/>
        </p:spPr>
        <p:txBody>
          <a:bodyPr wrap="square">
            <a:spAutoFit/>
          </a:bodyPr>
          <a:lstStyle/>
          <a:p>
            <a:endParaRPr lang="en-IN" sz="1800" b="1" i="1" dirty="0">
              <a:solidFill>
                <a:schemeClr val="accent2">
                  <a:lumMod val="75000"/>
                </a:schemeClr>
              </a:solidFill>
            </a:endParaRPr>
          </a:p>
        </p:txBody>
      </p:sp>
    </p:spTree>
    <p:extLst>
      <p:ext uri="{BB962C8B-B14F-4D97-AF65-F5344CB8AC3E}">
        <p14:creationId xmlns:p14="http://schemas.microsoft.com/office/powerpoint/2010/main" val="3262020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871FB50-0611-45F2-8BF2-739990C2B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FA9C932-1785-4A1F-B97A-5248EE0DC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882" y="482556"/>
            <a:ext cx="5297251" cy="58978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490B7E-8308-49C9-9C90-6752EE130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6" y="645964"/>
            <a:ext cx="4993699"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6B8CCE-6B07-4893-AAA1-800EDAEF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1275" y="486882"/>
            <a:ext cx="5297251" cy="58978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7765C21-6EFA-4B34-9F54-9CCD8B953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6883" y="663258"/>
            <a:ext cx="4993699"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graphical user interface&#10;&#10;Description automatically generated">
            <a:extLst>
              <a:ext uri="{FF2B5EF4-FFF2-40B4-BE49-F238E27FC236}">
                <a16:creationId xmlns:a16="http://schemas.microsoft.com/office/drawing/2014/main" id="{780B41E6-3212-FB96-7768-58827ADFA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347" y="1452168"/>
            <a:ext cx="4010318" cy="401031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CAAC66-C05C-E1B4-F298-912C2B459AA8}"/>
                  </a:ext>
                </a:extLst>
              </p:cNvPr>
              <p:cNvSpPr txBox="1"/>
              <p:nvPr/>
            </p:nvSpPr>
            <p:spPr>
              <a:xfrm>
                <a:off x="2794002" y="-72247"/>
                <a:ext cx="6908798" cy="568169"/>
              </a:xfrm>
              <a:prstGeom prst="rect">
                <a:avLst/>
              </a:prstGeom>
              <a:noFill/>
            </p:spPr>
            <p:txBody>
              <a:bodyPr wrap="square">
                <a:spAutoFit/>
              </a:bodyPr>
              <a:lstStyle/>
              <a:p>
                <a:pPr>
                  <a:lnSpc>
                    <a:spcPct val="107000"/>
                  </a:lnSpc>
                  <a:spcAft>
                    <a:spcPts val="800"/>
                  </a:spcAft>
                </a:pPr>
                <a:r>
                  <a:rPr lang="en-IN" sz="2400" b="1" dirty="0">
                    <a:solidFill>
                      <a:schemeClr val="tx1"/>
                    </a:solidFill>
                    <a:effectLst/>
                    <a:latin typeface="Calibri" panose="020F0502020204030204" pitchFamily="34" charset="0"/>
                    <a:ea typeface="Calibri" panose="020F0502020204030204" pitchFamily="34" charset="0"/>
                    <a:cs typeface="Vrinda" panose="020B0502040204020203" pitchFamily="34" charset="0"/>
                  </a:rPr>
                  <a:t>Toroidal Magnetic field (</a:t>
                </a:r>
                <a14:m>
                  <m:oMath xmlns:m="http://schemas.openxmlformats.org/officeDocument/2006/math">
                    <m:acc>
                      <m:accPr>
                        <m:chr m:val="⃗"/>
                        <m:ctrlP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𝑩</m:t>
                        </m:r>
                      </m:e>
                    </m:acc>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m:t>
                    </m:r>
                    <m:sSub>
                      <m:sSubPr>
                        <m:ctrlP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𝑩</m:t>
                        </m:r>
                      </m:e>
                      <m:sub>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𝝓</m:t>
                        </m:r>
                      </m:sub>
                    </m:sSub>
                    <m:acc>
                      <m:accPr>
                        <m:chr m:val="̂"/>
                        <m:ctrlP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𝝓</m:t>
                        </m:r>
                      </m:e>
                    </m:acc>
                  </m:oMath>
                </a14:m>
                <a:r>
                  <a:rPr lang="en-IN" sz="2400" b="1" dirty="0">
                    <a:solidFill>
                      <a:schemeClr val="tx1"/>
                    </a:solidFill>
                    <a:effectLst/>
                    <a:latin typeface="Calibri" panose="020F0502020204030204" pitchFamily="34" charset="0"/>
                    <a:ea typeface="Times New Roman" panose="02020603050405020304" pitchFamily="18" charset="0"/>
                    <a:cs typeface="Vrinda" panose="020B0502040204020203" pitchFamily="34" charset="0"/>
                  </a:rPr>
                  <a:t>) with rotation</a:t>
                </a:r>
                <a:endParaRPr lang="en-IN" sz="2400" b="1"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5" name="TextBox 4">
                <a:extLst>
                  <a:ext uri="{FF2B5EF4-FFF2-40B4-BE49-F238E27FC236}">
                    <a16:creationId xmlns:a16="http://schemas.microsoft.com/office/drawing/2014/main" id="{97CAAC66-C05C-E1B4-F298-912C2B459AA8}"/>
                  </a:ext>
                </a:extLst>
              </p:cNvPr>
              <p:cNvSpPr txBox="1">
                <a:spLocks noRot="1" noChangeAspect="1" noMove="1" noResize="1" noEditPoints="1" noAdjustHandles="1" noChangeArrowheads="1" noChangeShapeType="1" noTextEdit="1"/>
              </p:cNvSpPr>
              <p:nvPr/>
            </p:nvSpPr>
            <p:spPr>
              <a:xfrm>
                <a:off x="2794002" y="-72247"/>
                <a:ext cx="6908798" cy="568169"/>
              </a:xfrm>
              <a:prstGeom prst="rect">
                <a:avLst/>
              </a:prstGeom>
              <a:blipFill>
                <a:blip r:embed="rId5"/>
                <a:stretch>
                  <a:fillRect l="-1323" b="-18280"/>
                </a:stretch>
              </a:blipFill>
            </p:spPr>
            <p:txBody>
              <a:bodyPr/>
              <a:lstStyle/>
              <a:p>
                <a:r>
                  <a:rPr lang="en-IN">
                    <a:noFill/>
                  </a:rPr>
                  <a:t> </a:t>
                </a:r>
              </a:p>
            </p:txBody>
          </p:sp>
        </mc:Fallback>
      </mc:AlternateContent>
      <p:sp>
        <p:nvSpPr>
          <p:cNvPr id="7" name="TextBox 6">
            <a:extLst>
              <a:ext uri="{FF2B5EF4-FFF2-40B4-BE49-F238E27FC236}">
                <a16:creationId xmlns:a16="http://schemas.microsoft.com/office/drawing/2014/main" id="{DC72B52D-39B6-4E5B-6651-613228A1AA78}"/>
              </a:ext>
            </a:extLst>
          </p:cNvPr>
          <p:cNvSpPr txBox="1"/>
          <p:nvPr/>
        </p:nvSpPr>
        <p:spPr>
          <a:xfrm>
            <a:off x="2091406" y="5209736"/>
            <a:ext cx="2390201" cy="774507"/>
          </a:xfrm>
          <a:prstGeom prst="rect">
            <a:avLst/>
          </a:prstGeom>
          <a:noFill/>
        </p:spPr>
        <p:txBody>
          <a:bodyPr wrap="square">
            <a:spAutoFit/>
          </a:bodyPr>
          <a:lstStyle/>
          <a:p>
            <a:pPr>
              <a:lnSpc>
                <a:spcPct val="107000"/>
              </a:lnSpc>
              <a:spcAft>
                <a:spcPts val="800"/>
              </a:spcAft>
            </a:pPr>
            <a:endPar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Density </a:t>
            </a:r>
            <a:r>
              <a:rPr lang="en-IN" sz="1800" b="1"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endPar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p:txBody>
      </p:sp>
      <p:sp>
        <p:nvSpPr>
          <p:cNvPr id="11" name="TextBox 10">
            <a:extLst>
              <a:ext uri="{FF2B5EF4-FFF2-40B4-BE49-F238E27FC236}">
                <a16:creationId xmlns:a16="http://schemas.microsoft.com/office/drawing/2014/main" id="{810291BD-AA9D-F675-62BE-B854FD5787A3}"/>
              </a:ext>
            </a:extLst>
          </p:cNvPr>
          <p:cNvSpPr txBox="1"/>
          <p:nvPr/>
        </p:nvSpPr>
        <p:spPr>
          <a:xfrm>
            <a:off x="7684882" y="5614284"/>
            <a:ext cx="6096000" cy="369332"/>
          </a:xfrm>
          <a:prstGeom prst="rect">
            <a:avLst/>
          </a:prstGeom>
          <a:noFill/>
        </p:spPr>
        <p:txBody>
          <a:bodyPr wrap="square">
            <a:spAutoFit/>
          </a:bodyPr>
          <a:lstStyle/>
          <a:p>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Magnetic field </a:t>
            </a:r>
            <a:r>
              <a:rPr lang="en-IN" sz="1800" b="1"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endParaRPr lang="en-IN" b="1"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5CBF84-8ECF-1B2C-E3AD-8CBE17F102E6}"/>
                  </a:ext>
                </a:extLst>
              </p:cNvPr>
              <p:cNvSpPr txBox="1"/>
              <p:nvPr/>
            </p:nvSpPr>
            <p:spPr>
              <a:xfrm>
                <a:off x="545724" y="6393406"/>
                <a:ext cx="11722316" cy="502382"/>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𝝆</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𝒄</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b="1" i="1">
                              <a:latin typeface="Cambria Math" panose="02040503050406030204" pitchFamily="18" charset="0"/>
                              <a:ea typeface="Calibri" panose="020F0502020204030204" pitchFamily="34" charset="0"/>
                              <a:cs typeface="Vrinda" panose="020B0502040204020203" pitchFamily="34" charset="0"/>
                            </a:rPr>
                          </m:ctrlPr>
                        </m:sSupPr>
                        <m:e>
                          <m:r>
                            <a:rPr lang="en-IN" b="1" i="1">
                              <a:latin typeface="Cambria Math" panose="02040503050406030204" pitchFamily="18" charset="0"/>
                              <a:ea typeface="Calibri" panose="020F0502020204030204" pitchFamily="34" charset="0"/>
                              <a:cs typeface="Vrinda" panose="020B0502040204020203" pitchFamily="34" charset="0"/>
                            </a:rPr>
                            <m:t>𝟏𝟎</m:t>
                          </m:r>
                        </m:e>
                        <m:sup>
                          <m:r>
                            <a:rPr lang="en-IN" b="1" i="1">
                              <a:latin typeface="Cambria Math" panose="02040503050406030204" pitchFamily="18" charset="0"/>
                              <a:ea typeface="Calibri" panose="020F0502020204030204" pitchFamily="34" charset="0"/>
                              <a:cs typeface="Vrinda" panose="020B0502040204020203" pitchFamily="34" charset="0"/>
                            </a:rPr>
                            <m:t>𝟏𝟓</m:t>
                          </m:r>
                        </m:sup>
                      </m:sSup>
                      <m:r>
                        <a:rPr lang="en-IN" b="1" i="1" smtClean="0">
                          <a:latin typeface="Cambria Math" panose="02040503050406030204" pitchFamily="18" charset="0"/>
                          <a:ea typeface="Calibri" panose="020F0502020204030204" pitchFamily="34" charset="0"/>
                          <a:cs typeface="Vrinda" panose="020B0502040204020203" pitchFamily="34" charset="0"/>
                        </a:rPr>
                        <m:t>𝒈</m:t>
                      </m:r>
                      <m:r>
                        <a:rPr lang="en-IN" b="1" i="1" smtClean="0">
                          <a:latin typeface="Cambria Math" panose="02040503050406030204" pitchFamily="18" charset="0"/>
                          <a:ea typeface="Calibri" panose="020F0502020204030204" pitchFamily="34" charset="0"/>
                          <a:cs typeface="Vrinda" panose="020B0502040204020203" pitchFamily="34" charset="0"/>
                        </a:rPr>
                        <m:t>/</m:t>
                      </m:r>
                      <m:r>
                        <a:rPr lang="en-IN" b="1" i="1" smtClean="0">
                          <a:latin typeface="Cambria Math" panose="02040503050406030204" pitchFamily="18" charset="0"/>
                          <a:ea typeface="Calibri" panose="020F0502020204030204" pitchFamily="34" charset="0"/>
                          <a:cs typeface="Vrinda" panose="020B0502040204020203" pitchFamily="34" charset="0"/>
                        </a:rPr>
                        <m:t>𝒄𝒄</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𝑩</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𝒎𝒂𝒙</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𝟓</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𝟏𝟎</m:t>
                          </m:r>
                        </m:e>
                        <m:sup>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𝟏𝟕</m:t>
                          </m:r>
                        </m:sup>
                      </m:sSup>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𝑮</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l-GR" b="1" i="1">
                          <a:solidFill>
                            <a:schemeClr val="tx1"/>
                          </a:solidFill>
                          <a:latin typeface="Cambria Math" panose="02040503050406030204" pitchFamily="18" charset="0"/>
                          <a:ea typeface="Calibri" panose="020F0502020204030204" pitchFamily="34" charset="0"/>
                          <a:cs typeface="Vrinda" panose="020B0502040204020203" pitchFamily="34" charset="0"/>
                        </a:rPr>
                        <m:t>𝝂</m:t>
                      </m:r>
                      <m:r>
                        <a:rPr lang="en-IN" b="1" i="1">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b="1" i="1">
                          <a:solidFill>
                            <a:schemeClr val="tx1"/>
                          </a:solidFill>
                          <a:latin typeface="Cambria Math" panose="02040503050406030204" pitchFamily="18" charset="0"/>
                          <a:ea typeface="Calibri" panose="020F0502020204030204" pitchFamily="34" charset="0"/>
                          <a:cs typeface="Vrinda" panose="020B0502040204020203" pitchFamily="34" charset="0"/>
                        </a:rPr>
                        <m:t>𝟓𝟎𝟎</m:t>
                      </m:r>
                      <m:r>
                        <a:rPr lang="en-IN" b="1" i="1">
                          <a:solidFill>
                            <a:schemeClr val="tx1"/>
                          </a:solidFill>
                          <a:latin typeface="Cambria Math" panose="02040503050406030204" pitchFamily="18" charset="0"/>
                          <a:ea typeface="Calibri" panose="020F0502020204030204" pitchFamily="34" charset="0"/>
                          <a:cs typeface="Vrinda" panose="020B0502040204020203" pitchFamily="34" charset="0"/>
                        </a:rPr>
                        <m:t>𝑯𝒛</m:t>
                      </m:r>
                      <m:r>
                        <a:rPr lang="en-IN"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        </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𝟐</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𝑹</m:t>
                          </m:r>
                        </m:e>
                        <m:sub>
                          <m:r>
                            <a:rPr lang="en-IN" b="1" i="1">
                              <a:latin typeface="Cambria Math" panose="02040503050406030204" pitchFamily="18" charset="0"/>
                              <a:ea typeface="Calibri" panose="020F0502020204030204" pitchFamily="34" charset="0"/>
                              <a:cs typeface="Vrinda" panose="020B0502040204020203" pitchFamily="34" charset="0"/>
                            </a:rPr>
                            <m:t>𝑬</m:t>
                          </m:r>
                        </m:sub>
                      </m:sSub>
                      <m:r>
                        <a:rPr lang="en-IN" i="1">
                          <a:latin typeface="Cambria Math" panose="02040503050406030204" pitchFamily="18" charset="0"/>
                        </a:rPr>
                        <m:t>=1</m:t>
                      </m:r>
                      <m:r>
                        <a:rPr lang="en-IN" b="0" i="1" smtClean="0">
                          <a:latin typeface="Cambria Math" panose="02040503050406030204" pitchFamily="18" charset="0"/>
                        </a:rPr>
                        <m:t>4</m:t>
                      </m:r>
                      <m:r>
                        <a:rPr lang="en-IN" i="1">
                          <a:latin typeface="Cambria Math" panose="02040503050406030204" pitchFamily="18" charset="0"/>
                        </a:rPr>
                        <m:t>𝑘𝑚</m:t>
                      </m:r>
                      <m:f>
                        <m:fPr>
                          <m:type m:val="lin"/>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fPr>
                        <m:num>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𝑹</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𝑷</m:t>
                              </m:r>
                            </m:sub>
                          </m:sSub>
                        </m:num>
                        <m:den>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𝑹</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𝑬</m:t>
                              </m:r>
                            </m:sub>
                          </m:sSub>
                        </m:den>
                      </m:f>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𝟎</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𝟗𝟐</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 </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𝑴𝑬</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𝑮𝑬</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𝟎</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𝟎𝟓𝟔</m:t>
                      </m:r>
                    </m:oMath>
                  </m:oMathPara>
                </a14:m>
                <a:endParaRPr lang="en-IN" sz="1800" b="1"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14" name="TextBox 13">
                <a:extLst>
                  <a:ext uri="{FF2B5EF4-FFF2-40B4-BE49-F238E27FC236}">
                    <a16:creationId xmlns:a16="http://schemas.microsoft.com/office/drawing/2014/main" id="{415CBF84-8ECF-1B2C-E3AD-8CBE17F102E6}"/>
                  </a:ext>
                </a:extLst>
              </p:cNvPr>
              <p:cNvSpPr txBox="1">
                <a:spLocks noRot="1" noChangeAspect="1" noMove="1" noResize="1" noEditPoints="1" noAdjustHandles="1" noChangeArrowheads="1" noChangeShapeType="1" noTextEdit="1"/>
              </p:cNvSpPr>
              <p:nvPr/>
            </p:nvSpPr>
            <p:spPr>
              <a:xfrm>
                <a:off x="545724" y="6393406"/>
                <a:ext cx="11722316" cy="502382"/>
              </a:xfrm>
              <a:prstGeom prst="rect">
                <a:avLst/>
              </a:prstGeom>
              <a:blipFill>
                <a:blip r:embed="rId6"/>
                <a:stretch>
                  <a:fillRect/>
                </a:stretch>
              </a:blipFill>
            </p:spPr>
            <p:txBody>
              <a:bodyPr/>
              <a:lstStyle/>
              <a:p>
                <a:r>
                  <a:rPr lang="en-IN">
                    <a:noFill/>
                  </a:rPr>
                  <a:t> </a:t>
                </a:r>
              </a:p>
            </p:txBody>
          </p:sp>
        </mc:Fallback>
      </mc:AlternateContent>
      <p:pic>
        <p:nvPicPr>
          <p:cNvPr id="16" name="Picture 15" descr="A picture containing graphical user interface&#10;&#10;Description automatically generated">
            <a:extLst>
              <a:ext uri="{FF2B5EF4-FFF2-40B4-BE49-F238E27FC236}">
                <a16:creationId xmlns:a16="http://schemas.microsoft.com/office/drawing/2014/main" id="{72092796-708E-1B05-978D-9CFF4C87E5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531" y="1478826"/>
            <a:ext cx="3968122" cy="3968122"/>
          </a:xfrm>
          <a:prstGeom prst="rect">
            <a:avLst/>
          </a:prstGeom>
        </p:spPr>
      </p:pic>
      <p:sp>
        <p:nvSpPr>
          <p:cNvPr id="3" name="Arrow: Right 2">
            <a:extLst>
              <a:ext uri="{FF2B5EF4-FFF2-40B4-BE49-F238E27FC236}">
                <a16:creationId xmlns:a16="http://schemas.microsoft.com/office/drawing/2014/main" id="{90BB4DAA-FC53-7009-1DE9-EEB110355612}"/>
              </a:ext>
            </a:extLst>
          </p:cNvPr>
          <p:cNvSpPr/>
          <p:nvPr/>
        </p:nvSpPr>
        <p:spPr>
          <a:xfrm>
            <a:off x="5863579" y="6508345"/>
            <a:ext cx="190407" cy="136252"/>
          </a:xfrm>
          <a:prstGeom prst="rightArrow">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381C9688-495A-61A2-FC4D-9F40D8BCF8B4}"/>
              </a:ext>
            </a:extLst>
          </p:cNvPr>
          <p:cNvSpPr txBox="1"/>
          <p:nvPr/>
        </p:nvSpPr>
        <p:spPr>
          <a:xfrm>
            <a:off x="7147759" y="5902494"/>
            <a:ext cx="4252823" cy="830997"/>
          </a:xfrm>
          <a:prstGeom prst="rect">
            <a:avLst/>
          </a:prstGeom>
          <a:noFill/>
        </p:spPr>
        <p:txBody>
          <a:bodyPr wrap="square" rtlCol="0">
            <a:spAutoFit/>
          </a:bodyPr>
          <a:lstStyle/>
          <a:p>
            <a:pPr algn="r"/>
            <a:r>
              <a:rPr lang="en-IN" sz="1600" dirty="0">
                <a:solidFill>
                  <a:schemeClr val="bg1"/>
                </a:solidFill>
              </a:rPr>
              <a:t>MD &amp; Mukhopadhyay 2023</a:t>
            </a:r>
          </a:p>
          <a:p>
            <a:pPr algn="r"/>
            <a:r>
              <a:rPr lang="en-IN" sz="1600" dirty="0">
                <a:latin typeface="Calibri" panose="020F0502020204030204" pitchFamily="34" charset="0"/>
                <a:ea typeface="Calibri" panose="020F0502020204030204" pitchFamily="34" charset="0"/>
                <a:cs typeface="Vrinda" panose="020B0502040204020203" pitchFamily="34" charset="0"/>
              </a:rPr>
              <a:t>arXiv:</a:t>
            </a:r>
            <a:r>
              <a:rPr lang="en-IN" sz="1600" dirty="0">
                <a:effectLst/>
                <a:latin typeface="Calibri" panose="020F0502020204030204" pitchFamily="34" charset="0"/>
                <a:ea typeface="Calibri" panose="020F0502020204030204" pitchFamily="34" charset="0"/>
                <a:cs typeface="Vrinda" panose="020B0502040204020203" pitchFamily="34" charset="0"/>
              </a:rPr>
              <a:t>2302.03706</a:t>
            </a:r>
            <a:endParaRPr lang="en-IN" sz="1600" dirty="0">
              <a:solidFill>
                <a:schemeClr val="bg1"/>
              </a:solidFill>
            </a:endParaRPr>
          </a:p>
          <a:p>
            <a:endParaRPr lang="en-IN" sz="1600" dirty="0">
              <a:solidFill>
                <a:schemeClr val="bg1"/>
              </a:solidFill>
            </a:endParaRPr>
          </a:p>
        </p:txBody>
      </p:sp>
    </p:spTree>
    <p:extLst>
      <p:ext uri="{BB962C8B-B14F-4D97-AF65-F5344CB8AC3E}">
        <p14:creationId xmlns:p14="http://schemas.microsoft.com/office/powerpoint/2010/main" val="1484027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627"/>
    </mc:Choice>
    <mc:Fallback xmlns="">
      <p:transition spd="slow" advTm="3162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871FB50-0611-45F2-8BF2-739990C2B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FA9C932-1785-4A1F-B97A-5248EE0DC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7882" y="482556"/>
            <a:ext cx="5297251" cy="58978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E490B7E-8308-49C9-9C90-6752EE130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336" y="645964"/>
            <a:ext cx="4993699"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26B8CCE-6B07-4893-AAA1-800EDAEF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1275" y="486882"/>
            <a:ext cx="5297251" cy="58978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7765C21-6EFA-4B34-9F54-9CCD8B953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6883" y="663258"/>
            <a:ext cx="4993699"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CAAC66-C05C-E1B4-F298-912C2B459AA8}"/>
                  </a:ext>
                </a:extLst>
              </p:cNvPr>
              <p:cNvSpPr txBox="1"/>
              <p:nvPr/>
            </p:nvSpPr>
            <p:spPr>
              <a:xfrm>
                <a:off x="2278972" y="-20915"/>
                <a:ext cx="7543798" cy="503471"/>
              </a:xfrm>
              <a:prstGeom prst="rect">
                <a:avLst/>
              </a:prstGeom>
              <a:noFill/>
            </p:spPr>
            <p:txBody>
              <a:bodyPr wrap="square">
                <a:spAutoFit/>
              </a:bodyPr>
              <a:lstStyle/>
              <a:p>
                <a:pPr>
                  <a:lnSpc>
                    <a:spcPct val="107000"/>
                  </a:lnSpc>
                  <a:spcAft>
                    <a:spcPts val="800"/>
                  </a:spcAft>
                </a:pPr>
                <a:r>
                  <a:rPr lang="en-IN" sz="2400" b="1" dirty="0">
                    <a:latin typeface="Calibri" panose="020F0502020204030204" pitchFamily="34" charset="0"/>
                    <a:ea typeface="Calibri" panose="020F0502020204030204" pitchFamily="34" charset="0"/>
                    <a:cs typeface="Vrinda" panose="020B0502040204020203" pitchFamily="34" charset="0"/>
                  </a:rPr>
                  <a:t>Pol</a:t>
                </a:r>
                <a:r>
                  <a:rPr lang="en-IN" sz="2400" b="1" dirty="0">
                    <a:solidFill>
                      <a:schemeClr val="tx1"/>
                    </a:solidFill>
                    <a:effectLst/>
                    <a:latin typeface="Calibri" panose="020F0502020204030204" pitchFamily="34" charset="0"/>
                    <a:ea typeface="Calibri" panose="020F0502020204030204" pitchFamily="34" charset="0"/>
                    <a:cs typeface="Vrinda" panose="020B0502040204020203" pitchFamily="34" charset="0"/>
                  </a:rPr>
                  <a:t>oidal Magnetic field (</a:t>
                </a:r>
                <a14:m>
                  <m:oMath xmlns:m="http://schemas.openxmlformats.org/officeDocument/2006/math">
                    <m:acc>
                      <m:accPr>
                        <m:chr m:val="⃗"/>
                        <m:ctrlP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𝑩</m:t>
                        </m:r>
                      </m:e>
                    </m:acc>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m:t>
                    </m:r>
                    <m:sSub>
                      <m:sSubPr>
                        <m:ctrlP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sSubPr>
                      <m:e>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𝑩</m:t>
                        </m:r>
                      </m:e>
                      <m:sub>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𝒓</m:t>
                        </m:r>
                      </m:sub>
                    </m:sSub>
                    <m:acc>
                      <m:accPr>
                        <m:chr m:val="̂"/>
                        <m:ctrlP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𝒓</m:t>
                        </m:r>
                      </m:e>
                    </m:acc>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m:t>
                    </m:r>
                    <m:sSub>
                      <m:sSubPr>
                        <m:ctrlP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sSubPr>
                      <m:e>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𝑩</m:t>
                        </m:r>
                      </m:e>
                      <m:sub>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𝜽</m:t>
                        </m:r>
                      </m:sub>
                    </m:sSub>
                    <m:acc>
                      <m:accPr>
                        <m:chr m:val="̂"/>
                        <m:ctrlP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latin typeface="Cambria Math" panose="02040503050406030204" pitchFamily="18" charset="0"/>
                            <a:ea typeface="Calibri" panose="020F0502020204030204" pitchFamily="34" charset="0"/>
                            <a:cs typeface="Cambria Math" panose="02040503050406030204" pitchFamily="18" charset="0"/>
                          </a:rPr>
                          <m:t>𝜽</m:t>
                        </m:r>
                      </m:e>
                    </m:acc>
                  </m:oMath>
                </a14:m>
                <a:r>
                  <a:rPr lang="en-IN" sz="2400" b="1" dirty="0">
                    <a:solidFill>
                      <a:schemeClr val="tx1"/>
                    </a:solidFill>
                    <a:latin typeface="Calibri" panose="020F0502020204030204" pitchFamily="34" charset="0"/>
                    <a:ea typeface="Calibri" panose="020F0502020204030204" pitchFamily="34" charset="0"/>
                    <a:cs typeface="Vrinda" panose="020B0502040204020203" pitchFamily="34" charset="0"/>
                  </a:rPr>
                  <a:t>)</a:t>
                </a:r>
                <a:r>
                  <a:rPr lang="en-IN" sz="2400" b="1" dirty="0">
                    <a:solidFill>
                      <a:schemeClr val="tx1"/>
                    </a:solidFill>
                    <a:effectLst/>
                    <a:latin typeface="Calibri" panose="020F0502020204030204" pitchFamily="34" charset="0"/>
                    <a:ea typeface="Times New Roman" panose="02020603050405020304" pitchFamily="18" charset="0"/>
                    <a:cs typeface="Vrinda" panose="020B0502040204020203" pitchFamily="34" charset="0"/>
                  </a:rPr>
                  <a:t> with rotation</a:t>
                </a:r>
                <a:endParaRPr lang="en-IN" sz="2400" b="1"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5" name="TextBox 4">
                <a:extLst>
                  <a:ext uri="{FF2B5EF4-FFF2-40B4-BE49-F238E27FC236}">
                    <a16:creationId xmlns:a16="http://schemas.microsoft.com/office/drawing/2014/main" id="{97CAAC66-C05C-E1B4-F298-912C2B459AA8}"/>
                  </a:ext>
                </a:extLst>
              </p:cNvPr>
              <p:cNvSpPr txBox="1">
                <a:spLocks noRot="1" noChangeAspect="1" noMove="1" noResize="1" noEditPoints="1" noAdjustHandles="1" noChangeArrowheads="1" noChangeShapeType="1" noTextEdit="1"/>
              </p:cNvSpPr>
              <p:nvPr/>
            </p:nvSpPr>
            <p:spPr>
              <a:xfrm>
                <a:off x="2278972" y="-20915"/>
                <a:ext cx="7543798" cy="503471"/>
              </a:xfrm>
              <a:prstGeom prst="rect">
                <a:avLst/>
              </a:prstGeom>
              <a:blipFill>
                <a:blip r:embed="rId4"/>
                <a:stretch>
                  <a:fillRect l="-1293" t="-1220" b="-28049"/>
                </a:stretch>
              </a:blipFill>
            </p:spPr>
            <p:txBody>
              <a:bodyPr/>
              <a:lstStyle/>
              <a:p>
                <a:r>
                  <a:rPr lang="en-IN">
                    <a:noFill/>
                  </a:rPr>
                  <a:t> </a:t>
                </a:r>
              </a:p>
            </p:txBody>
          </p:sp>
        </mc:Fallback>
      </mc:AlternateContent>
      <p:sp>
        <p:nvSpPr>
          <p:cNvPr id="7" name="TextBox 6">
            <a:extLst>
              <a:ext uri="{FF2B5EF4-FFF2-40B4-BE49-F238E27FC236}">
                <a16:creationId xmlns:a16="http://schemas.microsoft.com/office/drawing/2014/main" id="{DC72B52D-39B6-4E5B-6651-613228A1AA78}"/>
              </a:ext>
            </a:extLst>
          </p:cNvPr>
          <p:cNvSpPr txBox="1"/>
          <p:nvPr/>
        </p:nvSpPr>
        <p:spPr>
          <a:xfrm>
            <a:off x="2091406" y="5209736"/>
            <a:ext cx="2390201" cy="774507"/>
          </a:xfrm>
          <a:prstGeom prst="rect">
            <a:avLst/>
          </a:prstGeom>
          <a:noFill/>
        </p:spPr>
        <p:txBody>
          <a:bodyPr wrap="square">
            <a:spAutoFit/>
          </a:bodyPr>
          <a:lstStyle/>
          <a:p>
            <a:pPr>
              <a:lnSpc>
                <a:spcPct val="107000"/>
              </a:lnSpc>
              <a:spcAft>
                <a:spcPts val="800"/>
              </a:spcAft>
            </a:pPr>
            <a:endPar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Density </a:t>
            </a:r>
            <a:r>
              <a:rPr lang="en-IN" sz="1800" b="1"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endPar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p:txBody>
      </p:sp>
      <p:sp>
        <p:nvSpPr>
          <p:cNvPr id="11" name="TextBox 10">
            <a:extLst>
              <a:ext uri="{FF2B5EF4-FFF2-40B4-BE49-F238E27FC236}">
                <a16:creationId xmlns:a16="http://schemas.microsoft.com/office/drawing/2014/main" id="{810291BD-AA9D-F675-62BE-B854FD5787A3}"/>
              </a:ext>
            </a:extLst>
          </p:cNvPr>
          <p:cNvSpPr txBox="1"/>
          <p:nvPr/>
        </p:nvSpPr>
        <p:spPr>
          <a:xfrm>
            <a:off x="7684882" y="5614284"/>
            <a:ext cx="6096000" cy="369332"/>
          </a:xfrm>
          <a:prstGeom prst="rect">
            <a:avLst/>
          </a:prstGeom>
          <a:noFill/>
        </p:spPr>
        <p:txBody>
          <a:bodyPr wrap="square">
            <a:spAutoFit/>
          </a:bodyPr>
          <a:lstStyle/>
          <a:p>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Magnetic field </a:t>
            </a:r>
            <a:r>
              <a:rPr lang="en-IN" sz="1800" b="1"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endParaRPr lang="en-IN"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5CBF84-8ECF-1B2C-E3AD-8CBE17F102E6}"/>
                  </a:ext>
                </a:extLst>
              </p:cNvPr>
              <p:cNvSpPr txBox="1"/>
              <p:nvPr/>
            </p:nvSpPr>
            <p:spPr>
              <a:xfrm>
                <a:off x="637882" y="6405243"/>
                <a:ext cx="11798422" cy="497957"/>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IN" b="1" i="1" smtClean="0">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𝝆</m:t>
                          </m:r>
                        </m:e>
                        <m:sub>
                          <m:r>
                            <a:rPr lang="en-IN" b="1" i="1">
                              <a:latin typeface="Cambria Math" panose="02040503050406030204" pitchFamily="18" charset="0"/>
                              <a:ea typeface="Calibri" panose="020F0502020204030204" pitchFamily="34" charset="0"/>
                              <a:cs typeface="Vrinda" panose="020B0502040204020203" pitchFamily="34" charset="0"/>
                            </a:rPr>
                            <m:t>𝒄</m:t>
                          </m:r>
                        </m:sub>
                      </m:sSub>
                      <m:r>
                        <a:rPr lang="en-IN" b="1" i="1">
                          <a:latin typeface="Cambria Math" panose="02040503050406030204" pitchFamily="18" charset="0"/>
                          <a:ea typeface="Calibri" panose="020F0502020204030204" pitchFamily="34" charset="0"/>
                          <a:cs typeface="Vrinda" panose="020B0502040204020203" pitchFamily="34" charset="0"/>
                        </a:rPr>
                        <m:t>=</m:t>
                      </m:r>
                      <m:sSup>
                        <m:sSupPr>
                          <m:ctrlPr>
                            <a:rPr lang="en-IN" b="1" i="1">
                              <a:latin typeface="Cambria Math" panose="02040503050406030204" pitchFamily="18" charset="0"/>
                              <a:ea typeface="Calibri" panose="020F0502020204030204" pitchFamily="34" charset="0"/>
                              <a:cs typeface="Vrinda" panose="020B0502040204020203" pitchFamily="34" charset="0"/>
                            </a:rPr>
                          </m:ctrlPr>
                        </m:sSupPr>
                        <m:e>
                          <m:r>
                            <a:rPr lang="en-IN" b="1" i="1">
                              <a:latin typeface="Cambria Math" panose="02040503050406030204" pitchFamily="18" charset="0"/>
                              <a:ea typeface="Calibri" panose="020F0502020204030204" pitchFamily="34" charset="0"/>
                              <a:cs typeface="Vrinda" panose="020B0502040204020203" pitchFamily="34" charset="0"/>
                            </a:rPr>
                            <m:t>𝟏𝟎</m:t>
                          </m:r>
                        </m:e>
                        <m:sup>
                          <m:r>
                            <a:rPr lang="en-IN" b="1" i="1">
                              <a:latin typeface="Cambria Math" panose="02040503050406030204" pitchFamily="18" charset="0"/>
                              <a:ea typeface="Calibri" panose="020F0502020204030204" pitchFamily="34" charset="0"/>
                              <a:cs typeface="Vrinda" panose="020B0502040204020203" pitchFamily="34" charset="0"/>
                            </a:rPr>
                            <m:t>𝟏𝟓</m:t>
                          </m:r>
                        </m:sup>
                      </m:sSup>
                      <m:r>
                        <a:rPr lang="en-IN" b="1" i="1">
                          <a:latin typeface="Cambria Math" panose="02040503050406030204" pitchFamily="18" charset="0"/>
                          <a:ea typeface="Calibri" panose="020F0502020204030204" pitchFamily="34" charset="0"/>
                          <a:cs typeface="Vrinda" panose="020B0502040204020203" pitchFamily="34" charset="0"/>
                        </a:rPr>
                        <m:t>𝒈</m:t>
                      </m:r>
                      <m:r>
                        <a:rPr lang="en-IN" b="1" i="1" smtClean="0">
                          <a:latin typeface="Cambria Math" panose="02040503050406030204" pitchFamily="18" charset="0"/>
                          <a:ea typeface="Calibri" panose="020F0502020204030204" pitchFamily="34" charset="0"/>
                          <a:cs typeface="Vrinda" panose="020B0502040204020203" pitchFamily="34" charset="0"/>
                        </a:rPr>
                        <m:t>/</m:t>
                      </m:r>
                      <m:r>
                        <a:rPr lang="en-IN" b="1" i="1" smtClean="0">
                          <a:latin typeface="Cambria Math" panose="02040503050406030204" pitchFamily="18" charset="0"/>
                          <a:ea typeface="Calibri" panose="020F0502020204030204" pitchFamily="34" charset="0"/>
                          <a:cs typeface="Vrinda" panose="020B0502040204020203" pitchFamily="34" charset="0"/>
                        </a:rPr>
                        <m:t>𝒄𝒄</m:t>
                      </m:r>
                      <m:r>
                        <a:rPr lang="en-IN" b="1" i="1">
                          <a:latin typeface="Cambria Math" panose="02040503050406030204" pitchFamily="18" charset="0"/>
                          <a:ea typeface="Calibri" panose="020F0502020204030204" pitchFamily="34" charset="0"/>
                          <a:cs typeface="Vrinda" panose="020B0502040204020203" pitchFamily="34" charset="0"/>
                        </a:rPr>
                        <m:t>,</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𝑩</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𝒎𝒂𝒙</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𝟓</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𝟏𝟎</m:t>
                          </m:r>
                        </m:e>
                        <m:sup>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𝟏𝟕</m:t>
                          </m:r>
                        </m:sup>
                      </m:sSup>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𝑮</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l-GR" b="1" i="1">
                          <a:solidFill>
                            <a:schemeClr val="tx1"/>
                          </a:solidFill>
                          <a:latin typeface="Cambria Math" panose="02040503050406030204" pitchFamily="18" charset="0"/>
                          <a:ea typeface="Calibri" panose="020F0502020204030204" pitchFamily="34" charset="0"/>
                          <a:cs typeface="Vrinda" panose="020B0502040204020203" pitchFamily="34" charset="0"/>
                        </a:rPr>
                        <m:t>𝝂</m:t>
                      </m:r>
                      <m:r>
                        <a:rPr lang="en-IN" b="1" i="1">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b="1" i="1">
                          <a:solidFill>
                            <a:schemeClr val="tx1"/>
                          </a:solidFill>
                          <a:latin typeface="Cambria Math" panose="02040503050406030204" pitchFamily="18" charset="0"/>
                          <a:ea typeface="Calibri" panose="020F0502020204030204" pitchFamily="34" charset="0"/>
                          <a:cs typeface="Vrinda" panose="020B0502040204020203" pitchFamily="34" charset="0"/>
                        </a:rPr>
                        <m:t>𝟓𝟎</m:t>
                      </m:r>
                      <m:r>
                        <a:rPr lang="en-IN" b="1" i="1">
                          <a:solidFill>
                            <a:schemeClr val="tx1"/>
                          </a:solidFill>
                          <a:latin typeface="Cambria Math" panose="02040503050406030204" pitchFamily="18" charset="0"/>
                          <a:ea typeface="Calibri" panose="020F0502020204030204" pitchFamily="34" charset="0"/>
                          <a:cs typeface="Vrinda" panose="020B0502040204020203" pitchFamily="34" charset="0"/>
                        </a:rPr>
                        <m:t>𝑯𝒛</m:t>
                      </m:r>
                      <m:r>
                        <a:rPr lang="en-IN"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  </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𝟐</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𝑹</m:t>
                          </m:r>
                        </m:e>
                        <m:sub>
                          <m:r>
                            <a:rPr lang="en-IN" b="1" i="1">
                              <a:latin typeface="Cambria Math" panose="02040503050406030204" pitchFamily="18" charset="0"/>
                              <a:ea typeface="Calibri" panose="020F0502020204030204" pitchFamily="34" charset="0"/>
                              <a:cs typeface="Vrinda" panose="020B0502040204020203" pitchFamily="34" charset="0"/>
                            </a:rPr>
                            <m:t>𝑬</m:t>
                          </m:r>
                        </m:sub>
                      </m:sSub>
                      <m:r>
                        <a:rPr lang="en-IN" b="0" i="1" smtClean="0">
                          <a:latin typeface="Cambria Math" panose="02040503050406030204" pitchFamily="18" charset="0"/>
                        </a:rPr>
                        <m:t>=12</m:t>
                      </m:r>
                      <m:r>
                        <a:rPr lang="en-IN" b="0" i="1" smtClean="0">
                          <a:latin typeface="Cambria Math" panose="02040503050406030204" pitchFamily="18" charset="0"/>
                        </a:rPr>
                        <m:t>𝑘𝑚</m:t>
                      </m:r>
                      <m:f>
                        <m:fPr>
                          <m:type m:val="lin"/>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fPr>
                        <m:num>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𝑹</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𝑷</m:t>
                              </m:r>
                            </m:sub>
                          </m:sSub>
                        </m:num>
                        <m:den>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𝑹</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𝑬</m:t>
                              </m:r>
                            </m:sub>
                          </m:sSub>
                        </m:den>
                      </m:f>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𝟎</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𝟖𝟏</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 </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𝑴𝑬</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𝑮𝑬</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𝟎</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𝟎𝟐</m:t>
                      </m:r>
                    </m:oMath>
                  </m:oMathPara>
                </a14:m>
                <a:endParaRPr lang="en-IN" sz="1800" b="1"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14" name="TextBox 13">
                <a:extLst>
                  <a:ext uri="{FF2B5EF4-FFF2-40B4-BE49-F238E27FC236}">
                    <a16:creationId xmlns:a16="http://schemas.microsoft.com/office/drawing/2014/main" id="{415CBF84-8ECF-1B2C-E3AD-8CBE17F102E6}"/>
                  </a:ext>
                </a:extLst>
              </p:cNvPr>
              <p:cNvSpPr txBox="1">
                <a:spLocks noRot="1" noChangeAspect="1" noMove="1" noResize="1" noEditPoints="1" noAdjustHandles="1" noChangeArrowheads="1" noChangeShapeType="1" noTextEdit="1"/>
              </p:cNvSpPr>
              <p:nvPr/>
            </p:nvSpPr>
            <p:spPr>
              <a:xfrm>
                <a:off x="637882" y="6405243"/>
                <a:ext cx="11798422" cy="497957"/>
              </a:xfrm>
              <a:prstGeom prst="rect">
                <a:avLst/>
              </a:prstGeom>
              <a:blipFill>
                <a:blip r:embed="rId5"/>
                <a:stretch>
                  <a:fillRect/>
                </a:stretch>
              </a:blipFill>
            </p:spPr>
            <p:txBody>
              <a:bodyPr/>
              <a:lstStyle/>
              <a:p>
                <a:r>
                  <a:rPr lang="en-IN">
                    <a:noFill/>
                  </a:rPr>
                  <a:t> </a:t>
                </a:r>
              </a:p>
            </p:txBody>
          </p:sp>
        </mc:Fallback>
      </mc:AlternateContent>
      <p:pic>
        <p:nvPicPr>
          <p:cNvPr id="4" name="Picture 3" descr="A picture containing graphical user interface&#10;&#10;Description automatically generated">
            <a:extLst>
              <a:ext uri="{FF2B5EF4-FFF2-40B4-BE49-F238E27FC236}">
                <a16:creationId xmlns:a16="http://schemas.microsoft.com/office/drawing/2014/main" id="{8B2E7852-DA9E-4AA1-5885-3B8E09B7E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059" y="1427590"/>
            <a:ext cx="4074081" cy="4074081"/>
          </a:xfrm>
          <a:prstGeom prst="rect">
            <a:avLst/>
          </a:prstGeom>
        </p:spPr>
      </p:pic>
      <p:pic>
        <p:nvPicPr>
          <p:cNvPr id="9" name="Picture 8" descr="Diagram&#10;&#10;Description automatically generated">
            <a:extLst>
              <a:ext uri="{FF2B5EF4-FFF2-40B4-BE49-F238E27FC236}">
                <a16:creationId xmlns:a16="http://schemas.microsoft.com/office/drawing/2014/main" id="{77EF7C69-EB7A-4066-7C28-F57AEB60A5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7207" y="1427590"/>
            <a:ext cx="4031781" cy="4031781"/>
          </a:xfrm>
          <a:prstGeom prst="rect">
            <a:avLst/>
          </a:prstGeom>
        </p:spPr>
      </p:pic>
      <p:sp>
        <p:nvSpPr>
          <p:cNvPr id="6" name="Arrow: Right 5">
            <a:extLst>
              <a:ext uri="{FF2B5EF4-FFF2-40B4-BE49-F238E27FC236}">
                <a16:creationId xmlns:a16="http://schemas.microsoft.com/office/drawing/2014/main" id="{9B1AD073-6DBF-08F0-8EB5-F6B35DE451C3}"/>
              </a:ext>
            </a:extLst>
          </p:cNvPr>
          <p:cNvSpPr/>
          <p:nvPr/>
        </p:nvSpPr>
        <p:spPr>
          <a:xfrm>
            <a:off x="5957665" y="6561138"/>
            <a:ext cx="190407" cy="136252"/>
          </a:xfrm>
          <a:prstGeom prst="rightArrow">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68C67302-EA25-D71E-40E9-9101693FB39B}"/>
              </a:ext>
            </a:extLst>
          </p:cNvPr>
          <p:cNvSpPr txBox="1"/>
          <p:nvPr/>
        </p:nvSpPr>
        <p:spPr>
          <a:xfrm>
            <a:off x="7295703" y="5925540"/>
            <a:ext cx="4252823" cy="523220"/>
          </a:xfrm>
          <a:prstGeom prst="rect">
            <a:avLst/>
          </a:prstGeom>
          <a:noFill/>
        </p:spPr>
        <p:txBody>
          <a:bodyPr wrap="square" rtlCol="0">
            <a:spAutoFit/>
          </a:bodyPr>
          <a:lstStyle/>
          <a:p>
            <a:pPr algn="r"/>
            <a:r>
              <a:rPr lang="en-IN" sz="1400" dirty="0">
                <a:solidFill>
                  <a:schemeClr val="bg1"/>
                </a:solidFill>
              </a:rPr>
              <a:t>MD &amp; Mukhopadhyay 2023)</a:t>
            </a:r>
          </a:p>
          <a:p>
            <a:pPr algn="r"/>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solidFill>
                <a:schemeClr val="bg1"/>
              </a:solidFill>
            </a:endParaRPr>
          </a:p>
        </p:txBody>
      </p:sp>
    </p:spTree>
    <p:extLst>
      <p:ext uri="{BB962C8B-B14F-4D97-AF65-F5344CB8AC3E}">
        <p14:creationId xmlns:p14="http://schemas.microsoft.com/office/powerpoint/2010/main" val="1700754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187"/>
    </mc:Choice>
    <mc:Fallback xmlns="">
      <p:transition spd="slow" advTm="2618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7" name="Rectangle 14">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A12551-FBAC-4608-B8F7-91BE4744B777}"/>
              </a:ext>
            </a:extLst>
          </p:cNvPr>
          <p:cNvSpPr txBox="1"/>
          <p:nvPr/>
        </p:nvSpPr>
        <p:spPr>
          <a:xfrm>
            <a:off x="4449960" y="1507414"/>
            <a:ext cx="7295507" cy="3703320"/>
          </a:xfrm>
          <a:prstGeom prst="rect">
            <a:avLst/>
          </a:prstGeom>
        </p:spPr>
        <p:txBody>
          <a:bodyPr vert="horz" lIns="91440" tIns="45720" rIns="91440" bIns="45720" rtlCol="0" anchor="ctr">
            <a:normAutofit/>
          </a:bodyPr>
          <a:lstStyle/>
          <a:p>
            <a:pPr>
              <a:spcBef>
                <a:spcPct val="0"/>
              </a:spcBef>
              <a:spcAft>
                <a:spcPts val="600"/>
              </a:spcAft>
            </a:pPr>
            <a:r>
              <a:rPr lang="en-US" sz="4800" cap="all">
                <a:solidFill>
                  <a:schemeClr val="tx2"/>
                </a:solidFill>
                <a:latin typeface="+mj-lt"/>
                <a:ea typeface="+mj-ea"/>
                <a:cs typeface="+mj-cs"/>
              </a:rPr>
              <a:t>Gravitational wave</a:t>
            </a:r>
          </a:p>
          <a:p>
            <a:pPr>
              <a:spcBef>
                <a:spcPct val="0"/>
              </a:spcBef>
              <a:spcAft>
                <a:spcPts val="600"/>
              </a:spcAft>
            </a:pPr>
            <a:r>
              <a:rPr lang="en-US" sz="4800" cap="all">
                <a:solidFill>
                  <a:schemeClr val="tx2"/>
                </a:solidFill>
                <a:latin typeface="+mj-lt"/>
                <a:ea typeface="+mj-ea"/>
                <a:cs typeface="+mj-cs"/>
              </a:rPr>
              <a:t>detection</a:t>
            </a:r>
            <a:endParaRPr lang="en-US" sz="4800" cap="all" dirty="0">
              <a:solidFill>
                <a:schemeClr val="tx2"/>
              </a:solidFill>
              <a:latin typeface="+mj-lt"/>
              <a:ea typeface="+mj-ea"/>
              <a:cs typeface="+mj-cs"/>
            </a:endParaRPr>
          </a:p>
        </p:txBody>
      </p:sp>
      <p:sp>
        <p:nvSpPr>
          <p:cNvPr id="28" name="Rectangle 16">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8">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0">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51895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83"/>
    </mc:Choice>
    <mc:Fallback xmlns="">
      <p:transition spd="slow" advTm="98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7" name="Rectangle 19">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993F09C6-4F57-4B05-9592-E253D8BC6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32" name="Group 31">
            <a:extLst>
              <a:ext uri="{FF2B5EF4-FFF2-40B4-BE49-F238E27FC236}">
                <a16:creationId xmlns:a16="http://schemas.microsoft.com/office/drawing/2014/main" id="{49FCC1E1-84D3-494D-A0A0-286AFA1C30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3" name="Rectangle 32">
              <a:extLst>
                <a:ext uri="{FF2B5EF4-FFF2-40B4-BE49-F238E27FC236}">
                  <a16:creationId xmlns:a16="http://schemas.microsoft.com/office/drawing/2014/main" id="{96E09E90-FF79-402E-AF01-97A279BEA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EC6946F8-4B9B-4C51-9F51-2DB377392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7B3D2B3D-A285-438C-A344-AED3E46A0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A5CCD9-98C3-4E98-B15F-440892205C16}"/>
                  </a:ext>
                </a:extLst>
              </p:cNvPr>
              <p:cNvSpPr txBox="1"/>
              <p:nvPr/>
            </p:nvSpPr>
            <p:spPr>
              <a:xfrm>
                <a:off x="440286" y="1492370"/>
                <a:ext cx="3686138" cy="5167223"/>
              </a:xfrm>
              <a:prstGeom prst="rect">
                <a:avLst/>
              </a:prstGeom>
            </p:spPr>
            <p:txBody>
              <a:bodyPr vert="horz" lIns="91440" tIns="45720" rIns="91440" bIns="45720" rtlCol="0" anchor="t">
                <a:normAutofit/>
              </a:bodyPr>
              <a:lstStyle/>
              <a:p>
                <a:pPr algn="ctr">
                  <a:spcBef>
                    <a:spcPct val="20000"/>
                  </a:spcBef>
                  <a:spcAft>
                    <a:spcPts val="600"/>
                  </a:spcAft>
                  <a:buClr>
                    <a:schemeClr val="accent2"/>
                  </a:buClr>
                  <a:buSzPct val="92000"/>
                </a:pPr>
                <a:r>
                  <a:rPr lang="en-US" sz="2000" b="1" dirty="0">
                    <a:solidFill>
                      <a:srgbClr val="FFFFFF"/>
                    </a:solidFill>
                    <a:latin typeface="+mj-lt"/>
                  </a:rPr>
                  <a:t>GW</a:t>
                </a:r>
                <a:r>
                  <a:rPr lang="en-US" sz="2000" b="1" dirty="0">
                    <a:solidFill>
                      <a:srgbClr val="FFFFFF"/>
                    </a:solidFill>
                    <a:effectLst/>
                    <a:latin typeface="+mj-lt"/>
                  </a:rPr>
                  <a:t> strain for various </a:t>
                </a:r>
                <a:r>
                  <a:rPr lang="en-US" sz="2000" b="1" dirty="0">
                    <a:solidFill>
                      <a:srgbClr val="FFFFFF"/>
                    </a:solidFill>
                    <a:latin typeface="+mj-lt"/>
                  </a:rPr>
                  <a:t>magnetic configuration</a:t>
                </a:r>
                <a:r>
                  <a:rPr lang="en-US" sz="2000" b="1" dirty="0">
                    <a:solidFill>
                      <a:srgbClr val="FFFFFF"/>
                    </a:solidFill>
                    <a:effectLst/>
                    <a:latin typeface="+mj-lt"/>
                  </a:rPr>
                  <a:t> (modelled from XNS) as a function of frequency</a:t>
                </a:r>
                <a:r>
                  <a:rPr lang="en-US" sz="2000" b="1" dirty="0">
                    <a:solidFill>
                      <a:srgbClr val="FFFFFF"/>
                    </a:solidFill>
                    <a:latin typeface="+mj-lt"/>
                  </a:rPr>
                  <a:t> </a:t>
                </a:r>
                <a:r>
                  <a:rPr lang="en-US" sz="2000" b="1" dirty="0">
                    <a:solidFill>
                      <a:srgbClr val="FFFFFF"/>
                    </a:solidFill>
                    <a:effectLst/>
                    <a:latin typeface="+mj-lt"/>
                  </a:rPr>
                  <a:t>along with the sensitivity curves of various detectors. </a:t>
                </a:r>
              </a:p>
              <a:p>
                <a:pPr algn="ctr">
                  <a:lnSpc>
                    <a:spcPct val="107000"/>
                  </a:lnSpc>
                  <a:spcAft>
                    <a:spcPts val="800"/>
                  </a:spcAft>
                </a:pPr>
                <a14:m>
                  <m:oMath xmlns:m="http://schemas.openxmlformats.org/officeDocument/2006/math">
                    <m:r>
                      <a:rPr lang="en-US" sz="2000" b="1" i="1" smtClean="0">
                        <a:solidFill>
                          <a:srgbClr val="FFFFFF"/>
                        </a:solidFill>
                        <a:latin typeface="Cambria Math" panose="02040503050406030204" pitchFamily="18" charset="0"/>
                      </a:rPr>
                      <m:t>𝒉</m:t>
                    </m:r>
                  </m:oMath>
                </a14:m>
                <a:r>
                  <a:rPr lang="en-US" sz="2000" b="1" dirty="0">
                    <a:solidFill>
                      <a:srgbClr val="FFFFFF"/>
                    </a:solidFill>
                    <a:effectLst/>
                    <a:latin typeface="+mj-lt"/>
                  </a:rPr>
                  <a:t> = 0.0110297</a:t>
                </a:r>
                <a14:m>
                  <m:oMath xmlns:m="http://schemas.openxmlformats.org/officeDocument/2006/math">
                    <m:sSub>
                      <m:sSubPr>
                        <m:ctrlPr>
                          <a:rPr lang="en-US" sz="2000" b="1" i="1">
                            <a:solidFill>
                              <a:srgbClr val="FFFFFF"/>
                            </a:solidFill>
                            <a:effectLst/>
                            <a:latin typeface="Cambria Math" panose="02040503050406030204" pitchFamily="18" charset="0"/>
                          </a:rPr>
                        </m:ctrlPr>
                      </m:sSubPr>
                      <m:e>
                        <m:r>
                          <a:rPr lang="en-US" sz="2000" b="1" i="1">
                            <a:solidFill>
                              <a:srgbClr val="FFFFFF"/>
                            </a:solidFill>
                            <a:effectLst/>
                            <a:latin typeface="Cambria Math" panose="02040503050406030204" pitchFamily="18" charset="0"/>
                          </a:rPr>
                          <m:t>𝒉</m:t>
                        </m:r>
                      </m:e>
                      <m:sub>
                        <m:r>
                          <a:rPr lang="en-US" sz="2000" b="1" i="1">
                            <a:solidFill>
                              <a:srgbClr val="FFFFFF"/>
                            </a:solidFill>
                            <a:effectLst/>
                            <a:latin typeface="Cambria Math" panose="02040503050406030204" pitchFamily="18" charset="0"/>
                          </a:rPr>
                          <m:t>𝟎</m:t>
                        </m:r>
                      </m:sub>
                    </m:sSub>
                  </m:oMath>
                </a14:m>
                <a:r>
                  <a:rPr lang="en-US" sz="2000" b="1" dirty="0">
                    <a:solidFill>
                      <a:srgbClr val="FFFFFF"/>
                    </a:solidFill>
                    <a:effectLst/>
                    <a:latin typeface="+mj-lt"/>
                  </a:rPr>
                  <a:t> </a:t>
                </a:r>
                <a:r>
                  <a:rPr lang="en-US" sz="2000" b="1" dirty="0">
                    <a:solidFill>
                      <a:srgbClr val="FFFFFF"/>
                    </a:solidFill>
                    <a:latin typeface="+mj-lt"/>
                  </a:rPr>
                  <a:t>for</a:t>
                </a:r>
                <a:r>
                  <a:rPr lang="en-US" sz="2000" b="1" dirty="0">
                    <a:solidFill>
                      <a:srgbClr val="FFFFFF"/>
                    </a:solidFill>
                    <a:effectLst/>
                    <a:latin typeface="+mj-lt"/>
                  </a:rPr>
                  <a:t> χ = 3◦, </a:t>
                </a:r>
                <a:r>
                  <a:rPr lang="en-IN" sz="2000" dirty="0">
                    <a:latin typeface="+mj-lt"/>
                    <a:ea typeface="Calibri" panose="020F0502020204030204" pitchFamily="34" charset="0"/>
                    <a:cs typeface="Vrinda" panose="020B0502040204020203" pitchFamily="34" charset="0"/>
                  </a:rPr>
                  <a:t>d=10 kpc</a:t>
                </a:r>
                <a:endParaRPr lang="en-US" sz="2000" b="1" dirty="0">
                  <a:solidFill>
                    <a:srgbClr val="FFFFFF"/>
                  </a:solidFill>
                  <a:effectLst/>
                  <a:latin typeface="+mj-lt"/>
                </a:endParaRPr>
              </a:p>
              <a:p>
                <a:pPr algn="ctr">
                  <a:spcBef>
                    <a:spcPct val="20000"/>
                  </a:spcBef>
                  <a:spcAft>
                    <a:spcPts val="600"/>
                  </a:spcAft>
                  <a:buClr>
                    <a:schemeClr val="accent2"/>
                  </a:buClr>
                  <a:buSzPct val="92000"/>
                </a:pPr>
                <a:endParaRPr lang="en-US" sz="2000" b="1" dirty="0">
                  <a:solidFill>
                    <a:srgbClr val="FFFFFF"/>
                  </a:solidFill>
                  <a:effectLst/>
                  <a:latin typeface="+mj-lt"/>
                </a:endParaRPr>
              </a:p>
              <a:p>
                <a:pPr algn="ct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sSub>
                        <m:sSubPr>
                          <m:ctrlPr>
                            <a:rPr lang="en-US" sz="2000" b="1" i="1">
                              <a:solidFill>
                                <a:srgbClr val="FFFFFF"/>
                              </a:solidFill>
                              <a:effectLst/>
                              <a:latin typeface="Cambria Math" panose="02040503050406030204" pitchFamily="18" charset="0"/>
                            </a:rPr>
                          </m:ctrlPr>
                        </m:sSubPr>
                        <m:e>
                          <m:r>
                            <a:rPr lang="en-US" sz="2000" b="1" i="1">
                              <a:solidFill>
                                <a:srgbClr val="FFFFFF"/>
                              </a:solidFill>
                              <a:effectLst/>
                              <a:latin typeface="Cambria Math" panose="02040503050406030204" pitchFamily="18" charset="0"/>
                            </a:rPr>
                            <m:t>𝑩</m:t>
                          </m:r>
                        </m:e>
                        <m:sub>
                          <m:r>
                            <a:rPr lang="en-US" sz="2000" b="1" i="1">
                              <a:solidFill>
                                <a:srgbClr val="FFFFFF"/>
                              </a:solidFill>
                              <a:effectLst/>
                              <a:latin typeface="Cambria Math" panose="02040503050406030204" pitchFamily="18" charset="0"/>
                            </a:rPr>
                            <m:t>𝒎𝒂𝒙</m:t>
                          </m:r>
                        </m:sub>
                      </m:sSub>
                      <m:r>
                        <a:rPr lang="en-US" sz="2000" b="1" i="1">
                          <a:solidFill>
                            <a:srgbClr val="FFFFFF"/>
                          </a:solidFill>
                          <a:effectLst/>
                          <a:latin typeface="Cambria Math" panose="02040503050406030204" pitchFamily="18" charset="0"/>
                        </a:rPr>
                        <m:t>=</m:t>
                      </m:r>
                      <m:r>
                        <a:rPr lang="en-US" sz="2000" b="1" i="1">
                          <a:solidFill>
                            <a:srgbClr val="FFFFFF"/>
                          </a:solidFill>
                          <a:effectLst/>
                          <a:latin typeface="Cambria Math" panose="02040503050406030204" pitchFamily="18" charset="0"/>
                        </a:rPr>
                        <m:t>𝟓</m:t>
                      </m:r>
                      <m:r>
                        <a:rPr lang="en-US" sz="2000" b="1" i="1">
                          <a:solidFill>
                            <a:srgbClr val="FFFFFF"/>
                          </a:solidFill>
                          <a:effectLst/>
                          <a:latin typeface="Cambria Math" panose="02040503050406030204" pitchFamily="18" charset="0"/>
                        </a:rPr>
                        <m:t>×</m:t>
                      </m:r>
                      <m:sSup>
                        <m:sSupPr>
                          <m:ctrlPr>
                            <a:rPr lang="en-US" sz="2000" b="1" i="1">
                              <a:solidFill>
                                <a:srgbClr val="FFFFFF"/>
                              </a:solidFill>
                              <a:effectLst/>
                              <a:latin typeface="Cambria Math" panose="02040503050406030204" pitchFamily="18" charset="0"/>
                            </a:rPr>
                          </m:ctrlPr>
                        </m:sSupPr>
                        <m:e>
                          <m:r>
                            <a:rPr lang="en-US" sz="2000" b="1" i="1">
                              <a:solidFill>
                                <a:srgbClr val="FFFFFF"/>
                              </a:solidFill>
                              <a:effectLst/>
                              <a:latin typeface="Cambria Math" panose="02040503050406030204" pitchFamily="18" charset="0"/>
                            </a:rPr>
                            <m:t>𝟏𝟎</m:t>
                          </m:r>
                        </m:e>
                        <m:sup>
                          <m:r>
                            <a:rPr lang="en-US" sz="2000" b="1" i="1">
                              <a:solidFill>
                                <a:srgbClr val="FFFFFF"/>
                              </a:solidFill>
                              <a:effectLst/>
                              <a:latin typeface="Cambria Math" panose="02040503050406030204" pitchFamily="18" charset="0"/>
                            </a:rPr>
                            <m:t>𝟏𝟕</m:t>
                          </m:r>
                        </m:sup>
                      </m:sSup>
                      <m:r>
                        <a:rPr lang="en-US" sz="2000" b="1" i="1">
                          <a:solidFill>
                            <a:srgbClr val="FFFFFF"/>
                          </a:solidFill>
                          <a:effectLst/>
                          <a:latin typeface="Cambria Math" panose="02040503050406030204" pitchFamily="18" charset="0"/>
                        </a:rPr>
                        <m:t>𝑮</m:t>
                      </m:r>
                      <m:r>
                        <a:rPr lang="en-US" sz="2000" b="1" i="1">
                          <a:solidFill>
                            <a:srgbClr val="FFFFFF"/>
                          </a:solidFill>
                          <a:effectLst/>
                          <a:latin typeface="Cambria Math" panose="02040503050406030204" pitchFamily="18" charset="0"/>
                        </a:rPr>
                        <m:t>,</m:t>
                      </m:r>
                    </m:oMath>
                  </m:oMathPara>
                </a14:m>
                <a:endParaRPr lang="en-IN" sz="2000" b="1" i="1" dirty="0">
                  <a:solidFill>
                    <a:srgbClr val="FFFFFF"/>
                  </a:solidFill>
                  <a:effectLst/>
                  <a:latin typeface="+mj-lt"/>
                </a:endParaRPr>
              </a:p>
              <a:p>
                <a:pPr algn="ct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r>
                        <a:rPr lang="en-US" sz="2000" b="1" i="1">
                          <a:solidFill>
                            <a:srgbClr val="FFFFFF"/>
                          </a:solidFill>
                          <a:latin typeface="Cambria Math" panose="02040503050406030204" pitchFamily="18" charset="0"/>
                        </a:rPr>
                        <m:t>𝝂</m:t>
                      </m:r>
                      <m:r>
                        <a:rPr lang="en-US" sz="2000" b="1" i="1">
                          <a:solidFill>
                            <a:srgbClr val="FFFFFF"/>
                          </a:solidFill>
                          <a:latin typeface="Cambria Math" panose="02040503050406030204" pitchFamily="18" charset="0"/>
                        </a:rPr>
                        <m:t>=</m:t>
                      </m:r>
                      <m:r>
                        <a:rPr lang="en-US" sz="2000" b="1" i="1">
                          <a:solidFill>
                            <a:srgbClr val="FFFFFF"/>
                          </a:solidFill>
                          <a:latin typeface="Cambria Math" panose="02040503050406030204" pitchFamily="18" charset="0"/>
                        </a:rPr>
                        <m:t>𝟓𝟎𝟎</m:t>
                      </m:r>
                      <m:r>
                        <a:rPr lang="en-US" sz="2000" b="1" i="1">
                          <a:solidFill>
                            <a:srgbClr val="FFFFFF"/>
                          </a:solidFill>
                          <a:latin typeface="Cambria Math" panose="02040503050406030204" pitchFamily="18" charset="0"/>
                        </a:rPr>
                        <m:t>𝑯𝒛</m:t>
                      </m:r>
                    </m:oMath>
                  </m:oMathPara>
                </a14:m>
                <a:endParaRPr lang="en-US" sz="2000" b="1" dirty="0">
                  <a:solidFill>
                    <a:srgbClr val="FFFFFF"/>
                  </a:solidFill>
                  <a:effectLst/>
                  <a:latin typeface="+mj-lt"/>
                </a:endParaRPr>
              </a:p>
            </p:txBody>
          </p:sp>
        </mc:Choice>
        <mc:Fallback xmlns="">
          <p:sp>
            <p:nvSpPr>
              <p:cNvPr id="3" name="TextBox 2">
                <a:extLst>
                  <a:ext uri="{FF2B5EF4-FFF2-40B4-BE49-F238E27FC236}">
                    <a16:creationId xmlns:a16="http://schemas.microsoft.com/office/drawing/2014/main" id="{8CA5CCD9-98C3-4E98-B15F-440892205C16}"/>
                  </a:ext>
                </a:extLst>
              </p:cNvPr>
              <p:cNvSpPr txBox="1">
                <a:spLocks noRot="1" noChangeAspect="1" noMove="1" noResize="1" noEditPoints="1" noAdjustHandles="1" noChangeArrowheads="1" noChangeShapeType="1" noTextEdit="1"/>
              </p:cNvSpPr>
              <p:nvPr/>
            </p:nvSpPr>
            <p:spPr>
              <a:xfrm>
                <a:off x="440286" y="1492370"/>
                <a:ext cx="3686138" cy="5167223"/>
              </a:xfrm>
              <a:prstGeom prst="rect">
                <a:avLst/>
              </a:prstGeom>
              <a:blipFill>
                <a:blip r:embed="rId5"/>
                <a:stretch>
                  <a:fillRect t="-708" r="-1488"/>
                </a:stretch>
              </a:blipFill>
            </p:spPr>
            <p:txBody>
              <a:bodyPr/>
              <a:lstStyle/>
              <a:p>
                <a:r>
                  <a:rPr lang="en-IN">
                    <a:noFill/>
                  </a:rPr>
                  <a:t> </a:t>
                </a:r>
              </a:p>
            </p:txBody>
          </p:sp>
        </mc:Fallback>
      </mc:AlternateContent>
      <p:sp>
        <p:nvSpPr>
          <p:cNvPr id="4" name="TextBox 3">
            <a:extLst>
              <a:ext uri="{FF2B5EF4-FFF2-40B4-BE49-F238E27FC236}">
                <a16:creationId xmlns:a16="http://schemas.microsoft.com/office/drawing/2014/main" id="{F0D932B7-AAAA-F05B-48C4-4255AEA42929}"/>
              </a:ext>
            </a:extLst>
          </p:cNvPr>
          <p:cNvSpPr txBox="1"/>
          <p:nvPr/>
        </p:nvSpPr>
        <p:spPr>
          <a:xfrm>
            <a:off x="6093490" y="6173662"/>
            <a:ext cx="6094562" cy="646331"/>
          </a:xfrm>
          <a:prstGeom prst="rect">
            <a:avLst/>
          </a:prstGeom>
          <a:noFill/>
        </p:spPr>
        <p:txBody>
          <a:bodyPr wrap="square">
            <a:spAutoFit/>
          </a:bodyPr>
          <a:lstStyle/>
          <a:p>
            <a:pPr algn="r"/>
            <a:r>
              <a:rPr lang="en-IN" dirty="0">
                <a:solidFill>
                  <a:schemeClr val="bg1"/>
                </a:solidFill>
              </a:rPr>
              <a:t>MD</a:t>
            </a:r>
            <a:r>
              <a:rPr lang="en-IN" sz="1800" dirty="0">
                <a:solidFill>
                  <a:schemeClr val="bg1"/>
                </a:solidFill>
              </a:rPr>
              <a:t> &amp; Mukhopadhyay 2023</a:t>
            </a:r>
          </a:p>
          <a:p>
            <a:pPr algn="r"/>
            <a:r>
              <a:rPr lang="en-IN" sz="1800" dirty="0">
                <a:solidFill>
                  <a:schemeClr val="bg1"/>
                </a:solidFill>
                <a:latin typeface="Calibri" panose="020F0502020204030204" pitchFamily="34" charset="0"/>
                <a:ea typeface="Calibri" panose="020F0502020204030204" pitchFamily="34" charset="0"/>
                <a:cs typeface="Vrinda" panose="020B0502040204020203" pitchFamily="34" charset="0"/>
              </a:rPr>
              <a:t>arXiv:</a:t>
            </a: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2302.03706</a:t>
            </a:r>
            <a:endParaRPr lang="en-IN" sz="1800" dirty="0">
              <a:solidFill>
                <a:schemeClr val="bg1"/>
              </a:solidFill>
            </a:endParaRPr>
          </a:p>
        </p:txBody>
      </p:sp>
      <p:pic>
        <p:nvPicPr>
          <p:cNvPr id="2" name="Picture 1" descr="Chart&#10;&#10;Description automatically generated">
            <a:extLst>
              <a:ext uri="{FF2B5EF4-FFF2-40B4-BE49-F238E27FC236}">
                <a16:creationId xmlns:a16="http://schemas.microsoft.com/office/drawing/2014/main" id="{8172E740-7D96-BED6-537A-48C7F0A68A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2329" y="614407"/>
            <a:ext cx="7279635" cy="4459069"/>
          </a:xfrm>
          <a:prstGeom prst="rect">
            <a:avLst/>
          </a:prstGeom>
        </p:spPr>
      </p:pic>
      <p:sp>
        <p:nvSpPr>
          <p:cNvPr id="6" name="TextBox 5">
            <a:extLst>
              <a:ext uri="{FF2B5EF4-FFF2-40B4-BE49-F238E27FC236}">
                <a16:creationId xmlns:a16="http://schemas.microsoft.com/office/drawing/2014/main" id="{E1AD96AD-AEAB-2E2C-B474-D4487F9211F5}"/>
              </a:ext>
            </a:extLst>
          </p:cNvPr>
          <p:cNvSpPr txBox="1"/>
          <p:nvPr/>
        </p:nvSpPr>
        <p:spPr>
          <a:xfrm>
            <a:off x="6510886" y="5365573"/>
            <a:ext cx="6121400" cy="400110"/>
          </a:xfrm>
          <a:prstGeom prst="rect">
            <a:avLst/>
          </a:prstGeom>
          <a:noFill/>
        </p:spPr>
        <p:txBody>
          <a:bodyPr wrap="square">
            <a:spAutoFit/>
          </a:bodyPr>
          <a:lstStyle/>
          <a:p>
            <a:r>
              <a:rPr lang="en-IN" sz="2000" dirty="0">
                <a:solidFill>
                  <a:schemeClr val="bg1"/>
                </a:solidFill>
                <a:highlight>
                  <a:srgbClr val="FFCCCC"/>
                </a:highlight>
              </a:rPr>
              <a:t>Actually not detected yet, REASON?</a:t>
            </a:r>
          </a:p>
        </p:txBody>
      </p:sp>
    </p:spTree>
    <p:extLst>
      <p:ext uri="{BB962C8B-B14F-4D97-AF65-F5344CB8AC3E}">
        <p14:creationId xmlns:p14="http://schemas.microsoft.com/office/powerpoint/2010/main" val="10157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6565"/>
    </mc:Choice>
    <mc:Fallback xmlns="">
      <p:transition spd="slow" advTm="3656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3CBA5956-CBB4-1D00-752E-9BB76EA8487A}"/>
              </a:ext>
            </a:extLst>
          </p:cNvPr>
          <p:cNvSpPr/>
          <p:nvPr/>
        </p:nvSpPr>
        <p:spPr>
          <a:xfrm>
            <a:off x="2235684" y="658613"/>
            <a:ext cx="7410490" cy="854497"/>
          </a:xfrm>
          <a:prstGeom prst="roundRect">
            <a:avLst/>
          </a:prstGeom>
          <a:gradFill flip="none" rotWithShape="1">
            <a:gsLst>
              <a:gs pos="0">
                <a:schemeClr val="accent1">
                  <a:lumMod val="10000"/>
                  <a:lumOff val="90000"/>
                  <a:shade val="30000"/>
                  <a:satMod val="115000"/>
                </a:schemeClr>
              </a:gs>
              <a:gs pos="50000">
                <a:schemeClr val="accent1">
                  <a:lumMod val="10000"/>
                  <a:lumOff val="90000"/>
                  <a:shade val="67500"/>
                  <a:satMod val="115000"/>
                </a:schemeClr>
              </a:gs>
              <a:gs pos="100000">
                <a:schemeClr val="accent1">
                  <a:lumMod val="10000"/>
                  <a:lumOff val="90000"/>
                  <a:shade val="100000"/>
                  <a:satMod val="115000"/>
                </a:schemeClr>
              </a:gs>
            </a:gsLst>
            <a:lin ang="135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p>
        </p:txBody>
      </p:sp>
      <p:sp>
        <p:nvSpPr>
          <p:cNvPr id="4" name="TextBox 3">
            <a:extLst>
              <a:ext uri="{FF2B5EF4-FFF2-40B4-BE49-F238E27FC236}">
                <a16:creationId xmlns:a16="http://schemas.microsoft.com/office/drawing/2014/main" id="{0971D509-5E67-17CF-005D-11F7C1049311}"/>
              </a:ext>
            </a:extLst>
          </p:cNvPr>
          <p:cNvSpPr txBox="1"/>
          <p:nvPr/>
        </p:nvSpPr>
        <p:spPr>
          <a:xfrm>
            <a:off x="2390754" y="865204"/>
            <a:ext cx="3793467" cy="369332"/>
          </a:xfrm>
          <a:prstGeom prst="rect">
            <a:avLst/>
          </a:prstGeom>
          <a:noFill/>
        </p:spPr>
        <p:txBody>
          <a:bodyPr wrap="square">
            <a:spAutoFit/>
          </a:bodyPr>
          <a:lstStyle/>
          <a:p>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GW strain (h)   ∝ </a:t>
            </a:r>
            <a:endParaRPr lang="en-IN" dirty="0">
              <a:solidFill>
                <a:schemeClr val="accent5">
                  <a:lumMod val="50000"/>
                </a:schemeClr>
              </a:solidFill>
            </a:endParaRPr>
          </a:p>
        </p:txBody>
      </p:sp>
      <p:sp>
        <p:nvSpPr>
          <p:cNvPr id="6" name="TextBox 5">
            <a:extLst>
              <a:ext uri="{FF2B5EF4-FFF2-40B4-BE49-F238E27FC236}">
                <a16:creationId xmlns:a16="http://schemas.microsoft.com/office/drawing/2014/main" id="{2835043D-6B9E-B25B-1FDE-3F49004E54A4}"/>
              </a:ext>
            </a:extLst>
          </p:cNvPr>
          <p:cNvSpPr txBox="1"/>
          <p:nvPr/>
        </p:nvSpPr>
        <p:spPr>
          <a:xfrm>
            <a:off x="3435629" y="598704"/>
            <a:ext cx="4017753" cy="923330"/>
          </a:xfrm>
          <a:prstGeom prst="rect">
            <a:avLst/>
          </a:prstGeom>
          <a:noFill/>
        </p:spPr>
        <p:txBody>
          <a:bodyPr wrap="square">
            <a:spAutoFit/>
          </a:bodyPr>
          <a:lstStyle/>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Rotation frequency (</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Ω</a:t>
            </a: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a:t>
            </a:r>
          </a:p>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Obliquity angle (</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χ</a:t>
            </a: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 </a:t>
            </a:r>
            <a:endParaRPr lang="en-IN" dirty="0">
              <a:solidFill>
                <a:schemeClr val="accent5">
                  <a:lumMod val="50000"/>
                </a:schemeClr>
              </a:solidFill>
            </a:endParaRPr>
          </a:p>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Magnetic field strength (B)</a:t>
            </a:r>
          </a:p>
        </p:txBody>
      </p:sp>
      <p:sp>
        <p:nvSpPr>
          <p:cNvPr id="7" name="TextBox 6">
            <a:extLst>
              <a:ext uri="{FF2B5EF4-FFF2-40B4-BE49-F238E27FC236}">
                <a16:creationId xmlns:a16="http://schemas.microsoft.com/office/drawing/2014/main" id="{EB7BF38A-6112-1E54-BD08-F2AE6D7FE8A2}"/>
              </a:ext>
            </a:extLst>
          </p:cNvPr>
          <p:cNvSpPr txBox="1"/>
          <p:nvPr/>
        </p:nvSpPr>
        <p:spPr>
          <a:xfrm>
            <a:off x="6670498" y="476247"/>
            <a:ext cx="750498" cy="1107996"/>
          </a:xfrm>
          <a:prstGeom prst="rect">
            <a:avLst/>
          </a:prstGeom>
          <a:noFill/>
        </p:spPr>
        <p:txBody>
          <a:bodyPr wrap="square" rtlCol="0">
            <a:spAutoFit/>
          </a:bodyPr>
          <a:lstStyle/>
          <a:p>
            <a:r>
              <a:rPr lang="en-IN" sz="6600" dirty="0"/>
              <a:t>}</a:t>
            </a:r>
          </a:p>
        </p:txBody>
      </p:sp>
      <p:sp>
        <p:nvSpPr>
          <p:cNvPr id="24" name="TextBox 23">
            <a:extLst>
              <a:ext uri="{FF2B5EF4-FFF2-40B4-BE49-F238E27FC236}">
                <a16:creationId xmlns:a16="http://schemas.microsoft.com/office/drawing/2014/main" id="{68465B4A-C58F-3E89-7791-761588CCEBD4}"/>
              </a:ext>
            </a:extLst>
          </p:cNvPr>
          <p:cNvSpPr txBox="1"/>
          <p:nvPr/>
        </p:nvSpPr>
        <p:spPr>
          <a:xfrm>
            <a:off x="7128933" y="823296"/>
            <a:ext cx="2827383" cy="461665"/>
          </a:xfrm>
          <a:prstGeom prst="rect">
            <a:avLst/>
          </a:prstGeom>
          <a:noFill/>
        </p:spPr>
        <p:txBody>
          <a:bodyPr wrap="square" rtlCol="0">
            <a:spAutoFit/>
          </a:bodyPr>
          <a:lstStyle/>
          <a:p>
            <a:r>
              <a:rPr lang="en-IN" sz="2400" dirty="0">
                <a:solidFill>
                  <a:schemeClr val="accent1">
                    <a:lumMod val="75000"/>
                    <a:lumOff val="25000"/>
                  </a:schemeClr>
                </a:solidFill>
              </a:rPr>
              <a:t>Decays with time!</a:t>
            </a:r>
          </a:p>
        </p:txBody>
      </p:sp>
      <p:sp>
        <p:nvSpPr>
          <p:cNvPr id="2" name="Rectangle 1">
            <a:extLst>
              <a:ext uri="{FF2B5EF4-FFF2-40B4-BE49-F238E27FC236}">
                <a16:creationId xmlns:a16="http://schemas.microsoft.com/office/drawing/2014/main" id="{8CFD0B9F-836D-D6B0-3B00-9A86C272A9D9}"/>
              </a:ext>
            </a:extLst>
          </p:cNvPr>
          <p:cNvSpPr/>
          <p:nvPr/>
        </p:nvSpPr>
        <p:spPr>
          <a:xfrm>
            <a:off x="2376459" y="1473551"/>
            <a:ext cx="7128939" cy="646331"/>
          </a:xfrm>
          <a:prstGeom prst="rect">
            <a:avLst/>
          </a:prstGeom>
          <a:noFill/>
        </p:spPr>
        <p:txBody>
          <a:bodyPr wrap="none" lIns="91440" tIns="45720" rIns="91440" bIns="45720">
            <a:spAutoFit/>
          </a:bodyPr>
          <a:lstStyle/>
          <a:p>
            <a:pPr algn="ctr"/>
            <a:r>
              <a:rPr lang="en-IN" sz="3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Vrinda" panose="020B0502040204020203" pitchFamily="34" charset="0"/>
              </a:rPr>
              <a:t>Then how long we can detect them?</a:t>
            </a:r>
            <a:endParaRPr lang="en-IN" sz="3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068088750"/>
      </p:ext>
    </p:extLst>
  </p:cSld>
  <p:clrMapOvr>
    <a:masterClrMapping/>
  </p:clrMapOvr>
  <mc:AlternateContent xmlns:mc="http://schemas.openxmlformats.org/markup-compatibility/2006" xmlns:p14="http://schemas.microsoft.com/office/powerpoint/2010/main">
    <mc:Choice Requires="p14">
      <p:transition spd="slow" p14:dur="2000" advTm="26969"/>
    </mc:Choice>
    <mc:Fallback xmlns="">
      <p:transition spd="slow" advTm="2696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3CBA5956-CBB4-1D00-752E-9BB76EA8487A}"/>
              </a:ext>
            </a:extLst>
          </p:cNvPr>
          <p:cNvSpPr/>
          <p:nvPr/>
        </p:nvSpPr>
        <p:spPr>
          <a:xfrm>
            <a:off x="2235684" y="658613"/>
            <a:ext cx="7410490" cy="854497"/>
          </a:xfrm>
          <a:prstGeom prst="roundRect">
            <a:avLst/>
          </a:prstGeom>
          <a:gradFill flip="none" rotWithShape="1">
            <a:gsLst>
              <a:gs pos="0">
                <a:schemeClr val="accent1">
                  <a:lumMod val="10000"/>
                  <a:lumOff val="90000"/>
                  <a:shade val="30000"/>
                  <a:satMod val="115000"/>
                </a:schemeClr>
              </a:gs>
              <a:gs pos="50000">
                <a:schemeClr val="accent1">
                  <a:lumMod val="10000"/>
                  <a:lumOff val="90000"/>
                  <a:shade val="67500"/>
                  <a:satMod val="115000"/>
                </a:schemeClr>
              </a:gs>
              <a:gs pos="100000">
                <a:schemeClr val="accent1">
                  <a:lumMod val="10000"/>
                  <a:lumOff val="90000"/>
                  <a:shade val="100000"/>
                  <a:satMod val="115000"/>
                </a:schemeClr>
              </a:gs>
            </a:gsLst>
            <a:lin ang="135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p>
        </p:txBody>
      </p:sp>
      <p:sp>
        <p:nvSpPr>
          <p:cNvPr id="4" name="TextBox 3">
            <a:extLst>
              <a:ext uri="{FF2B5EF4-FFF2-40B4-BE49-F238E27FC236}">
                <a16:creationId xmlns:a16="http://schemas.microsoft.com/office/drawing/2014/main" id="{0971D509-5E67-17CF-005D-11F7C1049311}"/>
              </a:ext>
            </a:extLst>
          </p:cNvPr>
          <p:cNvSpPr txBox="1"/>
          <p:nvPr/>
        </p:nvSpPr>
        <p:spPr>
          <a:xfrm>
            <a:off x="2390754" y="865204"/>
            <a:ext cx="3793467" cy="369332"/>
          </a:xfrm>
          <a:prstGeom prst="rect">
            <a:avLst/>
          </a:prstGeom>
          <a:noFill/>
        </p:spPr>
        <p:txBody>
          <a:bodyPr wrap="square">
            <a:spAutoFit/>
          </a:bodyPr>
          <a:lstStyle/>
          <a:p>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GW strain (h)   ∝ </a:t>
            </a:r>
            <a:endParaRPr lang="en-IN" dirty="0">
              <a:solidFill>
                <a:schemeClr val="accent5">
                  <a:lumMod val="50000"/>
                </a:schemeClr>
              </a:solidFill>
            </a:endParaRPr>
          </a:p>
        </p:txBody>
      </p:sp>
      <p:sp>
        <p:nvSpPr>
          <p:cNvPr id="6" name="TextBox 5">
            <a:extLst>
              <a:ext uri="{FF2B5EF4-FFF2-40B4-BE49-F238E27FC236}">
                <a16:creationId xmlns:a16="http://schemas.microsoft.com/office/drawing/2014/main" id="{2835043D-6B9E-B25B-1FDE-3F49004E54A4}"/>
              </a:ext>
            </a:extLst>
          </p:cNvPr>
          <p:cNvSpPr txBox="1"/>
          <p:nvPr/>
        </p:nvSpPr>
        <p:spPr>
          <a:xfrm>
            <a:off x="3435629" y="598704"/>
            <a:ext cx="4017753" cy="923330"/>
          </a:xfrm>
          <a:prstGeom prst="rect">
            <a:avLst/>
          </a:prstGeom>
          <a:noFill/>
        </p:spPr>
        <p:txBody>
          <a:bodyPr wrap="square">
            <a:spAutoFit/>
          </a:bodyPr>
          <a:lstStyle/>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Rotation frequency (</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Ω</a:t>
            </a: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a:t>
            </a:r>
          </a:p>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Obliquity angle (</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χ</a:t>
            </a: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 </a:t>
            </a:r>
            <a:endParaRPr lang="en-IN" dirty="0">
              <a:solidFill>
                <a:schemeClr val="accent5">
                  <a:lumMod val="50000"/>
                </a:schemeClr>
              </a:solidFill>
            </a:endParaRPr>
          </a:p>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Magnetic field strength (B)</a:t>
            </a:r>
          </a:p>
        </p:txBody>
      </p:sp>
      <p:sp>
        <p:nvSpPr>
          <p:cNvPr id="7" name="TextBox 6">
            <a:extLst>
              <a:ext uri="{FF2B5EF4-FFF2-40B4-BE49-F238E27FC236}">
                <a16:creationId xmlns:a16="http://schemas.microsoft.com/office/drawing/2014/main" id="{EB7BF38A-6112-1E54-BD08-F2AE6D7FE8A2}"/>
              </a:ext>
            </a:extLst>
          </p:cNvPr>
          <p:cNvSpPr txBox="1"/>
          <p:nvPr/>
        </p:nvSpPr>
        <p:spPr>
          <a:xfrm>
            <a:off x="6670498" y="476247"/>
            <a:ext cx="750498" cy="1107996"/>
          </a:xfrm>
          <a:prstGeom prst="rect">
            <a:avLst/>
          </a:prstGeom>
          <a:noFill/>
        </p:spPr>
        <p:txBody>
          <a:bodyPr wrap="square" rtlCol="0">
            <a:spAutoFit/>
          </a:bodyPr>
          <a:lstStyle/>
          <a:p>
            <a:r>
              <a:rPr lang="en-IN" sz="6600" dirty="0"/>
              <a:t>}</a:t>
            </a:r>
          </a:p>
        </p:txBody>
      </p:sp>
      <p:sp>
        <p:nvSpPr>
          <p:cNvPr id="9" name="TextBox 8">
            <a:extLst>
              <a:ext uri="{FF2B5EF4-FFF2-40B4-BE49-F238E27FC236}">
                <a16:creationId xmlns:a16="http://schemas.microsoft.com/office/drawing/2014/main" id="{B57BD82C-DE65-2DA5-241B-832E49286CBB}"/>
              </a:ext>
            </a:extLst>
          </p:cNvPr>
          <p:cNvSpPr txBox="1"/>
          <p:nvPr/>
        </p:nvSpPr>
        <p:spPr>
          <a:xfrm>
            <a:off x="5177" y="6505876"/>
            <a:ext cx="2013872" cy="261867"/>
          </a:xfrm>
          <a:prstGeom prst="rect">
            <a:avLst/>
          </a:prstGeom>
          <a:noFill/>
        </p:spPr>
        <p:txBody>
          <a:bodyPr wrap="square">
            <a:spAutoFit/>
          </a:bodyPr>
          <a:lstStyle/>
          <a:p>
            <a:pPr>
              <a:lnSpc>
                <a:spcPct val="107000"/>
              </a:lnSpc>
            </a:pPr>
            <a:r>
              <a:rPr lang="en-IN" sz="1100" dirty="0"/>
              <a:t>Chau &amp; Henriksen 1970</a:t>
            </a:r>
          </a:p>
        </p:txBody>
      </p:sp>
      <p:sp>
        <p:nvSpPr>
          <p:cNvPr id="16" name="TextBox 15">
            <a:extLst>
              <a:ext uri="{FF2B5EF4-FFF2-40B4-BE49-F238E27FC236}">
                <a16:creationId xmlns:a16="http://schemas.microsoft.com/office/drawing/2014/main" id="{14887C6D-F997-6CD1-F3AD-15D3917EF346}"/>
              </a:ext>
            </a:extLst>
          </p:cNvPr>
          <p:cNvSpPr txBox="1"/>
          <p:nvPr/>
        </p:nvSpPr>
        <p:spPr>
          <a:xfrm>
            <a:off x="-99646" y="2188254"/>
            <a:ext cx="2890973" cy="467564"/>
          </a:xfrm>
          <a:prstGeom prst="rect">
            <a:avLst/>
          </a:prstGeom>
          <a:noFill/>
        </p:spPr>
        <p:txBody>
          <a:bodyPr wrap="square">
            <a:spAutoFit/>
          </a:bodyPr>
          <a:lstStyle/>
          <a:p>
            <a:pPr algn="ctr">
              <a:lnSpc>
                <a:spcPct val="107000"/>
              </a:lnSpc>
              <a:spcAft>
                <a:spcPts val="800"/>
              </a:spcAft>
            </a:pPr>
            <a:r>
              <a:rPr lang="el-GR" sz="2400" dirty="0">
                <a:solidFill>
                  <a:schemeClr val="accent1">
                    <a:lumMod val="50000"/>
                    <a:lumOff val="50000"/>
                  </a:schemeClr>
                </a:solidFill>
                <a:effectLst/>
                <a:latin typeface="Calibri" panose="020F0502020204030204" pitchFamily="34" charset="0"/>
                <a:ea typeface="Calibri" panose="020F0502020204030204" pitchFamily="34" charset="0"/>
                <a:cs typeface="Vrinda" panose="020B0502040204020203" pitchFamily="34" charset="0"/>
              </a:rPr>
              <a:t>Ω</a:t>
            </a:r>
            <a:r>
              <a:rPr lang="en-IN" sz="2400" dirty="0">
                <a:solidFill>
                  <a:schemeClr val="accent1">
                    <a:lumMod val="50000"/>
                    <a:lumOff val="50000"/>
                  </a:schemeClr>
                </a:solidFill>
                <a:effectLst/>
                <a:latin typeface="Calibri" panose="020F0502020204030204" pitchFamily="34" charset="0"/>
                <a:ea typeface="Calibri" panose="020F0502020204030204" pitchFamily="34" charset="0"/>
                <a:cs typeface="Vrinda" panose="020B0502040204020203" pitchFamily="34" charset="0"/>
              </a:rPr>
              <a:t> and </a:t>
            </a:r>
            <a:r>
              <a:rPr lang="el-GR" sz="2400" dirty="0">
                <a:solidFill>
                  <a:schemeClr val="accent1">
                    <a:lumMod val="50000"/>
                    <a:lumOff val="50000"/>
                  </a:schemeClr>
                </a:solidFill>
                <a:effectLst/>
                <a:latin typeface="Cambria Math" panose="02040503050406030204" pitchFamily="18" charset="0"/>
                <a:ea typeface="Cambria Math" panose="02040503050406030204" pitchFamily="18" charset="0"/>
                <a:cs typeface="Vrinda" panose="020B0502040204020203" pitchFamily="34" charset="0"/>
              </a:rPr>
              <a:t>χ</a:t>
            </a:r>
            <a:r>
              <a:rPr lang="en-IN" sz="2400" dirty="0">
                <a:solidFill>
                  <a:schemeClr val="accent1">
                    <a:lumMod val="50000"/>
                    <a:lumOff val="50000"/>
                  </a:schemeClr>
                </a:solidFill>
                <a:effectLst/>
                <a:latin typeface="Cambria Math" panose="02040503050406030204" pitchFamily="18" charset="0"/>
                <a:ea typeface="Cambria Math" panose="02040503050406030204" pitchFamily="18" charset="0"/>
                <a:cs typeface="Vrinda" panose="020B0502040204020203" pitchFamily="34" charset="0"/>
              </a:rPr>
              <a:t> evolution</a:t>
            </a:r>
            <a:r>
              <a:rPr lang="en-IN" sz="2400" dirty="0">
                <a:solidFill>
                  <a:schemeClr val="accent1">
                    <a:lumMod val="50000"/>
                    <a:lumOff val="50000"/>
                  </a:schemeClr>
                </a:solidFill>
                <a:effectLst/>
                <a:latin typeface="Calibri" panose="020F0502020204030204" pitchFamily="34" charset="0"/>
                <a:ea typeface="Calibri" panose="020F0502020204030204" pitchFamily="34" charset="0"/>
                <a:cs typeface="Vrinda" panose="020B0502040204020203" pitchFamily="34" charset="0"/>
              </a:rPr>
              <a:t>:</a:t>
            </a:r>
            <a:endParaRPr lang="en-IN" sz="1800" dirty="0">
              <a:effectLst/>
              <a:latin typeface="Calibri" panose="020F0502020204030204" pitchFamily="34" charset="0"/>
              <a:ea typeface="Calibri" panose="020F0502020204030204" pitchFamily="34" charset="0"/>
              <a:cs typeface="Vrinda" panose="020B0502040204020203" pitchFamily="34" charset="0"/>
            </a:endParaRPr>
          </a:p>
        </p:txBody>
      </p:sp>
      <p:cxnSp>
        <p:nvCxnSpPr>
          <p:cNvPr id="20" name="Straight Connector 19">
            <a:extLst>
              <a:ext uri="{FF2B5EF4-FFF2-40B4-BE49-F238E27FC236}">
                <a16:creationId xmlns:a16="http://schemas.microsoft.com/office/drawing/2014/main" id="{B609FD90-2370-4A31-CA83-263AC95631FF}"/>
              </a:ext>
            </a:extLst>
          </p:cNvPr>
          <p:cNvCxnSpPr>
            <a:cxnSpLocks/>
          </p:cNvCxnSpPr>
          <p:nvPr/>
        </p:nvCxnSpPr>
        <p:spPr>
          <a:xfrm>
            <a:off x="6950807" y="2705127"/>
            <a:ext cx="0" cy="3994231"/>
          </a:xfrm>
          <a:prstGeom prst="line">
            <a:avLst/>
          </a:prstGeom>
        </p:spPr>
        <p:style>
          <a:lnRef idx="3">
            <a:schemeClr val="accent3"/>
          </a:lnRef>
          <a:fillRef idx="0">
            <a:schemeClr val="accent3"/>
          </a:fillRef>
          <a:effectRef idx="2">
            <a:schemeClr val="accent3"/>
          </a:effectRef>
          <a:fontRef idx="minor">
            <a:schemeClr val="tx1"/>
          </a:fontRef>
        </p:style>
      </p:cxnSp>
      <p:sp>
        <p:nvSpPr>
          <p:cNvPr id="24" name="TextBox 23">
            <a:extLst>
              <a:ext uri="{FF2B5EF4-FFF2-40B4-BE49-F238E27FC236}">
                <a16:creationId xmlns:a16="http://schemas.microsoft.com/office/drawing/2014/main" id="{68465B4A-C58F-3E89-7791-761588CCEBD4}"/>
              </a:ext>
            </a:extLst>
          </p:cNvPr>
          <p:cNvSpPr txBox="1"/>
          <p:nvPr/>
        </p:nvSpPr>
        <p:spPr>
          <a:xfrm>
            <a:off x="7128933" y="823296"/>
            <a:ext cx="2827383" cy="461665"/>
          </a:xfrm>
          <a:prstGeom prst="rect">
            <a:avLst/>
          </a:prstGeom>
          <a:noFill/>
        </p:spPr>
        <p:txBody>
          <a:bodyPr wrap="square" rtlCol="0">
            <a:spAutoFit/>
          </a:bodyPr>
          <a:lstStyle/>
          <a:p>
            <a:r>
              <a:rPr lang="en-IN" sz="2400" dirty="0">
                <a:solidFill>
                  <a:schemeClr val="accent1">
                    <a:lumMod val="75000"/>
                    <a:lumOff val="25000"/>
                  </a:schemeClr>
                </a:solidFill>
              </a:rPr>
              <a:t>Decays with time!</a:t>
            </a:r>
          </a:p>
        </p:txBody>
      </p:sp>
      <p:sp>
        <p:nvSpPr>
          <p:cNvPr id="28" name="Rectangle: Rounded Corners 27">
            <a:extLst>
              <a:ext uri="{FF2B5EF4-FFF2-40B4-BE49-F238E27FC236}">
                <a16:creationId xmlns:a16="http://schemas.microsoft.com/office/drawing/2014/main" id="{51286BF6-195A-014B-0F86-2B8AE363AA72}"/>
              </a:ext>
            </a:extLst>
          </p:cNvPr>
          <p:cNvSpPr/>
          <p:nvPr/>
        </p:nvSpPr>
        <p:spPr>
          <a:xfrm>
            <a:off x="117944" y="2210290"/>
            <a:ext cx="2461627" cy="445528"/>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N"/>
          </a:p>
        </p:txBody>
      </p:sp>
      <p:sp>
        <p:nvSpPr>
          <p:cNvPr id="2" name="Rectangle 1">
            <a:extLst>
              <a:ext uri="{FF2B5EF4-FFF2-40B4-BE49-F238E27FC236}">
                <a16:creationId xmlns:a16="http://schemas.microsoft.com/office/drawing/2014/main" id="{8CFD0B9F-836D-D6B0-3B00-9A86C272A9D9}"/>
              </a:ext>
            </a:extLst>
          </p:cNvPr>
          <p:cNvSpPr/>
          <p:nvPr/>
        </p:nvSpPr>
        <p:spPr>
          <a:xfrm>
            <a:off x="2376459" y="1473551"/>
            <a:ext cx="7128939" cy="646331"/>
          </a:xfrm>
          <a:prstGeom prst="rect">
            <a:avLst/>
          </a:prstGeom>
          <a:noFill/>
        </p:spPr>
        <p:txBody>
          <a:bodyPr wrap="none" lIns="91440" tIns="45720" rIns="91440" bIns="45720">
            <a:spAutoFit/>
          </a:bodyPr>
          <a:lstStyle/>
          <a:p>
            <a:pPr algn="ctr"/>
            <a:r>
              <a:rPr lang="en-IN" sz="3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Vrinda" panose="020B0502040204020203" pitchFamily="34" charset="0"/>
              </a:rPr>
              <a:t>Then how long we can detect them?</a:t>
            </a:r>
            <a:endParaRPr lang="en-IN" sz="3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3" name="Picture 22" descr="Table&#10;&#10;Description automatically generated with medium confidence">
            <a:extLst>
              <a:ext uri="{FF2B5EF4-FFF2-40B4-BE49-F238E27FC236}">
                <a16:creationId xmlns:a16="http://schemas.microsoft.com/office/drawing/2014/main" id="{BF210936-7355-C71F-DA0A-E4366159C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126" y="6259296"/>
            <a:ext cx="2862758" cy="589391"/>
          </a:xfrm>
          <a:prstGeom prst="rect">
            <a:avLst/>
          </a:prstGeom>
        </p:spPr>
      </p:pic>
      <p:sp>
        <p:nvSpPr>
          <p:cNvPr id="5" name="TextBox 4">
            <a:extLst>
              <a:ext uri="{FF2B5EF4-FFF2-40B4-BE49-F238E27FC236}">
                <a16:creationId xmlns:a16="http://schemas.microsoft.com/office/drawing/2014/main" id="{77B588EB-99B8-248D-6940-2D8026E72839}"/>
              </a:ext>
            </a:extLst>
          </p:cNvPr>
          <p:cNvSpPr txBox="1"/>
          <p:nvPr/>
        </p:nvSpPr>
        <p:spPr>
          <a:xfrm>
            <a:off x="-61846" y="3575055"/>
            <a:ext cx="7293625" cy="646331"/>
          </a:xfrm>
          <a:prstGeom prst="rect">
            <a:avLst/>
          </a:prstGeom>
          <a:noFill/>
        </p:spPr>
        <p:txBody>
          <a:bodyPr wrap="square">
            <a:spAutoFit/>
          </a:bodyPr>
          <a:lstStyle/>
          <a:p>
            <a:r>
              <a:rPr lang="en-IN" sz="1800" dirty="0">
                <a:effectLst/>
                <a:latin typeface="+mj-lt"/>
                <a:ea typeface="Calibri" panose="020F0502020204030204" pitchFamily="34" charset="0"/>
                <a:cs typeface="Vrinda" panose="020B0502040204020203" pitchFamily="34" charset="0"/>
              </a:rPr>
              <a:t>Viscous &amp; thermal effect: </a:t>
            </a:r>
            <a:r>
              <a:rPr lang="en-IN" dirty="0">
                <a:latin typeface="+mj-lt"/>
                <a:ea typeface="Calibri" panose="020F0502020204030204" pitchFamily="34" charset="0"/>
                <a:cs typeface="Vrinda" panose="020B0502040204020203" pitchFamily="34" charset="0"/>
              </a:rPr>
              <a:t>Negligible, </a:t>
            </a:r>
            <a:r>
              <a:rPr lang="en-IN" sz="1600" dirty="0">
                <a:latin typeface="+mj-lt"/>
                <a:ea typeface="Calibri" panose="020F0502020204030204" pitchFamily="34" charset="0"/>
                <a:cs typeface="Vrinda" panose="020B0502040204020203" pitchFamily="34" charset="0"/>
              </a:rPr>
              <a:t>in few hours </a:t>
            </a:r>
            <a:r>
              <a:rPr lang="el-GR" sz="1600" dirty="0">
                <a:latin typeface="+mj-lt"/>
                <a:ea typeface="Calibri" panose="020F0502020204030204" pitchFamily="34" charset="0"/>
                <a:cs typeface="Vrinda" panose="020B0502040204020203" pitchFamily="34" charset="0"/>
              </a:rPr>
              <a:t>χ</a:t>
            </a:r>
            <a:r>
              <a:rPr lang="en-IN" sz="1600" dirty="0">
                <a:latin typeface="+mj-lt"/>
                <a:ea typeface="Calibri" panose="020F0502020204030204" pitchFamily="34" charset="0"/>
                <a:cs typeface="Vrinda" panose="020B0502040204020203" pitchFamily="34" charset="0"/>
              </a:rPr>
              <a:t> increases 3% and saturates</a:t>
            </a:r>
          </a:p>
          <a:p>
            <a:r>
              <a:rPr lang="en-IN" sz="1800" dirty="0">
                <a:latin typeface="+mj-lt"/>
                <a:ea typeface="Calibri" panose="020F0502020204030204" pitchFamily="34" charset="0"/>
                <a:cs typeface="Vrinda" panose="020B0502040204020203" pitchFamily="34" charset="0"/>
              </a:rPr>
              <a:t> </a:t>
            </a:r>
          </a:p>
        </p:txBody>
      </p:sp>
      <p:sp>
        <p:nvSpPr>
          <p:cNvPr id="10" name="TextBox 9">
            <a:extLst>
              <a:ext uri="{FF2B5EF4-FFF2-40B4-BE49-F238E27FC236}">
                <a16:creationId xmlns:a16="http://schemas.microsoft.com/office/drawing/2014/main" id="{A5049AE0-B0C1-41C6-4F05-111F4A11FBF1}"/>
              </a:ext>
            </a:extLst>
          </p:cNvPr>
          <p:cNvSpPr txBox="1"/>
          <p:nvPr/>
        </p:nvSpPr>
        <p:spPr>
          <a:xfrm>
            <a:off x="25599" y="2753252"/>
            <a:ext cx="7206181" cy="369332"/>
          </a:xfrm>
          <a:prstGeom prst="rect">
            <a:avLst/>
          </a:prstGeom>
          <a:noFill/>
        </p:spPr>
        <p:txBody>
          <a:bodyPr wrap="square">
            <a:spAutoFit/>
          </a:bodyPr>
          <a:lstStyle/>
          <a:p>
            <a:r>
              <a:rPr lang="en-IN" dirty="0">
                <a:effectLst/>
                <a:latin typeface="+mj-lt"/>
                <a:ea typeface="Calibri" panose="020F0502020204030204" pitchFamily="34" charset="0"/>
                <a:cs typeface="Vrinda" panose="020B0502040204020203" pitchFamily="34" charset="0"/>
              </a:rPr>
              <a:t>Electromagnetic (dipole) radiation &amp; GW (quadrupole) radiation : </a:t>
            </a:r>
            <a:r>
              <a:rPr lang="el-GR" dirty="0">
                <a:effectLst/>
                <a:latin typeface="+mj-lt"/>
                <a:ea typeface="Calibri" panose="020F0502020204030204" pitchFamily="34" charset="0"/>
                <a:cs typeface="Vrinda" panose="020B0502040204020203" pitchFamily="34" charset="0"/>
              </a:rPr>
              <a:t>Ω</a:t>
            </a:r>
            <a:r>
              <a:rPr lang="en-IN" dirty="0">
                <a:effectLst/>
                <a:latin typeface="+mj-lt"/>
                <a:ea typeface="Calibri" panose="020F0502020204030204" pitchFamily="34" charset="0"/>
                <a:cs typeface="Vrinda" panose="020B0502040204020203" pitchFamily="34" charset="0"/>
              </a:rPr>
              <a:t>, </a:t>
            </a:r>
            <a:r>
              <a:rPr lang="el-GR" dirty="0">
                <a:effectLst/>
                <a:latin typeface="+mj-lt"/>
                <a:ea typeface="Calibri" panose="020F0502020204030204" pitchFamily="34" charset="0"/>
                <a:cs typeface="Vrinda" panose="020B0502040204020203" pitchFamily="34" charset="0"/>
              </a:rPr>
              <a:t>χ </a:t>
            </a:r>
            <a:endParaRPr lang="en-IN" dirty="0">
              <a:latin typeface="+mj-lt"/>
              <a:ea typeface="Calibri" panose="020F0502020204030204" pitchFamily="34" charset="0"/>
              <a:cs typeface="Vrinda" panose="020B0502040204020203" pitchFamily="34" charset="0"/>
            </a:endParaRPr>
          </a:p>
        </p:txBody>
      </p:sp>
      <p:sp>
        <p:nvSpPr>
          <p:cNvPr id="11" name="Arrow: Right 10">
            <a:extLst>
              <a:ext uri="{FF2B5EF4-FFF2-40B4-BE49-F238E27FC236}">
                <a16:creationId xmlns:a16="http://schemas.microsoft.com/office/drawing/2014/main" id="{71D7F237-1350-3F42-DFDF-6B2392136657}"/>
              </a:ext>
            </a:extLst>
          </p:cNvPr>
          <p:cNvSpPr/>
          <p:nvPr/>
        </p:nvSpPr>
        <p:spPr>
          <a:xfrm rot="5400000">
            <a:off x="6610827" y="2862343"/>
            <a:ext cx="306097" cy="279772"/>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dirty="0"/>
          </a:p>
        </p:txBody>
      </p:sp>
      <p:pic>
        <p:nvPicPr>
          <p:cNvPr id="12" name="Picture 11" descr="Text&#10;&#10;Description automatically generated with medium confidence">
            <a:extLst>
              <a:ext uri="{FF2B5EF4-FFF2-40B4-BE49-F238E27FC236}">
                <a16:creationId xmlns:a16="http://schemas.microsoft.com/office/drawing/2014/main" id="{A91DD1FD-E36F-0437-1DBB-99806A4F1F40}"/>
              </a:ext>
            </a:extLst>
          </p:cNvPr>
          <p:cNvPicPr>
            <a:picLocks noChangeAspect="1"/>
          </p:cNvPicPr>
          <p:nvPr/>
        </p:nvPicPr>
        <p:blipFill rotWithShape="1">
          <a:blip r:embed="rId4">
            <a:extLst>
              <a:ext uri="{28A0092B-C50C-407E-A947-70E740481C1C}">
                <a14:useLocalDpi xmlns:a14="http://schemas.microsoft.com/office/drawing/2010/main" val="0"/>
              </a:ext>
            </a:extLst>
          </a:blip>
          <a:srcRect l="16653" t="9074" r="15357" b="85571"/>
          <a:stretch/>
        </p:blipFill>
        <p:spPr>
          <a:xfrm>
            <a:off x="81973" y="4273244"/>
            <a:ext cx="6376498" cy="709904"/>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E994F1F0-A377-F2EE-9E5C-2755F39410E8}"/>
              </a:ext>
            </a:extLst>
          </p:cNvPr>
          <p:cNvPicPr>
            <a:picLocks noChangeAspect="1"/>
          </p:cNvPicPr>
          <p:nvPr/>
        </p:nvPicPr>
        <p:blipFill rotWithShape="1">
          <a:blip r:embed="rId4">
            <a:extLst>
              <a:ext uri="{28A0092B-C50C-407E-A947-70E740481C1C}">
                <a14:useLocalDpi xmlns:a14="http://schemas.microsoft.com/office/drawing/2010/main" val="0"/>
              </a:ext>
            </a:extLst>
          </a:blip>
          <a:srcRect l="7815" t="15372" r="8614" b="79911"/>
          <a:stretch/>
        </p:blipFill>
        <p:spPr>
          <a:xfrm>
            <a:off x="81973" y="4983148"/>
            <a:ext cx="6793911" cy="541946"/>
          </a:xfrm>
          <a:prstGeom prst="rect">
            <a:avLst/>
          </a:prstGeom>
        </p:spPr>
      </p:pic>
      <p:pic>
        <p:nvPicPr>
          <p:cNvPr id="14" name="Picture 13" descr="Text&#10;&#10;Description automatically generated">
            <a:extLst>
              <a:ext uri="{FF2B5EF4-FFF2-40B4-BE49-F238E27FC236}">
                <a16:creationId xmlns:a16="http://schemas.microsoft.com/office/drawing/2014/main" id="{9EFE4331-44BF-6E8C-F9F0-366C8319E325}"/>
              </a:ext>
            </a:extLst>
          </p:cNvPr>
          <p:cNvPicPr>
            <a:picLocks noChangeAspect="1"/>
          </p:cNvPicPr>
          <p:nvPr/>
        </p:nvPicPr>
        <p:blipFill rotWithShape="1">
          <a:blip r:embed="rId5">
            <a:extLst>
              <a:ext uri="{28A0092B-C50C-407E-A947-70E740481C1C}">
                <a14:useLocalDpi xmlns:a14="http://schemas.microsoft.com/office/drawing/2010/main" val="0"/>
              </a:ext>
            </a:extLst>
          </a:blip>
          <a:srcRect l="27553" t="20493" r="29024" b="74496"/>
          <a:stretch/>
        </p:blipFill>
        <p:spPr>
          <a:xfrm>
            <a:off x="2919575" y="5646412"/>
            <a:ext cx="3932853" cy="612884"/>
          </a:xfrm>
          <a:prstGeom prst="rect">
            <a:avLst/>
          </a:prstGeom>
        </p:spPr>
      </p:pic>
      <p:sp>
        <p:nvSpPr>
          <p:cNvPr id="22" name="TextBox 21">
            <a:extLst>
              <a:ext uri="{FF2B5EF4-FFF2-40B4-BE49-F238E27FC236}">
                <a16:creationId xmlns:a16="http://schemas.microsoft.com/office/drawing/2014/main" id="{8775D87C-AD8D-76F1-2A5F-6BE2227E4589}"/>
              </a:ext>
            </a:extLst>
          </p:cNvPr>
          <p:cNvSpPr txBox="1"/>
          <p:nvPr/>
        </p:nvSpPr>
        <p:spPr>
          <a:xfrm>
            <a:off x="4824758" y="3061762"/>
            <a:ext cx="1936973" cy="368982"/>
          </a:xfrm>
          <a:prstGeom prst="rect">
            <a:avLst/>
          </a:prstGeom>
          <a:noFill/>
        </p:spPr>
        <p:txBody>
          <a:bodyPr wrap="square">
            <a:spAutoFit/>
          </a:bodyPr>
          <a:lstStyle/>
          <a:p>
            <a:r>
              <a:rPr lang="en-IN" sz="1800" dirty="0">
                <a:effectLst/>
                <a:latin typeface="+mj-lt"/>
                <a:ea typeface="Calibri" panose="020F0502020204030204" pitchFamily="34" charset="0"/>
                <a:cs typeface="Vrinda" panose="020B0502040204020203" pitchFamily="34" charset="0"/>
              </a:rPr>
              <a:t>(</a:t>
            </a:r>
            <a:r>
              <a:rPr lang="en-IN" sz="1800" dirty="0" err="1">
                <a:effectLst/>
                <a:latin typeface="+mj-lt"/>
                <a:ea typeface="Calibri" panose="020F0502020204030204" pitchFamily="34" charset="0"/>
                <a:cs typeface="Vrinda" panose="020B0502040204020203" pitchFamily="34" charset="0"/>
              </a:rPr>
              <a:t>Timescale~years</a:t>
            </a:r>
            <a:r>
              <a:rPr lang="en-IN" sz="1800" dirty="0">
                <a:effectLst/>
                <a:latin typeface="+mj-lt"/>
                <a:ea typeface="Calibri" panose="020F0502020204030204" pitchFamily="34" charset="0"/>
                <a:cs typeface="Vrinda" panose="020B0502040204020203" pitchFamily="34" charset="0"/>
              </a:rPr>
              <a:t>)</a:t>
            </a:r>
            <a:endParaRPr lang="en-IN" sz="1800" dirty="0">
              <a:latin typeface="+mj-lt"/>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566421801"/>
      </p:ext>
    </p:extLst>
  </p:cSld>
  <p:clrMapOvr>
    <a:masterClrMapping/>
  </p:clrMapOvr>
  <mc:AlternateContent xmlns:mc="http://schemas.openxmlformats.org/markup-compatibility/2006" xmlns:p14="http://schemas.microsoft.com/office/powerpoint/2010/main">
    <mc:Choice Requires="p14">
      <p:transition spd="slow" p14:dur="2000" advTm="22683"/>
    </mc:Choice>
    <mc:Fallback xmlns="">
      <p:transition spd="slow" advTm="2268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3CBA5956-CBB4-1D00-752E-9BB76EA8487A}"/>
              </a:ext>
            </a:extLst>
          </p:cNvPr>
          <p:cNvSpPr/>
          <p:nvPr/>
        </p:nvSpPr>
        <p:spPr>
          <a:xfrm>
            <a:off x="2235684" y="658613"/>
            <a:ext cx="7410490" cy="854497"/>
          </a:xfrm>
          <a:prstGeom prst="roundRect">
            <a:avLst/>
          </a:prstGeom>
          <a:gradFill flip="none" rotWithShape="1">
            <a:gsLst>
              <a:gs pos="0">
                <a:schemeClr val="accent1">
                  <a:lumMod val="10000"/>
                  <a:lumOff val="90000"/>
                  <a:shade val="30000"/>
                  <a:satMod val="115000"/>
                </a:schemeClr>
              </a:gs>
              <a:gs pos="50000">
                <a:schemeClr val="accent1">
                  <a:lumMod val="10000"/>
                  <a:lumOff val="90000"/>
                  <a:shade val="67500"/>
                  <a:satMod val="115000"/>
                </a:schemeClr>
              </a:gs>
              <a:gs pos="100000">
                <a:schemeClr val="accent1">
                  <a:lumMod val="10000"/>
                  <a:lumOff val="90000"/>
                  <a:shade val="100000"/>
                  <a:satMod val="115000"/>
                </a:schemeClr>
              </a:gs>
            </a:gsLst>
            <a:lin ang="135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IN"/>
          </a:p>
        </p:txBody>
      </p:sp>
      <p:sp>
        <p:nvSpPr>
          <p:cNvPr id="4" name="TextBox 3">
            <a:extLst>
              <a:ext uri="{FF2B5EF4-FFF2-40B4-BE49-F238E27FC236}">
                <a16:creationId xmlns:a16="http://schemas.microsoft.com/office/drawing/2014/main" id="{0971D509-5E67-17CF-005D-11F7C1049311}"/>
              </a:ext>
            </a:extLst>
          </p:cNvPr>
          <p:cNvSpPr txBox="1"/>
          <p:nvPr/>
        </p:nvSpPr>
        <p:spPr>
          <a:xfrm>
            <a:off x="2390754" y="865204"/>
            <a:ext cx="3793467" cy="369332"/>
          </a:xfrm>
          <a:prstGeom prst="rect">
            <a:avLst/>
          </a:prstGeom>
          <a:noFill/>
        </p:spPr>
        <p:txBody>
          <a:bodyPr wrap="square">
            <a:spAutoFit/>
          </a:bodyPr>
          <a:lstStyle/>
          <a:p>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GW strain (h)   ∝ </a:t>
            </a:r>
            <a:endParaRPr lang="en-IN" dirty="0">
              <a:solidFill>
                <a:schemeClr val="accent5">
                  <a:lumMod val="50000"/>
                </a:schemeClr>
              </a:solidFill>
            </a:endParaRPr>
          </a:p>
        </p:txBody>
      </p:sp>
      <p:sp>
        <p:nvSpPr>
          <p:cNvPr id="6" name="TextBox 5">
            <a:extLst>
              <a:ext uri="{FF2B5EF4-FFF2-40B4-BE49-F238E27FC236}">
                <a16:creationId xmlns:a16="http://schemas.microsoft.com/office/drawing/2014/main" id="{2835043D-6B9E-B25B-1FDE-3F49004E54A4}"/>
              </a:ext>
            </a:extLst>
          </p:cNvPr>
          <p:cNvSpPr txBox="1"/>
          <p:nvPr/>
        </p:nvSpPr>
        <p:spPr>
          <a:xfrm>
            <a:off x="3435629" y="598704"/>
            <a:ext cx="4017753" cy="923330"/>
          </a:xfrm>
          <a:prstGeom prst="rect">
            <a:avLst/>
          </a:prstGeom>
          <a:noFill/>
        </p:spPr>
        <p:txBody>
          <a:bodyPr wrap="square">
            <a:spAutoFit/>
          </a:bodyPr>
          <a:lstStyle/>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Rotation frequency (</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Ω</a:t>
            </a: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a:t>
            </a:r>
          </a:p>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Obliquity angle (</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χ</a:t>
            </a: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a:t>
            </a:r>
            <a:r>
              <a:rPr lang="el-GR"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 </a:t>
            </a:r>
            <a:endParaRPr lang="en-IN" dirty="0">
              <a:solidFill>
                <a:schemeClr val="accent5">
                  <a:lumMod val="50000"/>
                </a:schemeClr>
              </a:solidFill>
            </a:endParaRPr>
          </a:p>
          <a:p>
            <a:pPr algn="ctr"/>
            <a:r>
              <a:rPr lang="en-IN" b="1" dirty="0">
                <a:solidFill>
                  <a:schemeClr val="accent5">
                    <a:lumMod val="50000"/>
                  </a:schemeClr>
                </a:solidFill>
                <a:latin typeface="Calibri" panose="020F0502020204030204" pitchFamily="34" charset="0"/>
                <a:ea typeface="Calibri" panose="020F0502020204030204" pitchFamily="34" charset="0"/>
                <a:cs typeface="Vrinda" panose="020B0502040204020203" pitchFamily="34" charset="0"/>
              </a:rPr>
              <a:t>Magnetic field strength (B)</a:t>
            </a:r>
          </a:p>
        </p:txBody>
      </p:sp>
      <p:sp>
        <p:nvSpPr>
          <p:cNvPr id="7" name="TextBox 6">
            <a:extLst>
              <a:ext uri="{FF2B5EF4-FFF2-40B4-BE49-F238E27FC236}">
                <a16:creationId xmlns:a16="http://schemas.microsoft.com/office/drawing/2014/main" id="{EB7BF38A-6112-1E54-BD08-F2AE6D7FE8A2}"/>
              </a:ext>
            </a:extLst>
          </p:cNvPr>
          <p:cNvSpPr txBox="1"/>
          <p:nvPr/>
        </p:nvSpPr>
        <p:spPr>
          <a:xfrm>
            <a:off x="6670498" y="476247"/>
            <a:ext cx="750498" cy="1107996"/>
          </a:xfrm>
          <a:prstGeom prst="rect">
            <a:avLst/>
          </a:prstGeom>
          <a:noFill/>
        </p:spPr>
        <p:txBody>
          <a:bodyPr wrap="square" rtlCol="0">
            <a:spAutoFit/>
          </a:bodyPr>
          <a:lstStyle/>
          <a:p>
            <a:r>
              <a:rPr lang="en-IN" sz="6600" dirty="0"/>
              <a:t>}</a:t>
            </a:r>
          </a:p>
        </p:txBody>
      </p:sp>
      <p:sp>
        <p:nvSpPr>
          <p:cNvPr id="9" name="TextBox 8">
            <a:extLst>
              <a:ext uri="{FF2B5EF4-FFF2-40B4-BE49-F238E27FC236}">
                <a16:creationId xmlns:a16="http://schemas.microsoft.com/office/drawing/2014/main" id="{B57BD82C-DE65-2DA5-241B-832E49286CBB}"/>
              </a:ext>
            </a:extLst>
          </p:cNvPr>
          <p:cNvSpPr txBox="1"/>
          <p:nvPr/>
        </p:nvSpPr>
        <p:spPr>
          <a:xfrm>
            <a:off x="5177" y="6505876"/>
            <a:ext cx="2013872" cy="261867"/>
          </a:xfrm>
          <a:prstGeom prst="rect">
            <a:avLst/>
          </a:prstGeom>
          <a:noFill/>
        </p:spPr>
        <p:txBody>
          <a:bodyPr wrap="square">
            <a:spAutoFit/>
          </a:bodyPr>
          <a:lstStyle/>
          <a:p>
            <a:pPr>
              <a:lnSpc>
                <a:spcPct val="107000"/>
              </a:lnSpc>
            </a:pPr>
            <a:r>
              <a:rPr lang="en-IN" sz="1100" dirty="0"/>
              <a:t>Chau &amp; Henriksen 1970</a:t>
            </a:r>
          </a:p>
        </p:txBody>
      </p:sp>
      <p:sp>
        <p:nvSpPr>
          <p:cNvPr id="16" name="TextBox 15">
            <a:extLst>
              <a:ext uri="{FF2B5EF4-FFF2-40B4-BE49-F238E27FC236}">
                <a16:creationId xmlns:a16="http://schemas.microsoft.com/office/drawing/2014/main" id="{14887C6D-F997-6CD1-F3AD-15D3917EF346}"/>
              </a:ext>
            </a:extLst>
          </p:cNvPr>
          <p:cNvSpPr txBox="1"/>
          <p:nvPr/>
        </p:nvSpPr>
        <p:spPr>
          <a:xfrm>
            <a:off x="-99646" y="2188254"/>
            <a:ext cx="2890973" cy="467564"/>
          </a:xfrm>
          <a:prstGeom prst="rect">
            <a:avLst/>
          </a:prstGeom>
          <a:noFill/>
        </p:spPr>
        <p:txBody>
          <a:bodyPr wrap="square">
            <a:spAutoFit/>
          </a:bodyPr>
          <a:lstStyle/>
          <a:p>
            <a:pPr algn="ctr">
              <a:lnSpc>
                <a:spcPct val="107000"/>
              </a:lnSpc>
              <a:spcAft>
                <a:spcPts val="800"/>
              </a:spcAft>
            </a:pPr>
            <a:r>
              <a:rPr lang="el-GR" sz="2400" dirty="0">
                <a:solidFill>
                  <a:schemeClr val="accent1">
                    <a:lumMod val="50000"/>
                    <a:lumOff val="50000"/>
                  </a:schemeClr>
                </a:solidFill>
                <a:effectLst/>
                <a:latin typeface="Calibri" panose="020F0502020204030204" pitchFamily="34" charset="0"/>
                <a:ea typeface="Calibri" panose="020F0502020204030204" pitchFamily="34" charset="0"/>
                <a:cs typeface="Vrinda" panose="020B0502040204020203" pitchFamily="34" charset="0"/>
              </a:rPr>
              <a:t>Ω</a:t>
            </a:r>
            <a:r>
              <a:rPr lang="en-IN" sz="2400" dirty="0">
                <a:solidFill>
                  <a:schemeClr val="accent1">
                    <a:lumMod val="50000"/>
                    <a:lumOff val="50000"/>
                  </a:schemeClr>
                </a:solidFill>
                <a:effectLst/>
                <a:latin typeface="Calibri" panose="020F0502020204030204" pitchFamily="34" charset="0"/>
                <a:ea typeface="Calibri" panose="020F0502020204030204" pitchFamily="34" charset="0"/>
                <a:cs typeface="Vrinda" panose="020B0502040204020203" pitchFamily="34" charset="0"/>
              </a:rPr>
              <a:t> and </a:t>
            </a:r>
            <a:r>
              <a:rPr lang="el-GR" sz="2400" dirty="0">
                <a:solidFill>
                  <a:schemeClr val="accent1">
                    <a:lumMod val="50000"/>
                    <a:lumOff val="50000"/>
                  </a:schemeClr>
                </a:solidFill>
                <a:effectLst/>
                <a:latin typeface="Cambria Math" panose="02040503050406030204" pitchFamily="18" charset="0"/>
                <a:ea typeface="Cambria Math" panose="02040503050406030204" pitchFamily="18" charset="0"/>
                <a:cs typeface="Vrinda" panose="020B0502040204020203" pitchFamily="34" charset="0"/>
              </a:rPr>
              <a:t>χ</a:t>
            </a:r>
            <a:r>
              <a:rPr lang="en-IN" sz="2400" dirty="0">
                <a:solidFill>
                  <a:schemeClr val="accent1">
                    <a:lumMod val="50000"/>
                    <a:lumOff val="50000"/>
                  </a:schemeClr>
                </a:solidFill>
                <a:effectLst/>
                <a:latin typeface="Cambria Math" panose="02040503050406030204" pitchFamily="18" charset="0"/>
                <a:ea typeface="Cambria Math" panose="02040503050406030204" pitchFamily="18" charset="0"/>
                <a:cs typeface="Vrinda" panose="020B0502040204020203" pitchFamily="34" charset="0"/>
              </a:rPr>
              <a:t> evolution</a:t>
            </a:r>
            <a:r>
              <a:rPr lang="en-IN" sz="2400" dirty="0">
                <a:solidFill>
                  <a:schemeClr val="accent1">
                    <a:lumMod val="50000"/>
                    <a:lumOff val="50000"/>
                  </a:schemeClr>
                </a:solidFill>
                <a:effectLst/>
                <a:latin typeface="Calibri" panose="020F0502020204030204" pitchFamily="34" charset="0"/>
                <a:ea typeface="Calibri" panose="020F0502020204030204" pitchFamily="34" charset="0"/>
                <a:cs typeface="Vrinda" panose="020B0502040204020203" pitchFamily="34" charset="0"/>
              </a:rPr>
              <a:t>:</a:t>
            </a:r>
            <a:endParaRPr lang="en-IN" sz="1800" dirty="0">
              <a:effectLst/>
              <a:latin typeface="Calibri" panose="020F0502020204030204" pitchFamily="34" charset="0"/>
              <a:ea typeface="Calibri" panose="020F0502020204030204" pitchFamily="34" charset="0"/>
              <a:cs typeface="Vrinda" panose="020B0502040204020203" pitchFamily="34" charset="0"/>
            </a:endParaRPr>
          </a:p>
        </p:txBody>
      </p:sp>
      <p:cxnSp>
        <p:nvCxnSpPr>
          <p:cNvPr id="20" name="Straight Connector 19">
            <a:extLst>
              <a:ext uri="{FF2B5EF4-FFF2-40B4-BE49-F238E27FC236}">
                <a16:creationId xmlns:a16="http://schemas.microsoft.com/office/drawing/2014/main" id="{B609FD90-2370-4A31-CA83-263AC95631FF}"/>
              </a:ext>
            </a:extLst>
          </p:cNvPr>
          <p:cNvCxnSpPr>
            <a:cxnSpLocks/>
          </p:cNvCxnSpPr>
          <p:nvPr/>
        </p:nvCxnSpPr>
        <p:spPr>
          <a:xfrm>
            <a:off x="6950807" y="2705127"/>
            <a:ext cx="0" cy="3994231"/>
          </a:xfrm>
          <a:prstGeom prst="line">
            <a:avLst/>
          </a:prstGeom>
        </p:spPr>
        <p:style>
          <a:lnRef idx="3">
            <a:schemeClr val="accent3"/>
          </a:lnRef>
          <a:fillRef idx="0">
            <a:schemeClr val="accent3"/>
          </a:fillRef>
          <a:effectRef idx="2">
            <a:schemeClr val="accent3"/>
          </a:effectRef>
          <a:fontRef idx="minor">
            <a:schemeClr val="tx1"/>
          </a:fontRef>
        </p:style>
      </p:cxnSp>
      <p:sp>
        <p:nvSpPr>
          <p:cNvPr id="24" name="TextBox 23">
            <a:extLst>
              <a:ext uri="{FF2B5EF4-FFF2-40B4-BE49-F238E27FC236}">
                <a16:creationId xmlns:a16="http://schemas.microsoft.com/office/drawing/2014/main" id="{68465B4A-C58F-3E89-7791-761588CCEBD4}"/>
              </a:ext>
            </a:extLst>
          </p:cNvPr>
          <p:cNvSpPr txBox="1"/>
          <p:nvPr/>
        </p:nvSpPr>
        <p:spPr>
          <a:xfrm>
            <a:off x="7128933" y="823296"/>
            <a:ext cx="2827383" cy="461665"/>
          </a:xfrm>
          <a:prstGeom prst="rect">
            <a:avLst/>
          </a:prstGeom>
          <a:noFill/>
        </p:spPr>
        <p:txBody>
          <a:bodyPr wrap="square" rtlCol="0">
            <a:spAutoFit/>
          </a:bodyPr>
          <a:lstStyle/>
          <a:p>
            <a:r>
              <a:rPr lang="en-IN" sz="2400" dirty="0">
                <a:solidFill>
                  <a:schemeClr val="accent1">
                    <a:lumMod val="75000"/>
                    <a:lumOff val="25000"/>
                  </a:schemeClr>
                </a:solidFill>
              </a:rPr>
              <a:t>Decays with time!</a:t>
            </a:r>
          </a:p>
        </p:txBody>
      </p:sp>
      <p:sp>
        <p:nvSpPr>
          <p:cNvPr id="28" name="Rectangle: Rounded Corners 27">
            <a:extLst>
              <a:ext uri="{FF2B5EF4-FFF2-40B4-BE49-F238E27FC236}">
                <a16:creationId xmlns:a16="http://schemas.microsoft.com/office/drawing/2014/main" id="{51286BF6-195A-014B-0F86-2B8AE363AA72}"/>
              </a:ext>
            </a:extLst>
          </p:cNvPr>
          <p:cNvSpPr/>
          <p:nvPr/>
        </p:nvSpPr>
        <p:spPr>
          <a:xfrm>
            <a:off x="117944" y="2210290"/>
            <a:ext cx="2461627" cy="445528"/>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N"/>
          </a:p>
        </p:txBody>
      </p:sp>
      <p:sp>
        <p:nvSpPr>
          <p:cNvPr id="2" name="Rectangle 1">
            <a:extLst>
              <a:ext uri="{FF2B5EF4-FFF2-40B4-BE49-F238E27FC236}">
                <a16:creationId xmlns:a16="http://schemas.microsoft.com/office/drawing/2014/main" id="{8CFD0B9F-836D-D6B0-3B00-9A86C272A9D9}"/>
              </a:ext>
            </a:extLst>
          </p:cNvPr>
          <p:cNvSpPr/>
          <p:nvPr/>
        </p:nvSpPr>
        <p:spPr>
          <a:xfrm>
            <a:off x="2376459" y="1473551"/>
            <a:ext cx="7128939" cy="646331"/>
          </a:xfrm>
          <a:prstGeom prst="rect">
            <a:avLst/>
          </a:prstGeom>
          <a:noFill/>
        </p:spPr>
        <p:txBody>
          <a:bodyPr wrap="none" lIns="91440" tIns="45720" rIns="91440" bIns="45720">
            <a:spAutoFit/>
          </a:bodyPr>
          <a:lstStyle/>
          <a:p>
            <a:pPr algn="ctr"/>
            <a:r>
              <a:rPr lang="en-IN" sz="3600" b="1" dirty="0">
                <a:ln w="6600">
                  <a:solidFill>
                    <a:schemeClr val="accent2"/>
                  </a:solidFill>
                  <a:prstDash val="solid"/>
                </a:ln>
                <a:solidFill>
                  <a:srgbClr val="FFFFFF"/>
                </a:solidFill>
                <a:effectLst>
                  <a:outerShdw dist="38100" dir="2700000" algn="tl" rotWithShape="0">
                    <a:schemeClr val="accent2"/>
                  </a:outerShdw>
                </a:effectLst>
                <a:latin typeface="Calibri" panose="020F0502020204030204" pitchFamily="34" charset="0"/>
                <a:ea typeface="Calibri" panose="020F0502020204030204" pitchFamily="34" charset="0"/>
                <a:cs typeface="Vrinda" panose="020B0502040204020203" pitchFamily="34" charset="0"/>
              </a:rPr>
              <a:t>Then how long we can detect them?</a:t>
            </a:r>
            <a:endParaRPr lang="en-IN" sz="3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3" name="Picture 22" descr="Table&#10;&#10;Description automatically generated with medium confidence">
            <a:extLst>
              <a:ext uri="{FF2B5EF4-FFF2-40B4-BE49-F238E27FC236}">
                <a16:creationId xmlns:a16="http://schemas.microsoft.com/office/drawing/2014/main" id="{BF210936-7355-C71F-DA0A-E4366159C0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126" y="6259296"/>
            <a:ext cx="2862758" cy="589391"/>
          </a:xfrm>
          <a:prstGeom prst="rect">
            <a:avLst/>
          </a:prstGeom>
        </p:spPr>
      </p:pic>
      <p:sp>
        <p:nvSpPr>
          <p:cNvPr id="5" name="TextBox 4">
            <a:extLst>
              <a:ext uri="{FF2B5EF4-FFF2-40B4-BE49-F238E27FC236}">
                <a16:creationId xmlns:a16="http://schemas.microsoft.com/office/drawing/2014/main" id="{77B588EB-99B8-248D-6940-2D8026E72839}"/>
              </a:ext>
            </a:extLst>
          </p:cNvPr>
          <p:cNvSpPr txBox="1"/>
          <p:nvPr/>
        </p:nvSpPr>
        <p:spPr>
          <a:xfrm>
            <a:off x="-61846" y="3575055"/>
            <a:ext cx="7293625" cy="646331"/>
          </a:xfrm>
          <a:prstGeom prst="rect">
            <a:avLst/>
          </a:prstGeom>
          <a:noFill/>
        </p:spPr>
        <p:txBody>
          <a:bodyPr wrap="square">
            <a:spAutoFit/>
          </a:bodyPr>
          <a:lstStyle/>
          <a:p>
            <a:r>
              <a:rPr lang="en-IN" sz="1800" dirty="0">
                <a:effectLst/>
                <a:latin typeface="+mj-lt"/>
                <a:ea typeface="Calibri" panose="020F0502020204030204" pitchFamily="34" charset="0"/>
                <a:cs typeface="Vrinda" panose="020B0502040204020203" pitchFamily="34" charset="0"/>
              </a:rPr>
              <a:t>Viscous &amp; thermal effect: </a:t>
            </a:r>
            <a:r>
              <a:rPr lang="en-IN" dirty="0">
                <a:latin typeface="+mj-lt"/>
                <a:ea typeface="Calibri" panose="020F0502020204030204" pitchFamily="34" charset="0"/>
                <a:cs typeface="Vrinda" panose="020B0502040204020203" pitchFamily="34" charset="0"/>
              </a:rPr>
              <a:t>Negligible, </a:t>
            </a:r>
            <a:r>
              <a:rPr lang="en-IN" sz="1600" dirty="0">
                <a:latin typeface="+mj-lt"/>
                <a:ea typeface="Calibri" panose="020F0502020204030204" pitchFamily="34" charset="0"/>
                <a:cs typeface="Vrinda" panose="020B0502040204020203" pitchFamily="34" charset="0"/>
              </a:rPr>
              <a:t>in few hours </a:t>
            </a:r>
            <a:r>
              <a:rPr lang="el-GR" sz="1600" dirty="0">
                <a:latin typeface="+mj-lt"/>
                <a:ea typeface="Calibri" panose="020F0502020204030204" pitchFamily="34" charset="0"/>
                <a:cs typeface="Vrinda" panose="020B0502040204020203" pitchFamily="34" charset="0"/>
              </a:rPr>
              <a:t>χ</a:t>
            </a:r>
            <a:r>
              <a:rPr lang="en-IN" sz="1600" dirty="0">
                <a:latin typeface="+mj-lt"/>
                <a:ea typeface="Calibri" panose="020F0502020204030204" pitchFamily="34" charset="0"/>
                <a:cs typeface="Vrinda" panose="020B0502040204020203" pitchFamily="34" charset="0"/>
              </a:rPr>
              <a:t> increases 3% and saturates</a:t>
            </a:r>
          </a:p>
          <a:p>
            <a:r>
              <a:rPr lang="en-IN" sz="1800" dirty="0">
                <a:latin typeface="+mj-lt"/>
                <a:ea typeface="Calibri" panose="020F0502020204030204" pitchFamily="34" charset="0"/>
                <a:cs typeface="Vrinda" panose="020B0502040204020203" pitchFamily="34" charset="0"/>
              </a:rPr>
              <a:t> </a:t>
            </a:r>
          </a:p>
        </p:txBody>
      </p:sp>
      <p:sp>
        <p:nvSpPr>
          <p:cNvPr id="10" name="TextBox 9">
            <a:extLst>
              <a:ext uri="{FF2B5EF4-FFF2-40B4-BE49-F238E27FC236}">
                <a16:creationId xmlns:a16="http://schemas.microsoft.com/office/drawing/2014/main" id="{A5049AE0-B0C1-41C6-4F05-111F4A11FBF1}"/>
              </a:ext>
            </a:extLst>
          </p:cNvPr>
          <p:cNvSpPr txBox="1"/>
          <p:nvPr/>
        </p:nvSpPr>
        <p:spPr>
          <a:xfrm>
            <a:off x="25599" y="2753252"/>
            <a:ext cx="7206181" cy="369332"/>
          </a:xfrm>
          <a:prstGeom prst="rect">
            <a:avLst/>
          </a:prstGeom>
          <a:noFill/>
        </p:spPr>
        <p:txBody>
          <a:bodyPr wrap="square">
            <a:spAutoFit/>
          </a:bodyPr>
          <a:lstStyle/>
          <a:p>
            <a:r>
              <a:rPr lang="en-IN" dirty="0">
                <a:effectLst/>
                <a:latin typeface="+mj-lt"/>
                <a:ea typeface="Calibri" panose="020F0502020204030204" pitchFamily="34" charset="0"/>
                <a:cs typeface="Vrinda" panose="020B0502040204020203" pitchFamily="34" charset="0"/>
              </a:rPr>
              <a:t>Electromagnetic (dipole) radiation &amp; GW (quadrupole) radiation : </a:t>
            </a:r>
            <a:r>
              <a:rPr lang="el-GR" dirty="0">
                <a:effectLst/>
                <a:latin typeface="+mj-lt"/>
                <a:ea typeface="Calibri" panose="020F0502020204030204" pitchFamily="34" charset="0"/>
                <a:cs typeface="Vrinda" panose="020B0502040204020203" pitchFamily="34" charset="0"/>
              </a:rPr>
              <a:t>Ω</a:t>
            </a:r>
            <a:r>
              <a:rPr lang="en-IN" dirty="0">
                <a:effectLst/>
                <a:latin typeface="+mj-lt"/>
                <a:ea typeface="Calibri" panose="020F0502020204030204" pitchFamily="34" charset="0"/>
                <a:cs typeface="Vrinda" panose="020B0502040204020203" pitchFamily="34" charset="0"/>
              </a:rPr>
              <a:t>, </a:t>
            </a:r>
            <a:r>
              <a:rPr lang="el-GR" dirty="0">
                <a:effectLst/>
                <a:latin typeface="+mj-lt"/>
                <a:ea typeface="Calibri" panose="020F0502020204030204" pitchFamily="34" charset="0"/>
                <a:cs typeface="Vrinda" panose="020B0502040204020203" pitchFamily="34" charset="0"/>
              </a:rPr>
              <a:t>χ </a:t>
            </a:r>
            <a:endParaRPr lang="en-IN" dirty="0">
              <a:latin typeface="+mj-lt"/>
              <a:ea typeface="Calibri" panose="020F0502020204030204" pitchFamily="34" charset="0"/>
              <a:cs typeface="Vrinda" panose="020B0502040204020203" pitchFamily="34" charset="0"/>
            </a:endParaRPr>
          </a:p>
        </p:txBody>
      </p:sp>
      <p:sp>
        <p:nvSpPr>
          <p:cNvPr id="11" name="Arrow: Right 10">
            <a:extLst>
              <a:ext uri="{FF2B5EF4-FFF2-40B4-BE49-F238E27FC236}">
                <a16:creationId xmlns:a16="http://schemas.microsoft.com/office/drawing/2014/main" id="{71D7F237-1350-3F42-DFDF-6B2392136657}"/>
              </a:ext>
            </a:extLst>
          </p:cNvPr>
          <p:cNvSpPr/>
          <p:nvPr/>
        </p:nvSpPr>
        <p:spPr>
          <a:xfrm rot="5400000">
            <a:off x="6610827" y="2862343"/>
            <a:ext cx="306097" cy="279772"/>
          </a:xfrm>
          <a:prstGeom prst="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dirty="0"/>
          </a:p>
        </p:txBody>
      </p:sp>
      <p:pic>
        <p:nvPicPr>
          <p:cNvPr id="12" name="Picture 11" descr="Text&#10;&#10;Description automatically generated with medium confidence">
            <a:extLst>
              <a:ext uri="{FF2B5EF4-FFF2-40B4-BE49-F238E27FC236}">
                <a16:creationId xmlns:a16="http://schemas.microsoft.com/office/drawing/2014/main" id="{A91DD1FD-E36F-0437-1DBB-99806A4F1F40}"/>
              </a:ext>
            </a:extLst>
          </p:cNvPr>
          <p:cNvPicPr>
            <a:picLocks noChangeAspect="1"/>
          </p:cNvPicPr>
          <p:nvPr/>
        </p:nvPicPr>
        <p:blipFill rotWithShape="1">
          <a:blip r:embed="rId4">
            <a:extLst>
              <a:ext uri="{28A0092B-C50C-407E-A947-70E740481C1C}">
                <a14:useLocalDpi xmlns:a14="http://schemas.microsoft.com/office/drawing/2010/main" val="0"/>
              </a:ext>
            </a:extLst>
          </a:blip>
          <a:srcRect l="16653" t="9074" r="15357" b="85571"/>
          <a:stretch/>
        </p:blipFill>
        <p:spPr>
          <a:xfrm>
            <a:off x="81973" y="4273244"/>
            <a:ext cx="6376498" cy="709904"/>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E994F1F0-A377-F2EE-9E5C-2755F39410E8}"/>
              </a:ext>
            </a:extLst>
          </p:cNvPr>
          <p:cNvPicPr>
            <a:picLocks noChangeAspect="1"/>
          </p:cNvPicPr>
          <p:nvPr/>
        </p:nvPicPr>
        <p:blipFill rotWithShape="1">
          <a:blip r:embed="rId4">
            <a:extLst>
              <a:ext uri="{28A0092B-C50C-407E-A947-70E740481C1C}">
                <a14:useLocalDpi xmlns:a14="http://schemas.microsoft.com/office/drawing/2010/main" val="0"/>
              </a:ext>
            </a:extLst>
          </a:blip>
          <a:srcRect l="7815" t="15372" r="8614" b="79911"/>
          <a:stretch/>
        </p:blipFill>
        <p:spPr>
          <a:xfrm>
            <a:off x="81973" y="4983148"/>
            <a:ext cx="6793911" cy="541946"/>
          </a:xfrm>
          <a:prstGeom prst="rect">
            <a:avLst/>
          </a:prstGeom>
        </p:spPr>
      </p:pic>
      <p:pic>
        <p:nvPicPr>
          <p:cNvPr id="14" name="Picture 13" descr="Text&#10;&#10;Description automatically generated">
            <a:extLst>
              <a:ext uri="{FF2B5EF4-FFF2-40B4-BE49-F238E27FC236}">
                <a16:creationId xmlns:a16="http://schemas.microsoft.com/office/drawing/2014/main" id="{9EFE4331-44BF-6E8C-F9F0-366C8319E325}"/>
              </a:ext>
            </a:extLst>
          </p:cNvPr>
          <p:cNvPicPr>
            <a:picLocks noChangeAspect="1"/>
          </p:cNvPicPr>
          <p:nvPr/>
        </p:nvPicPr>
        <p:blipFill rotWithShape="1">
          <a:blip r:embed="rId5">
            <a:extLst>
              <a:ext uri="{28A0092B-C50C-407E-A947-70E740481C1C}">
                <a14:useLocalDpi xmlns:a14="http://schemas.microsoft.com/office/drawing/2010/main" val="0"/>
              </a:ext>
            </a:extLst>
          </a:blip>
          <a:srcRect l="27553" t="20493" r="29024" b="74496"/>
          <a:stretch/>
        </p:blipFill>
        <p:spPr>
          <a:xfrm>
            <a:off x="2919575" y="5646412"/>
            <a:ext cx="3932853" cy="612884"/>
          </a:xfrm>
          <a:prstGeom prst="rect">
            <a:avLst/>
          </a:prstGeom>
        </p:spPr>
      </p:pic>
      <p:sp>
        <p:nvSpPr>
          <p:cNvPr id="22" name="TextBox 21">
            <a:extLst>
              <a:ext uri="{FF2B5EF4-FFF2-40B4-BE49-F238E27FC236}">
                <a16:creationId xmlns:a16="http://schemas.microsoft.com/office/drawing/2014/main" id="{8775D87C-AD8D-76F1-2A5F-6BE2227E4589}"/>
              </a:ext>
            </a:extLst>
          </p:cNvPr>
          <p:cNvSpPr txBox="1"/>
          <p:nvPr/>
        </p:nvSpPr>
        <p:spPr>
          <a:xfrm>
            <a:off x="4824758" y="3061762"/>
            <a:ext cx="1936973" cy="368982"/>
          </a:xfrm>
          <a:prstGeom prst="rect">
            <a:avLst/>
          </a:prstGeom>
          <a:noFill/>
        </p:spPr>
        <p:txBody>
          <a:bodyPr wrap="square">
            <a:spAutoFit/>
          </a:bodyPr>
          <a:lstStyle/>
          <a:p>
            <a:r>
              <a:rPr lang="en-IN" sz="1800" dirty="0">
                <a:effectLst/>
                <a:latin typeface="+mj-lt"/>
                <a:ea typeface="Calibri" panose="020F0502020204030204" pitchFamily="34" charset="0"/>
                <a:cs typeface="Vrinda" panose="020B0502040204020203" pitchFamily="34" charset="0"/>
              </a:rPr>
              <a:t>(</a:t>
            </a:r>
            <a:r>
              <a:rPr lang="en-IN" sz="1800" dirty="0" err="1">
                <a:effectLst/>
                <a:latin typeface="+mj-lt"/>
                <a:ea typeface="Calibri" panose="020F0502020204030204" pitchFamily="34" charset="0"/>
                <a:cs typeface="Vrinda" panose="020B0502040204020203" pitchFamily="34" charset="0"/>
              </a:rPr>
              <a:t>Timescale~years</a:t>
            </a:r>
            <a:r>
              <a:rPr lang="en-IN" sz="1800" dirty="0">
                <a:effectLst/>
                <a:latin typeface="+mj-lt"/>
                <a:ea typeface="Calibri" panose="020F0502020204030204" pitchFamily="34" charset="0"/>
                <a:cs typeface="Vrinda" panose="020B0502040204020203" pitchFamily="34" charset="0"/>
              </a:rPr>
              <a:t>)</a:t>
            </a:r>
            <a:endParaRPr lang="en-IN" sz="1800" dirty="0">
              <a:latin typeface="+mj-lt"/>
              <a:ea typeface="Calibri" panose="020F0502020204030204" pitchFamily="34" charset="0"/>
              <a:cs typeface="Vrinda" panose="020B0502040204020203" pitchFamily="34" charset="0"/>
            </a:endParaRPr>
          </a:p>
        </p:txBody>
      </p:sp>
      <p:sp>
        <p:nvSpPr>
          <p:cNvPr id="33" name="Rectangle: Rounded Corners 32">
            <a:extLst>
              <a:ext uri="{FF2B5EF4-FFF2-40B4-BE49-F238E27FC236}">
                <a16:creationId xmlns:a16="http://schemas.microsoft.com/office/drawing/2014/main" id="{080D5D30-EFCF-2CE2-A9CD-836B9C0A12C3}"/>
              </a:ext>
            </a:extLst>
          </p:cNvPr>
          <p:cNvSpPr/>
          <p:nvPr/>
        </p:nvSpPr>
        <p:spPr>
          <a:xfrm>
            <a:off x="9646174" y="2210290"/>
            <a:ext cx="2482444" cy="4980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07000"/>
              </a:lnSpc>
              <a:spcAft>
                <a:spcPts val="800"/>
              </a:spcAft>
            </a:pPr>
            <a:r>
              <a:rPr lang="en-IN" sz="2000" dirty="0">
                <a:solidFill>
                  <a:schemeClr val="accent5">
                    <a:lumMod val="75000"/>
                  </a:schemeClr>
                </a:solidFill>
                <a:effectLst/>
                <a:latin typeface="Calibri" panose="020F0502020204030204" pitchFamily="34" charset="0"/>
                <a:ea typeface="Calibri" panose="020F0502020204030204" pitchFamily="34" charset="0"/>
                <a:cs typeface="Vrinda" panose="020B0502040204020203" pitchFamily="34" charset="0"/>
              </a:rPr>
              <a:t>Magnetic field decay:</a:t>
            </a:r>
          </a:p>
        </p:txBody>
      </p:sp>
      <p:sp>
        <p:nvSpPr>
          <p:cNvPr id="34" name="TextBox 33">
            <a:extLst>
              <a:ext uri="{FF2B5EF4-FFF2-40B4-BE49-F238E27FC236}">
                <a16:creationId xmlns:a16="http://schemas.microsoft.com/office/drawing/2014/main" id="{D34C9938-DDD8-F020-34E7-2E42D8557155}"/>
              </a:ext>
            </a:extLst>
          </p:cNvPr>
          <p:cNvSpPr txBox="1"/>
          <p:nvPr/>
        </p:nvSpPr>
        <p:spPr>
          <a:xfrm>
            <a:off x="7041504" y="1786285"/>
            <a:ext cx="4180132" cy="4166269"/>
          </a:xfrm>
          <a:prstGeom prst="rect">
            <a:avLst/>
          </a:prstGeom>
          <a:noFill/>
        </p:spPr>
        <p:txBody>
          <a:bodyPr wrap="square">
            <a:spAutoFit/>
          </a:bodyPr>
          <a:lstStyle/>
          <a:p>
            <a:pPr>
              <a:lnSpc>
                <a:spcPct val="107000"/>
              </a:lnSpc>
              <a:spcAft>
                <a:spcPts val="800"/>
              </a:spcAft>
            </a:pPr>
            <a:endParaRPr lang="en-US" sz="1400" dirty="0"/>
          </a:p>
          <a:p>
            <a:pPr>
              <a:lnSpc>
                <a:spcPct val="107000"/>
              </a:lnSpc>
              <a:spcAft>
                <a:spcPts val="800"/>
              </a:spcAft>
            </a:pPr>
            <a:endParaRPr lang="en-US" sz="1400" dirty="0"/>
          </a:p>
          <a:p>
            <a:pPr>
              <a:lnSpc>
                <a:spcPct val="107000"/>
              </a:lnSpc>
              <a:spcAft>
                <a:spcPts val="800"/>
              </a:spcAft>
            </a:pPr>
            <a:endParaRPr lang="en-US" sz="1400" dirty="0"/>
          </a:p>
          <a:p>
            <a:pPr>
              <a:lnSpc>
                <a:spcPct val="107000"/>
              </a:lnSpc>
              <a:spcAft>
                <a:spcPts val="800"/>
              </a:spcAft>
            </a:pPr>
            <a:r>
              <a:rPr lang="en-US" dirty="0"/>
              <a:t>Ohmic dissipation</a:t>
            </a:r>
          </a:p>
          <a:p>
            <a:pPr>
              <a:lnSpc>
                <a:spcPct val="107000"/>
              </a:lnSpc>
              <a:spcAft>
                <a:spcPts val="800"/>
              </a:spcAft>
            </a:pPr>
            <a:endParaRPr lang="en-US" dirty="0"/>
          </a:p>
          <a:p>
            <a:pPr>
              <a:lnSpc>
                <a:spcPct val="107000"/>
              </a:lnSpc>
              <a:spcAft>
                <a:spcPts val="800"/>
              </a:spcAft>
            </a:pPr>
            <a:endParaRPr lang="en-US" dirty="0"/>
          </a:p>
          <a:p>
            <a:pPr>
              <a:lnSpc>
                <a:spcPct val="107000"/>
              </a:lnSpc>
              <a:spcAft>
                <a:spcPts val="800"/>
              </a:spcAft>
            </a:pPr>
            <a:r>
              <a:rPr lang="en-US" dirty="0"/>
              <a:t>Ambipolar diffusion</a:t>
            </a:r>
          </a:p>
          <a:p>
            <a:pPr>
              <a:lnSpc>
                <a:spcPct val="107000"/>
              </a:lnSpc>
              <a:spcAft>
                <a:spcPts val="800"/>
              </a:spcAft>
            </a:pPr>
            <a:endParaRPr lang="en-US" dirty="0"/>
          </a:p>
          <a:p>
            <a:pPr>
              <a:lnSpc>
                <a:spcPct val="107000"/>
              </a:lnSpc>
              <a:spcAft>
                <a:spcPts val="800"/>
              </a:spcAft>
            </a:pPr>
            <a:endParaRPr lang="en-US" dirty="0"/>
          </a:p>
          <a:p>
            <a:pPr>
              <a:lnSpc>
                <a:spcPct val="107000"/>
              </a:lnSpc>
              <a:spcAft>
                <a:spcPts val="800"/>
              </a:spcAft>
            </a:pPr>
            <a:endParaRPr lang="en-US" dirty="0"/>
          </a:p>
          <a:p>
            <a:pPr>
              <a:lnSpc>
                <a:spcPct val="107000"/>
              </a:lnSpc>
              <a:spcAft>
                <a:spcPts val="800"/>
              </a:spcAft>
            </a:pPr>
            <a:r>
              <a:rPr lang="en-US" dirty="0"/>
              <a:t>Hall drift</a:t>
            </a:r>
            <a:endParaRPr lang="en-IN" dirty="0">
              <a:effectLst/>
              <a:latin typeface="Calibri" panose="020F0502020204030204" pitchFamily="34" charset="0"/>
              <a:ea typeface="Calibri" panose="020F0502020204030204" pitchFamily="34" charset="0"/>
              <a:cs typeface="Vrinda" panose="020B0502040204020203" pitchFamily="34" charset="0"/>
            </a:endParaRPr>
          </a:p>
        </p:txBody>
      </p:sp>
      <p:pic>
        <p:nvPicPr>
          <p:cNvPr id="35" name="Picture 34" descr="Text, letter&#10;&#10;Description automatically generated">
            <a:extLst>
              <a:ext uri="{FF2B5EF4-FFF2-40B4-BE49-F238E27FC236}">
                <a16:creationId xmlns:a16="http://schemas.microsoft.com/office/drawing/2014/main" id="{B04E355C-95C5-04B0-B70F-C5A25390E903}"/>
              </a:ext>
            </a:extLst>
          </p:cNvPr>
          <p:cNvPicPr>
            <a:picLocks noChangeAspect="1"/>
          </p:cNvPicPr>
          <p:nvPr/>
        </p:nvPicPr>
        <p:blipFill rotWithShape="1">
          <a:blip r:embed="rId6">
            <a:extLst>
              <a:ext uri="{28A0092B-C50C-407E-A947-70E740481C1C}">
                <a14:useLocalDpi xmlns:a14="http://schemas.microsoft.com/office/drawing/2010/main" val="0"/>
              </a:ext>
            </a:extLst>
          </a:blip>
          <a:srcRect r="8868"/>
          <a:stretch/>
        </p:blipFill>
        <p:spPr>
          <a:xfrm>
            <a:off x="8895258" y="2775096"/>
            <a:ext cx="3272312" cy="3513719"/>
          </a:xfrm>
          <a:prstGeom prst="rect">
            <a:avLst/>
          </a:prstGeom>
        </p:spPr>
      </p:pic>
      <p:pic>
        <p:nvPicPr>
          <p:cNvPr id="36" name="Picture 35" descr="Text&#10;&#10;Description automatically generated with medium confidence">
            <a:extLst>
              <a:ext uri="{FF2B5EF4-FFF2-40B4-BE49-F238E27FC236}">
                <a16:creationId xmlns:a16="http://schemas.microsoft.com/office/drawing/2014/main" id="{AA429BFE-519F-C9DC-D310-98FB333AD4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7373" y="5575009"/>
            <a:ext cx="2738974" cy="589027"/>
          </a:xfrm>
          <a:prstGeom prst="rect">
            <a:avLst/>
          </a:prstGeom>
        </p:spPr>
      </p:pic>
      <p:pic>
        <p:nvPicPr>
          <p:cNvPr id="37" name="Picture 36">
            <a:extLst>
              <a:ext uri="{FF2B5EF4-FFF2-40B4-BE49-F238E27FC236}">
                <a16:creationId xmlns:a16="http://schemas.microsoft.com/office/drawing/2014/main" id="{18F4193A-9BC2-1B83-A496-004150C3EC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959" y="6167979"/>
            <a:ext cx="3562796" cy="632271"/>
          </a:xfrm>
          <a:prstGeom prst="rect">
            <a:avLst/>
          </a:prstGeom>
        </p:spPr>
      </p:pic>
      <p:sp>
        <p:nvSpPr>
          <p:cNvPr id="38" name="TextBox 37">
            <a:extLst>
              <a:ext uri="{FF2B5EF4-FFF2-40B4-BE49-F238E27FC236}">
                <a16:creationId xmlns:a16="http://schemas.microsoft.com/office/drawing/2014/main" id="{58927EC0-A040-41C5-7E38-7DA2FDBFBCF3}"/>
              </a:ext>
            </a:extLst>
          </p:cNvPr>
          <p:cNvSpPr txBox="1"/>
          <p:nvPr/>
        </p:nvSpPr>
        <p:spPr>
          <a:xfrm>
            <a:off x="6917908" y="6414994"/>
            <a:ext cx="2213662" cy="443006"/>
          </a:xfrm>
          <a:prstGeom prst="rect">
            <a:avLst/>
          </a:prstGeom>
          <a:noFill/>
        </p:spPr>
        <p:txBody>
          <a:bodyPr wrap="square">
            <a:spAutoFit/>
          </a:bodyPr>
          <a:lstStyle/>
          <a:p>
            <a:pPr>
              <a:lnSpc>
                <a:spcPct val="107000"/>
              </a:lnSpc>
            </a:pPr>
            <a:r>
              <a:rPr lang="en-IN" sz="1100" dirty="0" err="1"/>
              <a:t>Heyl</a:t>
            </a:r>
            <a:r>
              <a:rPr lang="en-IN" sz="1100" dirty="0"/>
              <a:t> &amp; Kulkarni 1998</a:t>
            </a:r>
          </a:p>
          <a:p>
            <a:pPr>
              <a:lnSpc>
                <a:spcPct val="107000"/>
              </a:lnSpc>
            </a:pPr>
            <a:r>
              <a:rPr lang="de-DE" sz="1100" dirty="0"/>
              <a:t>Goldreich &amp; Reisenegger 1992</a:t>
            </a:r>
            <a:endParaRPr lang="en-IN" sz="1100" dirty="0"/>
          </a:p>
        </p:txBody>
      </p:sp>
    </p:spTree>
    <p:extLst>
      <p:ext uri="{BB962C8B-B14F-4D97-AF65-F5344CB8AC3E}">
        <p14:creationId xmlns:p14="http://schemas.microsoft.com/office/powerpoint/2010/main" val="4049744590"/>
      </p:ext>
    </p:extLst>
  </p:cSld>
  <p:clrMapOvr>
    <a:masterClrMapping/>
  </p:clrMapOvr>
  <mc:AlternateContent xmlns:mc="http://schemas.openxmlformats.org/markup-compatibility/2006" xmlns:p14="http://schemas.microsoft.com/office/powerpoint/2010/main">
    <mc:Choice Requires="p14">
      <p:transition spd="slow" p14:dur="2000" advTm="7781"/>
    </mc:Choice>
    <mc:Fallback xmlns="">
      <p:transition spd="slow" advTm="778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8" name="Rectangle 80">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82">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84">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86">
            <a:extLst>
              <a:ext uri="{FF2B5EF4-FFF2-40B4-BE49-F238E27FC236}">
                <a16:creationId xmlns:a16="http://schemas.microsoft.com/office/drawing/2014/main" id="{AA5196B7-638B-4DC2-897C-9F49E9D46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88">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29" name="Picture 28" descr="Shape&#10;&#10;Description automatically generated">
            <a:extLst>
              <a:ext uri="{FF2B5EF4-FFF2-40B4-BE49-F238E27FC236}">
                <a16:creationId xmlns:a16="http://schemas.microsoft.com/office/drawing/2014/main" id="{81F7CEEC-8895-7A97-9F8F-A59BF0BE67E8}"/>
              </a:ext>
            </a:extLst>
          </p:cNvPr>
          <p:cNvPicPr>
            <a:picLocks noChangeAspect="1"/>
          </p:cNvPicPr>
          <p:nvPr/>
        </p:nvPicPr>
        <p:blipFill rotWithShape="1">
          <a:blip r:embed="rId3">
            <a:extLst>
              <a:ext uri="{28A0092B-C50C-407E-A947-70E740481C1C}">
                <a14:useLocalDpi xmlns:a14="http://schemas.microsoft.com/office/drawing/2010/main" val="0"/>
              </a:ext>
            </a:extLst>
          </a:blip>
          <a:srcRect l="898" r="-619" b="-2"/>
          <a:stretch/>
        </p:blipFill>
        <p:spPr>
          <a:xfrm>
            <a:off x="265417" y="1168288"/>
            <a:ext cx="5772758" cy="2906925"/>
          </a:xfrm>
          <a:prstGeom prst="rect">
            <a:avLst/>
          </a:prstGeom>
        </p:spPr>
      </p:pic>
      <p:cxnSp>
        <p:nvCxnSpPr>
          <p:cNvPr id="86" name="Straight Connector 90">
            <a:extLst>
              <a:ext uri="{FF2B5EF4-FFF2-40B4-BE49-F238E27FC236}">
                <a16:creationId xmlns:a16="http://schemas.microsoft.com/office/drawing/2014/main" id="{169958B5-5C27-4A9A-983B-AC6A83EFD5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useBgFill="1">
        <p:nvSpPr>
          <p:cNvPr id="88" name="Rectangle 92">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ln>
            <a:noFill/>
          </a:ln>
          <a:effectLst/>
        </p:spPr>
        <p:style>
          <a:lnRef idx="1">
            <a:schemeClr val="accent1"/>
          </a:lnRef>
          <a:fillRef idx="3">
            <a:schemeClr val="accent1"/>
          </a:fillRef>
          <a:effectRef idx="2">
            <a:schemeClr val="accent1"/>
          </a:effectRef>
          <a:fontRef idx="minor">
            <a:schemeClr val="lt1"/>
          </a:fontRef>
        </p:style>
      </p:sp>
      <p:sp useBgFill="1">
        <p:nvSpPr>
          <p:cNvPr id="90" name="Rectangle 94">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28E1F0-A17E-72D4-76D2-6B3A685A5C97}"/>
                  </a:ext>
                </a:extLst>
              </p:cNvPr>
              <p:cNvSpPr txBox="1"/>
              <p:nvPr/>
            </p:nvSpPr>
            <p:spPr>
              <a:xfrm>
                <a:off x="610919" y="4075213"/>
                <a:ext cx="10965141" cy="895244"/>
              </a:xfrm>
              <a:prstGeom prst="rect">
                <a:avLst/>
              </a:prstGeom>
            </p:spPr>
            <p:txBody>
              <a:bodyPr vert="horz" lIns="91440" tIns="45720" rIns="91440" bIns="45720" rtlCol="0" anchor="b">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𝑀</m:t>
                      </m:r>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=2</m:t>
                      </m:r>
                      <m:sSub>
                        <m:sSubPr>
                          <m:ctrlP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sSubPr>
                        <m:e>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.02</m:t>
                          </m:r>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𝑀</m:t>
                          </m:r>
                        </m:e>
                        <m:sub>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ʘ</m:t>
                          </m:r>
                        </m:sub>
                      </m:sSub>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 </m:t>
                      </m:r>
                      <m:sSubSup>
                        <m:sSubSupPr>
                          <m:ctrlP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sSubSupPr>
                        <m:e>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𝐵</m:t>
                          </m:r>
                        </m:e>
                        <m:sub>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𝑚𝑎𝑥</m:t>
                          </m:r>
                        </m:sub>
                        <m:sup>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𝑇𝑜𝑟𝑜𝑖𝑑𝑎𝑙</m:t>
                          </m:r>
                        </m:sup>
                      </m:sSubSup>
                      <m:d>
                        <m:dPr>
                          <m:ctrlP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dPr>
                        <m:e>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𝑖𝑛𝑖𝑡𝑖𝑎𝑙</m:t>
                          </m:r>
                        </m:e>
                      </m:d>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=1.4×</m:t>
                      </m:r>
                      <m:sSup>
                        <m:sSupPr>
                          <m:ctrlP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sSupPr>
                        <m:e>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10</m:t>
                          </m:r>
                        </m:e>
                        <m:sup>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17</m:t>
                          </m:r>
                        </m:sup>
                      </m:sSup>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𝐺</m:t>
                      </m:r>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m:t>
                      </m:r>
                      <m:r>
                        <a:rPr kumimoji="0" lang="el-GR"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𝜈</m:t>
                      </m:r>
                      <m:d>
                        <m:dPr>
                          <m:ctrlP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dPr>
                        <m:e>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𝑖𝑛𝑖𝑡𝑖𝑎𝑙</m:t>
                          </m:r>
                        </m:e>
                      </m:d>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=500</m:t>
                      </m:r>
                      <m:r>
                        <a:rPr kumimoji="0" lang="en-IN" sz="28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𝐻𝑧</m:t>
                      </m:r>
                    </m:oMath>
                  </m:oMathPara>
                </a14:m>
                <a:endParaRPr kumimoji="0" lang="en-IN" sz="2800" b="0" i="1" u="none" strike="noStrike" kern="1200" cap="none" spc="0" normalizeH="0" baseline="0" noProof="0" dirty="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endParaRPr>
              </a:p>
            </p:txBody>
          </p:sp>
        </mc:Choice>
        <mc:Fallback xmlns="">
          <p:sp>
            <p:nvSpPr>
              <p:cNvPr id="4" name="TextBox 3">
                <a:extLst>
                  <a:ext uri="{FF2B5EF4-FFF2-40B4-BE49-F238E27FC236}">
                    <a16:creationId xmlns:a16="http://schemas.microsoft.com/office/drawing/2014/main" id="{C528E1F0-A17E-72D4-76D2-6B3A685A5C97}"/>
                  </a:ext>
                </a:extLst>
              </p:cNvPr>
              <p:cNvSpPr txBox="1">
                <a:spLocks noRot="1" noChangeAspect="1" noMove="1" noResize="1" noEditPoints="1" noAdjustHandles="1" noChangeArrowheads="1" noChangeShapeType="1" noTextEdit="1"/>
              </p:cNvSpPr>
              <p:nvPr/>
            </p:nvSpPr>
            <p:spPr>
              <a:xfrm>
                <a:off x="610919" y="4075213"/>
                <a:ext cx="10965141" cy="895244"/>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8DB5FE-DA60-9DAA-7D9E-5BDED0BE150D}"/>
                  </a:ext>
                </a:extLst>
              </p:cNvPr>
              <p:cNvSpPr txBox="1"/>
              <p:nvPr/>
            </p:nvSpPr>
            <p:spPr>
              <a:xfrm>
                <a:off x="1350192" y="25420"/>
                <a:ext cx="890585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8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rPr>
                  <a:t>Evolution of </a:t>
                </a:r>
                <a14:m>
                  <m:oMath xmlns:m="http://schemas.openxmlformats.org/officeDocument/2006/math">
                    <m:r>
                      <m:rPr>
                        <m:sty m:val="p"/>
                      </m:rPr>
                      <a:rPr kumimoji="0" lang="el-GR" sz="2800" b="0" i="0" u="none" strike="noStrike" kern="1200" cap="none" spc="0" normalizeH="0" baseline="0" noProof="0" smtClean="0">
                        <a:ln>
                          <a:noFill/>
                        </a:ln>
                        <a:solidFill>
                          <a:srgbClr val="4D1434">
                            <a:lumMod val="50000"/>
                            <a:lumOff val="50000"/>
                          </a:srgbClr>
                        </a:solidFill>
                        <a:effectLst/>
                        <a:uLnTx/>
                        <a:uFillTx/>
                        <a:latin typeface="Cambria Math" panose="02040503050406030204" pitchFamily="18" charset="0"/>
                        <a:ea typeface="Calibri" panose="020F0502020204030204" pitchFamily="34" charset="0"/>
                        <a:cs typeface="Vrinda" panose="020B0502040204020203" pitchFamily="34" charset="0"/>
                      </a:rPr>
                      <m:t>ν</m:t>
                    </m:r>
                  </m:oMath>
                </a14:m>
                <a:r>
                  <a:rPr kumimoji="0" lang="en-IN" sz="28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rPr>
                  <a:t> and </a:t>
                </a:r>
                <a:r>
                  <a:rPr kumimoji="0" lang="el-GR" sz="2800" b="0" i="0" u="none" strike="noStrike" kern="1200" cap="none" spc="0" normalizeH="0" baseline="0" noProof="0" dirty="0">
                    <a:ln>
                      <a:noFill/>
                    </a:ln>
                    <a:solidFill>
                      <a:srgbClr val="4D1434">
                        <a:lumMod val="50000"/>
                        <a:lumOff val="50000"/>
                      </a:srgbClr>
                    </a:solidFill>
                    <a:effectLst/>
                    <a:uLnTx/>
                    <a:uFillTx/>
                    <a:latin typeface="Corbel" panose="020B0503020204020204" pitchFamily="34" charset="0"/>
                    <a:ea typeface="Cambria Math" panose="02040503050406030204" pitchFamily="18" charset="0"/>
                    <a:cs typeface="Vrinda" panose="020B0502040204020203" pitchFamily="34" charset="0"/>
                  </a:rPr>
                  <a:t>χ</a:t>
                </a:r>
                <a:r>
                  <a:rPr kumimoji="0" lang="en-IN" sz="28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mbria Math" panose="02040503050406030204" pitchFamily="18" charset="0"/>
                    <a:cs typeface="Vrinda" panose="020B0502040204020203" pitchFamily="34" charset="0"/>
                  </a:rPr>
                  <a:t> (B constant):  Toroidal magnetic field</a:t>
                </a:r>
                <a:endParaRPr kumimoji="0" lang="en-IN" sz="28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endParaRPr>
              </a:p>
            </p:txBody>
          </p:sp>
        </mc:Choice>
        <mc:Fallback xmlns="">
          <p:sp>
            <p:nvSpPr>
              <p:cNvPr id="5" name="TextBox 4">
                <a:extLst>
                  <a:ext uri="{FF2B5EF4-FFF2-40B4-BE49-F238E27FC236}">
                    <a16:creationId xmlns:a16="http://schemas.microsoft.com/office/drawing/2014/main" id="{FC8DB5FE-DA60-9DAA-7D9E-5BDED0BE150D}"/>
                  </a:ext>
                </a:extLst>
              </p:cNvPr>
              <p:cNvSpPr txBox="1">
                <a:spLocks noRot="1" noChangeAspect="1" noMove="1" noResize="1" noEditPoints="1" noAdjustHandles="1" noChangeArrowheads="1" noChangeShapeType="1" noTextEdit="1"/>
              </p:cNvSpPr>
              <p:nvPr/>
            </p:nvSpPr>
            <p:spPr>
              <a:xfrm>
                <a:off x="1350192" y="25420"/>
                <a:ext cx="8905857" cy="523220"/>
              </a:xfrm>
              <a:prstGeom prst="rect">
                <a:avLst/>
              </a:prstGeom>
              <a:blipFill>
                <a:blip r:embed="rId6"/>
                <a:stretch>
                  <a:fillRect l="-1369" t="-12791" b="-32558"/>
                </a:stretch>
              </a:blipFill>
            </p:spPr>
            <p:txBody>
              <a:bodyPr/>
              <a:lstStyle/>
              <a:p>
                <a:r>
                  <a:rPr lang="en-IN">
                    <a:noFill/>
                  </a:rPr>
                  <a:t> </a:t>
                </a:r>
              </a:p>
            </p:txBody>
          </p:sp>
        </mc:Fallback>
      </mc:AlternateContent>
      <p:sp>
        <p:nvSpPr>
          <p:cNvPr id="10" name="TextBox 9">
            <a:extLst>
              <a:ext uri="{FF2B5EF4-FFF2-40B4-BE49-F238E27FC236}">
                <a16:creationId xmlns:a16="http://schemas.microsoft.com/office/drawing/2014/main" id="{70D1D6FC-7B44-7163-F4F0-A1B7416AF421}"/>
              </a:ext>
            </a:extLst>
          </p:cNvPr>
          <p:cNvSpPr txBox="1"/>
          <p:nvPr/>
        </p:nvSpPr>
        <p:spPr>
          <a:xfrm>
            <a:off x="5653956" y="5867345"/>
            <a:ext cx="6097604"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Gill Sans MT" panose="020B0502020104020203"/>
                <a:ea typeface="+mn-ea"/>
                <a:cs typeface="+mn-cs"/>
              </a:rPr>
              <a:t>MD &amp; Mukhopadhyay</a:t>
            </a:r>
            <a:r>
              <a:rPr lang="en-IN" sz="1400" dirty="0">
                <a:solidFill>
                  <a:prstClr val="white"/>
                </a:solidFill>
                <a:latin typeface="Gill Sans MT" panose="020B0502020104020203"/>
              </a:rPr>
              <a:t> 2023</a:t>
            </a:r>
            <a:endParaRPr kumimoji="0" lang="en-IN"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Vrinda" panose="020B0502040204020203" pitchFamily="34" charset="0"/>
              </a:rPr>
              <a:t>arXiv:2302.03706</a:t>
            </a:r>
            <a:endParaRPr kumimoji="0" lang="en-IN"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E0C045D-DAAC-A8E4-EE86-61A6614C2B99}"/>
                  </a:ext>
                </a:extLst>
              </p:cNvPr>
              <p:cNvSpPr txBox="1"/>
              <p:nvPr/>
            </p:nvSpPr>
            <p:spPr>
              <a:xfrm>
                <a:off x="610919" y="5064661"/>
                <a:ext cx="11036899" cy="81304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rinda" panose="020B0502040204020203" pitchFamily="34" charset="0"/>
                  </a:rPr>
                  <a:t>However, for </a:t>
                </a:r>
                <a14:m>
                  <m:oMath xmlns:m="http://schemas.openxmlformats.org/officeDocument/2006/math">
                    <m:sSubSup>
                      <m:sSubSupPr>
                        <m:ctrlPr>
                          <a:rPr kumimoji="0" lang="en-IN" sz="2200" b="1"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sSubSupPr>
                      <m:e>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𝐁</m:t>
                        </m:r>
                      </m:e>
                      <m:sub>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𝐦𝐚𝐱</m:t>
                        </m:r>
                      </m:sub>
                      <m:sup>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𝐏𝐨𝐥𝐨𝐢𝐝𝐚𝐥</m:t>
                        </m:r>
                      </m:sup>
                    </m:sSubSup>
                    <m:d>
                      <m:dPr>
                        <m:ctrlPr>
                          <a:rPr kumimoji="0" lang="en-IN" sz="2200" b="1"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dPr>
                      <m:e>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𝐢𝐧𝐢𝐭𝐢𝐚𝐥</m:t>
                        </m:r>
                      </m:e>
                    </m:d>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m:t>
                    </m:r>
                    <m:sSup>
                      <m:sSupPr>
                        <m:ctrlPr>
                          <a:rPr kumimoji="0" lang="en-IN" sz="2200" b="1"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ctrlPr>
                      </m:sSupPr>
                      <m:e>
                        <m:r>
                          <a:rPr kumimoji="0" lang="en-IN" sz="2200" b="1"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𝟏𝟎</m:t>
                        </m:r>
                      </m:e>
                      <m:sup>
                        <m:r>
                          <a:rPr kumimoji="0" lang="en-IN" sz="2200" b="1"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𝟏</m:t>
                        </m:r>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𝟓</m:t>
                        </m:r>
                      </m:sup>
                    </m:sSup>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𝐆</m:t>
                    </m:r>
                    <m:r>
                      <a:rPr kumimoji="0" lang="en-IN" sz="2200" b="1" i="0"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Vrinda" panose="020B0502040204020203" pitchFamily="34" charset="0"/>
                      </a:rPr>
                      <m:t>,</m:t>
                    </m:r>
                  </m:oMath>
                </a14:m>
                <a:r>
                  <a:rPr kumimoji="0" lang="en-IN"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l-GR"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rinda" panose="020B0502040204020203" pitchFamily="34" charset="0"/>
                  </a:rPr>
                  <a:t>Ω</a:t>
                </a:r>
                <a:r>
                  <a:rPr kumimoji="0" lang="en-IN"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rinda" panose="020B0502040204020203" pitchFamily="34" charset="0"/>
                  </a:rPr>
                  <a:t>, </a:t>
                </a:r>
                <a:r>
                  <a:rPr kumimoji="0" lang="el-GR"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rinda" panose="020B0502040204020203" pitchFamily="34" charset="0"/>
                  </a:rPr>
                  <a:t>χ </a:t>
                </a:r>
                <a:r>
                  <a:rPr kumimoji="0" lang="en-IN"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rinda" panose="020B0502040204020203" pitchFamily="34" charset="0"/>
                  </a:rPr>
                  <a:t> decays in few days of time,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Vrinda" panose="020B0502040204020203" pitchFamily="34" charset="0"/>
                  </a:rPr>
                  <a:t>but stable NSs are actually toroidally dominated. </a:t>
                </a:r>
                <a:r>
                  <a:rPr kumimoji="0" lang="it-IT" sz="1200" b="0" i="0" u="none" strike="noStrike" kern="1200" cap="none" spc="0" normalizeH="0" baseline="0" noProof="0" dirty="0">
                    <a:ln>
                      <a:noFill/>
                    </a:ln>
                    <a:solidFill>
                      <a:prstClr val="white"/>
                    </a:solidFill>
                    <a:effectLst/>
                    <a:uLnTx/>
                    <a:uFillTx/>
                    <a:latin typeface="Gill Sans MT" panose="020B0502020104020203"/>
                    <a:ea typeface="+mn-ea"/>
                    <a:cs typeface="+mn-cs"/>
                  </a:rPr>
                  <a:t>(Wickramasinghe et al. 2014)</a:t>
                </a:r>
                <a:endParaRPr kumimoji="0" lang="en-IN" sz="1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mc:Choice>
        <mc:Fallback xmlns="">
          <p:sp>
            <p:nvSpPr>
              <p:cNvPr id="14" name="TextBox 13">
                <a:extLst>
                  <a:ext uri="{FF2B5EF4-FFF2-40B4-BE49-F238E27FC236}">
                    <a16:creationId xmlns:a16="http://schemas.microsoft.com/office/drawing/2014/main" id="{FE0C045D-DAAC-A8E4-EE86-61A6614C2B99}"/>
                  </a:ext>
                </a:extLst>
              </p:cNvPr>
              <p:cNvSpPr txBox="1">
                <a:spLocks noRot="1" noChangeAspect="1" noMove="1" noResize="1" noEditPoints="1" noAdjustHandles="1" noChangeArrowheads="1" noChangeShapeType="1" noTextEdit="1"/>
              </p:cNvSpPr>
              <p:nvPr/>
            </p:nvSpPr>
            <p:spPr>
              <a:xfrm>
                <a:off x="610919" y="5064661"/>
                <a:ext cx="11036899" cy="813043"/>
              </a:xfrm>
              <a:prstGeom prst="rect">
                <a:avLst/>
              </a:prstGeom>
              <a:blipFill>
                <a:blip r:embed="rId7"/>
                <a:stretch>
                  <a:fillRect l="-718" t="-3759" b="-10526"/>
                </a:stretch>
              </a:blipFill>
            </p:spPr>
            <p:txBody>
              <a:bodyPr/>
              <a:lstStyle/>
              <a:p>
                <a:r>
                  <a:rPr lang="en-IN">
                    <a:noFill/>
                  </a:rPr>
                  <a:t> </a:t>
                </a:r>
              </a:p>
            </p:txBody>
          </p:sp>
        </mc:Fallback>
      </mc:AlternateContent>
      <p:pic>
        <p:nvPicPr>
          <p:cNvPr id="15" name="Picture 14" descr="Chart&#10;&#10;Description automatically generated">
            <a:extLst>
              <a:ext uri="{FF2B5EF4-FFF2-40B4-BE49-F238E27FC236}">
                <a16:creationId xmlns:a16="http://schemas.microsoft.com/office/drawing/2014/main" id="{F31F738D-9F36-F667-26AA-2F0E9CFC68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3826" y="897034"/>
            <a:ext cx="5356765" cy="3281234"/>
          </a:xfrm>
          <a:prstGeom prst="rect">
            <a:avLst/>
          </a:prstGeom>
          <a:ln>
            <a:noFill/>
          </a:ln>
          <a:effectLst/>
        </p:spPr>
      </p:pic>
    </p:spTree>
    <p:extLst>
      <p:ext uri="{BB962C8B-B14F-4D97-AF65-F5344CB8AC3E}">
        <p14:creationId xmlns:p14="http://schemas.microsoft.com/office/powerpoint/2010/main" val="254004813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28E1F0-A17E-72D4-76D2-6B3A685A5C97}"/>
                  </a:ext>
                </a:extLst>
              </p:cNvPr>
              <p:cNvSpPr txBox="1"/>
              <p:nvPr/>
            </p:nvSpPr>
            <p:spPr>
              <a:xfrm>
                <a:off x="4254890" y="0"/>
                <a:ext cx="11493184"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4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rPr>
                  <a:t>Evolution of  B </a:t>
                </a:r>
                <a:r>
                  <a:rPr kumimoji="0" lang="en-IN" sz="24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mbria Math" panose="02040503050406030204" pitchFamily="18" charset="0"/>
                    <a:cs typeface="Vrinda" panose="020B0502040204020203" pitchFamily="34" charset="0"/>
                  </a:rPr>
                  <a:t>(</a:t>
                </a:r>
                <a14:m>
                  <m:oMath xmlns:m="http://schemas.openxmlformats.org/officeDocument/2006/math">
                    <m:r>
                      <m:rPr>
                        <m:sty m:val="p"/>
                      </m:rPr>
                      <a:rPr kumimoji="0" lang="el-GR" sz="2400" b="0" i="0" u="none" strike="noStrike" kern="1200" cap="none" spc="0" normalizeH="0" baseline="0" noProof="0">
                        <a:ln>
                          <a:noFill/>
                        </a:ln>
                        <a:solidFill>
                          <a:srgbClr val="4D1434">
                            <a:lumMod val="50000"/>
                            <a:lumOff val="50000"/>
                          </a:srgbClr>
                        </a:solidFill>
                        <a:effectLst/>
                        <a:uLnTx/>
                        <a:uFillTx/>
                        <a:latin typeface="Cambria Math" panose="02040503050406030204" pitchFamily="18" charset="0"/>
                        <a:ea typeface="Calibri" panose="020F0502020204030204" pitchFamily="34" charset="0"/>
                        <a:cs typeface="Vrinda" panose="020B0502040204020203" pitchFamily="34" charset="0"/>
                      </a:rPr>
                      <m:t>ν</m:t>
                    </m:r>
                    <m:r>
                      <a:rPr kumimoji="0" lang="en-IN" sz="2400" b="0" i="0" u="none" strike="noStrike" kern="1200" cap="none" spc="0" normalizeH="0" baseline="0" noProof="0" smtClean="0">
                        <a:ln>
                          <a:noFill/>
                        </a:ln>
                        <a:solidFill>
                          <a:srgbClr val="4D1434">
                            <a:lumMod val="50000"/>
                            <a:lumOff val="50000"/>
                          </a:srgbClr>
                        </a:solidFill>
                        <a:effectLst/>
                        <a:uLnTx/>
                        <a:uFillTx/>
                        <a:latin typeface="Cambria Math" panose="02040503050406030204" pitchFamily="18" charset="0"/>
                        <a:ea typeface="Calibri" panose="020F0502020204030204" pitchFamily="34" charset="0"/>
                        <a:cs typeface="Vrinda" panose="020B0502040204020203" pitchFamily="34" charset="0"/>
                      </a:rPr>
                      <m:t>,</m:t>
                    </m:r>
                  </m:oMath>
                </a14:m>
                <a:r>
                  <a:rPr kumimoji="0" lang="en-IN" sz="24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rPr>
                  <a:t> </a:t>
                </a:r>
                <a:r>
                  <a:rPr kumimoji="0" lang="el-GR" sz="2400" b="0" i="0" u="none" strike="noStrike" kern="1200" cap="none" spc="0" normalizeH="0" baseline="0" noProof="0" dirty="0">
                    <a:ln>
                      <a:noFill/>
                    </a:ln>
                    <a:solidFill>
                      <a:srgbClr val="4D1434">
                        <a:lumMod val="50000"/>
                        <a:lumOff val="50000"/>
                      </a:srgbClr>
                    </a:solidFill>
                    <a:effectLst/>
                    <a:uLnTx/>
                    <a:uFillTx/>
                    <a:latin typeface="Corbel" panose="020B0503020204020204" pitchFamily="34" charset="0"/>
                    <a:ea typeface="Cambria Math" panose="02040503050406030204" pitchFamily="18" charset="0"/>
                    <a:cs typeface="Vrinda" panose="020B0502040204020203" pitchFamily="34" charset="0"/>
                  </a:rPr>
                  <a:t>χ</a:t>
                </a:r>
                <a:r>
                  <a:rPr kumimoji="0" lang="en-IN" sz="24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mbria Math" panose="02040503050406030204" pitchFamily="18" charset="0"/>
                    <a:cs typeface="Vrinda" panose="020B0502040204020203" pitchFamily="34" charset="0"/>
                  </a:rPr>
                  <a:t> constant)                                 </a:t>
                </a:r>
                <a:endParaRPr kumimoji="0" lang="en-IN" sz="24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endParaRPr>
              </a:p>
            </p:txBody>
          </p:sp>
        </mc:Choice>
        <mc:Fallback xmlns="">
          <p:sp>
            <p:nvSpPr>
              <p:cNvPr id="4" name="TextBox 3">
                <a:extLst>
                  <a:ext uri="{FF2B5EF4-FFF2-40B4-BE49-F238E27FC236}">
                    <a16:creationId xmlns:a16="http://schemas.microsoft.com/office/drawing/2014/main" id="{C528E1F0-A17E-72D4-76D2-6B3A685A5C97}"/>
                  </a:ext>
                </a:extLst>
              </p:cNvPr>
              <p:cNvSpPr txBox="1">
                <a:spLocks noRot="1" noChangeAspect="1" noMove="1" noResize="1" noEditPoints="1" noAdjustHandles="1" noChangeArrowheads="1" noChangeShapeType="1" noTextEdit="1"/>
              </p:cNvSpPr>
              <p:nvPr/>
            </p:nvSpPr>
            <p:spPr>
              <a:xfrm>
                <a:off x="4254890" y="0"/>
                <a:ext cx="11493184" cy="461665"/>
              </a:xfrm>
              <a:prstGeom prst="rect">
                <a:avLst/>
              </a:prstGeom>
              <a:blipFill>
                <a:blip r:embed="rId3"/>
                <a:stretch>
                  <a:fillRect l="-849" t="-11842" b="-2894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98F51E-3781-43AE-34E7-76E50778583A}"/>
                  </a:ext>
                </a:extLst>
              </p:cNvPr>
              <p:cNvSpPr txBox="1"/>
              <p:nvPr/>
            </p:nvSpPr>
            <p:spPr>
              <a:xfrm>
                <a:off x="22080" y="6216655"/>
                <a:ext cx="12169919" cy="70185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𝑀</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=2</m:t>
                      </m:r>
                      <m:sSub>
                        <m:sSubPr>
                          <m:ctrlP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ctrlPr>
                        </m:sSubPr>
                        <m:e>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.02</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𝑀</m:t>
                          </m:r>
                        </m:e>
                        <m:sub>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ʘ</m:t>
                          </m:r>
                        </m:sub>
                      </m:sSub>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 </m:t>
                      </m:r>
                      <m:sSubSup>
                        <m:sSubSupPr>
                          <m:ctrlP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ctrlPr>
                        </m:sSubSupPr>
                        <m:e>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𝐵</m:t>
                          </m:r>
                        </m:e>
                        <m:sub>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𝑚𝑎𝑥</m:t>
                          </m:r>
                        </m:sub>
                        <m:sup>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𝑇𝑜𝑟𝑜𝑖𝑑𝑎𝑙</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𝑝𝑜𝑙𝑜𝑖𝑑𝑎𝑙</m:t>
                          </m:r>
                        </m:sup>
                      </m:sSubSup>
                      <m:d>
                        <m:dPr>
                          <m:ctrlP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ctrlPr>
                        </m:dPr>
                        <m:e>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𝑖𝑛𝑖𝑡𝑖𝑎𝑙</m:t>
                          </m:r>
                        </m:e>
                      </m:d>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=9</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m:t>
                      </m:r>
                      <m:sSup>
                        <m:sSupPr>
                          <m:ctrlP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ctrlPr>
                        </m:sSupPr>
                        <m:e>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10</m:t>
                          </m:r>
                        </m:e>
                        <m:sup>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1</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6</m:t>
                          </m:r>
                        </m:sup>
                      </m:sSup>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𝐺</m:t>
                      </m:r>
                    </m:oMath>
                  </m:oMathPara>
                </a14:m>
                <a:endParaRPr kumimoji="0" lang="en-IN" sz="18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𝜈</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=7</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0</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0</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𝐻𝑧</m:t>
                    </m:r>
                  </m:oMath>
                </a14:m>
                <a:r>
                  <a:rPr kumimoji="0" lang="en-IN" sz="18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a:t>,                                                                                                                                                  </a:t>
                </a:r>
                <a14:m>
                  <m:oMath xmlns:m="http://schemas.openxmlformats.org/officeDocument/2006/math">
                    <m:r>
                      <a:rPr kumimoji="0" lang="el-GR"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𝜈</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m:t>
                    </m:r>
                    <m:r>
                      <a:rPr kumimoji="0" lang="en-IN" sz="1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65</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0</m:t>
                    </m:r>
                    <m:r>
                      <a:rPr kumimoji="0" lang="en-IN" sz="1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rPr>
                      <m:t>𝐻𝑧</m:t>
                    </m:r>
                  </m:oMath>
                </a14:m>
                <a:endParaRPr kumimoji="0" lang="en-IN" sz="1800" b="0" i="1" u="none" strike="noStrike" kern="1200" cap="none" spc="0" normalizeH="0" baseline="0" noProof="0" dirty="0">
                  <a:ln>
                    <a:noFill/>
                  </a:ln>
                  <a:solidFill>
                    <a:prstClr val="black"/>
                  </a:solidFill>
                  <a:effectLst/>
                  <a:uLnTx/>
                  <a:uFillTx/>
                  <a:latin typeface="Cambria Math" panose="02040503050406030204" pitchFamily="18" charset="0"/>
                  <a:ea typeface="Calibri" panose="020F0502020204030204" pitchFamily="34" charset="0"/>
                  <a:cs typeface="Vrinda" panose="020B0502040204020203" pitchFamily="34" charset="0"/>
                </a:endParaRPr>
              </a:p>
            </p:txBody>
          </p:sp>
        </mc:Choice>
        <mc:Fallback xmlns="">
          <p:sp>
            <p:nvSpPr>
              <p:cNvPr id="2" name="TextBox 1">
                <a:extLst>
                  <a:ext uri="{FF2B5EF4-FFF2-40B4-BE49-F238E27FC236}">
                    <a16:creationId xmlns:a16="http://schemas.microsoft.com/office/drawing/2014/main" id="{AF98F51E-3781-43AE-34E7-76E50778583A}"/>
                  </a:ext>
                </a:extLst>
              </p:cNvPr>
              <p:cNvSpPr txBox="1">
                <a:spLocks noRot="1" noChangeAspect="1" noMove="1" noResize="1" noEditPoints="1" noAdjustHandles="1" noChangeArrowheads="1" noChangeShapeType="1" noTextEdit="1"/>
              </p:cNvSpPr>
              <p:nvPr/>
            </p:nvSpPr>
            <p:spPr>
              <a:xfrm>
                <a:off x="22080" y="6216655"/>
                <a:ext cx="12169919" cy="701859"/>
              </a:xfrm>
              <a:prstGeom prst="rect">
                <a:avLst/>
              </a:prstGeom>
              <a:blipFill>
                <a:blip r:embed="rId4"/>
                <a:stretch>
                  <a:fillRect b="-12174"/>
                </a:stretch>
              </a:blipFill>
            </p:spPr>
            <p:txBody>
              <a:bodyPr/>
              <a:lstStyle/>
              <a:p>
                <a:r>
                  <a:rPr lang="en-IN">
                    <a:noFill/>
                  </a:rPr>
                  <a:t> </a:t>
                </a:r>
              </a:p>
            </p:txBody>
          </p:sp>
        </mc:Fallback>
      </mc:AlternateContent>
      <p:sp>
        <p:nvSpPr>
          <p:cNvPr id="5" name="TextBox 4">
            <a:extLst>
              <a:ext uri="{FF2B5EF4-FFF2-40B4-BE49-F238E27FC236}">
                <a16:creationId xmlns:a16="http://schemas.microsoft.com/office/drawing/2014/main" id="{238A5878-4476-ACC6-D3CF-E75D093A2F41}"/>
              </a:ext>
            </a:extLst>
          </p:cNvPr>
          <p:cNvSpPr txBox="1"/>
          <p:nvPr/>
        </p:nvSpPr>
        <p:spPr>
          <a:xfrm>
            <a:off x="0" y="614199"/>
            <a:ext cx="147281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rPr>
              <a:t>Toroidal</a:t>
            </a:r>
          </a:p>
        </p:txBody>
      </p:sp>
      <p:sp>
        <p:nvSpPr>
          <p:cNvPr id="8" name="TextBox 7">
            <a:extLst>
              <a:ext uri="{FF2B5EF4-FFF2-40B4-BE49-F238E27FC236}">
                <a16:creationId xmlns:a16="http://schemas.microsoft.com/office/drawing/2014/main" id="{CE02D7B9-71C2-6DE9-1548-C76800C4BF2E}"/>
              </a:ext>
            </a:extLst>
          </p:cNvPr>
          <p:cNvSpPr txBox="1"/>
          <p:nvPr/>
        </p:nvSpPr>
        <p:spPr>
          <a:xfrm>
            <a:off x="11285759" y="614199"/>
            <a:ext cx="152566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srgbClr val="4D1434">
                    <a:lumMod val="50000"/>
                    <a:lumOff val="50000"/>
                  </a:srgbClr>
                </a:solidFill>
                <a:effectLst/>
                <a:uLnTx/>
                <a:uFillTx/>
                <a:latin typeface="Gill Sans MT" panose="020B0502020104020203"/>
                <a:ea typeface="Calibri" panose="020F0502020204030204" pitchFamily="34" charset="0"/>
                <a:cs typeface="Vrinda" panose="020B0502040204020203" pitchFamily="34" charset="0"/>
              </a:rPr>
              <a:t>Poloidal</a:t>
            </a:r>
          </a:p>
        </p:txBody>
      </p:sp>
      <p:sp>
        <p:nvSpPr>
          <p:cNvPr id="3" name="TextBox 2">
            <a:extLst>
              <a:ext uri="{FF2B5EF4-FFF2-40B4-BE49-F238E27FC236}">
                <a16:creationId xmlns:a16="http://schemas.microsoft.com/office/drawing/2014/main" id="{0E05D21E-AFC0-6820-4E86-3AC5B1F088EF}"/>
              </a:ext>
            </a:extLst>
          </p:cNvPr>
          <p:cNvSpPr txBox="1"/>
          <p:nvPr/>
        </p:nvSpPr>
        <p:spPr>
          <a:xfrm>
            <a:off x="5182571" y="6351963"/>
            <a:ext cx="7044430" cy="46166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Gill Sans MT" panose="020B0502020104020203"/>
                <a:ea typeface="+mn-ea"/>
                <a:cs typeface="+mn-cs"/>
              </a:rPr>
              <a:t>MD &amp; Mukhopadhyay</a:t>
            </a:r>
            <a:r>
              <a:rPr lang="en-IN" sz="1200" dirty="0">
                <a:solidFill>
                  <a:prstClr val="black"/>
                </a:solidFill>
                <a:latin typeface="Gill Sans MT" panose="020B0502020104020203"/>
              </a:rPr>
              <a:t> 2023</a:t>
            </a:r>
            <a:endParaRPr kumimoji="0" lang="en-IN"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Vrinda" panose="020B0502040204020203" pitchFamily="34" charset="0"/>
              </a:rPr>
              <a:t>arXiv:2302.03706</a:t>
            </a:r>
            <a:endParaRPr kumimoji="0" lang="en-IN" sz="12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27" name="Picture 26" descr="A picture containing diagram&#10;&#10;Description automatically generated">
            <a:extLst>
              <a:ext uri="{FF2B5EF4-FFF2-40B4-BE49-F238E27FC236}">
                <a16:creationId xmlns:a16="http://schemas.microsoft.com/office/drawing/2014/main" id="{7278F146-6B35-D632-F483-8A220D50B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7" y="1012158"/>
            <a:ext cx="4617250" cy="2374822"/>
          </a:xfrm>
          <a:prstGeom prst="rect">
            <a:avLst/>
          </a:prstGeom>
        </p:spPr>
      </p:pic>
      <p:pic>
        <p:nvPicPr>
          <p:cNvPr id="29" name="Picture 28" descr="A screenshot of a computer&#10;&#10;Description automatically generated with medium confidence">
            <a:extLst>
              <a:ext uri="{FF2B5EF4-FFF2-40B4-BE49-F238E27FC236}">
                <a16:creationId xmlns:a16="http://schemas.microsoft.com/office/drawing/2014/main" id="{7AB17FCB-8817-D199-D048-6447849E8D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5804" y="1027506"/>
            <a:ext cx="4509399" cy="2319351"/>
          </a:xfrm>
          <a:prstGeom prst="rect">
            <a:avLst/>
          </a:prstGeom>
        </p:spPr>
      </p:pic>
      <p:sp>
        <p:nvSpPr>
          <p:cNvPr id="30" name="Rectangle 29">
            <a:extLst>
              <a:ext uri="{FF2B5EF4-FFF2-40B4-BE49-F238E27FC236}">
                <a16:creationId xmlns:a16="http://schemas.microsoft.com/office/drawing/2014/main" id="{8476EB9C-F3A6-B0FF-1109-284EE4C21336}"/>
              </a:ext>
            </a:extLst>
          </p:cNvPr>
          <p:cNvSpPr/>
          <p:nvPr/>
        </p:nvSpPr>
        <p:spPr>
          <a:xfrm>
            <a:off x="5727032" y="958321"/>
            <a:ext cx="830965" cy="2426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5" name="Picture 14" descr="A picture containing shape&#10;&#10;Description automatically generated">
            <a:extLst>
              <a:ext uri="{FF2B5EF4-FFF2-40B4-BE49-F238E27FC236}">
                <a16:creationId xmlns:a16="http://schemas.microsoft.com/office/drawing/2014/main" id="{0DF70D21-8584-368C-111D-3954DE17D9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5547" y="1032684"/>
            <a:ext cx="3093280" cy="2124389"/>
          </a:xfrm>
          <a:prstGeom prst="rect">
            <a:avLst/>
          </a:prstGeom>
        </p:spPr>
      </p:pic>
      <p:pic>
        <p:nvPicPr>
          <p:cNvPr id="39" name="Picture 38" descr="Chart&#10;&#10;Description automatically generated">
            <a:extLst>
              <a:ext uri="{FF2B5EF4-FFF2-40B4-BE49-F238E27FC236}">
                <a16:creationId xmlns:a16="http://schemas.microsoft.com/office/drawing/2014/main" id="{CE3A08A6-01CA-9205-4B2C-8C3C5A4D2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579" y="3435755"/>
            <a:ext cx="4625936" cy="2833572"/>
          </a:xfrm>
          <a:prstGeom prst="rect">
            <a:avLst/>
          </a:prstGeom>
        </p:spPr>
      </p:pic>
      <p:pic>
        <p:nvPicPr>
          <p:cNvPr id="41" name="Picture 40" descr="Chart&#10;&#10;Description automatically generated">
            <a:extLst>
              <a:ext uri="{FF2B5EF4-FFF2-40B4-BE49-F238E27FC236}">
                <a16:creationId xmlns:a16="http://schemas.microsoft.com/office/drawing/2014/main" id="{33AA4981-E7F0-60B7-323F-5487533F83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7997" y="3423055"/>
            <a:ext cx="4727762" cy="2895943"/>
          </a:xfrm>
          <a:prstGeom prst="rect">
            <a:avLst/>
          </a:prstGeom>
        </p:spPr>
      </p:pic>
    </p:spTree>
    <p:extLst>
      <p:ext uri="{BB962C8B-B14F-4D97-AF65-F5344CB8AC3E}">
        <p14:creationId xmlns:p14="http://schemas.microsoft.com/office/powerpoint/2010/main" val="1403163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et in space&#10;&#10;Description automatically generated with low confidence">
            <a:extLst>
              <a:ext uri="{FF2B5EF4-FFF2-40B4-BE49-F238E27FC236}">
                <a16:creationId xmlns:a16="http://schemas.microsoft.com/office/drawing/2014/main" id="{424AF50E-537D-D6FD-D22B-15FFCF3BBCFC}"/>
              </a:ext>
            </a:extLst>
          </p:cNvPr>
          <p:cNvPicPr>
            <a:picLocks noChangeAspect="1"/>
          </p:cNvPicPr>
          <p:nvPr/>
        </p:nvPicPr>
        <p:blipFill>
          <a:blip r:embed="rId2"/>
          <a:stretch>
            <a:fillRect/>
          </a:stretch>
        </p:blipFill>
        <p:spPr>
          <a:xfrm>
            <a:off x="10131866" y="527385"/>
            <a:ext cx="1976242" cy="1224309"/>
          </a:xfrm>
          <a:prstGeom prst="rect">
            <a:avLst/>
          </a:prstGeom>
        </p:spPr>
      </p:pic>
      <p:pic>
        <p:nvPicPr>
          <p:cNvPr id="16" name="Picture 15">
            <a:extLst>
              <a:ext uri="{FF2B5EF4-FFF2-40B4-BE49-F238E27FC236}">
                <a16:creationId xmlns:a16="http://schemas.microsoft.com/office/drawing/2014/main" id="{869214D0-ED5F-9330-87C7-8E4F3F481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865" y="3071495"/>
            <a:ext cx="2004833" cy="1112316"/>
          </a:xfrm>
          <a:prstGeom prst="rect">
            <a:avLst/>
          </a:prstGeom>
        </p:spPr>
      </p:pic>
      <p:sp>
        <p:nvSpPr>
          <p:cNvPr id="24" name="TextBox 23">
            <a:extLst>
              <a:ext uri="{FF2B5EF4-FFF2-40B4-BE49-F238E27FC236}">
                <a16:creationId xmlns:a16="http://schemas.microsoft.com/office/drawing/2014/main" id="{6FF5EFB0-35B5-9C36-0D65-DBF7E8324220}"/>
              </a:ext>
            </a:extLst>
          </p:cNvPr>
          <p:cNvSpPr txBox="1"/>
          <p:nvPr/>
        </p:nvSpPr>
        <p:spPr>
          <a:xfrm>
            <a:off x="83893" y="21018"/>
            <a:ext cx="9910093" cy="3785652"/>
          </a:xfrm>
          <a:prstGeom prst="rect">
            <a:avLst/>
          </a:prstGeom>
          <a:noFill/>
        </p:spPr>
        <p:txBody>
          <a:bodyPr wrap="square">
            <a:spAutoFit/>
          </a:bodyPr>
          <a:lstStyle/>
          <a:p>
            <a:r>
              <a:rPr lang="en-US" sz="2400" dirty="0">
                <a:effectLst/>
                <a:ea typeface="Arial" panose="020B0604020202020204" pitchFamily="34" charset="0"/>
              </a:rPr>
              <a:t>   </a:t>
            </a:r>
            <a:r>
              <a:rPr lang="en-US" sz="2400" b="1" dirty="0">
                <a:solidFill>
                  <a:schemeClr val="accent1">
                    <a:lumMod val="75000"/>
                    <a:lumOff val="25000"/>
                  </a:schemeClr>
                </a:solidFill>
                <a:effectLst/>
                <a:ea typeface="Arial" panose="020B0604020202020204" pitchFamily="34" charset="0"/>
              </a:rPr>
              <a:t>Detection of Neutron stars (NSs):</a:t>
            </a:r>
          </a:p>
          <a:p>
            <a:endParaRPr lang="en-US" sz="1800" dirty="0">
              <a:effectLst/>
              <a:ea typeface="Arial" panose="020B0604020202020204" pitchFamily="34" charset="0"/>
            </a:endParaRPr>
          </a:p>
          <a:p>
            <a:endParaRPr lang="en-US" dirty="0">
              <a:ea typeface="Arial" panose="020B0604020202020204" pitchFamily="34" charset="0"/>
            </a:endParaRPr>
          </a:p>
          <a:p>
            <a:pPr marL="285750" indent="-285750">
              <a:buFont typeface="Wingdings" panose="05000000000000000000" pitchFamily="2" charset="2"/>
              <a:buChar char="Ø"/>
            </a:pPr>
            <a:r>
              <a:rPr lang="en-US" sz="1800" b="1" dirty="0">
                <a:effectLst/>
                <a:ea typeface="Arial" panose="020B0604020202020204" pitchFamily="34" charset="0"/>
              </a:rPr>
              <a:t>Electromagnetic radiation</a:t>
            </a:r>
            <a:r>
              <a:rPr lang="en-US" sz="1800" dirty="0">
                <a:effectLst/>
                <a:ea typeface="Arial" panose="020B0604020202020204" pitchFamily="34" charset="0"/>
              </a:rPr>
              <a:t>: </a:t>
            </a:r>
            <a:r>
              <a:rPr lang="en-US" sz="1800" b="1" dirty="0">
                <a:effectLst/>
                <a:ea typeface="Arial" panose="020B0604020202020204" pitchFamily="34" charset="0"/>
              </a:rPr>
              <a:t>Pulsar</a:t>
            </a:r>
            <a:r>
              <a:rPr lang="en-US" sz="1800" dirty="0">
                <a:effectLst/>
                <a:ea typeface="Arial" panose="020B0604020202020204" pitchFamily="34" charset="0"/>
              </a:rPr>
              <a:t> </a:t>
            </a:r>
            <a:r>
              <a:rPr lang="en-US" dirty="0">
                <a:ea typeface="Arial" panose="020B0604020202020204" pitchFamily="34" charset="0"/>
              </a:rPr>
              <a:t>(</a:t>
            </a:r>
            <a:r>
              <a:rPr lang="en-US" sz="1800" dirty="0">
                <a:effectLst/>
                <a:ea typeface="Arial" panose="020B0604020202020204" pitchFamily="34" charset="0"/>
              </a:rPr>
              <a:t>magnetized rotating NSs) emits beams of electromagnetic radiation out of its magnetic poles. The magnetic poles do not coincide with the rotational axis, so the emission beams are detected as pulse (Lighthouse effect).</a:t>
            </a:r>
          </a:p>
          <a:p>
            <a:pPr marL="285750" indent="-285750">
              <a:buFont typeface="Wingdings" panose="05000000000000000000" pitchFamily="2" charset="2"/>
              <a:buChar char="Ø"/>
            </a:pPr>
            <a:endParaRPr lang="en-US" dirty="0">
              <a:ea typeface="Arial" panose="020B0604020202020204" pitchFamily="34" charset="0"/>
            </a:endParaRPr>
          </a:p>
          <a:p>
            <a:pPr marL="285750" indent="-285750">
              <a:buFont typeface="Wingdings" panose="05000000000000000000" pitchFamily="2" charset="2"/>
              <a:buChar char="Ø"/>
            </a:pPr>
            <a:r>
              <a:rPr lang="en-US" b="1" dirty="0"/>
              <a:t>Accretion-powered NSs</a:t>
            </a:r>
            <a:r>
              <a:rPr lang="en-US" dirty="0"/>
              <a:t>: locate in binary systems and manifest themselves as X-ray sources.</a:t>
            </a:r>
          </a:p>
          <a:p>
            <a:pPr marL="285750" indent="-285750">
              <a:buFont typeface="Wingdings" panose="05000000000000000000" pitchFamily="2" charset="2"/>
              <a:buChar char="Ø"/>
            </a:pPr>
            <a:endParaRPr lang="en-US" dirty="0">
              <a:ea typeface="Arial" panose="020B0604020202020204" pitchFamily="34" charset="0"/>
            </a:endParaRPr>
          </a:p>
          <a:p>
            <a:pPr marL="285750" indent="-285750">
              <a:buFont typeface="Wingdings" panose="05000000000000000000" pitchFamily="2" charset="2"/>
              <a:buChar char="Ø"/>
            </a:pPr>
            <a:r>
              <a:rPr lang="en-US" b="1" dirty="0">
                <a:ea typeface="Arial" panose="020B0604020202020204" pitchFamily="34" charset="0"/>
              </a:rPr>
              <a:t>Gravitational wave (GW) from </a:t>
            </a:r>
            <a:r>
              <a:rPr lang="en-US" b="1" dirty="0"/>
              <a:t>Binary merger</a:t>
            </a:r>
            <a:r>
              <a:rPr lang="en-US" dirty="0"/>
              <a:t>: NSs in binary system are strong sources of gravitational waves (due to nonzero time varying quadrupole moment)</a:t>
            </a:r>
          </a:p>
          <a:p>
            <a:endParaRPr lang="en-US" dirty="0"/>
          </a:p>
          <a:p>
            <a:endParaRPr lang="en-US" b="0" i="0" dirty="0">
              <a:solidFill>
                <a:srgbClr val="202122"/>
              </a:solidFill>
              <a:effectLst/>
              <a:latin typeface="Arial" panose="020B0604020202020204" pitchFamily="34" charset="0"/>
            </a:endParaRPr>
          </a:p>
        </p:txBody>
      </p:sp>
      <p:pic>
        <p:nvPicPr>
          <p:cNvPr id="3" name="Picture 2" descr="A picture containing surface, outdoor object, star, dark&#10;&#10;Description automatically generated">
            <a:extLst>
              <a:ext uri="{FF2B5EF4-FFF2-40B4-BE49-F238E27FC236}">
                <a16:creationId xmlns:a16="http://schemas.microsoft.com/office/drawing/2014/main" id="{8323CFD5-6B53-8F63-078C-0B2D71B0F683}"/>
              </a:ext>
            </a:extLst>
          </p:cNvPr>
          <p:cNvPicPr>
            <a:picLocks noChangeAspect="1"/>
          </p:cNvPicPr>
          <p:nvPr/>
        </p:nvPicPr>
        <p:blipFill>
          <a:blip r:embed="rId4"/>
          <a:stretch>
            <a:fillRect/>
          </a:stretch>
        </p:blipFill>
        <p:spPr>
          <a:xfrm>
            <a:off x="10131866" y="1800646"/>
            <a:ext cx="1976242" cy="1190760"/>
          </a:xfrm>
          <a:prstGeom prst="rect">
            <a:avLst/>
          </a:prstGeom>
        </p:spPr>
      </p:pic>
      <p:cxnSp>
        <p:nvCxnSpPr>
          <p:cNvPr id="9" name="Straight Connector 8">
            <a:extLst>
              <a:ext uri="{FF2B5EF4-FFF2-40B4-BE49-F238E27FC236}">
                <a16:creationId xmlns:a16="http://schemas.microsoft.com/office/drawing/2014/main" id="{98DDABC0-F59C-DA3A-B212-A90C9F0FE519}"/>
              </a:ext>
            </a:extLst>
          </p:cNvPr>
          <p:cNvCxnSpPr>
            <a:cxnSpLocks/>
          </p:cNvCxnSpPr>
          <p:nvPr/>
        </p:nvCxnSpPr>
        <p:spPr>
          <a:xfrm>
            <a:off x="83893" y="3341754"/>
            <a:ext cx="991009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1693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7790F3D-A37B-C1FA-2AB5-7D31F7DDCA11}"/>
                  </a:ext>
                </a:extLst>
              </p:cNvPr>
              <p:cNvSpPr/>
              <p:nvPr/>
            </p:nvSpPr>
            <p:spPr>
              <a:xfrm>
                <a:off x="75345" y="2719867"/>
                <a:ext cx="12041310" cy="156966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IN" sz="3200" b="1" cap="none" spc="0" dirty="0">
                    <a:ln/>
                    <a:solidFill>
                      <a:schemeClr val="accent3"/>
                    </a:solidFill>
                    <a:effectLst/>
                  </a:rPr>
                  <a:t>Timescale for </a:t>
                </a:r>
                <a14:m>
                  <m:oMath xmlns:m="http://schemas.openxmlformats.org/officeDocument/2006/math">
                    <m:r>
                      <m:rPr>
                        <m:sty m:val="p"/>
                      </m:rPr>
                      <a:rPr lang="el-GR" sz="3200" b="1" i="0" cap="none" spc="0" smtClean="0">
                        <a:ln/>
                        <a:solidFill>
                          <a:schemeClr val="accent3"/>
                        </a:solidFill>
                        <a:effectLst/>
                        <a:latin typeface="Cambria Math" panose="02040503050406030204" pitchFamily="18" charset="0"/>
                        <a:ea typeface="Calibri" panose="020F0502020204030204" pitchFamily="34" charset="0"/>
                        <a:cs typeface="Vrinda" panose="020B0502040204020203" pitchFamily="34" charset="0"/>
                      </a:rPr>
                      <m:t>ν</m:t>
                    </m:r>
                    <m:r>
                      <a:rPr lang="en-IN" sz="3200" b="1" i="0" cap="none" spc="0" smtClean="0">
                        <a:ln/>
                        <a:solidFill>
                          <a:schemeClr val="accent3"/>
                        </a:solidFill>
                        <a:effectLst/>
                        <a:latin typeface="Cambria Math" panose="02040503050406030204" pitchFamily="18" charset="0"/>
                        <a:ea typeface="Calibri" panose="020F0502020204030204" pitchFamily="34" charset="0"/>
                        <a:cs typeface="Vrinda" panose="020B0502040204020203" pitchFamily="34" charset="0"/>
                      </a:rPr>
                      <m:t>,</m:t>
                    </m:r>
                  </m:oMath>
                </a14:m>
                <a:r>
                  <a:rPr lang="en-IN" sz="3200" b="1" cap="none" spc="0" dirty="0">
                    <a:ln/>
                    <a:solidFill>
                      <a:schemeClr val="accent3"/>
                    </a:solidFill>
                    <a:effectLst/>
                    <a:latin typeface="+mj-lt"/>
                    <a:ea typeface="Calibri" panose="020F0502020204030204" pitchFamily="34" charset="0"/>
                    <a:cs typeface="Vrinda" panose="020B0502040204020203" pitchFamily="34" charset="0"/>
                  </a:rPr>
                  <a:t> </a:t>
                </a:r>
                <a:r>
                  <a:rPr lang="el-GR" sz="3200" b="1" cap="none" spc="0" dirty="0">
                    <a:ln/>
                    <a:solidFill>
                      <a:schemeClr val="accent3"/>
                    </a:solidFill>
                    <a:effectLst/>
                    <a:latin typeface="+mj-lt"/>
                    <a:ea typeface="Cambria Math" panose="02040503050406030204" pitchFamily="18" charset="0"/>
                    <a:cs typeface="Vrinda" panose="020B0502040204020203" pitchFamily="34" charset="0"/>
                  </a:rPr>
                  <a:t>χ</a:t>
                </a:r>
                <a:r>
                  <a:rPr lang="en-IN" sz="3200" b="1" cap="none" spc="0" dirty="0">
                    <a:ln/>
                    <a:solidFill>
                      <a:schemeClr val="accent3"/>
                    </a:solidFill>
                    <a:effectLst/>
                    <a:latin typeface="+mj-lt"/>
                    <a:ea typeface="Cambria Math" panose="02040503050406030204" pitchFamily="18" charset="0"/>
                    <a:cs typeface="Vrinda" panose="020B0502040204020203" pitchFamily="34" charset="0"/>
                  </a:rPr>
                  <a:t> decay &lt;&lt; Timescale for B decay</a:t>
                </a:r>
              </a:p>
              <a:p>
                <a:pPr algn="ctr"/>
                <a:endParaRPr lang="en-IN" sz="3200" b="1" cap="none" spc="0" dirty="0">
                  <a:ln/>
                  <a:solidFill>
                    <a:schemeClr val="accent3"/>
                  </a:solidFill>
                  <a:effectLst/>
                  <a:latin typeface="+mj-lt"/>
                  <a:ea typeface="Cambria Math" panose="02040503050406030204" pitchFamily="18" charset="0"/>
                  <a:cs typeface="Vrinda" panose="020B0502040204020203" pitchFamily="34" charset="0"/>
                </a:endParaRPr>
              </a:p>
              <a:p>
                <a:pPr algn="ctr"/>
                <a:r>
                  <a:rPr lang="en-IN" sz="3200" b="1" cap="none" spc="0" dirty="0">
                    <a:ln/>
                    <a:solidFill>
                      <a:schemeClr val="accent3"/>
                    </a:solidFill>
                    <a:effectLst/>
                    <a:ea typeface="Calibri" panose="020F0502020204030204" pitchFamily="34" charset="0"/>
                    <a:cs typeface="Vrinda" panose="020B0502040204020203" pitchFamily="34" charset="0"/>
                  </a:rPr>
                  <a:t>Decay of </a:t>
                </a:r>
                <a14:m>
                  <m:oMath xmlns:m="http://schemas.openxmlformats.org/officeDocument/2006/math">
                    <m:r>
                      <m:rPr>
                        <m:sty m:val="p"/>
                      </m:rPr>
                      <a:rPr lang="el-GR" sz="3200" b="1" i="0" cap="none" spc="0" smtClean="0">
                        <a:ln/>
                        <a:solidFill>
                          <a:schemeClr val="accent3"/>
                        </a:solidFill>
                        <a:effectLst/>
                        <a:latin typeface="Cambria Math" panose="02040503050406030204" pitchFamily="18" charset="0"/>
                        <a:ea typeface="Calibri" panose="020F0502020204030204" pitchFamily="34" charset="0"/>
                        <a:cs typeface="Vrinda" panose="020B0502040204020203" pitchFamily="34" charset="0"/>
                      </a:rPr>
                      <m:t>ν</m:t>
                    </m:r>
                    <m:r>
                      <a:rPr lang="en-IN" sz="3200" b="1" i="0" cap="none" spc="0" smtClean="0">
                        <a:ln/>
                        <a:solidFill>
                          <a:schemeClr val="accent3"/>
                        </a:solidFill>
                        <a:effectLst/>
                        <a:latin typeface="Cambria Math" panose="02040503050406030204" pitchFamily="18" charset="0"/>
                        <a:ea typeface="Calibri" panose="020F0502020204030204" pitchFamily="34" charset="0"/>
                        <a:cs typeface="Vrinda" panose="020B0502040204020203" pitchFamily="34" charset="0"/>
                      </a:rPr>
                      <m:t>,</m:t>
                    </m:r>
                  </m:oMath>
                </a14:m>
                <a:r>
                  <a:rPr lang="en-IN" sz="3200" b="1" cap="none" spc="0" dirty="0">
                    <a:ln/>
                    <a:solidFill>
                      <a:schemeClr val="accent3"/>
                    </a:solidFill>
                    <a:effectLst/>
                    <a:latin typeface="+mj-lt"/>
                    <a:ea typeface="Calibri" panose="020F0502020204030204" pitchFamily="34" charset="0"/>
                    <a:cs typeface="Vrinda" panose="020B0502040204020203" pitchFamily="34" charset="0"/>
                  </a:rPr>
                  <a:t> </a:t>
                </a:r>
                <a:r>
                  <a:rPr lang="el-GR" sz="3200" b="1" cap="none" spc="0" dirty="0">
                    <a:ln/>
                    <a:solidFill>
                      <a:schemeClr val="accent3"/>
                    </a:solidFill>
                    <a:effectLst/>
                    <a:latin typeface="+mj-lt"/>
                    <a:ea typeface="Cambria Math" panose="02040503050406030204" pitchFamily="18" charset="0"/>
                    <a:cs typeface="Vrinda" panose="020B0502040204020203" pitchFamily="34" charset="0"/>
                  </a:rPr>
                  <a:t>χ</a:t>
                </a:r>
                <a:r>
                  <a:rPr lang="en-IN" sz="3200" b="1" cap="none" spc="0" dirty="0">
                    <a:ln/>
                    <a:solidFill>
                      <a:schemeClr val="accent3"/>
                    </a:solidFill>
                    <a:effectLst/>
                    <a:latin typeface="+mj-lt"/>
                    <a:ea typeface="Cambria Math" panose="02040503050406030204" pitchFamily="18" charset="0"/>
                    <a:cs typeface="Vrinda" panose="020B0502040204020203" pitchFamily="34" charset="0"/>
                  </a:rPr>
                  <a:t> is more important to study GW amplitude decay</a:t>
                </a:r>
                <a:endParaRPr lang="en-IN" sz="3200" b="1" cap="none" spc="0" dirty="0">
                  <a:ln/>
                  <a:solidFill>
                    <a:schemeClr val="accent3"/>
                  </a:solidFill>
                  <a:effectLst/>
                </a:endParaRPr>
              </a:p>
            </p:txBody>
          </p:sp>
        </mc:Choice>
        <mc:Fallback xmlns="">
          <p:sp>
            <p:nvSpPr>
              <p:cNvPr id="3" name="Rectangle 2">
                <a:extLst>
                  <a:ext uri="{FF2B5EF4-FFF2-40B4-BE49-F238E27FC236}">
                    <a16:creationId xmlns:a16="http://schemas.microsoft.com/office/drawing/2014/main" id="{A7790F3D-A37B-C1FA-2AB5-7D31F7DDCA11}"/>
                  </a:ext>
                </a:extLst>
              </p:cNvPr>
              <p:cNvSpPr>
                <a:spLocks noRot="1" noChangeAspect="1" noMove="1" noResize="1" noEditPoints="1" noAdjustHandles="1" noChangeArrowheads="1" noChangeShapeType="1" noTextEdit="1"/>
              </p:cNvSpPr>
              <p:nvPr/>
            </p:nvSpPr>
            <p:spPr>
              <a:xfrm>
                <a:off x="75345" y="2719867"/>
                <a:ext cx="12041310" cy="1569660"/>
              </a:xfrm>
              <a:prstGeom prst="rect">
                <a:avLst/>
              </a:prstGeom>
              <a:blipFill>
                <a:blip r:embed="rId2"/>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25477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7" name="Rectangle 14">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A12551-FBAC-4608-B8F7-91BE4744B777}"/>
              </a:ext>
            </a:extLst>
          </p:cNvPr>
          <p:cNvSpPr txBox="1"/>
          <p:nvPr/>
        </p:nvSpPr>
        <p:spPr>
          <a:xfrm>
            <a:off x="4149854" y="1507414"/>
            <a:ext cx="7185255" cy="3703320"/>
          </a:xfrm>
          <a:prstGeom prst="rect">
            <a:avLst/>
          </a:prstGeom>
        </p:spPr>
        <p:txBody>
          <a:bodyPr vert="horz" lIns="91440" tIns="45720" rIns="91440" bIns="45720" rtlCol="0" anchor="ctr">
            <a:normAutofit/>
          </a:bodyPr>
          <a:lstStyle/>
          <a:p>
            <a:pPr>
              <a:spcBef>
                <a:spcPct val="0"/>
              </a:spcBef>
              <a:spcAft>
                <a:spcPts val="600"/>
              </a:spcAft>
            </a:pPr>
            <a:r>
              <a:rPr lang="en-US" sz="4800" cap="all" dirty="0">
                <a:solidFill>
                  <a:schemeClr val="bg1"/>
                </a:solidFill>
                <a:latin typeface="+mj-lt"/>
                <a:ea typeface="+mj-ea"/>
                <a:cs typeface="+mj-cs"/>
              </a:rPr>
              <a:t>To Increase GW detection possibility:</a:t>
            </a:r>
          </a:p>
        </p:txBody>
      </p:sp>
      <p:sp>
        <p:nvSpPr>
          <p:cNvPr id="28" name="Rectangle 16">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8">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0">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620866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27A5EC7-ABEC-BC1A-3F7B-8F85B0E8D054}"/>
              </a:ext>
            </a:extLst>
          </p:cNvPr>
          <p:cNvSpPr/>
          <p:nvPr/>
        </p:nvSpPr>
        <p:spPr>
          <a:xfrm>
            <a:off x="1997671" y="186267"/>
            <a:ext cx="7896134" cy="541144"/>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FC4E03DE-1C4E-4337-B54B-247C1E94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EEE3F140-02CB-4BBC-ABC0-8BF046C9D1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36050"/>
            <a:ext cx="0" cy="1645920"/>
          </a:xfrm>
          <a:prstGeom prst="line">
            <a:avLst/>
          </a:prstGeom>
          <a:ln w="19050">
            <a:solidFill>
              <a:srgbClr val="465359"/>
            </a:solidFill>
          </a:ln>
        </p:spPr>
        <p:style>
          <a:lnRef idx="1">
            <a:schemeClr val="accent1"/>
          </a:lnRef>
          <a:fillRef idx="0">
            <a:schemeClr val="accent1"/>
          </a:fillRef>
          <a:effectRef idx="0">
            <a:schemeClr val="accent1"/>
          </a:effectRef>
          <a:fontRef idx="minor">
            <a:schemeClr val="tx1"/>
          </a:fontRef>
        </p:style>
      </p:cxnSp>
      <p:pic>
        <p:nvPicPr>
          <p:cNvPr id="2" name="Picture 1" descr="Letter&#10;&#10;Description automatically generated with medium confidence">
            <a:extLst>
              <a:ext uri="{FF2B5EF4-FFF2-40B4-BE49-F238E27FC236}">
                <a16:creationId xmlns:a16="http://schemas.microsoft.com/office/drawing/2014/main" id="{22EF4586-D3E2-DD43-928D-07A74CE1F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59" y="1042077"/>
            <a:ext cx="4744438" cy="2692468"/>
          </a:xfrm>
          <a:prstGeom prst="rect">
            <a:avLst/>
          </a:prstGeom>
        </p:spPr>
      </p:pic>
      <p:sp useBgFill="1">
        <p:nvSpPr>
          <p:cNvPr id="22" name="Rectangle 21">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ln>
            <a:noFill/>
          </a:ln>
          <a:effectLst/>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16DBA64A-2335-3023-722F-30C078EA2077}"/>
              </a:ext>
            </a:extLst>
          </p:cNvPr>
          <p:cNvSpPr txBox="1"/>
          <p:nvPr/>
        </p:nvSpPr>
        <p:spPr>
          <a:xfrm>
            <a:off x="1151467" y="4883341"/>
            <a:ext cx="11040533" cy="1077218"/>
          </a:xfrm>
          <a:prstGeom prst="rect">
            <a:avLst/>
          </a:prstGeom>
          <a:noFill/>
        </p:spPr>
        <p:txBody>
          <a:bodyPr wrap="square">
            <a:spAutoFit/>
          </a:bodyPr>
          <a:lstStyle/>
          <a:p>
            <a:r>
              <a:rPr lang="en-IN" sz="3200" dirty="0">
                <a:effectLst>
                  <a:glow rad="101600">
                    <a:schemeClr val="accent5">
                      <a:satMod val="175000"/>
                      <a:alpha val="40000"/>
                    </a:schemeClr>
                  </a:glow>
                </a:effectLst>
              </a:rPr>
              <a:t>The signal is not detectable instantaneously.</a:t>
            </a:r>
          </a:p>
          <a:p>
            <a:r>
              <a:rPr lang="en-IN" sz="3200" dirty="0">
                <a:effectLst>
                  <a:glow rad="101600">
                    <a:schemeClr val="accent5">
                      <a:satMod val="175000"/>
                      <a:alpha val="40000"/>
                    </a:schemeClr>
                  </a:glow>
                </a:effectLst>
              </a:rPr>
              <a:t>After one month of integration time, it will be detectable!!</a:t>
            </a:r>
          </a:p>
        </p:txBody>
      </p:sp>
      <p:sp>
        <p:nvSpPr>
          <p:cNvPr id="8" name="Rectangle 7">
            <a:extLst>
              <a:ext uri="{FF2B5EF4-FFF2-40B4-BE49-F238E27FC236}">
                <a16:creationId xmlns:a16="http://schemas.microsoft.com/office/drawing/2014/main" id="{67F7678D-B854-9982-98F0-9346051C6EE2}"/>
              </a:ext>
            </a:extLst>
          </p:cNvPr>
          <p:cNvSpPr/>
          <p:nvPr/>
        </p:nvSpPr>
        <p:spPr>
          <a:xfrm>
            <a:off x="1216467" y="118298"/>
            <a:ext cx="975404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IN" sz="2800" b="1" cap="none" spc="0" dirty="0">
                <a:ln w="9525">
                  <a:solidFill>
                    <a:schemeClr val="bg1"/>
                  </a:solidFill>
                  <a:prstDash val="solid"/>
                </a:ln>
                <a:effectLst>
                  <a:outerShdw blurRad="12700" dist="38100" dir="2700000" algn="tl" rotWithShape="0">
                    <a:schemeClr val="bg1">
                      <a:lumMod val="50000"/>
                    </a:schemeClr>
                  </a:outerShdw>
                </a:effectLst>
              </a:rPr>
              <a:t>Signal to noise ratio (SNR) for 1 Year integration time</a:t>
            </a:r>
          </a:p>
        </p:txBody>
      </p:sp>
      <p:sp>
        <p:nvSpPr>
          <p:cNvPr id="9" name="TextBox 8">
            <a:extLst>
              <a:ext uri="{FF2B5EF4-FFF2-40B4-BE49-F238E27FC236}">
                <a16:creationId xmlns:a16="http://schemas.microsoft.com/office/drawing/2014/main" id="{DB93F706-4057-F4EC-DD02-B181F637AE18}"/>
              </a:ext>
            </a:extLst>
          </p:cNvPr>
          <p:cNvSpPr txBox="1"/>
          <p:nvPr/>
        </p:nvSpPr>
        <p:spPr>
          <a:xfrm>
            <a:off x="665759" y="3650984"/>
            <a:ext cx="2126459" cy="307777"/>
          </a:xfrm>
          <a:prstGeom prst="rect">
            <a:avLst/>
          </a:prstGeom>
          <a:noFill/>
        </p:spPr>
        <p:txBody>
          <a:bodyPr wrap="square">
            <a:spAutoFit/>
          </a:bodyPr>
          <a:lstStyle/>
          <a:p>
            <a:r>
              <a:rPr lang="it-IT" sz="1400" dirty="0">
                <a:solidFill>
                  <a:schemeClr val="bg1">
                    <a:lumMod val="95000"/>
                    <a:lumOff val="5000"/>
                  </a:schemeClr>
                </a:solidFill>
              </a:rPr>
              <a:t>Maggiore et al. 2020</a:t>
            </a:r>
            <a:endParaRPr lang="en-IN" sz="1400" dirty="0">
              <a:solidFill>
                <a:schemeClr val="bg1">
                  <a:lumMod val="95000"/>
                  <a:lumOff val="5000"/>
                </a:schemeClr>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0DC5043-6F4C-CBD9-6D58-81E76536DD1B}"/>
                  </a:ext>
                </a:extLst>
              </p:cNvPr>
              <p:cNvSpPr txBox="1"/>
              <p:nvPr/>
            </p:nvSpPr>
            <p:spPr>
              <a:xfrm>
                <a:off x="5648766" y="3669889"/>
                <a:ext cx="6096000" cy="5301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N" sz="1400" b="0" i="1" smtClean="0">
                          <a:solidFill>
                            <a:schemeClr val="bg1"/>
                          </a:solidFill>
                          <a:latin typeface="Cambria Math" panose="02040503050406030204" pitchFamily="18" charset="0"/>
                          <a:ea typeface="Calibri" panose="020F0502020204030204" pitchFamily="34" charset="0"/>
                          <a:cs typeface="Vrinda" panose="020B0502040204020203" pitchFamily="34" charset="0"/>
                        </a:rPr>
                        <m:t>𝑀</m:t>
                      </m:r>
                      <m:r>
                        <a:rPr lang="en-IN" sz="1400" b="0" i="1" smtClean="0">
                          <a:solidFill>
                            <a:schemeClr val="bg1"/>
                          </a:solidFill>
                          <a:latin typeface="Cambria Math" panose="02040503050406030204" pitchFamily="18" charset="0"/>
                          <a:ea typeface="Calibri" panose="020F0502020204030204" pitchFamily="34" charset="0"/>
                          <a:cs typeface="Vrinda" panose="020B0502040204020203" pitchFamily="34" charset="0"/>
                        </a:rPr>
                        <m:t>=2</m:t>
                      </m:r>
                      <m:sSub>
                        <m:sSubPr>
                          <m:ctrlPr>
                            <a:rPr lang="en-IN" sz="1400" i="1">
                              <a:solidFill>
                                <a:schemeClr val="bg1"/>
                              </a:solidFill>
                              <a:latin typeface="Cambria Math" panose="02040503050406030204" pitchFamily="18" charset="0"/>
                              <a:ea typeface="Calibri" panose="020F0502020204030204" pitchFamily="34" charset="0"/>
                              <a:cs typeface="Vrinda" panose="020B0502040204020203" pitchFamily="34" charset="0"/>
                            </a:rPr>
                          </m:ctrlPr>
                        </m:sSubPr>
                        <m:e>
                          <m:r>
                            <a:rPr lang="en-IN" sz="1400" b="0" i="1">
                              <a:solidFill>
                                <a:schemeClr val="bg1"/>
                              </a:solidFill>
                              <a:latin typeface="Cambria Math" panose="02040503050406030204" pitchFamily="18" charset="0"/>
                              <a:ea typeface="Calibri" panose="020F0502020204030204" pitchFamily="34" charset="0"/>
                              <a:cs typeface="Vrinda" panose="020B0502040204020203" pitchFamily="34" charset="0"/>
                            </a:rPr>
                            <m:t>𝑀</m:t>
                          </m:r>
                        </m:e>
                        <m:sub>
                          <m:r>
                            <a:rPr lang="en-IN" sz="1400" b="0" i="1">
                              <a:solidFill>
                                <a:schemeClr val="bg1"/>
                              </a:solidFill>
                              <a:latin typeface="Cambria Math" panose="02040503050406030204" pitchFamily="18" charset="0"/>
                              <a:ea typeface="Calibri" panose="020F0502020204030204" pitchFamily="34" charset="0"/>
                              <a:cs typeface="Vrinda" panose="020B0502040204020203" pitchFamily="34" charset="0"/>
                            </a:rPr>
                            <m:t>ʘ</m:t>
                          </m:r>
                        </m:sub>
                      </m:sSub>
                      <m:r>
                        <a:rPr lang="en-IN" sz="1400" b="0" i="1" smtClean="0">
                          <a:solidFill>
                            <a:schemeClr val="bg1"/>
                          </a:solidFill>
                          <a:latin typeface="Cambria Math" panose="02040503050406030204" pitchFamily="18" charset="0"/>
                          <a:ea typeface="Calibri" panose="020F0502020204030204" pitchFamily="34" charset="0"/>
                          <a:cs typeface="Vrinda" panose="020B0502040204020203" pitchFamily="34" charset="0"/>
                        </a:rPr>
                        <m:t>,</m:t>
                      </m:r>
                      <m:sSubSup>
                        <m:sSubSupPr>
                          <m:ctrlPr>
                            <a:rPr lang="en-IN" sz="1400" i="1" smtClean="0">
                              <a:solidFill>
                                <a:schemeClr val="bg1"/>
                              </a:solidFill>
                              <a:latin typeface="Cambria Math" panose="02040503050406030204" pitchFamily="18" charset="0"/>
                              <a:ea typeface="Calibri" panose="020F0502020204030204" pitchFamily="34" charset="0"/>
                              <a:cs typeface="Vrinda" panose="020B0502040204020203" pitchFamily="34" charset="0"/>
                            </a:rPr>
                          </m:ctrlPr>
                        </m:sSubSupPr>
                        <m:e>
                          <m:r>
                            <a:rPr lang="en-IN" sz="1400" i="1">
                              <a:solidFill>
                                <a:schemeClr val="bg1"/>
                              </a:solidFill>
                              <a:latin typeface="Cambria Math" panose="02040503050406030204" pitchFamily="18" charset="0"/>
                              <a:ea typeface="Calibri" panose="020F0502020204030204" pitchFamily="34" charset="0"/>
                              <a:cs typeface="Vrinda" panose="020B0502040204020203" pitchFamily="34" charset="0"/>
                            </a:rPr>
                            <m:t>𝐵</m:t>
                          </m:r>
                        </m:e>
                        <m:sub>
                          <m:r>
                            <a:rPr lang="en-IN" sz="1400" i="1">
                              <a:solidFill>
                                <a:schemeClr val="bg1"/>
                              </a:solidFill>
                              <a:latin typeface="Cambria Math" panose="02040503050406030204" pitchFamily="18" charset="0"/>
                              <a:ea typeface="Calibri" panose="020F0502020204030204" pitchFamily="34" charset="0"/>
                              <a:cs typeface="Vrinda" panose="020B0502040204020203" pitchFamily="34" charset="0"/>
                            </a:rPr>
                            <m:t>𝑚𝑎𝑥</m:t>
                          </m:r>
                        </m:sub>
                        <m:sup>
                          <m:r>
                            <a:rPr lang="en-IN" sz="1400" i="1">
                              <a:solidFill>
                                <a:schemeClr val="bg1"/>
                              </a:solidFill>
                              <a:latin typeface="Cambria Math" panose="02040503050406030204" pitchFamily="18" charset="0"/>
                              <a:ea typeface="Calibri" panose="020F0502020204030204" pitchFamily="34" charset="0"/>
                              <a:cs typeface="Vrinda" panose="020B0502040204020203" pitchFamily="34" charset="0"/>
                            </a:rPr>
                            <m:t>𝑇𝑜𝑟𝑜𝑖𝑑𝑎𝑙</m:t>
                          </m:r>
                        </m:sup>
                      </m:sSubSup>
                      <m:r>
                        <a:rPr lang="en-IN" sz="1400" b="0" i="1" smtClean="0">
                          <a:solidFill>
                            <a:schemeClr val="bg1"/>
                          </a:solidFill>
                          <a:latin typeface="Cambria Math" panose="02040503050406030204" pitchFamily="18" charset="0"/>
                          <a:ea typeface="Calibri" panose="020F0502020204030204" pitchFamily="34" charset="0"/>
                          <a:cs typeface="Vrinda" panose="020B0502040204020203" pitchFamily="34" charset="0"/>
                        </a:rPr>
                        <m:t>=</m:t>
                      </m:r>
                      <m:r>
                        <a:rPr lang="en-IN" sz="1400" b="0" i="1" smtClean="0">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9</m:t>
                      </m:r>
                      <m:r>
                        <a:rPr lang="en-IN" sz="1400" b="0" i="1">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400" i="1">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400" b="0" i="1">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10</m:t>
                          </m:r>
                        </m:e>
                        <m:sup>
                          <m:r>
                            <a:rPr lang="en-IN" sz="1400" b="0" i="1">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1</m:t>
                          </m:r>
                          <m:r>
                            <a:rPr lang="en-IN" sz="1400" b="0" i="1" smtClean="0">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6</m:t>
                          </m:r>
                        </m:sup>
                      </m:sSup>
                      <m:r>
                        <a:rPr lang="en-IN" sz="1400" b="0" i="1" smtClean="0">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𝐺</m:t>
                      </m:r>
                      <m:r>
                        <a:rPr lang="en-IN" sz="1400" b="0" i="1" smtClean="0">
                          <a:solidFill>
                            <a:schemeClr val="bg1">
                              <a:lumMod val="95000"/>
                              <a:lumOff val="5000"/>
                            </a:schemeClr>
                          </a:solidFill>
                          <a:effectLst/>
                          <a:latin typeface="Cambria Math" panose="02040503050406030204" pitchFamily="18" charset="0"/>
                          <a:ea typeface="Calibri" panose="020F0502020204030204" pitchFamily="34" charset="0"/>
                          <a:cs typeface="Vrinda" panose="020B0502040204020203" pitchFamily="34" charset="0"/>
                        </a:rPr>
                        <m:t>,</m:t>
                      </m:r>
                      <m:r>
                        <a:rPr lang="el-GR" sz="1400" b="0" i="1">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𝜈</m:t>
                      </m:r>
                      <m:d>
                        <m:dPr>
                          <m:ctrlPr>
                            <a:rPr lang="en-IN" sz="140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ctrlPr>
                        </m:dPr>
                        <m:e>
                          <m:r>
                            <a:rPr lang="en-IN" sz="1400" b="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𝑖𝑛𝑖𝑡𝑖𝑎𝑙</m:t>
                          </m:r>
                        </m:e>
                      </m:d>
                      <m:r>
                        <a:rPr lang="en-IN" sz="1400" b="0" i="1">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m:t>
                      </m:r>
                      <m:r>
                        <a:rPr lang="en-IN" sz="1400" b="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2</m:t>
                      </m:r>
                      <m:r>
                        <a:rPr lang="en-IN" sz="1400" b="0" i="1">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0</m:t>
                      </m:r>
                      <m:r>
                        <a:rPr lang="en-IN" sz="1400" b="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0</m:t>
                      </m:r>
                      <m:r>
                        <a:rPr lang="en-IN" sz="1400" b="0" i="1">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𝐻𝑧</m:t>
                      </m:r>
                    </m:oMath>
                  </m:oMathPara>
                </a14:m>
                <a:endParaRPr lang="en-IN" sz="1400" i="1" dirty="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endParaRPr>
              </a:p>
              <a:p>
                <a:pPr/>
                <a14:m>
                  <m:oMathPara xmlns:m="http://schemas.openxmlformats.org/officeDocument/2006/math">
                    <m:oMathParaPr>
                      <m:jc m:val="centerGroup"/>
                    </m:oMathParaPr>
                    <m:oMath xmlns:m="http://schemas.openxmlformats.org/officeDocument/2006/math">
                      <m:r>
                        <a:rPr lang="en-IN" sz="1400" b="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𝑆𝑁𝑅</m:t>
                      </m:r>
                      <m:d>
                        <m:dPr>
                          <m:ctrlPr>
                            <a:rPr lang="en-IN" sz="140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ctrlPr>
                        </m:dPr>
                        <m:e>
                          <m:r>
                            <a:rPr lang="en-IN" sz="1400" b="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𝑡h𝑟𝑒𝑠h𝑜𝑙𝑑</m:t>
                          </m:r>
                        </m:e>
                      </m:d>
                      <m:r>
                        <a:rPr lang="en-IN" sz="1400" b="0" i="1" smtClean="0">
                          <a:solidFill>
                            <a:schemeClr val="bg1">
                              <a:lumMod val="95000"/>
                              <a:lumOff val="5000"/>
                            </a:schemeClr>
                          </a:solidFill>
                          <a:latin typeface="Cambria Math" panose="02040503050406030204" pitchFamily="18" charset="0"/>
                          <a:ea typeface="Calibri" panose="020F0502020204030204" pitchFamily="34" charset="0"/>
                          <a:cs typeface="Vrinda" panose="020B0502040204020203" pitchFamily="34" charset="0"/>
                        </a:rPr>
                        <m:t>=12</m:t>
                      </m:r>
                    </m:oMath>
                  </m:oMathPara>
                </a14:m>
                <a:endParaRPr lang="en-IN" sz="1400" dirty="0">
                  <a:solidFill>
                    <a:schemeClr val="bg1">
                      <a:lumMod val="95000"/>
                      <a:lumOff val="5000"/>
                    </a:schemeClr>
                  </a:solidFill>
                  <a:ea typeface="Calibri" panose="020F0502020204030204" pitchFamily="34" charset="0"/>
                  <a:cs typeface="Vrinda" panose="020B0502040204020203" pitchFamily="34" charset="0"/>
                </a:endParaRPr>
              </a:p>
            </p:txBody>
          </p:sp>
        </mc:Choice>
        <mc:Fallback xmlns="">
          <p:sp>
            <p:nvSpPr>
              <p:cNvPr id="3" name="TextBox 2">
                <a:extLst>
                  <a:ext uri="{FF2B5EF4-FFF2-40B4-BE49-F238E27FC236}">
                    <a16:creationId xmlns:a16="http://schemas.microsoft.com/office/drawing/2014/main" id="{C0DC5043-6F4C-CBD9-6D58-81E76536DD1B}"/>
                  </a:ext>
                </a:extLst>
              </p:cNvPr>
              <p:cNvSpPr txBox="1">
                <a:spLocks noRot="1" noChangeAspect="1" noMove="1" noResize="1" noEditPoints="1" noAdjustHandles="1" noChangeArrowheads="1" noChangeShapeType="1" noTextEdit="1"/>
              </p:cNvSpPr>
              <p:nvPr/>
            </p:nvSpPr>
            <p:spPr>
              <a:xfrm>
                <a:off x="5648766" y="3669889"/>
                <a:ext cx="6096000" cy="530145"/>
              </a:xfrm>
              <a:prstGeom prst="rect">
                <a:avLst/>
              </a:prstGeom>
              <a:blipFill>
                <a:blip r:embed="rId4"/>
                <a:stretch>
                  <a:fillRect/>
                </a:stretch>
              </a:blipFill>
            </p:spPr>
            <p:txBody>
              <a:bodyPr/>
              <a:lstStyle/>
              <a:p>
                <a:r>
                  <a:rPr lang="en-IN">
                    <a:noFill/>
                  </a:rPr>
                  <a:t> </a:t>
                </a:r>
              </a:p>
            </p:txBody>
          </p:sp>
        </mc:Fallback>
      </mc:AlternateContent>
      <p:sp>
        <p:nvSpPr>
          <p:cNvPr id="5" name="TextBox 4">
            <a:extLst>
              <a:ext uri="{FF2B5EF4-FFF2-40B4-BE49-F238E27FC236}">
                <a16:creationId xmlns:a16="http://schemas.microsoft.com/office/drawing/2014/main" id="{2F29DE1B-EEAF-B79D-B511-811D6B064824}"/>
              </a:ext>
            </a:extLst>
          </p:cNvPr>
          <p:cNvSpPr txBox="1"/>
          <p:nvPr/>
        </p:nvSpPr>
        <p:spPr>
          <a:xfrm>
            <a:off x="4519932" y="4537322"/>
            <a:ext cx="7044430" cy="523220"/>
          </a:xfrm>
          <a:prstGeom prst="rect">
            <a:avLst/>
          </a:prstGeom>
          <a:noFill/>
        </p:spPr>
        <p:txBody>
          <a:bodyPr wrap="square">
            <a:spAutoFit/>
          </a:bodyPr>
          <a:lstStyle/>
          <a:p>
            <a:pPr algn="r"/>
            <a:r>
              <a:rPr lang="en-IN" sz="1400" dirty="0"/>
              <a:t>MD &amp; Mukhopadhyay; 2023</a:t>
            </a:r>
          </a:p>
          <a:p>
            <a:pPr algn="r"/>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p>
        </p:txBody>
      </p:sp>
      <p:pic>
        <p:nvPicPr>
          <p:cNvPr id="7" name="Picture 6" descr="Graphical user interface, application&#10;&#10;Description automatically generated">
            <a:extLst>
              <a:ext uri="{FF2B5EF4-FFF2-40B4-BE49-F238E27FC236}">
                <a16:creationId xmlns:a16="http://schemas.microsoft.com/office/drawing/2014/main" id="{A7EA0784-2C5E-381F-71E6-0E97C7DAE86E}"/>
              </a:ext>
            </a:extLst>
          </p:cNvPr>
          <p:cNvPicPr>
            <a:picLocks noChangeAspect="1"/>
          </p:cNvPicPr>
          <p:nvPr/>
        </p:nvPicPr>
        <p:blipFill>
          <a:blip r:embed="rId5">
            <a:clrChange>
              <a:clrFrom>
                <a:srgbClr val="CCCCCC">
                  <a:alpha val="80000"/>
                </a:srgbClr>
              </a:clrFrom>
              <a:clrTo>
                <a:srgbClr val="CCCCCC">
                  <a:alpha val="0"/>
                </a:srgbClr>
              </a:clrTo>
            </a:clrChange>
            <a:extLst>
              <a:ext uri="{28A0092B-C50C-407E-A947-70E740481C1C}">
                <a14:useLocalDpi xmlns:a14="http://schemas.microsoft.com/office/drawing/2010/main" val="0"/>
              </a:ext>
            </a:extLst>
          </a:blip>
          <a:stretch>
            <a:fillRect/>
          </a:stretch>
        </p:blipFill>
        <p:spPr>
          <a:xfrm>
            <a:off x="6135075" y="949027"/>
            <a:ext cx="6096000" cy="2818790"/>
          </a:xfrm>
          <a:prstGeom prst="rect">
            <a:avLst/>
          </a:prstGeom>
          <a:noFill/>
        </p:spPr>
      </p:pic>
    </p:spTree>
    <p:extLst>
      <p:ext uri="{BB962C8B-B14F-4D97-AF65-F5344CB8AC3E}">
        <p14:creationId xmlns:p14="http://schemas.microsoft.com/office/powerpoint/2010/main" val="115150608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9">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11">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13">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5">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83E68E-1C10-4544-9338-78F17EEF497B}"/>
              </a:ext>
            </a:extLst>
          </p:cNvPr>
          <p:cNvSpPr txBox="1"/>
          <p:nvPr/>
        </p:nvSpPr>
        <p:spPr>
          <a:xfrm>
            <a:off x="4449960" y="1507414"/>
            <a:ext cx="7295507" cy="3703320"/>
          </a:xfrm>
          <a:prstGeom prst="rect">
            <a:avLst/>
          </a:prstGeom>
        </p:spPr>
        <p:txBody>
          <a:bodyPr vert="horz" lIns="91440" tIns="45720" rIns="91440" bIns="45720" rtlCol="0" anchor="ctr">
            <a:normAutofit/>
          </a:bodyPr>
          <a:lstStyle/>
          <a:p>
            <a:pPr>
              <a:spcBef>
                <a:spcPct val="0"/>
              </a:spcBef>
              <a:spcAft>
                <a:spcPts val="800"/>
              </a:spcAft>
            </a:pPr>
            <a:r>
              <a:rPr lang="en-US" sz="4800" cap="all">
                <a:solidFill>
                  <a:schemeClr val="accent1"/>
                </a:solidFill>
                <a:effectLst/>
                <a:latin typeface="+mj-lt"/>
                <a:ea typeface="+mj-ea"/>
                <a:cs typeface="+mj-cs"/>
              </a:rPr>
              <a:t>Conclusion</a:t>
            </a:r>
          </a:p>
        </p:txBody>
      </p:sp>
      <p:sp>
        <p:nvSpPr>
          <p:cNvPr id="13" name="Rectangle 17">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9">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1">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13772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Diagram 1">
                <a:extLst>
                  <a:ext uri="{FF2B5EF4-FFF2-40B4-BE49-F238E27FC236}">
                    <a16:creationId xmlns:a16="http://schemas.microsoft.com/office/drawing/2014/main" id="{A15DE8BB-B456-2A38-A2A9-4F8D4209F194}"/>
                  </a:ext>
                </a:extLst>
              </p:cNvPr>
              <p:cNvGraphicFramePr/>
              <p:nvPr>
                <p:extLst>
                  <p:ext uri="{D42A27DB-BD31-4B8C-83A1-F6EECF244321}">
                    <p14:modId xmlns:p14="http://schemas.microsoft.com/office/powerpoint/2010/main" val="158306978"/>
                  </p:ext>
                </p:extLst>
              </p:nvPr>
            </p:nvGraphicFramePr>
            <p:xfrm>
              <a:off x="-102240" y="254000"/>
              <a:ext cx="12335934" cy="673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Diagram 1">
                <a:extLst>
                  <a:ext uri="{FF2B5EF4-FFF2-40B4-BE49-F238E27FC236}">
                    <a16:creationId xmlns:a16="http://schemas.microsoft.com/office/drawing/2014/main" id="{A15DE8BB-B456-2A38-A2A9-4F8D4209F194}"/>
                  </a:ext>
                </a:extLst>
              </p:cNvPr>
              <p:cNvGraphicFramePr/>
              <p:nvPr>
                <p:extLst>
                  <p:ext uri="{D42A27DB-BD31-4B8C-83A1-F6EECF244321}">
                    <p14:modId xmlns:p14="http://schemas.microsoft.com/office/powerpoint/2010/main" val="158306978"/>
                  </p:ext>
                </p:extLst>
              </p:nvPr>
            </p:nvGraphicFramePr>
            <p:xfrm>
              <a:off x="-102240" y="254000"/>
              <a:ext cx="12335934" cy="67394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403185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Diagram 1">
                <a:extLst>
                  <a:ext uri="{FF2B5EF4-FFF2-40B4-BE49-F238E27FC236}">
                    <a16:creationId xmlns:a16="http://schemas.microsoft.com/office/drawing/2014/main" id="{A15DE8BB-B456-2A38-A2A9-4F8D4209F194}"/>
                  </a:ext>
                </a:extLst>
              </p:cNvPr>
              <p:cNvGraphicFramePr/>
              <p:nvPr>
                <p:extLst>
                  <p:ext uri="{D42A27DB-BD31-4B8C-83A1-F6EECF244321}">
                    <p14:modId xmlns:p14="http://schemas.microsoft.com/office/powerpoint/2010/main" val="1303637313"/>
                  </p:ext>
                </p:extLst>
              </p:nvPr>
            </p:nvGraphicFramePr>
            <p:xfrm>
              <a:off x="-102240" y="254000"/>
              <a:ext cx="12335934" cy="673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Diagram 1">
                <a:extLst>
                  <a:ext uri="{FF2B5EF4-FFF2-40B4-BE49-F238E27FC236}">
                    <a16:creationId xmlns:a16="http://schemas.microsoft.com/office/drawing/2014/main" id="{A15DE8BB-B456-2A38-A2A9-4F8D4209F194}"/>
                  </a:ext>
                </a:extLst>
              </p:cNvPr>
              <p:cNvGraphicFramePr/>
              <p:nvPr>
                <p:extLst>
                  <p:ext uri="{D42A27DB-BD31-4B8C-83A1-F6EECF244321}">
                    <p14:modId xmlns:p14="http://schemas.microsoft.com/office/powerpoint/2010/main" val="1303637313"/>
                  </p:ext>
                </p:extLst>
              </p:nvPr>
            </p:nvGraphicFramePr>
            <p:xfrm>
              <a:off x="-102240" y="254000"/>
              <a:ext cx="12335934" cy="67394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815971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Diagram 1">
                <a:extLst>
                  <a:ext uri="{FF2B5EF4-FFF2-40B4-BE49-F238E27FC236}">
                    <a16:creationId xmlns:a16="http://schemas.microsoft.com/office/drawing/2014/main" id="{A15DE8BB-B456-2A38-A2A9-4F8D4209F194}"/>
                  </a:ext>
                </a:extLst>
              </p:cNvPr>
              <p:cNvGraphicFramePr/>
              <p:nvPr>
                <p:extLst>
                  <p:ext uri="{D42A27DB-BD31-4B8C-83A1-F6EECF244321}">
                    <p14:modId xmlns:p14="http://schemas.microsoft.com/office/powerpoint/2010/main" val="3835796939"/>
                  </p:ext>
                </p:extLst>
              </p:nvPr>
            </p:nvGraphicFramePr>
            <p:xfrm>
              <a:off x="-102240" y="254000"/>
              <a:ext cx="12335934" cy="6739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Diagram 1">
                <a:extLst>
                  <a:ext uri="{FF2B5EF4-FFF2-40B4-BE49-F238E27FC236}">
                    <a16:creationId xmlns:a16="http://schemas.microsoft.com/office/drawing/2014/main" id="{A15DE8BB-B456-2A38-A2A9-4F8D4209F194}"/>
                  </a:ext>
                </a:extLst>
              </p:cNvPr>
              <p:cNvGraphicFramePr/>
              <p:nvPr>
                <p:extLst>
                  <p:ext uri="{D42A27DB-BD31-4B8C-83A1-F6EECF244321}">
                    <p14:modId xmlns:p14="http://schemas.microsoft.com/office/powerpoint/2010/main" val="3835796939"/>
                  </p:ext>
                </p:extLst>
              </p:nvPr>
            </p:nvGraphicFramePr>
            <p:xfrm>
              <a:off x="-102240" y="254000"/>
              <a:ext cx="12335934" cy="67394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883209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664204-FC56-2286-5F8F-16F9F091230F}"/>
              </a:ext>
            </a:extLst>
          </p:cNvPr>
          <p:cNvSpPr txBox="1"/>
          <p:nvPr/>
        </p:nvSpPr>
        <p:spPr>
          <a:xfrm>
            <a:off x="803189" y="1209184"/>
            <a:ext cx="3089189" cy="4734416"/>
          </a:xfrm>
          <a:prstGeom prst="rect">
            <a:avLst/>
          </a:prstGeom>
        </p:spPr>
        <p:txBody>
          <a:bodyPr vert="horz" lIns="91440" tIns="45720" rIns="91440" bIns="45720" rtlCol="0" anchor="ctr">
            <a:normAutofit/>
          </a:bodyPr>
          <a:lstStyle/>
          <a:p>
            <a:pPr>
              <a:spcBef>
                <a:spcPct val="0"/>
              </a:spcBef>
              <a:spcAft>
                <a:spcPts val="600"/>
              </a:spcAft>
            </a:pPr>
            <a:r>
              <a:rPr lang="en-US" sz="2800" cap="all">
                <a:solidFill>
                  <a:srgbClr val="FFFFFF"/>
                </a:solidFill>
                <a:latin typeface="+mj-lt"/>
                <a:ea typeface="+mj-ea"/>
                <a:cs typeface="+mj-cs"/>
              </a:rPr>
              <a:t>Future objectives:</a:t>
            </a:r>
          </a:p>
          <a:p>
            <a:pPr>
              <a:spcBef>
                <a:spcPct val="0"/>
              </a:spcBef>
              <a:spcAft>
                <a:spcPts val="600"/>
              </a:spcAft>
            </a:pPr>
            <a:endParaRPr lang="en-US" sz="2800" cap="all">
              <a:solidFill>
                <a:srgbClr val="FFFFFF"/>
              </a:solidFill>
              <a:latin typeface="+mj-lt"/>
              <a:ea typeface="+mj-ea"/>
              <a:cs typeface="+mj-cs"/>
            </a:endParaRPr>
          </a:p>
        </p:txBody>
      </p:sp>
      <p:pic>
        <p:nvPicPr>
          <p:cNvPr id="17" name="Picture 16" descr="A picture containing sky, outdoor, nature, shore&#10;&#10;Description automatically generated">
            <a:extLst>
              <a:ext uri="{FF2B5EF4-FFF2-40B4-BE49-F238E27FC236}">
                <a16:creationId xmlns:a16="http://schemas.microsoft.com/office/drawing/2014/main" id="{6BEBFC1B-3D6F-9AA4-B6A2-971E11A5F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38" y="711670"/>
            <a:ext cx="3050937" cy="2288203"/>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DB371B1C-9D1A-E5A9-3367-B6B403291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40" y="3686503"/>
            <a:ext cx="3412824" cy="2278060"/>
          </a:xfrm>
          <a:prstGeom prst="rect">
            <a:avLst/>
          </a:prstGeom>
        </p:spPr>
      </p:pic>
      <p:graphicFrame>
        <p:nvGraphicFramePr>
          <p:cNvPr id="4" name="Diagram 3">
            <a:extLst>
              <a:ext uri="{FF2B5EF4-FFF2-40B4-BE49-F238E27FC236}">
                <a16:creationId xmlns:a16="http://schemas.microsoft.com/office/drawing/2014/main" id="{2E68BF1C-527B-45EE-E9EA-FBA9685529E0}"/>
              </a:ext>
            </a:extLst>
          </p:cNvPr>
          <p:cNvGraphicFramePr/>
          <p:nvPr>
            <p:extLst>
              <p:ext uri="{D42A27DB-BD31-4B8C-83A1-F6EECF244321}">
                <p14:modId xmlns:p14="http://schemas.microsoft.com/office/powerpoint/2010/main" val="1719177642"/>
              </p:ext>
            </p:extLst>
          </p:nvPr>
        </p:nvGraphicFramePr>
        <p:xfrm>
          <a:off x="4596376" y="2286264"/>
          <a:ext cx="6864154" cy="2800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BB07C141-F57B-56A9-80B7-A72181D29A12}"/>
              </a:ext>
            </a:extLst>
          </p:cNvPr>
          <p:cNvSpPr txBox="1"/>
          <p:nvPr/>
        </p:nvSpPr>
        <p:spPr>
          <a:xfrm>
            <a:off x="412171" y="-67104"/>
            <a:ext cx="3530069" cy="584775"/>
          </a:xfrm>
          <a:prstGeom prst="rect">
            <a:avLst/>
          </a:prstGeom>
          <a:noFill/>
        </p:spPr>
        <p:txBody>
          <a:bodyPr wrap="square" rtlCol="0">
            <a:spAutoFit/>
          </a:bodyPr>
          <a:lstStyle/>
          <a:p>
            <a:r>
              <a:rPr lang="en-IN" sz="3200" dirty="0"/>
              <a:t>Future Objectives </a:t>
            </a:r>
          </a:p>
        </p:txBody>
      </p:sp>
    </p:spTree>
    <p:extLst>
      <p:ext uri="{BB962C8B-B14F-4D97-AF65-F5344CB8AC3E}">
        <p14:creationId xmlns:p14="http://schemas.microsoft.com/office/powerpoint/2010/main" val="2960704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7" name="Rectangle 59">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61">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63">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5">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63" name="Rectangle 67">
            <a:extLst>
              <a:ext uri="{FF2B5EF4-FFF2-40B4-BE49-F238E27FC236}">
                <a16:creationId xmlns:a16="http://schemas.microsoft.com/office/drawing/2014/main" id="{8E019540-1104-4B12-9F83-45F586741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テキスト ボックス 54">
            <a:extLst>
              <a:ext uri="{FF2B5EF4-FFF2-40B4-BE49-F238E27FC236}">
                <a16:creationId xmlns:a16="http://schemas.microsoft.com/office/drawing/2014/main" id="{7A71E008-12C2-4028-A269-C77EF121AE87}"/>
              </a:ext>
            </a:extLst>
          </p:cNvPr>
          <p:cNvSpPr txBox="1"/>
          <p:nvPr/>
        </p:nvSpPr>
        <p:spPr>
          <a:xfrm>
            <a:off x="4857404" y="1577340"/>
            <a:ext cx="6228950" cy="3703320"/>
          </a:xfrm>
          <a:prstGeom prst="rect">
            <a:avLst/>
          </a:prstGeom>
        </p:spPr>
        <p:txBody>
          <a:bodyPr vert="horz" lIns="91440" tIns="45720" rIns="91440" bIns="45720" rtlCol="0" anchor="ctr" anchorCtr="1">
            <a:normAutofit/>
          </a:bodyPr>
          <a:lstStyle/>
          <a:p>
            <a:pPr>
              <a:spcBef>
                <a:spcPct val="0"/>
              </a:spcBef>
              <a:spcAft>
                <a:spcPts val="600"/>
              </a:spcAft>
            </a:pPr>
            <a:r>
              <a:rPr lang="en-US" sz="6600" cap="all">
                <a:solidFill>
                  <a:schemeClr val="tx2"/>
                </a:solidFill>
                <a:latin typeface="+mj-lt"/>
                <a:ea typeface="+mj-ea"/>
                <a:cs typeface="+mj-cs"/>
              </a:rPr>
              <a:t>Thank You</a:t>
            </a:r>
          </a:p>
        </p:txBody>
      </p:sp>
      <p:sp>
        <p:nvSpPr>
          <p:cNvPr id="65" name="Rectangle 69">
            <a:extLst>
              <a:ext uri="{FF2B5EF4-FFF2-40B4-BE49-F238E27FC236}">
                <a16:creationId xmlns:a16="http://schemas.microsoft.com/office/drawing/2014/main" id="{11D976D6-8C98-48CC-8C34-0468F3167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3938" y="3383280"/>
            <a:ext cx="228600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71">
            <a:extLst>
              <a:ext uri="{FF2B5EF4-FFF2-40B4-BE49-F238E27FC236}">
                <a16:creationId xmlns:a16="http://schemas.microsoft.com/office/drawing/2014/main" id="{3580CFD6-E44A-486A-9E73-D8D948F78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88596" y="3383280"/>
            <a:ext cx="3703320" cy="9144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Rectangle 1">
            <a:extLst>
              <a:ext uri="{FF2B5EF4-FFF2-40B4-BE49-F238E27FC236}">
                <a16:creationId xmlns:a16="http://schemas.microsoft.com/office/drawing/2014/main" id="{D4689902-240B-42B9-95BE-19DBA74FC2D0}"/>
              </a:ext>
            </a:extLst>
          </p:cNvPr>
          <p:cNvSpPr/>
          <p:nvPr/>
        </p:nvSpPr>
        <p:spPr>
          <a:xfrm>
            <a:off x="1524003" y="1999615"/>
            <a:ext cx="9144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7200" b="0" cap="none" spc="0" dirty="0">
              <a:ln w="0"/>
              <a:solidFill>
                <a:srgbClr val="0070C0"/>
              </a:solidFill>
              <a:effectLst/>
              <a:latin typeface="+mj-lt"/>
              <a:ea typeface="+mj-ea"/>
              <a:cs typeface="+mj-cs"/>
            </a:endParaRPr>
          </a:p>
        </p:txBody>
      </p:sp>
    </p:spTree>
    <p:extLst>
      <p:ext uri="{BB962C8B-B14F-4D97-AF65-F5344CB8AC3E}">
        <p14:creationId xmlns:p14="http://schemas.microsoft.com/office/powerpoint/2010/main" val="1040353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5BB74D4E-F243-4A10-813D-500A1402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863BB166-4D31-46BE-A1D9-CE30AB43E23B}"/>
              </a:ext>
            </a:extLst>
          </p:cNvPr>
          <p:cNvSpPr txBox="1"/>
          <p:nvPr/>
        </p:nvSpPr>
        <p:spPr>
          <a:xfrm>
            <a:off x="4895862" y="502920"/>
            <a:ext cx="7465035" cy="6544734"/>
          </a:xfrm>
          <a:prstGeom prst="rect">
            <a:avLst/>
          </a:prstGeom>
        </p:spPr>
        <p:txBody>
          <a:bodyPr vert="horz" lIns="91440" tIns="45720" rIns="91440" bIns="45720" rtlCol="0" anchor="ctr">
            <a:normAutofit fontScale="92500" lnSpcReduction="10000"/>
          </a:bodyPr>
          <a:lstStyle/>
          <a:p>
            <a:pPr marL="0" marR="0" lvl="0" indent="0" algn="l" defTabSz="457200" rtl="0" eaLnBrk="1" fontAlgn="auto" latinLnBrk="0" hangingPunct="1">
              <a:lnSpc>
                <a:spcPct val="90000"/>
              </a:lnSpc>
              <a:spcBef>
                <a:spcPct val="20000"/>
              </a:spcBef>
              <a:spcAft>
                <a:spcPts val="600"/>
              </a:spcAft>
              <a:buClr>
                <a:srgbClr val="903163"/>
              </a:buClr>
              <a:buSzPct val="92000"/>
              <a:buFontTx/>
              <a:buNone/>
              <a:tabLst/>
              <a:defRPr/>
            </a:pPr>
            <a:endParaRPr kumimoji="0" lang="en-US" sz="19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Cromartie, H.T., Fonseca, E., Ransom, S.M. et al., 2020 Nat Astron 4, 72</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Abbott R. et al 2020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ApJL</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896 L44</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Hulse R. A., Taylor J. H., 1975,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195, L51</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Thompson, C., &amp; Duncan, R. C. 1993,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408, 194</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Pili A. G.,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Bucciantini</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N., Del Zanna L., 2014, MNRAS, 439, 3541</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Deb D., Mukhopadhyay B., Weber F., 2021,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922, 149</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Bonazzola</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S.,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Gourgoulhon</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E., 1996, A&amp;A, 312, 675</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fi-FI"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Kalita S., Mukhopadhyay B., 2019, MNRAS, 490, 2692</a:t>
            </a:r>
            <a:endPar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Heyl</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J. S., Kulkarni S. R., 1998,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506, L61</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Goldreich</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P., &amp;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Reisenegger</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A. 1992,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395, 250</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Kalita</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S., B. Mukhopadhyay, T. Mondal, T.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Bulik</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2020,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896, 69</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Kalita</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S., Mondal T., Tout C. A.,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Bulik</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T., Mukhopadhyay B., 2021, MNRAS, 508, 842</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Chau W. Y., Henriksen R. N., 1970,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161, L137</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Maggiore M., et al., 2020, J. Cosmology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Astropart</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Phys., 050</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Shapiro S. L., 2000, The Astrophysical Journal, 544, 397</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Cook J., Shapiro S., Stephens B., 2003,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599</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Cutler C., Lindblom L., 1987, </a:t>
            </a:r>
            <a:r>
              <a:rPr kumimoji="0" lang="en-US" sz="1800" b="0" i="0" u="none" strike="noStrike" kern="1200" cap="none" spc="0" normalizeH="0" baseline="0" noProof="0" dirty="0" err="1">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ApJ</a:t>
            </a:r>
            <a:r>
              <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rPr>
              <a:t>, 314, 234</a:t>
            </a: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Arial" panose="020B0604020202020204" pitchFamily="34" charset="0"/>
              <a:buChar char="•"/>
              <a:tabLst/>
              <a:defRPr/>
            </a:pPr>
            <a:endParaRPr kumimoji="0" lang="en-US" sz="1800" b="0" i="0" u="none" strike="noStrike" kern="1200" cap="none" spc="0" normalizeH="0" baseline="0" noProof="0" dirty="0">
              <a:ln>
                <a:noFill/>
              </a:ln>
              <a:solidFill>
                <a:srgbClr val="3D3D3D"/>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Wingdings 2" panose="05020102010507070707" pitchFamily="18" charset="2"/>
              <a:buChar char=""/>
              <a:tabLst/>
              <a:defRPr/>
            </a:pPr>
            <a:endParaRPr kumimoji="0" lang="en-US" sz="9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Wingdings 2" panose="05020102010507070707" pitchFamily="18" charset="2"/>
              <a:buChar char=""/>
              <a:tabLst/>
              <a:defRPr/>
            </a:pPr>
            <a:endParaRPr kumimoji="0" lang="en-US" sz="9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342900" marR="0" lvl="0" indent="-342900" algn="l" defTabSz="457200" rtl="0" eaLnBrk="1" fontAlgn="auto" latinLnBrk="0" hangingPunct="1">
              <a:lnSpc>
                <a:spcPct val="90000"/>
              </a:lnSpc>
              <a:spcBef>
                <a:spcPct val="20000"/>
              </a:spcBef>
              <a:spcAft>
                <a:spcPts val="600"/>
              </a:spcAft>
              <a:buClr>
                <a:srgbClr val="903163"/>
              </a:buClr>
              <a:buSzPct val="92000"/>
              <a:buFont typeface="Wingdings 2" panose="05020102010507070707" pitchFamily="18" charset="2"/>
              <a:buChar char=""/>
              <a:tabLst/>
              <a:defRPr/>
            </a:pPr>
            <a:endParaRPr kumimoji="0" lang="en-US" sz="9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4" name="TextBox 3">
            <a:extLst>
              <a:ext uri="{FF2B5EF4-FFF2-40B4-BE49-F238E27FC236}">
                <a16:creationId xmlns:a16="http://schemas.microsoft.com/office/drawing/2014/main" id="{1283E3E8-0054-973A-BAC7-2A069309247C}"/>
              </a:ext>
            </a:extLst>
          </p:cNvPr>
          <p:cNvSpPr txBox="1"/>
          <p:nvPr/>
        </p:nvSpPr>
        <p:spPr>
          <a:xfrm>
            <a:off x="1101854" y="2828503"/>
            <a:ext cx="3048000" cy="757130"/>
          </a:xfrm>
          <a:prstGeom prst="rect">
            <a:avLst/>
          </a:prstGeom>
          <a:noFill/>
        </p:spPr>
        <p:txBody>
          <a:bodyPr wrap="square">
            <a:spAutoFit/>
          </a:bodyPr>
          <a:lstStyle/>
          <a:p>
            <a:pPr marL="0" marR="0" lvl="0" indent="0" algn="l" defTabSz="457200" rtl="0" eaLnBrk="1" fontAlgn="auto" latinLnBrk="0" hangingPunct="1">
              <a:lnSpc>
                <a:spcPct val="90000"/>
              </a:lnSpc>
              <a:spcBef>
                <a:spcPct val="20000"/>
              </a:spcBef>
              <a:spcAft>
                <a:spcPts val="600"/>
              </a:spcAft>
              <a:buClr>
                <a:srgbClr val="903163"/>
              </a:buClr>
              <a:buSzPct val="92000"/>
              <a:buFontTx/>
              <a:buNone/>
              <a:tabLst/>
              <a:defRPr/>
            </a:pPr>
            <a:r>
              <a:rPr kumimoji="0" lang="en-US" sz="4800" b="0" i="0" u="none" strike="noStrike" kern="1200" cap="none" spc="0" normalizeH="0" baseline="0" noProof="0" dirty="0">
                <a:ln>
                  <a:noFill/>
                </a:ln>
                <a:solidFill>
                  <a:prstClr val="white"/>
                </a:solidFill>
                <a:effectLst/>
                <a:uLnTx/>
                <a:uFillTx/>
                <a:latin typeface="Gill Sans MT" panose="020B0502020104020203"/>
                <a:ea typeface="+mn-ea"/>
                <a:cs typeface="+mn-cs"/>
              </a:rPr>
              <a:t>References</a:t>
            </a:r>
          </a:p>
        </p:txBody>
      </p:sp>
    </p:spTree>
    <p:extLst>
      <p:ext uri="{BB962C8B-B14F-4D97-AF65-F5344CB8AC3E}">
        <p14:creationId xmlns:p14="http://schemas.microsoft.com/office/powerpoint/2010/main" val="155486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et in space&#10;&#10;Description automatically generated with low confidence">
            <a:extLst>
              <a:ext uri="{FF2B5EF4-FFF2-40B4-BE49-F238E27FC236}">
                <a16:creationId xmlns:a16="http://schemas.microsoft.com/office/drawing/2014/main" id="{424AF50E-537D-D6FD-D22B-15FFCF3BBCFC}"/>
              </a:ext>
            </a:extLst>
          </p:cNvPr>
          <p:cNvPicPr>
            <a:picLocks noChangeAspect="1"/>
          </p:cNvPicPr>
          <p:nvPr/>
        </p:nvPicPr>
        <p:blipFill>
          <a:blip r:embed="rId2"/>
          <a:stretch>
            <a:fillRect/>
          </a:stretch>
        </p:blipFill>
        <p:spPr>
          <a:xfrm>
            <a:off x="10131866" y="527385"/>
            <a:ext cx="1976242" cy="1224309"/>
          </a:xfrm>
          <a:prstGeom prst="rect">
            <a:avLst/>
          </a:prstGeom>
        </p:spPr>
      </p:pic>
      <p:pic>
        <p:nvPicPr>
          <p:cNvPr id="16" name="Picture 15">
            <a:extLst>
              <a:ext uri="{FF2B5EF4-FFF2-40B4-BE49-F238E27FC236}">
                <a16:creationId xmlns:a16="http://schemas.microsoft.com/office/drawing/2014/main" id="{869214D0-ED5F-9330-87C7-8E4F3F481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1865" y="3071495"/>
            <a:ext cx="2004833" cy="1112316"/>
          </a:xfrm>
          <a:prstGeom prst="rect">
            <a:avLst/>
          </a:prstGeom>
        </p:spPr>
      </p:pic>
      <p:sp>
        <p:nvSpPr>
          <p:cNvPr id="24" name="TextBox 23">
            <a:extLst>
              <a:ext uri="{FF2B5EF4-FFF2-40B4-BE49-F238E27FC236}">
                <a16:creationId xmlns:a16="http://schemas.microsoft.com/office/drawing/2014/main" id="{6FF5EFB0-35B5-9C36-0D65-DBF7E8324220}"/>
              </a:ext>
            </a:extLst>
          </p:cNvPr>
          <p:cNvSpPr txBox="1"/>
          <p:nvPr/>
        </p:nvSpPr>
        <p:spPr>
          <a:xfrm>
            <a:off x="83893" y="21018"/>
            <a:ext cx="9910093" cy="6986528"/>
          </a:xfrm>
          <a:prstGeom prst="rect">
            <a:avLst/>
          </a:prstGeom>
          <a:noFill/>
        </p:spPr>
        <p:txBody>
          <a:bodyPr wrap="square">
            <a:spAutoFit/>
          </a:bodyPr>
          <a:lstStyle/>
          <a:p>
            <a:r>
              <a:rPr lang="en-US" sz="2400" dirty="0">
                <a:effectLst/>
                <a:ea typeface="Arial" panose="020B0604020202020204" pitchFamily="34" charset="0"/>
              </a:rPr>
              <a:t>   </a:t>
            </a:r>
            <a:r>
              <a:rPr lang="en-US" sz="2400" b="1" dirty="0">
                <a:solidFill>
                  <a:schemeClr val="accent1">
                    <a:lumMod val="75000"/>
                    <a:lumOff val="25000"/>
                  </a:schemeClr>
                </a:solidFill>
                <a:effectLst/>
                <a:ea typeface="Arial" panose="020B0604020202020204" pitchFamily="34" charset="0"/>
              </a:rPr>
              <a:t>Detection of Neutron stars (NSs):</a:t>
            </a:r>
          </a:p>
          <a:p>
            <a:endParaRPr lang="en-US" sz="1800" dirty="0">
              <a:effectLst/>
              <a:ea typeface="Arial" panose="020B0604020202020204" pitchFamily="34" charset="0"/>
            </a:endParaRPr>
          </a:p>
          <a:p>
            <a:endParaRPr lang="en-US" dirty="0">
              <a:ea typeface="Arial" panose="020B0604020202020204" pitchFamily="34" charset="0"/>
            </a:endParaRPr>
          </a:p>
          <a:p>
            <a:pPr marL="285750" indent="-285750">
              <a:buFont typeface="Wingdings" panose="05000000000000000000" pitchFamily="2" charset="2"/>
              <a:buChar char="Ø"/>
            </a:pPr>
            <a:r>
              <a:rPr lang="en-US" sz="1800" b="1" dirty="0">
                <a:effectLst/>
                <a:ea typeface="Arial" panose="020B0604020202020204" pitchFamily="34" charset="0"/>
              </a:rPr>
              <a:t>Electromagnetic radiation</a:t>
            </a:r>
            <a:r>
              <a:rPr lang="en-US" sz="1800" dirty="0">
                <a:effectLst/>
                <a:ea typeface="Arial" panose="020B0604020202020204" pitchFamily="34" charset="0"/>
              </a:rPr>
              <a:t>: </a:t>
            </a:r>
            <a:r>
              <a:rPr lang="en-US" sz="1800" b="1" dirty="0">
                <a:effectLst/>
                <a:ea typeface="Arial" panose="020B0604020202020204" pitchFamily="34" charset="0"/>
              </a:rPr>
              <a:t>Pulsar</a:t>
            </a:r>
            <a:r>
              <a:rPr lang="en-US" sz="1800" dirty="0">
                <a:effectLst/>
                <a:ea typeface="Arial" panose="020B0604020202020204" pitchFamily="34" charset="0"/>
              </a:rPr>
              <a:t> </a:t>
            </a:r>
            <a:r>
              <a:rPr lang="en-US" dirty="0">
                <a:ea typeface="Arial" panose="020B0604020202020204" pitchFamily="34" charset="0"/>
              </a:rPr>
              <a:t>(</a:t>
            </a:r>
            <a:r>
              <a:rPr lang="en-US" sz="1800" dirty="0">
                <a:effectLst/>
                <a:ea typeface="Arial" panose="020B0604020202020204" pitchFamily="34" charset="0"/>
              </a:rPr>
              <a:t>magnetized rotating NSs) emits beams of electromagnetic radiation out of its magnetic poles. The magnetic poles do not coincide with the rotational axis, so the emission beams are detected as pulse (Lighthouse effect).</a:t>
            </a:r>
          </a:p>
          <a:p>
            <a:pPr marL="285750" indent="-285750">
              <a:buFont typeface="Wingdings" panose="05000000000000000000" pitchFamily="2" charset="2"/>
              <a:buChar char="Ø"/>
            </a:pPr>
            <a:endParaRPr lang="en-US" dirty="0">
              <a:ea typeface="Arial" panose="020B0604020202020204" pitchFamily="34" charset="0"/>
            </a:endParaRPr>
          </a:p>
          <a:p>
            <a:pPr marL="285750" indent="-285750">
              <a:buFont typeface="Wingdings" panose="05000000000000000000" pitchFamily="2" charset="2"/>
              <a:buChar char="Ø"/>
            </a:pPr>
            <a:r>
              <a:rPr lang="en-US" b="1" dirty="0"/>
              <a:t>Accretion-powered NSs</a:t>
            </a:r>
            <a:r>
              <a:rPr lang="en-US" dirty="0"/>
              <a:t>: locate in binary systems and manifest themselves as X-ray sources.</a:t>
            </a:r>
          </a:p>
          <a:p>
            <a:pPr marL="285750" indent="-285750">
              <a:buFont typeface="Wingdings" panose="05000000000000000000" pitchFamily="2" charset="2"/>
              <a:buChar char="Ø"/>
            </a:pPr>
            <a:endParaRPr lang="en-US" dirty="0">
              <a:ea typeface="Arial" panose="020B0604020202020204" pitchFamily="34" charset="0"/>
            </a:endParaRPr>
          </a:p>
          <a:p>
            <a:pPr marL="285750" indent="-285750">
              <a:buFont typeface="Wingdings" panose="05000000000000000000" pitchFamily="2" charset="2"/>
              <a:buChar char="Ø"/>
            </a:pPr>
            <a:r>
              <a:rPr lang="en-US" b="1" dirty="0">
                <a:ea typeface="Arial" panose="020B0604020202020204" pitchFamily="34" charset="0"/>
              </a:rPr>
              <a:t>Gravitational wave (GW) from </a:t>
            </a:r>
            <a:r>
              <a:rPr lang="en-US" b="1" dirty="0"/>
              <a:t>Binary merger</a:t>
            </a:r>
            <a:r>
              <a:rPr lang="en-US" dirty="0"/>
              <a:t>: NSs in binary system are strong sources of gravitational waves (due to nonzero time varying quadrupole moment)</a:t>
            </a:r>
          </a:p>
          <a:p>
            <a:endParaRPr lang="en-US" dirty="0"/>
          </a:p>
          <a:p>
            <a:r>
              <a:rPr lang="en-US" sz="2000" b="1" dirty="0">
                <a:solidFill>
                  <a:schemeClr val="accent5">
                    <a:lumMod val="75000"/>
                  </a:schemeClr>
                </a:solidFill>
              </a:rPr>
              <a:t>How to Detect ‘Isolated’ or ‘Invisible’ NSs and WDs?</a:t>
            </a:r>
          </a:p>
          <a:p>
            <a:endParaRPr lang="en-US" dirty="0"/>
          </a:p>
          <a:p>
            <a:r>
              <a:rPr lang="en-US" dirty="0"/>
              <a:t>Isolated NSs (not in binary system or with negligible electromagnetic radiation)      tiny size and no source of thermal energy      </a:t>
            </a:r>
            <a:r>
              <a:rPr lang="en-US" dirty="0">
                <a:solidFill>
                  <a:srgbClr val="0070C0"/>
                </a:solidFill>
              </a:rPr>
              <a:t>lowly luminous </a:t>
            </a:r>
            <a:r>
              <a:rPr lang="en-US" dirty="0">
                <a:solidFill>
                  <a:schemeClr val="tx1">
                    <a:lumMod val="95000"/>
                    <a:lumOff val="5000"/>
                  </a:schemeClr>
                </a:solidFill>
              </a:rPr>
              <a:t>(or pulse not directing towards earth) thus Invisible</a:t>
            </a:r>
            <a:r>
              <a:rPr lang="en-US" dirty="0"/>
              <a:t>.</a:t>
            </a:r>
          </a:p>
          <a:p>
            <a:endParaRPr lang="en-US" dirty="0"/>
          </a:p>
          <a:p>
            <a:r>
              <a:rPr lang="en-US" dirty="0">
                <a:highlight>
                  <a:srgbClr val="FFFF00"/>
                </a:highlight>
              </a:rPr>
              <a:t>But isolated NSs and WDs can produce </a:t>
            </a:r>
            <a:r>
              <a:rPr lang="en-US" b="1" dirty="0">
                <a:solidFill>
                  <a:schemeClr val="accent1">
                    <a:lumMod val="75000"/>
                    <a:lumOff val="25000"/>
                  </a:schemeClr>
                </a:solidFill>
                <a:highlight>
                  <a:srgbClr val="FFFF00"/>
                </a:highlight>
              </a:rPr>
              <a:t>continuous GW!</a:t>
            </a:r>
          </a:p>
          <a:p>
            <a:endParaRPr lang="en-US" sz="1600" b="1" dirty="0">
              <a:solidFill>
                <a:schemeClr val="accent1">
                  <a:lumMod val="75000"/>
                  <a:lumOff val="25000"/>
                </a:schemeClr>
              </a:solidFill>
            </a:endParaRPr>
          </a:p>
          <a:p>
            <a:r>
              <a:rPr lang="en-US" sz="1600" dirty="0">
                <a:solidFill>
                  <a:srgbClr val="333333"/>
                </a:solidFill>
                <a:latin typeface="Open Sans" panose="020B0606030504020204" pitchFamily="34" charset="0"/>
              </a:rPr>
              <a:t>GW is emitted </a:t>
            </a:r>
            <a:r>
              <a:rPr lang="en-US" sz="1600" b="0" i="0" dirty="0">
                <a:solidFill>
                  <a:srgbClr val="333333"/>
                </a:solidFill>
                <a:effectLst/>
                <a:latin typeface="Open Sans" panose="020B0606030504020204" pitchFamily="34" charset="0"/>
              </a:rPr>
              <a:t>continuously, as long as star is magnetized and spinning  (like a singer holding a single note for a long time).</a:t>
            </a:r>
          </a:p>
          <a:p>
            <a:endParaRPr lang="en-US" sz="1600" b="0" i="0" dirty="0">
              <a:solidFill>
                <a:srgbClr val="333333"/>
              </a:solidFill>
              <a:effectLst/>
              <a:latin typeface="Open Sans" panose="020B0606030504020204" pitchFamily="34" charset="0"/>
            </a:endParaRPr>
          </a:p>
          <a:p>
            <a:r>
              <a:rPr lang="en-US" dirty="0">
                <a:highlight>
                  <a:srgbClr val="FFFF00"/>
                </a:highlight>
              </a:rPr>
              <a:t>Direct detection of invisible stars!       </a:t>
            </a:r>
            <a:r>
              <a:rPr lang="en-US" dirty="0"/>
              <a:t>provide idea about their mass, magnetic field, spin and equation of state. </a:t>
            </a:r>
            <a:endParaRPr lang="en-US" b="0" i="0" dirty="0">
              <a:solidFill>
                <a:srgbClr val="202122"/>
              </a:solidFill>
              <a:effectLst/>
              <a:latin typeface="Arial" panose="020B0604020202020204" pitchFamily="34" charset="0"/>
            </a:endParaRPr>
          </a:p>
          <a:p>
            <a:pPr marL="285750" indent="-285750">
              <a:buFont typeface="Wingdings" panose="05000000000000000000" pitchFamily="2" charset="2"/>
              <a:buChar char="q"/>
            </a:pPr>
            <a:endParaRPr lang="en-US" b="0" i="0" dirty="0">
              <a:solidFill>
                <a:srgbClr val="202122"/>
              </a:solidFill>
              <a:effectLst/>
              <a:latin typeface="Arial" panose="020B0604020202020204" pitchFamily="34" charset="0"/>
            </a:endParaRPr>
          </a:p>
        </p:txBody>
      </p:sp>
      <p:pic>
        <p:nvPicPr>
          <p:cNvPr id="3" name="Picture 2" descr="A picture containing surface, outdoor object, star, dark&#10;&#10;Description automatically generated">
            <a:extLst>
              <a:ext uri="{FF2B5EF4-FFF2-40B4-BE49-F238E27FC236}">
                <a16:creationId xmlns:a16="http://schemas.microsoft.com/office/drawing/2014/main" id="{8323CFD5-6B53-8F63-078C-0B2D71B0F683}"/>
              </a:ext>
            </a:extLst>
          </p:cNvPr>
          <p:cNvPicPr>
            <a:picLocks noChangeAspect="1"/>
          </p:cNvPicPr>
          <p:nvPr/>
        </p:nvPicPr>
        <p:blipFill>
          <a:blip r:embed="rId4"/>
          <a:stretch>
            <a:fillRect/>
          </a:stretch>
        </p:blipFill>
        <p:spPr>
          <a:xfrm>
            <a:off x="10131866" y="1800646"/>
            <a:ext cx="1976242" cy="1190760"/>
          </a:xfrm>
          <a:prstGeom prst="rect">
            <a:avLst/>
          </a:prstGeom>
        </p:spPr>
      </p:pic>
      <p:pic>
        <p:nvPicPr>
          <p:cNvPr id="5" name="Picture 4" descr="A picture containing jellyfish, night sky&#10;&#10;Description automatically generated">
            <a:extLst>
              <a:ext uri="{FF2B5EF4-FFF2-40B4-BE49-F238E27FC236}">
                <a16:creationId xmlns:a16="http://schemas.microsoft.com/office/drawing/2014/main" id="{21CA0916-5E6E-FC9F-48C9-983EF1464D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3987" y="4183811"/>
            <a:ext cx="2280590" cy="2743200"/>
          </a:xfrm>
          <a:prstGeom prst="rect">
            <a:avLst/>
          </a:prstGeom>
          <a:ln>
            <a:noFill/>
          </a:ln>
          <a:effectLst>
            <a:softEdge rad="112500"/>
          </a:effectLst>
        </p:spPr>
      </p:pic>
      <p:sp>
        <p:nvSpPr>
          <p:cNvPr id="6" name="Arrow: Right 5">
            <a:extLst>
              <a:ext uri="{FF2B5EF4-FFF2-40B4-BE49-F238E27FC236}">
                <a16:creationId xmlns:a16="http://schemas.microsoft.com/office/drawing/2014/main" id="{D4B6C7C1-1CD2-D2C9-AD2F-004DF8CE325D}"/>
              </a:ext>
            </a:extLst>
          </p:cNvPr>
          <p:cNvSpPr/>
          <p:nvPr/>
        </p:nvSpPr>
        <p:spPr>
          <a:xfrm>
            <a:off x="2631055" y="4390844"/>
            <a:ext cx="181155" cy="112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Arrow: Right 6">
            <a:extLst>
              <a:ext uri="{FF2B5EF4-FFF2-40B4-BE49-F238E27FC236}">
                <a16:creationId xmlns:a16="http://schemas.microsoft.com/office/drawing/2014/main" id="{35338BE4-E440-9C53-F955-2A993F7DC6A4}"/>
              </a:ext>
            </a:extLst>
          </p:cNvPr>
          <p:cNvSpPr/>
          <p:nvPr/>
        </p:nvSpPr>
        <p:spPr>
          <a:xfrm>
            <a:off x="7617123" y="4093235"/>
            <a:ext cx="181155" cy="112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Right 7">
            <a:extLst>
              <a:ext uri="{FF2B5EF4-FFF2-40B4-BE49-F238E27FC236}">
                <a16:creationId xmlns:a16="http://schemas.microsoft.com/office/drawing/2014/main" id="{269673A2-4620-EA36-00E6-999754EB67C8}"/>
              </a:ext>
            </a:extLst>
          </p:cNvPr>
          <p:cNvSpPr/>
          <p:nvPr/>
        </p:nvSpPr>
        <p:spPr>
          <a:xfrm>
            <a:off x="3467820" y="6176512"/>
            <a:ext cx="181155" cy="112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Connector 8">
            <a:extLst>
              <a:ext uri="{FF2B5EF4-FFF2-40B4-BE49-F238E27FC236}">
                <a16:creationId xmlns:a16="http://schemas.microsoft.com/office/drawing/2014/main" id="{98DDABC0-F59C-DA3A-B212-A90C9F0FE519}"/>
              </a:ext>
            </a:extLst>
          </p:cNvPr>
          <p:cNvCxnSpPr>
            <a:cxnSpLocks/>
          </p:cNvCxnSpPr>
          <p:nvPr/>
        </p:nvCxnSpPr>
        <p:spPr>
          <a:xfrm>
            <a:off x="83893" y="3341754"/>
            <a:ext cx="9910093"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040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E74245-113D-47F4-95E7-B31B5A23A35B}"/>
                  </a:ext>
                </a:extLst>
              </p:cNvPr>
              <p:cNvSpPr txBox="1"/>
              <p:nvPr/>
            </p:nvSpPr>
            <p:spPr>
              <a:xfrm>
                <a:off x="0" y="575812"/>
                <a:ext cx="11823192" cy="5463803"/>
              </a:xfrm>
              <a:prstGeom prst="rect">
                <a:avLst/>
              </a:prstGeom>
              <a:noFill/>
            </p:spPr>
            <p:txBody>
              <a:bodyPr wrap="square">
                <a:spAutoFit/>
              </a:bodyPr>
              <a:lstStyle/>
              <a:p>
                <a:pPr algn="ct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f>
                        <m:fPr>
                          <m:ctrlPr>
                            <a:rPr lang="en-IN" sz="1800" i="1">
                              <a:effectLst/>
                              <a:latin typeface="Cambria Math" panose="02040503050406030204" pitchFamily="18" charset="0"/>
                              <a:ea typeface="Calibri" panose="020F0502020204030204" pitchFamily="34" charset="0"/>
                              <a:cs typeface="Vrinda" panose="020B0502040204020203" pitchFamily="34" charset="0"/>
                            </a:rPr>
                          </m:ctrlPr>
                        </m:fPr>
                        <m:num>
                          <m:r>
                            <a:rPr lang="en-IN" sz="1800" i="1">
                              <a:effectLst/>
                              <a:latin typeface="Cambria Math" panose="02040503050406030204" pitchFamily="18" charset="0"/>
                              <a:ea typeface="Calibri" panose="020F0502020204030204" pitchFamily="34" charset="0"/>
                              <a:cs typeface="Vrinda" panose="020B0502040204020203" pitchFamily="34" charset="0"/>
                            </a:rPr>
                            <m:t>ⅆ</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𝑣</m:t>
                              </m:r>
                            </m:e>
                            <m:sub>
                              <m:r>
                                <a:rPr lang="en-IN" sz="1800" i="1">
                                  <a:effectLst/>
                                  <a:latin typeface="Cambria Math" panose="02040503050406030204" pitchFamily="18" charset="0"/>
                                  <a:ea typeface="Calibri" panose="020F0502020204030204" pitchFamily="34" charset="0"/>
                                  <a:cs typeface="Vrinda" panose="020B0502040204020203" pitchFamily="34" charset="0"/>
                                </a:rPr>
                                <m:t>𝑖</m:t>
                              </m:r>
                            </m:sub>
                          </m:sSub>
                        </m:num>
                        <m:den>
                          <m:r>
                            <a:rPr lang="en-IN" sz="1800" i="1">
                              <a:effectLst/>
                              <a:latin typeface="Cambria Math" panose="02040503050406030204" pitchFamily="18" charset="0"/>
                              <a:ea typeface="Calibri" panose="020F0502020204030204" pitchFamily="34" charset="0"/>
                              <a:cs typeface="Vrinda" panose="020B0502040204020203" pitchFamily="34" charset="0"/>
                            </a:rPr>
                            <m:t>ⅆ</m:t>
                          </m:r>
                          <m:r>
                            <a:rPr lang="en-IN" sz="1800" i="1">
                              <a:effectLst/>
                              <a:latin typeface="Cambria Math" panose="02040503050406030204" pitchFamily="18" charset="0"/>
                              <a:ea typeface="Calibri" panose="020F0502020204030204" pitchFamily="34" charset="0"/>
                              <a:cs typeface="Vrinda" panose="020B0502040204020203" pitchFamily="34" charset="0"/>
                            </a:rPr>
                            <m:t>𝑡</m:t>
                          </m:r>
                        </m:den>
                      </m:f>
                      <m:r>
                        <a:rPr lang="en-IN" sz="1800" i="1">
                          <a:effectLst/>
                          <a:latin typeface="Cambria Math" panose="02040503050406030204" pitchFamily="18" charset="0"/>
                          <a:ea typeface="Calibri" panose="020F0502020204030204" pitchFamily="34" charset="0"/>
                          <a:cs typeface="Vrinda" panose="020B0502040204020203" pitchFamily="34" charset="0"/>
                        </a:rPr>
                        <m:t>+</m:t>
                      </m:r>
                      <m:f>
                        <m:fPr>
                          <m:ctrlPr>
                            <a:rPr lang="en-IN" sz="1800" i="1">
                              <a:effectLst/>
                              <a:latin typeface="Cambria Math" panose="02040503050406030204" pitchFamily="18" charset="0"/>
                              <a:ea typeface="Calibri" panose="020F0502020204030204" pitchFamily="34" charset="0"/>
                              <a:cs typeface="Vrinda" panose="020B0502040204020203" pitchFamily="34" charset="0"/>
                            </a:rPr>
                          </m:ctrlPr>
                        </m:fPr>
                        <m:num>
                          <m:r>
                            <a:rPr lang="en-IN" sz="1800" i="1">
                              <a:effectLst/>
                              <a:latin typeface="Cambria Math" panose="02040503050406030204" pitchFamily="18" charset="0"/>
                              <a:ea typeface="Calibri" panose="020F0502020204030204" pitchFamily="34" charset="0"/>
                              <a:cs typeface="Vrinda" panose="020B0502040204020203" pitchFamily="34" charset="0"/>
                            </a:rPr>
                            <m:t>1</m:t>
                          </m:r>
                        </m:num>
                        <m:den>
                          <m:r>
                            <a:rPr lang="en-IN" sz="1800" i="1">
                              <a:effectLst/>
                              <a:latin typeface="Cambria Math" panose="02040503050406030204" pitchFamily="18" charset="0"/>
                              <a:ea typeface="Calibri" panose="020F0502020204030204" pitchFamily="34" charset="0"/>
                              <a:cs typeface="Vrinda" panose="020B0502040204020203" pitchFamily="34" charset="0"/>
                            </a:rPr>
                            <m:t>𝜌</m:t>
                          </m:r>
                        </m:den>
                      </m:f>
                      <m:f>
                        <m:fPr>
                          <m:ctrlPr>
                            <a:rPr lang="en-IN" sz="1800" i="1">
                              <a:effectLst/>
                              <a:latin typeface="Cambria Math" panose="02040503050406030204" pitchFamily="18" charset="0"/>
                              <a:ea typeface="Calibri" panose="020F0502020204030204" pitchFamily="34" charset="0"/>
                              <a:cs typeface="Vrinda" panose="020B0502040204020203" pitchFamily="34" charset="0"/>
                            </a:rPr>
                          </m:ctrlPr>
                        </m:fPr>
                        <m:num>
                          <m:r>
                            <a:rPr lang="en-IN" sz="1800" i="1">
                              <a:effectLst/>
                              <a:latin typeface="Cambria Math" panose="02040503050406030204" pitchFamily="18" charset="0"/>
                              <a:ea typeface="Calibri" panose="020F0502020204030204" pitchFamily="34" charset="0"/>
                              <a:cs typeface="Vrinda" panose="020B0502040204020203" pitchFamily="34" charset="0"/>
                            </a:rPr>
                            <m:t>𝜕</m:t>
                          </m:r>
                        </m:num>
                        <m:den>
                          <m:r>
                            <a:rPr lang="en-IN" sz="1800" i="1">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𝑥</m:t>
                              </m:r>
                            </m:e>
                            <m:sub>
                              <m:r>
                                <a:rPr lang="en-IN" sz="1800" i="1">
                                  <a:effectLst/>
                                  <a:latin typeface="Cambria Math" panose="02040503050406030204" pitchFamily="18" charset="0"/>
                                  <a:ea typeface="Calibri" panose="020F0502020204030204" pitchFamily="34" charset="0"/>
                                  <a:cs typeface="Vrinda" panose="020B0502040204020203" pitchFamily="34" charset="0"/>
                                </a:rPr>
                                <m:t>𝑗</m:t>
                              </m:r>
                            </m:sub>
                          </m:sSub>
                        </m:den>
                      </m:f>
                      <m:d>
                        <m:dPr>
                          <m:ctrlPr>
                            <a:rPr lang="en-IN" sz="1800" i="1">
                              <a:effectLst/>
                              <a:latin typeface="Cambria Math" panose="02040503050406030204" pitchFamily="18" charset="0"/>
                              <a:ea typeface="Calibri" panose="020F0502020204030204" pitchFamily="34" charset="0"/>
                              <a:cs typeface="Vrinda" panose="020B0502040204020203" pitchFamily="34" charset="0"/>
                            </a:rPr>
                          </m:ctrlPr>
                        </m:dPr>
                        <m:e>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𝑃</m:t>
                              </m:r>
                            </m:e>
                            <m:sub>
                              <m:r>
                                <a:rPr lang="en-IN" sz="1800" i="1">
                                  <a:effectLst/>
                                  <a:latin typeface="Cambria Math" panose="02040503050406030204" pitchFamily="18" charset="0"/>
                                  <a:ea typeface="Calibri" panose="020F0502020204030204" pitchFamily="34" charset="0"/>
                                  <a:cs typeface="Vrinda" panose="020B0502040204020203" pitchFamily="34" charset="0"/>
                                </a:rPr>
                                <m:t>𝑖𝑗</m:t>
                              </m:r>
                            </m:sub>
                          </m:sSub>
                          <m:r>
                            <a:rPr lang="en-IN" sz="1800" i="1">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𝑀</m:t>
                              </m:r>
                            </m:e>
                            <m:sub>
                              <m:r>
                                <a:rPr lang="en-IN" sz="1800" i="1">
                                  <a:effectLst/>
                                  <a:latin typeface="Cambria Math" panose="02040503050406030204" pitchFamily="18" charset="0"/>
                                  <a:ea typeface="Calibri" panose="020F0502020204030204" pitchFamily="34" charset="0"/>
                                  <a:cs typeface="Vrinda" panose="020B0502040204020203" pitchFamily="34" charset="0"/>
                                </a:rPr>
                                <m:t>𝑖𝑗</m:t>
                              </m:r>
                            </m:sub>
                          </m:sSub>
                        </m:e>
                      </m:d>
                      <m:r>
                        <a:rPr lang="en-IN" sz="1800" i="1">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i="1">
                              <a:effectLst/>
                              <a:latin typeface="Cambria Math" panose="02040503050406030204" pitchFamily="18" charset="0"/>
                              <a:ea typeface="Calibri" panose="020F0502020204030204" pitchFamily="34" charset="0"/>
                              <a:cs typeface="Vrinda" panose="020B0502040204020203" pitchFamily="34" charset="0"/>
                            </a:rPr>
                          </m:ctrlPr>
                        </m:sSubPr>
                        <m:e>
                          <m:r>
                            <a:rPr lang="en-IN" sz="1800" i="1">
                              <a:effectLst/>
                              <a:latin typeface="Cambria Math" panose="02040503050406030204" pitchFamily="18" charset="0"/>
                              <a:ea typeface="Calibri" panose="020F0502020204030204" pitchFamily="34" charset="0"/>
                              <a:cs typeface="Vrinda" panose="020B0502040204020203" pitchFamily="34" charset="0"/>
                            </a:rPr>
                            <m:t>𝐹</m:t>
                          </m:r>
                        </m:e>
                        <m:sub>
                          <m:r>
                            <a:rPr lang="en-IN" sz="1800" i="1">
                              <a:effectLst/>
                              <a:latin typeface="Cambria Math" panose="02040503050406030204" pitchFamily="18" charset="0"/>
                              <a:ea typeface="Calibri" panose="020F0502020204030204" pitchFamily="34" charset="0"/>
                              <a:cs typeface="Vrinda" panose="020B0502040204020203" pitchFamily="34" charset="0"/>
                            </a:rPr>
                            <m:t>𝑖</m:t>
                          </m:r>
                        </m:sub>
                      </m:sSub>
                    </m:oMath>
                  </m:oMathPara>
                </a14:m>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gn="ctr">
                  <a:lnSpc>
                    <a:spcPct val="107000"/>
                  </a:lnSpc>
                  <a:spcAft>
                    <a:spcPts val="800"/>
                  </a:spcAft>
                </a:pPr>
                <a:r>
                  <a:rPr lang="en-IN" sz="1800" dirty="0">
                    <a:effectLst/>
                    <a:latin typeface="Calibri" panose="020F0502020204030204" pitchFamily="34" charset="0"/>
                    <a:ea typeface="Times New Roman" panose="02020603050405020304" pitchFamily="18" charset="0"/>
                    <a:cs typeface="Vrinda" panose="020B0502040204020203" pitchFamily="34" charset="0"/>
                  </a:rPr>
                  <a:t> </a:t>
                </a:r>
                <a:r>
                  <a:rPr lang="en-IN" dirty="0">
                    <a:latin typeface="Calibri" panose="020F0502020204030204" pitchFamily="34" charset="0"/>
                    <a:ea typeface="Times New Roman" panose="02020603050405020304" pitchFamily="18" charset="0"/>
                    <a:cs typeface="Vrinda" panose="020B0502040204020203" pitchFamily="34" charset="0"/>
                  </a:rPr>
                  <a:t> </a:t>
                </a:r>
                <a14:m>
                  <m:oMath xmlns:m="http://schemas.openxmlformats.org/officeDocument/2006/math">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𝑀</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ⅈ</m:t>
                        </m:r>
                        <m:r>
                          <a:rPr lang="en-IN" sz="1800" i="1">
                            <a:effectLst/>
                            <a:latin typeface="Cambria Math" panose="02040503050406030204" pitchFamily="18" charset="0"/>
                            <a:ea typeface="Times New Roman" panose="02020603050405020304" pitchFamily="18" charset="0"/>
                            <a:cs typeface="Vrinda" panose="020B0502040204020203" pitchFamily="34" charset="0"/>
                          </a:rPr>
                          <m:t>𝑗</m:t>
                        </m:r>
                      </m:sup>
                    </m:sSup>
                    <m:r>
                      <a:rPr lang="en-IN" sz="1800" i="1">
                        <a:effectLst/>
                        <a:latin typeface="Cambria Math" panose="02040503050406030204" pitchFamily="18" charset="0"/>
                        <a:ea typeface="Times New Roman" panose="02020603050405020304" pitchFamily="18" charset="0"/>
                        <a:cs typeface="Vrinda" panose="020B0502040204020203" pitchFamily="34" charset="0"/>
                      </a:rPr>
                      <m:t>=</m:t>
                    </m:r>
                    <m:f>
                      <m:f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fPr>
                      <m:num>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2</m:t>
                            </m:r>
                          </m:sup>
                        </m:sSup>
                      </m:num>
                      <m:den>
                        <m:r>
                          <a:rPr lang="en-IN" sz="1800" i="1">
                            <a:effectLst/>
                            <a:latin typeface="Cambria Math" panose="02040503050406030204" pitchFamily="18" charset="0"/>
                            <a:ea typeface="Times New Roman" panose="02020603050405020304" pitchFamily="18" charset="0"/>
                            <a:cs typeface="Vrinda" panose="020B0502040204020203" pitchFamily="34" charset="0"/>
                          </a:rPr>
                          <m:t>8</m:t>
                        </m:r>
                        <m:r>
                          <a:rPr lang="en-IN" sz="1800" i="1">
                            <a:effectLst/>
                            <a:latin typeface="Cambria Math" panose="02040503050406030204" pitchFamily="18" charset="0"/>
                            <a:ea typeface="Times New Roman" panose="02020603050405020304" pitchFamily="18" charset="0"/>
                            <a:cs typeface="Vrinda" panose="020B0502040204020203" pitchFamily="34" charset="0"/>
                          </a:rPr>
                          <m:t>𝜋</m:t>
                        </m:r>
                      </m:den>
                    </m:f>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𝛿</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𝑖𝑗</m:t>
                        </m:r>
                      </m:sup>
                    </m:sSup>
                    <m:r>
                      <a:rPr lang="en-IN" sz="1800" i="1">
                        <a:effectLst/>
                        <a:latin typeface="Cambria Math" panose="02040503050406030204" pitchFamily="18" charset="0"/>
                        <a:ea typeface="Times New Roman" panose="02020603050405020304" pitchFamily="18" charset="0"/>
                        <a:cs typeface="Vrinda" panose="020B0502040204020203" pitchFamily="34" charset="0"/>
                      </a:rPr>
                      <m:t>−</m:t>
                    </m:r>
                    <m:f>
                      <m:f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fPr>
                      <m:num>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ⅈ</m:t>
                            </m:r>
                          </m:sup>
                        </m:sSup>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𝑗</m:t>
                            </m:r>
                          </m:sup>
                        </m:sSup>
                      </m:num>
                      <m:den>
                        <m:r>
                          <a:rPr lang="en-IN" sz="1800" i="1">
                            <a:effectLst/>
                            <a:latin typeface="Cambria Math" panose="02040503050406030204" pitchFamily="18" charset="0"/>
                            <a:ea typeface="Times New Roman" panose="02020603050405020304" pitchFamily="18" charset="0"/>
                            <a:cs typeface="Vrinda" panose="020B0502040204020203" pitchFamily="34" charset="0"/>
                          </a:rPr>
                          <m:t>4</m:t>
                        </m:r>
                        <m:r>
                          <a:rPr lang="en-IN" sz="1800" i="1">
                            <a:effectLst/>
                            <a:latin typeface="Cambria Math" panose="02040503050406030204" pitchFamily="18" charset="0"/>
                            <a:ea typeface="Times New Roman" panose="02020603050405020304" pitchFamily="18" charset="0"/>
                            <a:cs typeface="Vrinda" panose="020B0502040204020203" pitchFamily="34" charset="0"/>
                          </a:rPr>
                          <m:t>𝜋</m:t>
                        </m:r>
                      </m:den>
                    </m:f>
                  </m:oMath>
                </a14:m>
                <a:r>
                  <a:rPr lang="en-IN" dirty="0"/>
                  <a:t> ,       </a:t>
                </a:r>
                <a14:m>
                  <m:oMath xmlns:m="http://schemas.openxmlformats.org/officeDocument/2006/math">
                    <m:sSubSup>
                      <m:sSubSupPr>
                        <m:ctrlPr>
                          <a:rPr lang="en-IN" i="1" dirty="0">
                            <a:latin typeface="Cambria Math" panose="02040503050406030204" pitchFamily="18" charset="0"/>
                          </a:rPr>
                        </m:ctrlPr>
                      </m:sSubSupPr>
                      <m:e>
                        <m:r>
                          <a:rPr lang="en-IN" i="1" dirty="0">
                            <a:latin typeface="Cambria Math" panose="02040503050406030204" pitchFamily="18" charset="0"/>
                          </a:rPr>
                          <m:t>𝑇</m:t>
                        </m:r>
                      </m:e>
                      <m:sub>
                        <m:r>
                          <a:rPr lang="en-IN" i="1" dirty="0">
                            <a:latin typeface="Cambria Math" panose="02040503050406030204" pitchFamily="18" charset="0"/>
                          </a:rPr>
                          <m:t>𝑓</m:t>
                        </m:r>
                      </m:sub>
                      <m:sup>
                        <m:r>
                          <a:rPr lang="en-IN" i="1" dirty="0">
                            <a:latin typeface="Cambria Math" panose="02040503050406030204" pitchFamily="18" charset="0"/>
                          </a:rPr>
                          <m:t>𝜇𝜈</m:t>
                        </m:r>
                      </m:sup>
                    </m:sSubSup>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m:t>
                    </m:r>
                    <m:sSup>
                      <m:sSupPr>
                        <m:ctrlPr>
                          <a:rPr lang="en-IN" i="1">
                            <a:solidFill>
                              <a:schemeClr val="tx1"/>
                            </a:solidFill>
                            <a:latin typeface="Cambria Math" panose="02040503050406030204" pitchFamily="18" charset="0"/>
                          </a:rPr>
                        </m:ctrlPr>
                      </m:sSupPr>
                      <m:e>
                        <m:f>
                          <m:f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fPr>
                          <m:num>
                            <m:sSup>
                              <m:sSup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sSupPr>
                              <m:e>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𝐵</m:t>
                                </m:r>
                              </m:e>
                              <m:sup>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2</m:t>
                                </m:r>
                              </m:sup>
                            </m:sSup>
                          </m:num>
                          <m:den>
                            <m:r>
                              <a:rPr lang="en-IN" b="0" i="1" smtClean="0">
                                <a:solidFill>
                                  <a:schemeClr val="tx1"/>
                                </a:solidFill>
                                <a:latin typeface="Cambria Math" panose="02040503050406030204" pitchFamily="18" charset="0"/>
                                <a:ea typeface="Times New Roman" panose="02020603050405020304" pitchFamily="18" charset="0"/>
                                <a:cs typeface="Vrinda" panose="020B0502040204020203" pitchFamily="34" charset="0"/>
                              </a:rPr>
                              <m:t>4</m:t>
                            </m:r>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𝜋</m:t>
                            </m:r>
                          </m:den>
                        </m:f>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𝑢</m:t>
                        </m:r>
                      </m:e>
                      <m:sup>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𝜇</m:t>
                        </m:r>
                      </m:sup>
                    </m:sSup>
                    <m:sSup>
                      <m:sSupPr>
                        <m:ctrlPr>
                          <a:rPr lang="en-IN" i="1">
                            <a:solidFill>
                              <a:schemeClr val="tx1"/>
                            </a:solidFill>
                            <a:latin typeface="Cambria Math" panose="02040503050406030204" pitchFamily="18" charset="0"/>
                          </a:rPr>
                        </m:ctrlPr>
                      </m:sSupPr>
                      <m:e>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𝑢</m:t>
                        </m:r>
                      </m:e>
                      <m:sup>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𝜈</m:t>
                        </m:r>
                      </m:sup>
                    </m:sSup>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m:t>
                    </m:r>
                    <m:f>
                      <m:f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fPr>
                      <m:num>
                        <m:sSup>
                          <m:sSup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sSupPr>
                          <m:e>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𝐵</m:t>
                            </m:r>
                          </m:e>
                          <m:sup>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ⅈ</m:t>
                            </m:r>
                          </m:sup>
                        </m:sSup>
                        <m:sSup>
                          <m:sSup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sSupPr>
                          <m:e>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𝐵</m:t>
                            </m:r>
                          </m:e>
                          <m:sup>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𝑗</m:t>
                            </m:r>
                          </m:sup>
                        </m:sSup>
                      </m:num>
                      <m:den>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4</m:t>
                        </m:r>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𝜋</m:t>
                        </m:r>
                      </m:den>
                    </m:f>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m:t>
                    </m:r>
                    <m:f>
                      <m:f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fPr>
                      <m:num>
                        <m:sSup>
                          <m:sSupPr>
                            <m:ctrlP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ctrlPr>
                          </m:sSupPr>
                          <m:e>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𝐵</m:t>
                            </m:r>
                          </m:e>
                          <m:sup>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2</m:t>
                            </m:r>
                          </m:sup>
                        </m:sSup>
                      </m:num>
                      <m:den>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8</m:t>
                        </m:r>
                        <m:r>
                          <a:rPr lang="en-IN" i="1">
                            <a:solidFill>
                              <a:schemeClr val="tx1"/>
                            </a:solidFill>
                            <a:latin typeface="Cambria Math" panose="02040503050406030204" pitchFamily="18" charset="0"/>
                            <a:ea typeface="Times New Roman" panose="02020603050405020304" pitchFamily="18" charset="0"/>
                            <a:cs typeface="Vrinda" panose="020B0502040204020203" pitchFamily="34" charset="0"/>
                          </a:rPr>
                          <m:t>𝜋</m:t>
                        </m:r>
                      </m:den>
                    </m:f>
                    <m:sSup>
                      <m:sSupPr>
                        <m:ctrlPr>
                          <a:rPr lang="en-IN" i="1">
                            <a:solidFill>
                              <a:schemeClr val="tx1"/>
                            </a:solidFill>
                            <a:latin typeface="Cambria Math" panose="02040503050406030204" pitchFamily="18" charset="0"/>
                          </a:rPr>
                        </m:ctrlPr>
                      </m:sSupPr>
                      <m:e>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𝑔</m:t>
                        </m:r>
                      </m:e>
                      <m:sup>
                        <m:r>
                          <a:rPr lang="en-IN" i="1">
                            <a:solidFill>
                              <a:schemeClr val="tx1"/>
                            </a:solidFill>
                            <a:latin typeface="Cambria Math" panose="02040503050406030204" pitchFamily="18" charset="0"/>
                            <a:ea typeface="Calibri" panose="020F0502020204030204" pitchFamily="34" charset="0"/>
                            <a:cs typeface="Vrinda" panose="020B0502040204020203" pitchFamily="34" charset="0"/>
                          </a:rPr>
                          <m:t>𝜇𝜈</m:t>
                        </m:r>
                      </m:sup>
                    </m:sSup>
                  </m:oMath>
                </a14:m>
                <a:r>
                  <a:rPr lang="en-IN" dirty="0">
                    <a:solidFill>
                      <a:schemeClr val="tx1"/>
                    </a:solidFill>
                  </a:rPr>
                  <a:t> </a:t>
                </a:r>
                <a:endParaRPr lang="en-IN" sz="1800" i="1" dirty="0">
                  <a:solidFill>
                    <a:schemeClr val="tx1"/>
                  </a:solidFill>
                  <a:effectLst/>
                  <a:latin typeface="Cambria Math" panose="02040503050406030204" pitchFamily="18" charset="0"/>
                  <a:ea typeface="Times New Roman" panose="02020603050405020304" pitchFamily="18" charset="0"/>
                  <a:cs typeface="Vrinda" panose="020B0502040204020203" pitchFamily="34" charset="0"/>
                </a:endParaRPr>
              </a:p>
              <a:p>
                <a:pPr algn="ctr">
                  <a:lnSpc>
                    <a:spcPct val="107000"/>
                  </a:lnSpc>
                  <a:spcAft>
                    <a:spcPts val="800"/>
                  </a:spcAft>
                </a:pPr>
                <a14:m>
                  <m:oMath xmlns:m="http://schemas.openxmlformats.org/officeDocument/2006/math">
                    <m:acc>
                      <m:accPr>
                        <m:chr m:val="⃗"/>
                        <m:ctrlPr>
                          <a:rPr lang="en-IN" sz="1800" i="1" smtClean="0">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𝑟</m:t>
                        </m:r>
                      </m:sup>
                    </m:sSup>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𝑟</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r>
                      <a:rPr lang="en-IN" sz="1800" b="0" i="0" smtClean="0">
                        <a:effectLst/>
                        <a:latin typeface="Cambria Math" panose="02040503050406030204" pitchFamily="18" charset="0"/>
                        <a:ea typeface="Times New Roman" panose="02020603050405020304" pitchFamily="18" charset="0"/>
                        <a:cs typeface="Vrinda" panose="020B0502040204020203" pitchFamily="34" charset="0"/>
                      </a:rPr>
                      <m:t>  </m:t>
                    </m:r>
                    <m:sSup>
                      <m:sSupPr>
                        <m:ctrlPr>
                          <a:rPr lang="en-IN" i="1">
                            <a:latin typeface="Cambria Math" panose="02040503050406030204" pitchFamily="18" charset="0"/>
                            <a:ea typeface="Times New Roman" panose="02020603050405020304" pitchFamily="18" charset="0"/>
                            <a:cs typeface="Vrinda" panose="020B0502040204020203" pitchFamily="34" charset="0"/>
                          </a:rPr>
                        </m:ctrlPr>
                      </m:sSupPr>
                      <m:e>
                        <m:r>
                          <a:rPr lang="en-IN" i="1">
                            <a:latin typeface="Cambria Math" panose="02040503050406030204" pitchFamily="18" charset="0"/>
                            <a:ea typeface="Times New Roman" panose="02020603050405020304" pitchFamily="18" charset="0"/>
                            <a:cs typeface="Vrinda" panose="020B0502040204020203" pitchFamily="34" charset="0"/>
                          </a:rPr>
                          <m:t>𝑀</m:t>
                        </m:r>
                      </m:e>
                      <m:sup>
                        <m:r>
                          <a:rPr lang="en-IN" i="1">
                            <a:latin typeface="Cambria Math" panose="02040503050406030204" pitchFamily="18" charset="0"/>
                            <a:ea typeface="Times New Roman" panose="02020603050405020304" pitchFamily="18" charset="0"/>
                            <a:cs typeface="Vrinda" panose="020B0502040204020203" pitchFamily="34" charset="0"/>
                          </a:rPr>
                          <m:t>ⅈ</m:t>
                        </m:r>
                        <m:r>
                          <a:rPr lang="en-IN" i="1">
                            <a:latin typeface="Cambria Math" panose="02040503050406030204" pitchFamily="18" charset="0"/>
                            <a:ea typeface="Times New Roman" panose="02020603050405020304" pitchFamily="18" charset="0"/>
                            <a:cs typeface="Vrinda" panose="020B0502040204020203" pitchFamily="34" charset="0"/>
                          </a:rPr>
                          <m:t>𝑗</m:t>
                        </m:r>
                      </m:sup>
                    </m:sSup>
                    <m:r>
                      <a:rPr lang="en-IN" sz="1800" i="0" dirty="0" smtClean="0">
                        <a:solidFill>
                          <a:schemeClr val="tx1"/>
                        </a:solidFill>
                        <a:effectLst/>
                        <a:latin typeface="Cambria Math" panose="02040503050406030204" pitchFamily="18" charset="0"/>
                      </a:rPr>
                      <m:t>=</m:t>
                    </m:r>
                    <m:d>
                      <m:dPr>
                        <m:ctrlPr>
                          <a:rPr lang="en-IN" sz="1800" i="1" dirty="0" smtClean="0">
                            <a:solidFill>
                              <a:schemeClr val="tx1"/>
                            </a:solidFill>
                            <a:effectLst/>
                            <a:latin typeface="Cambria Math" panose="02040503050406030204" pitchFamily="18" charset="0"/>
                          </a:rPr>
                        </m:ctrlPr>
                      </m:dPr>
                      <m:e>
                        <m:m>
                          <m:mPr>
                            <m:plcHide m:val="on"/>
                            <m:mcs>
                              <m:mc>
                                <m:mcPr>
                                  <m:count m:val="3"/>
                                  <m:mcJc m:val="center"/>
                                </m:mcPr>
                              </m:mc>
                            </m:mcs>
                            <m:ctrlPr>
                              <a:rPr lang="en-IN" sz="1800" i="1" dirty="0" smtClean="0">
                                <a:solidFill>
                                  <a:schemeClr val="tx1"/>
                                </a:solidFill>
                                <a:effectLst/>
                                <a:latin typeface="Cambria Math" panose="02040503050406030204" pitchFamily="18" charset="0"/>
                              </a:rPr>
                            </m:ctrlPr>
                          </m:mPr>
                          <m:mr>
                            <m:e>
                              <m:m>
                                <m:mPr>
                                  <m:plcHide m:val="on"/>
                                  <m:mcs>
                                    <m:mc>
                                      <m:mcPr>
                                        <m:count m:val="1"/>
                                        <m:mcJc m:val="center"/>
                                      </m:mcPr>
                                    </m:mc>
                                  </m:mcs>
                                  <m:ctrlPr>
                                    <a:rPr lang="en-IN" sz="1800" i="1" dirty="0" smtClean="0">
                                      <a:solidFill>
                                        <a:schemeClr val="tx1"/>
                                      </a:solidFill>
                                      <a:effectLst/>
                                      <a:latin typeface="Cambria Math" panose="02040503050406030204" pitchFamily="18" charset="0"/>
                                    </a:rPr>
                                  </m:ctrlPr>
                                </m:mPr>
                                <m:mr>
                                  <m:e>
                                    <m:r>
                                      <a:rPr lang="en-IN" sz="1800" b="0" i="1" dirty="0" smtClean="0">
                                        <a:solidFill>
                                          <a:schemeClr val="tx1"/>
                                        </a:solidFill>
                                        <a:effectLst/>
                                        <a:latin typeface="Cambria Math" panose="02040503050406030204" pitchFamily="18" charset="0"/>
                                      </a:rPr>
                                      <m:t>−</m:t>
                                    </m:r>
                                    <m:sSup>
                                      <m:sSupPr>
                                        <m:ctrlPr>
                                          <a:rPr lang="en-IN" sz="1800" i="1" dirty="0" smtClean="0">
                                            <a:solidFill>
                                              <a:schemeClr val="tx1"/>
                                            </a:solidFill>
                                            <a:effectLst/>
                                            <a:latin typeface="Cambria Math" panose="02040503050406030204" pitchFamily="18" charset="0"/>
                                          </a:rPr>
                                        </m:ctrlPr>
                                      </m:sSupPr>
                                      <m:e>
                                        <m:r>
                                          <a:rPr lang="en-IN" sz="1800" i="1" dirty="0" smtClean="0">
                                            <a:solidFill>
                                              <a:schemeClr val="tx1"/>
                                            </a:solidFill>
                                            <a:effectLst/>
                                            <a:latin typeface="Cambria Math" panose="02040503050406030204" pitchFamily="18" charset="0"/>
                                          </a:rPr>
                                          <m:t>𝐵</m:t>
                                        </m:r>
                                      </m:e>
                                      <m:sup>
                                        <m:r>
                                          <a:rPr lang="en-IN" sz="1800" i="0" dirty="0" smtClean="0">
                                            <a:solidFill>
                                              <a:schemeClr val="tx1"/>
                                            </a:solidFill>
                                            <a:effectLst/>
                                            <a:latin typeface="Cambria Math" panose="02040503050406030204" pitchFamily="18" charset="0"/>
                                          </a:rPr>
                                          <m:t>2</m:t>
                                        </m:r>
                                      </m:sup>
                                    </m:sSup>
                                  </m:e>
                                </m:mr>
                                <m:mr>
                                  <m:e>
                                    <m:acc>
                                      <m:accPr>
                                        <m:chr m:val="̅"/>
                                        <m:ctrlPr>
                                          <a:rPr lang="en-IN" sz="1800" i="1" dirty="0" smtClean="0">
                                            <a:solidFill>
                                              <a:schemeClr val="tx1"/>
                                            </a:solidFill>
                                            <a:effectLst/>
                                            <a:latin typeface="Cambria Math" panose="02040503050406030204" pitchFamily="18" charset="0"/>
                                          </a:rPr>
                                        </m:ctrlPr>
                                      </m:accPr>
                                      <m:e>
                                        <m:r>
                                          <a:rPr lang="en-IN" sz="1800" i="0" dirty="0" smtClean="0">
                                            <a:solidFill>
                                              <a:schemeClr val="tx1"/>
                                            </a:solidFill>
                                            <a:effectLst/>
                                            <a:latin typeface="Cambria Math" panose="02040503050406030204" pitchFamily="18" charset="0"/>
                                          </a:rPr>
                                          <m:t>8</m:t>
                                        </m:r>
                                        <m:r>
                                          <a:rPr lang="en-IN" sz="1800" i="1" dirty="0" smtClean="0">
                                            <a:solidFill>
                                              <a:schemeClr val="tx1"/>
                                            </a:solidFill>
                                            <a:effectLst/>
                                            <a:latin typeface="Cambria Math" panose="02040503050406030204" pitchFamily="18" charset="0"/>
                                          </a:rPr>
                                          <m:t>𝜋</m:t>
                                        </m:r>
                                      </m:e>
                                    </m:acc>
                                  </m:e>
                                </m:mr>
                                <m:mr>
                                  <m:e>
                                    <m:r>
                                      <a:rPr lang="en-IN" sz="1800" i="0" dirty="0" smtClean="0">
                                        <a:solidFill>
                                          <a:schemeClr val="tx1"/>
                                        </a:solidFill>
                                        <a:effectLst/>
                                        <a:latin typeface="Cambria Math" panose="02040503050406030204" pitchFamily="18" charset="0"/>
                                      </a:rPr>
                                      <m:t>0</m:t>
                                    </m:r>
                                  </m:e>
                                </m:mr>
                                <m:mr>
                                  <m:e>
                                    <m:r>
                                      <a:rPr lang="en-IN" sz="1800" i="0" dirty="0" smtClean="0">
                                        <a:solidFill>
                                          <a:schemeClr val="tx1"/>
                                        </a:solidFill>
                                        <a:effectLst/>
                                        <a:latin typeface="Cambria Math" panose="02040503050406030204" pitchFamily="18" charset="0"/>
                                      </a:rPr>
                                      <m:t>0</m:t>
                                    </m:r>
                                  </m:e>
                                </m:mr>
                              </m:m>
                            </m:e>
                            <m:e>
                              <m:m>
                                <m:mPr>
                                  <m:plcHide m:val="on"/>
                                  <m:mcs>
                                    <m:mc>
                                      <m:mcPr>
                                        <m:count m:val="1"/>
                                        <m:mcJc m:val="center"/>
                                      </m:mcPr>
                                    </m:mc>
                                  </m:mcs>
                                  <m:ctrlPr>
                                    <a:rPr lang="en-IN" sz="1800" i="1" dirty="0" smtClean="0">
                                      <a:solidFill>
                                        <a:schemeClr val="tx1"/>
                                      </a:solidFill>
                                      <a:effectLst/>
                                      <a:latin typeface="Cambria Math" panose="02040503050406030204" pitchFamily="18" charset="0"/>
                                    </a:rPr>
                                  </m:ctrlPr>
                                </m:mPr>
                                <m:mr>
                                  <m:e>
                                    <m:r>
                                      <a:rPr lang="en-IN" sz="1800" i="0" dirty="0" smtClean="0">
                                        <a:solidFill>
                                          <a:schemeClr val="tx1"/>
                                        </a:solidFill>
                                        <a:effectLst/>
                                        <a:latin typeface="Cambria Math" panose="02040503050406030204" pitchFamily="18" charset="0"/>
                                      </a:rPr>
                                      <m:t>0</m:t>
                                    </m:r>
                                  </m:e>
                                </m:mr>
                                <m:mr>
                                  <m:e>
                                    <m:sSup>
                                      <m:sSupPr>
                                        <m:ctrlPr>
                                          <a:rPr lang="en-IN" sz="1800" i="1" dirty="0" smtClean="0">
                                            <a:solidFill>
                                              <a:schemeClr val="tx1"/>
                                            </a:solidFill>
                                            <a:effectLst/>
                                            <a:latin typeface="Cambria Math" panose="02040503050406030204" pitchFamily="18" charset="0"/>
                                          </a:rPr>
                                        </m:ctrlPr>
                                      </m:sSupPr>
                                      <m:e>
                                        <m:r>
                                          <a:rPr lang="en-IN" sz="1800" i="1" dirty="0" smtClean="0">
                                            <a:solidFill>
                                              <a:schemeClr val="tx1"/>
                                            </a:solidFill>
                                            <a:effectLst/>
                                            <a:latin typeface="Cambria Math" panose="02040503050406030204" pitchFamily="18" charset="0"/>
                                          </a:rPr>
                                          <m:t>𝐵</m:t>
                                        </m:r>
                                      </m:e>
                                      <m:sup>
                                        <m:r>
                                          <a:rPr lang="en-IN" sz="1800" i="0" dirty="0" smtClean="0">
                                            <a:solidFill>
                                              <a:schemeClr val="tx1"/>
                                            </a:solidFill>
                                            <a:effectLst/>
                                            <a:latin typeface="Cambria Math" panose="02040503050406030204" pitchFamily="18" charset="0"/>
                                          </a:rPr>
                                          <m:t>2</m:t>
                                        </m:r>
                                      </m:sup>
                                    </m:sSup>
                                  </m:e>
                                </m:mr>
                                <m:mr>
                                  <m:e>
                                    <m:acc>
                                      <m:accPr>
                                        <m:chr m:val="̅"/>
                                        <m:ctrlPr>
                                          <a:rPr lang="en-IN" sz="1800" i="1" dirty="0" smtClean="0">
                                            <a:solidFill>
                                              <a:schemeClr val="tx1"/>
                                            </a:solidFill>
                                            <a:effectLst/>
                                            <a:latin typeface="Cambria Math" panose="02040503050406030204" pitchFamily="18" charset="0"/>
                                          </a:rPr>
                                        </m:ctrlPr>
                                      </m:accPr>
                                      <m:e>
                                        <m:r>
                                          <a:rPr lang="en-IN" sz="1800" i="0" dirty="0" smtClean="0">
                                            <a:solidFill>
                                              <a:schemeClr val="tx1"/>
                                            </a:solidFill>
                                            <a:effectLst/>
                                            <a:latin typeface="Cambria Math" panose="02040503050406030204" pitchFamily="18" charset="0"/>
                                          </a:rPr>
                                          <m:t>8</m:t>
                                        </m:r>
                                        <m:r>
                                          <a:rPr lang="en-IN" sz="1800" i="1" dirty="0" smtClean="0">
                                            <a:solidFill>
                                              <a:schemeClr val="tx1"/>
                                            </a:solidFill>
                                            <a:effectLst/>
                                            <a:latin typeface="Cambria Math" panose="02040503050406030204" pitchFamily="18" charset="0"/>
                                          </a:rPr>
                                          <m:t>𝜋</m:t>
                                        </m:r>
                                      </m:e>
                                    </m:acc>
                                  </m:e>
                                </m:mr>
                                <m:mr>
                                  <m:e>
                                    <m:r>
                                      <a:rPr lang="en-IN" sz="1800" i="0" dirty="0" smtClean="0">
                                        <a:solidFill>
                                          <a:schemeClr val="tx1"/>
                                        </a:solidFill>
                                        <a:effectLst/>
                                        <a:latin typeface="Cambria Math" panose="02040503050406030204" pitchFamily="18" charset="0"/>
                                      </a:rPr>
                                      <m:t>0</m:t>
                                    </m:r>
                                  </m:e>
                                </m:mr>
                              </m:m>
                            </m:e>
                            <m:e>
                              <m:m>
                                <m:mPr>
                                  <m:plcHide m:val="on"/>
                                  <m:mcs>
                                    <m:mc>
                                      <m:mcPr>
                                        <m:count m:val="1"/>
                                        <m:mcJc m:val="center"/>
                                      </m:mcPr>
                                    </m:mc>
                                  </m:mcs>
                                  <m:ctrlPr>
                                    <a:rPr lang="en-IN" sz="1800" i="1" dirty="0" smtClean="0">
                                      <a:solidFill>
                                        <a:schemeClr val="tx1"/>
                                      </a:solidFill>
                                      <a:effectLst/>
                                      <a:latin typeface="Cambria Math" panose="02040503050406030204" pitchFamily="18" charset="0"/>
                                    </a:rPr>
                                  </m:ctrlPr>
                                </m:mPr>
                                <m:mr>
                                  <m:e>
                                    <m:r>
                                      <a:rPr lang="en-IN" sz="1800" i="0" dirty="0" smtClean="0">
                                        <a:solidFill>
                                          <a:schemeClr val="tx1"/>
                                        </a:solidFill>
                                        <a:effectLst/>
                                        <a:latin typeface="Cambria Math" panose="02040503050406030204" pitchFamily="18" charset="0"/>
                                      </a:rPr>
                                      <m:t>0</m:t>
                                    </m:r>
                                  </m:e>
                                </m:mr>
                                <m:mr>
                                  <m:e>
                                    <m:r>
                                      <a:rPr lang="en-IN" sz="1800" i="0" dirty="0" smtClean="0">
                                        <a:solidFill>
                                          <a:schemeClr val="tx1"/>
                                        </a:solidFill>
                                        <a:effectLst/>
                                        <a:latin typeface="Cambria Math" panose="02040503050406030204" pitchFamily="18" charset="0"/>
                                      </a:rPr>
                                      <m:t>0</m:t>
                                    </m:r>
                                  </m:e>
                                </m:mr>
                                <m:mr>
                                  <m:e>
                                    <m:sSup>
                                      <m:sSupPr>
                                        <m:ctrlPr>
                                          <a:rPr lang="en-IN" sz="1800" i="1" dirty="0" smtClean="0">
                                            <a:solidFill>
                                              <a:schemeClr val="tx1"/>
                                            </a:solidFill>
                                            <a:effectLst/>
                                            <a:latin typeface="Cambria Math" panose="02040503050406030204" pitchFamily="18" charset="0"/>
                                          </a:rPr>
                                        </m:ctrlPr>
                                      </m:sSupPr>
                                      <m:e>
                                        <m:r>
                                          <a:rPr lang="en-IN" sz="1800" i="1" dirty="0" smtClean="0">
                                            <a:solidFill>
                                              <a:schemeClr val="tx1"/>
                                            </a:solidFill>
                                            <a:effectLst/>
                                            <a:latin typeface="Cambria Math" panose="02040503050406030204" pitchFamily="18" charset="0"/>
                                          </a:rPr>
                                          <m:t>𝐵</m:t>
                                        </m:r>
                                      </m:e>
                                      <m:sup>
                                        <m:r>
                                          <a:rPr lang="en-IN" sz="1800" i="0" dirty="0" smtClean="0">
                                            <a:solidFill>
                                              <a:schemeClr val="tx1"/>
                                            </a:solidFill>
                                            <a:effectLst/>
                                            <a:latin typeface="Cambria Math" panose="02040503050406030204" pitchFamily="18" charset="0"/>
                                          </a:rPr>
                                          <m:t>2</m:t>
                                        </m:r>
                                      </m:sup>
                                    </m:sSup>
                                  </m:e>
                                </m:mr>
                                <m:mr>
                                  <m:e>
                                    <m:acc>
                                      <m:accPr>
                                        <m:chr m:val="̅"/>
                                        <m:ctrlPr>
                                          <a:rPr lang="en-IN" sz="1800" i="1" dirty="0" smtClean="0">
                                            <a:solidFill>
                                              <a:schemeClr val="tx1"/>
                                            </a:solidFill>
                                            <a:effectLst/>
                                            <a:latin typeface="Cambria Math" panose="02040503050406030204" pitchFamily="18" charset="0"/>
                                          </a:rPr>
                                        </m:ctrlPr>
                                      </m:accPr>
                                      <m:e>
                                        <m:r>
                                          <a:rPr lang="en-IN" sz="1800" i="0" dirty="0" smtClean="0">
                                            <a:solidFill>
                                              <a:schemeClr val="tx1"/>
                                            </a:solidFill>
                                            <a:effectLst/>
                                            <a:latin typeface="Cambria Math" panose="02040503050406030204" pitchFamily="18" charset="0"/>
                                          </a:rPr>
                                          <m:t>8</m:t>
                                        </m:r>
                                        <m:r>
                                          <a:rPr lang="en-IN" sz="1800" i="1" dirty="0" smtClean="0">
                                            <a:solidFill>
                                              <a:schemeClr val="tx1"/>
                                            </a:solidFill>
                                            <a:effectLst/>
                                            <a:latin typeface="Cambria Math" panose="02040503050406030204" pitchFamily="18" charset="0"/>
                                          </a:rPr>
                                          <m:t>𝜋</m:t>
                                        </m:r>
                                      </m:e>
                                    </m:acc>
                                  </m:e>
                                </m:mr>
                              </m:m>
                            </m:e>
                          </m:mr>
                        </m:m>
                      </m:e>
                    </m:d>
                  </m:oMath>
                </a14:m>
                <a:r>
                  <a:rPr lang="en-IN" sz="1800" dirty="0">
                    <a:effectLst/>
                    <a:latin typeface="Calibri" panose="020F0502020204030204" pitchFamily="34" charset="0"/>
                    <a:ea typeface="Calibri" panose="020F0502020204030204" pitchFamily="34" charset="0"/>
                    <a:cs typeface="Vrinda" panose="020B0502040204020203" pitchFamily="34" charset="0"/>
                  </a:rPr>
                  <a:t>, </a:t>
                </a:r>
                <a:endParaRPr lang="en-IN" sz="1800" i="1" dirty="0">
                  <a:effectLst/>
                  <a:latin typeface="Cambria Math" panose="02040503050406030204" pitchFamily="18" charset="0"/>
                  <a:ea typeface="Times New Roman" panose="02020603050405020304" pitchFamily="18" charset="0"/>
                  <a:cs typeface="Vrinda" panose="020B0502040204020203" pitchFamily="34"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𝜃</m:t>
                          </m:r>
                        </m:sup>
                      </m:sSup>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𝜃</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r>
                        <a:rPr lang="en-IN" sz="1800" b="0" i="0" smtClean="0">
                          <a:effectLst/>
                          <a:latin typeface="Cambria Math" panose="02040503050406030204" pitchFamily="18" charset="0"/>
                          <a:ea typeface="Times New Roman" panose="02020603050405020304" pitchFamily="18" charset="0"/>
                          <a:cs typeface="Vrinda" panose="020B0502040204020203" pitchFamily="34" charset="0"/>
                        </a:rPr>
                        <m:t>   </m:t>
                      </m:r>
                      <m:sSup>
                        <m:sSupPr>
                          <m:ctrlPr>
                            <a:rPr lang="en-IN" i="1" smtClean="0">
                              <a:latin typeface="Cambria Math" panose="02040503050406030204" pitchFamily="18" charset="0"/>
                              <a:ea typeface="Times New Roman" panose="02020603050405020304" pitchFamily="18" charset="0"/>
                              <a:cs typeface="Vrinda" panose="020B0502040204020203" pitchFamily="34" charset="0"/>
                            </a:rPr>
                          </m:ctrlPr>
                        </m:sSupPr>
                        <m:e>
                          <m:r>
                            <a:rPr lang="en-IN" i="1">
                              <a:latin typeface="Cambria Math" panose="02040503050406030204" pitchFamily="18" charset="0"/>
                              <a:ea typeface="Times New Roman" panose="02020603050405020304" pitchFamily="18" charset="0"/>
                              <a:cs typeface="Vrinda" panose="020B0502040204020203" pitchFamily="34" charset="0"/>
                            </a:rPr>
                            <m:t>𝑀</m:t>
                          </m:r>
                        </m:e>
                        <m:sup>
                          <m:r>
                            <a:rPr lang="en-IN" i="1">
                              <a:latin typeface="Cambria Math" panose="02040503050406030204" pitchFamily="18" charset="0"/>
                              <a:ea typeface="Times New Roman" panose="02020603050405020304" pitchFamily="18" charset="0"/>
                              <a:cs typeface="Vrinda" panose="020B0502040204020203" pitchFamily="34" charset="0"/>
                            </a:rPr>
                            <m:t>ⅈ</m:t>
                          </m:r>
                          <m:r>
                            <a:rPr lang="en-IN" i="1">
                              <a:latin typeface="Cambria Math" panose="02040503050406030204" pitchFamily="18" charset="0"/>
                              <a:ea typeface="Times New Roman" panose="02020603050405020304" pitchFamily="18" charset="0"/>
                              <a:cs typeface="Vrinda" panose="020B0502040204020203" pitchFamily="34" charset="0"/>
                            </a:rPr>
                            <m:t>𝑗</m:t>
                          </m:r>
                        </m:sup>
                      </m:sSup>
                      <m:r>
                        <a:rPr lang="en-IN" sz="1800" i="0" dirty="0" smtClean="0">
                          <a:solidFill>
                            <a:schemeClr val="tx1"/>
                          </a:solidFill>
                          <a:effectLst/>
                          <a:latin typeface="Cambria Math" panose="02040503050406030204" pitchFamily="18" charset="0"/>
                        </a:rPr>
                        <m:t>=</m:t>
                      </m:r>
                      <m:d>
                        <m:dPr>
                          <m:ctrlPr>
                            <a:rPr lang="en-IN" sz="1800" i="1" dirty="0" smtClean="0">
                              <a:solidFill>
                                <a:schemeClr val="tx1"/>
                              </a:solidFill>
                              <a:effectLst/>
                              <a:latin typeface="Cambria Math" panose="02040503050406030204" pitchFamily="18" charset="0"/>
                            </a:rPr>
                          </m:ctrlPr>
                        </m:dPr>
                        <m:e>
                          <m:m>
                            <m:mPr>
                              <m:plcHide m:val="on"/>
                              <m:mcs>
                                <m:mc>
                                  <m:mcPr>
                                    <m:count m:val="3"/>
                                    <m:mcJc m:val="center"/>
                                  </m:mcPr>
                                </m:mc>
                              </m:mcs>
                              <m:ctrlPr>
                                <a:rPr lang="en-IN" sz="1800" i="1" dirty="0" smtClean="0">
                                  <a:solidFill>
                                    <a:schemeClr val="tx1"/>
                                  </a:solidFill>
                                  <a:effectLst/>
                                  <a:latin typeface="Cambria Math" panose="02040503050406030204" pitchFamily="18" charset="0"/>
                                </a:rPr>
                              </m:ctrlPr>
                            </m:mPr>
                            <m:mr>
                              <m:e>
                                <m:m>
                                  <m:mPr>
                                    <m:plcHide m:val="on"/>
                                    <m:mcs>
                                      <m:mc>
                                        <m:mcPr>
                                          <m:count m:val="1"/>
                                          <m:mcJc m:val="center"/>
                                        </m:mcPr>
                                      </m:mc>
                                    </m:mcs>
                                    <m:ctrlPr>
                                      <a:rPr lang="en-IN" sz="1800" i="1" dirty="0" smtClean="0">
                                        <a:solidFill>
                                          <a:schemeClr val="tx1"/>
                                        </a:solidFill>
                                        <a:effectLst/>
                                        <a:latin typeface="Cambria Math" panose="02040503050406030204" pitchFamily="18" charset="0"/>
                                      </a:rPr>
                                    </m:ctrlPr>
                                  </m:mPr>
                                  <m:mr>
                                    <m:e>
                                      <m:sSup>
                                        <m:sSupPr>
                                          <m:ctrlPr>
                                            <a:rPr lang="en-IN" sz="1800" i="1" dirty="0" smtClean="0">
                                              <a:solidFill>
                                                <a:schemeClr val="tx1"/>
                                              </a:solidFill>
                                              <a:effectLst/>
                                              <a:latin typeface="Cambria Math" panose="02040503050406030204" pitchFamily="18" charset="0"/>
                                            </a:rPr>
                                          </m:ctrlPr>
                                        </m:sSupPr>
                                        <m:e>
                                          <m:r>
                                            <a:rPr lang="en-IN" sz="1800" i="1" dirty="0" smtClean="0">
                                              <a:solidFill>
                                                <a:schemeClr val="tx1"/>
                                              </a:solidFill>
                                              <a:effectLst/>
                                              <a:latin typeface="Cambria Math" panose="02040503050406030204" pitchFamily="18" charset="0"/>
                                            </a:rPr>
                                            <m:t>𝐵</m:t>
                                          </m:r>
                                        </m:e>
                                        <m:sup>
                                          <m:r>
                                            <a:rPr lang="en-IN" sz="1800" i="0" dirty="0" smtClean="0">
                                              <a:solidFill>
                                                <a:schemeClr val="tx1"/>
                                              </a:solidFill>
                                              <a:effectLst/>
                                              <a:latin typeface="Cambria Math" panose="02040503050406030204" pitchFamily="18" charset="0"/>
                                            </a:rPr>
                                            <m:t>2</m:t>
                                          </m:r>
                                        </m:sup>
                                      </m:sSup>
                                    </m:e>
                                  </m:mr>
                                  <m:mr>
                                    <m:e>
                                      <m:acc>
                                        <m:accPr>
                                          <m:chr m:val="̅"/>
                                          <m:ctrlPr>
                                            <a:rPr lang="en-IN" sz="1800" i="1" dirty="0" smtClean="0">
                                              <a:solidFill>
                                                <a:schemeClr val="tx1"/>
                                              </a:solidFill>
                                              <a:effectLst/>
                                              <a:latin typeface="Cambria Math" panose="02040503050406030204" pitchFamily="18" charset="0"/>
                                            </a:rPr>
                                          </m:ctrlPr>
                                        </m:accPr>
                                        <m:e>
                                          <m:r>
                                            <a:rPr lang="en-IN" sz="1800" i="0" dirty="0" smtClean="0">
                                              <a:solidFill>
                                                <a:schemeClr val="tx1"/>
                                              </a:solidFill>
                                              <a:effectLst/>
                                              <a:latin typeface="Cambria Math" panose="02040503050406030204" pitchFamily="18" charset="0"/>
                                            </a:rPr>
                                            <m:t>8</m:t>
                                          </m:r>
                                          <m:r>
                                            <a:rPr lang="en-IN" sz="1800" i="1" dirty="0" smtClean="0">
                                              <a:solidFill>
                                                <a:schemeClr val="tx1"/>
                                              </a:solidFill>
                                              <a:effectLst/>
                                              <a:latin typeface="Cambria Math" panose="02040503050406030204" pitchFamily="18" charset="0"/>
                                            </a:rPr>
                                            <m:t>𝜋</m:t>
                                          </m:r>
                                        </m:e>
                                      </m:acc>
                                    </m:e>
                                  </m:mr>
                                  <m:mr>
                                    <m:e>
                                      <m:r>
                                        <a:rPr lang="en-IN" sz="1800" i="0" dirty="0" smtClean="0">
                                          <a:solidFill>
                                            <a:schemeClr val="tx1"/>
                                          </a:solidFill>
                                          <a:effectLst/>
                                          <a:latin typeface="Cambria Math" panose="02040503050406030204" pitchFamily="18" charset="0"/>
                                        </a:rPr>
                                        <m:t>0</m:t>
                                      </m:r>
                                    </m:e>
                                  </m:mr>
                                  <m:mr>
                                    <m:e>
                                      <m:r>
                                        <a:rPr lang="en-IN" sz="1800" i="0" dirty="0" smtClean="0">
                                          <a:solidFill>
                                            <a:schemeClr val="tx1"/>
                                          </a:solidFill>
                                          <a:effectLst/>
                                          <a:latin typeface="Cambria Math" panose="02040503050406030204" pitchFamily="18" charset="0"/>
                                        </a:rPr>
                                        <m:t>0</m:t>
                                      </m:r>
                                    </m:e>
                                  </m:mr>
                                </m:m>
                              </m:e>
                              <m:e>
                                <m:r>
                                  <a:rPr lang="en-IN" sz="1800" b="0" i="1" dirty="0" smtClean="0">
                                    <a:solidFill>
                                      <a:schemeClr val="tx1"/>
                                    </a:solidFill>
                                    <a:effectLst/>
                                    <a:latin typeface="Cambria Math" panose="02040503050406030204" pitchFamily="18" charset="0"/>
                                  </a:rPr>
                                  <m:t>−</m:t>
                                </m:r>
                                <m:m>
                                  <m:mPr>
                                    <m:plcHide m:val="on"/>
                                    <m:mcs>
                                      <m:mc>
                                        <m:mcPr>
                                          <m:count m:val="1"/>
                                          <m:mcJc m:val="center"/>
                                        </m:mcPr>
                                      </m:mc>
                                    </m:mcs>
                                    <m:ctrlPr>
                                      <a:rPr lang="en-IN" sz="1800" i="1" dirty="0" smtClean="0">
                                        <a:solidFill>
                                          <a:schemeClr val="tx1"/>
                                        </a:solidFill>
                                        <a:effectLst/>
                                        <a:latin typeface="Cambria Math" panose="02040503050406030204" pitchFamily="18" charset="0"/>
                                      </a:rPr>
                                    </m:ctrlPr>
                                  </m:mPr>
                                  <m:mr>
                                    <m:e>
                                      <m:r>
                                        <a:rPr lang="en-IN" sz="1800" i="0" dirty="0" smtClean="0">
                                          <a:solidFill>
                                            <a:schemeClr val="tx1"/>
                                          </a:solidFill>
                                          <a:effectLst/>
                                          <a:latin typeface="Cambria Math" panose="02040503050406030204" pitchFamily="18" charset="0"/>
                                        </a:rPr>
                                        <m:t>0</m:t>
                                      </m:r>
                                    </m:e>
                                  </m:mr>
                                  <m:mr>
                                    <m:e>
                                      <m:sSup>
                                        <m:sSupPr>
                                          <m:ctrlPr>
                                            <a:rPr lang="en-IN" sz="1800" i="1" dirty="0" smtClean="0">
                                              <a:solidFill>
                                                <a:schemeClr val="tx1"/>
                                              </a:solidFill>
                                              <a:effectLst/>
                                              <a:latin typeface="Cambria Math" panose="02040503050406030204" pitchFamily="18" charset="0"/>
                                            </a:rPr>
                                          </m:ctrlPr>
                                        </m:sSupPr>
                                        <m:e>
                                          <m:r>
                                            <a:rPr lang="en-IN" sz="1800" i="1" dirty="0" smtClean="0">
                                              <a:solidFill>
                                                <a:schemeClr val="tx1"/>
                                              </a:solidFill>
                                              <a:effectLst/>
                                              <a:latin typeface="Cambria Math" panose="02040503050406030204" pitchFamily="18" charset="0"/>
                                            </a:rPr>
                                            <m:t>𝐵</m:t>
                                          </m:r>
                                        </m:e>
                                        <m:sup>
                                          <m:r>
                                            <a:rPr lang="en-IN" sz="1800" i="0" dirty="0" smtClean="0">
                                              <a:solidFill>
                                                <a:schemeClr val="tx1"/>
                                              </a:solidFill>
                                              <a:effectLst/>
                                              <a:latin typeface="Cambria Math" panose="02040503050406030204" pitchFamily="18" charset="0"/>
                                            </a:rPr>
                                            <m:t>2</m:t>
                                          </m:r>
                                        </m:sup>
                                      </m:sSup>
                                    </m:e>
                                  </m:mr>
                                  <m:mr>
                                    <m:e>
                                      <m:acc>
                                        <m:accPr>
                                          <m:chr m:val="̅"/>
                                          <m:ctrlPr>
                                            <a:rPr lang="en-IN" sz="1800" i="1" dirty="0" smtClean="0">
                                              <a:solidFill>
                                                <a:schemeClr val="tx1"/>
                                              </a:solidFill>
                                              <a:effectLst/>
                                              <a:latin typeface="Cambria Math" panose="02040503050406030204" pitchFamily="18" charset="0"/>
                                            </a:rPr>
                                          </m:ctrlPr>
                                        </m:accPr>
                                        <m:e>
                                          <m:r>
                                            <a:rPr lang="en-IN" sz="1800" i="0" dirty="0" smtClean="0">
                                              <a:solidFill>
                                                <a:schemeClr val="tx1"/>
                                              </a:solidFill>
                                              <a:effectLst/>
                                              <a:latin typeface="Cambria Math" panose="02040503050406030204" pitchFamily="18" charset="0"/>
                                            </a:rPr>
                                            <m:t>8</m:t>
                                          </m:r>
                                          <m:r>
                                            <a:rPr lang="en-IN" sz="1800" i="1" dirty="0" smtClean="0">
                                              <a:solidFill>
                                                <a:schemeClr val="tx1"/>
                                              </a:solidFill>
                                              <a:effectLst/>
                                              <a:latin typeface="Cambria Math" panose="02040503050406030204" pitchFamily="18" charset="0"/>
                                            </a:rPr>
                                            <m:t>𝜋</m:t>
                                          </m:r>
                                        </m:e>
                                      </m:acc>
                                    </m:e>
                                  </m:mr>
                                  <m:mr>
                                    <m:e>
                                      <m:r>
                                        <a:rPr lang="en-IN" sz="1800" i="0" dirty="0" smtClean="0">
                                          <a:solidFill>
                                            <a:schemeClr val="tx1"/>
                                          </a:solidFill>
                                          <a:effectLst/>
                                          <a:latin typeface="Cambria Math" panose="02040503050406030204" pitchFamily="18" charset="0"/>
                                        </a:rPr>
                                        <m:t>0</m:t>
                                      </m:r>
                                    </m:e>
                                  </m:mr>
                                </m:m>
                              </m:e>
                              <m:e>
                                <m:m>
                                  <m:mPr>
                                    <m:plcHide m:val="on"/>
                                    <m:mcs>
                                      <m:mc>
                                        <m:mcPr>
                                          <m:count m:val="1"/>
                                          <m:mcJc m:val="center"/>
                                        </m:mcPr>
                                      </m:mc>
                                    </m:mcs>
                                    <m:ctrlPr>
                                      <a:rPr lang="en-IN" sz="1800" i="1" dirty="0" smtClean="0">
                                        <a:solidFill>
                                          <a:schemeClr val="tx1"/>
                                        </a:solidFill>
                                        <a:effectLst/>
                                        <a:latin typeface="Cambria Math" panose="02040503050406030204" pitchFamily="18" charset="0"/>
                                      </a:rPr>
                                    </m:ctrlPr>
                                  </m:mPr>
                                  <m:mr>
                                    <m:e>
                                      <m:r>
                                        <a:rPr lang="en-IN" sz="1800" i="0" dirty="0" smtClean="0">
                                          <a:solidFill>
                                            <a:schemeClr val="tx1"/>
                                          </a:solidFill>
                                          <a:effectLst/>
                                          <a:latin typeface="Cambria Math" panose="02040503050406030204" pitchFamily="18" charset="0"/>
                                        </a:rPr>
                                        <m:t>0</m:t>
                                      </m:r>
                                    </m:e>
                                  </m:mr>
                                  <m:mr>
                                    <m:e>
                                      <m:r>
                                        <a:rPr lang="en-IN" sz="1800" i="0" dirty="0" smtClean="0">
                                          <a:solidFill>
                                            <a:schemeClr val="tx1"/>
                                          </a:solidFill>
                                          <a:effectLst/>
                                          <a:latin typeface="Cambria Math" panose="02040503050406030204" pitchFamily="18" charset="0"/>
                                        </a:rPr>
                                        <m:t>0</m:t>
                                      </m:r>
                                    </m:e>
                                  </m:mr>
                                  <m:mr>
                                    <m:e>
                                      <m:sSup>
                                        <m:sSupPr>
                                          <m:ctrlPr>
                                            <a:rPr lang="en-IN" sz="1800" i="1" dirty="0" smtClean="0">
                                              <a:solidFill>
                                                <a:schemeClr val="tx1"/>
                                              </a:solidFill>
                                              <a:effectLst/>
                                              <a:latin typeface="Cambria Math" panose="02040503050406030204" pitchFamily="18" charset="0"/>
                                            </a:rPr>
                                          </m:ctrlPr>
                                        </m:sSupPr>
                                        <m:e>
                                          <m:r>
                                            <a:rPr lang="en-IN" sz="1800" i="1" dirty="0" smtClean="0">
                                              <a:solidFill>
                                                <a:schemeClr val="tx1"/>
                                              </a:solidFill>
                                              <a:effectLst/>
                                              <a:latin typeface="Cambria Math" panose="02040503050406030204" pitchFamily="18" charset="0"/>
                                            </a:rPr>
                                            <m:t>𝐵</m:t>
                                          </m:r>
                                        </m:e>
                                        <m:sup>
                                          <m:r>
                                            <a:rPr lang="en-IN" sz="1800" i="0" dirty="0" smtClean="0">
                                              <a:solidFill>
                                                <a:schemeClr val="tx1"/>
                                              </a:solidFill>
                                              <a:effectLst/>
                                              <a:latin typeface="Cambria Math" panose="02040503050406030204" pitchFamily="18" charset="0"/>
                                            </a:rPr>
                                            <m:t>2</m:t>
                                          </m:r>
                                        </m:sup>
                                      </m:sSup>
                                    </m:e>
                                  </m:mr>
                                  <m:mr>
                                    <m:e>
                                      <m:acc>
                                        <m:accPr>
                                          <m:chr m:val="̅"/>
                                          <m:ctrlPr>
                                            <a:rPr lang="en-IN" sz="1800" i="1" dirty="0" smtClean="0">
                                              <a:solidFill>
                                                <a:schemeClr val="tx1"/>
                                              </a:solidFill>
                                              <a:effectLst/>
                                              <a:latin typeface="Cambria Math" panose="02040503050406030204" pitchFamily="18" charset="0"/>
                                            </a:rPr>
                                          </m:ctrlPr>
                                        </m:accPr>
                                        <m:e>
                                          <m:r>
                                            <a:rPr lang="en-IN" sz="1800" i="0" dirty="0" smtClean="0">
                                              <a:solidFill>
                                                <a:schemeClr val="tx1"/>
                                              </a:solidFill>
                                              <a:effectLst/>
                                              <a:latin typeface="Cambria Math" panose="02040503050406030204" pitchFamily="18" charset="0"/>
                                            </a:rPr>
                                            <m:t>8</m:t>
                                          </m:r>
                                          <m:r>
                                            <a:rPr lang="en-IN" sz="1800" i="1" dirty="0" smtClean="0">
                                              <a:solidFill>
                                                <a:schemeClr val="tx1"/>
                                              </a:solidFill>
                                              <a:effectLst/>
                                              <a:latin typeface="Cambria Math" panose="02040503050406030204" pitchFamily="18" charset="0"/>
                                            </a:rPr>
                                            <m:t>𝜋</m:t>
                                          </m:r>
                                        </m:e>
                                      </m:acc>
                                    </m:e>
                                  </m:mr>
                                </m:m>
                              </m:e>
                            </m:mr>
                          </m:m>
                        </m:e>
                      </m:d>
                    </m:oMath>
                  </m:oMathPara>
                </a14:m>
                <a:endParaRPr lang="en-IN" sz="1800" i="1" dirty="0">
                  <a:solidFill>
                    <a:schemeClr val="tx1"/>
                  </a:solidFill>
                  <a:effectLst/>
                  <a:latin typeface="Cambria Math" panose="02040503050406030204" pitchFamily="18" charset="0"/>
                </a:endParaRPr>
              </a:p>
              <a:p>
                <a:pPr algn="ctr">
                  <a:lnSpc>
                    <a:spcPct val="107000"/>
                  </a:lnSpc>
                  <a:spcAft>
                    <a:spcPts val="800"/>
                  </a:spcAft>
                </a:pPr>
                <a14:m>
                  <m:oMathPara xmlns:m="http://schemas.openxmlformats.org/officeDocument/2006/math">
                    <m:oMathParaPr>
                      <m:jc m:val="centerGroup"/>
                    </m:oMathParaPr>
                    <m:oMath xmlns:m="http://schemas.openxmlformats.org/officeDocument/2006/math">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m:t>
                          </m:r>
                        </m:sup>
                      </m:sSup>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𝛷</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r>
                        <a:rPr lang="en-IN" sz="1800" b="0" i="1" smtClean="0">
                          <a:effectLst/>
                          <a:latin typeface="Cambria Math" panose="02040503050406030204" pitchFamily="18" charset="0"/>
                          <a:ea typeface="Times New Roman" panose="02020603050405020304" pitchFamily="18" charset="0"/>
                          <a:cs typeface="Vrinda" panose="020B0502040204020203" pitchFamily="34" charset="0"/>
                        </a:rPr>
                        <m:t>    </m:t>
                      </m:r>
                      <m:sSup>
                        <m:sSupPr>
                          <m:ctrlPr>
                            <a:rPr lang="en-IN" i="1">
                              <a:latin typeface="Cambria Math" panose="02040503050406030204" pitchFamily="18" charset="0"/>
                              <a:ea typeface="Times New Roman" panose="02020603050405020304" pitchFamily="18" charset="0"/>
                              <a:cs typeface="Vrinda" panose="020B0502040204020203" pitchFamily="34" charset="0"/>
                            </a:rPr>
                          </m:ctrlPr>
                        </m:sSupPr>
                        <m:e>
                          <m:r>
                            <a:rPr lang="en-IN" i="1">
                              <a:latin typeface="Cambria Math" panose="02040503050406030204" pitchFamily="18" charset="0"/>
                              <a:ea typeface="Times New Roman" panose="02020603050405020304" pitchFamily="18" charset="0"/>
                              <a:cs typeface="Vrinda" panose="020B0502040204020203" pitchFamily="34" charset="0"/>
                            </a:rPr>
                            <m:t>𝑀</m:t>
                          </m:r>
                        </m:e>
                        <m:sup>
                          <m:r>
                            <a:rPr lang="en-IN" i="1">
                              <a:latin typeface="Cambria Math" panose="02040503050406030204" pitchFamily="18" charset="0"/>
                              <a:ea typeface="Times New Roman" panose="02020603050405020304" pitchFamily="18" charset="0"/>
                              <a:cs typeface="Vrinda" panose="020B0502040204020203" pitchFamily="34" charset="0"/>
                            </a:rPr>
                            <m:t>ⅈ</m:t>
                          </m:r>
                          <m:r>
                            <a:rPr lang="en-IN" i="1">
                              <a:latin typeface="Cambria Math" panose="02040503050406030204" pitchFamily="18" charset="0"/>
                              <a:ea typeface="Times New Roman" panose="02020603050405020304" pitchFamily="18" charset="0"/>
                              <a:cs typeface="Vrinda" panose="020B0502040204020203" pitchFamily="34" charset="0"/>
                            </a:rPr>
                            <m:t>𝑗</m:t>
                          </m:r>
                        </m:sup>
                      </m:sSup>
                      <m:r>
                        <a:rPr lang="en-IN" dirty="0">
                          <a:latin typeface="Cambria Math" panose="02040503050406030204" pitchFamily="18" charset="0"/>
                        </a:rPr>
                        <m:t>=</m:t>
                      </m:r>
                      <m:d>
                        <m:dPr>
                          <m:ctrlPr>
                            <a:rPr lang="en-IN" i="1" dirty="0">
                              <a:latin typeface="Cambria Math" panose="02040503050406030204" pitchFamily="18" charset="0"/>
                            </a:rPr>
                          </m:ctrlPr>
                        </m:dPr>
                        <m:e>
                          <m:m>
                            <m:mPr>
                              <m:plcHide m:val="on"/>
                              <m:mcs>
                                <m:mc>
                                  <m:mcPr>
                                    <m:count m:val="3"/>
                                    <m:mcJc m:val="center"/>
                                  </m:mcPr>
                                </m:mc>
                              </m:mcs>
                              <m:ctrlPr>
                                <a:rPr lang="en-IN" i="1" dirty="0">
                                  <a:latin typeface="Cambria Math" panose="02040503050406030204" pitchFamily="18" charset="0"/>
                                </a:rPr>
                              </m:ctrlPr>
                            </m:mPr>
                            <m:mr>
                              <m:e>
                                <m:m>
                                  <m:mPr>
                                    <m:plcHide m:val="on"/>
                                    <m:mcs>
                                      <m:mc>
                                        <m:mcPr>
                                          <m:count m:val="1"/>
                                          <m:mcJc m:val="center"/>
                                        </m:mcPr>
                                      </m:mc>
                                    </m:mcs>
                                    <m:ctrlPr>
                                      <a:rPr lang="en-IN" i="1" dirty="0">
                                        <a:latin typeface="Cambria Math" panose="02040503050406030204" pitchFamily="18" charset="0"/>
                                      </a:rPr>
                                    </m:ctrlPr>
                                  </m:mPr>
                                  <m:mr>
                                    <m:e>
                                      <m:sSup>
                                        <m:sSupPr>
                                          <m:ctrlPr>
                                            <a:rPr lang="en-IN" i="1" dirty="0">
                                              <a:latin typeface="Cambria Math" panose="02040503050406030204" pitchFamily="18" charset="0"/>
                                            </a:rPr>
                                          </m:ctrlPr>
                                        </m:sSupPr>
                                        <m:e>
                                          <m:r>
                                            <a:rPr lang="en-IN" i="1" dirty="0">
                                              <a:latin typeface="Cambria Math" panose="02040503050406030204" pitchFamily="18" charset="0"/>
                                            </a:rPr>
                                            <m:t>𝐵</m:t>
                                          </m:r>
                                        </m:e>
                                        <m:sup>
                                          <m:r>
                                            <a:rPr lang="en-IN" dirty="0">
                                              <a:latin typeface="Cambria Math" panose="02040503050406030204" pitchFamily="18" charset="0"/>
                                            </a:rPr>
                                            <m:t>2</m:t>
                                          </m:r>
                                        </m:sup>
                                      </m:sSup>
                                    </m:e>
                                  </m:mr>
                                  <m:mr>
                                    <m:e>
                                      <m:acc>
                                        <m:accPr>
                                          <m:chr m:val="̅"/>
                                          <m:ctrlPr>
                                            <a:rPr lang="en-IN" i="1" dirty="0">
                                              <a:latin typeface="Cambria Math" panose="02040503050406030204" pitchFamily="18" charset="0"/>
                                            </a:rPr>
                                          </m:ctrlPr>
                                        </m:accPr>
                                        <m:e>
                                          <m:r>
                                            <a:rPr lang="en-IN" dirty="0">
                                              <a:latin typeface="Cambria Math" panose="02040503050406030204" pitchFamily="18" charset="0"/>
                                            </a:rPr>
                                            <m:t>8</m:t>
                                          </m:r>
                                          <m:r>
                                            <a:rPr lang="en-IN" i="1" dirty="0">
                                              <a:latin typeface="Cambria Math" panose="02040503050406030204" pitchFamily="18" charset="0"/>
                                            </a:rPr>
                                            <m:t>𝜋</m:t>
                                          </m:r>
                                        </m:e>
                                      </m:acc>
                                    </m:e>
                                  </m:mr>
                                  <m:mr>
                                    <m:e>
                                      <m:r>
                                        <a:rPr lang="en-IN" dirty="0">
                                          <a:latin typeface="Cambria Math" panose="02040503050406030204" pitchFamily="18" charset="0"/>
                                        </a:rPr>
                                        <m:t>0</m:t>
                                      </m:r>
                                    </m:e>
                                  </m:mr>
                                  <m:mr>
                                    <m:e>
                                      <m:r>
                                        <a:rPr lang="en-IN" dirty="0">
                                          <a:latin typeface="Cambria Math" panose="02040503050406030204" pitchFamily="18" charset="0"/>
                                        </a:rPr>
                                        <m:t>0</m:t>
                                      </m:r>
                                    </m:e>
                                  </m:mr>
                                </m:m>
                              </m:e>
                              <m:e>
                                <m:m>
                                  <m:mPr>
                                    <m:plcHide m:val="on"/>
                                    <m:mcs>
                                      <m:mc>
                                        <m:mcPr>
                                          <m:count m:val="1"/>
                                          <m:mcJc m:val="center"/>
                                        </m:mcPr>
                                      </m:mc>
                                    </m:mcs>
                                    <m:ctrlPr>
                                      <a:rPr lang="en-IN" i="1" dirty="0">
                                        <a:latin typeface="Cambria Math" panose="02040503050406030204" pitchFamily="18" charset="0"/>
                                      </a:rPr>
                                    </m:ctrlPr>
                                  </m:mPr>
                                  <m:mr>
                                    <m:e>
                                      <m:r>
                                        <a:rPr lang="en-IN" dirty="0">
                                          <a:latin typeface="Cambria Math" panose="02040503050406030204" pitchFamily="18" charset="0"/>
                                        </a:rPr>
                                        <m:t>0</m:t>
                                      </m:r>
                                    </m:e>
                                  </m:mr>
                                  <m:mr>
                                    <m:e>
                                      <m:sSup>
                                        <m:sSupPr>
                                          <m:ctrlPr>
                                            <a:rPr lang="en-IN" i="1" dirty="0">
                                              <a:latin typeface="Cambria Math" panose="02040503050406030204" pitchFamily="18" charset="0"/>
                                            </a:rPr>
                                          </m:ctrlPr>
                                        </m:sSupPr>
                                        <m:e>
                                          <m:r>
                                            <a:rPr lang="en-IN" i="1" dirty="0">
                                              <a:latin typeface="Cambria Math" panose="02040503050406030204" pitchFamily="18" charset="0"/>
                                            </a:rPr>
                                            <m:t>𝐵</m:t>
                                          </m:r>
                                        </m:e>
                                        <m:sup>
                                          <m:r>
                                            <a:rPr lang="en-IN" dirty="0">
                                              <a:latin typeface="Cambria Math" panose="02040503050406030204" pitchFamily="18" charset="0"/>
                                            </a:rPr>
                                            <m:t>2</m:t>
                                          </m:r>
                                        </m:sup>
                                      </m:sSup>
                                    </m:e>
                                  </m:mr>
                                  <m:mr>
                                    <m:e>
                                      <m:acc>
                                        <m:accPr>
                                          <m:chr m:val="̅"/>
                                          <m:ctrlPr>
                                            <a:rPr lang="en-IN" i="1" dirty="0">
                                              <a:latin typeface="Cambria Math" panose="02040503050406030204" pitchFamily="18" charset="0"/>
                                            </a:rPr>
                                          </m:ctrlPr>
                                        </m:accPr>
                                        <m:e>
                                          <m:r>
                                            <a:rPr lang="en-IN" dirty="0">
                                              <a:latin typeface="Cambria Math" panose="02040503050406030204" pitchFamily="18" charset="0"/>
                                            </a:rPr>
                                            <m:t>8</m:t>
                                          </m:r>
                                          <m:r>
                                            <a:rPr lang="en-IN" i="1" dirty="0">
                                              <a:latin typeface="Cambria Math" panose="02040503050406030204" pitchFamily="18" charset="0"/>
                                            </a:rPr>
                                            <m:t>𝜋</m:t>
                                          </m:r>
                                        </m:e>
                                      </m:acc>
                                    </m:e>
                                  </m:mr>
                                  <m:mr>
                                    <m:e>
                                      <m:r>
                                        <a:rPr lang="en-IN" dirty="0">
                                          <a:latin typeface="Cambria Math" panose="02040503050406030204" pitchFamily="18" charset="0"/>
                                        </a:rPr>
                                        <m:t>0</m:t>
                                      </m:r>
                                    </m:e>
                                  </m:mr>
                                </m:m>
                              </m:e>
                              <m:e>
                                <m:m>
                                  <m:mPr>
                                    <m:plcHide m:val="on"/>
                                    <m:mcs>
                                      <m:mc>
                                        <m:mcPr>
                                          <m:count m:val="1"/>
                                          <m:mcJc m:val="center"/>
                                        </m:mcPr>
                                      </m:mc>
                                    </m:mcs>
                                    <m:ctrlPr>
                                      <a:rPr lang="en-IN" i="1" dirty="0">
                                        <a:latin typeface="Cambria Math" panose="02040503050406030204" pitchFamily="18" charset="0"/>
                                      </a:rPr>
                                    </m:ctrlPr>
                                  </m:mPr>
                                  <m:mr>
                                    <m:e>
                                      <m:r>
                                        <a:rPr lang="en-IN" dirty="0">
                                          <a:latin typeface="Cambria Math" panose="02040503050406030204" pitchFamily="18" charset="0"/>
                                        </a:rPr>
                                        <m:t>0</m:t>
                                      </m:r>
                                    </m:e>
                                  </m:mr>
                                  <m:mr>
                                    <m:e>
                                      <m:r>
                                        <a:rPr lang="en-IN" dirty="0">
                                          <a:latin typeface="Cambria Math" panose="02040503050406030204" pitchFamily="18" charset="0"/>
                                        </a:rPr>
                                        <m:t>0</m:t>
                                      </m:r>
                                    </m:e>
                                  </m:mr>
                                  <m:mr>
                                    <m:e>
                                      <m:sSup>
                                        <m:sSupPr>
                                          <m:ctrlPr>
                                            <a:rPr lang="en-IN" i="1" dirty="0">
                                              <a:latin typeface="Cambria Math" panose="02040503050406030204" pitchFamily="18" charset="0"/>
                                            </a:rPr>
                                          </m:ctrlPr>
                                        </m:sSupPr>
                                        <m:e>
                                          <m:r>
                                            <a:rPr lang="en-IN" b="0" i="1" dirty="0" smtClean="0">
                                              <a:latin typeface="Cambria Math" panose="02040503050406030204" pitchFamily="18" charset="0"/>
                                            </a:rPr>
                                            <m:t>−</m:t>
                                          </m:r>
                                          <m:r>
                                            <a:rPr lang="en-IN" i="1" dirty="0">
                                              <a:latin typeface="Cambria Math" panose="02040503050406030204" pitchFamily="18" charset="0"/>
                                            </a:rPr>
                                            <m:t>𝐵</m:t>
                                          </m:r>
                                        </m:e>
                                        <m:sup>
                                          <m:r>
                                            <a:rPr lang="en-IN" dirty="0">
                                              <a:latin typeface="Cambria Math" panose="02040503050406030204" pitchFamily="18" charset="0"/>
                                            </a:rPr>
                                            <m:t>2</m:t>
                                          </m:r>
                                        </m:sup>
                                      </m:sSup>
                                    </m:e>
                                  </m:mr>
                                  <m:mr>
                                    <m:e>
                                      <m:acc>
                                        <m:accPr>
                                          <m:chr m:val="̅"/>
                                          <m:ctrlPr>
                                            <a:rPr lang="en-IN" i="1" dirty="0">
                                              <a:latin typeface="Cambria Math" panose="02040503050406030204" pitchFamily="18" charset="0"/>
                                            </a:rPr>
                                          </m:ctrlPr>
                                        </m:accPr>
                                        <m:e>
                                          <m:r>
                                            <a:rPr lang="en-IN" dirty="0">
                                              <a:latin typeface="Cambria Math" panose="02040503050406030204" pitchFamily="18" charset="0"/>
                                            </a:rPr>
                                            <m:t>8</m:t>
                                          </m:r>
                                          <m:r>
                                            <a:rPr lang="en-IN" i="1" dirty="0">
                                              <a:latin typeface="Cambria Math" panose="02040503050406030204" pitchFamily="18" charset="0"/>
                                            </a:rPr>
                                            <m:t>𝜋</m:t>
                                          </m:r>
                                        </m:e>
                                      </m:acc>
                                    </m:e>
                                  </m:mr>
                                </m:m>
                              </m:e>
                            </m:mr>
                          </m:m>
                        </m:e>
                      </m:d>
                    </m:oMath>
                  </m:oMathPara>
                </a14:m>
                <a:endParaRPr lang="en-IN" sz="1800" dirty="0">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18" name="TextBox 17">
                <a:extLst>
                  <a:ext uri="{FF2B5EF4-FFF2-40B4-BE49-F238E27FC236}">
                    <a16:creationId xmlns:a16="http://schemas.microsoft.com/office/drawing/2014/main" id="{91E74245-113D-47F4-95E7-B31B5A23A35B}"/>
                  </a:ext>
                </a:extLst>
              </p:cNvPr>
              <p:cNvSpPr txBox="1">
                <a:spLocks noRot="1" noChangeAspect="1" noMove="1" noResize="1" noEditPoints="1" noAdjustHandles="1" noChangeArrowheads="1" noChangeShapeType="1" noTextEdit="1"/>
              </p:cNvSpPr>
              <p:nvPr/>
            </p:nvSpPr>
            <p:spPr>
              <a:xfrm>
                <a:off x="0" y="575812"/>
                <a:ext cx="11823192" cy="5463803"/>
              </a:xfrm>
              <a:prstGeom prst="rect">
                <a:avLst/>
              </a:prstGeom>
              <a:blipFill>
                <a:blip r:embed="rId2"/>
                <a:stretch>
                  <a:fillRect/>
                </a:stretch>
              </a:blipFill>
            </p:spPr>
            <p:txBody>
              <a:bodyPr/>
              <a:lstStyle/>
              <a:p>
                <a:r>
                  <a:rPr lang="en-IN">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C3B77F9-B4B4-4AAC-9035-736CE0BAEB94}"/>
                  </a:ext>
                </a:extLst>
              </p14:cNvPr>
              <p14:cNvContentPartPr/>
              <p14:nvPr/>
            </p14:nvContentPartPr>
            <p14:xfrm>
              <a:off x="6173477" y="1075510"/>
              <a:ext cx="360" cy="360"/>
            </p14:xfrm>
          </p:contentPart>
        </mc:Choice>
        <mc:Fallback xmlns="">
          <p:pic>
            <p:nvPicPr>
              <p:cNvPr id="3" name="Ink 2">
                <a:extLst>
                  <a:ext uri="{FF2B5EF4-FFF2-40B4-BE49-F238E27FC236}">
                    <a16:creationId xmlns:a16="http://schemas.microsoft.com/office/drawing/2014/main" id="{7C3B77F9-B4B4-4AAC-9035-736CE0BAEB94}"/>
                  </a:ext>
                </a:extLst>
              </p:cNvPr>
              <p:cNvPicPr/>
              <p:nvPr/>
            </p:nvPicPr>
            <p:blipFill>
              <a:blip r:embed="rId4"/>
              <a:stretch>
                <a:fillRect/>
              </a:stretch>
            </p:blipFill>
            <p:spPr>
              <a:xfrm>
                <a:off x="6164477" y="1066510"/>
                <a:ext cx="18000" cy="18000"/>
              </a:xfrm>
              <a:prstGeom prst="rect">
                <a:avLst/>
              </a:prstGeom>
            </p:spPr>
          </p:pic>
        </mc:Fallback>
      </mc:AlternateContent>
      <p:sp>
        <p:nvSpPr>
          <p:cNvPr id="5" name="TextBox 4">
            <a:extLst>
              <a:ext uri="{FF2B5EF4-FFF2-40B4-BE49-F238E27FC236}">
                <a16:creationId xmlns:a16="http://schemas.microsoft.com/office/drawing/2014/main" id="{F9763064-B75A-4277-9857-4EAC0755083E}"/>
              </a:ext>
            </a:extLst>
          </p:cNvPr>
          <p:cNvSpPr txBox="1"/>
          <p:nvPr/>
        </p:nvSpPr>
        <p:spPr>
          <a:xfrm>
            <a:off x="418122" y="-11744"/>
            <a:ext cx="6094562" cy="470000"/>
          </a:xfrm>
          <a:prstGeom prst="rect">
            <a:avLst/>
          </a:prstGeom>
          <a:noFill/>
        </p:spPr>
        <p:txBody>
          <a:bodyPr wrap="square">
            <a:spAutoFit/>
          </a:bodyPr>
          <a:lstStyle/>
          <a:p>
            <a:pPr>
              <a:lnSpc>
                <a:spcPct val="107000"/>
              </a:lnSpc>
              <a:spcAft>
                <a:spcPts val="800"/>
              </a:spcAft>
            </a:pPr>
            <a:r>
              <a:rPr lang="en-IN" sz="2400" dirty="0">
                <a:effectLst/>
                <a:latin typeface="Calibri" panose="020F0502020204030204" pitchFamily="34" charset="0"/>
                <a:ea typeface="Calibri" panose="020F0502020204030204" pitchFamily="34" charset="0"/>
                <a:cs typeface="Vrinda" panose="020B0502040204020203" pitchFamily="34" charset="0"/>
              </a:rPr>
              <a:t>Appendix D</a:t>
            </a:r>
          </a:p>
        </p:txBody>
      </p:sp>
    </p:spTree>
    <p:extLst>
      <p:ext uri="{BB962C8B-B14F-4D97-AF65-F5344CB8AC3E}">
        <p14:creationId xmlns:p14="http://schemas.microsoft.com/office/powerpoint/2010/main" val="3088557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B701B5E8-E1B8-AC0E-D2AA-7C5708491B0A}"/>
              </a:ext>
            </a:extLst>
          </p:cNvPr>
          <p:cNvSpPr/>
          <p:nvPr/>
        </p:nvSpPr>
        <p:spPr>
          <a:xfrm>
            <a:off x="787400" y="855734"/>
            <a:ext cx="10477500" cy="5153236"/>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C610F9-140D-82E9-4653-E49D2D2D3055}"/>
                  </a:ext>
                </a:extLst>
              </p:cNvPr>
              <p:cNvSpPr txBox="1"/>
              <p:nvPr/>
            </p:nvSpPr>
            <p:spPr>
              <a:xfrm>
                <a:off x="927100" y="2048301"/>
                <a:ext cx="10182225" cy="2761397"/>
              </a:xfrm>
              <a:prstGeom prst="rect">
                <a:avLst/>
              </a:prstGeom>
              <a:noFill/>
            </p:spPr>
            <p:txBody>
              <a:bodyPr wrap="square">
                <a:spAutoFit/>
              </a:bodyPr>
              <a:lstStyle/>
              <a:p>
                <a:pPr algn="ctr">
                  <a:lnSpc>
                    <a:spcPct val="107000"/>
                  </a:lnSpc>
                  <a:spcAft>
                    <a:spcPts val="800"/>
                  </a:spcAft>
                </a:pPr>
                <a14:m>
                  <m:oMath xmlns:m="http://schemas.openxmlformats.org/officeDocument/2006/math">
                    <m:sSub>
                      <m:sSubPr>
                        <m:ctrlPr>
                          <a:rPr lang="en-IN" sz="2400" i="1" smtClean="0">
                            <a:effectLst/>
                            <a:latin typeface="Cambria Math" panose="02040503050406030204" pitchFamily="18" charset="0"/>
                            <a:ea typeface="Calibri" panose="020F0502020204030204" pitchFamily="34" charset="0"/>
                            <a:cs typeface="Vrinda" panose="020B0502040204020203" pitchFamily="34" charset="0"/>
                          </a:rPr>
                        </m:ctrlPr>
                      </m:sSubPr>
                      <m:e>
                        <m:r>
                          <m:rPr>
                            <m:sty m:val="p"/>
                          </m:rPr>
                          <a:rPr lang="en-IN" sz="2400" i="0">
                            <a:effectLst/>
                            <a:latin typeface="Cambria Math" panose="02040503050406030204" pitchFamily="18" charset="0"/>
                            <a:ea typeface="Calibri" panose="020F0502020204030204" pitchFamily="34" charset="0"/>
                            <a:cs typeface="Vrinda" panose="020B0502040204020203" pitchFamily="34" charset="0"/>
                          </a:rPr>
                          <m:t>h</m:t>
                        </m:r>
                      </m:e>
                      <m:sub>
                        <m:r>
                          <a:rPr lang="en-IN" sz="2400" i="0">
                            <a:effectLst/>
                            <a:latin typeface="Cambria Math" panose="02040503050406030204" pitchFamily="18" charset="0"/>
                            <a:ea typeface="Calibri" panose="020F0502020204030204" pitchFamily="34" charset="0"/>
                            <a:cs typeface="Vrinda" panose="020B0502040204020203" pitchFamily="34" charset="0"/>
                          </a:rPr>
                          <m:t>+</m:t>
                        </m:r>
                      </m:sub>
                    </m:sSub>
                  </m:oMath>
                </a14:m>
                <a:r>
                  <a:rPr lang="en-IN" sz="2400" dirty="0">
                    <a:effectLst/>
                    <a:latin typeface="+mj-lt"/>
                    <a:ea typeface="Calibri" panose="020F0502020204030204" pitchFamily="34" charset="0"/>
                    <a:cs typeface="Vrinda" panose="020B0502040204020203" pitchFamily="34" charset="0"/>
                  </a:rPr>
                  <a:t> and </a:t>
                </a:r>
                <a14:m>
                  <m:oMath xmlns:m="http://schemas.openxmlformats.org/officeDocument/2006/math">
                    <m:sSub>
                      <m:sSubPr>
                        <m:ctrlPr>
                          <a:rPr lang="en-IN" sz="2400" i="1">
                            <a:effectLst/>
                            <a:latin typeface="Cambria Math" panose="02040503050406030204" pitchFamily="18" charset="0"/>
                            <a:ea typeface="Calibri" panose="020F0502020204030204" pitchFamily="34" charset="0"/>
                            <a:cs typeface="Vrinda" panose="020B0502040204020203" pitchFamily="34" charset="0"/>
                          </a:rPr>
                        </m:ctrlPr>
                      </m:sSubPr>
                      <m:e>
                        <m:r>
                          <m:rPr>
                            <m:sty m:val="p"/>
                          </m:rPr>
                          <a:rPr lang="en-IN" sz="2400" i="0">
                            <a:effectLst/>
                            <a:latin typeface="Cambria Math" panose="02040503050406030204" pitchFamily="18" charset="0"/>
                            <a:ea typeface="Calibri" panose="020F0502020204030204" pitchFamily="34" charset="0"/>
                            <a:cs typeface="Vrinda" panose="020B0502040204020203" pitchFamily="34" charset="0"/>
                          </a:rPr>
                          <m:t>h</m:t>
                        </m:r>
                      </m:e>
                      <m:sub>
                        <m:r>
                          <a:rPr lang="en-IN" sz="2400" i="0">
                            <a:effectLst/>
                            <a:latin typeface="Cambria Math" panose="02040503050406030204" pitchFamily="18" charset="0"/>
                            <a:ea typeface="Calibri" panose="020F0502020204030204" pitchFamily="34" charset="0"/>
                            <a:cs typeface="Vrinda" panose="020B0502040204020203" pitchFamily="34" charset="0"/>
                          </a:rPr>
                          <m:t>×</m:t>
                        </m:r>
                      </m:sub>
                    </m:sSub>
                  </m:oMath>
                </a14:m>
                <a:r>
                  <a:rPr lang="en-IN" sz="2400" dirty="0">
                    <a:effectLst/>
                    <a:latin typeface="+mj-lt"/>
                    <a:ea typeface="Calibri" panose="020F0502020204030204" pitchFamily="34" charset="0"/>
                    <a:cs typeface="Vrinda" panose="020B0502040204020203" pitchFamily="34" charset="0"/>
                  </a:rPr>
                  <a:t> will be suppressed by </a:t>
                </a:r>
                <a:r>
                  <a:rPr lang="en-IN" sz="2400" dirty="0">
                    <a:latin typeface="+mj-lt"/>
                    <a:ea typeface="Calibri" panose="020F0502020204030204" pitchFamily="34" charset="0"/>
                    <a:cs typeface="Vrinda" panose="020B0502040204020203" pitchFamily="34" charset="0"/>
                  </a:rPr>
                  <a:t>some</a:t>
                </a:r>
                <a:r>
                  <a:rPr lang="en-IN" sz="2400" dirty="0">
                    <a:effectLst/>
                    <a:latin typeface="+mj-lt"/>
                    <a:ea typeface="Calibri" panose="020F0502020204030204" pitchFamily="34" charset="0"/>
                    <a:cs typeface="Vrinda" panose="020B0502040204020203" pitchFamily="34" charset="0"/>
                  </a:rPr>
                  <a:t> factors. </a:t>
                </a:r>
              </a:p>
              <a:p>
                <a:pPr algn="ctr">
                  <a:lnSpc>
                    <a:spcPct val="107000"/>
                  </a:lnSpc>
                  <a:spcAft>
                    <a:spcPts val="800"/>
                  </a:spcAft>
                </a:pPr>
                <a:r>
                  <a:rPr lang="en-IN" sz="2400" dirty="0">
                    <a:latin typeface="+mj-lt"/>
                    <a:ea typeface="Calibri" panose="020F0502020204030204" pitchFamily="34" charset="0"/>
                    <a:cs typeface="Vrinda" panose="020B0502040204020203" pitchFamily="34" charset="0"/>
                  </a:rPr>
                  <a:t>A</a:t>
                </a:r>
                <a:r>
                  <a:rPr lang="en-IN" sz="2400" dirty="0">
                    <a:effectLst/>
                    <a:latin typeface="+mj-lt"/>
                    <a:ea typeface="Calibri" panose="020F0502020204030204" pitchFamily="34" charset="0"/>
                    <a:cs typeface="Vrinda" panose="020B0502040204020203" pitchFamily="34" charset="0"/>
                  </a:rPr>
                  <a:t>t χ = 3,</a:t>
                </a:r>
                <a:r>
                  <a:rPr lang="en-IN" sz="2400" dirty="0">
                    <a:latin typeface="+mj-lt"/>
                    <a:ea typeface="Calibri" panose="020F0502020204030204" pitchFamily="34" charset="0"/>
                    <a:cs typeface="Vrinda" panose="020B0502040204020203" pitchFamily="34" charset="0"/>
                  </a:rPr>
                  <a:t> t = 0 and </a:t>
                </a:r>
                <a:r>
                  <a:rPr lang="en-IN" sz="2400" dirty="0" err="1">
                    <a:latin typeface="+mj-lt"/>
                    <a:ea typeface="Calibri" panose="020F0502020204030204" pitchFamily="34" charset="0"/>
                    <a:cs typeface="Vrinda" panose="020B0502040204020203" pitchFamily="34" charset="0"/>
                  </a:rPr>
                  <a:t>i</a:t>
                </a:r>
                <a:r>
                  <a:rPr lang="en-IN" sz="2400" dirty="0">
                    <a:latin typeface="+mj-lt"/>
                    <a:ea typeface="Calibri" panose="020F0502020204030204" pitchFamily="34" charset="0"/>
                    <a:cs typeface="Vrinda" panose="020B0502040204020203" pitchFamily="34" charset="0"/>
                  </a:rPr>
                  <a:t> = </a:t>
                </a:r>
                <a14:m>
                  <m:oMath xmlns:m="http://schemas.openxmlformats.org/officeDocument/2006/math">
                    <m:sSub>
                      <m:sSubPr>
                        <m:ctrlPr>
                          <a:rPr lang="en-IN" sz="2400" i="1" dirty="0" smtClean="0">
                            <a:solidFill>
                              <a:srgbClr val="836967"/>
                            </a:solidFill>
                            <a:latin typeface="Cambria Math" panose="02040503050406030204" pitchFamily="18" charset="0"/>
                          </a:rPr>
                        </m:ctrlPr>
                      </m:sSubPr>
                      <m:e>
                        <m:r>
                          <m:rPr>
                            <m:sty m:val="p"/>
                          </m:rPr>
                          <a:rPr lang="en-IN" sz="2400" i="0" dirty="0" err="1">
                            <a:latin typeface="Cambria Math" panose="02040503050406030204" pitchFamily="18" charset="0"/>
                          </a:rPr>
                          <m:t>i</m:t>
                        </m:r>
                      </m:e>
                      <m:sub>
                        <m:r>
                          <m:rPr>
                            <m:sty m:val="p"/>
                          </m:rPr>
                          <a:rPr lang="en-IN" sz="2400" i="0" dirty="0" err="1">
                            <a:latin typeface="Cambria Math" panose="02040503050406030204" pitchFamily="18" charset="0"/>
                          </a:rPr>
                          <m:t>m</m:t>
                        </m:r>
                        <m:r>
                          <m:rPr>
                            <m:sty m:val="p"/>
                          </m:rPr>
                          <a:rPr lang="en-IN" sz="2400" i="0" dirty="0">
                            <a:latin typeface="Cambria Math" panose="02040503050406030204" pitchFamily="18" charset="0"/>
                          </a:rPr>
                          <m:t>ax</m:t>
                        </m:r>
                      </m:sub>
                    </m:sSub>
                  </m:oMath>
                </a14:m>
                <a:r>
                  <a:rPr lang="en-IN" sz="2400" dirty="0">
                    <a:latin typeface="+mj-lt"/>
                    <a:ea typeface="Calibri" panose="020F0502020204030204" pitchFamily="34" charset="0"/>
                    <a:cs typeface="Vrinda" panose="020B0502040204020203" pitchFamily="34" charset="0"/>
                  </a:rPr>
                  <a:t>= 46.5</a:t>
                </a:r>
              </a:p>
              <a:p>
                <a:pPr algn="ctr">
                  <a:lnSpc>
                    <a:spcPct val="107000"/>
                  </a:lnSpc>
                  <a:spcAft>
                    <a:spcPts val="800"/>
                  </a:spcAft>
                </a:pPr>
                <a:r>
                  <a:rPr lang="en-IN" sz="2400" dirty="0">
                    <a:effectLst/>
                    <a:latin typeface="+mj-lt"/>
                    <a:ea typeface="Calibri" panose="020F0502020204030204" pitchFamily="34" charset="0"/>
                    <a:cs typeface="Vrinda" panose="020B0502040204020203" pitchFamily="34" charset="0"/>
                  </a:rPr>
                  <a:t>maximum of </a:t>
                </a:r>
                <a14:m>
                  <m:oMath xmlns:m="http://schemas.openxmlformats.org/officeDocument/2006/math">
                    <m:r>
                      <a:rPr lang="en-IN" sz="2400" i="0">
                        <a:effectLst/>
                        <a:latin typeface="Cambria Math" panose="02040503050406030204" pitchFamily="18" charset="0"/>
                        <a:ea typeface="Calibri" panose="020F0502020204030204" pitchFamily="34" charset="0"/>
                        <a:cs typeface="Vrinda" panose="020B0502040204020203" pitchFamily="34" charset="0"/>
                      </a:rPr>
                      <m:t> </m:t>
                    </m:r>
                    <m:func>
                      <m:funcPr>
                        <m:ctrlPr>
                          <a:rPr lang="en-IN" sz="2400" i="1" smtClean="0">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sin</m:t>
                        </m:r>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χ</m:t>
                        </m:r>
                      </m:e>
                    </m:func>
                    <m:d>
                      <m:dPr>
                        <m:begChr m:val="["/>
                        <m:endChr m:val="]"/>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dPr>
                      <m:e>
                        <m:f>
                          <m:f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Pr>
                          <m:num>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1</m:t>
                            </m:r>
                          </m:num>
                          <m:den>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2</m:t>
                            </m:r>
                          </m:den>
                        </m:f>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cos</m:t>
                            </m:r>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i</m:t>
                            </m:r>
                          </m:e>
                        </m:func>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sin</m:t>
                            </m:r>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i</m:t>
                            </m:r>
                          </m:e>
                        </m:func>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cos</m:t>
                            </m:r>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χ</m:t>
                            </m:r>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cos</m:t>
                                </m:r>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Ωt</m:t>
                                </m:r>
                              </m:e>
                            </m:func>
                          </m:e>
                        </m:func>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m:t>
                        </m:r>
                        <m:f>
                          <m:f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Pr>
                          <m:num>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1+</m:t>
                            </m:r>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sSup>
                                  <m:sSup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sSupPr>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cos</m:t>
                                    </m:r>
                                  </m:e>
                                  <m:sup>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2</m:t>
                                    </m:r>
                                  </m:sup>
                                </m:sSup>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i</m:t>
                                </m:r>
                              </m:e>
                            </m:func>
                          </m:num>
                          <m:den>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2</m:t>
                            </m:r>
                          </m:den>
                        </m:f>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sin</m:t>
                            </m:r>
                          </m:fName>
                          <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χ</m:t>
                            </m:r>
                          </m:e>
                        </m:func>
                        <m:func>
                          <m:funcPr>
                            <m:ctrlPr>
                              <a:rPr lang="en-IN" sz="2400" i="1">
                                <a:solidFill>
                                  <a:srgbClr val="002060"/>
                                </a:solidFill>
                                <a:effectLst/>
                                <a:latin typeface="Cambria Math" panose="02040503050406030204" pitchFamily="18" charset="0"/>
                                <a:ea typeface="Calibri" panose="020F0502020204030204" pitchFamily="34" charset="0"/>
                                <a:cs typeface="Vrinda" panose="020B0502040204020203" pitchFamily="34" charset="0"/>
                              </a:rPr>
                            </m:ctrlPr>
                          </m:funcPr>
                          <m:fName>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cos</m:t>
                            </m:r>
                          </m:fName>
                          <m:e>
                            <m: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2</m:t>
                            </m:r>
                            <m:r>
                              <m:rPr>
                                <m:sty m:val="p"/>
                              </m:rPr>
                              <a:rPr lang="en-IN" sz="2400" i="0">
                                <a:solidFill>
                                  <a:srgbClr val="002060"/>
                                </a:solidFill>
                                <a:effectLst/>
                                <a:latin typeface="Cambria Math" panose="02040503050406030204" pitchFamily="18" charset="0"/>
                                <a:ea typeface="Calibri" panose="020F0502020204030204" pitchFamily="34" charset="0"/>
                                <a:cs typeface="Vrinda" panose="020B0502040204020203" pitchFamily="34" charset="0"/>
                              </a:rPr>
                              <m:t>Ωt</m:t>
                            </m:r>
                          </m:e>
                        </m:func>
                      </m:e>
                    </m:d>
                  </m:oMath>
                </a14:m>
                <a:r>
                  <a:rPr lang="en-IN" sz="2400" dirty="0">
                    <a:solidFill>
                      <a:srgbClr val="002060"/>
                    </a:solidFill>
                    <a:effectLst/>
                    <a:latin typeface="+mj-lt"/>
                    <a:ea typeface="Times New Roman" panose="02020603050405020304" pitchFamily="18" charset="0"/>
                    <a:cs typeface="Vrinda" panose="020B0502040204020203" pitchFamily="34" charset="0"/>
                  </a:rPr>
                  <a:t> </a:t>
                </a:r>
                <a:r>
                  <a:rPr lang="en-IN" sz="2400" dirty="0">
                    <a:solidFill>
                      <a:srgbClr val="002060"/>
                    </a:solidFill>
                    <a:effectLst/>
                    <a:latin typeface="+mj-lt"/>
                    <a:ea typeface="Calibri" panose="020F0502020204030204" pitchFamily="34" charset="0"/>
                    <a:cs typeface="Vrinda" panose="020B0502040204020203" pitchFamily="34" charset="0"/>
                  </a:rPr>
                  <a:t>= 0.011029 </a:t>
                </a:r>
                <a:endParaRPr lang="en-IN" sz="2400" dirty="0">
                  <a:effectLst/>
                  <a:latin typeface="+mj-lt"/>
                  <a:ea typeface="Calibri" panose="020F0502020204030204" pitchFamily="34" charset="0"/>
                  <a:cs typeface="Vrinda" panose="020B0502040204020203" pitchFamily="34" charset="0"/>
                </a:endParaRPr>
              </a:p>
              <a:p>
                <a:pPr algn="ctr">
                  <a:lnSpc>
                    <a:spcPct val="107000"/>
                  </a:lnSpc>
                  <a:spcAft>
                    <a:spcPts val="800"/>
                  </a:spcAft>
                </a:pPr>
                <a14:m>
                  <m:oMath xmlns:m="http://schemas.openxmlformats.org/officeDocument/2006/math">
                    <m:sSub>
                      <m:sSubPr>
                        <m:ctrlPr>
                          <a:rPr lang="en-IN" sz="2400" i="1" dirty="0" smtClean="0">
                            <a:solidFill>
                              <a:schemeClr val="tx1">
                                <a:lumMod val="95000"/>
                                <a:lumOff val="5000"/>
                              </a:schemeClr>
                            </a:solidFill>
                            <a:latin typeface="Cambria Math" panose="02040503050406030204" pitchFamily="18" charset="0"/>
                          </a:rPr>
                        </m:ctrlPr>
                      </m:sSubPr>
                      <m:e>
                        <m:r>
                          <m:rPr>
                            <m:sty m:val="p"/>
                          </m:rPr>
                          <a:rPr lang="en-IN" sz="2400" b="0" i="0" dirty="0" smtClean="0">
                            <a:solidFill>
                              <a:schemeClr val="tx1">
                                <a:lumMod val="95000"/>
                                <a:lumOff val="5000"/>
                              </a:schemeClr>
                            </a:solidFill>
                            <a:latin typeface="Cambria Math" panose="02040503050406030204" pitchFamily="18" charset="0"/>
                          </a:rPr>
                          <m:t>h</m:t>
                        </m:r>
                      </m:e>
                      <m:sub>
                        <m:r>
                          <m:rPr>
                            <m:sty m:val="p"/>
                          </m:rPr>
                          <a:rPr lang="en-IN" sz="2400" i="0" dirty="0" err="1">
                            <a:solidFill>
                              <a:schemeClr val="tx1">
                                <a:lumMod val="95000"/>
                                <a:lumOff val="5000"/>
                              </a:schemeClr>
                            </a:solidFill>
                            <a:latin typeface="Cambria Math" panose="02040503050406030204" pitchFamily="18" charset="0"/>
                          </a:rPr>
                          <m:t>m</m:t>
                        </m:r>
                        <m:r>
                          <m:rPr>
                            <m:sty m:val="p"/>
                          </m:rPr>
                          <a:rPr lang="en-IN" sz="2400" i="0" dirty="0">
                            <a:solidFill>
                              <a:schemeClr val="tx1">
                                <a:lumMod val="95000"/>
                                <a:lumOff val="5000"/>
                              </a:schemeClr>
                            </a:solidFill>
                            <a:latin typeface="Cambria Math" panose="02040503050406030204" pitchFamily="18" charset="0"/>
                          </a:rPr>
                          <m:t>ax</m:t>
                        </m:r>
                      </m:sub>
                    </m:sSub>
                  </m:oMath>
                </a14:m>
                <a:r>
                  <a:rPr lang="en-IN" sz="2400" dirty="0">
                    <a:effectLst/>
                    <a:latin typeface="+mj-lt"/>
                    <a:ea typeface="Calibri" panose="020F0502020204030204" pitchFamily="34" charset="0"/>
                    <a:cs typeface="Vrinda" panose="020B0502040204020203" pitchFamily="34" charset="0"/>
                  </a:rPr>
                  <a:t>= 0.0110297</a:t>
                </a:r>
                <a14:m>
                  <m:oMath xmlns:m="http://schemas.openxmlformats.org/officeDocument/2006/math">
                    <m:sSub>
                      <m:sSubPr>
                        <m:ctrlPr>
                          <a:rPr lang="en-IN" sz="2400" i="1">
                            <a:effectLst/>
                            <a:latin typeface="Cambria Math" panose="02040503050406030204" pitchFamily="18" charset="0"/>
                            <a:ea typeface="Calibri" panose="020F0502020204030204" pitchFamily="34" charset="0"/>
                            <a:cs typeface="Cambria Math" panose="02040503050406030204" pitchFamily="18" charset="0"/>
                          </a:rPr>
                        </m:ctrlPr>
                      </m:sSubPr>
                      <m:e>
                        <m:r>
                          <m:rPr>
                            <m:sty m:val="p"/>
                          </m:rPr>
                          <a:rPr lang="en-IN" sz="2400" i="0">
                            <a:effectLst/>
                            <a:latin typeface="Cambria Math" panose="02040503050406030204" pitchFamily="18" charset="0"/>
                            <a:ea typeface="Calibri" panose="020F0502020204030204" pitchFamily="34" charset="0"/>
                            <a:cs typeface="Cambria Math" panose="02040503050406030204" pitchFamily="18" charset="0"/>
                          </a:rPr>
                          <m:t>h</m:t>
                        </m:r>
                      </m:e>
                      <m:sub>
                        <m:r>
                          <a:rPr lang="en-IN" sz="2400" i="0">
                            <a:effectLst/>
                            <a:latin typeface="Cambria Math" panose="02040503050406030204" pitchFamily="18" charset="0"/>
                            <a:ea typeface="Calibri" panose="020F0502020204030204" pitchFamily="34" charset="0"/>
                            <a:cs typeface="Cambria Math" panose="02040503050406030204" pitchFamily="18" charset="0"/>
                          </a:rPr>
                          <m:t>0</m:t>
                        </m:r>
                      </m:sub>
                    </m:sSub>
                  </m:oMath>
                </a14:m>
                <a:r>
                  <a:rPr lang="en-IN" sz="2400" dirty="0">
                    <a:effectLst/>
                    <a:latin typeface="+mj-lt"/>
                    <a:ea typeface="Calibri" panose="020F0502020204030204" pitchFamily="34" charset="0"/>
                    <a:cs typeface="Vrinda" panose="020B0502040204020203" pitchFamily="34" charset="0"/>
                  </a:rPr>
                  <a:t>.</a:t>
                </a:r>
              </a:p>
              <a:p>
                <a:pPr algn="ctr">
                  <a:lnSpc>
                    <a:spcPct val="107000"/>
                  </a:lnSpc>
                  <a:spcAft>
                    <a:spcPts val="800"/>
                  </a:spcAft>
                </a:pPr>
                <a:r>
                  <a:rPr lang="en-IN" sz="2400" dirty="0">
                    <a:latin typeface="+mj-lt"/>
                    <a:ea typeface="Calibri" panose="020F0502020204030204" pitchFamily="34" charset="0"/>
                    <a:cs typeface="Vrinda" panose="020B0502040204020203" pitchFamily="34" charset="0"/>
                  </a:rPr>
                  <a:t>W</a:t>
                </a:r>
                <a:r>
                  <a:rPr lang="en-IN" sz="2400" dirty="0">
                    <a:effectLst/>
                    <a:latin typeface="+mj-lt"/>
                    <a:ea typeface="Calibri" panose="020F0502020204030204" pitchFamily="34" charset="0"/>
                    <a:cs typeface="Vrinda" panose="020B0502040204020203" pitchFamily="34" charset="0"/>
                  </a:rPr>
                  <a:t>e assume the distance between the NS and the detector d=10 kpc</a:t>
                </a:r>
              </a:p>
            </p:txBody>
          </p:sp>
        </mc:Choice>
        <mc:Fallback xmlns="">
          <p:sp>
            <p:nvSpPr>
              <p:cNvPr id="8" name="TextBox 7">
                <a:extLst>
                  <a:ext uri="{FF2B5EF4-FFF2-40B4-BE49-F238E27FC236}">
                    <a16:creationId xmlns:a16="http://schemas.microsoft.com/office/drawing/2014/main" id="{29C610F9-140D-82E9-4653-E49D2D2D3055}"/>
                  </a:ext>
                </a:extLst>
              </p:cNvPr>
              <p:cNvSpPr txBox="1">
                <a:spLocks noRot="1" noChangeAspect="1" noMove="1" noResize="1" noEditPoints="1" noAdjustHandles="1" noChangeArrowheads="1" noChangeShapeType="1" noTextEdit="1"/>
              </p:cNvSpPr>
              <p:nvPr/>
            </p:nvSpPr>
            <p:spPr>
              <a:xfrm>
                <a:off x="927100" y="2048301"/>
                <a:ext cx="10182225" cy="2761397"/>
              </a:xfrm>
              <a:prstGeom prst="rect">
                <a:avLst/>
              </a:prstGeom>
              <a:blipFill>
                <a:blip r:embed="rId3"/>
                <a:stretch>
                  <a:fillRect t="-1766" r="-599" b="-4194"/>
                </a:stretch>
              </a:blipFill>
            </p:spPr>
            <p:txBody>
              <a:bodyPr/>
              <a:lstStyle/>
              <a:p>
                <a:r>
                  <a:rPr lang="en-IN">
                    <a:noFill/>
                  </a:rPr>
                  <a:t> </a:t>
                </a:r>
              </a:p>
            </p:txBody>
          </p:sp>
        </mc:Fallback>
      </mc:AlternateContent>
      <p:sp>
        <p:nvSpPr>
          <p:cNvPr id="16" name="TextBox 15">
            <a:extLst>
              <a:ext uri="{FF2B5EF4-FFF2-40B4-BE49-F238E27FC236}">
                <a16:creationId xmlns:a16="http://schemas.microsoft.com/office/drawing/2014/main" id="{48A553DD-D68E-21E8-9659-77DC02D1DF17}"/>
              </a:ext>
            </a:extLst>
          </p:cNvPr>
          <p:cNvSpPr txBox="1"/>
          <p:nvPr/>
        </p:nvSpPr>
        <p:spPr>
          <a:xfrm>
            <a:off x="787400" y="6239274"/>
            <a:ext cx="6097604" cy="369332"/>
          </a:xfrm>
          <a:prstGeom prst="rect">
            <a:avLst/>
          </a:prstGeom>
          <a:noFill/>
        </p:spPr>
        <p:txBody>
          <a:bodyPr wrap="square">
            <a:spAutoFit/>
          </a:bodyPr>
          <a:lstStyle/>
          <a:p>
            <a:r>
              <a:rPr lang="en-IN" sz="1800" dirty="0" err="1"/>
              <a:t>Kalita</a:t>
            </a:r>
            <a:r>
              <a:rPr lang="en-IN" sz="1800" dirty="0"/>
              <a:t> &amp; Mukhopadhyay 2019</a:t>
            </a:r>
          </a:p>
        </p:txBody>
      </p:sp>
    </p:spTree>
    <p:extLst>
      <p:ext uri="{BB962C8B-B14F-4D97-AF65-F5344CB8AC3E}">
        <p14:creationId xmlns:p14="http://schemas.microsoft.com/office/powerpoint/2010/main" val="2985622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CA5CCD9-98C3-4E98-B15F-440892205C16}"/>
                  </a:ext>
                </a:extLst>
              </p:cNvPr>
              <p:cNvSpPr txBox="1"/>
              <p:nvPr/>
            </p:nvSpPr>
            <p:spPr>
              <a:xfrm>
                <a:off x="440286" y="1492370"/>
                <a:ext cx="3686138" cy="5167223"/>
              </a:xfrm>
              <a:prstGeom prst="rect">
                <a:avLst/>
              </a:prstGeom>
            </p:spPr>
            <p:txBody>
              <a:bodyPr vert="horz" lIns="91440" tIns="45720" rIns="91440" bIns="45720" rtlCol="0" anchor="t">
                <a:normAutofit/>
              </a:bodyPr>
              <a:lstStyle/>
              <a:p>
                <a:pPr algn="ctr">
                  <a:spcBef>
                    <a:spcPct val="20000"/>
                  </a:spcBef>
                  <a:spcAft>
                    <a:spcPts val="600"/>
                  </a:spcAft>
                  <a:buClr>
                    <a:schemeClr val="accent2"/>
                  </a:buClr>
                  <a:buSzPct val="92000"/>
                </a:pPr>
                <a:r>
                  <a:rPr lang="en-US" sz="2000" b="1" dirty="0">
                    <a:solidFill>
                      <a:srgbClr val="FFFFFF"/>
                    </a:solidFill>
                    <a:latin typeface="+mj-lt"/>
                  </a:rPr>
                  <a:t>GW</a:t>
                </a:r>
                <a:r>
                  <a:rPr lang="en-US" sz="2000" b="1" dirty="0">
                    <a:solidFill>
                      <a:srgbClr val="FFFFFF"/>
                    </a:solidFill>
                    <a:effectLst/>
                    <a:latin typeface="+mj-lt"/>
                  </a:rPr>
                  <a:t> strain for NSs with various </a:t>
                </a:r>
                <a:r>
                  <a:rPr lang="en-US" sz="2000" b="1" dirty="0">
                    <a:solidFill>
                      <a:srgbClr val="FFFFFF"/>
                    </a:solidFill>
                    <a:latin typeface="+mj-lt"/>
                  </a:rPr>
                  <a:t>magnetic field and rotation </a:t>
                </a:r>
                <a:r>
                  <a:rPr lang="en-US" sz="2000" b="1" dirty="0">
                    <a:solidFill>
                      <a:srgbClr val="FFFFFF"/>
                    </a:solidFill>
                    <a:effectLst/>
                    <a:latin typeface="+mj-lt"/>
                  </a:rPr>
                  <a:t>as a function of frequency</a:t>
                </a:r>
                <a:r>
                  <a:rPr lang="en-US" sz="2000" b="1" dirty="0">
                    <a:solidFill>
                      <a:srgbClr val="FFFFFF"/>
                    </a:solidFill>
                    <a:latin typeface="+mj-lt"/>
                  </a:rPr>
                  <a:t> </a:t>
                </a:r>
                <a:r>
                  <a:rPr lang="en-US" sz="2000" b="1" dirty="0">
                    <a:solidFill>
                      <a:srgbClr val="FFFFFF"/>
                    </a:solidFill>
                    <a:effectLst/>
                    <a:latin typeface="+mj-lt"/>
                  </a:rPr>
                  <a:t>along with the sensitivity curves of various detectors. </a:t>
                </a:r>
              </a:p>
              <a:p>
                <a:pPr algn="ctr">
                  <a:lnSpc>
                    <a:spcPct val="107000"/>
                  </a:lnSpc>
                  <a:spcAft>
                    <a:spcPts val="800"/>
                  </a:spcAft>
                </a:pPr>
                <a14:m>
                  <m:oMath xmlns:m="http://schemas.openxmlformats.org/officeDocument/2006/math">
                    <m:r>
                      <a:rPr lang="en-US" sz="2000" b="1" i="1" smtClean="0">
                        <a:solidFill>
                          <a:srgbClr val="FFFFFF"/>
                        </a:solidFill>
                        <a:latin typeface="Cambria Math" panose="02040503050406030204" pitchFamily="18" charset="0"/>
                      </a:rPr>
                      <m:t>𝒉</m:t>
                    </m:r>
                  </m:oMath>
                </a14:m>
                <a:r>
                  <a:rPr lang="en-US" sz="2000" b="1" dirty="0">
                    <a:solidFill>
                      <a:srgbClr val="FFFFFF"/>
                    </a:solidFill>
                    <a:effectLst/>
                    <a:latin typeface="+mj-lt"/>
                  </a:rPr>
                  <a:t> = 0.0110297</a:t>
                </a:r>
                <a14:m>
                  <m:oMath xmlns:m="http://schemas.openxmlformats.org/officeDocument/2006/math">
                    <m:sSub>
                      <m:sSubPr>
                        <m:ctrlPr>
                          <a:rPr lang="en-US" sz="2000" b="1" i="1">
                            <a:solidFill>
                              <a:srgbClr val="FFFFFF"/>
                            </a:solidFill>
                            <a:effectLst/>
                            <a:latin typeface="Cambria Math" panose="02040503050406030204" pitchFamily="18" charset="0"/>
                          </a:rPr>
                        </m:ctrlPr>
                      </m:sSubPr>
                      <m:e>
                        <m:r>
                          <a:rPr lang="en-US" sz="2000" b="1" i="1">
                            <a:solidFill>
                              <a:srgbClr val="FFFFFF"/>
                            </a:solidFill>
                            <a:effectLst/>
                            <a:latin typeface="Cambria Math" panose="02040503050406030204" pitchFamily="18" charset="0"/>
                          </a:rPr>
                          <m:t>𝒉</m:t>
                        </m:r>
                      </m:e>
                      <m:sub>
                        <m:r>
                          <a:rPr lang="en-US" sz="2000" b="1" i="1">
                            <a:solidFill>
                              <a:srgbClr val="FFFFFF"/>
                            </a:solidFill>
                            <a:effectLst/>
                            <a:latin typeface="Cambria Math" panose="02040503050406030204" pitchFamily="18" charset="0"/>
                          </a:rPr>
                          <m:t>𝟎</m:t>
                        </m:r>
                      </m:sub>
                    </m:sSub>
                  </m:oMath>
                </a14:m>
                <a:r>
                  <a:rPr lang="en-US" sz="2000" b="1" dirty="0">
                    <a:solidFill>
                      <a:srgbClr val="FFFFFF"/>
                    </a:solidFill>
                    <a:effectLst/>
                    <a:latin typeface="+mj-lt"/>
                  </a:rPr>
                  <a:t> </a:t>
                </a:r>
                <a:r>
                  <a:rPr lang="en-US" sz="2000" b="1" dirty="0">
                    <a:solidFill>
                      <a:srgbClr val="FFFFFF"/>
                    </a:solidFill>
                    <a:latin typeface="+mj-lt"/>
                  </a:rPr>
                  <a:t>for</a:t>
                </a:r>
                <a:r>
                  <a:rPr lang="en-US" sz="2000" b="1" dirty="0">
                    <a:solidFill>
                      <a:srgbClr val="FFFFFF"/>
                    </a:solidFill>
                    <a:effectLst/>
                    <a:latin typeface="+mj-lt"/>
                  </a:rPr>
                  <a:t> χ = 3◦, </a:t>
                </a:r>
                <a:r>
                  <a:rPr lang="en-IN" sz="2000" dirty="0">
                    <a:latin typeface="+mj-lt"/>
                    <a:ea typeface="Calibri" panose="020F0502020204030204" pitchFamily="34" charset="0"/>
                    <a:cs typeface="Vrinda" panose="020B0502040204020203" pitchFamily="34" charset="0"/>
                  </a:rPr>
                  <a:t>d=10 kpc</a:t>
                </a:r>
                <a:endParaRPr lang="en-US" sz="2000" b="1" dirty="0">
                  <a:solidFill>
                    <a:srgbClr val="FFFFFF"/>
                  </a:solidFill>
                  <a:effectLst/>
                  <a:latin typeface="+mj-lt"/>
                </a:endParaRPr>
              </a:p>
              <a:p>
                <a:pPr algn="ctr">
                  <a:spcBef>
                    <a:spcPct val="20000"/>
                  </a:spcBef>
                  <a:spcAft>
                    <a:spcPts val="600"/>
                  </a:spcAft>
                  <a:buClr>
                    <a:schemeClr val="accent2"/>
                  </a:buClr>
                  <a:buSzPct val="92000"/>
                </a:pPr>
                <a:endParaRPr lang="en-US" sz="2000" b="1" dirty="0">
                  <a:solidFill>
                    <a:srgbClr val="FFFFFF"/>
                  </a:solidFill>
                  <a:effectLst/>
                  <a:latin typeface="+mj-lt"/>
                </a:endParaRPr>
              </a:p>
            </p:txBody>
          </p:sp>
        </mc:Choice>
        <mc:Fallback xmlns="">
          <p:sp>
            <p:nvSpPr>
              <p:cNvPr id="3" name="TextBox 2">
                <a:extLst>
                  <a:ext uri="{FF2B5EF4-FFF2-40B4-BE49-F238E27FC236}">
                    <a16:creationId xmlns:a16="http://schemas.microsoft.com/office/drawing/2014/main" id="{8CA5CCD9-98C3-4E98-B15F-440892205C16}"/>
                  </a:ext>
                </a:extLst>
              </p:cNvPr>
              <p:cNvSpPr txBox="1">
                <a:spLocks noRot="1" noChangeAspect="1" noMove="1" noResize="1" noEditPoints="1" noAdjustHandles="1" noChangeArrowheads="1" noChangeShapeType="1" noTextEdit="1"/>
              </p:cNvSpPr>
              <p:nvPr/>
            </p:nvSpPr>
            <p:spPr>
              <a:xfrm>
                <a:off x="440286" y="1492370"/>
                <a:ext cx="3686138" cy="5167223"/>
              </a:xfrm>
              <a:prstGeom prst="rect">
                <a:avLst/>
              </a:prstGeom>
              <a:blipFill>
                <a:blip r:embed="rId3"/>
                <a:stretch>
                  <a:fillRect t="-708"/>
                </a:stretch>
              </a:blipFill>
            </p:spPr>
            <p:txBody>
              <a:bodyPr/>
              <a:lstStyle/>
              <a:p>
                <a:r>
                  <a:rPr lang="en-IN">
                    <a:noFill/>
                  </a:rPr>
                  <a:t> </a:t>
                </a:r>
              </a:p>
            </p:txBody>
          </p:sp>
        </mc:Fallback>
      </mc:AlternateContent>
      <p:pic>
        <p:nvPicPr>
          <p:cNvPr id="8" name="Picture 7" descr="Graphical user interface, diagram&#10;&#10;Description automatically generated">
            <a:extLst>
              <a:ext uri="{FF2B5EF4-FFF2-40B4-BE49-F238E27FC236}">
                <a16:creationId xmlns:a16="http://schemas.microsoft.com/office/drawing/2014/main" id="{6E3F7A32-5920-BA2D-2209-FC790997E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400" y="1163047"/>
            <a:ext cx="7898412" cy="5041270"/>
          </a:xfrm>
          <a:prstGeom prst="rect">
            <a:avLst/>
          </a:prstGeom>
        </p:spPr>
      </p:pic>
      <p:sp>
        <p:nvSpPr>
          <p:cNvPr id="9" name="TextBox 8">
            <a:extLst>
              <a:ext uri="{FF2B5EF4-FFF2-40B4-BE49-F238E27FC236}">
                <a16:creationId xmlns:a16="http://schemas.microsoft.com/office/drawing/2014/main" id="{B2C52618-CFEF-D292-8933-F855B199BB72}"/>
              </a:ext>
            </a:extLst>
          </p:cNvPr>
          <p:cNvSpPr txBox="1"/>
          <p:nvPr/>
        </p:nvSpPr>
        <p:spPr>
          <a:xfrm>
            <a:off x="8468895" y="6476613"/>
            <a:ext cx="4252823" cy="338554"/>
          </a:xfrm>
          <a:prstGeom prst="rect">
            <a:avLst/>
          </a:prstGeom>
          <a:noFill/>
        </p:spPr>
        <p:txBody>
          <a:bodyPr wrap="square" rtlCol="0">
            <a:spAutoFit/>
          </a:bodyPr>
          <a:lstStyle/>
          <a:p>
            <a:r>
              <a:rPr lang="en-IN" sz="1600" dirty="0">
                <a:solidFill>
                  <a:schemeClr val="bg1"/>
                </a:solidFill>
              </a:rPr>
              <a:t>Das &amp; Mukhopadhyay; Submitted (MNRAS)</a:t>
            </a:r>
          </a:p>
        </p:txBody>
      </p:sp>
    </p:spTree>
    <p:extLst>
      <p:ext uri="{BB962C8B-B14F-4D97-AF65-F5344CB8AC3E}">
        <p14:creationId xmlns:p14="http://schemas.microsoft.com/office/powerpoint/2010/main" val="274786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EEA499-6865-45DA-A009-5D6ABEB0FD99}"/>
                  </a:ext>
                </a:extLst>
              </p:cNvPr>
              <p:cNvSpPr txBox="1"/>
              <p:nvPr/>
            </p:nvSpPr>
            <p:spPr>
              <a:xfrm>
                <a:off x="179195" y="34584"/>
                <a:ext cx="11833609" cy="4614405"/>
              </a:xfrm>
              <a:prstGeom prst="rect">
                <a:avLst/>
              </a:prstGeom>
              <a:noFill/>
            </p:spPr>
            <p:txBody>
              <a:bodyPr wrap="square">
                <a:spAutoFit/>
              </a:bodyPr>
              <a:lstStyle/>
              <a:p>
                <a:pPr>
                  <a:lnSpc>
                    <a:spcPct val="107000"/>
                  </a:lnSpc>
                  <a:spcAft>
                    <a:spcPts val="800"/>
                  </a:spcAft>
                </a:pPr>
                <a:r>
                  <a:rPr lang="en-IN" sz="1800" dirty="0">
                    <a:effectLst/>
                    <a:latin typeface="Calibri" panose="020F0502020204030204" pitchFamily="34" charset="0"/>
                    <a:ea typeface="Times New Roman" panose="02020603050405020304" pitchFamily="18" charset="0"/>
                    <a:cs typeface="Vrinda" panose="020B0502040204020203" pitchFamily="34" charset="0"/>
                  </a:rPr>
                  <a:t> </a:t>
                </a:r>
                <a:r>
                  <a:rPr lang="en-IN" sz="2000" dirty="0">
                    <a:effectLst/>
                    <a:latin typeface="Calibri" panose="020F0502020204030204" pitchFamily="34" charset="0"/>
                    <a:ea typeface="Calibri" panose="020F0502020204030204" pitchFamily="34" charset="0"/>
                    <a:cs typeface="Vrinda" panose="020B0502040204020203" pitchFamily="34" charset="0"/>
                  </a:rPr>
                  <a:t>Appendix E</a:t>
                </a: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1800" dirty="0">
                    <a:effectLst/>
                    <a:latin typeface="Calibri" panose="020F0502020204030204" pitchFamily="34" charset="0"/>
                    <a:ea typeface="Calibri" panose="020F0502020204030204" pitchFamily="34" charset="0"/>
                    <a:cs typeface="Vrinda" panose="020B0502040204020203" pitchFamily="34" charset="0"/>
                  </a:rPr>
                  <a:t> The system is closed by Ohm’s law for a perfectly conducting plasma, which becomes a constraint for a vanishing electric field in the frame comoving with the fluid  i.e., the freely moving charges in a plasma are always supposed to be able to screen any electric field that may arise locally.</a:t>
                </a:r>
              </a:p>
              <a:p>
                <a:pPr>
                  <a:lnSpc>
                    <a:spcPct val="107000"/>
                  </a:lnSpc>
                  <a:spcAft>
                    <a:spcPts val="800"/>
                  </a:spcAft>
                </a:pPr>
                <a14:m>
                  <m:oMathPara xmlns:m="http://schemas.openxmlformats.org/officeDocument/2006/math">
                    <m:oMathParaPr>
                      <m:jc m:val="centerGroup"/>
                    </m:oMathParaPr>
                    <m:oMath xmlns:m="http://schemas.openxmlformats.org/officeDocument/2006/math">
                      <m:acc>
                        <m:accPr>
                          <m:chr m:val="⃗"/>
                          <m:ctrlPr>
                            <a:rPr lang="en-IN" sz="1800" i="1">
                              <a:effectLst/>
                              <a:latin typeface="Cambria Math" panose="02040503050406030204" pitchFamily="18" charset="0"/>
                              <a:ea typeface="Calibri" panose="020F0502020204030204" pitchFamily="34" charset="0"/>
                              <a:cs typeface="Vrinda" panose="020B0502040204020203" pitchFamily="34" charset="0"/>
                            </a:rPr>
                          </m:ctrlPr>
                        </m:accPr>
                        <m:e>
                          <m:r>
                            <a:rPr lang="en-IN" sz="1800" i="1">
                              <a:effectLst/>
                              <a:latin typeface="Cambria Math" panose="02040503050406030204" pitchFamily="18" charset="0"/>
                              <a:ea typeface="Calibri" panose="020F0502020204030204" pitchFamily="34" charset="0"/>
                              <a:cs typeface="Vrinda" panose="020B0502040204020203" pitchFamily="34" charset="0"/>
                            </a:rPr>
                            <m:t>𝐸</m:t>
                          </m:r>
                        </m:e>
                      </m:acc>
                      <m:r>
                        <a:rPr lang="en-IN" sz="1800" i="1">
                          <a:effectLst/>
                          <a:latin typeface="Cambria Math" panose="02040503050406030204" pitchFamily="18" charset="0"/>
                          <a:ea typeface="Calibri" panose="020F0502020204030204" pitchFamily="34" charset="0"/>
                          <a:cs typeface="Vrinda" panose="020B0502040204020203" pitchFamily="34" charset="0"/>
                        </a:rPr>
                        <m:t>=</m:t>
                      </m:r>
                      <m:f>
                        <m:fPr>
                          <m:ctrlPr>
                            <a:rPr lang="en-IN" sz="1800" i="1">
                              <a:effectLst/>
                              <a:latin typeface="Cambria Math" panose="02040503050406030204" pitchFamily="18" charset="0"/>
                              <a:ea typeface="Calibri" panose="020F0502020204030204" pitchFamily="34" charset="0"/>
                              <a:cs typeface="Vrinda" panose="020B0502040204020203" pitchFamily="34" charset="0"/>
                            </a:rPr>
                          </m:ctrlPr>
                        </m:fPr>
                        <m:num>
                          <m:acc>
                            <m:accPr>
                              <m:chr m:val="⃗"/>
                              <m:ctrlPr>
                                <a:rPr lang="en-IN" sz="1800" i="1">
                                  <a:effectLst/>
                                  <a:latin typeface="Cambria Math" panose="02040503050406030204" pitchFamily="18" charset="0"/>
                                  <a:ea typeface="Calibri" panose="020F0502020204030204" pitchFamily="34" charset="0"/>
                                  <a:cs typeface="Vrinda" panose="020B0502040204020203" pitchFamily="34" charset="0"/>
                                </a:rPr>
                              </m:ctrlPr>
                            </m:accPr>
                            <m:e>
                              <m:r>
                                <a:rPr lang="en-IN" sz="1800" i="1">
                                  <a:effectLst/>
                                  <a:latin typeface="Cambria Math" panose="02040503050406030204" pitchFamily="18" charset="0"/>
                                  <a:ea typeface="Calibri" panose="020F0502020204030204" pitchFamily="34" charset="0"/>
                                  <a:cs typeface="Vrinda" panose="020B0502040204020203" pitchFamily="34" charset="0"/>
                                </a:rPr>
                                <m:t>𝐽</m:t>
                              </m:r>
                            </m:e>
                          </m:acc>
                        </m:num>
                        <m:den>
                          <m:r>
                            <a:rPr lang="en-IN" sz="1800" i="1">
                              <a:effectLst/>
                              <a:latin typeface="Cambria Math" panose="02040503050406030204" pitchFamily="18" charset="0"/>
                              <a:ea typeface="Calibri" panose="020F0502020204030204" pitchFamily="34" charset="0"/>
                              <a:cs typeface="Vrinda" panose="020B0502040204020203" pitchFamily="34" charset="0"/>
                            </a:rPr>
                            <m:t>𝜎</m:t>
                          </m:r>
                        </m:den>
                      </m:f>
                      <m:r>
                        <a:rPr lang="en-IN" sz="1800" i="1">
                          <a:effectLst/>
                          <a:latin typeface="Cambria Math" panose="02040503050406030204" pitchFamily="18" charset="0"/>
                          <a:ea typeface="Calibri" panose="020F0502020204030204" pitchFamily="34" charset="0"/>
                          <a:cs typeface="Vrinda" panose="020B0502040204020203" pitchFamily="34" charset="0"/>
                        </a:rPr>
                        <m:t>−</m:t>
                      </m:r>
                      <m:f>
                        <m:fPr>
                          <m:ctrlPr>
                            <a:rPr lang="en-IN" sz="1800" i="1">
                              <a:effectLst/>
                              <a:latin typeface="Cambria Math" panose="02040503050406030204" pitchFamily="18" charset="0"/>
                              <a:ea typeface="Calibri" panose="020F0502020204030204" pitchFamily="34" charset="0"/>
                              <a:cs typeface="Vrinda" panose="020B0502040204020203" pitchFamily="34" charset="0"/>
                            </a:rPr>
                          </m:ctrlPr>
                        </m:fPr>
                        <m:num>
                          <m:acc>
                            <m:accPr>
                              <m:chr m:val="⃗"/>
                              <m:ctrlPr>
                                <a:rPr lang="en-IN" sz="1800" i="1">
                                  <a:effectLst/>
                                  <a:latin typeface="Cambria Math" panose="02040503050406030204" pitchFamily="18" charset="0"/>
                                  <a:ea typeface="Calibri" panose="020F0502020204030204" pitchFamily="34" charset="0"/>
                                  <a:cs typeface="Vrinda" panose="020B0502040204020203" pitchFamily="34" charset="0"/>
                                </a:rPr>
                              </m:ctrlPr>
                            </m:accPr>
                            <m:e>
                              <m:r>
                                <a:rPr lang="en-IN" sz="1800" i="1">
                                  <a:effectLst/>
                                  <a:latin typeface="Cambria Math" panose="02040503050406030204" pitchFamily="18" charset="0"/>
                                  <a:ea typeface="Calibri" panose="020F0502020204030204" pitchFamily="34" charset="0"/>
                                  <a:cs typeface="Vrinda" panose="020B0502040204020203" pitchFamily="34" charset="0"/>
                                </a:rPr>
                                <m:t>𝑣</m:t>
                              </m:r>
                            </m:e>
                          </m:acc>
                          <m:r>
                            <a:rPr lang="en-IN" sz="1800" i="1">
                              <a:effectLst/>
                              <a:latin typeface="Cambria Math" panose="02040503050406030204" pitchFamily="18" charset="0"/>
                              <a:ea typeface="Calibri" panose="020F0502020204030204" pitchFamily="34" charset="0"/>
                              <a:cs typeface="Vrinda" panose="020B0502040204020203" pitchFamily="34" charset="0"/>
                            </a:rPr>
                            <m:t>×</m:t>
                          </m:r>
                          <m:acc>
                            <m:accPr>
                              <m:chr m:val="⃗"/>
                              <m:ctrlPr>
                                <a:rPr lang="en-IN" sz="1800" i="1">
                                  <a:effectLst/>
                                  <a:latin typeface="Cambria Math" panose="02040503050406030204" pitchFamily="18" charset="0"/>
                                  <a:ea typeface="Calibri" panose="020F0502020204030204" pitchFamily="34" charset="0"/>
                                  <a:cs typeface="Vrinda" panose="020B0502040204020203" pitchFamily="34" charset="0"/>
                                </a:rPr>
                              </m:ctrlPr>
                            </m:accPr>
                            <m:e>
                              <m:r>
                                <a:rPr lang="en-IN" sz="1800" i="1">
                                  <a:effectLst/>
                                  <a:latin typeface="Cambria Math" panose="02040503050406030204" pitchFamily="18" charset="0"/>
                                  <a:ea typeface="Calibri" panose="020F0502020204030204" pitchFamily="34" charset="0"/>
                                  <a:cs typeface="Vrinda" panose="020B0502040204020203" pitchFamily="34" charset="0"/>
                                </a:rPr>
                                <m:t>𝐵</m:t>
                              </m:r>
                            </m:e>
                          </m:acc>
                        </m:num>
                        <m:den>
                          <m:r>
                            <a:rPr lang="en-IN" sz="1800" i="1">
                              <a:effectLst/>
                              <a:latin typeface="Cambria Math" panose="02040503050406030204" pitchFamily="18" charset="0"/>
                              <a:ea typeface="Calibri" panose="020F0502020204030204" pitchFamily="34" charset="0"/>
                              <a:cs typeface="Vrinda" panose="020B0502040204020203" pitchFamily="34" charset="0"/>
                            </a:rPr>
                            <m:t>𝑐</m:t>
                          </m:r>
                        </m:den>
                      </m:f>
                    </m:oMath>
                  </m:oMathPara>
                </a14:m>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1800" dirty="0">
                    <a:effectLst/>
                    <a:latin typeface="Calibri" panose="020F0502020204030204" pitchFamily="34" charset="0"/>
                    <a:ea typeface="Times New Roman" panose="02020603050405020304" pitchFamily="18" charset="0"/>
                    <a:cs typeface="Vrinda" panose="020B0502040204020203" pitchFamily="34" charset="0"/>
                  </a:rPr>
                  <a:t> </a:t>
                </a: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𝐸</m:t>
                              </m:r>
                            </m:e>
                          </m:acc>
                        </m:e>
                        <m:sup>
                          <m:r>
                            <a:rPr lang="en-IN" sz="1800" i="1">
                              <a:effectLst/>
                              <a:latin typeface="Cambria Math" panose="02040503050406030204" pitchFamily="18" charset="0"/>
                              <a:ea typeface="Times New Roman" panose="02020603050405020304" pitchFamily="18" charset="0"/>
                              <a:cs typeface="Vrinda" panose="020B0502040204020203" pitchFamily="34" charset="0"/>
                            </a:rPr>
                            <m:t>′</m:t>
                          </m:r>
                        </m:sup>
                      </m:sSup>
                      <m:r>
                        <a:rPr lang="en-IN" sz="1800" i="1">
                          <a:effectLst/>
                          <a:latin typeface="Cambria Math" panose="02040503050406030204" pitchFamily="18" charset="0"/>
                          <a:ea typeface="Times New Roman" panose="02020603050405020304" pitchFamily="18" charset="0"/>
                          <a:cs typeface="Vrinda" panose="020B0502040204020203" pitchFamily="34" charset="0"/>
                        </a:rPr>
                        <m:t>=</m:t>
                      </m:r>
                      <m:d>
                        <m:d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dPr>
                        <m:e>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𝐸</m:t>
                              </m:r>
                            </m:e>
                          </m:acc>
                          <m:r>
                            <a:rPr lang="en-IN" sz="1800" i="1">
                              <a:effectLst/>
                              <a:latin typeface="Cambria Math" panose="02040503050406030204" pitchFamily="18" charset="0"/>
                              <a:ea typeface="Times New Roman" panose="02020603050405020304" pitchFamily="18" charset="0"/>
                              <a:cs typeface="Vrinda" panose="020B0502040204020203" pitchFamily="34" charset="0"/>
                            </a:rPr>
                            <m:t>+</m:t>
                          </m:r>
                          <m:f>
                            <m:f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fPr>
                            <m:num>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𝑣</m:t>
                                  </m:r>
                                </m:e>
                              </m:acc>
                            </m:num>
                            <m:den>
                              <m:r>
                                <a:rPr lang="en-IN" sz="1800" i="1">
                                  <a:effectLst/>
                                  <a:latin typeface="Cambria Math" panose="02040503050406030204" pitchFamily="18" charset="0"/>
                                  <a:ea typeface="Times New Roman" panose="02020603050405020304" pitchFamily="18" charset="0"/>
                                  <a:cs typeface="Vrinda" panose="020B0502040204020203" pitchFamily="34" charset="0"/>
                                </a:rPr>
                                <m:t>𝑐</m:t>
                              </m:r>
                            </m:den>
                          </m:f>
                          <m:r>
                            <a:rPr lang="en-IN" sz="1800" i="1">
                              <a:effectLst/>
                              <a:latin typeface="Cambria Math" panose="02040503050406030204" pitchFamily="18" charset="0"/>
                              <a:ea typeface="Times New Roman" panose="02020603050405020304" pitchFamily="18" charset="0"/>
                              <a:cs typeface="Vrinda" panose="020B0502040204020203" pitchFamily="34" charset="0"/>
                            </a:rPr>
                            <m:t>×</m:t>
                          </m:r>
                          <m:acc>
                            <m:accPr>
                              <m:chr m:val="⃗"/>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accPr>
                            <m:e>
                              <m:r>
                                <a:rPr lang="en-IN" sz="1800" i="1">
                                  <a:effectLst/>
                                  <a:latin typeface="Cambria Math" panose="02040503050406030204" pitchFamily="18" charset="0"/>
                                  <a:ea typeface="Times New Roman" panose="02020603050405020304" pitchFamily="18" charset="0"/>
                                  <a:cs typeface="Vrinda" panose="020B0502040204020203" pitchFamily="34" charset="0"/>
                                </a:rPr>
                                <m:t>𝐵</m:t>
                              </m:r>
                            </m:e>
                          </m:acc>
                        </m:e>
                      </m:d>
                      <m:r>
                        <a:rPr lang="en-IN" sz="1800" i="1">
                          <a:effectLst/>
                          <a:latin typeface="Cambria Math" panose="02040503050406030204" pitchFamily="18" charset="0"/>
                          <a:ea typeface="Times New Roman" panose="02020603050405020304" pitchFamily="18" charset="0"/>
                          <a:cs typeface="Vrinda" panose="020B0502040204020203" pitchFamily="34" charset="0"/>
                        </a:rPr>
                        <m:t>,</m:t>
                      </m:r>
                      <m:r>
                        <a:rPr lang="en-IN" sz="1800" i="1">
                          <a:effectLst/>
                          <a:latin typeface="Cambria Math" panose="02040503050406030204" pitchFamily="18" charset="0"/>
                          <a:ea typeface="Times New Roman" panose="02020603050405020304" pitchFamily="18" charset="0"/>
                          <a:cs typeface="Vrinda" panose="020B0502040204020203" pitchFamily="34" charset="0"/>
                        </a:rPr>
                        <m:t>𝛾</m:t>
                      </m:r>
                      <m:r>
                        <a:rPr lang="en-IN" sz="1800" i="1">
                          <a:effectLst/>
                          <a:latin typeface="Cambria Math" panose="02040503050406030204" pitchFamily="18" charset="0"/>
                          <a:ea typeface="Times New Roman" panose="02020603050405020304" pitchFamily="18" charset="0"/>
                          <a:cs typeface="Vrinda" panose="020B0502040204020203" pitchFamily="34" charset="0"/>
                        </a:rPr>
                        <m:t>=1</m:t>
                      </m:r>
                    </m:oMath>
                  </m:oMathPara>
                </a14:m>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sSup>
                        <m:sSupPr>
                          <m:ctrlPr>
                            <a:rPr lang="en-IN" sz="1800" i="1">
                              <a:effectLst/>
                              <a:latin typeface="Cambria Math" panose="02040503050406030204" pitchFamily="18" charset="0"/>
                              <a:ea typeface="Times New Roman" panose="02020603050405020304" pitchFamily="18" charset="0"/>
                              <a:cs typeface="Vrinda" panose="020B0502040204020203" pitchFamily="34" charset="0"/>
                            </a:rPr>
                          </m:ctrlPr>
                        </m:sSupPr>
                        <m:e>
                          <m:r>
                            <a:rPr lang="en-IN" sz="1800" i="1">
                              <a:effectLst/>
                              <a:latin typeface="Cambria Math" panose="02040503050406030204" pitchFamily="18" charset="0"/>
                              <a:ea typeface="Times New Roman" panose="02020603050405020304" pitchFamily="18" charset="0"/>
                              <a:cs typeface="Vrinda" panose="020B0502040204020203" pitchFamily="34" charset="0"/>
                            </a:rPr>
                            <m:t>𝐸</m:t>
                          </m:r>
                        </m:e>
                        <m:sup>
                          <m:r>
                            <a:rPr lang="en-IN" sz="1800" i="1">
                              <a:effectLst/>
                              <a:latin typeface="Cambria Math" panose="02040503050406030204" pitchFamily="18" charset="0"/>
                              <a:ea typeface="Times New Roman" panose="02020603050405020304" pitchFamily="18" charset="0"/>
                              <a:cs typeface="Vrinda" panose="020B0502040204020203" pitchFamily="34" charset="0"/>
                            </a:rPr>
                            <m:t>′</m:t>
                          </m:r>
                        </m:sup>
                      </m:sSup>
                      <m:r>
                        <a:rPr lang="en-IN" sz="1800" i="1">
                          <a:effectLst/>
                          <a:latin typeface="Cambria Math" panose="02040503050406030204" pitchFamily="18" charset="0"/>
                          <a:ea typeface="Times New Roman" panose="02020603050405020304" pitchFamily="18" charset="0"/>
                          <a:cs typeface="Vrinda" panose="020B0502040204020203" pitchFamily="34" charset="0"/>
                        </a:rPr>
                        <m:t>→0</m:t>
                      </m:r>
                    </m:oMath>
                  </m:oMathPara>
                </a14:m>
                <a:endParaRPr lang="en-IN" sz="1800" dirty="0">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3" name="TextBox 2">
                <a:extLst>
                  <a:ext uri="{FF2B5EF4-FFF2-40B4-BE49-F238E27FC236}">
                    <a16:creationId xmlns:a16="http://schemas.microsoft.com/office/drawing/2014/main" id="{2DEEA499-6865-45DA-A009-5D6ABEB0FD99}"/>
                  </a:ext>
                </a:extLst>
              </p:cNvPr>
              <p:cNvSpPr txBox="1">
                <a:spLocks noRot="1" noChangeAspect="1" noMove="1" noResize="1" noEditPoints="1" noAdjustHandles="1" noChangeArrowheads="1" noChangeShapeType="1" noTextEdit="1"/>
              </p:cNvSpPr>
              <p:nvPr/>
            </p:nvSpPr>
            <p:spPr>
              <a:xfrm>
                <a:off x="179195" y="34584"/>
                <a:ext cx="11833609" cy="4614405"/>
              </a:xfrm>
              <a:prstGeom prst="rect">
                <a:avLst/>
              </a:prstGeom>
              <a:blipFill>
                <a:blip r:embed="rId2"/>
                <a:stretch>
                  <a:fillRect l="-412" t="-661"/>
                </a:stretch>
              </a:blipFill>
            </p:spPr>
            <p:txBody>
              <a:bodyPr/>
              <a:lstStyle/>
              <a:p>
                <a:r>
                  <a:rPr lang="en-IN">
                    <a:noFill/>
                  </a:rPr>
                  <a:t> </a:t>
                </a:r>
              </a:p>
            </p:txBody>
          </p:sp>
        </mc:Fallback>
      </mc:AlternateContent>
      <p:grpSp>
        <p:nvGrpSpPr>
          <p:cNvPr id="6" name="Group 5">
            <a:extLst>
              <a:ext uri="{FF2B5EF4-FFF2-40B4-BE49-F238E27FC236}">
                <a16:creationId xmlns:a16="http://schemas.microsoft.com/office/drawing/2014/main" id="{5D59CE11-73FC-4ACE-9401-37A33F0FF4F8}"/>
              </a:ext>
            </a:extLst>
          </p:cNvPr>
          <p:cNvGrpSpPr/>
          <p:nvPr/>
        </p:nvGrpSpPr>
        <p:grpSpPr>
          <a:xfrm>
            <a:off x="5369159" y="1893497"/>
            <a:ext cx="726840" cy="1017720"/>
            <a:chOff x="5337898" y="3433586"/>
            <a:chExt cx="726840" cy="101772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81A4105-AD93-4A19-ABFD-1F8518DFC2AC}"/>
                    </a:ext>
                  </a:extLst>
                </p14:cNvPr>
                <p14:cNvContentPartPr/>
                <p14:nvPr/>
              </p14:nvContentPartPr>
              <p14:xfrm>
                <a:off x="5664058" y="3433586"/>
                <a:ext cx="400680" cy="872280"/>
              </p14:xfrm>
            </p:contentPart>
          </mc:Choice>
          <mc:Fallback xmlns="">
            <p:pic>
              <p:nvPicPr>
                <p:cNvPr id="4" name="Ink 3">
                  <a:extLst>
                    <a:ext uri="{FF2B5EF4-FFF2-40B4-BE49-F238E27FC236}">
                      <a16:creationId xmlns:a16="http://schemas.microsoft.com/office/drawing/2014/main" id="{481A4105-AD93-4A19-ABFD-1F8518DFC2AC}"/>
                    </a:ext>
                  </a:extLst>
                </p:cNvPr>
                <p:cNvPicPr/>
                <p:nvPr/>
              </p:nvPicPr>
              <p:blipFill>
                <a:blip r:embed="rId4"/>
                <a:stretch>
                  <a:fillRect/>
                </a:stretch>
              </p:blipFill>
              <p:spPr>
                <a:xfrm>
                  <a:off x="5655058" y="3424586"/>
                  <a:ext cx="418320" cy="889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0052F48C-C77F-4A47-A2BE-BF6F2C7CC484}"/>
                    </a:ext>
                  </a:extLst>
                </p14:cNvPr>
                <p14:cNvContentPartPr/>
                <p14:nvPr/>
              </p14:nvContentPartPr>
              <p14:xfrm>
                <a:off x="5337898" y="4218026"/>
                <a:ext cx="189360" cy="233280"/>
              </p14:xfrm>
            </p:contentPart>
          </mc:Choice>
          <mc:Fallback xmlns="">
            <p:pic>
              <p:nvPicPr>
                <p:cNvPr id="5" name="Ink 4">
                  <a:extLst>
                    <a:ext uri="{FF2B5EF4-FFF2-40B4-BE49-F238E27FC236}">
                      <a16:creationId xmlns:a16="http://schemas.microsoft.com/office/drawing/2014/main" id="{0052F48C-C77F-4A47-A2BE-BF6F2C7CC484}"/>
                    </a:ext>
                  </a:extLst>
                </p:cNvPr>
                <p:cNvPicPr/>
                <p:nvPr/>
              </p:nvPicPr>
              <p:blipFill>
                <a:blip r:embed="rId6"/>
                <a:stretch>
                  <a:fillRect/>
                </a:stretch>
              </p:blipFill>
              <p:spPr>
                <a:xfrm>
                  <a:off x="5328881" y="4209026"/>
                  <a:ext cx="207034" cy="250920"/>
                </a:xfrm>
                <a:prstGeom prst="rect">
                  <a:avLst/>
                </a:prstGeom>
              </p:spPr>
            </p:pic>
          </mc:Fallback>
        </mc:AlternateContent>
      </p:grpSp>
    </p:spTree>
    <p:extLst>
      <p:ext uri="{BB962C8B-B14F-4D97-AF65-F5344CB8AC3E}">
        <p14:creationId xmlns:p14="http://schemas.microsoft.com/office/powerpoint/2010/main" val="2944155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AF1490-F46B-4453-80F0-168B1C93547F}"/>
              </a:ext>
            </a:extLst>
          </p:cNvPr>
          <p:cNvSpPr txBox="1"/>
          <p:nvPr/>
        </p:nvSpPr>
        <p:spPr>
          <a:xfrm>
            <a:off x="438912" y="128016"/>
            <a:ext cx="2112264" cy="369332"/>
          </a:xfrm>
          <a:prstGeom prst="rect">
            <a:avLst/>
          </a:prstGeom>
          <a:noFill/>
        </p:spPr>
        <p:txBody>
          <a:bodyPr wrap="square" rtlCol="0">
            <a:spAutoFit/>
          </a:bodyPr>
          <a:lstStyle/>
          <a:p>
            <a:r>
              <a:rPr lang="en-IN" dirty="0"/>
              <a:t>Appendix F</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661C95-750E-42F9-BE88-E8028A03D71B}"/>
                  </a:ext>
                </a:extLst>
              </p:cNvPr>
              <p:cNvSpPr txBox="1"/>
              <p:nvPr/>
            </p:nvSpPr>
            <p:spPr>
              <a:xfrm>
                <a:off x="438912" y="638294"/>
                <a:ext cx="11676888" cy="5459059"/>
              </a:xfrm>
              <a:prstGeom prst="rect">
                <a:avLst/>
              </a:prstGeom>
              <a:noFill/>
            </p:spPr>
            <p:txBody>
              <a:bodyPr wrap="square">
                <a:spAutoFit/>
              </a:bodyPr>
              <a:lstStyle/>
              <a:p>
                <a:r>
                  <a:rPr lang="en-IN" sz="2000" b="1"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Grad-</a:t>
                </a:r>
                <a:r>
                  <a:rPr lang="en-IN" sz="2000" b="1" dirty="0" err="1">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Shfranov</a:t>
                </a:r>
                <a:r>
                  <a:rPr lang="en-IN" sz="2000" b="1"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rPr>
                  <a:t> equation: </a:t>
                </a:r>
                <a:r>
                  <a:rPr lang="en-IN" sz="2000" b="1" dirty="0">
                    <a:solidFill>
                      <a:schemeClr val="accent2">
                        <a:lumMod val="50000"/>
                      </a:schemeClr>
                    </a:solidFill>
                    <a:latin typeface="Calibri" panose="020F0502020204030204" pitchFamily="34" charset="0"/>
                    <a:ea typeface="Calibri" panose="020F0502020204030204" pitchFamily="34" charset="0"/>
                    <a:cs typeface="Vrinda" panose="020B0502040204020203" pitchFamily="34" charset="0"/>
                  </a:rPr>
                  <a:t>(in 2D)</a:t>
                </a:r>
                <a:endParaRPr lang="en-IN" sz="2000" b="1" dirty="0">
                  <a:solidFill>
                    <a:schemeClr val="accent2">
                      <a:lumMod val="50000"/>
                    </a:schemeClr>
                  </a:solidFill>
                  <a:effectLst/>
                  <a:latin typeface="Calibri" panose="020F0502020204030204" pitchFamily="34" charset="0"/>
                  <a:ea typeface="Calibri" panose="020F0502020204030204" pitchFamily="34" charset="0"/>
                  <a:cs typeface="Vrinda" panose="020B0502040204020203" pitchFamily="34" charset="0"/>
                </a:endParaRPr>
              </a:p>
              <a:p>
                <a:r>
                  <a:rPr lang="en-IN" dirty="0">
                    <a:latin typeface="Calibri" panose="020F0502020204030204" pitchFamily="34" charset="0"/>
                    <a:ea typeface="Calibri" panose="020F0502020204030204" pitchFamily="34" charset="0"/>
                    <a:cs typeface="Vrinda" panose="020B0502040204020203" pitchFamily="34" charset="0"/>
                  </a:rPr>
                  <a:t>Lets consider a pressure balanced magnetic field ( in cartesian coordinate) in which variables are independent of z, </a:t>
                </a:r>
                <a14:m>
                  <m:oMath xmlns:m="http://schemas.openxmlformats.org/officeDocument/2006/math">
                    <m:f>
                      <m:fPr>
                        <m:ctrlPr>
                          <a:rPr lang="en-IN" sz="1800" i="1" smtClean="0">
                            <a:solidFill>
                              <a:srgbClr val="836967"/>
                            </a:solidFill>
                            <a:effectLst/>
                            <a:latin typeface="Cambria Math" panose="02040503050406030204" pitchFamily="18" charset="0"/>
                          </a:rPr>
                        </m:ctrlPr>
                      </m:fPr>
                      <m:num>
                        <m:r>
                          <a:rPr lang="en-IN" sz="1800" i="1" smtClean="0">
                            <a:effectLst/>
                            <a:latin typeface="Cambria Math" panose="02040503050406030204" pitchFamily="18" charset="0"/>
                          </a:rPr>
                          <m:t>𝜕</m:t>
                        </m:r>
                      </m:num>
                      <m:den>
                        <m:r>
                          <a:rPr lang="en-IN" sz="1800" i="1" smtClean="0">
                            <a:effectLst/>
                            <a:latin typeface="Cambria Math" panose="02040503050406030204" pitchFamily="18" charset="0"/>
                          </a:rPr>
                          <m:t>𝜕</m:t>
                        </m:r>
                        <m:r>
                          <a:rPr lang="en-IN" sz="1800" i="1" smtClean="0">
                            <a:effectLst/>
                            <a:latin typeface="Cambria Math" panose="02040503050406030204" pitchFamily="18" charset="0"/>
                          </a:rPr>
                          <m:t>𝑧</m:t>
                        </m:r>
                      </m:den>
                    </m:f>
                    <m:r>
                      <a:rPr lang="en-IN" sz="1800" i="1" smtClean="0">
                        <a:effectLst/>
                        <a:latin typeface="Cambria Math" panose="02040503050406030204" pitchFamily="18" charset="0"/>
                      </a:rPr>
                      <m:t>=0</m:t>
                    </m:r>
                  </m:oMath>
                </a14:m>
                <a:r>
                  <a:rPr lang="en-IN" dirty="0">
                    <a:latin typeface="Calibri" panose="020F0502020204030204" pitchFamily="34" charset="0"/>
                    <a:ea typeface="Calibri" panose="020F0502020204030204" pitchFamily="34" charset="0"/>
                    <a:cs typeface="Vrinda" panose="020B0502040204020203" pitchFamily="34" charset="0"/>
                  </a:rPr>
                  <a:t>. </a:t>
                </a:r>
                <a14:m>
                  <m:oMath xmlns:m="http://schemas.openxmlformats.org/officeDocument/2006/math">
                    <m:acc>
                      <m:accPr>
                        <m:chr m:val="⃗"/>
                        <m:ctrlPr>
                          <a:rPr lang="en-IN" sz="1800" b="1" i="1" smtClean="0">
                            <a:solidFill>
                              <a:schemeClr val="tx1"/>
                            </a:solidFill>
                            <a:effectLst/>
                            <a:latin typeface="Cambria Math" panose="02040503050406030204" pitchFamily="18" charset="0"/>
                          </a:rPr>
                        </m:ctrlPr>
                      </m:accPr>
                      <m:e>
                        <m:r>
                          <m:rPr>
                            <m:sty m:val="p"/>
                          </m:rPr>
                          <a:rPr lang="en-IN" sz="1800" b="1" i="1" smtClean="0">
                            <a:solidFill>
                              <a:schemeClr val="tx1"/>
                            </a:solidFill>
                            <a:effectLst/>
                            <a:latin typeface="Cambria Math" panose="02040503050406030204" pitchFamily="18" charset="0"/>
                          </a:rPr>
                          <m:t>∇</m:t>
                        </m:r>
                      </m:e>
                    </m:acc>
                    <m:r>
                      <a:rPr lang="en-IN" sz="1800" b="1" i="1" smtClean="0">
                        <a:solidFill>
                          <a:schemeClr val="tx1"/>
                        </a:solidFill>
                        <a:effectLst/>
                        <a:latin typeface="Cambria Math" panose="02040503050406030204" pitchFamily="18" charset="0"/>
                      </a:rPr>
                      <m:t>⋅</m:t>
                    </m:r>
                    <m:acc>
                      <m:accPr>
                        <m:chr m:val="⃗"/>
                        <m:ctrlPr>
                          <a:rPr lang="en-IN" sz="1800" b="1" i="1" smtClean="0">
                            <a:solidFill>
                              <a:schemeClr val="tx1"/>
                            </a:solidFill>
                            <a:effectLst/>
                            <a:latin typeface="Cambria Math" panose="02040503050406030204" pitchFamily="18" charset="0"/>
                          </a:rPr>
                        </m:ctrlPr>
                      </m:accPr>
                      <m:e>
                        <m:r>
                          <a:rPr lang="en-IN" sz="1800" b="1" i="1" smtClean="0">
                            <a:solidFill>
                              <a:schemeClr val="tx1"/>
                            </a:solidFill>
                            <a:effectLst/>
                            <a:latin typeface="Cambria Math" panose="02040503050406030204" pitchFamily="18" charset="0"/>
                          </a:rPr>
                          <m:t>𝐵</m:t>
                        </m:r>
                      </m:e>
                    </m:acc>
                    <m:r>
                      <a:rPr lang="en-IN" sz="1800" b="1" i="1" smtClean="0">
                        <a:solidFill>
                          <a:schemeClr val="tx1"/>
                        </a:solidFill>
                        <a:effectLst/>
                        <a:latin typeface="Cambria Math" panose="02040503050406030204" pitchFamily="18" charset="0"/>
                      </a:rPr>
                      <m:t>=0,     </m:t>
                    </m:r>
                    <m:acc>
                      <m:accPr>
                        <m:chr m:val="⃗"/>
                        <m:ctrlPr>
                          <a:rPr lang="en-IN" sz="1800" b="1" i="1" smtClean="0">
                            <a:solidFill>
                              <a:schemeClr val="tx1"/>
                            </a:solidFill>
                            <a:effectLst/>
                            <a:latin typeface="Cambria Math" panose="02040503050406030204" pitchFamily="18" charset="0"/>
                          </a:rPr>
                        </m:ctrlPr>
                      </m:accPr>
                      <m:e>
                        <m:r>
                          <m:rPr>
                            <m:sty m:val="p"/>
                          </m:rPr>
                          <a:rPr lang="en-IN" sz="1800" b="1" i="1" smtClean="0">
                            <a:solidFill>
                              <a:schemeClr val="tx1"/>
                            </a:solidFill>
                            <a:effectLst/>
                            <a:latin typeface="Cambria Math" panose="02040503050406030204" pitchFamily="18" charset="0"/>
                          </a:rPr>
                          <m:t>∇</m:t>
                        </m:r>
                      </m:e>
                    </m:acc>
                    <m:r>
                      <a:rPr lang="en-IN" sz="1800" b="1" i="1" smtClean="0">
                        <a:solidFill>
                          <a:schemeClr val="tx1"/>
                        </a:solidFill>
                        <a:effectLst/>
                        <a:latin typeface="Cambria Math" panose="02040503050406030204" pitchFamily="18" charset="0"/>
                      </a:rPr>
                      <m:t>⋅</m:t>
                    </m:r>
                    <m:d>
                      <m:dPr>
                        <m:ctrlPr>
                          <a:rPr lang="en-IN" sz="1800" b="1" i="1" smtClean="0">
                            <a:solidFill>
                              <a:schemeClr val="tx1"/>
                            </a:solidFill>
                            <a:effectLst/>
                            <a:latin typeface="Cambria Math" panose="02040503050406030204" pitchFamily="18" charset="0"/>
                          </a:rPr>
                        </m:ctrlPr>
                      </m:dPr>
                      <m:e>
                        <m:acc>
                          <m:accPr>
                            <m:chr m:val="⃗"/>
                            <m:ctrlPr>
                              <a:rPr lang="en-IN" sz="1800" b="1" i="1" smtClean="0">
                                <a:solidFill>
                                  <a:schemeClr val="tx1"/>
                                </a:solidFill>
                                <a:effectLst/>
                                <a:latin typeface="Cambria Math" panose="02040503050406030204" pitchFamily="18" charset="0"/>
                              </a:rPr>
                            </m:ctrlPr>
                          </m:accPr>
                          <m:e>
                            <m:r>
                              <m:rPr>
                                <m:sty m:val="p"/>
                              </m:rPr>
                              <a:rPr lang="en-IN" sz="1800" b="1" i="1" smtClean="0">
                                <a:solidFill>
                                  <a:schemeClr val="tx1"/>
                                </a:solidFill>
                                <a:effectLst/>
                                <a:latin typeface="Cambria Math" panose="02040503050406030204" pitchFamily="18" charset="0"/>
                              </a:rPr>
                              <m:t>∇</m:t>
                            </m:r>
                          </m:e>
                        </m:acc>
                        <m:r>
                          <a:rPr lang="en-IN" sz="1800" b="1" i="1" smtClean="0">
                            <a:solidFill>
                              <a:schemeClr val="tx1"/>
                            </a:solidFill>
                            <a:effectLst/>
                            <a:latin typeface="Cambria Math" panose="02040503050406030204" pitchFamily="18" charset="0"/>
                          </a:rPr>
                          <m:t>×</m:t>
                        </m:r>
                        <m:acc>
                          <m:accPr>
                            <m:chr m:val="⃗"/>
                            <m:ctrlPr>
                              <a:rPr lang="en-IN" sz="1800" b="1" i="1" smtClean="0">
                                <a:solidFill>
                                  <a:schemeClr val="tx1"/>
                                </a:solidFill>
                                <a:effectLst/>
                                <a:latin typeface="Cambria Math" panose="02040503050406030204" pitchFamily="18" charset="0"/>
                              </a:rPr>
                            </m:ctrlPr>
                          </m:accPr>
                          <m:e>
                            <m:r>
                              <a:rPr lang="en-IN" sz="1800" b="1" i="1" smtClean="0">
                                <a:solidFill>
                                  <a:schemeClr val="tx1"/>
                                </a:solidFill>
                                <a:effectLst/>
                                <a:latin typeface="Cambria Math" panose="02040503050406030204" pitchFamily="18" charset="0"/>
                              </a:rPr>
                              <m:t>𝐴</m:t>
                            </m:r>
                          </m:e>
                        </m:acc>
                      </m:e>
                    </m:d>
                    <m:r>
                      <a:rPr lang="en-IN" sz="1800" b="1" i="1" smtClean="0">
                        <a:solidFill>
                          <a:schemeClr val="tx1"/>
                        </a:solidFill>
                        <a:effectLst/>
                        <a:latin typeface="Cambria Math" panose="02040503050406030204" pitchFamily="18" charset="0"/>
                      </a:rPr>
                      <m:t>=0</m:t>
                    </m:r>
                  </m:oMath>
                </a14:m>
                <a:endParaRPr lang="en-IN" sz="1800" b="1" dirty="0">
                  <a:solidFill>
                    <a:schemeClr val="tx1"/>
                  </a:solidFill>
                  <a:effectLst/>
                  <a:latin typeface="Calibri" panose="020F0502020204030204" pitchFamily="34" charset="0"/>
                </a:endParaRPr>
              </a:p>
              <a:p>
                <a:pPr/>
                <a14:m>
                  <m:oMathPara xmlns:m="http://schemas.openxmlformats.org/officeDocument/2006/math">
                    <m:oMathParaPr>
                      <m:jc m:val="centerGroup"/>
                    </m:oMathParaPr>
                    <m:oMath xmlns:m="http://schemas.openxmlformats.org/officeDocument/2006/math">
                      <m:acc>
                        <m:accPr>
                          <m:chr m:val="⃗"/>
                          <m:ctrlPr>
                            <a:rPr lang="en-IN" sz="1800" b="1" i="1" dirty="0" smtClean="0">
                              <a:solidFill>
                                <a:schemeClr val="tx1"/>
                              </a:solidFill>
                              <a:effectLst/>
                              <a:latin typeface="Cambria Math" panose="02040503050406030204" pitchFamily="18" charset="0"/>
                            </a:rPr>
                          </m:ctrlPr>
                        </m:accPr>
                        <m:e>
                          <m:r>
                            <a:rPr lang="en-IN" sz="1800" b="1" i="1" dirty="0" smtClean="0">
                              <a:solidFill>
                                <a:schemeClr val="tx1"/>
                              </a:solidFill>
                              <a:effectLst/>
                              <a:latin typeface="Cambria Math" panose="02040503050406030204" pitchFamily="18" charset="0"/>
                            </a:rPr>
                            <m:t>𝐴</m:t>
                          </m:r>
                        </m:e>
                      </m:acc>
                      <m:r>
                        <a:rPr lang="en-IN" sz="1800" b="1" i="0" dirty="0" smtClean="0">
                          <a:solidFill>
                            <a:schemeClr val="tx1"/>
                          </a:solidFill>
                          <a:effectLst/>
                          <a:latin typeface="Cambria Math" panose="02040503050406030204" pitchFamily="18" charset="0"/>
                        </a:rPr>
                        <m:t>=</m:t>
                      </m:r>
                      <m:r>
                        <a:rPr lang="en-IN" sz="1800" b="1" i="1" dirty="0" smtClean="0">
                          <a:solidFill>
                            <a:schemeClr val="tx1"/>
                          </a:solidFill>
                          <a:effectLst/>
                          <a:latin typeface="Cambria Math" panose="02040503050406030204" pitchFamily="18" charset="0"/>
                        </a:rPr>
                        <m:t>𝐴</m:t>
                      </m:r>
                      <m:acc>
                        <m:accPr>
                          <m:chr m:val="̂"/>
                          <m:ctrlPr>
                            <a:rPr lang="en-IN" sz="1800" b="1" i="1" dirty="0" smtClean="0">
                              <a:solidFill>
                                <a:schemeClr val="tx1"/>
                              </a:solidFill>
                              <a:effectLst/>
                              <a:latin typeface="Cambria Math" panose="02040503050406030204" pitchFamily="18" charset="0"/>
                            </a:rPr>
                          </m:ctrlPr>
                        </m:accPr>
                        <m:e>
                          <m:r>
                            <a:rPr lang="en-IN" sz="1800" b="1" i="1" dirty="0" smtClean="0">
                              <a:solidFill>
                                <a:schemeClr val="tx1"/>
                              </a:solidFill>
                              <a:effectLst/>
                              <a:latin typeface="Cambria Math" panose="02040503050406030204" pitchFamily="18" charset="0"/>
                            </a:rPr>
                            <m:t>𝑧</m:t>
                          </m:r>
                        </m:e>
                      </m:acc>
                    </m:oMath>
                  </m:oMathPara>
                </a14:m>
                <a:endParaRPr lang="en-IN" sz="1800" b="1" dirty="0">
                  <a:solidFill>
                    <a:schemeClr val="tx1"/>
                  </a:solidFill>
                  <a:effectLst/>
                  <a:latin typeface="Calibri" panose="020F0502020204030204" pitchFamily="34" charset="0"/>
                </a:endParaRPr>
              </a:p>
              <a:p>
                <a:pPr/>
                <a14:m>
                  <m:oMathPara xmlns:m="http://schemas.openxmlformats.org/officeDocument/2006/math">
                    <m:oMathParaPr>
                      <m:jc m:val="centerGroup"/>
                    </m:oMathParaPr>
                    <m:oMath xmlns:m="http://schemas.openxmlformats.org/officeDocument/2006/math">
                      <m:acc>
                        <m:accPr>
                          <m:chr m:val="⃗"/>
                          <m:ctrlPr>
                            <a:rPr lang="en-IN" sz="1800" b="1" i="1">
                              <a:solidFill>
                                <a:schemeClr val="tx1"/>
                              </a:solidFill>
                              <a:latin typeface="Cambria Math" panose="02040503050406030204" pitchFamily="18" charset="0"/>
                            </a:rPr>
                          </m:ctrlPr>
                        </m:accPr>
                        <m:e>
                          <m:r>
                            <a:rPr lang="en-IN" sz="1800" b="1" i="1">
                              <a:solidFill>
                                <a:schemeClr val="tx1"/>
                              </a:solidFill>
                              <a:latin typeface="Cambria Math" panose="02040503050406030204" pitchFamily="18" charset="0"/>
                            </a:rPr>
                            <m:t>𝐵</m:t>
                          </m:r>
                        </m:e>
                      </m:acc>
                      <m:r>
                        <a:rPr lang="en-IN" sz="1800" b="1" i="0" dirty="0" smtClean="0">
                          <a:solidFill>
                            <a:schemeClr val="tx1"/>
                          </a:solidFill>
                          <a:effectLst/>
                          <a:latin typeface="Cambria Math" panose="02040503050406030204" pitchFamily="18" charset="0"/>
                        </a:rPr>
                        <m:t>=</m:t>
                      </m:r>
                      <m:sSub>
                        <m:sSubPr>
                          <m:ctrlPr>
                            <a:rPr lang="en-IN" sz="1800" b="1" i="1" dirty="0" smtClean="0">
                              <a:solidFill>
                                <a:schemeClr val="tx1"/>
                              </a:solidFill>
                              <a:effectLst/>
                              <a:latin typeface="Cambria Math" panose="02040503050406030204" pitchFamily="18" charset="0"/>
                            </a:rPr>
                          </m:ctrlPr>
                        </m:sSubPr>
                        <m:e>
                          <m:r>
                            <a:rPr lang="en-IN" sz="1800" b="1" i="1" dirty="0" smtClean="0">
                              <a:solidFill>
                                <a:schemeClr val="tx1"/>
                              </a:solidFill>
                              <a:effectLst/>
                              <a:latin typeface="Cambria Math" panose="02040503050406030204" pitchFamily="18" charset="0"/>
                            </a:rPr>
                            <m:t>𝐵</m:t>
                          </m:r>
                        </m:e>
                        <m:sub>
                          <m:r>
                            <a:rPr lang="en-IN" sz="1800" b="1" i="1" dirty="0" smtClean="0">
                              <a:solidFill>
                                <a:schemeClr val="tx1"/>
                              </a:solidFill>
                              <a:effectLst/>
                              <a:latin typeface="Cambria Math" panose="02040503050406030204" pitchFamily="18" charset="0"/>
                            </a:rPr>
                            <m:t>𝑧</m:t>
                          </m:r>
                        </m:sub>
                      </m:sSub>
                      <m:d>
                        <m:dPr>
                          <m:ctrlPr>
                            <a:rPr lang="en-IN" sz="1800" b="1" i="1" dirty="0" smtClean="0">
                              <a:solidFill>
                                <a:schemeClr val="tx1"/>
                              </a:solidFill>
                              <a:effectLst/>
                              <a:latin typeface="Cambria Math" panose="02040503050406030204" pitchFamily="18" charset="0"/>
                            </a:rPr>
                          </m:ctrlPr>
                        </m:dPr>
                        <m:e>
                          <m:r>
                            <a:rPr lang="en-IN" sz="1800" b="1" i="1" dirty="0" smtClean="0">
                              <a:solidFill>
                                <a:schemeClr val="tx1"/>
                              </a:solidFill>
                              <a:effectLst/>
                              <a:latin typeface="Cambria Math" panose="02040503050406030204" pitchFamily="18" charset="0"/>
                            </a:rPr>
                            <m:t>𝑥</m:t>
                          </m:r>
                          <m:r>
                            <a:rPr lang="en-IN" sz="1800" b="1" i="0" dirty="0" smtClean="0">
                              <a:solidFill>
                                <a:schemeClr val="tx1"/>
                              </a:solidFill>
                              <a:effectLst/>
                              <a:latin typeface="Cambria Math" panose="02040503050406030204" pitchFamily="18" charset="0"/>
                            </a:rPr>
                            <m:t>,</m:t>
                          </m:r>
                          <m:r>
                            <a:rPr lang="en-IN" sz="1800" b="1" i="1" dirty="0" smtClean="0">
                              <a:solidFill>
                                <a:schemeClr val="tx1"/>
                              </a:solidFill>
                              <a:effectLst/>
                              <a:latin typeface="Cambria Math" panose="02040503050406030204" pitchFamily="18" charset="0"/>
                            </a:rPr>
                            <m:t>𝑦</m:t>
                          </m:r>
                        </m:e>
                      </m:d>
                      <m:acc>
                        <m:accPr>
                          <m:chr m:val="̂"/>
                          <m:ctrlPr>
                            <a:rPr lang="en-IN" sz="1800" b="1" i="1" dirty="0" smtClean="0">
                              <a:solidFill>
                                <a:schemeClr val="tx1"/>
                              </a:solidFill>
                              <a:effectLst/>
                              <a:latin typeface="Cambria Math" panose="02040503050406030204" pitchFamily="18" charset="0"/>
                            </a:rPr>
                          </m:ctrlPr>
                        </m:accPr>
                        <m:e>
                          <m:r>
                            <a:rPr lang="en-IN" sz="1800" b="1" i="1" dirty="0" smtClean="0">
                              <a:solidFill>
                                <a:schemeClr val="tx1"/>
                              </a:solidFill>
                              <a:effectLst/>
                              <a:latin typeface="Cambria Math" panose="02040503050406030204" pitchFamily="18" charset="0"/>
                            </a:rPr>
                            <m:t>𝑧</m:t>
                          </m:r>
                        </m:e>
                      </m:acc>
                      <m:r>
                        <a:rPr lang="en-IN" sz="1800" b="1" i="0" dirty="0" smtClean="0">
                          <a:solidFill>
                            <a:schemeClr val="tx1"/>
                          </a:solidFill>
                          <a:effectLst/>
                          <a:latin typeface="Cambria Math" panose="02040503050406030204" pitchFamily="18" charset="0"/>
                        </a:rPr>
                        <m:t>+</m:t>
                      </m:r>
                      <m:acc>
                        <m:accPr>
                          <m:chr m:val="⃗"/>
                          <m:ctrlPr>
                            <a:rPr lang="en-IN" sz="1800" b="1" i="1" dirty="0" smtClean="0">
                              <a:solidFill>
                                <a:schemeClr val="tx1"/>
                              </a:solidFill>
                              <a:effectLst/>
                              <a:latin typeface="Cambria Math" panose="02040503050406030204" pitchFamily="18" charset="0"/>
                            </a:rPr>
                          </m:ctrlPr>
                        </m:accPr>
                        <m:e>
                          <m:r>
                            <m:rPr>
                              <m:sty m:val="p"/>
                            </m:rPr>
                            <a:rPr lang="en-IN" sz="1800" b="1" i="0" dirty="0" smtClean="0">
                              <a:solidFill>
                                <a:schemeClr val="tx1"/>
                              </a:solidFill>
                              <a:effectLst/>
                              <a:latin typeface="Cambria Math" panose="02040503050406030204" pitchFamily="18" charset="0"/>
                            </a:rPr>
                            <m:t>∇</m:t>
                          </m:r>
                        </m:e>
                      </m:acc>
                      <m:r>
                        <a:rPr lang="en-IN" sz="1800" b="1" i="0" dirty="0" smtClean="0">
                          <a:solidFill>
                            <a:schemeClr val="tx1"/>
                          </a:solidFill>
                          <a:effectLst/>
                          <a:latin typeface="Cambria Math" panose="02040503050406030204" pitchFamily="18" charset="0"/>
                        </a:rPr>
                        <m:t>×</m:t>
                      </m:r>
                      <m:d>
                        <m:dPr>
                          <m:begChr m:val="["/>
                          <m:endChr m:val="]"/>
                          <m:ctrlPr>
                            <a:rPr lang="en-IN" sz="1800" b="1" i="1" dirty="0" smtClean="0">
                              <a:solidFill>
                                <a:schemeClr val="tx1"/>
                              </a:solidFill>
                              <a:effectLst/>
                              <a:latin typeface="Cambria Math" panose="02040503050406030204" pitchFamily="18" charset="0"/>
                            </a:rPr>
                          </m:ctrlPr>
                        </m:dPr>
                        <m:e>
                          <m:acc>
                            <m:accPr>
                              <m:chr m:val="⃗"/>
                              <m:ctrlPr>
                                <a:rPr lang="en-IN" sz="1800" b="1" i="1" dirty="0" smtClean="0">
                                  <a:solidFill>
                                    <a:schemeClr val="tx1"/>
                                  </a:solidFill>
                                  <a:effectLst/>
                                  <a:latin typeface="Cambria Math" panose="02040503050406030204" pitchFamily="18" charset="0"/>
                                </a:rPr>
                              </m:ctrlPr>
                            </m:accPr>
                            <m:e>
                              <m:r>
                                <a:rPr lang="en-IN" sz="1800" b="1" i="1" dirty="0" smtClean="0">
                                  <a:solidFill>
                                    <a:schemeClr val="tx1"/>
                                  </a:solidFill>
                                  <a:effectLst/>
                                  <a:latin typeface="Cambria Math" panose="02040503050406030204" pitchFamily="18" charset="0"/>
                                </a:rPr>
                                <m:t>𝐴</m:t>
                              </m:r>
                            </m:e>
                          </m:acc>
                          <m:d>
                            <m:dPr>
                              <m:ctrlPr>
                                <a:rPr lang="en-IN" sz="1800" b="1" i="1" dirty="0" smtClean="0">
                                  <a:solidFill>
                                    <a:schemeClr val="tx1"/>
                                  </a:solidFill>
                                  <a:effectLst/>
                                  <a:latin typeface="Cambria Math" panose="02040503050406030204" pitchFamily="18" charset="0"/>
                                </a:rPr>
                              </m:ctrlPr>
                            </m:dPr>
                            <m:e>
                              <m:r>
                                <a:rPr lang="en-IN" sz="1800" b="1" i="1" dirty="0" smtClean="0">
                                  <a:solidFill>
                                    <a:schemeClr val="tx1"/>
                                  </a:solidFill>
                                  <a:effectLst/>
                                  <a:latin typeface="Cambria Math" panose="02040503050406030204" pitchFamily="18" charset="0"/>
                                </a:rPr>
                                <m:t>𝑥</m:t>
                              </m:r>
                              <m:r>
                                <a:rPr lang="en-IN" sz="1800" b="1" i="0" dirty="0" smtClean="0">
                                  <a:solidFill>
                                    <a:schemeClr val="tx1"/>
                                  </a:solidFill>
                                  <a:effectLst/>
                                  <a:latin typeface="Cambria Math" panose="02040503050406030204" pitchFamily="18" charset="0"/>
                                </a:rPr>
                                <m:t>,</m:t>
                              </m:r>
                              <m:r>
                                <a:rPr lang="en-IN" sz="1800" b="1" i="1" dirty="0" smtClean="0">
                                  <a:solidFill>
                                    <a:schemeClr val="tx1"/>
                                  </a:solidFill>
                                  <a:effectLst/>
                                  <a:latin typeface="Cambria Math" panose="02040503050406030204" pitchFamily="18" charset="0"/>
                                </a:rPr>
                                <m:t>𝑦</m:t>
                              </m:r>
                            </m:e>
                          </m:d>
                        </m:e>
                      </m:d>
                    </m:oMath>
                  </m:oMathPara>
                </a14:m>
                <a:endParaRPr lang="en-IN" dirty="0">
                  <a:solidFill>
                    <a:schemeClr val="tx1"/>
                  </a:solidFill>
                  <a:latin typeface="Calibri" panose="020F0502020204030204" pitchFamily="34" charset="0"/>
                  <a:ea typeface="Calibri" panose="020F0502020204030204" pitchFamily="34" charset="0"/>
                  <a:cs typeface="Vrinda" panose="020B0502040204020203" pitchFamily="34" charset="0"/>
                </a:endParaRPr>
              </a:p>
              <a:p>
                <a:r>
                  <a:rPr lang="en-US" b="0" i="0" dirty="0">
                    <a:solidFill>
                      <a:srgbClr val="202122"/>
                    </a:solidFill>
                    <a:effectLst/>
                    <a:latin typeface="Arial" panose="020B0604020202020204" pitchFamily="34" charset="0"/>
                  </a:rPr>
                  <a:t>Then the magnetic field can be written</a:t>
                </a:r>
                <a:r>
                  <a:rPr lang="en-IN" b="0" i="0" dirty="0">
                    <a:solidFill>
                      <a:srgbClr val="202122"/>
                    </a:solidFill>
                    <a:effectLst/>
                    <a:latin typeface="Calibri" panose="020F0502020204030204" pitchFamily="34" charset="0"/>
                    <a:cs typeface="Vrinda" panose="020B0502040204020203" pitchFamily="34" charset="0"/>
                  </a:rPr>
                  <a:t> as, </a:t>
                </a:r>
              </a:p>
              <a:p>
                <a:pPr/>
                <a14:m>
                  <m:oMathPara xmlns:m="http://schemas.openxmlformats.org/officeDocument/2006/math">
                    <m:oMathParaPr>
                      <m:jc m:val="centerGroup"/>
                    </m:oMathParaPr>
                    <m:oMath xmlns:m="http://schemas.openxmlformats.org/officeDocument/2006/math">
                      <m:r>
                        <a:rPr lang="en-IN" i="1" dirty="0" smtClean="0">
                          <a:latin typeface="Cambria Math" panose="02040503050406030204" pitchFamily="18" charset="0"/>
                        </a:rPr>
                        <m:t>𝐵</m:t>
                      </m:r>
                      <m:r>
                        <a:rPr lang="en-IN" i="0" dirty="0" smtClean="0">
                          <a:latin typeface="Cambria Math" panose="02040503050406030204" pitchFamily="18" charset="0"/>
                        </a:rPr>
                        <m:t>=</m:t>
                      </m:r>
                      <m:d>
                        <m:dPr>
                          <m:ctrlPr>
                            <a:rPr lang="en-IN" i="1" dirty="0" smtClean="0">
                              <a:solidFill>
                                <a:schemeClr val="tx1"/>
                              </a:solidFill>
                              <a:latin typeface="Cambria Math" panose="02040503050406030204" pitchFamily="18" charset="0"/>
                            </a:rPr>
                          </m:ctrlPr>
                        </m:dPr>
                        <m:e>
                          <m:f>
                            <m:fPr>
                              <m:ctrlPr>
                                <a:rPr lang="en-IN" i="1" dirty="0" smtClean="0">
                                  <a:solidFill>
                                    <a:schemeClr val="tx1"/>
                                  </a:solidFill>
                                  <a:latin typeface="Cambria Math" panose="02040503050406030204" pitchFamily="18" charset="0"/>
                                </a:rPr>
                              </m:ctrlPr>
                            </m:fPr>
                            <m:num>
                              <m:r>
                                <a:rPr lang="en-IN" i="0" dirty="0" smtClean="0">
                                  <a:solidFill>
                                    <a:schemeClr val="tx1"/>
                                  </a:solidFill>
                                  <a:latin typeface="Cambria Math" panose="02040503050406030204" pitchFamily="18" charset="0"/>
                                </a:rPr>
                                <m:t>𝜕</m:t>
                              </m:r>
                              <m:r>
                                <a:rPr lang="en-IN" i="1" dirty="0" smtClean="0">
                                  <a:solidFill>
                                    <a:schemeClr val="tx1"/>
                                  </a:solidFill>
                                  <a:latin typeface="Cambria Math" panose="02040503050406030204" pitchFamily="18" charset="0"/>
                                </a:rPr>
                                <m:t>𝐴</m:t>
                              </m:r>
                            </m:num>
                            <m:den>
                              <m:r>
                                <a:rPr lang="en-IN" i="0" dirty="0" smtClean="0">
                                  <a:solidFill>
                                    <a:schemeClr val="tx1"/>
                                  </a:solidFill>
                                  <a:latin typeface="Cambria Math" panose="02040503050406030204" pitchFamily="18" charset="0"/>
                                </a:rPr>
                                <m:t>𝜕</m:t>
                              </m:r>
                              <m:r>
                                <a:rPr lang="en-IN" i="1" dirty="0" smtClean="0">
                                  <a:solidFill>
                                    <a:schemeClr val="tx1"/>
                                  </a:solidFill>
                                  <a:latin typeface="Cambria Math" panose="02040503050406030204" pitchFamily="18" charset="0"/>
                                </a:rPr>
                                <m:t>𝑦</m:t>
                              </m:r>
                            </m:den>
                          </m:f>
                          <m:r>
                            <a:rPr lang="en-IN" i="0" dirty="0" smtClean="0">
                              <a:solidFill>
                                <a:schemeClr val="tx1"/>
                              </a:solidFill>
                              <a:latin typeface="Cambria Math" panose="02040503050406030204" pitchFamily="18" charset="0"/>
                            </a:rPr>
                            <m:t>,−</m:t>
                          </m:r>
                          <m:f>
                            <m:fPr>
                              <m:ctrlPr>
                                <a:rPr lang="en-IN" i="1" dirty="0" smtClean="0">
                                  <a:solidFill>
                                    <a:schemeClr val="tx1"/>
                                  </a:solidFill>
                                  <a:latin typeface="Cambria Math" panose="02040503050406030204" pitchFamily="18" charset="0"/>
                                </a:rPr>
                              </m:ctrlPr>
                            </m:fPr>
                            <m:num>
                              <m:r>
                                <a:rPr lang="en-IN" i="0" dirty="0" smtClean="0">
                                  <a:solidFill>
                                    <a:schemeClr val="tx1"/>
                                  </a:solidFill>
                                  <a:latin typeface="Cambria Math" panose="02040503050406030204" pitchFamily="18" charset="0"/>
                                </a:rPr>
                                <m:t>𝜕</m:t>
                              </m:r>
                              <m:r>
                                <a:rPr lang="en-IN" i="1" dirty="0" smtClean="0">
                                  <a:solidFill>
                                    <a:schemeClr val="tx1"/>
                                  </a:solidFill>
                                  <a:latin typeface="Cambria Math" panose="02040503050406030204" pitchFamily="18" charset="0"/>
                                </a:rPr>
                                <m:t>𝐴</m:t>
                              </m:r>
                            </m:num>
                            <m:den>
                              <m:r>
                                <a:rPr lang="en-IN" i="0" dirty="0" smtClean="0">
                                  <a:solidFill>
                                    <a:schemeClr val="tx1"/>
                                  </a:solidFill>
                                  <a:latin typeface="Cambria Math" panose="02040503050406030204" pitchFamily="18" charset="0"/>
                                </a:rPr>
                                <m:t>𝜕</m:t>
                              </m:r>
                              <m:r>
                                <a:rPr lang="en-IN" i="1" dirty="0" smtClean="0">
                                  <a:solidFill>
                                    <a:schemeClr val="tx1"/>
                                  </a:solidFill>
                                  <a:latin typeface="Cambria Math" panose="02040503050406030204" pitchFamily="18" charset="0"/>
                                </a:rPr>
                                <m:t>𝑥</m:t>
                              </m:r>
                            </m:den>
                          </m:f>
                          <m:r>
                            <a:rPr lang="en-IN" i="0" dirty="0" smtClean="0">
                              <a:solidFill>
                                <a:schemeClr val="tx1"/>
                              </a:solidFill>
                              <a:latin typeface="Cambria Math" panose="02040503050406030204" pitchFamily="18" charset="0"/>
                            </a:rPr>
                            <m:t>,</m:t>
                          </m:r>
                          <m:sSub>
                            <m:sSubPr>
                              <m:ctrlPr>
                                <a:rPr lang="en-IN" i="1" dirty="0" smtClean="0">
                                  <a:solidFill>
                                    <a:schemeClr val="tx1"/>
                                  </a:solidFill>
                                  <a:latin typeface="Cambria Math" panose="02040503050406030204" pitchFamily="18" charset="0"/>
                                </a:rPr>
                              </m:ctrlPr>
                            </m:sSubPr>
                            <m:e>
                              <m:r>
                                <a:rPr lang="en-IN" i="1" dirty="0" smtClean="0">
                                  <a:solidFill>
                                    <a:schemeClr val="tx1"/>
                                  </a:solidFill>
                                  <a:latin typeface="Cambria Math" panose="02040503050406030204" pitchFamily="18" charset="0"/>
                                </a:rPr>
                                <m:t>𝐵</m:t>
                              </m:r>
                            </m:e>
                            <m:sub>
                              <m:r>
                                <a:rPr lang="en-IN" i="1" dirty="0" smtClean="0">
                                  <a:solidFill>
                                    <a:schemeClr val="tx1"/>
                                  </a:solidFill>
                                  <a:latin typeface="Cambria Math" panose="02040503050406030204" pitchFamily="18" charset="0"/>
                                </a:rPr>
                                <m:t>𝑧</m:t>
                              </m:r>
                            </m:sub>
                          </m:sSub>
                          <m:d>
                            <m:dPr>
                              <m:ctrlPr>
                                <a:rPr lang="en-IN" i="1" dirty="0" smtClean="0">
                                  <a:solidFill>
                                    <a:schemeClr val="tx1"/>
                                  </a:solidFill>
                                  <a:latin typeface="Cambria Math" panose="02040503050406030204" pitchFamily="18" charset="0"/>
                                </a:rPr>
                              </m:ctrlPr>
                            </m:dPr>
                            <m:e>
                              <m:r>
                                <a:rPr lang="en-IN" i="1" dirty="0" smtClean="0">
                                  <a:solidFill>
                                    <a:schemeClr val="tx1"/>
                                  </a:solidFill>
                                  <a:latin typeface="Cambria Math" panose="02040503050406030204" pitchFamily="18" charset="0"/>
                                </a:rPr>
                                <m:t>𝑥</m:t>
                              </m:r>
                              <m:r>
                                <a:rPr lang="en-IN" i="0" dirty="0" smtClean="0">
                                  <a:solidFill>
                                    <a:schemeClr val="tx1"/>
                                  </a:solidFill>
                                  <a:latin typeface="Cambria Math" panose="02040503050406030204" pitchFamily="18" charset="0"/>
                                </a:rPr>
                                <m:t>,</m:t>
                              </m:r>
                              <m:r>
                                <a:rPr lang="en-IN" i="1" dirty="0" smtClean="0">
                                  <a:solidFill>
                                    <a:schemeClr val="tx1"/>
                                  </a:solidFill>
                                  <a:latin typeface="Cambria Math" panose="02040503050406030204" pitchFamily="18" charset="0"/>
                                </a:rPr>
                                <m:t>𝑦</m:t>
                              </m:r>
                            </m:e>
                          </m:d>
                        </m:e>
                      </m:d>
                    </m:oMath>
                  </m:oMathPara>
                </a14:m>
                <a:endParaRPr lang="en-IN" i="0" dirty="0">
                  <a:solidFill>
                    <a:schemeClr val="tx1"/>
                  </a:solidFill>
                  <a:latin typeface="Calibri" panose="020F0502020204030204" pitchFamily="34" charset="0"/>
                </a:endParaRPr>
              </a:p>
              <a:p>
                <a:r>
                  <a:rPr lang="en-IN" dirty="0">
                    <a:solidFill>
                      <a:schemeClr val="tx1"/>
                    </a:solidFill>
                    <a:latin typeface="Calibri" panose="020F0502020204030204" pitchFamily="34" charset="0"/>
                    <a:ea typeface="Calibri" panose="020F0502020204030204" pitchFamily="34" charset="0"/>
                    <a:cs typeface="Vrinda" panose="020B0502040204020203" pitchFamily="34" charset="0"/>
                  </a:rPr>
                  <a:t>Pressure Balance condition:  </a:t>
                </a:r>
              </a:p>
              <a:p>
                <a:pPr/>
                <a14:m>
                  <m:oMathPara xmlns:m="http://schemas.openxmlformats.org/officeDocument/2006/math">
                    <m:oMathParaPr>
                      <m:jc m:val="centerGroup"/>
                    </m:oMathParaPr>
                    <m:oMath xmlns:m="http://schemas.openxmlformats.org/officeDocument/2006/math">
                      <m:acc>
                        <m:accPr>
                          <m:chr m:val="⃗"/>
                          <m:ctrlPr>
                            <a:rPr lang="en-IN" i="1" dirty="0" smtClean="0">
                              <a:solidFill>
                                <a:schemeClr val="tx1"/>
                              </a:solidFill>
                              <a:latin typeface="Cambria Math" panose="02040503050406030204" pitchFamily="18" charset="0"/>
                            </a:rPr>
                          </m:ctrlPr>
                        </m:accPr>
                        <m:e>
                          <m:r>
                            <m:rPr>
                              <m:sty m:val="p"/>
                            </m:rPr>
                            <a:rPr lang="en-IN" dirty="0" smtClean="0">
                              <a:solidFill>
                                <a:schemeClr val="tx1"/>
                              </a:solidFill>
                              <a:latin typeface="Cambria Math" panose="02040503050406030204" pitchFamily="18" charset="0"/>
                            </a:rPr>
                            <m:t>∇</m:t>
                          </m:r>
                        </m:e>
                      </m:acc>
                      <m:r>
                        <a:rPr lang="en-IN" i="1" dirty="0" smtClean="0">
                          <a:solidFill>
                            <a:schemeClr val="tx1"/>
                          </a:solidFill>
                          <a:latin typeface="Cambria Math" panose="02040503050406030204" pitchFamily="18" charset="0"/>
                        </a:rPr>
                        <m:t>𝑃</m:t>
                      </m:r>
                      <m:r>
                        <a:rPr lang="en-IN" i="0" dirty="0" smtClean="0">
                          <a:solidFill>
                            <a:schemeClr val="tx1"/>
                          </a:solidFill>
                          <a:latin typeface="Cambria Math" panose="02040503050406030204" pitchFamily="18" charset="0"/>
                        </a:rPr>
                        <m:t>=−</m:t>
                      </m:r>
                      <m:acc>
                        <m:accPr>
                          <m:chr m:val="⃗"/>
                          <m:ctrlPr>
                            <a:rPr lang="en-IN" i="1" dirty="0" smtClean="0">
                              <a:solidFill>
                                <a:schemeClr val="tx1"/>
                              </a:solidFill>
                              <a:latin typeface="Cambria Math" panose="02040503050406030204" pitchFamily="18" charset="0"/>
                            </a:rPr>
                          </m:ctrlPr>
                        </m:accPr>
                        <m:e>
                          <m:r>
                            <m:rPr>
                              <m:sty m:val="p"/>
                            </m:rPr>
                            <a:rPr lang="en-IN" i="0" dirty="0" smtClean="0">
                              <a:solidFill>
                                <a:schemeClr val="tx1"/>
                              </a:solidFill>
                              <a:latin typeface="Cambria Math" panose="02040503050406030204" pitchFamily="18" charset="0"/>
                            </a:rPr>
                            <m:t>∇</m:t>
                          </m:r>
                        </m:e>
                      </m:acc>
                      <m:d>
                        <m:dPr>
                          <m:ctrlPr>
                            <a:rPr lang="en-IN" i="1" dirty="0" smtClean="0">
                              <a:solidFill>
                                <a:schemeClr val="tx1"/>
                              </a:solidFill>
                              <a:latin typeface="Cambria Math" panose="02040503050406030204" pitchFamily="18" charset="0"/>
                            </a:rPr>
                          </m:ctrlPr>
                        </m:dPr>
                        <m:e>
                          <m:f>
                            <m:fPr>
                              <m:ctrlPr>
                                <a:rPr lang="en-IN" i="1" dirty="0" smtClean="0">
                                  <a:solidFill>
                                    <a:schemeClr val="tx1"/>
                                  </a:solidFill>
                                  <a:latin typeface="Cambria Math" panose="02040503050406030204" pitchFamily="18" charset="0"/>
                                </a:rPr>
                              </m:ctrlPr>
                            </m:fPr>
                            <m:num>
                              <m:sSup>
                                <m:sSupPr>
                                  <m:ctrlPr>
                                    <a:rPr lang="en-IN" i="1" dirty="0" smtClean="0">
                                      <a:solidFill>
                                        <a:schemeClr val="tx1"/>
                                      </a:solidFill>
                                      <a:latin typeface="Cambria Math" panose="02040503050406030204" pitchFamily="18" charset="0"/>
                                    </a:rPr>
                                  </m:ctrlPr>
                                </m:sSupPr>
                                <m:e>
                                  <m:r>
                                    <a:rPr lang="en-IN" i="1" dirty="0" smtClean="0">
                                      <a:solidFill>
                                        <a:schemeClr val="tx1"/>
                                      </a:solidFill>
                                      <a:latin typeface="Cambria Math" panose="02040503050406030204" pitchFamily="18" charset="0"/>
                                    </a:rPr>
                                    <m:t>𝐵</m:t>
                                  </m:r>
                                </m:e>
                                <m:sup>
                                  <m:r>
                                    <a:rPr lang="en-IN" i="0" dirty="0" smtClean="0">
                                      <a:solidFill>
                                        <a:schemeClr val="tx1"/>
                                      </a:solidFill>
                                      <a:latin typeface="Cambria Math" panose="02040503050406030204" pitchFamily="18" charset="0"/>
                                    </a:rPr>
                                    <m:t>2</m:t>
                                  </m:r>
                                </m:sup>
                              </m:sSup>
                            </m:num>
                            <m:den>
                              <m:r>
                                <a:rPr lang="en-IN" i="0" dirty="0" smtClean="0">
                                  <a:solidFill>
                                    <a:schemeClr val="tx1"/>
                                  </a:solidFill>
                                  <a:latin typeface="Cambria Math" panose="02040503050406030204" pitchFamily="18" charset="0"/>
                                </a:rPr>
                                <m:t>8</m:t>
                              </m:r>
                              <m:r>
                                <a:rPr lang="en-IN" i="1" dirty="0" smtClean="0">
                                  <a:solidFill>
                                    <a:schemeClr val="tx1"/>
                                  </a:solidFill>
                                  <a:latin typeface="Cambria Math" panose="02040503050406030204" pitchFamily="18" charset="0"/>
                                </a:rPr>
                                <m:t>𝜋</m:t>
                              </m:r>
                            </m:den>
                          </m:f>
                        </m:e>
                      </m:d>
                      <m:r>
                        <a:rPr lang="en-IN" i="0" dirty="0" smtClean="0">
                          <a:solidFill>
                            <a:schemeClr val="tx1"/>
                          </a:solidFill>
                          <a:latin typeface="Cambria Math" panose="02040503050406030204" pitchFamily="18" charset="0"/>
                        </a:rPr>
                        <m:t>+</m:t>
                      </m:r>
                      <m:f>
                        <m:fPr>
                          <m:ctrlPr>
                            <a:rPr lang="en-IN" i="1" dirty="0" smtClean="0">
                              <a:solidFill>
                                <a:schemeClr val="tx1"/>
                              </a:solidFill>
                              <a:latin typeface="Cambria Math" panose="02040503050406030204" pitchFamily="18" charset="0"/>
                            </a:rPr>
                          </m:ctrlPr>
                        </m:fPr>
                        <m:num>
                          <m:d>
                            <m:dPr>
                              <m:ctrlPr>
                                <a:rPr lang="en-IN" i="1" dirty="0" smtClean="0">
                                  <a:solidFill>
                                    <a:schemeClr val="tx1"/>
                                  </a:solidFill>
                                  <a:latin typeface="Cambria Math" panose="02040503050406030204" pitchFamily="18" charset="0"/>
                                </a:rPr>
                              </m:ctrlPr>
                            </m:dPr>
                            <m:e>
                              <m:acc>
                                <m:accPr>
                                  <m:chr m:val="⃗"/>
                                  <m:ctrlPr>
                                    <a:rPr lang="en-IN" i="1" dirty="0" smtClean="0">
                                      <a:solidFill>
                                        <a:schemeClr val="tx1"/>
                                      </a:solidFill>
                                      <a:latin typeface="Cambria Math" panose="02040503050406030204" pitchFamily="18" charset="0"/>
                                    </a:rPr>
                                  </m:ctrlPr>
                                </m:accPr>
                                <m:e>
                                  <m:r>
                                    <a:rPr lang="en-IN" i="1" dirty="0" smtClean="0">
                                      <a:solidFill>
                                        <a:schemeClr val="tx1"/>
                                      </a:solidFill>
                                      <a:latin typeface="Cambria Math" panose="02040503050406030204" pitchFamily="18" charset="0"/>
                                    </a:rPr>
                                    <m:t>𝐵</m:t>
                                  </m:r>
                                </m:e>
                              </m:acc>
                              <m:r>
                                <a:rPr lang="en-IN" i="0" dirty="0" smtClean="0">
                                  <a:solidFill>
                                    <a:schemeClr val="tx1"/>
                                  </a:solidFill>
                                  <a:latin typeface="Cambria Math" panose="02040503050406030204" pitchFamily="18" charset="0"/>
                                </a:rPr>
                                <m:t>⋅</m:t>
                              </m:r>
                              <m:acc>
                                <m:accPr>
                                  <m:chr m:val="⃗"/>
                                  <m:ctrlPr>
                                    <a:rPr lang="en-IN" i="1" dirty="0" smtClean="0">
                                      <a:solidFill>
                                        <a:schemeClr val="tx1"/>
                                      </a:solidFill>
                                      <a:latin typeface="Cambria Math" panose="02040503050406030204" pitchFamily="18" charset="0"/>
                                    </a:rPr>
                                  </m:ctrlPr>
                                </m:accPr>
                                <m:e>
                                  <m:r>
                                    <m:rPr>
                                      <m:sty m:val="p"/>
                                    </m:rPr>
                                    <a:rPr lang="en-IN" i="0" dirty="0" smtClean="0">
                                      <a:solidFill>
                                        <a:schemeClr val="tx1"/>
                                      </a:solidFill>
                                      <a:latin typeface="Cambria Math" panose="02040503050406030204" pitchFamily="18" charset="0"/>
                                    </a:rPr>
                                    <m:t>∇</m:t>
                                  </m:r>
                                </m:e>
                              </m:acc>
                            </m:e>
                          </m:d>
                          <m:acc>
                            <m:accPr>
                              <m:chr m:val="⃗"/>
                              <m:ctrlPr>
                                <a:rPr lang="en-IN" i="1" dirty="0" smtClean="0">
                                  <a:solidFill>
                                    <a:schemeClr val="tx1"/>
                                  </a:solidFill>
                                  <a:latin typeface="Cambria Math" panose="02040503050406030204" pitchFamily="18" charset="0"/>
                                </a:rPr>
                              </m:ctrlPr>
                            </m:accPr>
                            <m:e>
                              <m:r>
                                <a:rPr lang="en-IN" i="1" dirty="0" smtClean="0">
                                  <a:solidFill>
                                    <a:schemeClr val="tx1"/>
                                  </a:solidFill>
                                  <a:latin typeface="Cambria Math" panose="02040503050406030204" pitchFamily="18" charset="0"/>
                                </a:rPr>
                                <m:t>𝐵</m:t>
                              </m:r>
                            </m:e>
                          </m:acc>
                        </m:num>
                        <m:den>
                          <m:r>
                            <a:rPr lang="en-IN" i="0" dirty="0" smtClean="0">
                              <a:solidFill>
                                <a:schemeClr val="tx1"/>
                              </a:solidFill>
                              <a:latin typeface="Cambria Math" panose="02040503050406030204" pitchFamily="18" charset="0"/>
                            </a:rPr>
                            <m:t>4</m:t>
                          </m:r>
                          <m:r>
                            <a:rPr lang="en-IN" i="1" dirty="0" smtClean="0">
                              <a:solidFill>
                                <a:schemeClr val="tx1"/>
                              </a:solidFill>
                              <a:latin typeface="Cambria Math" panose="02040503050406030204" pitchFamily="18" charset="0"/>
                            </a:rPr>
                            <m:t>𝜋</m:t>
                          </m:r>
                        </m:den>
                      </m:f>
                    </m:oMath>
                  </m:oMathPara>
                </a14:m>
                <a:endParaRPr lang="en-IN" dirty="0">
                  <a:solidFill>
                    <a:schemeClr val="tx1"/>
                  </a:solidFill>
                  <a:latin typeface="Calibri" panose="020F0502020204030204" pitchFamily="34" charset="0"/>
                  <a:ea typeface="Calibri" panose="020F0502020204030204" pitchFamily="34" charset="0"/>
                  <a:cs typeface="Vrinda" panose="020B0502040204020203" pitchFamily="34" charset="0"/>
                </a:endParaRPr>
              </a:p>
              <a:p>
                <a:r>
                  <a:rPr lang="en-IN" dirty="0">
                    <a:solidFill>
                      <a:schemeClr val="tx1"/>
                    </a:solidFill>
                    <a:latin typeface="Calibri" panose="020F0502020204030204" pitchFamily="34" charset="0"/>
                    <a:ea typeface="Calibri" panose="020F0502020204030204" pitchFamily="34" charset="0"/>
                    <a:cs typeface="Vrinda" panose="020B0502040204020203" pitchFamily="34" charset="0"/>
                  </a:rPr>
                  <a:t>We have to </a:t>
                </a:r>
                <a:r>
                  <a:rPr lang="en-IN" dirty="0" err="1">
                    <a:solidFill>
                      <a:schemeClr val="tx1"/>
                    </a:solidFill>
                    <a:latin typeface="Calibri" panose="020F0502020204030204" pitchFamily="34" charset="0"/>
                    <a:ea typeface="Calibri" panose="020F0502020204030204" pitchFamily="34" charset="0"/>
                    <a:cs typeface="Vrinda" panose="020B0502040204020203" pitchFamily="34" charset="0"/>
                  </a:rPr>
                  <a:t>substitude</a:t>
                </a:r>
                <a:r>
                  <a:rPr lang="en-IN" dirty="0">
                    <a:solidFill>
                      <a:schemeClr val="tx1"/>
                    </a:solidFill>
                    <a:latin typeface="Calibri" panose="020F0502020204030204" pitchFamily="34" charset="0"/>
                    <a:ea typeface="Calibri" panose="020F0502020204030204" pitchFamily="34" charset="0"/>
                    <a:cs typeface="Vrinda" panose="020B0502040204020203" pitchFamily="34" charset="0"/>
                  </a:rPr>
                  <a:t> B in pressure balance </a:t>
                </a:r>
                <a:r>
                  <a:rPr lang="en-IN" dirty="0" err="1">
                    <a:solidFill>
                      <a:schemeClr val="tx1"/>
                    </a:solidFill>
                    <a:latin typeface="Calibri" panose="020F0502020204030204" pitchFamily="34" charset="0"/>
                    <a:ea typeface="Calibri" panose="020F0502020204030204" pitchFamily="34" charset="0"/>
                    <a:cs typeface="Vrinda" panose="020B0502040204020203" pitchFamily="34" charset="0"/>
                  </a:rPr>
                  <a:t>eq</a:t>
                </a:r>
                <a:endParaRPr lang="en-IN" dirty="0">
                  <a:solidFill>
                    <a:schemeClr val="tx1"/>
                  </a:solidFill>
                  <a:latin typeface="Calibri" panose="020F0502020204030204" pitchFamily="34" charset="0"/>
                  <a:ea typeface="Calibri" panose="020F0502020204030204" pitchFamily="34" charset="0"/>
                  <a:cs typeface="Vrinda" panose="020B0502040204020203" pitchFamily="34" charset="0"/>
                </a:endParaRPr>
              </a:p>
              <a:p>
                <a:pPr/>
                <a14:m>
                  <m:oMathPara xmlns:m="http://schemas.openxmlformats.org/officeDocument/2006/math">
                    <m:oMathParaPr>
                      <m:jc m:val="centerGroup"/>
                    </m:oMathParaPr>
                    <m:oMath xmlns:m="http://schemas.openxmlformats.org/officeDocument/2006/math">
                      <m:sSup>
                        <m:sSupPr>
                          <m:ctrlPr>
                            <a:rPr lang="en-IN" i="1" dirty="0" smtClean="0">
                              <a:solidFill>
                                <a:schemeClr val="tx1"/>
                              </a:solidFill>
                              <a:latin typeface="Cambria Math" panose="02040503050406030204" pitchFamily="18" charset="0"/>
                            </a:rPr>
                          </m:ctrlPr>
                        </m:sSupPr>
                        <m:e>
                          <m:r>
                            <m:rPr>
                              <m:sty m:val="p"/>
                            </m:rPr>
                            <a:rPr lang="en-IN" dirty="0" smtClean="0">
                              <a:solidFill>
                                <a:schemeClr val="tx1"/>
                              </a:solidFill>
                              <a:latin typeface="Cambria Math" panose="02040503050406030204" pitchFamily="18" charset="0"/>
                            </a:rPr>
                            <m:t>∇</m:t>
                          </m:r>
                        </m:e>
                        <m:sup>
                          <m:r>
                            <a:rPr lang="en-IN" i="0" dirty="0" smtClean="0">
                              <a:solidFill>
                                <a:schemeClr val="tx1"/>
                              </a:solidFill>
                              <a:latin typeface="Cambria Math" panose="02040503050406030204" pitchFamily="18" charset="0"/>
                            </a:rPr>
                            <m:t>2</m:t>
                          </m:r>
                        </m:sup>
                      </m:sSup>
                      <m:r>
                        <a:rPr lang="en-IN" i="1" dirty="0" smtClean="0">
                          <a:solidFill>
                            <a:schemeClr val="tx1"/>
                          </a:solidFill>
                          <a:latin typeface="Cambria Math" panose="02040503050406030204" pitchFamily="18" charset="0"/>
                        </a:rPr>
                        <m:t>𝐴</m:t>
                      </m:r>
                      <m:r>
                        <a:rPr lang="en-IN" i="0" dirty="0" smtClean="0">
                          <a:solidFill>
                            <a:schemeClr val="tx1"/>
                          </a:solidFill>
                          <a:latin typeface="Cambria Math" panose="02040503050406030204" pitchFamily="18" charset="0"/>
                        </a:rPr>
                        <m:t>=−4</m:t>
                      </m:r>
                      <m:r>
                        <a:rPr lang="en-IN" i="1" dirty="0" smtClean="0">
                          <a:solidFill>
                            <a:schemeClr val="tx1"/>
                          </a:solidFill>
                          <a:latin typeface="Cambria Math" panose="02040503050406030204" pitchFamily="18" charset="0"/>
                        </a:rPr>
                        <m:t>𝜋</m:t>
                      </m:r>
                      <m:f>
                        <m:fPr>
                          <m:ctrlPr>
                            <a:rPr lang="en-IN" i="1" dirty="0" smtClean="0">
                              <a:solidFill>
                                <a:schemeClr val="tx1"/>
                              </a:solidFill>
                              <a:latin typeface="Cambria Math" panose="02040503050406030204" pitchFamily="18" charset="0"/>
                            </a:rPr>
                          </m:ctrlPr>
                        </m:fPr>
                        <m:num>
                          <m:r>
                            <a:rPr lang="en-IN" i="0" dirty="0" smtClean="0">
                              <a:solidFill>
                                <a:schemeClr val="tx1"/>
                              </a:solidFill>
                              <a:latin typeface="Cambria Math" panose="02040503050406030204" pitchFamily="18" charset="0"/>
                            </a:rPr>
                            <m:t>ⅆ</m:t>
                          </m:r>
                        </m:num>
                        <m:den>
                          <m:r>
                            <a:rPr lang="en-IN" i="0" dirty="0" smtClean="0">
                              <a:solidFill>
                                <a:schemeClr val="tx1"/>
                              </a:solidFill>
                              <a:latin typeface="Cambria Math" panose="02040503050406030204" pitchFamily="18" charset="0"/>
                            </a:rPr>
                            <m:t>ⅆ</m:t>
                          </m:r>
                          <m:r>
                            <a:rPr lang="en-IN" i="1" dirty="0" smtClean="0">
                              <a:solidFill>
                                <a:schemeClr val="tx1"/>
                              </a:solidFill>
                              <a:latin typeface="Cambria Math" panose="02040503050406030204" pitchFamily="18" charset="0"/>
                            </a:rPr>
                            <m:t>𝐴</m:t>
                          </m:r>
                        </m:den>
                      </m:f>
                      <m:d>
                        <m:dPr>
                          <m:ctrlPr>
                            <a:rPr lang="en-IN" i="1" dirty="0" smtClean="0">
                              <a:solidFill>
                                <a:schemeClr val="tx1"/>
                              </a:solidFill>
                              <a:latin typeface="Cambria Math" panose="02040503050406030204" pitchFamily="18" charset="0"/>
                            </a:rPr>
                          </m:ctrlPr>
                        </m:dPr>
                        <m:e>
                          <m:r>
                            <a:rPr lang="en-IN" i="1" dirty="0" smtClean="0">
                              <a:solidFill>
                                <a:schemeClr val="tx1"/>
                              </a:solidFill>
                              <a:latin typeface="Cambria Math" panose="02040503050406030204" pitchFamily="18" charset="0"/>
                            </a:rPr>
                            <m:t>𝑃</m:t>
                          </m:r>
                          <m:r>
                            <a:rPr lang="en-IN" i="0" dirty="0" smtClean="0">
                              <a:solidFill>
                                <a:schemeClr val="tx1"/>
                              </a:solidFill>
                              <a:latin typeface="Cambria Math" panose="02040503050406030204" pitchFamily="18" charset="0"/>
                            </a:rPr>
                            <m:t>+</m:t>
                          </m:r>
                          <m:f>
                            <m:fPr>
                              <m:ctrlPr>
                                <a:rPr lang="en-IN" i="1" dirty="0" smtClean="0">
                                  <a:solidFill>
                                    <a:schemeClr val="tx1"/>
                                  </a:solidFill>
                                  <a:latin typeface="Cambria Math" panose="02040503050406030204" pitchFamily="18" charset="0"/>
                                </a:rPr>
                              </m:ctrlPr>
                            </m:fPr>
                            <m:num>
                              <m:sSubSup>
                                <m:sSubSupPr>
                                  <m:ctrlPr>
                                    <a:rPr lang="en-IN" i="1" dirty="0" smtClean="0">
                                      <a:solidFill>
                                        <a:schemeClr val="tx1"/>
                                      </a:solidFill>
                                      <a:latin typeface="Cambria Math" panose="02040503050406030204" pitchFamily="18" charset="0"/>
                                    </a:rPr>
                                  </m:ctrlPr>
                                </m:sSubSupPr>
                                <m:e>
                                  <m:r>
                                    <a:rPr lang="en-IN" i="1" dirty="0" smtClean="0">
                                      <a:solidFill>
                                        <a:schemeClr val="tx1"/>
                                      </a:solidFill>
                                      <a:latin typeface="Cambria Math" panose="02040503050406030204" pitchFamily="18" charset="0"/>
                                    </a:rPr>
                                    <m:t>𝐵</m:t>
                                  </m:r>
                                </m:e>
                                <m:sub>
                                  <m:r>
                                    <a:rPr lang="en-IN" i="1" dirty="0" smtClean="0">
                                      <a:solidFill>
                                        <a:schemeClr val="tx1"/>
                                      </a:solidFill>
                                      <a:latin typeface="Cambria Math" panose="02040503050406030204" pitchFamily="18" charset="0"/>
                                    </a:rPr>
                                    <m:t>𝑧</m:t>
                                  </m:r>
                                </m:sub>
                                <m:sup>
                                  <m:r>
                                    <a:rPr lang="en-IN" i="0" dirty="0" smtClean="0">
                                      <a:solidFill>
                                        <a:schemeClr val="tx1"/>
                                      </a:solidFill>
                                      <a:latin typeface="Cambria Math" panose="02040503050406030204" pitchFamily="18" charset="0"/>
                                    </a:rPr>
                                    <m:t>2</m:t>
                                  </m:r>
                                </m:sup>
                              </m:sSubSup>
                            </m:num>
                            <m:den>
                              <m:r>
                                <a:rPr lang="en-IN" i="0" dirty="0" smtClean="0">
                                  <a:solidFill>
                                    <a:schemeClr val="tx1"/>
                                  </a:solidFill>
                                  <a:latin typeface="Cambria Math" panose="02040503050406030204" pitchFamily="18" charset="0"/>
                                </a:rPr>
                                <m:t>8</m:t>
                              </m:r>
                              <m:r>
                                <a:rPr lang="en-IN" i="1" dirty="0" smtClean="0">
                                  <a:solidFill>
                                    <a:schemeClr val="tx1"/>
                                  </a:solidFill>
                                  <a:latin typeface="Cambria Math" panose="02040503050406030204" pitchFamily="18" charset="0"/>
                                </a:rPr>
                                <m:t>𝜋</m:t>
                              </m:r>
                            </m:den>
                          </m:f>
                        </m:e>
                      </m:d>
                    </m:oMath>
                  </m:oMathPara>
                </a14:m>
                <a:endParaRPr lang="en-IN" dirty="0">
                  <a:latin typeface="Calibri" panose="020F0502020204030204" pitchFamily="34" charset="0"/>
                  <a:ea typeface="Calibri" panose="020F0502020204030204" pitchFamily="34" charset="0"/>
                  <a:cs typeface="Vrinda" panose="020B0502040204020203" pitchFamily="34" charset="0"/>
                </a:endParaRPr>
              </a:p>
              <a:p>
                <a:endParaRPr lang="en-IN" dirty="0">
                  <a:latin typeface="Calibri" panose="020F0502020204030204" pitchFamily="34" charset="0"/>
                  <a:ea typeface="Calibri" panose="020F0502020204030204" pitchFamily="34" charset="0"/>
                  <a:cs typeface="Vrinda" panose="020B0502040204020203" pitchFamily="34" charset="0"/>
                </a:endParaRPr>
              </a:p>
              <a:p>
                <a:r>
                  <a:rPr lang="en-IN" sz="1800" dirty="0">
                    <a:effectLst/>
                    <a:latin typeface="Calibri" panose="020F0502020204030204" pitchFamily="34" charset="0"/>
                    <a:ea typeface="Calibri" panose="020F0502020204030204" pitchFamily="34" charset="0"/>
                    <a:cs typeface="Vrinda" panose="020B0502040204020203" pitchFamily="34" charset="0"/>
                  </a:rPr>
                  <a:t>Detailed sol: PTO</a:t>
                </a:r>
              </a:p>
              <a:p>
                <a:r>
                  <a:rPr lang="en-IN" sz="1800" dirty="0">
                    <a:effectLst/>
                    <a:latin typeface="Calibri" panose="020F0502020204030204" pitchFamily="34" charset="0"/>
                    <a:ea typeface="Calibri" panose="020F0502020204030204" pitchFamily="34" charset="0"/>
                    <a:cs typeface="Vrinda" panose="020B0502040204020203" pitchFamily="34" charset="0"/>
                  </a:rPr>
                  <a:t> </a:t>
                </a:r>
                <a:endParaRPr lang="en-IN" dirty="0"/>
              </a:p>
            </p:txBody>
          </p:sp>
        </mc:Choice>
        <mc:Fallback xmlns="">
          <p:sp>
            <p:nvSpPr>
              <p:cNvPr id="5" name="TextBox 4">
                <a:extLst>
                  <a:ext uri="{FF2B5EF4-FFF2-40B4-BE49-F238E27FC236}">
                    <a16:creationId xmlns:a16="http://schemas.microsoft.com/office/drawing/2014/main" id="{03661C95-750E-42F9-BE88-E8028A03D71B}"/>
                  </a:ext>
                </a:extLst>
              </p:cNvPr>
              <p:cNvSpPr txBox="1">
                <a:spLocks noRot="1" noChangeAspect="1" noMove="1" noResize="1" noEditPoints="1" noAdjustHandles="1" noChangeArrowheads="1" noChangeShapeType="1" noTextEdit="1"/>
              </p:cNvSpPr>
              <p:nvPr/>
            </p:nvSpPr>
            <p:spPr>
              <a:xfrm>
                <a:off x="438912" y="638294"/>
                <a:ext cx="11676888" cy="5459059"/>
              </a:xfrm>
              <a:prstGeom prst="rect">
                <a:avLst/>
              </a:prstGeom>
              <a:blipFill>
                <a:blip r:embed="rId2"/>
                <a:stretch>
                  <a:fillRect l="-522" t="-670"/>
                </a:stretch>
              </a:blipFill>
            </p:spPr>
            <p:txBody>
              <a:bodyPr/>
              <a:lstStyle/>
              <a:p>
                <a:r>
                  <a:rPr lang="en-IN">
                    <a:noFill/>
                  </a:rPr>
                  <a:t> </a:t>
                </a:r>
              </a:p>
            </p:txBody>
          </p:sp>
        </mc:Fallback>
      </mc:AlternateContent>
      <p:sp>
        <p:nvSpPr>
          <p:cNvPr id="3" name="Arrow: Right 2">
            <a:extLst>
              <a:ext uri="{FF2B5EF4-FFF2-40B4-BE49-F238E27FC236}">
                <a16:creationId xmlns:a16="http://schemas.microsoft.com/office/drawing/2014/main" id="{ADF3796B-8DA7-446D-931E-AEF4B24700BD}"/>
              </a:ext>
            </a:extLst>
          </p:cNvPr>
          <p:cNvSpPr/>
          <p:nvPr/>
        </p:nvSpPr>
        <p:spPr>
          <a:xfrm>
            <a:off x="3383280" y="1481328"/>
            <a:ext cx="384048" cy="237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2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06" name="TextBox 505">
                <a:extLst>
                  <a:ext uri="{FF2B5EF4-FFF2-40B4-BE49-F238E27FC236}">
                    <a16:creationId xmlns:a16="http://schemas.microsoft.com/office/drawing/2014/main" id="{25471E01-88DA-4ABB-9CCA-7757FC260CC8}"/>
                  </a:ext>
                </a:extLst>
              </p:cNvPr>
              <p:cNvSpPr txBox="1"/>
              <p:nvPr/>
            </p:nvSpPr>
            <p:spPr>
              <a:xfrm>
                <a:off x="1134374" y="918713"/>
                <a:ext cx="8673860" cy="6639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IN" i="1" smtClean="0">
                              <a:solidFill>
                                <a:srgbClr val="836967"/>
                              </a:solidFill>
                              <a:latin typeface="Cambria Math" panose="02040503050406030204" pitchFamily="18" charset="0"/>
                            </a:rPr>
                          </m:ctrlPr>
                        </m:fPr>
                        <m:num>
                          <m:r>
                            <a:rPr lang="en-IN">
                              <a:latin typeface="Cambria Math" panose="02040503050406030204" pitchFamily="18" charset="0"/>
                            </a:rPr>
                            <m:t>ⅆ</m:t>
                          </m:r>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𝑣</m:t>
                              </m:r>
                            </m:e>
                          </m:acc>
                        </m:num>
                        <m:den>
                          <m:r>
                            <a:rPr lang="en-IN" i="0">
                              <a:latin typeface="Cambria Math" panose="02040503050406030204" pitchFamily="18" charset="0"/>
                            </a:rPr>
                            <m:t>ⅆ</m:t>
                          </m:r>
                          <m:r>
                            <a:rPr lang="en-IN" i="1">
                              <a:latin typeface="Cambria Math" panose="02040503050406030204" pitchFamily="18" charset="0"/>
                            </a:rPr>
                            <m:t>𝑡</m:t>
                          </m:r>
                        </m:den>
                      </m:f>
                      <m:r>
                        <a:rPr lang="en-IN" i="0">
                          <a:latin typeface="Cambria Math" panose="02040503050406030204" pitchFamily="18" charset="0"/>
                        </a:rPr>
                        <m:t>=</m:t>
                      </m:r>
                      <m:sSub>
                        <m:sSubPr>
                          <m:ctrlPr>
                            <a:rPr lang="en-IN" i="1">
                              <a:solidFill>
                                <a:srgbClr val="836967"/>
                              </a:solidFill>
                              <a:latin typeface="Cambria Math" panose="02040503050406030204" pitchFamily="18" charset="0"/>
                            </a:rPr>
                          </m:ctrlPr>
                        </m:sSubPr>
                        <m:e>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𝐹</m:t>
                              </m:r>
                            </m:e>
                          </m:acc>
                        </m:e>
                        <m:sub>
                          <m:r>
                            <a:rPr lang="en-IN" i="1">
                              <a:latin typeface="Cambria Math" panose="02040503050406030204" pitchFamily="18" charset="0"/>
                            </a:rPr>
                            <m:t>𝑔</m:t>
                          </m:r>
                        </m:sub>
                      </m:sSub>
                      <m:r>
                        <a:rPr lang="en-IN" i="0">
                          <a:latin typeface="Cambria Math" panose="02040503050406030204" pitchFamily="18" charset="0"/>
                        </a:rPr>
                        <m:t>−</m:t>
                      </m:r>
                      <m:f>
                        <m:fPr>
                          <m:ctrlPr>
                            <a:rPr lang="en-IN" i="1">
                              <a:solidFill>
                                <a:srgbClr val="836967"/>
                              </a:solidFill>
                              <a:latin typeface="Cambria Math" panose="02040503050406030204" pitchFamily="18" charset="0"/>
                            </a:rPr>
                          </m:ctrlPr>
                        </m:fPr>
                        <m:num>
                          <m:r>
                            <a:rPr lang="en-IN" i="0">
                              <a:latin typeface="Cambria Math" panose="02040503050406030204" pitchFamily="18" charset="0"/>
                            </a:rPr>
                            <m:t>1</m:t>
                          </m:r>
                        </m:num>
                        <m:den>
                          <m:r>
                            <a:rPr lang="en-IN" i="1">
                              <a:latin typeface="Cambria Math" panose="02040503050406030204" pitchFamily="18" charset="0"/>
                            </a:rPr>
                            <m:t>𝜌</m:t>
                          </m:r>
                        </m:den>
                      </m:f>
                      <m:acc>
                        <m:accPr>
                          <m:chr m:val="⃗"/>
                          <m:ctrlPr>
                            <a:rPr lang="en-IN" i="1">
                              <a:solidFill>
                                <a:srgbClr val="836967"/>
                              </a:solidFill>
                              <a:latin typeface="Cambria Math" panose="02040503050406030204" pitchFamily="18" charset="0"/>
                            </a:rPr>
                          </m:ctrlPr>
                        </m:accPr>
                        <m:e>
                          <m:r>
                            <m:rPr>
                              <m:sty m:val="p"/>
                            </m:rPr>
                            <a:rPr lang="en-IN" i="0">
                              <a:latin typeface="Cambria Math" panose="02040503050406030204" pitchFamily="18" charset="0"/>
                            </a:rPr>
                            <m:t>∇</m:t>
                          </m:r>
                        </m:e>
                      </m:acc>
                      <m:d>
                        <m:dPr>
                          <m:ctrlPr>
                            <a:rPr lang="en-IN" i="1">
                              <a:solidFill>
                                <a:srgbClr val="836967"/>
                              </a:solidFill>
                              <a:latin typeface="Cambria Math" panose="02040503050406030204" pitchFamily="18" charset="0"/>
                            </a:rPr>
                          </m:ctrlPr>
                        </m:dPr>
                        <m:e>
                          <m:r>
                            <a:rPr lang="en-IN" i="1">
                              <a:latin typeface="Cambria Math" panose="02040503050406030204" pitchFamily="18" charset="0"/>
                            </a:rPr>
                            <m:t>𝑃</m:t>
                          </m:r>
                          <m:r>
                            <a:rPr lang="en-IN" i="0">
                              <a:latin typeface="Cambria Math" panose="02040503050406030204" pitchFamily="18" charset="0"/>
                            </a:rPr>
                            <m:t>+</m:t>
                          </m:r>
                          <m:f>
                            <m:fPr>
                              <m:ctrlPr>
                                <a:rPr lang="en-IN" i="1">
                                  <a:solidFill>
                                    <a:srgbClr val="836967"/>
                                  </a:solidFill>
                                  <a:latin typeface="Cambria Math" panose="02040503050406030204" pitchFamily="18" charset="0"/>
                                </a:rPr>
                              </m:ctrlPr>
                            </m:fPr>
                            <m:num>
                              <m:sSup>
                                <m:sSupPr>
                                  <m:ctrlPr>
                                    <a:rPr lang="en-IN" i="1">
                                      <a:solidFill>
                                        <a:srgbClr val="836967"/>
                                      </a:solidFill>
                                      <a:latin typeface="Cambria Math" panose="02040503050406030204" pitchFamily="18" charset="0"/>
                                    </a:rPr>
                                  </m:ctrlPr>
                                </m:sSupPr>
                                <m:e>
                                  <m:r>
                                    <a:rPr lang="en-IN" i="1">
                                      <a:latin typeface="Cambria Math" panose="02040503050406030204" pitchFamily="18" charset="0"/>
                                    </a:rPr>
                                    <m:t>𝐵</m:t>
                                  </m:r>
                                </m:e>
                                <m:sup>
                                  <m:r>
                                    <a:rPr lang="en-IN" i="0">
                                      <a:latin typeface="Cambria Math" panose="02040503050406030204" pitchFamily="18" charset="0"/>
                                    </a:rPr>
                                    <m:t>2</m:t>
                                  </m:r>
                                </m:sup>
                              </m:sSup>
                            </m:num>
                            <m:den>
                              <m:r>
                                <a:rPr lang="en-IN" i="0">
                                  <a:latin typeface="Cambria Math" panose="02040503050406030204" pitchFamily="18" charset="0"/>
                                </a:rPr>
                                <m:t>8</m:t>
                              </m:r>
                              <m:r>
                                <a:rPr lang="en-IN" i="1">
                                  <a:latin typeface="Cambria Math" panose="02040503050406030204" pitchFamily="18" charset="0"/>
                                </a:rPr>
                                <m:t>𝜋</m:t>
                              </m:r>
                            </m:den>
                          </m:f>
                        </m:e>
                      </m:d>
                      <m:r>
                        <a:rPr lang="en-IN" i="0">
                          <a:latin typeface="Cambria Math" panose="02040503050406030204" pitchFamily="18" charset="0"/>
                        </a:rPr>
                        <m:t>+</m:t>
                      </m:r>
                      <m:f>
                        <m:fPr>
                          <m:ctrlPr>
                            <a:rPr lang="en-IN" i="1">
                              <a:solidFill>
                                <a:srgbClr val="836967"/>
                              </a:solidFill>
                              <a:latin typeface="Cambria Math" panose="02040503050406030204" pitchFamily="18" charset="0"/>
                            </a:rPr>
                          </m:ctrlPr>
                        </m:fPr>
                        <m:num>
                          <m:d>
                            <m:dPr>
                              <m:ctrlPr>
                                <a:rPr lang="en-IN" i="1">
                                  <a:solidFill>
                                    <a:srgbClr val="836967"/>
                                  </a:solidFill>
                                  <a:latin typeface="Cambria Math" panose="02040503050406030204" pitchFamily="18" charset="0"/>
                                </a:rPr>
                              </m:ctrlPr>
                            </m:dPr>
                            <m:e>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𝐵</m:t>
                                  </m:r>
                                </m:e>
                              </m:acc>
                              <m:r>
                                <a:rPr lang="en-IN" i="0">
                                  <a:latin typeface="Cambria Math" panose="02040503050406030204" pitchFamily="18" charset="0"/>
                                </a:rPr>
                                <m:t>⋅</m:t>
                              </m:r>
                              <m:acc>
                                <m:accPr>
                                  <m:chr m:val="⃗"/>
                                  <m:ctrlPr>
                                    <a:rPr lang="en-IN" i="1">
                                      <a:solidFill>
                                        <a:srgbClr val="836967"/>
                                      </a:solidFill>
                                      <a:latin typeface="Cambria Math" panose="02040503050406030204" pitchFamily="18" charset="0"/>
                                    </a:rPr>
                                  </m:ctrlPr>
                                </m:accPr>
                                <m:e>
                                  <m:r>
                                    <m:rPr>
                                      <m:sty m:val="p"/>
                                    </m:rPr>
                                    <a:rPr lang="en-IN" i="0">
                                      <a:latin typeface="Cambria Math" panose="02040503050406030204" pitchFamily="18" charset="0"/>
                                    </a:rPr>
                                    <m:t>∇</m:t>
                                  </m:r>
                                </m:e>
                              </m:acc>
                            </m:e>
                          </m:d>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𝐵</m:t>
                              </m:r>
                            </m:e>
                          </m:acc>
                        </m:num>
                        <m:den>
                          <m:r>
                            <a:rPr lang="en-IN" i="0">
                              <a:latin typeface="Cambria Math" panose="02040503050406030204" pitchFamily="18" charset="0"/>
                            </a:rPr>
                            <m:t>4</m:t>
                          </m:r>
                          <m:r>
                            <a:rPr lang="en-IN" i="1">
                              <a:latin typeface="Cambria Math" panose="02040503050406030204" pitchFamily="18" charset="0"/>
                            </a:rPr>
                            <m:t>𝜋</m:t>
                          </m:r>
                          <m:r>
                            <m:rPr>
                              <m:sty m:val="p"/>
                            </m:rPr>
                            <a:rPr lang="el-GR" i="1" smtClean="0">
                              <a:latin typeface="Cambria Math" panose="02040503050406030204" pitchFamily="18" charset="0"/>
                            </a:rPr>
                            <m:t>ρ</m:t>
                          </m:r>
                        </m:den>
                      </m:f>
                    </m:oMath>
                  </m:oMathPara>
                </a14:m>
                <a:endParaRPr lang="en-IN" dirty="0"/>
              </a:p>
            </p:txBody>
          </p:sp>
        </mc:Choice>
        <mc:Fallback xmlns="">
          <p:sp>
            <p:nvSpPr>
              <p:cNvPr id="506" name="TextBox 505">
                <a:extLst>
                  <a:ext uri="{FF2B5EF4-FFF2-40B4-BE49-F238E27FC236}">
                    <a16:creationId xmlns:a16="http://schemas.microsoft.com/office/drawing/2014/main" id="{25471E01-88DA-4ABB-9CCA-7757FC260CC8}"/>
                  </a:ext>
                </a:extLst>
              </p:cNvPr>
              <p:cNvSpPr txBox="1">
                <a:spLocks noRot="1" noChangeAspect="1" noMove="1" noResize="1" noEditPoints="1" noAdjustHandles="1" noChangeArrowheads="1" noChangeShapeType="1" noTextEdit="1"/>
              </p:cNvSpPr>
              <p:nvPr/>
            </p:nvSpPr>
            <p:spPr>
              <a:xfrm>
                <a:off x="1134374" y="918713"/>
                <a:ext cx="8673860" cy="663964"/>
              </a:xfrm>
              <a:prstGeom prst="rect">
                <a:avLst/>
              </a:prstGeom>
              <a:blipFill>
                <a:blip r:embed="rId2"/>
                <a:stretch>
                  <a:fillRect/>
                </a:stretch>
              </a:blipFill>
            </p:spPr>
            <p:txBody>
              <a:bodyPr/>
              <a:lstStyle/>
              <a:p>
                <a:r>
                  <a:rPr lang="en-IN">
                    <a:noFill/>
                  </a:rPr>
                  <a:t> </a:t>
                </a:r>
              </a:p>
            </p:txBody>
          </p:sp>
        </mc:Fallback>
      </mc:AlternateContent>
      <p:grpSp>
        <p:nvGrpSpPr>
          <p:cNvPr id="509" name="Group 508">
            <a:extLst>
              <a:ext uri="{FF2B5EF4-FFF2-40B4-BE49-F238E27FC236}">
                <a16:creationId xmlns:a16="http://schemas.microsoft.com/office/drawing/2014/main" id="{C644C673-2BCB-4201-9FD3-89DD7CD2FB7C}"/>
              </a:ext>
            </a:extLst>
          </p:cNvPr>
          <p:cNvGrpSpPr/>
          <p:nvPr/>
        </p:nvGrpSpPr>
        <p:grpSpPr>
          <a:xfrm>
            <a:off x="3474557" y="740710"/>
            <a:ext cx="511560" cy="1256760"/>
            <a:chOff x="3474557" y="740710"/>
            <a:chExt cx="511560" cy="1256760"/>
          </a:xfrm>
        </p:grpSpPr>
        <mc:AlternateContent xmlns:mc="http://schemas.openxmlformats.org/markup-compatibility/2006" xmlns:p14="http://schemas.microsoft.com/office/powerpoint/2010/main">
          <mc:Choice Requires="p14">
            <p:contentPart p14:bwMode="auto" r:id="rId3">
              <p14:nvContentPartPr>
                <p14:cNvPr id="507" name="Ink 506">
                  <a:extLst>
                    <a:ext uri="{FF2B5EF4-FFF2-40B4-BE49-F238E27FC236}">
                      <a16:creationId xmlns:a16="http://schemas.microsoft.com/office/drawing/2014/main" id="{53C234F7-3DCE-4DB2-B695-E27A93D259A0}"/>
                    </a:ext>
                  </a:extLst>
                </p14:cNvPr>
                <p14:cNvContentPartPr/>
                <p14:nvPr/>
              </p14:nvContentPartPr>
              <p14:xfrm>
                <a:off x="3474557" y="740710"/>
                <a:ext cx="511560" cy="998280"/>
              </p14:xfrm>
            </p:contentPart>
          </mc:Choice>
          <mc:Fallback xmlns="">
            <p:pic>
              <p:nvPicPr>
                <p:cNvPr id="507" name="Ink 506">
                  <a:extLst>
                    <a:ext uri="{FF2B5EF4-FFF2-40B4-BE49-F238E27FC236}">
                      <a16:creationId xmlns:a16="http://schemas.microsoft.com/office/drawing/2014/main" id="{53C234F7-3DCE-4DB2-B695-E27A93D259A0}"/>
                    </a:ext>
                  </a:extLst>
                </p:cNvPr>
                <p:cNvPicPr/>
                <p:nvPr/>
              </p:nvPicPr>
              <p:blipFill>
                <a:blip r:embed="rId4"/>
                <a:stretch>
                  <a:fillRect/>
                </a:stretch>
              </p:blipFill>
              <p:spPr>
                <a:xfrm>
                  <a:off x="3465557" y="731707"/>
                  <a:ext cx="529200" cy="101592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08" name="Ink 507">
                  <a:extLst>
                    <a:ext uri="{FF2B5EF4-FFF2-40B4-BE49-F238E27FC236}">
                      <a16:creationId xmlns:a16="http://schemas.microsoft.com/office/drawing/2014/main" id="{96D4344D-D72D-490B-9F2B-F67F28283D01}"/>
                    </a:ext>
                  </a:extLst>
                </p14:cNvPr>
                <p14:cNvContentPartPr/>
                <p14:nvPr/>
              </p14:nvContentPartPr>
              <p14:xfrm>
                <a:off x="3654197" y="1758430"/>
                <a:ext cx="122400" cy="239040"/>
              </p14:xfrm>
            </p:contentPart>
          </mc:Choice>
          <mc:Fallback xmlns="">
            <p:pic>
              <p:nvPicPr>
                <p:cNvPr id="508" name="Ink 507">
                  <a:extLst>
                    <a:ext uri="{FF2B5EF4-FFF2-40B4-BE49-F238E27FC236}">
                      <a16:creationId xmlns:a16="http://schemas.microsoft.com/office/drawing/2014/main" id="{96D4344D-D72D-490B-9F2B-F67F28283D01}"/>
                    </a:ext>
                  </a:extLst>
                </p:cNvPr>
                <p:cNvPicPr/>
                <p:nvPr/>
              </p:nvPicPr>
              <p:blipFill>
                <a:blip r:embed="rId6"/>
                <a:stretch>
                  <a:fillRect/>
                </a:stretch>
              </p:blipFill>
              <p:spPr>
                <a:xfrm>
                  <a:off x="3645197" y="1749430"/>
                  <a:ext cx="140040" cy="256680"/>
                </a:xfrm>
                <a:prstGeom prst="rect">
                  <a:avLst/>
                </a:prstGeom>
              </p:spPr>
            </p:pic>
          </mc:Fallback>
        </mc:AlternateContent>
      </p:grpSp>
      <mc:AlternateContent xmlns:mc="http://schemas.openxmlformats.org/markup-compatibility/2006" xmlns:a14="http://schemas.microsoft.com/office/drawing/2010/main">
        <mc:Choice Requires="a14">
          <p:sp>
            <p:nvSpPr>
              <p:cNvPr id="519" name="TextBox 518">
                <a:extLst>
                  <a:ext uri="{FF2B5EF4-FFF2-40B4-BE49-F238E27FC236}">
                    <a16:creationId xmlns:a16="http://schemas.microsoft.com/office/drawing/2014/main" id="{32AB8625-2F7C-489A-A820-9DD5812B8A53}"/>
                  </a:ext>
                </a:extLst>
              </p:cNvPr>
              <p:cNvSpPr txBox="1"/>
              <p:nvPr/>
            </p:nvSpPr>
            <p:spPr>
              <a:xfrm>
                <a:off x="4009044" y="2454215"/>
                <a:ext cx="2924519" cy="6639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smtClean="0">
                          <a:latin typeface="Cambria Math" panose="02040503050406030204" pitchFamily="18" charset="0"/>
                        </a:rPr>
                        <m:t>𝜌</m:t>
                      </m:r>
                      <m:sSub>
                        <m:sSubPr>
                          <m:ctrlPr>
                            <a:rPr lang="en-IN" i="1">
                              <a:solidFill>
                                <a:srgbClr val="836967"/>
                              </a:solidFill>
                              <a:latin typeface="Cambria Math" panose="02040503050406030204" pitchFamily="18" charset="0"/>
                            </a:rPr>
                          </m:ctrlPr>
                        </m:sSubPr>
                        <m:e>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𝐹</m:t>
                              </m:r>
                            </m:e>
                          </m:acc>
                        </m:e>
                        <m:sub>
                          <m:r>
                            <a:rPr lang="en-IN" i="1">
                              <a:latin typeface="Cambria Math" panose="02040503050406030204" pitchFamily="18" charset="0"/>
                            </a:rPr>
                            <m:t>𝑔</m:t>
                          </m:r>
                        </m:sub>
                      </m:sSub>
                      <m:r>
                        <a:rPr lang="en-IN" i="0">
                          <a:latin typeface="Cambria Math" panose="02040503050406030204" pitchFamily="18" charset="0"/>
                        </a:rPr>
                        <m:t>=</m:t>
                      </m:r>
                      <m:acc>
                        <m:accPr>
                          <m:chr m:val="⃗"/>
                          <m:ctrlPr>
                            <a:rPr lang="en-IN" i="1">
                              <a:solidFill>
                                <a:srgbClr val="836967"/>
                              </a:solidFill>
                              <a:latin typeface="Cambria Math" panose="02040503050406030204" pitchFamily="18" charset="0"/>
                            </a:rPr>
                          </m:ctrlPr>
                        </m:accPr>
                        <m:e>
                          <m:r>
                            <m:rPr>
                              <m:sty m:val="p"/>
                            </m:rPr>
                            <a:rPr lang="en-IN" i="0">
                              <a:latin typeface="Cambria Math" panose="02040503050406030204" pitchFamily="18" charset="0"/>
                            </a:rPr>
                            <m:t>∇</m:t>
                          </m:r>
                        </m:e>
                      </m:acc>
                      <m:d>
                        <m:dPr>
                          <m:ctrlPr>
                            <a:rPr lang="en-IN" i="1">
                              <a:solidFill>
                                <a:srgbClr val="836967"/>
                              </a:solidFill>
                              <a:latin typeface="Cambria Math" panose="02040503050406030204" pitchFamily="18" charset="0"/>
                            </a:rPr>
                          </m:ctrlPr>
                        </m:dPr>
                        <m:e>
                          <m:r>
                            <a:rPr lang="en-IN" i="1">
                              <a:latin typeface="Cambria Math" panose="02040503050406030204" pitchFamily="18" charset="0"/>
                            </a:rPr>
                            <m:t>𝑝</m:t>
                          </m:r>
                          <m:r>
                            <a:rPr lang="en-IN" i="0">
                              <a:latin typeface="Cambria Math" panose="02040503050406030204" pitchFamily="18" charset="0"/>
                            </a:rPr>
                            <m:t>+</m:t>
                          </m:r>
                          <m:f>
                            <m:fPr>
                              <m:ctrlPr>
                                <a:rPr lang="en-IN" i="1">
                                  <a:solidFill>
                                    <a:srgbClr val="836967"/>
                                  </a:solidFill>
                                  <a:latin typeface="Cambria Math" panose="02040503050406030204" pitchFamily="18" charset="0"/>
                                </a:rPr>
                              </m:ctrlPr>
                            </m:fPr>
                            <m:num>
                              <m:sSup>
                                <m:sSupPr>
                                  <m:ctrlPr>
                                    <a:rPr lang="en-IN" i="1">
                                      <a:solidFill>
                                        <a:srgbClr val="836967"/>
                                      </a:solidFill>
                                      <a:latin typeface="Cambria Math" panose="02040503050406030204" pitchFamily="18" charset="0"/>
                                    </a:rPr>
                                  </m:ctrlPr>
                                </m:sSupPr>
                                <m:e>
                                  <m:r>
                                    <a:rPr lang="en-IN" i="1">
                                      <a:latin typeface="Cambria Math" panose="02040503050406030204" pitchFamily="18" charset="0"/>
                                    </a:rPr>
                                    <m:t>𝐵</m:t>
                                  </m:r>
                                </m:e>
                                <m:sup>
                                  <m:r>
                                    <a:rPr lang="en-IN" i="0">
                                      <a:latin typeface="Cambria Math" panose="02040503050406030204" pitchFamily="18" charset="0"/>
                                    </a:rPr>
                                    <m:t>2</m:t>
                                  </m:r>
                                </m:sup>
                              </m:sSup>
                            </m:num>
                            <m:den>
                              <m:r>
                                <a:rPr lang="en-IN" i="0">
                                  <a:latin typeface="Cambria Math" panose="02040503050406030204" pitchFamily="18" charset="0"/>
                                </a:rPr>
                                <m:t>8</m:t>
                              </m:r>
                              <m:r>
                                <a:rPr lang="en-IN" i="1">
                                  <a:latin typeface="Cambria Math" panose="02040503050406030204" pitchFamily="18" charset="0"/>
                                </a:rPr>
                                <m:t>𝜋</m:t>
                              </m:r>
                            </m:den>
                          </m:f>
                        </m:e>
                      </m:d>
                      <m:r>
                        <a:rPr lang="en-IN" i="0">
                          <a:latin typeface="Cambria Math" panose="02040503050406030204" pitchFamily="18" charset="0"/>
                        </a:rPr>
                        <m:t>+</m:t>
                      </m:r>
                      <m:f>
                        <m:fPr>
                          <m:ctrlPr>
                            <a:rPr lang="en-IN" i="1">
                              <a:solidFill>
                                <a:srgbClr val="836967"/>
                              </a:solidFill>
                              <a:latin typeface="Cambria Math" panose="02040503050406030204" pitchFamily="18" charset="0"/>
                            </a:rPr>
                          </m:ctrlPr>
                        </m:fPr>
                        <m:num>
                          <m:d>
                            <m:dPr>
                              <m:ctrlPr>
                                <a:rPr lang="en-IN" i="1">
                                  <a:solidFill>
                                    <a:srgbClr val="836967"/>
                                  </a:solidFill>
                                  <a:latin typeface="Cambria Math" panose="02040503050406030204" pitchFamily="18" charset="0"/>
                                </a:rPr>
                              </m:ctrlPr>
                            </m:dPr>
                            <m:e>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𝐵</m:t>
                                  </m:r>
                                </m:e>
                              </m:acc>
                              <m:r>
                                <a:rPr lang="en-IN" i="0">
                                  <a:latin typeface="Cambria Math" panose="02040503050406030204" pitchFamily="18" charset="0"/>
                                </a:rPr>
                                <m:t>⋅</m:t>
                              </m:r>
                              <m:acc>
                                <m:accPr>
                                  <m:chr m:val="⃗"/>
                                  <m:ctrlPr>
                                    <a:rPr lang="en-IN" i="1">
                                      <a:solidFill>
                                        <a:srgbClr val="836967"/>
                                      </a:solidFill>
                                      <a:latin typeface="Cambria Math" panose="02040503050406030204" pitchFamily="18" charset="0"/>
                                    </a:rPr>
                                  </m:ctrlPr>
                                </m:accPr>
                                <m:e>
                                  <m:r>
                                    <m:rPr>
                                      <m:sty m:val="p"/>
                                    </m:rPr>
                                    <a:rPr lang="en-IN" i="0">
                                      <a:latin typeface="Cambria Math" panose="02040503050406030204" pitchFamily="18" charset="0"/>
                                    </a:rPr>
                                    <m:t>∇</m:t>
                                  </m:r>
                                </m:e>
                              </m:acc>
                            </m:e>
                          </m:d>
                          <m:acc>
                            <m:accPr>
                              <m:chr m:val="⃗"/>
                              <m:ctrlPr>
                                <a:rPr lang="en-IN" i="1">
                                  <a:solidFill>
                                    <a:srgbClr val="836967"/>
                                  </a:solidFill>
                                  <a:latin typeface="Cambria Math" panose="02040503050406030204" pitchFamily="18" charset="0"/>
                                </a:rPr>
                              </m:ctrlPr>
                            </m:accPr>
                            <m:e>
                              <m:r>
                                <a:rPr lang="en-IN" i="1">
                                  <a:latin typeface="Cambria Math" panose="02040503050406030204" pitchFamily="18" charset="0"/>
                                </a:rPr>
                                <m:t>𝐵</m:t>
                              </m:r>
                            </m:e>
                          </m:acc>
                        </m:num>
                        <m:den>
                          <m:r>
                            <a:rPr lang="en-IN" i="0">
                              <a:latin typeface="Cambria Math" panose="02040503050406030204" pitchFamily="18" charset="0"/>
                            </a:rPr>
                            <m:t>4</m:t>
                          </m:r>
                          <m:r>
                            <a:rPr lang="en-IN" i="1">
                              <a:latin typeface="Cambria Math" panose="02040503050406030204" pitchFamily="18" charset="0"/>
                            </a:rPr>
                            <m:t>𝜋</m:t>
                          </m:r>
                        </m:den>
                      </m:f>
                    </m:oMath>
                  </m:oMathPara>
                </a14:m>
                <a:endParaRPr lang="en-IN" dirty="0"/>
              </a:p>
            </p:txBody>
          </p:sp>
        </mc:Choice>
        <mc:Fallback xmlns="">
          <p:sp>
            <p:nvSpPr>
              <p:cNvPr id="519" name="TextBox 518">
                <a:extLst>
                  <a:ext uri="{FF2B5EF4-FFF2-40B4-BE49-F238E27FC236}">
                    <a16:creationId xmlns:a16="http://schemas.microsoft.com/office/drawing/2014/main" id="{32AB8625-2F7C-489A-A820-9DD5812B8A53}"/>
                  </a:ext>
                </a:extLst>
              </p:cNvPr>
              <p:cNvSpPr txBox="1">
                <a:spLocks noRot="1" noChangeAspect="1" noMove="1" noResize="1" noEditPoints="1" noAdjustHandles="1" noChangeArrowheads="1" noChangeShapeType="1" noTextEdit="1"/>
              </p:cNvSpPr>
              <p:nvPr/>
            </p:nvSpPr>
            <p:spPr>
              <a:xfrm>
                <a:off x="4009044" y="2454215"/>
                <a:ext cx="2924519" cy="663964"/>
              </a:xfrm>
              <a:prstGeom prst="rect">
                <a:avLst/>
              </a:prstGeom>
              <a:blipFill>
                <a:blip r:embed="rId7"/>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1736703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B67C79-C13F-4124-8B58-CA27BE863703}"/>
              </a:ext>
            </a:extLst>
          </p:cNvPr>
          <p:cNvSpPr>
            <a:spLocks noChangeArrowheads="1"/>
          </p:cNvSpPr>
          <p:nvPr/>
        </p:nvSpPr>
        <p:spPr bwMode="auto">
          <a:xfrm>
            <a:off x="6567046" y="-27432"/>
            <a:ext cx="5740778" cy="11535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90000"/>
              </a:lnSpc>
              <a:spcBef>
                <a:spcPct val="0"/>
              </a:spcBef>
              <a:spcAft>
                <a:spcPts val="600"/>
              </a:spcAft>
              <a:buClrTx/>
              <a:buSzTx/>
              <a:tabLst/>
            </a:pPr>
            <a:r>
              <a:rPr kumimoji="0" lang="en-US" altLang="en-US" sz="2400" b="1" i="0" u="none" strike="noStrike" cap="none" normalizeH="0" baseline="0" dirty="0">
                <a:ln>
                  <a:noFill/>
                </a:ln>
                <a:solidFill>
                  <a:schemeClr val="accent2">
                    <a:lumMod val="75000"/>
                  </a:schemeClr>
                </a:solidFill>
                <a:effectLst/>
                <a:latin typeface="+mj-lt"/>
                <a:ea typeface="+mj-ea"/>
                <a:cs typeface="+mj-cs"/>
              </a:rPr>
              <a:t>Non-Magnetized Uniformly Rotating</a:t>
            </a:r>
          </a:p>
          <a:p>
            <a:pPr marL="0" marR="0" lvl="0" indent="0" fontAlgn="base">
              <a:lnSpc>
                <a:spcPct val="90000"/>
              </a:lnSpc>
              <a:spcBef>
                <a:spcPct val="0"/>
              </a:spcBef>
              <a:spcAft>
                <a:spcPts val="600"/>
              </a:spcAft>
              <a:buClrTx/>
              <a:buSzTx/>
              <a:tabLst/>
            </a:pPr>
            <a:endParaRPr kumimoji="0" lang="en-US" altLang="en-US" b="0" i="0" u="none" strike="noStrike" cap="none" normalizeH="0" baseline="0" dirty="0">
              <a:ln>
                <a:noFill/>
              </a:ln>
              <a:effectLst/>
              <a:latin typeface="+mj-lt"/>
              <a:ea typeface="+mj-ea"/>
              <a:cs typeface="+mj-cs"/>
            </a:endParaRPr>
          </a:p>
          <a:p>
            <a:pPr marL="0" marR="0" lvl="0" indent="0" fontAlgn="base">
              <a:lnSpc>
                <a:spcPct val="90000"/>
              </a:lnSpc>
              <a:spcBef>
                <a:spcPct val="0"/>
              </a:spcBef>
              <a:spcAft>
                <a:spcPts val="600"/>
              </a:spcAft>
              <a:buClrTx/>
              <a:buSzTx/>
              <a:tabLst/>
            </a:pPr>
            <a:endParaRPr kumimoji="0" lang="en-US" altLang="en-US" b="0" i="0" u="none" strike="noStrike" cap="none" normalizeH="0" baseline="0" dirty="0">
              <a:ln>
                <a:noFill/>
              </a:ln>
              <a:effectLst/>
              <a:latin typeface="+mj-lt"/>
              <a:ea typeface="+mj-ea"/>
              <a:cs typeface="+mj-cs"/>
            </a:endParaRPr>
          </a:p>
        </p:txBody>
      </p:sp>
      <p:pic>
        <p:nvPicPr>
          <p:cNvPr id="1025" name="Picture 26" descr="A picture containing diagram&#10;&#10;Description automatically generated">
            <a:extLst>
              <a:ext uri="{FF2B5EF4-FFF2-40B4-BE49-F238E27FC236}">
                <a16:creationId xmlns:a16="http://schemas.microsoft.com/office/drawing/2014/main" id="{C6483930-2648-4228-86DF-0723B697E2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47" b="-2"/>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D3A4E20E-B8D0-40EB-A8D5-9BC27F34E581}"/>
                  </a:ext>
                </a:extLst>
              </p:cNvPr>
              <p:cNvSpPr>
                <a:spLocks noChangeArrowheads="1"/>
              </p:cNvSpPr>
              <p:nvPr/>
            </p:nvSpPr>
            <p:spPr bwMode="auto">
              <a:xfrm>
                <a:off x="6858000" y="2156603"/>
                <a:ext cx="5451894" cy="3402431"/>
              </a:xfrm>
              <a:prstGeom prst="rect">
                <a:avLst/>
              </a:prstGeom>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indent="-228600" fontAlgn="base">
                  <a:lnSpc>
                    <a:spcPct val="110000"/>
                  </a:lnSpc>
                  <a:spcBef>
                    <a:spcPct val="0"/>
                  </a:spcBef>
                  <a:spcAft>
                    <a:spcPts val="600"/>
                  </a:spcAft>
                  <a:buFont typeface="Arial" panose="020B0604020202020204" pitchFamily="34" charset="0"/>
                  <a:buChar char="•"/>
                </a:pPr>
                <a:r>
                  <a:rPr kumimoji="0" lang="en-US" altLang="en-US" sz="2400" b="0" i="0" u="none" strike="noStrike" cap="none" normalizeH="0" baseline="0" dirty="0">
                    <a:ln>
                      <a:noFill/>
                    </a:ln>
                    <a:effectLst/>
                  </a:rPr>
                  <a:t> </a:t>
                </a:r>
                <a:r>
                  <a:rPr lang="en-US" altLang="en-US" sz="2400" dirty="0">
                    <a:latin typeface="+mj-lt"/>
                    <a:ea typeface="+mj-ea"/>
                    <a:cs typeface="+mj-cs"/>
                  </a:rPr>
                  <a:t>C</a:t>
                </a:r>
                <a:r>
                  <a:rPr kumimoji="0" lang="en-US" altLang="en-US" sz="2400" b="0" i="0" u="none" strike="noStrike" cap="none" normalizeH="0" baseline="0" dirty="0">
                    <a:ln>
                      <a:noFill/>
                    </a:ln>
                    <a:effectLst/>
                    <a:latin typeface="+mj-lt"/>
                    <a:ea typeface="+mj-ea"/>
                    <a:cs typeface="+mj-cs"/>
                  </a:rPr>
                  <a:t>entrifugal force makes the star </a:t>
                </a:r>
                <a:r>
                  <a:rPr kumimoji="0" lang="en-US" altLang="en-US" sz="2400" b="0" i="0" u="none" strike="noStrike" cap="none" normalizeH="0" baseline="0" dirty="0">
                    <a:ln>
                      <a:noFill/>
                    </a:ln>
                    <a:solidFill>
                      <a:schemeClr val="accent2">
                        <a:lumMod val="75000"/>
                      </a:schemeClr>
                    </a:solidFill>
                    <a:effectLst/>
                    <a:latin typeface="+mj-lt"/>
                    <a:ea typeface="+mj-ea"/>
                    <a:cs typeface="+mj-cs"/>
                  </a:rPr>
                  <a:t>oblate</a:t>
                </a:r>
              </a:p>
              <a:p>
                <a:pPr marR="0" lvl="0" fontAlgn="base">
                  <a:lnSpc>
                    <a:spcPct val="110000"/>
                  </a:lnSpc>
                  <a:spcBef>
                    <a:spcPct val="0"/>
                  </a:spcBef>
                  <a:spcAft>
                    <a:spcPts val="600"/>
                  </a:spcAft>
                  <a:buClrTx/>
                  <a:buSzTx/>
                  <a:tabLst/>
                </a:pPr>
                <a:endParaRPr kumimoji="0" lang="en-US" altLang="en-US" sz="1700" b="0" i="0" u="none" strike="noStrike" cap="none" normalizeH="0" baseline="0" dirty="0">
                  <a:ln>
                    <a:noFill/>
                  </a:ln>
                  <a:effectLst/>
                </a:endParaRPr>
              </a:p>
              <a:p>
                <a:pPr marR="0" lvl="0" fontAlgn="base">
                  <a:lnSpc>
                    <a:spcPct val="110000"/>
                  </a:lnSpc>
                  <a:spcBef>
                    <a:spcPct val="0"/>
                  </a:spcBef>
                  <a:spcAft>
                    <a:spcPts val="600"/>
                  </a:spcAft>
                  <a:buClrTx/>
                  <a:buSzTx/>
                  <a:tabLst/>
                </a:pPr>
                <a:endParaRPr kumimoji="0" lang="en-US" altLang="en-US" sz="1700" b="0" i="0" u="none" strike="noStrike" cap="none" normalizeH="0" baseline="0" dirty="0">
                  <a:ln>
                    <a:noFill/>
                  </a:ln>
                  <a:effectLst/>
                </a:endParaRPr>
              </a:p>
              <a:p>
                <a:pPr marL="0" marR="0" lvl="0" indent="-228600" fontAlgn="base">
                  <a:lnSpc>
                    <a:spcPct val="11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endParaRPr>
              </a:p>
              <a:p>
                <a:pPr>
                  <a:lnSpc>
                    <a:spcPct val="107000"/>
                  </a:lnSpc>
                  <a:spcAft>
                    <a:spcPts val="800"/>
                  </a:spcAft>
                </a:pPr>
                <a:r>
                  <a:rPr lang="en-IN" dirty="0">
                    <a:effectLst/>
                    <a:latin typeface="Calibri" panose="020F0502020204030204" pitchFamily="34" charset="0"/>
                    <a:ea typeface="Calibri" panose="020F0502020204030204" pitchFamily="34" charset="0"/>
                    <a:cs typeface="Vrinda" panose="020B0502040204020203" pitchFamily="34" charset="0"/>
                  </a:rPr>
                  <a:t> </a:t>
                </a:r>
                <a14:m>
                  <m:oMath xmlns:m="http://schemas.openxmlformats.org/officeDocument/2006/math">
                    <m:sSub>
                      <m:sSubPr>
                        <m:ctrlPr>
                          <a:rPr lang="en-IN" i="1">
                            <a:effectLst/>
                            <a:latin typeface="Cambria Math" panose="02040503050406030204" pitchFamily="18" charset="0"/>
                            <a:ea typeface="Calibri" panose="020F0502020204030204" pitchFamily="34" charset="0"/>
                            <a:cs typeface="Vrinda" panose="020B0502040204020203" pitchFamily="34" charset="0"/>
                          </a:rPr>
                        </m:ctrlPr>
                      </m:sSubPr>
                      <m:e>
                        <m:r>
                          <a:rPr lang="en-IN" i="1">
                            <a:effectLst/>
                            <a:latin typeface="Cambria Math" panose="02040503050406030204" pitchFamily="18" charset="0"/>
                            <a:ea typeface="Calibri" panose="020F0502020204030204" pitchFamily="34" charset="0"/>
                            <a:cs typeface="Vrinda" panose="020B0502040204020203" pitchFamily="34" charset="0"/>
                          </a:rPr>
                          <m:t>𝜌</m:t>
                        </m:r>
                      </m:e>
                      <m:sub>
                        <m:r>
                          <a:rPr lang="en-IN" i="1">
                            <a:effectLst/>
                            <a:latin typeface="Cambria Math" panose="02040503050406030204" pitchFamily="18" charset="0"/>
                            <a:ea typeface="Calibri" panose="020F0502020204030204" pitchFamily="34" charset="0"/>
                            <a:cs typeface="Vrinda" panose="020B0502040204020203" pitchFamily="34" charset="0"/>
                          </a:rPr>
                          <m:t>𝑐</m:t>
                        </m:r>
                      </m:sub>
                    </m:sSub>
                    <m:r>
                      <a:rPr lang="en-IN" i="1">
                        <a:effectLst/>
                        <a:latin typeface="Cambria Math" panose="02040503050406030204" pitchFamily="18" charset="0"/>
                        <a:ea typeface="Calibri" panose="020F0502020204030204" pitchFamily="34" charset="0"/>
                        <a:cs typeface="Vrinda" panose="020B0502040204020203" pitchFamily="34" charset="0"/>
                      </a:rPr>
                      <m:t>=5.1×</m:t>
                    </m:r>
                    <m:sSup>
                      <m:sSupPr>
                        <m:ctrlPr>
                          <a:rPr lang="en-IN" i="1">
                            <a:latin typeface="Cambria Math" panose="02040503050406030204" pitchFamily="18" charset="0"/>
                            <a:ea typeface="Calibri" panose="020F0502020204030204" pitchFamily="34" charset="0"/>
                            <a:cs typeface="Vrinda" panose="020B0502040204020203" pitchFamily="34" charset="0"/>
                          </a:rPr>
                        </m:ctrlPr>
                      </m:sSupPr>
                      <m:e>
                        <m:r>
                          <a:rPr lang="en-IN" i="1">
                            <a:latin typeface="Cambria Math" panose="02040503050406030204" pitchFamily="18" charset="0"/>
                            <a:ea typeface="Calibri" panose="020F0502020204030204" pitchFamily="34" charset="0"/>
                            <a:cs typeface="Vrinda" panose="020B0502040204020203" pitchFamily="34" charset="0"/>
                          </a:rPr>
                          <m:t>10</m:t>
                        </m:r>
                      </m:e>
                      <m:sup>
                        <m:r>
                          <a:rPr lang="en-IN" i="1">
                            <a:latin typeface="Cambria Math" panose="02040503050406030204" pitchFamily="18" charset="0"/>
                            <a:ea typeface="Calibri" panose="020F0502020204030204" pitchFamily="34" charset="0"/>
                            <a:cs typeface="Vrinda" panose="020B0502040204020203" pitchFamily="34" charset="0"/>
                          </a:rPr>
                          <m:t>14</m:t>
                        </m:r>
                      </m:sup>
                    </m:sSup>
                    <m:f>
                      <m:fPr>
                        <m:type m:val="lin"/>
                        <m:ctrlPr>
                          <a:rPr lang="en-IN" i="1">
                            <a:latin typeface="Cambria Math" panose="02040503050406030204" pitchFamily="18" charset="0"/>
                          </a:rPr>
                        </m:ctrlPr>
                      </m:fPr>
                      <m:num>
                        <m:r>
                          <a:rPr lang="en-IN" i="1">
                            <a:latin typeface="Cambria Math" panose="02040503050406030204" pitchFamily="18" charset="0"/>
                          </a:rPr>
                          <m:t>𝑔</m:t>
                        </m:r>
                      </m:num>
                      <m:den>
                        <m:r>
                          <a:rPr lang="en-IN" i="1">
                            <a:latin typeface="Cambria Math" panose="02040503050406030204" pitchFamily="18" charset="0"/>
                          </a:rPr>
                          <m:t>𝑐</m:t>
                        </m:r>
                      </m:den>
                    </m:f>
                    <m:r>
                      <a:rPr lang="en-IN" i="1">
                        <a:latin typeface="Cambria Math" panose="02040503050406030204" pitchFamily="18" charset="0"/>
                      </a:rPr>
                      <m:t>𝑐</m:t>
                    </m:r>
                    <m:r>
                      <a:rPr lang="en-IN" i="1">
                        <a:effectLst/>
                        <a:latin typeface="Cambria Math" panose="02040503050406030204" pitchFamily="18" charset="0"/>
                        <a:ea typeface="Calibri" panose="020F0502020204030204" pitchFamily="34" charset="0"/>
                        <a:cs typeface="Vrinda" panose="020B0502040204020203" pitchFamily="34" charset="0"/>
                      </a:rPr>
                      <m:t>,</m:t>
                    </m:r>
                    <m:r>
                      <a:rPr lang="en-IN" i="1">
                        <a:effectLst/>
                        <a:latin typeface="Cambria Math" panose="02040503050406030204" pitchFamily="18" charset="0"/>
                        <a:ea typeface="Calibri" panose="020F0502020204030204" pitchFamily="34" charset="0"/>
                        <a:cs typeface="Vrinda" panose="020B0502040204020203" pitchFamily="34" charset="0"/>
                      </a:rPr>
                      <m:t>𝜈</m:t>
                    </m:r>
                    <m:r>
                      <a:rPr lang="en-IN" i="1">
                        <a:effectLst/>
                        <a:latin typeface="Cambria Math" panose="02040503050406030204" pitchFamily="18" charset="0"/>
                        <a:ea typeface="Calibri" panose="020F0502020204030204" pitchFamily="34" charset="0"/>
                        <a:cs typeface="Vrinda" panose="020B0502040204020203" pitchFamily="34" charset="0"/>
                      </a:rPr>
                      <m:t>=477 </m:t>
                    </m:r>
                    <m:r>
                      <a:rPr lang="en-IN" i="1">
                        <a:effectLst/>
                        <a:latin typeface="Cambria Math" panose="02040503050406030204" pitchFamily="18" charset="0"/>
                        <a:ea typeface="Calibri" panose="020F0502020204030204" pitchFamily="34" charset="0"/>
                        <a:cs typeface="Vrinda" panose="020B0502040204020203" pitchFamily="34" charset="0"/>
                      </a:rPr>
                      <m:t>𝐻𝑧</m:t>
                    </m:r>
                    <m:r>
                      <a:rPr lang="en-IN" i="1">
                        <a:effectLst/>
                        <a:latin typeface="Cambria Math" panose="02040503050406030204" pitchFamily="18" charset="0"/>
                        <a:ea typeface="Calibri" panose="020F0502020204030204" pitchFamily="34" charset="0"/>
                        <a:cs typeface="Vrinda" panose="020B0502040204020203" pitchFamily="34" charset="0"/>
                      </a:rPr>
                      <m:t>,</m:t>
                    </m:r>
                    <m:r>
                      <a:rPr lang="en-IN" i="1">
                        <a:effectLst/>
                        <a:latin typeface="Cambria Math" panose="02040503050406030204" pitchFamily="18" charset="0"/>
                        <a:ea typeface="Calibri" panose="020F0502020204030204" pitchFamily="34" charset="0"/>
                        <a:cs typeface="Vrinda" panose="020B0502040204020203" pitchFamily="34" charset="0"/>
                      </a:rPr>
                      <m:t>𝑀</m:t>
                    </m:r>
                    <m:r>
                      <a:rPr lang="en-IN" i="1">
                        <a:effectLst/>
                        <a:latin typeface="Cambria Math" panose="02040503050406030204" pitchFamily="18" charset="0"/>
                        <a:ea typeface="Calibri" panose="020F0502020204030204" pitchFamily="34" charset="0"/>
                        <a:cs typeface="Vrinda" panose="020B0502040204020203" pitchFamily="34" charset="0"/>
                      </a:rPr>
                      <m:t>=1.24 </m:t>
                    </m:r>
                    <m:sSub>
                      <m:sSubPr>
                        <m:ctrlPr>
                          <a:rPr lang="en-IN" i="1">
                            <a:effectLst/>
                            <a:latin typeface="Cambria Math" panose="02040503050406030204" pitchFamily="18" charset="0"/>
                            <a:ea typeface="Calibri" panose="020F0502020204030204" pitchFamily="34" charset="0"/>
                            <a:cs typeface="Vrinda" panose="020B0502040204020203" pitchFamily="34" charset="0"/>
                          </a:rPr>
                        </m:ctrlPr>
                      </m:sSubPr>
                      <m:e>
                        <m:r>
                          <a:rPr lang="en-IN" i="1">
                            <a:effectLst/>
                            <a:latin typeface="Cambria Math" panose="02040503050406030204" pitchFamily="18" charset="0"/>
                            <a:ea typeface="Calibri" panose="020F0502020204030204" pitchFamily="34" charset="0"/>
                            <a:cs typeface="Vrinda" panose="020B0502040204020203" pitchFamily="34" charset="0"/>
                          </a:rPr>
                          <m:t>𝑀</m:t>
                        </m:r>
                      </m:e>
                      <m:sub>
                        <m:r>
                          <a:rPr lang="en-IN" i="1">
                            <a:effectLst/>
                            <a:latin typeface="Cambria Math" panose="02040503050406030204" pitchFamily="18" charset="0"/>
                            <a:ea typeface="Calibri" panose="020F0502020204030204" pitchFamily="34" charset="0"/>
                            <a:cs typeface="Vrinda" panose="020B0502040204020203" pitchFamily="34" charset="0"/>
                          </a:rPr>
                          <m:t>ʘ</m:t>
                        </m:r>
                      </m:sub>
                    </m:sSub>
                  </m:oMath>
                </a14:m>
                <a:endParaRPr lang="en-IN" i="1" dirty="0">
                  <a:effectLst/>
                  <a:latin typeface="Cambria Math" panose="02040503050406030204" pitchFamily="18" charset="0"/>
                  <a:ea typeface="Calibri" panose="020F0502020204030204" pitchFamily="34" charset="0"/>
                  <a:cs typeface="Vrinda" panose="020B0502040204020203" pitchFamily="34"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n-IN" i="1">
                          <a:effectLst/>
                          <a:latin typeface="Cambria Math" panose="02040503050406030204" pitchFamily="18" charset="0"/>
                          <a:ea typeface="Calibri" panose="020F0502020204030204" pitchFamily="34" charset="0"/>
                          <a:cs typeface="Vrinda" panose="020B0502040204020203" pitchFamily="34" charset="0"/>
                        </a:rPr>
                        <m:t> </m:t>
                      </m:r>
                    </m:oMath>
                  </m:oMathPara>
                </a14:m>
                <a:endParaRPr lang="en-IN" i="1" dirty="0">
                  <a:effectLst/>
                  <a:latin typeface="Cambria Math" panose="02040503050406030204" pitchFamily="18" charset="0"/>
                  <a:ea typeface="Calibri" panose="020F0502020204030204" pitchFamily="34" charset="0"/>
                  <a:cs typeface="Vrinda" panose="020B0502040204020203" pitchFamily="34" charset="0"/>
                </a:endParaRPr>
              </a:p>
              <a:p>
                <a:pPr>
                  <a:lnSpc>
                    <a:spcPct val="107000"/>
                  </a:lnSpc>
                  <a:spcAft>
                    <a:spcPts val="800"/>
                  </a:spcAft>
                </a:pPr>
                <a:r>
                  <a:rPr lang="en-IN" dirty="0">
                    <a:effectLst/>
                    <a:ea typeface="Calibri" panose="020F0502020204030204" pitchFamily="34" charset="0"/>
                    <a:cs typeface="Vrinda" panose="020B0502040204020203" pitchFamily="34" charset="0"/>
                  </a:rPr>
                  <a:t>              </a:t>
                </a:r>
                <a14:m>
                  <m:oMath xmlns:m="http://schemas.openxmlformats.org/officeDocument/2006/math">
                    <m:sSub>
                      <m:sSubPr>
                        <m:ctrlPr>
                          <a:rPr lang="en-IN" i="1">
                            <a:effectLst/>
                            <a:latin typeface="Cambria Math" panose="02040503050406030204" pitchFamily="18" charset="0"/>
                            <a:ea typeface="Calibri" panose="020F0502020204030204" pitchFamily="34" charset="0"/>
                            <a:cs typeface="Vrinda" panose="020B0502040204020203" pitchFamily="34" charset="0"/>
                          </a:rPr>
                        </m:ctrlPr>
                      </m:sSubPr>
                      <m:e>
                        <m:r>
                          <a:rPr lang="en-IN" i="1">
                            <a:effectLst/>
                            <a:latin typeface="Cambria Math" panose="02040503050406030204" pitchFamily="18" charset="0"/>
                            <a:ea typeface="Calibri" panose="020F0502020204030204" pitchFamily="34" charset="0"/>
                            <a:cs typeface="Vrinda" panose="020B0502040204020203" pitchFamily="34" charset="0"/>
                          </a:rPr>
                          <m:t>𝑅</m:t>
                        </m:r>
                      </m:e>
                      <m:sub>
                        <m:r>
                          <a:rPr lang="en-IN" i="1">
                            <a:effectLst/>
                            <a:latin typeface="Cambria Math" panose="02040503050406030204" pitchFamily="18" charset="0"/>
                            <a:ea typeface="Calibri" panose="020F0502020204030204" pitchFamily="34" charset="0"/>
                            <a:cs typeface="Vrinda" panose="020B0502040204020203" pitchFamily="34" charset="0"/>
                          </a:rPr>
                          <m:t>𝐸</m:t>
                        </m:r>
                      </m:sub>
                    </m:sSub>
                    <m:r>
                      <a:rPr lang="en-IN" i="1">
                        <a:effectLst/>
                        <a:latin typeface="Cambria Math" panose="02040503050406030204" pitchFamily="18" charset="0"/>
                        <a:ea typeface="Calibri" panose="020F0502020204030204" pitchFamily="34" charset="0"/>
                        <a:cs typeface="Vrinda" panose="020B0502040204020203" pitchFamily="34" charset="0"/>
                      </a:rPr>
                      <m:t>=15 </m:t>
                    </m:r>
                    <m:r>
                      <a:rPr lang="en-IN" i="1">
                        <a:effectLst/>
                        <a:latin typeface="Cambria Math" panose="02040503050406030204" pitchFamily="18" charset="0"/>
                        <a:ea typeface="Calibri" panose="020F0502020204030204" pitchFamily="34" charset="0"/>
                        <a:cs typeface="Vrinda" panose="020B0502040204020203" pitchFamily="34" charset="0"/>
                      </a:rPr>
                      <m:t>𝑘𝑚</m:t>
                    </m:r>
                    <m:r>
                      <a:rPr lang="en-IN" i="1">
                        <a:effectLst/>
                        <a:latin typeface="Cambria Math" panose="02040503050406030204" pitchFamily="18" charset="0"/>
                        <a:ea typeface="Calibri" panose="020F0502020204030204" pitchFamily="34" charset="0"/>
                        <a:cs typeface="Vrinda" panose="020B0502040204020203" pitchFamily="34" charset="0"/>
                      </a:rPr>
                      <m:t>,  </m:t>
                    </m:r>
                    <m:f>
                      <m:fPr>
                        <m:type m:val="lin"/>
                        <m:ctrlPr>
                          <a:rPr lang="en-IN" i="1">
                            <a:effectLst/>
                            <a:latin typeface="Cambria Math" panose="02040503050406030204" pitchFamily="18" charset="0"/>
                            <a:ea typeface="Calibri" panose="020F0502020204030204" pitchFamily="34" charset="0"/>
                            <a:cs typeface="Vrinda" panose="020B0502040204020203" pitchFamily="34" charset="0"/>
                          </a:rPr>
                        </m:ctrlPr>
                      </m:fPr>
                      <m:num>
                        <m:sSub>
                          <m:sSubPr>
                            <m:ctrlPr>
                              <a:rPr lang="en-IN" i="1">
                                <a:effectLst/>
                                <a:latin typeface="Cambria Math" panose="02040503050406030204" pitchFamily="18" charset="0"/>
                                <a:ea typeface="Calibri" panose="020F0502020204030204" pitchFamily="34" charset="0"/>
                                <a:cs typeface="Vrinda" panose="020B0502040204020203" pitchFamily="34" charset="0"/>
                              </a:rPr>
                            </m:ctrlPr>
                          </m:sSubPr>
                          <m:e>
                            <m:r>
                              <a:rPr lang="en-IN" i="1">
                                <a:effectLst/>
                                <a:latin typeface="Cambria Math" panose="02040503050406030204" pitchFamily="18" charset="0"/>
                                <a:ea typeface="Calibri" panose="020F0502020204030204" pitchFamily="34" charset="0"/>
                                <a:cs typeface="Vrinda" panose="020B0502040204020203" pitchFamily="34" charset="0"/>
                              </a:rPr>
                              <m:t>𝑅</m:t>
                            </m:r>
                          </m:e>
                          <m:sub>
                            <m:r>
                              <a:rPr lang="en-IN" i="1">
                                <a:effectLst/>
                                <a:latin typeface="Cambria Math" panose="02040503050406030204" pitchFamily="18" charset="0"/>
                                <a:ea typeface="Calibri" panose="020F0502020204030204" pitchFamily="34" charset="0"/>
                                <a:cs typeface="Vrinda" panose="020B0502040204020203" pitchFamily="34" charset="0"/>
                              </a:rPr>
                              <m:t>𝑃</m:t>
                            </m:r>
                          </m:sub>
                        </m:sSub>
                      </m:num>
                      <m:den>
                        <m:sSub>
                          <m:sSubPr>
                            <m:ctrlPr>
                              <a:rPr lang="en-IN" i="1">
                                <a:effectLst/>
                                <a:latin typeface="Cambria Math" panose="02040503050406030204" pitchFamily="18" charset="0"/>
                                <a:ea typeface="Calibri" panose="020F0502020204030204" pitchFamily="34" charset="0"/>
                                <a:cs typeface="Vrinda" panose="020B0502040204020203" pitchFamily="34" charset="0"/>
                              </a:rPr>
                            </m:ctrlPr>
                          </m:sSubPr>
                          <m:e>
                            <m:r>
                              <a:rPr lang="en-IN" i="1">
                                <a:effectLst/>
                                <a:latin typeface="Cambria Math" panose="02040503050406030204" pitchFamily="18" charset="0"/>
                                <a:ea typeface="Calibri" panose="020F0502020204030204" pitchFamily="34" charset="0"/>
                                <a:cs typeface="Vrinda" panose="020B0502040204020203" pitchFamily="34" charset="0"/>
                              </a:rPr>
                              <m:t>𝑅</m:t>
                            </m:r>
                          </m:e>
                          <m:sub>
                            <m:r>
                              <a:rPr lang="en-IN" i="1">
                                <a:effectLst/>
                                <a:latin typeface="Cambria Math" panose="02040503050406030204" pitchFamily="18" charset="0"/>
                                <a:ea typeface="Calibri" panose="020F0502020204030204" pitchFamily="34" charset="0"/>
                                <a:cs typeface="Vrinda" panose="020B0502040204020203" pitchFamily="34" charset="0"/>
                              </a:rPr>
                              <m:t>𝐸</m:t>
                            </m:r>
                          </m:sub>
                        </m:sSub>
                      </m:den>
                    </m:f>
                    <m:r>
                      <a:rPr lang="en-IN" i="1">
                        <a:effectLst/>
                        <a:latin typeface="Cambria Math" panose="02040503050406030204" pitchFamily="18" charset="0"/>
                        <a:ea typeface="Calibri" panose="020F0502020204030204" pitchFamily="34" charset="0"/>
                        <a:cs typeface="Vrinda" panose="020B0502040204020203" pitchFamily="34" charset="0"/>
                      </a:rPr>
                      <m:t>=0.83</m:t>
                    </m:r>
                  </m:oMath>
                </a14:m>
                <a:endParaRPr lang="en-IN" dirty="0">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a:p>
                <a:pPr marL="0" marR="0" lvl="0" indent="-228600" fontAlgn="base">
                  <a:lnSpc>
                    <a:spcPct val="110000"/>
                  </a:lnSpc>
                  <a:spcBef>
                    <a:spcPct val="0"/>
                  </a:spcBef>
                  <a:spcAft>
                    <a:spcPts val="600"/>
                  </a:spcAft>
                  <a:buClrTx/>
                  <a:buSzTx/>
                  <a:buFont typeface="Arial" panose="020B0604020202020204" pitchFamily="34" charset="0"/>
                  <a:buChar char="•"/>
                  <a:tabLst/>
                </a:pPr>
                <a:endParaRPr kumimoji="0" lang="en-US" altLang="en-US" sz="1700" b="0" i="0" u="none" strike="noStrike" cap="none" normalizeH="0" baseline="0" dirty="0">
                  <a:ln>
                    <a:noFill/>
                  </a:ln>
                  <a:effectLst/>
                </a:endParaRPr>
              </a:p>
            </p:txBody>
          </p:sp>
        </mc:Choice>
        <mc:Fallback xmlns="">
          <p:sp>
            <p:nvSpPr>
              <p:cNvPr id="3" name="Rectangle 3">
                <a:extLst>
                  <a:ext uri="{FF2B5EF4-FFF2-40B4-BE49-F238E27FC236}">
                    <a16:creationId xmlns:a16="http://schemas.microsoft.com/office/drawing/2014/main" id="{D3A4E20E-B8D0-40EB-A8D5-9BC27F34E581}"/>
                  </a:ext>
                </a:extLst>
              </p:cNvPr>
              <p:cNvSpPr>
                <a:spLocks noRot="1" noChangeAspect="1" noMove="1" noResize="1" noEditPoints="1" noAdjustHandles="1" noChangeArrowheads="1" noChangeShapeType="1" noTextEdit="1"/>
              </p:cNvSpPr>
              <p:nvPr/>
            </p:nvSpPr>
            <p:spPr bwMode="auto">
              <a:xfrm>
                <a:off x="6858000" y="2156603"/>
                <a:ext cx="5451894" cy="3402431"/>
              </a:xfrm>
              <a:prstGeom prst="rect">
                <a:avLst/>
              </a:prstGeom>
              <a:blipFill>
                <a:blip r:embed="rId4"/>
                <a:stretch>
                  <a:fillRect l="-1454" t="-1075"/>
                </a:stretch>
              </a:blip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sp>
        <p:nvSpPr>
          <p:cNvPr id="7" name="TextBox 6">
            <a:extLst>
              <a:ext uri="{FF2B5EF4-FFF2-40B4-BE49-F238E27FC236}">
                <a16:creationId xmlns:a16="http://schemas.microsoft.com/office/drawing/2014/main" id="{46EBCEE5-4934-4822-8444-4FBDCD46563B}"/>
              </a:ext>
            </a:extLst>
          </p:cNvPr>
          <p:cNvSpPr txBox="1"/>
          <p:nvPr/>
        </p:nvSpPr>
        <p:spPr>
          <a:xfrm>
            <a:off x="2296510" y="5801544"/>
            <a:ext cx="2124456" cy="375552"/>
          </a:xfrm>
          <a:prstGeom prst="rect">
            <a:avLst/>
          </a:prstGeom>
          <a:noFill/>
        </p:spPr>
        <p:txBody>
          <a:bodyPr wrap="square">
            <a:spAutoFit/>
          </a:bodyPr>
          <a:lstStyle/>
          <a:p>
            <a:pPr>
              <a:lnSpc>
                <a:spcPct val="107000"/>
              </a:lnSpc>
              <a:spcAft>
                <a:spcPts val="800"/>
              </a:spcAft>
            </a:pP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Density </a:t>
            </a:r>
            <a:r>
              <a:rPr lang="en-IN" sz="1800"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p>
        </p:txBody>
      </p:sp>
      <p:sp>
        <p:nvSpPr>
          <p:cNvPr id="5" name="Arrow: Right 4">
            <a:extLst>
              <a:ext uri="{FF2B5EF4-FFF2-40B4-BE49-F238E27FC236}">
                <a16:creationId xmlns:a16="http://schemas.microsoft.com/office/drawing/2014/main" id="{427C1512-20FE-A9BD-E343-94FF2EF745F4}"/>
              </a:ext>
            </a:extLst>
          </p:cNvPr>
          <p:cNvSpPr/>
          <p:nvPr/>
        </p:nvSpPr>
        <p:spPr>
          <a:xfrm rot="5400000">
            <a:off x="9274105" y="4234037"/>
            <a:ext cx="190407" cy="136252"/>
          </a:xfrm>
          <a:prstGeom prst="rightArrow">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179998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B67C79-C13F-4124-8B58-CA27BE863703}"/>
              </a:ext>
            </a:extLst>
          </p:cNvPr>
          <p:cNvSpPr>
            <a:spLocks noChangeArrowheads="1"/>
          </p:cNvSpPr>
          <p:nvPr/>
        </p:nvSpPr>
        <p:spPr bwMode="auto">
          <a:xfrm>
            <a:off x="411480" y="987552"/>
            <a:ext cx="4485861" cy="10881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b" anchorCtr="0" compatLnSpc="1">
            <a:prstTxWarp prst="textNoShape">
              <a:avLst/>
            </a:prstTxWarp>
            <a:normAutofit/>
          </a:bodyPr>
          <a:lstStyle/>
          <a:p>
            <a:pPr marL="0" marR="0" lvl="0" indent="0" fontAlgn="base">
              <a:lnSpc>
                <a:spcPct val="90000"/>
              </a:lnSpc>
              <a:spcBef>
                <a:spcPct val="0"/>
              </a:spcBef>
              <a:spcAft>
                <a:spcPts val="600"/>
              </a:spcAft>
              <a:buClrTx/>
              <a:buSzTx/>
              <a:tabLst/>
            </a:pPr>
            <a:endParaRPr kumimoji="0" lang="en-US" altLang="en-US" sz="1900" b="0" i="0" u="none" strike="noStrike" cap="none" normalizeH="0" baseline="0" dirty="0">
              <a:ln>
                <a:noFill/>
              </a:ln>
              <a:effectLst/>
              <a:latin typeface="+mj-lt"/>
              <a:ea typeface="+mj-ea"/>
              <a:cs typeface="+mj-cs"/>
            </a:endParaRPr>
          </a:p>
          <a:p>
            <a:pPr marL="0" marR="0" lvl="0" indent="0" fontAlgn="base">
              <a:lnSpc>
                <a:spcPct val="90000"/>
              </a:lnSpc>
              <a:spcBef>
                <a:spcPct val="0"/>
              </a:spcBef>
              <a:spcAft>
                <a:spcPts val="600"/>
              </a:spcAft>
              <a:buClrTx/>
              <a:buSzTx/>
              <a:tabLst/>
            </a:pPr>
            <a:endParaRPr kumimoji="0" lang="en-US" altLang="en-US" sz="1900" b="0" i="0" u="none" strike="noStrike" cap="none" normalizeH="0" baseline="0" dirty="0">
              <a:ln>
                <a:noFill/>
              </a:ln>
              <a:effectLst/>
              <a:latin typeface="+mj-lt"/>
              <a:ea typeface="+mj-ea"/>
              <a:cs typeface="+mj-cs"/>
            </a:endParaRPr>
          </a:p>
        </p:txBody>
      </p:sp>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D3A4E20E-B8D0-40EB-A8D5-9BC27F34E581}"/>
                  </a:ext>
                </a:extLst>
              </p:cNvPr>
              <p:cNvSpPr>
                <a:spLocks noChangeArrowheads="1"/>
              </p:cNvSpPr>
              <p:nvPr/>
            </p:nvSpPr>
            <p:spPr bwMode="auto">
              <a:xfrm>
                <a:off x="239648" y="1745684"/>
                <a:ext cx="4965776" cy="3366631"/>
              </a:xfrm>
              <a:prstGeom prst="rect">
                <a:avLst/>
              </a:prstGeom>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0" marR="0" lvl="0" indent="-228600" fontAlgn="base">
                  <a:spcBef>
                    <a:spcPct val="0"/>
                  </a:spcBef>
                  <a:spcAft>
                    <a:spcPts val="600"/>
                  </a:spcAft>
                  <a:buClrTx/>
                  <a:buSzTx/>
                  <a:buFont typeface="Arial" panose="020B0604020202020204" pitchFamily="34" charset="0"/>
                  <a:buChar char="•"/>
                  <a:tabLst/>
                </a:pPr>
                <a:r>
                  <a:rPr lang="en-IN" sz="2400" dirty="0">
                    <a:solidFill>
                      <a:schemeClr val="accent3">
                        <a:lumMod val="50000"/>
                      </a:schemeClr>
                    </a:solidFill>
                    <a:latin typeface="Calibri" panose="020F0502020204030204" pitchFamily="34" charset="0"/>
                    <a:ea typeface="Calibri" panose="020F0502020204030204" pitchFamily="34" charset="0"/>
                    <a:cs typeface="Vrinda" panose="020B0502040204020203" pitchFamily="34" charset="0"/>
                  </a:rPr>
                  <a:t>P</a:t>
                </a:r>
                <a:r>
                  <a:rPr lang="en-IN" sz="2400" dirty="0">
                    <a:solidFill>
                      <a:schemeClr val="accent3">
                        <a:lumMod val="50000"/>
                      </a:schemeClr>
                    </a:solidFill>
                    <a:effectLst/>
                    <a:latin typeface="Calibri" panose="020F0502020204030204" pitchFamily="34" charset="0"/>
                    <a:ea typeface="Calibri" panose="020F0502020204030204" pitchFamily="34" charset="0"/>
                    <a:cs typeface="Vrinda" panose="020B0502040204020203" pitchFamily="34" charset="0"/>
                  </a:rPr>
                  <a:t>olar hollow </a:t>
                </a:r>
                <a:r>
                  <a:rPr lang="en-IN" sz="2400" dirty="0">
                    <a:effectLst/>
                    <a:latin typeface="Calibri" panose="020F0502020204030204" pitchFamily="34" charset="0"/>
                    <a:ea typeface="Calibri" panose="020F0502020204030204" pitchFamily="34" charset="0"/>
                    <a:cs typeface="Vrinda" panose="020B0502040204020203" pitchFamily="34" charset="0"/>
                  </a:rPr>
                  <a:t>structure.</a:t>
                </a:r>
              </a:p>
              <a:p>
                <a:pPr marL="0" marR="0" lvl="0" indent="-228600" fontAlgn="base">
                  <a:spcBef>
                    <a:spcPct val="0"/>
                  </a:spcBef>
                  <a:spcAft>
                    <a:spcPts val="600"/>
                  </a:spcAft>
                  <a:buClrTx/>
                  <a:buSzTx/>
                  <a:buFont typeface="Arial" panose="020B0604020202020204" pitchFamily="34" charset="0"/>
                  <a:buChar char="•"/>
                  <a:tabLst/>
                </a:pPr>
                <a:endParaRPr lang="en-IN" sz="1600" dirty="0">
                  <a:effectLst/>
                  <a:latin typeface="Calibri" panose="020F0502020204030204" pitchFamily="34" charset="0"/>
                  <a:ea typeface="Calibri" panose="020F0502020204030204" pitchFamily="34" charset="0"/>
                  <a:cs typeface="Vrinda" panose="020B0502040204020203" pitchFamily="34" charset="0"/>
                </a:endParaRPr>
              </a:p>
              <a:p>
                <a:pPr>
                  <a:spcAft>
                    <a:spcPts val="800"/>
                  </a:spcAft>
                </a:pPr>
                <a:endParaRPr lang="en-US" sz="1300" dirty="0"/>
              </a:p>
              <a:p>
                <a:pPr>
                  <a:spcAft>
                    <a:spcPts val="800"/>
                  </a:spcAft>
                </a:pPr>
                <a:endParaRPr lang="en-US" sz="1300" i="1" dirty="0">
                  <a:effectLst/>
                  <a:latin typeface="Cambria Math" panose="02040503050406030204" pitchFamily="18" charset="0"/>
                  <a:ea typeface="Calibri" panose="020F0502020204030204" pitchFamily="34" charset="0"/>
                  <a:cs typeface="Vrinda" panose="020B0502040204020203" pitchFamily="34" charset="0"/>
                </a:endParaRPr>
              </a:p>
              <a:p>
                <a:pPr>
                  <a:spcAft>
                    <a:spcPts val="800"/>
                  </a:spcAft>
                </a:pPr>
                <a14:m>
                  <m:oMathPara xmlns:m="http://schemas.openxmlformats.org/officeDocument/2006/math">
                    <m:oMathParaPr>
                      <m:jc m:val="centerGroup"/>
                    </m:oMathParaPr>
                    <m:oMath xmlns:m="http://schemas.openxmlformats.org/officeDocument/2006/math">
                      <m:sSub>
                        <m:sSubPr>
                          <m:ctrlPr>
                            <a:rPr lang="en-IN" sz="1600" i="1" smtClean="0">
                              <a:effectLst/>
                              <a:latin typeface="Cambria Math" panose="02040503050406030204" pitchFamily="18" charset="0"/>
                              <a:ea typeface="Calibri" panose="020F0502020204030204" pitchFamily="34" charset="0"/>
                              <a:cs typeface="Vrinda" panose="020B0502040204020203" pitchFamily="34" charset="0"/>
                            </a:rPr>
                          </m:ctrlPr>
                        </m:sSubPr>
                        <m:e>
                          <m:r>
                            <a:rPr lang="en-IN" sz="1600" i="1">
                              <a:effectLst/>
                              <a:latin typeface="Cambria Math" panose="02040503050406030204" pitchFamily="18" charset="0"/>
                              <a:ea typeface="Calibri" panose="020F0502020204030204" pitchFamily="34" charset="0"/>
                              <a:cs typeface="Vrinda" panose="020B0502040204020203" pitchFamily="34" charset="0"/>
                            </a:rPr>
                            <m:t>𝜌</m:t>
                          </m:r>
                        </m:e>
                        <m:sub>
                          <m:r>
                            <a:rPr lang="en-IN" sz="1600" i="1">
                              <a:effectLst/>
                              <a:latin typeface="Cambria Math" panose="02040503050406030204" pitchFamily="18" charset="0"/>
                              <a:ea typeface="Calibri" panose="020F0502020204030204" pitchFamily="34" charset="0"/>
                              <a:cs typeface="Vrinda" panose="020B0502040204020203" pitchFamily="34" charset="0"/>
                            </a:rPr>
                            <m:t>𝑐</m:t>
                          </m:r>
                        </m:sub>
                      </m:sSub>
                      <m:r>
                        <a:rPr lang="en-IN" sz="1600" i="1">
                          <a:effectLst/>
                          <a:latin typeface="Cambria Math" panose="02040503050406030204" pitchFamily="18" charset="0"/>
                          <a:ea typeface="Calibri" panose="020F0502020204030204" pitchFamily="34" charset="0"/>
                          <a:cs typeface="Vrinda" panose="020B0502040204020203" pitchFamily="34" charset="0"/>
                        </a:rPr>
                        <m:t>=5.4×</m:t>
                      </m:r>
                      <m:sSup>
                        <m:sSupPr>
                          <m:ctrlPr>
                            <a:rPr lang="en-IN" sz="1600" i="1">
                              <a:latin typeface="Cambria Math" panose="02040503050406030204" pitchFamily="18" charset="0"/>
                              <a:ea typeface="Calibri" panose="020F0502020204030204" pitchFamily="34" charset="0"/>
                              <a:cs typeface="Vrinda" panose="020B0502040204020203" pitchFamily="34" charset="0"/>
                            </a:rPr>
                          </m:ctrlPr>
                        </m:sSupPr>
                        <m:e>
                          <m:r>
                            <a:rPr lang="en-IN" sz="1600" i="1">
                              <a:latin typeface="Cambria Math" panose="02040503050406030204" pitchFamily="18" charset="0"/>
                              <a:ea typeface="Calibri" panose="020F0502020204030204" pitchFamily="34" charset="0"/>
                              <a:cs typeface="Vrinda" panose="020B0502040204020203" pitchFamily="34" charset="0"/>
                            </a:rPr>
                            <m:t>10</m:t>
                          </m:r>
                        </m:e>
                        <m:sup>
                          <m:r>
                            <a:rPr lang="en-IN" sz="1600" i="1">
                              <a:latin typeface="Cambria Math" panose="02040503050406030204" pitchFamily="18" charset="0"/>
                              <a:ea typeface="Calibri" panose="020F0502020204030204" pitchFamily="34" charset="0"/>
                              <a:cs typeface="Vrinda" panose="020B0502040204020203" pitchFamily="34" charset="0"/>
                            </a:rPr>
                            <m:t>14</m:t>
                          </m:r>
                        </m:sup>
                      </m:sSup>
                      <m:f>
                        <m:fPr>
                          <m:ctrlPr>
                            <a:rPr lang="en-IN" sz="1600" b="0" i="1" smtClean="0">
                              <a:latin typeface="Cambria Math" panose="02040503050406030204" pitchFamily="18" charset="0"/>
                              <a:ea typeface="Calibri" panose="020F0502020204030204" pitchFamily="34" charset="0"/>
                              <a:cs typeface="Vrinda" panose="020B0502040204020203" pitchFamily="34" charset="0"/>
                            </a:rPr>
                          </m:ctrlPr>
                        </m:fPr>
                        <m:num>
                          <m:r>
                            <a:rPr lang="en-IN" sz="1600" b="0" i="1" smtClean="0">
                              <a:latin typeface="Cambria Math" panose="02040503050406030204" pitchFamily="18" charset="0"/>
                              <a:ea typeface="Calibri" panose="020F0502020204030204" pitchFamily="34" charset="0"/>
                              <a:cs typeface="Vrinda" panose="020B0502040204020203" pitchFamily="34" charset="0"/>
                            </a:rPr>
                            <m:t>𝑔</m:t>
                          </m:r>
                        </m:num>
                        <m:den>
                          <m:r>
                            <a:rPr lang="en-IN" sz="1600" b="0" i="1" smtClean="0">
                              <a:latin typeface="Cambria Math" panose="02040503050406030204" pitchFamily="18" charset="0"/>
                              <a:ea typeface="Calibri" panose="020F0502020204030204" pitchFamily="34" charset="0"/>
                              <a:cs typeface="Vrinda" panose="020B0502040204020203" pitchFamily="34" charset="0"/>
                            </a:rPr>
                            <m:t>𝑐𝑐</m:t>
                          </m:r>
                        </m:den>
                      </m:f>
                      <m:r>
                        <a:rPr lang="en-IN" sz="1600" i="1">
                          <a:effectLst/>
                          <a:latin typeface="Cambria Math" panose="02040503050406030204" pitchFamily="18" charset="0"/>
                          <a:ea typeface="Calibri" panose="020F0502020204030204" pitchFamily="34" charset="0"/>
                          <a:cs typeface="Vrinda" panose="020B0502040204020203" pitchFamily="34" charset="0"/>
                        </a:rPr>
                        <m:t>,</m:t>
                      </m:r>
                      <m:r>
                        <a:rPr lang="en-IN" sz="1600" i="1">
                          <a:effectLst/>
                          <a:latin typeface="Cambria Math" panose="02040503050406030204" pitchFamily="18" charset="0"/>
                          <a:ea typeface="Calibri" panose="020F0502020204030204" pitchFamily="34" charset="0"/>
                          <a:cs typeface="Vrinda" panose="020B0502040204020203" pitchFamily="34" charset="0"/>
                        </a:rPr>
                        <m:t>𝜈</m:t>
                      </m:r>
                      <m:d>
                        <m:dPr>
                          <m:ctrlPr>
                            <a:rPr lang="en-IN" sz="1600" i="1">
                              <a:effectLst/>
                              <a:latin typeface="Cambria Math" panose="02040503050406030204" pitchFamily="18" charset="0"/>
                              <a:ea typeface="Calibri" panose="020F0502020204030204" pitchFamily="34" charset="0"/>
                              <a:cs typeface="Vrinda" panose="020B0502040204020203" pitchFamily="34" charset="0"/>
                            </a:rPr>
                          </m:ctrlPr>
                        </m:dPr>
                        <m:e>
                          <m:r>
                            <a:rPr lang="en-IN" sz="1600" i="1">
                              <a:effectLst/>
                              <a:latin typeface="Cambria Math" panose="02040503050406030204" pitchFamily="18" charset="0"/>
                              <a:ea typeface="Calibri" panose="020F0502020204030204" pitchFamily="34" charset="0"/>
                              <a:cs typeface="Vrinda" panose="020B0502040204020203" pitchFamily="34" charset="0"/>
                            </a:rPr>
                            <m:t>𝑐𝑒𝑛</m:t>
                          </m:r>
                        </m:e>
                      </m:d>
                      <m:r>
                        <a:rPr lang="en-IN" sz="1600" i="1">
                          <a:effectLst/>
                          <a:latin typeface="Cambria Math" panose="02040503050406030204" pitchFamily="18" charset="0"/>
                          <a:ea typeface="Calibri" panose="020F0502020204030204" pitchFamily="34" charset="0"/>
                          <a:cs typeface="Vrinda" panose="020B0502040204020203" pitchFamily="34" charset="0"/>
                        </a:rPr>
                        <m:t>=3342</m:t>
                      </m:r>
                      <m:r>
                        <a:rPr lang="en-IN" sz="1600" b="0" i="1" smtClean="0">
                          <a:effectLst/>
                          <a:latin typeface="Cambria Math" panose="02040503050406030204" pitchFamily="18" charset="0"/>
                          <a:ea typeface="Calibri" panose="020F0502020204030204" pitchFamily="34" charset="0"/>
                          <a:cs typeface="Vrinda" panose="020B0502040204020203" pitchFamily="34" charset="0"/>
                        </a:rPr>
                        <m:t> </m:t>
                      </m:r>
                      <m:r>
                        <a:rPr lang="en-IN" sz="1600" i="1">
                          <a:effectLst/>
                          <a:latin typeface="Cambria Math" panose="02040503050406030204" pitchFamily="18" charset="0"/>
                          <a:ea typeface="Calibri" panose="020F0502020204030204" pitchFamily="34" charset="0"/>
                          <a:cs typeface="Vrinda" panose="020B0502040204020203" pitchFamily="34" charset="0"/>
                        </a:rPr>
                        <m:t>𝐻𝑧</m:t>
                      </m:r>
                      <m:r>
                        <a:rPr lang="en-IN" sz="1600" i="1">
                          <a:effectLst/>
                          <a:latin typeface="Cambria Math" panose="02040503050406030204" pitchFamily="18" charset="0"/>
                          <a:ea typeface="Calibri" panose="020F0502020204030204" pitchFamily="34" charset="0"/>
                          <a:cs typeface="Vrinda" panose="020B0502040204020203" pitchFamily="34" charset="0"/>
                        </a:rPr>
                        <m:t>,</m:t>
                      </m:r>
                      <m:r>
                        <a:rPr lang="en-IN" sz="1600" i="1">
                          <a:effectLst/>
                          <a:latin typeface="Cambria Math" panose="02040503050406030204" pitchFamily="18" charset="0"/>
                          <a:ea typeface="Calibri" panose="020F0502020204030204" pitchFamily="34" charset="0"/>
                          <a:cs typeface="Vrinda" panose="020B0502040204020203" pitchFamily="34" charset="0"/>
                        </a:rPr>
                        <m:t>𝜈</m:t>
                      </m:r>
                      <m:d>
                        <m:dPr>
                          <m:ctrlPr>
                            <a:rPr lang="en-IN" sz="1600" i="1">
                              <a:effectLst/>
                              <a:latin typeface="Cambria Math" panose="02040503050406030204" pitchFamily="18" charset="0"/>
                              <a:ea typeface="Calibri" panose="020F0502020204030204" pitchFamily="34" charset="0"/>
                              <a:cs typeface="Vrinda" panose="020B0502040204020203" pitchFamily="34" charset="0"/>
                            </a:rPr>
                          </m:ctrlPr>
                        </m:dPr>
                        <m:e>
                          <m:r>
                            <a:rPr lang="en-IN" sz="1600" i="1">
                              <a:effectLst/>
                              <a:latin typeface="Cambria Math" panose="02040503050406030204" pitchFamily="18" charset="0"/>
                              <a:ea typeface="Calibri" panose="020F0502020204030204" pitchFamily="34" charset="0"/>
                              <a:cs typeface="Vrinda" panose="020B0502040204020203" pitchFamily="34" charset="0"/>
                            </a:rPr>
                            <m:t>𝑒𝑞</m:t>
                          </m:r>
                        </m:e>
                      </m:d>
                      <m:r>
                        <a:rPr lang="en-IN" sz="1600" i="1">
                          <a:effectLst/>
                          <a:latin typeface="Cambria Math" panose="02040503050406030204" pitchFamily="18" charset="0"/>
                          <a:ea typeface="Calibri" panose="020F0502020204030204" pitchFamily="34" charset="0"/>
                          <a:cs typeface="Vrinda" panose="020B0502040204020203" pitchFamily="34" charset="0"/>
                        </a:rPr>
                        <m:t>=282</m:t>
                      </m:r>
                      <m:r>
                        <a:rPr lang="en-IN" sz="1600" b="0" i="1" smtClean="0">
                          <a:effectLst/>
                          <a:latin typeface="Cambria Math" panose="02040503050406030204" pitchFamily="18" charset="0"/>
                          <a:ea typeface="Calibri" panose="020F0502020204030204" pitchFamily="34" charset="0"/>
                          <a:cs typeface="Vrinda" panose="020B0502040204020203" pitchFamily="34" charset="0"/>
                        </a:rPr>
                        <m:t> </m:t>
                      </m:r>
                      <m:r>
                        <a:rPr lang="en-IN" sz="1600" i="1">
                          <a:effectLst/>
                          <a:latin typeface="Cambria Math" panose="02040503050406030204" pitchFamily="18" charset="0"/>
                          <a:ea typeface="Calibri" panose="020F0502020204030204" pitchFamily="34" charset="0"/>
                          <a:cs typeface="Vrinda" panose="020B0502040204020203" pitchFamily="34" charset="0"/>
                        </a:rPr>
                        <m:t>𝐻𝑧</m:t>
                      </m:r>
                    </m:oMath>
                  </m:oMathPara>
                </a14:m>
                <a:endParaRPr lang="en-IN" sz="1600" i="1" dirty="0">
                  <a:effectLst/>
                  <a:latin typeface="Cambria Math" panose="02040503050406030204" pitchFamily="18" charset="0"/>
                  <a:ea typeface="Calibri" panose="020F0502020204030204" pitchFamily="34" charset="0"/>
                  <a:cs typeface="Vrinda" panose="020B0502040204020203" pitchFamily="34" charset="0"/>
                </a:endParaRPr>
              </a:p>
              <a:p>
                <a:pPr>
                  <a:spcAft>
                    <a:spcPts val="800"/>
                  </a:spcAft>
                </a:pPr>
                <a:endParaRPr lang="en-IN" sz="1600" i="1" dirty="0">
                  <a:effectLst/>
                  <a:latin typeface="Cambria Math" panose="02040503050406030204" pitchFamily="18" charset="0"/>
                  <a:ea typeface="Calibri" panose="020F0502020204030204" pitchFamily="34" charset="0"/>
                  <a:cs typeface="Vrinda" panose="020B0502040204020203" pitchFamily="34" charset="0"/>
                </a:endParaRPr>
              </a:p>
              <a:p>
                <a:pPr>
                  <a:spcAft>
                    <a:spcPts val="800"/>
                  </a:spcAft>
                </a:pPr>
                <a:endParaRPr lang="en-IN" sz="1600" i="1" dirty="0">
                  <a:latin typeface="Cambria Math" panose="02040503050406030204" pitchFamily="18" charset="0"/>
                  <a:ea typeface="Calibri" panose="020F0502020204030204" pitchFamily="34" charset="0"/>
                  <a:cs typeface="Vrinda" panose="020B0502040204020203" pitchFamily="34" charset="0"/>
                </a:endParaRPr>
              </a:p>
              <a:p>
                <a:pPr>
                  <a:spcAft>
                    <a:spcPts val="800"/>
                  </a:spcAft>
                </a:pPr>
                <a14:m>
                  <m:oMathPara xmlns:m="http://schemas.openxmlformats.org/officeDocument/2006/math">
                    <m:oMathParaPr>
                      <m:jc m:val="centerGroup"/>
                    </m:oMathParaPr>
                    <m:oMath xmlns:m="http://schemas.openxmlformats.org/officeDocument/2006/math">
                      <m:r>
                        <a:rPr lang="en-IN" sz="1600" i="1">
                          <a:effectLst/>
                          <a:latin typeface="Cambria Math" panose="02040503050406030204" pitchFamily="18" charset="0"/>
                          <a:ea typeface="Calibri" panose="020F0502020204030204" pitchFamily="34" charset="0"/>
                          <a:cs typeface="Vrinda" panose="020B0502040204020203" pitchFamily="34" charset="0"/>
                        </a:rPr>
                        <m:t>𝑀</m:t>
                      </m:r>
                      <m:r>
                        <a:rPr lang="en-IN" sz="1600" i="1">
                          <a:effectLst/>
                          <a:latin typeface="Cambria Math" panose="02040503050406030204" pitchFamily="18" charset="0"/>
                          <a:ea typeface="Calibri" panose="020F0502020204030204" pitchFamily="34" charset="0"/>
                          <a:cs typeface="Vrinda" panose="020B0502040204020203" pitchFamily="34" charset="0"/>
                        </a:rPr>
                        <m:t>=1.52</m:t>
                      </m:r>
                      <m:sSub>
                        <m:sSubPr>
                          <m:ctrlPr>
                            <a:rPr lang="en-IN" sz="1600" i="1">
                              <a:effectLst/>
                              <a:latin typeface="Cambria Math" panose="02040503050406030204" pitchFamily="18" charset="0"/>
                              <a:ea typeface="Calibri" panose="020F0502020204030204" pitchFamily="34" charset="0"/>
                              <a:cs typeface="Vrinda" panose="020B0502040204020203" pitchFamily="34" charset="0"/>
                            </a:rPr>
                          </m:ctrlPr>
                        </m:sSubPr>
                        <m:e>
                          <m:r>
                            <a:rPr lang="en-IN" sz="1600" i="1">
                              <a:effectLst/>
                              <a:latin typeface="Cambria Math" panose="02040503050406030204" pitchFamily="18" charset="0"/>
                              <a:ea typeface="Calibri" panose="020F0502020204030204" pitchFamily="34" charset="0"/>
                              <a:cs typeface="Vrinda" panose="020B0502040204020203" pitchFamily="34" charset="0"/>
                            </a:rPr>
                            <m:t>𝑀</m:t>
                          </m:r>
                        </m:e>
                        <m:sub>
                          <m:r>
                            <a:rPr lang="en-IN" sz="1600" i="1">
                              <a:effectLst/>
                              <a:latin typeface="Cambria Math" panose="02040503050406030204" pitchFamily="18" charset="0"/>
                              <a:ea typeface="Calibri" panose="020F0502020204030204" pitchFamily="34" charset="0"/>
                              <a:cs typeface="Vrinda" panose="020B0502040204020203" pitchFamily="34" charset="0"/>
                            </a:rPr>
                            <m:t>ʘ</m:t>
                          </m:r>
                        </m:sub>
                      </m:sSub>
                      <m:r>
                        <a:rPr lang="en-IN" sz="1600" i="1">
                          <a:effectLst/>
                          <a:latin typeface="Cambria Math" panose="02040503050406030204" pitchFamily="18" charset="0"/>
                          <a:ea typeface="Calibri" panose="020F0502020204030204" pitchFamily="34" charset="0"/>
                          <a:cs typeface="Vrinda" panose="020B0502040204020203" pitchFamily="34" charset="0"/>
                        </a:rPr>
                        <m:t>, </m:t>
                      </m:r>
                      <m:sSub>
                        <m:sSubPr>
                          <m:ctrlPr>
                            <a:rPr lang="en-IN" sz="1600" i="1">
                              <a:effectLst/>
                              <a:latin typeface="Cambria Math" panose="02040503050406030204" pitchFamily="18" charset="0"/>
                              <a:ea typeface="Calibri" panose="020F0502020204030204" pitchFamily="34" charset="0"/>
                              <a:cs typeface="Vrinda" panose="020B0502040204020203" pitchFamily="34" charset="0"/>
                            </a:rPr>
                          </m:ctrlPr>
                        </m:sSubPr>
                        <m:e>
                          <m:r>
                            <a:rPr lang="en-IN" sz="1600" i="1">
                              <a:effectLst/>
                              <a:latin typeface="Cambria Math" panose="02040503050406030204" pitchFamily="18" charset="0"/>
                              <a:ea typeface="Calibri" panose="020F0502020204030204" pitchFamily="34" charset="0"/>
                              <a:cs typeface="Vrinda" panose="020B0502040204020203" pitchFamily="34" charset="0"/>
                            </a:rPr>
                            <m:t>𝑅</m:t>
                          </m:r>
                        </m:e>
                        <m:sub>
                          <m:r>
                            <a:rPr lang="en-IN" sz="1600" i="1">
                              <a:effectLst/>
                              <a:latin typeface="Cambria Math" panose="02040503050406030204" pitchFamily="18" charset="0"/>
                              <a:ea typeface="Calibri" panose="020F0502020204030204" pitchFamily="34" charset="0"/>
                              <a:cs typeface="Vrinda" panose="020B0502040204020203" pitchFamily="34" charset="0"/>
                            </a:rPr>
                            <m:t>𝐸</m:t>
                          </m:r>
                        </m:sub>
                      </m:sSub>
                      <m:r>
                        <a:rPr lang="en-IN" sz="1600" i="1">
                          <a:effectLst/>
                          <a:latin typeface="Cambria Math" panose="02040503050406030204" pitchFamily="18" charset="0"/>
                          <a:ea typeface="Calibri" panose="020F0502020204030204" pitchFamily="34" charset="0"/>
                          <a:cs typeface="Vrinda" panose="020B0502040204020203" pitchFamily="34" charset="0"/>
                        </a:rPr>
                        <m:t>=13.55 </m:t>
                      </m:r>
                      <m:r>
                        <a:rPr lang="en-IN" sz="1600" i="1">
                          <a:effectLst/>
                          <a:latin typeface="Cambria Math" panose="02040503050406030204" pitchFamily="18" charset="0"/>
                          <a:ea typeface="Calibri" panose="020F0502020204030204" pitchFamily="34" charset="0"/>
                          <a:cs typeface="Vrinda" panose="020B0502040204020203" pitchFamily="34" charset="0"/>
                        </a:rPr>
                        <m:t>𝑘𝑚</m:t>
                      </m:r>
                      <m:r>
                        <a:rPr lang="en-IN" sz="1600" i="1">
                          <a:effectLst/>
                          <a:latin typeface="Cambria Math" panose="02040503050406030204" pitchFamily="18" charset="0"/>
                          <a:ea typeface="Calibri" panose="020F0502020204030204" pitchFamily="34" charset="0"/>
                          <a:cs typeface="Vrinda" panose="020B0502040204020203" pitchFamily="34" charset="0"/>
                        </a:rPr>
                        <m:t>,</m:t>
                      </m:r>
                      <m:f>
                        <m:fPr>
                          <m:type m:val="lin"/>
                          <m:ctrlPr>
                            <a:rPr lang="en-IN" sz="1600" i="1">
                              <a:effectLst/>
                              <a:latin typeface="Cambria Math" panose="02040503050406030204" pitchFamily="18" charset="0"/>
                              <a:ea typeface="Calibri" panose="020F0502020204030204" pitchFamily="34" charset="0"/>
                              <a:cs typeface="Vrinda" panose="020B0502040204020203" pitchFamily="34" charset="0"/>
                            </a:rPr>
                          </m:ctrlPr>
                        </m:fPr>
                        <m:num>
                          <m:sSub>
                            <m:sSubPr>
                              <m:ctrlPr>
                                <a:rPr lang="en-IN" sz="1600" i="1">
                                  <a:effectLst/>
                                  <a:latin typeface="Cambria Math" panose="02040503050406030204" pitchFamily="18" charset="0"/>
                                  <a:ea typeface="Calibri" panose="020F0502020204030204" pitchFamily="34" charset="0"/>
                                  <a:cs typeface="Vrinda" panose="020B0502040204020203" pitchFamily="34" charset="0"/>
                                </a:rPr>
                              </m:ctrlPr>
                            </m:sSubPr>
                            <m:e>
                              <m:r>
                                <a:rPr lang="en-IN" sz="1600" i="1">
                                  <a:effectLst/>
                                  <a:latin typeface="Cambria Math" panose="02040503050406030204" pitchFamily="18" charset="0"/>
                                  <a:ea typeface="Calibri" panose="020F0502020204030204" pitchFamily="34" charset="0"/>
                                  <a:cs typeface="Vrinda" panose="020B0502040204020203" pitchFamily="34" charset="0"/>
                                </a:rPr>
                                <m:t>𝑅</m:t>
                              </m:r>
                            </m:e>
                            <m:sub>
                              <m:r>
                                <a:rPr lang="en-IN" sz="1600" i="1">
                                  <a:effectLst/>
                                  <a:latin typeface="Cambria Math" panose="02040503050406030204" pitchFamily="18" charset="0"/>
                                  <a:ea typeface="Calibri" panose="020F0502020204030204" pitchFamily="34" charset="0"/>
                                  <a:cs typeface="Vrinda" panose="020B0502040204020203" pitchFamily="34" charset="0"/>
                                </a:rPr>
                                <m:t>𝑃</m:t>
                              </m:r>
                            </m:sub>
                          </m:sSub>
                        </m:num>
                        <m:den>
                          <m:sSub>
                            <m:sSubPr>
                              <m:ctrlPr>
                                <a:rPr lang="en-IN" sz="1600" i="1">
                                  <a:effectLst/>
                                  <a:latin typeface="Cambria Math" panose="02040503050406030204" pitchFamily="18" charset="0"/>
                                  <a:ea typeface="Calibri" panose="020F0502020204030204" pitchFamily="34" charset="0"/>
                                  <a:cs typeface="Vrinda" panose="020B0502040204020203" pitchFamily="34" charset="0"/>
                                </a:rPr>
                              </m:ctrlPr>
                            </m:sSubPr>
                            <m:e>
                              <m:r>
                                <a:rPr lang="en-IN" sz="1600" i="1">
                                  <a:effectLst/>
                                  <a:latin typeface="Cambria Math" panose="02040503050406030204" pitchFamily="18" charset="0"/>
                                  <a:ea typeface="Calibri" panose="020F0502020204030204" pitchFamily="34" charset="0"/>
                                  <a:cs typeface="Vrinda" panose="020B0502040204020203" pitchFamily="34" charset="0"/>
                                </a:rPr>
                                <m:t>𝑅</m:t>
                              </m:r>
                            </m:e>
                            <m:sub>
                              <m:r>
                                <a:rPr lang="en-IN" sz="1600" i="1">
                                  <a:effectLst/>
                                  <a:latin typeface="Cambria Math" panose="02040503050406030204" pitchFamily="18" charset="0"/>
                                  <a:ea typeface="Calibri" panose="020F0502020204030204" pitchFamily="34" charset="0"/>
                                  <a:cs typeface="Vrinda" panose="020B0502040204020203" pitchFamily="34" charset="0"/>
                                </a:rPr>
                                <m:t>𝐸</m:t>
                              </m:r>
                            </m:sub>
                          </m:sSub>
                        </m:den>
                      </m:f>
                      <m:r>
                        <a:rPr lang="en-IN" sz="1600" i="1">
                          <a:effectLst/>
                          <a:latin typeface="Cambria Math" panose="02040503050406030204" pitchFamily="18" charset="0"/>
                          <a:ea typeface="Calibri" panose="020F0502020204030204" pitchFamily="34" charset="0"/>
                          <a:cs typeface="Vrinda" panose="020B0502040204020203" pitchFamily="34" charset="0"/>
                        </a:rPr>
                        <m:t>=0.64</m:t>
                      </m:r>
                    </m:oMath>
                  </m:oMathPara>
                </a14:m>
                <a:endParaRPr lang="en-US" sz="1400" dirty="0">
                  <a:effectLst/>
                </a:endParaRPr>
              </a:p>
              <a:p>
                <a:pPr marL="0" marR="0" lvl="0" indent="-228600" fontAlgn="base">
                  <a:spcBef>
                    <a:spcPct val="0"/>
                  </a:spcBef>
                  <a:spcAft>
                    <a:spcPts val="600"/>
                  </a:spcAft>
                  <a:buClrTx/>
                  <a:buSzTx/>
                  <a:buFont typeface="Arial" panose="020B0604020202020204" pitchFamily="34" charset="0"/>
                  <a:buChar char="•"/>
                  <a:tabLst/>
                </a:pPr>
                <a:endParaRPr kumimoji="0" lang="en-US" altLang="en-US" sz="1400" b="0" i="0" u="none" strike="noStrike" cap="none" normalizeH="0" baseline="0" dirty="0">
                  <a:ln>
                    <a:noFill/>
                  </a:ln>
                  <a:effectLst/>
                </a:endParaRPr>
              </a:p>
            </p:txBody>
          </p:sp>
        </mc:Choice>
        <mc:Fallback xmlns="">
          <p:sp>
            <p:nvSpPr>
              <p:cNvPr id="3" name="Rectangle 3">
                <a:extLst>
                  <a:ext uri="{FF2B5EF4-FFF2-40B4-BE49-F238E27FC236}">
                    <a16:creationId xmlns:a16="http://schemas.microsoft.com/office/drawing/2014/main" id="{D3A4E20E-B8D0-40EB-A8D5-9BC27F34E581}"/>
                  </a:ext>
                </a:extLst>
              </p:cNvPr>
              <p:cNvSpPr>
                <a:spLocks noRot="1" noChangeAspect="1" noMove="1" noResize="1" noEditPoints="1" noAdjustHandles="1" noChangeArrowheads="1" noChangeShapeType="1" noTextEdit="1"/>
              </p:cNvSpPr>
              <p:nvPr/>
            </p:nvSpPr>
            <p:spPr bwMode="auto">
              <a:xfrm>
                <a:off x="239648" y="1745684"/>
                <a:ext cx="4965776" cy="3366631"/>
              </a:xfrm>
              <a:prstGeom prst="rect">
                <a:avLst/>
              </a:prstGeom>
              <a:blipFill>
                <a:blip r:embed="rId3"/>
                <a:stretch>
                  <a:fillRect l="-1595" t="-1447" b="-3074"/>
                </a:stretch>
              </a:blip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N">
                    <a:noFill/>
                  </a:rPr>
                  <a:t> </a:t>
                </a:r>
              </a:p>
            </p:txBody>
          </p:sp>
        </mc:Fallback>
      </mc:AlternateContent>
      <p:pic>
        <p:nvPicPr>
          <p:cNvPr id="1025" name="Picture 26" descr="A picture containing diagram&#10;&#10;Description automatically generated">
            <a:extLst>
              <a:ext uri="{FF2B5EF4-FFF2-40B4-BE49-F238E27FC236}">
                <a16:creationId xmlns:a16="http://schemas.microsoft.com/office/drawing/2014/main" id="{C6483930-2648-4228-86DF-0723B697E2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379"/>
          <a:stretch/>
        </p:blipFill>
        <p:spPr bwMode="auto">
          <a:xfrm>
            <a:off x="5308052" y="-203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19" name="Picture 18" descr="A picture containing chart&#10;&#10;Description automatically generated">
            <a:extLst>
              <a:ext uri="{FF2B5EF4-FFF2-40B4-BE49-F238E27FC236}">
                <a16:creationId xmlns:a16="http://schemas.microsoft.com/office/drawing/2014/main" id="{00987B74-65D4-437E-9A9E-FB86052FB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1229" y="170180"/>
            <a:ext cx="6667500" cy="6667500"/>
          </a:xfrm>
          <a:prstGeom prst="rect">
            <a:avLst/>
          </a:prstGeom>
        </p:spPr>
      </p:pic>
      <p:sp>
        <p:nvSpPr>
          <p:cNvPr id="21" name="TextBox 20">
            <a:extLst>
              <a:ext uri="{FF2B5EF4-FFF2-40B4-BE49-F238E27FC236}">
                <a16:creationId xmlns:a16="http://schemas.microsoft.com/office/drawing/2014/main" id="{03D24E40-813E-46B5-AE9B-08DC2DF7862C}"/>
              </a:ext>
            </a:extLst>
          </p:cNvPr>
          <p:cNvSpPr txBox="1"/>
          <p:nvPr/>
        </p:nvSpPr>
        <p:spPr>
          <a:xfrm>
            <a:off x="411480" y="45720"/>
            <a:ext cx="6182360" cy="470000"/>
          </a:xfrm>
          <a:prstGeom prst="rect">
            <a:avLst/>
          </a:prstGeom>
          <a:noFill/>
        </p:spPr>
        <p:txBody>
          <a:bodyPr wrap="square">
            <a:spAutoFit/>
          </a:bodyPr>
          <a:lstStyle/>
          <a:p>
            <a:pPr>
              <a:lnSpc>
                <a:spcPct val="107000"/>
              </a:lnSpc>
              <a:spcAft>
                <a:spcPts val="800"/>
              </a:spcAft>
            </a:pPr>
            <a:r>
              <a:rPr lang="en-IN" sz="2400" b="1" dirty="0">
                <a:solidFill>
                  <a:schemeClr val="accent3">
                    <a:lumMod val="50000"/>
                  </a:schemeClr>
                </a:solidFill>
                <a:effectLst/>
                <a:latin typeface="Calibri" panose="020F0502020204030204" pitchFamily="34" charset="0"/>
                <a:ea typeface="Calibri" panose="020F0502020204030204" pitchFamily="34" charset="0"/>
                <a:cs typeface="Vrinda" panose="020B0502040204020203" pitchFamily="34" charset="0"/>
              </a:rPr>
              <a:t>Non-Magnetized Differentially Rotating</a:t>
            </a:r>
          </a:p>
        </p:txBody>
      </p:sp>
      <p:sp>
        <p:nvSpPr>
          <p:cNvPr id="10" name="TextBox 9">
            <a:extLst>
              <a:ext uri="{FF2B5EF4-FFF2-40B4-BE49-F238E27FC236}">
                <a16:creationId xmlns:a16="http://schemas.microsoft.com/office/drawing/2014/main" id="{D87AC6E9-3F0F-4993-BFE3-1A60A36FE8CD}"/>
              </a:ext>
            </a:extLst>
          </p:cNvPr>
          <p:cNvSpPr txBox="1"/>
          <p:nvPr/>
        </p:nvSpPr>
        <p:spPr>
          <a:xfrm>
            <a:off x="8099298" y="5792400"/>
            <a:ext cx="2105326" cy="375552"/>
          </a:xfrm>
          <a:prstGeom prst="rect">
            <a:avLst/>
          </a:prstGeom>
          <a:noFill/>
        </p:spPr>
        <p:txBody>
          <a:bodyPr wrap="square">
            <a:spAutoFit/>
          </a:bodyPr>
          <a:lstStyle/>
          <a:p>
            <a:pPr>
              <a:lnSpc>
                <a:spcPct val="107000"/>
              </a:lnSpc>
              <a:spcAft>
                <a:spcPts val="800"/>
              </a:spcAft>
            </a:pP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Density </a:t>
            </a:r>
            <a:r>
              <a:rPr lang="en-IN" sz="1800"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endPar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p:txBody>
      </p:sp>
      <p:sp>
        <p:nvSpPr>
          <p:cNvPr id="4" name="Arrow: Right 3">
            <a:extLst>
              <a:ext uri="{FF2B5EF4-FFF2-40B4-BE49-F238E27FC236}">
                <a16:creationId xmlns:a16="http://schemas.microsoft.com/office/drawing/2014/main" id="{1D7FCA0B-24D0-0896-CF28-A5CE72E19365}"/>
              </a:ext>
            </a:extLst>
          </p:cNvPr>
          <p:cNvSpPr/>
          <p:nvPr/>
        </p:nvSpPr>
        <p:spPr>
          <a:xfrm rot="5400000">
            <a:off x="2559206" y="3786082"/>
            <a:ext cx="190407" cy="136252"/>
          </a:xfrm>
          <a:prstGeom prst="rightArrow">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67997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CAAC66-C05C-E1B4-F298-912C2B459AA8}"/>
                  </a:ext>
                </a:extLst>
              </p:cNvPr>
              <p:cNvSpPr txBox="1"/>
              <p:nvPr/>
            </p:nvSpPr>
            <p:spPr>
              <a:xfrm>
                <a:off x="2623244" y="-60080"/>
                <a:ext cx="6908798" cy="568169"/>
              </a:xfrm>
              <a:prstGeom prst="rect">
                <a:avLst/>
              </a:prstGeom>
              <a:noFill/>
            </p:spPr>
            <p:txBody>
              <a:bodyPr wrap="square">
                <a:spAutoFit/>
              </a:bodyPr>
              <a:lstStyle/>
              <a:p>
                <a:pPr>
                  <a:lnSpc>
                    <a:spcPct val="107000"/>
                  </a:lnSpc>
                  <a:spcAft>
                    <a:spcPts val="800"/>
                  </a:spcAft>
                </a:pPr>
                <a:r>
                  <a:rPr lang="en-IN" sz="2400" b="1" dirty="0">
                    <a:solidFill>
                      <a:schemeClr val="tx1"/>
                    </a:solidFill>
                    <a:effectLst/>
                    <a:latin typeface="Calibri" panose="020F0502020204030204" pitchFamily="34" charset="0"/>
                    <a:ea typeface="Calibri" panose="020F0502020204030204" pitchFamily="34" charset="0"/>
                    <a:cs typeface="Vrinda" panose="020B0502040204020203" pitchFamily="34" charset="0"/>
                  </a:rPr>
                  <a:t>Toroidal Magnetic field (</a:t>
                </a:r>
                <a14:m>
                  <m:oMath xmlns:m="http://schemas.openxmlformats.org/officeDocument/2006/math">
                    <m:acc>
                      <m:accPr>
                        <m:chr m:val="⃗"/>
                        <m:ctrlP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𝑩</m:t>
                        </m:r>
                      </m:e>
                    </m:acc>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m:t>
                    </m:r>
                    <m:sSub>
                      <m:sSubPr>
                        <m:ctrlP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𝑩</m:t>
                        </m:r>
                      </m:e>
                      <m:sub>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𝝓</m:t>
                        </m:r>
                      </m:sub>
                    </m:sSub>
                    <m:acc>
                      <m:accPr>
                        <m:chr m:val="̂"/>
                        <m:ctrlP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ctrlPr>
                      </m:accPr>
                      <m:e>
                        <m:r>
                          <a:rPr lang="en-IN" sz="2400" b="1" i="1">
                            <a:solidFill>
                              <a:schemeClr val="tx1"/>
                            </a:solidFill>
                            <a:effectLst/>
                            <a:latin typeface="Cambria Math" panose="02040503050406030204" pitchFamily="18" charset="0"/>
                            <a:ea typeface="Calibri" panose="020F0502020204030204" pitchFamily="34" charset="0"/>
                            <a:cs typeface="Cambria Math" panose="02040503050406030204" pitchFamily="18" charset="0"/>
                          </a:rPr>
                          <m:t>𝝓</m:t>
                        </m:r>
                      </m:e>
                    </m:acc>
                  </m:oMath>
                </a14:m>
                <a:r>
                  <a:rPr lang="en-IN" sz="2400" b="1" dirty="0">
                    <a:solidFill>
                      <a:schemeClr val="tx1"/>
                    </a:solidFill>
                    <a:effectLst/>
                    <a:latin typeface="Calibri" panose="020F0502020204030204" pitchFamily="34" charset="0"/>
                    <a:ea typeface="Times New Roman" panose="02020603050405020304" pitchFamily="18" charset="0"/>
                    <a:cs typeface="Vrinda" panose="020B0502040204020203" pitchFamily="34" charset="0"/>
                  </a:rPr>
                  <a:t>) without rotation</a:t>
                </a:r>
                <a:endParaRPr lang="en-IN" sz="2400" b="1"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5" name="TextBox 4">
                <a:extLst>
                  <a:ext uri="{FF2B5EF4-FFF2-40B4-BE49-F238E27FC236}">
                    <a16:creationId xmlns:a16="http://schemas.microsoft.com/office/drawing/2014/main" id="{97CAAC66-C05C-E1B4-F298-912C2B459AA8}"/>
                  </a:ext>
                </a:extLst>
              </p:cNvPr>
              <p:cNvSpPr txBox="1">
                <a:spLocks noRot="1" noChangeAspect="1" noMove="1" noResize="1" noEditPoints="1" noAdjustHandles="1" noChangeArrowheads="1" noChangeShapeType="1" noTextEdit="1"/>
              </p:cNvSpPr>
              <p:nvPr/>
            </p:nvSpPr>
            <p:spPr>
              <a:xfrm>
                <a:off x="2623244" y="-60080"/>
                <a:ext cx="6908798" cy="568169"/>
              </a:xfrm>
              <a:prstGeom prst="rect">
                <a:avLst/>
              </a:prstGeom>
              <a:blipFill>
                <a:blip r:embed="rId2"/>
                <a:stretch>
                  <a:fillRect l="-1323" b="-18280"/>
                </a:stretch>
              </a:blipFill>
            </p:spPr>
            <p:txBody>
              <a:bodyPr/>
              <a:lstStyle/>
              <a:p>
                <a:r>
                  <a:rPr lang="en-IN">
                    <a:noFill/>
                  </a:rPr>
                  <a:t> </a:t>
                </a:r>
              </a:p>
            </p:txBody>
          </p:sp>
        </mc:Fallback>
      </mc:AlternateContent>
      <p:sp>
        <p:nvSpPr>
          <p:cNvPr id="7" name="TextBox 6">
            <a:extLst>
              <a:ext uri="{FF2B5EF4-FFF2-40B4-BE49-F238E27FC236}">
                <a16:creationId xmlns:a16="http://schemas.microsoft.com/office/drawing/2014/main" id="{DC72B52D-39B6-4E5B-6651-613228A1AA78}"/>
              </a:ext>
            </a:extLst>
          </p:cNvPr>
          <p:cNvSpPr txBox="1"/>
          <p:nvPr/>
        </p:nvSpPr>
        <p:spPr>
          <a:xfrm>
            <a:off x="2091406" y="5209736"/>
            <a:ext cx="2390201" cy="774507"/>
          </a:xfrm>
          <a:prstGeom prst="rect">
            <a:avLst/>
          </a:prstGeom>
          <a:noFill/>
        </p:spPr>
        <p:txBody>
          <a:bodyPr wrap="square">
            <a:spAutoFit/>
          </a:bodyPr>
          <a:lstStyle/>
          <a:p>
            <a:pPr>
              <a:lnSpc>
                <a:spcPct val="107000"/>
              </a:lnSpc>
              <a:spcAft>
                <a:spcPts val="800"/>
              </a:spcAft>
            </a:pPr>
            <a:endPar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1800"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Density </a:t>
            </a:r>
            <a:r>
              <a:rPr lang="en-IN" sz="1800" b="1"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endPar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endParaRPr>
          </a:p>
        </p:txBody>
      </p:sp>
      <p:sp>
        <p:nvSpPr>
          <p:cNvPr id="11" name="TextBox 10">
            <a:extLst>
              <a:ext uri="{FF2B5EF4-FFF2-40B4-BE49-F238E27FC236}">
                <a16:creationId xmlns:a16="http://schemas.microsoft.com/office/drawing/2014/main" id="{810291BD-AA9D-F675-62BE-B854FD5787A3}"/>
              </a:ext>
            </a:extLst>
          </p:cNvPr>
          <p:cNvSpPr txBox="1"/>
          <p:nvPr/>
        </p:nvSpPr>
        <p:spPr>
          <a:xfrm>
            <a:off x="7684882" y="5614284"/>
            <a:ext cx="6096000" cy="369332"/>
          </a:xfrm>
          <a:prstGeom prst="rect">
            <a:avLst/>
          </a:prstGeom>
          <a:noFill/>
        </p:spPr>
        <p:txBody>
          <a:bodyPr wrap="square">
            <a:spAutoFit/>
          </a:bodyPr>
          <a:lstStyle/>
          <a:p>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Magnetic field </a:t>
            </a:r>
            <a:r>
              <a:rPr lang="en-IN" sz="1800" b="1" dirty="0" err="1">
                <a:solidFill>
                  <a:schemeClr val="bg1"/>
                </a:solidFill>
                <a:effectLst/>
                <a:latin typeface="Calibri" panose="020F0502020204030204" pitchFamily="34" charset="0"/>
                <a:ea typeface="Calibri" panose="020F0502020204030204" pitchFamily="34" charset="0"/>
                <a:cs typeface="Vrinda" panose="020B0502040204020203" pitchFamily="34" charset="0"/>
              </a:rPr>
              <a:t>isocontour</a:t>
            </a:r>
            <a:r>
              <a:rPr lang="en-IN" sz="1800" b="1" dirty="0">
                <a:solidFill>
                  <a:schemeClr val="bg1"/>
                </a:solidFill>
                <a:effectLst/>
                <a:latin typeface="Calibri" panose="020F0502020204030204" pitchFamily="34" charset="0"/>
                <a:ea typeface="Calibri" panose="020F0502020204030204" pitchFamily="34" charset="0"/>
                <a:cs typeface="Vrinda" panose="020B0502040204020203" pitchFamily="34" charset="0"/>
              </a:rPr>
              <a:t> </a:t>
            </a:r>
            <a:endParaRPr lang="en-IN" b="1"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15CBF84-8ECF-1B2C-E3AD-8CBE17F102E6}"/>
                  </a:ext>
                </a:extLst>
              </p:cNvPr>
              <p:cNvSpPr txBox="1"/>
              <p:nvPr/>
            </p:nvSpPr>
            <p:spPr>
              <a:xfrm>
                <a:off x="1397918" y="6410700"/>
                <a:ext cx="10794082" cy="781176"/>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𝝆</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𝒄</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0"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5</m:t>
                      </m:r>
                      <m:r>
                        <a:rPr lang="en-IN" i="1">
                          <a:latin typeface="Cambria Math" panose="02040503050406030204" pitchFamily="18" charset="0"/>
                          <a:ea typeface="Calibri" panose="020F0502020204030204" pitchFamily="34" charset="0"/>
                          <a:cs typeface="Vrinda" panose="020B0502040204020203" pitchFamily="34" charset="0"/>
                        </a:rPr>
                        <m:t>×</m:t>
                      </m:r>
                      <m:sSup>
                        <m:sSupPr>
                          <m:ctrlPr>
                            <a:rPr lang="en-IN" i="1">
                              <a:latin typeface="Cambria Math" panose="02040503050406030204" pitchFamily="18" charset="0"/>
                              <a:ea typeface="Calibri" panose="020F0502020204030204" pitchFamily="34" charset="0"/>
                              <a:cs typeface="Vrinda" panose="020B0502040204020203" pitchFamily="34" charset="0"/>
                            </a:rPr>
                          </m:ctrlPr>
                        </m:sSupPr>
                        <m:e>
                          <m:r>
                            <a:rPr lang="en-IN" i="1">
                              <a:latin typeface="Cambria Math" panose="02040503050406030204" pitchFamily="18" charset="0"/>
                              <a:ea typeface="Calibri" panose="020F0502020204030204" pitchFamily="34" charset="0"/>
                              <a:cs typeface="Vrinda" panose="020B0502040204020203" pitchFamily="34" charset="0"/>
                            </a:rPr>
                            <m:t>10</m:t>
                          </m:r>
                        </m:e>
                        <m:sup>
                          <m:r>
                            <a:rPr lang="en-IN" i="1">
                              <a:latin typeface="Cambria Math" panose="02040503050406030204" pitchFamily="18" charset="0"/>
                              <a:ea typeface="Calibri" panose="020F0502020204030204" pitchFamily="34" charset="0"/>
                              <a:cs typeface="Vrinda" panose="020B0502040204020203" pitchFamily="34" charset="0"/>
                            </a:rPr>
                            <m:t>14</m:t>
                          </m:r>
                        </m:sup>
                      </m:sSup>
                      <m:r>
                        <a:rPr lang="en-IN" b="1" i="1">
                          <a:latin typeface="Cambria Math" panose="02040503050406030204" pitchFamily="18" charset="0"/>
                          <a:ea typeface="Calibri" panose="020F0502020204030204" pitchFamily="34" charset="0"/>
                          <a:cs typeface="Vrinda" panose="020B0502040204020203" pitchFamily="34" charset="0"/>
                        </a:rPr>
                        <m:t>𝒈</m:t>
                      </m:r>
                      <m:r>
                        <a:rPr lang="en-IN" b="1" i="1" smtClean="0">
                          <a:latin typeface="Cambria Math" panose="02040503050406030204" pitchFamily="18" charset="0"/>
                          <a:ea typeface="Calibri" panose="020F0502020204030204" pitchFamily="34" charset="0"/>
                          <a:cs typeface="Vrinda" panose="020B0502040204020203" pitchFamily="34" charset="0"/>
                        </a:rPr>
                        <m:t>/</m:t>
                      </m:r>
                      <m:r>
                        <a:rPr lang="en-IN" b="1" i="1" smtClean="0">
                          <a:latin typeface="Cambria Math" panose="02040503050406030204" pitchFamily="18" charset="0"/>
                          <a:ea typeface="Calibri" panose="020F0502020204030204" pitchFamily="34" charset="0"/>
                          <a:cs typeface="Vrinda" panose="020B0502040204020203" pitchFamily="34" charset="0"/>
                        </a:rPr>
                        <m:t>𝒄𝒄</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𝑩</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𝒎𝒂𝒙</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𝟒</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𝟏𝟎</m:t>
                          </m:r>
                        </m:e>
                        <m:sup>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𝟏𝟕</m:t>
                          </m:r>
                        </m:sup>
                      </m:sSup>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𝑮</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l-GR"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 </m:t>
                      </m:r>
                      <m:r>
                        <a:rPr lang="en-IN"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  </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m:t>
                      </m:r>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𝟑𝟐</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𝑴</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ʘ</m:t>
                          </m:r>
                        </m:sub>
                      </m:s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𝑹</m:t>
                          </m:r>
                        </m:e>
                        <m:sub>
                          <m:r>
                            <a:rPr lang="en-IN" b="1" i="1">
                              <a:latin typeface="Cambria Math" panose="02040503050406030204" pitchFamily="18" charset="0"/>
                              <a:ea typeface="Calibri" panose="020F0502020204030204" pitchFamily="34" charset="0"/>
                              <a:cs typeface="Vrinda" panose="020B0502040204020203" pitchFamily="34" charset="0"/>
                            </a:rPr>
                            <m:t>𝑬</m:t>
                          </m:r>
                        </m:sub>
                      </m:sSub>
                      <m:r>
                        <a:rPr lang="en-IN" i="1">
                          <a:latin typeface="Cambria Math" panose="02040503050406030204" pitchFamily="18" charset="0"/>
                        </a:rPr>
                        <m:t>=1</m:t>
                      </m:r>
                      <m:r>
                        <a:rPr lang="en-IN" b="0" i="1" smtClean="0">
                          <a:latin typeface="Cambria Math" panose="02040503050406030204" pitchFamily="18" charset="0"/>
                        </a:rPr>
                        <m:t>6</m:t>
                      </m:r>
                      <m:r>
                        <a:rPr lang="en-IN" i="1">
                          <a:latin typeface="Cambria Math" panose="02040503050406030204" pitchFamily="18" charset="0"/>
                        </a:rPr>
                        <m:t>𝑘𝑚</m:t>
                      </m:r>
                      <m:f>
                        <m:fPr>
                          <m:type m:val="lin"/>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fPr>
                        <m:num>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𝑹</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𝑷</m:t>
                              </m:r>
                            </m:sub>
                          </m:sSub>
                        </m:num>
                        <m:den>
                          <m:sSub>
                            <m:sSub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𝑹</m:t>
                              </m:r>
                            </m:e>
                            <m:sub>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𝑬</m:t>
                              </m:r>
                            </m:sub>
                          </m:sSub>
                        </m:den>
                      </m:f>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𝟒</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r>
                        <a:rPr lang="en-IN" i="1">
                          <a:latin typeface="Cambria Math" panose="02040503050406030204" pitchFamily="18" charset="0"/>
                          <a:ea typeface="Calibri" panose="020F0502020204030204" pitchFamily="34" charset="0"/>
                          <a:cs typeface="Vrinda" panose="020B0502040204020203" pitchFamily="34" charset="0"/>
                        </a:rPr>
                        <m:t>𝑀𝐸</m:t>
                      </m:r>
                      <m:r>
                        <a:rPr lang="en-IN" i="1">
                          <a:latin typeface="Cambria Math" panose="02040503050406030204" pitchFamily="18" charset="0"/>
                          <a:ea typeface="Calibri" panose="020F0502020204030204" pitchFamily="34" charset="0"/>
                          <a:cs typeface="Vrinda" panose="020B0502040204020203" pitchFamily="34" charset="0"/>
                        </a:rPr>
                        <m:t>/</m:t>
                      </m:r>
                      <m:r>
                        <a:rPr lang="en-IN" i="1">
                          <a:latin typeface="Cambria Math" panose="02040503050406030204" pitchFamily="18" charset="0"/>
                          <a:ea typeface="Calibri" panose="020F0502020204030204" pitchFamily="34" charset="0"/>
                          <a:cs typeface="Vrinda" panose="020B0502040204020203" pitchFamily="34" charset="0"/>
                        </a:rPr>
                        <m:t>𝐺𝐸</m:t>
                      </m:r>
                      <m:r>
                        <a:rPr lang="en-IN" i="1">
                          <a:latin typeface="Cambria Math" panose="02040503050406030204" pitchFamily="18" charset="0"/>
                          <a:ea typeface="Calibri" panose="020F0502020204030204" pitchFamily="34" charset="0"/>
                          <a:cs typeface="Vrinda" panose="020B0502040204020203" pitchFamily="34" charset="0"/>
                        </a:rPr>
                        <m:t>=0.45</m:t>
                      </m:r>
                    </m:oMath>
                  </m:oMathPara>
                </a14:m>
                <a:endParaRPr lang="en-IN" dirty="0">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endParaRPr lang="en-IN" sz="1800" b="1" dirty="0">
                  <a:solidFill>
                    <a:schemeClr val="tx1"/>
                  </a:solidFill>
                  <a:effectLst/>
                  <a:latin typeface="Calibri" panose="020F0502020204030204" pitchFamily="34" charset="0"/>
                  <a:ea typeface="Calibri" panose="020F0502020204030204" pitchFamily="34" charset="0"/>
                  <a:cs typeface="Vrinda" panose="020B0502040204020203" pitchFamily="34" charset="0"/>
                </a:endParaRPr>
              </a:p>
            </p:txBody>
          </p:sp>
        </mc:Choice>
        <mc:Fallback xmlns="">
          <p:sp>
            <p:nvSpPr>
              <p:cNvPr id="14" name="TextBox 13">
                <a:extLst>
                  <a:ext uri="{FF2B5EF4-FFF2-40B4-BE49-F238E27FC236}">
                    <a16:creationId xmlns:a16="http://schemas.microsoft.com/office/drawing/2014/main" id="{415CBF84-8ECF-1B2C-E3AD-8CBE17F102E6}"/>
                  </a:ext>
                </a:extLst>
              </p:cNvPr>
              <p:cNvSpPr txBox="1">
                <a:spLocks noRot="1" noChangeAspect="1" noMove="1" noResize="1" noEditPoints="1" noAdjustHandles="1" noChangeArrowheads="1" noChangeShapeType="1" noTextEdit="1"/>
              </p:cNvSpPr>
              <p:nvPr/>
            </p:nvSpPr>
            <p:spPr>
              <a:xfrm>
                <a:off x="1397918" y="6410700"/>
                <a:ext cx="10794082" cy="781176"/>
              </a:xfrm>
              <a:prstGeom prst="rect">
                <a:avLst/>
              </a:prstGeom>
              <a:blipFill>
                <a:blip r:embed="rId3"/>
                <a:stretch>
                  <a:fillRect/>
                </a:stretch>
              </a:blipFill>
            </p:spPr>
            <p:txBody>
              <a:bodyPr/>
              <a:lstStyle/>
              <a:p>
                <a:r>
                  <a:rPr lang="en-IN">
                    <a:noFill/>
                  </a:rPr>
                  <a:t> </a:t>
                </a:r>
              </a:p>
            </p:txBody>
          </p:sp>
        </mc:Fallback>
      </mc:AlternateContent>
      <p:pic>
        <p:nvPicPr>
          <p:cNvPr id="4" name="Picture 29" descr="A picture containing schematic&#10;&#10;Description automatically generated">
            <a:extLst>
              <a:ext uri="{FF2B5EF4-FFF2-40B4-BE49-F238E27FC236}">
                <a16:creationId xmlns:a16="http://schemas.microsoft.com/office/drawing/2014/main" id="{F69330E7-630E-0025-972C-E40659149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68" y="1776661"/>
            <a:ext cx="4072303" cy="3442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0" descr="A picture containing diagram&#10;&#10;Description automatically generated">
            <a:extLst>
              <a:ext uri="{FF2B5EF4-FFF2-40B4-BE49-F238E27FC236}">
                <a16:creationId xmlns:a16="http://schemas.microsoft.com/office/drawing/2014/main" id="{E24BACA0-57BC-9F58-F2FF-CFDDFB62A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8596" y="1764675"/>
            <a:ext cx="4036236" cy="3445061"/>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F5D89636-0E19-B816-2882-847BDD443F49}"/>
              </a:ext>
            </a:extLst>
          </p:cNvPr>
          <p:cNvSpPr/>
          <p:nvPr/>
        </p:nvSpPr>
        <p:spPr>
          <a:xfrm>
            <a:off x="6000796" y="6535263"/>
            <a:ext cx="190407" cy="136252"/>
          </a:xfrm>
          <a:prstGeom prst="rightArrow">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585356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2AF93F-3734-4568-A1C0-8D2463BC83A7}"/>
              </a:ext>
            </a:extLst>
          </p:cNvPr>
          <p:cNvSpPr txBox="1"/>
          <p:nvPr/>
        </p:nvSpPr>
        <p:spPr>
          <a:xfrm>
            <a:off x="317538" y="54586"/>
            <a:ext cx="12023066" cy="1666034"/>
          </a:xfrm>
          <a:prstGeom prst="rect">
            <a:avLst/>
          </a:prstGeom>
          <a:noFill/>
        </p:spPr>
        <p:txBody>
          <a:bodyPr wrap="square">
            <a:spAutoFit/>
          </a:bodyPr>
          <a:lstStyle/>
          <a:p>
            <a:pPr>
              <a:lnSpc>
                <a:spcPct val="107000"/>
              </a:lnSpc>
              <a:spcAft>
                <a:spcPts val="800"/>
              </a:spcAft>
            </a:pPr>
            <a:r>
              <a:rPr lang="en-IN" sz="2400" b="1" dirty="0">
                <a:solidFill>
                  <a:schemeClr val="accent3">
                    <a:lumMod val="75000"/>
                  </a:schemeClr>
                </a:solidFill>
                <a:effectLst/>
                <a:latin typeface="Calibri" panose="020F0502020204030204" pitchFamily="34" charset="0"/>
                <a:ea typeface="Calibri" panose="020F0502020204030204" pitchFamily="34" charset="0"/>
                <a:cs typeface="Vrinda" panose="020B0502040204020203" pitchFamily="34" charset="0"/>
              </a:rPr>
              <a:t>Twisted torus configuration</a:t>
            </a:r>
          </a:p>
          <a:p>
            <a:pPr>
              <a:lnSpc>
                <a:spcPct val="107000"/>
              </a:lnSpc>
              <a:spcAft>
                <a:spcPts val="800"/>
              </a:spcAft>
            </a:pPr>
            <a:endParaRPr lang="en-IN" sz="2000" dirty="0">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en-IN" sz="2000" dirty="0">
                <a:latin typeface="Calibri" panose="020F0502020204030204" pitchFamily="34" charset="0"/>
                <a:ea typeface="Calibri" panose="020F0502020204030204" pitchFamily="34" charset="0"/>
                <a:cs typeface="Vrinda" panose="020B0502040204020203" pitchFamily="34" charset="0"/>
              </a:rPr>
              <a:t>T</a:t>
            </a:r>
            <a:r>
              <a:rPr lang="en-IN" sz="2000" dirty="0">
                <a:effectLst/>
                <a:latin typeface="Calibri" panose="020F0502020204030204" pitchFamily="34" charset="0"/>
                <a:ea typeface="Calibri" panose="020F0502020204030204" pitchFamily="34" charset="0"/>
                <a:cs typeface="Vrinda" panose="020B0502040204020203" pitchFamily="34" charset="0"/>
              </a:rPr>
              <a:t>he poloidal magnetic field extends throughout the star and in the exterior, whereas the toroidal field is confined into a torus shaped region inside the star, where the field lines are closed. </a:t>
            </a:r>
          </a:p>
        </p:txBody>
      </p:sp>
      <p:sp>
        <p:nvSpPr>
          <p:cNvPr id="5" name="TextBox 4">
            <a:extLst>
              <a:ext uri="{FF2B5EF4-FFF2-40B4-BE49-F238E27FC236}">
                <a16:creationId xmlns:a16="http://schemas.microsoft.com/office/drawing/2014/main" id="{DA54407A-9D98-4176-A08D-BA8D071282A4}"/>
              </a:ext>
            </a:extLst>
          </p:cNvPr>
          <p:cNvSpPr txBox="1"/>
          <p:nvPr/>
        </p:nvSpPr>
        <p:spPr>
          <a:xfrm>
            <a:off x="454779" y="6482448"/>
            <a:ext cx="12954719" cy="375552"/>
          </a:xfrm>
          <a:prstGeom prst="rect">
            <a:avLst/>
          </a:prstGeom>
          <a:noFill/>
        </p:spPr>
        <p:txBody>
          <a:bodyPr wrap="square">
            <a:spAutoFit/>
          </a:bodyPr>
          <a:lstStyle/>
          <a:p>
            <a:pPr>
              <a:lnSpc>
                <a:spcPct val="107000"/>
              </a:lnSpc>
              <a:spcAft>
                <a:spcPts val="800"/>
              </a:spcAft>
            </a:pPr>
            <a:r>
              <a:rPr lang="en-IN" sz="1800" dirty="0">
                <a:effectLst/>
                <a:latin typeface="Calibri" panose="020F0502020204030204" pitchFamily="34" charset="0"/>
                <a:ea typeface="Calibri" panose="020F0502020204030204" pitchFamily="34" charset="0"/>
                <a:cs typeface="Vrinda" panose="020B0502040204020203" pitchFamily="34" charset="0"/>
              </a:rPr>
              <a:t>Density </a:t>
            </a:r>
            <a:r>
              <a:rPr lang="en-IN" sz="1800" dirty="0" err="1">
                <a:effectLst/>
                <a:latin typeface="Calibri" panose="020F0502020204030204" pitchFamily="34" charset="0"/>
                <a:ea typeface="Calibri" panose="020F0502020204030204" pitchFamily="34" charset="0"/>
                <a:cs typeface="Vrinda" panose="020B0502040204020203" pitchFamily="34" charset="0"/>
              </a:rPr>
              <a:t>isocontour</a:t>
            </a:r>
            <a:r>
              <a:rPr lang="en-IN" sz="1800" dirty="0">
                <a:effectLst/>
                <a:latin typeface="Calibri" panose="020F0502020204030204" pitchFamily="34" charset="0"/>
                <a:ea typeface="Calibri" panose="020F0502020204030204" pitchFamily="34" charset="0"/>
                <a:cs typeface="Vrinda" panose="020B0502040204020203" pitchFamily="34" charset="0"/>
              </a:rPr>
              <a:t>                                         Poloidal Magnetic field </a:t>
            </a:r>
            <a:r>
              <a:rPr lang="en-IN" sz="1800" dirty="0" err="1">
                <a:effectLst/>
                <a:latin typeface="Calibri" panose="020F0502020204030204" pitchFamily="34" charset="0"/>
                <a:ea typeface="Calibri" panose="020F0502020204030204" pitchFamily="34" charset="0"/>
                <a:cs typeface="Vrinda" panose="020B0502040204020203" pitchFamily="34" charset="0"/>
              </a:rPr>
              <a:t>isocontour</a:t>
            </a:r>
            <a:r>
              <a:rPr lang="en-IN" sz="1800" dirty="0">
                <a:effectLst/>
                <a:latin typeface="Calibri" panose="020F0502020204030204" pitchFamily="34" charset="0"/>
                <a:ea typeface="Calibri" panose="020F0502020204030204" pitchFamily="34" charset="0"/>
                <a:cs typeface="Vrinda" panose="020B0502040204020203" pitchFamily="34" charset="0"/>
              </a:rPr>
              <a:t>               Toroidal Magnetic field </a:t>
            </a:r>
            <a:r>
              <a:rPr lang="en-IN" sz="1800" dirty="0" err="1">
                <a:effectLst/>
                <a:latin typeface="Calibri" panose="020F0502020204030204" pitchFamily="34" charset="0"/>
                <a:ea typeface="Calibri" panose="020F0502020204030204" pitchFamily="34" charset="0"/>
                <a:cs typeface="Vrinda" panose="020B0502040204020203" pitchFamily="34" charset="0"/>
              </a:rPr>
              <a:t>isocontour</a:t>
            </a:r>
            <a:r>
              <a:rPr lang="en-IN" sz="1800" dirty="0">
                <a:effectLst/>
                <a:latin typeface="Calibri" panose="020F0502020204030204" pitchFamily="34" charset="0"/>
                <a:ea typeface="Calibri" panose="020F0502020204030204" pitchFamily="34" charset="0"/>
                <a:cs typeface="Vrinda" panose="020B0502040204020203" pitchFamily="34" charset="0"/>
              </a:rPr>
              <a:t> </a:t>
            </a:r>
          </a:p>
        </p:txBody>
      </p:sp>
      <p:pic>
        <p:nvPicPr>
          <p:cNvPr id="9" name="Picture 8" descr="A picture containing graphical user interface&#10;&#10;Description automatically generated">
            <a:extLst>
              <a:ext uri="{FF2B5EF4-FFF2-40B4-BE49-F238E27FC236}">
                <a16:creationId xmlns:a16="http://schemas.microsoft.com/office/drawing/2014/main" id="{9F576CCA-D36F-4ED3-8069-4EA862A01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743" y="3161528"/>
            <a:ext cx="3321706" cy="3321706"/>
          </a:xfrm>
          <a:prstGeom prst="rect">
            <a:avLst/>
          </a:prstGeom>
        </p:spPr>
      </p:pic>
      <p:pic>
        <p:nvPicPr>
          <p:cNvPr id="11" name="Picture 10" descr="Diagram&#10;&#10;Description automatically generated">
            <a:extLst>
              <a:ext uri="{FF2B5EF4-FFF2-40B4-BE49-F238E27FC236}">
                <a16:creationId xmlns:a16="http://schemas.microsoft.com/office/drawing/2014/main" id="{A52EC342-DA5E-4D13-9BF0-D9AC1CF15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8261" y="3161528"/>
            <a:ext cx="3321706" cy="332170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6D9E55E-2A14-491A-8E1E-4779C0EED442}"/>
                  </a:ext>
                </a:extLst>
              </p:cNvPr>
              <p:cNvSpPr txBox="1"/>
              <p:nvPr/>
            </p:nvSpPr>
            <p:spPr>
              <a:xfrm>
                <a:off x="317538" y="2173305"/>
                <a:ext cx="11569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IN" i="1" smtClean="0">
                              <a:solidFill>
                                <a:srgbClr val="836967"/>
                              </a:solidFill>
                              <a:latin typeface="Cambria Math" panose="02040503050406030204" pitchFamily="18" charset="0"/>
                            </a:rPr>
                          </m:ctrlPr>
                        </m:sSubPr>
                        <m:e>
                          <m:r>
                            <a:rPr lang="en-IN" i="1">
                              <a:latin typeface="Cambria Math" panose="02040503050406030204" pitchFamily="18" charset="0"/>
                            </a:rPr>
                            <m:t>𝜌</m:t>
                          </m:r>
                        </m:e>
                        <m:sub>
                          <m:r>
                            <a:rPr lang="en-IN" i="1">
                              <a:latin typeface="Cambria Math" panose="02040503050406030204" pitchFamily="18" charset="0"/>
                            </a:rPr>
                            <m:t>𝑐</m:t>
                          </m:r>
                        </m:sub>
                      </m:sSub>
                      <m:r>
                        <a:rPr lang="en-IN" i="0">
                          <a:latin typeface="Cambria Math" panose="02040503050406030204" pitchFamily="18" charset="0"/>
                        </a:rPr>
                        <m:t>=5.</m:t>
                      </m:r>
                      <m:r>
                        <a:rPr lang="en-IN" b="0" i="0" smtClean="0">
                          <a:latin typeface="Cambria Math" panose="02040503050406030204" pitchFamily="18" charset="0"/>
                        </a:rPr>
                        <m:t>1</m:t>
                      </m:r>
                      <m:r>
                        <a:rPr lang="en-IN" i="0">
                          <a:latin typeface="Cambria Math" panose="02040503050406030204" pitchFamily="18" charset="0"/>
                        </a:rPr>
                        <m:t>×</m:t>
                      </m:r>
                      <m:sSup>
                        <m:sSupPr>
                          <m:ctrlPr>
                            <a:rPr lang="en-IN" i="1">
                              <a:solidFill>
                                <a:srgbClr val="836967"/>
                              </a:solidFill>
                              <a:latin typeface="Cambria Math" panose="02040503050406030204" pitchFamily="18" charset="0"/>
                            </a:rPr>
                          </m:ctrlPr>
                        </m:sSupPr>
                        <m:e>
                          <m:r>
                            <a:rPr lang="en-IN" i="0">
                              <a:latin typeface="Cambria Math" panose="02040503050406030204" pitchFamily="18" charset="0"/>
                            </a:rPr>
                            <m:t>10</m:t>
                          </m:r>
                        </m:e>
                        <m:sup>
                          <m:r>
                            <a:rPr lang="en-IN" i="0">
                              <a:latin typeface="Cambria Math" panose="02040503050406030204" pitchFamily="18" charset="0"/>
                            </a:rPr>
                            <m:t>14</m:t>
                          </m:r>
                        </m:sup>
                      </m:sSup>
                      <m:f>
                        <m:fPr>
                          <m:type m:val="lin"/>
                          <m:ctrlPr>
                            <a:rPr lang="en-IN" i="1">
                              <a:latin typeface="Cambria Math" panose="02040503050406030204" pitchFamily="18" charset="0"/>
                            </a:rPr>
                          </m:ctrlPr>
                        </m:fPr>
                        <m:num>
                          <m:r>
                            <a:rPr lang="en-IN" i="1">
                              <a:latin typeface="Cambria Math" panose="02040503050406030204" pitchFamily="18" charset="0"/>
                            </a:rPr>
                            <m:t>𝑔</m:t>
                          </m:r>
                        </m:num>
                        <m:den>
                          <m:r>
                            <a:rPr lang="en-IN" i="1">
                              <a:latin typeface="Cambria Math" panose="02040503050406030204" pitchFamily="18" charset="0"/>
                            </a:rPr>
                            <m:t>𝑐</m:t>
                          </m:r>
                        </m:den>
                      </m:f>
                      <m:r>
                        <a:rPr lang="en-IN" i="1">
                          <a:latin typeface="Cambria Math" panose="02040503050406030204" pitchFamily="18" charset="0"/>
                        </a:rPr>
                        <m:t>𝑐</m:t>
                      </m:r>
                      <m:r>
                        <a:rPr lang="en-IN" i="0">
                          <a:latin typeface="Cambria Math" panose="02040503050406030204" pitchFamily="18" charset="0"/>
                        </a:rPr>
                        <m:t>,</m:t>
                      </m:r>
                      <m:sSub>
                        <m:sSubPr>
                          <m:ctrlPr>
                            <a:rPr lang="en-IN" i="1">
                              <a:solidFill>
                                <a:srgbClr val="836967"/>
                              </a:solidFill>
                              <a:latin typeface="Cambria Math" panose="02040503050406030204" pitchFamily="18" charset="0"/>
                            </a:rPr>
                          </m:ctrlPr>
                        </m:sSubPr>
                        <m:e>
                          <m:r>
                            <a:rPr lang="en-IN" i="1">
                              <a:latin typeface="Cambria Math" panose="02040503050406030204" pitchFamily="18" charset="0"/>
                            </a:rPr>
                            <m:t>𝐵</m:t>
                          </m:r>
                        </m:e>
                        <m:sub>
                          <m:r>
                            <a:rPr lang="en-IN" i="1">
                              <a:latin typeface="Cambria Math" panose="02040503050406030204" pitchFamily="18" charset="0"/>
                            </a:rPr>
                            <m:t>𝑚𝑎𝑥</m:t>
                          </m:r>
                        </m:sub>
                      </m:sSub>
                      <m:r>
                        <a:rPr lang="en-IN" i="0">
                          <a:latin typeface="Cambria Math" panose="02040503050406030204" pitchFamily="18" charset="0"/>
                        </a:rPr>
                        <m:t>=</m:t>
                      </m:r>
                      <m:r>
                        <a:rPr lang="en-IN" b="0" i="0" smtClean="0">
                          <a:latin typeface="Cambria Math" panose="02040503050406030204" pitchFamily="18" charset="0"/>
                        </a:rPr>
                        <m:t>1.45</m:t>
                      </m:r>
                      <m:r>
                        <a:rPr lang="en-IN" i="0">
                          <a:latin typeface="Cambria Math" panose="02040503050406030204" pitchFamily="18" charset="0"/>
                        </a:rPr>
                        <m:t>×</m:t>
                      </m:r>
                      <m:sSup>
                        <m:sSupPr>
                          <m:ctrlPr>
                            <a:rPr lang="en-IN" i="1">
                              <a:solidFill>
                                <a:srgbClr val="836967"/>
                              </a:solidFill>
                              <a:latin typeface="Cambria Math" panose="02040503050406030204" pitchFamily="18" charset="0"/>
                            </a:rPr>
                          </m:ctrlPr>
                        </m:sSupPr>
                        <m:e>
                          <m:r>
                            <a:rPr lang="en-IN" i="0">
                              <a:latin typeface="Cambria Math" panose="02040503050406030204" pitchFamily="18" charset="0"/>
                            </a:rPr>
                            <m:t>10</m:t>
                          </m:r>
                        </m:e>
                        <m:sup>
                          <m:r>
                            <a:rPr lang="en-IN" i="0">
                              <a:latin typeface="Cambria Math" panose="02040503050406030204" pitchFamily="18" charset="0"/>
                            </a:rPr>
                            <m:t>17</m:t>
                          </m:r>
                        </m:sup>
                      </m:sSup>
                      <m:r>
                        <a:rPr lang="en-IN" b="0" i="1" smtClean="0">
                          <a:latin typeface="Cambria Math" panose="02040503050406030204" pitchFamily="18" charset="0"/>
                        </a:rPr>
                        <m:t>𝐺</m:t>
                      </m:r>
                      <m:r>
                        <a:rPr lang="en-IN" b="0" i="0" smtClean="0">
                          <a:latin typeface="Cambria Math" panose="02040503050406030204" pitchFamily="18" charset="0"/>
                        </a:rPr>
                        <m:t>         </m:t>
                      </m:r>
                      <m:r>
                        <a:rPr lang="en-IN" i="1">
                          <a:latin typeface="Cambria Math" panose="02040503050406030204" pitchFamily="18" charset="0"/>
                        </a:rPr>
                        <m:t>𝑀</m:t>
                      </m:r>
                      <m:r>
                        <a:rPr lang="en-IN" i="0">
                          <a:latin typeface="Cambria Math" panose="02040503050406030204" pitchFamily="18" charset="0"/>
                        </a:rPr>
                        <m:t>=1</m:t>
                      </m:r>
                      <m:r>
                        <a:rPr lang="en-IN" b="0" i="0" smtClean="0">
                          <a:latin typeface="Cambria Math" panose="02040503050406030204" pitchFamily="18" charset="0"/>
                        </a:rPr>
                        <m:t>.17</m:t>
                      </m:r>
                      <m:r>
                        <a:rPr lang="en-IN" i="0">
                          <a:latin typeface="Cambria Math" panose="02040503050406030204" pitchFamily="18" charset="0"/>
                        </a:rPr>
                        <m:t> </m:t>
                      </m:r>
                      <m:sSub>
                        <m:sSubPr>
                          <m:ctrlPr>
                            <a:rPr lang="en-IN" i="1">
                              <a:solidFill>
                                <a:srgbClr val="836967"/>
                              </a:solidFill>
                              <a:latin typeface="Cambria Math" panose="02040503050406030204" pitchFamily="18" charset="0"/>
                            </a:rPr>
                          </m:ctrlPr>
                        </m:sSubPr>
                        <m:e>
                          <m:r>
                            <a:rPr lang="en-IN" i="1">
                              <a:latin typeface="Cambria Math" panose="02040503050406030204" pitchFamily="18" charset="0"/>
                            </a:rPr>
                            <m:t>𝑀</m:t>
                          </m:r>
                        </m:e>
                        <m:sub>
                          <m:r>
                            <a:rPr lang="en-IN" i="0">
                              <a:latin typeface="Cambria Math" panose="02040503050406030204" pitchFamily="18" charset="0"/>
                            </a:rPr>
                            <m:t>ʘ</m:t>
                          </m:r>
                        </m:sub>
                      </m:sSub>
                      <m:r>
                        <a:rPr lang="en-IN" i="0">
                          <a:latin typeface="Cambria Math" panose="02040503050406030204" pitchFamily="18" charset="0"/>
                        </a:rPr>
                        <m:t>,</m:t>
                      </m:r>
                      <m:r>
                        <a:rPr lang="en-IN" b="0" i="0" smtClean="0">
                          <a:latin typeface="Cambria Math" panose="02040503050406030204" pitchFamily="18" charset="0"/>
                        </a:rPr>
                        <m:t> </m:t>
                      </m:r>
                      <m:sSub>
                        <m:sSubPr>
                          <m:ctrlPr>
                            <a:rPr lang="en-IN" i="1">
                              <a:solidFill>
                                <a:srgbClr val="836967"/>
                              </a:solidFill>
                              <a:latin typeface="Cambria Math" panose="02040503050406030204" pitchFamily="18" charset="0"/>
                            </a:rPr>
                          </m:ctrlPr>
                        </m:sSubPr>
                        <m:e>
                          <m:r>
                            <a:rPr lang="en-IN" i="1">
                              <a:latin typeface="Cambria Math" panose="02040503050406030204" pitchFamily="18" charset="0"/>
                            </a:rPr>
                            <m:t>𝑅</m:t>
                          </m:r>
                        </m:e>
                        <m:sub>
                          <m:r>
                            <a:rPr lang="en-IN" i="1">
                              <a:latin typeface="Cambria Math" panose="02040503050406030204" pitchFamily="18" charset="0"/>
                            </a:rPr>
                            <m:t>𝐸</m:t>
                          </m:r>
                        </m:sub>
                      </m:sSub>
                      <m:r>
                        <a:rPr lang="en-IN" i="0">
                          <a:latin typeface="Cambria Math" panose="02040503050406030204" pitchFamily="18" charset="0"/>
                        </a:rPr>
                        <m:t>=1</m:t>
                      </m:r>
                      <m:r>
                        <a:rPr lang="en-IN" b="0" i="0" smtClean="0">
                          <a:latin typeface="Cambria Math" panose="02040503050406030204" pitchFamily="18" charset="0"/>
                        </a:rPr>
                        <m:t>3.82</m:t>
                      </m:r>
                      <m:r>
                        <a:rPr lang="en-IN" i="0">
                          <a:latin typeface="Cambria Math" panose="02040503050406030204" pitchFamily="18" charset="0"/>
                        </a:rPr>
                        <m:t> </m:t>
                      </m:r>
                      <m:r>
                        <a:rPr lang="en-IN" i="1">
                          <a:latin typeface="Cambria Math" panose="02040503050406030204" pitchFamily="18" charset="0"/>
                        </a:rPr>
                        <m:t>𝑘𝑚</m:t>
                      </m:r>
                      <m:r>
                        <a:rPr lang="en-IN" i="0">
                          <a:latin typeface="Cambria Math" panose="02040503050406030204" pitchFamily="18" charset="0"/>
                        </a:rPr>
                        <m:t>,</m:t>
                      </m:r>
                      <m:f>
                        <m:fPr>
                          <m:type m:val="lin"/>
                          <m:ctrlPr>
                            <a:rPr lang="en-IN" i="1" smtClean="0">
                              <a:latin typeface="Cambria Math" panose="02040503050406030204" pitchFamily="18" charset="0"/>
                            </a:rPr>
                          </m:ctrlPr>
                        </m:fPr>
                        <m:num>
                          <m:sSub>
                            <m:sSubPr>
                              <m:ctrlPr>
                                <a:rPr lang="en-IN" i="1">
                                  <a:solidFill>
                                    <a:srgbClr val="836967"/>
                                  </a:solidFill>
                                  <a:latin typeface="Cambria Math" panose="02040503050406030204" pitchFamily="18" charset="0"/>
                                </a:rPr>
                              </m:ctrlPr>
                            </m:sSubPr>
                            <m:e>
                              <m:r>
                                <a:rPr lang="en-IN" i="1">
                                  <a:latin typeface="Cambria Math" panose="02040503050406030204" pitchFamily="18" charset="0"/>
                                </a:rPr>
                                <m:t>𝑅</m:t>
                              </m:r>
                            </m:e>
                            <m:sub>
                              <m:r>
                                <a:rPr lang="en-IN" i="1">
                                  <a:latin typeface="Cambria Math" panose="02040503050406030204" pitchFamily="18" charset="0"/>
                                </a:rPr>
                                <m:t>𝑃</m:t>
                              </m:r>
                            </m:sub>
                          </m:sSub>
                        </m:num>
                        <m:den>
                          <m:sSub>
                            <m:sSubPr>
                              <m:ctrlPr>
                                <a:rPr lang="en-IN" i="1">
                                  <a:solidFill>
                                    <a:srgbClr val="836967"/>
                                  </a:solidFill>
                                  <a:latin typeface="Cambria Math" panose="02040503050406030204" pitchFamily="18" charset="0"/>
                                </a:rPr>
                              </m:ctrlPr>
                            </m:sSubPr>
                            <m:e>
                              <m:r>
                                <a:rPr lang="en-IN" i="1">
                                  <a:latin typeface="Cambria Math" panose="02040503050406030204" pitchFamily="18" charset="0"/>
                                </a:rPr>
                                <m:t>𝑅</m:t>
                              </m:r>
                            </m:e>
                            <m:sub>
                              <m:r>
                                <a:rPr lang="en-IN" i="1">
                                  <a:latin typeface="Cambria Math" panose="02040503050406030204" pitchFamily="18" charset="0"/>
                                </a:rPr>
                                <m:t>𝐸</m:t>
                              </m:r>
                            </m:sub>
                          </m:sSub>
                        </m:den>
                      </m:f>
                      <m:r>
                        <a:rPr lang="en-IN" i="0" smtClean="0">
                          <a:latin typeface="Cambria Math" panose="02040503050406030204" pitchFamily="18" charset="0"/>
                        </a:rPr>
                        <m:t>=0.</m:t>
                      </m:r>
                      <m:r>
                        <a:rPr lang="en-IN" b="0" i="0" smtClean="0">
                          <a:latin typeface="Cambria Math" panose="02040503050406030204" pitchFamily="18" charset="0"/>
                        </a:rPr>
                        <m:t>95,</m:t>
                      </m:r>
                      <m:r>
                        <a:rPr lang="en-IN" b="0" i="1" smtClean="0">
                          <a:latin typeface="Cambria Math" panose="02040503050406030204" pitchFamily="18" charset="0"/>
                        </a:rPr>
                        <m:t> </m:t>
                      </m:r>
                      <m:r>
                        <a:rPr lang="en-IN" b="0" i="1" smtClean="0">
                          <a:latin typeface="Cambria Math" panose="02040503050406030204" pitchFamily="18" charset="0"/>
                        </a:rPr>
                        <m:t>𝑀𝐸</m:t>
                      </m:r>
                      <m:r>
                        <a:rPr lang="en-IN" b="0" i="1" smtClean="0">
                          <a:latin typeface="Cambria Math" panose="02040503050406030204" pitchFamily="18" charset="0"/>
                        </a:rPr>
                        <m:t>/</m:t>
                      </m:r>
                      <m:r>
                        <a:rPr lang="en-IN" b="0" i="1" smtClean="0">
                          <a:latin typeface="Cambria Math" panose="02040503050406030204" pitchFamily="18" charset="0"/>
                        </a:rPr>
                        <m:t>𝐺𝐸</m:t>
                      </m:r>
                      <m:r>
                        <a:rPr lang="en-IN" b="0" i="0" smtClean="0">
                          <a:latin typeface="Cambria Math" panose="02040503050406030204" pitchFamily="18" charset="0"/>
                        </a:rPr>
                        <m:t>=0.017</m:t>
                      </m:r>
                    </m:oMath>
                  </m:oMathPara>
                </a14:m>
                <a:endParaRPr lang="en-IN" dirty="0"/>
              </a:p>
            </p:txBody>
          </p:sp>
        </mc:Choice>
        <mc:Fallback xmlns="">
          <p:sp>
            <p:nvSpPr>
              <p:cNvPr id="13" name="TextBox 12">
                <a:extLst>
                  <a:ext uri="{FF2B5EF4-FFF2-40B4-BE49-F238E27FC236}">
                    <a16:creationId xmlns:a16="http://schemas.microsoft.com/office/drawing/2014/main" id="{D6D9E55E-2A14-491A-8E1E-4779C0EED442}"/>
                  </a:ext>
                </a:extLst>
              </p:cNvPr>
              <p:cNvSpPr txBox="1">
                <a:spLocks noRot="1" noChangeAspect="1" noMove="1" noResize="1" noEditPoints="1" noAdjustHandles="1" noChangeArrowheads="1" noChangeShapeType="1" noTextEdit="1"/>
              </p:cNvSpPr>
              <p:nvPr/>
            </p:nvSpPr>
            <p:spPr>
              <a:xfrm>
                <a:off x="317538" y="2173305"/>
                <a:ext cx="11569661" cy="369332"/>
              </a:xfrm>
              <a:prstGeom prst="rect">
                <a:avLst/>
              </a:prstGeom>
              <a:blipFill>
                <a:blip r:embed="rId5"/>
                <a:stretch>
                  <a:fillRect t="-116667" b="-181667"/>
                </a:stretch>
              </a:blipFill>
            </p:spPr>
            <p:txBody>
              <a:bodyPr/>
              <a:lstStyle/>
              <a:p>
                <a:r>
                  <a:rPr lang="en-IN">
                    <a:noFill/>
                  </a:rPr>
                  <a:t> </a:t>
                </a:r>
              </a:p>
            </p:txBody>
          </p:sp>
        </mc:Fallback>
      </mc:AlternateContent>
      <p:pic>
        <p:nvPicPr>
          <p:cNvPr id="4" name="Picture 3" descr="A picture containing diagram&#10;&#10;Description automatically generated">
            <a:extLst>
              <a:ext uri="{FF2B5EF4-FFF2-40B4-BE49-F238E27FC236}">
                <a16:creationId xmlns:a16="http://schemas.microsoft.com/office/drawing/2014/main" id="{A0AA5ABF-35F9-40C4-BAD1-0B489ADE1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550" y="3178840"/>
            <a:ext cx="3321705" cy="3321705"/>
          </a:xfrm>
          <a:prstGeom prst="rect">
            <a:avLst/>
          </a:prstGeom>
        </p:spPr>
      </p:pic>
      <p:sp>
        <p:nvSpPr>
          <p:cNvPr id="2" name="Arrow: Right 1">
            <a:extLst>
              <a:ext uri="{FF2B5EF4-FFF2-40B4-BE49-F238E27FC236}">
                <a16:creationId xmlns:a16="http://schemas.microsoft.com/office/drawing/2014/main" id="{F24C81D2-C682-2BAC-4291-9559DC8582F1}"/>
              </a:ext>
            </a:extLst>
          </p:cNvPr>
          <p:cNvSpPr/>
          <p:nvPr/>
        </p:nvSpPr>
        <p:spPr>
          <a:xfrm>
            <a:off x="5141344" y="2267393"/>
            <a:ext cx="207033" cy="181155"/>
          </a:xfrm>
          <a:prstGeom prst="rightArrow">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5087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4B57A7-2E7C-425B-9EDB-87208FAF7BEE}"/>
              </a:ext>
            </a:extLst>
          </p:cNvPr>
          <p:cNvSpPr txBox="1"/>
          <p:nvPr/>
        </p:nvSpPr>
        <p:spPr>
          <a:xfrm>
            <a:off x="395370" y="1415637"/>
            <a:ext cx="11547564" cy="375552"/>
          </a:xfrm>
          <a:prstGeom prst="rect">
            <a:avLst/>
          </a:prstGeom>
          <a:noFill/>
        </p:spPr>
        <p:txBody>
          <a:bodyPr wrap="square">
            <a:spAutoFit/>
          </a:bodyPr>
          <a:lstStyle/>
          <a:p>
            <a:pPr>
              <a:lnSpc>
                <a:spcPct val="107000"/>
              </a:lnSpc>
              <a:spcAft>
                <a:spcPts val="800"/>
              </a:spcAft>
            </a:pPr>
            <a:r>
              <a:rPr lang="en-IN" sz="1800" dirty="0">
                <a:effectLst/>
                <a:latin typeface="Calibri" panose="020F0502020204030204" pitchFamily="34" charset="0"/>
                <a:ea typeface="Calibri" panose="020F0502020204030204" pitchFamily="34" charset="0"/>
                <a:cs typeface="Vrinda" panose="020B0502040204020203" pitchFamily="34" charset="0"/>
              </a:rPr>
              <a:t> </a:t>
            </a:r>
            <a:endParaRPr lang="en-IN" sz="2400" dirty="0">
              <a:effectLst/>
              <a:latin typeface="Calibri" panose="020F0502020204030204" pitchFamily="34" charset="0"/>
              <a:ea typeface="Calibri" panose="020F0502020204030204" pitchFamily="34" charset="0"/>
              <a:cs typeface="Vrinda" panose="020B0502040204020203" pitchFamily="34" charset="0"/>
            </a:endParaRPr>
          </a:p>
        </p:txBody>
      </p:sp>
      <mc:AlternateContent xmlns:mc="http://schemas.openxmlformats.org/markup-compatibility/2006" xmlns:a14="http://schemas.microsoft.com/office/drawing/2010/main">
        <mc:Choice Requires="a14">
          <p:graphicFrame>
            <p:nvGraphicFramePr>
              <p:cNvPr id="8" name="Diagram 7">
                <a:extLst>
                  <a:ext uri="{FF2B5EF4-FFF2-40B4-BE49-F238E27FC236}">
                    <a16:creationId xmlns:a16="http://schemas.microsoft.com/office/drawing/2014/main" id="{75E1E45B-E2F1-A6B2-64F5-FF8013C9FE30}"/>
                  </a:ext>
                </a:extLst>
              </p:cNvPr>
              <p:cNvGraphicFramePr/>
              <p:nvPr>
                <p:extLst>
                  <p:ext uri="{D42A27DB-BD31-4B8C-83A1-F6EECF244321}">
                    <p14:modId xmlns:p14="http://schemas.microsoft.com/office/powerpoint/2010/main" val="1249742274"/>
                  </p:ext>
                </p:extLst>
              </p:nvPr>
            </p:nvGraphicFramePr>
            <p:xfrm>
              <a:off x="-60385" y="1126067"/>
              <a:ext cx="12003319" cy="525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Diagram 7">
                <a:extLst>
                  <a:ext uri="{FF2B5EF4-FFF2-40B4-BE49-F238E27FC236}">
                    <a16:creationId xmlns:a16="http://schemas.microsoft.com/office/drawing/2014/main" id="{75E1E45B-E2F1-A6B2-64F5-FF8013C9FE30}"/>
                  </a:ext>
                </a:extLst>
              </p:cNvPr>
              <p:cNvGraphicFramePr/>
              <p:nvPr>
                <p:extLst>
                  <p:ext uri="{D42A27DB-BD31-4B8C-83A1-F6EECF244321}">
                    <p14:modId xmlns:p14="http://schemas.microsoft.com/office/powerpoint/2010/main" val="1249742274"/>
                  </p:ext>
                </p:extLst>
              </p:nvPr>
            </p:nvGraphicFramePr>
            <p:xfrm>
              <a:off x="-60385" y="1126067"/>
              <a:ext cx="12003319" cy="52574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2" name="TextBox 1">
            <a:extLst>
              <a:ext uri="{FF2B5EF4-FFF2-40B4-BE49-F238E27FC236}">
                <a16:creationId xmlns:a16="http://schemas.microsoft.com/office/drawing/2014/main" id="{1DAE6B6B-626F-CF05-5C50-BA1A68F57061}"/>
              </a:ext>
            </a:extLst>
          </p:cNvPr>
          <p:cNvSpPr txBox="1"/>
          <p:nvPr/>
        </p:nvSpPr>
        <p:spPr>
          <a:xfrm>
            <a:off x="395370" y="39837"/>
            <a:ext cx="6094562" cy="400110"/>
          </a:xfrm>
          <a:prstGeom prst="rect">
            <a:avLst/>
          </a:prstGeom>
          <a:noFill/>
        </p:spPr>
        <p:txBody>
          <a:bodyPr wrap="square">
            <a:spAutoFit/>
          </a:bodyPr>
          <a:lstStyle/>
          <a:p>
            <a:r>
              <a:rPr lang="en-US" sz="2000" b="1" dirty="0">
                <a:effectLst/>
                <a:ea typeface="Arial" panose="020B0604020202020204" pitchFamily="34" charset="0"/>
              </a:rPr>
              <a:t>Introduction</a:t>
            </a:r>
          </a:p>
        </p:txBody>
      </p:sp>
    </p:spTree>
    <p:extLst>
      <p:ext uri="{BB962C8B-B14F-4D97-AF65-F5344CB8AC3E}">
        <p14:creationId xmlns:p14="http://schemas.microsoft.com/office/powerpoint/2010/main" val="3706888643"/>
      </p:ext>
    </p:extLst>
  </p:cSld>
  <p:clrMapOvr>
    <a:masterClrMapping/>
  </p:clrMapOvr>
  <mc:AlternateContent xmlns:mc="http://schemas.openxmlformats.org/markup-compatibility/2006" xmlns:p14="http://schemas.microsoft.com/office/powerpoint/2010/main">
    <mc:Choice Requires="p14">
      <p:transition spd="slow" p14:dur="2000" advTm="8421"/>
    </mc:Choice>
    <mc:Fallback xmlns="">
      <p:transition spd="slow" advTm="8421"/>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low confidence">
            <a:extLst>
              <a:ext uri="{FF2B5EF4-FFF2-40B4-BE49-F238E27FC236}">
                <a16:creationId xmlns:a16="http://schemas.microsoft.com/office/drawing/2014/main" id="{964E4CF7-0502-E6B9-BC8F-3BD5AE6AA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986" y="1117368"/>
            <a:ext cx="5331481" cy="29217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FFE7EDA2-4240-FE62-20C8-9A9ADD0BA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61" y="1027606"/>
            <a:ext cx="5331478" cy="2970394"/>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98F51E-3781-43AE-34E7-76E50778583A}"/>
                  </a:ext>
                </a:extLst>
              </p:cNvPr>
              <p:cNvSpPr txBox="1"/>
              <p:nvPr/>
            </p:nvSpPr>
            <p:spPr>
              <a:xfrm>
                <a:off x="568171" y="4596992"/>
                <a:ext cx="10944229" cy="1607012"/>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r>
                        <a:rPr lang="en-US" sz="2400" b="0" i="1">
                          <a:solidFill>
                            <a:schemeClr val="tx2"/>
                          </a:solidFill>
                          <a:latin typeface="Cambria Math" panose="02040503050406030204" pitchFamily="18" charset="0"/>
                        </a:rPr>
                        <m:t>𝑀</m:t>
                      </m:r>
                      <m:r>
                        <a:rPr lang="en-US" sz="2400" b="0" i="1">
                          <a:solidFill>
                            <a:schemeClr val="tx2"/>
                          </a:solidFill>
                          <a:latin typeface="Cambria Math" panose="02040503050406030204" pitchFamily="18" charset="0"/>
                        </a:rPr>
                        <m:t>=2</m:t>
                      </m:r>
                      <m:sSub>
                        <m:sSubPr>
                          <m:ctrlPr>
                            <a:rPr lang="en-US" sz="2400" i="1">
                              <a:solidFill>
                                <a:schemeClr val="tx2"/>
                              </a:solidFill>
                              <a:latin typeface="Cambria Math" panose="02040503050406030204" pitchFamily="18" charset="0"/>
                            </a:rPr>
                          </m:ctrlPr>
                        </m:sSubPr>
                        <m:e>
                          <m:r>
                            <a:rPr lang="en-US" sz="2400" b="0" i="1">
                              <a:solidFill>
                                <a:schemeClr val="tx2"/>
                              </a:solidFill>
                              <a:latin typeface="Cambria Math" panose="02040503050406030204" pitchFamily="18" charset="0"/>
                            </a:rPr>
                            <m:t>.02</m:t>
                          </m:r>
                          <m:r>
                            <a:rPr lang="en-US" sz="2400" b="0" i="1">
                              <a:solidFill>
                                <a:schemeClr val="tx2"/>
                              </a:solidFill>
                              <a:latin typeface="Cambria Math" panose="02040503050406030204" pitchFamily="18" charset="0"/>
                            </a:rPr>
                            <m:t>𝑀</m:t>
                          </m:r>
                        </m:e>
                        <m:sub>
                          <m:r>
                            <a:rPr lang="en-US" sz="2400" b="0" i="1">
                              <a:solidFill>
                                <a:schemeClr val="tx2"/>
                              </a:solidFill>
                              <a:latin typeface="Cambria Math" panose="02040503050406030204" pitchFamily="18" charset="0"/>
                            </a:rPr>
                            <m:t>ʘ</m:t>
                          </m:r>
                        </m:sub>
                      </m:sSub>
                      <m:r>
                        <a:rPr lang="en-US" sz="2400" b="0" i="1">
                          <a:solidFill>
                            <a:schemeClr val="tx2"/>
                          </a:solidFill>
                          <a:latin typeface="Cambria Math" panose="02040503050406030204" pitchFamily="18" charset="0"/>
                        </a:rPr>
                        <m:t>, </m:t>
                      </m:r>
                      <m:sSubSup>
                        <m:sSubSupPr>
                          <m:ctrlPr>
                            <a:rPr lang="en-US" sz="2400" b="0" i="1">
                              <a:solidFill>
                                <a:schemeClr val="tx2"/>
                              </a:solidFill>
                              <a:latin typeface="Cambria Math" panose="02040503050406030204" pitchFamily="18" charset="0"/>
                            </a:rPr>
                          </m:ctrlPr>
                        </m:sSubSupPr>
                        <m:e>
                          <m:r>
                            <a:rPr lang="en-US" sz="2400" b="0" i="1">
                              <a:solidFill>
                                <a:schemeClr val="tx2"/>
                              </a:solidFill>
                              <a:latin typeface="Cambria Math" panose="02040503050406030204" pitchFamily="18" charset="0"/>
                            </a:rPr>
                            <m:t>𝐵</m:t>
                          </m:r>
                        </m:e>
                        <m:sub>
                          <m:r>
                            <a:rPr lang="en-US" sz="2400" b="0" i="1">
                              <a:solidFill>
                                <a:schemeClr val="tx2"/>
                              </a:solidFill>
                              <a:latin typeface="Cambria Math" panose="02040503050406030204" pitchFamily="18" charset="0"/>
                            </a:rPr>
                            <m:t>𝑚𝑎𝑥</m:t>
                          </m:r>
                        </m:sub>
                        <m:sup>
                          <m:r>
                            <a:rPr lang="en-US" sz="2400" b="0" i="1">
                              <a:solidFill>
                                <a:schemeClr val="tx2"/>
                              </a:solidFill>
                              <a:latin typeface="Cambria Math" panose="02040503050406030204" pitchFamily="18" charset="0"/>
                            </a:rPr>
                            <m:t>𝑇𝑜𝑟𝑜𝑖𝑑𝑎𝑙</m:t>
                          </m:r>
                        </m:sup>
                      </m:sSubSup>
                      <m:d>
                        <m:dPr>
                          <m:ctrlPr>
                            <a:rPr lang="en-US" sz="2400" i="1">
                              <a:solidFill>
                                <a:schemeClr val="tx2"/>
                              </a:solidFill>
                              <a:effectLst/>
                              <a:latin typeface="Cambria Math" panose="02040503050406030204" pitchFamily="18" charset="0"/>
                            </a:rPr>
                          </m:ctrlPr>
                        </m:dPr>
                        <m:e>
                          <m:r>
                            <a:rPr lang="en-US" sz="2400" b="0" i="1">
                              <a:solidFill>
                                <a:schemeClr val="tx2"/>
                              </a:solidFill>
                              <a:effectLst/>
                              <a:latin typeface="Cambria Math" panose="02040503050406030204" pitchFamily="18" charset="0"/>
                            </a:rPr>
                            <m:t>𝑖𝑛𝑖𝑡𝑖𝑎𝑙</m:t>
                          </m:r>
                        </m:e>
                      </m:d>
                      <m:r>
                        <a:rPr lang="en-US" sz="2400" b="0" i="1">
                          <a:solidFill>
                            <a:schemeClr val="tx2"/>
                          </a:solidFill>
                          <a:effectLst/>
                          <a:latin typeface="Cambria Math" panose="02040503050406030204" pitchFamily="18" charset="0"/>
                        </a:rPr>
                        <m:t>=1.4×</m:t>
                      </m:r>
                      <m:sSup>
                        <m:sSupPr>
                          <m:ctrlPr>
                            <a:rPr lang="en-US" sz="2400" i="1">
                              <a:solidFill>
                                <a:schemeClr val="tx2"/>
                              </a:solidFill>
                              <a:effectLst/>
                              <a:latin typeface="Cambria Math" panose="02040503050406030204" pitchFamily="18" charset="0"/>
                            </a:rPr>
                          </m:ctrlPr>
                        </m:sSupPr>
                        <m:e>
                          <m:r>
                            <a:rPr lang="en-US" sz="2400" b="0" i="1">
                              <a:solidFill>
                                <a:schemeClr val="tx2"/>
                              </a:solidFill>
                              <a:effectLst/>
                              <a:latin typeface="Cambria Math" panose="02040503050406030204" pitchFamily="18" charset="0"/>
                            </a:rPr>
                            <m:t>10</m:t>
                          </m:r>
                        </m:e>
                        <m:sup>
                          <m:r>
                            <a:rPr lang="en-US" sz="2400" b="0" i="1">
                              <a:solidFill>
                                <a:schemeClr val="tx2"/>
                              </a:solidFill>
                              <a:effectLst/>
                              <a:latin typeface="Cambria Math" panose="02040503050406030204" pitchFamily="18" charset="0"/>
                            </a:rPr>
                            <m:t>17</m:t>
                          </m:r>
                        </m:sup>
                      </m:sSup>
                      <m:r>
                        <a:rPr lang="en-US" sz="2400" b="0" i="1">
                          <a:solidFill>
                            <a:schemeClr val="tx2"/>
                          </a:solidFill>
                          <a:effectLst/>
                          <a:latin typeface="Cambria Math" panose="02040503050406030204" pitchFamily="18" charset="0"/>
                        </a:rPr>
                        <m:t>𝐺</m:t>
                      </m:r>
                    </m:oMath>
                  </m:oMathPara>
                </a14:m>
                <a:endParaRPr lang="en-US" sz="2400" i="1" dirty="0">
                  <a:solidFill>
                    <a:schemeClr val="tx2"/>
                  </a:solidFill>
                </a:endParaRPr>
              </a:p>
            </p:txBody>
          </p:sp>
        </mc:Choice>
        <mc:Fallback xmlns="">
          <p:sp>
            <p:nvSpPr>
              <p:cNvPr id="2" name="TextBox 1">
                <a:extLst>
                  <a:ext uri="{FF2B5EF4-FFF2-40B4-BE49-F238E27FC236}">
                    <a16:creationId xmlns:a16="http://schemas.microsoft.com/office/drawing/2014/main" id="{AF98F51E-3781-43AE-34E7-76E50778583A}"/>
                  </a:ext>
                </a:extLst>
              </p:cNvPr>
              <p:cNvSpPr txBox="1">
                <a:spLocks noRot="1" noChangeAspect="1" noMove="1" noResize="1" noEditPoints="1" noAdjustHandles="1" noChangeArrowheads="1" noChangeShapeType="1" noTextEdit="1"/>
              </p:cNvSpPr>
              <p:nvPr/>
            </p:nvSpPr>
            <p:spPr>
              <a:xfrm>
                <a:off x="568171" y="4596992"/>
                <a:ext cx="10944229" cy="1607012"/>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790FF7-602E-4947-D6F3-1EB047E295B0}"/>
                  </a:ext>
                </a:extLst>
              </p:cNvPr>
              <p:cNvSpPr txBox="1"/>
              <p:nvPr/>
            </p:nvSpPr>
            <p:spPr>
              <a:xfrm>
                <a:off x="2949605" y="99465"/>
                <a:ext cx="6094520" cy="400110"/>
              </a:xfrm>
              <a:prstGeom prst="rect">
                <a:avLst/>
              </a:prstGeom>
              <a:noFill/>
            </p:spPr>
            <p:txBody>
              <a:bodyPr wrap="square">
                <a:spAutoFit/>
              </a:bodyPr>
              <a:lstStyle/>
              <a:p>
                <a:r>
                  <a:rPr lang="en-IN" sz="2000" dirty="0">
                    <a:solidFill>
                      <a:schemeClr val="accent1">
                        <a:lumMod val="50000"/>
                        <a:lumOff val="50000"/>
                      </a:schemeClr>
                    </a:solidFill>
                    <a:latin typeface="+mj-lt"/>
                    <a:ea typeface="Calibri" panose="020F0502020204030204" pitchFamily="34" charset="0"/>
                    <a:cs typeface="Vrinda" panose="020B0502040204020203" pitchFamily="34" charset="0"/>
                  </a:rPr>
                  <a:t>Evolution of </a:t>
                </a:r>
                <a14:m>
                  <m:oMath xmlns:m="http://schemas.openxmlformats.org/officeDocument/2006/math">
                    <m:r>
                      <m:rPr>
                        <m:sty m:val="p"/>
                      </m:rPr>
                      <a:rPr lang="el-GR" sz="2000" b="0" i="0" smtClean="0">
                        <a:solidFill>
                          <a:schemeClr val="accent1">
                            <a:lumMod val="50000"/>
                            <a:lumOff val="50000"/>
                          </a:schemeClr>
                        </a:solidFill>
                        <a:latin typeface="Cambria Math" panose="02040503050406030204" pitchFamily="18" charset="0"/>
                        <a:ea typeface="Calibri" panose="020F0502020204030204" pitchFamily="34" charset="0"/>
                        <a:cs typeface="Vrinda" panose="020B0502040204020203" pitchFamily="34" charset="0"/>
                      </a:rPr>
                      <m:t>ν</m:t>
                    </m:r>
                  </m:oMath>
                </a14:m>
                <a:r>
                  <a:rPr lang="en-IN" sz="2000" dirty="0">
                    <a:solidFill>
                      <a:schemeClr val="accent1">
                        <a:lumMod val="50000"/>
                        <a:lumOff val="50000"/>
                      </a:schemeClr>
                    </a:solidFill>
                    <a:effectLst/>
                    <a:latin typeface="+mj-lt"/>
                    <a:ea typeface="Calibri" panose="020F0502020204030204" pitchFamily="34" charset="0"/>
                    <a:cs typeface="Vrinda" panose="020B0502040204020203" pitchFamily="34" charset="0"/>
                  </a:rPr>
                  <a:t> and </a:t>
                </a:r>
                <a:r>
                  <a:rPr lang="el-GR" sz="20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χ</a:t>
                </a:r>
                <a:r>
                  <a:rPr lang="en-IN" sz="20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 (B constant): </a:t>
                </a:r>
                <a:r>
                  <a:rPr lang="en-IN" sz="2000" dirty="0">
                    <a:solidFill>
                      <a:schemeClr val="accent1">
                        <a:lumMod val="50000"/>
                        <a:lumOff val="50000"/>
                      </a:schemeClr>
                    </a:solidFill>
                    <a:latin typeface="+mj-lt"/>
                    <a:ea typeface="Cambria Math" panose="02040503050406030204" pitchFamily="18" charset="0"/>
                    <a:cs typeface="Vrinda" panose="020B0502040204020203" pitchFamily="34" charset="0"/>
                  </a:rPr>
                  <a:t>Tor</a:t>
                </a:r>
                <a:r>
                  <a:rPr lang="en-IN" sz="20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oidal magnetic field</a:t>
                </a:r>
                <a:endParaRPr lang="en-IN" sz="2000" dirty="0">
                  <a:solidFill>
                    <a:schemeClr val="accent1">
                      <a:lumMod val="50000"/>
                      <a:lumOff val="50000"/>
                    </a:schemeClr>
                  </a:solidFill>
                  <a:latin typeface="+mj-lt"/>
                  <a:ea typeface="Calibri" panose="020F0502020204030204" pitchFamily="34" charset="0"/>
                  <a:cs typeface="Vrinda" panose="020B0502040204020203" pitchFamily="34" charset="0"/>
                </a:endParaRPr>
              </a:p>
            </p:txBody>
          </p:sp>
        </mc:Choice>
        <mc:Fallback xmlns="">
          <p:sp>
            <p:nvSpPr>
              <p:cNvPr id="13" name="TextBox 12">
                <a:extLst>
                  <a:ext uri="{FF2B5EF4-FFF2-40B4-BE49-F238E27FC236}">
                    <a16:creationId xmlns:a16="http://schemas.microsoft.com/office/drawing/2014/main" id="{86790FF7-602E-4947-D6F3-1EB047E295B0}"/>
                  </a:ext>
                </a:extLst>
              </p:cNvPr>
              <p:cNvSpPr txBox="1">
                <a:spLocks noRot="1" noChangeAspect="1" noMove="1" noResize="1" noEditPoints="1" noAdjustHandles="1" noChangeArrowheads="1" noChangeShapeType="1" noTextEdit="1"/>
              </p:cNvSpPr>
              <p:nvPr/>
            </p:nvSpPr>
            <p:spPr>
              <a:xfrm>
                <a:off x="2949605" y="99465"/>
                <a:ext cx="6094520" cy="400110"/>
              </a:xfrm>
              <a:prstGeom prst="rect">
                <a:avLst/>
              </a:prstGeom>
              <a:blipFill>
                <a:blip r:embed="rId6"/>
                <a:stretch>
                  <a:fillRect l="-1100" t="-9091" b="-25758"/>
                </a:stretch>
              </a:blipFill>
            </p:spPr>
            <p:txBody>
              <a:bodyPr/>
              <a:lstStyle/>
              <a:p>
                <a:r>
                  <a:rPr lang="en-IN">
                    <a:noFill/>
                  </a:rPr>
                  <a:t> </a:t>
                </a:r>
              </a:p>
            </p:txBody>
          </p:sp>
        </mc:Fallback>
      </mc:AlternateContent>
      <p:sp>
        <p:nvSpPr>
          <p:cNvPr id="3" name="TextBox 2">
            <a:extLst>
              <a:ext uri="{FF2B5EF4-FFF2-40B4-BE49-F238E27FC236}">
                <a16:creationId xmlns:a16="http://schemas.microsoft.com/office/drawing/2014/main" id="{445A44DA-B6DF-3B78-F319-9253404C1593}"/>
              </a:ext>
            </a:extLst>
          </p:cNvPr>
          <p:cNvSpPr txBox="1"/>
          <p:nvPr/>
        </p:nvSpPr>
        <p:spPr>
          <a:xfrm>
            <a:off x="4688540" y="5700682"/>
            <a:ext cx="7044430" cy="523220"/>
          </a:xfrm>
          <a:prstGeom prst="rect">
            <a:avLst/>
          </a:prstGeom>
          <a:noFill/>
        </p:spPr>
        <p:txBody>
          <a:bodyPr wrap="square">
            <a:spAutoFit/>
          </a:bodyPr>
          <a:lstStyle/>
          <a:p>
            <a:pPr algn="r"/>
            <a:r>
              <a:rPr lang="en-IN" sz="1400" dirty="0"/>
              <a:t>Das &amp; Mukhopadhyay; Submitted (MNRAS)</a:t>
            </a:r>
          </a:p>
          <a:p>
            <a:pPr algn="r"/>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p>
        </p:txBody>
      </p:sp>
    </p:spTree>
    <p:extLst>
      <p:ext uri="{BB962C8B-B14F-4D97-AF65-F5344CB8AC3E}">
        <p14:creationId xmlns:p14="http://schemas.microsoft.com/office/powerpoint/2010/main" val="3802076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28E1F0-A17E-72D4-76D2-6B3A685A5C97}"/>
                  </a:ext>
                </a:extLst>
              </p:cNvPr>
              <p:cNvSpPr txBox="1"/>
              <p:nvPr/>
            </p:nvSpPr>
            <p:spPr>
              <a:xfrm>
                <a:off x="2733563" y="-17390"/>
                <a:ext cx="11493184" cy="461665"/>
              </a:xfrm>
              <a:prstGeom prst="rect">
                <a:avLst/>
              </a:prstGeom>
              <a:noFill/>
            </p:spPr>
            <p:txBody>
              <a:bodyPr wrap="square">
                <a:spAutoFit/>
              </a:bodyPr>
              <a:lstStyle/>
              <a:p>
                <a:r>
                  <a:rPr lang="en-IN" sz="2400" dirty="0">
                    <a:solidFill>
                      <a:schemeClr val="accent1">
                        <a:lumMod val="50000"/>
                        <a:lumOff val="50000"/>
                      </a:schemeClr>
                    </a:solidFill>
                    <a:ea typeface="Calibri" panose="020F0502020204030204" pitchFamily="34" charset="0"/>
                    <a:cs typeface="Vrinda" panose="020B0502040204020203" pitchFamily="34" charset="0"/>
                  </a:rPr>
                  <a:t>Evolution of </a:t>
                </a:r>
                <a14:m>
                  <m:oMath xmlns:m="http://schemas.openxmlformats.org/officeDocument/2006/math">
                    <m:r>
                      <m:rPr>
                        <m:sty m:val="p"/>
                      </m:rPr>
                      <a:rPr lang="el-GR" sz="2400">
                        <a:solidFill>
                          <a:schemeClr val="accent1">
                            <a:lumMod val="50000"/>
                            <a:lumOff val="50000"/>
                          </a:schemeClr>
                        </a:solidFill>
                        <a:latin typeface="Cambria Math" panose="02040503050406030204" pitchFamily="18" charset="0"/>
                        <a:ea typeface="Calibri" panose="020F0502020204030204" pitchFamily="34" charset="0"/>
                        <a:cs typeface="Vrinda" panose="020B0502040204020203" pitchFamily="34" charset="0"/>
                      </a:rPr>
                      <m:t>ν</m:t>
                    </m:r>
                  </m:oMath>
                </a14:m>
                <a:r>
                  <a:rPr lang="en-IN" sz="2400" dirty="0">
                    <a:solidFill>
                      <a:schemeClr val="accent1">
                        <a:lumMod val="50000"/>
                        <a:lumOff val="50000"/>
                      </a:schemeClr>
                    </a:solidFill>
                    <a:ea typeface="Calibri" panose="020F0502020204030204" pitchFamily="34" charset="0"/>
                    <a:cs typeface="Vrinda" panose="020B0502040204020203" pitchFamily="34" charset="0"/>
                  </a:rPr>
                  <a:t> and </a:t>
                </a:r>
                <a:r>
                  <a:rPr lang="el-GR" sz="2400" dirty="0">
                    <a:solidFill>
                      <a:schemeClr val="accent1">
                        <a:lumMod val="50000"/>
                        <a:lumOff val="50000"/>
                      </a:schemeClr>
                    </a:solidFill>
                    <a:ea typeface="Cambria Math" panose="02040503050406030204" pitchFamily="18" charset="0"/>
                    <a:cs typeface="Vrinda" panose="020B0502040204020203" pitchFamily="34" charset="0"/>
                  </a:rPr>
                  <a:t>χ</a:t>
                </a:r>
                <a:r>
                  <a:rPr lang="en-IN" sz="2400" dirty="0">
                    <a:solidFill>
                      <a:schemeClr val="accent1">
                        <a:lumMod val="50000"/>
                        <a:lumOff val="50000"/>
                      </a:schemeClr>
                    </a:solidFill>
                    <a:ea typeface="Cambria Math" panose="02040503050406030204" pitchFamily="18" charset="0"/>
                    <a:cs typeface="Vrinda" panose="020B0502040204020203" pitchFamily="34" charset="0"/>
                  </a:rPr>
                  <a:t> (B constant): Poloidal magnetic field</a:t>
                </a:r>
                <a:endParaRPr lang="en-IN" sz="2400" dirty="0">
                  <a:solidFill>
                    <a:schemeClr val="accent1">
                      <a:lumMod val="50000"/>
                      <a:lumOff val="50000"/>
                    </a:schemeClr>
                  </a:solidFill>
                  <a:ea typeface="Calibri" panose="020F0502020204030204" pitchFamily="34" charset="0"/>
                  <a:cs typeface="Vrinda" panose="020B0502040204020203" pitchFamily="34" charset="0"/>
                </a:endParaRPr>
              </a:p>
            </p:txBody>
          </p:sp>
        </mc:Choice>
        <mc:Fallback xmlns="">
          <p:sp>
            <p:nvSpPr>
              <p:cNvPr id="4" name="TextBox 3">
                <a:extLst>
                  <a:ext uri="{FF2B5EF4-FFF2-40B4-BE49-F238E27FC236}">
                    <a16:creationId xmlns:a16="http://schemas.microsoft.com/office/drawing/2014/main" id="{C528E1F0-A17E-72D4-76D2-6B3A685A5C97}"/>
                  </a:ext>
                </a:extLst>
              </p:cNvPr>
              <p:cNvSpPr txBox="1">
                <a:spLocks noRot="1" noChangeAspect="1" noMove="1" noResize="1" noEditPoints="1" noAdjustHandles="1" noChangeArrowheads="1" noChangeShapeType="1" noTextEdit="1"/>
              </p:cNvSpPr>
              <p:nvPr/>
            </p:nvSpPr>
            <p:spPr>
              <a:xfrm>
                <a:off x="2733563" y="-17390"/>
                <a:ext cx="11493184" cy="461665"/>
              </a:xfrm>
              <a:prstGeom prst="rect">
                <a:avLst/>
              </a:prstGeom>
              <a:blipFill>
                <a:blip r:embed="rId3"/>
                <a:stretch>
                  <a:fillRect l="-795" t="-11842" b="-2894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98F51E-3781-43AE-34E7-76E50778583A}"/>
                  </a:ext>
                </a:extLst>
              </p:cNvPr>
              <p:cNvSpPr txBox="1"/>
              <p:nvPr/>
            </p:nvSpPr>
            <p:spPr>
              <a:xfrm>
                <a:off x="119785" y="6126963"/>
                <a:ext cx="11964937" cy="656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𝑴</m:t>
                      </m:r>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𝟐</m:t>
                      </m:r>
                      <m:sSub>
                        <m:sSubPr>
                          <m:ctrlP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ctrlPr>
                        </m:sSubPr>
                        <m:e>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𝟎𝟐</m:t>
                          </m:r>
                          <m: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t>𝑴</m:t>
                          </m:r>
                        </m:e>
                        <m:sub>
                          <m: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t>ʘ</m:t>
                          </m:r>
                        </m:sub>
                      </m:sSub>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t> </m:t>
                      </m:r>
                      <m:r>
                        <a:rPr lang="el-GR" sz="1800" b="1" i="1">
                          <a:solidFill>
                            <a:schemeClr val="tx1"/>
                          </a:solidFill>
                          <a:latin typeface="Cambria Math" panose="02040503050406030204" pitchFamily="18" charset="0"/>
                          <a:ea typeface="Calibri" panose="020F0502020204030204" pitchFamily="34" charset="0"/>
                          <a:cs typeface="Vrinda" panose="020B0502040204020203" pitchFamily="34" charset="0"/>
                        </a:rPr>
                        <m:t>𝝂</m:t>
                      </m:r>
                      <m:d>
                        <m:dPr>
                          <m:ctrlP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ctrlPr>
                        </m:dPr>
                        <m:e>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𝒊𝒏𝒊𝒕𝒊𝒂𝒍</m:t>
                          </m:r>
                        </m:e>
                      </m:d>
                      <m: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𝟏</m:t>
                      </m:r>
                      <m: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t>𝟎</m:t>
                      </m:r>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𝟎</m:t>
                      </m:r>
                      <m:r>
                        <a:rPr lang="en-IN" sz="1800" b="1" i="1">
                          <a:solidFill>
                            <a:schemeClr val="tx1"/>
                          </a:solidFill>
                          <a:latin typeface="Cambria Math" panose="02040503050406030204" pitchFamily="18" charset="0"/>
                          <a:ea typeface="Calibri" panose="020F0502020204030204" pitchFamily="34" charset="0"/>
                          <a:cs typeface="Vrinda" panose="020B0502040204020203" pitchFamily="34" charset="0"/>
                        </a:rPr>
                        <m:t>𝑯𝒛</m:t>
                      </m:r>
                    </m:oMath>
                  </m:oMathPara>
                </a14:m>
                <a:endParaRPr lang="en-IN" sz="1800" b="1" i="1" dirty="0">
                  <a:solidFill>
                    <a:schemeClr val="tx1"/>
                  </a:solidFill>
                  <a:latin typeface="Cambria Math" panose="02040503050406030204" pitchFamily="18" charset="0"/>
                  <a:ea typeface="Calibri" panose="020F0502020204030204" pitchFamily="34" charset="0"/>
                  <a:cs typeface="Vrinda" panose="020B0502040204020203" pitchFamily="34" charset="0"/>
                </a:endParaRPr>
              </a:p>
              <a:p>
                <a14:m>
                  <m:oMath xmlns:m="http://schemas.openxmlformats.org/officeDocument/2006/math">
                    <m:sSubSup>
                      <m:sSubSupPr>
                        <m:ctrlP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ctrlPr>
                      </m:sSubSupPr>
                      <m:e>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𝑩</m:t>
                        </m:r>
                      </m:e>
                      <m:sub>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𝒎𝒂𝒙</m:t>
                        </m:r>
                      </m:sub>
                      <m:sup>
                        <m:r>
                          <a:rPr lang="en-IN" sz="1800" b="1"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𝑷𝒐𝒍𝒐𝒊𝒅𝒂𝒍</m:t>
                        </m:r>
                      </m:sup>
                    </m:sSubSup>
                    <m:d>
                      <m:dPr>
                        <m:ctrlP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dPr>
                      <m:e>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𝒊𝒏𝒊𝒕𝒊𝒂𝒍</m:t>
                        </m:r>
                      </m:e>
                    </m:d>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𝟏𝟎</m:t>
                        </m:r>
                      </m:e>
                      <m:sup>
                        <m:r>
                          <a:rPr lang="en-IN" sz="1800" b="1" i="1">
                            <a:solidFill>
                              <a:schemeClr val="tx1"/>
                            </a:solidFill>
                            <a:effectLst/>
                            <a:latin typeface="Cambria Math" panose="02040503050406030204" pitchFamily="18" charset="0"/>
                            <a:ea typeface="Calibri" panose="020F0502020204030204" pitchFamily="34" charset="0"/>
                            <a:cs typeface="Vrinda" panose="020B0502040204020203" pitchFamily="34" charset="0"/>
                          </a:rPr>
                          <m:t>𝟏</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𝟓</m:t>
                        </m:r>
                      </m:sup>
                    </m:sSup>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𝑮</m:t>
                    </m:r>
                    <m:r>
                      <a:rPr lang="en-IN" sz="1800" b="1"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oMath>
                </a14:m>
                <a:r>
                  <a:rPr lang="en-IN" b="1" dirty="0">
                    <a:ea typeface="Calibri" panose="020F0502020204030204" pitchFamily="34" charset="0"/>
                    <a:cs typeface="Vrinda" panose="020B0502040204020203" pitchFamily="34" charset="0"/>
                  </a:rPr>
                  <a:t> </a:t>
                </a:r>
                <a14:m>
                  <m:oMath xmlns:m="http://schemas.openxmlformats.org/officeDocument/2006/math">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smtClean="0">
                            <a:latin typeface="Cambria Math" panose="02040503050406030204" pitchFamily="18" charset="0"/>
                            <a:ea typeface="Calibri" panose="020F0502020204030204" pitchFamily="34" charset="0"/>
                            <a:cs typeface="Vrinda" panose="020B0502040204020203" pitchFamily="34" charset="0"/>
                          </a:rPr>
                          <m:t>𝑳</m:t>
                        </m:r>
                      </m:e>
                      <m:sub>
                        <m:r>
                          <a:rPr lang="en-IN" b="1" i="1" smtClean="0">
                            <a:latin typeface="Cambria Math" panose="02040503050406030204" pitchFamily="18" charset="0"/>
                            <a:ea typeface="Calibri" panose="020F0502020204030204" pitchFamily="34" charset="0"/>
                            <a:cs typeface="Vrinda" panose="020B0502040204020203" pitchFamily="34" charset="0"/>
                          </a:rPr>
                          <m:t>𝑫</m:t>
                        </m:r>
                      </m:sub>
                    </m:sSub>
                    <m:r>
                      <a:rPr lang="en-IN" b="1" i="1" smtClean="0">
                        <a:latin typeface="Cambria Math" panose="02040503050406030204" pitchFamily="18" charset="0"/>
                        <a:ea typeface="Calibri" panose="020F0502020204030204" pitchFamily="34" charset="0"/>
                        <a:cs typeface="Vrinda" panose="020B0502040204020203" pitchFamily="34" charset="0"/>
                      </a:rPr>
                      <m:t>≫</m:t>
                    </m:r>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𝑳</m:t>
                        </m:r>
                      </m:e>
                      <m:sub>
                        <m:r>
                          <a:rPr lang="en-IN" b="1" i="1" smtClean="0">
                            <a:latin typeface="Cambria Math" panose="02040503050406030204" pitchFamily="18" charset="0"/>
                            <a:ea typeface="Calibri" panose="020F0502020204030204" pitchFamily="34" charset="0"/>
                            <a:cs typeface="Vrinda" panose="020B0502040204020203" pitchFamily="34" charset="0"/>
                          </a:rPr>
                          <m:t>𝑮𝑾</m:t>
                        </m:r>
                      </m:sub>
                    </m:sSub>
                    <m:r>
                      <a:rPr lang="en-IN" b="1" i="1" smtClean="0">
                        <a:latin typeface="Cambria Math" panose="02040503050406030204" pitchFamily="18" charset="0"/>
                        <a:ea typeface="Calibri" panose="020F0502020204030204" pitchFamily="34" charset="0"/>
                        <a:cs typeface="Vrinda" panose="020B0502040204020203" pitchFamily="34" charset="0"/>
                      </a:rPr>
                      <m:t>                                                                                 </m:t>
                    </m:r>
                    <m:sSubSup>
                      <m:sSubSupPr>
                        <m:ctrlPr>
                          <a:rPr lang="en-IN" b="1" i="1">
                            <a:latin typeface="Cambria Math" panose="02040503050406030204" pitchFamily="18" charset="0"/>
                            <a:ea typeface="Calibri" panose="020F0502020204030204" pitchFamily="34" charset="0"/>
                            <a:cs typeface="Vrinda" panose="020B0502040204020203" pitchFamily="34" charset="0"/>
                          </a:rPr>
                        </m:ctrlPr>
                      </m:sSubSupPr>
                      <m:e>
                        <m:r>
                          <a:rPr lang="en-IN" b="1" i="1">
                            <a:latin typeface="Cambria Math" panose="02040503050406030204" pitchFamily="18" charset="0"/>
                            <a:ea typeface="Calibri" panose="020F0502020204030204" pitchFamily="34" charset="0"/>
                            <a:cs typeface="Vrinda" panose="020B0502040204020203" pitchFamily="34" charset="0"/>
                          </a:rPr>
                          <m:t>𝑩</m:t>
                        </m:r>
                      </m:e>
                      <m:sub>
                        <m:r>
                          <a:rPr lang="en-IN" b="1" i="1">
                            <a:latin typeface="Cambria Math" panose="02040503050406030204" pitchFamily="18" charset="0"/>
                            <a:ea typeface="Calibri" panose="020F0502020204030204" pitchFamily="34" charset="0"/>
                            <a:cs typeface="Vrinda" panose="020B0502040204020203" pitchFamily="34" charset="0"/>
                          </a:rPr>
                          <m:t>𝒎𝒂𝒙</m:t>
                        </m:r>
                      </m:sub>
                      <m:sup>
                        <m:r>
                          <a:rPr lang="en-IN" b="1" i="1">
                            <a:latin typeface="Cambria Math" panose="02040503050406030204" pitchFamily="18" charset="0"/>
                            <a:ea typeface="Calibri" panose="020F0502020204030204" pitchFamily="34" charset="0"/>
                            <a:cs typeface="Vrinda" panose="020B0502040204020203" pitchFamily="34" charset="0"/>
                          </a:rPr>
                          <m:t>𝑷𝒐𝒍𝒐𝒊𝒅𝒂𝒍</m:t>
                        </m:r>
                      </m:sup>
                    </m:sSubSup>
                    <m:d>
                      <m:dPr>
                        <m:ctrlPr>
                          <a:rPr lang="en-IN" b="1" i="1">
                            <a:latin typeface="Cambria Math" panose="02040503050406030204" pitchFamily="18" charset="0"/>
                            <a:ea typeface="Calibri" panose="020F0502020204030204" pitchFamily="34" charset="0"/>
                            <a:cs typeface="Vrinda" panose="020B0502040204020203" pitchFamily="34" charset="0"/>
                          </a:rPr>
                        </m:ctrlPr>
                      </m:dPr>
                      <m:e>
                        <m:r>
                          <a:rPr lang="en-IN" b="1" i="1">
                            <a:latin typeface="Cambria Math" panose="02040503050406030204" pitchFamily="18" charset="0"/>
                            <a:ea typeface="Calibri" panose="020F0502020204030204" pitchFamily="34" charset="0"/>
                            <a:cs typeface="Vrinda" panose="020B0502040204020203" pitchFamily="34" charset="0"/>
                          </a:rPr>
                          <m:t>𝒊𝒏𝒊𝒕𝒊𝒂𝒍</m:t>
                        </m:r>
                      </m:e>
                    </m:d>
                    <m:r>
                      <a:rPr lang="en-IN" b="1" i="1">
                        <a:latin typeface="Cambria Math" panose="02040503050406030204" pitchFamily="18" charset="0"/>
                        <a:ea typeface="Calibri" panose="020F0502020204030204" pitchFamily="34" charset="0"/>
                        <a:cs typeface="Vrinda" panose="020B0502040204020203" pitchFamily="34" charset="0"/>
                      </a:rPr>
                      <m:t>=</m:t>
                    </m:r>
                    <m:sSup>
                      <m:sSupPr>
                        <m:ctrlPr>
                          <a:rPr lang="en-IN" b="1" i="1">
                            <a:latin typeface="Cambria Math" panose="02040503050406030204" pitchFamily="18" charset="0"/>
                            <a:ea typeface="Calibri" panose="020F0502020204030204" pitchFamily="34" charset="0"/>
                            <a:cs typeface="Vrinda" panose="020B0502040204020203" pitchFamily="34" charset="0"/>
                          </a:rPr>
                        </m:ctrlPr>
                      </m:sSupPr>
                      <m:e>
                        <m:r>
                          <a:rPr lang="en-IN" b="1" i="1">
                            <a:latin typeface="Cambria Math" panose="02040503050406030204" pitchFamily="18" charset="0"/>
                            <a:ea typeface="Calibri" panose="020F0502020204030204" pitchFamily="34" charset="0"/>
                            <a:cs typeface="Vrinda" panose="020B0502040204020203" pitchFamily="34" charset="0"/>
                          </a:rPr>
                          <m:t>𝟏𝟎</m:t>
                        </m:r>
                      </m:e>
                      <m:sup>
                        <m:r>
                          <a:rPr lang="en-IN" b="1" i="1">
                            <a:latin typeface="Cambria Math" panose="02040503050406030204" pitchFamily="18" charset="0"/>
                            <a:ea typeface="Calibri" panose="020F0502020204030204" pitchFamily="34" charset="0"/>
                            <a:cs typeface="Vrinda" panose="020B0502040204020203" pitchFamily="34" charset="0"/>
                          </a:rPr>
                          <m:t>𝟏</m:t>
                        </m:r>
                        <m:r>
                          <a:rPr lang="en-IN" b="1" i="1" smtClean="0">
                            <a:latin typeface="Cambria Math" panose="02040503050406030204" pitchFamily="18" charset="0"/>
                            <a:ea typeface="Calibri" panose="020F0502020204030204" pitchFamily="34" charset="0"/>
                            <a:cs typeface="Vrinda" panose="020B0502040204020203" pitchFamily="34" charset="0"/>
                          </a:rPr>
                          <m:t>𝟐</m:t>
                        </m:r>
                      </m:sup>
                    </m:sSup>
                    <m:r>
                      <a:rPr lang="en-IN" b="1" i="1">
                        <a:latin typeface="Cambria Math" panose="02040503050406030204" pitchFamily="18" charset="0"/>
                        <a:ea typeface="Calibri" panose="020F0502020204030204" pitchFamily="34" charset="0"/>
                        <a:cs typeface="Vrinda" panose="020B0502040204020203" pitchFamily="34" charset="0"/>
                      </a:rPr>
                      <m:t>𝑮</m:t>
                    </m:r>
                    <m:r>
                      <a:rPr lang="en-IN" b="1" i="1">
                        <a:latin typeface="Cambria Math" panose="02040503050406030204" pitchFamily="18" charset="0"/>
                        <a:ea typeface="Calibri" panose="020F0502020204030204" pitchFamily="34" charset="0"/>
                        <a:cs typeface="Vrinda" panose="020B0502040204020203" pitchFamily="34" charset="0"/>
                      </a:rPr>
                      <m:t>,</m:t>
                    </m:r>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𝑳</m:t>
                        </m:r>
                      </m:e>
                      <m:sub>
                        <m:r>
                          <a:rPr lang="en-IN" b="1" i="1" smtClean="0">
                            <a:latin typeface="Cambria Math" panose="02040503050406030204" pitchFamily="18" charset="0"/>
                            <a:ea typeface="Calibri" panose="020F0502020204030204" pitchFamily="34" charset="0"/>
                            <a:cs typeface="Vrinda" panose="020B0502040204020203" pitchFamily="34" charset="0"/>
                          </a:rPr>
                          <m:t>𝑮𝑾</m:t>
                        </m:r>
                      </m:sub>
                    </m:sSub>
                    <m:r>
                      <a:rPr lang="en-IN" b="1" i="1">
                        <a:latin typeface="Cambria Math" panose="02040503050406030204" pitchFamily="18" charset="0"/>
                        <a:ea typeface="Calibri" panose="020F0502020204030204" pitchFamily="34" charset="0"/>
                        <a:cs typeface="Vrinda" panose="020B0502040204020203" pitchFamily="34" charset="0"/>
                      </a:rPr>
                      <m:t>≫</m:t>
                    </m:r>
                    <m:sSub>
                      <m:sSubPr>
                        <m:ctrlPr>
                          <a:rPr lang="en-IN" b="1" i="1">
                            <a:latin typeface="Cambria Math" panose="02040503050406030204" pitchFamily="18" charset="0"/>
                            <a:ea typeface="Calibri" panose="020F0502020204030204" pitchFamily="34" charset="0"/>
                            <a:cs typeface="Vrinda" panose="020B0502040204020203" pitchFamily="34" charset="0"/>
                          </a:rPr>
                        </m:ctrlPr>
                      </m:sSubPr>
                      <m:e>
                        <m:r>
                          <a:rPr lang="en-IN" b="1" i="1">
                            <a:latin typeface="Cambria Math" panose="02040503050406030204" pitchFamily="18" charset="0"/>
                            <a:ea typeface="Calibri" panose="020F0502020204030204" pitchFamily="34" charset="0"/>
                            <a:cs typeface="Vrinda" panose="020B0502040204020203" pitchFamily="34" charset="0"/>
                          </a:rPr>
                          <m:t>𝑳</m:t>
                        </m:r>
                      </m:e>
                      <m:sub>
                        <m:r>
                          <a:rPr lang="en-IN" b="1" i="1" smtClean="0">
                            <a:latin typeface="Cambria Math" panose="02040503050406030204" pitchFamily="18" charset="0"/>
                            <a:ea typeface="Calibri" panose="020F0502020204030204" pitchFamily="34" charset="0"/>
                            <a:cs typeface="Vrinda" panose="020B0502040204020203" pitchFamily="34" charset="0"/>
                          </a:rPr>
                          <m:t>𝑫</m:t>
                        </m:r>
                      </m:sub>
                    </m:sSub>
                  </m:oMath>
                </a14:m>
                <a:endParaRPr lang="en-IN" sz="1800" b="1" i="1" dirty="0">
                  <a:solidFill>
                    <a:schemeClr val="tx1"/>
                  </a:solidFill>
                  <a:latin typeface="Cambria Math" panose="02040503050406030204" pitchFamily="18" charset="0"/>
                  <a:ea typeface="Calibri" panose="020F0502020204030204" pitchFamily="34" charset="0"/>
                  <a:cs typeface="Vrinda" panose="020B0502040204020203" pitchFamily="34" charset="0"/>
                </a:endParaRPr>
              </a:p>
            </p:txBody>
          </p:sp>
        </mc:Choice>
        <mc:Fallback xmlns="">
          <p:sp>
            <p:nvSpPr>
              <p:cNvPr id="2" name="TextBox 1">
                <a:extLst>
                  <a:ext uri="{FF2B5EF4-FFF2-40B4-BE49-F238E27FC236}">
                    <a16:creationId xmlns:a16="http://schemas.microsoft.com/office/drawing/2014/main" id="{AF98F51E-3781-43AE-34E7-76E50778583A}"/>
                  </a:ext>
                </a:extLst>
              </p:cNvPr>
              <p:cNvSpPr txBox="1">
                <a:spLocks noRot="1" noChangeAspect="1" noMove="1" noResize="1" noEditPoints="1" noAdjustHandles="1" noChangeArrowheads="1" noChangeShapeType="1" noTextEdit="1"/>
              </p:cNvSpPr>
              <p:nvPr/>
            </p:nvSpPr>
            <p:spPr>
              <a:xfrm>
                <a:off x="119785" y="6126963"/>
                <a:ext cx="11964937" cy="656783"/>
              </a:xfrm>
              <a:prstGeom prst="rect">
                <a:avLst/>
              </a:prstGeom>
              <a:blipFill>
                <a:blip r:embed="rId4"/>
                <a:stretch>
                  <a:fillRect b="-926"/>
                </a:stretch>
              </a:blipFill>
            </p:spPr>
            <p:txBody>
              <a:bodyPr/>
              <a:lstStyle/>
              <a:p>
                <a:r>
                  <a:rPr lang="en-IN">
                    <a:noFill/>
                  </a:rPr>
                  <a:t> </a:t>
                </a:r>
              </a:p>
            </p:txBody>
          </p:sp>
        </mc:Fallback>
      </mc:AlternateContent>
      <p:pic>
        <p:nvPicPr>
          <p:cNvPr id="11" name="Picture 10" descr="Shape&#10;&#10;Description automatically generated">
            <a:extLst>
              <a:ext uri="{FF2B5EF4-FFF2-40B4-BE49-F238E27FC236}">
                <a16:creationId xmlns:a16="http://schemas.microsoft.com/office/drawing/2014/main" id="{B55CCC12-8B0E-CC76-A027-D9A2934080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28" y="817989"/>
            <a:ext cx="5550704" cy="2610084"/>
          </a:xfrm>
          <a:prstGeom prst="rect">
            <a:avLst/>
          </a:prstGeom>
        </p:spPr>
      </p:pic>
      <p:pic>
        <p:nvPicPr>
          <p:cNvPr id="14" name="Picture 13" descr="Chart, line chart&#10;&#10;Description automatically generated">
            <a:extLst>
              <a:ext uri="{FF2B5EF4-FFF2-40B4-BE49-F238E27FC236}">
                <a16:creationId xmlns:a16="http://schemas.microsoft.com/office/drawing/2014/main" id="{18AEDB0B-D190-5B0D-10D6-8D8974A46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039" y="3428073"/>
            <a:ext cx="5071189" cy="2758437"/>
          </a:xfrm>
          <a:prstGeom prst="rect">
            <a:avLst/>
          </a:prstGeom>
        </p:spPr>
      </p:pic>
      <p:pic>
        <p:nvPicPr>
          <p:cNvPr id="16" name="Picture 15" descr="Shape&#10;&#10;Description automatically generated">
            <a:extLst>
              <a:ext uri="{FF2B5EF4-FFF2-40B4-BE49-F238E27FC236}">
                <a16:creationId xmlns:a16="http://schemas.microsoft.com/office/drawing/2014/main" id="{EEFF89D0-1E14-2581-115C-EFE09CFBD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456" y="730108"/>
            <a:ext cx="5437266" cy="2718633"/>
          </a:xfrm>
          <a:prstGeom prst="rect">
            <a:avLst/>
          </a:prstGeom>
        </p:spPr>
      </p:pic>
      <p:pic>
        <p:nvPicPr>
          <p:cNvPr id="21" name="Picture 20" descr="Chart, line chart&#10;&#10;Description automatically generated">
            <a:extLst>
              <a:ext uri="{FF2B5EF4-FFF2-40B4-BE49-F238E27FC236}">
                <a16:creationId xmlns:a16="http://schemas.microsoft.com/office/drawing/2014/main" id="{2EFE1506-08BC-872E-6CFF-DC7798DB05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9436" y="3448741"/>
            <a:ext cx="5077842" cy="2748997"/>
          </a:xfrm>
          <a:prstGeom prst="rect">
            <a:avLst/>
          </a:prstGeom>
        </p:spPr>
      </p:pic>
      <p:sp>
        <p:nvSpPr>
          <p:cNvPr id="22" name="TextBox 21">
            <a:extLst>
              <a:ext uri="{FF2B5EF4-FFF2-40B4-BE49-F238E27FC236}">
                <a16:creationId xmlns:a16="http://schemas.microsoft.com/office/drawing/2014/main" id="{9955D068-0241-25F3-0AD4-00299DC5297B}"/>
              </a:ext>
            </a:extLst>
          </p:cNvPr>
          <p:cNvSpPr txBox="1"/>
          <p:nvPr/>
        </p:nvSpPr>
        <p:spPr>
          <a:xfrm>
            <a:off x="9579589" y="5845611"/>
            <a:ext cx="4252823" cy="261610"/>
          </a:xfrm>
          <a:prstGeom prst="rect">
            <a:avLst/>
          </a:prstGeom>
          <a:noFill/>
        </p:spPr>
        <p:txBody>
          <a:bodyPr wrap="square" rtlCol="0">
            <a:spAutoFit/>
          </a:bodyPr>
          <a:lstStyle/>
          <a:p>
            <a:r>
              <a:rPr lang="en-IN" sz="1100" dirty="0"/>
              <a:t>Das &amp; Mukhopadhyay; Submitted (MNRAS)</a:t>
            </a:r>
          </a:p>
        </p:txBody>
      </p:sp>
    </p:spTree>
    <p:extLst>
      <p:ext uri="{BB962C8B-B14F-4D97-AF65-F5344CB8AC3E}">
        <p14:creationId xmlns:p14="http://schemas.microsoft.com/office/powerpoint/2010/main" val="72036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389D3B18-8157-1C26-2210-43EF61681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991" y="1408473"/>
            <a:ext cx="3748690" cy="173376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0182834-2923-B3E2-9E03-527CBBB89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86" y="1364472"/>
            <a:ext cx="3803807" cy="1759259"/>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CE4F4994-A708-C0D0-42A8-3D0951D58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515" y="1336185"/>
            <a:ext cx="3941195" cy="182280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98F51E-3781-43AE-34E7-76E50778583A}"/>
                  </a:ext>
                </a:extLst>
              </p:cNvPr>
              <p:cNvSpPr txBox="1"/>
              <p:nvPr/>
            </p:nvSpPr>
            <p:spPr>
              <a:xfrm>
                <a:off x="299375" y="3334550"/>
                <a:ext cx="3899140" cy="5650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a:solidFill>
                                <a:schemeClr val="bg1"/>
                              </a:solidFill>
                              <a:latin typeface="Cambria Math" panose="02040503050406030204" pitchFamily="18" charset="0"/>
                            </a:rPr>
                            <m:t>𝐵</m:t>
                          </m:r>
                        </m:e>
                        <m:sub>
                          <m:r>
                            <a:rPr lang="en-US" b="0" i="1">
                              <a:solidFill>
                                <a:schemeClr val="bg1"/>
                              </a:solidFill>
                              <a:latin typeface="Cambria Math" panose="02040503050406030204" pitchFamily="18" charset="0"/>
                            </a:rPr>
                            <m:t>𝑚𝑎𝑥</m:t>
                          </m:r>
                        </m:sub>
                        <m:sup>
                          <m:r>
                            <a:rPr lang="en-US" b="0" i="1">
                              <a:solidFill>
                                <a:schemeClr val="bg1"/>
                              </a:solidFill>
                              <a:latin typeface="Cambria Math" panose="02040503050406030204" pitchFamily="18" charset="0"/>
                            </a:rPr>
                            <m:t>𝑇𝑜𝑟𝑜𝑖𝑑𝑎𝑙</m:t>
                          </m:r>
                        </m:sup>
                      </m:sSubSup>
                      <m:r>
                        <a:rPr lang="en-US" b="0" i="1">
                          <a:solidFill>
                            <a:schemeClr val="bg1"/>
                          </a:solidFill>
                          <a:effectLst/>
                          <a:latin typeface="Cambria Math" panose="02040503050406030204" pitchFamily="18" charset="0"/>
                        </a:rPr>
                        <m:t>=1.4×</m:t>
                      </m:r>
                      <m:sSup>
                        <m:sSupPr>
                          <m:ctrlPr>
                            <a:rPr lang="en-US" i="1">
                              <a:solidFill>
                                <a:schemeClr val="bg1"/>
                              </a:solidFill>
                              <a:effectLst/>
                              <a:latin typeface="Cambria Math" panose="02040503050406030204" pitchFamily="18" charset="0"/>
                            </a:rPr>
                          </m:ctrlPr>
                        </m:sSupPr>
                        <m:e>
                          <m:r>
                            <a:rPr lang="en-US" b="0" i="1">
                              <a:solidFill>
                                <a:schemeClr val="bg1"/>
                              </a:solidFill>
                              <a:effectLst/>
                              <a:latin typeface="Cambria Math" panose="02040503050406030204" pitchFamily="18" charset="0"/>
                            </a:rPr>
                            <m:t>10</m:t>
                          </m:r>
                        </m:e>
                        <m:sup>
                          <m:r>
                            <a:rPr lang="en-US" b="0" i="1">
                              <a:solidFill>
                                <a:schemeClr val="bg1"/>
                              </a:solidFill>
                              <a:effectLst/>
                              <a:latin typeface="Cambria Math" panose="02040503050406030204" pitchFamily="18" charset="0"/>
                            </a:rPr>
                            <m:t>17</m:t>
                          </m:r>
                        </m:sup>
                      </m:sSup>
                      <m:r>
                        <a:rPr lang="en-US" b="0" i="1">
                          <a:solidFill>
                            <a:schemeClr val="bg1"/>
                          </a:solidFill>
                          <a:effectLst/>
                          <a:latin typeface="Cambria Math" panose="02040503050406030204" pitchFamily="18" charset="0"/>
                        </a:rPr>
                        <m:t>𝐺</m:t>
                      </m:r>
                      <m:r>
                        <a:rPr lang="en-US" b="0" i="1">
                          <a:solidFill>
                            <a:schemeClr val="bg1"/>
                          </a:solidFill>
                          <a:effectLst/>
                          <a:latin typeface="Cambria Math" panose="02040503050406030204" pitchFamily="18" charset="0"/>
                        </a:rPr>
                        <m:t>,</m:t>
                      </m:r>
                      <m:r>
                        <a:rPr lang="en-US" b="0" i="1">
                          <a:solidFill>
                            <a:schemeClr val="bg1"/>
                          </a:solidFill>
                          <a:latin typeface="Cambria Math" panose="02040503050406030204" pitchFamily="18" charset="0"/>
                        </a:rPr>
                        <m:t>𝜈</m:t>
                      </m:r>
                      <m:r>
                        <a:rPr lang="en-US" b="0" i="1">
                          <a:solidFill>
                            <a:schemeClr val="bg1"/>
                          </a:solidFill>
                          <a:latin typeface="Cambria Math" panose="02040503050406030204" pitchFamily="18" charset="0"/>
                        </a:rPr>
                        <m:t>=500</m:t>
                      </m:r>
                      <m:r>
                        <a:rPr lang="en-US" b="0" i="1">
                          <a:solidFill>
                            <a:schemeClr val="bg1"/>
                          </a:solidFill>
                          <a:latin typeface="Cambria Math" panose="02040503050406030204" pitchFamily="18" charset="0"/>
                        </a:rPr>
                        <m:t>𝐻𝑧</m:t>
                      </m:r>
                    </m:oMath>
                  </m:oMathPara>
                </a14:m>
                <a:endParaRPr lang="en-US" i="1" dirty="0">
                  <a:solidFill>
                    <a:schemeClr val="tx2"/>
                  </a:solidFill>
                </a:endParaRPr>
              </a:p>
            </p:txBody>
          </p:sp>
        </mc:Choice>
        <mc:Fallback xmlns="">
          <p:sp>
            <p:nvSpPr>
              <p:cNvPr id="2" name="TextBox 1">
                <a:extLst>
                  <a:ext uri="{FF2B5EF4-FFF2-40B4-BE49-F238E27FC236}">
                    <a16:creationId xmlns:a16="http://schemas.microsoft.com/office/drawing/2014/main" id="{AF98F51E-3781-43AE-34E7-76E50778583A}"/>
                  </a:ext>
                </a:extLst>
              </p:cNvPr>
              <p:cNvSpPr txBox="1">
                <a:spLocks noRot="1" noChangeAspect="1" noMove="1" noResize="1" noEditPoints="1" noAdjustHandles="1" noChangeArrowheads="1" noChangeShapeType="1" noTextEdit="1"/>
              </p:cNvSpPr>
              <p:nvPr/>
            </p:nvSpPr>
            <p:spPr>
              <a:xfrm>
                <a:off x="299375" y="3334550"/>
                <a:ext cx="3899140" cy="565044"/>
              </a:xfrm>
              <a:prstGeom prst="rect">
                <a:avLst/>
              </a:prstGeom>
              <a:blipFill>
                <a:blip r:embed="rId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8CF57F-77CB-337F-4F56-8C57103D0995}"/>
                  </a:ext>
                </a:extLst>
              </p:cNvPr>
              <p:cNvSpPr txBox="1"/>
              <p:nvPr/>
            </p:nvSpPr>
            <p:spPr>
              <a:xfrm>
                <a:off x="4157894" y="3319810"/>
                <a:ext cx="3899140" cy="5650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a:solidFill>
                                <a:schemeClr val="bg1"/>
                              </a:solidFill>
                              <a:latin typeface="Cambria Math" panose="02040503050406030204" pitchFamily="18" charset="0"/>
                            </a:rPr>
                            <m:t>𝐵</m:t>
                          </m:r>
                        </m:e>
                        <m:sub>
                          <m:r>
                            <a:rPr lang="en-US" b="0" i="1">
                              <a:solidFill>
                                <a:schemeClr val="bg1"/>
                              </a:solidFill>
                              <a:latin typeface="Cambria Math" panose="02040503050406030204" pitchFamily="18" charset="0"/>
                            </a:rPr>
                            <m:t>𝑚𝑎𝑥</m:t>
                          </m:r>
                        </m:sub>
                        <m:sup>
                          <m:r>
                            <a:rPr lang="en-US" b="0" i="1">
                              <a:solidFill>
                                <a:schemeClr val="bg1"/>
                              </a:solidFill>
                              <a:latin typeface="Cambria Math" panose="02040503050406030204" pitchFamily="18" charset="0"/>
                            </a:rPr>
                            <m:t>𝑇𝑜𝑟𝑜𝑖𝑑𝑎𝑙</m:t>
                          </m:r>
                        </m:sup>
                      </m:sSubSup>
                      <m:r>
                        <a:rPr lang="en-US" b="0" i="1">
                          <a:solidFill>
                            <a:schemeClr val="bg1"/>
                          </a:solidFill>
                          <a:effectLst/>
                          <a:latin typeface="Cambria Math" panose="02040503050406030204" pitchFamily="18" charset="0"/>
                        </a:rPr>
                        <m:t>=</m:t>
                      </m:r>
                      <m:r>
                        <a:rPr lang="en-IN" b="0" i="1" smtClean="0">
                          <a:solidFill>
                            <a:schemeClr val="bg1"/>
                          </a:solidFill>
                          <a:effectLst/>
                          <a:latin typeface="Cambria Math" panose="02040503050406030204" pitchFamily="18" charset="0"/>
                        </a:rPr>
                        <m:t>9</m:t>
                      </m:r>
                      <m:r>
                        <a:rPr lang="en-US" b="0" i="1">
                          <a:solidFill>
                            <a:schemeClr val="bg1"/>
                          </a:solidFill>
                          <a:effectLst/>
                          <a:latin typeface="Cambria Math" panose="02040503050406030204" pitchFamily="18" charset="0"/>
                        </a:rPr>
                        <m:t>×</m:t>
                      </m:r>
                      <m:sSup>
                        <m:sSupPr>
                          <m:ctrlPr>
                            <a:rPr lang="en-US" i="1">
                              <a:solidFill>
                                <a:schemeClr val="bg1"/>
                              </a:solidFill>
                              <a:effectLst/>
                              <a:latin typeface="Cambria Math" panose="02040503050406030204" pitchFamily="18" charset="0"/>
                            </a:rPr>
                          </m:ctrlPr>
                        </m:sSupPr>
                        <m:e>
                          <m:r>
                            <a:rPr lang="en-US" b="0" i="1">
                              <a:solidFill>
                                <a:schemeClr val="bg1"/>
                              </a:solidFill>
                              <a:effectLst/>
                              <a:latin typeface="Cambria Math" panose="02040503050406030204" pitchFamily="18" charset="0"/>
                            </a:rPr>
                            <m:t>10</m:t>
                          </m:r>
                        </m:e>
                        <m:sup>
                          <m:r>
                            <a:rPr lang="en-US" b="0" i="1">
                              <a:solidFill>
                                <a:schemeClr val="bg1"/>
                              </a:solidFill>
                              <a:effectLst/>
                              <a:latin typeface="Cambria Math" panose="02040503050406030204" pitchFamily="18" charset="0"/>
                            </a:rPr>
                            <m:t>1</m:t>
                          </m:r>
                          <m:r>
                            <a:rPr lang="en-IN" b="0" i="1" smtClean="0">
                              <a:solidFill>
                                <a:schemeClr val="bg1"/>
                              </a:solidFill>
                              <a:effectLst/>
                              <a:latin typeface="Cambria Math" panose="02040503050406030204" pitchFamily="18" charset="0"/>
                            </a:rPr>
                            <m:t>6</m:t>
                          </m:r>
                        </m:sup>
                      </m:sSup>
                      <m:r>
                        <a:rPr lang="en-US" b="0" i="1">
                          <a:solidFill>
                            <a:schemeClr val="bg1"/>
                          </a:solidFill>
                          <a:effectLst/>
                          <a:latin typeface="Cambria Math" panose="02040503050406030204" pitchFamily="18" charset="0"/>
                        </a:rPr>
                        <m:t>𝐺</m:t>
                      </m:r>
                      <m:r>
                        <a:rPr lang="en-US" b="0" i="1">
                          <a:solidFill>
                            <a:schemeClr val="bg1"/>
                          </a:solidFill>
                          <a:effectLst/>
                          <a:latin typeface="Cambria Math" panose="02040503050406030204" pitchFamily="18" charset="0"/>
                        </a:rPr>
                        <m:t>,</m:t>
                      </m:r>
                      <m:r>
                        <a:rPr lang="en-US" b="0" i="1">
                          <a:solidFill>
                            <a:schemeClr val="bg1"/>
                          </a:solidFill>
                          <a:latin typeface="Cambria Math" panose="02040503050406030204" pitchFamily="18" charset="0"/>
                        </a:rPr>
                        <m:t>𝜈</m:t>
                      </m:r>
                      <m:r>
                        <a:rPr lang="en-US" b="0" i="1">
                          <a:solidFill>
                            <a:schemeClr val="bg1"/>
                          </a:solidFill>
                          <a:latin typeface="Cambria Math" panose="02040503050406030204" pitchFamily="18" charset="0"/>
                        </a:rPr>
                        <m:t>=500</m:t>
                      </m:r>
                      <m:r>
                        <a:rPr lang="en-US" b="0" i="1">
                          <a:solidFill>
                            <a:schemeClr val="bg1"/>
                          </a:solidFill>
                          <a:latin typeface="Cambria Math" panose="02040503050406030204" pitchFamily="18" charset="0"/>
                        </a:rPr>
                        <m:t>𝐻𝑧</m:t>
                      </m:r>
                    </m:oMath>
                  </m:oMathPara>
                </a14:m>
                <a:endParaRPr lang="en-US" i="1" dirty="0">
                  <a:solidFill>
                    <a:schemeClr val="tx2"/>
                  </a:solidFill>
                </a:endParaRPr>
              </a:p>
            </p:txBody>
          </p:sp>
        </mc:Choice>
        <mc:Fallback xmlns="">
          <p:sp>
            <p:nvSpPr>
              <p:cNvPr id="12" name="TextBox 11">
                <a:extLst>
                  <a:ext uri="{FF2B5EF4-FFF2-40B4-BE49-F238E27FC236}">
                    <a16:creationId xmlns:a16="http://schemas.microsoft.com/office/drawing/2014/main" id="{8F8CF57F-77CB-337F-4F56-8C57103D0995}"/>
                  </a:ext>
                </a:extLst>
              </p:cNvPr>
              <p:cNvSpPr txBox="1">
                <a:spLocks noRot="1" noChangeAspect="1" noMove="1" noResize="1" noEditPoints="1" noAdjustHandles="1" noChangeArrowheads="1" noChangeShapeType="1" noTextEdit="1"/>
              </p:cNvSpPr>
              <p:nvPr/>
            </p:nvSpPr>
            <p:spPr>
              <a:xfrm>
                <a:off x="4157894" y="3319810"/>
                <a:ext cx="3899140" cy="565044"/>
              </a:xfrm>
              <a:prstGeom prst="rect">
                <a:avLst/>
              </a:prstGeom>
              <a:blipFill>
                <a:blip r:embed="rId7"/>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ECD0E4C-5C0B-1A23-814A-B87DEABA0AF8}"/>
                  </a:ext>
                </a:extLst>
              </p:cNvPr>
              <p:cNvSpPr txBox="1"/>
              <p:nvPr/>
            </p:nvSpPr>
            <p:spPr>
              <a:xfrm>
                <a:off x="7967875" y="3283581"/>
                <a:ext cx="3899140" cy="5650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a:solidFill>
                                <a:schemeClr val="bg1"/>
                              </a:solidFill>
                              <a:latin typeface="Cambria Math" panose="02040503050406030204" pitchFamily="18" charset="0"/>
                            </a:rPr>
                            <m:t>𝐵</m:t>
                          </m:r>
                        </m:e>
                        <m:sub>
                          <m:r>
                            <a:rPr lang="en-US" b="0" i="1">
                              <a:solidFill>
                                <a:schemeClr val="bg1"/>
                              </a:solidFill>
                              <a:latin typeface="Cambria Math" panose="02040503050406030204" pitchFamily="18" charset="0"/>
                            </a:rPr>
                            <m:t>𝑚𝑎𝑥</m:t>
                          </m:r>
                        </m:sub>
                        <m:sup>
                          <m:r>
                            <a:rPr lang="en-US" b="0" i="1">
                              <a:solidFill>
                                <a:schemeClr val="bg1"/>
                              </a:solidFill>
                              <a:latin typeface="Cambria Math" panose="02040503050406030204" pitchFamily="18" charset="0"/>
                            </a:rPr>
                            <m:t>𝑇𝑜𝑟𝑜𝑖𝑑𝑎𝑙</m:t>
                          </m:r>
                        </m:sup>
                      </m:sSubSup>
                      <m:r>
                        <a:rPr lang="en-US" b="0" i="1">
                          <a:solidFill>
                            <a:schemeClr val="bg1"/>
                          </a:solidFill>
                          <a:effectLst/>
                          <a:latin typeface="Cambria Math" panose="02040503050406030204" pitchFamily="18" charset="0"/>
                        </a:rPr>
                        <m:t>=</m:t>
                      </m:r>
                      <m:r>
                        <a:rPr lang="en-IN" i="1">
                          <a:solidFill>
                            <a:schemeClr val="bg1"/>
                          </a:solidFill>
                          <a:latin typeface="Cambria Math" panose="02040503050406030204" pitchFamily="18" charset="0"/>
                        </a:rPr>
                        <m:t>9</m:t>
                      </m:r>
                      <m:r>
                        <a:rPr lang="en-US" i="1">
                          <a:solidFill>
                            <a:schemeClr val="bg1"/>
                          </a:solidFill>
                          <a:latin typeface="Cambria Math" panose="02040503050406030204" pitchFamily="18" charset="0"/>
                        </a:rPr>
                        <m:t>×</m:t>
                      </m:r>
                      <m:sSup>
                        <m:sSupPr>
                          <m:ctrlPr>
                            <a:rPr lang="en-US" i="1">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10</m:t>
                          </m:r>
                        </m:e>
                        <m:sup>
                          <m:r>
                            <a:rPr lang="en-US" i="1">
                              <a:solidFill>
                                <a:schemeClr val="bg1"/>
                              </a:solidFill>
                              <a:latin typeface="Cambria Math" panose="02040503050406030204" pitchFamily="18" charset="0"/>
                            </a:rPr>
                            <m:t>1</m:t>
                          </m:r>
                          <m:r>
                            <a:rPr lang="en-IN" i="1">
                              <a:solidFill>
                                <a:schemeClr val="bg1"/>
                              </a:solidFill>
                              <a:latin typeface="Cambria Math" panose="02040503050406030204" pitchFamily="18" charset="0"/>
                            </a:rPr>
                            <m:t>6</m:t>
                          </m:r>
                        </m:sup>
                      </m:sSup>
                      <m:r>
                        <a:rPr lang="en-US" i="1">
                          <a:solidFill>
                            <a:schemeClr val="bg1"/>
                          </a:solidFill>
                          <a:latin typeface="Cambria Math" panose="02040503050406030204" pitchFamily="18" charset="0"/>
                        </a:rPr>
                        <m:t>𝐺</m:t>
                      </m:r>
                      <m:r>
                        <a:rPr lang="en-US" i="1">
                          <a:solidFill>
                            <a:schemeClr val="bg1"/>
                          </a:solidFill>
                          <a:latin typeface="Cambria Math" panose="02040503050406030204" pitchFamily="18" charset="0"/>
                        </a:rPr>
                        <m:t>,</m:t>
                      </m:r>
                      <m:r>
                        <a:rPr lang="en-US" b="0" i="1">
                          <a:solidFill>
                            <a:schemeClr val="bg1"/>
                          </a:solidFill>
                          <a:latin typeface="Cambria Math" panose="02040503050406030204" pitchFamily="18" charset="0"/>
                        </a:rPr>
                        <m:t>𝜈</m:t>
                      </m:r>
                      <m:r>
                        <a:rPr lang="en-US" b="0" i="1">
                          <a:solidFill>
                            <a:schemeClr val="bg1"/>
                          </a:solidFill>
                          <a:latin typeface="Cambria Math" panose="02040503050406030204" pitchFamily="18" charset="0"/>
                        </a:rPr>
                        <m:t>=200</m:t>
                      </m:r>
                      <m:r>
                        <a:rPr lang="en-US" b="0" i="1">
                          <a:solidFill>
                            <a:schemeClr val="bg1"/>
                          </a:solidFill>
                          <a:latin typeface="Cambria Math" panose="02040503050406030204" pitchFamily="18" charset="0"/>
                        </a:rPr>
                        <m:t>𝐻𝑧</m:t>
                      </m:r>
                    </m:oMath>
                  </m:oMathPara>
                </a14:m>
                <a:endParaRPr lang="en-US" i="1" dirty="0">
                  <a:solidFill>
                    <a:schemeClr val="tx2"/>
                  </a:solidFill>
                </a:endParaRPr>
              </a:p>
            </p:txBody>
          </p:sp>
        </mc:Choice>
        <mc:Fallback xmlns="">
          <p:sp>
            <p:nvSpPr>
              <p:cNvPr id="13" name="TextBox 12">
                <a:extLst>
                  <a:ext uri="{FF2B5EF4-FFF2-40B4-BE49-F238E27FC236}">
                    <a16:creationId xmlns:a16="http://schemas.microsoft.com/office/drawing/2014/main" id="{8ECD0E4C-5C0B-1A23-814A-B87DEABA0AF8}"/>
                  </a:ext>
                </a:extLst>
              </p:cNvPr>
              <p:cNvSpPr txBox="1">
                <a:spLocks noRot="1" noChangeAspect="1" noMove="1" noResize="1" noEditPoints="1" noAdjustHandles="1" noChangeArrowheads="1" noChangeShapeType="1" noTextEdit="1"/>
              </p:cNvSpPr>
              <p:nvPr/>
            </p:nvSpPr>
            <p:spPr>
              <a:xfrm>
                <a:off x="7967875" y="3283581"/>
                <a:ext cx="3899140" cy="565044"/>
              </a:xfrm>
              <a:prstGeom prst="rect">
                <a:avLst/>
              </a:prstGeom>
              <a:blipFill>
                <a:blip r:embed="rId8"/>
                <a:stretch>
                  <a:fillRect/>
                </a:stretch>
              </a:blipFill>
            </p:spPr>
            <p:txBody>
              <a:bodyPr/>
              <a:lstStyle/>
              <a:p>
                <a:r>
                  <a:rPr lang="en-IN">
                    <a:noFill/>
                  </a:rPr>
                  <a:t> </a:t>
                </a:r>
              </a:p>
            </p:txBody>
          </p:sp>
        </mc:Fallback>
      </mc:AlternateContent>
      <p:sp>
        <p:nvSpPr>
          <p:cNvPr id="15" name="TextBox 14">
            <a:extLst>
              <a:ext uri="{FF2B5EF4-FFF2-40B4-BE49-F238E27FC236}">
                <a16:creationId xmlns:a16="http://schemas.microsoft.com/office/drawing/2014/main" id="{00F46E5D-EDB2-85DB-2366-2C86A277EE16}"/>
              </a:ext>
            </a:extLst>
          </p:cNvPr>
          <p:cNvSpPr txBox="1"/>
          <p:nvPr/>
        </p:nvSpPr>
        <p:spPr>
          <a:xfrm>
            <a:off x="3121831" y="5187917"/>
            <a:ext cx="6094562" cy="523220"/>
          </a:xfrm>
          <a:prstGeom prst="rect">
            <a:avLst/>
          </a:prstGeom>
          <a:noFill/>
        </p:spPr>
        <p:txBody>
          <a:bodyPr wrap="square">
            <a:spAutoFit/>
          </a:bodyPr>
          <a:lstStyle/>
          <a:p>
            <a:pPr>
              <a:spcBef>
                <a:spcPct val="0"/>
              </a:spcBef>
              <a:spcAft>
                <a:spcPts val="600"/>
              </a:spcAft>
            </a:pPr>
            <a:r>
              <a:rPr lang="en-US" sz="2800" cap="all" dirty="0">
                <a:latin typeface="+mj-lt"/>
                <a:ea typeface="+mj-ea"/>
                <a:cs typeface="+mj-cs"/>
              </a:rPr>
              <a:t>SNR: Tor</a:t>
            </a:r>
            <a:r>
              <a:rPr lang="en-US" sz="2800" cap="all" dirty="0">
                <a:effectLst/>
                <a:latin typeface="+mj-lt"/>
                <a:ea typeface="+mj-ea"/>
                <a:cs typeface="+mj-cs"/>
              </a:rPr>
              <a:t>oidal magnetic field</a:t>
            </a:r>
            <a:endParaRPr lang="en-US" sz="2800" cap="all" dirty="0">
              <a:latin typeface="+mj-lt"/>
              <a:ea typeface="+mj-ea"/>
              <a:cs typeface="+mj-cs"/>
            </a:endParaRPr>
          </a:p>
        </p:txBody>
      </p:sp>
      <p:sp>
        <p:nvSpPr>
          <p:cNvPr id="4" name="TextBox 3">
            <a:extLst>
              <a:ext uri="{FF2B5EF4-FFF2-40B4-BE49-F238E27FC236}">
                <a16:creationId xmlns:a16="http://schemas.microsoft.com/office/drawing/2014/main" id="{E0810FF6-7DC1-24DB-B46B-371960B0FF94}"/>
              </a:ext>
            </a:extLst>
          </p:cNvPr>
          <p:cNvSpPr txBox="1"/>
          <p:nvPr/>
        </p:nvSpPr>
        <p:spPr>
          <a:xfrm>
            <a:off x="4617495" y="5799341"/>
            <a:ext cx="7044430" cy="523220"/>
          </a:xfrm>
          <a:prstGeom prst="rect">
            <a:avLst/>
          </a:prstGeom>
          <a:noFill/>
        </p:spPr>
        <p:txBody>
          <a:bodyPr wrap="square">
            <a:spAutoFit/>
          </a:bodyPr>
          <a:lstStyle/>
          <a:p>
            <a:pPr algn="r"/>
            <a:r>
              <a:rPr lang="en-IN" sz="1400" dirty="0"/>
              <a:t>Das &amp; Mukhopadhyay; Submitted (MNRAS)</a:t>
            </a:r>
          </a:p>
          <a:p>
            <a:pPr algn="r"/>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p>
        </p:txBody>
      </p:sp>
    </p:spTree>
    <p:extLst>
      <p:ext uri="{BB962C8B-B14F-4D97-AF65-F5344CB8AC3E}">
        <p14:creationId xmlns:p14="http://schemas.microsoft.com/office/powerpoint/2010/main" val="3439824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low confidence">
            <a:extLst>
              <a:ext uri="{FF2B5EF4-FFF2-40B4-BE49-F238E27FC236}">
                <a16:creationId xmlns:a16="http://schemas.microsoft.com/office/drawing/2014/main" id="{F16562F4-0E1A-BE82-FA8D-EDA1CD87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1409" y="993396"/>
            <a:ext cx="5331481" cy="2465809"/>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CAC4E505-9328-86EE-F2BE-B2C4A21BF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 y="1108936"/>
            <a:ext cx="5331478" cy="2465807"/>
          </a:xfrm>
          <a:prstGeom prst="rect">
            <a:avLst/>
          </a:prstGeom>
        </p:spPr>
      </p:pic>
      <p:sp>
        <p:nvSpPr>
          <p:cNvPr id="4" name="TextBox 3">
            <a:extLst>
              <a:ext uri="{FF2B5EF4-FFF2-40B4-BE49-F238E27FC236}">
                <a16:creationId xmlns:a16="http://schemas.microsoft.com/office/drawing/2014/main" id="{C528E1F0-A17E-72D4-76D2-6B3A685A5C97}"/>
              </a:ext>
            </a:extLst>
          </p:cNvPr>
          <p:cNvSpPr txBox="1"/>
          <p:nvPr/>
        </p:nvSpPr>
        <p:spPr>
          <a:xfrm>
            <a:off x="3447690" y="4694007"/>
            <a:ext cx="5625289" cy="895244"/>
          </a:xfrm>
          <a:prstGeom prst="rect">
            <a:avLst/>
          </a:prstGeom>
        </p:spPr>
        <p:txBody>
          <a:bodyPr vert="horz" lIns="91440" tIns="45720" rIns="91440" bIns="45720" rtlCol="0" anchor="b">
            <a:normAutofit/>
          </a:bodyPr>
          <a:lstStyle/>
          <a:p>
            <a:pPr>
              <a:spcBef>
                <a:spcPct val="0"/>
              </a:spcBef>
              <a:spcAft>
                <a:spcPts val="600"/>
              </a:spcAft>
            </a:pPr>
            <a:r>
              <a:rPr lang="en-US" sz="2800" cap="all" dirty="0">
                <a:solidFill>
                  <a:schemeClr val="tx2"/>
                </a:solidFill>
                <a:latin typeface="+mj-lt"/>
                <a:ea typeface="+mj-ea"/>
                <a:cs typeface="+mj-cs"/>
              </a:rPr>
              <a:t>SNR: pol</a:t>
            </a:r>
            <a:r>
              <a:rPr lang="en-US" sz="2800" cap="all" dirty="0">
                <a:solidFill>
                  <a:schemeClr val="tx2"/>
                </a:solidFill>
                <a:effectLst/>
                <a:latin typeface="+mj-lt"/>
                <a:ea typeface="+mj-ea"/>
                <a:cs typeface="+mj-cs"/>
              </a:rPr>
              <a:t>oidal magnetic field</a:t>
            </a:r>
            <a:endParaRPr lang="en-US" sz="2800" cap="all" dirty="0">
              <a:solidFill>
                <a:schemeClr val="tx2"/>
              </a:solidFill>
              <a:latin typeface="+mj-lt"/>
              <a:ea typeface="+mj-ea"/>
              <a:cs typeface="+mj-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F8CF57F-77CB-337F-4F56-8C57103D0995}"/>
                  </a:ext>
                </a:extLst>
              </p:cNvPr>
              <p:cNvSpPr txBox="1"/>
              <p:nvPr/>
            </p:nvSpPr>
            <p:spPr>
              <a:xfrm>
                <a:off x="609599" y="3539521"/>
                <a:ext cx="3899140" cy="5650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a:solidFill>
                                <a:schemeClr val="bg1"/>
                              </a:solidFill>
                              <a:latin typeface="Cambria Math" panose="02040503050406030204" pitchFamily="18" charset="0"/>
                            </a:rPr>
                            <m:t>𝐵</m:t>
                          </m:r>
                        </m:e>
                        <m:sub>
                          <m:r>
                            <a:rPr lang="en-US" b="0" i="1">
                              <a:solidFill>
                                <a:schemeClr val="bg1"/>
                              </a:solidFill>
                              <a:latin typeface="Cambria Math" panose="02040503050406030204" pitchFamily="18" charset="0"/>
                            </a:rPr>
                            <m:t>𝑚𝑎𝑥</m:t>
                          </m:r>
                        </m:sub>
                        <m:sup>
                          <m:r>
                            <a:rPr lang="en-IN" b="0" i="1" smtClean="0">
                              <a:solidFill>
                                <a:schemeClr val="bg1"/>
                              </a:solidFill>
                              <a:latin typeface="Cambria Math" panose="02040503050406030204" pitchFamily="18" charset="0"/>
                            </a:rPr>
                            <m:t>𝑃𝑜𝑙</m:t>
                          </m:r>
                          <m:r>
                            <a:rPr lang="en-US" b="0" i="1">
                              <a:solidFill>
                                <a:schemeClr val="bg1"/>
                              </a:solidFill>
                              <a:latin typeface="Cambria Math" panose="02040503050406030204" pitchFamily="18" charset="0"/>
                            </a:rPr>
                            <m:t>𝑜𝑖𝑑𝑎𝑙</m:t>
                          </m:r>
                        </m:sup>
                      </m:sSubSup>
                      <m:r>
                        <a:rPr lang="en-US" b="0" i="1">
                          <a:solidFill>
                            <a:schemeClr val="bg1"/>
                          </a:solidFill>
                          <a:effectLst/>
                          <a:latin typeface="Cambria Math" panose="02040503050406030204" pitchFamily="18" charset="0"/>
                        </a:rPr>
                        <m:t>=</m:t>
                      </m:r>
                      <m:sSup>
                        <m:sSupPr>
                          <m:ctrlPr>
                            <a:rPr lang="en-US" i="1" smtClean="0">
                              <a:solidFill>
                                <a:schemeClr val="bg1"/>
                              </a:solidFill>
                              <a:effectLst/>
                              <a:latin typeface="Cambria Math" panose="02040503050406030204" pitchFamily="18" charset="0"/>
                            </a:rPr>
                          </m:ctrlPr>
                        </m:sSupPr>
                        <m:e>
                          <m:r>
                            <a:rPr lang="en-US" b="0" i="1">
                              <a:solidFill>
                                <a:schemeClr val="bg1"/>
                              </a:solidFill>
                              <a:effectLst/>
                              <a:latin typeface="Cambria Math" panose="02040503050406030204" pitchFamily="18" charset="0"/>
                            </a:rPr>
                            <m:t>10</m:t>
                          </m:r>
                        </m:e>
                        <m:sup>
                          <m:r>
                            <a:rPr lang="en-US" b="0" i="1">
                              <a:solidFill>
                                <a:schemeClr val="bg1"/>
                              </a:solidFill>
                              <a:effectLst/>
                              <a:latin typeface="Cambria Math" panose="02040503050406030204" pitchFamily="18" charset="0"/>
                            </a:rPr>
                            <m:t>1</m:t>
                          </m:r>
                          <m:r>
                            <a:rPr lang="en-IN" b="0" i="1" smtClean="0">
                              <a:solidFill>
                                <a:schemeClr val="bg1"/>
                              </a:solidFill>
                              <a:effectLst/>
                              <a:latin typeface="Cambria Math" panose="02040503050406030204" pitchFamily="18" charset="0"/>
                            </a:rPr>
                            <m:t>5</m:t>
                          </m:r>
                        </m:sup>
                      </m:sSup>
                      <m:r>
                        <a:rPr lang="en-US" b="0" i="1">
                          <a:solidFill>
                            <a:schemeClr val="bg1"/>
                          </a:solidFill>
                          <a:effectLst/>
                          <a:latin typeface="Cambria Math" panose="02040503050406030204" pitchFamily="18" charset="0"/>
                        </a:rPr>
                        <m:t>𝐺</m:t>
                      </m:r>
                      <m:r>
                        <a:rPr lang="en-US" b="0" i="1">
                          <a:solidFill>
                            <a:schemeClr val="bg1"/>
                          </a:solidFill>
                          <a:effectLst/>
                          <a:latin typeface="Cambria Math" panose="02040503050406030204" pitchFamily="18" charset="0"/>
                        </a:rPr>
                        <m:t>,</m:t>
                      </m:r>
                      <m:r>
                        <a:rPr lang="en-US" b="0" i="1">
                          <a:solidFill>
                            <a:schemeClr val="bg1"/>
                          </a:solidFill>
                          <a:latin typeface="Cambria Math" panose="02040503050406030204" pitchFamily="18" charset="0"/>
                        </a:rPr>
                        <m:t>𝜈</m:t>
                      </m:r>
                      <m:r>
                        <a:rPr lang="en-US" b="0" i="1">
                          <a:solidFill>
                            <a:schemeClr val="bg1"/>
                          </a:solidFill>
                          <a:latin typeface="Cambria Math" panose="02040503050406030204" pitchFamily="18" charset="0"/>
                        </a:rPr>
                        <m:t>=100</m:t>
                      </m:r>
                      <m:r>
                        <a:rPr lang="en-US" b="0" i="1">
                          <a:solidFill>
                            <a:schemeClr val="bg1"/>
                          </a:solidFill>
                          <a:latin typeface="Cambria Math" panose="02040503050406030204" pitchFamily="18" charset="0"/>
                        </a:rPr>
                        <m:t>𝐻𝑧</m:t>
                      </m:r>
                    </m:oMath>
                  </m:oMathPara>
                </a14:m>
                <a:endParaRPr lang="en-US" i="1" dirty="0">
                  <a:solidFill>
                    <a:schemeClr val="tx2"/>
                  </a:solidFill>
                </a:endParaRPr>
              </a:p>
            </p:txBody>
          </p:sp>
        </mc:Choice>
        <mc:Fallback xmlns="">
          <p:sp>
            <p:nvSpPr>
              <p:cNvPr id="12" name="TextBox 11">
                <a:extLst>
                  <a:ext uri="{FF2B5EF4-FFF2-40B4-BE49-F238E27FC236}">
                    <a16:creationId xmlns:a16="http://schemas.microsoft.com/office/drawing/2014/main" id="{8F8CF57F-77CB-337F-4F56-8C57103D0995}"/>
                  </a:ext>
                </a:extLst>
              </p:cNvPr>
              <p:cNvSpPr txBox="1">
                <a:spLocks noRot="1" noChangeAspect="1" noMove="1" noResize="1" noEditPoints="1" noAdjustHandles="1" noChangeArrowheads="1" noChangeShapeType="1" noTextEdit="1"/>
              </p:cNvSpPr>
              <p:nvPr/>
            </p:nvSpPr>
            <p:spPr>
              <a:xfrm>
                <a:off x="609599" y="3539521"/>
                <a:ext cx="3899140" cy="565044"/>
              </a:xfrm>
              <a:prstGeom prst="rect">
                <a:avLst/>
              </a:prstGeom>
              <a:blipFill>
                <a:blip r:embed="rId5"/>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182A67-AC17-F489-5F8A-452A3F088098}"/>
                  </a:ext>
                </a:extLst>
              </p:cNvPr>
              <p:cNvSpPr txBox="1"/>
              <p:nvPr/>
            </p:nvSpPr>
            <p:spPr>
              <a:xfrm>
                <a:off x="6685434" y="3595271"/>
                <a:ext cx="3899140" cy="565044"/>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14:m>
                  <m:oMathPara xmlns:m="http://schemas.openxmlformats.org/officeDocument/2006/math">
                    <m:oMathParaPr>
                      <m:jc m:val="centerGroup"/>
                    </m:oMathParaPr>
                    <m:oMath xmlns:m="http://schemas.openxmlformats.org/officeDocument/2006/math">
                      <m:sSubSup>
                        <m:sSubSupPr>
                          <m:ctrlPr>
                            <a:rPr lang="en-US" b="0" i="1" smtClean="0">
                              <a:solidFill>
                                <a:schemeClr val="bg1"/>
                              </a:solidFill>
                              <a:latin typeface="Cambria Math" panose="02040503050406030204" pitchFamily="18" charset="0"/>
                            </a:rPr>
                          </m:ctrlPr>
                        </m:sSubSupPr>
                        <m:e>
                          <m:r>
                            <a:rPr lang="en-US" b="0" i="1">
                              <a:solidFill>
                                <a:schemeClr val="bg1"/>
                              </a:solidFill>
                              <a:latin typeface="Cambria Math" panose="02040503050406030204" pitchFamily="18" charset="0"/>
                            </a:rPr>
                            <m:t>𝐵</m:t>
                          </m:r>
                        </m:e>
                        <m:sub>
                          <m:r>
                            <a:rPr lang="en-US" b="0" i="1">
                              <a:solidFill>
                                <a:schemeClr val="bg1"/>
                              </a:solidFill>
                              <a:latin typeface="Cambria Math" panose="02040503050406030204" pitchFamily="18" charset="0"/>
                            </a:rPr>
                            <m:t>𝑚𝑎𝑥</m:t>
                          </m:r>
                        </m:sub>
                        <m:sup>
                          <m:r>
                            <a:rPr lang="en-IN" b="0" i="1" smtClean="0">
                              <a:solidFill>
                                <a:schemeClr val="bg1"/>
                              </a:solidFill>
                              <a:latin typeface="Cambria Math" panose="02040503050406030204" pitchFamily="18" charset="0"/>
                            </a:rPr>
                            <m:t>𝑃𝑜𝑙</m:t>
                          </m:r>
                          <m:r>
                            <a:rPr lang="en-US" b="0" i="1">
                              <a:solidFill>
                                <a:schemeClr val="bg1"/>
                              </a:solidFill>
                              <a:latin typeface="Cambria Math" panose="02040503050406030204" pitchFamily="18" charset="0"/>
                            </a:rPr>
                            <m:t>𝑜𝑖𝑑𝑎𝑙</m:t>
                          </m:r>
                        </m:sup>
                      </m:sSubSup>
                      <m:r>
                        <a:rPr lang="en-US" b="0" i="1">
                          <a:solidFill>
                            <a:schemeClr val="bg1"/>
                          </a:solidFill>
                          <a:effectLst/>
                          <a:latin typeface="Cambria Math" panose="02040503050406030204" pitchFamily="18" charset="0"/>
                        </a:rPr>
                        <m:t>=</m:t>
                      </m:r>
                      <m:sSup>
                        <m:sSupPr>
                          <m:ctrlPr>
                            <a:rPr lang="en-US" i="1" smtClean="0">
                              <a:solidFill>
                                <a:schemeClr val="bg1"/>
                              </a:solidFill>
                              <a:effectLst/>
                              <a:latin typeface="Cambria Math" panose="02040503050406030204" pitchFamily="18" charset="0"/>
                            </a:rPr>
                          </m:ctrlPr>
                        </m:sSupPr>
                        <m:e>
                          <m:r>
                            <a:rPr lang="en-US" b="0" i="1">
                              <a:solidFill>
                                <a:schemeClr val="bg1"/>
                              </a:solidFill>
                              <a:effectLst/>
                              <a:latin typeface="Cambria Math" panose="02040503050406030204" pitchFamily="18" charset="0"/>
                            </a:rPr>
                            <m:t>10</m:t>
                          </m:r>
                        </m:e>
                        <m:sup>
                          <m:r>
                            <a:rPr lang="en-US" b="0" i="1">
                              <a:solidFill>
                                <a:schemeClr val="bg1"/>
                              </a:solidFill>
                              <a:effectLst/>
                              <a:latin typeface="Cambria Math" panose="02040503050406030204" pitchFamily="18" charset="0"/>
                            </a:rPr>
                            <m:t>1</m:t>
                          </m:r>
                          <m:r>
                            <a:rPr lang="en-IN" b="0" i="1" smtClean="0">
                              <a:solidFill>
                                <a:schemeClr val="bg1"/>
                              </a:solidFill>
                              <a:effectLst/>
                              <a:latin typeface="Cambria Math" panose="02040503050406030204" pitchFamily="18" charset="0"/>
                            </a:rPr>
                            <m:t>2</m:t>
                          </m:r>
                        </m:sup>
                      </m:sSup>
                      <m:r>
                        <a:rPr lang="en-US" b="0" i="1">
                          <a:solidFill>
                            <a:schemeClr val="bg1"/>
                          </a:solidFill>
                          <a:effectLst/>
                          <a:latin typeface="Cambria Math" panose="02040503050406030204" pitchFamily="18" charset="0"/>
                        </a:rPr>
                        <m:t>𝐺</m:t>
                      </m:r>
                      <m:r>
                        <a:rPr lang="en-US" b="0" i="1">
                          <a:solidFill>
                            <a:schemeClr val="bg1"/>
                          </a:solidFill>
                          <a:effectLst/>
                          <a:latin typeface="Cambria Math" panose="02040503050406030204" pitchFamily="18" charset="0"/>
                        </a:rPr>
                        <m:t>,</m:t>
                      </m:r>
                      <m:r>
                        <a:rPr lang="en-US" b="0" i="1">
                          <a:solidFill>
                            <a:schemeClr val="bg1"/>
                          </a:solidFill>
                          <a:latin typeface="Cambria Math" panose="02040503050406030204" pitchFamily="18" charset="0"/>
                        </a:rPr>
                        <m:t>𝜈</m:t>
                      </m:r>
                      <m:r>
                        <a:rPr lang="en-US" b="0" i="1">
                          <a:solidFill>
                            <a:schemeClr val="bg1"/>
                          </a:solidFill>
                          <a:latin typeface="Cambria Math" panose="02040503050406030204" pitchFamily="18" charset="0"/>
                        </a:rPr>
                        <m:t>=100</m:t>
                      </m:r>
                      <m:r>
                        <a:rPr lang="en-US" b="0" i="1">
                          <a:solidFill>
                            <a:schemeClr val="bg1"/>
                          </a:solidFill>
                          <a:latin typeface="Cambria Math" panose="02040503050406030204" pitchFamily="18" charset="0"/>
                        </a:rPr>
                        <m:t>𝐻𝑧</m:t>
                      </m:r>
                    </m:oMath>
                  </m:oMathPara>
                </a14:m>
                <a:endParaRPr lang="en-US" i="1" dirty="0">
                  <a:solidFill>
                    <a:schemeClr val="tx2"/>
                  </a:solidFill>
                </a:endParaRPr>
              </a:p>
            </p:txBody>
          </p:sp>
        </mc:Choice>
        <mc:Fallback xmlns="">
          <p:sp>
            <p:nvSpPr>
              <p:cNvPr id="11" name="TextBox 10">
                <a:extLst>
                  <a:ext uri="{FF2B5EF4-FFF2-40B4-BE49-F238E27FC236}">
                    <a16:creationId xmlns:a16="http://schemas.microsoft.com/office/drawing/2014/main" id="{2C182A67-AC17-F489-5F8A-452A3F088098}"/>
                  </a:ext>
                </a:extLst>
              </p:cNvPr>
              <p:cNvSpPr txBox="1">
                <a:spLocks noRot="1" noChangeAspect="1" noMove="1" noResize="1" noEditPoints="1" noAdjustHandles="1" noChangeArrowheads="1" noChangeShapeType="1" noTextEdit="1"/>
              </p:cNvSpPr>
              <p:nvPr/>
            </p:nvSpPr>
            <p:spPr>
              <a:xfrm>
                <a:off x="6685434" y="3595271"/>
                <a:ext cx="3899140" cy="565044"/>
              </a:xfrm>
              <a:prstGeom prst="rect">
                <a:avLst/>
              </a:prstGeom>
              <a:blipFill>
                <a:blip r:embed="rId6"/>
                <a:stretch>
                  <a:fillRect/>
                </a:stretch>
              </a:blipFill>
            </p:spPr>
            <p:txBody>
              <a:bodyPr/>
              <a:lstStyle/>
              <a:p>
                <a:r>
                  <a:rPr lang="en-IN">
                    <a:noFill/>
                  </a:rPr>
                  <a:t> </a:t>
                </a:r>
              </a:p>
            </p:txBody>
          </p:sp>
        </mc:Fallback>
      </mc:AlternateContent>
      <p:sp>
        <p:nvSpPr>
          <p:cNvPr id="2" name="TextBox 1">
            <a:extLst>
              <a:ext uri="{FF2B5EF4-FFF2-40B4-BE49-F238E27FC236}">
                <a16:creationId xmlns:a16="http://schemas.microsoft.com/office/drawing/2014/main" id="{02BBF19C-1405-B819-05E3-D2F2B4766FFD}"/>
              </a:ext>
            </a:extLst>
          </p:cNvPr>
          <p:cNvSpPr txBox="1"/>
          <p:nvPr/>
        </p:nvSpPr>
        <p:spPr>
          <a:xfrm>
            <a:off x="4588460" y="5667112"/>
            <a:ext cx="7044430" cy="523220"/>
          </a:xfrm>
          <a:prstGeom prst="rect">
            <a:avLst/>
          </a:prstGeom>
          <a:noFill/>
        </p:spPr>
        <p:txBody>
          <a:bodyPr wrap="square">
            <a:spAutoFit/>
          </a:bodyPr>
          <a:lstStyle/>
          <a:p>
            <a:pPr algn="r"/>
            <a:r>
              <a:rPr lang="en-IN" sz="1400" dirty="0"/>
              <a:t>Das &amp; Mukhopadhyay; Submitted (MNRAS)</a:t>
            </a:r>
          </a:p>
          <a:p>
            <a:pPr algn="r"/>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p>
        </p:txBody>
      </p:sp>
    </p:spTree>
    <p:extLst>
      <p:ext uri="{BB962C8B-B14F-4D97-AF65-F5344CB8AC3E}">
        <p14:creationId xmlns:p14="http://schemas.microsoft.com/office/powerpoint/2010/main" val="1500254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28794-F4F1-1DB2-6764-161F9C685F58}"/>
              </a:ext>
            </a:extLst>
          </p:cNvPr>
          <p:cNvSpPr txBox="1"/>
          <p:nvPr/>
        </p:nvSpPr>
        <p:spPr>
          <a:xfrm>
            <a:off x="181155" y="-103515"/>
            <a:ext cx="11818188" cy="861774"/>
          </a:xfrm>
          <a:prstGeom prst="rect">
            <a:avLst/>
          </a:prstGeom>
          <a:noFill/>
        </p:spPr>
        <p:txBody>
          <a:bodyPr wrap="square" rtlCol="0">
            <a:spAutoFit/>
          </a:bodyPr>
          <a:lstStyle/>
          <a:p>
            <a:pPr algn="ctr"/>
            <a:r>
              <a:rPr lang="en-IN" sz="3200" dirty="0">
                <a:solidFill>
                  <a:schemeClr val="accent1">
                    <a:lumMod val="75000"/>
                    <a:lumOff val="25000"/>
                  </a:schemeClr>
                </a:solidFill>
              </a:rPr>
              <a:t>Magnetic braking</a:t>
            </a:r>
          </a:p>
          <a:p>
            <a:endParaRPr lang="en-IN" dirty="0"/>
          </a:p>
        </p:txBody>
      </p:sp>
      <p:graphicFrame>
        <p:nvGraphicFramePr>
          <p:cNvPr id="4" name="Diagram 3">
            <a:extLst>
              <a:ext uri="{FF2B5EF4-FFF2-40B4-BE49-F238E27FC236}">
                <a16:creationId xmlns:a16="http://schemas.microsoft.com/office/drawing/2014/main" id="{98FE5409-0C8F-7E99-EC5B-9E2E8B0DF071}"/>
              </a:ext>
            </a:extLst>
          </p:cNvPr>
          <p:cNvGraphicFramePr/>
          <p:nvPr/>
        </p:nvGraphicFramePr>
        <p:xfrm>
          <a:off x="219973" y="948907"/>
          <a:ext cx="11740551" cy="1112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2A981B4-C06A-C76E-0444-2C8097F7F3A7}"/>
              </a:ext>
            </a:extLst>
          </p:cNvPr>
          <p:cNvSpPr txBox="1"/>
          <p:nvPr/>
        </p:nvSpPr>
        <p:spPr>
          <a:xfrm>
            <a:off x="94891" y="3043396"/>
            <a:ext cx="3915338" cy="2246769"/>
          </a:xfrm>
          <a:prstGeom prst="rect">
            <a:avLst/>
          </a:prstGeom>
          <a:noFill/>
        </p:spPr>
        <p:txBody>
          <a:bodyPr wrap="square">
            <a:spAutoFit/>
          </a:bodyPr>
          <a:lstStyle/>
          <a:p>
            <a:r>
              <a:rPr lang="en-IN" sz="2000" dirty="0"/>
              <a:t>Magnetic braking:  </a:t>
            </a:r>
            <a:r>
              <a:rPr lang="en-US" sz="2000" dirty="0"/>
              <a:t>Alfvén </a:t>
            </a:r>
            <a:r>
              <a:rPr lang="en-IN" sz="2000" dirty="0"/>
              <a:t>timescale</a:t>
            </a:r>
          </a:p>
          <a:p>
            <a:endParaRPr lang="en-IN" sz="2000" dirty="0"/>
          </a:p>
          <a:p>
            <a:endParaRPr lang="en-IN" sz="2000" dirty="0"/>
          </a:p>
          <a:p>
            <a:endParaRPr lang="en-IN" sz="2000" dirty="0"/>
          </a:p>
          <a:p>
            <a:endParaRPr lang="en-IN" sz="2000" dirty="0"/>
          </a:p>
          <a:p>
            <a:endParaRPr lang="en-IN" sz="2000" dirty="0"/>
          </a:p>
          <a:p>
            <a:r>
              <a:rPr lang="en-IN" sz="2000" dirty="0"/>
              <a:t> Viscous damping:  Viscous timescale</a:t>
            </a:r>
          </a:p>
        </p:txBody>
      </p:sp>
      <p:pic>
        <p:nvPicPr>
          <p:cNvPr id="10" name="Picture 9" descr="Text&#10;&#10;Description automatically generated">
            <a:extLst>
              <a:ext uri="{FF2B5EF4-FFF2-40B4-BE49-F238E27FC236}">
                <a16:creationId xmlns:a16="http://schemas.microsoft.com/office/drawing/2014/main" id="{1FDD6F61-BF48-25BB-9C17-928E5478084A}"/>
              </a:ext>
            </a:extLst>
          </p:cNvPr>
          <p:cNvPicPr>
            <a:picLocks noChangeAspect="1"/>
          </p:cNvPicPr>
          <p:nvPr/>
        </p:nvPicPr>
        <p:blipFill rotWithShape="1">
          <a:blip r:embed="rId7">
            <a:extLst>
              <a:ext uri="{28A0092B-C50C-407E-A947-70E740481C1C}">
                <a14:useLocalDpi xmlns:a14="http://schemas.microsoft.com/office/drawing/2010/main" val="0"/>
              </a:ext>
            </a:extLst>
          </a:blip>
          <a:srcRect l="5448" t="15695" r="70762" b="80880"/>
          <a:stretch/>
        </p:blipFill>
        <p:spPr>
          <a:xfrm>
            <a:off x="0" y="3553916"/>
            <a:ext cx="3403122" cy="643547"/>
          </a:xfrm>
          <a:prstGeom prst="rect">
            <a:avLst/>
          </a:prstGeom>
        </p:spPr>
      </p:pic>
      <p:pic>
        <p:nvPicPr>
          <p:cNvPr id="12" name="Picture 11" descr="Text&#10;&#10;Description automatically generated">
            <a:extLst>
              <a:ext uri="{FF2B5EF4-FFF2-40B4-BE49-F238E27FC236}">
                <a16:creationId xmlns:a16="http://schemas.microsoft.com/office/drawing/2014/main" id="{1E048502-4919-345D-3127-9EE52C4ABE5F}"/>
              </a:ext>
            </a:extLst>
          </p:cNvPr>
          <p:cNvPicPr>
            <a:picLocks noChangeAspect="1"/>
          </p:cNvPicPr>
          <p:nvPr/>
        </p:nvPicPr>
        <p:blipFill rotWithShape="1">
          <a:blip r:embed="rId7">
            <a:extLst>
              <a:ext uri="{28A0092B-C50C-407E-A947-70E740481C1C}">
                <a14:useLocalDpi xmlns:a14="http://schemas.microsoft.com/office/drawing/2010/main" val="0"/>
              </a:ext>
            </a:extLst>
          </a:blip>
          <a:srcRect l="5943" t="36101" r="55728" b="59465"/>
          <a:stretch/>
        </p:blipFill>
        <p:spPr>
          <a:xfrm>
            <a:off x="0" y="5231017"/>
            <a:ext cx="5629828" cy="855428"/>
          </a:xfrm>
          <a:prstGeom prst="rect">
            <a:avLst/>
          </a:prstGeom>
        </p:spPr>
      </p:pic>
      <p:sp>
        <p:nvSpPr>
          <p:cNvPr id="27" name="TextBox 26">
            <a:extLst>
              <a:ext uri="{FF2B5EF4-FFF2-40B4-BE49-F238E27FC236}">
                <a16:creationId xmlns:a16="http://schemas.microsoft.com/office/drawing/2014/main" id="{C50E166B-8ED4-0FFC-9100-70551E0311D3}"/>
              </a:ext>
            </a:extLst>
          </p:cNvPr>
          <p:cNvSpPr txBox="1"/>
          <p:nvPr/>
        </p:nvSpPr>
        <p:spPr>
          <a:xfrm>
            <a:off x="5629828" y="5534561"/>
            <a:ext cx="6467281" cy="1323439"/>
          </a:xfrm>
          <a:prstGeom prst="rect">
            <a:avLst/>
          </a:prstGeom>
          <a:noFill/>
        </p:spPr>
        <p:txBody>
          <a:bodyPr wrap="square">
            <a:spAutoFit/>
          </a:bodyPr>
          <a:lstStyle/>
          <a:p>
            <a:r>
              <a:rPr lang="en-US" sz="1600" dirty="0"/>
              <a:t>Magnetic field line configurations at selected times. The twisting of the field lines is due to differential rotation. Snapshots are given at time intervals of PA/4, where PA is the standing Alfvén wave period. Each frozen-in field line passes through the same fluid elements at all times. The bold field line is an arbitrarily chosen fiducial line.</a:t>
            </a:r>
            <a:endParaRPr lang="en-IN" sz="1600" dirty="0"/>
          </a:p>
        </p:txBody>
      </p:sp>
      <p:pic>
        <p:nvPicPr>
          <p:cNvPr id="33" name="Picture 32" descr="Diagram&#10;&#10;Description automatically generated">
            <a:extLst>
              <a:ext uri="{FF2B5EF4-FFF2-40B4-BE49-F238E27FC236}">
                <a16:creationId xmlns:a16="http://schemas.microsoft.com/office/drawing/2014/main" id="{A74569C9-65E6-0819-E00D-72844AAF4B13}"/>
              </a:ext>
            </a:extLst>
          </p:cNvPr>
          <p:cNvPicPr>
            <a:picLocks noChangeAspect="1"/>
          </p:cNvPicPr>
          <p:nvPr/>
        </p:nvPicPr>
        <p:blipFill rotWithShape="1">
          <a:blip r:embed="rId8">
            <a:extLst>
              <a:ext uri="{28A0092B-C50C-407E-A947-70E740481C1C}">
                <a14:useLocalDpi xmlns:a14="http://schemas.microsoft.com/office/drawing/2010/main" val="0"/>
              </a:ext>
            </a:extLst>
          </a:blip>
          <a:srcRect l="10754" t="6666" r="53442" b="78682"/>
          <a:stretch/>
        </p:blipFill>
        <p:spPr>
          <a:xfrm>
            <a:off x="6489592" y="2362718"/>
            <a:ext cx="2893072" cy="1567383"/>
          </a:xfrm>
          <a:prstGeom prst="rect">
            <a:avLst/>
          </a:prstGeom>
        </p:spPr>
      </p:pic>
      <p:pic>
        <p:nvPicPr>
          <p:cNvPr id="34" name="Picture 33" descr="Diagram&#10;&#10;Description automatically generated">
            <a:extLst>
              <a:ext uri="{FF2B5EF4-FFF2-40B4-BE49-F238E27FC236}">
                <a16:creationId xmlns:a16="http://schemas.microsoft.com/office/drawing/2014/main" id="{A6BAEB41-3531-F2E7-C0C6-C95504A3C40C}"/>
              </a:ext>
            </a:extLst>
          </p:cNvPr>
          <p:cNvPicPr>
            <a:picLocks noChangeAspect="1"/>
          </p:cNvPicPr>
          <p:nvPr/>
        </p:nvPicPr>
        <p:blipFill rotWithShape="1">
          <a:blip r:embed="rId8">
            <a:extLst>
              <a:ext uri="{28A0092B-C50C-407E-A947-70E740481C1C}">
                <a14:useLocalDpi xmlns:a14="http://schemas.microsoft.com/office/drawing/2010/main" val="0"/>
              </a:ext>
            </a:extLst>
          </a:blip>
          <a:srcRect l="10325" t="37736" r="53871" b="47866"/>
          <a:stretch/>
        </p:blipFill>
        <p:spPr>
          <a:xfrm>
            <a:off x="8068400" y="3930101"/>
            <a:ext cx="2989227" cy="1591425"/>
          </a:xfrm>
          <a:prstGeom prst="rect">
            <a:avLst/>
          </a:prstGeom>
        </p:spPr>
      </p:pic>
      <p:pic>
        <p:nvPicPr>
          <p:cNvPr id="35" name="Picture 34" descr="Diagram&#10;&#10;Description automatically generated">
            <a:extLst>
              <a:ext uri="{FF2B5EF4-FFF2-40B4-BE49-F238E27FC236}">
                <a16:creationId xmlns:a16="http://schemas.microsoft.com/office/drawing/2014/main" id="{1D50F942-67E9-CB2C-A55A-FD83B68BF4C1}"/>
              </a:ext>
            </a:extLst>
          </p:cNvPr>
          <p:cNvPicPr>
            <a:picLocks noChangeAspect="1"/>
          </p:cNvPicPr>
          <p:nvPr/>
        </p:nvPicPr>
        <p:blipFill rotWithShape="1">
          <a:blip r:embed="rId8">
            <a:extLst>
              <a:ext uri="{28A0092B-C50C-407E-A947-70E740481C1C}">
                <a14:useLocalDpi xmlns:a14="http://schemas.microsoft.com/office/drawing/2010/main" val="0"/>
              </a:ext>
            </a:extLst>
          </a:blip>
          <a:srcRect l="10754" t="22737" r="75591" b="62611"/>
          <a:stretch/>
        </p:blipFill>
        <p:spPr>
          <a:xfrm>
            <a:off x="9743362" y="2362718"/>
            <a:ext cx="1134547" cy="1611622"/>
          </a:xfrm>
          <a:prstGeom prst="rect">
            <a:avLst/>
          </a:prstGeom>
        </p:spPr>
      </p:pic>
      <p:pic>
        <p:nvPicPr>
          <p:cNvPr id="36" name="Picture 35" descr="Diagram&#10;&#10;Description automatically generated">
            <a:extLst>
              <a:ext uri="{FF2B5EF4-FFF2-40B4-BE49-F238E27FC236}">
                <a16:creationId xmlns:a16="http://schemas.microsoft.com/office/drawing/2014/main" id="{EF2EB453-B92D-D7D1-32E3-1DE436203405}"/>
              </a:ext>
            </a:extLst>
          </p:cNvPr>
          <p:cNvPicPr>
            <a:picLocks noChangeAspect="1"/>
          </p:cNvPicPr>
          <p:nvPr/>
        </p:nvPicPr>
        <p:blipFill rotWithShape="1">
          <a:blip r:embed="rId8">
            <a:extLst>
              <a:ext uri="{28A0092B-C50C-407E-A947-70E740481C1C}">
                <a14:useLocalDpi xmlns:a14="http://schemas.microsoft.com/office/drawing/2010/main" val="0"/>
              </a:ext>
            </a:extLst>
          </a:blip>
          <a:srcRect l="28572" t="22737" r="54608" b="62612"/>
          <a:stretch/>
        </p:blipFill>
        <p:spPr>
          <a:xfrm>
            <a:off x="6181255" y="3943136"/>
            <a:ext cx="1472796" cy="1698539"/>
          </a:xfrm>
          <a:prstGeom prst="rect">
            <a:avLst/>
          </a:prstGeom>
        </p:spPr>
      </p:pic>
      <p:sp>
        <p:nvSpPr>
          <p:cNvPr id="37" name="TextBox 36">
            <a:extLst>
              <a:ext uri="{FF2B5EF4-FFF2-40B4-BE49-F238E27FC236}">
                <a16:creationId xmlns:a16="http://schemas.microsoft.com/office/drawing/2014/main" id="{E08F3DDB-A5CB-52AC-99BE-F50A7D27170B}"/>
              </a:ext>
            </a:extLst>
          </p:cNvPr>
          <p:cNvSpPr txBox="1"/>
          <p:nvPr/>
        </p:nvSpPr>
        <p:spPr>
          <a:xfrm>
            <a:off x="10809956" y="4895188"/>
            <a:ext cx="1867270" cy="307777"/>
          </a:xfrm>
          <a:prstGeom prst="rect">
            <a:avLst/>
          </a:prstGeom>
          <a:noFill/>
        </p:spPr>
        <p:txBody>
          <a:bodyPr wrap="square" rtlCol="0">
            <a:spAutoFit/>
          </a:bodyPr>
          <a:lstStyle/>
          <a:p>
            <a:r>
              <a:rPr lang="en-IN" sz="1400" dirty="0"/>
              <a:t>Cook et. al 2003</a:t>
            </a:r>
          </a:p>
        </p:txBody>
      </p:sp>
      <p:sp>
        <p:nvSpPr>
          <p:cNvPr id="39" name="TextBox 38">
            <a:extLst>
              <a:ext uri="{FF2B5EF4-FFF2-40B4-BE49-F238E27FC236}">
                <a16:creationId xmlns:a16="http://schemas.microsoft.com/office/drawing/2014/main" id="{01591533-D6DF-9616-018F-D357A420C081}"/>
              </a:ext>
            </a:extLst>
          </p:cNvPr>
          <p:cNvSpPr txBox="1"/>
          <p:nvPr/>
        </p:nvSpPr>
        <p:spPr>
          <a:xfrm>
            <a:off x="108387" y="4306275"/>
            <a:ext cx="6340414" cy="261610"/>
          </a:xfrm>
          <a:prstGeom prst="rect">
            <a:avLst/>
          </a:prstGeom>
          <a:noFill/>
        </p:spPr>
        <p:txBody>
          <a:bodyPr wrap="square">
            <a:spAutoFit/>
          </a:bodyPr>
          <a:lstStyle/>
          <a:p>
            <a:r>
              <a:rPr lang="en-IN" sz="1100" dirty="0"/>
              <a:t>Shapiro 2000</a:t>
            </a:r>
          </a:p>
        </p:txBody>
      </p:sp>
      <p:sp>
        <p:nvSpPr>
          <p:cNvPr id="41" name="TextBox 40">
            <a:extLst>
              <a:ext uri="{FF2B5EF4-FFF2-40B4-BE49-F238E27FC236}">
                <a16:creationId xmlns:a16="http://schemas.microsoft.com/office/drawing/2014/main" id="{4EE294D7-5E08-33DB-C099-62548DAD1B63}"/>
              </a:ext>
            </a:extLst>
          </p:cNvPr>
          <p:cNvSpPr txBox="1"/>
          <p:nvPr/>
        </p:nvSpPr>
        <p:spPr>
          <a:xfrm>
            <a:off x="149178" y="6023547"/>
            <a:ext cx="6340414" cy="538609"/>
          </a:xfrm>
          <a:prstGeom prst="rect">
            <a:avLst/>
          </a:prstGeom>
          <a:noFill/>
        </p:spPr>
        <p:txBody>
          <a:bodyPr wrap="square">
            <a:spAutoFit/>
          </a:bodyPr>
          <a:lstStyle/>
          <a:p>
            <a:br>
              <a:rPr lang="en-IN" b="0" i="0" dirty="0">
                <a:effectLst/>
                <a:latin typeface="Arial" panose="020B0604020202020204" pitchFamily="34" charset="0"/>
              </a:rPr>
            </a:br>
            <a:r>
              <a:rPr lang="en-IN" sz="1100" b="0" i="0" dirty="0">
                <a:effectLst/>
                <a:latin typeface="Arial" panose="020B0604020202020204" pitchFamily="34" charset="0"/>
              </a:rPr>
              <a:t>Cutler &amp; Lindblom (1987)</a:t>
            </a:r>
            <a:endParaRPr lang="en-IN" sz="1100" dirty="0"/>
          </a:p>
        </p:txBody>
      </p:sp>
    </p:spTree>
    <p:extLst>
      <p:ext uri="{BB962C8B-B14F-4D97-AF65-F5344CB8AC3E}">
        <p14:creationId xmlns:p14="http://schemas.microsoft.com/office/powerpoint/2010/main" val="4258276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05B8DA-A796-2F3D-2BD9-23B6E2CE1E74}"/>
              </a:ext>
            </a:extLst>
          </p:cNvPr>
          <p:cNvSpPr txBox="1"/>
          <p:nvPr/>
        </p:nvSpPr>
        <p:spPr>
          <a:xfrm>
            <a:off x="4585422" y="1136636"/>
            <a:ext cx="4652887" cy="2074573"/>
          </a:xfrm>
          <a:prstGeom prst="rect">
            <a:avLst/>
          </a:prstGeom>
        </p:spPr>
        <p:txBody>
          <a:bodyPr vert="horz" lIns="91440" tIns="45720" rIns="91440" bIns="45720" rtlCol="0" anchor="ctr">
            <a:normAutofit/>
          </a:bodyPr>
          <a:lstStyle/>
          <a:p>
            <a:pPr>
              <a:spcBef>
                <a:spcPct val="0"/>
              </a:spcBef>
              <a:spcAft>
                <a:spcPts val="600"/>
              </a:spcAft>
            </a:pPr>
            <a:r>
              <a:rPr lang="en-US" sz="4800" cap="all" dirty="0">
                <a:solidFill>
                  <a:schemeClr val="accent1"/>
                </a:solidFill>
                <a:ea typeface="+mj-ea"/>
                <a:cs typeface="+mj-cs"/>
              </a:rPr>
              <a:t>Modelling NS</a:t>
            </a:r>
          </a:p>
          <a:p>
            <a:pPr>
              <a:spcBef>
                <a:spcPct val="0"/>
              </a:spcBef>
              <a:spcAft>
                <a:spcPts val="600"/>
              </a:spcAft>
            </a:pPr>
            <a:r>
              <a:rPr lang="en-US" sz="4800" cap="all" dirty="0">
                <a:solidFill>
                  <a:schemeClr val="accent1"/>
                </a:solidFill>
                <a:effectLst/>
                <a:ea typeface="+mj-ea"/>
                <a:cs typeface="+mj-cs"/>
              </a:rPr>
              <a:t>Using XNS </a:t>
            </a:r>
            <a:endParaRPr lang="en-US" sz="4800" cap="all" dirty="0">
              <a:solidFill>
                <a:schemeClr val="accent1"/>
              </a:solidFill>
              <a:ea typeface="+mj-ea"/>
              <a:cs typeface="+mj-cs"/>
            </a:endParaRPr>
          </a:p>
        </p:txBody>
      </p:sp>
      <p:sp>
        <p:nvSpPr>
          <p:cNvPr id="14" name="TextBox 13">
            <a:extLst>
              <a:ext uri="{FF2B5EF4-FFF2-40B4-BE49-F238E27FC236}">
                <a16:creationId xmlns:a16="http://schemas.microsoft.com/office/drawing/2014/main" id="{7585A42C-3F6C-6CA5-4BF1-2B57ED1DEE70}"/>
              </a:ext>
            </a:extLst>
          </p:cNvPr>
          <p:cNvSpPr txBox="1"/>
          <p:nvPr/>
        </p:nvSpPr>
        <p:spPr>
          <a:xfrm>
            <a:off x="7868892" y="3573938"/>
            <a:ext cx="1534926" cy="369332"/>
          </a:xfrm>
          <a:prstGeom prst="rect">
            <a:avLst/>
          </a:prstGeom>
          <a:noFill/>
        </p:spPr>
        <p:txBody>
          <a:bodyPr wrap="square">
            <a:spAutoFit/>
          </a:bodyPr>
          <a:lstStyle/>
          <a:p>
            <a:r>
              <a:rPr lang="en-IN" b="1" dirty="0">
                <a:latin typeface="Calibri" panose="020F0502020204030204" pitchFamily="34" charset="0"/>
                <a:ea typeface="Calibri" panose="020F0502020204030204" pitchFamily="34" charset="0"/>
                <a:cs typeface="Vrinda" panose="020B0502040204020203" pitchFamily="34" charset="0"/>
              </a:rPr>
              <a:t>Pili et al. 2014</a:t>
            </a:r>
            <a:endParaRPr lang="en-IN" b="1"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137ADC-9D5A-4486-9D66-356AFB9E1443}"/>
                  </a:ext>
                </a:extLst>
              </p:cNvPr>
              <p:cNvSpPr txBox="1"/>
              <p:nvPr/>
            </p:nvSpPr>
            <p:spPr>
              <a:xfrm>
                <a:off x="4585422" y="3381495"/>
                <a:ext cx="7979436" cy="3563796"/>
              </a:xfrm>
              <a:prstGeom prst="rect">
                <a:avLst/>
              </a:prstGeom>
              <a:noFill/>
            </p:spPr>
            <p:txBody>
              <a:bodyPr wrap="square">
                <a:spAutoFit/>
              </a:bodyPr>
              <a:lstStyle/>
              <a:p>
                <a:r>
                  <a:rPr lang="en-IN" sz="2000" b="1" dirty="0">
                    <a:solidFill>
                      <a:schemeClr val="accent1">
                        <a:lumMod val="75000"/>
                        <a:lumOff val="25000"/>
                      </a:schemeClr>
                    </a:solidFill>
                    <a:latin typeface="Cambria" panose="02040503050406030204" pitchFamily="18" charset="0"/>
                    <a:ea typeface="Cambria" panose="02040503050406030204" pitchFamily="18" charset="0"/>
                  </a:rPr>
                  <a:t>Einstein’s equation solver in GRMHD</a:t>
                </a:r>
              </a:p>
              <a:p>
                <a:endParaRPr lang="en-IN" sz="2000" b="1" dirty="0">
                  <a:solidFill>
                    <a:schemeClr val="accent1">
                      <a:lumMod val="75000"/>
                      <a:lumOff val="25000"/>
                    </a:schemeClr>
                  </a:solidFill>
                  <a:latin typeface="Cambria" panose="02040503050406030204" pitchFamily="18" charset="0"/>
                  <a:ea typeface="Cambria" panose="02040503050406030204" pitchFamily="18" charset="0"/>
                </a:endParaRPr>
              </a:p>
              <a:p>
                <a:pPr>
                  <a:lnSpc>
                    <a:spcPct val="107000"/>
                  </a:lnSpc>
                  <a:spcAft>
                    <a:spcPts val="800"/>
                  </a:spcAft>
                </a:pPr>
                <a:r>
                  <a:rPr lang="en-IN" sz="2000" b="1" dirty="0">
                    <a:solidFill>
                      <a:schemeClr val="accent1">
                        <a:lumMod val="75000"/>
                        <a:lumOff val="25000"/>
                      </a:schemeClr>
                    </a:solidFill>
                    <a:latin typeface="Cambria" panose="02040503050406030204" pitchFamily="18" charset="0"/>
                    <a:ea typeface="Cambria" panose="02040503050406030204" pitchFamily="18" charset="0"/>
                    <a:cs typeface="Vrinda" panose="020B0502040204020203" pitchFamily="34" charset="0"/>
                  </a:rPr>
                  <a:t>Input    </a:t>
                </a:r>
              </a:p>
              <a:p>
                <a:pPr>
                  <a:lnSpc>
                    <a:spcPct val="107000"/>
                  </a:lnSpc>
                  <a:spcAft>
                    <a:spcPts val="800"/>
                  </a:spcAft>
                </a:pPr>
                <a:r>
                  <a:rPr lang="en-IN" sz="2000" b="1" dirty="0">
                    <a:solidFill>
                      <a:schemeClr val="accent1">
                        <a:lumMod val="75000"/>
                        <a:lumOff val="25000"/>
                      </a:schemeClr>
                    </a:solidFill>
                    <a:latin typeface="Cambria" panose="02040503050406030204" pitchFamily="18" charset="0"/>
                    <a:ea typeface="Cambria" panose="02040503050406030204" pitchFamily="18" charset="0"/>
                    <a:cs typeface="Vrinda" panose="020B0502040204020203" pitchFamily="34" charset="0"/>
                  </a:rPr>
                  <a:t>E</a:t>
                </a:r>
                <a:r>
                  <a:rPr lang="en-IN" sz="2000" b="1" dirty="0">
                    <a:solidFill>
                      <a:schemeClr val="accent1">
                        <a:lumMod val="75000"/>
                        <a:lumOff val="25000"/>
                      </a:schemeClr>
                    </a:solidFill>
                    <a:effectLst/>
                    <a:latin typeface="Cambria" panose="02040503050406030204" pitchFamily="18" charset="0"/>
                    <a:ea typeface="Cambria" panose="02040503050406030204" pitchFamily="18" charset="0"/>
                    <a:cs typeface="Vrinda" panose="020B0502040204020203" pitchFamily="34" charset="0"/>
                  </a:rPr>
                  <a:t>OS: polytropic law </a:t>
                </a:r>
                <a14:m>
                  <m:oMath xmlns:m="http://schemas.openxmlformats.org/officeDocument/2006/math">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𝐏</m:t>
                    </m:r>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m:t>
                    </m:r>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𝐤</m:t>
                    </m:r>
                    <m:sSup>
                      <m:sSupPr>
                        <m:ctrlPr>
                          <a:rPr lang="en-IN" sz="2000" b="1" i="1">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𝛒</m:t>
                        </m:r>
                      </m:e>
                      <m:sup>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𝟏</m:t>
                        </m:r>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m:t>
                        </m:r>
                        <m:f>
                          <m:fPr>
                            <m:ctrlPr>
                              <a:rPr lang="en-IN" sz="2000" b="1" i="1">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ctrlPr>
                          </m:fPr>
                          <m:num>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𝟏</m:t>
                            </m:r>
                          </m:num>
                          <m:den>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𝐧</m:t>
                            </m:r>
                          </m:den>
                        </m:f>
                      </m:sup>
                    </m:sSup>
                  </m:oMath>
                </a14:m>
                <a:r>
                  <a:rPr lang="en-IN" sz="2000" b="1" dirty="0">
                    <a:solidFill>
                      <a:schemeClr val="accent1">
                        <a:lumMod val="75000"/>
                        <a:lumOff val="25000"/>
                      </a:schemeClr>
                    </a:solidFill>
                    <a:effectLst/>
                    <a:latin typeface="Cambria" panose="02040503050406030204" pitchFamily="18" charset="0"/>
                    <a:ea typeface="Cambria" panose="02040503050406030204" pitchFamily="18" charset="0"/>
                    <a:cs typeface="Vrinda" panose="020B0502040204020203" pitchFamily="34" charset="0"/>
                  </a:rPr>
                  <a:t>, </a:t>
                </a:r>
              </a:p>
              <a:p>
                <a:pPr>
                  <a:lnSpc>
                    <a:spcPct val="200000"/>
                  </a:lnSpc>
                  <a:spcAft>
                    <a:spcPts val="800"/>
                  </a:spcAft>
                </a:pPr>
                <a:r>
                  <a:rPr lang="en-IN" sz="2000" b="1" dirty="0">
                    <a:solidFill>
                      <a:schemeClr val="accent1">
                        <a:lumMod val="75000"/>
                        <a:lumOff val="25000"/>
                      </a:schemeClr>
                    </a:solidFill>
                    <a:effectLst/>
                    <a:latin typeface="Cambria" panose="02040503050406030204" pitchFamily="18" charset="0"/>
                    <a:ea typeface="Cambria" panose="02040503050406030204" pitchFamily="18" charset="0"/>
                    <a:cs typeface="Vrinda" panose="020B0502040204020203" pitchFamily="34" charset="0"/>
                  </a:rPr>
                  <a:t>Magnetic field: </a:t>
                </a:r>
                <a14:m>
                  <m:oMath xmlns:m="http://schemas.openxmlformats.org/officeDocument/2006/math">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𝐁</m:t>
                    </m:r>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m:t>
                    </m:r>
                    <m:sSub>
                      <m:sSubPr>
                        <m:ctrlPr>
                          <a:rPr lang="en-IN" sz="2000" b="1" i="1">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ctrlPr>
                      </m:sSubPr>
                      <m:e>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𝐤</m:t>
                        </m:r>
                      </m:e>
                      <m:sub>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𝐦</m:t>
                        </m:r>
                      </m:sub>
                    </m:sSub>
                    <m:sSup>
                      <m:sSupPr>
                        <m:ctrlPr>
                          <a:rPr lang="en-IN" sz="2000" b="1" i="1">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ctrlPr>
                      </m:sSupPr>
                      <m:e>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𝛒</m:t>
                        </m:r>
                      </m:e>
                      <m:sup>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𝐦</m:t>
                        </m:r>
                      </m:sup>
                    </m:sSup>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Cambria Math" panose="02040503050406030204" pitchFamily="18" charset="0"/>
                      </a:rPr>
                      <m:t> </m:t>
                    </m:r>
                  </m:oMath>
                </a14:m>
                <a:r>
                  <a:rPr lang="en-IN" sz="2000" b="1" dirty="0">
                    <a:solidFill>
                      <a:schemeClr val="accent1">
                        <a:lumMod val="75000"/>
                        <a:lumOff val="25000"/>
                      </a:schemeClr>
                    </a:solidFill>
                    <a:effectLst/>
                    <a:latin typeface="Cambria" panose="02040503050406030204" pitchFamily="18" charset="0"/>
                    <a:ea typeface="Cambria" panose="02040503050406030204" pitchFamily="18" charset="0"/>
                    <a:cs typeface="Vrinda" panose="020B0502040204020203" pitchFamily="34" charset="0"/>
                  </a:rPr>
                  <a:t>(Toroidal and/or Poloidal)</a:t>
                </a:r>
              </a:p>
              <a:p>
                <a:pPr>
                  <a:lnSpc>
                    <a:spcPct val="107000"/>
                  </a:lnSpc>
                  <a:spcAft>
                    <a:spcPts val="800"/>
                  </a:spcAft>
                </a:pPr>
                <a:endParaRPr lang="en-IN" sz="2000" b="1" dirty="0">
                  <a:solidFill>
                    <a:schemeClr val="accent1">
                      <a:lumMod val="75000"/>
                      <a:lumOff val="25000"/>
                    </a:schemeClr>
                  </a:solidFill>
                  <a:latin typeface="Cambria" panose="02040503050406030204" pitchFamily="18" charset="0"/>
                  <a:ea typeface="Cambria" panose="02040503050406030204" pitchFamily="18" charset="0"/>
                  <a:cs typeface="Vrinda" panose="020B0502040204020203" pitchFamily="34" charset="0"/>
                </a:endParaRPr>
              </a:p>
              <a:p>
                <a:pPr>
                  <a:lnSpc>
                    <a:spcPct val="107000"/>
                  </a:lnSpc>
                  <a:spcAft>
                    <a:spcPts val="800"/>
                  </a:spcAft>
                </a:pPr>
                <a:r>
                  <a:rPr lang="en-IN" sz="2000" b="1" dirty="0">
                    <a:solidFill>
                      <a:schemeClr val="accent1">
                        <a:lumMod val="75000"/>
                        <a:lumOff val="25000"/>
                      </a:schemeClr>
                    </a:solidFill>
                    <a:latin typeface="Cambria" panose="02040503050406030204" pitchFamily="18" charset="0"/>
                    <a:ea typeface="Cambria" panose="02040503050406030204" pitchFamily="18" charset="0"/>
                  </a:rPr>
                  <a:t>Output</a:t>
                </a:r>
                <a14:m>
                  <m:oMath xmlns:m="http://schemas.openxmlformats.org/officeDocument/2006/math">
                    <m:r>
                      <a:rPr lang="en-IN" sz="2000" b="1" i="0" dirty="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        </m:t>
                    </m:r>
                    <m:r>
                      <a:rPr lang="en-IN" sz="2000" b="1" i="0" dirty="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𝐌</m:t>
                    </m:r>
                    <m:r>
                      <a:rPr lang="en-IN" sz="2000" b="1" i="0" dirty="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m:t>
                    </m:r>
                    <m:r>
                      <a:rPr lang="en-IN" sz="2000" b="1" i="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𝐑</m:t>
                    </m:r>
                    <m:r>
                      <a:rPr lang="en-IN" sz="2000" b="1" i="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 </m:t>
                    </m:r>
                    <m:sSub>
                      <m:sSubPr>
                        <m:ctrlPr>
                          <a:rPr lang="en-IN" sz="2000" b="1" i="1" smtClean="0">
                            <a:solidFill>
                              <a:schemeClr val="accent1">
                                <a:lumMod val="75000"/>
                                <a:lumOff val="25000"/>
                              </a:schemeClr>
                            </a:solidFill>
                            <a:effectLst/>
                            <a:latin typeface="Cambria Math" panose="02040503050406030204" pitchFamily="18" charset="0"/>
                            <a:ea typeface="Calibri" panose="020F0502020204030204" pitchFamily="34" charset="0"/>
                            <a:cs typeface="Vrinda" panose="020B0502040204020203" pitchFamily="34" charset="0"/>
                          </a:rPr>
                        </m:ctrlPr>
                      </m:sSubPr>
                      <m:e>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Vrinda" panose="020B0502040204020203" pitchFamily="34" charset="0"/>
                          </a:rPr>
                          <m:t>𝐈</m:t>
                        </m:r>
                      </m:e>
                      <m:sub>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Vrinda" panose="020B0502040204020203" pitchFamily="34" charset="0"/>
                          </a:rPr>
                          <m:t>𝐱𝐱</m:t>
                        </m:r>
                      </m:sub>
                    </m:sSub>
                    <m:r>
                      <a:rPr lang="en-IN" sz="2000" b="1" i="0" smtClean="0">
                        <a:solidFill>
                          <a:schemeClr val="accent1">
                            <a:lumMod val="75000"/>
                            <a:lumOff val="25000"/>
                          </a:schemeClr>
                        </a:solidFill>
                        <a:effectLst/>
                        <a:latin typeface="Cambria Math" panose="02040503050406030204" pitchFamily="18" charset="0"/>
                        <a:ea typeface="Calibri" panose="020F0502020204030204" pitchFamily="34" charset="0"/>
                        <a:cs typeface="Vrinda" panose="020B0502040204020203" pitchFamily="34" charset="0"/>
                      </a:rPr>
                      <m:t>,</m:t>
                    </m:r>
                    <m:sSub>
                      <m:sSubPr>
                        <m:ctrlPr>
                          <a:rPr lang="en-IN" sz="2000" b="1" i="1">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ctrlPr>
                      </m:sSubPr>
                      <m:e>
                        <m:r>
                          <a:rPr lang="en-IN" sz="2000" b="1" i="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𝐈</m:t>
                        </m:r>
                      </m:e>
                      <m:sub>
                        <m:r>
                          <a:rPr lang="en-IN" sz="2000" b="1" i="0" smtClean="0">
                            <a:solidFill>
                              <a:schemeClr val="accent1">
                                <a:lumMod val="75000"/>
                                <a:lumOff val="25000"/>
                              </a:schemeClr>
                            </a:solidFill>
                            <a:latin typeface="Cambria Math" panose="02040503050406030204" pitchFamily="18" charset="0"/>
                            <a:ea typeface="Calibri" panose="020F0502020204030204" pitchFamily="34" charset="0"/>
                            <a:cs typeface="Vrinda" panose="020B0502040204020203" pitchFamily="34" charset="0"/>
                          </a:rPr>
                          <m:t>𝐳𝐳</m:t>
                        </m:r>
                      </m:sub>
                    </m:sSub>
                  </m:oMath>
                </a14:m>
                <a:endParaRPr lang="en-IN" sz="2000" b="1" dirty="0">
                  <a:latin typeface="Cambria" panose="02040503050406030204" pitchFamily="18" charset="0"/>
                  <a:ea typeface="Cambria" panose="02040503050406030204" pitchFamily="18" charset="0"/>
                </a:endParaRPr>
              </a:p>
              <a:p>
                <a:endParaRPr lang="en-IN" dirty="0"/>
              </a:p>
            </p:txBody>
          </p:sp>
        </mc:Choice>
        <mc:Fallback xmlns="">
          <p:sp>
            <p:nvSpPr>
              <p:cNvPr id="4" name="TextBox 3">
                <a:extLst>
                  <a:ext uri="{FF2B5EF4-FFF2-40B4-BE49-F238E27FC236}">
                    <a16:creationId xmlns:a16="http://schemas.microsoft.com/office/drawing/2014/main" id="{54137ADC-9D5A-4486-9D66-356AFB9E1443}"/>
                  </a:ext>
                </a:extLst>
              </p:cNvPr>
              <p:cNvSpPr txBox="1">
                <a:spLocks noRot="1" noChangeAspect="1" noMove="1" noResize="1" noEditPoints="1" noAdjustHandles="1" noChangeArrowheads="1" noChangeShapeType="1" noTextEdit="1"/>
              </p:cNvSpPr>
              <p:nvPr/>
            </p:nvSpPr>
            <p:spPr>
              <a:xfrm>
                <a:off x="4585422" y="3381495"/>
                <a:ext cx="7979436" cy="3563796"/>
              </a:xfrm>
              <a:prstGeom prst="rect">
                <a:avLst/>
              </a:prstGeom>
              <a:blipFill>
                <a:blip r:embed="rId2"/>
                <a:stretch>
                  <a:fillRect l="-764" t="-1027"/>
                </a:stretch>
              </a:blipFill>
            </p:spPr>
            <p:txBody>
              <a:bodyPr/>
              <a:lstStyle/>
              <a:p>
                <a:r>
                  <a:rPr lang="en-IN">
                    <a:noFill/>
                  </a:rPr>
                  <a:t> </a:t>
                </a:r>
              </a:p>
            </p:txBody>
          </p:sp>
        </mc:Fallback>
      </mc:AlternateContent>
    </p:spTree>
    <p:extLst>
      <p:ext uri="{BB962C8B-B14F-4D97-AF65-F5344CB8AC3E}">
        <p14:creationId xmlns:p14="http://schemas.microsoft.com/office/powerpoint/2010/main" val="987816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528E1F0-A17E-72D4-76D2-6B3A685A5C97}"/>
                  </a:ext>
                </a:extLst>
              </p:cNvPr>
              <p:cNvSpPr txBox="1"/>
              <p:nvPr/>
            </p:nvSpPr>
            <p:spPr>
              <a:xfrm>
                <a:off x="8267597" y="-4181"/>
                <a:ext cx="11493184" cy="461665"/>
              </a:xfrm>
              <a:prstGeom prst="rect">
                <a:avLst/>
              </a:prstGeom>
              <a:noFill/>
            </p:spPr>
            <p:txBody>
              <a:bodyPr wrap="square">
                <a:spAutoFit/>
              </a:bodyPr>
              <a:lstStyle/>
              <a:p>
                <a:r>
                  <a:rPr lang="en-IN" sz="2400" dirty="0">
                    <a:solidFill>
                      <a:schemeClr val="accent1">
                        <a:lumMod val="50000"/>
                        <a:lumOff val="50000"/>
                      </a:schemeClr>
                    </a:solidFill>
                    <a:latin typeface="+mj-lt"/>
                    <a:ea typeface="Calibri" panose="020F0502020204030204" pitchFamily="34" charset="0"/>
                    <a:cs typeface="Vrinda" panose="020B0502040204020203" pitchFamily="34" charset="0"/>
                  </a:rPr>
                  <a:t>Evolution of  B </a:t>
                </a:r>
                <a:r>
                  <a:rPr lang="en-IN" sz="2400" dirty="0">
                    <a:solidFill>
                      <a:schemeClr val="accent1">
                        <a:lumMod val="50000"/>
                        <a:lumOff val="50000"/>
                      </a:schemeClr>
                    </a:solidFill>
                    <a:latin typeface="+mj-lt"/>
                    <a:ea typeface="Cambria Math" panose="02040503050406030204" pitchFamily="18" charset="0"/>
                    <a:cs typeface="Vrinda" panose="020B0502040204020203" pitchFamily="34" charset="0"/>
                  </a:rPr>
                  <a:t>(</a:t>
                </a:r>
                <a14:m>
                  <m:oMath xmlns:m="http://schemas.openxmlformats.org/officeDocument/2006/math">
                    <m:r>
                      <m:rPr>
                        <m:sty m:val="p"/>
                      </m:rPr>
                      <a:rPr lang="el-GR" sz="2400" b="0" i="0">
                        <a:solidFill>
                          <a:schemeClr val="accent1">
                            <a:lumMod val="50000"/>
                            <a:lumOff val="50000"/>
                          </a:schemeClr>
                        </a:solidFill>
                        <a:latin typeface="Cambria Math" panose="02040503050406030204" pitchFamily="18" charset="0"/>
                        <a:ea typeface="Calibri" panose="020F0502020204030204" pitchFamily="34" charset="0"/>
                        <a:cs typeface="Vrinda" panose="020B0502040204020203" pitchFamily="34" charset="0"/>
                      </a:rPr>
                      <m:t>ν</m:t>
                    </m:r>
                    <m:r>
                      <a:rPr lang="en-IN" sz="2400" b="0" i="0" smtClean="0">
                        <a:solidFill>
                          <a:schemeClr val="accent1">
                            <a:lumMod val="50000"/>
                            <a:lumOff val="50000"/>
                          </a:schemeClr>
                        </a:solidFill>
                        <a:latin typeface="Cambria Math" panose="02040503050406030204" pitchFamily="18" charset="0"/>
                        <a:ea typeface="Calibri" panose="020F0502020204030204" pitchFamily="34" charset="0"/>
                        <a:cs typeface="Vrinda" panose="020B0502040204020203" pitchFamily="34" charset="0"/>
                      </a:rPr>
                      <m:t>,</m:t>
                    </m:r>
                  </m:oMath>
                </a14:m>
                <a:r>
                  <a:rPr lang="en-IN" sz="2400" dirty="0">
                    <a:solidFill>
                      <a:schemeClr val="accent1">
                        <a:lumMod val="50000"/>
                        <a:lumOff val="50000"/>
                      </a:schemeClr>
                    </a:solidFill>
                    <a:latin typeface="+mj-lt"/>
                    <a:ea typeface="Calibri" panose="020F0502020204030204" pitchFamily="34" charset="0"/>
                    <a:cs typeface="Vrinda" panose="020B0502040204020203" pitchFamily="34" charset="0"/>
                  </a:rPr>
                  <a:t> </a:t>
                </a:r>
                <a:r>
                  <a:rPr lang="el-GR" sz="2400" dirty="0">
                    <a:solidFill>
                      <a:schemeClr val="accent1">
                        <a:lumMod val="50000"/>
                        <a:lumOff val="50000"/>
                      </a:schemeClr>
                    </a:solidFill>
                    <a:latin typeface="+mj-lt"/>
                    <a:ea typeface="Cambria Math" panose="02040503050406030204" pitchFamily="18" charset="0"/>
                    <a:cs typeface="Vrinda" panose="020B0502040204020203" pitchFamily="34" charset="0"/>
                  </a:rPr>
                  <a:t>χ</a:t>
                </a:r>
                <a:r>
                  <a:rPr lang="en-IN" sz="2400" dirty="0">
                    <a:solidFill>
                      <a:schemeClr val="accent1">
                        <a:lumMod val="50000"/>
                        <a:lumOff val="50000"/>
                      </a:schemeClr>
                    </a:solidFill>
                    <a:latin typeface="+mj-lt"/>
                    <a:ea typeface="Cambria Math" panose="02040503050406030204" pitchFamily="18" charset="0"/>
                    <a:cs typeface="Vrinda" panose="020B0502040204020203" pitchFamily="34" charset="0"/>
                  </a:rPr>
                  <a:t> constant)                                </a:t>
                </a:r>
                <a:r>
                  <a:rPr lang="en-IN" sz="24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 </a:t>
                </a:r>
                <a:endParaRPr lang="en-IN" sz="2400" dirty="0">
                  <a:solidFill>
                    <a:schemeClr val="accent1">
                      <a:lumMod val="50000"/>
                      <a:lumOff val="50000"/>
                    </a:schemeClr>
                  </a:solidFill>
                  <a:latin typeface="+mj-lt"/>
                  <a:ea typeface="Calibri" panose="020F0502020204030204" pitchFamily="34" charset="0"/>
                  <a:cs typeface="Vrinda" panose="020B0502040204020203" pitchFamily="34" charset="0"/>
                </a:endParaRPr>
              </a:p>
            </p:txBody>
          </p:sp>
        </mc:Choice>
        <mc:Fallback xmlns="">
          <p:sp>
            <p:nvSpPr>
              <p:cNvPr id="4" name="TextBox 3">
                <a:extLst>
                  <a:ext uri="{FF2B5EF4-FFF2-40B4-BE49-F238E27FC236}">
                    <a16:creationId xmlns:a16="http://schemas.microsoft.com/office/drawing/2014/main" id="{C528E1F0-A17E-72D4-76D2-6B3A685A5C97}"/>
                  </a:ext>
                </a:extLst>
              </p:cNvPr>
              <p:cNvSpPr txBox="1">
                <a:spLocks noRot="1" noChangeAspect="1" noMove="1" noResize="1" noEditPoints="1" noAdjustHandles="1" noChangeArrowheads="1" noChangeShapeType="1" noTextEdit="1"/>
              </p:cNvSpPr>
              <p:nvPr/>
            </p:nvSpPr>
            <p:spPr>
              <a:xfrm>
                <a:off x="8267597" y="-4181"/>
                <a:ext cx="11493184" cy="461665"/>
              </a:xfrm>
              <a:prstGeom prst="rect">
                <a:avLst/>
              </a:prstGeom>
              <a:blipFill>
                <a:blip r:embed="rId3"/>
                <a:stretch>
                  <a:fillRect l="-795" t="-11842" b="-28947"/>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F98F51E-3781-43AE-34E7-76E50778583A}"/>
                  </a:ext>
                </a:extLst>
              </p:cNvPr>
              <p:cNvSpPr txBox="1"/>
              <p:nvPr/>
            </p:nvSpPr>
            <p:spPr>
              <a:xfrm>
                <a:off x="1027441" y="5909485"/>
                <a:ext cx="10127546" cy="378245"/>
              </a:xfrm>
              <a:prstGeom prst="rect">
                <a:avLst/>
              </a:prstGeom>
              <a:noFill/>
            </p:spPr>
            <p:txBody>
              <a:bodyPr wrap="square">
                <a:spAutoFit/>
              </a:bodyPr>
              <a:lstStyle/>
              <a:p>
                <a:pPr algn="ctr"/>
                <a14:m>
                  <m:oMath xmlns:m="http://schemas.openxmlformats.org/officeDocument/2006/math">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𝑀</m:t>
                    </m:r>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=2</m:t>
                    </m:r>
                    <m:sSub>
                      <m:sSubPr>
                        <m:ctrlPr>
                          <a:rPr lang="en-IN" sz="1800" i="1">
                            <a:solidFill>
                              <a:schemeClr val="tx1"/>
                            </a:solidFill>
                            <a:latin typeface="Cambria Math" panose="02040503050406030204" pitchFamily="18" charset="0"/>
                            <a:ea typeface="Calibri" panose="020F0502020204030204" pitchFamily="34" charset="0"/>
                            <a:cs typeface="Vrinda" panose="020B0502040204020203" pitchFamily="34" charset="0"/>
                          </a:rPr>
                        </m:ctrlPr>
                      </m:sSubPr>
                      <m:e>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.02</m:t>
                        </m:r>
                        <m:r>
                          <a:rPr lang="en-IN" sz="1800" b="0" i="1">
                            <a:solidFill>
                              <a:schemeClr val="tx1"/>
                            </a:solidFill>
                            <a:latin typeface="Cambria Math" panose="02040503050406030204" pitchFamily="18" charset="0"/>
                            <a:ea typeface="Calibri" panose="020F0502020204030204" pitchFamily="34" charset="0"/>
                            <a:cs typeface="Vrinda" panose="020B0502040204020203" pitchFamily="34" charset="0"/>
                          </a:rPr>
                          <m:t>𝑀</m:t>
                        </m:r>
                      </m:e>
                      <m:sub>
                        <m:r>
                          <a:rPr lang="en-IN" sz="1800" b="0" i="1">
                            <a:solidFill>
                              <a:schemeClr val="tx1"/>
                            </a:solidFill>
                            <a:latin typeface="Cambria Math" panose="02040503050406030204" pitchFamily="18" charset="0"/>
                            <a:ea typeface="Calibri" panose="020F0502020204030204" pitchFamily="34" charset="0"/>
                            <a:cs typeface="Vrinda" panose="020B0502040204020203" pitchFamily="34" charset="0"/>
                          </a:rPr>
                          <m:t>ʘ</m:t>
                        </m:r>
                      </m:sub>
                    </m:sSub>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sz="1800" b="0" i="1">
                        <a:solidFill>
                          <a:schemeClr val="tx1"/>
                        </a:solidFill>
                        <a:latin typeface="Cambria Math" panose="02040503050406030204" pitchFamily="18" charset="0"/>
                        <a:ea typeface="Calibri" panose="020F0502020204030204" pitchFamily="34" charset="0"/>
                        <a:cs typeface="Vrinda" panose="020B0502040204020203" pitchFamily="34" charset="0"/>
                      </a:rPr>
                      <m:t> </m:t>
                    </m:r>
                    <m:sSubSup>
                      <m:sSubSupPr>
                        <m:ctrlP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ctrlPr>
                      </m:sSubSupPr>
                      <m:e>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𝐵</m:t>
                        </m:r>
                      </m:e>
                      <m:sub>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𝑚𝑎𝑥</m:t>
                        </m:r>
                      </m:sub>
                      <m:sup>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𝑇𝑜𝑟𝑜𝑖𝑑𝑎𝑙</m:t>
                        </m:r>
                      </m:sup>
                    </m:sSubSup>
                    <m:d>
                      <m:dPr>
                        <m:ctrlPr>
                          <a:rPr lang="en-IN" sz="1800"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dPr>
                      <m:e>
                        <m:r>
                          <a:rPr lang="en-IN" sz="1800" b="0"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𝑖𝑛𝑖𝑡𝑖𝑎𝑙</m:t>
                        </m:r>
                      </m:e>
                    </m:d>
                    <m:r>
                      <a:rPr lang="en-IN" sz="1800" b="0"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=9</m:t>
                    </m:r>
                    <m:r>
                      <a:rPr lang="en-IN" sz="1800" b="0" i="1">
                        <a:solidFill>
                          <a:schemeClr val="tx1"/>
                        </a:solidFill>
                        <a:effectLst/>
                        <a:latin typeface="Cambria Math" panose="02040503050406030204" pitchFamily="18" charset="0"/>
                        <a:ea typeface="Calibri" panose="020F0502020204030204" pitchFamily="34" charset="0"/>
                        <a:cs typeface="Vrinda" panose="020B0502040204020203" pitchFamily="34" charset="0"/>
                      </a:rPr>
                      <m:t>×</m:t>
                    </m:r>
                    <m:sSup>
                      <m:sSupPr>
                        <m:ctrlPr>
                          <a:rPr lang="en-IN" sz="1800" i="1">
                            <a:solidFill>
                              <a:schemeClr val="tx1"/>
                            </a:solidFill>
                            <a:effectLst/>
                            <a:latin typeface="Cambria Math" panose="02040503050406030204" pitchFamily="18" charset="0"/>
                            <a:ea typeface="Calibri" panose="020F0502020204030204" pitchFamily="34" charset="0"/>
                            <a:cs typeface="Vrinda" panose="020B0502040204020203" pitchFamily="34" charset="0"/>
                          </a:rPr>
                        </m:ctrlPr>
                      </m:sSupPr>
                      <m:e>
                        <m:r>
                          <a:rPr lang="en-IN" sz="1800" b="0" i="1">
                            <a:solidFill>
                              <a:schemeClr val="tx1"/>
                            </a:solidFill>
                            <a:effectLst/>
                            <a:latin typeface="Cambria Math" panose="02040503050406030204" pitchFamily="18" charset="0"/>
                            <a:ea typeface="Calibri" panose="020F0502020204030204" pitchFamily="34" charset="0"/>
                            <a:cs typeface="Vrinda" panose="020B0502040204020203" pitchFamily="34" charset="0"/>
                          </a:rPr>
                          <m:t>10</m:t>
                        </m:r>
                      </m:e>
                      <m:sup>
                        <m:r>
                          <a:rPr lang="en-IN" sz="1800" b="0" i="1">
                            <a:solidFill>
                              <a:schemeClr val="tx1"/>
                            </a:solidFill>
                            <a:effectLst/>
                            <a:latin typeface="Cambria Math" panose="02040503050406030204" pitchFamily="18" charset="0"/>
                            <a:ea typeface="Calibri" panose="020F0502020204030204" pitchFamily="34" charset="0"/>
                            <a:cs typeface="Vrinda" panose="020B0502040204020203" pitchFamily="34" charset="0"/>
                          </a:rPr>
                          <m:t>1</m:t>
                        </m:r>
                        <m:r>
                          <a:rPr lang="en-IN" sz="1800" b="0"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6</m:t>
                        </m:r>
                      </m:sup>
                    </m:sSup>
                    <m:r>
                      <a:rPr lang="en-IN" sz="1800" b="0" i="1" smtClean="0">
                        <a:solidFill>
                          <a:schemeClr val="tx1"/>
                        </a:solidFill>
                        <a:effectLst/>
                        <a:latin typeface="Cambria Math" panose="02040503050406030204" pitchFamily="18" charset="0"/>
                        <a:ea typeface="Calibri" panose="020F0502020204030204" pitchFamily="34" charset="0"/>
                        <a:cs typeface="Vrinda" panose="020B0502040204020203" pitchFamily="34" charset="0"/>
                      </a:rPr>
                      <m:t>𝐺</m:t>
                    </m:r>
                  </m:oMath>
                </a14:m>
                <a:r>
                  <a:rPr lang="en-IN" sz="1800" b="0" i="1" dirty="0">
                    <a:solidFill>
                      <a:schemeClr val="tx1"/>
                    </a:solidFill>
                    <a:effectLst/>
                    <a:latin typeface="Cambria Math" panose="02040503050406030204" pitchFamily="18" charset="0"/>
                    <a:ea typeface="Calibri" panose="020F0502020204030204" pitchFamily="34" charset="0"/>
                    <a:cs typeface="Vrinda" panose="020B0502040204020203" pitchFamily="34" charset="0"/>
                  </a:rPr>
                  <a:t>, </a:t>
                </a:r>
                <a14:m>
                  <m:oMath xmlns:m="http://schemas.openxmlformats.org/officeDocument/2006/math">
                    <m:r>
                      <a:rPr lang="el-GR"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𝜈</m:t>
                    </m:r>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m:t>
                    </m:r>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𝑖𝑛𝑖𝑡𝑖𝑎𝑙</m:t>
                    </m:r>
                    <m:r>
                      <a:rPr lang="en-IN" sz="1800" b="0" i="1" smtClean="0">
                        <a:solidFill>
                          <a:schemeClr val="tx1"/>
                        </a:solidFill>
                        <a:latin typeface="Cambria Math" panose="02040503050406030204" pitchFamily="18" charset="0"/>
                        <a:ea typeface="Calibri" panose="020F0502020204030204" pitchFamily="34" charset="0"/>
                        <a:cs typeface="Vrinda" panose="020B0502040204020203" pitchFamily="34" charset="0"/>
                      </a:rPr>
                      <m:t>)=500</m:t>
                    </m:r>
                    <m:r>
                      <a:rPr lang="en-IN" sz="1800" b="0" i="1">
                        <a:solidFill>
                          <a:schemeClr val="tx1"/>
                        </a:solidFill>
                        <a:latin typeface="Cambria Math" panose="02040503050406030204" pitchFamily="18" charset="0"/>
                        <a:ea typeface="Calibri" panose="020F0502020204030204" pitchFamily="34" charset="0"/>
                        <a:cs typeface="Vrinda" panose="020B0502040204020203" pitchFamily="34" charset="0"/>
                      </a:rPr>
                      <m:t>𝐻𝑧</m:t>
                    </m:r>
                  </m:oMath>
                </a14:m>
                <a:r>
                  <a:rPr lang="en-IN" sz="1800" i="1" dirty="0">
                    <a:solidFill>
                      <a:schemeClr val="tx1"/>
                    </a:solidFill>
                    <a:latin typeface="Cambria Math" panose="02040503050406030204" pitchFamily="18" charset="0"/>
                    <a:ea typeface="Calibri" panose="020F0502020204030204" pitchFamily="34" charset="0"/>
                    <a:cs typeface="Vrinda" panose="020B0502040204020203" pitchFamily="34" charset="0"/>
                  </a:rPr>
                  <a:t>                                           </a:t>
                </a:r>
              </a:p>
            </p:txBody>
          </p:sp>
        </mc:Choice>
        <mc:Fallback xmlns="">
          <p:sp>
            <p:nvSpPr>
              <p:cNvPr id="2" name="TextBox 1">
                <a:extLst>
                  <a:ext uri="{FF2B5EF4-FFF2-40B4-BE49-F238E27FC236}">
                    <a16:creationId xmlns:a16="http://schemas.microsoft.com/office/drawing/2014/main" id="{AF98F51E-3781-43AE-34E7-76E50778583A}"/>
                  </a:ext>
                </a:extLst>
              </p:cNvPr>
              <p:cNvSpPr txBox="1">
                <a:spLocks noRot="1" noChangeAspect="1" noMove="1" noResize="1" noEditPoints="1" noAdjustHandles="1" noChangeArrowheads="1" noChangeShapeType="1" noTextEdit="1"/>
              </p:cNvSpPr>
              <p:nvPr/>
            </p:nvSpPr>
            <p:spPr>
              <a:xfrm>
                <a:off x="1027441" y="5909485"/>
                <a:ext cx="10127546" cy="378245"/>
              </a:xfrm>
              <a:prstGeom prst="rect">
                <a:avLst/>
              </a:prstGeom>
              <a:blipFill>
                <a:blip r:embed="rId4"/>
                <a:stretch>
                  <a:fillRect t="-6452" b="-24194"/>
                </a:stretch>
              </a:blipFill>
            </p:spPr>
            <p:txBody>
              <a:bodyPr/>
              <a:lstStyle/>
              <a:p>
                <a:r>
                  <a:rPr lang="en-IN">
                    <a:noFill/>
                  </a:rPr>
                  <a:t> </a:t>
                </a:r>
              </a:p>
            </p:txBody>
          </p:sp>
        </mc:Fallback>
      </mc:AlternateContent>
      <p:pic>
        <p:nvPicPr>
          <p:cNvPr id="15" name="Picture 14" descr="A picture containing shape&#10;&#10;Description automatically generated">
            <a:extLst>
              <a:ext uri="{FF2B5EF4-FFF2-40B4-BE49-F238E27FC236}">
                <a16:creationId xmlns:a16="http://schemas.microsoft.com/office/drawing/2014/main" id="{0DF70D21-8584-368C-111D-3954DE17D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1739" y="784134"/>
            <a:ext cx="3589283" cy="2465032"/>
          </a:xfrm>
          <a:prstGeom prst="rect">
            <a:avLst/>
          </a:prstGeom>
        </p:spPr>
      </p:pic>
      <p:pic>
        <p:nvPicPr>
          <p:cNvPr id="39" name="Picture 38" descr="Chart&#10;&#10;Description automatically generated">
            <a:extLst>
              <a:ext uri="{FF2B5EF4-FFF2-40B4-BE49-F238E27FC236}">
                <a16:creationId xmlns:a16="http://schemas.microsoft.com/office/drawing/2014/main" id="{CE3A08A6-01CA-9205-4B2C-8C3C5A4D25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8273" y="3502972"/>
            <a:ext cx="4013025" cy="2458139"/>
          </a:xfrm>
          <a:prstGeom prst="rect">
            <a:avLst/>
          </a:prstGeom>
        </p:spPr>
      </p:pic>
      <p:pic>
        <p:nvPicPr>
          <p:cNvPr id="6" name="Picture 5" descr="Shape&#10;&#10;Description automatically generated">
            <a:extLst>
              <a:ext uri="{FF2B5EF4-FFF2-40B4-BE49-F238E27FC236}">
                <a16:creationId xmlns:a16="http://schemas.microsoft.com/office/drawing/2014/main" id="{47E0AC68-8B67-4551-8680-BE4E35D1412C}"/>
              </a:ext>
            </a:extLst>
          </p:cNvPr>
          <p:cNvPicPr>
            <a:picLocks noChangeAspect="1"/>
          </p:cNvPicPr>
          <p:nvPr/>
        </p:nvPicPr>
        <p:blipFill rotWithShape="1">
          <a:blip r:embed="rId7">
            <a:extLst>
              <a:ext uri="{28A0092B-C50C-407E-A947-70E740481C1C}">
                <a14:useLocalDpi xmlns:a14="http://schemas.microsoft.com/office/drawing/2010/main" val="0"/>
              </a:ext>
            </a:extLst>
          </a:blip>
          <a:srcRect l="898" r="-619" b="-2"/>
          <a:stretch/>
        </p:blipFill>
        <p:spPr>
          <a:xfrm>
            <a:off x="1145475" y="1011300"/>
            <a:ext cx="4588408" cy="2310535"/>
          </a:xfrm>
          <a:prstGeom prst="rect">
            <a:avLst/>
          </a:prstGeom>
        </p:spPr>
      </p:pic>
      <p:pic>
        <p:nvPicPr>
          <p:cNvPr id="7" name="Picture 6" descr="Chart&#10;&#10;Description automatically generated">
            <a:extLst>
              <a:ext uri="{FF2B5EF4-FFF2-40B4-BE49-F238E27FC236}">
                <a16:creationId xmlns:a16="http://schemas.microsoft.com/office/drawing/2014/main" id="{19CD4DEF-17A9-F86F-45CF-D851A7B06E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9343" y="3536162"/>
            <a:ext cx="4067209" cy="2491329"/>
          </a:xfrm>
          <a:prstGeom prst="rect">
            <a:avLst/>
          </a:prstGeom>
          <a:ln>
            <a:noFill/>
          </a:ln>
          <a:effec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689D17-3637-F49C-DE1A-617BB7AF586F}"/>
                  </a:ext>
                </a:extLst>
              </p:cNvPr>
              <p:cNvSpPr txBox="1"/>
              <p:nvPr/>
            </p:nvSpPr>
            <p:spPr>
              <a:xfrm>
                <a:off x="0" y="-65736"/>
                <a:ext cx="4474346" cy="523220"/>
              </a:xfrm>
              <a:prstGeom prst="rect">
                <a:avLst/>
              </a:prstGeom>
              <a:noFill/>
            </p:spPr>
            <p:txBody>
              <a:bodyPr wrap="square">
                <a:spAutoFit/>
              </a:bodyPr>
              <a:lstStyle/>
              <a:p>
                <a:r>
                  <a:rPr lang="en-IN" sz="2400" dirty="0">
                    <a:solidFill>
                      <a:schemeClr val="accent1">
                        <a:lumMod val="50000"/>
                        <a:lumOff val="50000"/>
                      </a:schemeClr>
                    </a:solidFill>
                    <a:latin typeface="+mj-lt"/>
                    <a:ea typeface="Calibri" panose="020F0502020204030204" pitchFamily="34" charset="0"/>
                    <a:cs typeface="Vrinda" panose="020B0502040204020203" pitchFamily="34" charset="0"/>
                  </a:rPr>
                  <a:t>Evolution of </a:t>
                </a:r>
                <a14:m>
                  <m:oMath xmlns:m="http://schemas.openxmlformats.org/officeDocument/2006/math">
                    <m:r>
                      <m:rPr>
                        <m:sty m:val="p"/>
                      </m:rPr>
                      <a:rPr lang="el-GR" sz="2400" b="0" i="0" smtClean="0">
                        <a:solidFill>
                          <a:schemeClr val="accent1">
                            <a:lumMod val="50000"/>
                            <a:lumOff val="50000"/>
                          </a:schemeClr>
                        </a:solidFill>
                        <a:latin typeface="Cambria Math" panose="02040503050406030204" pitchFamily="18" charset="0"/>
                        <a:ea typeface="Calibri" panose="020F0502020204030204" pitchFamily="34" charset="0"/>
                        <a:cs typeface="Vrinda" panose="020B0502040204020203" pitchFamily="34" charset="0"/>
                      </a:rPr>
                      <m:t>ν</m:t>
                    </m:r>
                  </m:oMath>
                </a14:m>
                <a:r>
                  <a:rPr lang="en-IN" sz="2400" dirty="0">
                    <a:solidFill>
                      <a:schemeClr val="accent1">
                        <a:lumMod val="50000"/>
                        <a:lumOff val="50000"/>
                      </a:schemeClr>
                    </a:solidFill>
                    <a:effectLst/>
                    <a:latin typeface="+mj-lt"/>
                    <a:ea typeface="Calibri" panose="020F0502020204030204" pitchFamily="34" charset="0"/>
                    <a:cs typeface="Vrinda" panose="020B0502040204020203" pitchFamily="34" charset="0"/>
                  </a:rPr>
                  <a:t> and </a:t>
                </a:r>
                <a:r>
                  <a:rPr lang="el-GR" sz="24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χ</a:t>
                </a:r>
                <a:r>
                  <a:rPr lang="en-IN" sz="24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 (B constant</a:t>
                </a:r>
                <a:r>
                  <a:rPr lang="en-IN" sz="2800" dirty="0">
                    <a:solidFill>
                      <a:schemeClr val="accent1">
                        <a:lumMod val="50000"/>
                        <a:lumOff val="50000"/>
                      </a:schemeClr>
                    </a:solidFill>
                    <a:effectLst/>
                    <a:latin typeface="+mj-lt"/>
                    <a:ea typeface="Cambria Math" panose="02040503050406030204" pitchFamily="18" charset="0"/>
                    <a:cs typeface="Vrinda" panose="020B0502040204020203" pitchFamily="34" charset="0"/>
                  </a:rPr>
                  <a:t>)</a:t>
                </a:r>
                <a:endParaRPr lang="en-IN" sz="2800" dirty="0">
                  <a:solidFill>
                    <a:schemeClr val="accent1">
                      <a:lumMod val="50000"/>
                      <a:lumOff val="50000"/>
                    </a:schemeClr>
                  </a:solidFill>
                  <a:latin typeface="+mj-lt"/>
                  <a:ea typeface="Calibri" panose="020F0502020204030204" pitchFamily="34" charset="0"/>
                  <a:cs typeface="Vrinda" panose="020B0502040204020203" pitchFamily="34" charset="0"/>
                </a:endParaRPr>
              </a:p>
            </p:txBody>
          </p:sp>
        </mc:Choice>
        <mc:Fallback xmlns="">
          <p:sp>
            <p:nvSpPr>
              <p:cNvPr id="9" name="TextBox 8">
                <a:extLst>
                  <a:ext uri="{FF2B5EF4-FFF2-40B4-BE49-F238E27FC236}">
                    <a16:creationId xmlns:a16="http://schemas.microsoft.com/office/drawing/2014/main" id="{51689D17-3637-F49C-DE1A-617BB7AF586F}"/>
                  </a:ext>
                </a:extLst>
              </p:cNvPr>
              <p:cNvSpPr txBox="1">
                <a:spLocks noRot="1" noChangeAspect="1" noMove="1" noResize="1" noEditPoints="1" noAdjustHandles="1" noChangeArrowheads="1" noChangeShapeType="1" noTextEdit="1"/>
              </p:cNvSpPr>
              <p:nvPr/>
            </p:nvSpPr>
            <p:spPr>
              <a:xfrm>
                <a:off x="0" y="-65736"/>
                <a:ext cx="4474346" cy="523220"/>
              </a:xfrm>
              <a:prstGeom prst="rect">
                <a:avLst/>
              </a:prstGeom>
              <a:blipFill>
                <a:blip r:embed="rId9"/>
                <a:stretch>
                  <a:fillRect l="-2044" t="-11628" b="-3139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22039DF-055E-92C3-B276-F26FFD65E516}"/>
                  </a:ext>
                </a:extLst>
              </p:cNvPr>
              <p:cNvSpPr/>
              <p:nvPr/>
            </p:nvSpPr>
            <p:spPr>
              <a:xfrm>
                <a:off x="2476036" y="6365215"/>
                <a:ext cx="7252435" cy="461665"/>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a:solidFill>
                  <a:schemeClr val="accent1">
                    <a:lumMod val="75000"/>
                    <a:lumOff val="25000"/>
                  </a:schemeClr>
                </a:solid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IN" sz="2400" b="1" cap="none" spc="0" dirty="0">
                    <a:ln/>
                    <a:solidFill>
                      <a:schemeClr val="accent3"/>
                    </a:solidFill>
                    <a:effectLst/>
                  </a:rPr>
                  <a:t>Timescale for </a:t>
                </a:r>
                <a14:m>
                  <m:oMath xmlns:m="http://schemas.openxmlformats.org/officeDocument/2006/math">
                    <m:r>
                      <a:rPr lang="el-GR" sz="2400" b="1" i="0" cap="none" spc="0" smtClean="0">
                        <a:ln/>
                        <a:solidFill>
                          <a:schemeClr val="accent3"/>
                        </a:solidFill>
                        <a:effectLst/>
                        <a:latin typeface="Cambria Math" panose="02040503050406030204" pitchFamily="18" charset="0"/>
                        <a:ea typeface="Calibri" panose="020F0502020204030204" pitchFamily="34" charset="0"/>
                        <a:cs typeface="Vrinda" panose="020B0502040204020203" pitchFamily="34" charset="0"/>
                      </a:rPr>
                      <m:t>𝛎</m:t>
                    </m:r>
                    <m:r>
                      <a:rPr lang="en-IN" sz="2400" b="1" i="0" cap="none" spc="0" smtClean="0">
                        <a:ln/>
                        <a:solidFill>
                          <a:schemeClr val="accent3"/>
                        </a:solidFill>
                        <a:effectLst/>
                        <a:latin typeface="Cambria Math" panose="02040503050406030204" pitchFamily="18" charset="0"/>
                        <a:ea typeface="Calibri" panose="020F0502020204030204" pitchFamily="34" charset="0"/>
                        <a:cs typeface="Vrinda" panose="020B0502040204020203" pitchFamily="34" charset="0"/>
                      </a:rPr>
                      <m:t>,</m:t>
                    </m:r>
                  </m:oMath>
                </a14:m>
                <a:r>
                  <a:rPr lang="en-IN" sz="2400" b="1" cap="none" spc="0" dirty="0">
                    <a:ln/>
                    <a:solidFill>
                      <a:schemeClr val="accent3"/>
                    </a:solidFill>
                    <a:effectLst/>
                    <a:latin typeface="+mj-lt"/>
                    <a:ea typeface="Calibri" panose="020F0502020204030204" pitchFamily="34" charset="0"/>
                    <a:cs typeface="Vrinda" panose="020B0502040204020203" pitchFamily="34" charset="0"/>
                  </a:rPr>
                  <a:t> </a:t>
                </a:r>
                <a:r>
                  <a:rPr lang="el-GR" sz="2400" b="1" cap="none" spc="0" dirty="0">
                    <a:ln/>
                    <a:solidFill>
                      <a:schemeClr val="accent3"/>
                    </a:solidFill>
                    <a:effectLst/>
                    <a:latin typeface="+mj-lt"/>
                    <a:ea typeface="Cambria Math" panose="02040503050406030204" pitchFamily="18" charset="0"/>
                    <a:cs typeface="Vrinda" panose="020B0502040204020203" pitchFamily="34" charset="0"/>
                  </a:rPr>
                  <a:t>χ</a:t>
                </a:r>
                <a:r>
                  <a:rPr lang="en-IN" sz="2400" b="1" cap="none" spc="0" dirty="0">
                    <a:ln/>
                    <a:solidFill>
                      <a:schemeClr val="accent3"/>
                    </a:solidFill>
                    <a:effectLst/>
                    <a:latin typeface="+mj-lt"/>
                    <a:ea typeface="Cambria Math" panose="02040503050406030204" pitchFamily="18" charset="0"/>
                    <a:cs typeface="Vrinda" panose="020B0502040204020203" pitchFamily="34" charset="0"/>
                  </a:rPr>
                  <a:t> decay &lt;&lt; Timescale for B decay</a:t>
                </a:r>
              </a:p>
            </p:txBody>
          </p:sp>
        </mc:Choice>
        <mc:Fallback xmlns="">
          <p:sp>
            <p:nvSpPr>
              <p:cNvPr id="13" name="Rectangle 12">
                <a:extLst>
                  <a:ext uri="{FF2B5EF4-FFF2-40B4-BE49-F238E27FC236}">
                    <a16:creationId xmlns:a16="http://schemas.microsoft.com/office/drawing/2014/main" id="{B22039DF-055E-92C3-B276-F26FFD65E516}"/>
                  </a:ext>
                </a:extLst>
              </p:cNvPr>
              <p:cNvSpPr>
                <a:spLocks noRot="1" noChangeAspect="1" noMove="1" noResize="1" noEditPoints="1" noAdjustHandles="1" noChangeArrowheads="1" noChangeShapeType="1" noTextEdit="1"/>
              </p:cNvSpPr>
              <p:nvPr/>
            </p:nvSpPr>
            <p:spPr>
              <a:xfrm>
                <a:off x="2476036" y="6365215"/>
                <a:ext cx="7252435" cy="461665"/>
              </a:xfrm>
              <a:prstGeom prst="rect">
                <a:avLst/>
              </a:prstGeom>
              <a:blipFill>
                <a:blip r:embed="rId10"/>
                <a:stretch>
                  <a:fillRect/>
                </a:stretch>
              </a:blipFill>
              <a:ln w="38100">
                <a:solidFill>
                  <a:schemeClr val="accent1">
                    <a:lumMod val="75000"/>
                    <a:lumOff val="25000"/>
                  </a:schemeClr>
                </a:solidFill>
              </a:ln>
            </p:spPr>
            <p:txBody>
              <a:bodyPr/>
              <a:lstStyle/>
              <a:p>
                <a:r>
                  <a:rPr lang="en-IN">
                    <a:noFill/>
                  </a:rPr>
                  <a:t> </a:t>
                </a:r>
              </a:p>
            </p:txBody>
          </p:sp>
        </mc:Fallback>
      </mc:AlternateContent>
      <p:sp>
        <p:nvSpPr>
          <p:cNvPr id="3" name="TextBox 2">
            <a:extLst>
              <a:ext uri="{FF2B5EF4-FFF2-40B4-BE49-F238E27FC236}">
                <a16:creationId xmlns:a16="http://schemas.microsoft.com/office/drawing/2014/main" id="{2FC431D3-F9DA-6A94-F829-DD4358E31D4E}"/>
              </a:ext>
            </a:extLst>
          </p:cNvPr>
          <p:cNvSpPr txBox="1"/>
          <p:nvPr/>
        </p:nvSpPr>
        <p:spPr>
          <a:xfrm rot="5400000">
            <a:off x="9725981" y="2648936"/>
            <a:ext cx="4252823" cy="523220"/>
          </a:xfrm>
          <a:prstGeom prst="rect">
            <a:avLst/>
          </a:prstGeom>
          <a:noFill/>
        </p:spPr>
        <p:txBody>
          <a:bodyPr wrap="square" rtlCol="0">
            <a:spAutoFit/>
          </a:bodyPr>
          <a:lstStyle/>
          <a:p>
            <a:pPr algn="r"/>
            <a:r>
              <a:rPr lang="en-IN" sz="1400" dirty="0"/>
              <a:t>MD &amp; Mukhopadhyay 2023</a:t>
            </a:r>
          </a:p>
          <a:p>
            <a:pPr algn="r"/>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p>
        </p:txBody>
      </p:sp>
    </p:spTree>
    <p:extLst>
      <p:ext uri="{BB962C8B-B14F-4D97-AF65-F5344CB8AC3E}">
        <p14:creationId xmlns:p14="http://schemas.microsoft.com/office/powerpoint/2010/main" val="1555136187"/>
      </p:ext>
    </p:extLst>
  </p:cSld>
  <p:clrMapOvr>
    <a:masterClrMapping/>
  </p:clrMapOvr>
  <mc:AlternateContent xmlns:mc="http://schemas.openxmlformats.org/markup-compatibility/2006" xmlns:p14="http://schemas.microsoft.com/office/powerpoint/2010/main">
    <mc:Choice Requires="p14">
      <p:transition spd="slow" p14:dur="2000" advTm="50106"/>
    </mc:Choice>
    <mc:Fallback xmlns="">
      <p:transition spd="slow" advTm="5010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E4441C4F-31FE-2892-E7CC-77AE0E2033DD}"/>
              </a:ext>
            </a:extLst>
          </p:cNvPr>
          <p:cNvPicPr>
            <a:picLocks noChangeAspect="1"/>
          </p:cNvPicPr>
          <p:nvPr/>
        </p:nvPicPr>
        <p:blipFill rotWithShape="1">
          <a:blip r:embed="rId2">
            <a:extLst>
              <a:ext uri="{28A0092B-C50C-407E-A947-70E740481C1C}">
                <a14:useLocalDpi xmlns:a14="http://schemas.microsoft.com/office/drawing/2010/main" val="0"/>
              </a:ext>
            </a:extLst>
          </a:blip>
          <a:srcRect l="9979" t="11089" r="10204" b="71678"/>
          <a:stretch/>
        </p:blipFill>
        <p:spPr>
          <a:xfrm>
            <a:off x="629920" y="2724678"/>
            <a:ext cx="7409180" cy="2097979"/>
          </a:xfrm>
          <a:prstGeom prst="rect">
            <a:avLst/>
          </a:prstGeom>
          <a:ln>
            <a:noFill/>
          </a:ln>
        </p:spPr>
      </p:pic>
      <p:sp>
        <p:nvSpPr>
          <p:cNvPr id="4" name="TextBox 3">
            <a:extLst>
              <a:ext uri="{FF2B5EF4-FFF2-40B4-BE49-F238E27FC236}">
                <a16:creationId xmlns:a16="http://schemas.microsoft.com/office/drawing/2014/main" id="{86D20E4C-1755-74A4-86D7-849505196E66}"/>
              </a:ext>
            </a:extLst>
          </p:cNvPr>
          <p:cNvSpPr txBox="1"/>
          <p:nvPr/>
        </p:nvSpPr>
        <p:spPr>
          <a:xfrm>
            <a:off x="735402" y="1534006"/>
            <a:ext cx="7303698" cy="646331"/>
          </a:xfrm>
          <a:prstGeom prst="rect">
            <a:avLst/>
          </a:prstGeom>
          <a:noFill/>
        </p:spPr>
        <p:txBody>
          <a:bodyPr wrap="square">
            <a:spAutoFit/>
          </a:bodyPr>
          <a:lstStyle/>
          <a:p>
            <a:r>
              <a:rPr lang="en-US" dirty="0">
                <a:solidFill>
                  <a:schemeClr val="accent1">
                    <a:lumMod val="75000"/>
                    <a:lumOff val="25000"/>
                  </a:schemeClr>
                </a:solidFill>
              </a:rPr>
              <a:t>Differentially rotating and uniformly rotating poloidally dominated NSs, where </a:t>
            </a:r>
            <a:r>
              <a:rPr lang="en-US" dirty="0" err="1">
                <a:solidFill>
                  <a:schemeClr val="accent1">
                    <a:lumMod val="75000"/>
                    <a:lumOff val="25000"/>
                  </a:schemeClr>
                </a:solidFill>
              </a:rPr>
              <a:t>ν</a:t>
            </a:r>
            <a:r>
              <a:rPr lang="en-US" baseline="-25000" dirty="0" err="1">
                <a:solidFill>
                  <a:schemeClr val="accent1">
                    <a:lumMod val="75000"/>
                    <a:lumOff val="25000"/>
                  </a:schemeClr>
                </a:solidFill>
              </a:rPr>
              <a:t>cen</a:t>
            </a:r>
            <a:r>
              <a:rPr lang="en-US" dirty="0">
                <a:solidFill>
                  <a:schemeClr val="accent1">
                    <a:lumMod val="75000"/>
                    <a:lumOff val="25000"/>
                  </a:schemeClr>
                </a:solidFill>
              </a:rPr>
              <a:t> and </a:t>
            </a:r>
            <a:r>
              <a:rPr lang="en-US" dirty="0" err="1">
                <a:solidFill>
                  <a:schemeClr val="accent1">
                    <a:lumMod val="75000"/>
                    <a:lumOff val="25000"/>
                  </a:schemeClr>
                </a:solidFill>
              </a:rPr>
              <a:t>ν</a:t>
            </a:r>
            <a:r>
              <a:rPr lang="en-US" baseline="-25000" dirty="0" err="1">
                <a:solidFill>
                  <a:schemeClr val="accent1">
                    <a:lumMod val="75000"/>
                    <a:lumOff val="25000"/>
                  </a:schemeClr>
                </a:solidFill>
              </a:rPr>
              <a:t>eq</a:t>
            </a:r>
            <a:r>
              <a:rPr lang="en-US" dirty="0">
                <a:solidFill>
                  <a:schemeClr val="accent1">
                    <a:lumMod val="75000"/>
                    <a:lumOff val="25000"/>
                  </a:schemeClr>
                </a:solidFill>
              </a:rPr>
              <a:t> are respectively central and equatorial frequencies.</a:t>
            </a:r>
            <a:endParaRPr lang="en-IN" dirty="0">
              <a:solidFill>
                <a:schemeClr val="accent1">
                  <a:lumMod val="75000"/>
                  <a:lumOff val="25000"/>
                </a:schemeClr>
              </a:solidFill>
            </a:endParaRPr>
          </a:p>
        </p:txBody>
      </p:sp>
      <p:pic>
        <p:nvPicPr>
          <p:cNvPr id="10" name="Picture 9" descr="Text&#10;&#10;Description automatically generated">
            <a:extLst>
              <a:ext uri="{FF2B5EF4-FFF2-40B4-BE49-F238E27FC236}">
                <a16:creationId xmlns:a16="http://schemas.microsoft.com/office/drawing/2014/main" id="{78282292-609B-41F0-62A7-B90C5F10BA6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54370" r="4907" b="13778"/>
          <a:stretch/>
        </p:blipFill>
        <p:spPr>
          <a:xfrm>
            <a:off x="8183481" y="660400"/>
            <a:ext cx="3512204" cy="3210560"/>
          </a:xfrm>
          <a:prstGeom prst="rect">
            <a:avLst/>
          </a:prstGeom>
        </p:spPr>
      </p:pic>
      <p:sp>
        <p:nvSpPr>
          <p:cNvPr id="13" name="TextBox 12">
            <a:extLst>
              <a:ext uri="{FF2B5EF4-FFF2-40B4-BE49-F238E27FC236}">
                <a16:creationId xmlns:a16="http://schemas.microsoft.com/office/drawing/2014/main" id="{D7C3C1F1-8C0D-28F5-12A1-D1C23131BA45}"/>
              </a:ext>
            </a:extLst>
          </p:cNvPr>
          <p:cNvSpPr txBox="1"/>
          <p:nvPr/>
        </p:nvSpPr>
        <p:spPr>
          <a:xfrm>
            <a:off x="8129873" y="4433683"/>
            <a:ext cx="3807046" cy="1477328"/>
          </a:xfrm>
          <a:prstGeom prst="rect">
            <a:avLst/>
          </a:prstGeom>
          <a:noFill/>
        </p:spPr>
        <p:txBody>
          <a:bodyPr wrap="square">
            <a:spAutoFit/>
          </a:bodyPr>
          <a:lstStyle/>
          <a:p>
            <a:r>
              <a:rPr lang="en-US" dirty="0">
                <a:solidFill>
                  <a:schemeClr val="bg1"/>
                </a:solidFill>
              </a:rPr>
              <a:t>Energy evolution for a differentially rotating star. The dotted line: E(rot), dashed line: E(mag) and dot-dashed line E(vis). Energies are normalized to the sum of the energies. Total E=1</a:t>
            </a:r>
            <a:endParaRPr lang="en-IN" dirty="0">
              <a:solidFill>
                <a:schemeClr val="bg1"/>
              </a:solidFill>
            </a:endParaRPr>
          </a:p>
        </p:txBody>
      </p:sp>
      <p:sp>
        <p:nvSpPr>
          <p:cNvPr id="14" name="TextBox 13">
            <a:extLst>
              <a:ext uri="{FF2B5EF4-FFF2-40B4-BE49-F238E27FC236}">
                <a16:creationId xmlns:a16="http://schemas.microsoft.com/office/drawing/2014/main" id="{AD0F72C9-F2C3-E5EC-3684-9CB2831C8837}"/>
              </a:ext>
            </a:extLst>
          </p:cNvPr>
          <p:cNvSpPr txBox="1"/>
          <p:nvPr/>
        </p:nvSpPr>
        <p:spPr>
          <a:xfrm>
            <a:off x="10678453" y="3978226"/>
            <a:ext cx="1558933" cy="276999"/>
          </a:xfrm>
          <a:prstGeom prst="rect">
            <a:avLst/>
          </a:prstGeom>
          <a:noFill/>
        </p:spPr>
        <p:txBody>
          <a:bodyPr wrap="square" rtlCol="0">
            <a:spAutoFit/>
          </a:bodyPr>
          <a:lstStyle/>
          <a:p>
            <a:r>
              <a:rPr lang="en-IN" sz="1200" dirty="0">
                <a:solidFill>
                  <a:schemeClr val="bg1"/>
                </a:solidFill>
              </a:rPr>
              <a:t>Shapiro 2000</a:t>
            </a:r>
          </a:p>
        </p:txBody>
      </p:sp>
      <p:sp>
        <p:nvSpPr>
          <p:cNvPr id="3" name="TextBox 2">
            <a:extLst>
              <a:ext uri="{FF2B5EF4-FFF2-40B4-BE49-F238E27FC236}">
                <a16:creationId xmlns:a16="http://schemas.microsoft.com/office/drawing/2014/main" id="{F1BF38E6-EF5B-E3E0-98AE-E5D55CD88C55}"/>
              </a:ext>
            </a:extLst>
          </p:cNvPr>
          <p:cNvSpPr txBox="1"/>
          <p:nvPr/>
        </p:nvSpPr>
        <p:spPr>
          <a:xfrm>
            <a:off x="817560" y="5018249"/>
            <a:ext cx="7033899" cy="523220"/>
          </a:xfrm>
          <a:prstGeom prst="rect">
            <a:avLst/>
          </a:prstGeom>
          <a:noFill/>
        </p:spPr>
        <p:txBody>
          <a:bodyPr wrap="square">
            <a:spAutoFit/>
          </a:bodyPr>
          <a:lstStyle/>
          <a:p>
            <a:r>
              <a:rPr lang="en-IN" sz="1400" dirty="0"/>
              <a:t>Das &amp; Mukhopadhyay; Submitted (MNRAS)</a:t>
            </a:r>
          </a:p>
          <a:p>
            <a:r>
              <a:rPr lang="en-IN" sz="1400" dirty="0">
                <a:latin typeface="Calibri" panose="020F0502020204030204" pitchFamily="34" charset="0"/>
                <a:ea typeface="Calibri" panose="020F0502020204030204" pitchFamily="34" charset="0"/>
                <a:cs typeface="Vrinda" panose="020B0502040204020203" pitchFamily="34" charset="0"/>
              </a:rPr>
              <a:t>arXiv:</a:t>
            </a:r>
            <a:r>
              <a:rPr lang="en-IN" sz="1400" dirty="0">
                <a:effectLst/>
                <a:latin typeface="Calibri" panose="020F0502020204030204" pitchFamily="34" charset="0"/>
                <a:ea typeface="Calibri" panose="020F0502020204030204" pitchFamily="34" charset="0"/>
                <a:cs typeface="Vrinda" panose="020B0502040204020203" pitchFamily="34" charset="0"/>
              </a:rPr>
              <a:t>2302.03706</a:t>
            </a:r>
            <a:endParaRPr lang="en-IN" sz="1400" dirty="0"/>
          </a:p>
        </p:txBody>
      </p:sp>
    </p:spTree>
    <p:extLst>
      <p:ext uri="{BB962C8B-B14F-4D97-AF65-F5344CB8AC3E}">
        <p14:creationId xmlns:p14="http://schemas.microsoft.com/office/powerpoint/2010/main" val="1895124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4B57A7-2E7C-425B-9EDB-87208FAF7BEE}"/>
              </a:ext>
            </a:extLst>
          </p:cNvPr>
          <p:cNvSpPr txBox="1"/>
          <p:nvPr/>
        </p:nvSpPr>
        <p:spPr>
          <a:xfrm>
            <a:off x="395370" y="1415637"/>
            <a:ext cx="11547564" cy="375552"/>
          </a:xfrm>
          <a:prstGeom prst="rect">
            <a:avLst/>
          </a:prstGeom>
          <a:noFill/>
        </p:spPr>
        <p:txBody>
          <a:bodyPr wrap="square">
            <a:spAutoFit/>
          </a:bodyPr>
          <a:lstStyle/>
          <a:p>
            <a:pPr>
              <a:lnSpc>
                <a:spcPct val="107000"/>
              </a:lnSpc>
              <a:spcAft>
                <a:spcPts val="800"/>
              </a:spcAft>
            </a:pPr>
            <a:r>
              <a:rPr lang="en-IN" sz="1800" dirty="0">
                <a:effectLst/>
                <a:latin typeface="Calibri" panose="020F0502020204030204" pitchFamily="34" charset="0"/>
                <a:ea typeface="Calibri" panose="020F0502020204030204" pitchFamily="34" charset="0"/>
                <a:cs typeface="Vrinda" panose="020B0502040204020203" pitchFamily="34" charset="0"/>
              </a:rPr>
              <a:t> </a:t>
            </a:r>
            <a:endParaRPr lang="en-IN" sz="2400" dirty="0">
              <a:effectLst/>
              <a:latin typeface="Calibri" panose="020F0502020204030204" pitchFamily="34" charset="0"/>
              <a:ea typeface="Calibri" panose="020F0502020204030204" pitchFamily="34" charset="0"/>
              <a:cs typeface="Vrinda" panose="020B0502040204020203" pitchFamily="34" charset="0"/>
            </a:endParaRPr>
          </a:p>
        </p:txBody>
      </p:sp>
      <mc:AlternateContent xmlns:mc="http://schemas.openxmlformats.org/markup-compatibility/2006" xmlns:a14="http://schemas.microsoft.com/office/drawing/2010/main">
        <mc:Choice Requires="a14">
          <p:graphicFrame>
            <p:nvGraphicFramePr>
              <p:cNvPr id="8" name="Diagram 7">
                <a:extLst>
                  <a:ext uri="{FF2B5EF4-FFF2-40B4-BE49-F238E27FC236}">
                    <a16:creationId xmlns:a16="http://schemas.microsoft.com/office/drawing/2014/main" id="{75E1E45B-E2F1-A6B2-64F5-FF8013C9FE30}"/>
                  </a:ext>
                </a:extLst>
              </p:cNvPr>
              <p:cNvGraphicFramePr/>
              <p:nvPr>
                <p:extLst>
                  <p:ext uri="{D42A27DB-BD31-4B8C-83A1-F6EECF244321}">
                    <p14:modId xmlns:p14="http://schemas.microsoft.com/office/powerpoint/2010/main" val="1484742513"/>
                  </p:ext>
                </p:extLst>
              </p:nvPr>
            </p:nvGraphicFramePr>
            <p:xfrm>
              <a:off x="-60385" y="1126067"/>
              <a:ext cx="12003319" cy="525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Diagram 7">
                <a:extLst>
                  <a:ext uri="{FF2B5EF4-FFF2-40B4-BE49-F238E27FC236}">
                    <a16:creationId xmlns:a16="http://schemas.microsoft.com/office/drawing/2014/main" id="{75E1E45B-E2F1-A6B2-64F5-FF8013C9FE30}"/>
                  </a:ext>
                </a:extLst>
              </p:cNvPr>
              <p:cNvGraphicFramePr/>
              <p:nvPr>
                <p:extLst>
                  <p:ext uri="{D42A27DB-BD31-4B8C-83A1-F6EECF244321}">
                    <p14:modId xmlns:p14="http://schemas.microsoft.com/office/powerpoint/2010/main" val="1484742513"/>
                  </p:ext>
                </p:extLst>
              </p:nvPr>
            </p:nvGraphicFramePr>
            <p:xfrm>
              <a:off x="-60385" y="1126067"/>
              <a:ext cx="12003319" cy="52574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2" name="TextBox 1">
            <a:extLst>
              <a:ext uri="{FF2B5EF4-FFF2-40B4-BE49-F238E27FC236}">
                <a16:creationId xmlns:a16="http://schemas.microsoft.com/office/drawing/2014/main" id="{1DAE6B6B-626F-CF05-5C50-BA1A68F57061}"/>
              </a:ext>
            </a:extLst>
          </p:cNvPr>
          <p:cNvSpPr txBox="1"/>
          <p:nvPr/>
        </p:nvSpPr>
        <p:spPr>
          <a:xfrm>
            <a:off x="395370" y="39837"/>
            <a:ext cx="6094562" cy="400110"/>
          </a:xfrm>
          <a:prstGeom prst="rect">
            <a:avLst/>
          </a:prstGeom>
          <a:noFill/>
        </p:spPr>
        <p:txBody>
          <a:bodyPr wrap="square">
            <a:spAutoFit/>
          </a:bodyPr>
          <a:lstStyle/>
          <a:p>
            <a:r>
              <a:rPr lang="en-US" sz="2000" b="1" dirty="0">
                <a:effectLst/>
                <a:ea typeface="Arial" panose="020B0604020202020204" pitchFamily="34" charset="0"/>
              </a:rPr>
              <a:t>Introduction</a:t>
            </a:r>
          </a:p>
        </p:txBody>
      </p:sp>
    </p:spTree>
    <p:extLst>
      <p:ext uri="{BB962C8B-B14F-4D97-AF65-F5344CB8AC3E}">
        <p14:creationId xmlns:p14="http://schemas.microsoft.com/office/powerpoint/2010/main" val="1933713517"/>
      </p:ext>
    </p:extLst>
  </p:cSld>
  <p:clrMapOvr>
    <a:masterClrMapping/>
  </p:clrMapOvr>
  <mc:AlternateContent xmlns:mc="http://schemas.openxmlformats.org/markup-compatibility/2006" xmlns:p14="http://schemas.microsoft.com/office/powerpoint/2010/main">
    <mc:Choice Requires="p14">
      <p:transition spd="slow" p14:dur="2000" advTm="8421"/>
    </mc:Choice>
    <mc:Fallback xmlns="">
      <p:transition spd="slow" advTm="842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4B57A7-2E7C-425B-9EDB-87208FAF7BEE}"/>
              </a:ext>
            </a:extLst>
          </p:cNvPr>
          <p:cNvSpPr txBox="1"/>
          <p:nvPr/>
        </p:nvSpPr>
        <p:spPr>
          <a:xfrm>
            <a:off x="395370" y="1415637"/>
            <a:ext cx="11547564" cy="375552"/>
          </a:xfrm>
          <a:prstGeom prst="rect">
            <a:avLst/>
          </a:prstGeom>
          <a:noFill/>
        </p:spPr>
        <p:txBody>
          <a:bodyPr wrap="square">
            <a:spAutoFit/>
          </a:bodyPr>
          <a:lstStyle/>
          <a:p>
            <a:pPr>
              <a:lnSpc>
                <a:spcPct val="107000"/>
              </a:lnSpc>
              <a:spcAft>
                <a:spcPts val="800"/>
              </a:spcAft>
            </a:pPr>
            <a:r>
              <a:rPr lang="en-IN" sz="1800" dirty="0">
                <a:effectLst/>
                <a:latin typeface="Calibri" panose="020F0502020204030204" pitchFamily="34" charset="0"/>
                <a:ea typeface="Calibri" panose="020F0502020204030204" pitchFamily="34" charset="0"/>
                <a:cs typeface="Vrinda" panose="020B0502040204020203" pitchFamily="34" charset="0"/>
              </a:rPr>
              <a:t> </a:t>
            </a:r>
            <a:endParaRPr lang="en-IN" sz="2400" dirty="0">
              <a:effectLst/>
              <a:latin typeface="Calibri" panose="020F0502020204030204" pitchFamily="34" charset="0"/>
              <a:ea typeface="Calibri" panose="020F0502020204030204" pitchFamily="34" charset="0"/>
              <a:cs typeface="Vrinda" panose="020B0502040204020203" pitchFamily="34" charset="0"/>
            </a:endParaRPr>
          </a:p>
        </p:txBody>
      </p:sp>
      <mc:AlternateContent xmlns:mc="http://schemas.openxmlformats.org/markup-compatibility/2006" xmlns:a14="http://schemas.microsoft.com/office/drawing/2010/main">
        <mc:Choice Requires="a14">
          <p:graphicFrame>
            <p:nvGraphicFramePr>
              <p:cNvPr id="8" name="Diagram 7">
                <a:extLst>
                  <a:ext uri="{FF2B5EF4-FFF2-40B4-BE49-F238E27FC236}">
                    <a16:creationId xmlns:a16="http://schemas.microsoft.com/office/drawing/2014/main" id="{75E1E45B-E2F1-A6B2-64F5-FF8013C9FE30}"/>
                  </a:ext>
                </a:extLst>
              </p:cNvPr>
              <p:cNvGraphicFramePr/>
              <p:nvPr/>
            </p:nvGraphicFramePr>
            <p:xfrm>
              <a:off x="-60385" y="1126067"/>
              <a:ext cx="12003319" cy="5257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8" name="Diagram 7">
                <a:extLst>
                  <a:ext uri="{FF2B5EF4-FFF2-40B4-BE49-F238E27FC236}">
                    <a16:creationId xmlns:a16="http://schemas.microsoft.com/office/drawing/2014/main" id="{75E1E45B-E2F1-A6B2-64F5-FF8013C9FE30}"/>
                  </a:ext>
                </a:extLst>
              </p:cNvPr>
              <p:cNvGraphicFramePr/>
              <p:nvPr/>
            </p:nvGraphicFramePr>
            <p:xfrm>
              <a:off x="-60385" y="1126067"/>
              <a:ext cx="12003319" cy="52574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2" name="TextBox 1">
            <a:extLst>
              <a:ext uri="{FF2B5EF4-FFF2-40B4-BE49-F238E27FC236}">
                <a16:creationId xmlns:a16="http://schemas.microsoft.com/office/drawing/2014/main" id="{1DAE6B6B-626F-CF05-5C50-BA1A68F57061}"/>
              </a:ext>
            </a:extLst>
          </p:cNvPr>
          <p:cNvSpPr txBox="1"/>
          <p:nvPr/>
        </p:nvSpPr>
        <p:spPr>
          <a:xfrm>
            <a:off x="395370" y="39837"/>
            <a:ext cx="6094562" cy="400110"/>
          </a:xfrm>
          <a:prstGeom prst="rect">
            <a:avLst/>
          </a:prstGeom>
          <a:noFill/>
        </p:spPr>
        <p:txBody>
          <a:bodyPr wrap="square">
            <a:spAutoFit/>
          </a:bodyPr>
          <a:lstStyle/>
          <a:p>
            <a:r>
              <a:rPr lang="en-US" sz="2000" b="1" dirty="0">
                <a:effectLst/>
                <a:ea typeface="Arial" panose="020B0604020202020204" pitchFamily="34" charset="0"/>
              </a:rPr>
              <a:t>Introduction</a:t>
            </a:r>
          </a:p>
        </p:txBody>
      </p:sp>
    </p:spTree>
    <p:extLst>
      <p:ext uri="{BB962C8B-B14F-4D97-AF65-F5344CB8AC3E}">
        <p14:creationId xmlns:p14="http://schemas.microsoft.com/office/powerpoint/2010/main" val="3280431090"/>
      </p:ext>
    </p:extLst>
  </p:cSld>
  <p:clrMapOvr>
    <a:masterClrMapping/>
  </p:clrMapOvr>
  <mc:AlternateContent xmlns:mc="http://schemas.openxmlformats.org/markup-compatibility/2006" xmlns:p14="http://schemas.microsoft.com/office/powerpoint/2010/main">
    <mc:Choice Requires="p14">
      <p:transition spd="slow" p14:dur="2000" advTm="8421"/>
    </mc:Choice>
    <mc:Fallback xmlns="">
      <p:transition spd="slow" advTm="842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Description automatically generated">
            <a:extLst>
              <a:ext uri="{FF2B5EF4-FFF2-40B4-BE49-F238E27FC236}">
                <a16:creationId xmlns:a16="http://schemas.microsoft.com/office/drawing/2014/main" id="{C2CFA316-D97B-D98D-F2C9-0C85BC723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7" y="1522288"/>
            <a:ext cx="4129700" cy="4041545"/>
          </a:xfrm>
          <a:prstGeom prst="rect">
            <a:avLst/>
          </a:prstGeom>
        </p:spPr>
      </p:pic>
      <p:pic>
        <p:nvPicPr>
          <p:cNvPr id="8" name="Picture 7">
            <a:extLst>
              <a:ext uri="{FF2B5EF4-FFF2-40B4-BE49-F238E27FC236}">
                <a16:creationId xmlns:a16="http://schemas.microsoft.com/office/drawing/2014/main" id="{A1BE2D17-ABC9-AC4C-EC39-F350DD0AA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648" y="3915282"/>
            <a:ext cx="716339" cy="71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Rounded Corners 32">
            <a:extLst>
              <a:ext uri="{FF2B5EF4-FFF2-40B4-BE49-F238E27FC236}">
                <a16:creationId xmlns:a16="http://schemas.microsoft.com/office/drawing/2014/main" id="{3A6CB116-9542-472B-276D-76FF895A5C07}"/>
              </a:ext>
            </a:extLst>
          </p:cNvPr>
          <p:cNvSpPr/>
          <p:nvPr/>
        </p:nvSpPr>
        <p:spPr>
          <a:xfrm>
            <a:off x="4436176" y="3735867"/>
            <a:ext cx="7543037" cy="2693697"/>
          </a:xfrm>
          <a:prstGeom prst="round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IN"/>
          </a:p>
        </p:txBody>
      </p:sp>
      <p:sp>
        <p:nvSpPr>
          <p:cNvPr id="28" name="Rectangle: Rounded Corners 27">
            <a:extLst>
              <a:ext uri="{FF2B5EF4-FFF2-40B4-BE49-F238E27FC236}">
                <a16:creationId xmlns:a16="http://schemas.microsoft.com/office/drawing/2014/main" id="{699DBBA0-04AE-6EA6-F138-5A00B71E1560}"/>
              </a:ext>
            </a:extLst>
          </p:cNvPr>
          <p:cNvSpPr/>
          <p:nvPr/>
        </p:nvSpPr>
        <p:spPr>
          <a:xfrm>
            <a:off x="457200" y="47417"/>
            <a:ext cx="7872594" cy="34719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C44B57A7-2E7C-425B-9EDB-87208FAF7BEE}"/>
              </a:ext>
            </a:extLst>
          </p:cNvPr>
          <p:cNvSpPr txBox="1"/>
          <p:nvPr/>
        </p:nvSpPr>
        <p:spPr>
          <a:xfrm>
            <a:off x="420227" y="3556"/>
            <a:ext cx="8229600" cy="405624"/>
          </a:xfrm>
          <a:prstGeom prst="rect">
            <a:avLst/>
          </a:prstGeom>
          <a:noFill/>
        </p:spPr>
        <p:txBody>
          <a:bodyPr wrap="square">
            <a:spAutoFit/>
          </a:bodyPr>
          <a:lstStyle/>
          <a:p>
            <a:pPr>
              <a:lnSpc>
                <a:spcPct val="107000"/>
              </a:lnSpc>
              <a:spcAft>
                <a:spcPts val="800"/>
              </a:spcAft>
            </a:pPr>
            <a:r>
              <a:rPr lang="en-US" sz="2000" dirty="0">
                <a:solidFill>
                  <a:schemeClr val="bg1"/>
                </a:solidFill>
              </a:rPr>
              <a:t>GRAVITATIONAL WAVES FROM PULSATING COMPACT STARS</a:t>
            </a:r>
            <a:endParaRPr lang="en-IN" sz="2000" dirty="0">
              <a:solidFill>
                <a:schemeClr val="bg1"/>
              </a:solidFill>
              <a:latin typeface="Calibri" panose="020F0502020204030204" pitchFamily="34" charset="0"/>
              <a:ea typeface="Calibri" panose="020F0502020204030204" pitchFamily="34" charset="0"/>
              <a:cs typeface="Vrinda" panose="020B0502040204020203"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DD4FF3-0F53-9FA6-2169-B9E45533C4CB}"/>
                  </a:ext>
                </a:extLst>
              </p:cNvPr>
              <p:cNvSpPr txBox="1"/>
              <p:nvPr/>
            </p:nvSpPr>
            <p:spPr>
              <a:xfrm>
                <a:off x="4467943" y="3670133"/>
                <a:ext cx="6618107" cy="2644955"/>
              </a:xfrm>
              <a:prstGeom prst="rect">
                <a:avLst/>
              </a:prstGeom>
              <a:noFill/>
            </p:spPr>
            <p:txBody>
              <a:bodyPr wrap="square">
                <a:spAutoFit/>
              </a:bodyPr>
              <a:lstStyle/>
              <a:p>
                <a:pPr algn="ctr">
                  <a:lnSpc>
                    <a:spcPct val="150000"/>
                  </a:lnSpc>
                  <a:spcAft>
                    <a:spcPts val="800"/>
                  </a:spcAft>
                </a:pPr>
                <a14:m>
                  <m:oMathPara xmlns:m="http://schemas.openxmlformats.org/officeDocument/2006/math">
                    <m:oMathParaPr>
                      <m:jc m:val="left"/>
                    </m:oMathParaPr>
                    <m:oMath xmlns:m="http://schemas.openxmlformats.org/officeDocument/2006/math">
                      <m:sSub>
                        <m:sSubPr>
                          <m:ctrlPr>
                            <a:rPr lang="en-IN" sz="1800" i="1" smtClean="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b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h</m:t>
                          </m:r>
                        </m:e>
                        <m: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sub>
                      </m:s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sSub>
                        <m:sSub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b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h</m:t>
                          </m:r>
                        </m:e>
                        <m: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0</m:t>
                          </m:r>
                        </m:sub>
                      </m:sSub>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𝜒</m:t>
                          </m:r>
                        </m:e>
                      </m:func>
                      <m:d>
                        <m:dPr>
                          <m:begChr m:val="["/>
                          <m:endChr m:val="]"/>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dPr>
                        <m:e>
                          <m:f>
                            <m:f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Pr>
                            <m:num>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1</m:t>
                              </m:r>
                            </m:num>
                            <m:den>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den>
                          </m:f>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𝑖</m:t>
                              </m:r>
                            </m:e>
                          </m:func>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𝑖</m:t>
                              </m:r>
                            </m:e>
                          </m:func>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𝜒</m:t>
                              </m:r>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𝛺</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𝑡</m:t>
                                  </m:r>
                                </m:e>
                              </m:func>
                            </m:e>
                          </m:func>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f>
                            <m:f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Pr>
                            <m:num>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1+</m:t>
                              </m:r>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sSup>
                                    <m:sSup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p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e>
                                    <m:sup>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sup>
                                  </m:sSup>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𝑖</m:t>
                                  </m:r>
                                </m:e>
                              </m:func>
                            </m:num>
                            <m:den>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den>
                          </m:f>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𝜒</m:t>
                              </m:r>
                            </m:e>
                          </m:func>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𝛺</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𝑡</m:t>
                              </m:r>
                            </m:e>
                          </m:func>
                        </m:e>
                      </m:d>
                    </m:oMath>
                  </m:oMathPara>
                </a14:m>
                <a:endParaRPr lang="en-IN" sz="1800" i="1" dirty="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endParaRPr>
              </a:p>
              <a:p>
                <a:pPr algn="ctr">
                  <a:lnSpc>
                    <a:spcPct val="150000"/>
                  </a:lnSpc>
                  <a:spcAft>
                    <a:spcPts val="800"/>
                  </a:spcAft>
                </a:pPr>
                <a14:m>
                  <m:oMathPara xmlns:m="http://schemas.openxmlformats.org/officeDocument/2006/math">
                    <m:oMathParaPr>
                      <m:jc m:val="left"/>
                    </m:oMathParaPr>
                    <m:oMath xmlns:m="http://schemas.openxmlformats.org/officeDocument/2006/math">
                      <m:sSub>
                        <m:sSubPr>
                          <m:ctrlPr>
                            <a:rPr lang="en-IN" sz="1800" i="1" smtClean="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b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h</m:t>
                          </m:r>
                        </m:e>
                        <m: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sub>
                      </m:s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sSub>
                        <m:sSub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b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h</m:t>
                          </m:r>
                        </m:e>
                        <m: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0</m:t>
                          </m:r>
                        </m:sub>
                      </m:sSub>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𝜒</m:t>
                          </m:r>
                        </m:e>
                      </m:func>
                      <m:d>
                        <m:dPr>
                          <m:begChr m:val="["/>
                          <m:endChr m:val="]"/>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dPr>
                        <m:e>
                          <m:f>
                            <m:f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Pr>
                            <m:num>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1</m:t>
                              </m:r>
                            </m:num>
                            <m:den>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den>
                          </m:f>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𝑖</m:t>
                              </m:r>
                            </m:e>
                          </m:func>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𝜒</m:t>
                              </m:r>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𝛺</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𝑡</m:t>
                                  </m:r>
                                </m:e>
                              </m:func>
                            </m:e>
                          </m:func>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𝑐𝑜𝑠</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𝑖</m:t>
                              </m:r>
                            </m:e>
                          </m:func>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𝜒</m:t>
                              </m:r>
                            </m:e>
                          </m:func>
                          <m:func>
                            <m:func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uncPr>
                            <m:fNa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𝑠𝑖𝑛</m:t>
                              </m:r>
                            </m:fName>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𝛺</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𝑡</m:t>
                              </m:r>
                            </m:e>
                          </m:func>
                        </m:e>
                      </m:d>
                    </m:oMath>
                  </m:oMathPara>
                </a14:m>
                <a:endParaRPr lang="en-IN" sz="1800" dirty="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endParaRPr>
              </a:p>
              <a:p>
                <a:pPr>
                  <a:lnSpc>
                    <a:spcPct val="150000"/>
                  </a:lnSpc>
                  <a:spcAft>
                    <a:spcPts val="800"/>
                  </a:spcAft>
                </a:pPr>
                <a:r>
                  <a:rPr lang="en-IN" dirty="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a:t>   χ</a:t>
                </a:r>
                <a:r>
                  <a:rPr lang="en-IN" dirty="0">
                    <a:solidFill>
                      <a:schemeClr val="tx1">
                        <a:lumMod val="95000"/>
                        <a:lumOff val="5000"/>
                      </a:schemeClr>
                    </a:solidFill>
                    <a:latin typeface="Cambria Math" panose="02040503050406030204" pitchFamily="18" charset="0"/>
                    <a:ea typeface="Cambria Math" panose="02040503050406030204" pitchFamily="18" charset="0"/>
                    <a:cs typeface="Vrinda" panose="020B0502040204020203" pitchFamily="34" charset="0"/>
                  </a:rPr>
                  <a:t> → 0</a:t>
                </a:r>
                <a:r>
                  <a:rPr lang="en-IN" dirty="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a:t> </a:t>
                </a:r>
                <a:r>
                  <a:rPr lang="en-IN" dirty="0">
                    <a:solidFill>
                      <a:schemeClr val="tx1">
                        <a:lumMod val="95000"/>
                        <a:lumOff val="5000"/>
                      </a:schemeClr>
                    </a:solidFill>
                    <a:latin typeface="Cambria Math" panose="02040503050406030204" pitchFamily="18" charset="0"/>
                    <a:ea typeface="Cambria Math" panose="02040503050406030204" pitchFamily="18" charset="0"/>
                    <a:cs typeface="Vrinda" panose="020B0502040204020203" pitchFamily="34" charset="0"/>
                  </a:rPr>
                  <a:t>       </a:t>
                </a:r>
                <a14:m>
                  <m:oMath xmlns:m="http://schemas.openxmlformats.org/officeDocument/2006/math">
                    <m:sSub>
                      <m:sSubPr>
                        <m:ctrlPr>
                          <a:rPr lang="en-IN" sz="1800" i="1" smtClean="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b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h</m:t>
                        </m:r>
                      </m:e>
                      <m: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0</m:t>
                        </m:r>
                      </m:sub>
                    </m:s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m:t>
                    </m:r>
                    <m:f>
                      <m:f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Pr>
                      <m:num>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4</m:t>
                        </m:r>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𝐺</m:t>
                        </m:r>
                      </m:num>
                      <m:den>
                        <m:sSup>
                          <m:sSup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p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𝑐</m:t>
                            </m:r>
                          </m:e>
                          <m:sup>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4</m:t>
                            </m:r>
                          </m:sup>
                        </m:sSup>
                      </m:den>
                    </m:f>
                    <m:sSup>
                      <m:sSup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p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𝛺</m:t>
                        </m:r>
                      </m:e>
                      <m:sup>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2</m:t>
                        </m:r>
                      </m:sup>
                    </m:sSup>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𝜖</m:t>
                    </m:r>
                    <m:f>
                      <m:f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fPr>
                      <m:num>
                        <m:sSub>
                          <m:sSubPr>
                            <m:ctrlP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ctrlPr>
                          </m:sSubPr>
                          <m:e>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𝐼</m:t>
                            </m:r>
                          </m:e>
                          <m:sub>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𝑥𝑥</m:t>
                            </m:r>
                          </m:sub>
                        </m:sSub>
                      </m:num>
                      <m:den>
                        <m:r>
                          <a:rPr lang="en-IN" sz="1800" i="1">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m:t>𝑑</m:t>
                        </m:r>
                      </m:den>
                    </m:f>
                  </m:oMath>
                </a14:m>
                <a:r>
                  <a:rPr lang="en-IN" sz="1800" dirty="0">
                    <a:solidFill>
                      <a:schemeClr val="tx1">
                        <a:lumMod val="95000"/>
                        <a:lumOff val="5000"/>
                      </a:schemeClr>
                    </a:solidFill>
                    <a:effectLst/>
                    <a:latin typeface="Cambria Math" panose="02040503050406030204" pitchFamily="18" charset="0"/>
                    <a:ea typeface="Cambria Math" panose="02040503050406030204" pitchFamily="18" charset="0"/>
                    <a:cs typeface="Vrinda" panose="020B0502040204020203" pitchFamily="34" charset="0"/>
                  </a:rPr>
                  <a:t>,         </a:t>
                </a:r>
                <a14:m>
                  <m:oMath xmlns:m="http://schemas.openxmlformats.org/officeDocument/2006/math">
                    <m:r>
                      <a:rPr lang="en-IN" i="1">
                        <a:latin typeface="Cambria Math" panose="02040503050406030204" pitchFamily="18" charset="0"/>
                      </a:rPr>
                      <m:t>𝜖</m:t>
                    </m:r>
                    <m:r>
                      <a:rPr lang="en-IN">
                        <a:latin typeface="Cambria Math" panose="02040503050406030204" pitchFamily="18" charset="0"/>
                      </a:rPr>
                      <m:t>=</m:t>
                    </m:r>
                    <m:f>
                      <m:fPr>
                        <m:ctrlPr>
                          <a:rPr lang="en-IN" i="1">
                            <a:latin typeface="Cambria Math" panose="02040503050406030204" pitchFamily="18" charset="0"/>
                          </a:rPr>
                        </m:ctrlPr>
                      </m:fPr>
                      <m:num>
                        <m:sSub>
                          <m:sSubPr>
                            <m:ctrlPr>
                              <a:rPr lang="en-IN" i="1">
                                <a:latin typeface="Cambria Math" panose="02040503050406030204" pitchFamily="18" charset="0"/>
                              </a:rPr>
                            </m:ctrlPr>
                          </m:sSubPr>
                          <m:e>
                            <m:r>
                              <a:rPr lang="en-IN" i="1">
                                <a:latin typeface="Cambria Math" panose="02040503050406030204" pitchFamily="18" charset="0"/>
                              </a:rPr>
                              <m:t>𝐼</m:t>
                            </m:r>
                          </m:e>
                          <m:sub>
                            <m:r>
                              <a:rPr lang="en-IN" i="1">
                                <a:latin typeface="Cambria Math" panose="02040503050406030204" pitchFamily="18" charset="0"/>
                              </a:rPr>
                              <m:t>𝑧𝑧</m:t>
                            </m:r>
                          </m:sub>
                        </m:sSub>
                        <m:r>
                          <a:rPr lang="en-IN">
                            <a:latin typeface="Cambria Math" panose="02040503050406030204" pitchFamily="18" charset="0"/>
                          </a:rPr>
                          <m:t>−</m:t>
                        </m:r>
                        <m:sSub>
                          <m:sSubPr>
                            <m:ctrlPr>
                              <a:rPr lang="en-IN" i="1">
                                <a:latin typeface="Cambria Math" panose="02040503050406030204" pitchFamily="18" charset="0"/>
                              </a:rPr>
                            </m:ctrlPr>
                          </m:sSubPr>
                          <m:e>
                            <m:r>
                              <a:rPr lang="en-IN" i="1">
                                <a:latin typeface="Cambria Math" panose="02040503050406030204" pitchFamily="18" charset="0"/>
                              </a:rPr>
                              <m:t>𝐼</m:t>
                            </m:r>
                          </m:e>
                          <m:sub>
                            <m:r>
                              <a:rPr lang="en-IN" i="1">
                                <a:latin typeface="Cambria Math" panose="02040503050406030204" pitchFamily="18" charset="0"/>
                              </a:rPr>
                              <m:t>𝑥𝑥</m:t>
                            </m:r>
                          </m:sub>
                        </m:sSub>
                      </m:num>
                      <m:den>
                        <m:sSub>
                          <m:sSubPr>
                            <m:ctrlPr>
                              <a:rPr lang="en-IN" i="1">
                                <a:latin typeface="Cambria Math" panose="02040503050406030204" pitchFamily="18" charset="0"/>
                              </a:rPr>
                            </m:ctrlPr>
                          </m:sSubPr>
                          <m:e>
                            <m:r>
                              <a:rPr lang="en-IN" i="1">
                                <a:latin typeface="Cambria Math" panose="02040503050406030204" pitchFamily="18" charset="0"/>
                              </a:rPr>
                              <m:t>𝐼</m:t>
                            </m:r>
                          </m:e>
                          <m:sub>
                            <m:r>
                              <a:rPr lang="en-IN" i="1">
                                <a:latin typeface="Cambria Math" panose="02040503050406030204" pitchFamily="18" charset="0"/>
                              </a:rPr>
                              <m:t>𝑥𝑥</m:t>
                            </m:r>
                          </m:sub>
                        </m:sSub>
                      </m:den>
                    </m:f>
                  </m:oMath>
                </a14:m>
                <a:endParaRPr lang="en-IN" dirty="0">
                  <a:solidFill>
                    <a:srgbClr val="002060"/>
                  </a:solidFill>
                </a:endParaRPr>
              </a:p>
            </p:txBody>
          </p:sp>
        </mc:Choice>
        <mc:Fallback xmlns="">
          <p:sp>
            <p:nvSpPr>
              <p:cNvPr id="4" name="TextBox 3">
                <a:extLst>
                  <a:ext uri="{FF2B5EF4-FFF2-40B4-BE49-F238E27FC236}">
                    <a16:creationId xmlns:a16="http://schemas.microsoft.com/office/drawing/2014/main" id="{19DD4FF3-0F53-9FA6-2169-B9E45533C4CB}"/>
                  </a:ext>
                </a:extLst>
              </p:cNvPr>
              <p:cNvSpPr txBox="1">
                <a:spLocks noRot="1" noChangeAspect="1" noMove="1" noResize="1" noEditPoints="1" noAdjustHandles="1" noChangeArrowheads="1" noChangeShapeType="1" noTextEdit="1"/>
              </p:cNvSpPr>
              <p:nvPr/>
            </p:nvSpPr>
            <p:spPr>
              <a:xfrm>
                <a:off x="4467943" y="3670133"/>
                <a:ext cx="6618107" cy="2644955"/>
              </a:xfrm>
              <a:prstGeom prst="rect">
                <a:avLst/>
              </a:prstGeom>
              <a:blipFill>
                <a:blip r:embed="rId7"/>
                <a:stretch>
                  <a:fillRect/>
                </a:stretch>
              </a:blipFill>
            </p:spPr>
            <p:txBody>
              <a:bodyPr/>
              <a:lstStyle/>
              <a:p>
                <a:r>
                  <a:rPr lang="en-IN">
                    <a:noFill/>
                  </a:rPr>
                  <a:t> </a:t>
                </a:r>
              </a:p>
            </p:txBody>
          </p:sp>
        </mc:Fallback>
      </mc:AlternateContent>
      <p:sp>
        <p:nvSpPr>
          <p:cNvPr id="5" name="TextBox 4">
            <a:extLst>
              <a:ext uri="{FF2B5EF4-FFF2-40B4-BE49-F238E27FC236}">
                <a16:creationId xmlns:a16="http://schemas.microsoft.com/office/drawing/2014/main" id="{F4432542-8368-04C9-56BA-ED5A192CF4ED}"/>
              </a:ext>
            </a:extLst>
          </p:cNvPr>
          <p:cNvSpPr txBox="1"/>
          <p:nvPr/>
        </p:nvSpPr>
        <p:spPr>
          <a:xfrm>
            <a:off x="5214663" y="646261"/>
            <a:ext cx="2400043" cy="532903"/>
          </a:xfrm>
          <a:prstGeom prst="rect">
            <a:avLst/>
          </a:prstGeom>
          <a:noFill/>
        </p:spPr>
        <p:txBody>
          <a:bodyPr wrap="square">
            <a:spAutoFit/>
          </a:bodyPr>
          <a:lstStyle/>
          <a:p>
            <a:pPr>
              <a:lnSpc>
                <a:spcPct val="107000"/>
              </a:lnSpc>
              <a:spcAft>
                <a:spcPts val="800"/>
              </a:spcAft>
            </a:pPr>
            <a:r>
              <a:rPr lang="en-IN" sz="2800" b="1"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M</a:t>
            </a:r>
            <a:r>
              <a:rPr lang="en-IN" sz="2800" b="1" dirty="0">
                <a:solidFill>
                  <a:schemeClr val="accent2">
                    <a:lumMod val="75000"/>
                  </a:schemeClr>
                </a:solidFill>
                <a:latin typeface="Calibri" panose="020F0502020204030204" pitchFamily="34" charset="0"/>
                <a:ea typeface="Calibri" panose="020F0502020204030204" pitchFamily="34" charset="0"/>
                <a:cs typeface="Vrinda" panose="020B0502040204020203" pitchFamily="34" charset="0"/>
              </a:rPr>
              <a:t>agnetic field</a:t>
            </a:r>
            <a:endParaRPr lang="en-IN" sz="28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6" name="Arrow: Right 5">
            <a:extLst>
              <a:ext uri="{FF2B5EF4-FFF2-40B4-BE49-F238E27FC236}">
                <a16:creationId xmlns:a16="http://schemas.microsoft.com/office/drawing/2014/main" id="{FC4BFFAA-E252-BAE6-956A-BE4B15ADDCED}"/>
              </a:ext>
            </a:extLst>
          </p:cNvPr>
          <p:cNvSpPr/>
          <p:nvPr/>
        </p:nvSpPr>
        <p:spPr>
          <a:xfrm rot="1295287">
            <a:off x="7688074" y="826335"/>
            <a:ext cx="495179" cy="214582"/>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9" name="TextBox 8">
            <a:extLst>
              <a:ext uri="{FF2B5EF4-FFF2-40B4-BE49-F238E27FC236}">
                <a16:creationId xmlns:a16="http://schemas.microsoft.com/office/drawing/2014/main" id="{FEDA6705-607F-B8C4-4770-BCDB9B481367}"/>
              </a:ext>
            </a:extLst>
          </p:cNvPr>
          <p:cNvSpPr txBox="1"/>
          <p:nvPr/>
        </p:nvSpPr>
        <p:spPr>
          <a:xfrm>
            <a:off x="5578787" y="1197339"/>
            <a:ext cx="1503870" cy="523220"/>
          </a:xfrm>
          <a:prstGeom prst="rect">
            <a:avLst/>
          </a:prstGeom>
          <a:noFill/>
        </p:spPr>
        <p:txBody>
          <a:bodyPr wrap="square">
            <a:spAutoFit/>
          </a:bodyPr>
          <a:lstStyle/>
          <a:p>
            <a:r>
              <a:rPr lang="en-IN" sz="2800" b="1" dirty="0">
                <a:solidFill>
                  <a:schemeClr val="accent2">
                    <a:lumMod val="75000"/>
                  </a:schemeClr>
                </a:solidFill>
                <a:effectLst/>
                <a:latin typeface="Calibri" panose="020F0502020204030204" pitchFamily="34" charset="0"/>
                <a:ea typeface="Calibri" panose="020F0502020204030204" pitchFamily="34" charset="0"/>
                <a:cs typeface="Vrinda" panose="020B0502040204020203" pitchFamily="34" charset="0"/>
              </a:rPr>
              <a:t>Rotation</a:t>
            </a:r>
            <a:endParaRPr lang="en-IN" sz="2800" dirty="0"/>
          </a:p>
        </p:txBody>
      </p:sp>
      <p:sp>
        <p:nvSpPr>
          <p:cNvPr id="11" name="TextBox 10">
            <a:extLst>
              <a:ext uri="{FF2B5EF4-FFF2-40B4-BE49-F238E27FC236}">
                <a16:creationId xmlns:a16="http://schemas.microsoft.com/office/drawing/2014/main" id="{3C97A1BD-FF3E-A3F2-F719-28AA8C163A34}"/>
              </a:ext>
            </a:extLst>
          </p:cNvPr>
          <p:cNvSpPr txBox="1"/>
          <p:nvPr/>
        </p:nvSpPr>
        <p:spPr>
          <a:xfrm>
            <a:off x="8554655" y="869748"/>
            <a:ext cx="2849013" cy="523220"/>
          </a:xfrm>
          <a:prstGeom prst="rect">
            <a:avLst/>
          </a:prstGeom>
          <a:noFill/>
        </p:spPr>
        <p:txBody>
          <a:bodyPr wrap="square">
            <a:spAutoFit/>
          </a:bodyPr>
          <a:lstStyle/>
          <a:p>
            <a:r>
              <a:rPr lang="en-IN" sz="2800" b="1" dirty="0">
                <a:solidFill>
                  <a:schemeClr val="accent2">
                    <a:lumMod val="75000"/>
                  </a:schemeClr>
                </a:solidFill>
                <a:latin typeface="Calibri" panose="020F0502020204030204" pitchFamily="34" charset="0"/>
                <a:ea typeface="Calibri" panose="020F0502020204030204" pitchFamily="34" charset="0"/>
                <a:cs typeface="Vrinda" panose="020B0502040204020203" pitchFamily="34" charset="0"/>
              </a:rPr>
              <a:t>Deformation</a:t>
            </a:r>
            <a:endParaRPr lang="en-IN" sz="2800" dirty="0"/>
          </a:p>
        </p:txBody>
      </p:sp>
      <p:sp>
        <p:nvSpPr>
          <p:cNvPr id="12" name="Arrow: Right 11">
            <a:extLst>
              <a:ext uri="{FF2B5EF4-FFF2-40B4-BE49-F238E27FC236}">
                <a16:creationId xmlns:a16="http://schemas.microsoft.com/office/drawing/2014/main" id="{370504A0-4843-CFC9-1AF3-A17C079D7F06}"/>
              </a:ext>
            </a:extLst>
          </p:cNvPr>
          <p:cNvSpPr/>
          <p:nvPr/>
        </p:nvSpPr>
        <p:spPr>
          <a:xfrm rot="20244289">
            <a:off x="7697590" y="1217898"/>
            <a:ext cx="495179" cy="223777"/>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N"/>
          </a:p>
        </p:txBody>
      </p:sp>
      <p:sp>
        <p:nvSpPr>
          <p:cNvPr id="24" name="TextBox 23">
            <a:extLst>
              <a:ext uri="{FF2B5EF4-FFF2-40B4-BE49-F238E27FC236}">
                <a16:creationId xmlns:a16="http://schemas.microsoft.com/office/drawing/2014/main" id="{D130502E-7712-32D3-3E03-1903D76E089F}"/>
              </a:ext>
            </a:extLst>
          </p:cNvPr>
          <p:cNvSpPr txBox="1"/>
          <p:nvPr/>
        </p:nvSpPr>
        <p:spPr>
          <a:xfrm>
            <a:off x="4768288" y="6449611"/>
            <a:ext cx="6096000" cy="307777"/>
          </a:xfrm>
          <a:prstGeom prst="rect">
            <a:avLst/>
          </a:prstGeom>
          <a:noFill/>
        </p:spPr>
        <p:txBody>
          <a:bodyPr wrap="square">
            <a:spAutoFit/>
          </a:bodyPr>
          <a:lstStyle/>
          <a:p>
            <a:r>
              <a:rPr lang="en-IN" sz="1400" dirty="0" err="1"/>
              <a:t>Bonazzola</a:t>
            </a:r>
            <a:r>
              <a:rPr lang="en-IN" sz="1400" dirty="0"/>
              <a:t> &amp; </a:t>
            </a:r>
            <a:r>
              <a:rPr lang="en-IN" sz="1400" dirty="0" err="1"/>
              <a:t>Gourgoulhon</a:t>
            </a:r>
            <a:r>
              <a:rPr lang="en-IN" sz="1400" dirty="0"/>
              <a:t> 1996</a:t>
            </a:r>
          </a:p>
        </p:txBody>
      </p:sp>
      <p:sp>
        <p:nvSpPr>
          <p:cNvPr id="32" name="Rectangle: Rounded Corners 31">
            <a:extLst>
              <a:ext uri="{FF2B5EF4-FFF2-40B4-BE49-F238E27FC236}">
                <a16:creationId xmlns:a16="http://schemas.microsoft.com/office/drawing/2014/main" id="{B701B5E8-E1B8-AC0E-D2AA-7C5708491B0A}"/>
              </a:ext>
            </a:extLst>
          </p:cNvPr>
          <p:cNvSpPr/>
          <p:nvPr/>
        </p:nvSpPr>
        <p:spPr>
          <a:xfrm>
            <a:off x="4021162" y="656841"/>
            <a:ext cx="7953313" cy="2831365"/>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IN"/>
          </a:p>
        </p:txBody>
      </p:sp>
      <p:pic>
        <p:nvPicPr>
          <p:cNvPr id="10" name="Picture 9">
            <a:extLst>
              <a:ext uri="{FF2B5EF4-FFF2-40B4-BE49-F238E27FC236}">
                <a16:creationId xmlns:a16="http://schemas.microsoft.com/office/drawing/2014/main" id="{ADE8F9FD-38F5-A0FF-3FAD-182EB5A88B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5445" y="4981632"/>
            <a:ext cx="716339" cy="71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79376C7-C7C3-74BA-9D07-DD459792A4D0}"/>
              </a:ext>
            </a:extLst>
          </p:cNvPr>
          <p:cNvSpPr txBox="1"/>
          <p:nvPr/>
        </p:nvSpPr>
        <p:spPr>
          <a:xfrm>
            <a:off x="1138906" y="2171712"/>
            <a:ext cx="345693" cy="369332"/>
          </a:xfrm>
          <a:prstGeom prst="rect">
            <a:avLst/>
          </a:prstGeom>
          <a:noFill/>
        </p:spPr>
        <p:txBody>
          <a:bodyPr wrap="square">
            <a:spAutoFit/>
          </a:bodyPr>
          <a:lstStyle/>
          <a:p>
            <a:r>
              <a:rPr lang="en-IN" dirty="0">
                <a:solidFill>
                  <a:schemeClr val="tx1">
                    <a:lumMod val="95000"/>
                    <a:lumOff val="5000"/>
                  </a:schemeClr>
                </a:solidFill>
                <a:latin typeface="Cambria Math" panose="02040503050406030204" pitchFamily="18" charset="0"/>
                <a:ea typeface="Cambria Math" panose="02040503050406030204" pitchFamily="18" charset="0"/>
                <a:cs typeface="Vrinda" panose="020B0502040204020203" pitchFamily="34" charset="0"/>
              </a:rPr>
              <a:t>d</a:t>
            </a:r>
            <a:endParaRPr lang="en-IN" dirty="0"/>
          </a:p>
        </p:txBody>
      </p:sp>
      <p:graphicFrame>
        <p:nvGraphicFramePr>
          <p:cNvPr id="18" name="Diagram 17">
            <a:extLst>
              <a:ext uri="{FF2B5EF4-FFF2-40B4-BE49-F238E27FC236}">
                <a16:creationId xmlns:a16="http://schemas.microsoft.com/office/drawing/2014/main" id="{6D300730-4218-C6D0-52B5-4E1494DF51C9}"/>
              </a:ext>
            </a:extLst>
          </p:cNvPr>
          <p:cNvGraphicFramePr/>
          <p:nvPr>
            <p:extLst>
              <p:ext uri="{D42A27DB-BD31-4B8C-83A1-F6EECF244321}">
                <p14:modId xmlns:p14="http://schemas.microsoft.com/office/powerpoint/2010/main" val="1001634192"/>
              </p:ext>
            </p:extLst>
          </p:nvPr>
        </p:nvGraphicFramePr>
        <p:xfrm>
          <a:off x="4108542" y="1902486"/>
          <a:ext cx="7812145" cy="109057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377841888"/>
      </p:ext>
    </p:extLst>
  </p:cSld>
  <p:clrMapOvr>
    <a:masterClrMapping/>
  </p:clrMapOvr>
  <mc:AlternateContent xmlns:mc="http://schemas.openxmlformats.org/markup-compatibility/2006" xmlns:p14="http://schemas.microsoft.com/office/powerpoint/2010/main">
    <mc:Choice Requires="p14">
      <p:transition spd="slow" p14:dur="2000" advTm="65928"/>
    </mc:Choice>
    <mc:Fallback xmlns="">
      <p:transition spd="slow" advTm="659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9">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Rectangle 11">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13">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5">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9">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1">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AE05B8DA-A796-2F3D-2BD9-23B6E2CE1E74}"/>
              </a:ext>
            </a:extLst>
          </p:cNvPr>
          <p:cNvSpPr txBox="1"/>
          <p:nvPr/>
        </p:nvSpPr>
        <p:spPr>
          <a:xfrm>
            <a:off x="4536622" y="1962613"/>
            <a:ext cx="4652887" cy="2074573"/>
          </a:xfrm>
          <a:prstGeom prst="rect">
            <a:avLst/>
          </a:prstGeom>
        </p:spPr>
        <p:txBody>
          <a:bodyPr vert="horz" lIns="91440" tIns="45720" rIns="91440" bIns="45720" rtlCol="0" anchor="ctr">
            <a:normAutofit/>
          </a:bodyPr>
          <a:lstStyle/>
          <a:p>
            <a:pPr>
              <a:spcBef>
                <a:spcPct val="0"/>
              </a:spcBef>
              <a:spcAft>
                <a:spcPts val="600"/>
              </a:spcAft>
            </a:pPr>
            <a:r>
              <a:rPr lang="en-US" sz="4800" cap="all" dirty="0">
                <a:solidFill>
                  <a:schemeClr val="accent1"/>
                </a:solidFill>
                <a:ea typeface="+mj-ea"/>
                <a:cs typeface="+mj-cs"/>
              </a:rPr>
              <a:t>Modelling NS</a:t>
            </a:r>
          </a:p>
          <a:p>
            <a:pPr>
              <a:spcBef>
                <a:spcPct val="0"/>
              </a:spcBef>
              <a:spcAft>
                <a:spcPts val="600"/>
              </a:spcAft>
            </a:pPr>
            <a:r>
              <a:rPr lang="en-US" sz="4800" cap="all" dirty="0">
                <a:solidFill>
                  <a:schemeClr val="accent1"/>
                </a:solidFill>
                <a:effectLst/>
                <a:ea typeface="+mj-ea"/>
                <a:cs typeface="+mj-cs"/>
              </a:rPr>
              <a:t>Using XNS </a:t>
            </a:r>
            <a:endParaRPr lang="en-US" sz="4800" cap="all" dirty="0">
              <a:solidFill>
                <a:schemeClr val="accent1"/>
              </a:solidFill>
              <a:ea typeface="+mj-ea"/>
              <a:cs typeface="+mj-cs"/>
            </a:endParaRPr>
          </a:p>
        </p:txBody>
      </p:sp>
      <p:sp>
        <p:nvSpPr>
          <p:cNvPr id="14" name="TextBox 13">
            <a:extLst>
              <a:ext uri="{FF2B5EF4-FFF2-40B4-BE49-F238E27FC236}">
                <a16:creationId xmlns:a16="http://schemas.microsoft.com/office/drawing/2014/main" id="{7585A42C-3F6C-6CA5-4BF1-2B57ED1DEE70}"/>
              </a:ext>
            </a:extLst>
          </p:cNvPr>
          <p:cNvSpPr txBox="1"/>
          <p:nvPr/>
        </p:nvSpPr>
        <p:spPr>
          <a:xfrm>
            <a:off x="7798862" y="3363300"/>
            <a:ext cx="1534926" cy="369332"/>
          </a:xfrm>
          <a:prstGeom prst="rect">
            <a:avLst/>
          </a:prstGeom>
          <a:noFill/>
        </p:spPr>
        <p:txBody>
          <a:bodyPr wrap="square">
            <a:spAutoFit/>
          </a:bodyPr>
          <a:lstStyle/>
          <a:p>
            <a:r>
              <a:rPr lang="en-IN" b="1" dirty="0">
                <a:latin typeface="Calibri" panose="020F0502020204030204" pitchFamily="34" charset="0"/>
                <a:ea typeface="Calibri" panose="020F0502020204030204" pitchFamily="34" charset="0"/>
                <a:cs typeface="Vrinda" panose="020B0502040204020203" pitchFamily="34" charset="0"/>
              </a:rPr>
              <a:t>Pili et al. 2014</a:t>
            </a:r>
            <a:endParaRPr lang="en-IN" b="1" dirty="0"/>
          </a:p>
        </p:txBody>
      </p:sp>
      <p:sp>
        <p:nvSpPr>
          <p:cNvPr id="4" name="TextBox 3">
            <a:extLst>
              <a:ext uri="{FF2B5EF4-FFF2-40B4-BE49-F238E27FC236}">
                <a16:creationId xmlns:a16="http://schemas.microsoft.com/office/drawing/2014/main" id="{6F94B2A5-BE6B-6CE4-1FB2-F8C724A13C43}"/>
              </a:ext>
            </a:extLst>
          </p:cNvPr>
          <p:cNvSpPr txBox="1"/>
          <p:nvPr/>
        </p:nvSpPr>
        <p:spPr>
          <a:xfrm>
            <a:off x="4536622" y="4112560"/>
            <a:ext cx="6094562" cy="738664"/>
          </a:xfrm>
          <a:prstGeom prst="rect">
            <a:avLst/>
          </a:prstGeom>
          <a:noFill/>
        </p:spPr>
        <p:txBody>
          <a:bodyPr wrap="square">
            <a:spAutoFit/>
          </a:bodyPr>
          <a:lstStyle/>
          <a:p>
            <a:r>
              <a:rPr lang="de-DE" sz="2400" dirty="0">
                <a:solidFill>
                  <a:schemeClr val="accent1">
                    <a:lumMod val="75000"/>
                    <a:lumOff val="25000"/>
                  </a:schemeClr>
                </a:solidFill>
              </a:rPr>
              <a:t>Einstein’s equation solver in GRMHD</a:t>
            </a:r>
          </a:p>
          <a:p>
            <a:endParaRPr lang="en-IN" dirty="0"/>
          </a:p>
        </p:txBody>
      </p:sp>
    </p:spTree>
    <p:extLst>
      <p:ext uri="{BB962C8B-B14F-4D97-AF65-F5344CB8AC3E}">
        <p14:creationId xmlns:p14="http://schemas.microsoft.com/office/powerpoint/2010/main" val="1971721132"/>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B6274-5FB1-4E04-B05C-E887C2531CB5}"/>
              </a:ext>
            </a:extLst>
          </p:cNvPr>
          <p:cNvSpPr txBox="1"/>
          <p:nvPr/>
        </p:nvSpPr>
        <p:spPr>
          <a:xfrm>
            <a:off x="126127" y="-88100"/>
            <a:ext cx="12065873" cy="1005083"/>
          </a:xfrm>
          <a:prstGeom prst="rect">
            <a:avLst/>
          </a:prstGeom>
          <a:noFill/>
        </p:spPr>
        <p:txBody>
          <a:bodyPr wrap="square">
            <a:spAutoFit/>
          </a:bodyPr>
          <a:lstStyle/>
          <a:p>
            <a:pPr>
              <a:lnSpc>
                <a:spcPct val="107000"/>
              </a:lnSpc>
              <a:spcAft>
                <a:spcPts val="800"/>
              </a:spcAft>
            </a:pPr>
            <a:r>
              <a:rPr lang="en-IN" sz="3200" b="1" dirty="0">
                <a:solidFill>
                  <a:schemeClr val="accent6">
                    <a:lumMod val="50000"/>
                  </a:schemeClr>
                </a:solidFill>
                <a:effectLst/>
                <a:latin typeface="Calibri" panose="020F0502020204030204" pitchFamily="34" charset="0"/>
                <a:ea typeface="Calibri" panose="020F0502020204030204" pitchFamily="34" charset="0"/>
                <a:cs typeface="Vrinda" panose="020B0502040204020203" pitchFamily="34" charset="0"/>
              </a:rPr>
              <a:t>    XNS (A code to study magnetized NSs)</a:t>
            </a:r>
            <a:endParaRPr lang="en-IN" sz="1800" dirty="0">
              <a:effectLst/>
              <a:latin typeface="Calibri" panose="020F0502020204030204" pitchFamily="34" charset="0"/>
              <a:ea typeface="Calibri" panose="020F0502020204030204" pitchFamily="34" charset="0"/>
              <a:cs typeface="Cambria Math" panose="02040503050406030204" pitchFamily="18" charset="0"/>
            </a:endParaRPr>
          </a:p>
          <a:p>
            <a:pPr>
              <a:lnSpc>
                <a:spcPct val="107000"/>
              </a:lnSpc>
              <a:spcAft>
                <a:spcPts val="800"/>
              </a:spcAft>
            </a:pPr>
            <a:endParaRPr lang="en-IN" sz="1800" dirty="0">
              <a:effectLst/>
              <a:latin typeface="Calibri" panose="020F0502020204030204" pitchFamily="34" charset="0"/>
              <a:ea typeface="Calibri" panose="020F0502020204030204" pitchFamily="34" charset="0"/>
              <a:cs typeface="Vrinda" panose="020B0502040204020203" pitchFamily="34" charset="0"/>
            </a:endParaRPr>
          </a:p>
        </p:txBody>
      </p:sp>
      <p:sp>
        <p:nvSpPr>
          <p:cNvPr id="7" name="Arrow: Right 6">
            <a:extLst>
              <a:ext uri="{FF2B5EF4-FFF2-40B4-BE49-F238E27FC236}">
                <a16:creationId xmlns:a16="http://schemas.microsoft.com/office/drawing/2014/main" id="{DEE8392A-E6D3-416D-AB5F-95CB06AD86B2}"/>
              </a:ext>
            </a:extLst>
          </p:cNvPr>
          <p:cNvSpPr/>
          <p:nvPr/>
        </p:nvSpPr>
        <p:spPr>
          <a:xfrm flipV="1">
            <a:off x="1915428" y="5838556"/>
            <a:ext cx="215660" cy="1811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graphicFrame>
            <p:nvGraphicFramePr>
              <p:cNvPr id="19" name="Diagram 18">
                <a:extLst>
                  <a:ext uri="{FF2B5EF4-FFF2-40B4-BE49-F238E27FC236}">
                    <a16:creationId xmlns:a16="http://schemas.microsoft.com/office/drawing/2014/main" id="{A1D87DBB-A643-8913-4904-ABFA74361DB2}"/>
                  </a:ext>
                </a:extLst>
              </p:cNvPr>
              <p:cNvGraphicFramePr/>
              <p:nvPr/>
            </p:nvGraphicFramePr>
            <p:xfrm>
              <a:off x="126127" y="733244"/>
              <a:ext cx="11939746" cy="5960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19" name="Diagram 18">
                <a:extLst>
                  <a:ext uri="{FF2B5EF4-FFF2-40B4-BE49-F238E27FC236}">
                    <a16:creationId xmlns:a16="http://schemas.microsoft.com/office/drawing/2014/main" id="{A1D87DBB-A643-8913-4904-ABFA74361DB2}"/>
                  </a:ext>
                </a:extLst>
              </p:cNvPr>
              <p:cNvGraphicFramePr/>
              <p:nvPr>
                <p:extLst>
                  <p:ext uri="{D42A27DB-BD31-4B8C-83A1-F6EECF244321}">
                    <p14:modId xmlns:p14="http://schemas.microsoft.com/office/powerpoint/2010/main" val="858882749"/>
                  </p:ext>
                </p:extLst>
              </p:nvPr>
            </p:nvGraphicFramePr>
            <p:xfrm>
              <a:off x="126127" y="733244"/>
              <a:ext cx="11939746" cy="59608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20" name="Arrow: Right 19">
            <a:extLst>
              <a:ext uri="{FF2B5EF4-FFF2-40B4-BE49-F238E27FC236}">
                <a16:creationId xmlns:a16="http://schemas.microsoft.com/office/drawing/2014/main" id="{E097A1A7-D093-1D4D-514F-B390EB3EEE51}"/>
              </a:ext>
            </a:extLst>
          </p:cNvPr>
          <p:cNvSpPr/>
          <p:nvPr/>
        </p:nvSpPr>
        <p:spPr>
          <a:xfrm>
            <a:off x="5742874" y="5838556"/>
            <a:ext cx="353126" cy="286200"/>
          </a:xfrm>
          <a:prstGeom prst="rightArrow">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5B8A3004-A3DB-DBC6-125D-7E194271366D}"/>
              </a:ext>
            </a:extLst>
          </p:cNvPr>
          <p:cNvSpPr txBox="1"/>
          <p:nvPr/>
        </p:nvSpPr>
        <p:spPr>
          <a:xfrm flipH="1">
            <a:off x="6012611" y="5796990"/>
            <a:ext cx="1558794" cy="369332"/>
          </a:xfrm>
          <a:prstGeom prst="rect">
            <a:avLst/>
          </a:prstGeom>
          <a:noFill/>
        </p:spPr>
        <p:txBody>
          <a:bodyPr wrap="square" rtlCol="0">
            <a:spAutoFit/>
          </a:bodyPr>
          <a:lstStyle/>
          <a:p>
            <a:r>
              <a:rPr lang="en-IN" dirty="0">
                <a:solidFill>
                  <a:schemeClr val="bg1"/>
                </a:solidFill>
              </a:rPr>
              <a:t>TOV </a:t>
            </a:r>
            <a:r>
              <a:rPr lang="en-IN" dirty="0" err="1">
                <a:solidFill>
                  <a:schemeClr val="bg1"/>
                </a:solidFill>
              </a:rPr>
              <a:t>eq</a:t>
            </a:r>
            <a:endParaRPr lang="en-IN" dirty="0">
              <a:solidFill>
                <a:schemeClr val="bg1"/>
              </a:solidFill>
            </a:endParaRPr>
          </a:p>
        </p:txBody>
      </p:sp>
    </p:spTree>
    <p:extLst>
      <p:ext uri="{BB962C8B-B14F-4D97-AF65-F5344CB8AC3E}">
        <p14:creationId xmlns:p14="http://schemas.microsoft.com/office/powerpoint/2010/main" val="2141155456"/>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97c91059-957d-40a2-9c5b-72e045873b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5FAD0096238DF49AA87D3796329F491" ma:contentTypeVersion="15" ma:contentTypeDescription="Create a new document." ma:contentTypeScope="" ma:versionID="f137c29310879cbf5a4f083df25add82">
  <xsd:schema xmlns:xsd="http://www.w3.org/2001/XMLSchema" xmlns:xs="http://www.w3.org/2001/XMLSchema" xmlns:p="http://schemas.microsoft.com/office/2006/metadata/properties" xmlns:ns3="7cac4c4b-d5ee-4292-a067-1168013f08ee" xmlns:ns4="97c91059-957d-40a2-9c5b-72e045873be9" targetNamespace="http://schemas.microsoft.com/office/2006/metadata/properties" ma:root="true" ma:fieldsID="9d6c992fe57f448905e5d3259eebd633" ns3:_="" ns4:_="">
    <xsd:import namespace="7cac4c4b-d5ee-4292-a067-1168013f08ee"/>
    <xsd:import namespace="97c91059-957d-40a2-9c5b-72e045873be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_activity" minOccurs="0"/>
                <xsd:element ref="ns4:MediaServiceObjectDetectorVersion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ac4c4b-d5ee-4292-a067-1168013f08e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91059-957d-40a2-9c5b-72e045873be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42E25F-36D8-4E1C-917F-182EDE41D545}">
  <ds:schemaRefs>
    <ds:schemaRef ds:uri="http://schemas.microsoft.com/sharepoint/v3/contenttype/forms"/>
  </ds:schemaRefs>
</ds:datastoreItem>
</file>

<file path=customXml/itemProps2.xml><?xml version="1.0" encoding="utf-8"?>
<ds:datastoreItem xmlns:ds="http://schemas.openxmlformats.org/officeDocument/2006/customXml" ds:itemID="{5D5374CF-FDE8-4CB5-87AD-8424069A6CC1}">
  <ds:schemaRefs>
    <ds:schemaRef ds:uri="http://purl.org/dc/terms/"/>
    <ds:schemaRef ds:uri="http://schemas.microsoft.com/office/2006/documentManagement/types"/>
    <ds:schemaRef ds:uri="http://purl.org/dc/dcmitype/"/>
    <ds:schemaRef ds:uri="http://schemas.microsoft.com/office/infopath/2007/PartnerControls"/>
    <ds:schemaRef ds:uri="http://www.w3.org/XML/1998/namespace"/>
    <ds:schemaRef ds:uri="7cac4c4b-d5ee-4292-a067-1168013f08ee"/>
    <ds:schemaRef ds:uri="http://purl.org/dc/elements/1.1/"/>
    <ds:schemaRef ds:uri="http://schemas.openxmlformats.org/package/2006/metadata/core-properties"/>
    <ds:schemaRef ds:uri="97c91059-957d-40a2-9c5b-72e045873be9"/>
    <ds:schemaRef ds:uri="http://schemas.microsoft.com/office/2006/metadata/properties"/>
  </ds:schemaRefs>
</ds:datastoreItem>
</file>

<file path=customXml/itemProps3.xml><?xml version="1.0" encoding="utf-8"?>
<ds:datastoreItem xmlns:ds="http://schemas.openxmlformats.org/officeDocument/2006/customXml" ds:itemID="{A67E5502-2F4B-48EA-8830-7312DF49B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ac4c4b-d5ee-4292-a067-1168013f08ee"/>
    <ds:schemaRef ds:uri="97c91059-957d-40a2-9c5b-72e045873b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DAS5Z</Template>
  <TotalTime>0</TotalTime>
  <Words>5094</Words>
  <Application>Microsoft Office PowerPoint</Application>
  <PresentationFormat>Widescreen</PresentationFormat>
  <Paragraphs>425</Paragraphs>
  <Slides>47</Slides>
  <Notes>25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Arial</vt:lpstr>
      <vt:lpstr>Bell MT</vt:lpstr>
      <vt:lpstr>Calibri</vt:lpstr>
      <vt:lpstr>Cambria</vt:lpstr>
      <vt:lpstr>Cambria Math</vt:lpstr>
      <vt:lpstr>Corbel</vt:lpstr>
      <vt:lpstr>Footlight MT Light</vt:lpstr>
      <vt:lpstr>Georgia</vt:lpstr>
      <vt:lpstr>Gill Sans MT</vt:lpstr>
      <vt:lpstr>Open Sans</vt:lpstr>
      <vt:lpstr>Symbol</vt:lpstr>
      <vt:lpstr>Trebuchet MS</vt:lpstr>
      <vt:lpstr>Wingdings</vt:lpstr>
      <vt:lpstr>Wingdings 2</vt:lpstr>
      <vt:lpstr>Dividend</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Mayusree Das</dc:creator>
  <cp:lastModifiedBy>Mayusree Das</cp:lastModifiedBy>
  <cp:revision>1</cp:revision>
  <cp:lastPrinted>2023-05-26T10:44:08Z</cp:lastPrinted>
  <dcterms:created xsi:type="dcterms:W3CDTF">2023-06-16T08:07:21Z</dcterms:created>
  <dcterms:modified xsi:type="dcterms:W3CDTF">2023-06-16T08:08:06Z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0x010100C5FAD0096238DF49AA87D3796329F491</vt:lpwstr>
  </property>
</Properties>
</file>