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2"/>
  </p:sldMasterIdLst>
  <p:notesMasterIdLst>
    <p:notesMasterId r:id="rId24"/>
  </p:notesMasterIdLst>
  <p:handoutMasterIdLst>
    <p:handoutMasterId r:id="rId25"/>
  </p:handoutMasterIdLst>
  <p:sldIdLst>
    <p:sldId id="345" r:id="rId3"/>
    <p:sldId id="347" r:id="rId4"/>
    <p:sldId id="393" r:id="rId5"/>
    <p:sldId id="392" r:id="rId6"/>
    <p:sldId id="391" r:id="rId7"/>
    <p:sldId id="377" r:id="rId8"/>
    <p:sldId id="349" r:id="rId9"/>
    <p:sldId id="394" r:id="rId10"/>
    <p:sldId id="380" r:id="rId11"/>
    <p:sldId id="354" r:id="rId12"/>
    <p:sldId id="382" r:id="rId13"/>
    <p:sldId id="386" r:id="rId14"/>
    <p:sldId id="387" r:id="rId15"/>
    <p:sldId id="389" r:id="rId16"/>
    <p:sldId id="397" r:id="rId17"/>
    <p:sldId id="398" r:id="rId18"/>
    <p:sldId id="396" r:id="rId19"/>
    <p:sldId id="400" r:id="rId20"/>
    <p:sldId id="401" r:id="rId21"/>
    <p:sldId id="399" r:id="rId22"/>
    <p:sldId id="37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472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6600"/>
    <a:srgbClr val="FF6600"/>
    <a:srgbClr val="92D05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73" autoAdjust="0"/>
  </p:normalViewPr>
  <p:slideViewPr>
    <p:cSldViewPr snapToGrid="0">
      <p:cViewPr varScale="1">
        <p:scale>
          <a:sx n="75" d="100"/>
          <a:sy n="75" d="100"/>
        </p:scale>
        <p:origin x="1260" y="78"/>
      </p:cViewPr>
      <p:guideLst>
        <p:guide orient="horz" pos="2160"/>
        <p:guide pos="2880"/>
        <p:guide pos="5472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5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96EA6-6F25-4F19-87BA-7ADCC16DAEFF}" type="datetimeFigureOut">
              <a:rPr lang="en-US" smtClean="0"/>
              <a:t>06/14/2023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Byurakan Astrophysical Observatory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E50CC-F33A-4EF4-9F12-93EC4A21A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C172E-A8B5-46F6-B05C-DFA3E2E0F207}" type="datetimeFigureOut">
              <a:rPr lang="en-US" smtClean="0"/>
              <a:t>06/14/2023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Byurakan Astrophysical Observatory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74CE4-FBD8-4481-AEFB-CA53E599A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4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63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46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73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87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2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3" y="3810002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4" name="Rectangle 23"/>
          <p:cNvSpPr/>
          <p:nvPr/>
        </p:nvSpPr>
        <p:spPr>
          <a:xfrm flipV="1">
            <a:off x="5410201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5" name="Rectangle 24"/>
          <p:cNvSpPr/>
          <p:nvPr/>
        </p:nvSpPr>
        <p:spPr>
          <a:xfrm flipV="1">
            <a:off x="5410201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" y="3675529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9" y="1136"/>
            <a:ext cx="747712" cy="365760"/>
          </a:xfrm>
        </p:spPr>
        <p:txBody>
          <a:bodyPr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48006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9"/>
            <a:ext cx="8458200" cy="1470025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20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31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483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483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7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21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34290" indent="0">
              <a:buNone/>
              <a:defRPr sz="1575" b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2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3225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098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6"/>
            <a:ext cx="4038600" cy="4341875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6"/>
            <a:ext cx="4038600" cy="4341875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35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5" y="2708519"/>
            <a:ext cx="4041775" cy="38862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6" y="2244970"/>
            <a:ext cx="4041775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34290" indent="0">
              <a:buNone/>
              <a:defRPr sz="1425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34290" indent="0">
              <a:buNone/>
              <a:defRPr sz="1425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3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83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060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2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8"/>
            <a:ext cx="5102352" cy="580508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8"/>
            <a:ext cx="3383280" cy="4580573"/>
          </a:xfrm>
        </p:spPr>
        <p:txBody>
          <a:bodyPr/>
          <a:lstStyle>
            <a:lvl1pPr marL="6858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350" b="1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07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5" y="1109162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7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20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0" name="Rectangle 29"/>
          <p:cNvSpPr/>
          <p:nvPr/>
        </p:nvSpPr>
        <p:spPr>
          <a:xfrm>
            <a:off x="1" y="308278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1" name="Rectangle 30"/>
          <p:cNvSpPr/>
          <p:nvPr/>
        </p:nvSpPr>
        <p:spPr>
          <a:xfrm flipV="1">
            <a:off x="5410183" y="360248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2" name="Rectangle 31"/>
          <p:cNvSpPr/>
          <p:nvPr/>
        </p:nvSpPr>
        <p:spPr>
          <a:xfrm flipV="1">
            <a:off x="5410201" y="440114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7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The Fifth Zeldovich Meeting, Yerevan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350"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487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rtl="0" eaLnBrk="1" latinLnBrk="0" hangingPunct="1">
        <a:spcBef>
          <a:spcPct val="0"/>
        </a:spcBef>
        <a:buNone/>
        <a:defRPr kumimoji="0"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192024" algn="l" rtl="0" eaLnBrk="1" latinLnBrk="0" hangingPunct="1">
        <a:spcBef>
          <a:spcPts val="225"/>
        </a:spcBef>
        <a:buClr>
          <a:schemeClr val="accent3"/>
        </a:buClr>
        <a:buFont typeface="Georgia"/>
        <a:buChar char="•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493776" indent="-185166" algn="l" rtl="0" eaLnBrk="1" latinLnBrk="0" hangingPunct="1">
        <a:spcBef>
          <a:spcPts val="225"/>
        </a:spcBef>
        <a:buClr>
          <a:schemeClr val="accent2"/>
        </a:buClr>
        <a:buFont typeface="Georgia"/>
        <a:buChar char="▫"/>
        <a:defRPr kumimoji="0" sz="1950" kern="1200">
          <a:solidFill>
            <a:schemeClr val="tx2"/>
          </a:solidFill>
          <a:latin typeface="+mn-lt"/>
          <a:ea typeface="+mn-ea"/>
          <a:cs typeface="+mn-cs"/>
        </a:defRPr>
      </a:lvl2pPr>
      <a:lvl3pPr marL="692658" indent="-164592" algn="l" rtl="0" eaLnBrk="1" latinLnBrk="0" hangingPunct="1">
        <a:spcBef>
          <a:spcPts val="225"/>
        </a:spcBef>
        <a:buClr>
          <a:schemeClr val="accent1"/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884682" indent="-150876" algn="l" rtl="0" eaLnBrk="1" latinLnBrk="0" hangingPunct="1">
        <a:spcBef>
          <a:spcPts val="225"/>
        </a:spcBef>
        <a:buClr>
          <a:schemeClr val="accent1"/>
        </a:buClr>
        <a:buFont typeface="Wingdings 2" panose="05020102010507070707" pitchFamily="18" charset="2"/>
        <a:buChar char=""/>
        <a:defRPr kumimoji="0" sz="1650" kern="1200">
          <a:solidFill>
            <a:schemeClr val="tx2"/>
          </a:solidFill>
          <a:latin typeface="+mn-lt"/>
          <a:ea typeface="+mn-ea"/>
          <a:cs typeface="+mn-cs"/>
        </a:defRPr>
      </a:lvl4pPr>
      <a:lvl5pPr marL="1042416" indent="-137160" algn="l" rtl="0" eaLnBrk="1" latinLnBrk="0" hangingPunct="1">
        <a:spcBef>
          <a:spcPts val="225"/>
        </a:spcBef>
        <a:buClr>
          <a:schemeClr val="accent1"/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207008" indent="-137160" algn="l" rtl="0" eaLnBrk="1" latinLnBrk="0" hangingPunct="1">
        <a:spcBef>
          <a:spcPts val="225"/>
        </a:spcBef>
        <a:buClr>
          <a:schemeClr val="accent1"/>
        </a:buClr>
        <a:buFont typeface="Wingdings 2" panose="05020102010507070707" pitchFamily="18" charset="2"/>
        <a:buChar char="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chemeClr val="accent1"/>
        </a:buClr>
        <a:buFont typeface="Wingdings 2" panose="05020102010507070707" pitchFamily="18" charset="2"/>
        <a:buChar char="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ts val="225"/>
        </a:spcBef>
        <a:buClr>
          <a:schemeClr val="accent1"/>
        </a:buClr>
        <a:buFont typeface="Wingdings 2" panose="05020102010507070707" pitchFamily="18" charset="2"/>
        <a:buChar char=""/>
        <a:defRPr kumimoji="0" sz="1125" kern="1200">
          <a:solidFill>
            <a:schemeClr val="tx2"/>
          </a:solidFill>
          <a:latin typeface="+mn-lt"/>
          <a:ea typeface="+mn-ea"/>
          <a:cs typeface="+mn-cs"/>
        </a:defRPr>
      </a:lvl8pPr>
      <a:lvl9pPr marL="1680210" indent="-137160" algn="l" rtl="0" eaLnBrk="1" latinLnBrk="0" hangingPunct="1">
        <a:spcBef>
          <a:spcPts val="225"/>
        </a:spcBef>
        <a:buClr>
          <a:schemeClr val="accent1"/>
        </a:buClr>
        <a:buFont typeface="Wingdings 2" panose="05020102010507070707" pitchFamily="18" charset="2"/>
        <a:buChar char="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2.pn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79342" y="4205288"/>
            <a:ext cx="960120" cy="457200"/>
          </a:xfrm>
        </p:spPr>
        <p:txBody>
          <a:bodyPr/>
          <a:lstStyle/>
          <a:p>
            <a:r>
              <a:rPr lang="en-US" sz="1100" smtClean="0"/>
              <a:t>14 June 2023</a:t>
            </a:r>
            <a:endParaRPr lang="en-US" sz="1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21188" y="4205288"/>
            <a:ext cx="2269142" cy="457200"/>
          </a:xfrm>
        </p:spPr>
        <p:txBody>
          <a:bodyPr/>
          <a:lstStyle/>
          <a:p>
            <a:pPr algn="l"/>
            <a:r>
              <a:rPr lang="en-US" sz="1100" smtClean="0"/>
              <a:t>The Fifth Zeldovich Meeting, Yerevan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55246" y="788937"/>
            <a:ext cx="5212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Constraining Supernova </a:t>
            </a:r>
            <a:r>
              <a:rPr 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progenitors by their locations in host galactic disc</a:t>
            </a:r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19311" y="3905531"/>
            <a:ext cx="5001877" cy="105758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Artur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Hakobyan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Arpine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Karapetyan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Lilit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Barkhudaryan</a:t>
            </a:r>
            <a:endParaRPr 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19311" y="5034171"/>
            <a:ext cx="4508500" cy="51634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Cosmology and 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Astrophysics,</a:t>
            </a:r>
          </a:p>
          <a:p>
            <a:pPr>
              <a:spcBef>
                <a:spcPts val="0"/>
              </a:spcBef>
            </a:pPr>
            <a:r>
              <a:rPr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Alikhanian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Science Laboratory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cdn.sci.news/images/enlarge8/image_9857e-HD-265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88" y="685800"/>
            <a:ext cx="3641135" cy="23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11" y="5621573"/>
            <a:ext cx="2061616" cy="923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911" y="5550517"/>
            <a:ext cx="4134512" cy="97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06623" y="638237"/>
            <a:ext cx="957264" cy="259979"/>
          </a:xfrm>
        </p:spPr>
        <p:txBody>
          <a:bodyPr/>
          <a:lstStyle/>
          <a:p>
            <a:r>
              <a:rPr lang="en-US" sz="800" smtClean="0"/>
              <a:t>14 June 2023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21988" y="638237"/>
            <a:ext cx="1820175" cy="259979"/>
          </a:xfrm>
        </p:spPr>
        <p:txBody>
          <a:bodyPr/>
          <a:lstStyle/>
          <a:p>
            <a:pPr algn="l"/>
            <a:r>
              <a:rPr lang="en-US" sz="800" smtClean="0"/>
              <a:t>The Fifth Zeldovich Meeting, Yerevan</a:t>
            </a:r>
            <a:endParaRPr lang="en-US" sz="800" dirty="0"/>
          </a:p>
        </p:txBody>
      </p:sp>
      <p:sp>
        <p:nvSpPr>
          <p:cNvPr id="15" name="Rectangle 14"/>
          <p:cNvSpPr/>
          <p:nvPr/>
        </p:nvSpPr>
        <p:spPr>
          <a:xfrm>
            <a:off x="316422" y="1427571"/>
            <a:ext cx="609907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pectroscopically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classified </a:t>
            </a: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Type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</a:t>
            </a:r>
            <a:r>
              <a:rPr lang="en-US" sz="15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US" sz="15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15</a:t>
            </a:r>
            <a:endParaRPr lang="en-US" sz="15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distances within 150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inclinations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1726042" y="1000043"/>
            <a:ext cx="2083958" cy="328899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Hakobyan+ 2020</a:t>
            </a:r>
            <a:endParaRPr lang="en-US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23" y="2464919"/>
            <a:ext cx="8209934" cy="4062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167" y="4660107"/>
            <a:ext cx="1842534" cy="1940922"/>
          </a:xfrm>
          <a:prstGeom prst="rect">
            <a:avLst/>
          </a:prstGeom>
        </p:spPr>
      </p:pic>
      <p:sp>
        <p:nvSpPr>
          <p:cNvPr id="18" name="Content Placeholder 4"/>
          <p:cNvSpPr txBox="1">
            <a:spLocks/>
          </p:cNvSpPr>
          <p:nvPr/>
        </p:nvSpPr>
        <p:spPr>
          <a:xfrm>
            <a:off x="5897755" y="990642"/>
            <a:ext cx="3175000" cy="1308058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archival Galaxy Evolution Explorer (GALEX) far- and near-UV (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Martin+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2005), Swift UV (</a:t>
            </a:r>
            <a:r>
              <a:rPr lang="en-US" sz="1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Roming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2005), and available 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images 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(Sanchez-</a:t>
            </a:r>
            <a:r>
              <a:rPr lang="en-US" sz="1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Menguiano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2018)</a:t>
            </a:r>
          </a:p>
        </p:txBody>
      </p:sp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63500" y="390145"/>
            <a:ext cx="5995813" cy="560583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deserts (SFDs)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spiral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galaxies</a:t>
            </a:r>
          </a:p>
        </p:txBody>
      </p:sp>
    </p:spTree>
    <p:extLst>
      <p:ext uri="{BB962C8B-B14F-4D97-AF65-F5344CB8AC3E}">
        <p14:creationId xmlns:p14="http://schemas.microsoft.com/office/powerpoint/2010/main" val="19806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110861" y="2713322"/>
            <a:ext cx="4769500" cy="495561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883" y="2808040"/>
            <a:ext cx="3903847" cy="396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217" y="853174"/>
            <a:ext cx="3811354" cy="1954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50" y="3147058"/>
            <a:ext cx="3445916" cy="316731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2476500" y="4460168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2654160" y="4296408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3072417" y="4502113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2904653" y="4734558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2682224" y="4836158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2330450" y="4182108"/>
            <a:ext cx="983267" cy="895350"/>
          </a:xfrm>
          <a:prstGeom prst="flowChartConnector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62600" y="2833440"/>
            <a:ext cx="1397000" cy="175126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12521762">
            <a:off x="7795998" y="1321115"/>
            <a:ext cx="443188" cy="1982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31475" y="1700804"/>
            <a:ext cx="867272" cy="194869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59" y="597923"/>
            <a:ext cx="1842534" cy="1940922"/>
          </a:xfrm>
          <a:prstGeom prst="rect">
            <a:avLst/>
          </a:prstGeom>
        </p:spPr>
      </p:pic>
      <p:sp>
        <p:nvSpPr>
          <p:cNvPr id="24" name="Flowchart: Connector 23"/>
          <p:cNvSpPr/>
          <p:nvPr/>
        </p:nvSpPr>
        <p:spPr>
          <a:xfrm>
            <a:off x="733643" y="1298556"/>
            <a:ext cx="615949" cy="608260"/>
          </a:xfrm>
          <a:prstGeom prst="flowChartConnector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040659" y="1398816"/>
            <a:ext cx="0" cy="2159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Connector 25"/>
          <p:cNvSpPr/>
          <p:nvPr/>
        </p:nvSpPr>
        <p:spPr>
          <a:xfrm>
            <a:off x="142059" y="786841"/>
            <a:ext cx="1791734" cy="1662168"/>
          </a:xfrm>
          <a:prstGeom prst="flowChartConnector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14929" y="2169513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97429" y="1585313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SFD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6729" y="1356713"/>
            <a:ext cx="447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endParaRPr lang="en-US" sz="1400" baseline="-250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179" y="493329"/>
            <a:ext cx="3167974" cy="139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6" grpId="0" animBg="1"/>
      <p:bldP spid="20" grpId="0" animBg="1"/>
      <p:bldP spid="40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883" y="2808040"/>
            <a:ext cx="3903847" cy="396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217" y="853174"/>
            <a:ext cx="3811354" cy="1954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50" y="3147058"/>
            <a:ext cx="3445916" cy="316731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2330450" y="4182108"/>
            <a:ext cx="983267" cy="895350"/>
          </a:xfrm>
          <a:prstGeom prst="flowChartConnector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999903" y="4248113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2491724" y="4747258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2793508" y="4491336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2695632" y="4580236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75300" y="4636840"/>
            <a:ext cx="1397000" cy="175126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1014721">
            <a:off x="6420956" y="1211237"/>
            <a:ext cx="443188" cy="1982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47658" y="1854552"/>
            <a:ext cx="940291" cy="194869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5"/>
          <p:cNvSpPr txBox="1">
            <a:spLocks/>
          </p:cNvSpPr>
          <p:nvPr/>
        </p:nvSpPr>
        <p:spPr>
          <a:xfrm>
            <a:off x="110861" y="2713322"/>
            <a:ext cx="4769500" cy="49556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 results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59" y="597923"/>
            <a:ext cx="1842534" cy="1940922"/>
          </a:xfrm>
          <a:prstGeom prst="rect">
            <a:avLst/>
          </a:prstGeom>
        </p:spPr>
      </p:pic>
      <p:sp>
        <p:nvSpPr>
          <p:cNvPr id="23" name="Flowchart: Connector 22"/>
          <p:cNvSpPr/>
          <p:nvPr/>
        </p:nvSpPr>
        <p:spPr>
          <a:xfrm>
            <a:off x="733643" y="1298556"/>
            <a:ext cx="615949" cy="608260"/>
          </a:xfrm>
          <a:prstGeom prst="flowChartConnector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040659" y="1398816"/>
            <a:ext cx="0" cy="2159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Connector 24"/>
          <p:cNvSpPr/>
          <p:nvPr/>
        </p:nvSpPr>
        <p:spPr>
          <a:xfrm>
            <a:off x="142059" y="786841"/>
            <a:ext cx="1791734" cy="1662168"/>
          </a:xfrm>
          <a:prstGeom prst="flowChartConnector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514929" y="2169513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97429" y="1585313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SFD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6729" y="1356713"/>
            <a:ext cx="447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endParaRPr lang="en-US" sz="1400" baseline="-250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179" y="493329"/>
            <a:ext cx="3167974" cy="139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8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883" y="2808040"/>
            <a:ext cx="3903847" cy="396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217" y="853174"/>
            <a:ext cx="3811354" cy="1954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50" y="3147058"/>
            <a:ext cx="3445916" cy="316731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2330450" y="4182108"/>
            <a:ext cx="983267" cy="895350"/>
          </a:xfrm>
          <a:prstGeom prst="flowChartConnector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972299" y="2833440"/>
            <a:ext cx="2061271" cy="175126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959599" y="4636840"/>
            <a:ext cx="2061271" cy="175126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3757234" y="4324313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3431480" y="3990268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3262917" y="5476313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2904653" y="3521708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3299070" y="4890803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2681600" y="5212731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2329826" y="5305476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2844660" y="5518113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2463036" y="3613870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3035160" y="3853830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1867339" y="4801903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1676839" y="3575683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1917568" y="4042408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1772089" y="5390531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3799501" y="5230440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3908447" y="3853830"/>
            <a:ext cx="190500" cy="177800"/>
          </a:xfrm>
          <a:prstGeom prst="star5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14841275">
            <a:off x="7066015" y="1503391"/>
            <a:ext cx="296706" cy="1804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847657" y="2005755"/>
            <a:ext cx="1085950" cy="194869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5"/>
          <p:cNvSpPr txBox="1">
            <a:spLocks/>
          </p:cNvSpPr>
          <p:nvPr/>
        </p:nvSpPr>
        <p:spPr>
          <a:xfrm>
            <a:off x="110861" y="2713322"/>
            <a:ext cx="4769500" cy="49556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 results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59" y="597923"/>
            <a:ext cx="1842534" cy="1940922"/>
          </a:xfrm>
          <a:prstGeom prst="rect">
            <a:avLst/>
          </a:prstGeom>
        </p:spPr>
      </p:pic>
      <p:sp>
        <p:nvSpPr>
          <p:cNvPr id="44" name="Flowchart: Connector 43"/>
          <p:cNvSpPr/>
          <p:nvPr/>
        </p:nvSpPr>
        <p:spPr>
          <a:xfrm>
            <a:off x="733643" y="1298556"/>
            <a:ext cx="615949" cy="608260"/>
          </a:xfrm>
          <a:prstGeom prst="flowChartConnector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1040659" y="1398816"/>
            <a:ext cx="0" cy="2159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lowchart: Connector 45"/>
          <p:cNvSpPr/>
          <p:nvPr/>
        </p:nvSpPr>
        <p:spPr>
          <a:xfrm>
            <a:off x="142059" y="786841"/>
            <a:ext cx="1791734" cy="1662168"/>
          </a:xfrm>
          <a:prstGeom prst="flowChartConnector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514929" y="2169513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197429" y="1585313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SFD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6729" y="1356713"/>
            <a:ext cx="447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endParaRPr lang="en-US" sz="1400" baseline="-250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179" y="493329"/>
            <a:ext cx="3167974" cy="139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110861" y="738874"/>
            <a:ext cx="4769500" cy="495561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 results</a:t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SFD)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655750" y="1943100"/>
            <a:ext cx="7904050" cy="32893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first time, we demonstrate that from the perspective of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dynamical timescale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SFD, its old stellar population (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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Gyr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hosts mostly faster declining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1.25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linking the LC decline rate and progenitor age, we show that the SFD phenomenon gives an excellent possibility to constrain the nature of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Ia.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i-FI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Hakobyan</a:t>
            </a:r>
            <a:r>
              <a:rPr lang="fi-FI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+ 2021, MNRAS, 505, </a:t>
            </a:r>
            <a:r>
              <a:rPr lang="fi-FI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L52)</a:t>
            </a:r>
            <a:endPara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544" y="612648"/>
            <a:ext cx="4978400" cy="368300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Constraining Type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supernovae through their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heights in edge-on galaxies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0754" y="1107268"/>
            <a:ext cx="3813851" cy="3137976"/>
            <a:chOff x="-877096" y="977822"/>
            <a:chExt cx="5003031" cy="41453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537" y="1226348"/>
              <a:ext cx="3933398" cy="389679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 rot="16200000">
              <a:off x="-2586389" y="2687115"/>
              <a:ext cx="4145323" cy="726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Location of the SN within its edge-on host </a:t>
              </a:r>
              <a:r>
                <a:rPr lang="en-US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galaxy (Hakobyan+ 2017).</a:t>
              </a:r>
              <a:endParaRPr 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458">
            <a:off x="1273441" y="1903199"/>
            <a:ext cx="2417934" cy="1629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4478524" y="873468"/>
            <a:ext cx="4457356" cy="2951127"/>
            <a:chOff x="4478524" y="873468"/>
            <a:chExt cx="4457356" cy="29511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032" y="873468"/>
              <a:ext cx="3705848" cy="2951127"/>
            </a:xfrm>
            <a:prstGeom prst="rect">
              <a:avLst/>
            </a:prstGeom>
          </p:spPr>
        </p:pic>
        <p:sp>
          <p:nvSpPr>
            <p:cNvPr id="15" name="5-Point Star 14"/>
            <p:cNvSpPr/>
            <p:nvPr/>
          </p:nvSpPr>
          <p:spPr>
            <a:xfrm rot="20471980">
              <a:off x="6427977" y="2338048"/>
              <a:ext cx="200203" cy="201840"/>
            </a:xfrm>
            <a:prstGeom prst="star5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534568" y="2477384"/>
              <a:ext cx="69891" cy="12133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 rot="16200000">
              <a:off x="3436710" y="2025865"/>
              <a:ext cx="27299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vertical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age gradients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disc stars</a:t>
              </a:r>
            </a:p>
          </p:txBody>
        </p:sp>
      </p:grpSp>
      <p:sp>
        <p:nvSpPr>
          <p:cNvPr id="17" name="Content Placeholder 4"/>
          <p:cNvSpPr txBox="1">
            <a:spLocks/>
          </p:cNvSpPr>
          <p:nvPr/>
        </p:nvSpPr>
        <p:spPr>
          <a:xfrm>
            <a:off x="7357813" y="3473554"/>
            <a:ext cx="1741360" cy="359756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en-US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Minchev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+ 2015</a:t>
            </a:r>
            <a:endParaRPr 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863169" y="3990807"/>
            <a:ext cx="4403998" cy="2803206"/>
            <a:chOff x="4863169" y="3990807"/>
            <a:chExt cx="4403998" cy="2803206"/>
          </a:xfrm>
        </p:grpSpPr>
        <p:grpSp>
          <p:nvGrpSpPr>
            <p:cNvPr id="5" name="Group 4"/>
            <p:cNvGrpSpPr/>
            <p:nvPr/>
          </p:nvGrpSpPr>
          <p:grpSpPr>
            <a:xfrm>
              <a:off x="4863169" y="3990807"/>
              <a:ext cx="4403998" cy="2803206"/>
              <a:chOff x="4863169" y="3990807"/>
              <a:chExt cx="4403998" cy="2803206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3656" y="3990807"/>
                <a:ext cx="3958600" cy="2101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4863169" y="6055349"/>
                <a:ext cx="440399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vertical distribution of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91T-like </a:t>
                </a:r>
                <a:r>
                  <a:rPr lang="en-US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significantly different from that of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91bg-like </a:t>
                </a:r>
                <a:r>
                  <a:rPr lang="en-US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being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2.8±0.03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times more concentrated to the plane of the host disc.</a:t>
                </a:r>
                <a:endPara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5538333" y="5470075"/>
              <a:ext cx="26901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197 </a:t>
              </a:r>
              <a:r>
                <a:rPr lang="en-US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SNe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Ia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total (</a:t>
              </a:r>
              <a:r>
                <a:rPr lang="en-US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Barkhudaryan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500" y="4215338"/>
            <a:ext cx="3683000" cy="2583451"/>
            <a:chOff x="63500" y="4215338"/>
            <a:chExt cx="3683000" cy="2583451"/>
          </a:xfrm>
        </p:grpSpPr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" y="4215338"/>
              <a:ext cx="3683000" cy="2583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2289994" y="5953729"/>
              <a:ext cx="14045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Barkhudaryan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1187310" y="4316034"/>
                  <a:ext cx="2493818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  <a:r>
                    <a:rPr lang="en-US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 </a:t>
                  </a:r>
                  <a:r>
                    <a:rPr lang="en-US" sz="1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SNe</a:t>
                  </a:r>
                  <a:r>
                    <a:rPr lang="en-US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Ia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310" y="4316034"/>
                  <a:ext cx="2493818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44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900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29" name="Rectangle 28"/>
          <p:cNvSpPr/>
          <p:nvPr/>
        </p:nvSpPr>
        <p:spPr>
          <a:xfrm rot="5400000">
            <a:off x="6968782" y="3825538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Extragalactic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 and thin discs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5838" y="2420386"/>
            <a:ext cx="2177285" cy="492443"/>
            <a:chOff x="1243038" y="2471186"/>
            <a:chExt cx="2177285" cy="492443"/>
          </a:xfrm>
        </p:grpSpPr>
        <p:sp>
          <p:nvSpPr>
            <p:cNvPr id="32" name="Rectangle 31"/>
            <p:cNvSpPr/>
            <p:nvPr/>
          </p:nvSpPr>
          <p:spPr>
            <a:xfrm>
              <a:off x="1243038" y="2471186"/>
              <a:ext cx="1337013" cy="492443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about one, but up to  </a:t>
              </a:r>
              <a:r>
                <a:rPr lang="en-US" sz="13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∼ 10 </a:t>
              </a:r>
              <a:r>
                <a:rPr lang="en-US" sz="13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Gyr</a:t>
              </a:r>
              <a:endParaRPr lang="en-US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Left Arrow 32"/>
            <p:cNvSpPr/>
            <p:nvPr/>
          </p:nvSpPr>
          <p:spPr>
            <a:xfrm rot="10800000">
              <a:off x="2580052" y="2487572"/>
              <a:ext cx="840271" cy="420898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93301" y="3029728"/>
            <a:ext cx="2177923" cy="492443"/>
            <a:chOff x="1250501" y="3080528"/>
            <a:chExt cx="2177923" cy="492443"/>
          </a:xfrm>
        </p:grpSpPr>
        <p:sp>
          <p:nvSpPr>
            <p:cNvPr id="31" name="Rectangle 30"/>
            <p:cNvSpPr/>
            <p:nvPr/>
          </p:nvSpPr>
          <p:spPr>
            <a:xfrm>
              <a:off x="1250501" y="3080528"/>
              <a:ext cx="1546413" cy="49244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3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ignificantly </a:t>
              </a:r>
              <a:r>
                <a:rPr lang="en-US" sz="13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older ∼ 10 </a:t>
              </a:r>
              <a:r>
                <a:rPr lang="en-US" sz="1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Gyr</a:t>
              </a:r>
              <a:endParaRPr lang="en-US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Left Arrow 33"/>
            <p:cNvSpPr/>
            <p:nvPr/>
          </p:nvSpPr>
          <p:spPr>
            <a:xfrm rot="10800000">
              <a:off x="2751364" y="3105886"/>
              <a:ext cx="677060" cy="420898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79405" y="4620629"/>
            <a:ext cx="2135475" cy="420898"/>
            <a:chOff x="1236605" y="4887329"/>
            <a:chExt cx="2135475" cy="420898"/>
          </a:xfrm>
        </p:grpSpPr>
        <p:sp>
          <p:nvSpPr>
            <p:cNvPr id="30" name="Rectangle 29"/>
            <p:cNvSpPr/>
            <p:nvPr/>
          </p:nvSpPr>
          <p:spPr>
            <a:xfrm>
              <a:off x="1236605" y="4957670"/>
              <a:ext cx="1345997" cy="292388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several  </a:t>
              </a:r>
              <a:r>
                <a:rPr lang="en-US" sz="13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en-US" sz="13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Myr</a:t>
              </a:r>
              <a:endParaRPr lang="en-US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Left Arrow 34"/>
            <p:cNvSpPr/>
            <p:nvPr/>
          </p:nvSpPr>
          <p:spPr>
            <a:xfrm rot="10800000">
              <a:off x="2532693" y="4887329"/>
              <a:ext cx="839387" cy="420898"/>
            </a:xfrm>
            <a:prstGeom prst="lef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544" y="612648"/>
            <a:ext cx="4978400" cy="368300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Constraining Type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supernovae through their heights in edge-on galaxies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989873" y="930148"/>
            <a:ext cx="5438744" cy="5877052"/>
            <a:chOff x="2786673" y="980948"/>
            <a:chExt cx="5438744" cy="5877052"/>
          </a:xfrm>
        </p:grpSpPr>
        <p:grpSp>
          <p:nvGrpSpPr>
            <p:cNvPr id="36" name="Group 35"/>
            <p:cNvGrpSpPr/>
            <p:nvPr/>
          </p:nvGrpSpPr>
          <p:grpSpPr>
            <a:xfrm>
              <a:off x="2786673" y="980948"/>
              <a:ext cx="5438744" cy="5642924"/>
              <a:chOff x="2418371" y="613314"/>
              <a:chExt cx="6155782" cy="6441157"/>
            </a:xfrm>
          </p:grpSpPr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8372" y="613314"/>
                <a:ext cx="6155781" cy="3331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8371" y="3889117"/>
                <a:ext cx="6155781" cy="316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" name="Rectangle 38"/>
            <p:cNvSpPr/>
            <p:nvPr/>
          </p:nvSpPr>
          <p:spPr>
            <a:xfrm>
              <a:off x="6583680" y="6581001"/>
              <a:ext cx="14045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Barkhudaryan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7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110861" y="738874"/>
            <a:ext cx="4769500" cy="495561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 results</a:t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heights)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488926" y="1851010"/>
                <a:ext cx="8071962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Times New Roman" pitchFamily="18" charset="0"/>
                    <a:cs typeface="Times New Roman" panose="02020603050405020304" pitchFamily="18" charset="0"/>
                  </a:rPr>
                  <a:t>For the first time, we demonstrate that 91T- and 91bg-like subclasses of </a:t>
                </a:r>
                <a:r>
                  <a:rPr lang="en-GB" dirty="0" err="1">
                    <a:latin typeface="Times New Roman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GB" dirty="0"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err="1">
                    <a:latin typeface="Times New Roman" pitchFamily="18" charset="0"/>
                    <a:cs typeface="Times New Roman" panose="02020603050405020304" pitchFamily="18" charset="0"/>
                  </a:rPr>
                  <a:t>Ia</a:t>
                </a:r>
                <a:r>
                  <a:rPr lang="en-GB" dirty="0">
                    <a:latin typeface="Times New Roman" pitchFamily="18" charset="0"/>
                    <a:cs typeface="Times New Roman" panose="02020603050405020304" pitchFamily="18" charset="0"/>
                  </a:rPr>
                  <a:t> are distributed differently toward the plane of their host edge-on disc.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 average, the SN heights are rising, beginning with 91T-like events and progressing through normal and 91bg-like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Ia.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roughly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estimate that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91T-like events originate from relatively younger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progenitors with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ages of about several 100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Myr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, the ages of progenitors of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normal </a:t>
                </a:r>
                <a:r>
                  <a:rPr lang="en-US" dirty="0" err="1" smtClean="0">
                    <a:latin typeface="Times New Roman" pitchFamily="18" charset="0"/>
                    <a:cs typeface="Times New Roman" pitchFamily="18" charset="0"/>
                  </a:rPr>
                  <a:t>SNe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Ia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are from about one up to ∼ 10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Gyr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, and 91bg-like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SNe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 smtClean="0">
                    <a:latin typeface="Times New Roman" pitchFamily="18" charset="0"/>
                    <a:cs typeface="Times New Roman" pitchFamily="18" charset="0"/>
                  </a:rPr>
                  <a:t>Ia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arise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from progenitors with significantly older ages ∼ 10 </a:t>
                </a:r>
                <a:r>
                  <a:rPr lang="en-US" dirty="0" err="1" smtClean="0">
                    <a:latin typeface="Times New Roman" pitchFamily="18" charset="0"/>
                    <a:cs typeface="Times New Roman" pitchFamily="18" charset="0"/>
                  </a:rPr>
                  <a:t>Gyr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We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show that the SN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Ia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LC decline rates correlate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with their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heights from the host disc, after excluding the selection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effects brought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by dust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extinction,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 means the correlation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ages of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progenitors</a:t>
                </a:r>
                <a:r>
                  <a:rPr lang="hy-AM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Barkhudaryan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2023, MNRAS, 520, L21)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26" y="1851010"/>
                <a:ext cx="8071962" cy="4247317"/>
              </a:xfrm>
              <a:prstGeom prst="rect">
                <a:avLst/>
              </a:prstGeom>
              <a:blipFill rotWithShape="0">
                <a:blip r:embed="rId2"/>
                <a:stretch>
                  <a:fillRect l="-604" t="-862" r="-755" b="-1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4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76544" y="612648"/>
            <a:ext cx="4778056" cy="368300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Constraining Type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supernovae via their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distances from spiral arms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67595" y="852385"/>
            <a:ext cx="4273767" cy="42813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Spiral density wave &amp; star formation</a:t>
            </a:r>
            <a:endParaRPr 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2793" y="1230904"/>
            <a:ext cx="29962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pioneering work of Lin &amp; Shu (1964)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semi-permanent spiral patterns in GD galaxies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created by long-lived quasi-stationary density waves (DWs)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0820" y="2466609"/>
            <a:ext cx="8923247" cy="4359058"/>
            <a:chOff x="40820" y="2466609"/>
            <a:chExt cx="8923247" cy="43590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20" y="2936024"/>
              <a:ext cx="4334373" cy="388964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322793" y="2466609"/>
              <a:ext cx="364127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Massive star formation triggering by DWs in a GD galaxy with two logarithmic spiral arms</a:t>
              </a:r>
            </a:p>
            <a:p>
              <a:r>
                <a:rPr lang="en-US" sz="11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originally proposed by Roberts (1969)</a:t>
              </a:r>
              <a:endParaRPr lang="it-IT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2098" y="2870057"/>
            <a:ext cx="3500761" cy="4138826"/>
            <a:chOff x="502098" y="2870057"/>
            <a:chExt cx="3500761" cy="4138826"/>
          </a:xfrm>
        </p:grpSpPr>
        <p:sp>
          <p:nvSpPr>
            <p:cNvPr id="16" name="TextBox 15"/>
            <p:cNvSpPr txBox="1"/>
            <p:nvPr/>
          </p:nvSpPr>
          <p:spPr>
            <a:xfrm rot="3332759">
              <a:off x="3150382" y="3445535"/>
              <a:ext cx="1427955" cy="27699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direction of rotation</a:t>
              </a:r>
              <a:endParaRPr lang="it-IT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3024425">
              <a:off x="-73380" y="6156406"/>
              <a:ext cx="1427955" cy="276999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567651"/>
                </a:avLst>
              </a:prstTxWarp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direction of rotation</a:t>
              </a:r>
              <a:endParaRPr lang="it-IT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276737">
              <a:off x="791738" y="4420648"/>
              <a:ext cx="967936" cy="29958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788307"/>
                </a:avLst>
              </a:prstTxWarp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corotation</a:t>
              </a:r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region</a:t>
              </a:r>
              <a:endParaRPr lang="it-IT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5" y="4049731"/>
            <a:ext cx="4262018" cy="255586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598138" y="3773982"/>
            <a:ext cx="1423586" cy="1946231"/>
            <a:chOff x="1598138" y="3773982"/>
            <a:chExt cx="1423586" cy="1946231"/>
          </a:xfrm>
        </p:grpSpPr>
        <p:grpSp>
          <p:nvGrpSpPr>
            <p:cNvPr id="21" name="Group 20"/>
            <p:cNvGrpSpPr/>
            <p:nvPr/>
          </p:nvGrpSpPr>
          <p:grpSpPr>
            <a:xfrm>
              <a:off x="1598138" y="4538374"/>
              <a:ext cx="1423586" cy="633098"/>
              <a:chOff x="1598138" y="4538374"/>
              <a:chExt cx="1423586" cy="633098"/>
            </a:xfrm>
          </p:grpSpPr>
          <p:sp>
            <p:nvSpPr>
              <p:cNvPr id="25" name="TextBox 24"/>
              <p:cNvSpPr txBox="1"/>
              <p:nvPr/>
            </p:nvSpPr>
            <p:spPr>
              <a:xfrm rot="20034345">
                <a:off x="2129796" y="4860331"/>
                <a:ext cx="891928" cy="31114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21269509"/>
                  </a:avLst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shock front</a:t>
                </a:r>
                <a:endParaRPr lang="it-IT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20464514">
                <a:off x="1598138" y="4538374"/>
                <a:ext cx="891928" cy="31114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209722"/>
                  </a:avLst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shock front</a:t>
                </a:r>
                <a:endParaRPr lang="it-IT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rot="18260279">
              <a:off x="1240773" y="4296390"/>
              <a:ext cx="1946231" cy="901415"/>
              <a:chOff x="1349442" y="4251457"/>
              <a:chExt cx="1946231" cy="901415"/>
            </a:xfrm>
          </p:grpSpPr>
          <p:sp>
            <p:nvSpPr>
              <p:cNvPr id="23" name="TextBox 22"/>
              <p:cNvSpPr txBox="1"/>
              <p:nvPr/>
            </p:nvSpPr>
            <p:spPr>
              <a:xfrm rot="19038635">
                <a:off x="2403745" y="4841731"/>
                <a:ext cx="891928" cy="31114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21269509"/>
                  </a:avLst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inner edge</a:t>
                </a:r>
                <a:endParaRPr lang="it-IT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20464514">
                <a:off x="1349442" y="4251457"/>
                <a:ext cx="891928" cy="31114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209722"/>
                  </a:avLst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inner edge</a:t>
                </a:r>
                <a:endParaRPr lang="it-IT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346003" y="3003536"/>
            <a:ext cx="1815856" cy="3740129"/>
            <a:chOff x="1346003" y="3003536"/>
            <a:chExt cx="1815856" cy="3740129"/>
          </a:xfrm>
        </p:grpSpPr>
        <p:grpSp>
          <p:nvGrpSpPr>
            <p:cNvPr id="28" name="Group 27"/>
            <p:cNvGrpSpPr/>
            <p:nvPr/>
          </p:nvGrpSpPr>
          <p:grpSpPr>
            <a:xfrm>
              <a:off x="1481555" y="3265995"/>
              <a:ext cx="1480246" cy="3298954"/>
              <a:chOff x="1481555" y="3265995"/>
              <a:chExt cx="1480246" cy="3298954"/>
            </a:xfrm>
          </p:grpSpPr>
          <p:sp>
            <p:nvSpPr>
              <p:cNvPr id="32" name="TextBox 31"/>
              <p:cNvSpPr txBox="1"/>
              <p:nvPr/>
            </p:nvSpPr>
            <p:spPr>
              <a:xfrm rot="1938140">
                <a:off x="2030221" y="3265995"/>
                <a:ext cx="931580" cy="31114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3297217"/>
                  </a:avLst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shock front</a:t>
                </a:r>
                <a:endParaRPr lang="it-IT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348838">
                <a:off x="1481555" y="6253808"/>
                <a:ext cx="986935" cy="31114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606322"/>
                  </a:avLst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shock front</a:t>
                </a:r>
                <a:endParaRPr lang="it-IT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346003" y="3003536"/>
              <a:ext cx="1815856" cy="3740129"/>
              <a:chOff x="1156065" y="3120736"/>
              <a:chExt cx="1815856" cy="3740129"/>
            </a:xfrm>
          </p:grpSpPr>
          <p:sp>
            <p:nvSpPr>
              <p:cNvPr id="30" name="TextBox 29"/>
              <p:cNvSpPr txBox="1"/>
              <p:nvPr/>
            </p:nvSpPr>
            <p:spPr>
              <a:xfrm rot="521201">
                <a:off x="1156065" y="3120736"/>
                <a:ext cx="931580" cy="31114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3297217"/>
                  </a:avLst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outer edge</a:t>
                </a:r>
                <a:endParaRPr lang="it-IT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984986" y="6549724"/>
                <a:ext cx="986935" cy="311141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606322"/>
                  </a:avLst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outer edge</a:t>
                </a:r>
                <a:endParaRPr lang="it-IT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0" y="1141349"/>
            <a:ext cx="2315092" cy="17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76544" y="612648"/>
            <a:ext cx="4778056" cy="368300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Constraining Type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supernovae via their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distances from spiral arms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4" y="1173199"/>
            <a:ext cx="3130677" cy="295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52615" y="876118"/>
            <a:ext cx="4212407" cy="2997383"/>
            <a:chOff x="4752615" y="876118"/>
            <a:chExt cx="4212407" cy="2997383"/>
          </a:xfrm>
        </p:grpSpPr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5238948"/>
                </p:ext>
              </p:extLst>
            </p:nvPr>
          </p:nvGraphicFramePr>
          <p:xfrm>
            <a:off x="4752615" y="1144055"/>
            <a:ext cx="4085996" cy="2729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2" name="Acrobat Document" r:id="rId4" imgW="4762167" imgH="3181324" progId="Acrobat.Document.DC">
                    <p:embed/>
                  </p:oleObj>
                </mc:Choice>
                <mc:Fallback>
                  <p:oleObj name="Acrobat Document" r:id="rId4" imgW="4762167" imgH="3181324" progId="Acrobat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752615" y="1144055"/>
                          <a:ext cx="4085996" cy="27294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angle 3"/>
            <p:cNvSpPr/>
            <p:nvPr/>
          </p:nvSpPr>
          <p:spPr>
            <a:xfrm>
              <a:off x="6665995" y="876118"/>
              <a:ext cx="229902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77 </a:t>
              </a:r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SNe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Ia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Karapetyan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2022)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388" y="4283993"/>
            <a:ext cx="4166043" cy="2472407"/>
            <a:chOff x="15388" y="4283993"/>
            <a:chExt cx="4166043" cy="2472407"/>
          </a:xfrm>
        </p:grpSpPr>
        <p:grpSp>
          <p:nvGrpSpPr>
            <p:cNvPr id="6" name="Group 5"/>
            <p:cNvGrpSpPr/>
            <p:nvPr/>
          </p:nvGrpSpPr>
          <p:grpSpPr>
            <a:xfrm>
              <a:off x="15388" y="4283993"/>
              <a:ext cx="4166043" cy="2472407"/>
              <a:chOff x="15388" y="4283993"/>
              <a:chExt cx="4166043" cy="2472407"/>
            </a:xfrm>
          </p:grpSpPr>
          <p:graphicFrame>
            <p:nvGraphicFramePr>
              <p:cNvPr id="37" name="Object 3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0196244"/>
                  </p:ext>
                </p:extLst>
              </p:nvPr>
            </p:nvGraphicFramePr>
            <p:xfrm>
              <a:off x="276544" y="4319751"/>
              <a:ext cx="3904887" cy="24366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3" name="Acrobat Document" r:id="rId6" imgW="4762167" imgH="2971761" progId="Acrobat.Document.DC">
                      <p:embed/>
                    </p:oleObj>
                  </mc:Choice>
                  <mc:Fallback>
                    <p:oleObj name="Acrobat Document" r:id="rId6" imgW="4762167" imgH="2971761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76544" y="4319751"/>
                            <a:ext cx="3904887" cy="243664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Rectangle 37"/>
              <p:cNvSpPr/>
              <p:nvPr/>
            </p:nvSpPr>
            <p:spPr>
              <a:xfrm rot="16200000">
                <a:off x="-905697" y="5205078"/>
                <a:ext cx="21499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 distance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arm peak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664835" y="6091112"/>
              <a:ext cx="14173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Karapetyan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847465" y="3947708"/>
            <a:ext cx="3991146" cy="2846287"/>
            <a:chOff x="4847465" y="3947708"/>
            <a:chExt cx="3991146" cy="2846287"/>
          </a:xfrm>
        </p:grpSpPr>
        <p:grpSp>
          <p:nvGrpSpPr>
            <p:cNvPr id="9" name="Group 8"/>
            <p:cNvGrpSpPr/>
            <p:nvPr/>
          </p:nvGrpSpPr>
          <p:grpSpPr>
            <a:xfrm>
              <a:off x="4847465" y="3947708"/>
              <a:ext cx="3991146" cy="2846287"/>
              <a:chOff x="4847465" y="3947708"/>
              <a:chExt cx="3991146" cy="2846287"/>
            </a:xfrm>
          </p:grpSpPr>
          <p:graphicFrame>
            <p:nvGraphicFramePr>
              <p:cNvPr id="39" name="Object 3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0005791"/>
                  </p:ext>
                </p:extLst>
              </p:nvPr>
            </p:nvGraphicFramePr>
            <p:xfrm>
              <a:off x="4847465" y="3947708"/>
              <a:ext cx="3991146" cy="26181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4" name="Acrobat Document" r:id="rId8" imgW="4762167" imgH="3123981" progId="Acrobat.Document.DC">
                      <p:embed/>
                    </p:oleObj>
                  </mc:Choice>
                  <mc:Fallback>
                    <p:oleObj name="Acrobat Document" r:id="rId8" imgW="4762167" imgH="3123981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847465" y="3947708"/>
                            <a:ext cx="3991146" cy="261819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" name="Rectangle 6"/>
              <p:cNvSpPr/>
              <p:nvPr/>
            </p:nvSpPr>
            <p:spPr>
              <a:xfrm>
                <a:off x="5920740" y="6486218"/>
                <a:ext cx="256352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 distance from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shock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front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7421235" y="3976215"/>
              <a:ext cx="14173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Karapetyan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56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287" y="1451204"/>
            <a:ext cx="3679107" cy="3768496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10997" y="1064804"/>
            <a:ext cx="4640864" cy="3959521"/>
            <a:chOff x="32087" y="2917043"/>
            <a:chExt cx="4902198" cy="3882962"/>
          </a:xfrm>
        </p:grpSpPr>
        <p:grpSp>
          <p:nvGrpSpPr>
            <p:cNvPr id="4" name="Group 3"/>
            <p:cNvGrpSpPr/>
            <p:nvPr/>
          </p:nvGrpSpPr>
          <p:grpSpPr>
            <a:xfrm>
              <a:off x="32087" y="2917043"/>
              <a:ext cx="4902198" cy="3882962"/>
              <a:chOff x="229802" y="4238665"/>
              <a:chExt cx="3238328" cy="257814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802" y="4238665"/>
                <a:ext cx="3238328" cy="2578148"/>
              </a:xfrm>
              <a:prstGeom prst="rect">
                <a:avLst/>
              </a:prstGeom>
            </p:spPr>
          </p:pic>
          <p:sp>
            <p:nvSpPr>
              <p:cNvPr id="30" name="Content Placeholder 4"/>
              <p:cNvSpPr txBox="1">
                <a:spLocks/>
              </p:cNvSpPr>
              <p:nvPr/>
            </p:nvSpPr>
            <p:spPr>
              <a:xfrm>
                <a:off x="1128578" y="4274503"/>
                <a:ext cx="1094003" cy="333462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•"/>
                  <a:defRPr kumimoji="0"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Font typeface="Georgia"/>
                  <a:buChar char="▫"/>
                  <a:defRPr kumimoji="0"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5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2296" indent="0">
                  <a:buNone/>
                </a:pPr>
                <a:r>
                  <a:rPr lang="en-US" sz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Li+ 2011</a:t>
                </a:r>
              </a:p>
            </p:txBody>
          </p:sp>
        </p:grpSp>
        <p:sp>
          <p:nvSpPr>
            <p:cNvPr id="34" name="Content Placeholder 4"/>
            <p:cNvSpPr txBox="1">
              <a:spLocks/>
            </p:cNvSpPr>
            <p:nvPr/>
          </p:nvSpPr>
          <p:spPr>
            <a:xfrm>
              <a:off x="3604180" y="4262170"/>
              <a:ext cx="1037389" cy="351317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Average</a:t>
              </a:r>
              <a:endParaRPr lang="en-US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Content Placeholder 4"/>
            <p:cNvSpPr txBox="1">
              <a:spLocks/>
            </p:cNvSpPr>
            <p:nvPr/>
          </p:nvSpPr>
          <p:spPr>
            <a:xfrm>
              <a:off x="3617327" y="5485293"/>
              <a:ext cx="908507" cy="307379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Fast</a:t>
              </a:r>
              <a:endParaRPr lang="en-US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Content Placeholder 4"/>
            <p:cNvSpPr txBox="1">
              <a:spLocks/>
            </p:cNvSpPr>
            <p:nvPr/>
          </p:nvSpPr>
          <p:spPr>
            <a:xfrm>
              <a:off x="3598099" y="2984501"/>
              <a:ext cx="908507" cy="307379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Slow</a:t>
              </a:r>
              <a:endParaRPr lang="en-US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 rot="3203720">
              <a:off x="928982" y="2635001"/>
              <a:ext cx="245539" cy="869525"/>
              <a:chOff x="732135" y="3293225"/>
              <a:chExt cx="245539" cy="869525"/>
            </a:xfrm>
          </p:grpSpPr>
          <p:sp>
            <p:nvSpPr>
              <p:cNvPr id="38" name="Content Placeholder 4"/>
              <p:cNvSpPr txBox="1">
                <a:spLocks/>
              </p:cNvSpPr>
              <p:nvPr/>
            </p:nvSpPr>
            <p:spPr>
              <a:xfrm rot="18396280">
                <a:off x="396203" y="3629157"/>
                <a:ext cx="869525" cy="197662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•"/>
                  <a:defRPr kumimoji="0"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Font typeface="Georgia"/>
                  <a:buChar char="▫"/>
                  <a:defRPr kumimoji="0"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5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2296" indent="0">
                  <a:buNone/>
                </a:pPr>
                <a:r>
                  <a:rPr lang="en-US" sz="1000" b="1" i="1" dirty="0" smtClean="0">
                    <a:solidFill>
                      <a:srgbClr val="6472F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-19.5 mag</a:t>
                </a:r>
                <a:endParaRPr lang="en-US" sz="1000" b="1" i="1" dirty="0">
                  <a:solidFill>
                    <a:srgbClr val="6472F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 rot="18396280">
                <a:off x="542220" y="3631377"/>
                <a:ext cx="645060" cy="225848"/>
              </a:xfrm>
              <a:prstGeom prst="ellipse">
                <a:avLst/>
              </a:prstGeom>
              <a:noFill/>
              <a:ln>
                <a:solidFill>
                  <a:srgbClr val="6472FA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3605946">
              <a:off x="343794" y="3780829"/>
              <a:ext cx="290431" cy="887596"/>
              <a:chOff x="-489185" y="5514561"/>
              <a:chExt cx="290431" cy="887596"/>
            </a:xfrm>
          </p:grpSpPr>
          <p:sp>
            <p:nvSpPr>
              <p:cNvPr id="39" name="Content Placeholder 4"/>
              <p:cNvSpPr txBox="1">
                <a:spLocks/>
              </p:cNvSpPr>
              <p:nvPr/>
            </p:nvSpPr>
            <p:spPr>
              <a:xfrm rot="17994054">
                <a:off x="-787767" y="5813143"/>
                <a:ext cx="887596" cy="290431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•"/>
                  <a:defRPr kumimoji="0"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Font typeface="Georgia"/>
                  <a:buChar char="▫"/>
                  <a:defRPr kumimoji="0"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5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2296" indent="0">
                  <a:buNone/>
                </a:pPr>
                <a:r>
                  <a:rPr lang="en-US" sz="10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-17.5 mag</a:t>
                </a:r>
                <a:endParaRPr lang="en-US" sz="1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 rot="17994054">
                <a:off x="-693062" y="5797518"/>
                <a:ext cx="715161" cy="21090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21442" y="582348"/>
            <a:ext cx="29674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(light 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curve; LC)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652833" y="1016273"/>
            <a:ext cx="329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width-luminosity relation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63959" y="5706322"/>
            <a:ext cx="3937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faster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declining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fainter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66675" y="5034879"/>
            <a:ext cx="7680239" cy="1701820"/>
            <a:chOff x="1366675" y="5034879"/>
            <a:chExt cx="7680239" cy="170182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6675" y="5076055"/>
              <a:ext cx="2120231" cy="1660644"/>
            </a:xfrm>
            <a:prstGeom prst="rect">
              <a:avLst/>
            </a:prstGeom>
          </p:spPr>
        </p:pic>
        <p:cxnSp>
          <p:nvCxnSpPr>
            <p:cNvPr id="29" name="Straight Connector 28"/>
            <p:cNvCxnSpPr>
              <a:stCxn id="49" idx="3"/>
              <a:endCxn id="31" idx="1"/>
            </p:cNvCxnSpPr>
            <p:nvPr/>
          </p:nvCxnSpPr>
          <p:spPr>
            <a:xfrm flipV="1">
              <a:off x="3486906" y="5118962"/>
              <a:ext cx="1318493" cy="78741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ight Arrow 30"/>
            <p:cNvSpPr/>
            <p:nvPr/>
          </p:nvSpPr>
          <p:spPr>
            <a:xfrm>
              <a:off x="4805399" y="5034879"/>
              <a:ext cx="1633583" cy="1681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618144" y="5194339"/>
              <a:ext cx="4428770" cy="276999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</a:t>
              </a: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2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is a </a:t>
              </a: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practically extinction-independent parameter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728888" y="1865516"/>
            <a:ext cx="3321248" cy="3246796"/>
            <a:chOff x="5728888" y="1865516"/>
            <a:chExt cx="3321248" cy="3246796"/>
          </a:xfrm>
        </p:grpSpPr>
        <p:grpSp>
          <p:nvGrpSpPr>
            <p:cNvPr id="45" name="Group 44"/>
            <p:cNvGrpSpPr/>
            <p:nvPr/>
          </p:nvGrpSpPr>
          <p:grpSpPr>
            <a:xfrm>
              <a:off x="6032458" y="1865516"/>
              <a:ext cx="3017678" cy="3009632"/>
              <a:chOff x="6032458" y="1865516"/>
              <a:chExt cx="3017678" cy="3009632"/>
            </a:xfrm>
          </p:grpSpPr>
          <p:sp>
            <p:nvSpPr>
              <p:cNvPr id="54" name="Right Arrow 53"/>
              <p:cNvSpPr/>
              <p:nvPr/>
            </p:nvSpPr>
            <p:spPr>
              <a:xfrm rot="7470246">
                <a:off x="6307160" y="2178432"/>
                <a:ext cx="371594" cy="195018"/>
              </a:xfrm>
              <a:prstGeom prst="rightArrow">
                <a:avLst/>
              </a:prstGeom>
              <a:noFill/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1" name="Right Arrow 60"/>
              <p:cNvSpPr/>
              <p:nvPr/>
            </p:nvSpPr>
            <p:spPr>
              <a:xfrm rot="5934408">
                <a:off x="7930670" y="2812867"/>
                <a:ext cx="821962" cy="241432"/>
              </a:xfrm>
              <a:prstGeom prst="rightArrow">
                <a:avLst/>
              </a:prstGeom>
              <a:noFill/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546607" y="1865516"/>
                <a:ext cx="1500219" cy="338554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 luminous</a:t>
                </a:r>
              </a:p>
            </p:txBody>
          </p:sp>
          <p:sp>
            <p:nvSpPr>
              <p:cNvPr id="55" name="Right Arrow 54"/>
              <p:cNvSpPr/>
              <p:nvPr/>
            </p:nvSpPr>
            <p:spPr>
              <a:xfrm rot="16751140">
                <a:off x="4940511" y="3544422"/>
                <a:ext cx="2422673" cy="238780"/>
              </a:xfrm>
              <a:prstGeom prst="rightArrow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7" name="Right Arrow 56"/>
              <p:cNvSpPr/>
              <p:nvPr/>
            </p:nvSpPr>
            <p:spPr>
              <a:xfrm rot="15977397">
                <a:off x="7651361" y="4021315"/>
                <a:ext cx="1417791" cy="237325"/>
              </a:xfrm>
              <a:prstGeom prst="rightArrow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706088" y="2374066"/>
                <a:ext cx="1344048" cy="338554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ess luminous </a:t>
                </a:r>
                <a:endPara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Oval 45"/>
            <p:cNvSpPr/>
            <p:nvPr/>
          </p:nvSpPr>
          <p:spPr>
            <a:xfrm>
              <a:off x="5728888" y="4860008"/>
              <a:ext cx="427115" cy="2523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222441" y="4842368"/>
              <a:ext cx="427115" cy="2523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353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110861" y="738874"/>
            <a:ext cx="4769500" cy="495561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 results</a:t>
            </a:r>
            <a:b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distances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spiral arm)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85856" y="2093257"/>
                <a:ext cx="7845287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GD spiral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galaxies,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Arm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Ia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have younger progenitors in comparison with those of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Interarm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demonstrate that the SN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distances from the spiral arms and their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galactocentric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radii are correlated: before and after the average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corotation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radius,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located near the inner and outer edges (shock fronts) of spiral arms, respectively.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positive correlation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distances of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Ia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the shock fronts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means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 there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important 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and ages of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Ia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progenitors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i-FI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Karapetyan 2022, MNRAS, 517, L132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56" y="2093257"/>
                <a:ext cx="7845287" cy="3970318"/>
              </a:xfrm>
              <a:prstGeom prst="rect">
                <a:avLst/>
              </a:prstGeom>
              <a:blipFill rotWithShape="0">
                <a:blip r:embed="rId2"/>
                <a:stretch>
                  <a:fillRect l="-622" t="-767" r="-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85855" y="1775757"/>
            <a:ext cx="7845287" cy="341632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 further analysis (e.g. integral field observations) using 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mentioned properties 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datasets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their host galaxies to better constrain SN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progenitor ages.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Fortunately, a far larger spectroscopic and photometric sample of nearby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be made available by the ongoing robotic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telescope surveys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various locations throughout the globe (e.g. All Sky Automated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Survey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SuperNovae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by the forthcoming Vera C. Rubin Observatory (the Large Synoptic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Survey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Telescope), which will allow for statistically more powerful and accurate analysis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74648" y="3862440"/>
            <a:ext cx="3205252" cy="1142896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102987" y="4205288"/>
            <a:ext cx="960120" cy="457200"/>
          </a:xfrm>
        </p:spPr>
        <p:txBody>
          <a:bodyPr/>
          <a:lstStyle/>
          <a:p>
            <a:r>
              <a:rPr lang="en-US" sz="800" smtClean="0"/>
              <a:t>14 June 2023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85983" y="4205288"/>
            <a:ext cx="1720241" cy="457200"/>
          </a:xfrm>
        </p:spPr>
        <p:txBody>
          <a:bodyPr/>
          <a:lstStyle/>
          <a:p>
            <a:r>
              <a:rPr lang="en-US" sz="800" smtClean="0"/>
              <a:t>The Fifth Zeldovich Meeting, Yerevan</a:t>
            </a:r>
            <a:endParaRPr lang="en-US" sz="800" dirty="0"/>
          </a:p>
        </p:txBody>
      </p:sp>
      <p:sp>
        <p:nvSpPr>
          <p:cNvPr id="6" name="Rectangle 5"/>
          <p:cNvSpPr/>
          <p:nvPr/>
        </p:nvSpPr>
        <p:spPr>
          <a:xfrm>
            <a:off x="4591808" y="5967716"/>
            <a:ext cx="44025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Acknowledgements</a:t>
            </a:r>
          </a:p>
          <a:p>
            <a:r>
              <a:rPr lang="en-US" sz="1400" dirty="0" smtClean="0"/>
              <a:t>The </a:t>
            </a:r>
            <a:r>
              <a:rPr lang="en-US" sz="1400" dirty="0"/>
              <a:t>work was supported by the Science Committee of RA, in the frames of the research </a:t>
            </a:r>
            <a:r>
              <a:rPr lang="en-US" sz="1400" dirty="0" smtClean="0"/>
              <a:t>project</a:t>
            </a:r>
            <a:r>
              <a:rPr lang="hy-AM" sz="1400" dirty="0" smtClean="0"/>
              <a:t> </a:t>
            </a:r>
            <a:r>
              <a:rPr lang="en-US" sz="1400" dirty="0" smtClean="0">
                <a:latin typeface="Chicago"/>
              </a:rPr>
              <a:t>‹</a:t>
            </a:r>
            <a:r>
              <a:rPr lang="en-US" sz="1400" dirty="0" smtClean="0"/>
              <a:t> 21T–1C236</a:t>
            </a:r>
            <a:r>
              <a:rPr lang="en-US" sz="1400" dirty="0"/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Fifth Zeldovich Meeting, Yerevan</a:t>
            </a:r>
            <a:endParaRPr lang="en-US" dirty="0"/>
          </a:p>
        </p:txBody>
      </p:sp>
      <p:sp>
        <p:nvSpPr>
          <p:cNvPr id="25" name="Title 5"/>
          <p:cNvSpPr>
            <a:spLocks noGrp="1"/>
          </p:cNvSpPr>
          <p:nvPr>
            <p:ph type="title"/>
          </p:nvPr>
        </p:nvSpPr>
        <p:spPr>
          <a:xfrm>
            <a:off x="645376" y="544374"/>
            <a:ext cx="3659924" cy="495561"/>
          </a:xfrm>
        </p:spPr>
        <p:txBody>
          <a:bodyPr>
            <a:normAutofit fontScale="90000"/>
          </a:bodyPr>
          <a:lstStyle/>
          <a:p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Supernova (toy models)</a:t>
            </a:r>
            <a:endParaRPr lang="en-US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ontent Placeholder 4"/>
          <p:cNvSpPr txBox="1">
            <a:spLocks/>
          </p:cNvSpPr>
          <p:nvPr/>
        </p:nvSpPr>
        <p:spPr>
          <a:xfrm>
            <a:off x="122391" y="1200665"/>
            <a:ext cx="3369438" cy="31866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en-US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Progenitors of </a:t>
            </a:r>
            <a:r>
              <a:rPr lang="en-US" sz="1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(thermonuclear)</a:t>
            </a:r>
          </a:p>
        </p:txBody>
      </p:sp>
      <p:sp>
        <p:nvSpPr>
          <p:cNvPr id="27" name="Content Placeholder 4"/>
          <p:cNvSpPr txBox="1">
            <a:spLocks/>
          </p:cNvSpPr>
          <p:nvPr/>
        </p:nvSpPr>
        <p:spPr>
          <a:xfrm>
            <a:off x="518174" y="1470657"/>
            <a:ext cx="2529826" cy="6013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the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Chandrasekhar mass 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limit</a:t>
            </a:r>
          </a:p>
          <a:p>
            <a:pPr marL="82296" indent="0">
              <a:buNone/>
            </a:pP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of white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dwarf 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(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1.4 </a:t>
            </a:r>
            <a:r>
              <a:rPr lang="en-US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M</a:t>
            </a:r>
            <a:r>
              <a:rPr lang="en-US" sz="1500" baseline="-25000" dirty="0" smtClean="0">
                <a:solidFill>
                  <a:schemeClr val="tx1"/>
                </a:solidFill>
                <a:latin typeface="Yu Gothic UI Light"/>
                <a:ea typeface="Yu Gothic UI Light"/>
                <a:cs typeface="Times New Roman" panose="02020603050405020304" pitchFamily="18" charset="0"/>
                <a:sym typeface="Mathematica3" panose="00000400000000000000" pitchFamily="2" charset="2"/>
              </a:rPr>
              <a:t>⦿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)</a:t>
            </a:r>
            <a:endParaRPr lang="en-US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20" y="2095483"/>
            <a:ext cx="2976563" cy="2037433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1624438" y="2168863"/>
            <a:ext cx="1723137" cy="3205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degenerate star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930400" y="1062242"/>
            <a:ext cx="5072311" cy="3556907"/>
            <a:chOff x="1930400" y="1062242"/>
            <a:chExt cx="5072311" cy="355690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953438" y="2380774"/>
              <a:ext cx="3009900" cy="1466850"/>
            </a:xfrm>
            <a:prstGeom prst="rect">
              <a:avLst/>
            </a:prstGeom>
          </p:spPr>
        </p:pic>
        <p:sp>
          <p:nvSpPr>
            <p:cNvPr id="33" name="Right Arrow 32"/>
            <p:cNvSpPr/>
            <p:nvPr/>
          </p:nvSpPr>
          <p:spPr>
            <a:xfrm>
              <a:off x="1930400" y="2743200"/>
              <a:ext cx="2590800" cy="37108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4"/>
            <p:cNvSpPr txBox="1">
              <a:spLocks/>
            </p:cNvSpPr>
            <p:nvPr/>
          </p:nvSpPr>
          <p:spPr>
            <a:xfrm>
              <a:off x="5013765" y="1888649"/>
              <a:ext cx="1988946" cy="304799"/>
            </a:xfrm>
            <a:prstGeom prst="rect">
              <a:avLst/>
            </a:prstGeom>
          </p:spPr>
          <p:txBody>
            <a:bodyPr vert="horz">
              <a:normAutofit fontScale="92500" lnSpcReduction="10000"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</a:t>
              </a:r>
              <a:r>
                <a:rPr lang="en-US" sz="15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non-degenerate </a:t>
              </a:r>
              <a:r>
                <a:rPr lang="en-US" sz="1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star</a:t>
              </a:r>
            </a:p>
          </p:txBody>
        </p:sp>
        <p:sp>
          <p:nvSpPr>
            <p:cNvPr id="45" name="Content Placeholder 4"/>
            <p:cNvSpPr txBox="1">
              <a:spLocks/>
            </p:cNvSpPr>
            <p:nvPr/>
          </p:nvSpPr>
          <p:spPr>
            <a:xfrm>
              <a:off x="3667471" y="1062242"/>
              <a:ext cx="1707457" cy="591527"/>
            </a:xfrm>
            <a:prstGeom prst="rect">
              <a:avLst/>
            </a:prstGeom>
          </p:spPr>
          <p:txBody>
            <a:bodyPr vert="horz">
              <a:normAutofit fontScale="92500"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binary system</a:t>
              </a:r>
            </a:p>
            <a:p>
              <a:pPr marL="82296" indent="0">
                <a:buNone/>
              </a:pPr>
              <a:r>
                <a:rPr lang="en-US" sz="15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Single-Degenerate</a:t>
              </a:r>
              <a:endPara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Content Placeholder 4"/>
            <p:cNvSpPr txBox="1">
              <a:spLocks/>
            </p:cNvSpPr>
            <p:nvPr/>
          </p:nvSpPr>
          <p:spPr>
            <a:xfrm>
              <a:off x="2363260" y="2765633"/>
              <a:ext cx="1723137" cy="320596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degenerate star</a:t>
              </a:r>
              <a:endParaRPr lang="en-US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1487" y="3573157"/>
            <a:ext cx="3926906" cy="3012097"/>
            <a:chOff x="181487" y="3573157"/>
            <a:chExt cx="3926906" cy="3012097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5056" y="4804051"/>
              <a:ext cx="2525318" cy="1685650"/>
            </a:xfrm>
            <a:prstGeom prst="rect">
              <a:avLst/>
            </a:prstGeom>
          </p:spPr>
        </p:pic>
        <p:sp>
          <p:nvSpPr>
            <p:cNvPr id="53" name="Right Arrow 52"/>
            <p:cNvSpPr/>
            <p:nvPr/>
          </p:nvSpPr>
          <p:spPr>
            <a:xfrm rot="4016215" flipV="1">
              <a:off x="899929" y="4351773"/>
              <a:ext cx="1546786" cy="1407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ight Arrow 53"/>
            <p:cNvSpPr/>
            <p:nvPr/>
          </p:nvSpPr>
          <p:spPr>
            <a:xfrm rot="3307920" flipV="1">
              <a:off x="993008" y="4339631"/>
              <a:ext cx="1674527" cy="14158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/>
            <p:cNvSpPr/>
            <p:nvPr/>
          </p:nvSpPr>
          <p:spPr>
            <a:xfrm rot="18327296">
              <a:off x="3173365" y="5142168"/>
              <a:ext cx="1749864" cy="12019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ontent Placeholder 4"/>
            <p:cNvSpPr txBox="1">
              <a:spLocks/>
            </p:cNvSpPr>
            <p:nvPr/>
          </p:nvSpPr>
          <p:spPr>
            <a:xfrm>
              <a:off x="1883310" y="4483889"/>
              <a:ext cx="1723137" cy="320596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 </a:t>
              </a:r>
              <a:r>
                <a:rPr lang="en-US" sz="15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degenerate </a:t>
              </a:r>
              <a:r>
                <a:rPr lang="en-US" sz="1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star</a:t>
              </a:r>
            </a:p>
          </p:txBody>
        </p:sp>
        <p:sp>
          <p:nvSpPr>
            <p:cNvPr id="57" name="Content Placeholder 4"/>
            <p:cNvSpPr txBox="1">
              <a:spLocks/>
            </p:cNvSpPr>
            <p:nvPr/>
          </p:nvSpPr>
          <p:spPr>
            <a:xfrm>
              <a:off x="181487" y="4492604"/>
              <a:ext cx="1723137" cy="320596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degenerate star </a:t>
              </a:r>
              <a:r>
                <a:rPr lang="en-US" sz="15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endPara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Content Placeholder 4"/>
            <p:cNvSpPr txBox="1">
              <a:spLocks/>
            </p:cNvSpPr>
            <p:nvPr/>
          </p:nvSpPr>
          <p:spPr>
            <a:xfrm rot="16200000">
              <a:off x="314470" y="5319899"/>
              <a:ext cx="1876756" cy="653953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binary system</a:t>
              </a:r>
            </a:p>
            <a:p>
              <a:pPr marL="82296" indent="0">
                <a:buNone/>
              </a:pPr>
              <a:r>
                <a:rPr lang="en-US" sz="15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Double-Degenerate</a:t>
              </a:r>
              <a:endPara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Content Placeholder 4"/>
            <p:cNvSpPr txBox="1">
              <a:spLocks/>
            </p:cNvSpPr>
            <p:nvPr/>
          </p:nvSpPr>
          <p:spPr>
            <a:xfrm>
              <a:off x="1508662" y="5406502"/>
              <a:ext cx="2384529" cy="302945"/>
            </a:xfrm>
            <a:prstGeom prst="rect">
              <a:avLst/>
            </a:prstGeom>
          </p:spPr>
          <p:txBody>
            <a:bodyPr vert="horz">
              <a:normAutofit fontScale="85000" lnSpcReduction="10000"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Gravitational wave emission</a:t>
              </a:r>
              <a:endPara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442366" y="2030133"/>
            <a:ext cx="3494370" cy="4269067"/>
            <a:chOff x="5442366" y="2030133"/>
            <a:chExt cx="3494370" cy="4269067"/>
          </a:xfrm>
        </p:grpSpPr>
        <p:sp>
          <p:nvSpPr>
            <p:cNvPr id="61" name="Right Arrow 60"/>
            <p:cNvSpPr/>
            <p:nvPr/>
          </p:nvSpPr>
          <p:spPr>
            <a:xfrm rot="14435005">
              <a:off x="5669058" y="2760694"/>
              <a:ext cx="1749864" cy="28874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442366" y="3390900"/>
              <a:ext cx="3494370" cy="29083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4" descr="https://jjcastronomy.files.wordpress.com/2019/05/hg.png?w=64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274" y="3683000"/>
              <a:ext cx="1333380" cy="18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Content Placeholder 4"/>
            <p:cNvSpPr txBox="1">
              <a:spLocks/>
            </p:cNvSpPr>
            <p:nvPr/>
          </p:nvSpPr>
          <p:spPr>
            <a:xfrm>
              <a:off x="5480467" y="3862679"/>
              <a:ext cx="2507314" cy="35050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rmAutofit fontScale="92500"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athematica3" panose="00000400000000000000" pitchFamily="2" charset="2"/>
                </a:rPr>
                <a:t>mainsequence</a:t>
              </a:r>
              <a:r>
                <a:rPr lang="en-US" sz="15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athematica3" panose="00000400000000000000" pitchFamily="2" charset="2"/>
                </a:rPr>
                <a:t>/</a:t>
              </a:r>
              <a:r>
                <a:rPr lang="en-US" sz="15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athematica3" panose="00000400000000000000" pitchFamily="2" charset="2"/>
                </a:rPr>
                <a:t>subgiant</a:t>
              </a:r>
              <a:r>
                <a:rPr lang="en-US" sz="15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athematica3" panose="00000400000000000000" pitchFamily="2" charset="2"/>
                </a:rPr>
                <a:t> star </a:t>
              </a:r>
              <a:r>
                <a:rPr lang="en-US" sz="15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endPara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Content Placeholder 4"/>
            <p:cNvSpPr txBox="1">
              <a:spLocks/>
            </p:cNvSpPr>
            <p:nvPr/>
          </p:nvSpPr>
          <p:spPr>
            <a:xfrm>
              <a:off x="5467766" y="4812819"/>
              <a:ext cx="2075908" cy="29767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rmAutofit fontScale="92500" lnSpcReduction="10000"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athematica3" panose="00000400000000000000" pitchFamily="2" charset="2"/>
                </a:rPr>
                <a:t>red </a:t>
              </a:r>
              <a:r>
                <a:rPr lang="en-US" sz="15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athematica3" panose="00000400000000000000" pitchFamily="2" charset="2"/>
                </a:rPr>
                <a:t>giant </a:t>
              </a:r>
              <a:r>
                <a:rPr lang="en-US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athematica3" panose="00000400000000000000" pitchFamily="2" charset="2"/>
                </a:rPr>
                <a:t>or </a:t>
              </a:r>
              <a:r>
                <a:rPr lang="en-US" sz="15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athematica3" panose="00000400000000000000" pitchFamily="2" charset="2"/>
                </a:rPr>
                <a:t>AGB star </a:t>
              </a:r>
              <a:r>
                <a:rPr lang="en-US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endPara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40829" y="5679908"/>
              <a:ext cx="433730" cy="415468"/>
            </a:xfrm>
            <a:prstGeom prst="rect">
              <a:avLst/>
            </a:prstGeom>
          </p:spPr>
        </p:pic>
        <p:sp>
          <p:nvSpPr>
            <p:cNvPr id="67" name="Content Placeholder 4"/>
            <p:cNvSpPr txBox="1">
              <a:spLocks/>
            </p:cNvSpPr>
            <p:nvPr/>
          </p:nvSpPr>
          <p:spPr>
            <a:xfrm>
              <a:off x="6288779" y="5752970"/>
              <a:ext cx="1722213" cy="27132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rmAutofit fontScale="92500" lnSpcReduction="20000"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5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296" indent="0">
                <a:buNone/>
              </a:pPr>
              <a:r>
                <a:rPr lang="en-US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athematica3" panose="00000400000000000000" pitchFamily="2" charset="2"/>
                </a:rPr>
                <a:t>helium (He) star </a:t>
              </a:r>
              <a:r>
                <a:rPr lang="en-US" sz="1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endPara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Content Placeholder 4"/>
          <p:cNvSpPr txBox="1">
            <a:spLocks/>
          </p:cNvSpPr>
          <p:nvPr/>
        </p:nvSpPr>
        <p:spPr>
          <a:xfrm>
            <a:off x="4190058" y="6503923"/>
            <a:ext cx="1855832" cy="2778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>
            <a:normAutofit fontScale="85000"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en-US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+ Alternative </a:t>
            </a:r>
            <a:r>
              <a:rPr lang="en-US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7406" y="1031948"/>
            <a:ext cx="2152600" cy="2204900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6982709" y="747399"/>
            <a:ext cx="21612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width-luminosity relation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5863" y="4180025"/>
            <a:ext cx="3489842" cy="2639745"/>
            <a:chOff x="175863" y="4180025"/>
            <a:chExt cx="3489842" cy="26397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2280" y="4180025"/>
              <a:ext cx="2823425" cy="263974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16200000">
              <a:off x="-601591" y="5153159"/>
              <a:ext cx="22012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Supernovae 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explode asymmetrically</a:t>
              </a:r>
            </a:p>
          </p:txBody>
        </p:sp>
      </p:grpSp>
      <p:sp>
        <p:nvSpPr>
          <p:cNvPr id="72" name="Rectangle 71"/>
          <p:cNvSpPr/>
          <p:nvPr/>
        </p:nvSpPr>
        <p:spPr>
          <a:xfrm>
            <a:off x="1286294" y="4921385"/>
            <a:ext cx="1978048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asymmetric explosion model faces complications</a:t>
            </a:r>
          </a:p>
        </p:txBody>
      </p:sp>
    </p:spTree>
    <p:extLst>
      <p:ext uri="{BB962C8B-B14F-4D97-AF65-F5344CB8AC3E}">
        <p14:creationId xmlns:p14="http://schemas.microsoft.com/office/powerpoint/2010/main" val="22506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287" y="1451204"/>
            <a:ext cx="3679107" cy="37684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06623" y="638237"/>
            <a:ext cx="957264" cy="259979"/>
          </a:xfrm>
        </p:spPr>
        <p:txBody>
          <a:bodyPr/>
          <a:lstStyle/>
          <a:p>
            <a:r>
              <a:rPr lang="en-US" sz="800" smtClean="0"/>
              <a:t>14 June 2023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21988" y="638237"/>
            <a:ext cx="1820175" cy="259979"/>
          </a:xfrm>
        </p:spPr>
        <p:txBody>
          <a:bodyPr/>
          <a:lstStyle/>
          <a:p>
            <a:pPr algn="l"/>
            <a:r>
              <a:rPr lang="en-US" sz="800" smtClean="0"/>
              <a:t>The Fifth Zeldovich Meeting, Yerevan</a:t>
            </a:r>
            <a:endParaRPr lang="en-US" sz="800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746976" y="264974"/>
            <a:ext cx="3659924" cy="495561"/>
          </a:xfrm>
        </p:spPr>
        <p:txBody>
          <a:bodyPr>
            <a:normAutofit fontScale="90000"/>
          </a:bodyPr>
          <a:lstStyle/>
          <a:p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Supernova (toy models)</a:t>
            </a:r>
            <a:endParaRPr lang="en-US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52833" y="1016273"/>
            <a:ext cx="329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width-luminosity relation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075" y="760535"/>
            <a:ext cx="2884091" cy="5970743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sp>
        <p:nvSpPr>
          <p:cNvPr id="16" name="Content Placeholder 4"/>
          <p:cNvSpPr txBox="1">
            <a:spLocks/>
          </p:cNvSpPr>
          <p:nvPr/>
        </p:nvSpPr>
        <p:spPr>
          <a:xfrm rot="16200000">
            <a:off x="-191402" y="3275199"/>
            <a:ext cx="1876756" cy="65395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binary system</a:t>
            </a:r>
          </a:p>
          <a:p>
            <a:pPr marL="82296" indent="0">
              <a:buNone/>
            </a:pPr>
            <a:r>
              <a:rPr lang="en-US" sz="1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Double-Degenerate</a:t>
            </a:r>
            <a:endParaRPr lang="en-US" sz="1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13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287" y="1451204"/>
            <a:ext cx="3679107" cy="37684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06623" y="638237"/>
            <a:ext cx="957264" cy="259979"/>
          </a:xfrm>
        </p:spPr>
        <p:txBody>
          <a:bodyPr/>
          <a:lstStyle/>
          <a:p>
            <a:r>
              <a:rPr lang="en-US" sz="800" smtClean="0"/>
              <a:t>14 June 2023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21988" y="638237"/>
            <a:ext cx="1820175" cy="259979"/>
          </a:xfrm>
        </p:spPr>
        <p:txBody>
          <a:bodyPr/>
          <a:lstStyle/>
          <a:p>
            <a:pPr algn="l"/>
            <a:r>
              <a:rPr lang="en-US" sz="800" smtClean="0"/>
              <a:t>The Fifth Zeldovich Meeting, Yerevan</a:t>
            </a:r>
            <a:endParaRPr lang="en-US" sz="800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746976" y="264974"/>
            <a:ext cx="3659924" cy="495561"/>
          </a:xfrm>
        </p:spPr>
        <p:txBody>
          <a:bodyPr>
            <a:normAutofit fontScale="90000"/>
          </a:bodyPr>
          <a:lstStyle/>
          <a:p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Supernova (toy models)</a:t>
            </a:r>
            <a:endParaRPr lang="en-US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52833" y="1016273"/>
            <a:ext cx="329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width-luminosity relation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65663" y="768226"/>
            <a:ext cx="2952750" cy="5876925"/>
            <a:chOff x="5673619" y="866775"/>
            <a:chExt cx="2952750" cy="58769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619" y="866775"/>
              <a:ext cx="2952750" cy="5876925"/>
            </a:xfrm>
            <a:prstGeom prst="rect">
              <a:avLst/>
            </a:prstGeom>
            <a:effectLst>
              <a:glow rad="228600">
                <a:schemeClr val="tx1">
                  <a:alpha val="40000"/>
                </a:schemeClr>
              </a:glow>
            </a:effectLst>
          </p:spPr>
        </p:pic>
        <p:sp>
          <p:nvSpPr>
            <p:cNvPr id="21" name="Flowchart: Connector 20"/>
            <p:cNvSpPr/>
            <p:nvPr/>
          </p:nvSpPr>
          <p:spPr>
            <a:xfrm>
              <a:off x="6769100" y="3517900"/>
              <a:ext cx="774700" cy="787399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  <a:prstDash val="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Content Placeholder 4"/>
          <p:cNvSpPr txBox="1">
            <a:spLocks/>
          </p:cNvSpPr>
          <p:nvPr/>
        </p:nvSpPr>
        <p:spPr>
          <a:xfrm rot="16200000">
            <a:off x="-191402" y="3275199"/>
            <a:ext cx="1876756" cy="65395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binary system</a:t>
            </a:r>
          </a:p>
          <a:p>
            <a:pPr marL="82296" indent="0">
              <a:buNone/>
            </a:pPr>
            <a:r>
              <a:rPr lang="en-US" sz="1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Double-Degenerate</a:t>
            </a:r>
            <a:endParaRPr lang="en-US" sz="1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57290" y="5539714"/>
            <a:ext cx="329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Sub-Chandrasekhar-Mass White Dwarf Explosions</a:t>
            </a:r>
          </a:p>
        </p:txBody>
      </p:sp>
    </p:spTree>
    <p:extLst>
      <p:ext uri="{BB962C8B-B14F-4D97-AF65-F5344CB8AC3E}">
        <p14:creationId xmlns:p14="http://schemas.microsoft.com/office/powerpoint/2010/main" val="12080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287" y="1451204"/>
            <a:ext cx="3679107" cy="37684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06623" y="638237"/>
            <a:ext cx="957264" cy="259979"/>
          </a:xfrm>
        </p:spPr>
        <p:txBody>
          <a:bodyPr/>
          <a:lstStyle/>
          <a:p>
            <a:r>
              <a:rPr lang="en-US" sz="800" smtClean="0"/>
              <a:t>14 June 2023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21988" y="638237"/>
            <a:ext cx="1820175" cy="259979"/>
          </a:xfrm>
        </p:spPr>
        <p:txBody>
          <a:bodyPr/>
          <a:lstStyle/>
          <a:p>
            <a:pPr algn="l"/>
            <a:r>
              <a:rPr lang="en-US" sz="800" smtClean="0"/>
              <a:t>The Fifth Zeldovich Meeting, Yerevan</a:t>
            </a:r>
            <a:endParaRPr lang="en-US" sz="800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746976" y="264974"/>
            <a:ext cx="3659924" cy="495561"/>
          </a:xfrm>
        </p:spPr>
        <p:txBody>
          <a:bodyPr>
            <a:normAutofit fontScale="90000"/>
          </a:bodyPr>
          <a:lstStyle/>
          <a:p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Supernova (toy models)</a:t>
            </a:r>
            <a:endParaRPr lang="en-US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52833" y="1016273"/>
            <a:ext cx="329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width-luminosity relation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57290" y="5539714"/>
            <a:ext cx="329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Sub-Chandrasekhar-Mass White Dwarf Explosions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 rot="16200000">
            <a:off x="-191402" y="3275199"/>
            <a:ext cx="1876756" cy="65395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binary system</a:t>
            </a:r>
          </a:p>
          <a:p>
            <a:pPr marL="82296" indent="0">
              <a:buNone/>
            </a:pPr>
            <a:r>
              <a:rPr lang="en-US" sz="1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Double-Degenerate</a:t>
            </a:r>
            <a:endParaRPr lang="en-US" sz="1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39447" y="1809502"/>
            <a:ext cx="3838539" cy="3585346"/>
            <a:chOff x="1139447" y="1809502"/>
            <a:chExt cx="3838539" cy="3585346"/>
          </a:xfrm>
        </p:grpSpPr>
        <p:grpSp>
          <p:nvGrpSpPr>
            <p:cNvPr id="13" name="Group 12"/>
            <p:cNvGrpSpPr/>
            <p:nvPr/>
          </p:nvGrpSpPr>
          <p:grpSpPr>
            <a:xfrm>
              <a:off x="1139447" y="1809502"/>
              <a:ext cx="3838539" cy="3585346"/>
              <a:chOff x="746976" y="1954368"/>
              <a:chExt cx="3838539" cy="358534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6976" y="1954368"/>
                <a:ext cx="3838539" cy="3585346"/>
              </a:xfrm>
              <a:prstGeom prst="rect">
                <a:avLst/>
              </a:prstGeom>
              <a:effectLst>
                <a:glow rad="228600">
                  <a:schemeClr val="tx1">
                    <a:alpha val="40000"/>
                  </a:schemeClr>
                </a:glow>
              </a:effectLst>
            </p:spPr>
          </p:pic>
          <p:sp>
            <p:nvSpPr>
              <p:cNvPr id="20" name="Content Placeholder 4"/>
              <p:cNvSpPr txBox="1">
                <a:spLocks/>
              </p:cNvSpPr>
              <p:nvPr/>
            </p:nvSpPr>
            <p:spPr>
              <a:xfrm>
                <a:off x="3407298" y="2094185"/>
                <a:ext cx="999602" cy="453659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•"/>
                  <a:defRPr kumimoji="0"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Font typeface="Georgia"/>
                  <a:buChar char="▫"/>
                  <a:defRPr kumimoji="0"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5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"/>
                  <a:defRPr kumimoji="0"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2296" indent="0">
                  <a:buNone/>
                </a:pPr>
                <a:r>
                  <a:rPr lang="en-US" sz="1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Shen</a:t>
                </a:r>
                <a:r>
                  <a:rPr lang="en-US" sz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+ 2021</a:t>
                </a:r>
                <a:br>
                  <a:rPr lang="en-US" sz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model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917142" y="3602175"/>
              <a:ext cx="13195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WD masses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1522" y="1055790"/>
            <a:ext cx="4766615" cy="2915717"/>
            <a:chOff x="341522" y="1055790"/>
            <a:chExt cx="4766615" cy="2915717"/>
          </a:xfrm>
        </p:grpSpPr>
        <p:sp>
          <p:nvSpPr>
            <p:cNvPr id="4" name="Rectangle 3"/>
            <p:cNvSpPr/>
            <p:nvPr/>
          </p:nvSpPr>
          <p:spPr>
            <a:xfrm>
              <a:off x="341522" y="1055790"/>
              <a:ext cx="4100610" cy="3693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mass of the He-shell is expected to be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8600" y="2037491"/>
              <a:ext cx="908671" cy="228536"/>
            </a:xfrm>
            <a:prstGeom prst="rect">
              <a:avLst/>
            </a:prstGeom>
            <a:ln w="190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8529" y="3720289"/>
              <a:ext cx="889608" cy="251218"/>
            </a:xfrm>
            <a:prstGeom prst="rect">
              <a:avLst/>
            </a:prstGeom>
            <a:ln w="190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341522" y="2238541"/>
            <a:ext cx="3705694" cy="3866993"/>
            <a:chOff x="341522" y="2238541"/>
            <a:chExt cx="3705694" cy="3866993"/>
          </a:xfrm>
        </p:grpSpPr>
        <p:sp>
          <p:nvSpPr>
            <p:cNvPr id="11" name="Rectangle 10"/>
            <p:cNvSpPr/>
            <p:nvPr/>
          </p:nvSpPr>
          <p:spPr>
            <a:xfrm>
              <a:off x="341522" y="5736202"/>
              <a:ext cx="2191177" cy="36933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progenitor </a:t>
              </a:r>
              <a:r>
                <a:rPr lang="en-US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stellar 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age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46976" y="2238541"/>
              <a:ext cx="1575620" cy="338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several </a:t>
              </a:r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en-US" sz="1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Myr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22596" y="2681186"/>
              <a:ext cx="803425" cy="338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∼</a:t>
              </a:r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Gyr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11457" y="4215388"/>
              <a:ext cx="1835759" cy="338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several </a:t>
              </a:r>
              <a:r>
                <a:rPr lang="en-US" sz="1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Gyr</a:t>
              </a:r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or more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41522" y="6089668"/>
            <a:ext cx="3324949" cy="30777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gravitational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inspiral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/accretion timescales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8892" y="5453825"/>
            <a:ext cx="3484808" cy="135421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older SN progenitors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faster decline of light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younger SN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progenitors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slower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decline of light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06623" y="638237"/>
            <a:ext cx="957264" cy="259979"/>
          </a:xfrm>
        </p:spPr>
        <p:txBody>
          <a:bodyPr/>
          <a:lstStyle/>
          <a:p>
            <a:r>
              <a:rPr lang="en-US" sz="800" smtClean="0"/>
              <a:t>14 June 2023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21988" y="638237"/>
            <a:ext cx="1820175" cy="259979"/>
          </a:xfrm>
        </p:spPr>
        <p:txBody>
          <a:bodyPr/>
          <a:lstStyle/>
          <a:p>
            <a:pPr algn="l"/>
            <a:r>
              <a:rPr lang="en-US" sz="800" smtClean="0"/>
              <a:t>The Fifth Zeldovich Meeting, Yerevan</a:t>
            </a:r>
            <a:endParaRPr lang="en-US" sz="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9161" y="738874"/>
            <a:ext cx="3635639" cy="495561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elations between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host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galaxy</a:t>
            </a:r>
          </a:p>
        </p:txBody>
      </p:sp>
      <p:sp>
        <p:nvSpPr>
          <p:cNvPr id="4" name="Rectangle 3"/>
          <p:cNvSpPr/>
          <p:nvPr/>
        </p:nvSpPr>
        <p:spPr>
          <a:xfrm>
            <a:off x="952500" y="2145437"/>
            <a:ext cx="7543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constrain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 could check the potential correlation between the SN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local/global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 properties (an age indicator) and their LC decline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rates.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is to find appropriate stellar population age indicators.</a:t>
            </a:r>
          </a:p>
        </p:txBody>
      </p:sp>
    </p:spTree>
    <p:extLst>
      <p:ext uri="{BB962C8B-B14F-4D97-AF65-F5344CB8AC3E}">
        <p14:creationId xmlns:p14="http://schemas.microsoft.com/office/powerpoint/2010/main" val="39109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06623" y="638237"/>
            <a:ext cx="957264" cy="259979"/>
          </a:xfrm>
        </p:spPr>
        <p:txBody>
          <a:bodyPr/>
          <a:lstStyle/>
          <a:p>
            <a:r>
              <a:rPr lang="en-US" sz="800" smtClean="0"/>
              <a:t>14 June 2023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21988" y="638237"/>
            <a:ext cx="1820175" cy="259979"/>
          </a:xfrm>
        </p:spPr>
        <p:txBody>
          <a:bodyPr/>
          <a:lstStyle/>
          <a:p>
            <a:pPr algn="l"/>
            <a:r>
              <a:rPr lang="en-US" sz="800" smtClean="0"/>
              <a:t>The Fifth Zeldovich Meeting, Yerevan</a:t>
            </a:r>
            <a:endParaRPr lang="en-US" sz="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9161" y="738874"/>
            <a:ext cx="3635639" cy="495561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elations between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host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galaxy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341606" y="1833321"/>
            <a:ext cx="4001794" cy="232533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average, those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are in early-type,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massive, red, old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host galaxies have faster declining LCs in comparison with those from late-type,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massive, bluer, younger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hosts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results have been obtained also from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properties of SN 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3539510" y="5092700"/>
            <a:ext cx="1210290" cy="33192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</a:t>
            </a:r>
            <a:r>
              <a:rPr lang="en-US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sz="1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5"/>
          <p:cNvSpPr txBox="1">
            <a:spLocks/>
          </p:cNvSpPr>
          <p:nvPr/>
        </p:nvSpPr>
        <p:spPr>
          <a:xfrm>
            <a:off x="2917126" y="5574487"/>
            <a:ext cx="1858773" cy="33192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overluminous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sz="1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5"/>
          <p:cNvSpPr txBox="1">
            <a:spLocks/>
          </p:cNvSpPr>
          <p:nvPr/>
        </p:nvSpPr>
        <p:spPr>
          <a:xfrm>
            <a:off x="3006027" y="4596952"/>
            <a:ext cx="1718374" cy="33192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subluminous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1033"/>
          <a:stretch/>
        </p:blipFill>
        <p:spPr>
          <a:xfrm>
            <a:off x="4661599" y="3810000"/>
            <a:ext cx="4343400" cy="2868412"/>
          </a:xfrm>
          <a:prstGeom prst="rect">
            <a:avLst/>
          </a:prstGeom>
        </p:spPr>
      </p:pic>
      <p:sp>
        <p:nvSpPr>
          <p:cNvPr id="14" name="Content Placeholder 4"/>
          <p:cNvSpPr txBox="1">
            <a:spLocks/>
          </p:cNvSpPr>
          <p:nvPr/>
        </p:nvSpPr>
        <p:spPr>
          <a:xfrm>
            <a:off x="7253078" y="4011285"/>
            <a:ext cx="1683658" cy="328899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Hakobyan+ 2020</a:t>
            </a:r>
            <a:endParaRPr lang="en-US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5826791" y="1673057"/>
            <a:ext cx="2013015" cy="163158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properties of galaxy are from the </a:t>
            </a: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and/or </a:t>
            </a:r>
            <a:r>
              <a:rPr lang="en-US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photometry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947675" y="2976331"/>
            <a:ext cx="7427848" cy="21430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tx1">
                <a:alpha val="40000"/>
              </a:schemeClr>
            </a:glow>
          </a:effectLst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other age-constrain ?</a:t>
            </a:r>
          </a:p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dynamical age-constrain 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3400" y="6468996"/>
            <a:ext cx="22105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Older stellar population</a:t>
            </a:r>
            <a:endParaRPr lang="en-US" sz="16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7332242" y="6509135"/>
            <a:ext cx="1858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Younger population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39770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06623" y="638237"/>
            <a:ext cx="957264" cy="259979"/>
          </a:xfrm>
        </p:spPr>
        <p:txBody>
          <a:bodyPr/>
          <a:lstStyle/>
          <a:p>
            <a:r>
              <a:rPr lang="en-US" sz="800" smtClean="0">
                <a:solidFill>
                  <a:srgbClr val="A6B727"/>
                </a:solidFill>
              </a:rPr>
              <a:t>14 June 2023</a:t>
            </a:r>
            <a:endParaRPr lang="en-US" sz="800" dirty="0">
              <a:solidFill>
                <a:srgbClr val="A6B72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21988" y="638237"/>
            <a:ext cx="1820175" cy="259979"/>
          </a:xfrm>
        </p:spPr>
        <p:txBody>
          <a:bodyPr/>
          <a:lstStyle/>
          <a:p>
            <a:pPr algn="l"/>
            <a:r>
              <a:rPr lang="en-US" sz="800" smtClean="0">
                <a:solidFill>
                  <a:srgbClr val="A6B727"/>
                </a:solidFill>
              </a:rPr>
              <a:t>The Fifth Zeldovich Meeting, Yerevan</a:t>
            </a:r>
            <a:endParaRPr lang="en-US" sz="800" dirty="0">
              <a:solidFill>
                <a:srgbClr val="A6B727"/>
              </a:solidFill>
            </a:endParaRPr>
          </a:p>
        </p:txBody>
      </p:sp>
      <p:pic>
        <p:nvPicPr>
          <p:cNvPr id="5" name="model8_BH_REPOSvsN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2011" y="1917699"/>
            <a:ext cx="6557376" cy="4371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3168" y="1262862"/>
            <a:ext cx="48254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formation in </a:t>
            </a:r>
            <a:r>
              <a:rPr lang="en-US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isolated galaxy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model.</a:t>
            </a:r>
            <a:b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Cosmological simulation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Khalatyan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(AIP, Germany</a:t>
            </a:r>
            <a:r>
              <a:rPr lang="en-US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10361" y="374429"/>
            <a:ext cx="5715111" cy="78759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stellar bar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106365"/>
            <a:ext cx="2349500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 References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Donohoe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-Keyes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+ 2019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Zana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+ 2018; 2019</a:t>
            </a:r>
          </a:p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George+ 2019</a:t>
            </a:r>
          </a:p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James &amp; Percival 2016; 2018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Khoperskov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+ 2018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Spinoso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+ 2017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Consolandi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…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49500" y="3962400"/>
            <a:ext cx="6350000" cy="3887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112969" y="5508467"/>
            <a:ext cx="1944431" cy="981082"/>
          </a:xfrm>
          <a:ln w="571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dynamical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age-constrain of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SFD is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thematica3" panose="00000400000000000000" pitchFamily="2" charset="2"/>
              </a:rPr>
              <a:t>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Gyr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77" y="1217365"/>
            <a:ext cx="1833658" cy="183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es strategy  proposal presentation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ales strategy  proposal presentation" id="{046EAC39-0F7A-434B-A008-25AEA0734A86}" vid="{35BA20B6-3833-4B27-995B-0B2F0A323CD3}"/>
    </a:ext>
  </a:extLst>
</a:theme>
</file>

<file path=ppt/theme/theme2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49BB7A1-C70F-403E-B471-F185B83BA8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sales strategy proposal presentation</Template>
  <TotalTime>0</TotalTime>
  <Words>1304</Words>
  <Application>Microsoft Office PowerPoint</Application>
  <PresentationFormat>On-screen Show (4:3)</PresentationFormat>
  <Paragraphs>222</Paragraphs>
  <Slides>21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Yu Gothic UI Light</vt:lpstr>
      <vt:lpstr>Arial</vt:lpstr>
      <vt:lpstr>Calibri</vt:lpstr>
      <vt:lpstr>Calibri Light</vt:lpstr>
      <vt:lpstr>Cambria Math</vt:lpstr>
      <vt:lpstr>Chicago</vt:lpstr>
      <vt:lpstr>Georgia</vt:lpstr>
      <vt:lpstr>Mathematica3</vt:lpstr>
      <vt:lpstr>Symbol</vt:lpstr>
      <vt:lpstr>Times New Roman</vt:lpstr>
      <vt:lpstr>Wingdings</vt:lpstr>
      <vt:lpstr>Wingdings 2</vt:lpstr>
      <vt:lpstr>Sales strategy  proposal presentation</vt:lpstr>
      <vt:lpstr>Acrobat Document</vt:lpstr>
      <vt:lpstr>PowerPoint Presentation</vt:lpstr>
      <vt:lpstr>PowerPoint Presentation</vt:lpstr>
      <vt:lpstr>Type Ia Supernova (toy models)</vt:lpstr>
      <vt:lpstr>Type Ia Supernova (toy models)</vt:lpstr>
      <vt:lpstr>Type Ia Supernova (toy models)</vt:lpstr>
      <vt:lpstr>Type Ia Supernova (toy models)</vt:lpstr>
      <vt:lpstr>Relations between SNe Ia and properties of host galaxy</vt:lpstr>
      <vt:lpstr>Relations between SNe Ia and properties of host galaxy</vt:lpstr>
      <vt:lpstr>the dynamical age-constrain of SFD is  2 Gyr</vt:lpstr>
      <vt:lpstr>Star formation deserts (SFDs) of spiral galaxies</vt:lpstr>
      <vt:lpstr>Principal results</vt:lpstr>
      <vt:lpstr>PowerPoint Presentation</vt:lpstr>
      <vt:lpstr>PowerPoint Presentation</vt:lpstr>
      <vt:lpstr>Principal results (SNe Ia in SFD)</vt:lpstr>
      <vt:lpstr>Constraining Type Ia supernovae through their heights in edge-on galaxies</vt:lpstr>
      <vt:lpstr>Constraining Type Ia supernovae through their heights in edge-on galaxies</vt:lpstr>
      <vt:lpstr>Principal results (SNe Ia heights)</vt:lpstr>
      <vt:lpstr>Constraining Type Ia supernovae via their distances from spiral arms</vt:lpstr>
      <vt:lpstr>Constraining Type Ia supernovae via their distances from spiral arms</vt:lpstr>
      <vt:lpstr>Principal results (SNe Ia distances from spiral arm)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2016-01-30T12:55:44Z</dcterms:created>
  <dcterms:modified xsi:type="dcterms:W3CDTF">2023-06-14T08:51:04Z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TC034605579991</vt:lpwstr>
  </property>
</Properties>
</file>