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F005EF23-227C-41DB-98CA-3963C63807E0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8C083E39-EFC2-4630-BBEF-896D3E335BC0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AEE40C95-A6E0-491D-A908-FF8C2A00D020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92374309-3B62-47E9-8CA9-751AFC2E9CF6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D684BC36-2CAD-4F26-9D05-1C4C9F8FC87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0B97DEC-0AB2-419A-AE57-EF5CB1743014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07AC4979-6830-4CB0-9B08-85A62739C304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A2B591DF-A14E-4170-8448-F76317059C4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18C8EB2F-4645-4F4C-9B47-405704EFA2B3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0CAD22C9-10F5-4F60-AD4B-C926D063800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4"/>
  </p:normalViewPr>
  <p:slideViewPr>
    <p:cSldViewPr snapToGrid="0">
      <p:cViewPr varScale="1">
        <p:scale>
          <a:sx n="87" d="100"/>
          <a:sy n="87" d="100"/>
        </p:scale>
        <p:origin x="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ape 10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0" name="Shape 10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Title Text"/>
          <p:cNvSpPr txBox="1">
            <a:spLocks noGrp="1"/>
          </p:cNvSpPr>
          <p:nvPr>
            <p:ph type="title"/>
          </p:nvPr>
        </p:nvSpPr>
        <p:spPr>
          <a:xfrm>
            <a:off x="1397000" y="546100"/>
            <a:ext cx="10198100" cy="2273300"/>
          </a:xfrm>
          <a:prstGeom prst="rect">
            <a:avLst/>
          </a:prstGeom>
          <a:effectLst/>
        </p:spPr>
        <p:txBody>
          <a:bodyPr/>
          <a:lstStyle>
            <a:lvl1pPr marL="57799" marR="57799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78" name="Body Level One…"/>
          <p:cNvSpPr txBox="1">
            <a:spLocks noGrp="1"/>
          </p:cNvSpPr>
          <p:nvPr>
            <p:ph type="body" idx="1"/>
          </p:nvPr>
        </p:nvSpPr>
        <p:spPr>
          <a:xfrm>
            <a:off x="1397000" y="2819400"/>
            <a:ext cx="10198100" cy="6934200"/>
          </a:xfrm>
          <a:prstGeom prst="rect">
            <a:avLst/>
          </a:prstGeom>
          <a:effectLst/>
        </p:spPr>
        <p:txBody>
          <a:bodyPr/>
          <a:lstStyle>
            <a:lvl1pPr marR="57799">
              <a:buClrTx/>
              <a:buSzPct val="100000"/>
              <a:buFontTx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R="57799"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R="57799"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81134" y="8890000"/>
            <a:ext cx="342901" cy="355600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434ED6"/>
            </a:gs>
            <a:gs pos="100000">
              <a:srgbClr val="201F7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Title Text"/>
          <p:cNvSpPr txBox="1">
            <a:spLocks noGrp="1"/>
          </p:cNvSpPr>
          <p:nvPr>
            <p:ph type="title"/>
          </p:nvPr>
        </p:nvSpPr>
        <p:spPr>
          <a:xfrm>
            <a:off x="1397000" y="546100"/>
            <a:ext cx="10198100" cy="2273300"/>
          </a:xfrm>
          <a:prstGeom prst="rect">
            <a:avLst/>
          </a:prstGeom>
          <a:effectLst/>
        </p:spPr>
        <p:txBody>
          <a:bodyPr/>
          <a:lstStyle>
            <a:lvl1pPr marL="57799" marR="57799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987" name="Body Level One…"/>
          <p:cNvSpPr txBox="1">
            <a:spLocks noGrp="1"/>
          </p:cNvSpPr>
          <p:nvPr>
            <p:ph type="body" idx="1"/>
          </p:nvPr>
        </p:nvSpPr>
        <p:spPr>
          <a:xfrm>
            <a:off x="1397000" y="2819400"/>
            <a:ext cx="10198100" cy="6934200"/>
          </a:xfrm>
          <a:prstGeom prst="rect">
            <a:avLst/>
          </a:prstGeom>
          <a:effectLst/>
        </p:spPr>
        <p:txBody>
          <a:bodyPr/>
          <a:lstStyle>
            <a:lvl1pPr marR="57799">
              <a:buClrTx/>
              <a:buSzPct val="100000"/>
              <a:buFontTx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57799"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57799"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81134" y="8890000"/>
            <a:ext cx="342901" cy="358589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99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Verdana"/>
              <a:defRPr sz="4000">
                <a:latin typeface="Verdana"/>
                <a:ea typeface="Verdana"/>
                <a:cs typeface="Verdana"/>
                <a:sym typeface="Verdana"/>
              </a:defRPr>
            </a:lvl1pPr>
            <a:lvl2pPr>
              <a:buFont typeface="Verdana"/>
              <a:defRPr sz="3400">
                <a:latin typeface="Verdana"/>
                <a:ea typeface="Verdana"/>
                <a:cs typeface="Verdana"/>
                <a:sym typeface="Verdana"/>
              </a:defRPr>
            </a:lvl2pPr>
            <a:lvl3pPr>
              <a:buFont typeface="Verdana"/>
              <a:defRPr sz="3000">
                <a:latin typeface="Verdana"/>
                <a:ea typeface="Verdana"/>
                <a:cs typeface="Verdana"/>
                <a:sym typeface="Verdana"/>
              </a:defRPr>
            </a:lvl3pPr>
            <a:lvl4pPr>
              <a:buFont typeface="Verdana"/>
              <a:defRPr sz="2400">
                <a:latin typeface="Verdana"/>
                <a:ea typeface="Verdana"/>
                <a:cs typeface="Verdana"/>
                <a:sym typeface="Verdana"/>
              </a:defRPr>
            </a:lvl4pPr>
            <a:lvl5pPr>
              <a:buFont typeface="Verdana"/>
              <a:defRPr sz="24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72260" y="9243793"/>
            <a:ext cx="340371" cy="317501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57799" marR="57799">
              <a:defRPr sz="6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05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819400"/>
            <a:ext cx="11709400" cy="6934200"/>
          </a:xfrm>
          <a:prstGeom prst="rect">
            <a:avLst/>
          </a:prstGeom>
        </p:spPr>
        <p:txBody>
          <a:bodyPr/>
          <a:lstStyle>
            <a:lvl1pPr marR="57799">
              <a:buFont typeface="Gill Sans"/>
              <a:defRPr sz="4400">
                <a:latin typeface="Gill Sans"/>
                <a:ea typeface="Gill Sans"/>
                <a:cs typeface="Gill Sans"/>
                <a:sym typeface="Gill Sans"/>
              </a:defRPr>
            </a:lvl1pPr>
            <a:lvl2pPr marR="57799">
              <a:buFont typeface="Gill Sans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R="57799">
              <a:buFont typeface="Gill Sans"/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R="57799">
              <a:buFont typeface="Gill Sans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R="57799">
              <a:buFont typeface="Gill Sans"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64645" y="9189438"/>
            <a:ext cx="342901" cy="36830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Title Text"/>
          <p:cNvSpPr txBox="1">
            <a:spLocks noGrp="1"/>
          </p:cNvSpPr>
          <p:nvPr>
            <p:ph type="title"/>
          </p:nvPr>
        </p:nvSpPr>
        <p:spPr>
          <a:xfrm>
            <a:off x="1625600" y="1622209"/>
            <a:ext cx="9763772" cy="1464567"/>
          </a:xfrm>
          <a:prstGeom prst="rect">
            <a:avLst/>
          </a:prstGeom>
          <a:effectLst/>
        </p:spPr>
        <p:txBody>
          <a:bodyPr lIns="48818" tIns="48818" rIns="48818" bIns="48818" anchor="b">
            <a:normAutofit/>
          </a:bodyPr>
          <a:lstStyle>
            <a:lvl1pPr marL="0" marR="0" algn="l" defTabSz="1300480">
              <a:lnSpc>
                <a:spcPct val="90000"/>
              </a:lnSpc>
              <a:defRPr sz="5000" spc="138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01232" y="8047081"/>
            <a:ext cx="288138" cy="300839"/>
          </a:xfrm>
          <a:prstGeom prst="rect">
            <a:avLst/>
          </a:prstGeom>
        </p:spPr>
        <p:txBody>
          <a:bodyPr lIns="48818" tIns="48818" rIns="48818" bIns="48818" anchor="ctr"/>
          <a:lstStyle>
            <a:lvl1pPr algn="r" defTabSz="1300480">
              <a:defRPr sz="14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794000"/>
            <a:ext cx="11709400" cy="6959600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34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00758" y="9285618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4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3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44570" y="9220200"/>
            <a:ext cx="520701" cy="554236"/>
          </a:xfrm>
          <a:prstGeom prst="rect">
            <a:avLst/>
          </a:prstGeom>
        </p:spPr>
        <p:txBody>
          <a:bodyPr anchor="t"/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1270000" y="2565400"/>
            <a:ext cx="10464800" cy="25527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66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5667" y="9347200"/>
            <a:ext cx="257607" cy="290080"/>
          </a:xfrm>
          <a:prstGeom prst="rect">
            <a:avLst/>
          </a:prstGeom>
        </p:spPr>
        <p:txBody>
          <a:bodyPr anchor="t"/>
          <a:lstStyle>
            <a:lvl1pPr defTabSz="457200">
              <a:defRPr sz="12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3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4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794000"/>
            <a:ext cx="11709400" cy="6959600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34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00758" y="9285618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5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6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0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77900" y="1841500"/>
            <a:ext cx="11049000" cy="3695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55800" y="5524500"/>
            <a:ext cx="9105900" cy="4229100"/>
          </a:xfrm>
          <a:prstGeom prst="rect">
            <a:avLst/>
          </a:prstGeom>
          <a:effectLst>
            <a:outerShdw blurRad="63500" dist="25400" dir="16979930" rotWithShape="0">
              <a:srgbClr val="929292">
                <a:alpha val="75000"/>
              </a:srgbClr>
            </a:outerShdw>
          </a:effectLst>
        </p:spPr>
        <p:txBody>
          <a:bodyPr/>
          <a:lstStyle>
            <a:lvl1pPr marL="57799" indent="0" algn="ctr">
              <a:buSzTx/>
              <a:buNone/>
            </a:lvl1pPr>
            <a:lvl2pPr marL="708039" indent="0" algn="ctr">
              <a:buSzTx/>
              <a:buNone/>
            </a:lvl2pPr>
            <a:lvl3pPr marL="1358279" indent="0" algn="ctr">
              <a:buSzTx/>
              <a:buNone/>
            </a:lvl3pPr>
            <a:lvl4pPr marL="2008520" indent="0" algn="ctr">
              <a:buSzTx/>
              <a:buNone/>
            </a:lvl4pPr>
            <a:lvl5pPr marL="2658760" indent="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7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Text"/>
          <p:cNvSpPr txBox="1"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4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Text"/>
          <p:cNvSpPr txBox="1">
            <a:spLocks noGrp="1"/>
          </p:cNvSpPr>
          <p:nvPr>
            <p:ph type="title"/>
          </p:nvPr>
        </p:nvSpPr>
        <p:spPr>
          <a:xfrm>
            <a:off x="1270000" y="2565400"/>
            <a:ext cx="10464800" cy="25527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66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3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5667" y="9347200"/>
            <a:ext cx="257607" cy="290080"/>
          </a:xfrm>
          <a:prstGeom prst="rect">
            <a:avLst/>
          </a:prstGeom>
        </p:spPr>
        <p:txBody>
          <a:bodyPr anchor="t"/>
          <a:lstStyle>
            <a:lvl1pPr defTabSz="457200">
              <a:defRPr sz="12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37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7939" y="9082277"/>
            <a:ext cx="241301" cy="279401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38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3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40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1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8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47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9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6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65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2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74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le Text"/>
          <p:cNvSpPr txBox="1"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4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483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2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3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4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5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8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70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1782" y="9283700"/>
            <a:ext cx="305377" cy="365606"/>
          </a:xfrm>
          <a:prstGeom prst="rect">
            <a:avLst/>
          </a:prstGeom>
        </p:spPr>
        <p:txBody>
          <a:bodyPr anchor="t"/>
          <a:lstStyle>
            <a:lvl1pPr defTabSz="457200">
              <a:defRPr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8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57799" marR="57799"/>
          </a:lstStyle>
          <a:p>
            <a:r>
              <a:t>Title Text</a:t>
            </a:r>
          </a:p>
        </p:txBody>
      </p:sp>
      <p:sp>
        <p:nvSpPr>
          <p:cNvPr id="59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R="57799"/>
            <a:lvl2pPr marR="57799">
              <a:defRPr sz="3400"/>
            </a:lvl2pPr>
            <a:lvl3pPr marR="57799"/>
            <a:lvl4pPr marR="57799">
              <a:defRPr sz="2400"/>
            </a:lvl4pPr>
            <a:lvl5pPr marR="5779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6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61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6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41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3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4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8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6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itle Text"/>
          <p:cNvSpPr txBox="1"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4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055100"/>
            <a:ext cx="292100" cy="3302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7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7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2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6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57799" marR="57799">
              <a:defRPr sz="6200"/>
            </a:lvl1pPr>
          </a:lstStyle>
          <a:p>
            <a:r>
              <a:t>Title Text</a:t>
            </a:r>
          </a:p>
        </p:txBody>
      </p:sp>
      <p:sp>
        <p:nvSpPr>
          <p:cNvPr id="774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819400"/>
            <a:ext cx="11709400" cy="6934200"/>
          </a:xfrm>
          <a:prstGeom prst="rect">
            <a:avLst/>
          </a:prstGeom>
        </p:spPr>
        <p:txBody>
          <a:bodyPr/>
          <a:lstStyle>
            <a:lvl1pPr marR="57799">
              <a:defRPr sz="4400"/>
            </a:lvl1pPr>
            <a:lvl2pPr marR="57799"/>
            <a:lvl3pPr marR="57799">
              <a:defRPr sz="3400"/>
            </a:lvl3pPr>
            <a:lvl4pPr marR="57799"/>
            <a:lvl5pPr marR="5779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64645" y="9202138"/>
            <a:ext cx="342901" cy="3556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08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>
            <a:spLocks noGrp="1"/>
          </p:cNvSpPr>
          <p:nvPr>
            <p:ph type="title"/>
          </p:nvPr>
        </p:nvSpPr>
        <p:spPr>
          <a:xfrm>
            <a:off x="1270000" y="2565400"/>
            <a:ext cx="10464800" cy="25527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68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3724" y="9309100"/>
            <a:ext cx="281492" cy="327843"/>
          </a:xfrm>
          <a:prstGeom prst="rect">
            <a:avLst/>
          </a:prstGeom>
        </p:spPr>
        <p:txBody>
          <a:bodyPr anchor="t"/>
          <a:lstStyle>
            <a:lvl1pPr defTabSz="457200">
              <a:defRPr sz="14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0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67173" y="8882098"/>
            <a:ext cx="340322" cy="32355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67173" y="8882098"/>
            <a:ext cx="340322" cy="32355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itle Text"/>
          <p:cNvSpPr txBox="1">
            <a:spLocks noGrp="1"/>
          </p:cNvSpPr>
          <p:nvPr>
            <p:ph type="title"/>
          </p:nvPr>
        </p:nvSpPr>
        <p:spPr>
          <a:xfrm>
            <a:off x="355600" y="254000"/>
            <a:ext cx="12263438" cy="2420938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60" marR="60" defTabSz="457200">
              <a:defRPr sz="7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898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00" y="1790700"/>
            <a:ext cx="12263438" cy="8593138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3429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  <a:lvl2pPr marL="74300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2pPr>
            <a:lvl3pPr marL="11430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3pPr>
            <a:lvl4pPr marL="16002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4pPr>
            <a:lvl5pPr marL="20574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8256" y="9282112"/>
            <a:ext cx="266701" cy="279401"/>
          </a:xfrm>
          <a:prstGeom prst="rect">
            <a:avLst/>
          </a:prstGeom>
        </p:spPr>
        <p:txBody>
          <a:bodyPr anchor="t"/>
          <a:lstStyle>
            <a:lvl1pPr defTabSz="584200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Title Text"/>
          <p:cNvSpPr txBox="1">
            <a:spLocks noGrp="1"/>
          </p:cNvSpPr>
          <p:nvPr>
            <p:ph type="title"/>
          </p:nvPr>
        </p:nvSpPr>
        <p:spPr>
          <a:xfrm>
            <a:off x="355643" y="254229"/>
            <a:ext cx="12264935" cy="2421234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60" marR="60" defTabSz="457200">
              <a:defRPr sz="7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16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43" y="1791117"/>
            <a:ext cx="12264935" cy="8594187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3429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  <a:lvl2pPr marL="74300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2pPr>
            <a:lvl3pPr marL="11430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3pPr>
            <a:lvl4pPr marL="16002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4pPr>
            <a:lvl5pPr marL="20574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9050" y="9283444"/>
            <a:ext cx="266700" cy="279401"/>
          </a:xfrm>
          <a:prstGeom prst="rect">
            <a:avLst/>
          </a:prstGeom>
        </p:spPr>
        <p:txBody>
          <a:bodyPr anchor="t"/>
          <a:lstStyle>
            <a:lvl1pPr defTabSz="584200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8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Title Text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34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67173" y="8882098"/>
            <a:ext cx="340322" cy="32355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effectLst/>
        </p:spPr>
        <p:txBody>
          <a:bodyPr/>
          <a:lstStyle>
            <a:lvl1pPr marL="0" marR="0" defTabSz="584200">
              <a:defRPr sz="84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4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effectLst/>
        </p:spPr>
        <p:txBody>
          <a:bodyPr anchor="ctr"/>
          <a:lstStyle>
            <a:lvl1pPr marL="889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3335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778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2225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667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 defTabSz="584200">
              <a:defRPr sz="18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Title Text"/>
          <p:cNvSpPr txBox="1"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6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960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00" y="9055100"/>
            <a:ext cx="292100" cy="3302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57799" marR="57799">
              <a:defRPr sz="6200"/>
            </a:lvl1pPr>
          </a:lstStyle>
          <a:p>
            <a:r>
              <a:t>Title Text</a:t>
            </a:r>
          </a:p>
        </p:txBody>
      </p:sp>
      <p:sp>
        <p:nvSpPr>
          <p:cNvPr id="969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819400"/>
            <a:ext cx="11709400" cy="6934200"/>
          </a:xfrm>
          <a:prstGeom prst="rect">
            <a:avLst/>
          </a:prstGeom>
        </p:spPr>
        <p:txBody>
          <a:bodyPr/>
          <a:lstStyle>
            <a:lvl1pPr marR="57799">
              <a:defRPr sz="4400"/>
            </a:lvl1pPr>
            <a:lvl2pPr marR="57799"/>
            <a:lvl3pPr marR="57799">
              <a:defRPr sz="3400"/>
            </a:lvl3pPr>
            <a:lvl4pPr marR="57799"/>
            <a:lvl5pPr marR="5779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64645" y="9202138"/>
            <a:ext cx="342901" cy="3556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47700" y="215900"/>
            <a:ext cx="11709400" cy="2603500"/>
          </a:xfrm>
          <a:prstGeom prst="rect">
            <a:avLst/>
          </a:prstGeom>
          <a:ln w="12700">
            <a:miter lim="400000"/>
          </a:ln>
          <a:effectLst>
            <a:outerShdw blurRad="63500" dist="38100" dir="16979964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806700"/>
            <a:ext cx="11709400" cy="6946900"/>
          </a:xfrm>
          <a:prstGeom prst="rect">
            <a:avLst/>
          </a:prstGeom>
          <a:ln w="12700">
            <a:miter lim="400000"/>
          </a:ln>
          <a:effectLst>
            <a:outerShdw blurRad="63500" dist="25400" dir="16979902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900"/>
              </a:spcBef>
              <a:buClr>
                <a:srgbClr val="D6D7FF"/>
              </a:buClr>
              <a:defRPr sz="3800"/>
            </a:lvl2pPr>
            <a:lvl3pPr marL="1183639" indent="-228600">
              <a:spcBef>
                <a:spcPts val="700"/>
              </a:spcBef>
              <a:defRPr sz="3200"/>
            </a:lvl3pPr>
            <a:lvl4pPr marL="1640839" indent="-228600">
              <a:spcBef>
                <a:spcPts val="600"/>
              </a:spcBef>
              <a:buClr>
                <a:srgbClr val="D6D7FF"/>
              </a:buClr>
              <a:defRPr sz="2800"/>
            </a:lvl4pPr>
            <a:lvl5pPr marL="2098039" indent="-228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79124" y="9238205"/>
            <a:ext cx="317501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647700"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6" r:id="rId52"/>
    <p:sldLayoutId id="2147483707" r:id="rId53"/>
    <p:sldLayoutId id="2147483708" r:id="rId54"/>
    <p:sldLayoutId id="2147483709" r:id="rId55"/>
    <p:sldLayoutId id="2147483710" r:id="rId56"/>
    <p:sldLayoutId id="2147483711" r:id="rId57"/>
    <p:sldLayoutId id="2147483712" r:id="rId58"/>
    <p:sldLayoutId id="2147483713" r:id="rId59"/>
    <p:sldLayoutId id="2147483714" r:id="rId60"/>
    <p:sldLayoutId id="2147483715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  <p:sldLayoutId id="2147483724" r:id="rId70"/>
    <p:sldLayoutId id="2147483725" r:id="rId71"/>
    <p:sldLayoutId id="2147483726" r:id="rId72"/>
    <p:sldLayoutId id="2147483727" r:id="rId73"/>
    <p:sldLayoutId id="2147483728" r:id="rId74"/>
    <p:sldLayoutId id="2147483729" r:id="rId75"/>
    <p:sldLayoutId id="2147483732" r:id="rId76"/>
    <p:sldLayoutId id="2147483733" r:id="rId77"/>
    <p:sldLayoutId id="2147483735" r:id="rId78"/>
    <p:sldLayoutId id="2147483736" r:id="rId79"/>
    <p:sldLayoutId id="2147483737" r:id="rId80"/>
    <p:sldLayoutId id="2147483738" r:id="rId81"/>
    <p:sldLayoutId id="2147483739" r:id="rId82"/>
    <p:sldLayoutId id="2147483740" r:id="rId83"/>
    <p:sldLayoutId id="2147483741" r:id="rId84"/>
    <p:sldLayoutId id="2147483742" r:id="rId85"/>
    <p:sldLayoutId id="2147483743" r:id="rId86"/>
    <p:sldLayoutId id="2147483744" r:id="rId87"/>
    <p:sldLayoutId id="2147483745" r:id="rId88"/>
    <p:sldLayoutId id="2147483746" r:id="rId89"/>
    <p:sldLayoutId id="2147483747" r:id="rId90"/>
    <p:sldLayoutId id="2147483748" r:id="rId91"/>
    <p:sldLayoutId id="2147483749" r:id="rId92"/>
    <p:sldLayoutId id="2147483750" r:id="rId93"/>
    <p:sldLayoutId id="2147483751" r:id="rId94"/>
    <p:sldLayoutId id="2147483752" r:id="rId95"/>
    <p:sldLayoutId id="2147483753" r:id="rId96"/>
    <p:sldLayoutId id="2147483754" r:id="rId97"/>
    <p:sldLayoutId id="2147483756" r:id="rId98"/>
    <p:sldLayoutId id="2147483757" r:id="rId99"/>
    <p:sldLayoutId id="2147483758" r:id="rId100"/>
    <p:sldLayoutId id="2147483759" r:id="rId101"/>
    <p:sldLayoutId id="2147483760" r:id="rId102"/>
    <p:sldLayoutId id="2147483761" r:id="rId103"/>
    <p:sldLayoutId id="2147483763" r:id="rId104"/>
  </p:sldLayoutIdLst>
  <p:transition spd="med"/>
  <p:txStyles>
    <p:titleStyle>
      <a:lvl1pPr marL="57799" marR="57799" indent="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57799" marR="57799" indent="2286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57799" marR="57799" indent="4572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57799" marR="57799" indent="6858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57799" marR="57799" indent="9144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57799" marR="57799" indent="11430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57799" marR="57799" indent="13716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57799" marR="57799" indent="16002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57799" marR="57799" indent="18288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83540" marR="57799" indent="-342900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813668" marR="57799" indent="-315828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1255077" marR="57799" indent="-300037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1755139" marR="57799" indent="-342900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2212339" marR="57799" indent="-342900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26542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0098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3654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7210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3" y="8455872"/>
            <a:ext cx="2449769" cy="1116006"/>
          </a:xfrm>
          <a:prstGeom prst="rect">
            <a:avLst/>
          </a:prstGeom>
          <a:ln w="88900">
            <a:miter lim="400000"/>
          </a:ln>
        </p:spPr>
      </p:pic>
      <p:sp>
        <p:nvSpPr>
          <p:cNvPr id="1033" name="Listening to the long ringdown"/>
          <p:cNvSpPr txBox="1"/>
          <p:nvPr/>
        </p:nvSpPr>
        <p:spPr>
          <a:xfrm>
            <a:off x="388675" y="1067697"/>
            <a:ext cx="122274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647700">
              <a:defRPr sz="7200">
                <a:solidFill>
                  <a:srgbClr val="FFFDE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Listening to the long ringdown</a:t>
            </a:r>
          </a:p>
        </p:txBody>
      </p:sp>
      <p:grpSp>
        <p:nvGrpSpPr>
          <p:cNvPr id="1036" name="Group"/>
          <p:cNvGrpSpPr/>
          <p:nvPr/>
        </p:nvGrpSpPr>
        <p:grpSpPr>
          <a:xfrm>
            <a:off x="1384300" y="2880292"/>
            <a:ext cx="10236200" cy="1358286"/>
            <a:chOff x="0" y="0"/>
            <a:chExt cx="10236200" cy="1358285"/>
          </a:xfrm>
        </p:grpSpPr>
        <p:sp>
          <p:nvSpPr>
            <p:cNvPr id="1034" name="Luciano Rezzolla"/>
            <p:cNvSpPr txBox="1"/>
            <p:nvPr/>
          </p:nvSpPr>
          <p:spPr>
            <a:xfrm>
              <a:off x="0" y="0"/>
              <a:ext cx="10236200" cy="711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64708" marR="64708" algn="ctr" defTabSz="1178560">
                <a:spcBef>
                  <a:spcPts val="2100"/>
                </a:spcBef>
                <a:tabLst>
                  <a:tab pos="63500" algn="l"/>
                  <a:tab pos="1257300" algn="l"/>
                  <a:tab pos="2425700" algn="l"/>
                  <a:tab pos="3594100" algn="l"/>
                  <a:tab pos="4775200" algn="l"/>
                  <a:tab pos="5969000" algn="l"/>
                  <a:tab pos="7137400" algn="l"/>
                  <a:tab pos="8318500" algn="l"/>
                  <a:tab pos="9499600" algn="l"/>
                  <a:tab pos="10680700" algn="l"/>
                  <a:tab pos="11861800" algn="l"/>
                  <a:tab pos="13042900" algn="l"/>
                  <a:tab pos="14211300" algn="l"/>
                </a:tabLst>
                <a:defRPr sz="4400">
                  <a:solidFill>
                    <a:schemeClr val="accent6"/>
                  </a:solidFill>
                  <a:uFill>
                    <a:solidFill>
                      <a:srgbClr val="53D5FD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Luciano Rezzolla</a:t>
              </a:r>
            </a:p>
          </p:txBody>
        </p:sp>
        <p:sp>
          <p:nvSpPr>
            <p:cNvPr id="1035" name="Institute for Theoretical Physics, Frankfurt"/>
            <p:cNvSpPr txBox="1"/>
            <p:nvPr/>
          </p:nvSpPr>
          <p:spPr>
            <a:xfrm>
              <a:off x="1016000" y="837585"/>
              <a:ext cx="8204200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64708" marR="64708" algn="ctr" defTabSz="1178560">
                <a:tabLst>
                  <a:tab pos="63500" algn="l"/>
                  <a:tab pos="1257300" algn="l"/>
                  <a:tab pos="2425700" algn="l"/>
                  <a:tab pos="3594100" algn="l"/>
                  <a:tab pos="4775200" algn="l"/>
                  <a:tab pos="5969000" algn="l"/>
                  <a:tab pos="7137400" algn="l"/>
                  <a:tab pos="8318500" algn="l"/>
                  <a:tab pos="9499600" algn="l"/>
                  <a:tab pos="10680700" algn="l"/>
                  <a:tab pos="11861800" algn="l"/>
                  <a:tab pos="13042900" algn="l"/>
                  <a:tab pos="14211300" algn="l"/>
                </a:tabLst>
                <a:defRPr sz="3000">
                  <a:solidFill>
                    <a:schemeClr val="accent1"/>
                  </a:solidFill>
                  <a:uFill>
                    <a:solidFill>
                      <a:srgbClr val="96D35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Institute for Theoretical Physics, Frankfurt</a:t>
              </a:r>
            </a:p>
          </p:txBody>
        </p:sp>
      </p:grpSp>
      <p:pic>
        <p:nvPicPr>
          <p:cNvPr id="1037" name="LOGO-ERC_negatif.jpg" descr="LOGO-ERC_negatif.jpg"/>
          <p:cNvPicPr>
            <a:picLocks noChangeAspect="1"/>
          </p:cNvPicPr>
          <p:nvPr/>
        </p:nvPicPr>
        <p:blipFill>
          <a:blip r:embed="rId3"/>
          <a:srcRect l="14735" t="6062" r="14735" b="27650"/>
          <a:stretch>
            <a:fillRect/>
          </a:stretch>
        </p:blipFill>
        <p:spPr>
          <a:xfrm>
            <a:off x="2145314" y="8415188"/>
            <a:ext cx="1274211" cy="1197567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043" name="Group"/>
          <p:cNvGrpSpPr/>
          <p:nvPr/>
        </p:nvGrpSpPr>
        <p:grpSpPr>
          <a:xfrm>
            <a:off x="3554485" y="8455872"/>
            <a:ext cx="1706047" cy="1116006"/>
            <a:chOff x="0" y="0"/>
            <a:chExt cx="1706046" cy="1116005"/>
          </a:xfrm>
        </p:grpSpPr>
        <p:sp>
          <p:nvSpPr>
            <p:cNvPr id="1038" name="Rectangle"/>
            <p:cNvSpPr/>
            <p:nvPr/>
          </p:nvSpPr>
          <p:spPr>
            <a:xfrm>
              <a:off x="1264710" y="602373"/>
              <a:ext cx="404179" cy="2924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39" name="Rectangle"/>
            <p:cNvSpPr/>
            <p:nvPr/>
          </p:nvSpPr>
          <p:spPr>
            <a:xfrm>
              <a:off x="771674" y="602373"/>
              <a:ext cx="404180" cy="2924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40" name="Rectangle"/>
            <p:cNvSpPr/>
            <p:nvPr/>
          </p:nvSpPr>
          <p:spPr>
            <a:xfrm>
              <a:off x="535836" y="216132"/>
              <a:ext cx="425538" cy="2924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41" name="Rectangle"/>
            <p:cNvSpPr/>
            <p:nvPr/>
          </p:nvSpPr>
          <p:spPr>
            <a:xfrm>
              <a:off x="54766" y="210792"/>
              <a:ext cx="381127" cy="2951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042" name="ELEMENTS_logo_black_font_transparent_72ppi.png.png" descr="ELEMENTS_logo_black_font_transparent_72ppi.pn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706047" cy="1116006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grpSp>
        <p:nvGrpSpPr>
          <p:cNvPr id="1049" name="Group"/>
          <p:cNvGrpSpPr/>
          <p:nvPr/>
        </p:nvGrpSpPr>
        <p:grpSpPr>
          <a:xfrm>
            <a:off x="8743889" y="7099313"/>
            <a:ext cx="4061725" cy="1781852"/>
            <a:chOff x="0" y="0"/>
            <a:chExt cx="4061724" cy="1781851"/>
          </a:xfrm>
        </p:grpSpPr>
        <p:grpSp>
          <p:nvGrpSpPr>
            <p:cNvPr id="1047" name="Group"/>
            <p:cNvGrpSpPr/>
            <p:nvPr/>
          </p:nvGrpSpPr>
          <p:grpSpPr>
            <a:xfrm>
              <a:off x="0" y="0"/>
              <a:ext cx="4061725" cy="1781852"/>
              <a:chOff x="0" y="0"/>
              <a:chExt cx="4061724" cy="1781851"/>
            </a:xfrm>
          </p:grpSpPr>
          <p:pic>
            <p:nvPicPr>
              <p:cNvPr id="1044" name="Screenshot 2024-07-08 at 19.33.52.png" descr="Screenshot 2024-07-08 at 19.33.52.png"/>
              <p:cNvPicPr>
                <a:picLocks noChangeAspect="1"/>
              </p:cNvPicPr>
              <p:nvPr/>
            </p:nvPicPr>
            <p:blipFill>
              <a:blip r:embed="rId5"/>
              <a:srcRect l="3193" r="36966"/>
              <a:stretch>
                <a:fillRect/>
              </a:stretch>
            </p:blipFill>
            <p:spPr>
              <a:xfrm>
                <a:off x="0" y="2269"/>
                <a:ext cx="4061725" cy="1779583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1045" name="Screenshot 2024-07-08 at 19.33.52.png" descr="Screenshot 2024-07-08 at 19.33.52.png"/>
              <p:cNvPicPr>
                <a:picLocks noChangeAspect="1"/>
              </p:cNvPicPr>
              <p:nvPr/>
            </p:nvPicPr>
            <p:blipFill>
              <a:blip r:embed="rId5"/>
              <a:srcRect l="98542" t="11155" b="1092"/>
              <a:stretch>
                <a:fillRect/>
              </a:stretch>
            </p:blipFill>
            <p:spPr>
              <a:xfrm>
                <a:off x="3959010" y="0"/>
                <a:ext cx="98906" cy="1561617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1046" name="Screenshot 2024-07-08 at 19.33.52.png" descr="Screenshot 2024-07-08 at 19.33.52.png"/>
              <p:cNvPicPr>
                <a:picLocks noChangeAspect="1"/>
              </p:cNvPicPr>
              <p:nvPr/>
            </p:nvPicPr>
            <p:blipFill>
              <a:blip r:embed="rId5"/>
              <a:srcRect l="98542" t="11155"/>
              <a:stretch>
                <a:fillRect/>
              </a:stretch>
            </p:blipFill>
            <p:spPr>
              <a:xfrm>
                <a:off x="3877972" y="0"/>
                <a:ext cx="98907" cy="1581066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</p:grpSp>
        <p:pic>
          <p:nvPicPr>
            <p:cNvPr id="1048" name="Screenshot 2024-07-08 at 19.33.52.png" descr="Screenshot 2024-07-08 at 19.33.52.png"/>
            <p:cNvPicPr>
              <a:picLocks noChangeAspect="1"/>
            </p:cNvPicPr>
            <p:nvPr/>
          </p:nvPicPr>
          <p:blipFill>
            <a:blip r:embed="rId5"/>
            <a:srcRect l="60593" b="68300"/>
            <a:stretch>
              <a:fillRect/>
            </a:stretch>
          </p:blipFill>
          <p:spPr>
            <a:xfrm>
              <a:off x="1329720" y="414354"/>
              <a:ext cx="2674814" cy="564117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050" name="Pescara,11.07.24"/>
          <p:cNvSpPr txBox="1"/>
          <p:nvPr/>
        </p:nvSpPr>
        <p:spPr>
          <a:xfrm>
            <a:off x="9785845" y="6487326"/>
            <a:ext cx="302924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lvl="1" algn="r">
              <a:defRPr sz="2800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Pescara,11.07.24</a:t>
            </a:r>
          </a:p>
        </p:txBody>
      </p:sp>
      <p:sp>
        <p:nvSpPr>
          <p:cNvPr id="1051" name="Ecker, Gorda, Kurkela, LR, 2403.03246 (2024)"/>
          <p:cNvSpPr txBox="1"/>
          <p:nvPr/>
        </p:nvSpPr>
        <p:spPr>
          <a:xfrm>
            <a:off x="6066662" y="8987439"/>
            <a:ext cx="688832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2019" marR="52019" algn="r" defTabSz="11684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Ecker, Gorda, Kurkela, LR, 2403.03246 (2024)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Note that the behaviour is essentially linear at late times. This is expected for a monochromatic GW signal"/>
          <p:cNvSpPr txBox="1"/>
          <p:nvPr/>
        </p:nvSpPr>
        <p:spPr>
          <a:xfrm>
            <a:off x="6789366" y="6855583"/>
            <a:ext cx="6215434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2019" marR="52019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Note that the </a:t>
            </a:r>
            <a:r>
              <a:rPr dirty="0" err="1"/>
              <a:t>behaviour</a:t>
            </a:r>
            <a:r>
              <a:rPr dirty="0"/>
              <a:t> is essentially </a:t>
            </a:r>
            <a:r>
              <a:rPr dirty="0">
                <a:solidFill>
                  <a:srgbClr val="FF2600"/>
                </a:solidFill>
              </a:rPr>
              <a:t>linear</a:t>
            </a:r>
            <a:r>
              <a:rPr dirty="0"/>
              <a:t> at </a:t>
            </a:r>
            <a:r>
              <a:rPr dirty="0">
                <a:solidFill>
                  <a:srgbClr val="FF2600"/>
                </a:solidFill>
              </a:rPr>
              <a:t>late</a:t>
            </a:r>
            <a:r>
              <a:rPr dirty="0"/>
              <a:t> </a:t>
            </a:r>
            <a:r>
              <a:rPr dirty="0">
                <a:solidFill>
                  <a:srgbClr val="FF2600"/>
                </a:solidFill>
              </a:rPr>
              <a:t>times.</a:t>
            </a:r>
            <a:r>
              <a:rPr dirty="0"/>
              <a:t> This is expected for a monochromatic GW signal</a:t>
            </a:r>
          </a:p>
        </p:txBody>
      </p:sp>
      <p:grpSp>
        <p:nvGrpSpPr>
          <p:cNvPr id="1162" name="Group"/>
          <p:cNvGrpSpPr/>
          <p:nvPr/>
        </p:nvGrpSpPr>
        <p:grpSpPr>
          <a:xfrm>
            <a:off x="92734" y="1906879"/>
            <a:ext cx="6618801" cy="5355813"/>
            <a:chOff x="0" y="0"/>
            <a:chExt cx="6618799" cy="5355812"/>
          </a:xfrm>
        </p:grpSpPr>
        <p:pic>
          <p:nvPicPr>
            <p:cNvPr id="1160" name="EJ_and_fmerg.pdf" descr="EJ_and_fmerg.pdf"/>
            <p:cNvPicPr>
              <a:picLocks noChangeAspect="1"/>
            </p:cNvPicPr>
            <p:nvPr/>
          </p:nvPicPr>
          <p:blipFill>
            <a:blip r:embed="rId2"/>
            <a:srcRect b="42276"/>
            <a:stretch>
              <a:fillRect/>
            </a:stretch>
          </p:blipFill>
          <p:spPr>
            <a:xfrm>
              <a:off x="0" y="0"/>
              <a:ext cx="6618800" cy="4330467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1161" name="EJ_and_fmerg.pdf" descr="EJ_and_fmerg.pdf"/>
            <p:cNvPicPr>
              <a:picLocks noChangeAspect="1"/>
            </p:cNvPicPr>
            <p:nvPr/>
          </p:nvPicPr>
          <p:blipFill>
            <a:blip r:embed="rId2"/>
            <a:srcRect t="84523" b="1352"/>
            <a:stretch>
              <a:fillRect/>
            </a:stretch>
          </p:blipFill>
          <p:spPr>
            <a:xfrm>
              <a:off x="0" y="4296190"/>
              <a:ext cx="6618800" cy="1059623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163" name="A novel representation of the waveforms"/>
          <p:cNvSpPr txBox="1"/>
          <p:nvPr/>
        </p:nvSpPr>
        <p:spPr>
          <a:xfrm>
            <a:off x="0" y="381000"/>
            <a:ext cx="1300480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A novel representation of the waveforms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64" name="Novel behaviour when looking at energy radiated in GWs,  , as a function of the radiated angular momentum  ."/>
              <p:cNvSpPr txBox="1"/>
              <p:nvPr/>
            </p:nvSpPr>
            <p:spPr>
              <a:xfrm>
                <a:off x="6789367" y="2082687"/>
                <a:ext cx="5997444" cy="31613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spAutoFit/>
              </a:bodyPr>
              <a:lstStyle/>
              <a:p>
                <a:pPr marL="52019" marR="52019" defTabSz="1168400">
                  <a:buClr>
                    <a:schemeClr val="accent5">
                      <a:hueOff val="457874"/>
                      <a:satOff val="-29218"/>
                      <a:lumOff val="-29125"/>
                    </a:schemeClr>
                  </a:buClr>
                  <a:defRPr sz="4200">
                    <a:solidFill>
                      <a:srgbClr val="FFFFFF"/>
                    </a:solidFill>
                    <a:uFill>
                      <a:solidFill>
                        <a:srgbClr val="0329D6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Novel behaviour when looking at energy radiated in GWs,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0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</m:oMath>
                </a14:m>
                <a:r>
                  <a:rPr>
                    <a:solidFill>
                      <a:srgbClr val="FF2600"/>
                    </a:solidFill>
                  </a:rPr>
                  <a:t>,</a:t>
                </a:r>
                <a:r>
                  <a:t> as a function of the radiated angular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0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</m:oMath>
                </a14:m>
                <a:r>
                  <a:rPr>
                    <a:solidFill>
                      <a:srgbClr val="FF2600"/>
                    </a:solidFill>
                  </a:rPr>
                  <a:t>. </a:t>
                </a:r>
                <a:endParaRPr sz="3800">
                  <a:solidFill>
                    <a:srgbClr val="FF2600"/>
                  </a:solidFill>
                </a:endParaRPr>
              </a:p>
            </p:txBody>
          </p:sp>
        </mc:Choice>
        <mc:Fallback>
          <p:sp>
            <p:nvSpPr>
              <p:cNvPr id="1164" name="Novel behaviour when looking at energy radiated in GWs,  , as a function of the radiated angular momentum  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367" y="2082687"/>
                <a:ext cx="5997444" cy="3161311"/>
              </a:xfrm>
              <a:prstGeom prst="rect">
                <a:avLst/>
              </a:prstGeom>
              <a:blipFill>
                <a:blip r:embed="rId3"/>
                <a:stretch>
                  <a:fillRect l="-3586" t="-3614" r="-4219" b="-132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5" name="The “slope”   is different for different EOSs"/>
              <p:cNvSpPr txBox="1"/>
              <p:nvPr/>
            </p:nvSpPr>
            <p:spPr>
              <a:xfrm>
                <a:off x="6790889" y="5362087"/>
                <a:ext cx="5994401" cy="13266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52019" marR="52019" defTabSz="1168400">
                  <a:buClr>
                    <a:schemeClr val="accent5">
                      <a:hueOff val="457874"/>
                      <a:satOff val="-29218"/>
                      <a:lumOff val="-29125"/>
                    </a:schemeClr>
                  </a:buClr>
                  <a:defRPr sz="4200">
                    <a:solidFill>
                      <a:srgbClr val="FFFFFF"/>
                    </a:solidFill>
                    <a:uFill>
                      <a:solidFill>
                        <a:srgbClr val="0329D6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The “slope” </a:t>
                </a:r>
                <a14:m>
                  <m:oMath xmlns:m="http://schemas.openxmlformats.org/officeDocument/2006/math">
                    <m:r>
                      <a:rPr sz="40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  <m:r>
                      <a:rPr sz="40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40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</m:oMath>
                </a14:m>
                <a:r>
                  <a:t> is different for different EOSs</a:t>
                </a:r>
                <a:endParaRPr sz="3800"/>
              </a:p>
            </p:txBody>
          </p:sp>
        </mc:Choice>
        <mc:Fallback>
          <p:sp>
            <p:nvSpPr>
              <p:cNvPr id="1165" name="The “slope”   is different for different EO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889" y="5362087"/>
                <a:ext cx="5994401" cy="1326656"/>
              </a:xfrm>
              <a:prstGeom prst="rect">
                <a:avLst/>
              </a:prstGeom>
              <a:blipFill>
                <a:blip r:embed="rId4"/>
                <a:stretch>
                  <a:fillRect l="-3594" t="-10476" r="-4863" b="-2285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EJ_and_fmerg.pdf" descr="EJ_and_fmer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2" y="1906879"/>
            <a:ext cx="6616625" cy="7499679"/>
          </a:xfrm>
          <a:prstGeom prst="rect">
            <a:avLst/>
          </a:prstGeom>
          <a:ln w="88900">
            <a:miter lim="400000"/>
          </a:ln>
        </p:spPr>
      </p:pic>
      <p:sp>
        <p:nvSpPr>
          <p:cNvPr id="1168" name="Almost constant asymptotic GW frequency is evident when looking at evolution  of GW frequency."/>
          <p:cNvSpPr txBox="1"/>
          <p:nvPr/>
        </p:nvSpPr>
        <p:spPr>
          <a:xfrm>
            <a:off x="6776667" y="6863478"/>
            <a:ext cx="6245534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2019" marR="52019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Almost constant </a:t>
            </a:r>
            <a:r>
              <a:rPr>
                <a:solidFill>
                  <a:srgbClr val="FF2600"/>
                </a:solidFill>
              </a:rPr>
              <a:t>asymptotic</a:t>
            </a:r>
            <a:r>
              <a:t> </a:t>
            </a:r>
            <a:r>
              <a:rPr>
                <a:solidFill>
                  <a:srgbClr val="FF2600"/>
                </a:solidFill>
              </a:rPr>
              <a:t>GW</a:t>
            </a:r>
            <a:r>
              <a:t> </a:t>
            </a:r>
            <a:r>
              <a:rPr>
                <a:solidFill>
                  <a:srgbClr val="FF2600"/>
                </a:solidFill>
              </a:rPr>
              <a:t>frequency</a:t>
            </a:r>
            <a:r>
              <a:t> is evident when looking at evolution  of GW frequency.</a:t>
            </a:r>
          </a:p>
        </p:txBody>
      </p:sp>
      <p:sp>
        <p:nvSpPr>
          <p:cNvPr id="1169" name="A novel representation of the waveforms"/>
          <p:cNvSpPr txBox="1"/>
          <p:nvPr/>
        </p:nvSpPr>
        <p:spPr>
          <a:xfrm>
            <a:off x="0" y="381000"/>
            <a:ext cx="1300480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A novel representation of the waveforms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70" name="Novel behaviour when looking at energy radiated in GWs,  , as a function of the radiated angular momentum  ."/>
              <p:cNvSpPr txBox="1"/>
              <p:nvPr/>
            </p:nvSpPr>
            <p:spPr>
              <a:xfrm>
                <a:off x="6789367" y="2082687"/>
                <a:ext cx="5997444" cy="31613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spAutoFit/>
              </a:bodyPr>
              <a:lstStyle/>
              <a:p>
                <a:pPr marL="52019" marR="52019" defTabSz="1168400">
                  <a:buClr>
                    <a:schemeClr val="accent5">
                      <a:hueOff val="457874"/>
                      <a:satOff val="-29218"/>
                      <a:lumOff val="-29125"/>
                    </a:schemeClr>
                  </a:buClr>
                  <a:defRPr sz="4200">
                    <a:solidFill>
                      <a:srgbClr val="FFFFFF"/>
                    </a:solidFill>
                    <a:uFill>
                      <a:solidFill>
                        <a:srgbClr val="0329D6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Novel behaviour when looking at energy radiated in GWs,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0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</m:oMath>
                </a14:m>
                <a:r>
                  <a:rPr>
                    <a:solidFill>
                      <a:srgbClr val="FF2600"/>
                    </a:solidFill>
                  </a:rPr>
                  <a:t>,</a:t>
                </a:r>
                <a:r>
                  <a:t> as a function of the radiated angular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00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0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</m:oMath>
                </a14:m>
                <a:r>
                  <a:rPr>
                    <a:solidFill>
                      <a:srgbClr val="FF2600"/>
                    </a:solidFill>
                  </a:rPr>
                  <a:t>. </a:t>
                </a:r>
                <a:endParaRPr sz="3800">
                  <a:solidFill>
                    <a:srgbClr val="FF2600"/>
                  </a:solidFill>
                </a:endParaRPr>
              </a:p>
            </p:txBody>
          </p:sp>
        </mc:Choice>
        <mc:Fallback>
          <p:sp>
            <p:nvSpPr>
              <p:cNvPr id="1170" name="Novel behaviour when looking at energy radiated in GWs,  , as a function of the radiated angular momentum  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367" y="2082687"/>
                <a:ext cx="5997444" cy="3161311"/>
              </a:xfrm>
              <a:prstGeom prst="rect">
                <a:avLst/>
              </a:prstGeom>
              <a:blipFill>
                <a:blip r:embed="rId3"/>
                <a:stretch>
                  <a:fillRect l="-3586" t="-3614" r="-4219" b="-132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71" name="The “slope”   is different for different EOSs"/>
              <p:cNvSpPr txBox="1"/>
              <p:nvPr/>
            </p:nvSpPr>
            <p:spPr>
              <a:xfrm>
                <a:off x="6790889" y="5362087"/>
                <a:ext cx="5994401" cy="13266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52019" marR="52019" defTabSz="1168400">
                  <a:buClr>
                    <a:schemeClr val="accent5">
                      <a:hueOff val="457874"/>
                      <a:satOff val="-29218"/>
                      <a:lumOff val="-29125"/>
                    </a:schemeClr>
                  </a:buClr>
                  <a:defRPr sz="4200">
                    <a:solidFill>
                      <a:srgbClr val="FFFFFF"/>
                    </a:solidFill>
                    <a:uFill>
                      <a:solidFill>
                        <a:srgbClr val="0329D6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The “slope” </a:t>
                </a:r>
                <a14:m>
                  <m:oMath xmlns:m="http://schemas.openxmlformats.org/officeDocument/2006/math">
                    <m:r>
                      <a:rPr sz="40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  <m:r>
                      <a:rPr sz="40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40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0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</m:oMath>
                </a14:m>
                <a:r>
                  <a:t> is different for different EOSs</a:t>
                </a:r>
                <a:endParaRPr sz="3800"/>
              </a:p>
            </p:txBody>
          </p:sp>
        </mc:Choice>
        <mc:Fallback>
          <p:sp>
            <p:nvSpPr>
              <p:cNvPr id="1171" name="The “slope”   is different for different EO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889" y="5362087"/>
                <a:ext cx="5994401" cy="1326656"/>
              </a:xfrm>
              <a:prstGeom prst="rect">
                <a:avLst/>
              </a:prstGeom>
              <a:blipFill>
                <a:blip r:embed="rId4"/>
                <a:stretch>
                  <a:fillRect l="-3594" t="-10476" r="-4863" b="-2285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EJ_and_fmerg_q0p85-q0p70.pdf" descr="EJ_and_fmerg_q0p85-q0p7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8" y="2850925"/>
            <a:ext cx="11964404" cy="6660185"/>
          </a:xfrm>
          <a:prstGeom prst="rect">
            <a:avLst/>
          </a:prstGeom>
          <a:ln w="88900">
            <a:miter lim="400000"/>
          </a:ln>
        </p:spPr>
      </p:pic>
      <p:sp>
        <p:nvSpPr>
          <p:cNvPr id="1174" name="Behaviour is robust also when considering unequal-mass binaries and physics-motivated EOSs."/>
          <p:cNvSpPr txBox="1"/>
          <p:nvPr/>
        </p:nvSpPr>
        <p:spPr>
          <a:xfrm>
            <a:off x="269715" y="1438162"/>
            <a:ext cx="1246536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2019" marR="52019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Behaviour is robust also when considering unequal-mass binaries and physics-motivated EOSs.</a:t>
            </a:r>
          </a:p>
        </p:txBody>
      </p:sp>
      <p:sp>
        <p:nvSpPr>
          <p:cNvPr id="1175" name="A novel representation of the waveforms"/>
          <p:cNvSpPr txBox="1"/>
          <p:nvPr/>
        </p:nvSpPr>
        <p:spPr>
          <a:xfrm>
            <a:off x="0" y="381000"/>
            <a:ext cx="1300480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A novel representation of the waveforms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How do we use this?"/>
          <p:cNvSpPr txBox="1"/>
          <p:nvPr/>
        </p:nvSpPr>
        <p:spPr>
          <a:xfrm>
            <a:off x="2758764" y="375782"/>
            <a:ext cx="748727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How do we use this?</a:t>
            </a:r>
          </a:p>
        </p:txBody>
      </p:sp>
      <p:pic>
        <p:nvPicPr>
          <p:cNvPr id="1178" name="aa.pdf" descr="aa.pdf"/>
          <p:cNvPicPr>
            <a:picLocks noChangeAspect="1"/>
          </p:cNvPicPr>
          <p:nvPr/>
        </p:nvPicPr>
        <p:blipFill>
          <a:blip r:embed="rId2"/>
          <a:srcRect l="2664" t="1785" r="1208" b="3405"/>
          <a:stretch>
            <a:fillRect/>
          </a:stretch>
        </p:blipFill>
        <p:spPr>
          <a:xfrm>
            <a:off x="1908968" y="3564879"/>
            <a:ext cx="9186703" cy="6040554"/>
          </a:xfrm>
          <a:prstGeom prst="rect">
            <a:avLst/>
          </a:prstGeom>
          <a:ln w="889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79" name="GW data provides measure of slope, which is correlated with properties of the EOS.…"/>
              <p:cNvSpPr txBox="1"/>
              <p:nvPr/>
            </p:nvSpPr>
            <p:spPr>
              <a:xfrm>
                <a:off x="371490" y="1341981"/>
                <a:ext cx="12261820" cy="20032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spAutoFit/>
              </a:bodyPr>
              <a:lstStyle/>
              <a:p>
                <a:pPr marL="52019" marR="52019" defTabSz="1168400">
                  <a:spcBef>
                    <a:spcPts val="500"/>
                  </a:spcBef>
                  <a:buClr>
                    <a:schemeClr val="accent5">
                      <a:hueOff val="457874"/>
                      <a:satOff val="-29218"/>
                      <a:lumOff val="-29125"/>
                    </a:schemeClr>
                  </a:buClr>
                  <a:defRPr sz="4200">
                    <a:solidFill>
                      <a:srgbClr val="FFFFFF"/>
                    </a:solidFill>
                    <a:uFill>
                      <a:solidFill>
                        <a:srgbClr val="0329D6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GW data provides measure of slope, which is correlated with properties of the EOS. </a:t>
                </a:r>
              </a:p>
              <a:p>
                <a:pPr marL="52019" marR="52019" defTabSz="1168400">
                  <a:spcBef>
                    <a:spcPts val="1000"/>
                  </a:spcBef>
                  <a:buClr>
                    <a:schemeClr val="accent5">
                      <a:hueOff val="457874"/>
                      <a:satOff val="-29218"/>
                      <a:lumOff val="-29125"/>
                    </a:schemeClr>
                  </a:buClr>
                  <a:defRPr sz="4200">
                    <a:solidFill>
                      <a:srgbClr val="FFFFFF"/>
                    </a:solidFill>
                    <a:uFill>
                      <a:solidFill>
                        <a:srgbClr val="0329D6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Hence, </a:t>
                </a:r>
                <a14:m>
                  <m:oMath xmlns:m="http://schemas.openxmlformats.org/officeDocument/2006/math">
                    <m:r>
                      <a:rPr sz="41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sz="41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1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1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  <m:r>
                      <a:rPr sz="41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41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sz="41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1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10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</m:oMath>
                </a14:m>
                <a:r>
                  <a:t> provides information on the </a:t>
                </a:r>
                <a:r>
                  <a:rPr>
                    <a:solidFill>
                      <a:srgbClr val="FF2600"/>
                    </a:solidFill>
                  </a:rPr>
                  <a:t>EOS.</a:t>
                </a:r>
                <a:endParaRPr sz="3900">
                  <a:solidFill>
                    <a:srgbClr val="FF2600"/>
                  </a:solidFill>
                </a:endParaRPr>
              </a:p>
            </p:txBody>
          </p:sp>
        </mc:Choice>
        <mc:Fallback>
          <p:sp>
            <p:nvSpPr>
              <p:cNvPr id="1179" name="GW data provides measure of slope, which is correlated with properties of the EOS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90" y="1341981"/>
                <a:ext cx="12261820" cy="2003255"/>
              </a:xfrm>
              <a:prstGeom prst="rect">
                <a:avLst/>
              </a:prstGeom>
              <a:blipFill>
                <a:blip r:embed="rId3"/>
                <a:stretch>
                  <a:fillRect l="-1760" t="-5660" r="-1139" b="-213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How do we use this?"/>
          <p:cNvSpPr txBox="1"/>
          <p:nvPr/>
        </p:nvSpPr>
        <p:spPr>
          <a:xfrm>
            <a:off x="2758764" y="306447"/>
            <a:ext cx="748727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How do we use this?</a:t>
            </a:r>
          </a:p>
        </p:txBody>
      </p:sp>
      <p:pic>
        <p:nvPicPr>
          <p:cNvPr id="1182" name="pn_mr_measured_dEdJ-f2_4pct-4pct_with_f2_only.pdf" descr="pn_mr_measured_dEdJ-f2_4pct-4pct_with_f2_onl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19" y="3577507"/>
            <a:ext cx="11904762" cy="6009640"/>
          </a:xfrm>
          <a:prstGeom prst="rect">
            <a:avLst/>
          </a:prstGeom>
          <a:ln w="889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83" name="Using correlations found, we have assessed 68% credibility values on   and   planes from joint measurements of slope and   post-merger freq."/>
              <p:cNvSpPr txBox="1"/>
              <p:nvPr/>
            </p:nvSpPr>
            <p:spPr>
              <a:xfrm>
                <a:off x="217230" y="1341981"/>
                <a:ext cx="12420025" cy="22437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spAutoFit/>
              </a:bodyPr>
              <a:lstStyle/>
              <a:p>
                <a:pPr marL="52019" marR="52019" defTabSz="1168400">
                  <a:spcBef>
                    <a:spcPts val="500"/>
                  </a:spcBef>
                  <a:buClr>
                    <a:schemeClr val="accent5">
                      <a:hueOff val="457874"/>
                      <a:satOff val="-29218"/>
                      <a:lumOff val="-29125"/>
                    </a:schemeClr>
                  </a:buClr>
                  <a:defRPr sz="4200">
                    <a:solidFill>
                      <a:srgbClr val="FFFFFF"/>
                    </a:solidFill>
                    <a:uFill>
                      <a:solidFill>
                        <a:srgbClr val="0329D6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Using correlations found, we have assessed 68% credibility values on </a:t>
                </a:r>
                <a14:m>
                  <m:oMath xmlns:m="http://schemas.openxmlformats.org/officeDocument/2006/math"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sz="44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planes from </a:t>
                </a:r>
                <a:r>
                  <a:rPr i="1">
                    <a:solidFill>
                      <a:srgbClr val="FF26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joint</a:t>
                </a:r>
                <a:r>
                  <a:rPr i="1">
                    <a:latin typeface="Gill Sans"/>
                    <a:ea typeface="Gill Sans"/>
                    <a:cs typeface="Gill Sans"/>
                    <a:sym typeface="Gill Sans"/>
                  </a:rPr>
                  <a:t> </a:t>
                </a:r>
                <a:r>
                  <a:t>measurements of </a:t>
                </a:r>
                <a:r>
                  <a:rPr>
                    <a:solidFill>
                      <a:srgbClr val="FF2600"/>
                    </a:solidFill>
                  </a:rPr>
                  <a:t>slope</a:t>
                </a:r>
                <a: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45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t> post-merger freq.</a:t>
                </a:r>
                <a:endParaRPr sz="1200"/>
              </a:p>
            </p:txBody>
          </p:sp>
        </mc:Choice>
        <mc:Fallback>
          <p:sp>
            <p:nvSpPr>
              <p:cNvPr id="1183" name="Using correlations found, we have assessed 68% credibility values on   and   planes from joint measurements of slope and   post-merger freq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30" y="1341981"/>
                <a:ext cx="12420025" cy="2243795"/>
              </a:xfrm>
              <a:prstGeom prst="rect">
                <a:avLst/>
              </a:prstGeom>
              <a:blipFill>
                <a:blip r:embed="rId3"/>
                <a:stretch>
                  <a:fillRect l="-1736" t="-5056" r="-2758" b="-39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Conclusions"/>
          <p:cNvSpPr txBox="1"/>
          <p:nvPr/>
        </p:nvSpPr>
        <p:spPr>
          <a:xfrm>
            <a:off x="4613297" y="503049"/>
            <a:ext cx="377820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algn="ctr" defTabSz="1295400">
              <a:spcBef>
                <a:spcPts val="4000"/>
              </a:spcBef>
              <a:buClr>
                <a:srgbClr val="D84C79"/>
              </a:buClr>
              <a:buFont typeface="Papyrus"/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Conclusions</a:t>
            </a:r>
          </a:p>
        </p:txBody>
      </p:sp>
      <p:sp>
        <p:nvSpPr>
          <p:cNvPr id="1186" name="Agnostic EOSs represent a powerful tool to explore the properties of the the post-merger GW signal."/>
          <p:cNvSpPr txBox="1"/>
          <p:nvPr/>
        </p:nvSpPr>
        <p:spPr>
          <a:xfrm>
            <a:off x="49789" y="1803731"/>
            <a:ext cx="1247191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95899" marR="57799" defTabSz="1295400">
              <a:spcBef>
                <a:spcPts val="1500"/>
              </a:spcBef>
              <a:buClr>
                <a:srgbClr val="FF2600"/>
              </a:buClr>
              <a:buSzPct val="100000"/>
              <a:buFont typeface="Zapf Dingbats"/>
              <a:buChar char="✴"/>
              <a:defRPr sz="37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marL="667399" indent="-571500">
              <a:buFont typeface="Arial" panose="020B0604020202020204" pitchFamily="34" charset="0"/>
              <a:buChar char="•"/>
              <a:defRPr>
                <a:solidFill>
                  <a:srgbClr val="011993"/>
                </a:solidFill>
              </a:defRPr>
            </a:pPr>
            <a:r>
              <a:rPr dirty="0">
                <a:solidFill>
                  <a:srgbClr val="FFFFFF"/>
                </a:solidFill>
              </a:rPr>
              <a:t>Agnostic EOSs represent a powerful tool to explore the properties of the the post-merger GW signal.</a:t>
            </a:r>
          </a:p>
        </p:txBody>
      </p:sp>
      <p:sp>
        <p:nvSpPr>
          <p:cNvPr id="1187" name="Correlations exist between the slope and the properties of the EOS at the highest densities and pressure."/>
          <p:cNvSpPr txBox="1"/>
          <p:nvPr/>
        </p:nvSpPr>
        <p:spPr>
          <a:xfrm>
            <a:off x="49789" y="6315378"/>
            <a:ext cx="1247191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40" marR="57799" defTabSz="1295400">
              <a:spcBef>
                <a:spcPts val="2500"/>
              </a:spcBef>
              <a:buClr>
                <a:srgbClr val="FF2600"/>
              </a:buClr>
              <a:buSzPct val="100000"/>
              <a:buFont typeface="Zapf Dingbats"/>
              <a:buChar char="✴"/>
              <a:defRPr sz="3700">
                <a:solidFill>
                  <a:srgbClr val="FFFFFF"/>
                </a:solidFill>
                <a:uFill>
                  <a:solidFill>
                    <a:srgbClr val="011993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marL="612140" indent="-571500">
              <a:buFont typeface="Arial" panose="020B0604020202020204" pitchFamily="34" charset="0"/>
              <a:buChar char="•"/>
              <a:defRPr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uFill>
                  <a:solidFill>
                    <a:srgbClr val="011993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rPr>
              <a:t>Correlations exist between the slope and the properties of the EOS at the highest densities and pressure.</a:t>
            </a:r>
          </a:p>
        </p:txBody>
      </p:sp>
      <p:sp>
        <p:nvSpPr>
          <p:cNvPr id="1188" name="The long ringdown, used together with “traditional” approaches represents new tool to constrain neutron-star properties"/>
          <p:cNvSpPr txBox="1"/>
          <p:nvPr/>
        </p:nvSpPr>
        <p:spPr>
          <a:xfrm>
            <a:off x="49789" y="7819260"/>
            <a:ext cx="12905222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40" marR="57799" defTabSz="1295400">
              <a:spcBef>
                <a:spcPts val="2500"/>
              </a:spcBef>
              <a:buClr>
                <a:srgbClr val="FF2600"/>
              </a:buClr>
              <a:buSzPct val="100000"/>
              <a:buFont typeface="Zapf Dingbats"/>
              <a:buChar char="✴"/>
              <a:defRPr sz="3700">
                <a:solidFill>
                  <a:srgbClr val="FFFFFF"/>
                </a:solidFill>
                <a:uFill>
                  <a:solidFill>
                    <a:srgbClr val="011993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marL="612140" indent="-571500">
              <a:buFont typeface="Arial" panose="020B0604020202020204" pitchFamily="34" charset="0"/>
              <a:buChar char="•"/>
              <a:defRPr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uFill>
                  <a:solidFill>
                    <a:srgbClr val="011993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rPr>
              <a:t>The long ringdown, used together with “traditional” approaches represents new tool to constrain neutron-star properties</a:t>
            </a:r>
            <a:r>
              <a:rPr lang="en-US" dirty="0">
                <a:uFill>
                  <a:solidFill>
                    <a:srgbClr val="011993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rPr>
              <a:t>.</a:t>
            </a:r>
            <a:endParaRPr dirty="0">
              <a:uFill>
                <a:solidFill>
                  <a:srgbClr val="011993"/>
                </a:solidFill>
              </a:uFill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89" name="The late post-merger GW signal shows relation between radiated energy and angular momentum:  slope"/>
              <p:cNvSpPr txBox="1"/>
              <p:nvPr/>
            </p:nvSpPr>
            <p:spPr>
              <a:xfrm>
                <a:off x="49788" y="4782077"/>
                <a:ext cx="12604327" cy="12413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/>
              <a:p>
                <a:pPr marL="667399" marR="57799" indent="-571500" defTabSz="1295400">
                  <a:spcBef>
                    <a:spcPts val="1500"/>
                  </a:spcBef>
                  <a:buClr>
                    <a:srgbClr val="FF2600"/>
                  </a:buClr>
                  <a:buSzPct val="100000"/>
                  <a:buFont typeface="Arial" panose="020B0604020202020204" pitchFamily="34" charset="0"/>
                  <a:buChar char="•"/>
                  <a:defRPr sz="3700">
                    <a:solidFill>
                      <a:srgbClr val="011993"/>
                    </a:solidFill>
                    <a:uFill>
                      <a:solidFill>
                        <a:srgbClr val="0329D6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rPr dirty="0">
                    <a:solidFill>
                      <a:srgbClr val="FFFFFF"/>
                    </a:solidFill>
                  </a:rPr>
                  <a:t>The late post-merger GW signal shows relation between radiated energy and angular momentum: </a:t>
                </a:r>
                <a14:m>
                  <m:oMath xmlns:m="http://schemas.openxmlformats.org/officeDocument/2006/math">
                    <m:r>
                      <a:rPr sz="3200" i="1">
                        <a:solidFill>
                          <a:srgbClr val="FEFFFF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sz="32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32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  <m:r>
                      <a:rPr sz="3200" i="1">
                        <a:solidFill>
                          <a:srgbClr val="FEFF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3200" i="1">
                        <a:solidFill>
                          <a:srgbClr val="FEFFFF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sz="32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3200" i="1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FF"/>
                    </a:solidFill>
                  </a:rPr>
                  <a:t> or “</a:t>
                </a:r>
                <a:r>
                  <a:rPr dirty="0">
                    <a:solidFill>
                      <a:srgbClr val="FFFFFF"/>
                    </a:solidFill>
                  </a:rPr>
                  <a:t>slope</a:t>
                </a:r>
                <a:r>
                  <a:rPr lang="en-US" dirty="0">
                    <a:solidFill>
                      <a:srgbClr val="FFFFFF"/>
                    </a:solidFill>
                  </a:rPr>
                  <a:t>"</a:t>
                </a:r>
                <a:endParaRPr sz="3800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1189" name="The late post-merger GW signal shows relation between radiated energy and angular momentum:  slop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8" y="4782077"/>
                <a:ext cx="12604327" cy="1241365"/>
              </a:xfrm>
              <a:prstGeom prst="rect">
                <a:avLst/>
              </a:prstGeom>
              <a:blipFill>
                <a:blip r:embed="rId2"/>
                <a:stretch>
                  <a:fillRect l="-905" t="-7071" r="-503" b="-1616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0" name="Using a principal-component analysis we have selected six “golden” EOSs that provide optimal examples of different EOSs."/>
          <p:cNvSpPr txBox="1"/>
          <p:nvPr/>
        </p:nvSpPr>
        <p:spPr>
          <a:xfrm>
            <a:off x="49788" y="3307613"/>
            <a:ext cx="12905223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95899" marR="57799" defTabSz="1295400">
              <a:spcBef>
                <a:spcPts val="1500"/>
              </a:spcBef>
              <a:buClr>
                <a:srgbClr val="FF2600"/>
              </a:buClr>
              <a:buSzPct val="100000"/>
              <a:buFont typeface="Zapf Dingbats"/>
              <a:buChar char="✴"/>
              <a:defRPr sz="37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marL="667399" indent="-571500">
              <a:buFont typeface="Arial" panose="020B0604020202020204" pitchFamily="34" charset="0"/>
              <a:buChar char="•"/>
              <a:defRPr>
                <a:solidFill>
                  <a:srgbClr val="011993"/>
                </a:solidFill>
              </a:defRPr>
            </a:pPr>
            <a:r>
              <a:rPr dirty="0">
                <a:solidFill>
                  <a:srgbClr val="FFFFFF"/>
                </a:solidFill>
              </a:rPr>
              <a:t> Using a principal-component analysis we have selected six “golden” EOSs that provide optimal examples of different EOSs.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" grpId="1" build="p" bldLvl="5" animBg="1" advAuto="0"/>
      <p:bldP spid="1187" grpId="2" animBg="1" advAuto="0"/>
      <p:bldP spid="1188" grpId="3" animBg="1" advAuto="0"/>
      <p:bldP spid="1189" grpId="4" build="p" bldLvl="5" animBg="1" advAuto="0"/>
      <p:bldP spid="1190" grpId="5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The two-body problem in GR"/>
          <p:cNvSpPr txBox="1"/>
          <p:nvPr/>
        </p:nvSpPr>
        <p:spPr>
          <a:xfrm>
            <a:off x="444500" y="304800"/>
            <a:ext cx="12344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57799" marR="57799" algn="ctr" defTabSz="1295400">
              <a:defRPr sz="5500">
                <a:solidFill>
                  <a:srgbClr val="FF2600"/>
                </a:solidFill>
                <a:uFill>
                  <a:solidFill>
                    <a:srgbClr val="D848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The two-body problem in GR</a:t>
            </a:r>
          </a:p>
        </p:txBody>
      </p:sp>
      <p:grpSp>
        <p:nvGrpSpPr>
          <p:cNvPr id="1056" name="Group"/>
          <p:cNvGrpSpPr/>
          <p:nvPr/>
        </p:nvGrpSpPr>
        <p:grpSpPr>
          <a:xfrm>
            <a:off x="6543241" y="5365929"/>
            <a:ext cx="6221819" cy="4298309"/>
            <a:chOff x="0" y="0"/>
            <a:chExt cx="6221817" cy="4298307"/>
          </a:xfrm>
        </p:grpSpPr>
        <p:sp>
          <p:nvSpPr>
            <p:cNvPr id="1054" name="BH+torus reveal engine of GRBs and other EM emissions"/>
            <p:cNvSpPr txBox="1"/>
            <p:nvPr/>
          </p:nvSpPr>
          <p:spPr>
            <a:xfrm>
              <a:off x="0" y="3071567"/>
              <a:ext cx="6221818" cy="122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279400" indent="-279400">
                <a:spcBef>
                  <a:spcPts val="4200"/>
                </a:spcBef>
                <a:buClr>
                  <a:srgbClr val="FF2600"/>
                </a:buClr>
                <a:buSzPct val="125000"/>
                <a:buChar char="•"/>
                <a:defRPr sz="38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BH+torus</a:t>
              </a:r>
              <a:r>
                <a:t> reveal engine of </a:t>
              </a: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GRBs </a:t>
              </a:r>
              <a:r>
                <a:t>and other </a:t>
              </a:r>
              <a:r>
                <a:rPr>
                  <a:solidFill>
                    <a:srgbClr val="FF2600"/>
                  </a:solidFill>
                </a:rPr>
                <a:t>EM emissions</a:t>
              </a:r>
            </a:p>
          </p:txBody>
        </p:sp>
        <p:pic>
          <p:nvPicPr>
            <p:cNvPr id="1055" name="Group" descr="Grou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753" y="0"/>
              <a:ext cx="4398623" cy="2971101"/>
            </a:xfrm>
            <a:prstGeom prst="rect">
              <a:avLst/>
            </a:prstGeom>
            <a:ln w="88900" cap="flat">
              <a:noFill/>
              <a:miter lim="400000"/>
            </a:ln>
            <a:effectLst>
              <a:outerShdw blurRad="127000" dist="76200" dir="2700000" rotWithShape="0">
                <a:srgbClr val="000000"/>
              </a:outerShdw>
            </a:effectLst>
          </p:spPr>
        </p:pic>
      </p:grpSp>
      <p:grpSp>
        <p:nvGrpSpPr>
          <p:cNvPr id="1060" name="Group"/>
          <p:cNvGrpSpPr/>
          <p:nvPr/>
        </p:nvGrpSpPr>
        <p:grpSpPr>
          <a:xfrm>
            <a:off x="452966" y="5245100"/>
            <a:ext cx="5885748" cy="4120162"/>
            <a:chOff x="0" y="0"/>
            <a:chExt cx="5885746" cy="4120161"/>
          </a:xfrm>
        </p:grpSpPr>
        <p:pic>
          <p:nvPicPr>
            <p:cNvPr id="1057" name="Graph-R-M-with-pulsars.png" descr="Graph-R-M-with-pulsars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32349" y="1252317"/>
              <a:ext cx="4686988" cy="2867845"/>
            </a:xfrm>
            <a:prstGeom prst="rect">
              <a:avLst/>
            </a:prstGeom>
            <a:ln w="889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1790"/>
                </a:srgbClr>
              </a:outerShdw>
            </a:effectLst>
          </p:spPr>
        </p:pic>
        <p:sp>
          <p:nvSpPr>
            <p:cNvPr id="1058" name="Wex 2016"/>
            <p:cNvSpPr txBox="1"/>
            <p:nvPr/>
          </p:nvSpPr>
          <p:spPr>
            <a:xfrm>
              <a:off x="805185" y="3547229"/>
              <a:ext cx="1134274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defTabSz="1295400">
                <a:spcBef>
                  <a:spcPts val="2200"/>
                </a:spcBef>
                <a:defRPr sz="1800">
                  <a:uFill>
                    <a:solidFill>
                      <a:srgbClr val="011993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Wex 2016</a:t>
              </a:r>
            </a:p>
          </p:txBody>
        </p:sp>
        <p:sp>
          <p:nvSpPr>
            <p:cNvPr id="1059" name="HMNS gives information on EOS: GW spectroscopy"/>
            <p:cNvSpPr txBox="1"/>
            <p:nvPr/>
          </p:nvSpPr>
          <p:spPr>
            <a:xfrm>
              <a:off x="0" y="0"/>
              <a:ext cx="5885747" cy="120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279400" indent="-279400">
                <a:spcBef>
                  <a:spcPts val="4200"/>
                </a:spcBef>
                <a:buClr>
                  <a:srgbClr val="FF2600"/>
                </a:buClr>
                <a:buSzPct val="125000"/>
                <a:buChar char="•"/>
                <a:defRPr sz="38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HMNS</a:t>
              </a:r>
              <a:r>
                <a:t> gives information on </a:t>
              </a: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EOS</a:t>
              </a:r>
              <a:r>
                <a:t>: </a:t>
              </a:r>
              <a:r>
                <a:rPr>
                  <a:solidFill>
                    <a:srgbClr val="FF2600"/>
                  </a:solidFill>
                </a:rPr>
                <a:t>GW spectroscopy</a:t>
              </a:r>
              <a:r>
                <a:t> </a:t>
              </a:r>
            </a:p>
          </p:txBody>
        </p:sp>
      </p:grpSp>
      <p:grpSp>
        <p:nvGrpSpPr>
          <p:cNvPr id="1064" name="Group"/>
          <p:cNvGrpSpPr/>
          <p:nvPr/>
        </p:nvGrpSpPr>
        <p:grpSpPr>
          <a:xfrm>
            <a:off x="215900" y="1371600"/>
            <a:ext cx="12750800" cy="1790700"/>
            <a:chOff x="0" y="0"/>
            <a:chExt cx="12750800" cy="1790700"/>
          </a:xfrm>
        </p:grpSpPr>
        <p:sp>
          <p:nvSpPr>
            <p:cNvPr id="1061" name="For black holes the process is very simple:…"/>
            <p:cNvSpPr txBox="1"/>
            <p:nvPr/>
          </p:nvSpPr>
          <p:spPr>
            <a:xfrm>
              <a:off x="0" y="0"/>
              <a:ext cx="12750800" cy="1790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7799" marR="57799" defTabSz="1295400">
                <a:spcBef>
                  <a:spcPts val="2200"/>
                </a:spcBef>
                <a:buSzPct val="125000"/>
                <a:buChar char="•"/>
                <a:defRPr sz="3800">
                  <a:solidFill>
                    <a:srgbClr val="FFFFFF"/>
                  </a:solidFill>
                  <a:uFill>
                    <a:solidFill>
                      <a:srgbClr val="011993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For black holes the process is very </a:t>
              </a: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simple</a:t>
              </a:r>
              <a:r>
                <a:t>: </a:t>
              </a:r>
            </a:p>
            <a:p>
              <a:pPr marL="57799" marR="57799" defTabSz="1295400">
                <a:spcBef>
                  <a:spcPts val="2200"/>
                </a:spcBef>
                <a:defRPr sz="3800">
                  <a:solidFill>
                    <a:srgbClr val="FF2600"/>
                  </a:solidFill>
                  <a:uFill>
                    <a:solidFill>
                      <a:srgbClr val="D848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  </a:t>
              </a: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BH + BH             BH + GWs </a:t>
              </a:r>
            </a:p>
          </p:txBody>
        </p:sp>
        <p:pic>
          <p:nvPicPr>
            <p:cNvPr id="1062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5200" y="922862"/>
              <a:ext cx="1600200" cy="476839"/>
            </a:xfrm>
            <a:prstGeom prst="rect">
              <a:avLst/>
            </a:prstGeom>
            <a:effectLst/>
          </p:spPr>
        </p:pic>
      </p:grpSp>
      <p:grpSp>
        <p:nvGrpSpPr>
          <p:cNvPr id="1072" name="Group"/>
          <p:cNvGrpSpPr/>
          <p:nvPr/>
        </p:nvGrpSpPr>
        <p:grpSpPr>
          <a:xfrm>
            <a:off x="152400" y="2995083"/>
            <a:ext cx="12750800" cy="2590801"/>
            <a:chOff x="0" y="0"/>
            <a:chExt cx="12750800" cy="2590800"/>
          </a:xfrm>
        </p:grpSpPr>
        <p:sp>
          <p:nvSpPr>
            <p:cNvPr id="1065" name="For NSs the question is more subtle: the merger leads to an hyper-massive neutron star (HMNS), ie a metastable equilibrium:…"/>
            <p:cNvSpPr txBox="1"/>
            <p:nvPr/>
          </p:nvSpPr>
          <p:spPr>
            <a:xfrm>
              <a:off x="0" y="0"/>
              <a:ext cx="12750800" cy="259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7799" marR="57799" defTabSz="1295400">
                <a:spcBef>
                  <a:spcPts val="2200"/>
                </a:spcBef>
                <a:buSzPct val="125000"/>
                <a:buChar char="•"/>
                <a:defRPr sz="3800">
                  <a:solidFill>
                    <a:srgbClr val="FFFFFF"/>
                  </a:solidFill>
                  <a:uFill>
                    <a:solidFill>
                      <a:srgbClr val="011993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For NSs the question is more </a:t>
              </a: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subtle: </a:t>
              </a:r>
              <a:r>
                <a:t>the merger leads to an hyper-massive neutron star (HMNS), ie a metastable equilibrium: </a:t>
              </a:r>
            </a:p>
            <a:p>
              <a:pPr marL="57799" marR="57799" lvl="1" indent="40639" defTabSz="1295400">
                <a:spcBef>
                  <a:spcPts val="2200"/>
                </a:spcBef>
                <a:defRPr sz="3800">
                  <a:solidFill>
                    <a:srgbClr val="FF2600"/>
                  </a:solidFill>
                  <a:uFill>
                    <a:solidFill>
                      <a:srgbClr val="D848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NS + NS        HMNS+... ?        BH+torus+... ?        BH + GWs</a:t>
              </a:r>
            </a:p>
          </p:txBody>
        </p:sp>
        <p:pic>
          <p:nvPicPr>
            <p:cNvPr id="1066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8411">
              <a:off x="9022222" y="1556028"/>
              <a:ext cx="959192" cy="476806"/>
            </a:xfrm>
            <a:prstGeom prst="rect">
              <a:avLst/>
            </a:prstGeom>
            <a:effectLst/>
          </p:spPr>
        </p:pic>
        <p:pic>
          <p:nvPicPr>
            <p:cNvPr id="1068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8411">
              <a:off x="1987257" y="1556028"/>
              <a:ext cx="959192" cy="476806"/>
            </a:xfrm>
            <a:prstGeom prst="rect">
              <a:avLst/>
            </a:prstGeom>
            <a:effectLst/>
          </p:spPr>
        </p:pic>
        <p:pic>
          <p:nvPicPr>
            <p:cNvPr id="1070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8411">
              <a:off x="5197209" y="1555140"/>
              <a:ext cx="959192" cy="476806"/>
            </a:xfrm>
            <a:prstGeom prst="rect">
              <a:avLst/>
            </a:prstGeom>
            <a:effectLst/>
          </p:spPr>
        </p:pic>
      </p:grpSp>
      <p:grpSp>
        <p:nvGrpSpPr>
          <p:cNvPr id="1075" name="Group"/>
          <p:cNvGrpSpPr/>
          <p:nvPr/>
        </p:nvGrpSpPr>
        <p:grpSpPr>
          <a:xfrm>
            <a:off x="7625912" y="2099733"/>
            <a:ext cx="5436414" cy="4619648"/>
            <a:chOff x="0" y="0"/>
            <a:chExt cx="5436413" cy="4619647"/>
          </a:xfrm>
        </p:grpSpPr>
        <p:sp>
          <p:nvSpPr>
            <p:cNvPr id="1073" name="Abbott+ 2016"/>
            <p:cNvSpPr txBox="1"/>
            <p:nvPr/>
          </p:nvSpPr>
          <p:spPr>
            <a:xfrm>
              <a:off x="3783137" y="4229972"/>
              <a:ext cx="1571999" cy="389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defTabSz="1295400">
                <a:spcBef>
                  <a:spcPts val="2200"/>
                </a:spcBef>
                <a:defRPr sz="1800">
                  <a:uFill>
                    <a:solidFill>
                      <a:srgbClr val="011993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Abbott+ 2016</a:t>
              </a:r>
            </a:p>
          </p:txBody>
        </p:sp>
        <p:pic>
          <p:nvPicPr>
            <p:cNvPr id="1074" name="Untitled.png" descr="Untitl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436414" cy="4294310"/>
            </a:xfrm>
            <a:prstGeom prst="rect">
              <a:avLst/>
            </a:prstGeom>
            <a:ln w="889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1078" name="Group"/>
          <p:cNvGrpSpPr/>
          <p:nvPr/>
        </p:nvGrpSpPr>
        <p:grpSpPr>
          <a:xfrm>
            <a:off x="8566824" y="5486400"/>
            <a:ext cx="3554589" cy="4056649"/>
            <a:chOff x="0" y="-359"/>
            <a:chExt cx="3554587" cy="4056648"/>
          </a:xfrm>
        </p:grpSpPr>
        <p:pic>
          <p:nvPicPr>
            <p:cNvPr id="1076" name="Untitled.png" descr="Untitle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360"/>
              <a:ext cx="3554588" cy="4056649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077" name="Rectangle"/>
            <p:cNvSpPr/>
            <p:nvPr/>
          </p:nvSpPr>
          <p:spPr>
            <a:xfrm>
              <a:off x="2344260" y="199395"/>
              <a:ext cx="300867" cy="2707964"/>
            </a:xfrm>
            <a:prstGeom prst="rect">
              <a:avLst/>
            </a:prstGeom>
            <a:solidFill>
              <a:schemeClr val="accent5">
                <a:hueOff val="457874"/>
                <a:satOff val="-29218"/>
                <a:lumOff val="-29125"/>
                <a:alpha val="39041"/>
              </a:schemeClr>
            </a:solidFill>
            <a:ln w="12700" cap="flat">
              <a:noFill/>
              <a:miter lim="400000"/>
            </a:ln>
            <a:effectLst>
              <a:outerShdw blurRad="355600" rotWithShape="0">
                <a:srgbClr val="FFFDE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halkboard"/>
                </a:defRPr>
              </a:pPr>
              <a:endParaRPr/>
            </a:p>
          </p:txBody>
        </p:sp>
      </p:grpSp>
      <p:sp>
        <p:nvSpPr>
          <p:cNvPr id="1079" name="GW150914"/>
          <p:cNvSpPr txBox="1"/>
          <p:nvPr/>
        </p:nvSpPr>
        <p:spPr>
          <a:xfrm>
            <a:off x="5941539" y="5963911"/>
            <a:ext cx="162972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799" marR="57799" defTabSz="1295400">
              <a:spcBef>
                <a:spcPts val="2200"/>
              </a:spcBef>
              <a:defRPr sz="2400">
                <a:solidFill>
                  <a:srgbClr val="FF2600"/>
                </a:solidFill>
                <a:uFill>
                  <a:solidFill>
                    <a:srgbClr val="D848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GW150914</a:t>
            </a:r>
          </a:p>
        </p:txBody>
      </p:sp>
      <p:sp>
        <p:nvSpPr>
          <p:cNvPr id="1080" name="GW170817"/>
          <p:cNvSpPr txBox="1"/>
          <p:nvPr/>
        </p:nvSpPr>
        <p:spPr>
          <a:xfrm>
            <a:off x="6868978" y="9105761"/>
            <a:ext cx="162972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799" marR="57799" defTabSz="1295400">
              <a:spcBef>
                <a:spcPts val="2200"/>
              </a:spcBef>
              <a:defRPr sz="2400">
                <a:solidFill>
                  <a:srgbClr val="FF2600"/>
                </a:solidFill>
                <a:uFill>
                  <a:solidFill>
                    <a:srgbClr val="D848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GW170817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" grpId="12" animBg="1" advAuto="0"/>
      <p:bldP spid="1060" grpId="10" animBg="1" advAuto="0"/>
      <p:bldP spid="1064" grpId="1" animBg="1" advAuto="0"/>
      <p:bldP spid="1072" grpId="6" animBg="1" advAuto="0"/>
      <p:bldP spid="1075" grpId="2" animBg="1" advAuto="0"/>
      <p:bldP spid="1075" grpId="5" animBg="1" advAuto="0"/>
      <p:bldP spid="1078" grpId="7" animBg="1" advAuto="0"/>
      <p:bldP spid="1078" grpId="11" animBg="1" advAuto="0"/>
      <p:bldP spid="1079" grpId="3" animBg="1" advAuto="0"/>
      <p:bldP spid="1079" grpId="4" animBg="1" advAuto="0"/>
      <p:bldP spid="1080" grpId="8" animBg="1" advAuto="0"/>
      <p:bldP spid="1080" grpId="9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The two-body problem in GR"/>
          <p:cNvSpPr txBox="1"/>
          <p:nvPr/>
        </p:nvSpPr>
        <p:spPr>
          <a:xfrm>
            <a:off x="444500" y="292100"/>
            <a:ext cx="12344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marL="57799" marR="57799" algn="ctr" defTabSz="1295400">
              <a:defRPr sz="5500">
                <a:solidFill>
                  <a:srgbClr val="FF2600"/>
                </a:solidFill>
                <a:uFill>
                  <a:solidFill>
                    <a:srgbClr val="D848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The two-body problem in GR</a:t>
            </a:r>
          </a:p>
        </p:txBody>
      </p:sp>
      <p:sp>
        <p:nvSpPr>
          <p:cNvPr id="1083" name="ejected matter undergoes nucleosynthesis of heavy elements"/>
          <p:cNvSpPr txBox="1"/>
          <p:nvPr/>
        </p:nvSpPr>
        <p:spPr>
          <a:xfrm>
            <a:off x="263214" y="6388524"/>
            <a:ext cx="4203927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279400" indent="-279400">
              <a:spcBef>
                <a:spcPts val="4200"/>
              </a:spcBef>
              <a:buClr>
                <a:srgbClr val="FF2600"/>
              </a:buClr>
              <a:buSzPct val="125000"/>
              <a:buChar char="•"/>
              <a:defRPr sz="38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ejected matter </a:t>
            </a:r>
            <a:r>
              <a:t>undergoes nucleosynthesis of heavy elements</a:t>
            </a:r>
          </a:p>
        </p:txBody>
      </p:sp>
      <p:pic>
        <p:nvPicPr>
          <p:cNvPr id="1084" name="bound_unbound.00621.png" descr="bound_unbound.00621.png"/>
          <p:cNvPicPr>
            <a:picLocks noChangeAspect="1"/>
          </p:cNvPicPr>
          <p:nvPr/>
        </p:nvPicPr>
        <p:blipFill>
          <a:blip r:embed="rId2"/>
          <a:srcRect t="12946"/>
          <a:stretch>
            <a:fillRect/>
          </a:stretch>
        </p:blipFill>
        <p:spPr>
          <a:xfrm>
            <a:off x="4672726" y="5645856"/>
            <a:ext cx="5327281" cy="3478200"/>
          </a:xfrm>
          <a:prstGeom prst="rect">
            <a:avLst/>
          </a:prstGeom>
          <a:ln w="88900">
            <a:miter lim="400000"/>
          </a:ln>
          <a:effectLst>
            <a:outerShdw blurRad="127000" dist="76200" dir="2700000" rotWithShape="0">
              <a:srgbClr val="000000">
                <a:alpha val="71790"/>
              </a:srgbClr>
            </a:outerShdw>
          </a:effectLst>
        </p:spPr>
      </p:pic>
      <p:sp>
        <p:nvSpPr>
          <p:cNvPr id="1085" name="Rectangle"/>
          <p:cNvSpPr/>
          <p:nvPr/>
        </p:nvSpPr>
        <p:spPr>
          <a:xfrm>
            <a:off x="4676060" y="8799550"/>
            <a:ext cx="5320587" cy="77256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179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400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  <a:sym typeface="Chalkboard"/>
              </a:defRPr>
            </a:pPr>
            <a:endParaRPr/>
          </a:p>
        </p:txBody>
      </p:sp>
      <p:pic>
        <p:nvPicPr>
          <p:cNvPr id="1086" name="gold-068.jpg" descr="gold-06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3970" y="7425266"/>
            <a:ext cx="3207845" cy="2138564"/>
          </a:xfrm>
          <a:prstGeom prst="rect">
            <a:avLst/>
          </a:prstGeom>
          <a:ln w="88900">
            <a:miter lim="400000"/>
          </a:ln>
          <a:effectLst>
            <a:outerShdw blurRad="127000" dist="76200" dir="2700000" rotWithShape="0">
              <a:srgbClr val="000000">
                <a:alpha val="71790"/>
              </a:srgbClr>
            </a:outerShdw>
          </a:effectLst>
        </p:spPr>
      </p:pic>
      <p:grpSp>
        <p:nvGrpSpPr>
          <p:cNvPr id="1090" name="Group"/>
          <p:cNvGrpSpPr/>
          <p:nvPr/>
        </p:nvGrpSpPr>
        <p:grpSpPr>
          <a:xfrm>
            <a:off x="215900" y="1371600"/>
            <a:ext cx="12750800" cy="1790700"/>
            <a:chOff x="0" y="0"/>
            <a:chExt cx="12750800" cy="1790700"/>
          </a:xfrm>
        </p:grpSpPr>
        <p:sp>
          <p:nvSpPr>
            <p:cNvPr id="1087" name="For black holes the process is very simple:…"/>
            <p:cNvSpPr txBox="1"/>
            <p:nvPr/>
          </p:nvSpPr>
          <p:spPr>
            <a:xfrm>
              <a:off x="0" y="0"/>
              <a:ext cx="12750800" cy="1790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7799" marR="57799" defTabSz="1295400">
                <a:spcBef>
                  <a:spcPts val="2200"/>
                </a:spcBef>
                <a:buSzPct val="125000"/>
                <a:buChar char="•"/>
                <a:defRPr sz="3800">
                  <a:solidFill>
                    <a:srgbClr val="FFFFFF"/>
                  </a:solidFill>
                  <a:uFill>
                    <a:solidFill>
                      <a:srgbClr val="011993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For black holes the process is very </a:t>
              </a: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simple</a:t>
              </a:r>
              <a:r>
                <a:t>: </a:t>
              </a:r>
            </a:p>
            <a:p>
              <a:pPr marL="57799" marR="57799" defTabSz="1295400">
                <a:spcBef>
                  <a:spcPts val="2200"/>
                </a:spcBef>
                <a:defRPr sz="3800">
                  <a:solidFill>
                    <a:srgbClr val="FF2600"/>
                  </a:solidFill>
                  <a:uFill>
                    <a:solidFill>
                      <a:srgbClr val="D848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  </a:t>
              </a: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BH + BH             BH + GWs </a:t>
              </a:r>
            </a:p>
          </p:txBody>
        </p:sp>
        <p:pic>
          <p:nvPicPr>
            <p:cNvPr id="1088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5200" y="922862"/>
              <a:ext cx="1600200" cy="476839"/>
            </a:xfrm>
            <a:prstGeom prst="rect">
              <a:avLst/>
            </a:prstGeom>
            <a:effectLst/>
          </p:spPr>
        </p:pic>
      </p:grpSp>
      <p:grpSp>
        <p:nvGrpSpPr>
          <p:cNvPr id="1098" name="Group"/>
          <p:cNvGrpSpPr/>
          <p:nvPr/>
        </p:nvGrpSpPr>
        <p:grpSpPr>
          <a:xfrm>
            <a:off x="152400" y="2995083"/>
            <a:ext cx="12750800" cy="2590801"/>
            <a:chOff x="0" y="0"/>
            <a:chExt cx="12750800" cy="2590800"/>
          </a:xfrm>
        </p:grpSpPr>
        <p:sp>
          <p:nvSpPr>
            <p:cNvPr id="1091" name="For NSs the question is more subtle: the merger leads to an hyper-massive neutron star (HMNS), ie a metastable equilibrium:…"/>
            <p:cNvSpPr txBox="1"/>
            <p:nvPr/>
          </p:nvSpPr>
          <p:spPr>
            <a:xfrm>
              <a:off x="0" y="0"/>
              <a:ext cx="12750800" cy="259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7799" marR="57799" defTabSz="1295400">
                <a:spcBef>
                  <a:spcPts val="2200"/>
                </a:spcBef>
                <a:buSzPct val="125000"/>
                <a:buChar char="•"/>
                <a:defRPr sz="3800">
                  <a:solidFill>
                    <a:srgbClr val="FFFFFF"/>
                  </a:solidFill>
                  <a:uFill>
                    <a:solidFill>
                      <a:srgbClr val="011993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For NSs the question is more </a:t>
              </a:r>
              <a:r>
                <a:rPr>
                  <a:latin typeface="Gill Sans"/>
                  <a:ea typeface="Gill Sans"/>
                  <a:cs typeface="Gill Sans"/>
                  <a:sym typeface="Gill Sans"/>
                </a:rPr>
                <a:t>subtle: </a:t>
              </a:r>
              <a:r>
                <a:t>the merger leads to an hyper-massive neutron star (HMNS), ie a metastable equilibrium: </a:t>
              </a:r>
            </a:p>
            <a:p>
              <a:pPr marL="57799" marR="57799" lvl="1" indent="40639" defTabSz="1295400">
                <a:spcBef>
                  <a:spcPts val="2200"/>
                </a:spcBef>
                <a:defRPr sz="3800">
                  <a:solidFill>
                    <a:srgbClr val="FF2600"/>
                  </a:solidFill>
                  <a:uFill>
                    <a:solidFill>
                      <a:srgbClr val="D848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NS + NS        HMNS+... ?        BH+torus+... ?        BH + GWs</a:t>
              </a:r>
            </a:p>
          </p:txBody>
        </p:sp>
        <p:pic>
          <p:nvPicPr>
            <p:cNvPr id="1092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8411">
              <a:off x="9022222" y="1556028"/>
              <a:ext cx="959192" cy="476806"/>
            </a:xfrm>
            <a:prstGeom prst="rect">
              <a:avLst/>
            </a:prstGeom>
            <a:effectLst/>
          </p:spPr>
        </p:pic>
        <p:pic>
          <p:nvPicPr>
            <p:cNvPr id="1094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8411">
              <a:off x="1987257" y="1556028"/>
              <a:ext cx="959192" cy="476806"/>
            </a:xfrm>
            <a:prstGeom prst="rect">
              <a:avLst/>
            </a:prstGeom>
            <a:effectLst/>
          </p:spPr>
        </p:pic>
        <p:pic>
          <p:nvPicPr>
            <p:cNvPr id="1096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8411">
              <a:off x="5197209" y="1555140"/>
              <a:ext cx="959192" cy="4768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6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Rounded Rectangle"/>
          <p:cNvSpPr/>
          <p:nvPr/>
        </p:nvSpPr>
        <p:spPr>
          <a:xfrm>
            <a:off x="2047676" y="1697668"/>
            <a:ext cx="5405306" cy="1270001"/>
          </a:xfrm>
          <a:prstGeom prst="roundRect">
            <a:avLst>
              <a:gd name="adj" fmla="val 17175"/>
            </a:avLst>
          </a:prstGeom>
          <a:solidFill>
            <a:srgbClr val="FF2600">
              <a:alpha val="71223"/>
            </a:srgbClr>
          </a:solidFill>
          <a:ln w="12700"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defRPr sz="400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  <a:sym typeface="Chalkboard"/>
              </a:defRPr>
            </a:pPr>
            <a:endParaRPr/>
          </a:p>
        </p:txBody>
      </p:sp>
      <p:grpSp>
        <p:nvGrpSpPr>
          <p:cNvPr id="1108" name="Group"/>
          <p:cNvGrpSpPr/>
          <p:nvPr/>
        </p:nvGrpSpPr>
        <p:grpSpPr>
          <a:xfrm>
            <a:off x="3607924" y="3043868"/>
            <a:ext cx="9038601" cy="1869878"/>
            <a:chOff x="0" y="0"/>
            <a:chExt cx="9038600" cy="1869876"/>
          </a:xfrm>
        </p:grpSpPr>
        <p:sp>
          <p:nvSpPr>
            <p:cNvPr id="1101" name="Rounded Rectangle"/>
            <p:cNvSpPr/>
            <p:nvPr/>
          </p:nvSpPr>
          <p:spPr>
            <a:xfrm>
              <a:off x="0" y="0"/>
              <a:ext cx="3274815" cy="1869877"/>
            </a:xfrm>
            <a:prstGeom prst="roundRect">
              <a:avLst>
                <a:gd name="adj" fmla="val 11665"/>
              </a:avLst>
            </a:prstGeom>
            <a:solidFill>
              <a:srgbClr val="0096FF">
                <a:alpha val="70000"/>
              </a:srgbClr>
            </a:solidFill>
            <a:ln w="12700" cap="flat">
              <a:noFill/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halkboard"/>
                </a:defRPr>
              </a:pPr>
              <a:endParaRPr/>
            </a:p>
          </p:txBody>
        </p:sp>
        <p:grpSp>
          <p:nvGrpSpPr>
            <p:cNvPr id="1104" name="Group"/>
            <p:cNvGrpSpPr/>
            <p:nvPr/>
          </p:nvGrpSpPr>
          <p:grpSpPr>
            <a:xfrm>
              <a:off x="240356" y="1172906"/>
              <a:ext cx="6768192" cy="528186"/>
              <a:chOff x="0" y="0"/>
              <a:chExt cx="6768191" cy="528185"/>
            </a:xfrm>
          </p:grpSpPr>
          <p:pic>
            <p:nvPicPr>
              <p:cNvPr id="1102" name="(_rm_cons._rest_.pdf" descr="(_rm_cons._rest_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74041" y="27086"/>
                <a:ext cx="3494151" cy="501100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1103" name="nabla_mu_(_rho_u.pdf" descr="nabla_mu_(_rho_u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898248" cy="528186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</p:grpSp>
        <p:grpSp>
          <p:nvGrpSpPr>
            <p:cNvPr id="1107" name="Group"/>
            <p:cNvGrpSpPr/>
            <p:nvPr/>
          </p:nvGrpSpPr>
          <p:grpSpPr>
            <a:xfrm>
              <a:off x="563964" y="99228"/>
              <a:ext cx="8474637" cy="514643"/>
              <a:chOff x="0" y="0"/>
              <a:chExt cx="8474636" cy="514642"/>
            </a:xfrm>
          </p:grpSpPr>
          <p:pic>
            <p:nvPicPr>
              <p:cNvPr id="1105" name="(_rm_cons._energ.pdf" descr="(_rm_cons._energ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5461" y="13543"/>
                <a:ext cx="5539176" cy="501100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1106" name="nabla_mu_T^mu_nu.pdf" descr="nabla_mu_T^mu_nu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2559668" cy="514643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</p:grpSp>
      </p:grpSp>
      <p:grpSp>
        <p:nvGrpSpPr>
          <p:cNvPr id="1112" name="Group"/>
          <p:cNvGrpSpPr/>
          <p:nvPr/>
        </p:nvGrpSpPr>
        <p:grpSpPr>
          <a:xfrm>
            <a:off x="2252749" y="1782703"/>
            <a:ext cx="9390440" cy="1074531"/>
            <a:chOff x="0" y="0"/>
            <a:chExt cx="9390438" cy="1074530"/>
          </a:xfrm>
        </p:grpSpPr>
        <p:pic>
          <p:nvPicPr>
            <p:cNvPr id="1109" name="R_mu_nu_-_frac_1.pdf" descr="R_mu_nu_-_frac_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933084" cy="107453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1110" name="textrm_(Einstein.pdf" descr="textrm_(Einstein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0127" y="344776"/>
              <a:ext cx="4120312" cy="515038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1111" name="nabla_mu_T^mu_nu.pdf" descr="nabla_mu_T^mu_nu.pdf"/>
            <p:cNvPicPr>
              <a:picLocks noChangeAspect="1"/>
            </p:cNvPicPr>
            <p:nvPr/>
          </p:nvPicPr>
          <p:blipFill>
            <a:blip r:embed="rId5"/>
            <a:srcRect l="93466"/>
            <a:stretch>
              <a:fillRect/>
            </a:stretch>
          </p:blipFill>
          <p:spPr>
            <a:xfrm>
              <a:off x="4935736" y="397216"/>
              <a:ext cx="167224" cy="51464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grpSp>
        <p:nvGrpSpPr>
          <p:cNvPr id="1119" name="Group"/>
          <p:cNvGrpSpPr/>
          <p:nvPr/>
        </p:nvGrpSpPr>
        <p:grpSpPr>
          <a:xfrm>
            <a:off x="153524" y="5902340"/>
            <a:ext cx="12724980" cy="3131753"/>
            <a:chOff x="0" y="0"/>
            <a:chExt cx="12724979" cy="3131751"/>
          </a:xfrm>
        </p:grpSpPr>
        <p:sp>
          <p:nvSpPr>
            <p:cNvPr id="1113" name="Rounded Rectangle"/>
            <p:cNvSpPr/>
            <p:nvPr/>
          </p:nvSpPr>
          <p:spPr>
            <a:xfrm>
              <a:off x="0" y="0"/>
              <a:ext cx="6768192" cy="3131752"/>
            </a:xfrm>
            <a:prstGeom prst="roundRect">
              <a:avLst>
                <a:gd name="adj" fmla="val 6965"/>
              </a:avLst>
            </a:prstGeom>
            <a:solidFill>
              <a:schemeClr val="accent6">
                <a:satOff val="-24619"/>
                <a:lumOff val="-27433"/>
                <a:alpha val="59095"/>
              </a:schemeClr>
            </a:solidFill>
            <a:ln w="12700" cap="flat">
              <a:noFill/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halkboard"/>
                </a:defRPr>
              </a:pPr>
              <a:endParaRPr/>
            </a:p>
          </p:txBody>
        </p:sp>
        <p:grpSp>
          <p:nvGrpSpPr>
            <p:cNvPr id="1116" name="Group"/>
            <p:cNvGrpSpPr/>
            <p:nvPr/>
          </p:nvGrpSpPr>
          <p:grpSpPr>
            <a:xfrm>
              <a:off x="92261" y="234876"/>
              <a:ext cx="11102021" cy="501100"/>
              <a:chOff x="0" y="0"/>
              <a:chExt cx="11102020" cy="501098"/>
            </a:xfrm>
          </p:grpSpPr>
          <p:pic>
            <p:nvPicPr>
              <p:cNvPr id="1114" name="(_rm_Maxwell_equ.pdf" descr="(_rm_Maxwell_equ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76536" y="0"/>
                <a:ext cx="4225485" cy="501099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1115" name="nabla_nu_F^mu_nu.pdf" descr="nabla_nu_F^mu_nu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13543"/>
                <a:ext cx="6500744" cy="487556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</p:grpSp>
        <p:pic>
          <p:nvPicPr>
            <p:cNvPr id="1117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172" y="2336811"/>
              <a:ext cx="12599808" cy="619029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1118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58969" y="1283184"/>
              <a:ext cx="6839766" cy="56538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grpSp>
        <p:nvGrpSpPr>
          <p:cNvPr id="1124" name="Group"/>
          <p:cNvGrpSpPr/>
          <p:nvPr/>
        </p:nvGrpSpPr>
        <p:grpSpPr>
          <a:xfrm>
            <a:off x="2668124" y="4989945"/>
            <a:ext cx="8354645" cy="794942"/>
            <a:chOff x="0" y="0"/>
            <a:chExt cx="8354644" cy="794940"/>
          </a:xfrm>
        </p:grpSpPr>
        <p:sp>
          <p:nvSpPr>
            <p:cNvPr id="1120" name="Rounded Rectangle"/>
            <p:cNvSpPr/>
            <p:nvPr/>
          </p:nvSpPr>
          <p:spPr>
            <a:xfrm>
              <a:off x="0" y="0"/>
              <a:ext cx="4164410" cy="794941"/>
            </a:xfrm>
            <a:prstGeom prst="roundRect">
              <a:avLst>
                <a:gd name="adj" fmla="val 27439"/>
              </a:avLst>
            </a:prstGeom>
            <a:solidFill>
              <a:schemeClr val="accent2">
                <a:hueOff val="1462849"/>
                <a:satOff val="-6597"/>
                <a:lumOff val="-35580"/>
              </a:schemeClr>
            </a:solidFill>
            <a:ln w="12700" cap="flat">
              <a:noFill/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halkboard"/>
                </a:defRPr>
              </a:pPr>
              <a:endParaRPr/>
            </a:p>
          </p:txBody>
        </p:sp>
        <p:grpSp>
          <p:nvGrpSpPr>
            <p:cNvPr id="1123" name="Group"/>
            <p:cNvGrpSpPr/>
            <p:nvPr/>
          </p:nvGrpSpPr>
          <p:grpSpPr>
            <a:xfrm>
              <a:off x="205045" y="143022"/>
              <a:ext cx="8149600" cy="501100"/>
              <a:chOff x="0" y="0"/>
              <a:chExt cx="8149598" cy="501098"/>
            </a:xfrm>
          </p:grpSpPr>
          <p:pic>
            <p:nvPicPr>
              <p:cNvPr id="1121" name="(_rm_equation_of.pdf" descr="(_rm_equation_of.pdf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49152" y="0"/>
                <a:ext cx="3900447" cy="501099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1122" name="p=p(_rho,_epsilo.pdf" descr="p=p(_rho,_epsilo.pdf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3873360" cy="501099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</p:grpSp>
      </p:grpSp>
      <p:sp>
        <p:nvSpPr>
          <p:cNvPr id="1125" name="Mathematical setup"/>
          <p:cNvSpPr txBox="1"/>
          <p:nvPr/>
        </p:nvSpPr>
        <p:spPr>
          <a:xfrm>
            <a:off x="3487673" y="350382"/>
            <a:ext cx="676819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Mathematical setup</a:t>
            </a:r>
          </a:p>
        </p:txBody>
      </p:sp>
      <p:sp>
        <p:nvSpPr>
          <p:cNvPr id="1126" name="3D, no symmetries"/>
          <p:cNvSpPr txBox="1"/>
          <p:nvPr/>
        </p:nvSpPr>
        <p:spPr>
          <a:xfrm rot="19406545">
            <a:off x="-417800" y="3452216"/>
            <a:ext cx="4164410" cy="1467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3600">
                <a:solidFill>
                  <a:srgbClr val="FFFFFF"/>
                </a:solidFill>
                <a:uFill>
                  <a:solidFill>
                    <a:srgbClr val="FF2600"/>
                  </a:solidFill>
                </a:u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3D, no symmetries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" grpId="1" animBg="1" advAuto="0"/>
      <p:bldP spid="1119" grpId="3" animBg="1" advAuto="0"/>
      <p:bldP spid="1124" grpId="2" animBg="1" advAuto="0"/>
      <p:bldP spid="1126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BNS_GWs_and_matter_q07.mov" descr="BNS_GWs_and_matter_q07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11820"/>
            <a:ext cx="13004801" cy="93299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1" name="Group"/>
          <p:cNvGrpSpPr/>
          <p:nvPr/>
        </p:nvGrpSpPr>
        <p:grpSpPr>
          <a:xfrm>
            <a:off x="2277776" y="3896775"/>
            <a:ext cx="8449248" cy="1151892"/>
            <a:chOff x="0" y="0"/>
            <a:chExt cx="8449247" cy="1151890"/>
          </a:xfrm>
        </p:grpSpPr>
        <p:sp>
          <p:nvSpPr>
            <p:cNvPr id="1129" name="Rectangle"/>
            <p:cNvSpPr/>
            <p:nvPr/>
          </p:nvSpPr>
          <p:spPr>
            <a:xfrm>
              <a:off x="0" y="0"/>
              <a:ext cx="8449248" cy="115189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halkboard"/>
                </a:defRPr>
              </a:pPr>
              <a:endParaRPr/>
            </a:p>
          </p:txBody>
        </p:sp>
        <p:pic>
          <p:nvPicPr>
            <p:cNvPr id="113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417" y="306956"/>
              <a:ext cx="7982412" cy="537978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40" fill="hold"/>
                                        <p:tgtEl>
                                          <p:spTgt spid="1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1128"/>
                </p:tgtEl>
              </p:cMediaNode>
            </p:video>
            <p:seq concurrent="1" prevAc="none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Group"/>
          <p:cNvGrpSpPr/>
          <p:nvPr/>
        </p:nvGrpSpPr>
        <p:grpSpPr>
          <a:xfrm>
            <a:off x="-58" y="2616997"/>
            <a:ext cx="13004916" cy="5717284"/>
            <a:chOff x="0" y="0"/>
            <a:chExt cx="13004913" cy="5717282"/>
          </a:xfrm>
        </p:grpSpPr>
        <p:pic>
          <p:nvPicPr>
            <p:cNvPr id="1137" name="Untitled.jpg" descr="Untitled.jp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2400" cy="5717283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1138" name="Untitleda.jpg" descr="Untitled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2513" y="3303"/>
              <a:ext cx="6502401" cy="5710677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140" name="Agnostic EOS"/>
          <p:cNvSpPr txBox="1"/>
          <p:nvPr/>
        </p:nvSpPr>
        <p:spPr>
          <a:xfrm>
            <a:off x="3118304" y="246627"/>
            <a:ext cx="6768192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Agnostic EOS</a:t>
            </a:r>
          </a:p>
        </p:txBody>
      </p:sp>
      <p:sp>
        <p:nvSpPr>
          <p:cNvPr id="1141" name="Perform simulations is possible but EOS is main unknown. Agnostic approach can highlight generic behaviours."/>
          <p:cNvSpPr txBox="1"/>
          <p:nvPr/>
        </p:nvSpPr>
        <p:spPr>
          <a:xfrm>
            <a:off x="269715" y="1184162"/>
            <a:ext cx="1246536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2019" marR="52019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Perform simulations is possible but EOS is main </a:t>
            </a:r>
            <a:r>
              <a:rPr>
                <a:solidFill>
                  <a:srgbClr val="FF2600"/>
                </a:solidFill>
              </a:rPr>
              <a:t>unknown.</a:t>
            </a:r>
            <a:r>
              <a:t> </a:t>
            </a:r>
            <a:r>
              <a:rPr>
                <a:solidFill>
                  <a:srgbClr val="FF2600"/>
                </a:solidFill>
              </a:rPr>
              <a:t>Agnostic</a:t>
            </a:r>
            <a:r>
              <a:t> approach can highlight </a:t>
            </a:r>
            <a:r>
              <a:rPr>
                <a:solidFill>
                  <a:srgbClr val="FF2600"/>
                </a:solidFill>
              </a:rPr>
              <a:t>generic</a:t>
            </a:r>
            <a:r>
              <a:t> behaviours.</a:t>
            </a:r>
          </a:p>
        </p:txBody>
      </p:sp>
      <p:sp>
        <p:nvSpPr>
          <p:cNvPr id="1142" name="However, how to choose the relevant EOS?"/>
          <p:cNvSpPr txBox="1"/>
          <p:nvPr/>
        </p:nvSpPr>
        <p:spPr>
          <a:xfrm>
            <a:off x="1204290" y="8580724"/>
            <a:ext cx="105962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2019" marR="52019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However, how to </a:t>
            </a:r>
            <a:r>
              <a:rPr>
                <a:solidFill>
                  <a:srgbClr val="FF2600"/>
                </a:solidFill>
              </a:rPr>
              <a:t>choose</a:t>
            </a:r>
            <a:r>
              <a:t> the relevant EOS?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9" grpId="1" animBg="1" advAuto="0"/>
      <p:bldP spid="1142" grpId="2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Principal-component analysis (PCA)"/>
          <p:cNvSpPr txBox="1"/>
          <p:nvPr/>
        </p:nvSpPr>
        <p:spPr>
          <a:xfrm>
            <a:off x="990790" y="420232"/>
            <a:ext cx="1102322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Principal-component analysis (PCA)</a:t>
            </a:r>
          </a:p>
        </p:txBody>
      </p:sp>
      <p:pic>
        <p:nvPicPr>
          <p:cNvPr id="1145" name="pasted-movie.png" descr="pasted-movie.png"/>
          <p:cNvPicPr>
            <a:picLocks noChangeAspect="1"/>
          </p:cNvPicPr>
          <p:nvPr/>
        </p:nvPicPr>
        <p:blipFill>
          <a:blip r:embed="rId2"/>
          <a:srcRect l="50920" t="1030" r="2075" b="22319"/>
          <a:stretch>
            <a:fillRect/>
          </a:stretch>
        </p:blipFill>
        <p:spPr>
          <a:xfrm>
            <a:off x="272124" y="1778595"/>
            <a:ext cx="6112802" cy="6196396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148" name="Group"/>
          <p:cNvGrpSpPr/>
          <p:nvPr/>
        </p:nvGrpSpPr>
        <p:grpSpPr>
          <a:xfrm>
            <a:off x="6622415" y="2243554"/>
            <a:ext cx="6112669" cy="5511801"/>
            <a:chOff x="0" y="0"/>
            <a:chExt cx="6112668" cy="5511800"/>
          </a:xfrm>
        </p:grpSpPr>
        <p:sp>
          <p:nvSpPr>
            <p:cNvPr id="1146" name="Decompose space of EOSs into four principal-component vectors…"/>
            <p:cNvSpPr txBox="1"/>
            <p:nvPr/>
          </p:nvSpPr>
          <p:spPr>
            <a:xfrm>
              <a:off x="0" y="0"/>
              <a:ext cx="6112669" cy="5511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52019" marR="52019" defTabSz="1168400">
                <a:spcBef>
                  <a:spcPts val="2100"/>
                </a:spcBef>
                <a:buClr>
                  <a:schemeClr val="accent5">
                    <a:hueOff val="457874"/>
                    <a:satOff val="-29218"/>
                    <a:lumOff val="-29125"/>
                  </a:schemeClr>
                </a:buClr>
                <a:defRPr sz="4200">
                  <a:solidFill>
                    <a:srgbClr val="FFFFFF"/>
                  </a:solidFill>
                  <a:uFill>
                    <a:solidFill>
                      <a:srgbClr val="0329D6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Decompose space of EOSs into four </a:t>
              </a:r>
              <a:r>
                <a:rPr>
                  <a:solidFill>
                    <a:srgbClr val="FF2600"/>
                  </a:solidFill>
                </a:rPr>
                <a:t>principal-component vectors</a:t>
              </a:r>
              <a:r>
                <a:t> </a:t>
              </a:r>
            </a:p>
            <a:p>
              <a:pPr marL="52019" marR="52019" defTabSz="1168400">
                <a:spcBef>
                  <a:spcPts val="2100"/>
                </a:spcBef>
                <a:buClr>
                  <a:schemeClr val="accent5">
                    <a:hueOff val="457874"/>
                    <a:satOff val="-29218"/>
                    <a:lumOff val="-29125"/>
                  </a:schemeClr>
                </a:buClr>
                <a:defRPr sz="4200">
                  <a:solidFill>
                    <a:srgbClr val="FFFFFF"/>
                  </a:solidFill>
                  <a:uFill>
                    <a:solidFill>
                      <a:srgbClr val="0329D6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/>
            </a:p>
            <a:p>
              <a:pPr marL="52019" marR="52019" defTabSz="1168400">
                <a:spcBef>
                  <a:spcPts val="2100"/>
                </a:spcBef>
                <a:buClr>
                  <a:schemeClr val="accent5">
                    <a:hueOff val="457874"/>
                    <a:satOff val="-29218"/>
                    <a:lumOff val="-29125"/>
                  </a:schemeClr>
                </a:buClr>
                <a:defRPr sz="4200">
                  <a:solidFill>
                    <a:srgbClr val="FFFFFF"/>
                  </a:solidFill>
                  <a:uFill>
                    <a:solidFill>
                      <a:srgbClr val="0329D6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and select the EOSs that represent </a:t>
              </a:r>
              <a:r>
                <a:rPr>
                  <a:solidFill>
                    <a:srgbClr val="FF2600"/>
                  </a:solidFill>
                </a:rPr>
                <a:t>extrema</a:t>
              </a:r>
              <a:r>
                <a:t>, at a given confidence level, in the posterior distributions.</a:t>
              </a:r>
            </a:p>
          </p:txBody>
        </p:sp>
        <p:pic>
          <p:nvPicPr>
            <p:cNvPr id="114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917" y="2276918"/>
              <a:ext cx="5549901" cy="4191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149" name="We can the isolate 6 EOS that are the corner cases of the space of solutions: “golden EOSs”, A-F."/>
          <p:cNvSpPr txBox="1"/>
          <p:nvPr/>
        </p:nvSpPr>
        <p:spPr>
          <a:xfrm>
            <a:off x="484848" y="8161754"/>
            <a:ext cx="1203510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2019" marR="52019" algn="ctr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We can the isolate 6 EOS that are the corner cases of the space of solutions: </a:t>
            </a:r>
            <a:r>
              <a:rPr>
                <a:solidFill>
                  <a:srgbClr val="FF2600"/>
                </a:solidFill>
              </a:rPr>
              <a:t>“golden EOSs”, </a:t>
            </a:r>
            <a:r>
              <a:t>A-F.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9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pn_mr_goldens_and_nearby.pdf" descr="pn_mr_goldens_and_nearb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5" y="3172986"/>
            <a:ext cx="12737750" cy="6430140"/>
          </a:xfrm>
          <a:prstGeom prst="rect">
            <a:avLst/>
          </a:prstGeom>
          <a:ln w="88900">
            <a:miter lim="400000"/>
          </a:ln>
        </p:spPr>
      </p:pic>
      <p:sp>
        <p:nvSpPr>
          <p:cNvPr id="1152" name="The six golden EOSs"/>
          <p:cNvSpPr txBox="1"/>
          <p:nvPr/>
        </p:nvSpPr>
        <p:spPr>
          <a:xfrm>
            <a:off x="990790" y="420232"/>
            <a:ext cx="1102322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The six golden EOSs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53" name="Different lines show the properties of the EOSs in terms of   or   diagrams."/>
              <p:cNvSpPr txBox="1"/>
              <p:nvPr/>
            </p:nvSpPr>
            <p:spPr>
              <a:xfrm>
                <a:off x="285915" y="1532592"/>
                <a:ext cx="12432970" cy="135353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spAutoFit/>
              </a:bodyPr>
              <a:lstStyle/>
              <a:p>
                <a:pPr marL="52019" marR="52019" defTabSz="1168400">
                  <a:spcBef>
                    <a:spcPts val="2100"/>
                  </a:spcBef>
                  <a:buClr>
                    <a:schemeClr val="accent5">
                      <a:hueOff val="457874"/>
                      <a:satOff val="-29218"/>
                      <a:lumOff val="-29125"/>
                    </a:schemeClr>
                  </a:buClr>
                  <a:defRPr sz="4200">
                    <a:solidFill>
                      <a:srgbClr val="FFFFFF"/>
                    </a:solidFill>
                    <a:uFill>
                      <a:solidFill>
                        <a:srgbClr val="0329D6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Different lines show the properties of the EOSs in terms of </a:t>
                </a:r>
                <a14:m>
                  <m:oMath xmlns:m="http://schemas.openxmlformats.org/officeDocument/2006/math"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or </a:t>
                </a:r>
                <a14:m>
                  <m:oMath xmlns:m="http://schemas.openxmlformats.org/officeDocument/2006/math"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sz="445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 diagrams.</a:t>
                </a:r>
                <a:endParaRPr>
                  <a:solidFill>
                    <a:srgbClr val="FF2600"/>
                  </a:solidFill>
                </a:endParaRPr>
              </a:p>
            </p:txBody>
          </p:sp>
        </mc:Choice>
        <mc:Fallback>
          <p:sp>
            <p:nvSpPr>
              <p:cNvPr id="1153" name="Different lines show the properties of the EOSs in terms of   or   diagrams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15" y="1532592"/>
                <a:ext cx="12432970" cy="1353536"/>
              </a:xfrm>
              <a:prstGeom prst="rect">
                <a:avLst/>
              </a:prstGeom>
              <a:blipFill>
                <a:blip r:embed="rId3"/>
                <a:stretch>
                  <a:fillRect l="-1735" t="-8333" b="-2314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Wall.pdf" descr="GWal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1" y="1686162"/>
            <a:ext cx="7844066" cy="7967513"/>
          </a:xfrm>
          <a:prstGeom prst="rect">
            <a:avLst/>
          </a:prstGeom>
          <a:ln w="88900">
            <a:miter lim="400000"/>
          </a:ln>
        </p:spPr>
      </p:pic>
      <p:sp>
        <p:nvSpPr>
          <p:cNvPr id="1156" name="The evolution the six golden EOSs"/>
          <p:cNvSpPr txBox="1"/>
          <p:nvPr/>
        </p:nvSpPr>
        <p:spPr>
          <a:xfrm>
            <a:off x="990790" y="420232"/>
            <a:ext cx="1102322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algn="ctr" defTabSz="1295400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The evolution the six golden EOSs</a:t>
            </a:r>
          </a:p>
        </p:txBody>
      </p:sp>
      <p:sp>
        <p:nvSpPr>
          <p:cNvPr id="1157" name="For each of the six EOSs (A-F):…"/>
          <p:cNvSpPr txBox="1"/>
          <p:nvPr/>
        </p:nvSpPr>
        <p:spPr>
          <a:xfrm>
            <a:off x="7980364" y="2171068"/>
            <a:ext cx="4737566" cy="699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2019" marR="52019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For each of the six EOSs (A-F):</a:t>
            </a:r>
          </a:p>
          <a:p>
            <a:pPr marL="318719" marR="52019" indent="-266700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full </a:t>
            </a:r>
            <a:r>
              <a:rPr>
                <a:solidFill>
                  <a:srgbClr val="FF2600"/>
                </a:solidFill>
              </a:rPr>
              <a:t>gravitational waveform,</a:t>
            </a:r>
            <a:r>
              <a:t> </a:t>
            </a:r>
          </a:p>
          <a:p>
            <a:pPr marL="318719" marR="52019" indent="-266700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</a:t>
            </a:r>
            <a:r>
              <a:rPr>
                <a:solidFill>
                  <a:srgbClr val="FF2600"/>
                </a:solidFill>
              </a:rPr>
              <a:t>spectral</a:t>
            </a:r>
            <a:r>
              <a:t> decomposition </a:t>
            </a:r>
          </a:p>
          <a:p>
            <a:pPr marL="318719" marR="52019" indent="-266700" defTabSz="1168400">
              <a:spcBef>
                <a:spcPts val="21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4200">
                <a:solidFill>
                  <a:srgbClr val="FFFFFF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comparison with the </a:t>
            </a:r>
            <a:r>
              <a:rPr>
                <a:solidFill>
                  <a:srgbClr val="FF2600"/>
                </a:solidFill>
              </a:rPr>
              <a:t>sensitivity curves</a:t>
            </a:r>
            <a:r>
              <a:t> of aLIGO and ET.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640</Words>
  <Application>Microsoft Macintosh PowerPoint</Application>
  <PresentationFormat>Custom</PresentationFormat>
  <Paragraphs>60</Paragraphs>
  <Slides>15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American Typewriter</vt:lpstr>
      <vt:lpstr>Arial</vt:lpstr>
      <vt:lpstr>Cambria Math</vt:lpstr>
      <vt:lpstr>Chalkboard</vt:lpstr>
      <vt:lpstr>Chalkduster</vt:lpstr>
      <vt:lpstr>Gill Sans</vt:lpstr>
      <vt:lpstr>Gill Sans Light</vt:lpstr>
      <vt:lpstr>Helvetica</vt:lpstr>
      <vt:lpstr>Lucida Grande</vt:lpstr>
      <vt:lpstr>Palatino</vt:lpstr>
      <vt:lpstr>Papyrus</vt:lpstr>
      <vt:lpstr>Times New Roman</vt:lpstr>
      <vt:lpstr>Verdana</vt:lpstr>
      <vt:lpstr>Chalkboard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Rezzolla</cp:lastModifiedBy>
  <cp:revision>5</cp:revision>
  <dcterms:modified xsi:type="dcterms:W3CDTF">2024-07-10T16:19:54Z</dcterms:modified>
</cp:coreProperties>
</file>