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302" r:id="rId3"/>
    <p:sldId id="325" r:id="rId4"/>
    <p:sldId id="327" r:id="rId5"/>
    <p:sldId id="332" r:id="rId6"/>
    <p:sldId id="303" r:id="rId7"/>
    <p:sldId id="305" r:id="rId8"/>
    <p:sldId id="316" r:id="rId9"/>
    <p:sldId id="306" r:id="rId10"/>
    <p:sldId id="307" r:id="rId11"/>
    <p:sldId id="331" r:id="rId12"/>
    <p:sldId id="308" r:id="rId13"/>
    <p:sldId id="309" r:id="rId14"/>
    <p:sldId id="328" r:id="rId15"/>
    <p:sldId id="329" r:id="rId16"/>
    <p:sldId id="330" r:id="rId17"/>
    <p:sldId id="315" r:id="rId18"/>
    <p:sldId id="333" r:id="rId19"/>
    <p:sldId id="334" r:id="rId20"/>
    <p:sldId id="336" r:id="rId21"/>
    <p:sldId id="319" r:id="rId22"/>
    <p:sldId id="335" r:id="rId23"/>
  </p:sldIdLst>
  <p:sldSz cx="9144000" cy="6858000" type="screen4x3"/>
  <p:notesSz cx="6797675" cy="9928225"/>
  <p:embeddedFontLst>
    <p:embeddedFont>
      <p:font typeface="Algerian" panose="04020705040A02060702" pitchFamily="82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jZoEmGWyTJkecH+FYZ9XMWTDs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39838"/>
            <a:ext cx="4467225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3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7DA7CD8-674E-8D30-A11B-7B5FA615C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EE354CAC-B3DC-A1DD-BEB7-DCE2DCEC60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35DB1D65-6897-9FF2-7962-0A27D3AD5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0CD93309-D5A6-85BF-8477-9F2A9C1132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31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EBF6C8E-9FD8-CC10-4E00-945C5D73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83577B75-812E-97EE-D103-E8AA9A5CF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D05513D-5BC3-3CCF-298D-C880025E4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AA1E9820-990E-F9CA-D67C-4DAF591816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59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EBF6C8E-9FD8-CC10-4E00-945C5D73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83577B75-812E-97EE-D103-E8AA9A5CF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D05513D-5BC3-3CCF-298D-C880025E4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AA1E9820-990E-F9CA-D67C-4DAF591816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59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8772EFA-B316-5CA8-E9B4-D52293E34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ECC3C228-78F6-B13A-570C-017CDDE0CE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828155A3-16B6-A737-16A3-75ABF6A2A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939054FE-EE98-7901-9AAA-FA8DBB2856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71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EA15095-3806-F251-32D6-3D8D947D4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94D9AFAA-AEF6-68BE-8E33-FB5CB722B6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9B3001F-1729-F88D-B10F-6C058BD492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E745F13C-1828-7881-50FC-79AEE96BEF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036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FDAF6C6-F35D-4B2C-8AEA-88410C9C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5B59691A-84D2-576D-2C10-D2E0E75E6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EC72C4C7-1E44-1A25-6013-342242B713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78DC70F8-8CDD-C997-7AF4-E46C7C37C7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6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4E9D312-EA79-0148-6366-11EAEA01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5783A48A-7B1E-072F-8633-C159572FB4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51CAB011-C1F6-5803-797E-8C09564B6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728648B9-60F2-025B-DDCC-32BBBE1266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710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C38B81C-6D98-2138-9CBB-071C5632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6AEC1B58-6EEC-F5B6-292B-94B50CBE2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7874350-500E-6168-6080-0F0EC88D6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139FC9FE-AF8C-36CD-66A2-99A0AACA51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34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C38B81C-6D98-2138-9CBB-071C5632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6AEC1B58-6EEC-F5B6-292B-94B50CBE2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7874350-500E-6168-6080-0F0EC88D6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139FC9FE-AF8C-36CD-66A2-99A0AACA51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890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C38B81C-6D98-2138-9CBB-071C5632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6AEC1B58-6EEC-F5B6-292B-94B50CBE2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7874350-500E-6168-6080-0F0EC88D6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139FC9FE-AF8C-36CD-66A2-99A0AACA51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0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EC068A2-AF67-F541-F95F-55B57D61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8B73A406-760B-5BD4-698A-716665BDE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CC8595D-8301-E00B-5B4A-F555F5C099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BCF822A8-EFB4-6185-119C-F31E7356C1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19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D73BBE6-6B05-5511-D861-A636A65D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A644F3DE-95B5-CB57-F9DB-8D2E983CA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2AD13FB3-43C8-7830-E79D-DEF2EDBA2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E7B5EB90-03B2-1A52-BB52-303C805FD3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685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8233555-D408-2F85-B846-3C4B9911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9FE9CF4B-65D1-D005-D6B4-114F338B2C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45E68A57-7778-1B17-968F-35F6FCCBB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A23CC55B-7329-92A8-5B93-E769865211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02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29B30E8-6780-E204-6434-1DBDB88B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64B2CDA8-600E-E3E1-506E-40F5067AE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D4869A5A-24DC-C3AC-90DE-52CACA59C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2E718ADE-600A-58DA-4073-A76CF6FE98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3EE3FD3-258E-CBF2-A1CC-F282098E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F1134E17-6C12-CE49-C896-7C6D51BDB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76248D93-517E-359F-367B-D163F859A2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C93FA8C5-3A53-8280-A1C3-68EB7417E6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55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EC068A2-AF67-F541-F95F-55B57D61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8B73A406-760B-5BD4-698A-716665BDE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CC8595D-8301-E00B-5B4A-F555F5C099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BCF822A8-EFB4-6185-119C-F31E7356C1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7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29B30E8-6780-E204-6434-1DBDB88B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64B2CDA8-600E-E3E1-506E-40F5067AE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D4869A5A-24DC-C3AC-90DE-52CACA59C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2E718ADE-600A-58DA-4073-A76CF6FE98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19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FE4613C-A876-763E-36D8-D4297C5B1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8344B8EE-1D66-0F39-20E9-3B3F34AAA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C8CA301B-0025-6BEC-AF1E-5AE0EF271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3A0056C4-4FF5-7C4F-266C-F726F54578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60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17D1835-891E-8F4A-C867-F8EC2B46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7A8E640F-DB16-8B02-3883-58C3065B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FFA867E4-DB57-7412-81E8-579B8245FC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7624B3DF-C80A-AB76-63C3-99024BB222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187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735BD70-820A-C2CD-A12B-D5B40EE9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21092240-4887-A900-A634-8AE43C515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D3FB9780-170D-3F8A-D662-CC61B46AB8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4082ECE6-64CB-5132-683C-0B1AEF59F4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74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8561C54-E78B-3DD6-F924-F734008C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>
            <a:extLst>
              <a:ext uri="{FF2B5EF4-FFF2-40B4-BE49-F238E27FC236}">
                <a16:creationId xmlns:a16="http://schemas.microsoft.com/office/drawing/2014/main" id="{553EFD42-8C80-4DD0-5AAB-F4056EBE28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CF409517-7596-042D-1B7B-69A4AE7120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E6EC54A9-6745-DA3C-0BD7-1D121D082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51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  <a:defRPr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082" y="6383927"/>
            <a:ext cx="1033439" cy="4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/>
          <p:nvPr/>
        </p:nvSpPr>
        <p:spPr>
          <a:xfrm rot="-5400000">
            <a:off x="8566898" y="6293838"/>
            <a:ext cx="583352" cy="570853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rxiv.org/abs/2403.0191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0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0.png"/><Relationship Id="rId5" Type="http://schemas.openxmlformats.org/officeDocument/2006/relationships/image" Target="../media/image71.png"/><Relationship Id="rId4" Type="http://schemas.openxmlformats.org/officeDocument/2006/relationships/image" Target="../media/image61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7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.jpeg"/><Relationship Id="rId7" Type="http://schemas.openxmlformats.org/officeDocument/2006/relationships/image" Target="../media/image231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0" Type="http://schemas.openxmlformats.org/officeDocument/2006/relationships/image" Target="../media/image83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jpeg"/><Relationship Id="rId7" Type="http://schemas.openxmlformats.org/officeDocument/2006/relationships/image" Target="../media/image23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210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1.png"/><Relationship Id="rId18" Type="http://schemas.openxmlformats.org/officeDocument/2006/relationships/image" Target="../media/image490.png"/><Relationship Id="rId3" Type="http://schemas.openxmlformats.org/officeDocument/2006/relationships/image" Target="../media/image2.jpeg"/><Relationship Id="rId7" Type="http://schemas.openxmlformats.org/officeDocument/2006/relationships/image" Target="../media/image380.png"/><Relationship Id="rId12" Type="http://schemas.openxmlformats.org/officeDocument/2006/relationships/image" Target="../media/image431.png"/><Relationship Id="rId17" Type="http://schemas.openxmlformats.org/officeDocument/2006/relationships/image" Target="../media/image48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70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5" Type="http://schemas.openxmlformats.org/officeDocument/2006/relationships/image" Target="../media/image461.png"/><Relationship Id="rId10" Type="http://schemas.openxmlformats.org/officeDocument/2006/relationships/image" Target="../media/image410.png"/><Relationship Id="rId19" Type="http://schemas.openxmlformats.org/officeDocument/2006/relationships/image" Target="../media/image501.png"/><Relationship Id="rId4" Type="http://schemas.openxmlformats.org/officeDocument/2006/relationships/image" Target="../media/image350.png"/><Relationship Id="rId9" Type="http://schemas.openxmlformats.org/officeDocument/2006/relationships/image" Target="../media/image401.png"/><Relationship Id="rId1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png"/><Relationship Id="rId3" Type="http://schemas.openxmlformats.org/officeDocument/2006/relationships/image" Target="../media/image2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250.png"/><Relationship Id="rId5" Type="http://schemas.openxmlformats.org/officeDocument/2006/relationships/image" Target="../media/image33.png"/><Relationship Id="rId10" Type="http://schemas.openxmlformats.org/officeDocument/2006/relationships/image" Target="../media/image240.png"/><Relationship Id="rId4" Type="http://schemas.openxmlformats.org/officeDocument/2006/relationships/image" Target="../media/image320.png"/><Relationship Id="rId9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4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7.png"/><Relationship Id="rId15" Type="http://schemas.openxmlformats.org/officeDocument/2006/relationships/image" Target="../media/image4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38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0829CD-E45B-DDCA-8D86-17F2CB4050B7}"/>
              </a:ext>
            </a:extLst>
          </p:cNvPr>
          <p:cNvSpPr/>
          <p:nvPr/>
        </p:nvSpPr>
        <p:spPr>
          <a:xfrm>
            <a:off x="-1" y="1952871"/>
            <a:ext cx="9144001" cy="4334719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51" y="256305"/>
            <a:ext cx="3051403" cy="139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" name="Google Shape;58;p1"/>
          <p:cNvCxnSpPr/>
          <p:nvPr/>
        </p:nvCxnSpPr>
        <p:spPr>
          <a:xfrm>
            <a:off x="0" y="1942233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pole tekstowe 7"/>
          <p:cNvSpPr txBox="1"/>
          <p:nvPr/>
        </p:nvSpPr>
        <p:spPr>
          <a:xfrm>
            <a:off x="548049" y="2768469"/>
            <a:ext cx="84504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Status of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Birkhoff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’s theorem in polymerized</a:t>
            </a:r>
            <a:br>
              <a:rPr lang="en-US" sz="2800" dirty="0"/>
            </a:br>
            <a:r>
              <a:rPr lang="en-US" sz="2800" b="0" i="0" dirty="0">
                <a:effectLst/>
                <a:latin typeface="Arial" panose="020B0604020202020204" pitchFamily="34" charset="0"/>
              </a:rPr>
              <a:t>semiclassical regime of Loop Quantum Gravity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it-IT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Luca Cafaro</a:t>
            </a:r>
          </a:p>
          <a:p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3673DD-742E-904B-E094-3F69997C3D74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F28F99-1ADB-D2D7-E3A6-08E04AA0ACEA}"/>
              </a:ext>
            </a:extLst>
          </p:cNvPr>
          <p:cNvSpPr txBox="1"/>
          <p:nvPr/>
        </p:nvSpPr>
        <p:spPr>
          <a:xfrm>
            <a:off x="571502" y="4800600"/>
            <a:ext cx="76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LC, Jerzy Lewandowski  (2024)   </a:t>
            </a:r>
            <a:r>
              <a:rPr lang="it-IT" b="0" u="sng" dirty="0">
                <a:effectLst/>
                <a:hlinkClick r:id="rId5"/>
              </a:rPr>
              <a:t>arXiv:2403.01910</a:t>
            </a:r>
            <a:r>
              <a:rPr lang="it-IT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55270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C41A469C-EA91-B203-D0F0-E6603C155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2D6A747-03FB-D933-BD87-5CBBE250F1DA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1F34138-4CFF-F016-A073-D5099A50A244}"/>
                  </a:ext>
                </a:extLst>
              </p:cNvPr>
              <p:cNvSpPr txBox="1"/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effectLst/>
                    <a:latin typeface="Arial" panose="020B0604020202020204" pitchFamily="34" charset="0"/>
                  </a:rPr>
                  <a:t>Time dependent Exterior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b="0" i="0" dirty="0">
                  <a:effectLst/>
                  <a:latin typeface="Arial" panose="020B0604020202020204" pitchFamily="34" charset="0"/>
                </a:endParaRPr>
              </a:p>
              <a:p>
                <a:endParaRPr lang="pl-PL" sz="20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91F34138-4CFF-F016-A073-D5099A50A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blipFill>
                <a:blip r:embed="rId4"/>
                <a:stretch>
                  <a:fillRect l="-1515" t="-8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08A4E9B1-A769-8F77-E8B6-1AA69D80EF5E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37311082-490A-D41E-A43D-A40A66731BA6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6E15D40-59AF-4F01-ACC4-D0FEF57A03EE}"/>
                  </a:ext>
                </a:extLst>
              </p:cNvPr>
              <p:cNvSpPr txBox="1"/>
              <p:nvPr/>
            </p:nvSpPr>
            <p:spPr>
              <a:xfrm>
                <a:off x="1468120" y="2566784"/>
                <a:ext cx="3848811" cy="840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6E15D40-59AF-4F01-ACC4-D0FEF57A0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20" y="2566784"/>
                <a:ext cx="3848811" cy="840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DE32F00-D600-DA45-C926-B3BAC253FD3F}"/>
                  </a:ext>
                </a:extLst>
              </p:cNvPr>
              <p:cNvSpPr txBox="1"/>
              <p:nvPr/>
            </p:nvSpPr>
            <p:spPr>
              <a:xfrm>
                <a:off x="1528438" y="3368841"/>
                <a:ext cx="250991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DE32F00-D600-DA45-C926-B3BAC253F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38" y="3368841"/>
                <a:ext cx="2509918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3C01903-4321-2231-92FC-75E84BEC6630}"/>
                  </a:ext>
                </a:extLst>
              </p:cNvPr>
              <p:cNvSpPr txBox="1"/>
              <p:nvPr/>
            </p:nvSpPr>
            <p:spPr>
              <a:xfrm>
                <a:off x="925393" y="2614089"/>
                <a:ext cx="6564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it-IT" sz="8000" dirty="0">
                  <a:solidFill>
                    <a:schemeClr val="bg1">
                      <a:lumMod val="6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3C01903-4321-2231-92FC-75E84BEC6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93" y="2614089"/>
                <a:ext cx="656413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5CBCF6-90F5-3A8B-1DB9-FA110D0A4BD8}"/>
              </a:ext>
            </a:extLst>
          </p:cNvPr>
          <p:cNvSpPr txBox="1"/>
          <p:nvPr/>
        </p:nvSpPr>
        <p:spPr>
          <a:xfrm>
            <a:off x="-1479441" y="3166809"/>
            <a:ext cx="41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PEFE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E9BA8B-82B9-4855-0A14-501D5ABF691C}"/>
                  </a:ext>
                </a:extLst>
              </p:cNvPr>
              <p:cNvSpPr txBox="1"/>
              <p:nvPr/>
            </p:nvSpPr>
            <p:spPr>
              <a:xfrm>
                <a:off x="346760" y="1531299"/>
                <a:ext cx="3211392" cy="634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ad>
                            <m:radPr>
                              <m:degHide m:val="on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E9BA8B-82B9-4855-0A14-501D5ABF6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1531299"/>
                <a:ext cx="3211392" cy="634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058BFBD-54E3-C3EF-E000-977279A5C204}"/>
                  </a:ext>
                </a:extLst>
              </p:cNvPr>
              <p:cNvSpPr txBox="1"/>
              <p:nvPr/>
            </p:nvSpPr>
            <p:spPr>
              <a:xfrm>
                <a:off x="5465802" y="1599586"/>
                <a:ext cx="18446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058BFBD-54E3-C3EF-E000-977279A5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802" y="1599586"/>
                <a:ext cx="1844672" cy="525016"/>
              </a:xfrm>
              <a:prstGeom prst="rect">
                <a:avLst/>
              </a:prstGeom>
              <a:blipFill>
                <a:blip r:embed="rId9"/>
                <a:stretch>
                  <a:fillRect l="-1987" r="-3311" b="-126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B6D7C07-BBE5-54AD-D603-1C6F3CEF6B5C}"/>
              </a:ext>
            </a:extLst>
          </p:cNvPr>
          <p:cNvSpPr/>
          <p:nvPr/>
        </p:nvSpPr>
        <p:spPr>
          <a:xfrm>
            <a:off x="4539025" y="1774905"/>
            <a:ext cx="617220" cy="147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AF39137-492B-62F4-FBB8-4E1114312AEF}"/>
                  </a:ext>
                </a:extLst>
              </p:cNvPr>
              <p:cNvSpPr txBox="1"/>
              <p:nvPr/>
            </p:nvSpPr>
            <p:spPr>
              <a:xfrm>
                <a:off x="-101600" y="4500880"/>
                <a:ext cx="5405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it-IT" sz="2000" dirty="0"/>
                  <a:t>   </a:t>
                </a:r>
                <a:r>
                  <a:rPr lang="it-IT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or  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it-IT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AF39137-492B-62F4-FBB8-4E111431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" y="4500880"/>
                <a:ext cx="5405120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81FED3A-E5E5-285E-EBDD-5FAAE86CD365}"/>
                  </a:ext>
                </a:extLst>
              </p:cNvPr>
              <p:cNvSpPr txBox="1"/>
              <p:nvPr/>
            </p:nvSpPr>
            <p:spPr>
              <a:xfrm>
                <a:off x="768926" y="5177708"/>
                <a:ext cx="9549245" cy="509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the </a:t>
                </a:r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only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line </a:t>
                </a:r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element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by  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81FED3A-E5E5-285E-EBDD-5FAAE86CD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6" y="5177708"/>
                <a:ext cx="9549245" cy="509435"/>
              </a:xfrm>
              <a:prstGeom prst="rect">
                <a:avLst/>
              </a:prstGeom>
              <a:blipFill>
                <a:blip r:embed="rId11"/>
                <a:stretch>
                  <a:fillRect l="-319" b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459BF02-5895-AA2F-62B8-81DE2188BA16}"/>
                  </a:ext>
                </a:extLst>
              </p:cNvPr>
              <p:cNvSpPr txBox="1"/>
              <p:nvPr/>
            </p:nvSpPr>
            <p:spPr>
              <a:xfrm>
                <a:off x="3376344" y="1704090"/>
                <a:ext cx="65162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459BF02-5895-AA2F-62B8-81DE2188B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44" y="1704090"/>
                <a:ext cx="65162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C875F0-FFD9-D51F-9042-B67AFBB93F88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8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4" grpId="0"/>
      <p:bldP spid="26" grpId="0"/>
      <p:bldP spid="7" grpId="0"/>
      <p:bldP spid="9" grpId="0" animBg="1"/>
      <p:bldP spid="10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4E804EEB-41CE-8215-404D-C4F7BDBE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BB75101-2A83-27E8-F5D6-4CA4E5A22867}"/>
              </a:ext>
            </a:extLst>
          </p:cNvPr>
          <p:cNvSpPr/>
          <p:nvPr/>
        </p:nvSpPr>
        <p:spPr>
          <a:xfrm>
            <a:off x="-1" y="0"/>
            <a:ext cx="9144001" cy="6857999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19BA7CE4-7DC6-750F-A0CD-14E82F1A2BED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B8B14D-7F4B-1805-E463-36D7F223A98D}"/>
              </a:ext>
            </a:extLst>
          </p:cNvPr>
          <p:cNvSpPr txBox="1"/>
          <p:nvPr/>
        </p:nvSpPr>
        <p:spPr>
          <a:xfrm>
            <a:off x="284414" y="2803987"/>
            <a:ext cx="84504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2"/>
                </a:solidFill>
                <a:latin typeface="Algerian" panose="04020705040A02060702" pitchFamily="82" charset="0"/>
              </a:rPr>
              <a:t>Oppenheimer-Snyder model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  <a:latin typeface="Algerian" panose="04020705040A02060702" pitchFamily="82" charset="0"/>
              </a:rPr>
              <a:t>(by matching)</a:t>
            </a:r>
          </a:p>
          <a:p>
            <a:pPr algn="ctr"/>
            <a:endParaRPr lang="en-US" sz="4400" dirty="0">
              <a:solidFill>
                <a:schemeClr val="bg2"/>
              </a:solidFill>
              <a:latin typeface="Algerian" panose="04020705040A02060702" pitchFamily="82" charset="0"/>
            </a:endParaRPr>
          </a:p>
          <a:p>
            <a:pPr algn="ctr"/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2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4E804EEB-41CE-8215-404D-C4F7BDBE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BB75101-2A83-27E8-F5D6-4CA4E5A22867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B8B14D-7F4B-1805-E463-36D7F223A98D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Oppenheimer-Snyder model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19BA7CE4-7DC6-750F-A0CD-14E82F1A2BED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4379A66D-D687-3679-5472-F3D8B6D6AB7F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D8C25C-36B3-D018-5E09-CDDA925A8273}"/>
              </a:ext>
            </a:extLst>
          </p:cNvPr>
          <p:cNvSpPr txBox="1"/>
          <p:nvPr/>
        </p:nvSpPr>
        <p:spPr>
          <a:xfrm>
            <a:off x="5432535" y="565916"/>
            <a:ext cx="43913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0" i="0" dirty="0">
                <a:effectLst/>
                <a:latin typeface="Arial" panose="020B0604020202020204" pitchFamily="34" charset="0"/>
              </a:rPr>
              <a:t>H.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Ziaie</a:t>
            </a:r>
            <a:r>
              <a:rPr lang="it-IT" sz="1000" dirty="0">
                <a:latin typeface="Arial" panose="020B0604020202020204" pitchFamily="34" charset="0"/>
              </a:rPr>
              <a:t>,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 Y.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Tavakoli</a:t>
            </a:r>
            <a:r>
              <a:rPr lang="it-IT" sz="1000" dirty="0">
                <a:latin typeface="Arial" panose="020B0604020202020204" pitchFamily="34" charset="0"/>
              </a:rPr>
              <a:t>  (2020)</a:t>
            </a:r>
          </a:p>
          <a:p>
            <a:pPr marL="228600" indent="-228600">
              <a:buAutoNum type="alphaUcPeriod"/>
            </a:pPr>
            <a:r>
              <a:rPr lang="it-IT" sz="1000" b="0" i="0" dirty="0" err="1">
                <a:effectLst/>
                <a:latin typeface="Arial" panose="020B0604020202020204" pitchFamily="34" charset="0"/>
              </a:rPr>
              <a:t>Parvizi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, T. Pawlowski, Y.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Tavakoli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, J. Lewandowski  (2022)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J. Lewandowski, Y. Ma, J. Yang, C. Zhang   (2023)</a:t>
            </a:r>
            <a:endParaRPr lang="it-IT" sz="1000" dirty="0">
              <a:latin typeface="Arial" panose="020B0604020202020204" pitchFamily="34" charset="0"/>
            </a:endParaRPr>
          </a:p>
          <a:p>
            <a:pPr marL="228600" indent="-228600">
              <a:buAutoNum type="alphaUcPeriod"/>
            </a:pPr>
            <a:endParaRPr lang="en-US" sz="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33CDDA65-96F4-BFA4-68D1-3828A579B766}"/>
              </a:ext>
            </a:extLst>
          </p:cNvPr>
          <p:cNvSpPr/>
          <p:nvPr/>
        </p:nvSpPr>
        <p:spPr>
          <a:xfrm>
            <a:off x="233680" y="2055965"/>
            <a:ext cx="1930400" cy="180848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725F5D-6419-C606-0B53-6C5989583C85}"/>
                  </a:ext>
                </a:extLst>
              </p:cNvPr>
              <p:cNvSpPr txBox="1"/>
              <p:nvPr/>
            </p:nvSpPr>
            <p:spPr>
              <a:xfrm>
                <a:off x="635000" y="26400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DUST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725F5D-6419-C606-0B53-6C598958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640000"/>
                <a:ext cx="1143000" cy="523220"/>
              </a:xfrm>
              <a:prstGeom prst="rect">
                <a:avLst/>
              </a:prstGeom>
              <a:blipFill>
                <a:blip r:embed="rId4"/>
                <a:stretch>
                  <a:fillRect t="-2326"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9AFFF5A-448A-6B8E-E4D3-23042D156958}"/>
                  </a:ext>
                </a:extLst>
              </p:cNvPr>
              <p:cNvSpPr txBox="1"/>
              <p:nvPr/>
            </p:nvSpPr>
            <p:spPr>
              <a:xfrm>
                <a:off x="1706880" y="1797313"/>
                <a:ext cx="193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VACUUM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9AFFF5A-448A-6B8E-E4D3-23042D156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1797313"/>
                <a:ext cx="1930400" cy="523220"/>
              </a:xfrm>
              <a:prstGeom prst="rect">
                <a:avLst/>
              </a:prstGeom>
              <a:blipFill>
                <a:blip r:embed="rId5"/>
                <a:stretch>
                  <a:fillRect t="-2326"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curvo 31">
            <a:extLst>
              <a:ext uri="{FF2B5EF4-FFF2-40B4-BE49-F238E27FC236}">
                <a16:creationId xmlns:a16="http://schemas.microsoft.com/office/drawing/2014/main" id="{0B9E1B89-A5A2-36C5-429E-DAE098159D08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858532" y="3511187"/>
            <a:ext cx="1032487" cy="336551"/>
          </a:xfrm>
          <a:prstGeom prst="curvedConnector3">
            <a:avLst>
              <a:gd name="adj1" fmla="val 10018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86B8480A-11E5-6680-A626-5DEBEF9BAF3F}"/>
                  </a:ext>
                </a:extLst>
              </p:cNvPr>
              <p:cNvSpPr txBox="1"/>
              <p:nvPr/>
            </p:nvSpPr>
            <p:spPr>
              <a:xfrm>
                <a:off x="1727200" y="3966946"/>
                <a:ext cx="809668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4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e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      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</m:d>
                      </m:e>
                    </m:func>
                  </m:oMath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86B8480A-11E5-6680-A626-5DEBEF9B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3966946"/>
                <a:ext cx="8096687" cy="453137"/>
              </a:xfrm>
              <a:prstGeom prst="rect">
                <a:avLst/>
              </a:prstGeom>
              <a:blipFill>
                <a:blip r:embed="rId6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3E6E34C-CA55-CC67-31AC-D6609D6F9103}"/>
                  </a:ext>
                </a:extLst>
              </p:cNvPr>
              <p:cNvSpPr txBox="1"/>
              <p:nvPr/>
            </p:nvSpPr>
            <p:spPr>
              <a:xfrm>
                <a:off x="1706880" y="4590190"/>
                <a:ext cx="3264163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3E6E34C-CA55-CC67-31AC-D6609D6F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4590190"/>
                <a:ext cx="3264163" cy="5275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599B9F3D-F311-D77C-04D5-CB33B280D782}"/>
                  </a:ext>
                </a:extLst>
              </p:cNvPr>
              <p:cNvSpPr txBox="1"/>
              <p:nvPr/>
            </p:nvSpPr>
            <p:spPr>
              <a:xfrm>
                <a:off x="1770643" y="5244691"/>
                <a:ext cx="51441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599B9F3D-F311-D77C-04D5-CB33B280D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43" y="5244691"/>
                <a:ext cx="5144101" cy="484043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41188A24-7324-B8C6-53CB-7DCA8F88458F}"/>
                  </a:ext>
                </a:extLst>
              </p:cNvPr>
              <p:cNvSpPr txBox="1"/>
              <p:nvPr/>
            </p:nvSpPr>
            <p:spPr>
              <a:xfrm>
                <a:off x="4063999" y="1727676"/>
                <a:ext cx="3529603" cy="604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41188A24-7324-B8C6-53CB-7DCA8F88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9" y="1727676"/>
                <a:ext cx="3529603" cy="604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9CF72436-0BA0-D676-34A4-9A152EB6C322}"/>
                  </a:ext>
                </a:extLst>
              </p:cNvPr>
              <p:cNvSpPr txBox="1"/>
              <p:nvPr/>
            </p:nvSpPr>
            <p:spPr>
              <a:xfrm>
                <a:off x="4132580" y="2403338"/>
                <a:ext cx="3294380" cy="859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9CF72436-0BA0-D676-34A4-9A152EB6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80" y="2403338"/>
                <a:ext cx="3294380" cy="8594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26F7B822-96C7-81AF-2B25-1073F44BD962}"/>
              </a:ext>
            </a:extLst>
          </p:cNvPr>
          <p:cNvCxnSpPr>
            <a:cxnSpLocks/>
          </p:cNvCxnSpPr>
          <p:nvPr/>
        </p:nvCxnSpPr>
        <p:spPr>
          <a:xfrm>
            <a:off x="3178464" y="2055965"/>
            <a:ext cx="734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5EE37577-D0F9-6A11-6E01-6B5DA5CCC5D3}"/>
                  </a:ext>
                </a:extLst>
              </p:cNvPr>
              <p:cNvSpPr txBox="1"/>
              <p:nvPr/>
            </p:nvSpPr>
            <p:spPr>
              <a:xfrm>
                <a:off x="346940" y="3937182"/>
                <a:ext cx="573810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5EE37577-D0F9-6A11-6E01-6B5DA5CCC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0" y="3937182"/>
                <a:ext cx="573810" cy="404726"/>
              </a:xfrm>
              <a:prstGeom prst="rect">
                <a:avLst/>
              </a:prstGeom>
              <a:blipFill>
                <a:blip r:embed="rId11"/>
                <a:stretch>
                  <a:fillRect l="-7447" r="-1064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A6DE1E-8C47-D899-FC94-FA46D141922B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00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54" grpId="0"/>
      <p:bldP spid="56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C69B0138-50F7-8961-435C-E13598C2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561F392-19D6-936C-E6B2-D69EE17E3424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738894F-BDC4-ED04-356A-8541DA88B3E4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Critical mass and </a:t>
            </a:r>
            <a:r>
              <a:rPr lang="it-IT" sz="2800" dirty="0" err="1">
                <a:latin typeface="Arial" panose="020B0604020202020204" pitchFamily="34" charset="0"/>
              </a:rPr>
              <a:t>h</a:t>
            </a:r>
            <a:r>
              <a:rPr lang="it-IT" sz="2800" b="0" i="0" dirty="0" err="1">
                <a:effectLst/>
                <a:latin typeface="Arial" panose="020B0604020202020204" pitchFamily="34" charset="0"/>
              </a:rPr>
              <a:t>orizons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DB2451E7-9909-D43D-E678-B4C92BB42A39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B98B34F1-445C-31B1-6C08-3D281A513F17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61477CA-38A8-38F4-6AD2-85AB9FE8F1BC}"/>
                  </a:ext>
                </a:extLst>
              </p:cNvPr>
              <p:cNvSpPr txBox="1"/>
              <p:nvPr/>
            </p:nvSpPr>
            <p:spPr>
              <a:xfrm>
                <a:off x="274024" y="1501830"/>
                <a:ext cx="3294380" cy="859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61477CA-38A8-38F4-6AD2-85AB9FE8F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4" y="1501830"/>
                <a:ext cx="3294380" cy="859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41FBED7-BA7A-A3E2-2B6B-815E7DA11FDC}"/>
                  </a:ext>
                </a:extLst>
              </p:cNvPr>
              <p:cNvSpPr txBox="1"/>
              <p:nvPr/>
            </p:nvSpPr>
            <p:spPr>
              <a:xfrm>
                <a:off x="346760" y="2431940"/>
                <a:ext cx="84504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it-IT" sz="2000" dirty="0"/>
                  <a:t> 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⇒     ∄</m:t>
                    </m:r>
                  </m:oMath>
                </a14:m>
                <a:r>
                  <a:rPr lang="it-IT" sz="2000" dirty="0"/>
                  <a:t>  </a:t>
                </a:r>
                <a:r>
                  <a:rPr lang="it-IT" sz="1800" dirty="0" err="1"/>
                  <a:t>real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solutions</a:t>
                </a:r>
                <a:r>
                  <a:rPr lang="it-IT" sz="1800" dirty="0"/>
                  <a:t> of 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000" dirty="0"/>
                  <a:t>   </a:t>
                </a:r>
                <a:r>
                  <a:rPr lang="it-IT" sz="1800" dirty="0"/>
                  <a:t>(no </a:t>
                </a:r>
                <a:r>
                  <a:rPr lang="it-IT" sz="1800" dirty="0" err="1"/>
                  <a:t>horizons</a:t>
                </a:r>
                <a:r>
                  <a:rPr lang="it-IT" sz="1800" dirty="0"/>
                  <a:t>)</a:t>
                </a:r>
                <a:endParaRPr lang="it-IT" sz="2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41FBED7-BA7A-A3E2-2B6B-815E7DA1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2431940"/>
                <a:ext cx="8450478" cy="400110"/>
              </a:xfrm>
              <a:prstGeom prst="rect">
                <a:avLst/>
              </a:prstGeom>
              <a:blipFill>
                <a:blip r:embed="rId5"/>
                <a:stretch>
                  <a:fillRect l="-505" t="-3030" b="-2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E5E63B5-F007-091C-CEC7-C28AA57AABED}"/>
                  </a:ext>
                </a:extLst>
              </p:cNvPr>
              <p:cNvSpPr txBox="1"/>
              <p:nvPr/>
            </p:nvSpPr>
            <p:spPr>
              <a:xfrm>
                <a:off x="381000" y="2956032"/>
                <a:ext cx="7967630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64−96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+30 </m:t>
                          </m:r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16−16 </m:t>
                                  </m:r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E5E63B5-F007-091C-CEC7-C28AA57A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6032"/>
                <a:ext cx="7967630" cy="527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F7AB53F-EADF-CCC8-D01A-449BE3CD7EB7}"/>
                  </a:ext>
                </a:extLst>
              </p:cNvPr>
              <p:cNvSpPr txBox="1"/>
              <p:nvPr/>
            </p:nvSpPr>
            <p:spPr>
              <a:xfrm>
                <a:off x="346760" y="3962276"/>
                <a:ext cx="82072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it-IT" sz="2000" dirty="0"/>
                  <a:t> 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∪  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⇒       ∃</m:t>
                    </m:r>
                  </m:oMath>
                </a14:m>
                <a:r>
                  <a:rPr lang="it-IT" sz="2000" dirty="0"/>
                  <a:t>  2 </a:t>
                </a:r>
                <a:r>
                  <a:rPr lang="it-IT" sz="2000" dirty="0" err="1"/>
                  <a:t>real</a:t>
                </a:r>
                <a:r>
                  <a:rPr lang="it-IT" sz="2000" dirty="0"/>
                  <a:t> </a:t>
                </a:r>
                <a:r>
                  <a:rPr lang="it-IT" sz="1800" dirty="0" err="1"/>
                  <a:t>solutions</a:t>
                </a:r>
                <a:r>
                  <a:rPr lang="it-IT" sz="2000" dirty="0"/>
                  <a:t> </a:t>
                </a:r>
                <a:r>
                  <a:rPr lang="it-IT" sz="1800" dirty="0"/>
                  <a:t>to</a:t>
                </a:r>
                <a:r>
                  <a:rPr lang="it-IT" sz="2000" dirty="0"/>
                  <a:t> 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000" dirty="0"/>
                  <a:t>  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F7AB53F-EADF-CCC8-D01A-449BE3CD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3962276"/>
                <a:ext cx="8207221" cy="400110"/>
              </a:xfrm>
              <a:prstGeom prst="rect">
                <a:avLst/>
              </a:prstGeom>
              <a:blipFill>
                <a:blip r:embed="rId7"/>
                <a:stretch>
                  <a:fillRect l="-520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03E7D34-4168-6D6F-4E8B-8EE679227469}"/>
                  </a:ext>
                </a:extLst>
              </p:cNvPr>
              <p:cNvSpPr txBox="1"/>
              <p:nvPr/>
            </p:nvSpPr>
            <p:spPr>
              <a:xfrm>
                <a:off x="665480" y="4550127"/>
                <a:ext cx="5818324" cy="649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1−2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03E7D34-4168-6D6F-4E8B-8EE679227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" y="4550127"/>
                <a:ext cx="5818324" cy="649345"/>
              </a:xfrm>
              <a:prstGeom prst="rect">
                <a:avLst/>
              </a:prstGeom>
              <a:blipFill>
                <a:blip r:embed="rId8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7AC378C-98BA-7F96-B996-F24D403B325D}"/>
                  </a:ext>
                </a:extLst>
              </p:cNvPr>
              <p:cNvSpPr txBox="1"/>
              <p:nvPr/>
            </p:nvSpPr>
            <p:spPr>
              <a:xfrm>
                <a:off x="657610" y="5181275"/>
                <a:ext cx="3313536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Sup>
                                    <m:sSubSup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7AC378C-98BA-7F96-B996-F24D403B3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0" y="5181275"/>
                <a:ext cx="3313536" cy="558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EF48EB-10B8-455C-C481-B8D9DE5B9F15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3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D4878A62-A196-5C9B-3B38-18832F60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78E61D9-6BA6-1571-572E-83959E954716}"/>
              </a:ext>
            </a:extLst>
          </p:cNvPr>
          <p:cNvSpPr/>
          <p:nvPr/>
        </p:nvSpPr>
        <p:spPr>
          <a:xfrm>
            <a:off x="-1" y="1"/>
            <a:ext cx="9144001" cy="628652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227C97ED-F735-965A-7B9E-1E0A13771216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628738C-4395-5095-F471-6AAEB82CB1E8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k=0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5179517E-4A3C-DEAE-FFD0-CC8F1D3E3B9A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F413CB7-F302-D1E1-D2BA-9675FBAA935C}"/>
                  </a:ext>
                </a:extLst>
              </p:cNvPr>
              <p:cNvSpPr txBox="1"/>
              <p:nvPr/>
            </p:nvSpPr>
            <p:spPr>
              <a:xfrm>
                <a:off x="183492" y="2116713"/>
                <a:ext cx="7297086" cy="193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1600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</m:oMath>
                </a14:m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F413CB7-F302-D1E1-D2BA-9675FBAA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2" y="2116713"/>
                <a:ext cx="7297086" cy="1932517"/>
              </a:xfrm>
              <a:prstGeom prst="rect">
                <a:avLst/>
              </a:prstGeom>
              <a:blipFill>
                <a:blip r:embed="rId4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C41CE58-D2C6-B21B-77FD-17F8833F27D8}"/>
                  </a:ext>
                </a:extLst>
              </p:cNvPr>
              <p:cNvSpPr txBox="1"/>
              <p:nvPr/>
            </p:nvSpPr>
            <p:spPr>
              <a:xfrm>
                <a:off x="3137826" y="1521695"/>
                <a:ext cx="37721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Exact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solution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to the PEFE with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C41CE58-D2C6-B21B-77FD-17F8833F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26" y="1521695"/>
                <a:ext cx="3772129" cy="584775"/>
              </a:xfrm>
              <a:prstGeom prst="rect">
                <a:avLst/>
              </a:prstGeom>
              <a:blipFill>
                <a:blip r:embed="rId5"/>
                <a:stretch>
                  <a:fillRect l="-969" t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1461D48-A63D-92D1-5EFB-819859108B5A}"/>
                  </a:ext>
                </a:extLst>
              </p:cNvPr>
              <p:cNvSpPr txBox="1"/>
              <p:nvPr/>
            </p:nvSpPr>
            <p:spPr>
              <a:xfrm>
                <a:off x="561424" y="3313655"/>
                <a:ext cx="2008035" cy="542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1461D48-A63D-92D1-5EFB-819859108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4" y="3313655"/>
                <a:ext cx="2008035" cy="542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E8D40E8-3B27-3394-2004-2632BEAB9A27}"/>
                  </a:ext>
                </a:extLst>
              </p:cNvPr>
              <p:cNvSpPr txBox="1"/>
              <p:nvPr/>
            </p:nvSpPr>
            <p:spPr>
              <a:xfrm>
                <a:off x="284414" y="1503655"/>
                <a:ext cx="3294380" cy="628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E8D40E8-3B27-3394-2004-2632BEAB9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4" y="1503655"/>
                <a:ext cx="3294380" cy="628826"/>
              </a:xfrm>
              <a:prstGeom prst="rect">
                <a:avLst/>
              </a:prstGeom>
              <a:blipFill>
                <a:blip r:embed="rId7"/>
                <a:stretch>
                  <a:fillRect l="-3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62570448-7D37-7EDE-7D73-A919313C50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628" t="4411" r="4892"/>
          <a:stretch/>
        </p:blipFill>
        <p:spPr>
          <a:xfrm>
            <a:off x="3924169" y="1970734"/>
            <a:ext cx="2553179" cy="4055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F8B821B-933E-4FF0-59BB-06D9DE7D1029}"/>
                  </a:ext>
                </a:extLst>
              </p:cNvPr>
              <p:cNvSpPr txBox="1"/>
              <p:nvPr/>
            </p:nvSpPr>
            <p:spPr>
              <a:xfrm>
                <a:off x="561424" y="4032616"/>
                <a:ext cx="2541526" cy="503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F8B821B-933E-4FF0-59BB-06D9DE7D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4" y="4032616"/>
                <a:ext cx="2541526" cy="503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443709-323E-D36C-5C62-CF028E1F21F2}"/>
              </a:ext>
            </a:extLst>
          </p:cNvPr>
          <p:cNvSpPr txBox="1"/>
          <p:nvPr/>
        </p:nvSpPr>
        <p:spPr>
          <a:xfrm>
            <a:off x="6529195" y="5021300"/>
            <a:ext cx="174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Credits:</a:t>
            </a:r>
          </a:p>
          <a:p>
            <a:r>
              <a:rPr lang="it-IT" sz="800" dirty="0"/>
              <a:t>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J. Lewandowski,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Y. Ma,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J. Yang,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C. Zhang</a:t>
            </a:r>
            <a:r>
              <a:rPr lang="it-IT" sz="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F8ACF-7B7A-19BA-50EB-49C7461ADFF3}"/>
              </a:ext>
            </a:extLst>
          </p:cNvPr>
          <p:cNvSpPr txBox="1"/>
          <p:nvPr/>
        </p:nvSpPr>
        <p:spPr>
          <a:xfrm>
            <a:off x="5284902" y="497013"/>
            <a:ext cx="43913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0" i="0" dirty="0">
                <a:effectLst/>
                <a:latin typeface="Arial" panose="020B0604020202020204" pitchFamily="34" charset="0"/>
              </a:rPr>
              <a:t>H.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Ziaie</a:t>
            </a:r>
            <a:r>
              <a:rPr lang="it-IT" sz="1000" dirty="0">
                <a:latin typeface="Arial" panose="020B0604020202020204" pitchFamily="34" charset="0"/>
              </a:rPr>
              <a:t>,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 Y.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Tavakoli</a:t>
            </a:r>
            <a:r>
              <a:rPr lang="it-IT" sz="1000" dirty="0">
                <a:latin typeface="Arial" panose="020B0604020202020204" pitchFamily="34" charset="0"/>
              </a:rPr>
              <a:t>  (2020)</a:t>
            </a:r>
          </a:p>
          <a:p>
            <a:pPr marL="228600" indent="-228600">
              <a:buAutoNum type="alphaUcPeriod"/>
            </a:pPr>
            <a:r>
              <a:rPr lang="it-IT" sz="1000" b="0" i="0" dirty="0" err="1">
                <a:effectLst/>
                <a:latin typeface="Arial" panose="020B0604020202020204" pitchFamily="34" charset="0"/>
              </a:rPr>
              <a:t>Parvizi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, T. Pawlowski, Y. </a:t>
            </a:r>
            <a:r>
              <a:rPr lang="it-IT" sz="1000" b="0" i="0" dirty="0" err="1">
                <a:effectLst/>
                <a:latin typeface="Arial" panose="020B0604020202020204" pitchFamily="34" charset="0"/>
              </a:rPr>
              <a:t>Tavakoli</a:t>
            </a:r>
            <a:r>
              <a:rPr lang="it-IT" sz="1000" b="0" i="0" dirty="0">
                <a:effectLst/>
                <a:latin typeface="Arial" panose="020B0604020202020204" pitchFamily="34" charset="0"/>
              </a:rPr>
              <a:t>, J. Lewandowski  (2022)</a:t>
            </a:r>
          </a:p>
          <a:p>
            <a:r>
              <a:rPr lang="en-US" sz="1000" b="0" i="0" dirty="0">
                <a:effectLst/>
                <a:latin typeface="Arial" panose="020B0604020202020204" pitchFamily="34" charset="0"/>
              </a:rPr>
              <a:t>J. Lewandowski, Y. Ma, J. Yang, C. Zhang   (2023)</a:t>
            </a:r>
            <a:endParaRPr lang="it-IT" sz="1000" dirty="0">
              <a:latin typeface="Arial" panose="020B0604020202020204" pitchFamily="34" charset="0"/>
            </a:endParaRPr>
          </a:p>
          <a:p>
            <a:pPr marL="228600" indent="-228600">
              <a:buAutoNum type="alphaUcPeriod"/>
            </a:pPr>
            <a:endParaRPr lang="en-US" sz="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4AE457-3019-CD87-F8E6-E680F73E1527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0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5" grpId="0"/>
      <p:bldP spid="6" grpId="0"/>
      <p:bldP spid="17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8E2F5E3A-19B2-BAF1-FC1F-EBF5857C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D9989C2-9B0E-402F-89DB-07EB75D3E263}"/>
              </a:ext>
            </a:extLst>
          </p:cNvPr>
          <p:cNvSpPr/>
          <p:nvPr/>
        </p:nvSpPr>
        <p:spPr>
          <a:xfrm>
            <a:off x="-1" y="0"/>
            <a:ext cx="9144001" cy="629110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348A7A98-10AE-892E-7298-8376E2C24FCC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AC7952-DC07-543E-2967-EC5EF2E9A465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k= -1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39451538-8708-D61F-4292-16BBC0066E4C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Immagine 13" descr="Immagine che contiene diagramma, linea, Diagramma, Parallelo&#10;&#10;Descrizione generata automaticamente">
            <a:extLst>
              <a:ext uri="{FF2B5EF4-FFF2-40B4-BE49-F238E27FC236}">
                <a16:creationId xmlns:a16="http://schemas.microsoft.com/office/drawing/2014/main" id="{5F655C50-C848-D783-8C95-CF61F1EAE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49" y="2322757"/>
            <a:ext cx="4306116" cy="2153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734F98B-7A53-ACFA-946F-7BAAB3C97935}"/>
                  </a:ext>
                </a:extLst>
              </p:cNvPr>
              <p:cNvSpPr txBox="1"/>
              <p:nvPr/>
            </p:nvSpPr>
            <p:spPr>
              <a:xfrm>
                <a:off x="274024" y="1439484"/>
                <a:ext cx="3294380" cy="734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734F98B-7A53-ACFA-946F-7BAAB3C9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4" y="1439484"/>
                <a:ext cx="3294380" cy="734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43809D1-3921-1F31-EC8C-F917D8AA5498}"/>
                  </a:ext>
                </a:extLst>
              </p:cNvPr>
              <p:cNvSpPr txBox="1"/>
              <p:nvPr/>
            </p:nvSpPr>
            <p:spPr>
              <a:xfrm>
                <a:off x="3719721" y="1552868"/>
                <a:ext cx="4854764" cy="608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Exact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solution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to the PEFE with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43809D1-3921-1F31-EC8C-F917D8AA5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21" y="1552868"/>
                <a:ext cx="4854764" cy="608243"/>
              </a:xfrm>
              <a:prstGeom prst="rect">
                <a:avLst/>
              </a:prstGeom>
              <a:blipFill>
                <a:blip r:embed="rId6"/>
                <a:stretch>
                  <a:fillRect l="-627" t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BDD45C0-4496-B682-0156-FDA1F970C4D6}"/>
                  </a:ext>
                </a:extLst>
              </p:cNvPr>
              <p:cNvSpPr txBox="1"/>
              <p:nvPr/>
            </p:nvSpPr>
            <p:spPr>
              <a:xfrm>
                <a:off x="579223" y="4870217"/>
                <a:ext cx="3157916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BDD45C0-4496-B682-0156-FDA1F970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3" y="4870217"/>
                <a:ext cx="3157916" cy="526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CC6A784-2B40-26D1-F1BC-0EE271F5A60E}"/>
                  </a:ext>
                </a:extLst>
              </p:cNvPr>
              <p:cNvSpPr txBox="1"/>
              <p:nvPr/>
            </p:nvSpPr>
            <p:spPr>
              <a:xfrm>
                <a:off x="570249" y="5524718"/>
                <a:ext cx="51441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CC6A784-2B40-26D1-F1BC-0EE271F5A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9" y="5524718"/>
                <a:ext cx="5144101" cy="484043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C0D51B3E-D127-5FEC-7F67-847C15F38A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28" t="4411" r="4892"/>
          <a:stretch/>
        </p:blipFill>
        <p:spPr>
          <a:xfrm>
            <a:off x="6508556" y="2312816"/>
            <a:ext cx="2104721" cy="334357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6B42DE-C13C-D445-404C-A407DAB90A31}"/>
              </a:ext>
            </a:extLst>
          </p:cNvPr>
          <p:cNvSpPr txBox="1"/>
          <p:nvPr/>
        </p:nvSpPr>
        <p:spPr>
          <a:xfrm>
            <a:off x="6556338" y="5687356"/>
            <a:ext cx="261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Credits:</a:t>
            </a:r>
          </a:p>
          <a:p>
            <a:r>
              <a:rPr lang="it-IT" sz="800" dirty="0"/>
              <a:t>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J. Lewandowski, Y. Ma, J. Yang, C. Zhang</a:t>
            </a:r>
            <a:r>
              <a:rPr lang="it-IT" sz="800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C7E7D6-813A-728D-A17F-7605E02E5A19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0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EF564446-2235-C8AA-3393-3329BBAF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3D90F28-59B1-9381-43B3-A3CDF75CCD99}"/>
              </a:ext>
            </a:extLst>
          </p:cNvPr>
          <p:cNvSpPr/>
          <p:nvPr/>
        </p:nvSpPr>
        <p:spPr>
          <a:xfrm>
            <a:off x="-1" y="0"/>
            <a:ext cx="9144001" cy="6274451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97FA2D6A-0397-5432-133F-6BF76FE02519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217D83-EB57-DBE7-CD4E-539246B3B42A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k=1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01C8EA8F-CEA0-DC3D-329A-9BA31CB9519D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EFFD29C-E6E3-D38F-61C3-9F659B079544}"/>
              </a:ext>
            </a:extLst>
          </p:cNvPr>
          <p:cNvSpPr txBox="1"/>
          <p:nvPr/>
        </p:nvSpPr>
        <p:spPr>
          <a:xfrm>
            <a:off x="530723" y="4627986"/>
            <a:ext cx="84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linea, diagramma, Diagramma, Parallelo&#10;&#10;Descrizione generata automaticamente">
            <a:extLst>
              <a:ext uri="{FF2B5EF4-FFF2-40B4-BE49-F238E27FC236}">
                <a16:creationId xmlns:a16="http://schemas.microsoft.com/office/drawing/2014/main" id="{4EBA6140-7C7E-7CB5-AF0D-6CEE403C5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70" y="2318267"/>
            <a:ext cx="4206940" cy="2103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DB977C-A75E-A944-687B-B142DB0CFFBC}"/>
                  </a:ext>
                </a:extLst>
              </p:cNvPr>
              <p:cNvSpPr txBox="1"/>
              <p:nvPr/>
            </p:nvSpPr>
            <p:spPr>
              <a:xfrm>
                <a:off x="274024" y="1439484"/>
                <a:ext cx="3294380" cy="7348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it-IT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600" dirty="0"/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DB977C-A75E-A944-687B-B142DB0CF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4" y="1439484"/>
                <a:ext cx="3294380" cy="734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50A5BEA-A6C1-9CFB-3A2F-E861F303DA26}"/>
                  </a:ext>
                </a:extLst>
              </p:cNvPr>
              <p:cNvSpPr txBox="1"/>
              <p:nvPr/>
            </p:nvSpPr>
            <p:spPr>
              <a:xfrm>
                <a:off x="3719721" y="1552868"/>
                <a:ext cx="4854764" cy="608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E</a:t>
                </a:r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xact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it-IT" sz="160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solution</a:t>
                </a:r>
                <a:r>
                  <a:rPr lang="it-IT" sz="16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to the PEFE with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it-IT" sz="16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50A5BEA-A6C1-9CFB-3A2F-E861F303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21" y="1552868"/>
                <a:ext cx="4854764" cy="608243"/>
              </a:xfrm>
              <a:prstGeom prst="rect">
                <a:avLst/>
              </a:prstGeom>
              <a:blipFill>
                <a:blip r:embed="rId6"/>
                <a:stretch>
                  <a:fillRect l="-627" t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95E8735-BCA8-0430-EFAC-3F26AA672A72}"/>
                  </a:ext>
                </a:extLst>
              </p:cNvPr>
              <p:cNvSpPr txBox="1"/>
              <p:nvPr/>
            </p:nvSpPr>
            <p:spPr>
              <a:xfrm>
                <a:off x="579223" y="4828653"/>
                <a:ext cx="3157916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95E8735-BCA8-0430-EFAC-3F26AA672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3" y="4828653"/>
                <a:ext cx="3157916" cy="526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235E40A-7BB3-6544-3503-230E72FDAD29}"/>
                  </a:ext>
                </a:extLst>
              </p:cNvPr>
              <p:cNvSpPr txBox="1"/>
              <p:nvPr/>
            </p:nvSpPr>
            <p:spPr>
              <a:xfrm>
                <a:off x="570249" y="5483154"/>
                <a:ext cx="51441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̈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235E40A-7BB3-6544-3503-230E72FDA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9" y="5483154"/>
                <a:ext cx="5144101" cy="484043"/>
              </a:xfrm>
              <a:prstGeom prst="rect">
                <a:avLst/>
              </a:prstGeom>
              <a:blipFill>
                <a:blip r:embed="rId8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09C2E47A-3FEE-8DD0-0C76-86BDF44487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28" t="4411" r="4892"/>
          <a:stretch/>
        </p:blipFill>
        <p:spPr>
          <a:xfrm>
            <a:off x="6508556" y="2312816"/>
            <a:ext cx="2104721" cy="334357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DF54E9-8936-C803-1039-D3069378C836}"/>
              </a:ext>
            </a:extLst>
          </p:cNvPr>
          <p:cNvSpPr txBox="1"/>
          <p:nvPr/>
        </p:nvSpPr>
        <p:spPr>
          <a:xfrm>
            <a:off x="6556338" y="5687356"/>
            <a:ext cx="261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Credits:</a:t>
            </a:r>
          </a:p>
          <a:p>
            <a:r>
              <a:rPr lang="it-IT" sz="800" dirty="0"/>
              <a:t> </a:t>
            </a:r>
          </a:p>
          <a:p>
            <a:r>
              <a:rPr lang="en-US" sz="800" b="0" i="0" dirty="0">
                <a:effectLst/>
                <a:latin typeface="Arial" panose="020B0604020202020204" pitchFamily="34" charset="0"/>
              </a:rPr>
              <a:t>J. Lewandowski, Y. Ma, J. Yang, C. Zhang</a:t>
            </a:r>
            <a:r>
              <a:rPr lang="it-IT" sz="8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9776C9-BCC3-56D3-83A5-DEF00A1B086E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3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0E3D7141-BFF9-C5E2-1AB6-438A70E8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3326FA-794A-B7D4-6537-E71764F496EB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4E4917-B4A9-E7B8-6779-D8F714E7D123}"/>
              </a:ext>
            </a:extLst>
          </p:cNvPr>
          <p:cNvSpPr txBox="1"/>
          <p:nvPr/>
        </p:nvSpPr>
        <p:spPr>
          <a:xfrm>
            <a:off x="346760" y="44525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ial" panose="020B0604020202020204" pitchFamily="34" charset="0"/>
              </a:rPr>
              <a:t>Conclusion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BD1C118D-2E04-61F7-7A46-7C8BE2B3E2A7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36A466F9-D92B-7E79-B3D4-12C2078DA31C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16CEBC-2161-5548-6F41-F730345CAACA}"/>
              </a:ext>
            </a:extLst>
          </p:cNvPr>
          <p:cNvSpPr txBox="1"/>
          <p:nvPr/>
        </p:nvSpPr>
        <p:spPr>
          <a:xfrm>
            <a:off x="512490" y="3590254"/>
            <a:ext cx="84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B7032B4-ECEB-A2FE-198E-F83CDD7E3536}"/>
                  </a:ext>
                </a:extLst>
              </p:cNvPr>
              <p:cNvSpPr txBox="1"/>
              <p:nvPr/>
            </p:nvSpPr>
            <p:spPr>
              <a:xfrm>
                <a:off x="233679" y="2020515"/>
                <a:ext cx="871728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/>
                  <a:t>Two </a:t>
                </a:r>
                <a:r>
                  <a:rPr lang="it-IT" sz="1800" dirty="0" err="1"/>
                  <a:t>independent</a:t>
                </a:r>
                <a:r>
                  <a:rPr lang="it-IT" sz="1800" dirty="0"/>
                  <a:t> </a:t>
                </a:r>
                <a:r>
                  <a:rPr lang="it-IT" sz="1800" dirty="0" err="1"/>
                  <a:t>methods</a:t>
                </a:r>
                <a:r>
                  <a:rPr lang="it-IT" sz="1800" dirty="0"/>
                  <a:t> lead to the </a:t>
                </a:r>
                <a:r>
                  <a:rPr lang="it-IT" sz="1800" dirty="0" err="1"/>
                  <a:t>very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same</a:t>
                </a:r>
                <a:r>
                  <a:rPr lang="it-IT" sz="1800" dirty="0"/>
                  <a:t> </a:t>
                </a:r>
                <a:r>
                  <a:rPr lang="it-IT" sz="1800" dirty="0" err="1"/>
                  <a:t>metric</a:t>
                </a:r>
                <a:r>
                  <a:rPr lang="it-IT" sz="1800" dirty="0"/>
                  <a:t>.</a:t>
                </a:r>
              </a:p>
              <a:p>
                <a:endParaRPr lang="it-IT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err="1"/>
                  <a:t>Static</a:t>
                </a:r>
                <a:r>
                  <a:rPr lang="it-IT" sz="1800" dirty="0"/>
                  <a:t> </a:t>
                </a:r>
                <a:r>
                  <a:rPr lang="it-IT" sz="1800" dirty="0" err="1"/>
                  <a:t>exterior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solutions</a:t>
                </a:r>
                <a:r>
                  <a:rPr lang="it-IT" sz="1800" dirty="0"/>
                  <a:t> to the </a:t>
                </a:r>
                <a:r>
                  <a:rPr lang="it-IT" sz="1800" dirty="0" err="1"/>
                  <a:t>Einsten’s</a:t>
                </a:r>
                <a:r>
                  <a:rPr lang="it-IT" sz="1800" dirty="0"/>
                  <a:t> </a:t>
                </a:r>
                <a:r>
                  <a:rPr lang="it-IT" sz="1800" dirty="0" err="1"/>
                  <a:t>equation</a:t>
                </a:r>
                <a:r>
                  <a:rPr lang="it-IT" sz="1800" dirty="0"/>
                  <a:t> are Schwarzschild-like </a:t>
                </a:r>
                <a:r>
                  <a:rPr lang="it-IT" sz="1800" dirty="0" err="1"/>
                  <a:t>but</a:t>
                </a:r>
                <a:r>
                  <a:rPr lang="it-IT" sz="1800" dirty="0"/>
                  <a:t> </a:t>
                </a:r>
                <a:r>
                  <a:rPr lang="it-IT" sz="1800" dirty="0" err="1"/>
                  <a:t>depend</a:t>
                </a:r>
                <a:r>
                  <a:rPr lang="it-IT" sz="1800" dirty="0"/>
                  <a:t> on </a:t>
                </a:r>
                <a:r>
                  <a:rPr lang="it-IT" sz="1800" dirty="0" err="1"/>
                  <a:t>two</a:t>
                </a:r>
                <a:r>
                  <a:rPr lang="it-IT" sz="1800" dirty="0"/>
                  <a:t> </a:t>
                </a:r>
                <a:r>
                  <a:rPr lang="it-IT" sz="1800" dirty="0" err="1"/>
                  <a:t>parameters</a:t>
                </a:r>
                <a:r>
                  <a:rPr lang="it-IT" sz="1800" dirty="0"/>
                  <a:t> (M and B).</a:t>
                </a:r>
              </a:p>
              <a:p>
                <a:endParaRPr lang="it-IT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err="1"/>
                  <a:t>There</a:t>
                </a:r>
                <a:r>
                  <a:rPr lang="it-IT" sz="1800" dirty="0"/>
                  <a:t> </a:t>
                </a:r>
                <a:r>
                  <a:rPr lang="it-IT" sz="1800" dirty="0" err="1"/>
                  <a:t>may</a:t>
                </a:r>
                <a:r>
                  <a:rPr lang="it-IT" sz="1800" dirty="0"/>
                  <a:t> </a:t>
                </a:r>
                <a:r>
                  <a:rPr lang="it-IT" sz="1800" dirty="0" err="1"/>
                  <a:t>exist</a:t>
                </a:r>
                <a:r>
                  <a:rPr lang="it-IT" sz="1800" dirty="0"/>
                  <a:t> </a:t>
                </a:r>
                <a:r>
                  <a:rPr lang="it-IT" sz="1800" dirty="0" err="1"/>
                  <a:t>other</a:t>
                </a:r>
                <a:r>
                  <a:rPr lang="it-IT" sz="1800" dirty="0"/>
                  <a:t> non-</a:t>
                </a:r>
                <a:r>
                  <a:rPr lang="it-IT" sz="1800" dirty="0" err="1"/>
                  <a:t>static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solutions</a:t>
                </a:r>
                <a:r>
                  <a:rPr lang="it-IT" sz="1800" dirty="0"/>
                  <a:t>.</a:t>
                </a:r>
              </a:p>
              <a:p>
                <a:r>
                  <a:rPr lang="it-IT" sz="1800" dirty="0"/>
                  <a:t>      </a:t>
                </a:r>
                <a:r>
                  <a:rPr lang="it-IT" sz="1800" dirty="0" err="1"/>
                  <a:t>If</a:t>
                </a:r>
                <a:r>
                  <a:rPr lang="it-IT" sz="1800" dirty="0"/>
                  <a:t> </a:t>
                </a:r>
                <a:r>
                  <a:rPr lang="it-IT" sz="1800" dirty="0" err="1"/>
                  <a:t>this</a:t>
                </a:r>
                <a:r>
                  <a:rPr lang="it-IT" sz="1800" dirty="0"/>
                  <a:t> </a:t>
                </a:r>
                <a:r>
                  <a:rPr lang="it-IT" sz="1800" dirty="0" err="1"/>
                  <a:t>possibility</a:t>
                </a:r>
                <a:r>
                  <a:rPr lang="it-IT" sz="1800" dirty="0"/>
                  <a:t> </a:t>
                </a:r>
                <a:r>
                  <a:rPr lang="it-IT" sz="1800" dirty="0" err="1"/>
                  <a:t>is</a:t>
                </a:r>
                <a:r>
                  <a:rPr lang="it-IT" sz="1800" dirty="0"/>
                  <a:t> </a:t>
                </a:r>
                <a:r>
                  <a:rPr lang="it-IT" sz="1800" dirty="0" err="1"/>
                  <a:t>ruled</a:t>
                </a:r>
                <a:r>
                  <a:rPr lang="it-IT" sz="1800" dirty="0"/>
                  <a:t> out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dirty="0"/>
                  <a:t> </a:t>
                </a:r>
                <a:r>
                  <a:rPr lang="it-IT" sz="1800" dirty="0" err="1"/>
                  <a:t>Birkhoff’s</a:t>
                </a:r>
                <a:r>
                  <a:rPr lang="it-IT" sz="1800" dirty="0"/>
                  <a:t> </a:t>
                </a:r>
                <a:r>
                  <a:rPr lang="it-IT" sz="1800" dirty="0" err="1"/>
                  <a:t>theorem</a:t>
                </a:r>
                <a:r>
                  <a:rPr lang="it-IT" sz="1800" dirty="0"/>
                  <a:t>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B7032B4-ECEB-A2FE-198E-F83CDD7E3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9" y="2020515"/>
                <a:ext cx="8717281" cy="2031325"/>
              </a:xfrm>
              <a:prstGeom prst="rect">
                <a:avLst/>
              </a:prstGeom>
              <a:blipFill>
                <a:blip r:embed="rId4"/>
                <a:stretch>
                  <a:fillRect l="-420" t="-1497" b="-3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D15E18-0DAF-9AF6-2FC9-37DBA6C922DB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2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0E3D7141-BFF9-C5E2-1AB6-438A70E8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3326FA-794A-B7D4-6537-E71764F496EB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BD1C118D-2E04-61F7-7A46-7C8BE2B3E2A7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36A466F9-D92B-7E79-B3D4-12C2078DA31C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16CEBC-2161-5548-6F41-F730345CAACA}"/>
              </a:ext>
            </a:extLst>
          </p:cNvPr>
          <p:cNvSpPr txBox="1"/>
          <p:nvPr/>
        </p:nvSpPr>
        <p:spPr>
          <a:xfrm>
            <a:off x="512490" y="3590254"/>
            <a:ext cx="84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CAFAB3-1B3B-E7B5-19DA-0B6A7BBDE37E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44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0E3D7141-BFF9-C5E2-1AB6-438A70E8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3326FA-794A-B7D4-6537-E71764F496EB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BD1C118D-2E04-61F7-7A46-7C8BE2B3E2A7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36A466F9-D92B-7E79-B3D4-12C2078DA31C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16CEBC-2161-5548-6F41-F730345CAACA}"/>
              </a:ext>
            </a:extLst>
          </p:cNvPr>
          <p:cNvSpPr txBox="1"/>
          <p:nvPr/>
        </p:nvSpPr>
        <p:spPr>
          <a:xfrm>
            <a:off x="512490" y="3590254"/>
            <a:ext cx="84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100DF4B-16AE-350C-3650-8D70445ED4E1}"/>
                  </a:ext>
                </a:extLst>
              </p:cNvPr>
              <p:cNvSpPr txBox="1"/>
              <p:nvPr/>
            </p:nvSpPr>
            <p:spPr>
              <a:xfrm>
                <a:off x="275640" y="1442720"/>
                <a:ext cx="11509960" cy="94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Gravity + </a:t>
                </a:r>
                <a:r>
                  <a:rPr lang="it-IT" sz="20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Dust</a:t>
                </a:r>
                <a:r>
                  <a:rPr lang="it-I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   </a:t>
                </a:r>
                <a:endParaRPr lang="it-IT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𝜑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it-IT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+4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it-IT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𝒯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𝒯</m:t>
                                </m:r>
                              </m:sub>
                            </m:sSub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it-IT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sup>
                            </m:s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)−</m:t>
                            </m:r>
                            <m:sSup>
                              <m:s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sup>
                            </m:sSub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it-I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bSup>
                            <m:r>
                              <a:rPr lang="it-I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it-IT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100DF4B-16AE-350C-3650-8D70445ED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0" y="1442720"/>
                <a:ext cx="11509960" cy="947888"/>
              </a:xfrm>
              <a:prstGeom prst="rect">
                <a:avLst/>
              </a:prstGeom>
              <a:blipFill>
                <a:blip r:embed="rId4"/>
                <a:stretch>
                  <a:fillRect l="-530" t="-38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EF5BC17-FC1F-F52D-87B9-059C293A99F9}"/>
                  </a:ext>
                </a:extLst>
              </p:cNvPr>
              <p:cNvSpPr txBox="1"/>
              <p:nvPr/>
            </p:nvSpPr>
            <p:spPr>
              <a:xfrm>
                <a:off x="680604" y="2849193"/>
                <a:ext cx="9762260" cy="293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ℋ</m:t>
                          </m:r>
                        </m:e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sup>
                      </m:s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rad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it-IT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rad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1800" dirty="0">
                  <a:solidFill>
                    <a:schemeClr val="tx1"/>
                  </a:solidFill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ℋ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p>
                      </m:s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=4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it-IT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𝜑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𝒯</m:t>
                              </m:r>
                            </m:sub>
                            <m:sup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𝒯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𝜑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</m:sup>
                      </m:sSubSup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=−4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𝒯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it-IT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𝒯</m:t>
                      </m:r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EF5BC17-FC1F-F52D-87B9-059C293A9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4" y="2849193"/>
                <a:ext cx="9762260" cy="293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33FBF77C-DE26-30E9-5C4B-D3AE8412B9B3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Classical theory 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7734CF-FB45-D219-37EE-BF50EFE8DB8F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55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5C2BBB8B-92D7-315A-AC6E-B82C2A1B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E0D97B7-90F3-3B8A-83D7-6C3FF67F818A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0FB560E6-9E77-394D-2C39-30EDB5BD1B39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986F0B02-5017-A17C-08F0-5AE39C63F41A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pole tekstowe 7">
            <a:extLst>
              <a:ext uri="{FF2B5EF4-FFF2-40B4-BE49-F238E27FC236}">
                <a16:creationId xmlns:a16="http://schemas.microsoft.com/office/drawing/2014/main" id="{243C5A41-4529-4FB0-ED17-3986B7A73A32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Introduction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pole tekstowe 7">
            <a:extLst>
              <a:ext uri="{FF2B5EF4-FFF2-40B4-BE49-F238E27FC236}">
                <a16:creationId xmlns:a16="http://schemas.microsoft.com/office/drawing/2014/main" id="{22C75577-AA3A-113E-F357-AEE18A8E1F67}"/>
              </a:ext>
            </a:extLst>
          </p:cNvPr>
          <p:cNvSpPr txBox="1"/>
          <p:nvPr/>
        </p:nvSpPr>
        <p:spPr>
          <a:xfrm>
            <a:off x="300517" y="2230381"/>
            <a:ext cx="8450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Collapse of a spherically symmetric cloud of homogeneous </a:t>
            </a:r>
            <a:r>
              <a:rPr lang="en-US" sz="3200" b="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pressureless</a:t>
            </a:r>
            <a:r>
              <a:rPr lang="en-US" sz="3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dust</a:t>
            </a:r>
          </a:p>
          <a:p>
            <a:pPr algn="ctr"/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E082AA3-F934-2E2A-7351-432D5C0F5E04}"/>
              </a:ext>
            </a:extLst>
          </p:cNvPr>
          <p:cNvSpPr txBox="1"/>
          <p:nvPr/>
        </p:nvSpPr>
        <p:spPr>
          <a:xfrm>
            <a:off x="38891" y="3605662"/>
            <a:ext cx="84437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 err="1"/>
              <a:t>Modified</a:t>
            </a:r>
            <a:r>
              <a:rPr lang="it-IT" sz="2400" dirty="0"/>
              <a:t> </a:t>
            </a:r>
            <a:r>
              <a:rPr lang="it-IT" sz="2400" dirty="0" err="1"/>
              <a:t>Einstein’s</a:t>
            </a:r>
            <a:r>
              <a:rPr lang="it-IT" sz="2400" dirty="0"/>
              <a:t> </a:t>
            </a:r>
            <a:r>
              <a:rPr lang="it-IT" sz="2400" dirty="0" err="1"/>
              <a:t>equations</a:t>
            </a:r>
            <a:endParaRPr lang="it-IT" sz="2400" dirty="0"/>
          </a:p>
          <a:p>
            <a:pPr algn="ctr"/>
            <a:endParaRPr lang="it-IT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Oppenheimer-Snyder model </a:t>
            </a:r>
          </a:p>
          <a:p>
            <a:pPr algn="ctr"/>
            <a:r>
              <a:rPr lang="it-IT" sz="1800" dirty="0"/>
              <a:t>(by matching)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35E40E-D471-AA18-849E-FECFEF1EECB4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814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9E2127AF-7440-D254-B52E-AA7290061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4CCD0359-1104-1738-3545-6FAF4CC5363B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13382F-AF76-6AC8-F7ED-B05521A98E22}"/>
              </a:ext>
            </a:extLst>
          </p:cNvPr>
          <p:cNvSpPr/>
          <p:nvPr/>
        </p:nvSpPr>
        <p:spPr>
          <a:xfrm>
            <a:off x="-1" y="1"/>
            <a:ext cx="9144001" cy="6273495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9632CC-9E78-E583-2B64-D1F5CC6EB5AC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Classical theory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16E02FE2-093D-C829-D8BA-4DADDA97DAE0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56AEBC8-C318-21E5-5001-68C5F2DFC943}"/>
                  </a:ext>
                </a:extLst>
              </p:cNvPr>
              <p:cNvSpPr txBox="1"/>
              <p:nvPr/>
            </p:nvSpPr>
            <p:spPr>
              <a:xfrm>
                <a:off x="4041993" y="2718195"/>
                <a:ext cx="667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56AEBC8-C318-21E5-5001-68C5F2DFC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93" y="2718195"/>
                <a:ext cx="667683" cy="276999"/>
              </a:xfrm>
              <a:prstGeom prst="rect">
                <a:avLst/>
              </a:prstGeom>
              <a:blipFill>
                <a:blip r:embed="rId5"/>
                <a:stretch>
                  <a:fillRect l="-6364" r="-7273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00C1DAD-0E1E-76FA-8CAD-8398423D526D}"/>
              </a:ext>
            </a:extLst>
          </p:cNvPr>
          <p:cNvSpPr/>
          <p:nvPr/>
        </p:nvSpPr>
        <p:spPr>
          <a:xfrm>
            <a:off x="2462713" y="3322318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553D9B61-E711-B890-F07C-B4867D22C7DE}"/>
              </a:ext>
            </a:extLst>
          </p:cNvPr>
          <p:cNvSpPr/>
          <p:nvPr/>
        </p:nvSpPr>
        <p:spPr>
          <a:xfrm>
            <a:off x="2452553" y="2739466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BCB7302-B9CB-5E8C-78FB-4195AF2FEA90}"/>
                  </a:ext>
                </a:extLst>
              </p:cNvPr>
              <p:cNvSpPr txBox="1"/>
              <p:nvPr/>
            </p:nvSpPr>
            <p:spPr>
              <a:xfrm>
                <a:off x="355306" y="2670795"/>
                <a:ext cx="25704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Dust Gauge  (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FBCB7302-B9CB-5E8C-78FB-4195AF2FE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" y="2670795"/>
                <a:ext cx="2570480" cy="307777"/>
              </a:xfrm>
              <a:prstGeom prst="rect">
                <a:avLst/>
              </a:prstGeom>
              <a:blipFill>
                <a:blip r:embed="rId6"/>
                <a:stretch>
                  <a:fillRect l="-711" t="-3922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6424BC9-3588-4C66-8831-3B6AC92A4BC8}"/>
                  </a:ext>
                </a:extLst>
              </p:cNvPr>
              <p:cNvSpPr txBox="1"/>
              <p:nvPr/>
            </p:nvSpPr>
            <p:spPr>
              <a:xfrm>
                <a:off x="346760" y="3254485"/>
                <a:ext cx="25704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Areal</a:t>
                </a:r>
                <a:r>
                  <a:rPr lang="it-IT" dirty="0"/>
                  <a:t> Gauge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6424BC9-3588-4C66-8831-3B6AC92A4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3254485"/>
                <a:ext cx="2570480" cy="307777"/>
              </a:xfrm>
              <a:prstGeom prst="rect">
                <a:avLst/>
              </a:prstGeom>
              <a:blipFill>
                <a:blip r:embed="rId7"/>
                <a:stretch>
                  <a:fillRect l="-711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E3A083E-24BC-C2E6-5380-B9E156F4405C}"/>
                  </a:ext>
                </a:extLst>
              </p:cNvPr>
              <p:cNvSpPr txBox="1"/>
              <p:nvPr/>
            </p:nvSpPr>
            <p:spPr>
              <a:xfrm>
                <a:off x="275640" y="1442720"/>
                <a:ext cx="11509960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Gravity +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Dust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it-I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it-IT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𝜑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+4</m:t>
                            </m:r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  <m:r>
                              <m:rPr>
                                <m:nor/>
                              </m:rPr>
                              <a:rPr lang="it-IT" sz="1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it-IT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𝒯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𝒯</m:t>
                                </m:r>
                              </m:sub>
                            </m:s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sup>
                            </m:sSup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)−</m:t>
                            </m:r>
                            <m:sSup>
                              <m:sSup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</m:sup>
                            </m:sSubSup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bSup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E3A083E-24BC-C2E6-5380-B9E156F44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0" y="1442720"/>
                <a:ext cx="11509960" cy="585288"/>
              </a:xfrm>
              <a:prstGeom prst="rect">
                <a:avLst/>
              </a:prstGeom>
              <a:blipFill>
                <a:blip r:embed="rId8"/>
                <a:stretch>
                  <a:fillRect l="-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3C4A1A1-F56A-186C-A8D4-A039A91355B2}"/>
                  </a:ext>
                </a:extLst>
              </p:cNvPr>
              <p:cNvSpPr txBox="1"/>
              <p:nvPr/>
            </p:nvSpPr>
            <p:spPr>
              <a:xfrm>
                <a:off x="499455" y="4238998"/>
                <a:ext cx="6670040" cy="833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Calibri" panose="020F0502020204030204" pitchFamily="34" charset="0"/>
                                            </a:rPr>
                                            <m:t>𝐾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𝜑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3C4A1A1-F56A-186C-A8D4-A039A9135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55" y="4238998"/>
                <a:ext cx="6670040" cy="833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BF7CD04-D5AE-CBB8-95AB-F46BFD4C376B}"/>
                  </a:ext>
                </a:extLst>
              </p:cNvPr>
              <p:cNvSpPr txBox="1"/>
              <p:nvPr/>
            </p:nvSpPr>
            <p:spPr>
              <a:xfrm>
                <a:off x="499455" y="5054839"/>
                <a:ext cx="8176954" cy="717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𝒯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𝜑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−2</m:t>
                          </m:r>
                          <m: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BF7CD04-D5AE-CBB8-95AB-F46BFD4C3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55" y="5054839"/>
                <a:ext cx="8176954" cy="717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B725495-427C-1221-FCF0-4F6362582859}"/>
                  </a:ext>
                </a:extLst>
              </p:cNvPr>
              <p:cNvSpPr txBox="1"/>
              <p:nvPr/>
            </p:nvSpPr>
            <p:spPr>
              <a:xfrm>
                <a:off x="5217797" y="4430058"/>
                <a:ext cx="3579441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B725495-427C-1221-FCF0-4F636258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97" y="4430058"/>
                <a:ext cx="3579441" cy="356444"/>
              </a:xfrm>
              <a:prstGeom prst="rect">
                <a:avLst/>
              </a:prstGeom>
              <a:blipFill>
                <a:blip r:embed="rId11"/>
                <a:stretch>
                  <a:fillRect r="-2044" b="-24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4207B96-E83F-91B1-1D74-E1677667F110}"/>
              </a:ext>
            </a:extLst>
          </p:cNvPr>
          <p:cNvSpPr/>
          <p:nvPr/>
        </p:nvSpPr>
        <p:spPr>
          <a:xfrm>
            <a:off x="3614776" y="4525598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55B0A1C-4F66-BEBE-D159-59A5F621B293}"/>
                  </a:ext>
                </a:extLst>
              </p:cNvPr>
              <p:cNvSpPr txBox="1"/>
              <p:nvPr/>
            </p:nvSpPr>
            <p:spPr>
              <a:xfrm>
                <a:off x="4038528" y="3119979"/>
                <a:ext cx="1192058" cy="593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55B0A1C-4F66-BEBE-D159-59A5F621B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28" y="3119979"/>
                <a:ext cx="1192058" cy="5932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AAA25-E8DC-C27E-BE29-120DB56AC011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70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EB844A94-8C7C-548E-143A-46B68709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99339523-54BC-F6C7-BF45-16008E90B317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B64DA46-45C3-AFF2-F61A-ECBE4C155057}"/>
              </a:ext>
            </a:extLst>
          </p:cNvPr>
          <p:cNvSpPr/>
          <p:nvPr/>
        </p:nvSpPr>
        <p:spPr>
          <a:xfrm>
            <a:off x="-1" y="0"/>
            <a:ext cx="9144001" cy="6280555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D4181A9-F2BB-04AE-3CD0-F47EEF50E5AB}"/>
                  </a:ext>
                </a:extLst>
              </p:cNvPr>
              <p:cNvSpPr txBox="1"/>
              <p:nvPr/>
            </p:nvSpPr>
            <p:spPr>
              <a:xfrm>
                <a:off x="346760" y="424935"/>
                <a:ext cx="84504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Dust density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endParaRPr lang="pl-PL" sz="20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D4181A9-F2BB-04AE-3CD0-F47EEF50E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424935"/>
                <a:ext cx="8450478" cy="769441"/>
              </a:xfrm>
              <a:prstGeom prst="rect">
                <a:avLst/>
              </a:prstGeom>
              <a:blipFill>
                <a:blip r:embed="rId4"/>
                <a:stretch>
                  <a:fillRect l="-1154" t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C5130C83-E7D0-470B-F958-B4EAD869399C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33222F-5A75-0498-A91A-B3F227E6895B}"/>
                  </a:ext>
                </a:extLst>
              </p:cNvPr>
              <p:cNvSpPr txBox="1"/>
              <p:nvPr/>
            </p:nvSpPr>
            <p:spPr>
              <a:xfrm>
                <a:off x="484674" y="1642591"/>
                <a:ext cx="6674661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From the </a:t>
                </a:r>
                <a:r>
                  <a:rPr lang="it-IT" sz="2000" dirty="0" err="1"/>
                  <a:t>Dust</a:t>
                </a:r>
                <a:r>
                  <a:rPr lang="it-IT" sz="2000" dirty="0"/>
                  <a:t> Gauge: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ℋ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=4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𝒯</m:t>
                        </m:r>
                      </m:sub>
                    </m:sSub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533222F-5A75-0498-A91A-B3F227E68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74" y="1642591"/>
                <a:ext cx="6674661" cy="405624"/>
              </a:xfrm>
              <a:prstGeom prst="rect">
                <a:avLst/>
              </a:prstGeom>
              <a:blipFill>
                <a:blip r:embed="rId5"/>
                <a:stretch>
                  <a:fillRect l="-1005" t="-5970" b="-25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A1FB377-FFFB-D045-5EB6-8AE230E39942}"/>
                  </a:ext>
                </a:extLst>
              </p:cNvPr>
              <p:cNvSpPr txBox="1"/>
              <p:nvPr/>
            </p:nvSpPr>
            <p:spPr>
              <a:xfrm>
                <a:off x="446809" y="2660073"/>
                <a:ext cx="77308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By solving the Scalar </a:t>
                </a:r>
                <a:r>
                  <a:rPr lang="it-IT" sz="2000" dirty="0" err="1"/>
                  <a:t>Constraint</a:t>
                </a:r>
                <a:r>
                  <a:rPr lang="it-IT" sz="2000" dirty="0"/>
                  <a:t>: 	  </a:t>
                </a:r>
                <a:r>
                  <a:rPr lang="it-IT" sz="2000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ℋ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=−4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sSub>
                      <m:sSub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𝒯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ℋ</m:t>
                    </m:r>
                  </m:oMath>
                </a14:m>
                <a:r>
                  <a:rPr lang="it-IT" sz="2000" dirty="0"/>
                  <a:t> 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A1FB377-FFFB-D045-5EB6-8AE230E39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" y="2660073"/>
                <a:ext cx="7730836" cy="400110"/>
              </a:xfrm>
              <a:prstGeom prst="rect">
                <a:avLst/>
              </a:prstGeom>
              <a:blipFill>
                <a:blip r:embed="rId6"/>
                <a:stretch>
                  <a:fillRect l="-789" t="-6061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98AE44D-BA96-F9D8-528A-D6477BFBD894}"/>
                  </a:ext>
                </a:extLst>
              </p:cNvPr>
              <p:cNvSpPr txBox="1"/>
              <p:nvPr/>
            </p:nvSpPr>
            <p:spPr>
              <a:xfrm>
                <a:off x="675407" y="3793619"/>
                <a:ext cx="6816437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The </a:t>
                </a:r>
                <a:r>
                  <a:rPr lang="it-IT" sz="2000" dirty="0" err="1"/>
                  <a:t>density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defined</a:t>
                </a:r>
                <a:r>
                  <a:rPr lang="it-IT" sz="2000" dirty="0"/>
                  <a:t> by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ℋ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  <m:r>
                      <a:rPr lang="it-I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ad>
                          <m:radPr>
                            <m:degHide m:val="on"/>
                            <m:ctrl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</m:rad>
                        <m: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𝜌</m:t>
                        </m:r>
                      </m:e>
                    </m:nary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98AE44D-BA96-F9D8-528A-D6477BFBD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7" y="3793619"/>
                <a:ext cx="6816437" cy="454292"/>
              </a:xfrm>
              <a:prstGeom prst="rect">
                <a:avLst/>
              </a:prstGeom>
              <a:blipFill>
                <a:blip r:embed="rId7"/>
                <a:stretch>
                  <a:fillRect l="-984" t="-136000" b="-19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7EBDE630-0F01-B884-F4AD-74678AA6FD0B}"/>
              </a:ext>
            </a:extLst>
          </p:cNvPr>
          <p:cNvSpPr/>
          <p:nvPr/>
        </p:nvSpPr>
        <p:spPr>
          <a:xfrm>
            <a:off x="779318" y="4693855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AE94A59-D276-BCFE-151E-CCD69AB4C47C}"/>
                  </a:ext>
                </a:extLst>
              </p:cNvPr>
              <p:cNvSpPr txBox="1"/>
              <p:nvPr/>
            </p:nvSpPr>
            <p:spPr>
              <a:xfrm>
                <a:off x="2514600" y="4433151"/>
                <a:ext cx="282481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𝒯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AE94A59-D276-BCFE-151E-CCD69AB4C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33151"/>
                <a:ext cx="2824812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BA34A0-5A41-0E92-B968-811A0BCA4EDC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72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3D1890AB-114C-3DED-AABD-07D2B942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9E630FAD-385E-A050-095A-759064A864DF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BCE3B0-5BE4-BE62-1F4A-ACDD2B08B110}"/>
              </a:ext>
            </a:extLst>
          </p:cNvPr>
          <p:cNvSpPr/>
          <p:nvPr/>
        </p:nvSpPr>
        <p:spPr>
          <a:xfrm>
            <a:off x="-1" y="0"/>
            <a:ext cx="9144001" cy="6282109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7A64A92-DAE8-5EC7-21E5-97D36334F6A7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Quantum theory 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E4B70C4F-A963-A1E7-4392-76572B098035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81551A-A864-E938-198C-D2E90A231281}"/>
              </a:ext>
            </a:extLst>
          </p:cNvPr>
          <p:cNvSpPr txBox="1"/>
          <p:nvPr/>
        </p:nvSpPr>
        <p:spPr>
          <a:xfrm>
            <a:off x="381794" y="2337262"/>
            <a:ext cx="417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1-dimensional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8C70A34-D42E-DE2B-432F-C2A726818677}"/>
              </a:ext>
            </a:extLst>
          </p:cNvPr>
          <p:cNvCxnSpPr/>
          <p:nvPr/>
        </p:nvCxnSpPr>
        <p:spPr>
          <a:xfrm>
            <a:off x="3125584" y="2520142"/>
            <a:ext cx="4429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onnettore 21">
            <a:extLst>
              <a:ext uri="{FF2B5EF4-FFF2-40B4-BE49-F238E27FC236}">
                <a16:creationId xmlns:a16="http://schemas.microsoft.com/office/drawing/2014/main" id="{ED6B78A6-5C1A-FC15-229A-0FC463F180FE}"/>
              </a:ext>
            </a:extLst>
          </p:cNvPr>
          <p:cNvSpPr/>
          <p:nvPr/>
        </p:nvSpPr>
        <p:spPr>
          <a:xfrm>
            <a:off x="3722484" y="2451561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onnettore 22">
            <a:extLst>
              <a:ext uri="{FF2B5EF4-FFF2-40B4-BE49-F238E27FC236}">
                <a16:creationId xmlns:a16="http://schemas.microsoft.com/office/drawing/2014/main" id="{E475EC80-0D2C-F5F1-F3EE-7CD69C34FE4E}"/>
              </a:ext>
            </a:extLst>
          </p:cNvPr>
          <p:cNvSpPr/>
          <p:nvPr/>
        </p:nvSpPr>
        <p:spPr>
          <a:xfrm>
            <a:off x="5001374" y="2449021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nnettore 23">
            <a:extLst>
              <a:ext uri="{FF2B5EF4-FFF2-40B4-BE49-F238E27FC236}">
                <a16:creationId xmlns:a16="http://schemas.microsoft.com/office/drawing/2014/main" id="{9FDDC23B-0E17-7B12-DE0F-FDE8DEB766CB}"/>
              </a:ext>
            </a:extLst>
          </p:cNvPr>
          <p:cNvSpPr/>
          <p:nvPr/>
        </p:nvSpPr>
        <p:spPr>
          <a:xfrm>
            <a:off x="6325349" y="2449020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BD2166BE-761C-4D86-282E-5EDE781B7DDD}"/>
                  </a:ext>
                </a:extLst>
              </p:cNvPr>
              <p:cNvSpPr txBox="1"/>
              <p:nvPr/>
            </p:nvSpPr>
            <p:spPr>
              <a:xfrm>
                <a:off x="7473683" y="2430979"/>
                <a:ext cx="351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BD2166BE-761C-4D86-282E-5EDE781B7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683" y="2430979"/>
                <a:ext cx="3512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F3B4398-4F6D-B4CC-6EC4-8589232F0539}"/>
                  </a:ext>
                </a:extLst>
              </p:cNvPr>
              <p:cNvSpPr txBox="1"/>
              <p:nvPr/>
            </p:nvSpPr>
            <p:spPr>
              <a:xfrm>
                <a:off x="3603056" y="2617508"/>
                <a:ext cx="370935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F3B4398-4F6D-B4CC-6EC4-8589232F0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056" y="2617508"/>
                <a:ext cx="370935" cy="232756"/>
              </a:xfrm>
              <a:prstGeom prst="rect">
                <a:avLst/>
              </a:prstGeom>
              <a:blipFill>
                <a:blip r:embed="rId5"/>
                <a:stretch>
                  <a:fillRect l="-4918" r="-1639" b="-2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B751C69-A503-A48C-98D4-34F68032A55B}"/>
                  </a:ext>
                </a:extLst>
              </p:cNvPr>
              <p:cNvSpPr txBox="1"/>
              <p:nvPr/>
            </p:nvSpPr>
            <p:spPr>
              <a:xfrm>
                <a:off x="4976784" y="2617508"/>
                <a:ext cx="201016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B751C69-A503-A48C-98D4-34F68032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84" y="2617508"/>
                <a:ext cx="201016" cy="232756"/>
              </a:xfrm>
              <a:prstGeom prst="rect">
                <a:avLst/>
              </a:prstGeom>
              <a:blipFill>
                <a:blip r:embed="rId6"/>
                <a:stretch>
                  <a:fillRect l="-9091" r="-9091" b="-2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ECE84EC-9223-BF37-9714-54985140270A}"/>
                  </a:ext>
                </a:extLst>
              </p:cNvPr>
              <p:cNvSpPr txBox="1"/>
              <p:nvPr/>
            </p:nvSpPr>
            <p:spPr>
              <a:xfrm>
                <a:off x="6271961" y="2586645"/>
                <a:ext cx="370935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8ECE84EC-9223-BF37-9714-549851402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61" y="2586645"/>
                <a:ext cx="370935" cy="232756"/>
              </a:xfrm>
              <a:prstGeom prst="rect">
                <a:avLst/>
              </a:prstGeom>
              <a:blipFill>
                <a:blip r:embed="rId7"/>
                <a:stretch>
                  <a:fillRect l="-6557" r="-1639" b="-2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33B73A5-2727-74EA-2D62-9675BB952511}"/>
                  </a:ext>
                </a:extLst>
              </p:cNvPr>
              <p:cNvSpPr txBox="1"/>
              <p:nvPr/>
            </p:nvSpPr>
            <p:spPr>
              <a:xfrm>
                <a:off x="3582141" y="2133455"/>
                <a:ext cx="499304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33B73A5-2727-74EA-2D62-9675BB95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1" y="2133455"/>
                <a:ext cx="499304" cy="269113"/>
              </a:xfrm>
              <a:prstGeom prst="rect">
                <a:avLst/>
              </a:prstGeom>
              <a:blipFill>
                <a:blip r:embed="rId8"/>
                <a:stretch>
                  <a:fillRect l="-12195" r="-9756" b="-20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99730DFA-F3B7-B016-48A9-4610530F8170}"/>
                  </a:ext>
                </a:extLst>
              </p:cNvPr>
              <p:cNvSpPr txBox="1"/>
              <p:nvPr/>
            </p:nvSpPr>
            <p:spPr>
              <a:xfrm>
                <a:off x="4871869" y="2134584"/>
                <a:ext cx="400238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99730DFA-F3B7-B016-48A9-4610530F8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9" y="2134584"/>
                <a:ext cx="400238" cy="269113"/>
              </a:xfrm>
              <a:prstGeom prst="rect">
                <a:avLst/>
              </a:prstGeom>
              <a:blipFill>
                <a:blip r:embed="rId9"/>
                <a:stretch>
                  <a:fillRect l="-13636" r="-13636" b="-2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3458609D-5D30-D574-9FB4-A0754E1676A1}"/>
                  </a:ext>
                </a:extLst>
              </p:cNvPr>
              <p:cNvSpPr txBox="1"/>
              <p:nvPr/>
            </p:nvSpPr>
            <p:spPr>
              <a:xfrm>
                <a:off x="6140990" y="2133725"/>
                <a:ext cx="499304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3458609D-5D30-D574-9FB4-A0754E167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90" y="2133725"/>
                <a:ext cx="499304" cy="269113"/>
              </a:xfrm>
              <a:prstGeom prst="rect">
                <a:avLst/>
              </a:prstGeom>
              <a:blipFill>
                <a:blip r:embed="rId10"/>
                <a:stretch>
                  <a:fillRect l="-10976" r="-10976" b="-2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C850A64F-E9E5-5BEF-B09F-FB9E22164E85}"/>
                  </a:ext>
                </a:extLst>
              </p:cNvPr>
              <p:cNvSpPr txBox="1"/>
              <p:nvPr/>
            </p:nvSpPr>
            <p:spPr>
              <a:xfrm>
                <a:off x="2374900" y="4011703"/>
                <a:ext cx="1720471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C850A64F-E9E5-5BEF-B09F-FB9E2216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0" y="4011703"/>
                <a:ext cx="1720471" cy="360996"/>
              </a:xfrm>
              <a:prstGeom prst="rect">
                <a:avLst/>
              </a:prstGeom>
              <a:blipFill>
                <a:blip r:embed="rId11"/>
                <a:stretch>
                  <a:fillRect l="-2837" t="-16949" r="-2482" b="-237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01DD48BC-D981-AE5E-F15D-5BBE753B7113}"/>
              </a:ext>
            </a:extLst>
          </p:cNvPr>
          <p:cNvSpPr/>
          <p:nvPr/>
        </p:nvSpPr>
        <p:spPr>
          <a:xfrm>
            <a:off x="4364247" y="4124456"/>
            <a:ext cx="1353293" cy="129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86831AF-180F-15CA-9D72-C70066C569D1}"/>
                  </a:ext>
                </a:extLst>
              </p:cNvPr>
              <p:cNvSpPr txBox="1"/>
              <p:nvPr/>
            </p:nvSpPr>
            <p:spPr>
              <a:xfrm>
                <a:off x="5890307" y="3875341"/>
                <a:ext cx="2283189" cy="616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86831AF-180F-15CA-9D72-C70066C56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07" y="3875341"/>
                <a:ext cx="2283189" cy="6160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05492F1-8D7F-5425-24AF-E07FFA6F2F8C}"/>
                  </a:ext>
                </a:extLst>
              </p:cNvPr>
              <p:cNvSpPr txBox="1"/>
              <p:nvPr/>
            </p:nvSpPr>
            <p:spPr>
              <a:xfrm>
                <a:off x="688109" y="4372369"/>
                <a:ext cx="680058" cy="514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05492F1-8D7F-5425-24AF-E07FFA6F2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09" y="4372369"/>
                <a:ext cx="680058" cy="5146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FFBE0BB-0E2F-77B6-6BA0-D4627C4B4E03}"/>
              </a:ext>
            </a:extLst>
          </p:cNvPr>
          <p:cNvSpPr txBox="1"/>
          <p:nvPr/>
        </p:nvSpPr>
        <p:spPr>
          <a:xfrm>
            <a:off x="273232" y="4007236"/>
            <a:ext cx="27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Holonomy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565377C-3979-B531-316E-9A65C86A040F}"/>
              </a:ext>
            </a:extLst>
          </p:cNvPr>
          <p:cNvSpPr txBox="1"/>
          <p:nvPr/>
        </p:nvSpPr>
        <p:spPr>
          <a:xfrm>
            <a:off x="342604" y="5444945"/>
            <a:ext cx="27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Inverse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triad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05EDB755-EC2D-9A76-3834-26109F204850}"/>
                  </a:ext>
                </a:extLst>
              </p:cNvPr>
              <p:cNvSpPr txBox="1"/>
              <p:nvPr/>
            </p:nvSpPr>
            <p:spPr>
              <a:xfrm>
                <a:off x="2391002" y="5197776"/>
                <a:ext cx="2152809" cy="961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f>
                            <m:f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bSup>
                            </m:den>
                          </m:f>
                        </m:e>
                      </m:acc>
                      <m:r>
                        <m:rPr>
                          <m:nor/>
                        </m:rPr>
                        <a:rPr lang="it-IT" sz="160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</m:t>
                              </m:r>
                            </m:e>
                            <m:e/>
                            <m:e>
                              <m:f>
                                <m:fPr>
                                  <m:type m:val="skw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it-IT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⟩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05EDB755-EC2D-9A76-3834-26109F20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02" y="5197776"/>
                <a:ext cx="2152809" cy="9615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B1F49AA-09A4-387F-CA3C-C4F01DB8FFA9}"/>
                  </a:ext>
                </a:extLst>
              </p:cNvPr>
              <p:cNvSpPr txBox="1"/>
              <p:nvPr/>
            </p:nvSpPr>
            <p:spPr>
              <a:xfrm>
                <a:off x="4852559" y="5123636"/>
                <a:ext cx="1797589" cy="361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</m:oMath>
                </a14:m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⟩=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B1F49AA-09A4-387F-CA3C-C4F01DB8F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559" y="5123636"/>
                <a:ext cx="1797589" cy="361446"/>
              </a:xfrm>
              <a:prstGeom prst="rect">
                <a:avLst/>
              </a:prstGeom>
              <a:blipFill>
                <a:blip r:embed="rId15"/>
                <a:stretch>
                  <a:fillRect l="-101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FF1EE8-6E5C-E4B3-EE0E-6592C5B55515}"/>
                  </a:ext>
                </a:extLst>
              </p:cNvPr>
              <p:cNvSpPr txBox="1"/>
              <p:nvPr/>
            </p:nvSpPr>
            <p:spPr>
              <a:xfrm>
                <a:off x="4809714" y="5644215"/>
                <a:ext cx="2283188" cy="576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</m:oMath>
                </a14:m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⟩=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FF1EE8-6E5C-E4B3-EE0E-6592C5B55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14" y="5644215"/>
                <a:ext cx="2283188" cy="576889"/>
              </a:xfrm>
              <a:prstGeom prst="rect">
                <a:avLst/>
              </a:prstGeom>
              <a:blipFill>
                <a:blip r:embed="rId16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028D3F-B34C-8C6B-F2D1-AA45F3B4BA96}"/>
              </a:ext>
            </a:extLst>
          </p:cNvPr>
          <p:cNvSpPr txBox="1"/>
          <p:nvPr/>
        </p:nvSpPr>
        <p:spPr>
          <a:xfrm>
            <a:off x="187101" y="1460230"/>
            <a:ext cx="835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 </a:t>
            </a:r>
            <a:r>
              <a:rPr lang="it-IT" sz="1800" dirty="0" err="1"/>
              <a:t>Quantization</a:t>
            </a:r>
            <a:r>
              <a:rPr lang="it-IT" sz="1800" dirty="0"/>
              <a:t>: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130DC26-A465-BB5F-D2EE-A45716BC3EF1}"/>
                  </a:ext>
                </a:extLst>
              </p:cNvPr>
              <p:cNvSpPr txBox="1"/>
              <p:nvPr/>
            </p:nvSpPr>
            <p:spPr>
              <a:xfrm>
                <a:off x="283622" y="3121753"/>
                <a:ext cx="7104314" cy="6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Triad operator:	</a:t>
                </a:r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</m:oMath>
                </a14:m>
                <a:r>
                  <a:rPr lang="it-IT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endParaRPr lang="it-I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130DC26-A465-BB5F-D2EE-A45716BC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22" y="3121753"/>
                <a:ext cx="7104314" cy="663451"/>
              </a:xfrm>
              <a:prstGeom prst="rect">
                <a:avLst/>
              </a:prstGeom>
              <a:blipFill>
                <a:blip r:embed="rId17"/>
                <a:stretch>
                  <a:fillRect l="-601" t="-4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5D3BBE5-E18C-F76A-280D-E8B814941432}"/>
                  </a:ext>
                </a:extLst>
              </p:cNvPr>
              <p:cNvSpPr txBox="1"/>
              <p:nvPr/>
            </p:nvSpPr>
            <p:spPr>
              <a:xfrm>
                <a:off x="4572000" y="1395099"/>
                <a:ext cx="1029128" cy="568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ac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5D3BBE5-E18C-F76A-280D-E8B814941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95099"/>
                <a:ext cx="1029128" cy="568874"/>
              </a:xfrm>
              <a:prstGeom prst="rect">
                <a:avLst/>
              </a:prstGeom>
              <a:blipFill>
                <a:blip r:embed="rId1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78873BF-3999-4673-1D12-D2452B974AF4}"/>
                  </a:ext>
                </a:extLst>
              </p:cNvPr>
              <p:cNvSpPr txBox="1"/>
              <p:nvPr/>
            </p:nvSpPr>
            <p:spPr>
              <a:xfrm>
                <a:off x="2674148" y="1426272"/>
                <a:ext cx="106727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78873BF-3999-4673-1D12-D2452B97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48" y="1426272"/>
                <a:ext cx="1067279" cy="4840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655C97A-D469-8E10-8E48-95D706534F71}"/>
              </a:ext>
            </a:extLst>
          </p:cNvPr>
          <p:cNvSpPr/>
          <p:nvPr/>
        </p:nvSpPr>
        <p:spPr>
          <a:xfrm>
            <a:off x="3763159" y="1625008"/>
            <a:ext cx="780652" cy="1295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CA11447-BFD8-E6F8-012A-A6C05E34C85D}"/>
                  </a:ext>
                </a:extLst>
              </p:cNvPr>
              <p:cNvSpPr txBox="1"/>
              <p:nvPr/>
            </p:nvSpPr>
            <p:spPr>
              <a:xfrm>
                <a:off x="2374899" y="4482723"/>
                <a:ext cx="1749197" cy="346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it-IT" sz="180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⟩=</m:t>
                    </m:r>
                  </m:oMath>
                </a14:m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80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p>
                    </m:sSubSup>
                    <m:r>
                      <m:rPr>
                        <m:nor/>
                      </m:rPr>
                      <a:rPr lang="it-IT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endParaRPr lang="it-IT" sz="18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CA11447-BFD8-E6F8-012A-A6C05E34C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99" y="4482723"/>
                <a:ext cx="1749197" cy="346057"/>
              </a:xfrm>
              <a:prstGeom prst="rect">
                <a:avLst/>
              </a:prstGeom>
              <a:blipFill>
                <a:blip r:embed="rId20"/>
                <a:stretch>
                  <a:fillRect l="-4878" t="-10526" r="-9756" b="-228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D38C3F-7178-2644-C2CD-12D42C47BB05}"/>
              </a:ext>
            </a:extLst>
          </p:cNvPr>
          <p:cNvSpPr txBox="1"/>
          <p:nvPr/>
        </p:nvSpPr>
        <p:spPr>
          <a:xfrm>
            <a:off x="4378553" y="3848808"/>
            <a:ext cx="272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Polymerization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5DA8FF-B105-8AD4-72CF-7772B55E61AD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72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AA2F0A38-EDBF-556E-BE95-2A0907B6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FBB81AB-6DC1-85E2-1EEC-55C0380B5EAA}"/>
              </a:ext>
            </a:extLst>
          </p:cNvPr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C4FA7135-D2F2-A68F-D25A-22B3BDA531D8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36EF0B-EF70-E820-8D5F-CE46E5CBD745}"/>
              </a:ext>
            </a:extLst>
          </p:cNvPr>
          <p:cNvSpPr txBox="1"/>
          <p:nvPr/>
        </p:nvSpPr>
        <p:spPr>
          <a:xfrm>
            <a:off x="284414" y="2793600"/>
            <a:ext cx="8450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0" i="0" dirty="0" err="1">
                <a:solidFill>
                  <a:schemeClr val="bg2"/>
                </a:solidFill>
                <a:effectLst/>
                <a:latin typeface="Algerian" panose="04020705040A02060702" pitchFamily="82" charset="0"/>
              </a:rPr>
              <a:t>Ei</a:t>
            </a:r>
            <a:r>
              <a:rPr lang="it-IT" sz="4400" dirty="0" err="1">
                <a:solidFill>
                  <a:schemeClr val="bg2"/>
                </a:solidFill>
                <a:latin typeface="Algerian" panose="04020705040A02060702" pitchFamily="82" charset="0"/>
              </a:rPr>
              <a:t>nstein’</a:t>
            </a:r>
            <a:r>
              <a:rPr lang="it-IT" sz="4400" b="0" i="0" dirty="0" err="1">
                <a:solidFill>
                  <a:schemeClr val="bg2"/>
                </a:solidFill>
                <a:effectLst/>
                <a:latin typeface="Algerian" panose="04020705040A02060702" pitchFamily="82" charset="0"/>
              </a:rPr>
              <a:t>s</a:t>
            </a:r>
            <a:r>
              <a:rPr lang="it-IT" sz="4400" b="0" i="0" dirty="0">
                <a:solidFill>
                  <a:schemeClr val="bg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it-IT" sz="4400" dirty="0" err="1">
                <a:solidFill>
                  <a:schemeClr val="bg2"/>
                </a:solidFill>
                <a:latin typeface="Algerian" panose="04020705040A02060702" pitchFamily="82" charset="0"/>
              </a:rPr>
              <a:t>E</a:t>
            </a:r>
            <a:r>
              <a:rPr lang="it-IT" sz="4400" b="0" i="0" dirty="0" err="1">
                <a:solidFill>
                  <a:schemeClr val="bg2"/>
                </a:solidFill>
                <a:effectLst/>
                <a:latin typeface="Algerian" panose="04020705040A02060702" pitchFamily="82" charset="0"/>
              </a:rPr>
              <a:t>quations</a:t>
            </a:r>
            <a:endParaRPr lang="en-US" sz="4400" b="0" i="0" dirty="0">
              <a:solidFill>
                <a:schemeClr val="bg2"/>
              </a:solidFill>
              <a:effectLst/>
              <a:latin typeface="Algerian" panose="04020705040A02060702" pitchFamily="82" charset="0"/>
            </a:endParaRPr>
          </a:p>
          <a:p>
            <a:pPr algn="ctr"/>
            <a:endParaRPr lang="pl-PL" sz="3600" dirty="0">
              <a:solidFill>
                <a:schemeClr val="bg2"/>
              </a:solidFill>
              <a:latin typeface="Algerian" panose="04020705040A02060702" pitchFamily="8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0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5C2BBB8B-92D7-315A-AC6E-B82C2A1B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E0D97B7-90F3-3B8A-83D7-6C3FF67F818A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43E89D2-C139-1529-631A-C94226FD74B2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Classical theory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0FB560E6-9E77-394D-2C39-30EDB5BD1B39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986F0B02-5017-A17C-08F0-5AE39C63F41A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D7E699B-6EE3-3801-EFD3-3A00A3482119}"/>
                  </a:ext>
                </a:extLst>
              </p:cNvPr>
              <p:cNvSpPr txBox="1"/>
              <p:nvPr/>
            </p:nvSpPr>
            <p:spPr>
              <a:xfrm>
                <a:off x="-922271" y="2164773"/>
                <a:ext cx="8196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0D7E699B-6EE3-3801-EFD3-3A00A3482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2271" y="2164773"/>
                <a:ext cx="819683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DF3AA22-5A3B-F33B-7BDC-58CD3E8E54FE}"/>
                  </a:ext>
                </a:extLst>
              </p:cNvPr>
              <p:cNvSpPr txBox="1"/>
              <p:nvPr/>
            </p:nvSpPr>
            <p:spPr>
              <a:xfrm>
                <a:off x="1000760" y="3049442"/>
                <a:ext cx="3669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4DF3AA22-5A3B-F33B-7BDC-58CD3E8E5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60" y="3049442"/>
                <a:ext cx="3669081" cy="307777"/>
              </a:xfrm>
              <a:prstGeom prst="rect">
                <a:avLst/>
              </a:prstGeom>
              <a:blipFill>
                <a:blip r:embed="rId5"/>
                <a:stretch>
                  <a:fillRect r="-1993" b="-372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21540BA-BC24-DA39-1F50-3E117AA8F2B5}"/>
                  </a:ext>
                </a:extLst>
              </p:cNvPr>
              <p:cNvSpPr txBox="1"/>
              <p:nvPr/>
            </p:nvSpPr>
            <p:spPr>
              <a:xfrm>
                <a:off x="5758289" y="3110998"/>
                <a:ext cx="9473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21540BA-BC24-DA39-1F50-3E117AA8F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89" y="3110998"/>
                <a:ext cx="947311" cy="246221"/>
              </a:xfrm>
              <a:prstGeom prst="rect">
                <a:avLst/>
              </a:prstGeom>
              <a:blipFill>
                <a:blip r:embed="rId6"/>
                <a:stretch>
                  <a:fillRect l="-4516" r="-3226" b="-73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20DE08-F9E5-DEA8-3608-33DF84013688}"/>
                  </a:ext>
                </a:extLst>
              </p:cNvPr>
              <p:cNvSpPr txBox="1"/>
              <p:nvPr/>
            </p:nvSpPr>
            <p:spPr>
              <a:xfrm>
                <a:off x="4193992" y="4286171"/>
                <a:ext cx="667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20DE08-F9E5-DEA8-3608-33DF8401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92" y="4286171"/>
                <a:ext cx="667683" cy="276999"/>
              </a:xfrm>
              <a:prstGeom prst="rect">
                <a:avLst/>
              </a:prstGeom>
              <a:blipFill>
                <a:blip r:embed="rId7"/>
                <a:stretch>
                  <a:fillRect l="-7273" r="-6364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D7CAE55-710C-89EF-70F7-74AC6275CA76}"/>
                  </a:ext>
                </a:extLst>
              </p:cNvPr>
              <p:cNvSpPr txBox="1"/>
              <p:nvPr/>
            </p:nvSpPr>
            <p:spPr>
              <a:xfrm>
                <a:off x="4199075" y="4797643"/>
                <a:ext cx="880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D7CAE55-710C-89EF-70F7-74AC6275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75" y="4797643"/>
                <a:ext cx="880947" cy="276999"/>
              </a:xfrm>
              <a:prstGeom prst="rect">
                <a:avLst/>
              </a:prstGeom>
              <a:blipFill>
                <a:blip r:embed="rId8"/>
                <a:stretch>
                  <a:fillRect l="-5556" t="-2222" r="-1389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5323843-9B17-1005-3F3C-CFA9F54FDDE0}"/>
                  </a:ext>
                </a:extLst>
              </p:cNvPr>
              <p:cNvSpPr txBox="1"/>
              <p:nvPr/>
            </p:nvSpPr>
            <p:spPr>
              <a:xfrm>
                <a:off x="1010278" y="3463043"/>
                <a:ext cx="3579441" cy="356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5323843-9B17-1005-3F3C-CFA9F54F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78" y="3463043"/>
                <a:ext cx="3579441" cy="356444"/>
              </a:xfrm>
              <a:prstGeom prst="rect">
                <a:avLst/>
              </a:prstGeom>
              <a:blipFill>
                <a:blip r:embed="rId9"/>
                <a:stretch>
                  <a:fillRect r="-2044" b="-2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59DC312-4F8B-7F8E-C813-873CB45CF610}"/>
                  </a:ext>
                </a:extLst>
              </p:cNvPr>
              <p:cNvSpPr txBox="1"/>
              <p:nvPr/>
            </p:nvSpPr>
            <p:spPr>
              <a:xfrm>
                <a:off x="1092200" y="5239107"/>
                <a:ext cx="2078774" cy="590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59DC312-4F8B-7F8E-C813-873CB45C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0" y="5239107"/>
                <a:ext cx="2078774" cy="590675"/>
              </a:xfrm>
              <a:prstGeom prst="rect">
                <a:avLst/>
              </a:prstGeom>
              <a:blipFill>
                <a:blip r:embed="rId10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E590C7C-1DDE-DE66-F18F-50104D2504A4}"/>
              </a:ext>
            </a:extLst>
          </p:cNvPr>
          <p:cNvSpPr/>
          <p:nvPr/>
        </p:nvSpPr>
        <p:spPr>
          <a:xfrm>
            <a:off x="2507507" y="4834542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2A7319CC-EA3B-D6EB-31A8-9AB8DEB9A33D}"/>
              </a:ext>
            </a:extLst>
          </p:cNvPr>
          <p:cNvSpPr/>
          <p:nvPr/>
        </p:nvSpPr>
        <p:spPr>
          <a:xfrm>
            <a:off x="2497347" y="4334818"/>
            <a:ext cx="1353293" cy="2344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ABCED71-DB92-3C24-73AE-065F7FED43F4}"/>
                  </a:ext>
                </a:extLst>
              </p:cNvPr>
              <p:cNvSpPr txBox="1"/>
              <p:nvPr/>
            </p:nvSpPr>
            <p:spPr>
              <a:xfrm>
                <a:off x="300873" y="4204161"/>
                <a:ext cx="257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Dust Gauge</a:t>
                </a:r>
              </a:p>
              <a:p>
                <a:pPr algn="ctr"/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𝑑𝑢𝑠𝑡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ABCED71-DB92-3C24-73AE-065F7FED4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73" y="4204161"/>
                <a:ext cx="2570480" cy="523220"/>
              </a:xfrm>
              <a:prstGeom prst="rect">
                <a:avLst/>
              </a:prstGeom>
              <a:blipFill>
                <a:blip r:embed="rId11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334684B-5F4A-C9BA-29DD-56FC2FA76868}"/>
              </a:ext>
            </a:extLst>
          </p:cNvPr>
          <p:cNvSpPr txBox="1"/>
          <p:nvPr/>
        </p:nvSpPr>
        <p:spPr>
          <a:xfrm>
            <a:off x="1049021" y="4797882"/>
            <a:ext cx="25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Areal</a:t>
            </a:r>
            <a:r>
              <a:rPr lang="it-IT" dirty="0"/>
              <a:t> Gauge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DDEE0D-F466-BB18-5A9F-49FDBD00F628}"/>
              </a:ext>
            </a:extLst>
          </p:cNvPr>
          <p:cNvSpPr txBox="1"/>
          <p:nvPr/>
        </p:nvSpPr>
        <p:spPr>
          <a:xfrm>
            <a:off x="346760" y="1483360"/>
            <a:ext cx="845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spherically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symmetric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43AE31A-CC8E-F5CC-4672-D7C012C6EA5F}"/>
              </a:ext>
            </a:extLst>
          </p:cNvPr>
          <p:cNvSpPr txBox="1"/>
          <p:nvPr/>
        </p:nvSpPr>
        <p:spPr>
          <a:xfrm>
            <a:off x="7055427" y="2389909"/>
            <a:ext cx="1631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(PG </a:t>
            </a:r>
            <a:r>
              <a:rPr lang="it-IT" sz="1200" dirty="0" err="1"/>
              <a:t>coordinates</a:t>
            </a:r>
            <a:r>
              <a:rPr lang="it-IT" sz="1200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82C66C-6587-1287-F141-102CD98D46B8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1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3D1890AB-114C-3DED-AABD-07D2B942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CBCE3B0-5BE4-BE62-1F4A-ACDD2B08B110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7A64A92-DAE8-5EC7-21E5-97D36334F6A7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Polymerization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9E630FAD-385E-A050-095A-759064A864DF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E4B70C4F-A963-A1E7-4392-76572B098035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C850A64F-E9E5-5BEF-B09F-FB9E22164E85}"/>
                  </a:ext>
                </a:extLst>
              </p:cNvPr>
              <p:cNvSpPr txBox="1"/>
              <p:nvPr/>
            </p:nvSpPr>
            <p:spPr>
              <a:xfrm>
                <a:off x="2541156" y="5019628"/>
                <a:ext cx="1720471" cy="3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C850A64F-E9E5-5BEF-B09F-FB9E2216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56" y="5019628"/>
                <a:ext cx="1720471" cy="360996"/>
              </a:xfrm>
              <a:prstGeom prst="rect">
                <a:avLst/>
              </a:prstGeom>
              <a:blipFill>
                <a:blip r:embed="rId4"/>
                <a:stretch>
                  <a:fillRect l="-2837" t="-16667" r="-2482" b="-2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01DD48BC-D981-AE5E-F15D-5BBE753B7113}"/>
              </a:ext>
            </a:extLst>
          </p:cNvPr>
          <p:cNvSpPr/>
          <p:nvPr/>
        </p:nvSpPr>
        <p:spPr>
          <a:xfrm>
            <a:off x="4530503" y="5132381"/>
            <a:ext cx="1353293" cy="129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86831AF-180F-15CA-9D72-C70066C569D1}"/>
                  </a:ext>
                </a:extLst>
              </p:cNvPr>
              <p:cNvSpPr txBox="1"/>
              <p:nvPr/>
            </p:nvSpPr>
            <p:spPr>
              <a:xfrm>
                <a:off x="6056563" y="4883266"/>
                <a:ext cx="2283189" cy="616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86831AF-180F-15CA-9D72-C70066C56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63" y="4883266"/>
                <a:ext cx="2283189" cy="616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05492F1-8D7F-5425-24AF-E07FFA6F2F8C}"/>
                  </a:ext>
                </a:extLst>
              </p:cNvPr>
              <p:cNvSpPr txBox="1"/>
              <p:nvPr/>
            </p:nvSpPr>
            <p:spPr>
              <a:xfrm>
                <a:off x="5649308" y="4015990"/>
                <a:ext cx="680058" cy="514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D05492F1-8D7F-5425-24AF-E07FFA6F2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08" y="4015990"/>
                <a:ext cx="680058" cy="514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FFBE0BB-0E2F-77B6-6BA0-D4627C4B4E03}"/>
              </a:ext>
            </a:extLst>
          </p:cNvPr>
          <p:cNvSpPr txBox="1"/>
          <p:nvPr/>
        </p:nvSpPr>
        <p:spPr>
          <a:xfrm>
            <a:off x="439488" y="5015161"/>
            <a:ext cx="272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Polymerization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3D51B0-EC67-3123-FA42-9D199DBE1297}"/>
              </a:ext>
            </a:extLst>
          </p:cNvPr>
          <p:cNvSpPr txBox="1"/>
          <p:nvPr/>
        </p:nvSpPr>
        <p:spPr>
          <a:xfrm>
            <a:off x="5158600" y="664928"/>
            <a:ext cx="46919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dirty="0">
                <a:effectLst/>
                <a:latin typeface="Arial" panose="020B0604020202020204" pitchFamily="34" charset="0"/>
              </a:rPr>
              <a:t>J. G. Kelly, R.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Santacruz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 E. Wilson-Ewing. (2020)</a:t>
            </a:r>
          </a:p>
          <a:p>
            <a:r>
              <a:rPr lang="it-IT" sz="1100" b="0" i="0" dirty="0">
                <a:effectLst/>
                <a:latin typeface="Arial" panose="020B0604020202020204" pitchFamily="34" charset="0"/>
              </a:rPr>
              <a:t>V. Husain, J. G. Kelly, R.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Santacruz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E. Wilson-Ewing. (2022)</a:t>
            </a:r>
            <a:endParaRPr lang="it-IT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A0487F58-2CBE-9E88-7C5D-8D273E7724F7}"/>
                  </a:ext>
                </a:extLst>
              </p:cNvPr>
              <p:cNvSpPr txBox="1"/>
              <p:nvPr/>
            </p:nvSpPr>
            <p:spPr>
              <a:xfrm>
                <a:off x="2418235" y="3219755"/>
                <a:ext cx="2539530" cy="159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</m:oMath>
                  </m:oMathPara>
                </a14:m>
                <a:endParaRPr lang="it-IT" sz="1800" i="1" dirty="0">
                  <a:latin typeface="Cambria Math" panose="02040503050406030204" pitchFamily="18" charset="0"/>
                </a:endParaRPr>
              </a:p>
              <a:p>
                <a:endParaRPr lang="it-IT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A0487F58-2CBE-9E88-7C5D-8D273E772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35" y="3219755"/>
                <a:ext cx="2539530" cy="1594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94A27D4-C26F-7C72-A6DE-192AAE186CF3}"/>
                  </a:ext>
                </a:extLst>
              </p:cNvPr>
              <p:cNvSpPr txBox="1"/>
              <p:nvPr/>
            </p:nvSpPr>
            <p:spPr>
              <a:xfrm>
                <a:off x="548050" y="2681605"/>
                <a:ext cx="3491346" cy="35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Discretization:     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94A27D4-C26F-7C72-A6DE-192AAE18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" y="2681605"/>
                <a:ext cx="3491346" cy="358368"/>
              </a:xfrm>
              <a:prstGeom prst="rect">
                <a:avLst/>
              </a:prstGeom>
              <a:blipFill>
                <a:blip r:embed="rId8"/>
                <a:stretch>
                  <a:fillRect l="-698" t="-5085" b="-15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9DF3C3D-B6BF-5C40-5651-817C5A63BAF5}"/>
              </a:ext>
            </a:extLst>
          </p:cNvPr>
          <p:cNvSpPr txBox="1"/>
          <p:nvPr/>
        </p:nvSpPr>
        <p:spPr>
          <a:xfrm>
            <a:off x="516107" y="3501665"/>
            <a:ext cx="3491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Operators</a:t>
            </a:r>
            <a:r>
              <a:rPr lang="it-IT" sz="1600" dirty="0"/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4E3CD9-EA44-A717-BC9C-F062DE2556B3}"/>
              </a:ext>
            </a:extLst>
          </p:cNvPr>
          <p:cNvSpPr txBox="1"/>
          <p:nvPr/>
        </p:nvSpPr>
        <p:spPr>
          <a:xfrm>
            <a:off x="548050" y="1651460"/>
            <a:ext cx="417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1-dimensional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0E3DEC8-3D49-2DDC-9A9B-7EE855BC99C0}"/>
              </a:ext>
            </a:extLst>
          </p:cNvPr>
          <p:cNvCxnSpPr/>
          <p:nvPr/>
        </p:nvCxnSpPr>
        <p:spPr>
          <a:xfrm>
            <a:off x="3291840" y="1834340"/>
            <a:ext cx="4429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nettore 8">
            <a:extLst>
              <a:ext uri="{FF2B5EF4-FFF2-40B4-BE49-F238E27FC236}">
                <a16:creationId xmlns:a16="http://schemas.microsoft.com/office/drawing/2014/main" id="{F9D493FF-0F54-316C-3086-E21E3A238EF9}"/>
              </a:ext>
            </a:extLst>
          </p:cNvPr>
          <p:cNvSpPr/>
          <p:nvPr/>
        </p:nvSpPr>
        <p:spPr>
          <a:xfrm>
            <a:off x="3888740" y="1765759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5CE7A341-6104-9264-8BD0-BD36A5BC48F2}"/>
              </a:ext>
            </a:extLst>
          </p:cNvPr>
          <p:cNvSpPr/>
          <p:nvPr/>
        </p:nvSpPr>
        <p:spPr>
          <a:xfrm>
            <a:off x="5167630" y="1763219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92D4A2A7-0CCD-8DFF-2DD9-3CE1C7BDE744}"/>
              </a:ext>
            </a:extLst>
          </p:cNvPr>
          <p:cNvSpPr/>
          <p:nvPr/>
        </p:nvSpPr>
        <p:spPr>
          <a:xfrm>
            <a:off x="6491605" y="1763218"/>
            <a:ext cx="132080" cy="14224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1C5DE97-52FF-C14B-905A-A55CA2FC486E}"/>
                  </a:ext>
                </a:extLst>
              </p:cNvPr>
              <p:cNvSpPr txBox="1"/>
              <p:nvPr/>
            </p:nvSpPr>
            <p:spPr>
              <a:xfrm>
                <a:off x="7639939" y="1745177"/>
                <a:ext cx="351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1C5DE97-52FF-C14B-905A-A55CA2FC4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939" y="1745177"/>
                <a:ext cx="3512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1400380-80D0-4CF8-8C3A-B3AFC1AF8149}"/>
                  </a:ext>
                </a:extLst>
              </p:cNvPr>
              <p:cNvSpPr txBox="1"/>
              <p:nvPr/>
            </p:nvSpPr>
            <p:spPr>
              <a:xfrm>
                <a:off x="3769312" y="1931706"/>
                <a:ext cx="370935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1400380-80D0-4CF8-8C3A-B3AFC1AF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312" y="1931706"/>
                <a:ext cx="370935" cy="232756"/>
              </a:xfrm>
              <a:prstGeom prst="rect">
                <a:avLst/>
              </a:prstGeom>
              <a:blipFill>
                <a:blip r:embed="rId10"/>
                <a:stretch>
                  <a:fillRect l="-4918" r="-1639" b="-23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80D34AE-EDC4-7757-8EA9-10C373B618C0}"/>
                  </a:ext>
                </a:extLst>
              </p:cNvPr>
              <p:cNvSpPr txBox="1"/>
              <p:nvPr/>
            </p:nvSpPr>
            <p:spPr>
              <a:xfrm>
                <a:off x="5143040" y="1931706"/>
                <a:ext cx="201016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80D34AE-EDC4-7757-8EA9-10C373B6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040" y="1931706"/>
                <a:ext cx="201016" cy="232756"/>
              </a:xfrm>
              <a:prstGeom prst="rect">
                <a:avLst/>
              </a:prstGeom>
              <a:blipFill>
                <a:blip r:embed="rId11"/>
                <a:stretch>
                  <a:fillRect l="-12121" r="-6061" b="-23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479B82B-5DE7-D5B3-3E84-15768C6B039C}"/>
                  </a:ext>
                </a:extLst>
              </p:cNvPr>
              <p:cNvSpPr txBox="1"/>
              <p:nvPr/>
            </p:nvSpPr>
            <p:spPr>
              <a:xfrm>
                <a:off x="6438217" y="1900843"/>
                <a:ext cx="370935" cy="2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479B82B-5DE7-D5B3-3E84-15768C6B0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17" y="1900843"/>
                <a:ext cx="370935" cy="232756"/>
              </a:xfrm>
              <a:prstGeom prst="rect">
                <a:avLst/>
              </a:prstGeom>
              <a:blipFill>
                <a:blip r:embed="rId12"/>
                <a:stretch>
                  <a:fillRect l="-4918" r="-1639" b="-23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F3020D2-91A7-CE89-A6C3-80FD62DCB67B}"/>
                  </a:ext>
                </a:extLst>
              </p:cNvPr>
              <p:cNvSpPr txBox="1"/>
              <p:nvPr/>
            </p:nvSpPr>
            <p:spPr>
              <a:xfrm>
                <a:off x="3748397" y="1447653"/>
                <a:ext cx="499304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F3020D2-91A7-CE89-A6C3-80FD62DC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97" y="1447653"/>
                <a:ext cx="499304" cy="269113"/>
              </a:xfrm>
              <a:prstGeom prst="rect">
                <a:avLst/>
              </a:prstGeom>
              <a:blipFill>
                <a:blip r:embed="rId13"/>
                <a:stretch>
                  <a:fillRect l="-12195" r="-9756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4625AEB-A0C6-70FD-31ED-591BF68E1F6B}"/>
                  </a:ext>
                </a:extLst>
              </p:cNvPr>
              <p:cNvSpPr txBox="1"/>
              <p:nvPr/>
            </p:nvSpPr>
            <p:spPr>
              <a:xfrm>
                <a:off x="5038125" y="1448782"/>
                <a:ext cx="400238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4625AEB-A0C6-70FD-31ED-591BF68E1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25" y="1448782"/>
                <a:ext cx="400238" cy="269113"/>
              </a:xfrm>
              <a:prstGeom prst="rect">
                <a:avLst/>
              </a:prstGeom>
              <a:blipFill>
                <a:blip r:embed="rId14"/>
                <a:stretch>
                  <a:fillRect l="-13636" r="-13636" b="-20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36A8A2B-3352-C948-7C61-179C2420067E}"/>
                  </a:ext>
                </a:extLst>
              </p:cNvPr>
              <p:cNvSpPr txBox="1"/>
              <p:nvPr/>
            </p:nvSpPr>
            <p:spPr>
              <a:xfrm>
                <a:off x="6307246" y="1447923"/>
                <a:ext cx="499304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bSup>
                      <m:r>
                        <m:rPr>
                          <m:nor/>
                        </m:rPr>
                        <a:rPr lang="it-IT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836A8A2B-3352-C948-7C61-179C24200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46" y="1447923"/>
                <a:ext cx="499304" cy="269113"/>
              </a:xfrm>
              <a:prstGeom prst="rect">
                <a:avLst/>
              </a:prstGeom>
              <a:blipFill>
                <a:blip r:embed="rId15"/>
                <a:stretch>
                  <a:fillRect l="-12195" r="-9756" b="-20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8DD3D8-CDD2-BCCB-4056-E114FDB8D5EB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A39E27FB-15DB-DF28-50E7-790890E50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FFDBE5-8B1A-500A-39BA-6AD82D8EE87B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0E08FB-DAAE-B691-C86F-8F342F77D56F}"/>
              </a:ext>
            </a:extLst>
          </p:cNvPr>
          <p:cNvSpPr txBox="1"/>
          <p:nvPr/>
        </p:nvSpPr>
        <p:spPr>
          <a:xfrm>
            <a:off x="346760" y="424935"/>
            <a:ext cx="845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Semic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lassical theory</a:t>
            </a:r>
          </a:p>
          <a:p>
            <a:endParaRPr lang="pl-PL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1AC44D82-000F-1069-1324-C5B2CD82FFC3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A002B753-2C4F-AE7E-4E7C-3C40B6465322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372C5A6-8556-3D56-6E00-D5C005F0B855}"/>
                  </a:ext>
                </a:extLst>
              </p:cNvPr>
              <p:cNvSpPr txBox="1"/>
              <p:nvPr/>
            </p:nvSpPr>
            <p:spPr>
              <a:xfrm>
                <a:off x="492760" y="2906456"/>
                <a:ext cx="3211392" cy="634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ad>
                            <m:radPr>
                              <m:degHide m:val="on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372C5A6-8556-3D56-6E00-D5C005F0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0" y="2906456"/>
                <a:ext cx="3211392" cy="634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8DFBFF7-3524-1DF4-4C6B-C3D62D7F9B80}"/>
                  </a:ext>
                </a:extLst>
              </p:cNvPr>
              <p:cNvSpPr txBox="1"/>
              <p:nvPr/>
            </p:nvSpPr>
            <p:spPr>
              <a:xfrm>
                <a:off x="481958" y="3545953"/>
                <a:ext cx="3520772" cy="59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8DFBFF7-3524-1DF4-4C6B-C3D62D7F9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8" y="3545953"/>
                <a:ext cx="3520772" cy="599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F100D90-9CB4-27B0-4B09-71824D685F68}"/>
                  </a:ext>
                </a:extLst>
              </p:cNvPr>
              <p:cNvSpPr txBox="1"/>
              <p:nvPr/>
            </p:nvSpPr>
            <p:spPr>
              <a:xfrm>
                <a:off x="4196913" y="2906456"/>
                <a:ext cx="6564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it-IT" sz="8000" dirty="0">
                  <a:solidFill>
                    <a:schemeClr val="bg1">
                      <a:lumMod val="6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F100D90-9CB4-27B0-4B09-71824D68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13" y="2906456"/>
                <a:ext cx="656413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07310DC-3CA1-0DA8-161A-F84BBFE33DDD}"/>
                  </a:ext>
                </a:extLst>
              </p:cNvPr>
              <p:cNvSpPr txBox="1"/>
              <p:nvPr/>
            </p:nvSpPr>
            <p:spPr>
              <a:xfrm>
                <a:off x="4260268" y="3354405"/>
                <a:ext cx="5226629" cy="65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Polymerized Einstein Field </a:t>
                </a:r>
                <a:r>
                  <a:rPr lang="it-IT" sz="18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Equations</a:t>
                </a:r>
                <a:r>
                  <a:rPr lang="it-IT" sz="18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(PEFE)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</m:acc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={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𝐹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it-I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it-IT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E07310DC-3CA1-0DA8-161A-F84BBFE33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68" y="3354405"/>
                <a:ext cx="5226629" cy="655308"/>
              </a:xfrm>
              <a:prstGeom prst="rect">
                <a:avLst/>
              </a:prstGeom>
              <a:blipFill>
                <a:blip r:embed="rId9"/>
                <a:stretch>
                  <a:fillRect t="-4630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E0F05B3-FCD8-34AF-2508-9FB3C70E4D41}"/>
                  </a:ext>
                </a:extLst>
              </p:cNvPr>
              <p:cNvSpPr txBox="1"/>
              <p:nvPr/>
            </p:nvSpPr>
            <p:spPr>
              <a:xfrm>
                <a:off x="555056" y="2152911"/>
                <a:ext cx="947887" cy="45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box>
                        <m:box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rad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E0F05B3-FCD8-34AF-2508-9FB3C70E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6" y="2152911"/>
                <a:ext cx="947887" cy="4539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91C71EF-03D4-D2CF-34F6-93A052A82B17}"/>
                  </a:ext>
                </a:extLst>
              </p:cNvPr>
              <p:cNvSpPr txBox="1"/>
              <p:nvPr/>
            </p:nvSpPr>
            <p:spPr>
              <a:xfrm>
                <a:off x="506888" y="1417991"/>
                <a:ext cx="8196831" cy="636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91C71EF-03D4-D2CF-34F6-93A052A82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8" y="1417991"/>
                <a:ext cx="8196831" cy="6362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ED9BF-A6F5-635E-520F-6AF8496926C0}"/>
              </a:ext>
            </a:extLst>
          </p:cNvPr>
          <p:cNvSpPr txBox="1"/>
          <p:nvPr/>
        </p:nvSpPr>
        <p:spPr>
          <a:xfrm>
            <a:off x="5158600" y="664928"/>
            <a:ext cx="46919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dirty="0">
                <a:effectLst/>
                <a:latin typeface="Arial" panose="020B0604020202020204" pitchFamily="34" charset="0"/>
              </a:rPr>
              <a:t>J. G. Kelly, R.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Santacruz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 E. Wilson-Ewing. (2020)</a:t>
            </a:r>
          </a:p>
          <a:p>
            <a:r>
              <a:rPr lang="it-IT" sz="1100" b="0" i="0" dirty="0">
                <a:effectLst/>
                <a:latin typeface="Arial" panose="020B0604020202020204" pitchFamily="34" charset="0"/>
              </a:rPr>
              <a:t>V. Husain, J. G. Kelly, R.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Santacruz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E. Wilson-Ewing. (2022)</a:t>
            </a:r>
            <a:endParaRPr lang="it-IT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F9BC8C4-7E0D-A66B-F2E6-D93CEFF3F226}"/>
                  </a:ext>
                </a:extLst>
              </p:cNvPr>
              <p:cNvSpPr txBox="1"/>
              <p:nvPr/>
            </p:nvSpPr>
            <p:spPr>
              <a:xfrm>
                <a:off x="3308465" y="4682782"/>
                <a:ext cx="559095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e>
                          </m:d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F9BC8C4-7E0D-A66B-F2E6-D93CEFF3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65" y="4682782"/>
                <a:ext cx="5590954" cy="6279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1983D6D-25DB-AD2F-5DC6-C8EE55120809}"/>
                  </a:ext>
                </a:extLst>
              </p:cNvPr>
              <p:cNvSpPr txBox="1"/>
              <p:nvPr/>
            </p:nvSpPr>
            <p:spPr>
              <a:xfrm>
                <a:off x="3308465" y="5572197"/>
                <a:ext cx="2225802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ad>
                          <m:radPr>
                            <m:degHide m:val="on"/>
                            <m:ctrlPr>
                              <a:rPr lang="it-IT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l-G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</m:rad>
                      </m:den>
                    </m:f>
                  </m:oMath>
                </a14:m>
                <a:r>
                  <a:rPr lang="it-IT" sz="1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it-IT" sz="1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1983D6D-25DB-AD2F-5DC6-C8EE5512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65" y="5572197"/>
                <a:ext cx="2225802" cy="402418"/>
              </a:xfrm>
              <a:prstGeom prst="rect">
                <a:avLst/>
              </a:prstGeom>
              <a:blipFill>
                <a:blip r:embed="rId13"/>
                <a:stretch>
                  <a:fillRect l="-3836" r="-3562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080E89F-2783-F414-D28D-2FD8545D6F13}"/>
                  </a:ext>
                </a:extLst>
              </p:cNvPr>
              <p:cNvSpPr txBox="1"/>
              <p:nvPr/>
            </p:nvSpPr>
            <p:spPr>
              <a:xfrm>
                <a:off x="472720" y="4773385"/>
                <a:ext cx="139775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080E89F-2783-F414-D28D-2FD8545D6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0" y="4773385"/>
                <a:ext cx="1397755" cy="5204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C935FC37-B716-1459-4B14-8A70B35D8CA9}"/>
              </a:ext>
            </a:extLst>
          </p:cNvPr>
          <p:cNvSpPr/>
          <p:nvPr/>
        </p:nvSpPr>
        <p:spPr>
          <a:xfrm>
            <a:off x="1985560" y="4955214"/>
            <a:ext cx="1194059" cy="1947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E722BD6F-F952-906D-B759-152C94EC51C1}"/>
              </a:ext>
            </a:extLst>
          </p:cNvPr>
          <p:cNvSpPr/>
          <p:nvPr/>
        </p:nvSpPr>
        <p:spPr>
          <a:xfrm>
            <a:off x="1971704" y="5658336"/>
            <a:ext cx="1194059" cy="1947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ABCC09-E15D-CE71-8229-697DE59FE5C3}"/>
                  </a:ext>
                </a:extLst>
              </p:cNvPr>
              <p:cNvSpPr txBox="1"/>
              <p:nvPr/>
            </p:nvSpPr>
            <p:spPr>
              <a:xfrm>
                <a:off x="481958" y="5452541"/>
                <a:ext cx="1192058" cy="593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ABCC09-E15D-CE71-8229-697DE59F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8" y="5452541"/>
                <a:ext cx="1192058" cy="5932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B5A067-15DB-11D4-8921-30298D0E51C1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9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4" grpId="0"/>
      <p:bldP spid="26" grpId="0"/>
      <p:bldP spid="7" grpId="0"/>
      <p:bldP spid="9" grpId="0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38B5B29E-12C9-1D47-1C7A-7A00CDE10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F5ACB0-B769-4818-0DEC-E3F09132475A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1EA24EE-77C2-697D-1947-F5B29F7B6D13}"/>
                  </a:ext>
                </a:extLst>
              </p:cNvPr>
              <p:cNvSpPr txBox="1"/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effectLst/>
                    <a:latin typeface="Arial" panose="020B0604020202020204" pitchFamily="34" charset="0"/>
                  </a:rPr>
                  <a:t>Interior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≠0, </m:t>
                        </m:r>
                        <m:sSub>
                          <m:sSubPr>
                            <m:ctrlP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800" b="0" i="0" dirty="0">
                  <a:effectLst/>
                  <a:latin typeface="Arial" panose="020B0604020202020204" pitchFamily="34" charset="0"/>
                </a:endParaRPr>
              </a:p>
              <a:p>
                <a:endParaRPr lang="pl-PL" sz="20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1EA24EE-77C2-697D-1947-F5B29F7B6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blipFill>
                <a:blip r:embed="rId4"/>
                <a:stretch>
                  <a:fillRect l="-1515" t="-8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ED04BB25-5192-9FD5-1426-AD3756238069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67052913-9111-0AC9-7107-35C9C5775B97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E2C8927-713C-ED73-015A-21D14FD62EF0}"/>
                  </a:ext>
                </a:extLst>
              </p:cNvPr>
              <p:cNvSpPr txBox="1"/>
              <p:nvPr/>
            </p:nvSpPr>
            <p:spPr>
              <a:xfrm>
                <a:off x="1366520" y="2109584"/>
                <a:ext cx="3897542" cy="843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E2C8927-713C-ED73-015A-21D14FD6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20" y="2109584"/>
                <a:ext cx="3897542" cy="843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B12F051-3102-14E9-8224-B4C735E8B4C5}"/>
                  </a:ext>
                </a:extLst>
              </p:cNvPr>
              <p:cNvSpPr txBox="1"/>
              <p:nvPr/>
            </p:nvSpPr>
            <p:spPr>
              <a:xfrm>
                <a:off x="1426838" y="2911641"/>
                <a:ext cx="261943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B12F051-3102-14E9-8224-B4C735E8B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38" y="2911641"/>
                <a:ext cx="261943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BF31676-D1B9-0236-8F07-1E6E602C6DC5}"/>
                  </a:ext>
                </a:extLst>
              </p:cNvPr>
              <p:cNvSpPr txBox="1"/>
              <p:nvPr/>
            </p:nvSpPr>
            <p:spPr>
              <a:xfrm>
                <a:off x="823793" y="2156889"/>
                <a:ext cx="6564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it-IT" sz="8000" dirty="0">
                  <a:solidFill>
                    <a:schemeClr val="bg1">
                      <a:lumMod val="6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BF31676-D1B9-0236-8F07-1E6E602C6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93" y="2156889"/>
                <a:ext cx="656413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571507B-BCA8-E963-3787-059D639313AF}"/>
              </a:ext>
            </a:extLst>
          </p:cNvPr>
          <p:cNvSpPr txBox="1"/>
          <p:nvPr/>
        </p:nvSpPr>
        <p:spPr>
          <a:xfrm>
            <a:off x="-1581041" y="2709609"/>
            <a:ext cx="41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PEFE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43B7073-C5FD-C491-36E6-EC24A82E3A14}"/>
                  </a:ext>
                </a:extLst>
              </p:cNvPr>
              <p:cNvSpPr txBox="1"/>
              <p:nvPr/>
            </p:nvSpPr>
            <p:spPr>
              <a:xfrm>
                <a:off x="284202" y="1526535"/>
                <a:ext cx="1385957" cy="393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43B7073-C5FD-C491-36E6-EC24A82E3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2" y="1526535"/>
                <a:ext cx="1385957" cy="393762"/>
              </a:xfrm>
              <a:prstGeom prst="rect">
                <a:avLst/>
              </a:prstGeom>
              <a:blipFill>
                <a:blip r:embed="rId8"/>
                <a:stretch>
                  <a:fillRect l="-1762" r="-3084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BAC921-7C09-37C9-9F68-347185BC96A9}"/>
                  </a:ext>
                </a:extLst>
              </p:cNvPr>
              <p:cNvSpPr txBox="1"/>
              <p:nvPr/>
            </p:nvSpPr>
            <p:spPr>
              <a:xfrm>
                <a:off x="7548880" y="2322807"/>
                <a:ext cx="993413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box>
                        <m:box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6BAC921-7C09-37C9-9F68-347185BC9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80" y="2322807"/>
                <a:ext cx="993413" cy="438453"/>
              </a:xfrm>
              <a:prstGeom prst="rect">
                <a:avLst/>
              </a:prstGeom>
              <a:blipFill>
                <a:blip r:embed="rId9"/>
                <a:stretch>
                  <a:fillRect l="-3067" r="-3067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51BA86F-77C8-D9BA-56A1-3A1929C4AB7E}"/>
                  </a:ext>
                </a:extLst>
              </p:cNvPr>
              <p:cNvSpPr txBox="1"/>
              <p:nvPr/>
            </p:nvSpPr>
            <p:spPr>
              <a:xfrm>
                <a:off x="2037581" y="5200099"/>
                <a:ext cx="4276107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51BA86F-77C8-D9BA-56A1-3A1929C4A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1" y="5200099"/>
                <a:ext cx="4276107" cy="6770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B958779-6714-8203-7F88-58C0C8244F0F}"/>
                  </a:ext>
                </a:extLst>
              </p:cNvPr>
              <p:cNvSpPr txBox="1"/>
              <p:nvPr/>
            </p:nvSpPr>
            <p:spPr>
              <a:xfrm>
                <a:off x="2414342" y="4190192"/>
                <a:ext cx="5382490" cy="63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B958779-6714-8203-7F88-58C0C824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342" y="4190192"/>
                <a:ext cx="5382490" cy="6301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482B547-6572-E645-CBDE-EE8147A9B10B}"/>
                  </a:ext>
                </a:extLst>
              </p:cNvPr>
              <p:cNvSpPr txBox="1"/>
              <p:nvPr/>
            </p:nvSpPr>
            <p:spPr>
              <a:xfrm>
                <a:off x="1052524" y="4122103"/>
                <a:ext cx="1544385" cy="856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it-IT" dirty="0"/>
                  <a:t>  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482B547-6572-E645-CBDE-EE8147A9B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24" y="4122103"/>
                <a:ext cx="1544385" cy="856838"/>
              </a:xfrm>
              <a:prstGeom prst="rect">
                <a:avLst/>
              </a:prstGeom>
              <a:blipFill>
                <a:blip r:embed="rId12"/>
                <a:stretch>
                  <a:fillRect l="-3953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2EA57BCA-6799-CC44-44EF-87C00488D94D}"/>
              </a:ext>
            </a:extLst>
          </p:cNvPr>
          <p:cNvSpPr/>
          <p:nvPr/>
        </p:nvSpPr>
        <p:spPr>
          <a:xfrm>
            <a:off x="2127071" y="4457590"/>
            <a:ext cx="990201" cy="1750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B751E9F-89AD-105B-6895-13BB1E7EC2A9}"/>
              </a:ext>
            </a:extLst>
          </p:cNvPr>
          <p:cNvSpPr txBox="1"/>
          <p:nvPr/>
        </p:nvSpPr>
        <p:spPr>
          <a:xfrm>
            <a:off x="5455226" y="640530"/>
            <a:ext cx="39362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Arial" panose="020B0604020202020204" pitchFamily="34" charset="0"/>
              </a:rPr>
              <a:t>M. 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Bojowald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, J. D. Reyes, R. 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Tibrewala</a:t>
            </a:r>
            <a:r>
              <a:rPr lang="en-US" sz="1100" b="0" i="0" dirty="0">
                <a:effectLst/>
                <a:latin typeface="Arial" panose="020B0604020202020204" pitchFamily="34" charset="0"/>
              </a:rPr>
              <a:t>  (2009)</a:t>
            </a:r>
            <a:endParaRPr lang="it-IT" sz="1100" b="0" i="0" dirty="0">
              <a:effectLst/>
              <a:latin typeface="Arial" panose="020B0604020202020204" pitchFamily="34" charset="0"/>
            </a:endParaRPr>
          </a:p>
          <a:p>
            <a:r>
              <a:rPr lang="it-IT" sz="1100" b="0" i="0" dirty="0">
                <a:effectLst/>
                <a:latin typeface="Arial" panose="020B0604020202020204" pitchFamily="34" charset="0"/>
              </a:rPr>
              <a:t>K.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Giesel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H.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Liu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E.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Rullit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, P. Singh, S. A. </a:t>
            </a:r>
            <a:r>
              <a:rPr lang="it-IT" sz="1100" b="0" i="0" dirty="0" err="1">
                <a:effectLst/>
                <a:latin typeface="Arial" panose="020B0604020202020204" pitchFamily="34" charset="0"/>
              </a:rPr>
              <a:t>Weigl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   (2023)</a:t>
            </a:r>
            <a:endParaRPr lang="it-IT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2554A9-B230-AF44-E505-1BB49FE14ACB}"/>
              </a:ext>
            </a:extLst>
          </p:cNvPr>
          <p:cNvSpPr txBox="1"/>
          <p:nvPr/>
        </p:nvSpPr>
        <p:spPr>
          <a:xfrm>
            <a:off x="7275789" y="4400879"/>
            <a:ext cx="1631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(LTB </a:t>
            </a:r>
            <a:r>
              <a:rPr lang="it-IT" sz="1200" dirty="0" err="1"/>
              <a:t>coordinates</a:t>
            </a:r>
            <a:r>
              <a:rPr lang="it-IT" sz="1200" dirty="0"/>
              <a:t>)</a:t>
            </a:r>
          </a:p>
        </p:txBody>
      </p:sp>
      <p:sp>
        <p:nvSpPr>
          <p:cNvPr id="13" name="Stella a 5 punte 12">
            <a:extLst>
              <a:ext uri="{FF2B5EF4-FFF2-40B4-BE49-F238E27FC236}">
                <a16:creationId xmlns:a16="http://schemas.microsoft.com/office/drawing/2014/main" id="{9177BD74-401F-2474-EF40-2D426D112CAC}"/>
              </a:ext>
            </a:extLst>
          </p:cNvPr>
          <p:cNvSpPr/>
          <p:nvPr/>
        </p:nvSpPr>
        <p:spPr>
          <a:xfrm>
            <a:off x="5414586" y="2448560"/>
            <a:ext cx="254694" cy="20908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tella a 5 punte 17">
            <a:extLst>
              <a:ext uri="{FF2B5EF4-FFF2-40B4-BE49-F238E27FC236}">
                <a16:creationId xmlns:a16="http://schemas.microsoft.com/office/drawing/2014/main" id="{5101CAC8-2AE1-92AA-F972-46BF9465814E}"/>
              </a:ext>
            </a:extLst>
          </p:cNvPr>
          <p:cNvSpPr/>
          <p:nvPr/>
        </p:nvSpPr>
        <p:spPr>
          <a:xfrm>
            <a:off x="1639679" y="5434077"/>
            <a:ext cx="254694" cy="20908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B5E6F8-0FBE-277F-00D2-C9695362C27B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5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 animBg="1"/>
      <p:bldP spid="5" grpId="0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062B7FF0-759E-AD40-2804-D19E85BB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E85F0CC-BFDA-9DCE-67AF-7393A4E3752A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8246882-D671-C7B4-9C9B-20C44016C5BE}"/>
                  </a:ext>
                </a:extLst>
              </p:cNvPr>
              <p:cNvSpPr txBox="1"/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effectLst/>
                    <a:latin typeface="Arial" panose="020B0604020202020204" pitchFamily="34" charset="0"/>
                  </a:rPr>
                  <a:t>Interior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≠0, </m:t>
                        </m:r>
                        <m:sSub>
                          <m:sSubPr>
                            <m:ctrlP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sz="20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800" b="0" i="0" dirty="0">
                  <a:effectLst/>
                  <a:latin typeface="Arial" panose="020B0604020202020204" pitchFamily="34" charset="0"/>
                </a:endParaRPr>
              </a:p>
              <a:p>
                <a:endParaRPr lang="pl-PL" sz="20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8246882-D671-C7B4-9C9B-20C44016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blipFill>
                <a:blip r:embed="rId4"/>
                <a:stretch>
                  <a:fillRect l="-1515" t="-8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DBBDDB4E-9FB7-6A98-706F-6A7FDAC74F01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2571EE34-DC52-E741-391F-E4F164E576A2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A2F1AB-3700-0CB8-C100-ACEFED5E3FB4}"/>
                  </a:ext>
                </a:extLst>
              </p:cNvPr>
              <p:cNvSpPr txBox="1"/>
              <p:nvPr/>
            </p:nvSpPr>
            <p:spPr>
              <a:xfrm>
                <a:off x="138939" y="3459459"/>
                <a:ext cx="9144001" cy="49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Friedmann </a:t>
                </a:r>
                <a:r>
                  <a:rPr lang="it-IT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dust</a:t>
                </a: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it-IT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ball</a:t>
                </a: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/>
                  <a:t>    </a:t>
                </a:r>
                <a:r>
                  <a:rPr lang="it-IT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it-IT" sz="18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</m:d>
                      </m:e>
                    </m:func>
                  </m:oMath>
                </a14:m>
                <a:endParaRPr lang="it-IT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3A2F1AB-3700-0CB8-C100-ACEFED5E3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9" y="3459459"/>
                <a:ext cx="9144001" cy="498213"/>
              </a:xfrm>
              <a:prstGeom prst="rect">
                <a:avLst/>
              </a:prstGeom>
              <a:blipFill>
                <a:blip r:embed="rId5"/>
                <a:stretch>
                  <a:fillRect l="-600"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23E655D-EF02-42C7-6DCE-9B827DDA4478}"/>
                  </a:ext>
                </a:extLst>
              </p:cNvPr>
              <p:cNvSpPr txBox="1"/>
              <p:nvPr/>
            </p:nvSpPr>
            <p:spPr>
              <a:xfrm>
                <a:off x="2371891" y="4251343"/>
                <a:ext cx="406720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23E655D-EF02-42C7-6DCE-9B827DDA4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91" y="4251343"/>
                <a:ext cx="4067204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F06CEC4-41F4-7195-EBF3-FF150C1290C8}"/>
                  </a:ext>
                </a:extLst>
              </p:cNvPr>
              <p:cNvSpPr txBox="1"/>
              <p:nvPr/>
            </p:nvSpPr>
            <p:spPr>
              <a:xfrm>
                <a:off x="2002778" y="1679602"/>
                <a:ext cx="5382490" cy="508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it-IT" sz="1600" b="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F06CEC4-41F4-7195-EBF3-FF150C12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778" y="1679602"/>
                <a:ext cx="5382490" cy="508024"/>
              </a:xfrm>
              <a:prstGeom prst="rect">
                <a:avLst/>
              </a:prstGeom>
              <a:blipFill>
                <a:blip r:embed="rId7"/>
                <a:stretch>
                  <a:fillRect l="-680" b="-36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B66F1BB7-70EA-834D-E993-5E262242B051}"/>
              </a:ext>
            </a:extLst>
          </p:cNvPr>
          <p:cNvSpPr/>
          <p:nvPr/>
        </p:nvSpPr>
        <p:spPr>
          <a:xfrm rot="5400000">
            <a:off x="3822891" y="2706749"/>
            <a:ext cx="990201" cy="1750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CE9524-D7AA-BD7F-CD93-9880AEE01D7E}"/>
                  </a:ext>
                </a:extLst>
              </p:cNvPr>
              <p:cNvSpPr txBox="1"/>
              <p:nvPr/>
            </p:nvSpPr>
            <p:spPr>
              <a:xfrm>
                <a:off x="4399111" y="2425814"/>
                <a:ext cx="2090784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 =−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CE9524-D7AA-BD7F-CD93-9880AEE0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111" y="2425814"/>
                <a:ext cx="2090784" cy="531684"/>
              </a:xfrm>
              <a:prstGeom prst="rect">
                <a:avLst/>
              </a:prstGeom>
              <a:blipFill>
                <a:blip r:embed="rId8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tella a 5 punte 10">
            <a:extLst>
              <a:ext uri="{FF2B5EF4-FFF2-40B4-BE49-F238E27FC236}">
                <a16:creationId xmlns:a16="http://schemas.microsoft.com/office/drawing/2014/main" id="{82D4A900-54BE-8827-8FC1-2F465B2BE156}"/>
              </a:ext>
            </a:extLst>
          </p:cNvPr>
          <p:cNvSpPr/>
          <p:nvPr/>
        </p:nvSpPr>
        <p:spPr>
          <a:xfrm>
            <a:off x="1875431" y="4485321"/>
            <a:ext cx="254694" cy="20908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9DAF6D6-F51C-CC76-B5C3-7F3C914240F0}"/>
                  </a:ext>
                </a:extLst>
              </p:cNvPr>
              <p:cNvSpPr txBox="1"/>
              <p:nvPr/>
            </p:nvSpPr>
            <p:spPr>
              <a:xfrm>
                <a:off x="2371891" y="5168045"/>
                <a:ext cx="5255036" cy="553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/>
                  <a:t>  (</a:t>
                </a:r>
                <a:r>
                  <a:rPr lang="it-IT" dirty="0" err="1"/>
                  <a:t>pressureless</a:t>
                </a:r>
                <a:r>
                  <a:rPr lang="it-IT" dirty="0"/>
                  <a:t> </a:t>
                </a:r>
                <a:r>
                  <a:rPr lang="it-IT" dirty="0" err="1"/>
                  <a:t>dust</a:t>
                </a:r>
                <a:r>
                  <a:rPr lang="it-IT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Classical</a:t>
                </a:r>
                <a:r>
                  <a:rPr lang="it-IT" dirty="0"/>
                  <a:t> Friedmann </a:t>
                </a:r>
                <a:r>
                  <a:rPr lang="it-IT" dirty="0" err="1"/>
                  <a:t>equation</a:t>
                </a:r>
                <a:r>
                  <a:rPr lang="it-IT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B9DAF6D6-F51C-CC76-B5C3-7F3C9142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91" y="5168045"/>
                <a:ext cx="5255036" cy="553293"/>
              </a:xfrm>
              <a:prstGeom prst="rect">
                <a:avLst/>
              </a:prstGeom>
              <a:blipFill>
                <a:blip r:embed="rId9"/>
                <a:stretch>
                  <a:fillRect l="-116" t="-49451" b="-439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A5F77E-534A-B11F-E4B1-02A81E0E1C01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 animBg="1"/>
      <p:bldP spid="12" grpId="0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7BA8C2C4-4D50-9315-30DC-0F7D29FE9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76815DF-8BE1-A288-1A59-CC064E6CE89C}"/>
              </a:ext>
            </a:extLst>
          </p:cNvPr>
          <p:cNvSpPr/>
          <p:nvPr/>
        </p:nvSpPr>
        <p:spPr>
          <a:xfrm>
            <a:off x="-1" y="1"/>
            <a:ext cx="9144001" cy="628759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253B040-4340-ECE5-2996-187BEC619A01}"/>
                  </a:ext>
                </a:extLst>
              </p:cNvPr>
              <p:cNvSpPr txBox="1"/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effectLst/>
                    <a:latin typeface="Arial" panose="020B0604020202020204" pitchFamily="34" charset="0"/>
                  </a:rPr>
                  <a:t>Static Exterior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it-IT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b="0" i="0" dirty="0">
                  <a:effectLst/>
                  <a:latin typeface="Arial" panose="020B0604020202020204" pitchFamily="34" charset="0"/>
                </a:endParaRPr>
              </a:p>
              <a:p>
                <a:endParaRPr lang="pl-PL" sz="2000" dirty="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253B040-4340-ECE5-2996-187BEC619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424935"/>
                <a:ext cx="8450478" cy="830997"/>
              </a:xfrm>
              <a:prstGeom prst="rect">
                <a:avLst/>
              </a:prstGeom>
              <a:blipFill>
                <a:blip r:embed="rId4"/>
                <a:stretch>
                  <a:fillRect l="-1515" t="-8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56;p1">
            <a:extLst>
              <a:ext uri="{FF2B5EF4-FFF2-40B4-BE49-F238E27FC236}">
                <a16:creationId xmlns:a16="http://schemas.microsoft.com/office/drawing/2014/main" id="{66204F7F-EA33-B4BD-D3C5-6398BA448D96}"/>
              </a:ext>
            </a:extLst>
          </p:cNvPr>
          <p:cNvSpPr/>
          <p:nvPr/>
        </p:nvSpPr>
        <p:spPr>
          <a:xfrm rot="5400000">
            <a:off x="-10647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" name="Google Shape;58;p1">
            <a:extLst>
              <a:ext uri="{FF2B5EF4-FFF2-40B4-BE49-F238E27FC236}">
                <a16:creationId xmlns:a16="http://schemas.microsoft.com/office/drawing/2014/main" id="{D1FDE052-B241-05C2-1075-6B5782041C75}"/>
              </a:ext>
            </a:extLst>
          </p:cNvPr>
          <p:cNvCxnSpPr/>
          <p:nvPr/>
        </p:nvCxnSpPr>
        <p:spPr>
          <a:xfrm>
            <a:off x="0" y="1100566"/>
            <a:ext cx="9172190" cy="106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50DBD80-F238-AF62-832A-8C0CDEE0F2F8}"/>
                  </a:ext>
                </a:extLst>
              </p:cNvPr>
              <p:cNvSpPr txBox="1"/>
              <p:nvPr/>
            </p:nvSpPr>
            <p:spPr>
              <a:xfrm>
                <a:off x="346760" y="1531299"/>
                <a:ext cx="3211392" cy="634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ad>
                            <m:radPr>
                              <m:degHide m:val="on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50DBD80-F238-AF62-832A-8C0CDEE0F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1531299"/>
                <a:ext cx="3211392" cy="634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428C1B2-5A01-F7B9-9A23-EDC588BD03F3}"/>
                  </a:ext>
                </a:extLst>
              </p:cNvPr>
              <p:cNvSpPr txBox="1"/>
              <p:nvPr/>
            </p:nvSpPr>
            <p:spPr>
              <a:xfrm>
                <a:off x="346760" y="2399579"/>
                <a:ext cx="2161874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428C1B2-5A01-F7B9-9A23-EDC588BD0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0" y="2399579"/>
                <a:ext cx="2161874" cy="526234"/>
              </a:xfrm>
              <a:prstGeom prst="rect">
                <a:avLst/>
              </a:prstGeom>
              <a:blipFill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75D3F14-FCBA-C8FF-298B-B66C5190B095}"/>
              </a:ext>
            </a:extLst>
          </p:cNvPr>
          <p:cNvSpPr/>
          <p:nvPr/>
        </p:nvSpPr>
        <p:spPr>
          <a:xfrm>
            <a:off x="2773680" y="2559797"/>
            <a:ext cx="617220" cy="147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C97BBA7-F7FF-F195-13D2-BBA62E375A2F}"/>
                  </a:ext>
                </a:extLst>
              </p:cNvPr>
              <p:cNvSpPr txBox="1"/>
              <p:nvPr/>
            </p:nvSpPr>
            <p:spPr>
              <a:xfrm>
                <a:off x="3460389" y="2453470"/>
                <a:ext cx="1056433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C97BBA7-F7FF-F195-13D2-BBA62E375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89" y="2453470"/>
                <a:ext cx="1056433" cy="377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DEA90C4-F1B1-08CC-9D28-B31F07AF8381}"/>
                  </a:ext>
                </a:extLst>
              </p:cNvPr>
              <p:cNvSpPr txBox="1"/>
              <p:nvPr/>
            </p:nvSpPr>
            <p:spPr>
              <a:xfrm>
                <a:off x="255154" y="3072676"/>
                <a:ext cx="329615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1DEA90C4-F1B1-08CC-9D28-B31F07AF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4" y="3072676"/>
                <a:ext cx="3296159" cy="677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A4AA65A-8460-AA15-C70A-588E562C2CDD}"/>
                  </a:ext>
                </a:extLst>
              </p:cNvPr>
              <p:cNvSpPr txBox="1"/>
              <p:nvPr/>
            </p:nvSpPr>
            <p:spPr>
              <a:xfrm>
                <a:off x="-1795768" y="4321240"/>
                <a:ext cx="81968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A4AA65A-8460-AA15-C70A-588E562C2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5768" y="4321240"/>
                <a:ext cx="8196831" cy="276999"/>
              </a:xfrm>
              <a:prstGeom prst="rect">
                <a:avLst/>
              </a:prstGeom>
              <a:blipFill>
                <a:blip r:embed="rId10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000F9FB-7024-F9D2-1F3C-26BCE490BBB3}"/>
                  </a:ext>
                </a:extLst>
              </p:cNvPr>
              <p:cNvSpPr txBox="1"/>
              <p:nvPr/>
            </p:nvSpPr>
            <p:spPr>
              <a:xfrm>
                <a:off x="274024" y="4824276"/>
                <a:ext cx="8196831" cy="467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18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Schwarzschild </a:t>
                </a:r>
                <a:r>
                  <a:rPr lang="it-IT" sz="1800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coordinates</a:t>
                </a:r>
                <a:r>
                  <a:rPr lang="it-IT" sz="18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8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000F9FB-7024-F9D2-1F3C-26BCE490B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4" y="4824276"/>
                <a:ext cx="8196831" cy="467564"/>
              </a:xfrm>
              <a:prstGeom prst="rect">
                <a:avLst/>
              </a:prstGeom>
              <a:blipFill>
                <a:blip r:embed="rId11"/>
                <a:stretch>
                  <a:fillRect l="-1784" b="-103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7564C26-60F8-3D1B-711C-32490DE925F1}"/>
                  </a:ext>
                </a:extLst>
              </p:cNvPr>
              <p:cNvSpPr txBox="1"/>
              <p:nvPr/>
            </p:nvSpPr>
            <p:spPr>
              <a:xfrm>
                <a:off x="2498139" y="5439933"/>
                <a:ext cx="3090526" cy="95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18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  <a:p>
                <a:endParaRPr lang="it-IT" sz="18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7564C26-60F8-3D1B-711C-32490DE92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9" y="5439933"/>
                <a:ext cx="3090526" cy="9540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3A61800-982B-591D-B88B-9C179CB0F1FB}"/>
                  </a:ext>
                </a:extLst>
              </p:cNvPr>
              <p:cNvSpPr txBox="1"/>
              <p:nvPr/>
            </p:nvSpPr>
            <p:spPr>
              <a:xfrm>
                <a:off x="3973073" y="3279616"/>
                <a:ext cx="1076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box>
                        <m:box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C3A61800-982B-591D-B88B-9C179CB0F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73" y="3279616"/>
                <a:ext cx="1076960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7AB9D99-5C86-0E66-89FD-C829DABA0B4B}"/>
                  </a:ext>
                </a:extLst>
              </p:cNvPr>
              <p:cNvSpPr txBox="1"/>
              <p:nvPr/>
            </p:nvSpPr>
            <p:spPr>
              <a:xfrm>
                <a:off x="3388526" y="1680889"/>
                <a:ext cx="6520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7AB9D99-5C86-0E66-89FD-C829DABA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526" y="1680889"/>
                <a:ext cx="6520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C6F1470-9CCD-0E43-3A5B-D174FDFDD5C8}"/>
                  </a:ext>
                </a:extLst>
              </p:cNvPr>
              <p:cNvSpPr txBox="1"/>
              <p:nvPr/>
            </p:nvSpPr>
            <p:spPr>
              <a:xfrm>
                <a:off x="5018873" y="2297140"/>
                <a:ext cx="6564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it-IT" sz="8000" dirty="0">
                  <a:solidFill>
                    <a:schemeClr val="bg1">
                      <a:lumMod val="6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C6F1470-9CCD-0E43-3A5B-D174FDFDD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73" y="2297140"/>
                <a:ext cx="656413" cy="12311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ED43D1-1825-8008-15DC-7D86ACFE2CE4}"/>
              </a:ext>
            </a:extLst>
          </p:cNvPr>
          <p:cNvSpPr txBox="1"/>
          <p:nvPr/>
        </p:nvSpPr>
        <p:spPr>
          <a:xfrm>
            <a:off x="5675286" y="2755205"/>
            <a:ext cx="321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metric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by </a:t>
            </a:r>
            <a:r>
              <a:rPr lang="it-IT" dirty="0" err="1"/>
              <a:t>these</a:t>
            </a:r>
            <a:r>
              <a:rPr lang="it-IT" dirty="0"/>
              <a:t> 2 </a:t>
            </a:r>
            <a:r>
              <a:rPr lang="it-IT" dirty="0" err="1"/>
              <a:t>expressions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54C646-DEEC-5025-D946-07B0530F3425}"/>
              </a:ext>
            </a:extLst>
          </p:cNvPr>
          <p:cNvSpPr txBox="1"/>
          <p:nvPr/>
        </p:nvSpPr>
        <p:spPr>
          <a:xfrm>
            <a:off x="-10391" y="6457698"/>
            <a:ext cx="73956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solidFill>
                  <a:schemeClr val="tx1"/>
                </a:solidFill>
                <a:latin typeface="+mj-lt"/>
              </a:rPr>
              <a:t>Seventeenth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Marcel Grossmann Meeting – Pescara, 7-12 </a:t>
            </a:r>
            <a:r>
              <a:rPr lang="it-IT" sz="1100" dirty="0" err="1">
                <a:solidFill>
                  <a:schemeClr val="tx1"/>
                </a:solidFill>
                <a:latin typeface="+mj-lt"/>
              </a:rPr>
              <a:t>July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 2024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0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6" grpId="0"/>
      <p:bldP spid="19" grpId="0"/>
      <p:bldP spid="22" grpId="0"/>
      <p:bldP spid="23" grpId="0"/>
      <p:bldP spid="25" grpId="0"/>
      <p:bldP spid="27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Motyw_prezentacji_UW_logotyp angielski">
  <a:themeElements>
    <a:clrScheme name="Niestandardowy 4">
      <a:dk1>
        <a:srgbClr val="000000"/>
      </a:dk1>
      <a:lt1>
        <a:srgbClr val="FFFFFF"/>
      </a:lt1>
      <a:dk2>
        <a:srgbClr val="00447A"/>
      </a:dk2>
      <a:lt2>
        <a:srgbClr val="FFFFFF"/>
      </a:lt2>
      <a:accent1>
        <a:srgbClr val="0092CE"/>
      </a:accent1>
      <a:accent2>
        <a:srgbClr val="F9B531"/>
      </a:accent2>
      <a:accent3>
        <a:srgbClr val="C4D121"/>
      </a:accent3>
      <a:accent4>
        <a:srgbClr val="E76153"/>
      </a:accent4>
      <a:accent5>
        <a:srgbClr val="34BCE5"/>
      </a:accent5>
      <a:accent6>
        <a:srgbClr val="A6DBF4"/>
      </a:accent6>
      <a:hlink>
        <a:srgbClr val="00589B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Microsoft Office PowerPoint</Application>
  <PresentationFormat>Presentazione su schermo (4:3)</PresentationFormat>
  <Paragraphs>257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Cambria Math</vt:lpstr>
      <vt:lpstr>Roboto Medium</vt:lpstr>
      <vt:lpstr>Arial</vt:lpstr>
      <vt:lpstr>Calibri</vt:lpstr>
      <vt:lpstr>Algerian</vt:lpstr>
      <vt:lpstr>Roboto Light</vt:lpstr>
      <vt:lpstr>Motyw_prezentacji_UW_logotyp angielski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Luca Cafaro</cp:lastModifiedBy>
  <cp:revision>113</cp:revision>
  <dcterms:created xsi:type="dcterms:W3CDTF">2017-02-20T13:47:12Z</dcterms:created>
  <dcterms:modified xsi:type="dcterms:W3CDTF">2024-07-09T08:20:15Z</dcterms:modified>
</cp:coreProperties>
</file>