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37" r:id="rId4"/>
    <p:sldMasterId id="2147483796" r:id="rId5"/>
    <p:sldMasterId id="2147483821" r:id="rId6"/>
    <p:sldMasterId id="2147484270" r:id="rId7"/>
    <p:sldMasterId id="2147484312" r:id="rId8"/>
    <p:sldMasterId id="2147484326" r:id="rId9"/>
    <p:sldMasterId id="2147484354" r:id="rId10"/>
    <p:sldMasterId id="2147484424" r:id="rId11"/>
    <p:sldMasterId id="2147484462" r:id="rId12"/>
  </p:sldMasterIdLst>
  <p:notesMasterIdLst>
    <p:notesMasterId r:id="rId69"/>
  </p:notesMasterIdLst>
  <p:sldIdLst>
    <p:sldId id="3430" r:id="rId13"/>
    <p:sldId id="3523" r:id="rId14"/>
    <p:sldId id="3524" r:id="rId15"/>
    <p:sldId id="3664" r:id="rId16"/>
    <p:sldId id="3597" r:id="rId17"/>
    <p:sldId id="3598" r:id="rId18"/>
    <p:sldId id="3640" r:id="rId19"/>
    <p:sldId id="3611" r:id="rId20"/>
    <p:sldId id="3600" r:id="rId21"/>
    <p:sldId id="3601" r:id="rId22"/>
    <p:sldId id="3602" r:id="rId23"/>
    <p:sldId id="3603" r:id="rId24"/>
    <p:sldId id="3604" r:id="rId25"/>
    <p:sldId id="3608" r:id="rId26"/>
    <p:sldId id="3609" r:id="rId27"/>
    <p:sldId id="3482" r:id="rId28"/>
    <p:sldId id="3637" r:id="rId29"/>
    <p:sldId id="3613" r:id="rId30"/>
    <p:sldId id="3568" r:id="rId31"/>
    <p:sldId id="3656" r:id="rId32"/>
    <p:sldId id="3443" r:id="rId33"/>
    <p:sldId id="3444" r:id="rId34"/>
    <p:sldId id="3447" r:id="rId35"/>
    <p:sldId id="3448" r:id="rId36"/>
    <p:sldId id="3596" r:id="rId37"/>
    <p:sldId id="3572" r:id="rId38"/>
    <p:sldId id="3651" r:id="rId39"/>
    <p:sldId id="3614" r:id="rId40"/>
    <p:sldId id="3667" r:id="rId41"/>
    <p:sldId id="3654" r:id="rId42"/>
    <p:sldId id="3668" r:id="rId43"/>
    <p:sldId id="3655" r:id="rId44"/>
    <p:sldId id="3653" r:id="rId45"/>
    <p:sldId id="3665" r:id="rId46"/>
    <p:sldId id="3666" r:id="rId47"/>
    <p:sldId id="3573" r:id="rId48"/>
    <p:sldId id="3574" r:id="rId49"/>
    <p:sldId id="3580" r:id="rId50"/>
    <p:sldId id="3583" r:id="rId51"/>
    <p:sldId id="3662" r:id="rId52"/>
    <p:sldId id="3657" r:id="rId53"/>
    <p:sldId id="3658" r:id="rId54"/>
    <p:sldId id="3646" r:id="rId55"/>
    <p:sldId id="3612" r:id="rId56"/>
    <p:sldId id="3638" r:id="rId57"/>
    <p:sldId id="3515" r:id="rId58"/>
    <p:sldId id="3516" r:id="rId59"/>
    <p:sldId id="3517" r:id="rId60"/>
    <p:sldId id="3518" r:id="rId61"/>
    <p:sldId id="3519" r:id="rId62"/>
    <p:sldId id="3631" r:id="rId63"/>
    <p:sldId id="3632" r:id="rId64"/>
    <p:sldId id="3633" r:id="rId65"/>
    <p:sldId id="3634" r:id="rId66"/>
    <p:sldId id="3635" r:id="rId67"/>
    <p:sldId id="3636" r:id="rId68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66"/>
    <a:srgbClr val="00CC99"/>
    <a:srgbClr val="0000FF"/>
    <a:srgbClr val="FF9933"/>
    <a:srgbClr val="FFCC99"/>
    <a:srgbClr val="FF3300"/>
    <a:srgbClr val="FFFF00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63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70cbdb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170cbdb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>
                <a:latin typeface="Arial"/>
                <a:ea typeface="Arial"/>
                <a:cs typeface="Arial"/>
                <a:sym typeface="Arial"/>
              </a:rPr>
              <a:t>With THESEUS &amp; 2G++ we will move from GW+EM studies of single cases to a statistical approach, starting to build the full picture of compact binary coalescences and to answer  questions that with 3G will find full confirmation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81" name="Google Shape;81;gd170cbdb16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ts val="1400"/>
                <a:buFontTx/>
                <a:buNone/>
                <a:tabLst/>
                <a:defRPr/>
              </a:pPr>
              <a:t>30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14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77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700" dirty="0" err="1"/>
              <a:t>Presenter’s</a:t>
            </a:r>
            <a:r>
              <a:rPr lang="it-IT" sz="1700" dirty="0"/>
              <a:t> note:</a:t>
            </a:r>
          </a:p>
          <a:p>
            <a:endParaRPr lang="it-IT" sz="1700" dirty="0"/>
          </a:p>
          <a:p>
            <a:endParaRPr lang="it-IT" sz="1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16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700" dirty="0" err="1"/>
              <a:t>Presenter’s</a:t>
            </a:r>
            <a:r>
              <a:rPr lang="it-IT" sz="1700" dirty="0"/>
              <a:t> note:</a:t>
            </a:r>
          </a:p>
          <a:p>
            <a:endParaRPr lang="it-IT" sz="1700" dirty="0"/>
          </a:p>
          <a:p>
            <a:endParaRPr lang="it-IT" sz="1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038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1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b56f58f1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b56f58f1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550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1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57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4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680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33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19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98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3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582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2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32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14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38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09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42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8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90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1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3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21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22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9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8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5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576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42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39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97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47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56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73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28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1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59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41796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2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4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5" y="6249153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4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057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91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2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896137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12565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29466-EC7C-45A9-955E-8AB7E2A45108}" type="slidenum">
              <a:rPr kumimoji="0" lang="it-IT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57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785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7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385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8403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1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4" y="6249151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3" y="446075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0282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02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89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6951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7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7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3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8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8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35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05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0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80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37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2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36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0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94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9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9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8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92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10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2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96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34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04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68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9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3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001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2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01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56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96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9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0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05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59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601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5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8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21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09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66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014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50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5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5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5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9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53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73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20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20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9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17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49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7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4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6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8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7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5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2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7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sv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2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46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0.png"/><Relationship Id="rId5" Type="http://schemas.openxmlformats.org/officeDocument/2006/relationships/image" Target="../media/image139.emf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40.png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0.png"/><Relationship Id="rId5" Type="http://schemas.openxmlformats.org/officeDocument/2006/relationships/image" Target="../media/image143.png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52400" y="330875"/>
            <a:ext cx="8863178" cy="138499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Multi-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messenger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astrophysics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with future GRB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space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missions</a:t>
            </a:r>
            <a:endParaRPr lang="it-IT" sz="42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1973209" y="2572046"/>
            <a:ext cx="53278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 </a:t>
            </a:r>
            <a:endParaRPr lang="it-IT" altLang="it-IT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Pescara</a:t>
            </a: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11th </a:t>
            </a:r>
            <a:r>
              <a:rPr lang="it-IT" altLang="it-IT" sz="28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July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2024</a:t>
            </a:r>
            <a:endParaRPr lang="it-IT" altLang="it-IT" sz="2800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2690977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9663" y="2493686"/>
            <a:ext cx="1621114" cy="1621114"/>
          </a:xfrm>
          <a:prstGeom prst="rect">
            <a:avLst/>
          </a:prstGeom>
          <a:ln/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t="1" b="76364"/>
          <a:stretch/>
        </p:blipFill>
        <p:spPr>
          <a:xfrm>
            <a:off x="152399" y="5203452"/>
            <a:ext cx="8863179" cy="1349748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91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5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JWST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ELTs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71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1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2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multi-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3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" y="2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Short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multi-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6959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5" y="1812925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6" y="2456517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3" y="2909762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2" y="3161036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9" y="2784082"/>
            <a:ext cx="2818371" cy="1739379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188893"/>
            <a:ext cx="90011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GRB: a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phenomenon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multi-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(and </a:t>
            </a:r>
            <a:r>
              <a:rPr kumimoji="0" lang="it-IT" altLang="it-IT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  <a:endParaRPr kumimoji="0" lang="it-IT" altLang="it-IT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8" y="3833092"/>
            <a:ext cx="3103687" cy="21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progress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near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future (’20s)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9166" y="914400"/>
            <a:ext cx="8792434" cy="5715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Continuing operations of current main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(Swift, Fermi,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Konus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-WIND, GECAM, HXMT, MAXI,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GRBalpha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…)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ew / near future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(EP, SVOM, POLAR-2, COSI, …) and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cubesats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networks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(e.g., HERMES)</a:t>
            </a:r>
            <a:endParaRPr lang="en-GB" altLang="it-IT" sz="2400" dirty="0" smtClean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Synergies with new / growing on-ground very large facilities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(late ’20s): JWST, ELT, LSST, CTA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, SKA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upgraded 2</a:t>
            </a:r>
            <a:r>
              <a:rPr lang="en-GB" altLang="it-IT" sz="2400" baseline="30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nd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 generation GW and neutrino detectors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Main improvements on GRB physics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incremental progress in GRB cosmology, little progress in multi-messenger astrophysics </a:t>
            </a:r>
            <a:r>
              <a:rPr lang="en-GB" altLang="it-IT" sz="2600" b="1" u="sng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(mostly limited by capabilities of 2G detectors)</a:t>
            </a:r>
            <a:endParaRPr lang="en-GB" altLang="it-IT" sz="2600" u="sng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‘30s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(under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ESA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as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candidate M7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1444122"/>
            <a:ext cx="9144000" cy="26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5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19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small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69" y="2895600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consortium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Germany, UK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France,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Switzerland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Spain,  Poland, Denmark, Belgium, Czech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Republic, The Netherlands, Norway, Slovenia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 (+ Hungary?)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Santangelo (Un. Tuebingen, D),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O’Brien (Un. Leicester, UK),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Gotz (CEA-Paris, France),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Bozzo (Un. Genève, CH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1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69" y="5410200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0"/>
            <a:ext cx="83377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26274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7884"/>
            <a:ext cx="9144000" cy="5220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E8C8-3F20-CD05-DEA8-63837AC4B2A4}"/>
              </a:ext>
            </a:extLst>
          </p:cNvPr>
          <p:cNvSpPr txBox="1"/>
          <p:nvPr/>
        </p:nvSpPr>
        <p:spPr>
          <a:xfrm>
            <a:off x="1" y="838200"/>
            <a:ext cx="586739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Probe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early Universe (first stars, first galaxies, cosmic reionization)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by unveiling and exploiting the population of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extremely distant cosmic                Gamma - Ray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Bursts (GRB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Provide a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fundamental contribution to multi-messenger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astrophysics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through 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produced by merging neutron stars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other X/gamma-ray transient sources</a:t>
            </a: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1"/>
            <a:ext cx="3275625" cy="2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200" y="76200"/>
            <a:ext cx="88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core science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goals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B67280-7ECE-C942-8D87-7A0EA0EDA9C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/>
        </p:blipFill>
        <p:spPr bwMode="auto">
          <a:xfrm>
            <a:off x="5791199" y="719346"/>
            <a:ext cx="3429000" cy="3395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56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2" y="3521986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5" y="4261414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1" y="328510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69" y="420545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4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22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676402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509867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7" y="761371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2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5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655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short GRB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over large FOV with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arcmin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Kilonova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arcsec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characterization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Possible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weaker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isotropic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X-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ray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emission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r>
              <a:rPr lang="en-US" altLang="it-IT" sz="2600" dirty="0" smtClean="0">
                <a:latin typeface="Book Antiqua" panose="02040602050305030304" pitchFamily="18" charset="0"/>
                <a:ea typeface="Arial" charset="0"/>
                <a:cs typeface="Arial" charset="0"/>
              </a:rPr>
              <a:t>Late ’30s: </a:t>
            </a:r>
            <a:r>
              <a:rPr lang="en-US" altLang="it-IT" sz="2600" dirty="0">
                <a:latin typeface="Book Antiqua" panose="02040602050305030304" pitchFamily="18" charset="0"/>
                <a:ea typeface="Arial" charset="0"/>
                <a:cs typeface="Arial" charset="0"/>
              </a:rPr>
              <a:t>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24881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8" y="2600274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2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6" y="2100374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7" y="2101265"/>
            <a:ext cx="11574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2" y="2905454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2" y="2356731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3" y="2422029"/>
            <a:ext cx="49811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+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ET in 3 years: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7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28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7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0" y="4398217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3" y="4436593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Higher redshift events –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/𝛾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likely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route to 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detection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larger statistical studies including source evolution,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probe of dark energy and test modified gravity on cosmological scales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5" y="609600"/>
            <a:ext cx="87757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Recently revealed population of apparently long-duration GRBs accompanied by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kilonova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events, indicating a NS binary merger progenitor.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Long-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from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compact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binary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mergers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45124B-24EB-8552-9D5C-FE3B78D7E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88" y="4419600"/>
            <a:ext cx="4038140" cy="2214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690EA2-DA29-D734-A7A4-6FBD9D324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1261" b="10971"/>
          <a:stretch/>
        </p:blipFill>
        <p:spPr>
          <a:xfrm>
            <a:off x="4822784" y="1808149"/>
            <a:ext cx="3986644" cy="2459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18B3A5-66EF-26FA-3132-62F150707A59}"/>
              </a:ext>
            </a:extLst>
          </p:cNvPr>
          <p:cNvSpPr/>
          <p:nvPr/>
        </p:nvSpPr>
        <p:spPr>
          <a:xfrm>
            <a:off x="91346" y="2160925"/>
            <a:ext cx="44881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 211211A at d~350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Mpc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Rastinejad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et al. 2022)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 230307A at d~280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Mpc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(Levan et al. 2023 in press)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Conclude: enhanced rate of binary 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mergers</a:t>
            </a:r>
            <a:r>
              <a:rPr kumimoji="0" lang="en-GB" sz="2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simultaneously detected by </a:t>
            </a:r>
            <a:r>
              <a:rPr lang="en-GB" sz="2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ET and 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THESEUS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16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3477C3-1753-EE77-E8D4-6AEC23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0619"/>
            <a:ext cx="8077443" cy="45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170cbdb16_0_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5" name="Google Shape;85;gd170cbdb16_0_71"/>
          <p:cNvSpPr/>
          <p:nvPr/>
        </p:nvSpPr>
        <p:spPr>
          <a:xfrm>
            <a:off x="0" y="772463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THESEUS &amp;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3G 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SCIENCE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6" name="Google Shape;86;gd170cbdb16_0_71"/>
          <p:cNvSpPr txBox="1"/>
          <p:nvPr/>
        </p:nvSpPr>
        <p:spPr>
          <a:xfrm>
            <a:off x="894945" y="1852420"/>
            <a:ext cx="72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gd170cbdb16_0_71"/>
          <p:cNvGraphicFramePr/>
          <p:nvPr>
            <p:extLst/>
          </p:nvPr>
        </p:nvGraphicFramePr>
        <p:xfrm>
          <a:off x="682713" y="1414947"/>
          <a:ext cx="8158525" cy="45731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6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Main</a:t>
                      </a:r>
                      <a:r>
                        <a:rPr lang="it-IT" sz="1800" u="none" strike="noStrike" cap="none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topics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THESEUS role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What will we learn?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compact binaries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short GRB+GW detection and localization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jet formation mechanism/efficiency, remnant nature, NS EoS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plasma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accurate sky coordinates of GW events associated with misaligned afterglows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Jet propagation, jet structure and its universality, NSBH vs NSNS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kilonova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   </a:t>
                      </a: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sky coordinates 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of GW events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</a:t>
                      </a: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ole of NS-NS/NSBH in r-process element nucleosynthesis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  <a:extLst>
                            <a:ext uri="http://customooxmlschemas.google.com/">
      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        </a:ext>
                          </a:extLst>
                        </a:rPr>
                        <a:t>Fundamental physics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Identify counterparts for events at z&gt;0.3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Tests of modified gravity theories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Cosmology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sky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coordinates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of GW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events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allowing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redshift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measurement</a:t>
                      </a:r>
                      <a:endParaRPr sz="1600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Independent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H</a:t>
                      </a:r>
                      <a:r>
                        <a:rPr lang="it-IT" sz="11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0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67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" y="0"/>
            <a:ext cx="9218807" cy="69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GRB</a:t>
            </a:r>
            <a:r>
              <a:rPr kumimoji="0" lang="it-IT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5" y="5781978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5" y="6324600"/>
            <a:ext cx="3326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ET collaboration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cosmology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702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GW vs. light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speed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2" y="2438400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68087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69" y="1752600"/>
            <a:ext cx="397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0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it-IT" sz="2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-C| / C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2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-16</a:t>
            </a:r>
            <a:endParaRPr kumimoji="0" lang="it-IT" sz="26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GW170817/GRB170817A, D ~ 40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5" y="5351444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6" y="5843238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247BA5-6E1E-5D4E-9BC1-15071CAC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71016" y="1452820"/>
            <a:ext cx="3362633" cy="1383773"/>
          </a:xfrm>
          <a:prstGeom prst="roundRect">
            <a:avLst>
              <a:gd name="adj" fmla="val 9374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30D401-E706-844B-9402-2ECAD94C4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4" r="4327"/>
          <a:stretch/>
        </p:blipFill>
        <p:spPr>
          <a:xfrm>
            <a:off x="1607187" y="3222905"/>
            <a:ext cx="2801537" cy="280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FB5B83-0D5E-A149-AF34-1F566F15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771" y="3222904"/>
            <a:ext cx="2801537" cy="280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103C0-5793-4C07-BD6E-485119D467ED}"/>
              </a:ext>
            </a:extLst>
          </p:cNvPr>
          <p:cNvSpPr txBox="1"/>
          <p:nvPr/>
        </p:nvSpPr>
        <p:spPr>
          <a:xfrm>
            <a:off x="2969338" y="1549176"/>
            <a:ext cx="3264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Core-collapse stars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Gamma-ray Repeaters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Unexpected transients…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</a:t>
            </a:r>
            <a:r>
              <a:rPr lang="en-GB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247BA5-6E1E-5D4E-9BC1-15071CAC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71016" y="1452820"/>
            <a:ext cx="3362633" cy="1383773"/>
          </a:xfrm>
          <a:prstGeom prst="roundRect">
            <a:avLst>
              <a:gd name="adj" fmla="val 9374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30D401-E706-844B-9402-2ECAD94C4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4" r="4327"/>
          <a:stretch/>
        </p:blipFill>
        <p:spPr>
          <a:xfrm>
            <a:off x="1607187" y="3222905"/>
            <a:ext cx="2801537" cy="280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FB5B83-0D5E-A149-AF34-1F566F15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771" y="3222904"/>
            <a:ext cx="2801537" cy="280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103C0-5793-4C07-BD6E-485119D467ED}"/>
              </a:ext>
            </a:extLst>
          </p:cNvPr>
          <p:cNvSpPr txBox="1"/>
          <p:nvPr/>
        </p:nvSpPr>
        <p:spPr>
          <a:xfrm>
            <a:off x="2969338" y="1549176"/>
            <a:ext cx="3264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Core-collapse stars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Gamma-ray Repeaters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Unexpected transients…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69338" y="1828800"/>
            <a:ext cx="3264311" cy="9207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4" y="3581400"/>
            <a:ext cx="4252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3" y="3581400"/>
            <a:ext cx="45308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central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engine, sub-classes &amp; progenitors,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c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osmological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parameters &amp; fundamental physics </a:t>
            </a:r>
            <a:endParaRPr kumimoji="0" lang="en-US" altLang="it-IT" sz="23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kumimoji="0" lang="en-US" altLang="it-IT" sz="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tudy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of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rovide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a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for fast transient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events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with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capabilities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guest-observer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programmes</a:t>
            </a:r>
            <a:endParaRPr kumimoji="0" lang="en-US" altLang="it-IT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1925" y="1524000"/>
            <a:ext cx="88392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" y="76200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crucial synergies in the late ‘30s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3" y="587377"/>
            <a:ext cx="70961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02" y="5689939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«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M7» 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timeline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allow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widely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broaden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scientific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impact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taking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advantage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perfectly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matched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with major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facilities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operative in the 2030s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(e.g., 3G GW detectors)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2400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3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</a:t>
            </a:r>
            <a:r>
              <a:rPr lang="it-IT" altLang="it-IT" sz="3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ummary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2" y="415801"/>
            <a:ext cx="89154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are a key phenomenon for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astrophysics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 physics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 generation GRB missions </a:t>
            </a:r>
            <a:r>
              <a:rPr lang="en-US" altLang="it-IT" sz="8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ike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THESEUS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under study by ESA (M7 Phase-A) </a:t>
            </a:r>
            <a:r>
              <a:rPr lang="en-US" altLang="it-IT" sz="8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aim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ully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exploit these potentialities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providing a substantial contribution to extreme GRB physics and time-domain astronomy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altLang="it-IT" sz="8400" noProof="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‘30s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timeline will allow an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unprecedented great synergy with future very large observing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facilities  in the </a:t>
            </a:r>
            <a:r>
              <a:rPr kumimoji="0" lang="en-US" altLang="it-IT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e.m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and multi messenger domains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enhancing their scientific return and  fully exploiting</a:t>
            </a:r>
            <a:r>
              <a:rPr kumimoji="0" lang="en-US" altLang="it-IT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investments put in them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very strong </a:t>
            </a:r>
            <a:r>
              <a:rPr kumimoji="0" lang="en-US" sz="8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synergy </a:t>
            </a: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with Einstein Telescope and</a:t>
            </a:r>
            <a:r>
              <a:rPr kumimoji="0" lang="en-US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possibly cosmic explorer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will provide a </a:t>
            </a:r>
            <a:r>
              <a:rPr kumimoji="0" lang="en-US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breakthough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in multi-messenger astrophysics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  <a:r>
              <a:rPr kumimoji="0" lang="en-US" alt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ESA/M5 Phase 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study and selected for M7 Phase A (-&gt;2037)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SPIE articles on instruments,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Adv.Sp.Res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&amp;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Exp.Astr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articles on science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http</a:t>
            </a:r>
            <a:r>
              <a:rPr kumimoji="0" lang="it-IT" sz="8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://www.isdc.unige.ch/theseus/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800" b="0" i="0" u="sng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6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691" y="5410200"/>
            <a:ext cx="8915400" cy="11430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95600"/>
            <a:ext cx="7980363" cy="914400"/>
          </a:xfrm>
        </p:spPr>
        <p:txBody>
          <a:bodyPr/>
          <a:lstStyle/>
          <a:p>
            <a:r>
              <a:rPr lang="it-IT" altLang="it-IT" sz="6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 smtClean="0">
                <a:solidFill>
                  <a:srgbClr val="FF0000"/>
                </a:solidFill>
              </a:rPr>
              <a:t/>
            </a:r>
            <a:br>
              <a:rPr lang="it-IT" altLang="it-IT" sz="4000" b="1" dirty="0" smtClean="0">
                <a:solidFill>
                  <a:srgbClr val="FF0000"/>
                </a:solidFill>
              </a:rPr>
            </a:br>
            <a:r>
              <a:rPr lang="it-IT" altLang="it-IT" sz="4000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4294967295"/>
          </p:nvPr>
        </p:nvSpPr>
        <p:spPr>
          <a:xfrm>
            <a:off x="4478375" y="1295400"/>
            <a:ext cx="4370400" cy="5673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600"/>
              </a:spcAft>
              <a:buSzPts val="523"/>
              <a:buNone/>
            </a:pPr>
            <a:r>
              <a:rPr lang="es" sz="2025" b="1" dirty="0">
                <a:solidFill>
                  <a:schemeClr val="dk2"/>
                </a:solidFill>
              </a:rPr>
              <a:t>The binary-driven hypernova model</a:t>
            </a:r>
            <a:endParaRPr sz="655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1" y="2008075"/>
            <a:ext cx="4720749" cy="16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-1" t="1" r="74629" b="47478"/>
          <a:stretch/>
        </p:blipFill>
        <p:spPr>
          <a:xfrm>
            <a:off x="121744" y="1579050"/>
            <a:ext cx="1922331" cy="46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031175" y="5255001"/>
            <a:ext cx="51129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" sz="12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Bianco et al., ApJ 2024; Aimuratov et al. ApJ 2023; Rueda, et al., ApJ 2022; Ruffini, et al., MNRAS 2021; Moradi, et al., A&amp;A 2021; Rueda, et al., ApJ 2020; Rueda &amp; Ruffini, EPJC 2020; Ruffini, et al., ApJ 2019; Becerra, et al., ApJ 2019; Ruffini, et al., ApJ 2018; Ruffini, et al., ApJ 2018; Becerra, et al., ApJ 2016; Fryer et al., PRL 2015;  Fryer, et al., APJL 2014; Rueda &amp; Ruffini, APJL 2012</a:t>
            </a:r>
            <a:endParaRPr sz="1200" i="1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5142" t="35793" r="7120" b="8436"/>
          <a:stretch/>
        </p:blipFill>
        <p:spPr>
          <a:xfrm>
            <a:off x="3581400" y="1831306"/>
            <a:ext cx="5746995" cy="2740694"/>
          </a:xfrm>
          <a:prstGeom prst="rect">
            <a:avLst/>
          </a:prstGeom>
        </p:spPr>
      </p:pic>
      <p:pic>
        <p:nvPicPr>
          <p:cNvPr id="14" name="Google Shape;57;p13"/>
          <p:cNvPicPr preferRelativeResize="0"/>
          <p:nvPr/>
        </p:nvPicPr>
        <p:blipFill rotWithShape="1">
          <a:blip r:embed="rId4">
            <a:alphaModFix/>
          </a:blip>
          <a:srcRect l="-1" t="54803" r="72649" b="2244"/>
          <a:stretch/>
        </p:blipFill>
        <p:spPr>
          <a:xfrm>
            <a:off x="1981200" y="1611736"/>
            <a:ext cx="1987025" cy="3874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7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z=6.29;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28.86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Z=5.11;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28.13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Z=5.47;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28.57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Z=6.73;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27.92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Z=8.23;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30.29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Z=9.4;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28.49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Tanvir+12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Shedding light on the early Universe with GRBs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4" y="212233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will have a combination of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instrumentation and mission profile allowing the detection of all types of GRBs (long, short/hard, weak/soft, high-redshift) and provide accurate location and redshift measurement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2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GRB170817A/GW170817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3836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Fermi/GBM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755352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80398"/>
            <a:ext cx="2407518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redshift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13757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1" y="1447800"/>
            <a:ext cx="2143342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1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4" y="5204400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3" y="5194545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3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4° inclination and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550-640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km altitude,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2.3 tons) and dimensions are suitable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VEGA-E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91346" y="52390"/>
            <a:ext cx="8853488" cy="93820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SFR(z)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from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JWST observations: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consistent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endParaRPr kumimoji="0" lang="fr-FR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401355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chemical abundances in the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890" y="3423296"/>
            <a:ext cx="9033587" cy="320610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JWST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early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results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on primordial galaxies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5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only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to total SFR(z),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consistent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and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our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assumptions</a:t>
            </a: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aised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further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interest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e.g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., possible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excess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of high-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luminosity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galaxies</a:t>
            </a:r>
            <a:endParaRPr kumimoji="0" lang="fr-FR" altLang="it-IT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 measure of  cosmic SFR at high-z (possibly including pop-III stars)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5F9A2B4-D2BA-8F43-8F3B-E6A5C64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153928"/>
            <a:ext cx="6019800" cy="42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47DC13AB-05EA-494A-87F4-B5212C4DF7FD}"/>
              </a:ext>
            </a:extLst>
          </p:cNvPr>
          <p:cNvSpPr/>
          <p:nvPr/>
        </p:nvSpPr>
        <p:spPr>
          <a:xfrm>
            <a:off x="545108" y="5478035"/>
            <a:ext cx="8053782" cy="69416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50D3963-2657-414F-AD48-1229BB5CE6C0}"/>
              </a:ext>
            </a:extLst>
          </p:cNvPr>
          <p:cNvSpPr txBox="1"/>
          <p:nvPr/>
        </p:nvSpPr>
        <p:spPr>
          <a:xfrm>
            <a:off x="545109" y="5486914"/>
            <a:ext cx="805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sample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&gt;40 high–z GRBs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will give access to star formation in the faintest galaxies, overcoming limits of current and future galaxy surveys </a:t>
            </a:r>
          </a:p>
        </p:txBody>
      </p:sp>
    </p:spTree>
    <p:extLst>
      <p:ext uri="{BB962C8B-B14F-4D97-AF65-F5344CB8AC3E}">
        <p14:creationId xmlns:p14="http://schemas.microsoft.com/office/powerpoint/2010/main" val="13400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3" y="2086223"/>
            <a:ext cx="5269150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17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61" y="2339982"/>
            <a:ext cx="1748409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3" y="2450434"/>
            <a:ext cx="854106" cy="3034594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60" y="2339982"/>
            <a:ext cx="2632665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89" y="3048740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2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4" y="6141154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0" y="5945199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0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0" y="1683394"/>
            <a:ext cx="10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UV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17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6" y="995852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6955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Shedding light on cosmic reionization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58" y="1019186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1" y="5129905"/>
            <a:ext cx="8097398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1" y="5096854"/>
            <a:ext cx="8097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Cosmic chemical evolution at high-z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1027115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67056"/>
            <a:ext cx="7979664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ESA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Cosmic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Vision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Programme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0624" y="448056"/>
            <a:ext cx="8686800" cy="63337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Selected missions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S1: CHEOPS (exoplanets, 2019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Solar Orbiter (solar astrophysics,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2020)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M2: Euclid (cosmology,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L1: JUICE (exploration of Jupiter system,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S2 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(ESA-CAS): SMILE (solar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wind-magneto/ionosphere, 2025) 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M3: PLATO (exoplanets, 2026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COMET INTERCEPTOR (solar system origin, 2026)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M4: ARIEL (exoplanets, 2028) 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F2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ARRAKIHS (cosmology through faint galaxies, 2030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M5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ENVISION (exploration of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Venus, 2032)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L3: LISA (gravitational wave observatory, 2035) </a:t>
            </a: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L2: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NEWATHENA 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(X-ray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obs., cosmology, MMA,  2037)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11148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125132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802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1327527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3765927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Ep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Measuring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parameters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685800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201" y="4101600"/>
            <a:ext cx="4567861" cy="2756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27" y="3957293"/>
            <a:ext cx="3609145" cy="28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5" y="2368405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5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6"/>
            <a:ext cx="8468352" cy="10232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blipFill rotWithShape="1">
                <a:blip r:embed="rId3"/>
                <a:stretch>
                  <a:fillRect t="-3623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66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6" y="4095532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4" y="2461666"/>
            <a:ext cx="1741165" cy="13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5" y="3045023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38" y="3851794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No single optical axis: get a wide field of view plus focusing with constant effective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Spot (double reflection) Lines (single reflections)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2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3" y="1216214"/>
            <a:ext cx="456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2 identical SXI modules: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length: 300mm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Optic: 8x8 array of 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plane: 8 CMOS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3" y="2720595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8" y="1254476"/>
            <a:ext cx="8753044" cy="11621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3" y="1287134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8" y="2925089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1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39813" y="1173441"/>
            <a:ext cx="8664701" cy="113433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cameras using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innovative coupling between Silicon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drift detectors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(2-30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crystal scintillator bars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1" y="2307771"/>
            <a:ext cx="424265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1" y="5020491"/>
            <a:ext cx="3102430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7" y="3037114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5" y="4196022"/>
            <a:ext cx="1590111" cy="22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5240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521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4" y="3790688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2" y="1534888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5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MeV)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arge effective area down to 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one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ocation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&lt;15’ in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2-150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xcellent timing  (&lt; a few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2" y="979935"/>
            <a:ext cx="3864429" cy="2810600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28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48"/>
            <a:ext cx="8468352" cy="131263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2" y="2581797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4" y="2789530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4" y="2867347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H2RG sensitive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0.7-1.8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microns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172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219200"/>
            <a:ext cx="4001663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91" y="4038600"/>
            <a:ext cx="4315867" cy="269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3" y="2590800"/>
            <a:ext cx="4542326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n-board sensitive absorption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spectrosocpy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medium-bright events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38533" y="1177936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84F91B15-8BBB-213C-FB68-60C03EF6F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94648"/>
            <a:ext cx="3985497" cy="31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8328" y="732283"/>
            <a:ext cx="8153400" cy="5928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</a:rPr>
              <a:t>Selected missions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M1: Solar Orbiter (solar astrophysics,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M2: Euclid (cosmology, 2020)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L1: JUICE (exploration of Jupiter system, 2022)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S1: CHEOPS (exoplanets,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M3: PLATO (exoplanets, 2024)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L2: ATHENA (X-ray observatory, cosmology 2028)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[L3: gravitational </a:t>
            </a:r>
            <a:r>
              <a:rPr lang="en-US" sz="2800" dirty="0" err="1">
                <a:solidFill>
                  <a:srgbClr val="FF0000"/>
                </a:solidFill>
              </a:rPr>
              <a:t>wawes</a:t>
            </a:r>
            <a:r>
              <a:rPr lang="en-US" sz="2800" dirty="0">
                <a:solidFill>
                  <a:srgbClr val="FF0000"/>
                </a:solidFill>
              </a:rPr>
              <a:t> observatory (</a:t>
            </a:r>
            <a:r>
              <a:rPr lang="en-US" sz="2800" dirty="0" err="1">
                <a:solidFill>
                  <a:srgbClr val="FF0000"/>
                </a:solidFill>
              </a:rPr>
              <a:t>eLISA</a:t>
            </a:r>
            <a:r>
              <a:rPr lang="en-US" sz="2800" dirty="0">
                <a:solidFill>
                  <a:srgbClr val="FF0000"/>
                </a:solidFill>
              </a:rPr>
              <a:t>) 2032 ]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2408" y="1467281"/>
            <a:ext cx="888469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Resonant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matter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re-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ionization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structures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relativity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quantum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QCD,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gravitational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wave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universe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 life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exoplanets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census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solar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system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exploration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0624" y="67056"/>
            <a:ext cx="797966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The ESA Cosmic Vision Programme</a:t>
            </a: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(‘30s)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studied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ESA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Vision / M5),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834522"/>
            <a:ext cx="9144000" cy="335647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2399" y="914400"/>
            <a:ext cx="8839201" cy="1371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~9 and association with exploding massive stars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Powerful tools for cosmology: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5" y="457200"/>
            <a:ext cx="87757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statistical sample of high–z GRBs can provide fundamental information: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measure independently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cosmic star–formation rate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directly (or indirectly) detect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first population of stars (pop III)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9"/>
            <a:ext cx="38100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21"/>
            <a:ext cx="109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 = 9.2</a:t>
            </a:r>
          </a:p>
        </p:txBody>
      </p:sp>
      <p:sp>
        <p:nvSpPr>
          <p:cNvPr id="8198" name="ZoneTexte 22"/>
          <p:cNvSpPr txBox="1">
            <a:spLocks noChangeArrowheads="1"/>
          </p:cNvSpPr>
          <p:nvPr/>
        </p:nvSpPr>
        <p:spPr bwMode="auto">
          <a:xfrm>
            <a:off x="6885354" y="3917957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72" y="3711428"/>
            <a:ext cx="4373941" cy="30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7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19596</TotalTime>
  <Words>3837</Words>
  <Application>Microsoft Office PowerPoint</Application>
  <PresentationFormat>Presentazione su schermo (4:3)</PresentationFormat>
  <Paragraphs>465</Paragraphs>
  <Slides>56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56</vt:i4>
      </vt:variant>
    </vt:vector>
  </HeadingPairs>
  <TitlesOfParts>
    <vt:vector size="82" baseType="lpstr">
      <vt:lpstr>Arial</vt:lpstr>
      <vt:lpstr>Arial Narrow</vt:lpstr>
      <vt:lpstr>Arial Unicode MS</vt:lpstr>
      <vt:lpstr>Bangla Sangam MN</vt:lpstr>
      <vt:lpstr>Book Antiqua</vt:lpstr>
      <vt:lpstr>Calibri</vt:lpstr>
      <vt:lpstr>Cambria Math</vt:lpstr>
      <vt:lpstr>Courier New</vt:lpstr>
      <vt:lpstr>Gotham Book</vt:lpstr>
      <vt:lpstr>Lato</vt:lpstr>
      <vt:lpstr>Symbol</vt:lpstr>
      <vt:lpstr>Times New Roman</vt:lpstr>
      <vt:lpstr>Verdana</vt:lpstr>
      <vt:lpstr>Wingdings</vt:lpstr>
      <vt:lpstr>Esa presentation</vt:lpstr>
      <vt:lpstr>1_Esa presentation</vt:lpstr>
      <vt:lpstr>2_Esa presentation</vt:lpstr>
      <vt:lpstr>7_Struttura predefinita</vt:lpstr>
      <vt:lpstr>3_Esa presentation</vt:lpstr>
      <vt:lpstr>4_Esa presentation</vt:lpstr>
      <vt:lpstr>5_Struttura predefinita</vt:lpstr>
      <vt:lpstr>9_Struttura predefinita</vt:lpstr>
      <vt:lpstr>8_Struttura predefinita</vt:lpstr>
      <vt:lpstr>13_Struttura predefinita</vt:lpstr>
      <vt:lpstr>3_Tema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ESA Cosmic Vision Programme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Expected progress in the near future (’20s)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Long-GRBs from compact binary mergers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2210</cp:revision>
  <cp:lastPrinted>2020-03-31T10:12:49Z</cp:lastPrinted>
  <dcterms:created xsi:type="dcterms:W3CDTF">1601-01-01T00:00:00Z</dcterms:created>
  <dcterms:modified xsi:type="dcterms:W3CDTF">2024-07-11T08:12:12Z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