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7" r:id="rId2"/>
    <p:sldMasterId id="2147483727" r:id="rId3"/>
    <p:sldMasterId id="2147483737" r:id="rId4"/>
    <p:sldMasterId id="2147483796" r:id="rId5"/>
    <p:sldMasterId id="2147483821" r:id="rId6"/>
    <p:sldMasterId id="2147484270" r:id="rId7"/>
    <p:sldMasterId id="2147484312" r:id="rId8"/>
    <p:sldMasterId id="2147484326" r:id="rId9"/>
    <p:sldMasterId id="2147484354" r:id="rId10"/>
    <p:sldMasterId id="2147484424" r:id="rId11"/>
    <p:sldMasterId id="2147484462" r:id="rId12"/>
  </p:sldMasterIdLst>
  <p:notesMasterIdLst>
    <p:notesMasterId r:id="rId76"/>
  </p:notesMasterIdLst>
  <p:sldIdLst>
    <p:sldId id="3430" r:id="rId13"/>
    <p:sldId id="3672" r:id="rId14"/>
    <p:sldId id="3524" r:id="rId15"/>
    <p:sldId id="3676" r:id="rId16"/>
    <p:sldId id="3673" r:id="rId17"/>
    <p:sldId id="3675" r:id="rId18"/>
    <p:sldId id="3687" r:id="rId19"/>
    <p:sldId id="3688" r:id="rId20"/>
    <p:sldId id="3611" r:id="rId21"/>
    <p:sldId id="3600" r:id="rId22"/>
    <p:sldId id="3601" r:id="rId23"/>
    <p:sldId id="3602" r:id="rId24"/>
    <p:sldId id="3603" r:id="rId25"/>
    <p:sldId id="3604" r:id="rId26"/>
    <p:sldId id="3691" r:id="rId27"/>
    <p:sldId id="3698" r:id="rId28"/>
    <p:sldId id="3637" r:id="rId29"/>
    <p:sldId id="3613" r:id="rId30"/>
    <p:sldId id="3568" r:id="rId31"/>
    <p:sldId id="3443" r:id="rId32"/>
    <p:sldId id="3444" r:id="rId33"/>
    <p:sldId id="3447" r:id="rId34"/>
    <p:sldId id="3448" r:id="rId35"/>
    <p:sldId id="3596" r:id="rId36"/>
    <p:sldId id="3702" r:id="rId37"/>
    <p:sldId id="3572" r:id="rId38"/>
    <p:sldId id="3651" r:id="rId39"/>
    <p:sldId id="3614" r:id="rId40"/>
    <p:sldId id="3701" r:id="rId41"/>
    <p:sldId id="3692" r:id="rId42"/>
    <p:sldId id="3693" r:id="rId43"/>
    <p:sldId id="3689" r:id="rId44"/>
    <p:sldId id="3690" r:id="rId45"/>
    <p:sldId id="3681" r:id="rId46"/>
    <p:sldId id="3682" r:id="rId47"/>
    <p:sldId id="3683" r:id="rId48"/>
    <p:sldId id="3684" r:id="rId49"/>
    <p:sldId id="3685" r:id="rId50"/>
    <p:sldId id="3686" r:id="rId51"/>
    <p:sldId id="3697" r:id="rId52"/>
    <p:sldId id="3694" r:id="rId53"/>
    <p:sldId id="3695" r:id="rId54"/>
    <p:sldId id="3573" r:id="rId55"/>
    <p:sldId id="3574" r:id="rId56"/>
    <p:sldId id="3580" r:id="rId57"/>
    <p:sldId id="3583" r:id="rId58"/>
    <p:sldId id="3662" r:id="rId59"/>
    <p:sldId id="3657" r:id="rId60"/>
    <p:sldId id="3658" r:id="rId61"/>
    <p:sldId id="3646" r:id="rId62"/>
    <p:sldId id="3612" r:id="rId63"/>
    <p:sldId id="3638" r:id="rId64"/>
    <p:sldId id="3515" r:id="rId65"/>
    <p:sldId id="3516" r:id="rId66"/>
    <p:sldId id="3517" r:id="rId67"/>
    <p:sldId id="3518" r:id="rId68"/>
    <p:sldId id="3519" r:id="rId69"/>
    <p:sldId id="3631" r:id="rId70"/>
    <p:sldId id="3632" r:id="rId71"/>
    <p:sldId id="3633" r:id="rId72"/>
    <p:sldId id="3634" r:id="rId73"/>
    <p:sldId id="3635" r:id="rId74"/>
    <p:sldId id="3636" r:id="rId75"/>
  </p:sldIdLst>
  <p:sldSz cx="9144000" cy="6858000" type="screen4x3"/>
  <p:notesSz cx="7104063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00"/>
    <a:srgbClr val="339966"/>
    <a:srgbClr val="00CC99"/>
    <a:srgbClr val="0000FF"/>
    <a:srgbClr val="FF9933"/>
    <a:srgbClr val="FFCC99"/>
    <a:srgbClr val="FFFF00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27" autoAdjust="0"/>
  </p:normalViewPr>
  <p:slideViewPr>
    <p:cSldViewPr>
      <p:cViewPr varScale="1">
        <p:scale>
          <a:sx n="64" d="100"/>
          <a:sy n="64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5363" y="768350"/>
            <a:ext cx="5113337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80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2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5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47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1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1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57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45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6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56925-1A61-314F-8C2D-5E6ADA128241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14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33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19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98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3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582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23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14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6825" y="612775"/>
            <a:ext cx="4086225" cy="30638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38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09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500" dirty="0" err="1"/>
              <a:t>Presenter’s</a:t>
            </a:r>
            <a:r>
              <a:rPr lang="it-IT" sz="1500" dirty="0"/>
              <a:t> note:</a:t>
            </a:r>
          </a:p>
          <a:p>
            <a:endParaRPr lang="it-IT" sz="1500" dirty="0"/>
          </a:p>
          <a:p>
            <a:r>
              <a:rPr lang="en-US" sz="1500" dirty="0"/>
              <a:t>LOFT is being designed to address one of the key science themes of Cosmic Vision: matter under extreme conditions. </a:t>
            </a:r>
          </a:p>
          <a:p>
            <a:endParaRPr lang="en-US" sz="1500" dirty="0"/>
          </a:p>
          <a:p>
            <a:r>
              <a:rPr lang="en-US" sz="1500" dirty="0"/>
              <a:t>Two are the objectives at the core of the LOFT mission: </a:t>
            </a:r>
          </a:p>
          <a:p>
            <a:r>
              <a:rPr lang="en-US" sz="1500" dirty="0"/>
              <a:t>- First, to probe the state of matter at supra nuclear densities, the ones only reached in the interiors of Neutron Stars. </a:t>
            </a:r>
          </a:p>
          <a:p>
            <a:r>
              <a:rPr lang="en-US" sz="1500" dirty="0"/>
              <a:t>- Second, to probe the theory of gravity, general relativity, in the very strong environment of Black holes. </a:t>
            </a:r>
          </a:p>
          <a:p>
            <a:endParaRPr lang="en-US" sz="1500" dirty="0"/>
          </a:p>
          <a:p>
            <a:r>
              <a:rPr lang="en-US" sz="1500" dirty="0"/>
              <a:t>LOFT is therefore an observatory designed to probe two key questions of nature, through astrophysics. </a:t>
            </a:r>
          </a:p>
          <a:p>
            <a:endParaRPr lang="en-US" sz="1500" dirty="0"/>
          </a:p>
          <a:p>
            <a:r>
              <a:rPr lang="en-US" sz="1500" dirty="0"/>
              <a:t>But of course LOFT is an observatory and will explore, in addition to its core science, the physics of hundred of</a:t>
            </a:r>
          </a:p>
          <a:p>
            <a:r>
              <a:rPr lang="en-US" sz="1500" dirty="0"/>
              <a:t>galactic and extragalactic sources. </a:t>
            </a:r>
          </a:p>
          <a:p>
            <a:endParaRPr lang="it-IT" sz="15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42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20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z="1300" smtClean="0">
                <a:solidFill>
                  <a:prstClr val="black"/>
                </a:solidFill>
              </a:rPr>
              <a:pPr eaLnBrk="1" hangingPunct="1">
                <a:defRPr/>
              </a:pPr>
              <a:t>21</a:t>
            </a:fld>
            <a:endParaRPr lang="it-IT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9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22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23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61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FE924-B9B0-4DC1-A2BC-7BF77643DA4D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63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24.png"/><Relationship Id="rId3" Type="http://schemas.openxmlformats.org/officeDocument/2006/relationships/image" Target="../media/image53.png"/><Relationship Id="rId21" Type="http://schemas.openxmlformats.org/officeDocument/2006/relationships/image" Target="../media/image46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24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3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5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9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NUL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8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3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020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5" y="-1142997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4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82877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576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42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39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397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47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56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73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28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1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6224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59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41796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2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4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5" y="6249153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4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057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91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2" y="6590581"/>
            <a:ext cx="8096751" cy="20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896137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4" y="69015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1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2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68725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0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12565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29466-EC7C-45A9-955E-8AB7E2A45108}" type="slidenum">
              <a:rPr kumimoji="0" lang="it-IT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57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F1BC2-AC55-4AB9-B3D5-ED30712A305A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785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7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7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385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8403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1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kumimoji="0" lang="en-US" sz="14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4" y="6249151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3" y="446075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0282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4130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02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 black">
  <p:cSld name="2_slides blac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19" descr="bann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6214989"/>
            <a:ext cx="9144000" cy="64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9"/>
          <p:cNvSpPr txBox="1"/>
          <p:nvPr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sm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EXPLORING THE COSMIC DAWN AND THE MULTI-MESSENGER TRANSIENT UNIVERSE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6951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7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9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1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104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7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687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4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7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30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F94A1-A99A-D24F-89D1-FD1CDC988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4" r="15149"/>
          <a:stretch/>
        </p:blipFill>
        <p:spPr>
          <a:xfrm>
            <a:off x="0" y="3"/>
            <a:ext cx="9144000" cy="6980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378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567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26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24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3065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89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493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8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8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63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35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9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05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0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80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37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2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36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0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711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94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8742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7316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86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5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7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14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555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0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4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9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4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077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1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7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4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9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1372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1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5" y="257225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8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5" y="616586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90401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4BDA87-86DB-E443-8A42-8BD4EB42A3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01" y="0"/>
            <a:ext cx="1689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770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824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74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9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9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38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7558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4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9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6332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98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9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4994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9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3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83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8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370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92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10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2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96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34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04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68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9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3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3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001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2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01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56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96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9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0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05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1" y="1666880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8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7" y="270683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062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59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601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5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8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21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09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66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014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50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5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5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5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8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8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31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9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53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473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5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20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20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91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17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49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77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4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3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40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33.jpe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33" Type="http://schemas.openxmlformats.org/officeDocument/2006/relationships/image" Target="../media/image49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6.pn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1.png"/><Relationship Id="rId10" Type="http://schemas.openxmlformats.org/officeDocument/2006/relationships/theme" Target="../theme/theme5.xml"/><Relationship Id="rId19" Type="http://schemas.openxmlformats.org/officeDocument/2006/relationships/image" Target="../media/image9.png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5.png"/><Relationship Id="rId22" Type="http://schemas.openxmlformats.org/officeDocument/2006/relationships/image" Target="../media/image12.png"/><Relationship Id="rId27" Type="http://schemas.openxmlformats.org/officeDocument/2006/relationships/image" Target="../media/image44.png"/><Relationship Id="rId30" Type="http://schemas.openxmlformats.org/officeDocument/2006/relationships/image" Target="../media/image20.png"/><Relationship Id="rId35" Type="http://schemas.openxmlformats.org/officeDocument/2006/relationships/image" Target="../media/image50.png"/><Relationship Id="rId8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6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6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8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7433717" y="6107603"/>
            <a:ext cx="156709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7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5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60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505580" y="6107603"/>
            <a:ext cx="2495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Team | 13/05/2020 | Slide  </a:t>
            </a:r>
            <a:fld id="{9315BADA-87FE-4631-840F-606945FB86A1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8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2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2" y="6107603"/>
            <a:ext cx="15558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87094" y="6107603"/>
            <a:ext cx="21137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ESA THESEUS team (AR/JL) | 09/10/2020 | Slide  </a:t>
            </a:r>
            <a:fld id="{A23FB853-5403-4C0E-900C-E95901285920}" type="slidenum">
              <a:rPr lang="en-US" sz="800" noProof="1" smtClean="0">
                <a:solidFill>
                  <a:schemeClr val="bg2"/>
                </a:solidFill>
              </a:rPr>
              <a:t>‹N›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8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7" y="27068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787918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7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6835801" y="6107603"/>
            <a:ext cx="216501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THESEUS team | 13/5/2020 | Slide  </a:t>
            </a:r>
            <a:fld id="{E4BB6642-8E61-4F5E-B0C9-18039AF2866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1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B33096-31B4-964D-9DA3-5A3F01BF5B15}"/>
              </a:ext>
            </a:extLst>
          </p:cNvPr>
          <p:cNvSpPr txBox="1"/>
          <p:nvPr userDrawn="1"/>
        </p:nvSpPr>
        <p:spPr>
          <a:xfrm>
            <a:off x="-304799" y="547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GB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  <p:sldLayoutId id="2147484338" r:id="rId12"/>
    <p:sldLayoutId id="21474843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sv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2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3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46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6.jpe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2.png"/><Relationship Id="rId5" Type="http://schemas.openxmlformats.org/officeDocument/2006/relationships/image" Target="../media/image151.emf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52.png"/><Relationship Id="rId4" Type="http://schemas.openxmlformats.org/officeDocument/2006/relationships/image" Target="../media/image1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2.png"/><Relationship Id="rId5" Type="http://schemas.openxmlformats.org/officeDocument/2006/relationships/image" Target="../media/image154.pn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52400" y="330875"/>
            <a:ext cx="8863178" cy="138499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Cosmology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with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next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-generation GRB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space</a:t>
            </a:r>
            <a:r>
              <a:rPr lang="it-IT" sz="42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42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missions</a:t>
            </a:r>
            <a:endParaRPr lang="it-IT" sz="42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1973209" y="2572046"/>
            <a:ext cx="53278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Lorenzo Amati </a:t>
            </a:r>
            <a:endParaRPr lang="it-IT" altLang="it-IT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Pescara</a:t>
            </a:r>
            <a:r>
              <a:rPr lang="it-IT" altLang="it-IT" sz="28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12th </a:t>
            </a:r>
            <a:r>
              <a:rPr lang="it-IT" altLang="it-IT" sz="2800" dirty="0" err="1" smtClean="0">
                <a:solidFill>
                  <a:srgbClr val="000000"/>
                </a:solidFill>
                <a:latin typeface="Book Antiqua" panose="02040602050305030304" pitchFamily="18" charset="0"/>
              </a:rPr>
              <a:t>July</a:t>
            </a:r>
            <a:r>
              <a:rPr lang="it-IT" altLang="it-IT" sz="28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 2024</a:t>
            </a:r>
            <a:endParaRPr lang="it-IT" altLang="it-IT" sz="2800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2690977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9663" y="2493686"/>
            <a:ext cx="1621114" cy="1621114"/>
          </a:xfrm>
          <a:prstGeom prst="rect">
            <a:avLst/>
          </a:prstGeom>
          <a:ln/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t="1" b="76364"/>
          <a:stretch/>
        </p:blipFill>
        <p:spPr>
          <a:xfrm>
            <a:off x="152399" y="5203452"/>
            <a:ext cx="8863179" cy="1349748"/>
          </a:xfrm>
          <a:prstGeom prst="rect">
            <a:avLst/>
          </a:prstGeom>
          <a:ln w="476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91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5" y="457200"/>
            <a:ext cx="87757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statistical sample of high–z GRBs can provide fundamental information: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measure independently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cosmic star–formation rate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directly (or indirectly) detect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first population of stars (pop III)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9"/>
            <a:ext cx="38100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21"/>
            <a:ext cx="109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 = 9.2</a:t>
            </a:r>
          </a:p>
        </p:txBody>
      </p:sp>
      <p:sp>
        <p:nvSpPr>
          <p:cNvPr id="8198" name="ZoneTexte 22"/>
          <p:cNvSpPr txBox="1">
            <a:spLocks noChangeArrowheads="1"/>
          </p:cNvSpPr>
          <p:nvPr/>
        </p:nvSpPr>
        <p:spPr bwMode="auto">
          <a:xfrm>
            <a:off x="6885354" y="3917957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72" y="3711428"/>
            <a:ext cx="4373941" cy="30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5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JWST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ELTs 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71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3" y="1066802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21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4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1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early metallicity  of the 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2"/>
            <a:ext cx="5848350" cy="3646487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z=6.29;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28.86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6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Z=5.11;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28.13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2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Z=5.47;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28.57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6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Z=6.73;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27.92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2" y="2867726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Z=8.23;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30.29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2" y="2867726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Z=9.4;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28.49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0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fr-FR" altLang="it-IT" sz="1600">
                  <a:solidFill>
                    <a:srgbClr val="FFFFFF"/>
                  </a:solidFill>
                </a:rPr>
                <a:t>Tanvir+12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1" y="5395922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599"/>
            <a:ext cx="869949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just">
              <a:defRPr/>
            </a:pPr>
            <a:r>
              <a:rPr lang="en-GB" sz="30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 light on the early Universe with GRBs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8" y="774448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(‘30s)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studied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ESA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Vision / M5),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834522"/>
            <a:ext cx="9144000" cy="335647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2399" y="914400"/>
            <a:ext cx="8839201" cy="1371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progress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in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near</a:t>
            </a:r>
            <a:r>
              <a:rPr lang="fr-FR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future (’20s)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99166" y="914400"/>
            <a:ext cx="8792434" cy="5715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Continuing operations of current main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(Swift, Fermi,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Konus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-WIND, GECAM, HXMT, MAXI, </a:t>
            </a:r>
            <a:r>
              <a:rPr lang="en-GB" altLang="it-IT" sz="2400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GRBalpha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…)</a:t>
            </a: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ew / near future GRB / related  missions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(EP, SVOM, POLAR-2, COSI, …) and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cubesats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networks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(e.g., HERMES)</a:t>
            </a:r>
            <a:endParaRPr lang="en-GB" altLang="it-IT" sz="2400" dirty="0" smtClean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Synergies with new / growing on-ground very large facilities 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(late ’20s): JWST, ELT, LSST, CTA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, SKA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upgraded 2</a:t>
            </a:r>
            <a:r>
              <a:rPr lang="en-GB" altLang="it-IT" sz="2400" baseline="300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nd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 generation GW and neutrino detectors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Main improvements on GRB physics</a:t>
            </a:r>
            <a:r>
              <a:rPr lang="en-GB" altLang="it-IT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, incremental progress in GRB cosmology, little progress in multi-messenger astrophysics </a:t>
            </a:r>
            <a:r>
              <a:rPr lang="en-GB" altLang="it-IT" sz="2600" b="1" u="sng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(mostly limited by capabilities of 2G detectors)</a:t>
            </a:r>
            <a:endParaRPr lang="en-GB" altLang="it-IT" sz="2600" u="sng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breakthrough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it-IT" altLang="it-IT" sz="3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n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ext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generation GRB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</a:t>
            </a:r>
            <a:r>
              <a:rPr kumimoji="0" lang="it-IT" altLang="it-IT" sz="3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‘30s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538008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0850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THESEUS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(under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ESA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as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candidate M7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                  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HiZ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-GUNDAM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(JAXA, under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study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Gamow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Explorer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proposal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NASA MIDEX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):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emission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down to soft X-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rays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source location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accuracy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few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arcmin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prompt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follow-up with NIR 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telescope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on-</a:t>
            </a: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board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REDSHIFT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1444122"/>
            <a:ext cx="9144000" cy="26223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2399" y="1524000"/>
            <a:ext cx="8839201" cy="9906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565"/>
            <a:ext cx="7239000" cy="8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370119" y="990600"/>
            <a:ext cx="8479967" cy="18288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- 2018-2021: ESA Phase-A study (2018-2021) as M5 candidate  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- 2022: Selected for Phase 0  study (2023) within M7 process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small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- 2023: Selected for Phase-A study (2024-2026) as M7 candidate</a:t>
            </a:r>
            <a:b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kumimoji="0" lang="en-US" sz="8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- M7 timeline: Phase-A (2024-2026), adoption 2028, launch 2037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25269" y="2895600"/>
            <a:ext cx="8424817" cy="2438401"/>
          </a:xfrm>
          <a:prstGeom prst="roundRect">
            <a:avLst/>
          </a:prstGeom>
          <a:solidFill>
            <a:srgbClr val="0070C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Payload 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consortium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Italy,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Germany, UK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France,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Switzerland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Spain,  Poland, Denmark, Belgium, Czech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Republic, The Netherlands, Norway, Slovenia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Ireland (+ Hungary?)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Leads: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L. Amati (INAF – OAS Bologna, Italy,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lead proposer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A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Santangelo (Un. Tuebingen, D),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O’Brien (Un. Leicester, UK),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D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Gotz (CEA-Paris, France), 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Bozzo (Un. Genève, CH</a:t>
            </a: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22707" y="5503681"/>
            <a:ext cx="4806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http://www.isdc.unige.ch/theseus/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25269" y="5410200"/>
            <a:ext cx="8424817" cy="1337399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5270" y="5410200"/>
            <a:ext cx="833773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Amati et al. 2018 (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arXiv:1710.04638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Stratta et al. 2018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Adv.Sp.Res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., arXiv:1712.08153)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Articles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SPIE 2020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..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Astr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(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arXiv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http://www.isdc.unige.ch/theseus</a:t>
            </a:r>
          </a:p>
        </p:txBody>
      </p:sp>
    </p:spTree>
    <p:extLst>
      <p:ext uri="{BB962C8B-B14F-4D97-AF65-F5344CB8AC3E}">
        <p14:creationId xmlns:p14="http://schemas.microsoft.com/office/powerpoint/2010/main" val="26274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  <p:sp>
        <p:nvSpPr>
          <p:cNvPr id="14" name="Ovale 13"/>
          <p:cNvSpPr/>
          <p:nvPr/>
        </p:nvSpPr>
        <p:spPr>
          <a:xfrm>
            <a:off x="5112042" y="3521986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5" y="4261414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1" y="328510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69" y="420545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 in optical/NIR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177225"/>
            <a:ext cx="88903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Mission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it-IT" altLang="it-IT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Concept</a:t>
            </a:r>
            <a:r>
              <a:rPr lang="it-IT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                   </a:t>
            </a:r>
            <a:endParaRPr lang="it-IT" altLang="it-IT" b="1" i="1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4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C85C3724-9497-456A-84A8-20FCD81E2396}"/>
              </a:ext>
            </a:extLst>
          </p:cNvPr>
          <p:cNvSpPr/>
          <p:nvPr/>
        </p:nvSpPr>
        <p:spPr>
          <a:xfrm>
            <a:off x="149241" y="2362200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394861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range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from gamma-rays  </a:t>
            </a:r>
            <a:r>
              <a:rPr lang="en-US" sz="20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down to soft X-rays</a:t>
            </a:r>
            <a:r>
              <a:rPr lang="en-US" sz="20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and localization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022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676402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509867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7" y="761371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5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2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5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Expected performances: early Universe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655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90" y="3310875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655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 (~40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2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101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8" y="3783455"/>
            <a:ext cx="2290853" cy="2965267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3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4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0" y="1045475"/>
            <a:ext cx="9144000" cy="34517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3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371600"/>
            <a:ext cx="304800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short GRB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over large FOV with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arcmin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Kilonova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arcsec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localization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characterization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Possible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weaker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isotropic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X-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ray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emission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3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7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79388" y="76208"/>
            <a:ext cx="888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Expected performances: multi-messenger 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10" y="142753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1265583"/>
            <a:ext cx="6194172" cy="5612296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114300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endParaRPr lang="en-US" altLang="it-IT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1" indent="0">
              <a:buNone/>
              <a:defRPr/>
            </a:pPr>
            <a:r>
              <a:rPr lang="en-US" altLang="it-IT" sz="2600" dirty="0" smtClean="0">
                <a:latin typeface="Book Antiqua" panose="02040602050305030304" pitchFamily="18" charset="0"/>
                <a:ea typeface="Arial" charset="0"/>
                <a:cs typeface="Arial" charset="0"/>
              </a:rPr>
              <a:t>Late ’30s: </a:t>
            </a:r>
            <a:r>
              <a:rPr lang="en-US" altLang="it-IT" sz="2600" dirty="0">
                <a:latin typeface="Book Antiqua" panose="02040602050305030304" pitchFamily="18" charset="0"/>
                <a:ea typeface="Arial" charset="0"/>
                <a:cs typeface="Arial" charset="0"/>
              </a:rPr>
              <a:t>great synergy with 3G GW detectors (ET, CE)</a:t>
            </a:r>
          </a:p>
        </p:txBody>
      </p:sp>
    </p:spTree>
    <p:extLst>
      <p:ext uri="{BB962C8B-B14F-4D97-AF65-F5344CB8AC3E}">
        <p14:creationId xmlns:p14="http://schemas.microsoft.com/office/powerpoint/2010/main" val="24881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8" y="2600274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1E37C4C9-9485-49EF-A062-BFABD3CDFC8A}"/>
              </a:ext>
            </a:extLst>
          </p:cNvPr>
          <p:cNvSpPr txBox="1"/>
          <p:nvPr/>
        </p:nvSpPr>
        <p:spPr>
          <a:xfrm>
            <a:off x="2503812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6" y="2100374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id="{6E0E5087-03E0-457F-BB98-B310803673D9}"/>
              </a:ext>
            </a:extLst>
          </p:cNvPr>
          <p:cNvSpPr txBox="1"/>
          <p:nvPr/>
        </p:nvSpPr>
        <p:spPr>
          <a:xfrm>
            <a:off x="717397" y="2101265"/>
            <a:ext cx="11574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2" y="2905454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id="{7D2CBCA5-534D-4604-900D-0B92C530CB5D}"/>
              </a:ext>
            </a:extLst>
          </p:cNvPr>
          <p:cNvSpPr/>
          <p:nvPr/>
        </p:nvSpPr>
        <p:spPr>
          <a:xfrm>
            <a:off x="4013802" y="2356731"/>
            <a:ext cx="4895027" cy="17580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D3D43-89BC-48D6-A37E-CF2A298181B9}"/>
              </a:ext>
            </a:extLst>
          </p:cNvPr>
          <p:cNvSpPr txBox="1"/>
          <p:nvPr/>
        </p:nvSpPr>
        <p:spPr>
          <a:xfrm>
            <a:off x="4088173" y="2422029"/>
            <a:ext cx="49811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+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ET in 3 years: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7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additional long GRBs from mergers and possible GW-X-ray transients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id="{470E6F0A-5100-CB47-8038-E99920D9CF35}"/>
              </a:ext>
            </a:extLst>
          </p:cNvPr>
          <p:cNvSpPr/>
          <p:nvPr/>
        </p:nvSpPr>
        <p:spPr>
          <a:xfrm>
            <a:off x="800197" y="1543128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62EFF4F-B5DD-4DC8-81E4-C6D14F264E18}"/>
              </a:ext>
            </a:extLst>
          </p:cNvPr>
          <p:cNvSpPr txBox="1"/>
          <p:nvPr/>
        </p:nvSpPr>
        <p:spPr>
          <a:xfrm>
            <a:off x="800197" y="1605667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4013800" y="4398217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201DA04-107A-43C8-938D-E2C4B66EF93C}"/>
              </a:ext>
            </a:extLst>
          </p:cNvPr>
          <p:cNvSpPr txBox="1"/>
          <p:nvPr/>
        </p:nvSpPr>
        <p:spPr>
          <a:xfrm>
            <a:off x="4035573" y="4436593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Higher redshift events –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/𝛾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likely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route to 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detection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larger statistical studies including source evolution,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probe of dark energy and test modified gravity on cosmological scales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science with THESEUS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6959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64CE95-6AB1-944A-87CE-27C8240B275B}"/>
              </a:ext>
            </a:extLst>
          </p:cNvPr>
          <p:cNvSpPr txBox="1"/>
          <p:nvPr/>
        </p:nvSpPr>
        <p:spPr>
          <a:xfrm>
            <a:off x="232575" y="1812925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5AD5F-BA13-F144-A2A9-D18D87230F37}"/>
              </a:ext>
            </a:extLst>
          </p:cNvPr>
          <p:cNvSpPr txBox="1"/>
          <p:nvPr/>
        </p:nvSpPr>
        <p:spPr>
          <a:xfrm>
            <a:off x="3192726" y="2456517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CCE6CD-0889-EA4E-A37B-16037FD25D9A}"/>
              </a:ext>
            </a:extLst>
          </p:cNvPr>
          <p:cNvSpPr txBox="1"/>
          <p:nvPr/>
        </p:nvSpPr>
        <p:spPr>
          <a:xfrm>
            <a:off x="6212883" y="2909762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2" y="3161036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9" y="2784082"/>
            <a:ext cx="2818371" cy="1739379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188893"/>
            <a:ext cx="90011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GRB: a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key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phenomenon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multi-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messenger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astrophysics</a:t>
            </a:r>
            <a:r>
              <a:rPr kumimoji="0" lang="it-IT" altLang="it-IT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(and </a:t>
            </a:r>
            <a:r>
              <a:rPr kumimoji="0" lang="it-IT" altLang="it-IT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lang="it-IT" altLang="it-IT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  <a:endParaRPr kumimoji="0" lang="it-IT" altLang="it-IT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8" y="3833092"/>
            <a:ext cx="3103687" cy="21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6061788" y="2819400"/>
            <a:ext cx="2939339" cy="3352800"/>
          </a:xfrm>
          <a:prstGeom prst="rect">
            <a:avLst/>
          </a:prstGeom>
          <a:noFill/>
          <a:ln w="539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8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192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3529227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5281827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5314486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3616313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72526"/>
            <a:ext cx="3406535" cy="227933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6200" y="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Gamma-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Ray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Bursts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: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most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extreme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phenomena</a:t>
            </a:r>
            <a:r>
              <a:rPr lang="it-IT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 in the </a:t>
            </a:r>
            <a:r>
              <a:rPr lang="it-IT" sz="32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Universe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3477C3-1753-EE77-E8D4-6AEC23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0619"/>
            <a:ext cx="8077443" cy="45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" y="0"/>
            <a:ext cx="9218807" cy="69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14600" y="579309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~20 joint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GRB</a:t>
            </a:r>
            <a:r>
              <a:rPr kumimoji="0" lang="it-IT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538735" y="5781978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625" y="6324600"/>
            <a:ext cx="3326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ET collaboration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cosmology with GRBs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5" y="762000"/>
            <a:ext cx="87147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will measure the prompt and early afterglow emission of thousand GRBs over an unprecedented  huge energy band (0.3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MeV) with great sensitivity, timing and spectroscopic capabilities, plus NR afterglow and redshift measurement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19" y="2667000"/>
            <a:ext cx="5029194" cy="36577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8874"/>
            <a:ext cx="3733800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5240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extreme and fundamental physics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94305" y="838200"/>
            <a:ext cx="4834895" cy="26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Extreme prompt emission physics &amp;  jet structure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entral engine, sub-classes &amp; progenitors,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osmological parameters &amp; fundamental physics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228606" y="3661975"/>
            <a:ext cx="4556335" cy="301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93950"/>
            <a:ext cx="3876675" cy="578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6200" y="2819400"/>
            <a:ext cx="4800600" cy="842575"/>
          </a:xfrm>
          <a:prstGeom prst="rect">
            <a:avLst/>
          </a:prstGeom>
          <a:noFill/>
          <a:ln w="539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3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9" y="990600"/>
            <a:ext cx="8770513" cy="579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ost luminous and remote phenomena in the Universe,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10</a:t>
            </a:r>
            <a:r>
              <a:rPr kumimoji="0" lang="en-US" altLang="it-IT" sz="25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54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erg released in a few tens of seconds 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and a redshift distribution extending to at least 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z = 9-10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kumimoji="0" lang="en-US" altLang="it-IT" sz="2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GRBs </a:t>
            </a:r>
            <a:r>
              <a:rPr kumimoji="0" lang="en-US" alt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as tools for exploring the early Universe</a:t>
            </a:r>
            <a:r>
              <a:rPr kumimoji="0" lang="en-US" alt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at the end of the "dark ages" (</a:t>
            </a:r>
            <a:r>
              <a:rPr kumimoji="0" lang="en-US" alt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b)   Using </a:t>
            </a:r>
            <a:r>
              <a:rPr kumimoji="0" lang="en-US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GRBs to investigate the expansion rate and geometry of the Universe, 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thus getting clues to "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dark energy" </a:t>
            </a:r>
            <a:r>
              <a:rPr kumimoji="0" lang="en-US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properties and evolution</a:t>
            </a: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alt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power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of long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GRBs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cosmology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68687" y="2590800"/>
            <a:ext cx="8770513" cy="13716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76198" y="4343400"/>
            <a:ext cx="8770513" cy="16764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0" y="760274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GRB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F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spectra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typically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show a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peak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at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a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characteristic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photon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energy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</a:t>
            </a:r>
            <a:r>
              <a:rPr kumimoji="0" lang="it-IT" altLang="it-IT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measured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spectrum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+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measured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redshift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-&gt;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intrinsic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peak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enery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and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radiated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energy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4" name="Text Box 4"/>
          <p:cNvSpPr txBox="1">
            <a:spLocks noChangeArrowheads="1"/>
          </p:cNvSpPr>
          <p:nvPr/>
        </p:nvSpPr>
        <p:spPr bwMode="auto">
          <a:xfrm>
            <a:off x="762000" y="2743200"/>
            <a:ext cx="3276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it-IT" altLang="it-IT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p,i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E</a:t>
            </a:r>
            <a:r>
              <a:rPr kumimoji="0" lang="it-IT" altLang="it-IT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it-IT" alt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</a:t>
            </a:r>
            <a:r>
              <a: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 + z)</a:t>
            </a:r>
          </a:p>
        </p:txBody>
      </p:sp>
      <p:pic>
        <p:nvPicPr>
          <p:cNvPr id="1049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96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228600" y="2590800"/>
            <a:ext cx="85344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4022725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646112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Ep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3380998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302512" y="644025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Amati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et al. (2002,2006,2008, 2013)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2400" y="101025"/>
            <a:ext cx="9067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he Ep-</a:t>
            </a:r>
            <a:r>
              <a:rPr kumimoji="0" lang="en-US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Eiso</a:t>
            </a:r>
            <a:r>
              <a:rPr kumimoji="0" lang="en-US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(“Amati”) correlation in GRBs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38100" y="-363433"/>
            <a:ext cx="91440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fraction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extrinsic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scatter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p,i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-E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indeed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due to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cosmological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parameters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used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to compute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Evidence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independent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on </a:t>
            </a:r>
            <a:r>
              <a:rPr kumimoji="0" lang="it-IT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other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cosmological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probes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that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if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we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are in a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flat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U</a:t>
            </a:r>
            <a:r>
              <a:rPr kumimoji="0" lang="it-IT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niverse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W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lower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than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1 and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around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0.3</a:t>
            </a: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Amati et al. 2008, Amati &amp; Della Valle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2013, </a:t>
            </a: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Moresco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Amati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al. 2022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Amati et al. 2008, Amati &amp; Della Valle 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2013, </a:t>
            </a:r>
            <a:r>
              <a:rPr kumimoji="0" lang="en-US" alt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Moresco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Amati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al. 2022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82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0000" b="44622"/>
          <a:stretch/>
        </p:blipFill>
        <p:spPr>
          <a:xfrm>
            <a:off x="4191000" y="3124200"/>
            <a:ext cx="4572000" cy="1371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38100" y="-381000"/>
            <a:ext cx="91440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fraction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extrinsic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scatter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of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p,i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-E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correlation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indeed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due to the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cosmological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parameters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used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to compute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</a:t>
            </a:r>
            <a:r>
              <a:rPr kumimoji="0" lang="it-IT" altLang="it-IT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iso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Evidence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independent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on </a:t>
            </a:r>
            <a:r>
              <a:rPr kumimoji="0" lang="it-IT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other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cosmological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probes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that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if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we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are in a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flat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U</a:t>
            </a:r>
            <a:r>
              <a:rPr kumimoji="0" lang="it-IT" altLang="it-IT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niverse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, W</a:t>
            </a:r>
            <a:r>
              <a:rPr kumimoji="0" lang="it-IT" altLang="it-IT" sz="2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is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lower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than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1 and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around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0.3</a:t>
            </a:r>
            <a:endParaRPr kumimoji="0" lang="it-IT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04801"/>
            <a:ext cx="4907989" cy="32956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65" y="2187894"/>
            <a:ext cx="2362835" cy="32127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8337" y="939504"/>
            <a:ext cx="3733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extends to much higher z w/r to </a:t>
            </a:r>
            <a:r>
              <a:rPr lang="en-GB" altLang="it-IT" sz="2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lang="en-GB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2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endParaRPr lang="en-GB" altLang="it-IT" sz="2400" dirty="0" smtClean="0">
              <a:solidFill>
                <a:srgbClr val="000000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GB" altLang="it-IT" sz="2400" dirty="0">
              <a:solidFill>
                <a:srgbClr val="0000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is consistent with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Calibri" panose="020F0502020204030204" pitchFamily="34" charset="0"/>
              </a:rPr>
              <a:t> Hubble diagram and BAO points at low redshifts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it-IT" sz="2400" b="1" dirty="0">
              <a:solidFill>
                <a:srgbClr val="C00000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e.g</a:t>
            </a:r>
            <a:r>
              <a:rPr lang="en-GB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., </a:t>
            </a:r>
            <a:r>
              <a:rPr lang="en-GB" altLang="it-IT" sz="2400" dirty="0" err="1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Capozziello</a:t>
            </a:r>
            <a:r>
              <a:rPr lang="en-GB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et al., Kodama et al., </a:t>
            </a:r>
            <a:r>
              <a:rPr lang="en-GB" altLang="it-IT" sz="2400" dirty="0" err="1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Tsutsui</a:t>
            </a:r>
            <a:r>
              <a:rPr lang="en-GB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et al., </a:t>
            </a:r>
            <a:r>
              <a:rPr lang="en-GB" altLang="it-IT" sz="2400" dirty="0" err="1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Demianski</a:t>
            </a:r>
            <a:r>
              <a:rPr lang="en-GB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et al.):</a:t>
            </a:r>
            <a:endParaRPr lang="en-GB" altLang="it-IT" sz="2400" b="1" dirty="0">
              <a:solidFill>
                <a:srgbClr val="000000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410200" y="381000"/>
            <a:ext cx="0" cy="2667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09171" y="533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err="1" smtClean="0">
                <a:solidFill>
                  <a:srgbClr val="FF0000"/>
                </a:solidFill>
              </a:rPr>
              <a:t>SNe-Ia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84992" y="18185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FF0000"/>
                </a:solidFill>
              </a:rPr>
              <a:t>GRB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6400800" y="1952640"/>
            <a:ext cx="2057400" cy="50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5031989" y="2005483"/>
            <a:ext cx="768208" cy="32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39700" y="228600"/>
            <a:ext cx="44165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it-IT" sz="3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Calibration with </a:t>
            </a:r>
            <a:r>
              <a:rPr lang="en-GB" altLang="it-IT" sz="30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SNe-Ia</a:t>
            </a:r>
            <a:endParaRPr lang="it-IT" altLang="it-IT" sz="30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895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8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F</a:t>
            </a:r>
            <a:r>
              <a:rPr lang="en-US" altLang="it-IT" sz="21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uture </a:t>
            </a: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 experiments (e.g., </a:t>
            </a:r>
            <a:r>
              <a:rPr lang="en-US" altLang="it-IT" sz="21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SVOM, HERMES</a:t>
            </a:r>
            <a:r>
              <a:rPr lang="en-US" altLang="it-IT" sz="21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, </a:t>
            </a:r>
            <a:r>
              <a:rPr lang="en-US" altLang="it-IT" sz="21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THESEUS, </a:t>
            </a:r>
            <a:r>
              <a:rPr lang="en-US" altLang="it-IT" sz="2100" dirty="0" smtClean="0">
                <a:solidFill>
                  <a:srgbClr val="000099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…) </a:t>
            </a: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more investigations </a:t>
            </a:r>
            <a:r>
              <a:rPr lang="en-US" altLang="it-IT" sz="21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(in particular: reliable estimates of jet angles and self-calibration</a:t>
            </a: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 will improve the significance and reliability of the results and allow to go beyond SN </a:t>
            </a:r>
            <a:r>
              <a:rPr lang="en-US" altLang="it-IT" sz="2100" dirty="0" err="1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Ia</a:t>
            </a: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cosmology (e.g. investigation of dark energy</a:t>
            </a:r>
            <a:r>
              <a:rPr lang="en-US" altLang="it-IT" sz="2100" dirty="0">
                <a:solidFill>
                  <a:srgbClr val="000000"/>
                </a:solidFill>
                <a:latin typeface="Book Antiqua" panose="02040602050305030304" pitchFamily="18" charset="0"/>
              </a:rPr>
              <a:t>)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4376639" y="3581400"/>
            <a:ext cx="3611898" cy="282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76009"/>
            <a:ext cx="1828800" cy="54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404"/>
          <a:stretch/>
        </p:blipFill>
        <p:spPr>
          <a:xfrm>
            <a:off x="609600" y="1752600"/>
            <a:ext cx="7716133" cy="187942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65853" y="6282963"/>
            <a:ext cx="6987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Tahoma" panose="020B0604030504040204" pitchFamily="34" charset="0"/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 et al. 2022, Amati &amp; Della Valle 2013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5" y="3551789"/>
            <a:ext cx="3254668" cy="33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371234"/>
            <a:ext cx="3276599" cy="448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inspirehep.net/record/840869/files/z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520127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199" y="891667"/>
            <a:ext cx="8770513" cy="185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ost luminous and remote phenomena in the Universe,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10</a:t>
            </a:r>
            <a:r>
              <a:rPr kumimoji="0" lang="en-US" altLang="it-IT" sz="25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54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erg released in a few tens of seconds 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and a redshift distribution extending to at least </a:t>
            </a:r>
            <a:r>
              <a:rPr kumimoji="0" lang="en-US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z = 9-10</a:t>
            </a:r>
            <a:r>
              <a:rPr kumimoji="0" lang="en-US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kumimoji="0" lang="en-US" altLang="it-IT" sz="2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it-IT" alt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200" y="152400"/>
            <a:ext cx="899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The </a:t>
            </a:r>
            <a:r>
              <a:rPr kumimoji="0" 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power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of long </a:t>
            </a:r>
            <a:r>
              <a:rPr kumimoji="0" 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for </a:t>
            </a:r>
            <a:r>
              <a:rPr kumimoji="0" 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endParaRPr kumimoji="0" lang="it-IT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139700" y="533400"/>
            <a:ext cx="90043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GB" altLang="it-IT" sz="2200" dirty="0">
              <a:solidFill>
                <a:srgbClr val="333399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2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GB" altLang="it-IT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Extending or replacing the </a:t>
            </a:r>
            <a:r>
              <a:rPr lang="en-GB" altLang="it-IT" sz="22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Ep-Intensity correlation by involving other prompt or afterglow </a:t>
            </a:r>
            <a:r>
              <a:rPr lang="en-GB" altLang="it-IT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properties</a:t>
            </a:r>
            <a:r>
              <a:rPr lang="en-GB" altLang="it-IT" sz="22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 e.g.,  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Lx-Ta 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Lx-Ta-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Lp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relations (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Dainotti</a:t>
            </a:r>
            <a:r>
              <a:rPr lang="en-GB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et al.)</a:t>
            </a:r>
            <a:endParaRPr lang="en-GB" altLang="it-IT" sz="24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GB" altLang="it-IT" sz="22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603050" y="152400"/>
            <a:ext cx="7702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it-IT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 with other GRB observables</a:t>
            </a:r>
            <a:endParaRPr lang="it-IT" altLang="it-IT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90600" y="608012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Tahoma" panose="020B0604030504040204" pitchFamily="34" charset="0"/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 et al. 2022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2054225"/>
            <a:ext cx="5187749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852" b="14714"/>
          <a:stretch/>
        </p:blipFill>
        <p:spPr>
          <a:xfrm>
            <a:off x="4607011" y="3467929"/>
            <a:ext cx="4572000" cy="28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702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 GW vs. light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speed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2" y="2438400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68087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69" y="1752600"/>
            <a:ext cx="397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0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it-IT" sz="2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-C| / C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2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-16</a:t>
            </a:r>
            <a:endParaRPr kumimoji="0" lang="it-IT" sz="26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GW170817/GRB170817A, D ~ 40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5" y="5351444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6" y="5843238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7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8" y="616803"/>
            <a:ext cx="9009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Using time delay between low and high energy photons to put Limits on Lorentz Invariance </a:t>
            </a:r>
            <a:r>
              <a:rPr kumimoji="0" lang="en-US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Violation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313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C2D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physics</a:t>
            </a: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testing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LI / QG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0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Explori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 the transient sky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4" y="3581400"/>
            <a:ext cx="42520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3" y="3581400"/>
            <a:ext cx="45308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9207" y="457200"/>
            <a:ext cx="8839204" cy="60195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GRBs extreme emission physics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, central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engine, sub-classes &amp; progenitors,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c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osmological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parameters &amp; fundamental physics </a:t>
            </a:r>
            <a:endParaRPr kumimoji="0" lang="en-US" altLang="it-IT" sz="23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kumimoji="0" lang="en-US" altLang="it-IT" sz="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tudy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of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many classes of X-ray sources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by exploiting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the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simultaneous broad </a:t>
            </a:r>
            <a:r>
              <a:rPr kumimoji="0" lang="en-US" alt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band X-ray and NIR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observations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</a:t>
            </a:r>
            <a:r>
              <a:rPr kumimoji="0" lang="en-US" altLang="it-IT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rovide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a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flexible follow-up observatory 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for fast transient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events</a:t>
            </a:r>
            <a:r>
              <a:rPr kumimoji="0" lang="en-US" altLang="it-IT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with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multi-wavelength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ToO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 capabilities </a:t>
            </a:r>
            <a:r>
              <a:rPr kumimoji="0" lang="en-US" altLang="it-IT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and </a:t>
            </a:r>
            <a:r>
              <a:rPr kumimoji="0" lang="en-US" alt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guest-observer </a:t>
            </a:r>
            <a:r>
              <a:rPr kumimoji="0" lang="en-US" altLang="it-IT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Arial" charset="0"/>
                <a:cs typeface="Arial" charset="0"/>
              </a:rPr>
              <a:t>programmes</a:t>
            </a:r>
            <a:endParaRPr kumimoji="0" lang="en-US" altLang="it-IT" sz="2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1925" y="1524000"/>
            <a:ext cx="8839200" cy="1981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" y="76200"/>
            <a:ext cx="9067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crucial synergies in the late ‘30s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3" y="587377"/>
            <a:ext cx="7096125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02" y="5689939"/>
            <a:ext cx="8991599" cy="1015663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«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M7» 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timeline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allow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widely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broaden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mission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scientific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impact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taking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advantage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of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perfectly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matched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synergies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with major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facilities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fully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operative in the 2030s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(e.g., 3G GW detectors)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2400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36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In </a:t>
            </a:r>
            <a:r>
              <a:rPr lang="it-IT" altLang="it-IT" sz="36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</a:t>
            </a:r>
            <a:r>
              <a:rPr lang="it-IT" altLang="it-IT" sz="36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ummary</a:t>
            </a:r>
            <a:endParaRPr lang="it-IT" altLang="it-IT" sz="36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2" y="415801"/>
            <a:ext cx="8915400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GRBs are a key phenomenon for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cosmology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multi-messenger astrophysics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fundamental physics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Next generation GRB missions </a:t>
            </a:r>
            <a:r>
              <a:rPr lang="en-US" altLang="it-IT" sz="84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ike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THESEUS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under study by ESA (M7 Phase-A) </a:t>
            </a:r>
            <a:r>
              <a:rPr lang="en-US" altLang="it-IT" sz="8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aim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altLang="it-IT" sz="8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ully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exploit these potentialities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providing a substantial contribution to extreme GRB physics and time-domain astronomy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altLang="it-IT" sz="8400" noProof="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‘30s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timeline will allow an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unprecedented great synergy with future very large observing 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facilities  in the </a:t>
            </a:r>
            <a:r>
              <a:rPr kumimoji="0" lang="en-US" altLang="it-IT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e.m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and multi messenger domains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enhancing their scientific return and  fully exploiting</a:t>
            </a:r>
            <a:r>
              <a:rPr kumimoji="0" lang="en-US" altLang="it-IT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investments put in them</a:t>
            </a:r>
            <a:r>
              <a:rPr kumimoji="0" lang="en-US" altLang="it-IT" sz="8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 very strong </a:t>
            </a:r>
            <a:r>
              <a:rPr kumimoji="0" lang="en-US" sz="8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synergy </a:t>
            </a:r>
            <a:r>
              <a:rPr kumimoji="0" lang="en-US" sz="8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with Einstein Telescope and</a:t>
            </a:r>
            <a:r>
              <a:rPr kumimoji="0" lang="en-US" sz="8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possibly cosmic explorer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will provide a </a:t>
            </a:r>
            <a:r>
              <a:rPr kumimoji="0" lang="en-US" sz="8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breakthough</a:t>
            </a:r>
            <a:r>
              <a:rPr kumimoji="0" lang="en-US" sz="8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in multi-messenger astrophysics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THESEUS: </a:t>
            </a:r>
            <a:r>
              <a:rPr kumimoji="0" lang="en-US" alt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ESA/M5 Phase 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 study and selected for M7 Phase A (-&gt;2037)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SPIE articles on instruments,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Adv.Sp.Res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&amp; </a:t>
            </a:r>
            <a:r>
              <a:rPr kumimoji="0" lang="en-US" altLang="it-IT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Exp.Astr</a:t>
            </a:r>
            <a:r>
              <a:rPr kumimoji="0" lang="en-US" altLang="it-IT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. articles on science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http</a:t>
            </a:r>
            <a:r>
              <a:rPr kumimoji="0" lang="it-IT" sz="8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://www.isdc.unige.ch/theseus/</a:t>
            </a:r>
          </a:p>
          <a:p>
            <a:pPr marL="342900" marR="0" lvl="0" indent="-34290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8800" b="0" i="0" u="sng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it-IT" sz="6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4691" y="5410200"/>
            <a:ext cx="8915400" cy="11430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95600"/>
            <a:ext cx="7980363" cy="914400"/>
          </a:xfrm>
        </p:spPr>
        <p:txBody>
          <a:bodyPr/>
          <a:lstStyle/>
          <a:p>
            <a:r>
              <a:rPr lang="it-IT" altLang="it-IT" sz="6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Back-up </a:t>
            </a:r>
            <a:r>
              <a:rPr lang="it-IT" altLang="it-IT" sz="6000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slides</a:t>
            </a:r>
            <a:r>
              <a:rPr lang="it-IT" altLang="it-IT" sz="4000" b="1" dirty="0" smtClean="0">
                <a:solidFill>
                  <a:srgbClr val="FF0000"/>
                </a:solidFill>
              </a:rPr>
              <a:t/>
            </a:r>
            <a:br>
              <a:rPr lang="it-IT" altLang="it-IT" sz="4000" b="1" dirty="0" smtClean="0">
                <a:solidFill>
                  <a:srgbClr val="FF0000"/>
                </a:solidFill>
              </a:rPr>
            </a:br>
            <a:r>
              <a:rPr lang="it-IT" altLang="it-IT" sz="4000" b="1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z=6.29;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28.86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Z=5.11;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28.13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Z=5.47;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28.57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Z=6.73;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27.92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Z=8.23;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30.29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Z=9.4; M</a:t>
              </a:r>
              <a:r>
                <a:rPr kumimoji="0" lang="fr-FR" altLang="it-IT" sz="1600" b="0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AB </a:t>
              </a: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&gt; 28.49 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Tanvir+12</a:t>
              </a:r>
              <a:endParaRPr kumimoji="0" lang="fr-FR" altLang="it-IT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Shedding light on the early Universe with GRBs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7794" y="212233"/>
            <a:ext cx="8991600" cy="209288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will have a combination of </a:t>
            </a:r>
            <a:r>
              <a:rPr kumimoji="0" lang="en-US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instrumentation and mission profile allowing the detection of all types of GRBs (long, short/hard, weak/soft, high-redshift) and provide accurate location and redshift measurement for a large fraction of them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928"/>
          <a:stretch/>
        </p:blipFill>
        <p:spPr>
          <a:xfrm>
            <a:off x="995363" y="2362200"/>
            <a:ext cx="6705600" cy="4419600"/>
          </a:xfrm>
          <a:prstGeom prst="rect">
            <a:avLst/>
          </a:prstGeom>
        </p:spPr>
      </p:pic>
      <p:sp>
        <p:nvSpPr>
          <p:cNvPr id="3" name="Callout a incrocio 2"/>
          <p:cNvSpPr/>
          <p:nvPr/>
        </p:nvSpPr>
        <p:spPr>
          <a:xfrm>
            <a:off x="5334000" y="3516132"/>
            <a:ext cx="304800" cy="293867"/>
          </a:xfrm>
          <a:prstGeom prst="quad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67400" y="243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GRB170817A/GW170817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 flipH="1">
            <a:off x="5638800" y="2807735"/>
            <a:ext cx="838200" cy="69746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747294" y="238368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Fermi/GBM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4541118" y="2755352"/>
            <a:ext cx="628180" cy="5208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133600" y="4180398"/>
            <a:ext cx="2407518" cy="176320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319016" y="301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redshift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023269" y="3413757"/>
            <a:ext cx="314090" cy="104172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0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9" y="1136332"/>
            <a:ext cx="8770513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4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10</a:t>
            </a:r>
            <a:r>
              <a:rPr lang="en-US" altLang="it-IT" sz="2400" b="1" baseline="300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54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= 9-10</a:t>
            </a:r>
            <a:r>
              <a:rPr lang="en-US" altLang="it-IT" sz="24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lang="en-US" altLang="it-IT" sz="2400" dirty="0" smtClean="0">
              <a:solidFill>
                <a:srgbClr val="FF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endParaRPr lang="en-US" altLang="it-IT" sz="2400" dirty="0" smtClean="0">
              <a:solidFill>
                <a:srgbClr val="FF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400" dirty="0"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endParaRPr lang="en-US" altLang="it-IT" sz="24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b)   Using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to investigate the expansion rate and geometry of the Universe,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thus getting clues to "</a:t>
            </a:r>
            <a:r>
              <a:rPr lang="en-US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dark energy"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properties and evolution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endParaRPr lang="en-US" altLang="it-IT" sz="2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endParaRPr lang="it-IT" altLang="it-IT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2038" y="4419600"/>
            <a:ext cx="8770513" cy="1219200"/>
          </a:xfrm>
          <a:prstGeom prst="round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76200" y="2743200"/>
            <a:ext cx="8694313" cy="1219200"/>
          </a:xfrm>
          <a:prstGeom prst="roundRect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6199" y="76200"/>
            <a:ext cx="88903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Mission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Concept</a:t>
            </a:r>
            <a:r>
              <a:rPr kumimoji="0" lang="it-IT" alt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                   </a:t>
            </a:r>
            <a:endParaRPr kumimoji="0" lang="it-IT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B037C569-53F1-4ED5-8F66-DCEC5E82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49091" y="1447800"/>
            <a:ext cx="2143342" cy="406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4924126-3627-4FCA-B5D2-66A18A99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8876"/>
          <a:stretch/>
        </p:blipFill>
        <p:spPr bwMode="auto">
          <a:xfrm>
            <a:off x="6280921" y="1755600"/>
            <a:ext cx="2841148" cy="344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CF6087C9-E774-4E7F-BAD6-C6857314756B}"/>
              </a:ext>
            </a:extLst>
          </p:cNvPr>
          <p:cNvSpPr txBox="1"/>
          <p:nvPr/>
        </p:nvSpPr>
        <p:spPr>
          <a:xfrm>
            <a:off x="5378964" y="5204400"/>
            <a:ext cx="858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(ADS)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C59726D-7874-4CDF-AD71-7F4719D9927B}"/>
              </a:ext>
            </a:extLst>
          </p:cNvPr>
          <p:cNvSpPr txBox="1"/>
          <p:nvPr/>
        </p:nvSpPr>
        <p:spPr>
          <a:xfrm>
            <a:off x="7771313" y="5194545"/>
            <a:ext cx="12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(THALES)</a:t>
            </a:r>
            <a:endParaRPr kumimoji="0" lang="it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321203"/>
            <a:ext cx="3962400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Fast slewing capability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(&gt;10°/min), granting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prompt NIR follow-up of GRBs and transients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Low-Earth Orbit (LEO),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about 4° inclination and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550-640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km altitude,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granting low and stable BKG for the monitors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weight (about 2.3 tons) and dimensions are suitable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launch with VEGA-E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91346" y="52390"/>
            <a:ext cx="8853488" cy="93820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SFR(z)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from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JWST observations: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consistent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endParaRPr kumimoji="0" lang="fr-FR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401355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76200" y="3429000"/>
            <a:ext cx="4953000" cy="3139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Beyond even JWST capabilities: </a:t>
            </a:r>
            <a:endParaRPr kumimoji="0" lang="en-GB" altLang="it-IT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Primordial galaxies detection and characterization independent on mass and luminosity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Allow absorption spectroscopy (needed because most metals are in neutral gas and </a:t>
            </a:r>
            <a:r>
              <a:rPr kumimoji="0" lang="en-GB" alt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for dust ratio)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Properties of primordial IGM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Targets for JWST</a:t>
            </a:r>
            <a:endParaRPr kumimoji="0" lang="en-GB" altLang="it-IT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5257800" y="1119187"/>
            <a:ext cx="3811678" cy="24622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neutral hydrogen fraction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escape fraction of UV photons from high-z galaxies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chemical abundances in the </a:t>
            </a:r>
            <a:r>
              <a:rPr kumimoji="0" lang="en-GB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ISM and IGM and its evolution</a:t>
            </a:r>
          </a:p>
        </p:txBody>
      </p:sp>
      <p:sp>
        <p:nvSpPr>
          <p:cNvPr id="15" name="Rectangle 4"/>
          <p:cNvSpPr/>
          <p:nvPr/>
        </p:nvSpPr>
        <p:spPr>
          <a:xfrm>
            <a:off x="76200" y="-228600"/>
            <a:ext cx="8915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890" y="3423296"/>
            <a:ext cx="9033587" cy="320610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JWST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early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results</a:t>
            </a:r>
            <a:r>
              <a:rPr kumimoji="0" lang="fr-FR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on primordial galaxies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it-IT" sz="15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lower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limits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only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to total SFR(z),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consistent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with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previous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estimates</a:t>
            </a:r>
            <a:r>
              <a:rPr kumimoji="0" lang="fr-FR" alt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and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our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assumptions</a:t>
            </a: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it-IT" sz="2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r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aised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further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interest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e.g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., possible 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excess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of high-</a:t>
            </a:r>
            <a:r>
              <a:rPr kumimoji="0" lang="fr-FR" altLang="it-IT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luminosity</a:t>
            </a:r>
            <a:r>
              <a:rPr kumimoji="0" lang="fr-FR" altLang="it-IT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 galaxies</a:t>
            </a:r>
            <a:endParaRPr kumimoji="0" lang="fr-FR" altLang="it-IT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 measure of  cosmic SFR at high-z (possibly including pop-III stars)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5F9A2B4-D2BA-8F43-8F3B-E6A5C64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153928"/>
            <a:ext cx="6019800" cy="42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arrotondato 12">
            <a:extLst>
              <a:ext uri="{FF2B5EF4-FFF2-40B4-BE49-F238E27FC236}">
                <a16:creationId xmlns:a16="http://schemas.microsoft.com/office/drawing/2014/main" id="{47DC13AB-05EA-494A-87F4-B5212C4DF7FD}"/>
              </a:ext>
            </a:extLst>
          </p:cNvPr>
          <p:cNvSpPr/>
          <p:nvPr/>
        </p:nvSpPr>
        <p:spPr>
          <a:xfrm>
            <a:off x="545108" y="5478035"/>
            <a:ext cx="8053782" cy="69416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50D3963-2657-414F-AD48-1229BB5CE6C0}"/>
              </a:ext>
            </a:extLst>
          </p:cNvPr>
          <p:cNvSpPr txBox="1"/>
          <p:nvPr/>
        </p:nvSpPr>
        <p:spPr>
          <a:xfrm>
            <a:off x="545109" y="5486914"/>
            <a:ext cx="805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sample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&gt;40 high–z GRBs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will give access to star formation in the faintest galaxies, overcoming limits of current and future galaxy surveys </a:t>
            </a:r>
          </a:p>
        </p:txBody>
      </p:sp>
    </p:spTree>
    <p:extLst>
      <p:ext uri="{BB962C8B-B14F-4D97-AF65-F5344CB8AC3E}">
        <p14:creationId xmlns:p14="http://schemas.microsoft.com/office/powerpoint/2010/main" val="13400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3" y="2086223"/>
            <a:ext cx="5269150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17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61" y="2339982"/>
            <a:ext cx="1748409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3" y="2450434"/>
            <a:ext cx="854106" cy="3034594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60" y="2339982"/>
            <a:ext cx="2632665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89" y="3048740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2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4" y="6141154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0" y="5945199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0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0" y="1683394"/>
            <a:ext cx="10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UV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73FA">
                    <a:alpha val="88000"/>
                  </a:srgb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17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6" y="995852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Detecting and studying primordial invisible galaxies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6955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Shedding light on cosmic reionization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58" y="1019186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1" y="5129905"/>
            <a:ext cx="8097398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1" y="5096854"/>
            <a:ext cx="8097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E024D-934F-45B1-A2CF-553F74B71417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Cosmic chemical evolution at high-z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THESEUS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Consortium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1027115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11148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125132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802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1327527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3765927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F82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Ep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Measuring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cosmological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parameters</a:t>
            </a:r>
            <a:r>
              <a:rPr kumimoji="0" lang="it-IT" alt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Calibri" panose="020F0502020204030204" pitchFamily="34" charset="0"/>
              </a:rPr>
              <a:t>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685800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201" y="4101600"/>
            <a:ext cx="4567861" cy="2756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027" y="3957293"/>
            <a:ext cx="3609145" cy="28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id="{CAD522BC-588E-E44D-A6A8-719986FF48E1}"/>
              </a:ext>
            </a:extLst>
          </p:cNvPr>
          <p:cNvSpPr/>
          <p:nvPr/>
        </p:nvSpPr>
        <p:spPr>
          <a:xfrm>
            <a:off x="3775185" y="2368405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775185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6"/>
            <a:ext cx="8468352" cy="10232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blipFill rotWithShape="1">
                <a:blip r:embed="rId3"/>
                <a:stretch>
                  <a:fillRect t="-3623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66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66" y="4095532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4" y="2461666"/>
            <a:ext cx="1741165" cy="13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9257ECD-66A4-EF4E-BE4B-E7808A0EA667}"/>
              </a:ext>
            </a:extLst>
          </p:cNvPr>
          <p:cNvSpPr/>
          <p:nvPr/>
        </p:nvSpPr>
        <p:spPr>
          <a:xfrm>
            <a:off x="6128425" y="3045023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B665A-A8FB-BC4B-92CF-A4F3616B6964}"/>
              </a:ext>
            </a:extLst>
          </p:cNvPr>
          <p:cNvSpPr txBox="1"/>
          <p:nvPr/>
        </p:nvSpPr>
        <p:spPr>
          <a:xfrm>
            <a:off x="3813238" y="3851794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No single optical axis: get a wide field of view plus focusing with constant effective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Spot (double reflection) Lines (single reflections)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2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74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DB7A7-98EA-4542-8969-A24E768190C7}"/>
              </a:ext>
            </a:extLst>
          </p:cNvPr>
          <p:cNvSpPr txBox="1"/>
          <p:nvPr/>
        </p:nvSpPr>
        <p:spPr>
          <a:xfrm>
            <a:off x="243683" y="1216214"/>
            <a:ext cx="456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2 identical SXI modules: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length: 300mm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Optic: 8x8 array of plates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Focal plane: 8 CMOS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3" y="2720595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33048" y="1254476"/>
            <a:ext cx="8753044" cy="116215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3" y="1287134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8" y="2925089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8" y="361951"/>
            <a:ext cx="1068189" cy="55688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01" y="307520"/>
            <a:ext cx="1180581" cy="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1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199" y="1136332"/>
            <a:ext cx="8770513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M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4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10</a:t>
            </a:r>
            <a:r>
              <a:rPr lang="en-US" altLang="it-IT" sz="2400" b="1" baseline="300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54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= 9-10</a:t>
            </a:r>
            <a:r>
              <a:rPr lang="en-US" altLang="it-IT" sz="2400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lang="en-US" altLang="it-IT" sz="2400" dirty="0" smtClean="0">
              <a:solidFill>
                <a:srgbClr val="FF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endParaRPr lang="en-US" altLang="it-IT" sz="2400" dirty="0" smtClean="0">
              <a:solidFill>
                <a:srgbClr val="FF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400" dirty="0">
                <a:solidFill>
                  <a:srgbClr val="FF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400" dirty="0" smtClean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endParaRPr lang="en-US" altLang="it-IT" sz="2400" dirty="0">
              <a:solidFill>
                <a:srgbClr val="0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it-IT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b)   Using </a:t>
            </a:r>
            <a:r>
              <a:rPr lang="en-US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 to investigate the expansion rate and geometry of the Universe,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thus getting clues to "</a:t>
            </a:r>
            <a:r>
              <a:rPr lang="en-US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dark energy" </a:t>
            </a:r>
            <a:r>
              <a:rPr lang="en-US" altLang="it-IT" sz="2400" dirty="0">
                <a:solidFill>
                  <a:srgbClr val="0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properties and evolution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endParaRPr lang="en-US" altLang="it-IT" sz="2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  <a:defRPr/>
            </a:pPr>
            <a:endParaRPr lang="it-IT" altLang="it-IT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2534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2038" y="4419600"/>
            <a:ext cx="8770513" cy="1219200"/>
          </a:xfrm>
          <a:prstGeom prst="round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76200" y="2743200"/>
            <a:ext cx="8694313" cy="1219200"/>
          </a:xfrm>
          <a:prstGeom prst="roundRect">
            <a:avLst/>
          </a:prstGeom>
          <a:solidFill>
            <a:srgbClr val="FF0000">
              <a:alpha val="13000"/>
            </a:srgbClr>
          </a:solidFill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39813" y="1173441"/>
            <a:ext cx="8664701" cy="113433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cameras using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innovative coupling between Silicon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drift detectors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(2-30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crystal scintillator bars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1" y="2307771"/>
            <a:ext cx="424265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1" y="5020491"/>
            <a:ext cx="3102430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7" y="3037114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5" y="4196022"/>
            <a:ext cx="1590111" cy="22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52400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521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4" y="3790688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172502" y="1534888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5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MeV)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arge effective area down to 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&gt;2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one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ocation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&lt;15’ in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2-150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xcellent timing  (&lt; a few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2" y="979935"/>
            <a:ext cx="3864429" cy="2810600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5720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28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48"/>
            <a:ext cx="8468352" cy="1312638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3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id="{EF93C28E-49AB-E84F-A4AB-466163824176}"/>
              </a:ext>
            </a:extLst>
          </p:cNvPr>
          <p:cNvGrpSpPr/>
          <p:nvPr/>
        </p:nvGrpSpPr>
        <p:grpSpPr>
          <a:xfrm>
            <a:off x="4191002" y="2581797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fr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kumimoji="0" lang="fr" sz="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f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kumimoji="0" lang="fr" sz="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kumimoji="0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id="{C9C34F08-29A2-BE4E-BF6D-7BD1CA72E228}"/>
              </a:ext>
            </a:extLst>
          </p:cNvPr>
          <p:cNvSpPr/>
          <p:nvPr/>
        </p:nvSpPr>
        <p:spPr>
          <a:xfrm>
            <a:off x="337824" y="2789530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54" y="2867347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H2RG sensitive in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0.7-1.8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microns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172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219200"/>
            <a:ext cx="4001663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991" y="4038600"/>
            <a:ext cx="4315867" cy="269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id="{EE0168D6-D319-C842-A04E-1F7F77E4061D}"/>
              </a:ext>
            </a:extLst>
          </p:cNvPr>
          <p:cNvSpPr/>
          <p:nvPr/>
        </p:nvSpPr>
        <p:spPr>
          <a:xfrm>
            <a:off x="138533" y="2590800"/>
            <a:ext cx="4542326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O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n-board sensitive absorption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spectrosocpy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for medium-bright events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38533" y="1177936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1524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2" y="237428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17134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84F91B15-8BBB-213C-FB68-60C03EF6F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94648"/>
            <a:ext cx="3985497" cy="31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" y="1143000"/>
            <a:ext cx="78470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3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" y="1143000"/>
            <a:ext cx="7847013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438400" y="1447801"/>
            <a:ext cx="1905000" cy="4267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 fontScale="90000"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z ~9 and association with exploding massive stars </a:t>
            </a:r>
          </a:p>
          <a:p>
            <a:pPr marL="0" indent="0">
              <a:buNone/>
            </a:pPr>
            <a:endParaRPr lang="en-GB" altLang="it-IT" sz="2400" dirty="0">
              <a:solidFill>
                <a:srgbClr val="C00000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>
                <a:solidFill>
                  <a:srgbClr val="C0000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Powerful tools for cosmology:</a:t>
            </a:r>
            <a:r>
              <a:rPr lang="en-GB" altLang="it-IT" sz="2400" dirty="0">
                <a:latin typeface="Book Antiqua" panose="02040602050305030304" pitchFamily="18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10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6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7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19646</TotalTime>
  <Words>4003</Words>
  <Application>Microsoft Office PowerPoint</Application>
  <PresentationFormat>Presentazione su schermo (4:3)</PresentationFormat>
  <Paragraphs>444</Paragraphs>
  <Slides>63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63</vt:i4>
      </vt:variant>
    </vt:vector>
  </HeadingPairs>
  <TitlesOfParts>
    <vt:vector size="90" baseType="lpstr">
      <vt:lpstr>Arial</vt:lpstr>
      <vt:lpstr>Arial Black</vt:lpstr>
      <vt:lpstr>Arial Narrow</vt:lpstr>
      <vt:lpstr>Arial Unicode MS</vt:lpstr>
      <vt:lpstr>Bangla Sangam MN</vt:lpstr>
      <vt:lpstr>Book Antiqua</vt:lpstr>
      <vt:lpstr>Calibri</vt:lpstr>
      <vt:lpstr>Cambria Math</vt:lpstr>
      <vt:lpstr>Courier New</vt:lpstr>
      <vt:lpstr>Gotham Book</vt:lpstr>
      <vt:lpstr>Symbol</vt:lpstr>
      <vt:lpstr>Tahoma</vt:lpstr>
      <vt:lpstr>Times New Roman</vt:lpstr>
      <vt:lpstr>Verdana</vt:lpstr>
      <vt:lpstr>Wingdings</vt:lpstr>
      <vt:lpstr>Esa presentation</vt:lpstr>
      <vt:lpstr>1_Esa presentation</vt:lpstr>
      <vt:lpstr>2_Esa presentation</vt:lpstr>
      <vt:lpstr>7_Struttura predefinita</vt:lpstr>
      <vt:lpstr>3_Esa presentation</vt:lpstr>
      <vt:lpstr>4_Esa presentation</vt:lpstr>
      <vt:lpstr>5_Struttura predefinita</vt:lpstr>
      <vt:lpstr>9_Struttura predefinita</vt:lpstr>
      <vt:lpstr>8_Struttura predefinita</vt:lpstr>
      <vt:lpstr>13_Struttura predefinita</vt:lpstr>
      <vt:lpstr>3_Tema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Expected progress in the near future (’20s)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lorenzo amati</cp:lastModifiedBy>
  <cp:revision>2218</cp:revision>
  <cp:lastPrinted>2020-03-31T10:12:49Z</cp:lastPrinted>
  <dcterms:created xsi:type="dcterms:W3CDTF">1601-01-01T00:00:00Z</dcterms:created>
  <dcterms:modified xsi:type="dcterms:W3CDTF">2024-07-12T08:34:44Z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