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416" r:id="rId2"/>
    <p:sldId id="417" r:id="rId3"/>
    <p:sldId id="426" r:id="rId4"/>
    <p:sldId id="427" r:id="rId5"/>
    <p:sldId id="428" r:id="rId6"/>
    <p:sldId id="430" r:id="rId7"/>
    <p:sldId id="431" r:id="rId8"/>
    <p:sldId id="432" r:id="rId9"/>
    <p:sldId id="465" r:id="rId10"/>
    <p:sldId id="433" r:id="rId11"/>
    <p:sldId id="434" r:id="rId12"/>
    <p:sldId id="466" r:id="rId13"/>
    <p:sldId id="467" r:id="rId14"/>
    <p:sldId id="435" r:id="rId15"/>
    <p:sldId id="436" r:id="rId16"/>
    <p:sldId id="437" r:id="rId17"/>
    <p:sldId id="438" r:id="rId18"/>
    <p:sldId id="439" r:id="rId19"/>
    <p:sldId id="440" r:id="rId20"/>
    <p:sldId id="441" r:id="rId21"/>
    <p:sldId id="442" r:id="rId22"/>
    <p:sldId id="444" r:id="rId23"/>
    <p:sldId id="445" r:id="rId24"/>
    <p:sldId id="446" r:id="rId25"/>
    <p:sldId id="463" r:id="rId26"/>
    <p:sldId id="447" r:id="rId27"/>
    <p:sldId id="464" r:id="rId28"/>
    <p:sldId id="448" r:id="rId29"/>
    <p:sldId id="449" r:id="rId30"/>
    <p:sldId id="450" r:id="rId31"/>
    <p:sldId id="451" r:id="rId32"/>
    <p:sldId id="452" r:id="rId33"/>
    <p:sldId id="453" r:id="rId34"/>
    <p:sldId id="454" r:id="rId35"/>
    <p:sldId id="455" r:id="rId36"/>
    <p:sldId id="456" r:id="rId37"/>
    <p:sldId id="457" r:id="rId38"/>
    <p:sldId id="458" r:id="rId39"/>
    <p:sldId id="459" r:id="rId40"/>
    <p:sldId id="468" r:id="rId41"/>
    <p:sldId id="460" r:id="rId42"/>
    <p:sldId id="461" r:id="rId43"/>
    <p:sldId id="462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3065F"/>
    <a:srgbClr val="00B050"/>
    <a:srgbClr val="FF3300"/>
    <a:srgbClr val="6CC9D4"/>
    <a:srgbClr val="F28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2" autoAdjust="0"/>
    <p:restoredTop sz="86592" autoAdjust="0"/>
  </p:normalViewPr>
  <p:slideViewPr>
    <p:cSldViewPr snapToGrid="0">
      <p:cViewPr varScale="1">
        <p:scale>
          <a:sx n="72" d="100"/>
          <a:sy n="72" d="100"/>
        </p:scale>
        <p:origin x="960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e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Relationship Id="rId9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e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DCDFC-436F-417D-8B84-FE4FF610B6BD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FF90C-8D67-47D6-8B79-AC9875D061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31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503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608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红色椭圆内为短暴。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479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右下图的平行线就是右上的两条平行线。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601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668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069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009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双参数之间的相关性：每个框图中其他参数均固定。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263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328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972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350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970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045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760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903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847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216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0557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088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74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467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17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105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4217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7524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9753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966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3398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8836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5497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2577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051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419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9582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6041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5999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839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578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838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72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763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FF90C-8D67-47D6-8B79-AC9875D0611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92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BE6D8-04E2-4A74-8DF4-D90697AED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4A34019-8C42-40A6-AC63-221A3EA36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2B37C2-B17D-48F3-B97B-67DBFC142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7161-58C3-42B6-AC79-14C619712897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4B2D7-80BD-4537-BC31-79CDAC4A8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8280FC-9DEB-4853-BB05-6855DE6B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5281-F735-4AB9-B3E1-1A355F2E29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55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C4E054-825E-4334-BA68-B60896C6F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D4E5F5-6239-48CF-85FF-78F416E69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ED8EC5-8FED-4A7B-A91C-2E96D8027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7161-58C3-42B6-AC79-14C619712897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93617C-FF70-44D0-874E-B56AC3224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05C483-3809-455D-B841-903ACD9B6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5281-F735-4AB9-B3E1-1A355F2E29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11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1627DE-EAF6-4FC6-884E-AB7F069E1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484A95-4B28-4588-AE3F-1B7832AA0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0A2A5-3016-4089-B84C-58F0D393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7161-58C3-42B6-AC79-14C619712897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E03092-9E3C-40BE-B647-49E941D6F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91A7E0-262E-437C-B662-BAFF0CD6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5281-F735-4AB9-B3E1-1A355F2E29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649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logo-04">
            <a:extLst>
              <a:ext uri="{FF2B5EF4-FFF2-40B4-BE49-F238E27FC236}">
                <a16:creationId xmlns:a16="http://schemas.microsoft.com/office/drawing/2014/main" id="{C6CA0087-7E1E-489F-A029-68AA8B4F4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086"/>
          <a:stretch/>
        </p:blipFill>
        <p:spPr>
          <a:xfrm>
            <a:off x="-268605" y="-464820"/>
            <a:ext cx="2005965" cy="2175510"/>
          </a:xfrm>
          <a:prstGeom prst="rect">
            <a:avLst/>
          </a:prstGeom>
        </p:spPr>
      </p:pic>
      <p:grpSp>
        <p:nvGrpSpPr>
          <p:cNvPr id="327" name="组合 326">
            <a:extLst>
              <a:ext uri="{FF2B5EF4-FFF2-40B4-BE49-F238E27FC236}">
                <a16:creationId xmlns:a16="http://schemas.microsoft.com/office/drawing/2014/main" id="{44610746-9D2D-4755-9C82-014750EFD96E}"/>
              </a:ext>
            </a:extLst>
          </p:cNvPr>
          <p:cNvGrpSpPr/>
          <p:nvPr userDrawn="1"/>
        </p:nvGrpSpPr>
        <p:grpSpPr>
          <a:xfrm>
            <a:off x="-6351" y="5576889"/>
            <a:ext cx="12192000" cy="1281113"/>
            <a:chOff x="-6350" y="3575050"/>
            <a:chExt cx="12192000" cy="1281113"/>
          </a:xfrm>
          <a:gradFill>
            <a:gsLst>
              <a:gs pos="0">
                <a:srgbClr val="A66BB9">
                  <a:alpha val="0"/>
                </a:srgbClr>
              </a:gs>
              <a:gs pos="100000">
                <a:srgbClr val="A66BB9">
                  <a:alpha val="50000"/>
                </a:srgbClr>
              </a:gs>
            </a:gsLst>
            <a:lin ang="5400000" scaled="0"/>
          </a:gradFill>
        </p:grpSpPr>
        <p:grpSp>
          <p:nvGrpSpPr>
            <p:cNvPr id="6" name="Group 205">
              <a:extLst>
                <a:ext uri="{FF2B5EF4-FFF2-40B4-BE49-F238E27FC236}">
                  <a16:creationId xmlns:a16="http://schemas.microsoft.com/office/drawing/2014/main" id="{F924C0DD-71B1-4787-B606-5847E957E5D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10125" y="4400550"/>
              <a:ext cx="4105275" cy="433388"/>
              <a:chOff x="3030" y="2772"/>
              <a:chExt cx="2586" cy="273"/>
            </a:xfrm>
            <a:grpFill/>
          </p:grpSpPr>
          <p:sp>
            <p:nvSpPr>
              <p:cNvPr id="127" name="Line 5">
                <a:extLst>
                  <a:ext uri="{FF2B5EF4-FFF2-40B4-BE49-F238E27FC236}">
                    <a16:creationId xmlns:a16="http://schemas.microsoft.com/office/drawing/2014/main" id="{4BC779D7-2AC3-42FC-A405-FCBCEF8FA1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616" y="2860"/>
                <a:ext cx="0" cy="0"/>
              </a:xfrm>
              <a:prstGeom prst="line">
                <a:avLst/>
              </a:prstGeom>
              <a:grpFill/>
              <a:ln w="12700" cap="rnd">
                <a:solidFill>
                  <a:srgbClr val="BF9C5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28" name="Freeform 6">
                <a:extLst>
                  <a:ext uri="{FF2B5EF4-FFF2-40B4-BE49-F238E27FC236}">
                    <a16:creationId xmlns:a16="http://schemas.microsoft.com/office/drawing/2014/main" id="{C0228B9D-1F70-4FA4-AF97-0AB4ECCD0D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57" y="2794"/>
                <a:ext cx="39" cy="9"/>
              </a:xfrm>
              <a:custGeom>
                <a:avLst/>
                <a:gdLst>
                  <a:gd name="T0" fmla="*/ 8 w 9"/>
                  <a:gd name="T1" fmla="*/ 2 h 2"/>
                  <a:gd name="T2" fmla="*/ 1 w 9"/>
                  <a:gd name="T3" fmla="*/ 2 h 2"/>
                  <a:gd name="T4" fmla="*/ 0 w 9"/>
                  <a:gd name="T5" fmla="*/ 1 h 2"/>
                  <a:gd name="T6" fmla="*/ 1 w 9"/>
                  <a:gd name="T7" fmla="*/ 0 h 2"/>
                  <a:gd name="T8" fmla="*/ 8 w 9"/>
                  <a:gd name="T9" fmla="*/ 0 h 2"/>
                  <a:gd name="T10" fmla="*/ 9 w 9"/>
                  <a:gd name="T11" fmla="*/ 1 h 2"/>
                  <a:gd name="T12" fmla="*/ 8 w 9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">
                    <a:moveTo>
                      <a:pt x="8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8" y="2"/>
                      <a:pt x="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29" name="Freeform 7">
                <a:extLst>
                  <a:ext uri="{FF2B5EF4-FFF2-40B4-BE49-F238E27FC236}">
                    <a16:creationId xmlns:a16="http://schemas.microsoft.com/office/drawing/2014/main" id="{8C13FA0C-344D-4473-8B9D-08AE688DFD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30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30" name="Freeform 8">
                <a:extLst>
                  <a:ext uri="{FF2B5EF4-FFF2-40B4-BE49-F238E27FC236}">
                    <a16:creationId xmlns:a16="http://schemas.microsoft.com/office/drawing/2014/main" id="{8428BF00-BCAB-470C-AE38-88DF1C74B6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48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31" name="Freeform 9">
                <a:extLst>
                  <a:ext uri="{FF2B5EF4-FFF2-40B4-BE49-F238E27FC236}">
                    <a16:creationId xmlns:a16="http://schemas.microsoft.com/office/drawing/2014/main" id="{553CB0EC-C9C6-4BAF-9086-DBB6FC09BD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6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32" name="Freeform 10">
                <a:extLst>
                  <a:ext uri="{FF2B5EF4-FFF2-40B4-BE49-F238E27FC236}">
                    <a16:creationId xmlns:a16="http://schemas.microsoft.com/office/drawing/2014/main" id="{5CB17DE2-F25B-4001-B02B-7B9DC12E5E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33" name="Freeform 11">
                <a:extLst>
                  <a:ext uri="{FF2B5EF4-FFF2-40B4-BE49-F238E27FC236}">
                    <a16:creationId xmlns:a16="http://schemas.microsoft.com/office/drawing/2014/main" id="{8BEAD781-4CFD-4C12-9CF3-29BF34675A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87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34" name="Freeform 12">
                <a:extLst>
                  <a:ext uri="{FF2B5EF4-FFF2-40B4-BE49-F238E27FC236}">
                    <a16:creationId xmlns:a16="http://schemas.microsoft.com/office/drawing/2014/main" id="{E6D16A2E-158E-4D47-A01D-34C22A82E3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00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35" name="Freeform 13">
                <a:extLst>
                  <a:ext uri="{FF2B5EF4-FFF2-40B4-BE49-F238E27FC236}">
                    <a16:creationId xmlns:a16="http://schemas.microsoft.com/office/drawing/2014/main" id="{AED97828-E548-4578-8359-80296410D2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13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36" name="Freeform 14">
                <a:extLst>
                  <a:ext uri="{FF2B5EF4-FFF2-40B4-BE49-F238E27FC236}">
                    <a16:creationId xmlns:a16="http://schemas.microsoft.com/office/drawing/2014/main" id="{F7267075-8E07-4917-8244-35656CC7AD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26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37" name="Freeform 15">
                <a:extLst>
                  <a:ext uri="{FF2B5EF4-FFF2-40B4-BE49-F238E27FC236}">
                    <a16:creationId xmlns:a16="http://schemas.microsoft.com/office/drawing/2014/main" id="{A4F77621-2D06-49F4-8A34-53EC14EED4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43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38" name="Freeform 16">
                <a:extLst>
                  <a:ext uri="{FF2B5EF4-FFF2-40B4-BE49-F238E27FC236}">
                    <a16:creationId xmlns:a16="http://schemas.microsoft.com/office/drawing/2014/main" id="{928E2D21-CEF7-48EF-8754-9F44CE9A48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56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39" name="Freeform 17">
                <a:extLst>
                  <a:ext uri="{FF2B5EF4-FFF2-40B4-BE49-F238E27FC236}">
                    <a16:creationId xmlns:a16="http://schemas.microsoft.com/office/drawing/2014/main" id="{0DB2852F-F8D1-4CD9-9DAB-C5A9E1C43E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70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40" name="Freeform 18">
                <a:extLst>
                  <a:ext uri="{FF2B5EF4-FFF2-40B4-BE49-F238E27FC236}">
                    <a16:creationId xmlns:a16="http://schemas.microsoft.com/office/drawing/2014/main" id="{812D30EC-663E-4B69-B861-28C0D98B8A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83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41" name="Freeform 19">
                <a:extLst>
                  <a:ext uri="{FF2B5EF4-FFF2-40B4-BE49-F238E27FC236}">
                    <a16:creationId xmlns:a16="http://schemas.microsoft.com/office/drawing/2014/main" id="{6AC47467-0365-43F7-8D07-EB5A2C615E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96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42" name="Freeform 20">
                <a:extLst>
                  <a:ext uri="{FF2B5EF4-FFF2-40B4-BE49-F238E27FC236}">
                    <a16:creationId xmlns:a16="http://schemas.microsoft.com/office/drawing/2014/main" id="{7CA17727-4CD7-4082-AFCC-B41420110B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09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43" name="Freeform 21">
                <a:extLst>
                  <a:ext uri="{FF2B5EF4-FFF2-40B4-BE49-F238E27FC236}">
                    <a16:creationId xmlns:a16="http://schemas.microsoft.com/office/drawing/2014/main" id="{55A488FF-9FDB-463A-8107-AAAA2B17F3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22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44" name="Freeform 22">
                <a:extLst>
                  <a:ext uri="{FF2B5EF4-FFF2-40B4-BE49-F238E27FC236}">
                    <a16:creationId xmlns:a16="http://schemas.microsoft.com/office/drawing/2014/main" id="{45581389-EB6E-43AF-9151-8C83CADA70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35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45" name="Freeform 23">
                <a:extLst>
                  <a:ext uri="{FF2B5EF4-FFF2-40B4-BE49-F238E27FC236}">
                    <a16:creationId xmlns:a16="http://schemas.microsoft.com/office/drawing/2014/main" id="{CBF4B9FB-96D8-4B85-9E35-BB94C34643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52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46" name="Freeform 24">
                <a:extLst>
                  <a:ext uri="{FF2B5EF4-FFF2-40B4-BE49-F238E27FC236}">
                    <a16:creationId xmlns:a16="http://schemas.microsoft.com/office/drawing/2014/main" id="{CF86A6B3-BB63-4A8A-818A-6DA552E3C5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65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47" name="Freeform 25">
                <a:extLst>
                  <a:ext uri="{FF2B5EF4-FFF2-40B4-BE49-F238E27FC236}">
                    <a16:creationId xmlns:a16="http://schemas.microsoft.com/office/drawing/2014/main" id="{9B4EC775-309C-4E39-9F61-51B4EBB00B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78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48" name="Freeform 26">
                <a:extLst>
                  <a:ext uri="{FF2B5EF4-FFF2-40B4-BE49-F238E27FC236}">
                    <a16:creationId xmlns:a16="http://schemas.microsoft.com/office/drawing/2014/main" id="{67B25F91-E476-428F-9842-78B4FFFA9F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9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49" name="Freeform 27">
                <a:extLst>
                  <a:ext uri="{FF2B5EF4-FFF2-40B4-BE49-F238E27FC236}">
                    <a16:creationId xmlns:a16="http://schemas.microsoft.com/office/drawing/2014/main" id="{5374A61D-DC5C-46B1-8180-71D7B878CF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04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50" name="Freeform 28">
                <a:extLst>
                  <a:ext uri="{FF2B5EF4-FFF2-40B4-BE49-F238E27FC236}">
                    <a16:creationId xmlns:a16="http://schemas.microsoft.com/office/drawing/2014/main" id="{373F6D33-B24A-407D-B3BD-736B6D1CF1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18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51" name="Freeform 29">
                <a:extLst>
                  <a:ext uri="{FF2B5EF4-FFF2-40B4-BE49-F238E27FC236}">
                    <a16:creationId xmlns:a16="http://schemas.microsoft.com/office/drawing/2014/main" id="{91122172-B0E2-4DB6-9C1B-8E59265535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3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52" name="Freeform 30">
                <a:extLst>
                  <a:ext uri="{FF2B5EF4-FFF2-40B4-BE49-F238E27FC236}">
                    <a16:creationId xmlns:a16="http://schemas.microsoft.com/office/drawing/2014/main" id="{681BFB3A-773B-4EE9-8634-5BBA453275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48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53" name="Freeform 31">
                <a:extLst>
                  <a:ext uri="{FF2B5EF4-FFF2-40B4-BE49-F238E27FC236}">
                    <a16:creationId xmlns:a16="http://schemas.microsoft.com/office/drawing/2014/main" id="{E8635334-5D43-4833-811F-7B9376BE6C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6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54" name="Freeform 32">
                <a:extLst>
                  <a:ext uri="{FF2B5EF4-FFF2-40B4-BE49-F238E27FC236}">
                    <a16:creationId xmlns:a16="http://schemas.microsoft.com/office/drawing/2014/main" id="{223BAB2C-4A0C-4CCF-BF8B-8E81E239EF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74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55" name="Freeform 33">
                <a:extLst>
                  <a:ext uri="{FF2B5EF4-FFF2-40B4-BE49-F238E27FC236}">
                    <a16:creationId xmlns:a16="http://schemas.microsoft.com/office/drawing/2014/main" id="{3B72F920-0971-4423-9362-38DDB7F8F6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87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56" name="Freeform 34">
                <a:extLst>
                  <a:ext uri="{FF2B5EF4-FFF2-40B4-BE49-F238E27FC236}">
                    <a16:creationId xmlns:a16="http://schemas.microsoft.com/office/drawing/2014/main" id="{CC174039-B072-41C9-A41C-04904F6E1B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00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57" name="Freeform 35">
                <a:extLst>
                  <a:ext uri="{FF2B5EF4-FFF2-40B4-BE49-F238E27FC236}">
                    <a16:creationId xmlns:a16="http://schemas.microsoft.com/office/drawing/2014/main" id="{9A0F1316-2895-4581-A4AB-9C1BF8817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13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58" name="Freeform 36">
                <a:extLst>
                  <a:ext uri="{FF2B5EF4-FFF2-40B4-BE49-F238E27FC236}">
                    <a16:creationId xmlns:a16="http://schemas.microsoft.com/office/drawing/2014/main" id="{05839E88-8C78-4949-9A53-7A067C2407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26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59" name="Freeform 37">
                <a:extLst>
                  <a:ext uri="{FF2B5EF4-FFF2-40B4-BE49-F238E27FC236}">
                    <a16:creationId xmlns:a16="http://schemas.microsoft.com/office/drawing/2014/main" id="{B7F19E63-1375-458F-A5DB-68519E3D24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44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60" name="Freeform 38">
                <a:extLst>
                  <a:ext uri="{FF2B5EF4-FFF2-40B4-BE49-F238E27FC236}">
                    <a16:creationId xmlns:a16="http://schemas.microsoft.com/office/drawing/2014/main" id="{AD42674E-2B0F-44B8-AE44-EF0C1153A0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57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61" name="Freeform 39">
                <a:extLst>
                  <a:ext uri="{FF2B5EF4-FFF2-40B4-BE49-F238E27FC236}">
                    <a16:creationId xmlns:a16="http://schemas.microsoft.com/office/drawing/2014/main" id="{7C4133A1-FD75-4D29-AE0F-1008FB82B2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70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62" name="Freeform 40">
                <a:extLst>
                  <a:ext uri="{FF2B5EF4-FFF2-40B4-BE49-F238E27FC236}">
                    <a16:creationId xmlns:a16="http://schemas.microsoft.com/office/drawing/2014/main" id="{113AD8B1-BDD3-4334-A1B2-D877EFA365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83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63" name="Freeform 41">
                <a:extLst>
                  <a:ext uri="{FF2B5EF4-FFF2-40B4-BE49-F238E27FC236}">
                    <a16:creationId xmlns:a16="http://schemas.microsoft.com/office/drawing/2014/main" id="{6E1D3A9F-2647-413F-82B4-536EB9F682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6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64" name="Freeform 42">
                <a:extLst>
                  <a:ext uri="{FF2B5EF4-FFF2-40B4-BE49-F238E27FC236}">
                    <a16:creationId xmlns:a16="http://schemas.microsoft.com/office/drawing/2014/main" id="{EFAC78A9-F85A-4603-B81C-AEFA3F0AA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09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65" name="Freeform 43">
                <a:extLst>
                  <a:ext uri="{FF2B5EF4-FFF2-40B4-BE49-F238E27FC236}">
                    <a16:creationId xmlns:a16="http://schemas.microsoft.com/office/drawing/2014/main" id="{EFA6E5FA-C716-4BFF-8BA9-EF897C8407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22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66" name="Freeform 44">
                <a:extLst>
                  <a:ext uri="{FF2B5EF4-FFF2-40B4-BE49-F238E27FC236}">
                    <a16:creationId xmlns:a16="http://schemas.microsoft.com/office/drawing/2014/main" id="{DC87CF29-5FFD-4670-B958-40C1280A3F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35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67" name="Freeform 45">
                <a:extLst>
                  <a:ext uri="{FF2B5EF4-FFF2-40B4-BE49-F238E27FC236}">
                    <a16:creationId xmlns:a16="http://schemas.microsoft.com/office/drawing/2014/main" id="{8AAB8C7C-42B5-4536-9D32-0C95BE159D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53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68" name="Freeform 46">
                <a:extLst>
                  <a:ext uri="{FF2B5EF4-FFF2-40B4-BE49-F238E27FC236}">
                    <a16:creationId xmlns:a16="http://schemas.microsoft.com/office/drawing/2014/main" id="{4B0A876D-B0CF-4737-BBF2-C2DBF7A100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66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69" name="Freeform 47">
                <a:extLst>
                  <a:ext uri="{FF2B5EF4-FFF2-40B4-BE49-F238E27FC236}">
                    <a16:creationId xmlns:a16="http://schemas.microsoft.com/office/drawing/2014/main" id="{BDD80CE5-4628-4F98-B099-C6F19DF2EB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79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70" name="Freeform 48">
                <a:extLst>
                  <a:ext uri="{FF2B5EF4-FFF2-40B4-BE49-F238E27FC236}">
                    <a16:creationId xmlns:a16="http://schemas.microsoft.com/office/drawing/2014/main" id="{7DEC107A-E26F-4657-969A-A069CE2E70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92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71" name="Freeform 49">
                <a:extLst>
                  <a:ext uri="{FF2B5EF4-FFF2-40B4-BE49-F238E27FC236}">
                    <a16:creationId xmlns:a16="http://schemas.microsoft.com/office/drawing/2014/main" id="{85B16646-57A4-4FC4-8063-A616E01B64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05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72" name="Freeform 50">
                <a:extLst>
                  <a:ext uri="{FF2B5EF4-FFF2-40B4-BE49-F238E27FC236}">
                    <a16:creationId xmlns:a16="http://schemas.microsoft.com/office/drawing/2014/main" id="{A18DE30B-1954-4E91-8234-237FAF1EBB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18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73" name="Freeform 51">
                <a:extLst>
                  <a:ext uri="{FF2B5EF4-FFF2-40B4-BE49-F238E27FC236}">
                    <a16:creationId xmlns:a16="http://schemas.microsoft.com/office/drawing/2014/main" id="{8DB50871-A797-4E63-B2DF-F476E05E25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3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74" name="Freeform 52">
                <a:extLst>
                  <a:ext uri="{FF2B5EF4-FFF2-40B4-BE49-F238E27FC236}">
                    <a16:creationId xmlns:a16="http://schemas.microsoft.com/office/drawing/2014/main" id="{26047189-D0F2-443A-B570-E19C4B7C14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48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75" name="Freeform 53">
                <a:extLst>
                  <a:ext uri="{FF2B5EF4-FFF2-40B4-BE49-F238E27FC236}">
                    <a16:creationId xmlns:a16="http://schemas.microsoft.com/office/drawing/2014/main" id="{17296E06-BF2C-4BE2-8FA8-BBCEC820F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6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76" name="Freeform 54">
                <a:extLst>
                  <a:ext uri="{FF2B5EF4-FFF2-40B4-BE49-F238E27FC236}">
                    <a16:creationId xmlns:a16="http://schemas.microsoft.com/office/drawing/2014/main" id="{D58E8BBF-1A89-4C3C-9D99-F497EF5C10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75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77" name="Freeform 55">
                <a:extLst>
                  <a:ext uri="{FF2B5EF4-FFF2-40B4-BE49-F238E27FC236}">
                    <a16:creationId xmlns:a16="http://schemas.microsoft.com/office/drawing/2014/main" id="{1E52505F-5CEC-4ABD-812B-CD64D3045F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88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78" name="Freeform 56">
                <a:extLst>
                  <a:ext uri="{FF2B5EF4-FFF2-40B4-BE49-F238E27FC236}">
                    <a16:creationId xmlns:a16="http://schemas.microsoft.com/office/drawing/2014/main" id="{A6063D5D-EDFC-4CCC-98B9-F9AEA81856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0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79" name="Freeform 57">
                <a:extLst>
                  <a:ext uri="{FF2B5EF4-FFF2-40B4-BE49-F238E27FC236}">
                    <a16:creationId xmlns:a16="http://schemas.microsoft.com/office/drawing/2014/main" id="{11B9AA7D-0861-4BBA-958E-31D9D5B92B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14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80" name="Freeform 58">
                <a:extLst>
                  <a:ext uri="{FF2B5EF4-FFF2-40B4-BE49-F238E27FC236}">
                    <a16:creationId xmlns:a16="http://schemas.microsoft.com/office/drawing/2014/main" id="{135D0EF0-C56C-4658-930F-A7D2194B8E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27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81" name="Freeform 59">
                <a:extLst>
                  <a:ext uri="{FF2B5EF4-FFF2-40B4-BE49-F238E27FC236}">
                    <a16:creationId xmlns:a16="http://schemas.microsoft.com/office/drawing/2014/main" id="{5A81E0F2-30C7-4F74-9D8B-CA46AA5329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27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82" name="Freeform 60">
                <a:extLst>
                  <a:ext uri="{FF2B5EF4-FFF2-40B4-BE49-F238E27FC236}">
                    <a16:creationId xmlns:a16="http://schemas.microsoft.com/office/drawing/2014/main" id="{8F6A0C2D-FD0C-40CF-A9FE-13D3DCA4E7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83" name="Freeform 61">
                <a:extLst>
                  <a:ext uri="{FF2B5EF4-FFF2-40B4-BE49-F238E27FC236}">
                    <a16:creationId xmlns:a16="http://schemas.microsoft.com/office/drawing/2014/main" id="{9EB4F2F8-4EA4-40C2-9706-4D8B9B56E6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44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84" name="Freeform 62">
                <a:extLst>
                  <a:ext uri="{FF2B5EF4-FFF2-40B4-BE49-F238E27FC236}">
                    <a16:creationId xmlns:a16="http://schemas.microsoft.com/office/drawing/2014/main" id="{723FA750-3E6B-40CE-84EE-ED21B2CD77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58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85" name="Freeform 63">
                <a:extLst>
                  <a:ext uri="{FF2B5EF4-FFF2-40B4-BE49-F238E27FC236}">
                    <a16:creationId xmlns:a16="http://schemas.microsoft.com/office/drawing/2014/main" id="{DFC8F849-A327-40B1-8D06-A091998144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75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86" name="Freeform 64">
                <a:extLst>
                  <a:ext uri="{FF2B5EF4-FFF2-40B4-BE49-F238E27FC236}">
                    <a16:creationId xmlns:a16="http://schemas.microsoft.com/office/drawing/2014/main" id="{6596ECE5-C03C-4F22-A276-0A5470A322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88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87" name="Freeform 65">
                <a:extLst>
                  <a:ext uri="{FF2B5EF4-FFF2-40B4-BE49-F238E27FC236}">
                    <a16:creationId xmlns:a16="http://schemas.microsoft.com/office/drawing/2014/main" id="{001D27FD-3C07-4C84-AB8C-BC033DF3B5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0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88" name="Freeform 66">
                <a:extLst>
                  <a:ext uri="{FF2B5EF4-FFF2-40B4-BE49-F238E27FC236}">
                    <a16:creationId xmlns:a16="http://schemas.microsoft.com/office/drawing/2014/main" id="{EEBD84FA-2475-43EC-9D5E-EB7F960D33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14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89" name="Freeform 67">
                <a:extLst>
                  <a:ext uri="{FF2B5EF4-FFF2-40B4-BE49-F238E27FC236}">
                    <a16:creationId xmlns:a16="http://schemas.microsoft.com/office/drawing/2014/main" id="{CE5B8EC3-6BEA-4890-9F33-1527102F0E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27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90" name="Freeform 68">
                <a:extLst>
                  <a:ext uri="{FF2B5EF4-FFF2-40B4-BE49-F238E27FC236}">
                    <a16:creationId xmlns:a16="http://schemas.microsoft.com/office/drawing/2014/main" id="{F9B89A70-49C4-4875-A852-28CB4C8C8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40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91" name="Freeform 69">
                <a:extLst>
                  <a:ext uri="{FF2B5EF4-FFF2-40B4-BE49-F238E27FC236}">
                    <a16:creationId xmlns:a16="http://schemas.microsoft.com/office/drawing/2014/main" id="{9D03BC89-E3D2-485D-A873-35104E8C6F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53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92" name="Freeform 70">
                <a:extLst>
                  <a:ext uri="{FF2B5EF4-FFF2-40B4-BE49-F238E27FC236}">
                    <a16:creationId xmlns:a16="http://schemas.microsoft.com/office/drawing/2014/main" id="{50D9D530-AA3D-4761-BB43-01ECC7C35B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66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93" name="Freeform 71">
                <a:extLst>
                  <a:ext uri="{FF2B5EF4-FFF2-40B4-BE49-F238E27FC236}">
                    <a16:creationId xmlns:a16="http://schemas.microsoft.com/office/drawing/2014/main" id="{3572CFF9-6006-48F6-BCFC-6AD488041F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79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94" name="Freeform 72">
                <a:extLst>
                  <a:ext uri="{FF2B5EF4-FFF2-40B4-BE49-F238E27FC236}">
                    <a16:creationId xmlns:a16="http://schemas.microsoft.com/office/drawing/2014/main" id="{3D35BA40-66F8-460A-B8F1-CB4EE337C0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3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95" name="Freeform 73">
                <a:extLst>
                  <a:ext uri="{FF2B5EF4-FFF2-40B4-BE49-F238E27FC236}">
                    <a16:creationId xmlns:a16="http://schemas.microsoft.com/office/drawing/2014/main" id="{D17D8CE1-58F6-4A8B-A62A-5752B826A6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10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96" name="Freeform 74">
                <a:extLst>
                  <a:ext uri="{FF2B5EF4-FFF2-40B4-BE49-F238E27FC236}">
                    <a16:creationId xmlns:a16="http://schemas.microsoft.com/office/drawing/2014/main" id="{7C61F584-78B5-431B-B07E-3F2E70134E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23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97" name="Freeform 75">
                <a:extLst>
                  <a:ext uri="{FF2B5EF4-FFF2-40B4-BE49-F238E27FC236}">
                    <a16:creationId xmlns:a16="http://schemas.microsoft.com/office/drawing/2014/main" id="{4E0E57D6-6426-47AF-9CE5-338225DF65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36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98" name="Freeform 76">
                <a:extLst>
                  <a:ext uri="{FF2B5EF4-FFF2-40B4-BE49-F238E27FC236}">
                    <a16:creationId xmlns:a16="http://schemas.microsoft.com/office/drawing/2014/main" id="{5DE3A573-BBB3-43C7-B0A9-376D2E4640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49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99" name="Freeform 77">
                <a:extLst>
                  <a:ext uri="{FF2B5EF4-FFF2-40B4-BE49-F238E27FC236}">
                    <a16:creationId xmlns:a16="http://schemas.microsoft.com/office/drawing/2014/main" id="{8A699AE5-362C-4F16-A5DB-0A3C536F3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62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00" name="Freeform 78">
                <a:extLst>
                  <a:ext uri="{FF2B5EF4-FFF2-40B4-BE49-F238E27FC236}">
                    <a16:creationId xmlns:a16="http://schemas.microsoft.com/office/drawing/2014/main" id="{0837B00B-1828-4A7E-A167-B94C9B3E01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75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01" name="Freeform 79">
                <a:extLst>
                  <a:ext uri="{FF2B5EF4-FFF2-40B4-BE49-F238E27FC236}">
                    <a16:creationId xmlns:a16="http://schemas.microsoft.com/office/drawing/2014/main" id="{20FE1AE8-3CE1-464E-B794-FD5960B117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88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02" name="Freeform 80">
                <a:extLst>
                  <a:ext uri="{FF2B5EF4-FFF2-40B4-BE49-F238E27FC236}">
                    <a16:creationId xmlns:a16="http://schemas.microsoft.com/office/drawing/2014/main" id="{C7099E72-0900-4983-BD15-CC9200264D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0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03" name="Freeform 81">
                <a:extLst>
                  <a:ext uri="{FF2B5EF4-FFF2-40B4-BE49-F238E27FC236}">
                    <a16:creationId xmlns:a16="http://schemas.microsoft.com/office/drawing/2014/main" id="{05DF4F05-2613-457E-811D-63197C62EA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14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04" name="Freeform 82">
                <a:extLst>
                  <a:ext uri="{FF2B5EF4-FFF2-40B4-BE49-F238E27FC236}">
                    <a16:creationId xmlns:a16="http://schemas.microsoft.com/office/drawing/2014/main" id="{1851AFAC-CE30-44F6-8453-957061299C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2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05" name="Freeform 83">
                <a:extLst>
                  <a:ext uri="{FF2B5EF4-FFF2-40B4-BE49-F238E27FC236}">
                    <a16:creationId xmlns:a16="http://schemas.microsoft.com/office/drawing/2014/main" id="{117EC9F1-FB0C-4DE0-BD96-ADF0C8FDA0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45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06" name="Freeform 84">
                <a:extLst>
                  <a:ext uri="{FF2B5EF4-FFF2-40B4-BE49-F238E27FC236}">
                    <a16:creationId xmlns:a16="http://schemas.microsoft.com/office/drawing/2014/main" id="{CD6974A4-97B8-4F4D-B7EE-5BF89C6652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58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07" name="Freeform 85">
                <a:extLst>
                  <a:ext uri="{FF2B5EF4-FFF2-40B4-BE49-F238E27FC236}">
                    <a16:creationId xmlns:a16="http://schemas.microsoft.com/office/drawing/2014/main" id="{B80F7CE6-DCEF-47A1-A2CE-86BF24ABB3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7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08" name="Freeform 86">
                <a:extLst>
                  <a:ext uri="{FF2B5EF4-FFF2-40B4-BE49-F238E27FC236}">
                    <a16:creationId xmlns:a16="http://schemas.microsoft.com/office/drawing/2014/main" id="{FB4C7296-A232-47DC-82CD-D59EE83A6B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84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09" name="Freeform 87">
                <a:extLst>
                  <a:ext uri="{FF2B5EF4-FFF2-40B4-BE49-F238E27FC236}">
                    <a16:creationId xmlns:a16="http://schemas.microsoft.com/office/drawing/2014/main" id="{037E0A56-6EC9-49D9-894F-83C40F92D0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97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10" name="Freeform 88">
                <a:extLst>
                  <a:ext uri="{FF2B5EF4-FFF2-40B4-BE49-F238E27FC236}">
                    <a16:creationId xmlns:a16="http://schemas.microsoft.com/office/drawing/2014/main" id="{D1C9388D-57B1-4273-904B-FC790ED058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10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11" name="Freeform 89">
                <a:extLst>
                  <a:ext uri="{FF2B5EF4-FFF2-40B4-BE49-F238E27FC236}">
                    <a16:creationId xmlns:a16="http://schemas.microsoft.com/office/drawing/2014/main" id="{CAAE9DF0-7EF8-4C68-8812-226D44AB21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23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12" name="Freeform 90">
                <a:extLst>
                  <a:ext uri="{FF2B5EF4-FFF2-40B4-BE49-F238E27FC236}">
                    <a16:creationId xmlns:a16="http://schemas.microsoft.com/office/drawing/2014/main" id="{E1184FF7-E206-4C98-B698-8DE2764A13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36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13" name="Freeform 91">
                <a:extLst>
                  <a:ext uri="{FF2B5EF4-FFF2-40B4-BE49-F238E27FC236}">
                    <a16:creationId xmlns:a16="http://schemas.microsoft.com/office/drawing/2014/main" id="{EB50FCD8-50B9-4629-941A-F8BDFBE33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14" name="Freeform 92">
                <a:extLst>
                  <a:ext uri="{FF2B5EF4-FFF2-40B4-BE49-F238E27FC236}">
                    <a16:creationId xmlns:a16="http://schemas.microsoft.com/office/drawing/2014/main" id="{C90089E4-F5CC-493A-865D-0E3F4BC4B2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67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15" name="Freeform 93">
                <a:extLst>
                  <a:ext uri="{FF2B5EF4-FFF2-40B4-BE49-F238E27FC236}">
                    <a16:creationId xmlns:a16="http://schemas.microsoft.com/office/drawing/2014/main" id="{FD2D37D5-3D03-4067-A0DF-091949B0F0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80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16" name="Freeform 94">
                <a:extLst>
                  <a:ext uri="{FF2B5EF4-FFF2-40B4-BE49-F238E27FC236}">
                    <a16:creationId xmlns:a16="http://schemas.microsoft.com/office/drawing/2014/main" id="{C13A8AE1-91F8-48AE-8158-E3C237DB71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93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17" name="Freeform 95">
                <a:extLst>
                  <a:ext uri="{FF2B5EF4-FFF2-40B4-BE49-F238E27FC236}">
                    <a16:creationId xmlns:a16="http://schemas.microsoft.com/office/drawing/2014/main" id="{3A1539DC-6F49-46AC-A69F-A8A4AA0F45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06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18" name="Freeform 96">
                <a:extLst>
                  <a:ext uri="{FF2B5EF4-FFF2-40B4-BE49-F238E27FC236}">
                    <a16:creationId xmlns:a16="http://schemas.microsoft.com/office/drawing/2014/main" id="{D8C98E7B-96A9-4AC7-82E3-3C39EDD228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19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19" name="Freeform 97">
                <a:extLst>
                  <a:ext uri="{FF2B5EF4-FFF2-40B4-BE49-F238E27FC236}">
                    <a16:creationId xmlns:a16="http://schemas.microsoft.com/office/drawing/2014/main" id="{C6050832-D68E-410E-BB6E-28C06D26E4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32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20" name="Freeform 98">
                <a:extLst>
                  <a:ext uri="{FF2B5EF4-FFF2-40B4-BE49-F238E27FC236}">
                    <a16:creationId xmlns:a16="http://schemas.microsoft.com/office/drawing/2014/main" id="{8D3A2CF2-B55A-42BD-A7DA-288FBD0138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45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21" name="Freeform 99">
                <a:extLst>
                  <a:ext uri="{FF2B5EF4-FFF2-40B4-BE49-F238E27FC236}">
                    <a16:creationId xmlns:a16="http://schemas.microsoft.com/office/drawing/2014/main" id="{F1B34960-19B2-4635-9A7C-44347A27AB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58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22" name="Freeform 100">
                <a:extLst>
                  <a:ext uri="{FF2B5EF4-FFF2-40B4-BE49-F238E27FC236}">
                    <a16:creationId xmlns:a16="http://schemas.microsoft.com/office/drawing/2014/main" id="{D53E21F2-42AD-4A9F-AF87-AA498A5C06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7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23" name="Freeform 101">
                <a:extLst>
                  <a:ext uri="{FF2B5EF4-FFF2-40B4-BE49-F238E27FC236}">
                    <a16:creationId xmlns:a16="http://schemas.microsoft.com/office/drawing/2014/main" id="{AD3EE723-B983-4CB0-AE34-BDA16C7E95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89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24" name="Freeform 102">
                <a:extLst>
                  <a:ext uri="{FF2B5EF4-FFF2-40B4-BE49-F238E27FC236}">
                    <a16:creationId xmlns:a16="http://schemas.microsoft.com/office/drawing/2014/main" id="{6CFA8B90-8D05-4928-9C1A-75ECD99C93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502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25" name="Freeform 103">
                <a:extLst>
                  <a:ext uri="{FF2B5EF4-FFF2-40B4-BE49-F238E27FC236}">
                    <a16:creationId xmlns:a16="http://schemas.microsoft.com/office/drawing/2014/main" id="{4725FF39-FAD4-4AC1-9762-14695D09BA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515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26" name="Freeform 104">
                <a:extLst>
                  <a:ext uri="{FF2B5EF4-FFF2-40B4-BE49-F238E27FC236}">
                    <a16:creationId xmlns:a16="http://schemas.microsoft.com/office/drawing/2014/main" id="{1020D4F4-1DFC-4787-B236-6D9FD3A179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528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27" name="Freeform 105">
                <a:extLst>
                  <a:ext uri="{FF2B5EF4-FFF2-40B4-BE49-F238E27FC236}">
                    <a16:creationId xmlns:a16="http://schemas.microsoft.com/office/drawing/2014/main" id="{EABB03BE-CF3E-459D-8C27-6A7FC82355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54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28" name="Freeform 106">
                <a:extLst>
                  <a:ext uri="{FF2B5EF4-FFF2-40B4-BE49-F238E27FC236}">
                    <a16:creationId xmlns:a16="http://schemas.microsoft.com/office/drawing/2014/main" id="{3BA84166-9C6C-4E56-B11F-0BEBDFE6BC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554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29" name="Freeform 107">
                <a:extLst>
                  <a:ext uri="{FF2B5EF4-FFF2-40B4-BE49-F238E27FC236}">
                    <a16:creationId xmlns:a16="http://schemas.microsoft.com/office/drawing/2014/main" id="{1C5DBB2D-8E43-4DAC-849B-F4F55AA3A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567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30" name="Freeform 108">
                <a:extLst>
                  <a:ext uri="{FF2B5EF4-FFF2-40B4-BE49-F238E27FC236}">
                    <a16:creationId xmlns:a16="http://schemas.microsoft.com/office/drawing/2014/main" id="{08183B0A-B6E4-456A-9FEE-B989CA576A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580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31" name="Freeform 109">
                <a:extLst>
                  <a:ext uri="{FF2B5EF4-FFF2-40B4-BE49-F238E27FC236}">
                    <a16:creationId xmlns:a16="http://schemas.microsoft.com/office/drawing/2014/main" id="{99D7DFE9-52C0-4B87-B5EA-730DB1BF2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593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32" name="Freeform 110">
                <a:extLst>
                  <a:ext uri="{FF2B5EF4-FFF2-40B4-BE49-F238E27FC236}">
                    <a16:creationId xmlns:a16="http://schemas.microsoft.com/office/drawing/2014/main" id="{97345A5D-8E7F-4EEE-9D0E-C05BCFCCBE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11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33" name="Freeform 111">
                <a:extLst>
                  <a:ext uri="{FF2B5EF4-FFF2-40B4-BE49-F238E27FC236}">
                    <a16:creationId xmlns:a16="http://schemas.microsoft.com/office/drawing/2014/main" id="{D4871DD8-9E06-4E18-B076-9A5114FD94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24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34" name="Freeform 112">
                <a:extLst>
                  <a:ext uri="{FF2B5EF4-FFF2-40B4-BE49-F238E27FC236}">
                    <a16:creationId xmlns:a16="http://schemas.microsoft.com/office/drawing/2014/main" id="{C278A6D9-35D3-48E3-851C-56081E95A3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24" y="3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35" name="Freeform 113">
                <a:extLst>
                  <a:ext uri="{FF2B5EF4-FFF2-40B4-BE49-F238E27FC236}">
                    <a16:creationId xmlns:a16="http://schemas.microsoft.com/office/drawing/2014/main" id="{FCB151C0-9A58-45CB-A192-F75A6D0DDE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43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36" name="Freeform 114">
                <a:extLst>
                  <a:ext uri="{FF2B5EF4-FFF2-40B4-BE49-F238E27FC236}">
                    <a16:creationId xmlns:a16="http://schemas.microsoft.com/office/drawing/2014/main" id="{FF5496A5-C0D4-46E7-A4F3-A80D1E7B31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56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37" name="Freeform 115">
                <a:extLst>
                  <a:ext uri="{FF2B5EF4-FFF2-40B4-BE49-F238E27FC236}">
                    <a16:creationId xmlns:a16="http://schemas.microsoft.com/office/drawing/2014/main" id="{920B82E9-F210-4C9E-AABE-0E9DB9968EA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6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38" name="Freeform 116">
                <a:extLst>
                  <a:ext uri="{FF2B5EF4-FFF2-40B4-BE49-F238E27FC236}">
                    <a16:creationId xmlns:a16="http://schemas.microsoft.com/office/drawing/2014/main" id="{8D7EA406-3824-4400-88CE-E26FBE8D90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82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39" name="Freeform 117">
                <a:extLst>
                  <a:ext uri="{FF2B5EF4-FFF2-40B4-BE49-F238E27FC236}">
                    <a16:creationId xmlns:a16="http://schemas.microsoft.com/office/drawing/2014/main" id="{B8104BE0-6834-4673-AE95-DC39970CD7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96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40" name="Freeform 118">
                <a:extLst>
                  <a:ext uri="{FF2B5EF4-FFF2-40B4-BE49-F238E27FC236}">
                    <a16:creationId xmlns:a16="http://schemas.microsoft.com/office/drawing/2014/main" id="{58ABAE89-171E-496F-8B69-11809B7CB5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0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41" name="Freeform 119">
                <a:extLst>
                  <a:ext uri="{FF2B5EF4-FFF2-40B4-BE49-F238E27FC236}">
                    <a16:creationId xmlns:a16="http://schemas.microsoft.com/office/drawing/2014/main" id="{DC0D885A-2FDE-4965-8A7E-03BBE83762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22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42" name="Freeform 120">
                <a:extLst>
                  <a:ext uri="{FF2B5EF4-FFF2-40B4-BE49-F238E27FC236}">
                    <a16:creationId xmlns:a16="http://schemas.microsoft.com/office/drawing/2014/main" id="{BC84FA74-3AE9-4581-8CAB-AE6E55EB0F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43" name="Freeform 121">
                <a:extLst>
                  <a:ext uri="{FF2B5EF4-FFF2-40B4-BE49-F238E27FC236}">
                    <a16:creationId xmlns:a16="http://schemas.microsoft.com/office/drawing/2014/main" id="{79AD1446-D590-4E14-837A-ACABEEFAFB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52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44" name="Freeform 122">
                <a:extLst>
                  <a:ext uri="{FF2B5EF4-FFF2-40B4-BE49-F238E27FC236}">
                    <a16:creationId xmlns:a16="http://schemas.microsoft.com/office/drawing/2014/main" id="{3B1B4E7E-A5C0-4295-908B-50B76432F7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65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45" name="Freeform 123">
                <a:extLst>
                  <a:ext uri="{FF2B5EF4-FFF2-40B4-BE49-F238E27FC236}">
                    <a16:creationId xmlns:a16="http://schemas.microsoft.com/office/drawing/2014/main" id="{AB0E9E68-C53E-4CA9-A5E3-5C4A2E294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7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46" name="Freeform 124">
                <a:extLst>
                  <a:ext uri="{FF2B5EF4-FFF2-40B4-BE49-F238E27FC236}">
                    <a16:creationId xmlns:a16="http://schemas.microsoft.com/office/drawing/2014/main" id="{9B49DF29-D50E-45F4-BF61-6EFEE26593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91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47" name="Freeform 125">
                <a:extLst>
                  <a:ext uri="{FF2B5EF4-FFF2-40B4-BE49-F238E27FC236}">
                    <a16:creationId xmlns:a16="http://schemas.microsoft.com/office/drawing/2014/main" id="{68BF2BC0-E21F-496E-9AFE-B0B19DAA25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04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48" name="Freeform 126">
                <a:extLst>
                  <a:ext uri="{FF2B5EF4-FFF2-40B4-BE49-F238E27FC236}">
                    <a16:creationId xmlns:a16="http://schemas.microsoft.com/office/drawing/2014/main" id="{58396176-8591-41E7-8473-E349797910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17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49" name="Freeform 127">
                <a:extLst>
                  <a:ext uri="{FF2B5EF4-FFF2-40B4-BE49-F238E27FC236}">
                    <a16:creationId xmlns:a16="http://schemas.microsoft.com/office/drawing/2014/main" id="{239C88FF-74ED-4DD3-8063-D36AFBB2EF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30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50" name="Freeform 128">
                <a:extLst>
                  <a:ext uri="{FF2B5EF4-FFF2-40B4-BE49-F238E27FC236}">
                    <a16:creationId xmlns:a16="http://schemas.microsoft.com/office/drawing/2014/main" id="{EA2656CE-B80C-4100-B96D-EC087FA409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4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51" name="Freeform 129">
                <a:extLst>
                  <a:ext uri="{FF2B5EF4-FFF2-40B4-BE49-F238E27FC236}">
                    <a16:creationId xmlns:a16="http://schemas.microsoft.com/office/drawing/2014/main" id="{B320D53A-DAD4-42EC-9206-7DF79E6644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57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52" name="Freeform 130">
                <a:extLst>
                  <a:ext uri="{FF2B5EF4-FFF2-40B4-BE49-F238E27FC236}">
                    <a16:creationId xmlns:a16="http://schemas.microsoft.com/office/drawing/2014/main" id="{6BDA6F4D-775B-4764-85F4-C8AA2992EE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70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53" name="Freeform 131">
                <a:extLst>
                  <a:ext uri="{FF2B5EF4-FFF2-40B4-BE49-F238E27FC236}">
                    <a16:creationId xmlns:a16="http://schemas.microsoft.com/office/drawing/2014/main" id="{4A5CF118-240B-4787-94AF-808AAA8E96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83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54" name="Freeform 132">
                <a:extLst>
                  <a:ext uri="{FF2B5EF4-FFF2-40B4-BE49-F238E27FC236}">
                    <a16:creationId xmlns:a16="http://schemas.microsoft.com/office/drawing/2014/main" id="{5BCE9189-9F04-421B-B4D7-C66EC9D4D1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96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55" name="Freeform 133">
                <a:extLst>
                  <a:ext uri="{FF2B5EF4-FFF2-40B4-BE49-F238E27FC236}">
                    <a16:creationId xmlns:a16="http://schemas.microsoft.com/office/drawing/2014/main" id="{2DBB9C6C-F8FE-4733-AED5-2FB4766520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0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56" name="Freeform 134">
                <a:extLst>
                  <a:ext uri="{FF2B5EF4-FFF2-40B4-BE49-F238E27FC236}">
                    <a16:creationId xmlns:a16="http://schemas.microsoft.com/office/drawing/2014/main" id="{EF89C426-429B-4760-80F5-2FE3D3532D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26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57" name="Freeform 135">
                <a:extLst>
                  <a:ext uri="{FF2B5EF4-FFF2-40B4-BE49-F238E27FC236}">
                    <a16:creationId xmlns:a16="http://schemas.microsoft.com/office/drawing/2014/main" id="{D2CC20B9-994D-428A-8658-1F6F42A1C6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3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58" name="Freeform 136">
                <a:extLst>
                  <a:ext uri="{FF2B5EF4-FFF2-40B4-BE49-F238E27FC236}">
                    <a16:creationId xmlns:a16="http://schemas.microsoft.com/office/drawing/2014/main" id="{E1543A23-483B-4A3A-8B25-B4B891D026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52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59" name="Freeform 137">
                <a:extLst>
                  <a:ext uri="{FF2B5EF4-FFF2-40B4-BE49-F238E27FC236}">
                    <a16:creationId xmlns:a16="http://schemas.microsoft.com/office/drawing/2014/main" id="{CA584633-B9B5-4076-9E89-CC565215B2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65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60" name="Freeform 138">
                <a:extLst>
                  <a:ext uri="{FF2B5EF4-FFF2-40B4-BE49-F238E27FC236}">
                    <a16:creationId xmlns:a16="http://schemas.microsoft.com/office/drawing/2014/main" id="{F59317A5-5FC0-490E-9578-1C33ADF2A5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7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61" name="Freeform 139">
                <a:extLst>
                  <a:ext uri="{FF2B5EF4-FFF2-40B4-BE49-F238E27FC236}">
                    <a16:creationId xmlns:a16="http://schemas.microsoft.com/office/drawing/2014/main" id="{F8D98C05-8A00-4FC7-BB30-114AB4EEF3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92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62" name="Freeform 140">
                <a:extLst>
                  <a:ext uri="{FF2B5EF4-FFF2-40B4-BE49-F238E27FC236}">
                    <a16:creationId xmlns:a16="http://schemas.microsoft.com/office/drawing/2014/main" id="{D967ABA4-D336-45F9-BA5A-A0ABA0FD49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05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63" name="Freeform 141">
                <a:extLst>
                  <a:ext uri="{FF2B5EF4-FFF2-40B4-BE49-F238E27FC236}">
                    <a16:creationId xmlns:a16="http://schemas.microsoft.com/office/drawing/2014/main" id="{EE348491-DEA7-4F27-AA29-5A4A3F42F0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64" name="Freeform 142">
                <a:extLst>
                  <a:ext uri="{FF2B5EF4-FFF2-40B4-BE49-F238E27FC236}">
                    <a16:creationId xmlns:a16="http://schemas.microsoft.com/office/drawing/2014/main" id="{AB3D6DE8-35CF-43E5-8BC2-1876CAB8E9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31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65" name="Freeform 143">
                <a:extLst>
                  <a:ext uri="{FF2B5EF4-FFF2-40B4-BE49-F238E27FC236}">
                    <a16:creationId xmlns:a16="http://schemas.microsoft.com/office/drawing/2014/main" id="{EE019C3B-256D-4B88-84A1-FE2F00757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44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66" name="Freeform 144">
                <a:extLst>
                  <a:ext uri="{FF2B5EF4-FFF2-40B4-BE49-F238E27FC236}">
                    <a16:creationId xmlns:a16="http://schemas.microsoft.com/office/drawing/2014/main" id="{4D4A519A-CF94-429C-8366-BA4B375D7C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57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67" name="Freeform 145">
                <a:extLst>
                  <a:ext uri="{FF2B5EF4-FFF2-40B4-BE49-F238E27FC236}">
                    <a16:creationId xmlns:a16="http://schemas.microsoft.com/office/drawing/2014/main" id="{D2000CBB-B775-4ACD-9354-7BE575ABF1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70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68" name="Freeform 146">
                <a:extLst>
                  <a:ext uri="{FF2B5EF4-FFF2-40B4-BE49-F238E27FC236}">
                    <a16:creationId xmlns:a16="http://schemas.microsoft.com/office/drawing/2014/main" id="{E8B0C987-AE73-45F5-9463-AE171525D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83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69" name="Freeform 147">
                <a:extLst>
                  <a:ext uri="{FF2B5EF4-FFF2-40B4-BE49-F238E27FC236}">
                    <a16:creationId xmlns:a16="http://schemas.microsoft.com/office/drawing/2014/main" id="{4D7EBB9C-93F4-460C-84ED-763646493C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6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70" name="Freeform 148">
                <a:extLst>
                  <a:ext uri="{FF2B5EF4-FFF2-40B4-BE49-F238E27FC236}">
                    <a16:creationId xmlns:a16="http://schemas.microsoft.com/office/drawing/2014/main" id="{1C337EF7-1E23-4395-A834-51BD06D384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0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71" name="Freeform 149">
                <a:extLst>
                  <a:ext uri="{FF2B5EF4-FFF2-40B4-BE49-F238E27FC236}">
                    <a16:creationId xmlns:a16="http://schemas.microsoft.com/office/drawing/2014/main" id="{60880574-B3DD-42AC-982C-42CFACF3B6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27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72" name="Freeform 150">
                <a:extLst>
                  <a:ext uri="{FF2B5EF4-FFF2-40B4-BE49-F238E27FC236}">
                    <a16:creationId xmlns:a16="http://schemas.microsoft.com/office/drawing/2014/main" id="{7DF3733B-2263-42A4-B8B3-558F97CDDB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40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73" name="Freeform 151">
                <a:extLst>
                  <a:ext uri="{FF2B5EF4-FFF2-40B4-BE49-F238E27FC236}">
                    <a16:creationId xmlns:a16="http://schemas.microsoft.com/office/drawing/2014/main" id="{4C542DB5-269A-4E97-9434-D016171817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53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74" name="Freeform 152">
                <a:extLst>
                  <a:ext uri="{FF2B5EF4-FFF2-40B4-BE49-F238E27FC236}">
                    <a16:creationId xmlns:a16="http://schemas.microsoft.com/office/drawing/2014/main" id="{1EE0BD3F-3E8B-45DF-BB91-2A6F3B2E31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66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75" name="Freeform 153">
                <a:extLst>
                  <a:ext uri="{FF2B5EF4-FFF2-40B4-BE49-F238E27FC236}">
                    <a16:creationId xmlns:a16="http://schemas.microsoft.com/office/drawing/2014/main" id="{379ED4EC-7B57-47E2-BE59-D29FAAEC74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7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76" name="Freeform 154">
                <a:extLst>
                  <a:ext uri="{FF2B5EF4-FFF2-40B4-BE49-F238E27FC236}">
                    <a16:creationId xmlns:a16="http://schemas.microsoft.com/office/drawing/2014/main" id="{3571ED3A-6A4E-438A-B090-7A1E3B05E8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92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77" name="Freeform 155">
                <a:extLst>
                  <a:ext uri="{FF2B5EF4-FFF2-40B4-BE49-F238E27FC236}">
                    <a16:creationId xmlns:a16="http://schemas.microsoft.com/office/drawing/2014/main" id="{12F0BC94-6942-4556-88F3-4D9E49D216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05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78" name="Freeform 156">
                <a:extLst>
                  <a:ext uri="{FF2B5EF4-FFF2-40B4-BE49-F238E27FC236}">
                    <a16:creationId xmlns:a16="http://schemas.microsoft.com/office/drawing/2014/main" id="{8B185217-BA8A-47FD-AB67-7981FA2AFE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79" name="Freeform 157">
                <a:extLst>
                  <a:ext uri="{FF2B5EF4-FFF2-40B4-BE49-F238E27FC236}">
                    <a16:creationId xmlns:a16="http://schemas.microsoft.com/office/drawing/2014/main" id="{A4A8C956-400A-429F-A380-16A16D81AE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31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80" name="Freeform 158">
                <a:extLst>
                  <a:ext uri="{FF2B5EF4-FFF2-40B4-BE49-F238E27FC236}">
                    <a16:creationId xmlns:a16="http://schemas.microsoft.com/office/drawing/2014/main" id="{3951DF77-A876-4E4B-8CD6-48F601C1BF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44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81" name="Freeform 159">
                <a:extLst>
                  <a:ext uri="{FF2B5EF4-FFF2-40B4-BE49-F238E27FC236}">
                    <a16:creationId xmlns:a16="http://schemas.microsoft.com/office/drawing/2014/main" id="{A9F95854-C28E-4970-B0EB-E35F7E54A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57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82" name="Freeform 160">
                <a:extLst>
                  <a:ext uri="{FF2B5EF4-FFF2-40B4-BE49-F238E27FC236}">
                    <a16:creationId xmlns:a16="http://schemas.microsoft.com/office/drawing/2014/main" id="{1FB4B13F-2F84-4EDC-8650-51F59E387D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70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83" name="Freeform 161">
                <a:extLst>
                  <a:ext uri="{FF2B5EF4-FFF2-40B4-BE49-F238E27FC236}">
                    <a16:creationId xmlns:a16="http://schemas.microsoft.com/office/drawing/2014/main" id="{19865632-E968-4430-B1DC-56394C9EB8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83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84" name="Freeform 162">
                <a:extLst>
                  <a:ext uri="{FF2B5EF4-FFF2-40B4-BE49-F238E27FC236}">
                    <a16:creationId xmlns:a16="http://schemas.microsoft.com/office/drawing/2014/main" id="{4201732E-9028-4915-919B-8DB7853437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96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85" name="Freeform 163">
                <a:extLst>
                  <a:ext uri="{FF2B5EF4-FFF2-40B4-BE49-F238E27FC236}">
                    <a16:creationId xmlns:a16="http://schemas.microsoft.com/office/drawing/2014/main" id="{E7CCFF68-E4AA-401B-B0D0-C1AA0F1907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0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86" name="Freeform 164">
                <a:extLst>
                  <a:ext uri="{FF2B5EF4-FFF2-40B4-BE49-F238E27FC236}">
                    <a16:creationId xmlns:a16="http://schemas.microsoft.com/office/drawing/2014/main" id="{1CB3BCE8-61CD-40F8-A32A-0F9B988531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0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87" name="Freeform 165">
                <a:extLst>
                  <a:ext uri="{FF2B5EF4-FFF2-40B4-BE49-F238E27FC236}">
                    <a16:creationId xmlns:a16="http://schemas.microsoft.com/office/drawing/2014/main" id="{26D06C68-317B-4A4A-ACA7-63EB3D5776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1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88" name="Freeform 166">
                <a:extLst>
                  <a:ext uri="{FF2B5EF4-FFF2-40B4-BE49-F238E27FC236}">
                    <a16:creationId xmlns:a16="http://schemas.microsoft.com/office/drawing/2014/main" id="{F6EC0BF2-E2D9-4868-82BE-F2B2104DAE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44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89" name="Freeform 167">
                <a:extLst>
                  <a:ext uri="{FF2B5EF4-FFF2-40B4-BE49-F238E27FC236}">
                    <a16:creationId xmlns:a16="http://schemas.microsoft.com/office/drawing/2014/main" id="{7CDA71E3-5007-4DBE-82AE-9F3AC98288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62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90" name="Freeform 168">
                <a:extLst>
                  <a:ext uri="{FF2B5EF4-FFF2-40B4-BE49-F238E27FC236}">
                    <a16:creationId xmlns:a16="http://schemas.microsoft.com/office/drawing/2014/main" id="{22C9CD77-06BD-4DA3-8970-35F8482537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75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91" name="Freeform 169">
                <a:extLst>
                  <a:ext uri="{FF2B5EF4-FFF2-40B4-BE49-F238E27FC236}">
                    <a16:creationId xmlns:a16="http://schemas.microsoft.com/office/drawing/2014/main" id="{5AFCBE11-24F3-485C-BC2C-484475F98C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8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92" name="Freeform 170">
                <a:extLst>
                  <a:ext uri="{FF2B5EF4-FFF2-40B4-BE49-F238E27FC236}">
                    <a16:creationId xmlns:a16="http://schemas.microsoft.com/office/drawing/2014/main" id="{A875F0B9-9347-4558-841C-D459EEB989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01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93" name="Freeform 171">
                <a:extLst>
                  <a:ext uri="{FF2B5EF4-FFF2-40B4-BE49-F238E27FC236}">
                    <a16:creationId xmlns:a16="http://schemas.microsoft.com/office/drawing/2014/main" id="{3B784873-FC7F-49C1-861F-0CD97254FF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14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94" name="Freeform 172">
                <a:extLst>
                  <a:ext uri="{FF2B5EF4-FFF2-40B4-BE49-F238E27FC236}">
                    <a16:creationId xmlns:a16="http://schemas.microsoft.com/office/drawing/2014/main" id="{E520A8A4-E56E-470F-B438-4E876C220A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27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95" name="Freeform 173">
                <a:extLst>
                  <a:ext uri="{FF2B5EF4-FFF2-40B4-BE49-F238E27FC236}">
                    <a16:creationId xmlns:a16="http://schemas.microsoft.com/office/drawing/2014/main" id="{F672E346-5838-4252-B216-60F2CF3D5C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40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96" name="Freeform 174">
                <a:extLst>
                  <a:ext uri="{FF2B5EF4-FFF2-40B4-BE49-F238E27FC236}">
                    <a16:creationId xmlns:a16="http://schemas.microsoft.com/office/drawing/2014/main" id="{3D06B1B0-1359-4D6C-AEF6-EF164658E0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53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97" name="Freeform 175">
                <a:extLst>
                  <a:ext uri="{FF2B5EF4-FFF2-40B4-BE49-F238E27FC236}">
                    <a16:creationId xmlns:a16="http://schemas.microsoft.com/office/drawing/2014/main" id="{BB8BE68E-7924-4F24-98BE-698AC632B7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66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98" name="Freeform 176">
                <a:extLst>
                  <a:ext uri="{FF2B5EF4-FFF2-40B4-BE49-F238E27FC236}">
                    <a16:creationId xmlns:a16="http://schemas.microsoft.com/office/drawing/2014/main" id="{B002B82C-7480-497C-A6F0-4313F01745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7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99" name="Freeform 177">
                <a:extLst>
                  <a:ext uri="{FF2B5EF4-FFF2-40B4-BE49-F238E27FC236}">
                    <a16:creationId xmlns:a16="http://schemas.microsoft.com/office/drawing/2014/main" id="{7B68568C-7818-4819-A879-F4BD0CCD98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3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00" name="Freeform 178">
                <a:extLst>
                  <a:ext uri="{FF2B5EF4-FFF2-40B4-BE49-F238E27FC236}">
                    <a16:creationId xmlns:a16="http://schemas.microsoft.com/office/drawing/2014/main" id="{55D6E7D7-5AC8-4531-BE4A-FA5EF1A517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06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01" name="Freeform 179">
                <a:extLst>
                  <a:ext uri="{FF2B5EF4-FFF2-40B4-BE49-F238E27FC236}">
                    <a16:creationId xmlns:a16="http://schemas.microsoft.com/office/drawing/2014/main" id="{514FFD3A-B94B-4CF3-A47A-7535737B48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1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02" name="Freeform 180">
                <a:extLst>
                  <a:ext uri="{FF2B5EF4-FFF2-40B4-BE49-F238E27FC236}">
                    <a16:creationId xmlns:a16="http://schemas.microsoft.com/office/drawing/2014/main" id="{54AE8384-9636-4C39-90B3-AAB504894B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32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03" name="Freeform 181">
                <a:extLst>
                  <a:ext uri="{FF2B5EF4-FFF2-40B4-BE49-F238E27FC236}">
                    <a16:creationId xmlns:a16="http://schemas.microsoft.com/office/drawing/2014/main" id="{4EDDD4B5-5960-4AD3-B67B-BA736C567C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4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04" name="Freeform 182">
                <a:extLst>
                  <a:ext uri="{FF2B5EF4-FFF2-40B4-BE49-F238E27FC236}">
                    <a16:creationId xmlns:a16="http://schemas.microsoft.com/office/drawing/2014/main" id="{F05320A4-1BFC-4301-AA57-62FEE5920F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62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05" name="Freeform 183">
                <a:extLst>
                  <a:ext uri="{FF2B5EF4-FFF2-40B4-BE49-F238E27FC236}">
                    <a16:creationId xmlns:a16="http://schemas.microsoft.com/office/drawing/2014/main" id="{D92278B4-1AB1-4941-BCC4-9020BB1A28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75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06" name="Freeform 184">
                <a:extLst>
                  <a:ext uri="{FF2B5EF4-FFF2-40B4-BE49-F238E27FC236}">
                    <a16:creationId xmlns:a16="http://schemas.microsoft.com/office/drawing/2014/main" id="{C9843298-6307-4F23-8405-5260C0EE51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8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07" name="Freeform 185">
                <a:extLst>
                  <a:ext uri="{FF2B5EF4-FFF2-40B4-BE49-F238E27FC236}">
                    <a16:creationId xmlns:a16="http://schemas.microsoft.com/office/drawing/2014/main" id="{FD1A2F2A-3EB7-407B-9527-42F1F42DDD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01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08" name="Freeform 186">
                <a:extLst>
                  <a:ext uri="{FF2B5EF4-FFF2-40B4-BE49-F238E27FC236}">
                    <a16:creationId xmlns:a16="http://schemas.microsoft.com/office/drawing/2014/main" id="{2D9DF54A-B627-401C-A064-CEEABB6058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14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09" name="Freeform 187">
                <a:extLst>
                  <a:ext uri="{FF2B5EF4-FFF2-40B4-BE49-F238E27FC236}">
                    <a16:creationId xmlns:a16="http://schemas.microsoft.com/office/drawing/2014/main" id="{00985CE5-CD9C-46F4-B2C6-E41591D98E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27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10" name="Freeform 188">
                <a:extLst>
                  <a:ext uri="{FF2B5EF4-FFF2-40B4-BE49-F238E27FC236}">
                    <a16:creationId xmlns:a16="http://schemas.microsoft.com/office/drawing/2014/main" id="{EA7D2CC5-3C04-4191-A646-572C1BE17E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41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11" name="Freeform 189">
                <a:extLst>
                  <a:ext uri="{FF2B5EF4-FFF2-40B4-BE49-F238E27FC236}">
                    <a16:creationId xmlns:a16="http://schemas.microsoft.com/office/drawing/2014/main" id="{50FDB83F-E0B6-4F9A-A2ED-F1D3F6848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54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12" name="Freeform 190">
                <a:extLst>
                  <a:ext uri="{FF2B5EF4-FFF2-40B4-BE49-F238E27FC236}">
                    <a16:creationId xmlns:a16="http://schemas.microsoft.com/office/drawing/2014/main" id="{96BFC251-141A-48AB-8169-0FB3A34405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67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13" name="Freeform 191">
                <a:extLst>
                  <a:ext uri="{FF2B5EF4-FFF2-40B4-BE49-F238E27FC236}">
                    <a16:creationId xmlns:a16="http://schemas.microsoft.com/office/drawing/2014/main" id="{5B6AA1AE-A4B3-47BE-884C-E2546DED20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80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14" name="Freeform 192">
                <a:extLst>
                  <a:ext uri="{FF2B5EF4-FFF2-40B4-BE49-F238E27FC236}">
                    <a16:creationId xmlns:a16="http://schemas.microsoft.com/office/drawing/2014/main" id="{8349030F-7275-470E-95DB-6F39E6ACE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93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15" name="Freeform 193">
                <a:extLst>
                  <a:ext uri="{FF2B5EF4-FFF2-40B4-BE49-F238E27FC236}">
                    <a16:creationId xmlns:a16="http://schemas.microsoft.com/office/drawing/2014/main" id="{093497E3-B80A-4AE7-B2B6-C614D65ADC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06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16" name="Freeform 194">
                <a:extLst>
                  <a:ext uri="{FF2B5EF4-FFF2-40B4-BE49-F238E27FC236}">
                    <a16:creationId xmlns:a16="http://schemas.microsoft.com/office/drawing/2014/main" id="{05A7A3C7-5B7B-471E-9710-EF49E00557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1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17" name="Freeform 195">
                <a:extLst>
                  <a:ext uri="{FF2B5EF4-FFF2-40B4-BE49-F238E27FC236}">
                    <a16:creationId xmlns:a16="http://schemas.microsoft.com/office/drawing/2014/main" id="{3B883492-3751-4B23-8B27-18C7F193C6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32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18" name="Freeform 196">
                <a:extLst>
                  <a:ext uri="{FF2B5EF4-FFF2-40B4-BE49-F238E27FC236}">
                    <a16:creationId xmlns:a16="http://schemas.microsoft.com/office/drawing/2014/main" id="{0E215843-5C5C-43DE-928B-17EBBA85F2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19" name="Freeform 197">
                <a:extLst>
                  <a:ext uri="{FF2B5EF4-FFF2-40B4-BE49-F238E27FC236}">
                    <a16:creationId xmlns:a16="http://schemas.microsoft.com/office/drawing/2014/main" id="{94E3C4AF-153C-4113-AB7C-20C87E7AB4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62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20" name="Freeform 198">
                <a:extLst>
                  <a:ext uri="{FF2B5EF4-FFF2-40B4-BE49-F238E27FC236}">
                    <a16:creationId xmlns:a16="http://schemas.microsoft.com/office/drawing/2014/main" id="{54C97EA7-E429-411D-A715-123E1969E1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76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21" name="Freeform 199">
                <a:extLst>
                  <a:ext uri="{FF2B5EF4-FFF2-40B4-BE49-F238E27FC236}">
                    <a16:creationId xmlns:a16="http://schemas.microsoft.com/office/drawing/2014/main" id="{43EFA7FC-9785-4221-B774-5D98D4726F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89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22" name="Freeform 200">
                <a:extLst>
                  <a:ext uri="{FF2B5EF4-FFF2-40B4-BE49-F238E27FC236}">
                    <a16:creationId xmlns:a16="http://schemas.microsoft.com/office/drawing/2014/main" id="{CB39A407-A0A2-44DC-B038-A5B5609418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02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23" name="Freeform 201">
                <a:extLst>
                  <a:ext uri="{FF2B5EF4-FFF2-40B4-BE49-F238E27FC236}">
                    <a16:creationId xmlns:a16="http://schemas.microsoft.com/office/drawing/2014/main" id="{ED348768-A60F-4827-8CEE-A0CE89647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15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24" name="Freeform 202">
                <a:extLst>
                  <a:ext uri="{FF2B5EF4-FFF2-40B4-BE49-F238E27FC236}">
                    <a16:creationId xmlns:a16="http://schemas.microsoft.com/office/drawing/2014/main" id="{F39B2F25-0804-4183-ABCB-07E9EC4CAA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2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25" name="Freeform 203">
                <a:extLst>
                  <a:ext uri="{FF2B5EF4-FFF2-40B4-BE49-F238E27FC236}">
                    <a16:creationId xmlns:a16="http://schemas.microsoft.com/office/drawing/2014/main" id="{BA156ABD-40D3-4515-B4DF-2D8CABD414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41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26" name="Freeform 204">
                <a:extLst>
                  <a:ext uri="{FF2B5EF4-FFF2-40B4-BE49-F238E27FC236}">
                    <a16:creationId xmlns:a16="http://schemas.microsoft.com/office/drawing/2014/main" id="{51DD51BA-FF2E-4682-B631-938B3B75E0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54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</p:grpSp>
        <p:sp>
          <p:nvSpPr>
            <p:cNvPr id="27" name="Freeform 206">
              <a:extLst>
                <a:ext uri="{FF2B5EF4-FFF2-40B4-BE49-F238E27FC236}">
                  <a16:creationId xmlns:a16="http://schemas.microsoft.com/office/drawing/2014/main" id="{AADE741D-C579-4C77-8BEE-5E3E27929D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1363" y="4400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Freeform 207">
              <a:extLst>
                <a:ext uri="{FF2B5EF4-FFF2-40B4-BE49-F238E27FC236}">
                  <a16:creationId xmlns:a16="http://schemas.microsoft.com/office/drawing/2014/main" id="{3A7AA364-BAFE-47AB-BF56-F4C37CEF26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2000" y="4400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08">
              <a:extLst>
                <a:ext uri="{FF2B5EF4-FFF2-40B4-BE49-F238E27FC236}">
                  <a16:creationId xmlns:a16="http://schemas.microsoft.com/office/drawing/2014/main" id="{2BCD8D9A-D3F6-4D91-992A-7119CDE1E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2638" y="4400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09">
              <a:extLst>
                <a:ext uri="{FF2B5EF4-FFF2-40B4-BE49-F238E27FC236}">
                  <a16:creationId xmlns:a16="http://schemas.microsoft.com/office/drawing/2014/main" id="{51362317-8BBB-40D0-ACA6-79C8EC68C0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3275" y="4400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10">
              <a:extLst>
                <a:ext uri="{FF2B5EF4-FFF2-40B4-BE49-F238E27FC236}">
                  <a16:creationId xmlns:a16="http://schemas.microsoft.com/office/drawing/2014/main" id="{3FF505C8-2654-447E-A012-962A0BFB09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3913" y="4400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11">
              <a:extLst>
                <a:ext uri="{FF2B5EF4-FFF2-40B4-BE49-F238E27FC236}">
                  <a16:creationId xmlns:a16="http://schemas.microsoft.com/office/drawing/2014/main" id="{3E3A4632-D6AF-4F1A-9D85-5670653352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94550" y="4400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12">
              <a:extLst>
                <a:ext uri="{FF2B5EF4-FFF2-40B4-BE49-F238E27FC236}">
                  <a16:creationId xmlns:a16="http://schemas.microsoft.com/office/drawing/2014/main" id="{85ECFB83-4F43-48A0-AEF5-7D9A9F526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3125" y="4400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13">
              <a:extLst>
                <a:ext uri="{FF2B5EF4-FFF2-40B4-BE49-F238E27FC236}">
                  <a16:creationId xmlns:a16="http://schemas.microsoft.com/office/drawing/2014/main" id="{BB5EFF80-97FF-452F-A998-E58AD201F8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3763" y="4400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214">
              <a:extLst>
                <a:ext uri="{FF2B5EF4-FFF2-40B4-BE49-F238E27FC236}">
                  <a16:creationId xmlns:a16="http://schemas.microsoft.com/office/drawing/2014/main" id="{063C5B8D-3F77-4423-9695-8307F9B943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64400" y="4400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215">
              <a:extLst>
                <a:ext uri="{FF2B5EF4-FFF2-40B4-BE49-F238E27FC236}">
                  <a16:creationId xmlns:a16="http://schemas.microsoft.com/office/drawing/2014/main" id="{1FE4F6B7-93FC-4D00-A188-5069477F7C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85038" y="4400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7" name="Freeform 216">
              <a:extLst>
                <a:ext uri="{FF2B5EF4-FFF2-40B4-BE49-F238E27FC236}">
                  <a16:creationId xmlns:a16="http://schemas.microsoft.com/office/drawing/2014/main" id="{57DE61B1-FD73-4E0F-9B1E-E847753804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5675" y="4400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8" name="Freeform 217">
              <a:extLst>
                <a:ext uri="{FF2B5EF4-FFF2-40B4-BE49-F238E27FC236}">
                  <a16:creationId xmlns:a16="http://schemas.microsoft.com/office/drawing/2014/main" id="{3D90DA76-2F03-4FEF-ADEA-91BB3BCCF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26313" y="4400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9" name="Freeform 218">
              <a:extLst>
                <a:ext uri="{FF2B5EF4-FFF2-40B4-BE49-F238E27FC236}">
                  <a16:creationId xmlns:a16="http://schemas.microsoft.com/office/drawing/2014/main" id="{F6F7BC56-D533-497E-84AA-B19D76EDDF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26313" y="4400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40" name="Freeform 219">
              <a:extLst>
                <a:ext uri="{FF2B5EF4-FFF2-40B4-BE49-F238E27FC236}">
                  <a16:creationId xmlns:a16="http://schemas.microsoft.com/office/drawing/2014/main" id="{EB7FE5A9-E099-4A36-BA95-65ADAC5CBD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60000" y="4513263"/>
              <a:ext cx="636588" cy="342900"/>
            </a:xfrm>
            <a:custGeom>
              <a:avLst/>
              <a:gdLst>
                <a:gd name="T0" fmla="*/ 344 w 401"/>
                <a:gd name="T1" fmla="*/ 57 h 216"/>
                <a:gd name="T2" fmla="*/ 318 w 401"/>
                <a:gd name="T3" fmla="*/ 0 h 216"/>
                <a:gd name="T4" fmla="*/ 287 w 401"/>
                <a:gd name="T5" fmla="*/ 57 h 216"/>
                <a:gd name="T6" fmla="*/ 287 w 401"/>
                <a:gd name="T7" fmla="*/ 79 h 216"/>
                <a:gd name="T8" fmla="*/ 235 w 401"/>
                <a:gd name="T9" fmla="*/ 79 h 216"/>
                <a:gd name="T10" fmla="*/ 235 w 401"/>
                <a:gd name="T11" fmla="*/ 57 h 216"/>
                <a:gd name="T12" fmla="*/ 205 w 401"/>
                <a:gd name="T13" fmla="*/ 0 h 216"/>
                <a:gd name="T14" fmla="*/ 174 w 401"/>
                <a:gd name="T15" fmla="*/ 57 h 216"/>
                <a:gd name="T16" fmla="*/ 174 w 401"/>
                <a:gd name="T17" fmla="*/ 79 h 216"/>
                <a:gd name="T18" fmla="*/ 118 w 401"/>
                <a:gd name="T19" fmla="*/ 79 h 216"/>
                <a:gd name="T20" fmla="*/ 118 w 401"/>
                <a:gd name="T21" fmla="*/ 57 h 216"/>
                <a:gd name="T22" fmla="*/ 87 w 401"/>
                <a:gd name="T23" fmla="*/ 0 h 216"/>
                <a:gd name="T24" fmla="*/ 57 w 401"/>
                <a:gd name="T25" fmla="*/ 57 h 216"/>
                <a:gd name="T26" fmla="*/ 57 w 401"/>
                <a:gd name="T27" fmla="*/ 79 h 216"/>
                <a:gd name="T28" fmla="*/ 74 w 401"/>
                <a:gd name="T29" fmla="*/ 136 h 216"/>
                <a:gd name="T30" fmla="*/ 104 w 401"/>
                <a:gd name="T31" fmla="*/ 216 h 216"/>
                <a:gd name="T32" fmla="*/ 118 w 401"/>
                <a:gd name="T33" fmla="*/ 136 h 216"/>
                <a:gd name="T34" fmla="*/ 192 w 401"/>
                <a:gd name="T35" fmla="*/ 136 h 216"/>
                <a:gd name="T36" fmla="*/ 218 w 401"/>
                <a:gd name="T37" fmla="*/ 216 h 216"/>
                <a:gd name="T38" fmla="*/ 226 w 401"/>
                <a:gd name="T39" fmla="*/ 136 h 216"/>
                <a:gd name="T40" fmla="*/ 300 w 401"/>
                <a:gd name="T41" fmla="*/ 136 h 216"/>
                <a:gd name="T42" fmla="*/ 331 w 401"/>
                <a:gd name="T43" fmla="*/ 216 h 216"/>
                <a:gd name="T44" fmla="*/ 401 w 401"/>
                <a:gd name="T45" fmla="*/ 136 h 216"/>
                <a:gd name="T46" fmla="*/ 370 w 401"/>
                <a:gd name="T47" fmla="*/ 79 h 216"/>
                <a:gd name="T48" fmla="*/ 96 w 401"/>
                <a:gd name="T49" fmla="*/ 207 h 216"/>
                <a:gd name="T50" fmla="*/ 83 w 401"/>
                <a:gd name="T51" fmla="*/ 132 h 216"/>
                <a:gd name="T52" fmla="*/ 78 w 401"/>
                <a:gd name="T53" fmla="*/ 70 h 216"/>
                <a:gd name="T54" fmla="*/ 78 w 401"/>
                <a:gd name="T55" fmla="*/ 48 h 216"/>
                <a:gd name="T56" fmla="*/ 87 w 401"/>
                <a:gd name="T57" fmla="*/ 13 h 216"/>
                <a:gd name="T58" fmla="*/ 100 w 401"/>
                <a:gd name="T59" fmla="*/ 48 h 216"/>
                <a:gd name="T60" fmla="*/ 100 w 401"/>
                <a:gd name="T61" fmla="*/ 70 h 216"/>
                <a:gd name="T62" fmla="*/ 126 w 401"/>
                <a:gd name="T63" fmla="*/ 132 h 216"/>
                <a:gd name="T64" fmla="*/ 135 w 401"/>
                <a:gd name="T65" fmla="*/ 132 h 216"/>
                <a:gd name="T66" fmla="*/ 157 w 401"/>
                <a:gd name="T67" fmla="*/ 132 h 216"/>
                <a:gd name="T68" fmla="*/ 213 w 401"/>
                <a:gd name="T69" fmla="*/ 132 h 216"/>
                <a:gd name="T70" fmla="*/ 196 w 401"/>
                <a:gd name="T71" fmla="*/ 207 h 216"/>
                <a:gd name="T72" fmla="*/ 165 w 401"/>
                <a:gd name="T73" fmla="*/ 132 h 216"/>
                <a:gd name="T74" fmla="*/ 196 w 401"/>
                <a:gd name="T75" fmla="*/ 70 h 216"/>
                <a:gd name="T76" fmla="*/ 192 w 401"/>
                <a:gd name="T77" fmla="*/ 48 h 216"/>
                <a:gd name="T78" fmla="*/ 205 w 401"/>
                <a:gd name="T79" fmla="*/ 13 h 216"/>
                <a:gd name="T80" fmla="*/ 218 w 401"/>
                <a:gd name="T81" fmla="*/ 48 h 216"/>
                <a:gd name="T82" fmla="*/ 218 w 401"/>
                <a:gd name="T83" fmla="*/ 70 h 216"/>
                <a:gd name="T84" fmla="*/ 235 w 401"/>
                <a:gd name="T85" fmla="*/ 132 h 216"/>
                <a:gd name="T86" fmla="*/ 248 w 401"/>
                <a:gd name="T87" fmla="*/ 132 h 216"/>
                <a:gd name="T88" fmla="*/ 274 w 401"/>
                <a:gd name="T89" fmla="*/ 132 h 216"/>
                <a:gd name="T90" fmla="*/ 383 w 401"/>
                <a:gd name="T91" fmla="*/ 132 h 216"/>
                <a:gd name="T92" fmla="*/ 322 w 401"/>
                <a:gd name="T93" fmla="*/ 207 h 216"/>
                <a:gd name="T94" fmla="*/ 309 w 401"/>
                <a:gd name="T95" fmla="*/ 132 h 216"/>
                <a:gd name="T96" fmla="*/ 266 w 401"/>
                <a:gd name="T97" fmla="*/ 110 h 216"/>
                <a:gd name="T98" fmla="*/ 283 w 401"/>
                <a:gd name="T99" fmla="*/ 70 h 216"/>
                <a:gd name="T100" fmla="*/ 283 w 401"/>
                <a:gd name="T101" fmla="*/ 48 h 216"/>
                <a:gd name="T102" fmla="*/ 348 w 401"/>
                <a:gd name="T103" fmla="*/ 48 h 216"/>
                <a:gd name="T104" fmla="*/ 348 w 401"/>
                <a:gd name="T105" fmla="*/ 70 h 216"/>
                <a:gd name="T106" fmla="*/ 383 w 401"/>
                <a:gd name="T107" fmla="*/ 13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1" h="216">
                  <a:moveTo>
                    <a:pt x="370" y="79"/>
                  </a:moveTo>
                  <a:lnTo>
                    <a:pt x="344" y="57"/>
                  </a:lnTo>
                  <a:lnTo>
                    <a:pt x="370" y="57"/>
                  </a:lnTo>
                  <a:lnTo>
                    <a:pt x="318" y="0"/>
                  </a:lnTo>
                  <a:lnTo>
                    <a:pt x="261" y="57"/>
                  </a:lnTo>
                  <a:lnTo>
                    <a:pt x="287" y="57"/>
                  </a:lnTo>
                  <a:lnTo>
                    <a:pt x="261" y="79"/>
                  </a:lnTo>
                  <a:lnTo>
                    <a:pt x="287" y="79"/>
                  </a:lnTo>
                  <a:lnTo>
                    <a:pt x="261" y="105"/>
                  </a:lnTo>
                  <a:lnTo>
                    <a:pt x="235" y="79"/>
                  </a:lnTo>
                  <a:lnTo>
                    <a:pt x="257" y="79"/>
                  </a:lnTo>
                  <a:lnTo>
                    <a:pt x="235" y="57"/>
                  </a:lnTo>
                  <a:lnTo>
                    <a:pt x="257" y="57"/>
                  </a:lnTo>
                  <a:lnTo>
                    <a:pt x="205" y="0"/>
                  </a:lnTo>
                  <a:lnTo>
                    <a:pt x="152" y="57"/>
                  </a:lnTo>
                  <a:lnTo>
                    <a:pt x="174" y="57"/>
                  </a:lnTo>
                  <a:lnTo>
                    <a:pt x="152" y="79"/>
                  </a:lnTo>
                  <a:lnTo>
                    <a:pt x="174" y="79"/>
                  </a:lnTo>
                  <a:lnTo>
                    <a:pt x="148" y="110"/>
                  </a:lnTo>
                  <a:lnTo>
                    <a:pt x="118" y="79"/>
                  </a:lnTo>
                  <a:lnTo>
                    <a:pt x="139" y="79"/>
                  </a:lnTo>
                  <a:lnTo>
                    <a:pt x="118" y="57"/>
                  </a:lnTo>
                  <a:lnTo>
                    <a:pt x="139" y="57"/>
                  </a:lnTo>
                  <a:lnTo>
                    <a:pt x="87" y="0"/>
                  </a:lnTo>
                  <a:lnTo>
                    <a:pt x="35" y="57"/>
                  </a:lnTo>
                  <a:lnTo>
                    <a:pt x="57" y="57"/>
                  </a:lnTo>
                  <a:lnTo>
                    <a:pt x="35" y="79"/>
                  </a:lnTo>
                  <a:lnTo>
                    <a:pt x="57" y="79"/>
                  </a:lnTo>
                  <a:lnTo>
                    <a:pt x="0" y="136"/>
                  </a:lnTo>
                  <a:lnTo>
                    <a:pt x="74" y="136"/>
                  </a:lnTo>
                  <a:lnTo>
                    <a:pt x="74" y="216"/>
                  </a:lnTo>
                  <a:lnTo>
                    <a:pt x="104" y="216"/>
                  </a:lnTo>
                  <a:lnTo>
                    <a:pt x="104" y="136"/>
                  </a:lnTo>
                  <a:lnTo>
                    <a:pt x="118" y="136"/>
                  </a:lnTo>
                  <a:lnTo>
                    <a:pt x="174" y="136"/>
                  </a:lnTo>
                  <a:lnTo>
                    <a:pt x="192" y="136"/>
                  </a:lnTo>
                  <a:lnTo>
                    <a:pt x="192" y="216"/>
                  </a:lnTo>
                  <a:lnTo>
                    <a:pt x="218" y="216"/>
                  </a:lnTo>
                  <a:lnTo>
                    <a:pt x="218" y="136"/>
                  </a:lnTo>
                  <a:lnTo>
                    <a:pt x="226" y="136"/>
                  </a:lnTo>
                  <a:lnTo>
                    <a:pt x="292" y="136"/>
                  </a:lnTo>
                  <a:lnTo>
                    <a:pt x="300" y="136"/>
                  </a:lnTo>
                  <a:lnTo>
                    <a:pt x="300" y="216"/>
                  </a:lnTo>
                  <a:lnTo>
                    <a:pt x="331" y="216"/>
                  </a:lnTo>
                  <a:lnTo>
                    <a:pt x="331" y="136"/>
                  </a:lnTo>
                  <a:lnTo>
                    <a:pt x="401" y="136"/>
                  </a:lnTo>
                  <a:lnTo>
                    <a:pt x="344" y="79"/>
                  </a:lnTo>
                  <a:lnTo>
                    <a:pt x="370" y="79"/>
                  </a:lnTo>
                  <a:close/>
                  <a:moveTo>
                    <a:pt x="96" y="132"/>
                  </a:moveTo>
                  <a:lnTo>
                    <a:pt x="96" y="207"/>
                  </a:lnTo>
                  <a:lnTo>
                    <a:pt x="83" y="207"/>
                  </a:lnTo>
                  <a:lnTo>
                    <a:pt x="83" y="132"/>
                  </a:lnTo>
                  <a:lnTo>
                    <a:pt x="17" y="132"/>
                  </a:lnTo>
                  <a:lnTo>
                    <a:pt x="78" y="70"/>
                  </a:lnTo>
                  <a:lnTo>
                    <a:pt x="52" y="70"/>
                  </a:lnTo>
                  <a:lnTo>
                    <a:pt x="78" y="48"/>
                  </a:lnTo>
                  <a:lnTo>
                    <a:pt x="52" y="48"/>
                  </a:lnTo>
                  <a:lnTo>
                    <a:pt x="87" y="13"/>
                  </a:lnTo>
                  <a:lnTo>
                    <a:pt x="122" y="48"/>
                  </a:lnTo>
                  <a:lnTo>
                    <a:pt x="100" y="48"/>
                  </a:lnTo>
                  <a:lnTo>
                    <a:pt x="122" y="70"/>
                  </a:lnTo>
                  <a:lnTo>
                    <a:pt x="100" y="70"/>
                  </a:lnTo>
                  <a:lnTo>
                    <a:pt x="139" y="114"/>
                  </a:lnTo>
                  <a:lnTo>
                    <a:pt x="126" y="132"/>
                  </a:lnTo>
                  <a:lnTo>
                    <a:pt x="96" y="132"/>
                  </a:lnTo>
                  <a:close/>
                  <a:moveTo>
                    <a:pt x="135" y="132"/>
                  </a:moveTo>
                  <a:lnTo>
                    <a:pt x="148" y="119"/>
                  </a:lnTo>
                  <a:lnTo>
                    <a:pt x="157" y="132"/>
                  </a:lnTo>
                  <a:lnTo>
                    <a:pt x="135" y="132"/>
                  </a:lnTo>
                  <a:close/>
                  <a:moveTo>
                    <a:pt x="213" y="132"/>
                  </a:moveTo>
                  <a:lnTo>
                    <a:pt x="213" y="207"/>
                  </a:lnTo>
                  <a:lnTo>
                    <a:pt x="196" y="207"/>
                  </a:lnTo>
                  <a:lnTo>
                    <a:pt x="196" y="132"/>
                  </a:lnTo>
                  <a:lnTo>
                    <a:pt x="165" y="132"/>
                  </a:lnTo>
                  <a:lnTo>
                    <a:pt x="152" y="114"/>
                  </a:lnTo>
                  <a:lnTo>
                    <a:pt x="196" y="70"/>
                  </a:lnTo>
                  <a:lnTo>
                    <a:pt x="170" y="70"/>
                  </a:lnTo>
                  <a:lnTo>
                    <a:pt x="192" y="48"/>
                  </a:lnTo>
                  <a:lnTo>
                    <a:pt x="170" y="48"/>
                  </a:lnTo>
                  <a:lnTo>
                    <a:pt x="205" y="13"/>
                  </a:lnTo>
                  <a:lnTo>
                    <a:pt x="239" y="48"/>
                  </a:lnTo>
                  <a:lnTo>
                    <a:pt x="218" y="48"/>
                  </a:lnTo>
                  <a:lnTo>
                    <a:pt x="239" y="70"/>
                  </a:lnTo>
                  <a:lnTo>
                    <a:pt x="218" y="70"/>
                  </a:lnTo>
                  <a:lnTo>
                    <a:pt x="253" y="110"/>
                  </a:lnTo>
                  <a:lnTo>
                    <a:pt x="235" y="132"/>
                  </a:lnTo>
                  <a:lnTo>
                    <a:pt x="213" y="132"/>
                  </a:lnTo>
                  <a:close/>
                  <a:moveTo>
                    <a:pt x="248" y="132"/>
                  </a:moveTo>
                  <a:lnTo>
                    <a:pt x="261" y="119"/>
                  </a:lnTo>
                  <a:lnTo>
                    <a:pt x="274" y="132"/>
                  </a:lnTo>
                  <a:lnTo>
                    <a:pt x="248" y="132"/>
                  </a:lnTo>
                  <a:close/>
                  <a:moveTo>
                    <a:pt x="383" y="132"/>
                  </a:moveTo>
                  <a:lnTo>
                    <a:pt x="322" y="132"/>
                  </a:lnTo>
                  <a:lnTo>
                    <a:pt x="322" y="207"/>
                  </a:lnTo>
                  <a:lnTo>
                    <a:pt x="309" y="207"/>
                  </a:lnTo>
                  <a:lnTo>
                    <a:pt x="309" y="132"/>
                  </a:lnTo>
                  <a:lnTo>
                    <a:pt x="283" y="132"/>
                  </a:lnTo>
                  <a:lnTo>
                    <a:pt x="266" y="110"/>
                  </a:lnTo>
                  <a:lnTo>
                    <a:pt x="305" y="70"/>
                  </a:lnTo>
                  <a:lnTo>
                    <a:pt x="283" y="70"/>
                  </a:lnTo>
                  <a:lnTo>
                    <a:pt x="305" y="48"/>
                  </a:lnTo>
                  <a:lnTo>
                    <a:pt x="283" y="48"/>
                  </a:lnTo>
                  <a:lnTo>
                    <a:pt x="318" y="13"/>
                  </a:lnTo>
                  <a:lnTo>
                    <a:pt x="348" y="48"/>
                  </a:lnTo>
                  <a:lnTo>
                    <a:pt x="327" y="48"/>
                  </a:lnTo>
                  <a:lnTo>
                    <a:pt x="348" y="70"/>
                  </a:lnTo>
                  <a:lnTo>
                    <a:pt x="327" y="70"/>
                  </a:lnTo>
                  <a:lnTo>
                    <a:pt x="383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41" name="Freeform 220">
              <a:extLst>
                <a:ext uri="{FF2B5EF4-FFF2-40B4-BE49-F238E27FC236}">
                  <a16:creationId xmlns:a16="http://schemas.microsoft.com/office/drawing/2014/main" id="{0047D958-FA8D-4D4E-B5E9-CDCD078C4E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43838" y="4400550"/>
              <a:ext cx="2268538" cy="447675"/>
            </a:xfrm>
            <a:custGeom>
              <a:avLst/>
              <a:gdLst>
                <a:gd name="T0" fmla="*/ 91 w 328"/>
                <a:gd name="T1" fmla="*/ 0 h 64"/>
                <a:gd name="T2" fmla="*/ 124 w 328"/>
                <a:gd name="T3" fmla="*/ 59 h 64"/>
                <a:gd name="T4" fmla="*/ 328 w 328"/>
                <a:gd name="T5" fmla="*/ 63 h 64"/>
                <a:gd name="T6" fmla="*/ 327 w 328"/>
                <a:gd name="T7" fmla="*/ 2 h 64"/>
                <a:gd name="T8" fmla="*/ 193 w 328"/>
                <a:gd name="T9" fmla="*/ 21 h 64"/>
                <a:gd name="T10" fmla="*/ 123 w 328"/>
                <a:gd name="T11" fmla="*/ 57 h 64"/>
                <a:gd name="T12" fmla="*/ 113 w 328"/>
                <a:gd name="T13" fmla="*/ 5 h 64"/>
                <a:gd name="T14" fmla="*/ 150 w 328"/>
                <a:gd name="T15" fmla="*/ 19 h 64"/>
                <a:gd name="T16" fmla="*/ 140 w 328"/>
                <a:gd name="T17" fmla="*/ 20 h 64"/>
                <a:gd name="T18" fmla="*/ 132 w 328"/>
                <a:gd name="T19" fmla="*/ 10 h 64"/>
                <a:gd name="T20" fmla="*/ 188 w 328"/>
                <a:gd name="T21" fmla="*/ 15 h 64"/>
                <a:gd name="T22" fmla="*/ 191 w 328"/>
                <a:gd name="T23" fmla="*/ 49 h 64"/>
                <a:gd name="T24" fmla="*/ 134 w 328"/>
                <a:gd name="T25" fmla="*/ 38 h 64"/>
                <a:gd name="T26" fmla="*/ 139 w 328"/>
                <a:gd name="T27" fmla="*/ 40 h 64"/>
                <a:gd name="T28" fmla="*/ 155 w 328"/>
                <a:gd name="T29" fmla="*/ 38 h 64"/>
                <a:gd name="T30" fmla="*/ 156 w 328"/>
                <a:gd name="T31" fmla="*/ 38 h 64"/>
                <a:gd name="T32" fmla="*/ 172 w 328"/>
                <a:gd name="T33" fmla="*/ 40 h 64"/>
                <a:gd name="T34" fmla="*/ 179 w 328"/>
                <a:gd name="T35" fmla="*/ 38 h 64"/>
                <a:gd name="T36" fmla="*/ 185 w 328"/>
                <a:gd name="T37" fmla="*/ 40 h 64"/>
                <a:gd name="T38" fmla="*/ 180 w 328"/>
                <a:gd name="T39" fmla="*/ 36 h 64"/>
                <a:gd name="T40" fmla="*/ 178 w 328"/>
                <a:gd name="T41" fmla="*/ 36 h 64"/>
                <a:gd name="T42" fmla="*/ 162 w 328"/>
                <a:gd name="T43" fmla="*/ 33 h 64"/>
                <a:gd name="T44" fmla="*/ 155 w 328"/>
                <a:gd name="T45" fmla="*/ 36 h 64"/>
                <a:gd name="T46" fmla="*/ 149 w 328"/>
                <a:gd name="T47" fmla="*/ 33 h 64"/>
                <a:gd name="T48" fmla="*/ 134 w 328"/>
                <a:gd name="T49" fmla="*/ 36 h 64"/>
                <a:gd name="T50" fmla="*/ 138 w 328"/>
                <a:gd name="T51" fmla="*/ 42 h 64"/>
                <a:gd name="T52" fmla="*/ 149 w 328"/>
                <a:gd name="T53" fmla="*/ 42 h 64"/>
                <a:gd name="T54" fmla="*/ 157 w 328"/>
                <a:gd name="T55" fmla="*/ 45 h 64"/>
                <a:gd name="T56" fmla="*/ 162 w 328"/>
                <a:gd name="T57" fmla="*/ 45 h 64"/>
                <a:gd name="T58" fmla="*/ 177 w 328"/>
                <a:gd name="T59" fmla="*/ 42 h 64"/>
                <a:gd name="T60" fmla="*/ 179 w 328"/>
                <a:gd name="T61" fmla="*/ 42 h 64"/>
                <a:gd name="T62" fmla="*/ 180 w 328"/>
                <a:gd name="T63" fmla="*/ 29 h 64"/>
                <a:gd name="T64" fmla="*/ 172 w 328"/>
                <a:gd name="T65" fmla="*/ 31 h 64"/>
                <a:gd name="T66" fmla="*/ 166 w 328"/>
                <a:gd name="T67" fmla="*/ 29 h 64"/>
                <a:gd name="T68" fmla="*/ 154 w 328"/>
                <a:gd name="T69" fmla="*/ 31 h 64"/>
                <a:gd name="T70" fmla="*/ 148 w 328"/>
                <a:gd name="T71" fmla="*/ 29 h 64"/>
                <a:gd name="T72" fmla="*/ 133 w 328"/>
                <a:gd name="T73" fmla="*/ 31 h 64"/>
                <a:gd name="T74" fmla="*/ 123 w 328"/>
                <a:gd name="T75" fmla="*/ 7 h 64"/>
                <a:gd name="T76" fmla="*/ 135 w 328"/>
                <a:gd name="T77" fmla="*/ 50 h 64"/>
                <a:gd name="T78" fmla="*/ 198 w 328"/>
                <a:gd name="T79" fmla="*/ 56 h 64"/>
                <a:gd name="T80" fmla="*/ 203 w 328"/>
                <a:gd name="T81" fmla="*/ 62 h 64"/>
                <a:gd name="T82" fmla="*/ 215 w 328"/>
                <a:gd name="T83" fmla="*/ 6 h 64"/>
                <a:gd name="T84" fmla="*/ 217 w 328"/>
                <a:gd name="T85" fmla="*/ 5 h 64"/>
                <a:gd name="T86" fmla="*/ 230 w 328"/>
                <a:gd name="T87" fmla="*/ 62 h 64"/>
                <a:gd name="T88" fmla="*/ 236 w 328"/>
                <a:gd name="T89" fmla="*/ 2 h 64"/>
                <a:gd name="T90" fmla="*/ 241 w 328"/>
                <a:gd name="T91" fmla="*/ 62 h 64"/>
                <a:gd name="T92" fmla="*/ 254 w 328"/>
                <a:gd name="T93" fmla="*/ 2 h 64"/>
                <a:gd name="T94" fmla="*/ 256 w 328"/>
                <a:gd name="T95" fmla="*/ 2 h 64"/>
                <a:gd name="T96" fmla="*/ 268 w 328"/>
                <a:gd name="T97" fmla="*/ 62 h 64"/>
                <a:gd name="T98" fmla="*/ 275 w 328"/>
                <a:gd name="T99" fmla="*/ 2 h 64"/>
                <a:gd name="T100" fmla="*/ 280 w 328"/>
                <a:gd name="T101" fmla="*/ 62 h 64"/>
                <a:gd name="T102" fmla="*/ 292 w 328"/>
                <a:gd name="T103" fmla="*/ 2 h 64"/>
                <a:gd name="T104" fmla="*/ 294 w 328"/>
                <a:gd name="T105" fmla="*/ 2 h 64"/>
                <a:gd name="T106" fmla="*/ 307 w 328"/>
                <a:gd name="T107" fmla="*/ 62 h 64"/>
                <a:gd name="T108" fmla="*/ 313 w 328"/>
                <a:gd name="T109" fmla="*/ 2 h 64"/>
                <a:gd name="T110" fmla="*/ 318 w 328"/>
                <a:gd name="T111" fmla="*/ 62 h 64"/>
                <a:gd name="T112" fmla="*/ 132 w 328"/>
                <a:gd name="T113" fmla="*/ 27 h 64"/>
                <a:gd name="T114" fmla="*/ 113 w 328"/>
                <a:gd name="T115" fmla="*/ 62 h 64"/>
                <a:gd name="T116" fmla="*/ 2 w 328"/>
                <a:gd name="T117" fmla="*/ 2 h 64"/>
                <a:gd name="T118" fmla="*/ 129 w 328"/>
                <a:gd name="T119" fmla="*/ 5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8" h="64">
                  <a:moveTo>
                    <a:pt x="328" y="0"/>
                  </a:moveTo>
                  <a:cubicBezTo>
                    <a:pt x="240" y="0"/>
                    <a:pt x="240" y="0"/>
                    <a:pt x="240" y="0"/>
                  </a:cubicBezTo>
                  <a:cubicBezTo>
                    <a:pt x="239" y="0"/>
                    <a:pt x="201" y="3"/>
                    <a:pt x="177" y="19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169" y="19"/>
                    <a:pt x="162" y="19"/>
                    <a:pt x="155" y="19"/>
                  </a:cubicBezTo>
                  <a:cubicBezTo>
                    <a:pt x="150" y="15"/>
                    <a:pt x="145" y="13"/>
                    <a:pt x="139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16" y="2"/>
                    <a:pt x="91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4"/>
                    <a:pt x="1" y="64"/>
                  </a:cubicBezTo>
                  <a:cubicBezTo>
                    <a:pt x="118" y="64"/>
                    <a:pt x="118" y="64"/>
                    <a:pt x="118" y="64"/>
                  </a:cubicBezTo>
                  <a:cubicBezTo>
                    <a:pt x="118" y="64"/>
                    <a:pt x="118" y="64"/>
                    <a:pt x="119" y="6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8" y="59"/>
                    <a:pt x="198" y="59"/>
                    <a:pt x="198" y="59"/>
                  </a:cubicBezTo>
                  <a:cubicBezTo>
                    <a:pt x="201" y="63"/>
                    <a:pt x="201" y="63"/>
                    <a:pt x="201" y="63"/>
                  </a:cubicBezTo>
                  <a:cubicBezTo>
                    <a:pt x="202" y="63"/>
                    <a:pt x="202" y="64"/>
                    <a:pt x="202" y="64"/>
                  </a:cubicBezTo>
                  <a:cubicBezTo>
                    <a:pt x="328" y="64"/>
                    <a:pt x="328" y="64"/>
                    <a:pt x="328" y="64"/>
                  </a:cubicBezTo>
                  <a:cubicBezTo>
                    <a:pt x="328" y="64"/>
                    <a:pt x="328" y="64"/>
                    <a:pt x="328" y="64"/>
                  </a:cubicBezTo>
                  <a:cubicBezTo>
                    <a:pt x="328" y="64"/>
                    <a:pt x="328" y="64"/>
                    <a:pt x="328" y="63"/>
                  </a:cubicBezTo>
                  <a:cubicBezTo>
                    <a:pt x="328" y="63"/>
                    <a:pt x="328" y="63"/>
                    <a:pt x="328" y="63"/>
                  </a:cubicBezTo>
                  <a:cubicBezTo>
                    <a:pt x="328" y="63"/>
                    <a:pt x="328" y="63"/>
                    <a:pt x="328" y="63"/>
                  </a:cubicBezTo>
                  <a:cubicBezTo>
                    <a:pt x="328" y="63"/>
                    <a:pt x="328" y="63"/>
                    <a:pt x="328" y="63"/>
                  </a:cubicBezTo>
                  <a:cubicBezTo>
                    <a:pt x="328" y="1"/>
                    <a:pt x="328" y="1"/>
                    <a:pt x="328" y="1"/>
                  </a:cubicBezTo>
                  <a:cubicBezTo>
                    <a:pt x="328" y="0"/>
                    <a:pt x="328" y="0"/>
                    <a:pt x="328" y="0"/>
                  </a:cubicBezTo>
                  <a:close/>
                  <a:moveTo>
                    <a:pt x="327" y="62"/>
                  </a:moveTo>
                  <a:cubicBezTo>
                    <a:pt x="323" y="62"/>
                    <a:pt x="323" y="62"/>
                    <a:pt x="323" y="62"/>
                  </a:cubicBezTo>
                  <a:cubicBezTo>
                    <a:pt x="323" y="2"/>
                    <a:pt x="323" y="2"/>
                    <a:pt x="323" y="2"/>
                  </a:cubicBezTo>
                  <a:cubicBezTo>
                    <a:pt x="327" y="2"/>
                    <a:pt x="327" y="2"/>
                    <a:pt x="327" y="2"/>
                  </a:cubicBezTo>
                  <a:lnTo>
                    <a:pt x="327" y="62"/>
                  </a:lnTo>
                  <a:close/>
                  <a:moveTo>
                    <a:pt x="193" y="51"/>
                  </a:moveTo>
                  <a:cubicBezTo>
                    <a:pt x="193" y="51"/>
                    <a:pt x="193" y="51"/>
                    <a:pt x="193" y="51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4" y="22"/>
                    <a:pt x="194" y="22"/>
                    <a:pt x="194" y="22"/>
                  </a:cubicBezTo>
                  <a:cubicBezTo>
                    <a:pt x="194" y="22"/>
                    <a:pt x="194" y="21"/>
                    <a:pt x="193" y="21"/>
                  </a:cubicBezTo>
                  <a:cubicBezTo>
                    <a:pt x="193" y="21"/>
                    <a:pt x="193" y="21"/>
                    <a:pt x="193" y="21"/>
                  </a:cubicBezTo>
                  <a:cubicBezTo>
                    <a:pt x="193" y="12"/>
                    <a:pt x="193" y="12"/>
                    <a:pt x="193" y="12"/>
                  </a:cubicBezTo>
                  <a:cubicBezTo>
                    <a:pt x="194" y="12"/>
                    <a:pt x="195" y="12"/>
                    <a:pt x="196" y="11"/>
                  </a:cubicBezTo>
                  <a:cubicBezTo>
                    <a:pt x="196" y="54"/>
                    <a:pt x="196" y="54"/>
                    <a:pt x="196" y="54"/>
                  </a:cubicBezTo>
                  <a:lnTo>
                    <a:pt x="193" y="51"/>
                  </a:lnTo>
                  <a:close/>
                  <a:moveTo>
                    <a:pt x="107" y="4"/>
                  </a:moveTo>
                  <a:cubicBezTo>
                    <a:pt x="108" y="4"/>
                    <a:pt x="110" y="4"/>
                    <a:pt x="111" y="4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3" y="57"/>
                    <a:pt x="123" y="57"/>
                    <a:pt x="123" y="57"/>
                  </a:cubicBezTo>
                  <a:lnTo>
                    <a:pt x="107" y="4"/>
                  </a:lnTo>
                  <a:close/>
                  <a:moveTo>
                    <a:pt x="122" y="59"/>
                  </a:moveTo>
                  <a:cubicBezTo>
                    <a:pt x="119" y="61"/>
                    <a:pt x="119" y="61"/>
                    <a:pt x="119" y="61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3" y="3"/>
                    <a:pt x="104" y="3"/>
                    <a:pt x="105" y="3"/>
                  </a:cubicBezTo>
                  <a:lnTo>
                    <a:pt x="122" y="59"/>
                  </a:lnTo>
                  <a:close/>
                  <a:moveTo>
                    <a:pt x="127" y="54"/>
                  </a:moveTo>
                  <a:cubicBezTo>
                    <a:pt x="113" y="5"/>
                    <a:pt x="113" y="5"/>
                    <a:pt x="113" y="5"/>
                  </a:cubicBezTo>
                  <a:cubicBezTo>
                    <a:pt x="114" y="5"/>
                    <a:pt x="115" y="5"/>
                    <a:pt x="116" y="5"/>
                  </a:cubicBezTo>
                  <a:cubicBezTo>
                    <a:pt x="130" y="52"/>
                    <a:pt x="130" y="52"/>
                    <a:pt x="130" y="52"/>
                  </a:cubicBezTo>
                  <a:lnTo>
                    <a:pt x="127" y="54"/>
                  </a:lnTo>
                  <a:close/>
                  <a:moveTo>
                    <a:pt x="147" y="19"/>
                  </a:moveTo>
                  <a:cubicBezTo>
                    <a:pt x="145" y="15"/>
                    <a:pt x="145" y="15"/>
                    <a:pt x="145" y="15"/>
                  </a:cubicBezTo>
                  <a:cubicBezTo>
                    <a:pt x="147" y="16"/>
                    <a:pt x="148" y="16"/>
                    <a:pt x="149" y="17"/>
                  </a:cubicBezTo>
                  <a:cubicBezTo>
                    <a:pt x="149" y="17"/>
                    <a:pt x="149" y="17"/>
                    <a:pt x="149" y="17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49" y="19"/>
                    <a:pt x="148" y="19"/>
                    <a:pt x="147" y="19"/>
                  </a:cubicBezTo>
                  <a:close/>
                  <a:moveTo>
                    <a:pt x="145" y="19"/>
                  </a:moveTo>
                  <a:cubicBezTo>
                    <a:pt x="144" y="19"/>
                    <a:pt x="143" y="20"/>
                    <a:pt x="142" y="20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3" y="14"/>
                    <a:pt x="143" y="15"/>
                    <a:pt x="143" y="15"/>
                  </a:cubicBezTo>
                  <a:lnTo>
                    <a:pt x="145" y="19"/>
                  </a:lnTo>
                  <a:close/>
                  <a:moveTo>
                    <a:pt x="140" y="20"/>
                  </a:moveTo>
                  <a:cubicBezTo>
                    <a:pt x="139" y="20"/>
                    <a:pt x="138" y="20"/>
                    <a:pt x="137" y="20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35" y="11"/>
                    <a:pt x="136" y="11"/>
                    <a:pt x="138" y="12"/>
                  </a:cubicBezTo>
                  <a:lnTo>
                    <a:pt x="140" y="20"/>
                  </a:lnTo>
                  <a:close/>
                  <a:moveTo>
                    <a:pt x="135" y="20"/>
                  </a:moveTo>
                  <a:cubicBezTo>
                    <a:pt x="134" y="20"/>
                    <a:pt x="133" y="20"/>
                    <a:pt x="132" y="21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30" y="9"/>
                    <a:pt x="131" y="10"/>
                    <a:pt x="132" y="10"/>
                  </a:cubicBezTo>
                  <a:lnTo>
                    <a:pt x="135" y="20"/>
                  </a:lnTo>
                  <a:close/>
                  <a:moveTo>
                    <a:pt x="183" y="20"/>
                  </a:moveTo>
                  <a:cubicBezTo>
                    <a:pt x="183" y="17"/>
                    <a:pt x="183" y="17"/>
                    <a:pt x="183" y="17"/>
                  </a:cubicBezTo>
                  <a:cubicBezTo>
                    <a:pt x="183" y="17"/>
                    <a:pt x="183" y="17"/>
                    <a:pt x="183" y="17"/>
                  </a:cubicBezTo>
                  <a:cubicBezTo>
                    <a:pt x="184" y="16"/>
                    <a:pt x="185" y="16"/>
                    <a:pt x="186" y="15"/>
                  </a:cubicBezTo>
                  <a:cubicBezTo>
                    <a:pt x="186" y="20"/>
                    <a:pt x="186" y="20"/>
                    <a:pt x="186" y="20"/>
                  </a:cubicBezTo>
                  <a:cubicBezTo>
                    <a:pt x="185" y="20"/>
                    <a:pt x="184" y="20"/>
                    <a:pt x="183" y="20"/>
                  </a:cubicBezTo>
                  <a:close/>
                  <a:moveTo>
                    <a:pt x="188" y="15"/>
                  </a:moveTo>
                  <a:cubicBezTo>
                    <a:pt x="189" y="14"/>
                    <a:pt x="190" y="14"/>
                    <a:pt x="191" y="13"/>
                  </a:cubicBezTo>
                  <a:cubicBezTo>
                    <a:pt x="191" y="21"/>
                    <a:pt x="191" y="21"/>
                    <a:pt x="191" y="21"/>
                  </a:cubicBezTo>
                  <a:cubicBezTo>
                    <a:pt x="190" y="20"/>
                    <a:pt x="189" y="20"/>
                    <a:pt x="188" y="20"/>
                  </a:cubicBezTo>
                  <a:lnTo>
                    <a:pt x="188" y="15"/>
                  </a:lnTo>
                  <a:close/>
                  <a:moveTo>
                    <a:pt x="189" y="46"/>
                  </a:moveTo>
                  <a:cubicBezTo>
                    <a:pt x="189" y="46"/>
                    <a:pt x="189" y="46"/>
                    <a:pt x="189" y="46"/>
                  </a:cubicBezTo>
                  <a:cubicBezTo>
                    <a:pt x="191" y="34"/>
                    <a:pt x="191" y="34"/>
                    <a:pt x="191" y="34"/>
                  </a:cubicBezTo>
                  <a:cubicBezTo>
                    <a:pt x="191" y="49"/>
                    <a:pt x="191" y="49"/>
                    <a:pt x="191" y="49"/>
                  </a:cubicBezTo>
                  <a:lnTo>
                    <a:pt x="189" y="46"/>
                  </a:lnTo>
                  <a:close/>
                  <a:moveTo>
                    <a:pt x="184" y="45"/>
                  </a:moveTo>
                  <a:cubicBezTo>
                    <a:pt x="185" y="42"/>
                    <a:pt x="185" y="42"/>
                    <a:pt x="185" y="42"/>
                  </a:cubicBezTo>
                  <a:cubicBezTo>
                    <a:pt x="188" y="42"/>
                    <a:pt x="188" y="42"/>
                    <a:pt x="188" y="42"/>
                  </a:cubicBezTo>
                  <a:cubicBezTo>
                    <a:pt x="187" y="45"/>
                    <a:pt x="187" y="45"/>
                    <a:pt x="187" y="45"/>
                  </a:cubicBezTo>
                  <a:cubicBezTo>
                    <a:pt x="187" y="45"/>
                    <a:pt x="187" y="45"/>
                    <a:pt x="187" y="45"/>
                  </a:cubicBezTo>
                  <a:lnTo>
                    <a:pt x="184" y="45"/>
                  </a:lnTo>
                  <a:close/>
                  <a:moveTo>
                    <a:pt x="134" y="38"/>
                  </a:moveTo>
                  <a:cubicBezTo>
                    <a:pt x="137" y="38"/>
                    <a:pt x="137" y="38"/>
                    <a:pt x="137" y="38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5" y="40"/>
                    <a:pt x="135" y="40"/>
                    <a:pt x="135" y="40"/>
                  </a:cubicBezTo>
                  <a:lnTo>
                    <a:pt x="134" y="38"/>
                  </a:lnTo>
                  <a:close/>
                  <a:moveTo>
                    <a:pt x="139" y="38"/>
                  </a:moveTo>
                  <a:cubicBezTo>
                    <a:pt x="143" y="38"/>
                    <a:pt x="143" y="38"/>
                    <a:pt x="143" y="38"/>
                  </a:cubicBezTo>
                  <a:cubicBezTo>
                    <a:pt x="143" y="40"/>
                    <a:pt x="143" y="40"/>
                    <a:pt x="143" y="40"/>
                  </a:cubicBezTo>
                  <a:cubicBezTo>
                    <a:pt x="139" y="40"/>
                    <a:pt x="139" y="40"/>
                    <a:pt x="139" y="40"/>
                  </a:cubicBezTo>
                  <a:lnTo>
                    <a:pt x="139" y="38"/>
                  </a:lnTo>
                  <a:close/>
                  <a:moveTo>
                    <a:pt x="145" y="38"/>
                  </a:moveTo>
                  <a:cubicBezTo>
                    <a:pt x="149" y="38"/>
                    <a:pt x="149" y="38"/>
                    <a:pt x="149" y="38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5" y="40"/>
                    <a:pt x="145" y="40"/>
                    <a:pt x="145" y="40"/>
                  </a:cubicBezTo>
                  <a:lnTo>
                    <a:pt x="145" y="38"/>
                  </a:lnTo>
                  <a:close/>
                  <a:moveTo>
                    <a:pt x="151" y="38"/>
                  </a:moveTo>
                  <a:cubicBezTo>
                    <a:pt x="155" y="38"/>
                    <a:pt x="155" y="38"/>
                    <a:pt x="155" y="38"/>
                  </a:cubicBezTo>
                  <a:cubicBezTo>
                    <a:pt x="155" y="40"/>
                    <a:pt x="155" y="40"/>
                    <a:pt x="155" y="40"/>
                  </a:cubicBezTo>
                  <a:cubicBezTo>
                    <a:pt x="151" y="40"/>
                    <a:pt x="151" y="40"/>
                    <a:pt x="151" y="40"/>
                  </a:cubicBezTo>
                  <a:lnTo>
                    <a:pt x="151" y="38"/>
                  </a:lnTo>
                  <a:close/>
                  <a:moveTo>
                    <a:pt x="156" y="38"/>
                  </a:moveTo>
                  <a:cubicBezTo>
                    <a:pt x="160" y="38"/>
                    <a:pt x="160" y="38"/>
                    <a:pt x="160" y="38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56" y="40"/>
                    <a:pt x="156" y="40"/>
                    <a:pt x="156" y="40"/>
                  </a:cubicBezTo>
                  <a:lnTo>
                    <a:pt x="156" y="38"/>
                  </a:lnTo>
                  <a:close/>
                  <a:moveTo>
                    <a:pt x="162" y="38"/>
                  </a:moveTo>
                  <a:cubicBezTo>
                    <a:pt x="166" y="38"/>
                    <a:pt x="166" y="38"/>
                    <a:pt x="166" y="38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2" y="40"/>
                    <a:pt x="162" y="40"/>
                    <a:pt x="162" y="40"/>
                  </a:cubicBezTo>
                  <a:lnTo>
                    <a:pt x="162" y="38"/>
                  </a:lnTo>
                  <a:close/>
                  <a:moveTo>
                    <a:pt x="168" y="38"/>
                  </a:moveTo>
                  <a:cubicBezTo>
                    <a:pt x="172" y="38"/>
                    <a:pt x="172" y="38"/>
                    <a:pt x="172" y="38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68" y="40"/>
                    <a:pt x="168" y="40"/>
                    <a:pt x="168" y="40"/>
                  </a:cubicBezTo>
                  <a:lnTo>
                    <a:pt x="168" y="38"/>
                  </a:lnTo>
                  <a:close/>
                  <a:moveTo>
                    <a:pt x="174" y="38"/>
                  </a:moveTo>
                  <a:cubicBezTo>
                    <a:pt x="178" y="38"/>
                    <a:pt x="178" y="38"/>
                    <a:pt x="178" y="38"/>
                  </a:cubicBezTo>
                  <a:cubicBezTo>
                    <a:pt x="177" y="40"/>
                    <a:pt x="177" y="40"/>
                    <a:pt x="177" y="40"/>
                  </a:cubicBezTo>
                  <a:cubicBezTo>
                    <a:pt x="174" y="40"/>
                    <a:pt x="174" y="40"/>
                    <a:pt x="174" y="40"/>
                  </a:cubicBezTo>
                  <a:lnTo>
                    <a:pt x="174" y="38"/>
                  </a:lnTo>
                  <a:close/>
                  <a:moveTo>
                    <a:pt x="179" y="38"/>
                  </a:moveTo>
                  <a:cubicBezTo>
                    <a:pt x="183" y="38"/>
                    <a:pt x="183" y="38"/>
                    <a:pt x="183" y="38"/>
                  </a:cubicBezTo>
                  <a:cubicBezTo>
                    <a:pt x="183" y="40"/>
                    <a:pt x="183" y="40"/>
                    <a:pt x="183" y="40"/>
                  </a:cubicBezTo>
                  <a:cubicBezTo>
                    <a:pt x="179" y="40"/>
                    <a:pt x="179" y="40"/>
                    <a:pt x="179" y="40"/>
                  </a:cubicBezTo>
                  <a:lnTo>
                    <a:pt x="179" y="38"/>
                  </a:lnTo>
                  <a:close/>
                  <a:moveTo>
                    <a:pt x="185" y="38"/>
                  </a:moveTo>
                  <a:cubicBezTo>
                    <a:pt x="189" y="38"/>
                    <a:pt x="189" y="38"/>
                    <a:pt x="189" y="38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185" y="40"/>
                    <a:pt x="185" y="40"/>
                    <a:pt x="185" y="40"/>
                  </a:cubicBezTo>
                  <a:lnTo>
                    <a:pt x="185" y="38"/>
                  </a:lnTo>
                  <a:close/>
                  <a:moveTo>
                    <a:pt x="189" y="36"/>
                  </a:moveTo>
                  <a:cubicBezTo>
                    <a:pt x="185" y="36"/>
                    <a:pt x="185" y="36"/>
                    <a:pt x="185" y="36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9" y="33"/>
                    <a:pt x="189" y="33"/>
                    <a:pt x="189" y="33"/>
                  </a:cubicBezTo>
                  <a:lnTo>
                    <a:pt x="189" y="36"/>
                  </a:lnTo>
                  <a:close/>
                  <a:moveTo>
                    <a:pt x="184" y="36"/>
                  </a:moveTo>
                  <a:cubicBezTo>
                    <a:pt x="180" y="36"/>
                    <a:pt x="180" y="36"/>
                    <a:pt x="180" y="36"/>
                  </a:cubicBezTo>
                  <a:cubicBezTo>
                    <a:pt x="180" y="33"/>
                    <a:pt x="180" y="33"/>
                    <a:pt x="180" y="33"/>
                  </a:cubicBezTo>
                  <a:cubicBezTo>
                    <a:pt x="184" y="33"/>
                    <a:pt x="184" y="33"/>
                    <a:pt x="184" y="33"/>
                  </a:cubicBezTo>
                  <a:lnTo>
                    <a:pt x="184" y="36"/>
                  </a:lnTo>
                  <a:close/>
                  <a:moveTo>
                    <a:pt x="178" y="36"/>
                  </a:moveTo>
                  <a:cubicBezTo>
                    <a:pt x="174" y="36"/>
                    <a:pt x="174" y="36"/>
                    <a:pt x="174" y="36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8" y="33"/>
                    <a:pt x="178" y="33"/>
                    <a:pt x="178" y="33"/>
                  </a:cubicBezTo>
                  <a:lnTo>
                    <a:pt x="178" y="36"/>
                  </a:lnTo>
                  <a:close/>
                  <a:moveTo>
                    <a:pt x="172" y="36"/>
                  </a:moveTo>
                  <a:cubicBezTo>
                    <a:pt x="168" y="36"/>
                    <a:pt x="168" y="36"/>
                    <a:pt x="168" y="36"/>
                  </a:cubicBezTo>
                  <a:cubicBezTo>
                    <a:pt x="168" y="33"/>
                    <a:pt x="168" y="33"/>
                    <a:pt x="168" y="33"/>
                  </a:cubicBezTo>
                  <a:cubicBezTo>
                    <a:pt x="172" y="33"/>
                    <a:pt x="172" y="33"/>
                    <a:pt x="172" y="33"/>
                  </a:cubicBezTo>
                  <a:lnTo>
                    <a:pt x="172" y="36"/>
                  </a:lnTo>
                  <a:close/>
                  <a:moveTo>
                    <a:pt x="166" y="36"/>
                  </a:moveTo>
                  <a:cubicBezTo>
                    <a:pt x="162" y="36"/>
                    <a:pt x="162" y="36"/>
                    <a:pt x="162" y="36"/>
                  </a:cubicBezTo>
                  <a:cubicBezTo>
                    <a:pt x="162" y="33"/>
                    <a:pt x="162" y="33"/>
                    <a:pt x="162" y="33"/>
                  </a:cubicBezTo>
                  <a:cubicBezTo>
                    <a:pt x="166" y="33"/>
                    <a:pt x="166" y="33"/>
                    <a:pt x="166" y="33"/>
                  </a:cubicBezTo>
                  <a:lnTo>
                    <a:pt x="166" y="36"/>
                  </a:lnTo>
                  <a:close/>
                  <a:moveTo>
                    <a:pt x="160" y="36"/>
                  </a:moveTo>
                  <a:cubicBezTo>
                    <a:pt x="156" y="36"/>
                    <a:pt x="156" y="36"/>
                    <a:pt x="156" y="36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60" y="33"/>
                    <a:pt x="160" y="33"/>
                    <a:pt x="160" y="33"/>
                  </a:cubicBezTo>
                  <a:lnTo>
                    <a:pt x="160" y="36"/>
                  </a:lnTo>
                  <a:close/>
                  <a:moveTo>
                    <a:pt x="155" y="36"/>
                  </a:moveTo>
                  <a:cubicBezTo>
                    <a:pt x="151" y="36"/>
                    <a:pt x="151" y="36"/>
                    <a:pt x="151" y="36"/>
                  </a:cubicBezTo>
                  <a:cubicBezTo>
                    <a:pt x="150" y="33"/>
                    <a:pt x="150" y="33"/>
                    <a:pt x="150" y="33"/>
                  </a:cubicBezTo>
                  <a:cubicBezTo>
                    <a:pt x="154" y="33"/>
                    <a:pt x="154" y="33"/>
                    <a:pt x="154" y="33"/>
                  </a:cubicBezTo>
                  <a:lnTo>
                    <a:pt x="155" y="36"/>
                  </a:lnTo>
                  <a:close/>
                  <a:moveTo>
                    <a:pt x="149" y="36"/>
                  </a:moveTo>
                  <a:cubicBezTo>
                    <a:pt x="145" y="36"/>
                    <a:pt x="145" y="36"/>
                    <a:pt x="145" y="36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9" y="33"/>
                    <a:pt x="149" y="33"/>
                    <a:pt x="149" y="33"/>
                  </a:cubicBezTo>
                  <a:lnTo>
                    <a:pt x="149" y="36"/>
                  </a:lnTo>
                  <a:close/>
                  <a:moveTo>
                    <a:pt x="143" y="36"/>
                  </a:moveTo>
                  <a:cubicBezTo>
                    <a:pt x="139" y="36"/>
                    <a:pt x="139" y="36"/>
                    <a:pt x="139" y="36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3" y="33"/>
                    <a:pt x="143" y="33"/>
                    <a:pt x="143" y="33"/>
                  </a:cubicBezTo>
                  <a:lnTo>
                    <a:pt x="143" y="36"/>
                  </a:lnTo>
                  <a:close/>
                  <a:moveTo>
                    <a:pt x="137" y="36"/>
                  </a:moveTo>
                  <a:cubicBezTo>
                    <a:pt x="134" y="36"/>
                    <a:pt x="134" y="36"/>
                    <a:pt x="134" y="36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7" y="33"/>
                    <a:pt x="137" y="33"/>
                    <a:pt x="137" y="33"/>
                  </a:cubicBezTo>
                  <a:lnTo>
                    <a:pt x="137" y="36"/>
                  </a:lnTo>
                  <a:close/>
                  <a:moveTo>
                    <a:pt x="138" y="42"/>
                  </a:moveTo>
                  <a:cubicBezTo>
                    <a:pt x="138" y="45"/>
                    <a:pt x="138" y="45"/>
                    <a:pt x="138" y="45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35" y="42"/>
                    <a:pt x="135" y="42"/>
                    <a:pt x="135" y="42"/>
                  </a:cubicBezTo>
                  <a:lnTo>
                    <a:pt x="138" y="42"/>
                  </a:lnTo>
                  <a:close/>
                  <a:moveTo>
                    <a:pt x="140" y="45"/>
                  </a:moveTo>
                  <a:cubicBezTo>
                    <a:pt x="140" y="42"/>
                    <a:pt x="140" y="42"/>
                    <a:pt x="140" y="42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4" y="45"/>
                    <a:pt x="144" y="45"/>
                    <a:pt x="144" y="45"/>
                  </a:cubicBezTo>
                  <a:lnTo>
                    <a:pt x="140" y="45"/>
                  </a:lnTo>
                  <a:close/>
                  <a:moveTo>
                    <a:pt x="146" y="45"/>
                  </a:moveTo>
                  <a:cubicBezTo>
                    <a:pt x="145" y="42"/>
                    <a:pt x="145" y="42"/>
                    <a:pt x="145" y="4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9" y="45"/>
                    <a:pt x="149" y="45"/>
                    <a:pt x="149" y="45"/>
                  </a:cubicBezTo>
                  <a:lnTo>
                    <a:pt x="146" y="45"/>
                  </a:lnTo>
                  <a:close/>
                  <a:moveTo>
                    <a:pt x="151" y="45"/>
                  </a:moveTo>
                  <a:cubicBezTo>
                    <a:pt x="151" y="42"/>
                    <a:pt x="151" y="42"/>
                    <a:pt x="151" y="42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55" y="45"/>
                    <a:pt x="155" y="45"/>
                    <a:pt x="155" y="45"/>
                  </a:cubicBezTo>
                  <a:lnTo>
                    <a:pt x="151" y="45"/>
                  </a:lnTo>
                  <a:close/>
                  <a:moveTo>
                    <a:pt x="157" y="45"/>
                  </a:moveTo>
                  <a:cubicBezTo>
                    <a:pt x="157" y="42"/>
                    <a:pt x="157" y="42"/>
                    <a:pt x="157" y="42"/>
                  </a:cubicBezTo>
                  <a:cubicBezTo>
                    <a:pt x="160" y="42"/>
                    <a:pt x="160" y="42"/>
                    <a:pt x="160" y="42"/>
                  </a:cubicBezTo>
                  <a:cubicBezTo>
                    <a:pt x="160" y="45"/>
                    <a:pt x="160" y="45"/>
                    <a:pt x="160" y="45"/>
                  </a:cubicBezTo>
                  <a:lnTo>
                    <a:pt x="157" y="45"/>
                  </a:lnTo>
                  <a:close/>
                  <a:moveTo>
                    <a:pt x="162" y="42"/>
                  </a:moveTo>
                  <a:cubicBezTo>
                    <a:pt x="166" y="42"/>
                    <a:pt x="166" y="42"/>
                    <a:pt x="166" y="42"/>
                  </a:cubicBezTo>
                  <a:cubicBezTo>
                    <a:pt x="166" y="45"/>
                    <a:pt x="166" y="45"/>
                    <a:pt x="166" y="45"/>
                  </a:cubicBezTo>
                  <a:cubicBezTo>
                    <a:pt x="162" y="45"/>
                    <a:pt x="162" y="45"/>
                    <a:pt x="162" y="45"/>
                  </a:cubicBezTo>
                  <a:lnTo>
                    <a:pt x="162" y="42"/>
                  </a:lnTo>
                  <a:close/>
                  <a:moveTo>
                    <a:pt x="168" y="42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68" y="45"/>
                    <a:pt x="168" y="45"/>
                    <a:pt x="168" y="45"/>
                  </a:cubicBezTo>
                  <a:lnTo>
                    <a:pt x="168" y="42"/>
                  </a:lnTo>
                  <a:close/>
                  <a:moveTo>
                    <a:pt x="173" y="42"/>
                  </a:moveTo>
                  <a:cubicBezTo>
                    <a:pt x="177" y="42"/>
                    <a:pt x="177" y="42"/>
                    <a:pt x="177" y="42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73" y="45"/>
                    <a:pt x="173" y="45"/>
                    <a:pt x="173" y="45"/>
                  </a:cubicBezTo>
                  <a:lnTo>
                    <a:pt x="173" y="42"/>
                  </a:lnTo>
                  <a:close/>
                  <a:moveTo>
                    <a:pt x="179" y="42"/>
                  </a:moveTo>
                  <a:cubicBezTo>
                    <a:pt x="183" y="42"/>
                    <a:pt x="183" y="42"/>
                    <a:pt x="183" y="42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79" y="45"/>
                    <a:pt x="179" y="45"/>
                    <a:pt x="179" y="45"/>
                  </a:cubicBezTo>
                  <a:lnTo>
                    <a:pt x="179" y="42"/>
                  </a:lnTo>
                  <a:close/>
                  <a:moveTo>
                    <a:pt x="190" y="31"/>
                  </a:moveTo>
                  <a:cubicBezTo>
                    <a:pt x="186" y="31"/>
                    <a:pt x="186" y="31"/>
                    <a:pt x="186" y="31"/>
                  </a:cubicBezTo>
                  <a:cubicBezTo>
                    <a:pt x="186" y="29"/>
                    <a:pt x="186" y="29"/>
                    <a:pt x="186" y="29"/>
                  </a:cubicBezTo>
                  <a:cubicBezTo>
                    <a:pt x="190" y="29"/>
                    <a:pt x="190" y="29"/>
                    <a:pt x="190" y="29"/>
                  </a:cubicBezTo>
                  <a:lnTo>
                    <a:pt x="190" y="31"/>
                  </a:lnTo>
                  <a:close/>
                  <a:moveTo>
                    <a:pt x="184" y="31"/>
                  </a:moveTo>
                  <a:cubicBezTo>
                    <a:pt x="180" y="31"/>
                    <a:pt x="180" y="31"/>
                    <a:pt x="180" y="31"/>
                  </a:cubicBezTo>
                  <a:cubicBezTo>
                    <a:pt x="180" y="29"/>
                    <a:pt x="180" y="29"/>
                    <a:pt x="180" y="29"/>
                  </a:cubicBezTo>
                  <a:cubicBezTo>
                    <a:pt x="184" y="29"/>
                    <a:pt x="184" y="29"/>
                    <a:pt x="184" y="29"/>
                  </a:cubicBezTo>
                  <a:lnTo>
                    <a:pt x="184" y="31"/>
                  </a:lnTo>
                  <a:close/>
                  <a:moveTo>
                    <a:pt x="178" y="31"/>
                  </a:moveTo>
                  <a:cubicBezTo>
                    <a:pt x="174" y="31"/>
                    <a:pt x="174" y="31"/>
                    <a:pt x="174" y="31"/>
                  </a:cubicBezTo>
                  <a:cubicBezTo>
                    <a:pt x="174" y="29"/>
                    <a:pt x="174" y="29"/>
                    <a:pt x="174" y="29"/>
                  </a:cubicBezTo>
                  <a:cubicBezTo>
                    <a:pt x="178" y="29"/>
                    <a:pt x="178" y="29"/>
                    <a:pt x="178" y="29"/>
                  </a:cubicBezTo>
                  <a:lnTo>
                    <a:pt x="178" y="31"/>
                  </a:lnTo>
                  <a:close/>
                  <a:moveTo>
                    <a:pt x="172" y="31"/>
                  </a:moveTo>
                  <a:cubicBezTo>
                    <a:pt x="168" y="31"/>
                    <a:pt x="168" y="31"/>
                    <a:pt x="168" y="31"/>
                  </a:cubicBezTo>
                  <a:cubicBezTo>
                    <a:pt x="168" y="29"/>
                    <a:pt x="168" y="29"/>
                    <a:pt x="168" y="29"/>
                  </a:cubicBezTo>
                  <a:cubicBezTo>
                    <a:pt x="172" y="29"/>
                    <a:pt x="172" y="29"/>
                    <a:pt x="172" y="29"/>
                  </a:cubicBezTo>
                  <a:lnTo>
                    <a:pt x="172" y="31"/>
                  </a:lnTo>
                  <a:close/>
                  <a:moveTo>
                    <a:pt x="166" y="31"/>
                  </a:moveTo>
                  <a:cubicBezTo>
                    <a:pt x="162" y="31"/>
                    <a:pt x="162" y="31"/>
                    <a:pt x="162" y="31"/>
                  </a:cubicBezTo>
                  <a:cubicBezTo>
                    <a:pt x="162" y="29"/>
                    <a:pt x="162" y="29"/>
                    <a:pt x="162" y="29"/>
                  </a:cubicBezTo>
                  <a:cubicBezTo>
                    <a:pt x="166" y="29"/>
                    <a:pt x="166" y="29"/>
                    <a:pt x="166" y="29"/>
                  </a:cubicBezTo>
                  <a:lnTo>
                    <a:pt x="166" y="31"/>
                  </a:lnTo>
                  <a:close/>
                  <a:moveTo>
                    <a:pt x="160" y="31"/>
                  </a:moveTo>
                  <a:cubicBezTo>
                    <a:pt x="156" y="31"/>
                    <a:pt x="156" y="31"/>
                    <a:pt x="156" y="31"/>
                  </a:cubicBezTo>
                  <a:cubicBezTo>
                    <a:pt x="156" y="29"/>
                    <a:pt x="156" y="29"/>
                    <a:pt x="156" y="29"/>
                  </a:cubicBezTo>
                  <a:cubicBezTo>
                    <a:pt x="160" y="29"/>
                    <a:pt x="160" y="29"/>
                    <a:pt x="160" y="29"/>
                  </a:cubicBezTo>
                  <a:lnTo>
                    <a:pt x="160" y="31"/>
                  </a:lnTo>
                  <a:close/>
                  <a:moveTo>
                    <a:pt x="154" y="29"/>
                  </a:moveTo>
                  <a:cubicBezTo>
                    <a:pt x="154" y="31"/>
                    <a:pt x="154" y="31"/>
                    <a:pt x="154" y="31"/>
                  </a:cubicBezTo>
                  <a:cubicBezTo>
                    <a:pt x="150" y="31"/>
                    <a:pt x="150" y="31"/>
                    <a:pt x="150" y="31"/>
                  </a:cubicBezTo>
                  <a:cubicBezTo>
                    <a:pt x="150" y="29"/>
                    <a:pt x="150" y="29"/>
                    <a:pt x="150" y="29"/>
                  </a:cubicBezTo>
                  <a:lnTo>
                    <a:pt x="154" y="29"/>
                  </a:lnTo>
                  <a:close/>
                  <a:moveTo>
                    <a:pt x="148" y="29"/>
                  </a:moveTo>
                  <a:cubicBezTo>
                    <a:pt x="148" y="31"/>
                    <a:pt x="148" y="31"/>
                    <a:pt x="148" y="31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29"/>
                    <a:pt x="144" y="29"/>
                    <a:pt x="144" y="29"/>
                  </a:cubicBezTo>
                  <a:lnTo>
                    <a:pt x="148" y="29"/>
                  </a:lnTo>
                  <a:close/>
                  <a:moveTo>
                    <a:pt x="142" y="29"/>
                  </a:moveTo>
                  <a:cubicBezTo>
                    <a:pt x="143" y="31"/>
                    <a:pt x="143" y="31"/>
                    <a:pt x="143" y="31"/>
                  </a:cubicBezTo>
                  <a:cubicBezTo>
                    <a:pt x="138" y="31"/>
                    <a:pt x="138" y="31"/>
                    <a:pt x="138" y="31"/>
                  </a:cubicBezTo>
                  <a:cubicBezTo>
                    <a:pt x="138" y="29"/>
                    <a:pt x="138" y="29"/>
                    <a:pt x="138" y="29"/>
                  </a:cubicBezTo>
                  <a:lnTo>
                    <a:pt x="142" y="29"/>
                  </a:lnTo>
                  <a:close/>
                  <a:moveTo>
                    <a:pt x="136" y="29"/>
                  </a:moveTo>
                  <a:cubicBezTo>
                    <a:pt x="137" y="31"/>
                    <a:pt x="137" y="31"/>
                    <a:pt x="137" y="31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32" y="29"/>
                    <a:pt x="132" y="29"/>
                    <a:pt x="132" y="29"/>
                  </a:cubicBezTo>
                  <a:lnTo>
                    <a:pt x="136" y="29"/>
                  </a:lnTo>
                  <a:close/>
                  <a:moveTo>
                    <a:pt x="130" y="21"/>
                  </a:moveTo>
                  <a:cubicBezTo>
                    <a:pt x="130" y="21"/>
                    <a:pt x="130" y="21"/>
                    <a:pt x="130" y="21"/>
                  </a:cubicBezTo>
                  <a:cubicBezTo>
                    <a:pt x="130" y="21"/>
                    <a:pt x="129" y="21"/>
                    <a:pt x="129" y="21"/>
                  </a:cubicBezTo>
                  <a:cubicBezTo>
                    <a:pt x="129" y="21"/>
                    <a:pt x="129" y="22"/>
                    <a:pt x="129" y="2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4" y="8"/>
                    <a:pt x="125" y="8"/>
                    <a:pt x="127" y="8"/>
                  </a:cubicBezTo>
                  <a:lnTo>
                    <a:pt x="130" y="21"/>
                  </a:lnTo>
                  <a:close/>
                  <a:moveTo>
                    <a:pt x="134" y="49"/>
                  </a:moveTo>
                  <a:cubicBezTo>
                    <a:pt x="131" y="51"/>
                    <a:pt x="131" y="51"/>
                    <a:pt x="131" y="51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9" y="6"/>
                    <a:pt x="120" y="6"/>
                    <a:pt x="121" y="7"/>
                  </a:cubicBezTo>
                  <a:lnTo>
                    <a:pt x="134" y="49"/>
                  </a:lnTo>
                  <a:close/>
                  <a:moveTo>
                    <a:pt x="135" y="50"/>
                  </a:moveTo>
                  <a:cubicBezTo>
                    <a:pt x="135" y="50"/>
                    <a:pt x="135" y="50"/>
                    <a:pt x="135" y="50"/>
                  </a:cubicBezTo>
                  <a:cubicBezTo>
                    <a:pt x="136" y="50"/>
                    <a:pt x="136" y="50"/>
                    <a:pt x="136" y="49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87" y="47"/>
                    <a:pt x="187" y="47"/>
                    <a:pt x="187" y="47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31" y="53"/>
                    <a:pt x="131" y="53"/>
                    <a:pt x="131" y="53"/>
                  </a:cubicBezTo>
                  <a:lnTo>
                    <a:pt x="135" y="50"/>
                  </a:lnTo>
                  <a:close/>
                  <a:moveTo>
                    <a:pt x="198" y="56"/>
                  </a:moveTo>
                  <a:cubicBezTo>
                    <a:pt x="198" y="11"/>
                    <a:pt x="198" y="11"/>
                    <a:pt x="198" y="11"/>
                  </a:cubicBezTo>
                  <a:cubicBezTo>
                    <a:pt x="199" y="10"/>
                    <a:pt x="200" y="10"/>
                    <a:pt x="201" y="10"/>
                  </a:cubicBezTo>
                  <a:cubicBezTo>
                    <a:pt x="201" y="60"/>
                    <a:pt x="201" y="60"/>
                    <a:pt x="201" y="60"/>
                  </a:cubicBezTo>
                  <a:lnTo>
                    <a:pt x="198" y="56"/>
                  </a:lnTo>
                  <a:close/>
                  <a:moveTo>
                    <a:pt x="203" y="9"/>
                  </a:moveTo>
                  <a:cubicBezTo>
                    <a:pt x="204" y="9"/>
                    <a:pt x="205" y="8"/>
                    <a:pt x="206" y="8"/>
                  </a:cubicBezTo>
                  <a:cubicBezTo>
                    <a:pt x="206" y="62"/>
                    <a:pt x="206" y="62"/>
                    <a:pt x="206" y="62"/>
                  </a:cubicBezTo>
                  <a:cubicBezTo>
                    <a:pt x="203" y="62"/>
                    <a:pt x="203" y="62"/>
                    <a:pt x="203" y="62"/>
                  </a:cubicBezTo>
                  <a:lnTo>
                    <a:pt x="203" y="9"/>
                  </a:lnTo>
                  <a:close/>
                  <a:moveTo>
                    <a:pt x="207" y="7"/>
                  </a:moveTo>
                  <a:cubicBezTo>
                    <a:pt x="208" y="7"/>
                    <a:pt x="209" y="7"/>
                    <a:pt x="210" y="7"/>
                  </a:cubicBezTo>
                  <a:cubicBezTo>
                    <a:pt x="210" y="62"/>
                    <a:pt x="210" y="62"/>
                    <a:pt x="210" y="62"/>
                  </a:cubicBezTo>
                  <a:cubicBezTo>
                    <a:pt x="207" y="62"/>
                    <a:pt x="207" y="62"/>
                    <a:pt x="207" y="62"/>
                  </a:cubicBezTo>
                  <a:lnTo>
                    <a:pt x="207" y="7"/>
                  </a:lnTo>
                  <a:close/>
                  <a:moveTo>
                    <a:pt x="212" y="6"/>
                  </a:moveTo>
                  <a:cubicBezTo>
                    <a:pt x="213" y="6"/>
                    <a:pt x="214" y="6"/>
                    <a:pt x="215" y="6"/>
                  </a:cubicBezTo>
                  <a:cubicBezTo>
                    <a:pt x="215" y="62"/>
                    <a:pt x="215" y="62"/>
                    <a:pt x="215" y="62"/>
                  </a:cubicBezTo>
                  <a:cubicBezTo>
                    <a:pt x="212" y="62"/>
                    <a:pt x="212" y="62"/>
                    <a:pt x="212" y="62"/>
                  </a:cubicBezTo>
                  <a:lnTo>
                    <a:pt x="212" y="6"/>
                  </a:lnTo>
                  <a:close/>
                  <a:moveTo>
                    <a:pt x="217" y="5"/>
                  </a:moveTo>
                  <a:cubicBezTo>
                    <a:pt x="218" y="5"/>
                    <a:pt x="219" y="5"/>
                    <a:pt x="220" y="4"/>
                  </a:cubicBezTo>
                  <a:cubicBezTo>
                    <a:pt x="220" y="62"/>
                    <a:pt x="220" y="62"/>
                    <a:pt x="220" y="62"/>
                  </a:cubicBezTo>
                  <a:cubicBezTo>
                    <a:pt x="217" y="62"/>
                    <a:pt x="217" y="62"/>
                    <a:pt x="217" y="62"/>
                  </a:cubicBezTo>
                  <a:lnTo>
                    <a:pt x="217" y="5"/>
                  </a:lnTo>
                  <a:close/>
                  <a:moveTo>
                    <a:pt x="222" y="4"/>
                  </a:moveTo>
                  <a:cubicBezTo>
                    <a:pt x="223" y="4"/>
                    <a:pt x="224" y="4"/>
                    <a:pt x="225" y="4"/>
                  </a:cubicBezTo>
                  <a:cubicBezTo>
                    <a:pt x="225" y="62"/>
                    <a:pt x="225" y="62"/>
                    <a:pt x="225" y="62"/>
                  </a:cubicBezTo>
                  <a:cubicBezTo>
                    <a:pt x="222" y="62"/>
                    <a:pt x="222" y="62"/>
                    <a:pt x="222" y="62"/>
                  </a:cubicBezTo>
                  <a:lnTo>
                    <a:pt x="222" y="4"/>
                  </a:lnTo>
                  <a:close/>
                  <a:moveTo>
                    <a:pt x="227" y="3"/>
                  </a:moveTo>
                  <a:cubicBezTo>
                    <a:pt x="228" y="3"/>
                    <a:pt x="229" y="3"/>
                    <a:pt x="230" y="3"/>
                  </a:cubicBezTo>
                  <a:cubicBezTo>
                    <a:pt x="230" y="62"/>
                    <a:pt x="230" y="62"/>
                    <a:pt x="230" y="62"/>
                  </a:cubicBezTo>
                  <a:cubicBezTo>
                    <a:pt x="227" y="62"/>
                    <a:pt x="227" y="62"/>
                    <a:pt x="227" y="62"/>
                  </a:cubicBezTo>
                  <a:lnTo>
                    <a:pt x="227" y="3"/>
                  </a:lnTo>
                  <a:close/>
                  <a:moveTo>
                    <a:pt x="232" y="3"/>
                  </a:moveTo>
                  <a:cubicBezTo>
                    <a:pt x="233" y="2"/>
                    <a:pt x="234" y="2"/>
                    <a:pt x="235" y="2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2" y="62"/>
                    <a:pt x="232" y="62"/>
                    <a:pt x="232" y="62"/>
                  </a:cubicBezTo>
                  <a:lnTo>
                    <a:pt x="232" y="3"/>
                  </a:lnTo>
                  <a:close/>
                  <a:moveTo>
                    <a:pt x="236" y="2"/>
                  </a:moveTo>
                  <a:cubicBezTo>
                    <a:pt x="238" y="2"/>
                    <a:pt x="239" y="2"/>
                    <a:pt x="239" y="2"/>
                  </a:cubicBezTo>
                  <a:cubicBezTo>
                    <a:pt x="239" y="62"/>
                    <a:pt x="239" y="62"/>
                    <a:pt x="239" y="62"/>
                  </a:cubicBezTo>
                  <a:cubicBezTo>
                    <a:pt x="236" y="62"/>
                    <a:pt x="236" y="62"/>
                    <a:pt x="236" y="62"/>
                  </a:cubicBezTo>
                  <a:lnTo>
                    <a:pt x="236" y="2"/>
                  </a:lnTo>
                  <a:close/>
                  <a:moveTo>
                    <a:pt x="241" y="2"/>
                  </a:moveTo>
                  <a:cubicBezTo>
                    <a:pt x="244" y="2"/>
                    <a:pt x="244" y="2"/>
                    <a:pt x="244" y="2"/>
                  </a:cubicBezTo>
                  <a:cubicBezTo>
                    <a:pt x="244" y="62"/>
                    <a:pt x="244" y="62"/>
                    <a:pt x="244" y="62"/>
                  </a:cubicBezTo>
                  <a:cubicBezTo>
                    <a:pt x="241" y="62"/>
                    <a:pt x="241" y="62"/>
                    <a:pt x="241" y="62"/>
                  </a:cubicBezTo>
                  <a:lnTo>
                    <a:pt x="241" y="2"/>
                  </a:lnTo>
                  <a:close/>
                  <a:moveTo>
                    <a:pt x="246" y="2"/>
                  </a:moveTo>
                  <a:cubicBezTo>
                    <a:pt x="249" y="2"/>
                    <a:pt x="249" y="2"/>
                    <a:pt x="249" y="2"/>
                  </a:cubicBezTo>
                  <a:cubicBezTo>
                    <a:pt x="249" y="62"/>
                    <a:pt x="249" y="62"/>
                    <a:pt x="249" y="62"/>
                  </a:cubicBezTo>
                  <a:cubicBezTo>
                    <a:pt x="246" y="62"/>
                    <a:pt x="246" y="62"/>
                    <a:pt x="246" y="62"/>
                  </a:cubicBezTo>
                  <a:lnTo>
                    <a:pt x="246" y="2"/>
                  </a:lnTo>
                  <a:close/>
                  <a:moveTo>
                    <a:pt x="251" y="2"/>
                  </a:moveTo>
                  <a:cubicBezTo>
                    <a:pt x="254" y="2"/>
                    <a:pt x="254" y="2"/>
                    <a:pt x="254" y="2"/>
                  </a:cubicBezTo>
                  <a:cubicBezTo>
                    <a:pt x="254" y="62"/>
                    <a:pt x="254" y="62"/>
                    <a:pt x="254" y="62"/>
                  </a:cubicBezTo>
                  <a:cubicBezTo>
                    <a:pt x="251" y="62"/>
                    <a:pt x="251" y="62"/>
                    <a:pt x="251" y="62"/>
                  </a:cubicBezTo>
                  <a:lnTo>
                    <a:pt x="251" y="2"/>
                  </a:lnTo>
                  <a:close/>
                  <a:moveTo>
                    <a:pt x="256" y="2"/>
                  </a:moveTo>
                  <a:cubicBezTo>
                    <a:pt x="259" y="2"/>
                    <a:pt x="259" y="2"/>
                    <a:pt x="259" y="2"/>
                  </a:cubicBezTo>
                  <a:cubicBezTo>
                    <a:pt x="259" y="62"/>
                    <a:pt x="259" y="62"/>
                    <a:pt x="259" y="62"/>
                  </a:cubicBezTo>
                  <a:cubicBezTo>
                    <a:pt x="256" y="62"/>
                    <a:pt x="256" y="62"/>
                    <a:pt x="256" y="62"/>
                  </a:cubicBezTo>
                  <a:lnTo>
                    <a:pt x="256" y="2"/>
                  </a:lnTo>
                  <a:close/>
                  <a:moveTo>
                    <a:pt x="260" y="2"/>
                  </a:moveTo>
                  <a:cubicBezTo>
                    <a:pt x="263" y="2"/>
                    <a:pt x="263" y="2"/>
                    <a:pt x="263" y="2"/>
                  </a:cubicBezTo>
                  <a:cubicBezTo>
                    <a:pt x="263" y="62"/>
                    <a:pt x="263" y="62"/>
                    <a:pt x="263" y="62"/>
                  </a:cubicBezTo>
                  <a:cubicBezTo>
                    <a:pt x="260" y="62"/>
                    <a:pt x="260" y="62"/>
                    <a:pt x="260" y="62"/>
                  </a:cubicBezTo>
                  <a:lnTo>
                    <a:pt x="260" y="2"/>
                  </a:lnTo>
                  <a:close/>
                  <a:moveTo>
                    <a:pt x="265" y="2"/>
                  </a:moveTo>
                  <a:cubicBezTo>
                    <a:pt x="268" y="2"/>
                    <a:pt x="268" y="2"/>
                    <a:pt x="268" y="2"/>
                  </a:cubicBezTo>
                  <a:cubicBezTo>
                    <a:pt x="268" y="62"/>
                    <a:pt x="268" y="62"/>
                    <a:pt x="268" y="62"/>
                  </a:cubicBezTo>
                  <a:cubicBezTo>
                    <a:pt x="265" y="62"/>
                    <a:pt x="265" y="62"/>
                    <a:pt x="265" y="62"/>
                  </a:cubicBezTo>
                  <a:lnTo>
                    <a:pt x="265" y="2"/>
                  </a:lnTo>
                  <a:close/>
                  <a:moveTo>
                    <a:pt x="270" y="2"/>
                  </a:moveTo>
                  <a:cubicBezTo>
                    <a:pt x="273" y="2"/>
                    <a:pt x="273" y="2"/>
                    <a:pt x="273" y="2"/>
                  </a:cubicBezTo>
                  <a:cubicBezTo>
                    <a:pt x="273" y="62"/>
                    <a:pt x="273" y="62"/>
                    <a:pt x="273" y="62"/>
                  </a:cubicBezTo>
                  <a:cubicBezTo>
                    <a:pt x="270" y="62"/>
                    <a:pt x="270" y="62"/>
                    <a:pt x="270" y="62"/>
                  </a:cubicBezTo>
                  <a:lnTo>
                    <a:pt x="270" y="2"/>
                  </a:lnTo>
                  <a:close/>
                  <a:moveTo>
                    <a:pt x="275" y="2"/>
                  </a:moveTo>
                  <a:cubicBezTo>
                    <a:pt x="278" y="2"/>
                    <a:pt x="278" y="2"/>
                    <a:pt x="278" y="2"/>
                  </a:cubicBezTo>
                  <a:cubicBezTo>
                    <a:pt x="278" y="62"/>
                    <a:pt x="278" y="62"/>
                    <a:pt x="278" y="62"/>
                  </a:cubicBezTo>
                  <a:cubicBezTo>
                    <a:pt x="275" y="62"/>
                    <a:pt x="275" y="62"/>
                    <a:pt x="275" y="62"/>
                  </a:cubicBezTo>
                  <a:lnTo>
                    <a:pt x="275" y="2"/>
                  </a:lnTo>
                  <a:close/>
                  <a:moveTo>
                    <a:pt x="280" y="2"/>
                  </a:moveTo>
                  <a:cubicBezTo>
                    <a:pt x="283" y="2"/>
                    <a:pt x="283" y="2"/>
                    <a:pt x="283" y="2"/>
                  </a:cubicBezTo>
                  <a:cubicBezTo>
                    <a:pt x="283" y="62"/>
                    <a:pt x="283" y="62"/>
                    <a:pt x="283" y="62"/>
                  </a:cubicBezTo>
                  <a:cubicBezTo>
                    <a:pt x="280" y="62"/>
                    <a:pt x="280" y="62"/>
                    <a:pt x="280" y="62"/>
                  </a:cubicBezTo>
                  <a:lnTo>
                    <a:pt x="280" y="2"/>
                  </a:lnTo>
                  <a:close/>
                  <a:moveTo>
                    <a:pt x="285" y="2"/>
                  </a:moveTo>
                  <a:cubicBezTo>
                    <a:pt x="288" y="2"/>
                    <a:pt x="288" y="2"/>
                    <a:pt x="288" y="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5" y="62"/>
                    <a:pt x="285" y="62"/>
                    <a:pt x="285" y="62"/>
                  </a:cubicBezTo>
                  <a:lnTo>
                    <a:pt x="285" y="2"/>
                  </a:lnTo>
                  <a:close/>
                  <a:moveTo>
                    <a:pt x="289" y="2"/>
                  </a:moveTo>
                  <a:cubicBezTo>
                    <a:pt x="292" y="2"/>
                    <a:pt x="292" y="2"/>
                    <a:pt x="292" y="2"/>
                  </a:cubicBezTo>
                  <a:cubicBezTo>
                    <a:pt x="292" y="62"/>
                    <a:pt x="292" y="62"/>
                    <a:pt x="292" y="62"/>
                  </a:cubicBezTo>
                  <a:cubicBezTo>
                    <a:pt x="289" y="62"/>
                    <a:pt x="289" y="62"/>
                    <a:pt x="289" y="62"/>
                  </a:cubicBezTo>
                  <a:lnTo>
                    <a:pt x="289" y="2"/>
                  </a:lnTo>
                  <a:close/>
                  <a:moveTo>
                    <a:pt x="294" y="2"/>
                  </a:moveTo>
                  <a:cubicBezTo>
                    <a:pt x="297" y="2"/>
                    <a:pt x="297" y="2"/>
                    <a:pt x="297" y="2"/>
                  </a:cubicBezTo>
                  <a:cubicBezTo>
                    <a:pt x="297" y="62"/>
                    <a:pt x="297" y="62"/>
                    <a:pt x="297" y="62"/>
                  </a:cubicBezTo>
                  <a:cubicBezTo>
                    <a:pt x="294" y="62"/>
                    <a:pt x="294" y="62"/>
                    <a:pt x="294" y="62"/>
                  </a:cubicBezTo>
                  <a:lnTo>
                    <a:pt x="294" y="2"/>
                  </a:lnTo>
                  <a:close/>
                  <a:moveTo>
                    <a:pt x="299" y="2"/>
                  </a:moveTo>
                  <a:cubicBezTo>
                    <a:pt x="302" y="2"/>
                    <a:pt x="302" y="2"/>
                    <a:pt x="302" y="2"/>
                  </a:cubicBezTo>
                  <a:cubicBezTo>
                    <a:pt x="302" y="62"/>
                    <a:pt x="302" y="62"/>
                    <a:pt x="302" y="62"/>
                  </a:cubicBezTo>
                  <a:cubicBezTo>
                    <a:pt x="299" y="62"/>
                    <a:pt x="299" y="62"/>
                    <a:pt x="299" y="62"/>
                  </a:cubicBezTo>
                  <a:lnTo>
                    <a:pt x="299" y="2"/>
                  </a:lnTo>
                  <a:close/>
                  <a:moveTo>
                    <a:pt x="304" y="2"/>
                  </a:moveTo>
                  <a:cubicBezTo>
                    <a:pt x="307" y="2"/>
                    <a:pt x="307" y="2"/>
                    <a:pt x="307" y="2"/>
                  </a:cubicBezTo>
                  <a:cubicBezTo>
                    <a:pt x="307" y="62"/>
                    <a:pt x="307" y="62"/>
                    <a:pt x="307" y="62"/>
                  </a:cubicBezTo>
                  <a:cubicBezTo>
                    <a:pt x="304" y="62"/>
                    <a:pt x="304" y="62"/>
                    <a:pt x="304" y="62"/>
                  </a:cubicBezTo>
                  <a:lnTo>
                    <a:pt x="304" y="2"/>
                  </a:lnTo>
                  <a:close/>
                  <a:moveTo>
                    <a:pt x="309" y="2"/>
                  </a:moveTo>
                  <a:cubicBezTo>
                    <a:pt x="312" y="2"/>
                    <a:pt x="312" y="2"/>
                    <a:pt x="312" y="2"/>
                  </a:cubicBezTo>
                  <a:cubicBezTo>
                    <a:pt x="312" y="62"/>
                    <a:pt x="312" y="62"/>
                    <a:pt x="312" y="62"/>
                  </a:cubicBezTo>
                  <a:cubicBezTo>
                    <a:pt x="309" y="62"/>
                    <a:pt x="309" y="62"/>
                    <a:pt x="309" y="62"/>
                  </a:cubicBezTo>
                  <a:lnTo>
                    <a:pt x="309" y="2"/>
                  </a:lnTo>
                  <a:close/>
                  <a:moveTo>
                    <a:pt x="313" y="2"/>
                  </a:moveTo>
                  <a:cubicBezTo>
                    <a:pt x="316" y="2"/>
                    <a:pt x="316" y="2"/>
                    <a:pt x="316" y="2"/>
                  </a:cubicBezTo>
                  <a:cubicBezTo>
                    <a:pt x="316" y="62"/>
                    <a:pt x="316" y="62"/>
                    <a:pt x="316" y="62"/>
                  </a:cubicBezTo>
                  <a:cubicBezTo>
                    <a:pt x="313" y="62"/>
                    <a:pt x="313" y="62"/>
                    <a:pt x="313" y="62"/>
                  </a:cubicBezTo>
                  <a:lnTo>
                    <a:pt x="313" y="2"/>
                  </a:lnTo>
                  <a:close/>
                  <a:moveTo>
                    <a:pt x="318" y="2"/>
                  </a:moveTo>
                  <a:cubicBezTo>
                    <a:pt x="321" y="2"/>
                    <a:pt x="321" y="2"/>
                    <a:pt x="321" y="2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18" y="62"/>
                    <a:pt x="318" y="62"/>
                    <a:pt x="318" y="62"/>
                  </a:cubicBezTo>
                  <a:lnTo>
                    <a:pt x="318" y="2"/>
                  </a:lnTo>
                  <a:close/>
                  <a:moveTo>
                    <a:pt x="182" y="18"/>
                  </a:moveTo>
                  <a:cubicBezTo>
                    <a:pt x="182" y="19"/>
                    <a:pt x="182" y="19"/>
                    <a:pt x="182" y="19"/>
                  </a:cubicBezTo>
                  <a:cubicBezTo>
                    <a:pt x="181" y="19"/>
                    <a:pt x="180" y="19"/>
                    <a:pt x="179" y="19"/>
                  </a:cubicBezTo>
                  <a:cubicBezTo>
                    <a:pt x="180" y="19"/>
                    <a:pt x="181" y="18"/>
                    <a:pt x="182" y="18"/>
                  </a:cubicBezTo>
                  <a:close/>
                  <a:moveTo>
                    <a:pt x="192" y="22"/>
                  </a:moveTo>
                  <a:cubicBezTo>
                    <a:pt x="191" y="27"/>
                    <a:pt x="191" y="27"/>
                    <a:pt x="191" y="27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31" y="23"/>
                    <a:pt x="131" y="23"/>
                    <a:pt x="131" y="23"/>
                  </a:cubicBezTo>
                  <a:cubicBezTo>
                    <a:pt x="137" y="22"/>
                    <a:pt x="166" y="18"/>
                    <a:pt x="192" y="22"/>
                  </a:cubicBezTo>
                  <a:close/>
                  <a:moveTo>
                    <a:pt x="151" y="19"/>
                  </a:moveTo>
                  <a:cubicBezTo>
                    <a:pt x="151" y="18"/>
                    <a:pt x="151" y="18"/>
                    <a:pt x="151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2" y="19"/>
                    <a:pt x="152" y="19"/>
                    <a:pt x="151" y="19"/>
                  </a:cubicBezTo>
                  <a:close/>
                  <a:moveTo>
                    <a:pt x="95" y="2"/>
                  </a:moveTo>
                  <a:cubicBezTo>
                    <a:pt x="113" y="62"/>
                    <a:pt x="113" y="62"/>
                    <a:pt x="113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3" y="2"/>
                    <a:pt x="94" y="2"/>
                    <a:pt x="95" y="2"/>
                  </a:cubicBezTo>
                  <a:close/>
                  <a:moveTo>
                    <a:pt x="2" y="2"/>
                  </a:moveTo>
                  <a:cubicBezTo>
                    <a:pt x="90" y="2"/>
                    <a:pt x="90" y="2"/>
                    <a:pt x="90" y="2"/>
                  </a:cubicBezTo>
                  <a:cubicBezTo>
                    <a:pt x="108" y="62"/>
                    <a:pt x="108" y="62"/>
                    <a:pt x="108" y="62"/>
                  </a:cubicBezTo>
                  <a:cubicBezTo>
                    <a:pt x="2" y="62"/>
                    <a:pt x="2" y="62"/>
                    <a:pt x="2" y="62"/>
                  </a:cubicBezTo>
                  <a:lnTo>
                    <a:pt x="2" y="2"/>
                  </a:lnTo>
                  <a:close/>
                  <a:moveTo>
                    <a:pt x="115" y="6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9" y="3"/>
                    <a:pt x="100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118" y="62"/>
                    <a:pt x="118" y="62"/>
                    <a:pt x="118" y="62"/>
                  </a:cubicBezTo>
                  <a:cubicBezTo>
                    <a:pt x="118" y="62"/>
                    <a:pt x="118" y="62"/>
                    <a:pt x="118" y="62"/>
                  </a:cubicBezTo>
                  <a:lnTo>
                    <a:pt x="115" y="62"/>
                  </a:lnTo>
                  <a:close/>
                  <a:moveTo>
                    <a:pt x="129" y="55"/>
                  </a:moveTo>
                  <a:cubicBezTo>
                    <a:pt x="129" y="55"/>
                    <a:pt x="129" y="55"/>
                    <a:pt x="129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6" y="57"/>
                    <a:pt x="196" y="57"/>
                    <a:pt x="196" y="57"/>
                  </a:cubicBezTo>
                  <a:cubicBezTo>
                    <a:pt x="196" y="57"/>
                    <a:pt x="196" y="58"/>
                    <a:pt x="196" y="58"/>
                  </a:cubicBezTo>
                  <a:cubicBezTo>
                    <a:pt x="126" y="58"/>
                    <a:pt x="126" y="58"/>
                    <a:pt x="126" y="58"/>
                  </a:cubicBezTo>
                  <a:lnTo>
                    <a:pt x="129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42" name="Freeform 221">
              <a:extLst>
                <a:ext uri="{FF2B5EF4-FFF2-40B4-BE49-F238E27FC236}">
                  <a16:creationId xmlns:a16="http://schemas.microsoft.com/office/drawing/2014/main" id="{523C7A11-A146-4C41-A7F5-F98422F984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6350" y="4583113"/>
              <a:ext cx="2128838" cy="265113"/>
            </a:xfrm>
            <a:custGeom>
              <a:avLst/>
              <a:gdLst>
                <a:gd name="T0" fmla="*/ 1332 w 1341"/>
                <a:gd name="T1" fmla="*/ 163 h 167"/>
                <a:gd name="T2" fmla="*/ 1332 w 1341"/>
                <a:gd name="T3" fmla="*/ 163 h 167"/>
                <a:gd name="T4" fmla="*/ 1336 w 1341"/>
                <a:gd name="T5" fmla="*/ 163 h 167"/>
                <a:gd name="T6" fmla="*/ 1328 w 1341"/>
                <a:gd name="T7" fmla="*/ 61 h 167"/>
                <a:gd name="T8" fmla="*/ 1101 w 1341"/>
                <a:gd name="T9" fmla="*/ 0 h 167"/>
                <a:gd name="T10" fmla="*/ 940 w 1341"/>
                <a:gd name="T11" fmla="*/ 61 h 167"/>
                <a:gd name="T12" fmla="*/ 853 w 1341"/>
                <a:gd name="T13" fmla="*/ 0 h 167"/>
                <a:gd name="T14" fmla="*/ 692 w 1341"/>
                <a:gd name="T15" fmla="*/ 61 h 167"/>
                <a:gd name="T16" fmla="*/ 600 w 1341"/>
                <a:gd name="T17" fmla="*/ 4 h 167"/>
                <a:gd name="T18" fmla="*/ 439 w 1341"/>
                <a:gd name="T19" fmla="*/ 61 h 167"/>
                <a:gd name="T20" fmla="*/ 352 w 1341"/>
                <a:gd name="T21" fmla="*/ 4 h 167"/>
                <a:gd name="T22" fmla="*/ 191 w 1341"/>
                <a:gd name="T23" fmla="*/ 61 h 167"/>
                <a:gd name="T24" fmla="*/ 0 w 1341"/>
                <a:gd name="T25" fmla="*/ 167 h 167"/>
                <a:gd name="T26" fmla="*/ 605 w 1341"/>
                <a:gd name="T27" fmla="*/ 150 h 167"/>
                <a:gd name="T28" fmla="*/ 1319 w 1341"/>
                <a:gd name="T29" fmla="*/ 70 h 167"/>
                <a:gd name="T30" fmla="*/ 1101 w 1341"/>
                <a:gd name="T31" fmla="*/ 158 h 167"/>
                <a:gd name="T32" fmla="*/ 1319 w 1341"/>
                <a:gd name="T33" fmla="*/ 70 h 167"/>
                <a:gd name="T34" fmla="*/ 1092 w 1341"/>
                <a:gd name="T35" fmla="*/ 8 h 167"/>
                <a:gd name="T36" fmla="*/ 949 w 1341"/>
                <a:gd name="T37" fmla="*/ 154 h 167"/>
                <a:gd name="T38" fmla="*/ 940 w 1341"/>
                <a:gd name="T39" fmla="*/ 70 h 167"/>
                <a:gd name="T40" fmla="*/ 853 w 1341"/>
                <a:gd name="T41" fmla="*/ 158 h 167"/>
                <a:gd name="T42" fmla="*/ 940 w 1341"/>
                <a:gd name="T43" fmla="*/ 70 h 167"/>
                <a:gd name="T44" fmla="*/ 844 w 1341"/>
                <a:gd name="T45" fmla="*/ 8 h 167"/>
                <a:gd name="T46" fmla="*/ 696 w 1341"/>
                <a:gd name="T47" fmla="*/ 154 h 167"/>
                <a:gd name="T48" fmla="*/ 692 w 1341"/>
                <a:gd name="T49" fmla="*/ 70 h 167"/>
                <a:gd name="T50" fmla="*/ 600 w 1341"/>
                <a:gd name="T51" fmla="*/ 158 h 167"/>
                <a:gd name="T52" fmla="*/ 692 w 1341"/>
                <a:gd name="T53" fmla="*/ 70 h 167"/>
                <a:gd name="T54" fmla="*/ 592 w 1341"/>
                <a:gd name="T55" fmla="*/ 13 h 167"/>
                <a:gd name="T56" fmla="*/ 587 w 1341"/>
                <a:gd name="T57" fmla="*/ 158 h 167"/>
                <a:gd name="T58" fmla="*/ 448 w 1341"/>
                <a:gd name="T59" fmla="*/ 13 h 167"/>
                <a:gd name="T60" fmla="*/ 439 w 1341"/>
                <a:gd name="T61" fmla="*/ 158 h 167"/>
                <a:gd name="T62" fmla="*/ 352 w 1341"/>
                <a:gd name="T63" fmla="*/ 70 h 167"/>
                <a:gd name="T64" fmla="*/ 196 w 1341"/>
                <a:gd name="T65" fmla="*/ 13 h 167"/>
                <a:gd name="T66" fmla="*/ 344 w 1341"/>
                <a:gd name="T67" fmla="*/ 158 h 167"/>
                <a:gd name="T68" fmla="*/ 196 w 1341"/>
                <a:gd name="T69" fmla="*/ 13 h 167"/>
                <a:gd name="T70" fmla="*/ 191 w 1341"/>
                <a:gd name="T71" fmla="*/ 70 h 167"/>
                <a:gd name="T72" fmla="*/ 8 w 1341"/>
                <a:gd name="T73" fmla="*/ 15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41" h="167">
                  <a:moveTo>
                    <a:pt x="600" y="167"/>
                  </a:moveTo>
                  <a:lnTo>
                    <a:pt x="1332" y="163"/>
                  </a:lnTo>
                  <a:lnTo>
                    <a:pt x="1332" y="163"/>
                  </a:lnTo>
                  <a:lnTo>
                    <a:pt x="1332" y="163"/>
                  </a:lnTo>
                  <a:lnTo>
                    <a:pt x="1336" y="163"/>
                  </a:lnTo>
                  <a:lnTo>
                    <a:pt x="1336" y="163"/>
                  </a:lnTo>
                  <a:lnTo>
                    <a:pt x="1341" y="163"/>
                  </a:lnTo>
                  <a:lnTo>
                    <a:pt x="1328" y="61"/>
                  </a:lnTo>
                  <a:lnTo>
                    <a:pt x="1101" y="61"/>
                  </a:lnTo>
                  <a:lnTo>
                    <a:pt x="1101" y="0"/>
                  </a:lnTo>
                  <a:lnTo>
                    <a:pt x="940" y="0"/>
                  </a:lnTo>
                  <a:lnTo>
                    <a:pt x="940" y="61"/>
                  </a:lnTo>
                  <a:lnTo>
                    <a:pt x="853" y="61"/>
                  </a:lnTo>
                  <a:lnTo>
                    <a:pt x="853" y="0"/>
                  </a:lnTo>
                  <a:lnTo>
                    <a:pt x="692" y="0"/>
                  </a:lnTo>
                  <a:lnTo>
                    <a:pt x="692" y="61"/>
                  </a:lnTo>
                  <a:lnTo>
                    <a:pt x="600" y="61"/>
                  </a:lnTo>
                  <a:lnTo>
                    <a:pt x="600" y="4"/>
                  </a:lnTo>
                  <a:lnTo>
                    <a:pt x="439" y="4"/>
                  </a:lnTo>
                  <a:lnTo>
                    <a:pt x="439" y="61"/>
                  </a:lnTo>
                  <a:lnTo>
                    <a:pt x="352" y="61"/>
                  </a:lnTo>
                  <a:lnTo>
                    <a:pt x="352" y="4"/>
                  </a:lnTo>
                  <a:lnTo>
                    <a:pt x="191" y="4"/>
                  </a:lnTo>
                  <a:lnTo>
                    <a:pt x="191" y="61"/>
                  </a:lnTo>
                  <a:lnTo>
                    <a:pt x="26" y="61"/>
                  </a:lnTo>
                  <a:lnTo>
                    <a:pt x="0" y="167"/>
                  </a:lnTo>
                  <a:lnTo>
                    <a:pt x="587" y="167"/>
                  </a:lnTo>
                  <a:lnTo>
                    <a:pt x="605" y="150"/>
                  </a:lnTo>
                  <a:lnTo>
                    <a:pt x="600" y="167"/>
                  </a:lnTo>
                  <a:close/>
                  <a:moveTo>
                    <a:pt x="1319" y="70"/>
                  </a:moveTo>
                  <a:lnTo>
                    <a:pt x="1332" y="154"/>
                  </a:lnTo>
                  <a:lnTo>
                    <a:pt x="1101" y="158"/>
                  </a:lnTo>
                  <a:lnTo>
                    <a:pt x="1101" y="70"/>
                  </a:lnTo>
                  <a:lnTo>
                    <a:pt x="1319" y="70"/>
                  </a:lnTo>
                  <a:close/>
                  <a:moveTo>
                    <a:pt x="949" y="8"/>
                  </a:moveTo>
                  <a:lnTo>
                    <a:pt x="1092" y="8"/>
                  </a:lnTo>
                  <a:lnTo>
                    <a:pt x="1092" y="154"/>
                  </a:lnTo>
                  <a:lnTo>
                    <a:pt x="949" y="154"/>
                  </a:lnTo>
                  <a:lnTo>
                    <a:pt x="949" y="8"/>
                  </a:lnTo>
                  <a:close/>
                  <a:moveTo>
                    <a:pt x="940" y="70"/>
                  </a:moveTo>
                  <a:lnTo>
                    <a:pt x="940" y="158"/>
                  </a:lnTo>
                  <a:lnTo>
                    <a:pt x="853" y="158"/>
                  </a:lnTo>
                  <a:lnTo>
                    <a:pt x="853" y="70"/>
                  </a:lnTo>
                  <a:lnTo>
                    <a:pt x="940" y="70"/>
                  </a:lnTo>
                  <a:close/>
                  <a:moveTo>
                    <a:pt x="696" y="8"/>
                  </a:moveTo>
                  <a:lnTo>
                    <a:pt x="844" y="8"/>
                  </a:lnTo>
                  <a:lnTo>
                    <a:pt x="844" y="154"/>
                  </a:lnTo>
                  <a:lnTo>
                    <a:pt x="696" y="154"/>
                  </a:lnTo>
                  <a:lnTo>
                    <a:pt x="696" y="8"/>
                  </a:lnTo>
                  <a:close/>
                  <a:moveTo>
                    <a:pt x="692" y="70"/>
                  </a:moveTo>
                  <a:lnTo>
                    <a:pt x="692" y="158"/>
                  </a:lnTo>
                  <a:lnTo>
                    <a:pt x="600" y="158"/>
                  </a:lnTo>
                  <a:lnTo>
                    <a:pt x="600" y="70"/>
                  </a:lnTo>
                  <a:lnTo>
                    <a:pt x="692" y="70"/>
                  </a:lnTo>
                  <a:close/>
                  <a:moveTo>
                    <a:pt x="448" y="13"/>
                  </a:moveTo>
                  <a:lnTo>
                    <a:pt x="592" y="13"/>
                  </a:lnTo>
                  <a:lnTo>
                    <a:pt x="592" y="158"/>
                  </a:lnTo>
                  <a:lnTo>
                    <a:pt x="587" y="158"/>
                  </a:lnTo>
                  <a:lnTo>
                    <a:pt x="448" y="158"/>
                  </a:lnTo>
                  <a:lnTo>
                    <a:pt x="448" y="13"/>
                  </a:lnTo>
                  <a:close/>
                  <a:moveTo>
                    <a:pt x="439" y="70"/>
                  </a:moveTo>
                  <a:lnTo>
                    <a:pt x="439" y="158"/>
                  </a:lnTo>
                  <a:lnTo>
                    <a:pt x="352" y="158"/>
                  </a:lnTo>
                  <a:lnTo>
                    <a:pt x="352" y="70"/>
                  </a:lnTo>
                  <a:lnTo>
                    <a:pt x="439" y="70"/>
                  </a:lnTo>
                  <a:close/>
                  <a:moveTo>
                    <a:pt x="196" y="13"/>
                  </a:moveTo>
                  <a:lnTo>
                    <a:pt x="344" y="13"/>
                  </a:lnTo>
                  <a:lnTo>
                    <a:pt x="344" y="158"/>
                  </a:lnTo>
                  <a:lnTo>
                    <a:pt x="196" y="158"/>
                  </a:lnTo>
                  <a:lnTo>
                    <a:pt x="196" y="13"/>
                  </a:lnTo>
                  <a:close/>
                  <a:moveTo>
                    <a:pt x="30" y="70"/>
                  </a:moveTo>
                  <a:lnTo>
                    <a:pt x="191" y="70"/>
                  </a:lnTo>
                  <a:lnTo>
                    <a:pt x="191" y="158"/>
                  </a:lnTo>
                  <a:lnTo>
                    <a:pt x="8" y="158"/>
                  </a:lnTo>
                  <a:lnTo>
                    <a:pt x="3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43" name="Freeform 222">
              <a:extLst>
                <a:ext uri="{FF2B5EF4-FFF2-40B4-BE49-F238E27FC236}">
                  <a16:creationId xmlns:a16="http://schemas.microsoft.com/office/drawing/2014/main" id="{8BB75AA6-14D8-4400-91B2-8D9FF5586E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6713" y="4630738"/>
              <a:ext cx="103188" cy="176213"/>
            </a:xfrm>
            <a:custGeom>
              <a:avLst/>
              <a:gdLst>
                <a:gd name="T0" fmla="*/ 13 w 15"/>
                <a:gd name="T1" fmla="*/ 8 h 25"/>
                <a:gd name="T2" fmla="*/ 11 w 15"/>
                <a:gd name="T3" fmla="*/ 9 h 25"/>
                <a:gd name="T4" fmla="*/ 10 w 15"/>
                <a:gd name="T5" fmla="*/ 10 h 25"/>
                <a:gd name="T6" fmla="*/ 7 w 15"/>
                <a:gd name="T7" fmla="*/ 13 h 25"/>
                <a:gd name="T8" fmla="*/ 6 w 15"/>
                <a:gd name="T9" fmla="*/ 13 h 25"/>
                <a:gd name="T10" fmla="*/ 8 w 15"/>
                <a:gd name="T11" fmla="*/ 11 h 25"/>
                <a:gd name="T12" fmla="*/ 11 w 15"/>
                <a:gd name="T13" fmla="*/ 7 h 25"/>
                <a:gd name="T14" fmla="*/ 12 w 15"/>
                <a:gd name="T15" fmla="*/ 5 h 25"/>
                <a:gd name="T16" fmla="*/ 11 w 15"/>
                <a:gd name="T17" fmla="*/ 4 h 25"/>
                <a:gd name="T18" fmla="*/ 10 w 15"/>
                <a:gd name="T19" fmla="*/ 2 h 25"/>
                <a:gd name="T20" fmla="*/ 9 w 15"/>
                <a:gd name="T21" fmla="*/ 1 h 25"/>
                <a:gd name="T22" fmla="*/ 7 w 15"/>
                <a:gd name="T23" fmla="*/ 1 h 25"/>
                <a:gd name="T24" fmla="*/ 7 w 15"/>
                <a:gd name="T25" fmla="*/ 2 h 25"/>
                <a:gd name="T26" fmla="*/ 7 w 15"/>
                <a:gd name="T27" fmla="*/ 5 h 25"/>
                <a:gd name="T28" fmla="*/ 7 w 15"/>
                <a:gd name="T29" fmla="*/ 6 h 25"/>
                <a:gd name="T30" fmla="*/ 7 w 15"/>
                <a:gd name="T31" fmla="*/ 9 h 25"/>
                <a:gd name="T32" fmla="*/ 4 w 15"/>
                <a:gd name="T33" fmla="*/ 11 h 25"/>
                <a:gd name="T34" fmla="*/ 3 w 15"/>
                <a:gd name="T35" fmla="*/ 12 h 25"/>
                <a:gd name="T36" fmla="*/ 4 w 15"/>
                <a:gd name="T37" fmla="*/ 13 h 25"/>
                <a:gd name="T38" fmla="*/ 5 w 15"/>
                <a:gd name="T39" fmla="*/ 13 h 25"/>
                <a:gd name="T40" fmla="*/ 4 w 15"/>
                <a:gd name="T41" fmla="*/ 15 h 25"/>
                <a:gd name="T42" fmla="*/ 3 w 15"/>
                <a:gd name="T43" fmla="*/ 17 h 25"/>
                <a:gd name="T44" fmla="*/ 1 w 15"/>
                <a:gd name="T45" fmla="*/ 20 h 25"/>
                <a:gd name="T46" fmla="*/ 0 w 15"/>
                <a:gd name="T47" fmla="*/ 20 h 25"/>
                <a:gd name="T48" fmla="*/ 1 w 15"/>
                <a:gd name="T49" fmla="*/ 22 h 25"/>
                <a:gd name="T50" fmla="*/ 2 w 15"/>
                <a:gd name="T51" fmla="*/ 25 h 25"/>
                <a:gd name="T52" fmla="*/ 4 w 15"/>
                <a:gd name="T53" fmla="*/ 23 h 25"/>
                <a:gd name="T54" fmla="*/ 4 w 15"/>
                <a:gd name="T55" fmla="*/ 22 h 25"/>
                <a:gd name="T56" fmla="*/ 3 w 15"/>
                <a:gd name="T57" fmla="*/ 20 h 25"/>
                <a:gd name="T58" fmla="*/ 5 w 15"/>
                <a:gd name="T59" fmla="*/ 18 h 25"/>
                <a:gd name="T60" fmla="*/ 6 w 15"/>
                <a:gd name="T61" fmla="*/ 20 h 25"/>
                <a:gd name="T62" fmla="*/ 7 w 15"/>
                <a:gd name="T63" fmla="*/ 21 h 25"/>
                <a:gd name="T64" fmla="*/ 6 w 15"/>
                <a:gd name="T65" fmla="*/ 22 h 25"/>
                <a:gd name="T66" fmla="*/ 7 w 15"/>
                <a:gd name="T67" fmla="*/ 23 h 25"/>
                <a:gd name="T68" fmla="*/ 8 w 15"/>
                <a:gd name="T69" fmla="*/ 24 h 25"/>
                <a:gd name="T70" fmla="*/ 9 w 15"/>
                <a:gd name="T71" fmla="*/ 23 h 25"/>
                <a:gd name="T72" fmla="*/ 11 w 15"/>
                <a:gd name="T73" fmla="*/ 21 h 25"/>
                <a:gd name="T74" fmla="*/ 13 w 15"/>
                <a:gd name="T75" fmla="*/ 22 h 25"/>
                <a:gd name="T76" fmla="*/ 14 w 15"/>
                <a:gd name="T77" fmla="*/ 18 h 25"/>
                <a:gd name="T78" fmla="*/ 14 w 15"/>
                <a:gd name="T79" fmla="*/ 17 h 25"/>
                <a:gd name="T80" fmla="*/ 14 w 15"/>
                <a:gd name="T81" fmla="*/ 13 h 25"/>
                <a:gd name="T82" fmla="*/ 15 w 15"/>
                <a:gd name="T83" fmla="*/ 10 h 25"/>
                <a:gd name="T84" fmla="*/ 14 w 15"/>
                <a:gd name="T85" fmla="*/ 8 h 25"/>
                <a:gd name="T86" fmla="*/ 8 w 15"/>
                <a:gd name="T87" fmla="*/ 15 h 25"/>
                <a:gd name="T88" fmla="*/ 8 w 15"/>
                <a:gd name="T89" fmla="*/ 17 h 25"/>
                <a:gd name="T90" fmla="*/ 7 w 15"/>
                <a:gd name="T91" fmla="*/ 18 h 25"/>
                <a:gd name="T92" fmla="*/ 7 w 15"/>
                <a:gd name="T93" fmla="*/ 16 h 25"/>
                <a:gd name="T94" fmla="*/ 7 w 15"/>
                <a:gd name="T95" fmla="*/ 14 h 25"/>
                <a:gd name="T96" fmla="*/ 8 w 15"/>
                <a:gd name="T97" fmla="*/ 14 h 25"/>
                <a:gd name="T98" fmla="*/ 9 w 15"/>
                <a:gd name="T99" fmla="*/ 14 h 25"/>
                <a:gd name="T100" fmla="*/ 11 w 15"/>
                <a:gd name="T101" fmla="*/ 14 h 25"/>
                <a:gd name="T102" fmla="*/ 11 w 15"/>
                <a:gd name="T103" fmla="*/ 16 h 25"/>
                <a:gd name="T104" fmla="*/ 11 w 15"/>
                <a:gd name="T105" fmla="*/ 20 h 25"/>
                <a:gd name="T106" fmla="*/ 10 w 15"/>
                <a:gd name="T107" fmla="*/ 19 h 25"/>
                <a:gd name="T108" fmla="*/ 9 w 15"/>
                <a:gd name="T109" fmla="*/ 18 h 25"/>
                <a:gd name="T110" fmla="*/ 9 w 15"/>
                <a:gd name="T111" fmla="*/ 16 h 25"/>
                <a:gd name="T112" fmla="*/ 10 w 15"/>
                <a:gd name="T113" fmla="*/ 13 h 25"/>
                <a:gd name="T114" fmla="*/ 10 w 15"/>
                <a:gd name="T115" fmla="*/ 11 h 25"/>
                <a:gd name="T116" fmla="*/ 12 w 15"/>
                <a:gd name="T117" fmla="*/ 10 h 25"/>
                <a:gd name="T118" fmla="*/ 11 w 15"/>
                <a:gd name="T11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" h="25">
                  <a:moveTo>
                    <a:pt x="14" y="8"/>
                  </a:moveTo>
                  <a:cubicBezTo>
                    <a:pt x="14" y="8"/>
                    <a:pt x="13" y="8"/>
                    <a:pt x="13" y="8"/>
                  </a:cubicBezTo>
                  <a:cubicBezTo>
                    <a:pt x="13" y="8"/>
                    <a:pt x="12" y="8"/>
                    <a:pt x="12" y="8"/>
                  </a:cubicBezTo>
                  <a:cubicBezTo>
                    <a:pt x="12" y="8"/>
                    <a:pt x="11" y="8"/>
                    <a:pt x="11" y="9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1"/>
                  </a:cubicBezTo>
                  <a:cubicBezTo>
                    <a:pt x="9" y="11"/>
                    <a:pt x="8" y="12"/>
                    <a:pt x="7" y="13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4"/>
                    <a:pt x="7" y="13"/>
                    <a:pt x="6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1"/>
                    <a:pt x="7" y="11"/>
                    <a:pt x="8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1" y="5"/>
                    <a:pt x="11" y="6"/>
                    <a:pt x="10" y="5"/>
                  </a:cubicBezTo>
                  <a:cubicBezTo>
                    <a:pt x="10" y="5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0"/>
                    <a:pt x="8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7" y="8"/>
                    <a:pt x="7" y="8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5" y="10"/>
                    <a:pt x="4" y="11"/>
                    <a:pt x="4" y="11"/>
                  </a:cubicBezTo>
                  <a:cubicBezTo>
                    <a:pt x="4" y="11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4" y="13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6" y="15"/>
                    <a:pt x="5" y="15"/>
                    <a:pt x="4" y="15"/>
                  </a:cubicBezTo>
                  <a:cubicBezTo>
                    <a:pt x="4" y="16"/>
                    <a:pt x="5" y="16"/>
                    <a:pt x="5" y="16"/>
                  </a:cubicBezTo>
                  <a:cubicBezTo>
                    <a:pt x="4" y="16"/>
                    <a:pt x="4" y="17"/>
                    <a:pt x="3" y="17"/>
                  </a:cubicBezTo>
                  <a:cubicBezTo>
                    <a:pt x="3" y="17"/>
                    <a:pt x="3" y="18"/>
                    <a:pt x="3" y="18"/>
                  </a:cubicBezTo>
                  <a:cubicBezTo>
                    <a:pt x="2" y="19"/>
                    <a:pt x="2" y="19"/>
                    <a:pt x="1" y="20"/>
                  </a:cubicBezTo>
                  <a:cubicBezTo>
                    <a:pt x="1" y="19"/>
                    <a:pt x="1" y="19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1" y="21"/>
                    <a:pt x="1" y="22"/>
                    <a:pt x="1" y="22"/>
                  </a:cubicBezTo>
                  <a:cubicBezTo>
                    <a:pt x="1" y="23"/>
                    <a:pt x="1" y="23"/>
                    <a:pt x="1" y="24"/>
                  </a:cubicBezTo>
                  <a:cubicBezTo>
                    <a:pt x="2" y="24"/>
                    <a:pt x="2" y="24"/>
                    <a:pt x="2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4" y="24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2"/>
                  </a:cubicBezTo>
                  <a:cubicBezTo>
                    <a:pt x="3" y="22"/>
                    <a:pt x="2" y="22"/>
                    <a:pt x="2" y="21"/>
                  </a:cubicBezTo>
                  <a:cubicBezTo>
                    <a:pt x="2" y="21"/>
                    <a:pt x="3" y="20"/>
                    <a:pt x="3" y="20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5" y="19"/>
                    <a:pt x="5" y="18"/>
                    <a:pt x="5" y="18"/>
                  </a:cubicBezTo>
                  <a:cubicBezTo>
                    <a:pt x="5" y="18"/>
                    <a:pt x="6" y="18"/>
                    <a:pt x="6" y="19"/>
                  </a:cubicBezTo>
                  <a:cubicBezTo>
                    <a:pt x="6" y="19"/>
                    <a:pt x="5" y="19"/>
                    <a:pt x="6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7" y="19"/>
                    <a:pt x="7" y="21"/>
                    <a:pt x="7" y="21"/>
                  </a:cubicBezTo>
                  <a:cubicBezTo>
                    <a:pt x="6" y="21"/>
                    <a:pt x="6" y="21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7" y="22"/>
                    <a:pt x="7" y="22"/>
                  </a:cubicBezTo>
                  <a:cubicBezTo>
                    <a:pt x="7" y="22"/>
                    <a:pt x="7" y="23"/>
                    <a:pt x="7" y="23"/>
                  </a:cubicBezTo>
                  <a:cubicBezTo>
                    <a:pt x="7" y="23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2"/>
                    <a:pt x="9" y="21"/>
                    <a:pt x="9" y="20"/>
                  </a:cubicBezTo>
                  <a:cubicBezTo>
                    <a:pt x="10" y="20"/>
                    <a:pt x="10" y="21"/>
                    <a:pt x="11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3" y="22"/>
                  </a:cubicBezTo>
                  <a:cubicBezTo>
                    <a:pt x="13" y="21"/>
                    <a:pt x="14" y="21"/>
                    <a:pt x="14" y="20"/>
                  </a:cubicBezTo>
                  <a:cubicBezTo>
                    <a:pt x="14" y="20"/>
                    <a:pt x="14" y="19"/>
                    <a:pt x="14" y="18"/>
                  </a:cubicBezTo>
                  <a:cubicBezTo>
                    <a:pt x="14" y="18"/>
                    <a:pt x="14" y="18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5"/>
                    <a:pt x="14" y="15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4" y="12"/>
                    <a:pt x="15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4" y="9"/>
                  </a:cubicBezTo>
                  <a:cubicBezTo>
                    <a:pt x="14" y="9"/>
                    <a:pt x="14" y="9"/>
                    <a:pt x="14" y="8"/>
                  </a:cubicBezTo>
                  <a:close/>
                  <a:moveTo>
                    <a:pt x="8" y="15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8" y="16"/>
                    <a:pt x="8" y="17"/>
                  </a:cubicBezTo>
                  <a:cubicBezTo>
                    <a:pt x="8" y="17"/>
                    <a:pt x="8" y="17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7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5"/>
                    <a:pt x="7" y="15"/>
                  </a:cubicBezTo>
                  <a:cubicBezTo>
                    <a:pt x="7" y="15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8" y="14"/>
                    <a:pt x="8" y="13"/>
                    <a:pt x="8" y="13"/>
                  </a:cubicBezTo>
                  <a:cubicBezTo>
                    <a:pt x="8" y="13"/>
                    <a:pt x="8" y="14"/>
                    <a:pt x="9" y="14"/>
                  </a:cubicBezTo>
                  <a:cubicBezTo>
                    <a:pt x="8" y="14"/>
                    <a:pt x="8" y="14"/>
                    <a:pt x="8" y="15"/>
                  </a:cubicBezTo>
                  <a:close/>
                  <a:moveTo>
                    <a:pt x="11" y="14"/>
                  </a:moveTo>
                  <a:cubicBezTo>
                    <a:pt x="11" y="14"/>
                    <a:pt x="11" y="14"/>
                    <a:pt x="11" y="15"/>
                  </a:cubicBezTo>
                  <a:cubicBezTo>
                    <a:pt x="11" y="15"/>
                    <a:pt x="11" y="15"/>
                    <a:pt x="11" y="16"/>
                  </a:cubicBezTo>
                  <a:cubicBezTo>
                    <a:pt x="11" y="16"/>
                    <a:pt x="11" y="16"/>
                    <a:pt x="11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0" y="20"/>
                    <a:pt x="9" y="20"/>
                  </a:cubicBezTo>
                  <a:cubicBezTo>
                    <a:pt x="9" y="20"/>
                    <a:pt x="10" y="19"/>
                    <a:pt x="10" y="19"/>
                  </a:cubicBezTo>
                  <a:cubicBezTo>
                    <a:pt x="10" y="18"/>
                    <a:pt x="9" y="19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4"/>
                    <a:pt x="11" y="13"/>
                    <a:pt x="10" y="13"/>
                  </a:cubicBezTo>
                  <a:cubicBezTo>
                    <a:pt x="10" y="13"/>
                    <a:pt x="10" y="12"/>
                    <a:pt x="9" y="12"/>
                  </a:cubicBezTo>
                  <a:cubicBezTo>
                    <a:pt x="9" y="12"/>
                    <a:pt x="10" y="11"/>
                    <a:pt x="10" y="11"/>
                  </a:cubicBezTo>
                  <a:cubicBezTo>
                    <a:pt x="11" y="11"/>
                    <a:pt x="11" y="10"/>
                    <a:pt x="11" y="10"/>
                  </a:cubicBezTo>
                  <a:cubicBezTo>
                    <a:pt x="11" y="10"/>
                    <a:pt x="12" y="10"/>
                    <a:pt x="12" y="10"/>
                  </a:cubicBezTo>
                  <a:cubicBezTo>
                    <a:pt x="12" y="11"/>
                    <a:pt x="11" y="12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44" name="Freeform 223">
              <a:extLst>
                <a:ext uri="{FF2B5EF4-FFF2-40B4-BE49-F238E27FC236}">
                  <a16:creationId xmlns:a16="http://schemas.microsoft.com/office/drawing/2014/main" id="{5EF8E2FD-8718-4AEF-AAFC-1656644CBB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0463" y="4652963"/>
              <a:ext cx="90488" cy="125413"/>
            </a:xfrm>
            <a:custGeom>
              <a:avLst/>
              <a:gdLst>
                <a:gd name="T0" fmla="*/ 11 w 13"/>
                <a:gd name="T1" fmla="*/ 7 h 18"/>
                <a:gd name="T2" fmla="*/ 13 w 13"/>
                <a:gd name="T3" fmla="*/ 6 h 18"/>
                <a:gd name="T4" fmla="*/ 13 w 13"/>
                <a:gd name="T5" fmla="*/ 5 h 18"/>
                <a:gd name="T6" fmla="*/ 12 w 13"/>
                <a:gd name="T7" fmla="*/ 5 h 18"/>
                <a:gd name="T8" fmla="*/ 11 w 13"/>
                <a:gd name="T9" fmla="*/ 5 h 18"/>
                <a:gd name="T10" fmla="*/ 11 w 13"/>
                <a:gd name="T11" fmla="*/ 5 h 18"/>
                <a:gd name="T12" fmla="*/ 11 w 13"/>
                <a:gd name="T13" fmla="*/ 6 h 18"/>
                <a:gd name="T14" fmla="*/ 10 w 13"/>
                <a:gd name="T15" fmla="*/ 6 h 18"/>
                <a:gd name="T16" fmla="*/ 9 w 13"/>
                <a:gd name="T17" fmla="*/ 7 h 18"/>
                <a:gd name="T18" fmla="*/ 8 w 13"/>
                <a:gd name="T19" fmla="*/ 7 h 18"/>
                <a:gd name="T20" fmla="*/ 8 w 13"/>
                <a:gd name="T21" fmla="*/ 5 h 18"/>
                <a:gd name="T22" fmla="*/ 8 w 13"/>
                <a:gd name="T23" fmla="*/ 4 h 18"/>
                <a:gd name="T24" fmla="*/ 9 w 13"/>
                <a:gd name="T25" fmla="*/ 3 h 18"/>
                <a:gd name="T26" fmla="*/ 9 w 13"/>
                <a:gd name="T27" fmla="*/ 2 h 18"/>
                <a:gd name="T28" fmla="*/ 9 w 13"/>
                <a:gd name="T29" fmla="*/ 1 h 18"/>
                <a:gd name="T30" fmla="*/ 8 w 13"/>
                <a:gd name="T31" fmla="*/ 1 h 18"/>
                <a:gd name="T32" fmla="*/ 7 w 13"/>
                <a:gd name="T33" fmla="*/ 0 h 18"/>
                <a:gd name="T34" fmla="*/ 6 w 13"/>
                <a:gd name="T35" fmla="*/ 1 h 18"/>
                <a:gd name="T36" fmla="*/ 7 w 13"/>
                <a:gd name="T37" fmla="*/ 2 h 18"/>
                <a:gd name="T38" fmla="*/ 6 w 13"/>
                <a:gd name="T39" fmla="*/ 5 h 18"/>
                <a:gd name="T40" fmla="*/ 6 w 13"/>
                <a:gd name="T41" fmla="*/ 7 h 18"/>
                <a:gd name="T42" fmla="*/ 6 w 13"/>
                <a:gd name="T43" fmla="*/ 8 h 18"/>
                <a:gd name="T44" fmla="*/ 6 w 13"/>
                <a:gd name="T45" fmla="*/ 8 h 18"/>
                <a:gd name="T46" fmla="*/ 5 w 13"/>
                <a:gd name="T47" fmla="*/ 9 h 18"/>
                <a:gd name="T48" fmla="*/ 2 w 13"/>
                <a:gd name="T49" fmla="*/ 9 h 18"/>
                <a:gd name="T50" fmla="*/ 2 w 13"/>
                <a:gd name="T51" fmla="*/ 10 h 18"/>
                <a:gd name="T52" fmla="*/ 1 w 13"/>
                <a:gd name="T53" fmla="*/ 10 h 18"/>
                <a:gd name="T54" fmla="*/ 1 w 13"/>
                <a:gd name="T55" fmla="*/ 10 h 18"/>
                <a:gd name="T56" fmla="*/ 2 w 13"/>
                <a:gd name="T57" fmla="*/ 12 h 18"/>
                <a:gd name="T58" fmla="*/ 2 w 13"/>
                <a:gd name="T59" fmla="*/ 12 h 18"/>
                <a:gd name="T60" fmla="*/ 3 w 13"/>
                <a:gd name="T61" fmla="*/ 12 h 18"/>
                <a:gd name="T62" fmla="*/ 3 w 13"/>
                <a:gd name="T63" fmla="*/ 11 h 18"/>
                <a:gd name="T64" fmla="*/ 5 w 13"/>
                <a:gd name="T65" fmla="*/ 10 h 18"/>
                <a:gd name="T66" fmla="*/ 6 w 13"/>
                <a:gd name="T67" fmla="*/ 9 h 18"/>
                <a:gd name="T68" fmla="*/ 6 w 13"/>
                <a:gd name="T69" fmla="*/ 10 h 18"/>
                <a:gd name="T70" fmla="*/ 6 w 13"/>
                <a:gd name="T71" fmla="*/ 11 h 18"/>
                <a:gd name="T72" fmla="*/ 6 w 13"/>
                <a:gd name="T73" fmla="*/ 11 h 18"/>
                <a:gd name="T74" fmla="*/ 4 w 13"/>
                <a:gd name="T75" fmla="*/ 14 h 18"/>
                <a:gd name="T76" fmla="*/ 2 w 13"/>
                <a:gd name="T77" fmla="*/ 16 h 18"/>
                <a:gd name="T78" fmla="*/ 1 w 13"/>
                <a:gd name="T79" fmla="*/ 16 h 18"/>
                <a:gd name="T80" fmla="*/ 0 w 13"/>
                <a:gd name="T81" fmla="*/ 17 h 18"/>
                <a:gd name="T82" fmla="*/ 2 w 13"/>
                <a:gd name="T83" fmla="*/ 17 h 18"/>
                <a:gd name="T84" fmla="*/ 2 w 13"/>
                <a:gd name="T85" fmla="*/ 17 h 18"/>
                <a:gd name="T86" fmla="*/ 4 w 13"/>
                <a:gd name="T87" fmla="*/ 16 h 18"/>
                <a:gd name="T88" fmla="*/ 5 w 13"/>
                <a:gd name="T89" fmla="*/ 15 h 18"/>
                <a:gd name="T90" fmla="*/ 6 w 13"/>
                <a:gd name="T91" fmla="*/ 14 h 18"/>
                <a:gd name="T92" fmla="*/ 7 w 13"/>
                <a:gd name="T93" fmla="*/ 12 h 18"/>
                <a:gd name="T94" fmla="*/ 7 w 13"/>
                <a:gd name="T95" fmla="*/ 11 h 18"/>
                <a:gd name="T96" fmla="*/ 8 w 13"/>
                <a:gd name="T97" fmla="*/ 8 h 18"/>
                <a:gd name="T98" fmla="*/ 9 w 13"/>
                <a:gd name="T99" fmla="*/ 8 h 18"/>
                <a:gd name="T100" fmla="*/ 11 w 13"/>
                <a:gd name="T10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" h="18">
                  <a:moveTo>
                    <a:pt x="11" y="7"/>
                  </a:moveTo>
                  <a:cubicBezTo>
                    <a:pt x="12" y="7"/>
                    <a:pt x="12" y="7"/>
                    <a:pt x="13" y="6"/>
                  </a:cubicBezTo>
                  <a:cubicBezTo>
                    <a:pt x="13" y="6"/>
                    <a:pt x="13" y="6"/>
                    <a:pt x="13" y="5"/>
                  </a:cubicBezTo>
                  <a:cubicBezTo>
                    <a:pt x="13" y="5"/>
                    <a:pt x="12" y="5"/>
                    <a:pt x="12" y="5"/>
                  </a:cubicBezTo>
                  <a:cubicBezTo>
                    <a:pt x="12" y="5"/>
                    <a:pt x="12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1" y="5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5"/>
                    <a:pt x="8" y="5"/>
                    <a:pt x="8" y="4"/>
                  </a:cubicBezTo>
                  <a:cubicBezTo>
                    <a:pt x="9" y="4"/>
                    <a:pt x="8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6" y="1"/>
                    <a:pt x="6" y="1"/>
                  </a:cubicBezTo>
                  <a:cubicBezTo>
                    <a:pt x="6" y="1"/>
                    <a:pt x="6" y="2"/>
                    <a:pt x="7" y="2"/>
                  </a:cubicBezTo>
                  <a:cubicBezTo>
                    <a:pt x="7" y="3"/>
                    <a:pt x="7" y="4"/>
                    <a:pt x="6" y="5"/>
                  </a:cubicBezTo>
                  <a:cubicBezTo>
                    <a:pt x="6" y="6"/>
                    <a:pt x="6" y="6"/>
                    <a:pt x="6" y="7"/>
                  </a:cubicBezTo>
                  <a:cubicBezTo>
                    <a:pt x="6" y="7"/>
                    <a:pt x="7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4" y="9"/>
                    <a:pt x="3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3" y="12"/>
                    <a:pt x="3" y="12"/>
                    <a:pt x="3" y="11"/>
                  </a:cubicBezTo>
                  <a:cubicBezTo>
                    <a:pt x="4" y="11"/>
                    <a:pt x="5" y="11"/>
                    <a:pt x="5" y="10"/>
                  </a:cubicBezTo>
                  <a:cubicBezTo>
                    <a:pt x="5" y="10"/>
                    <a:pt x="5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3"/>
                    <a:pt x="4" y="14"/>
                    <a:pt x="4" y="14"/>
                  </a:cubicBezTo>
                  <a:cubicBezTo>
                    <a:pt x="3" y="15"/>
                    <a:pt x="3" y="15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1" y="18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7"/>
                    <a:pt x="4" y="16"/>
                    <a:pt x="4" y="16"/>
                  </a:cubicBezTo>
                  <a:cubicBezTo>
                    <a:pt x="5" y="16"/>
                    <a:pt x="5" y="16"/>
                    <a:pt x="5" y="15"/>
                  </a:cubicBezTo>
                  <a:cubicBezTo>
                    <a:pt x="5" y="15"/>
                    <a:pt x="6" y="15"/>
                    <a:pt x="6" y="14"/>
                  </a:cubicBezTo>
                  <a:cubicBezTo>
                    <a:pt x="7" y="13"/>
                    <a:pt x="7" y="13"/>
                    <a:pt x="7" y="12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0"/>
                    <a:pt x="8" y="9"/>
                    <a:pt x="8" y="8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8"/>
                    <a:pt x="10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45" name="Freeform 224">
              <a:extLst>
                <a:ext uri="{FF2B5EF4-FFF2-40B4-BE49-F238E27FC236}">
                  <a16:creationId xmlns:a16="http://schemas.microsoft.com/office/drawing/2014/main" id="{CA27E63F-2F00-4384-AFE7-325B0DAB63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6025" y="4714875"/>
              <a:ext cx="55563" cy="49213"/>
            </a:xfrm>
            <a:custGeom>
              <a:avLst/>
              <a:gdLst>
                <a:gd name="T0" fmla="*/ 5 w 8"/>
                <a:gd name="T1" fmla="*/ 5 h 7"/>
                <a:gd name="T2" fmla="*/ 4 w 8"/>
                <a:gd name="T3" fmla="*/ 3 h 7"/>
                <a:gd name="T4" fmla="*/ 3 w 8"/>
                <a:gd name="T5" fmla="*/ 3 h 7"/>
                <a:gd name="T6" fmla="*/ 2 w 8"/>
                <a:gd name="T7" fmla="*/ 2 h 7"/>
                <a:gd name="T8" fmla="*/ 2 w 8"/>
                <a:gd name="T9" fmla="*/ 2 h 7"/>
                <a:gd name="T10" fmla="*/ 1 w 8"/>
                <a:gd name="T11" fmla="*/ 1 h 7"/>
                <a:gd name="T12" fmla="*/ 0 w 8"/>
                <a:gd name="T13" fmla="*/ 0 h 7"/>
                <a:gd name="T14" fmla="*/ 1 w 8"/>
                <a:gd name="T15" fmla="*/ 1 h 7"/>
                <a:gd name="T16" fmla="*/ 1 w 8"/>
                <a:gd name="T17" fmla="*/ 3 h 7"/>
                <a:gd name="T18" fmla="*/ 2 w 8"/>
                <a:gd name="T19" fmla="*/ 4 h 7"/>
                <a:gd name="T20" fmla="*/ 3 w 8"/>
                <a:gd name="T21" fmla="*/ 5 h 7"/>
                <a:gd name="T22" fmla="*/ 3 w 8"/>
                <a:gd name="T23" fmla="*/ 6 h 7"/>
                <a:gd name="T24" fmla="*/ 5 w 8"/>
                <a:gd name="T25" fmla="*/ 7 h 7"/>
                <a:gd name="T26" fmla="*/ 6 w 8"/>
                <a:gd name="T27" fmla="*/ 7 h 7"/>
                <a:gd name="T28" fmla="*/ 6 w 8"/>
                <a:gd name="T29" fmla="*/ 7 h 7"/>
                <a:gd name="T30" fmla="*/ 7 w 8"/>
                <a:gd name="T31" fmla="*/ 6 h 7"/>
                <a:gd name="T32" fmla="*/ 8 w 8"/>
                <a:gd name="T33" fmla="*/ 6 h 7"/>
                <a:gd name="T34" fmla="*/ 6 w 8"/>
                <a:gd name="T35" fmla="*/ 5 h 7"/>
                <a:gd name="T36" fmla="*/ 5 w 8"/>
                <a:gd name="T3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7">
                  <a:moveTo>
                    <a:pt x="5" y="5"/>
                  </a:moveTo>
                  <a:cubicBezTo>
                    <a:pt x="5" y="4"/>
                    <a:pt x="4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2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4" y="6"/>
                    <a:pt x="4" y="7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7" y="7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6" y="5"/>
                    <a:pt x="6" y="5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46" name="Freeform 225">
              <a:extLst>
                <a:ext uri="{FF2B5EF4-FFF2-40B4-BE49-F238E27FC236}">
                  <a16:creationId xmlns:a16="http://schemas.microsoft.com/office/drawing/2014/main" id="{39EFC3A5-E90F-4ABD-B3D8-75C33EFFD5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62100" y="4638675"/>
              <a:ext cx="96838" cy="168275"/>
            </a:xfrm>
            <a:custGeom>
              <a:avLst/>
              <a:gdLst>
                <a:gd name="T0" fmla="*/ 12 w 14"/>
                <a:gd name="T1" fmla="*/ 5 h 24"/>
                <a:gd name="T2" fmla="*/ 14 w 14"/>
                <a:gd name="T3" fmla="*/ 2 h 24"/>
                <a:gd name="T4" fmla="*/ 13 w 14"/>
                <a:gd name="T5" fmla="*/ 1 h 24"/>
                <a:gd name="T6" fmla="*/ 11 w 14"/>
                <a:gd name="T7" fmla="*/ 4 h 24"/>
                <a:gd name="T8" fmla="*/ 10 w 14"/>
                <a:gd name="T9" fmla="*/ 5 h 24"/>
                <a:gd name="T10" fmla="*/ 9 w 14"/>
                <a:gd name="T11" fmla="*/ 7 h 24"/>
                <a:gd name="T12" fmla="*/ 10 w 14"/>
                <a:gd name="T13" fmla="*/ 9 h 24"/>
                <a:gd name="T14" fmla="*/ 8 w 14"/>
                <a:gd name="T15" fmla="*/ 6 h 24"/>
                <a:gd name="T16" fmla="*/ 9 w 14"/>
                <a:gd name="T17" fmla="*/ 3 h 24"/>
                <a:gd name="T18" fmla="*/ 9 w 14"/>
                <a:gd name="T19" fmla="*/ 0 h 24"/>
                <a:gd name="T20" fmla="*/ 7 w 14"/>
                <a:gd name="T21" fmla="*/ 2 h 24"/>
                <a:gd name="T22" fmla="*/ 5 w 14"/>
                <a:gd name="T23" fmla="*/ 5 h 24"/>
                <a:gd name="T24" fmla="*/ 3 w 14"/>
                <a:gd name="T25" fmla="*/ 6 h 24"/>
                <a:gd name="T26" fmla="*/ 4 w 14"/>
                <a:gd name="T27" fmla="*/ 8 h 24"/>
                <a:gd name="T28" fmla="*/ 2 w 14"/>
                <a:gd name="T29" fmla="*/ 8 h 24"/>
                <a:gd name="T30" fmla="*/ 2 w 14"/>
                <a:gd name="T31" fmla="*/ 11 h 24"/>
                <a:gd name="T32" fmla="*/ 4 w 14"/>
                <a:gd name="T33" fmla="*/ 11 h 24"/>
                <a:gd name="T34" fmla="*/ 5 w 14"/>
                <a:gd name="T35" fmla="*/ 9 h 24"/>
                <a:gd name="T36" fmla="*/ 5 w 14"/>
                <a:gd name="T37" fmla="*/ 11 h 24"/>
                <a:gd name="T38" fmla="*/ 9 w 14"/>
                <a:gd name="T39" fmla="*/ 9 h 24"/>
                <a:gd name="T40" fmla="*/ 7 w 14"/>
                <a:gd name="T41" fmla="*/ 12 h 24"/>
                <a:gd name="T42" fmla="*/ 4 w 14"/>
                <a:gd name="T43" fmla="*/ 13 h 24"/>
                <a:gd name="T44" fmla="*/ 5 w 14"/>
                <a:gd name="T45" fmla="*/ 14 h 24"/>
                <a:gd name="T46" fmla="*/ 9 w 14"/>
                <a:gd name="T47" fmla="*/ 11 h 24"/>
                <a:gd name="T48" fmla="*/ 8 w 14"/>
                <a:gd name="T49" fmla="*/ 15 h 24"/>
                <a:gd name="T50" fmla="*/ 6 w 14"/>
                <a:gd name="T51" fmla="*/ 18 h 24"/>
                <a:gd name="T52" fmla="*/ 4 w 14"/>
                <a:gd name="T53" fmla="*/ 20 h 24"/>
                <a:gd name="T54" fmla="*/ 0 w 14"/>
                <a:gd name="T55" fmla="*/ 22 h 24"/>
                <a:gd name="T56" fmla="*/ 4 w 14"/>
                <a:gd name="T57" fmla="*/ 21 h 24"/>
                <a:gd name="T58" fmla="*/ 8 w 14"/>
                <a:gd name="T59" fmla="*/ 18 h 24"/>
                <a:gd name="T60" fmla="*/ 8 w 14"/>
                <a:gd name="T61" fmla="*/ 22 h 24"/>
                <a:gd name="T62" fmla="*/ 6 w 14"/>
                <a:gd name="T63" fmla="*/ 23 h 24"/>
                <a:gd name="T64" fmla="*/ 9 w 14"/>
                <a:gd name="T65" fmla="*/ 23 h 24"/>
                <a:gd name="T66" fmla="*/ 11 w 14"/>
                <a:gd name="T67" fmla="*/ 21 h 24"/>
                <a:gd name="T68" fmla="*/ 9 w 14"/>
                <a:gd name="T69" fmla="*/ 18 h 24"/>
                <a:gd name="T70" fmla="*/ 11 w 14"/>
                <a:gd name="T71" fmla="*/ 17 h 24"/>
                <a:gd name="T72" fmla="*/ 9 w 14"/>
                <a:gd name="T73" fmla="*/ 14 h 24"/>
                <a:gd name="T74" fmla="*/ 14 w 14"/>
                <a:gd name="T75" fmla="*/ 9 h 24"/>
                <a:gd name="T76" fmla="*/ 11 w 14"/>
                <a:gd name="T77" fmla="*/ 9 h 24"/>
                <a:gd name="T78" fmla="*/ 12 w 14"/>
                <a:gd name="T79" fmla="*/ 6 h 24"/>
                <a:gd name="T80" fmla="*/ 5 w 14"/>
                <a:gd name="T81" fmla="*/ 6 h 24"/>
                <a:gd name="T82" fmla="*/ 7 w 14"/>
                <a:gd name="T83" fmla="*/ 8 h 24"/>
                <a:gd name="T84" fmla="*/ 7 w 14"/>
                <a:gd name="T85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" h="24"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ubicBezTo>
                    <a:pt x="12" y="5"/>
                    <a:pt x="13" y="4"/>
                    <a:pt x="13" y="3"/>
                  </a:cubicBezTo>
                  <a:cubicBezTo>
                    <a:pt x="13" y="3"/>
                    <a:pt x="13" y="3"/>
                    <a:pt x="14" y="3"/>
                  </a:cubicBezTo>
                  <a:cubicBezTo>
                    <a:pt x="14" y="3"/>
                    <a:pt x="14" y="2"/>
                    <a:pt x="14" y="2"/>
                  </a:cubicBezTo>
                  <a:cubicBezTo>
                    <a:pt x="14" y="2"/>
                    <a:pt x="14" y="2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4"/>
                    <a:pt x="11" y="4"/>
                  </a:cubicBezTo>
                  <a:cubicBezTo>
                    <a:pt x="11" y="5"/>
                    <a:pt x="11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8" y="5"/>
                    <a:pt x="8" y="5"/>
                  </a:cubicBezTo>
                  <a:cubicBezTo>
                    <a:pt x="9" y="5"/>
                    <a:pt x="9" y="5"/>
                    <a:pt x="9" y="6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9"/>
                    <a:pt x="10" y="9"/>
                  </a:cubicBezTo>
                  <a:cubicBezTo>
                    <a:pt x="10" y="9"/>
                    <a:pt x="9" y="9"/>
                    <a:pt x="8" y="9"/>
                  </a:cubicBezTo>
                  <a:cubicBezTo>
                    <a:pt x="8" y="8"/>
                    <a:pt x="7" y="7"/>
                    <a:pt x="8" y="7"/>
                  </a:cubicBezTo>
                  <a:cubicBezTo>
                    <a:pt x="8" y="7"/>
                    <a:pt x="8" y="7"/>
                    <a:pt x="8" y="6"/>
                  </a:cubicBezTo>
                  <a:cubicBezTo>
                    <a:pt x="9" y="6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9" y="3"/>
                    <a:pt x="10" y="2"/>
                    <a:pt x="10" y="2"/>
                  </a:cubicBezTo>
                  <a:cubicBezTo>
                    <a:pt x="10" y="2"/>
                    <a:pt x="10" y="1"/>
                    <a:pt x="10" y="1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2"/>
                    <a:pt x="3" y="12"/>
                  </a:cubicBezTo>
                  <a:cubicBezTo>
                    <a:pt x="4" y="12"/>
                    <a:pt x="4" y="11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6" y="10"/>
                    <a:pt x="5" y="10"/>
                    <a:pt x="5" y="11"/>
                  </a:cubicBezTo>
                  <a:cubicBezTo>
                    <a:pt x="5" y="11"/>
                    <a:pt x="6" y="10"/>
                    <a:pt x="6" y="10"/>
                  </a:cubicBezTo>
                  <a:cubicBezTo>
                    <a:pt x="6" y="10"/>
                    <a:pt x="6" y="9"/>
                    <a:pt x="7" y="9"/>
                  </a:cubicBezTo>
                  <a:cubicBezTo>
                    <a:pt x="7" y="10"/>
                    <a:pt x="8" y="10"/>
                    <a:pt x="9" y="9"/>
                  </a:cubicBezTo>
                  <a:cubicBezTo>
                    <a:pt x="9" y="9"/>
                    <a:pt x="9" y="10"/>
                    <a:pt x="9" y="10"/>
                  </a:cubicBezTo>
                  <a:cubicBezTo>
                    <a:pt x="9" y="11"/>
                    <a:pt x="8" y="11"/>
                    <a:pt x="8" y="11"/>
                  </a:cubicBezTo>
                  <a:cubicBezTo>
                    <a:pt x="8" y="11"/>
                    <a:pt x="7" y="11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4" y="13"/>
                  </a:cubicBezTo>
                  <a:cubicBezTo>
                    <a:pt x="4" y="13"/>
                    <a:pt x="3" y="14"/>
                    <a:pt x="3" y="14"/>
                  </a:cubicBezTo>
                  <a:cubicBezTo>
                    <a:pt x="3" y="15"/>
                    <a:pt x="4" y="15"/>
                    <a:pt x="4" y="15"/>
                  </a:cubicBezTo>
                  <a:cubicBezTo>
                    <a:pt x="5" y="15"/>
                    <a:pt x="5" y="14"/>
                    <a:pt x="5" y="14"/>
                  </a:cubicBezTo>
                  <a:cubicBezTo>
                    <a:pt x="6" y="14"/>
                    <a:pt x="6" y="14"/>
                    <a:pt x="6" y="13"/>
                  </a:cubicBezTo>
                  <a:cubicBezTo>
                    <a:pt x="7" y="13"/>
                    <a:pt x="7" y="13"/>
                    <a:pt x="8" y="12"/>
                  </a:cubicBezTo>
                  <a:cubicBezTo>
                    <a:pt x="8" y="12"/>
                    <a:pt x="8" y="11"/>
                    <a:pt x="9" y="11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9" y="13"/>
                    <a:pt x="9" y="14"/>
                    <a:pt x="7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6"/>
                  </a:cubicBezTo>
                  <a:cubicBezTo>
                    <a:pt x="8" y="16"/>
                    <a:pt x="7" y="17"/>
                    <a:pt x="7" y="17"/>
                  </a:cubicBezTo>
                  <a:cubicBezTo>
                    <a:pt x="6" y="17"/>
                    <a:pt x="6" y="18"/>
                    <a:pt x="6" y="18"/>
                  </a:cubicBezTo>
                  <a:cubicBezTo>
                    <a:pt x="5" y="18"/>
                    <a:pt x="5" y="18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2" y="20"/>
                  </a:cubicBezTo>
                  <a:cubicBezTo>
                    <a:pt x="2" y="21"/>
                    <a:pt x="0" y="21"/>
                    <a:pt x="0" y="22"/>
                  </a:cubicBezTo>
                  <a:cubicBezTo>
                    <a:pt x="1" y="23"/>
                    <a:pt x="2" y="22"/>
                    <a:pt x="3" y="23"/>
                  </a:cubicBezTo>
                  <a:cubicBezTo>
                    <a:pt x="3" y="22"/>
                    <a:pt x="3" y="22"/>
                    <a:pt x="4" y="22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5" y="21"/>
                    <a:pt x="6" y="20"/>
                    <a:pt x="6" y="20"/>
                  </a:cubicBezTo>
                  <a:cubicBezTo>
                    <a:pt x="6" y="19"/>
                    <a:pt x="7" y="19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8" y="21"/>
                    <a:pt x="9" y="21"/>
                    <a:pt x="9" y="21"/>
                  </a:cubicBezTo>
                  <a:cubicBezTo>
                    <a:pt x="9" y="22"/>
                    <a:pt x="8" y="21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6" y="22"/>
                    <a:pt x="5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8" y="23"/>
                    <a:pt x="8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10" y="24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2"/>
                    <a:pt x="11" y="22"/>
                    <a:pt x="11" y="21"/>
                  </a:cubicBezTo>
                  <a:cubicBezTo>
                    <a:pt x="10" y="21"/>
                    <a:pt x="10" y="20"/>
                    <a:pt x="10" y="20"/>
                  </a:cubicBezTo>
                  <a:cubicBezTo>
                    <a:pt x="10" y="20"/>
                    <a:pt x="10" y="19"/>
                    <a:pt x="10" y="19"/>
                  </a:cubicBezTo>
                  <a:cubicBezTo>
                    <a:pt x="10" y="19"/>
                    <a:pt x="9" y="19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7"/>
                    <a:pt x="9" y="17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1" y="15"/>
                    <a:pt x="11" y="15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10" y="13"/>
                    <a:pt x="10" y="12"/>
                    <a:pt x="11" y="12"/>
                  </a:cubicBezTo>
                  <a:cubicBezTo>
                    <a:pt x="11" y="12"/>
                    <a:pt x="12" y="12"/>
                    <a:pt x="12" y="11"/>
                  </a:cubicBezTo>
                  <a:cubicBezTo>
                    <a:pt x="13" y="11"/>
                    <a:pt x="13" y="9"/>
                    <a:pt x="14" y="9"/>
                  </a:cubicBezTo>
                  <a:cubicBezTo>
                    <a:pt x="13" y="9"/>
                    <a:pt x="14" y="9"/>
                    <a:pt x="14" y="8"/>
                  </a:cubicBezTo>
                  <a:cubicBezTo>
                    <a:pt x="14" y="8"/>
                    <a:pt x="13" y="8"/>
                    <a:pt x="13" y="8"/>
                  </a:cubicBezTo>
                  <a:cubicBezTo>
                    <a:pt x="12" y="8"/>
                    <a:pt x="12" y="8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7"/>
                    <a:pt x="11" y="7"/>
                    <a:pt x="12" y="6"/>
                  </a:cubicBezTo>
                  <a:close/>
                  <a:moveTo>
                    <a:pt x="5" y="8"/>
                  </a:moveTo>
                  <a:cubicBezTo>
                    <a:pt x="4" y="7"/>
                    <a:pt x="4" y="7"/>
                    <a:pt x="4" y="6"/>
                  </a:cubicBezTo>
                  <a:cubicBezTo>
                    <a:pt x="4" y="6"/>
                    <a:pt x="5" y="6"/>
                    <a:pt x="5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7"/>
                    <a:pt x="5" y="7"/>
                    <a:pt x="5" y="8"/>
                  </a:cubicBezTo>
                  <a:close/>
                  <a:moveTo>
                    <a:pt x="7" y="8"/>
                  </a:moveTo>
                  <a:cubicBezTo>
                    <a:pt x="6" y="8"/>
                    <a:pt x="6" y="8"/>
                    <a:pt x="5" y="8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7" y="6"/>
                    <a:pt x="7" y="7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47" name="Freeform 226">
              <a:extLst>
                <a:ext uri="{FF2B5EF4-FFF2-40B4-BE49-F238E27FC236}">
                  <a16:creationId xmlns:a16="http://schemas.microsoft.com/office/drawing/2014/main" id="{CDDAF155-1D68-4B1E-8684-A203360F5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55750" y="4737100"/>
              <a:ext cx="20638" cy="34925"/>
            </a:xfrm>
            <a:custGeom>
              <a:avLst/>
              <a:gdLst>
                <a:gd name="T0" fmla="*/ 3 w 3"/>
                <a:gd name="T1" fmla="*/ 4 h 5"/>
                <a:gd name="T2" fmla="*/ 3 w 3"/>
                <a:gd name="T3" fmla="*/ 2 h 5"/>
                <a:gd name="T4" fmla="*/ 3 w 3"/>
                <a:gd name="T5" fmla="*/ 1 h 5"/>
                <a:gd name="T6" fmla="*/ 1 w 3"/>
                <a:gd name="T7" fmla="*/ 0 h 5"/>
                <a:gd name="T8" fmla="*/ 1 w 3"/>
                <a:gd name="T9" fmla="*/ 1 h 5"/>
                <a:gd name="T10" fmla="*/ 1 w 3"/>
                <a:gd name="T11" fmla="*/ 3 h 5"/>
                <a:gd name="T12" fmla="*/ 1 w 3"/>
                <a:gd name="T13" fmla="*/ 3 h 5"/>
                <a:gd name="T14" fmla="*/ 1 w 3"/>
                <a:gd name="T15" fmla="*/ 4 h 5"/>
                <a:gd name="T16" fmla="*/ 0 w 3"/>
                <a:gd name="T17" fmla="*/ 4 h 5"/>
                <a:gd name="T18" fmla="*/ 0 w 3"/>
                <a:gd name="T19" fmla="*/ 5 h 5"/>
                <a:gd name="T20" fmla="*/ 1 w 3"/>
                <a:gd name="T21" fmla="*/ 5 h 5"/>
                <a:gd name="T22" fmla="*/ 3 w 3"/>
                <a:gd name="T23" fmla="*/ 5 h 5"/>
                <a:gd name="T24" fmla="*/ 3 w 3"/>
                <a:gd name="T2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3" y="3"/>
                    <a:pt x="3" y="2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48" name="Freeform 227">
              <a:extLst>
                <a:ext uri="{FF2B5EF4-FFF2-40B4-BE49-F238E27FC236}">
                  <a16:creationId xmlns:a16="http://schemas.microsoft.com/office/drawing/2014/main" id="{B4711972-CC6F-489F-88C2-F0607E3045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8038" y="4652963"/>
              <a:ext cx="20638" cy="20638"/>
            </a:xfrm>
            <a:custGeom>
              <a:avLst/>
              <a:gdLst>
                <a:gd name="T0" fmla="*/ 1 w 3"/>
                <a:gd name="T1" fmla="*/ 2 h 3"/>
                <a:gd name="T2" fmla="*/ 3 w 3"/>
                <a:gd name="T3" fmla="*/ 2 h 3"/>
                <a:gd name="T4" fmla="*/ 3 w 3"/>
                <a:gd name="T5" fmla="*/ 1 h 3"/>
                <a:gd name="T6" fmla="*/ 2 w 3"/>
                <a:gd name="T7" fmla="*/ 0 h 3"/>
                <a:gd name="T8" fmla="*/ 0 w 3"/>
                <a:gd name="T9" fmla="*/ 1 h 3"/>
                <a:gd name="T10" fmla="*/ 1 w 3"/>
                <a:gd name="T11" fmla="*/ 2 h 3"/>
                <a:gd name="T12" fmla="*/ 1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49" name="Freeform 228">
              <a:extLst>
                <a:ext uri="{FF2B5EF4-FFF2-40B4-BE49-F238E27FC236}">
                  <a16:creationId xmlns:a16="http://schemas.microsoft.com/office/drawing/2014/main" id="{2471D4EA-6D10-4E29-B238-2B71ED3A93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50" y="4667250"/>
              <a:ext cx="69850" cy="41275"/>
            </a:xfrm>
            <a:custGeom>
              <a:avLst/>
              <a:gdLst>
                <a:gd name="T0" fmla="*/ 1 w 10"/>
                <a:gd name="T1" fmla="*/ 6 h 6"/>
                <a:gd name="T2" fmla="*/ 3 w 10"/>
                <a:gd name="T3" fmla="*/ 6 h 6"/>
                <a:gd name="T4" fmla="*/ 3 w 10"/>
                <a:gd name="T5" fmla="*/ 5 h 6"/>
                <a:gd name="T6" fmla="*/ 4 w 10"/>
                <a:gd name="T7" fmla="*/ 5 h 6"/>
                <a:gd name="T8" fmla="*/ 5 w 10"/>
                <a:gd name="T9" fmla="*/ 4 h 6"/>
                <a:gd name="T10" fmla="*/ 6 w 10"/>
                <a:gd name="T11" fmla="*/ 3 h 6"/>
                <a:gd name="T12" fmla="*/ 7 w 10"/>
                <a:gd name="T13" fmla="*/ 2 h 6"/>
                <a:gd name="T14" fmla="*/ 10 w 10"/>
                <a:gd name="T15" fmla="*/ 0 h 6"/>
                <a:gd name="T16" fmla="*/ 9 w 10"/>
                <a:gd name="T17" fmla="*/ 0 h 6"/>
                <a:gd name="T18" fmla="*/ 9 w 10"/>
                <a:gd name="T19" fmla="*/ 0 h 6"/>
                <a:gd name="T20" fmla="*/ 7 w 10"/>
                <a:gd name="T21" fmla="*/ 1 h 6"/>
                <a:gd name="T22" fmla="*/ 6 w 10"/>
                <a:gd name="T23" fmla="*/ 2 h 6"/>
                <a:gd name="T24" fmla="*/ 5 w 10"/>
                <a:gd name="T25" fmla="*/ 2 h 6"/>
                <a:gd name="T26" fmla="*/ 5 w 10"/>
                <a:gd name="T27" fmla="*/ 2 h 6"/>
                <a:gd name="T28" fmla="*/ 3 w 10"/>
                <a:gd name="T29" fmla="*/ 3 h 6"/>
                <a:gd name="T30" fmla="*/ 2 w 10"/>
                <a:gd name="T31" fmla="*/ 4 h 6"/>
                <a:gd name="T32" fmla="*/ 0 w 10"/>
                <a:gd name="T33" fmla="*/ 5 h 6"/>
                <a:gd name="T34" fmla="*/ 0 w 10"/>
                <a:gd name="T35" fmla="*/ 6 h 6"/>
                <a:gd name="T36" fmla="*/ 1 w 10"/>
                <a:gd name="T3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6">
                  <a:moveTo>
                    <a:pt x="1" y="6"/>
                  </a:moveTo>
                  <a:cubicBezTo>
                    <a:pt x="1" y="6"/>
                    <a:pt x="2" y="6"/>
                    <a:pt x="3" y="6"/>
                  </a:cubicBezTo>
                  <a:cubicBezTo>
                    <a:pt x="3" y="6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10" y="1"/>
                    <a:pt x="10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1"/>
                    <a:pt x="7" y="1"/>
                  </a:cubicBezTo>
                  <a:cubicBezTo>
                    <a:pt x="7" y="1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50" name="Freeform 229">
              <a:extLst>
                <a:ext uri="{FF2B5EF4-FFF2-40B4-BE49-F238E27FC236}">
                  <a16:creationId xmlns:a16="http://schemas.microsoft.com/office/drawing/2014/main" id="{39497F56-4E74-4626-9055-1B2B7E0AC3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8038" y="4694238"/>
              <a:ext cx="42863" cy="42863"/>
            </a:xfrm>
            <a:custGeom>
              <a:avLst/>
              <a:gdLst>
                <a:gd name="T0" fmla="*/ 5 w 6"/>
                <a:gd name="T1" fmla="*/ 3 h 6"/>
                <a:gd name="T2" fmla="*/ 4 w 6"/>
                <a:gd name="T3" fmla="*/ 3 h 6"/>
                <a:gd name="T4" fmla="*/ 5 w 6"/>
                <a:gd name="T5" fmla="*/ 3 h 6"/>
                <a:gd name="T6" fmla="*/ 5 w 6"/>
                <a:gd name="T7" fmla="*/ 2 h 6"/>
                <a:gd name="T8" fmla="*/ 6 w 6"/>
                <a:gd name="T9" fmla="*/ 1 h 6"/>
                <a:gd name="T10" fmla="*/ 4 w 6"/>
                <a:gd name="T11" fmla="*/ 0 h 6"/>
                <a:gd name="T12" fmla="*/ 3 w 6"/>
                <a:gd name="T13" fmla="*/ 1 h 6"/>
                <a:gd name="T14" fmla="*/ 1 w 6"/>
                <a:gd name="T15" fmla="*/ 2 h 6"/>
                <a:gd name="T16" fmla="*/ 0 w 6"/>
                <a:gd name="T17" fmla="*/ 3 h 6"/>
                <a:gd name="T18" fmla="*/ 1 w 6"/>
                <a:gd name="T19" fmla="*/ 3 h 6"/>
                <a:gd name="T20" fmla="*/ 2 w 6"/>
                <a:gd name="T21" fmla="*/ 2 h 6"/>
                <a:gd name="T22" fmla="*/ 3 w 6"/>
                <a:gd name="T23" fmla="*/ 2 h 6"/>
                <a:gd name="T24" fmla="*/ 3 w 6"/>
                <a:gd name="T25" fmla="*/ 2 h 6"/>
                <a:gd name="T26" fmla="*/ 3 w 6"/>
                <a:gd name="T27" fmla="*/ 3 h 6"/>
                <a:gd name="T28" fmla="*/ 3 w 6"/>
                <a:gd name="T29" fmla="*/ 3 h 6"/>
                <a:gd name="T30" fmla="*/ 2 w 6"/>
                <a:gd name="T31" fmla="*/ 3 h 6"/>
                <a:gd name="T32" fmla="*/ 2 w 6"/>
                <a:gd name="T33" fmla="*/ 4 h 6"/>
                <a:gd name="T34" fmla="*/ 2 w 6"/>
                <a:gd name="T35" fmla="*/ 5 h 6"/>
                <a:gd name="T36" fmla="*/ 3 w 6"/>
                <a:gd name="T37" fmla="*/ 5 h 6"/>
                <a:gd name="T38" fmla="*/ 4 w 6"/>
                <a:gd name="T39" fmla="*/ 5 h 6"/>
                <a:gd name="T40" fmla="*/ 5 w 6"/>
                <a:gd name="T4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5"/>
                    <a:pt x="2" y="5"/>
                  </a:cubicBezTo>
                  <a:cubicBezTo>
                    <a:pt x="2" y="6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5" y="4"/>
                    <a:pt x="5" y="4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51" name="Freeform 230">
              <a:extLst>
                <a:ext uri="{FF2B5EF4-FFF2-40B4-BE49-F238E27FC236}">
                  <a16:creationId xmlns:a16="http://schemas.microsoft.com/office/drawing/2014/main" id="{963F1B5D-C6FC-474F-8C30-FD83C45F56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338" y="4714875"/>
              <a:ext cx="20638" cy="22225"/>
            </a:xfrm>
            <a:custGeom>
              <a:avLst/>
              <a:gdLst>
                <a:gd name="T0" fmla="*/ 1 w 3"/>
                <a:gd name="T1" fmla="*/ 3 h 3"/>
                <a:gd name="T2" fmla="*/ 2 w 3"/>
                <a:gd name="T3" fmla="*/ 3 h 3"/>
                <a:gd name="T4" fmla="*/ 1 w 3"/>
                <a:gd name="T5" fmla="*/ 0 h 3"/>
                <a:gd name="T6" fmla="*/ 0 w 3"/>
                <a:gd name="T7" fmla="*/ 1 h 3"/>
                <a:gd name="T8" fmla="*/ 0 w 3"/>
                <a:gd name="T9" fmla="*/ 2 h 3"/>
                <a:gd name="T10" fmla="*/ 1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52" name="Freeform 231">
              <a:extLst>
                <a:ext uri="{FF2B5EF4-FFF2-40B4-BE49-F238E27FC236}">
                  <a16:creationId xmlns:a16="http://schemas.microsoft.com/office/drawing/2014/main" id="{C3F27B65-AE22-4AB1-BA80-8F026676F1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4700" y="4737100"/>
              <a:ext cx="53975" cy="55563"/>
            </a:xfrm>
            <a:custGeom>
              <a:avLst/>
              <a:gdLst>
                <a:gd name="T0" fmla="*/ 7 w 8"/>
                <a:gd name="T1" fmla="*/ 1 h 8"/>
                <a:gd name="T2" fmla="*/ 7 w 8"/>
                <a:gd name="T3" fmla="*/ 0 h 8"/>
                <a:gd name="T4" fmla="*/ 6 w 8"/>
                <a:gd name="T5" fmla="*/ 1 h 8"/>
                <a:gd name="T6" fmla="*/ 6 w 8"/>
                <a:gd name="T7" fmla="*/ 2 h 8"/>
                <a:gd name="T8" fmla="*/ 4 w 8"/>
                <a:gd name="T9" fmla="*/ 3 h 8"/>
                <a:gd name="T10" fmla="*/ 3 w 8"/>
                <a:gd name="T11" fmla="*/ 3 h 8"/>
                <a:gd name="T12" fmla="*/ 3 w 8"/>
                <a:gd name="T13" fmla="*/ 4 h 8"/>
                <a:gd name="T14" fmla="*/ 2 w 8"/>
                <a:gd name="T15" fmla="*/ 4 h 8"/>
                <a:gd name="T16" fmla="*/ 1 w 8"/>
                <a:gd name="T17" fmla="*/ 4 h 8"/>
                <a:gd name="T18" fmla="*/ 1 w 8"/>
                <a:gd name="T19" fmla="*/ 4 h 8"/>
                <a:gd name="T20" fmla="*/ 0 w 8"/>
                <a:gd name="T21" fmla="*/ 5 h 8"/>
                <a:gd name="T22" fmla="*/ 0 w 8"/>
                <a:gd name="T23" fmla="*/ 5 h 8"/>
                <a:gd name="T24" fmla="*/ 0 w 8"/>
                <a:gd name="T25" fmla="*/ 7 h 8"/>
                <a:gd name="T26" fmla="*/ 1 w 8"/>
                <a:gd name="T27" fmla="*/ 8 h 8"/>
                <a:gd name="T28" fmla="*/ 2 w 8"/>
                <a:gd name="T29" fmla="*/ 7 h 8"/>
                <a:gd name="T30" fmla="*/ 3 w 8"/>
                <a:gd name="T31" fmla="*/ 6 h 8"/>
                <a:gd name="T32" fmla="*/ 4 w 8"/>
                <a:gd name="T33" fmla="*/ 5 h 8"/>
                <a:gd name="T34" fmla="*/ 4 w 8"/>
                <a:gd name="T35" fmla="*/ 4 h 8"/>
                <a:gd name="T36" fmla="*/ 5 w 8"/>
                <a:gd name="T37" fmla="*/ 5 h 8"/>
                <a:gd name="T38" fmla="*/ 6 w 8"/>
                <a:gd name="T39" fmla="*/ 6 h 8"/>
                <a:gd name="T40" fmla="*/ 7 w 8"/>
                <a:gd name="T41" fmla="*/ 7 h 8"/>
                <a:gd name="T42" fmla="*/ 8 w 8"/>
                <a:gd name="T43" fmla="*/ 6 h 8"/>
                <a:gd name="T44" fmla="*/ 7 w 8"/>
                <a:gd name="T45" fmla="*/ 4 h 8"/>
                <a:gd name="T46" fmla="*/ 7 w 8"/>
                <a:gd name="T47" fmla="*/ 1 h 8"/>
                <a:gd name="T48" fmla="*/ 6 w 8"/>
                <a:gd name="T49" fmla="*/ 5 h 8"/>
                <a:gd name="T50" fmla="*/ 5 w 8"/>
                <a:gd name="T51" fmla="*/ 4 h 8"/>
                <a:gd name="T52" fmla="*/ 5 w 8"/>
                <a:gd name="T53" fmla="*/ 4 h 8"/>
                <a:gd name="T54" fmla="*/ 6 w 8"/>
                <a:gd name="T55" fmla="*/ 3 h 8"/>
                <a:gd name="T56" fmla="*/ 6 w 8"/>
                <a:gd name="T57" fmla="*/ 4 h 8"/>
                <a:gd name="T58" fmla="*/ 6 w 8"/>
                <a:gd name="T5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" h="8">
                  <a:moveTo>
                    <a:pt x="7" y="1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6" y="1"/>
                    <a:pt x="6" y="2"/>
                    <a:pt x="6" y="2"/>
                  </a:cubicBezTo>
                  <a:cubicBezTo>
                    <a:pt x="5" y="2"/>
                    <a:pt x="4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3" y="6"/>
                    <a:pt x="3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7"/>
                    <a:pt x="7" y="7"/>
                  </a:cubicBezTo>
                  <a:cubicBezTo>
                    <a:pt x="7" y="7"/>
                    <a:pt x="7" y="6"/>
                    <a:pt x="8" y="6"/>
                  </a:cubicBezTo>
                  <a:cubicBezTo>
                    <a:pt x="8" y="5"/>
                    <a:pt x="8" y="4"/>
                    <a:pt x="7" y="4"/>
                  </a:cubicBezTo>
                  <a:cubicBezTo>
                    <a:pt x="7" y="3"/>
                    <a:pt x="8" y="1"/>
                    <a:pt x="7" y="1"/>
                  </a:cubicBezTo>
                  <a:close/>
                  <a:moveTo>
                    <a:pt x="6" y="5"/>
                  </a:moveTo>
                  <a:cubicBezTo>
                    <a:pt x="6" y="5"/>
                    <a:pt x="6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3"/>
                    <a:pt x="6" y="3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53" name="Freeform 232">
              <a:extLst>
                <a:ext uri="{FF2B5EF4-FFF2-40B4-BE49-F238E27FC236}">
                  <a16:creationId xmlns:a16="http://schemas.microsoft.com/office/drawing/2014/main" id="{350299C6-B66D-4E77-A59E-25AF729F3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6613" y="4743450"/>
              <a:ext cx="14288" cy="34925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1 h 5"/>
                <a:gd name="T4" fmla="*/ 0 w 2"/>
                <a:gd name="T5" fmla="*/ 4 h 5"/>
                <a:gd name="T6" fmla="*/ 1 w 2"/>
                <a:gd name="T7" fmla="*/ 5 h 5"/>
                <a:gd name="T8" fmla="*/ 2 w 2"/>
                <a:gd name="T9" fmla="*/ 4 h 5"/>
                <a:gd name="T10" fmla="*/ 2 w 2"/>
                <a:gd name="T11" fmla="*/ 1 h 5"/>
                <a:gd name="T12" fmla="*/ 0 w 2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54" name="Freeform 233">
              <a:extLst>
                <a:ext uri="{FF2B5EF4-FFF2-40B4-BE49-F238E27FC236}">
                  <a16:creationId xmlns:a16="http://schemas.microsoft.com/office/drawing/2014/main" id="{3CA16A6B-A8D0-439E-AAAC-8D7DBF49D4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6300" y="3575050"/>
              <a:ext cx="2784475" cy="1266825"/>
            </a:xfrm>
            <a:custGeom>
              <a:avLst/>
              <a:gdLst>
                <a:gd name="T0" fmla="*/ 384 w 403"/>
                <a:gd name="T1" fmla="*/ 114 h 181"/>
                <a:gd name="T2" fmla="*/ 315 w 403"/>
                <a:gd name="T3" fmla="*/ 64 h 181"/>
                <a:gd name="T4" fmla="*/ 233 w 403"/>
                <a:gd name="T5" fmla="*/ 25 h 181"/>
                <a:gd name="T6" fmla="*/ 225 w 403"/>
                <a:gd name="T7" fmla="*/ 16 h 181"/>
                <a:gd name="T8" fmla="*/ 201 w 403"/>
                <a:gd name="T9" fmla="*/ 0 h 181"/>
                <a:gd name="T10" fmla="*/ 167 w 403"/>
                <a:gd name="T11" fmla="*/ 17 h 181"/>
                <a:gd name="T12" fmla="*/ 176 w 403"/>
                <a:gd name="T13" fmla="*/ 25 h 181"/>
                <a:gd name="T14" fmla="*/ 62 w 403"/>
                <a:gd name="T15" fmla="*/ 87 h 181"/>
                <a:gd name="T16" fmla="*/ 19 w 403"/>
                <a:gd name="T17" fmla="*/ 115 h 181"/>
                <a:gd name="T18" fmla="*/ 18 w 403"/>
                <a:gd name="T19" fmla="*/ 181 h 181"/>
                <a:gd name="T20" fmla="*/ 225 w 403"/>
                <a:gd name="T21" fmla="*/ 181 h 181"/>
                <a:gd name="T22" fmla="*/ 220 w 403"/>
                <a:gd name="T23" fmla="*/ 5 h 181"/>
                <a:gd name="T24" fmla="*/ 182 w 403"/>
                <a:gd name="T25" fmla="*/ 5 h 181"/>
                <a:gd name="T26" fmla="*/ 182 w 403"/>
                <a:gd name="T27" fmla="*/ 5 h 181"/>
                <a:gd name="T28" fmla="*/ 219 w 403"/>
                <a:gd name="T29" fmla="*/ 18 h 181"/>
                <a:gd name="T30" fmla="*/ 168 w 403"/>
                <a:gd name="T31" fmla="*/ 19 h 181"/>
                <a:gd name="T32" fmla="*/ 187 w 403"/>
                <a:gd name="T33" fmla="*/ 33 h 181"/>
                <a:gd name="T34" fmla="*/ 178 w 403"/>
                <a:gd name="T35" fmla="*/ 25 h 181"/>
                <a:gd name="T36" fmla="*/ 189 w 403"/>
                <a:gd name="T37" fmla="*/ 44 h 181"/>
                <a:gd name="T38" fmla="*/ 197 w 403"/>
                <a:gd name="T39" fmla="*/ 92 h 181"/>
                <a:gd name="T40" fmla="*/ 206 w 403"/>
                <a:gd name="T41" fmla="*/ 75 h 181"/>
                <a:gd name="T42" fmla="*/ 197 w 403"/>
                <a:gd name="T43" fmla="*/ 101 h 181"/>
                <a:gd name="T44" fmla="*/ 197 w 403"/>
                <a:gd name="T45" fmla="*/ 62 h 181"/>
                <a:gd name="T46" fmla="*/ 206 w 403"/>
                <a:gd name="T47" fmla="*/ 114 h 181"/>
                <a:gd name="T48" fmla="*/ 197 w 403"/>
                <a:gd name="T49" fmla="*/ 53 h 181"/>
                <a:gd name="T50" fmla="*/ 206 w 403"/>
                <a:gd name="T51" fmla="*/ 123 h 181"/>
                <a:gd name="T52" fmla="*/ 197 w 403"/>
                <a:gd name="T53" fmla="*/ 49 h 181"/>
                <a:gd name="T54" fmla="*/ 195 w 403"/>
                <a:gd name="T55" fmla="*/ 52 h 181"/>
                <a:gd name="T56" fmla="*/ 195 w 403"/>
                <a:gd name="T57" fmla="*/ 61 h 181"/>
                <a:gd name="T58" fmla="*/ 195 w 403"/>
                <a:gd name="T59" fmla="*/ 83 h 181"/>
                <a:gd name="T60" fmla="*/ 195 w 403"/>
                <a:gd name="T61" fmla="*/ 102 h 181"/>
                <a:gd name="T62" fmla="*/ 195 w 403"/>
                <a:gd name="T63" fmla="*/ 115 h 181"/>
                <a:gd name="T64" fmla="*/ 189 w 403"/>
                <a:gd name="T65" fmla="*/ 140 h 181"/>
                <a:gd name="T66" fmla="*/ 197 w 403"/>
                <a:gd name="T67" fmla="*/ 140 h 181"/>
                <a:gd name="T68" fmla="*/ 208 w 403"/>
                <a:gd name="T69" fmla="*/ 140 h 181"/>
                <a:gd name="T70" fmla="*/ 214 w 403"/>
                <a:gd name="T71" fmla="*/ 33 h 181"/>
                <a:gd name="T72" fmla="*/ 189 w 403"/>
                <a:gd name="T73" fmla="*/ 145 h 181"/>
                <a:gd name="T74" fmla="*/ 216 w 403"/>
                <a:gd name="T75" fmla="*/ 179 h 181"/>
                <a:gd name="T76" fmla="*/ 227 w 403"/>
                <a:gd name="T77" fmla="*/ 179 h 181"/>
                <a:gd name="T78" fmla="*/ 382 w 403"/>
                <a:gd name="T79" fmla="*/ 115 h 181"/>
                <a:gd name="T80" fmla="*/ 227 w 403"/>
                <a:gd name="T81" fmla="*/ 72 h 181"/>
                <a:gd name="T82" fmla="*/ 384 w 403"/>
                <a:gd name="T83" fmla="*/ 113 h 181"/>
                <a:gd name="T84" fmla="*/ 341 w 403"/>
                <a:gd name="T85" fmla="*/ 89 h 181"/>
                <a:gd name="T86" fmla="*/ 315 w 403"/>
                <a:gd name="T87" fmla="*/ 70 h 181"/>
                <a:gd name="T88" fmla="*/ 310 w 403"/>
                <a:gd name="T89" fmla="*/ 67 h 181"/>
                <a:gd name="T90" fmla="*/ 93 w 403"/>
                <a:gd name="T91" fmla="*/ 67 h 181"/>
                <a:gd name="T92" fmla="*/ 65 w 403"/>
                <a:gd name="T93" fmla="*/ 90 h 181"/>
                <a:gd name="T94" fmla="*/ 8 w 403"/>
                <a:gd name="T95" fmla="*/ 107 h 181"/>
                <a:gd name="T96" fmla="*/ 176 w 403"/>
                <a:gd name="T97" fmla="*/ 113 h 181"/>
                <a:gd name="T98" fmla="*/ 21 w 403"/>
                <a:gd name="T99" fmla="*/ 117 h 181"/>
                <a:gd name="T100" fmla="*/ 176 w 403"/>
                <a:gd name="T101" fmla="*/ 179 h 181"/>
                <a:gd name="T102" fmla="*/ 214 w 403"/>
                <a:gd name="T103" fmla="*/ 14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3" h="181">
                  <a:moveTo>
                    <a:pt x="384" y="179"/>
                  </a:moveTo>
                  <a:cubicBezTo>
                    <a:pt x="384" y="179"/>
                    <a:pt x="384" y="179"/>
                    <a:pt x="384" y="179"/>
                  </a:cubicBezTo>
                  <a:cubicBezTo>
                    <a:pt x="384" y="115"/>
                    <a:pt x="384" y="115"/>
                    <a:pt x="384" y="115"/>
                  </a:cubicBezTo>
                  <a:cubicBezTo>
                    <a:pt x="384" y="115"/>
                    <a:pt x="384" y="115"/>
                    <a:pt x="384" y="115"/>
                  </a:cubicBezTo>
                  <a:cubicBezTo>
                    <a:pt x="384" y="115"/>
                    <a:pt x="384" y="115"/>
                    <a:pt x="384" y="114"/>
                  </a:cubicBezTo>
                  <a:cubicBezTo>
                    <a:pt x="403" y="105"/>
                    <a:pt x="403" y="105"/>
                    <a:pt x="403" y="105"/>
                  </a:cubicBezTo>
                  <a:cubicBezTo>
                    <a:pt x="403" y="104"/>
                    <a:pt x="403" y="104"/>
                    <a:pt x="403" y="104"/>
                  </a:cubicBezTo>
                  <a:cubicBezTo>
                    <a:pt x="403" y="103"/>
                    <a:pt x="403" y="103"/>
                    <a:pt x="403" y="103"/>
                  </a:cubicBezTo>
                  <a:cubicBezTo>
                    <a:pt x="341" y="87"/>
                    <a:pt x="341" y="87"/>
                    <a:pt x="341" y="87"/>
                  </a:cubicBezTo>
                  <a:cubicBezTo>
                    <a:pt x="315" y="64"/>
                    <a:pt x="315" y="64"/>
                    <a:pt x="315" y="64"/>
                  </a:cubicBezTo>
                  <a:cubicBezTo>
                    <a:pt x="315" y="63"/>
                    <a:pt x="315" y="63"/>
                    <a:pt x="314" y="63"/>
                  </a:cubicBezTo>
                  <a:cubicBezTo>
                    <a:pt x="310" y="65"/>
                    <a:pt x="310" y="65"/>
                    <a:pt x="310" y="65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25"/>
                    <a:pt x="227" y="25"/>
                    <a:pt x="227" y="25"/>
                  </a:cubicBezTo>
                  <a:cubicBezTo>
                    <a:pt x="233" y="25"/>
                    <a:pt x="233" y="25"/>
                    <a:pt x="233" y="25"/>
                  </a:cubicBezTo>
                  <a:cubicBezTo>
                    <a:pt x="233" y="25"/>
                    <a:pt x="234" y="25"/>
                    <a:pt x="234" y="24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7" y="17"/>
                    <a:pt x="237" y="16"/>
                  </a:cubicBezTo>
                  <a:cubicBezTo>
                    <a:pt x="237" y="16"/>
                    <a:pt x="237" y="16"/>
                    <a:pt x="236" y="16"/>
                  </a:cubicBezTo>
                  <a:cubicBezTo>
                    <a:pt x="225" y="16"/>
                    <a:pt x="225" y="16"/>
                    <a:pt x="225" y="16"/>
                  </a:cubicBezTo>
                  <a:cubicBezTo>
                    <a:pt x="222" y="4"/>
                    <a:pt x="222" y="4"/>
                    <a:pt x="222" y="4"/>
                  </a:cubicBezTo>
                  <a:cubicBezTo>
                    <a:pt x="222" y="4"/>
                    <a:pt x="222" y="3"/>
                    <a:pt x="221" y="3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02" y="0"/>
                    <a:pt x="202" y="0"/>
                    <a:pt x="201" y="0"/>
                  </a:cubicBezTo>
                  <a:cubicBezTo>
                    <a:pt x="198" y="3"/>
                    <a:pt x="198" y="3"/>
                    <a:pt x="198" y="3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4"/>
                    <a:pt x="180" y="4"/>
                  </a:cubicBezTo>
                  <a:cubicBezTo>
                    <a:pt x="178" y="17"/>
                    <a:pt x="178" y="17"/>
                    <a:pt x="178" y="17"/>
                  </a:cubicBezTo>
                  <a:cubicBezTo>
                    <a:pt x="167" y="17"/>
                    <a:pt x="167" y="17"/>
                    <a:pt x="167" y="17"/>
                  </a:cubicBezTo>
                  <a:cubicBezTo>
                    <a:pt x="166" y="17"/>
                    <a:pt x="166" y="17"/>
                    <a:pt x="166" y="17"/>
                  </a:cubicBezTo>
                  <a:cubicBezTo>
                    <a:pt x="165" y="17"/>
                    <a:pt x="165" y="18"/>
                    <a:pt x="166" y="18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69" y="25"/>
                    <a:pt x="170" y="25"/>
                    <a:pt x="170" y="25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6" y="65"/>
                    <a:pt x="176" y="65"/>
                    <a:pt x="176" y="65"/>
                  </a:cubicBezTo>
                  <a:cubicBezTo>
                    <a:pt x="93" y="65"/>
                    <a:pt x="93" y="65"/>
                    <a:pt x="93" y="65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8" y="63"/>
                    <a:pt x="88" y="63"/>
                    <a:pt x="88" y="64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5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9" y="179"/>
                    <a:pt x="19" y="179"/>
                    <a:pt x="19" y="179"/>
                  </a:cubicBezTo>
                  <a:cubicBezTo>
                    <a:pt x="18" y="179"/>
                    <a:pt x="18" y="179"/>
                    <a:pt x="18" y="179"/>
                  </a:cubicBezTo>
                  <a:cubicBezTo>
                    <a:pt x="18" y="179"/>
                    <a:pt x="17" y="179"/>
                    <a:pt x="17" y="180"/>
                  </a:cubicBezTo>
                  <a:cubicBezTo>
                    <a:pt x="17" y="181"/>
                    <a:pt x="18" y="181"/>
                    <a:pt x="18" y="181"/>
                  </a:cubicBezTo>
                  <a:cubicBezTo>
                    <a:pt x="178" y="181"/>
                    <a:pt x="178" y="181"/>
                    <a:pt x="178" y="181"/>
                  </a:cubicBezTo>
                  <a:cubicBezTo>
                    <a:pt x="179" y="181"/>
                    <a:pt x="179" y="181"/>
                    <a:pt x="179" y="181"/>
                  </a:cubicBezTo>
                  <a:cubicBezTo>
                    <a:pt x="188" y="181"/>
                    <a:pt x="188" y="181"/>
                    <a:pt x="188" y="181"/>
                  </a:cubicBezTo>
                  <a:cubicBezTo>
                    <a:pt x="215" y="181"/>
                    <a:pt x="215" y="181"/>
                    <a:pt x="215" y="181"/>
                  </a:cubicBezTo>
                  <a:cubicBezTo>
                    <a:pt x="225" y="181"/>
                    <a:pt x="225" y="181"/>
                    <a:pt x="225" y="181"/>
                  </a:cubicBezTo>
                  <a:cubicBezTo>
                    <a:pt x="225" y="181"/>
                    <a:pt x="225" y="181"/>
                    <a:pt x="225" y="181"/>
                  </a:cubicBezTo>
                  <a:cubicBezTo>
                    <a:pt x="384" y="181"/>
                    <a:pt x="384" y="181"/>
                    <a:pt x="384" y="181"/>
                  </a:cubicBezTo>
                  <a:cubicBezTo>
                    <a:pt x="384" y="181"/>
                    <a:pt x="385" y="181"/>
                    <a:pt x="385" y="180"/>
                  </a:cubicBezTo>
                  <a:cubicBezTo>
                    <a:pt x="385" y="179"/>
                    <a:pt x="384" y="179"/>
                    <a:pt x="384" y="179"/>
                  </a:cubicBezTo>
                  <a:close/>
                  <a:moveTo>
                    <a:pt x="220" y="5"/>
                  </a:moveTo>
                  <a:cubicBezTo>
                    <a:pt x="223" y="16"/>
                    <a:pt x="223" y="16"/>
                    <a:pt x="223" y="16"/>
                  </a:cubicBezTo>
                  <a:cubicBezTo>
                    <a:pt x="220" y="16"/>
                    <a:pt x="220" y="16"/>
                    <a:pt x="220" y="16"/>
                  </a:cubicBezTo>
                  <a:cubicBezTo>
                    <a:pt x="208" y="5"/>
                    <a:pt x="208" y="5"/>
                    <a:pt x="208" y="5"/>
                  </a:cubicBezTo>
                  <a:lnTo>
                    <a:pt x="220" y="5"/>
                  </a:lnTo>
                  <a:close/>
                  <a:moveTo>
                    <a:pt x="182" y="5"/>
                  </a:moveTo>
                  <a:cubicBezTo>
                    <a:pt x="196" y="5"/>
                    <a:pt x="196" y="5"/>
                    <a:pt x="196" y="5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0" y="16"/>
                    <a:pt x="180" y="16"/>
                    <a:pt x="180" y="16"/>
                  </a:cubicBezTo>
                  <a:lnTo>
                    <a:pt x="182" y="5"/>
                  </a:lnTo>
                  <a:close/>
                  <a:moveTo>
                    <a:pt x="168" y="19"/>
                  </a:moveTo>
                  <a:cubicBezTo>
                    <a:pt x="185" y="19"/>
                    <a:pt x="185" y="19"/>
                    <a:pt x="185" y="19"/>
                  </a:cubicBezTo>
                  <a:cubicBezTo>
                    <a:pt x="185" y="19"/>
                    <a:pt x="185" y="19"/>
                    <a:pt x="185" y="18"/>
                  </a:cubicBezTo>
                  <a:cubicBezTo>
                    <a:pt x="202" y="2"/>
                    <a:pt x="202" y="2"/>
                    <a:pt x="202" y="2"/>
                  </a:cubicBezTo>
                  <a:cubicBezTo>
                    <a:pt x="219" y="18"/>
                    <a:pt x="219" y="18"/>
                    <a:pt x="219" y="18"/>
                  </a:cubicBezTo>
                  <a:cubicBezTo>
                    <a:pt x="219" y="18"/>
                    <a:pt x="219" y="18"/>
                    <a:pt x="219" y="18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2" y="23"/>
                    <a:pt x="232" y="23"/>
                    <a:pt x="232" y="23"/>
                  </a:cubicBezTo>
                  <a:cubicBezTo>
                    <a:pt x="170" y="23"/>
                    <a:pt x="170" y="23"/>
                    <a:pt x="170" y="23"/>
                  </a:cubicBezTo>
                  <a:lnTo>
                    <a:pt x="168" y="19"/>
                  </a:lnTo>
                  <a:close/>
                  <a:moveTo>
                    <a:pt x="179" y="179"/>
                  </a:moveTo>
                  <a:cubicBezTo>
                    <a:pt x="179" y="179"/>
                    <a:pt x="179" y="179"/>
                    <a:pt x="178" y="179"/>
                  </a:cubicBezTo>
                  <a:cubicBezTo>
                    <a:pt x="178" y="179"/>
                    <a:pt x="178" y="179"/>
                    <a:pt x="178" y="179"/>
                  </a:cubicBezTo>
                  <a:cubicBezTo>
                    <a:pt x="178" y="33"/>
                    <a:pt x="178" y="33"/>
                    <a:pt x="178" y="33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179"/>
                    <a:pt x="187" y="179"/>
                    <a:pt x="187" y="179"/>
                  </a:cubicBezTo>
                  <a:lnTo>
                    <a:pt x="179" y="179"/>
                  </a:lnTo>
                  <a:close/>
                  <a:moveTo>
                    <a:pt x="225" y="31"/>
                  </a:moveTo>
                  <a:cubicBezTo>
                    <a:pt x="178" y="31"/>
                    <a:pt x="178" y="31"/>
                    <a:pt x="178" y="31"/>
                  </a:cubicBezTo>
                  <a:cubicBezTo>
                    <a:pt x="178" y="25"/>
                    <a:pt x="178" y="25"/>
                    <a:pt x="178" y="25"/>
                  </a:cubicBezTo>
                  <a:cubicBezTo>
                    <a:pt x="225" y="25"/>
                    <a:pt x="225" y="25"/>
                    <a:pt x="225" y="25"/>
                  </a:cubicBezTo>
                  <a:lnTo>
                    <a:pt x="225" y="31"/>
                  </a:lnTo>
                  <a:close/>
                  <a:moveTo>
                    <a:pt x="214" y="47"/>
                  </a:moveTo>
                  <a:cubicBezTo>
                    <a:pt x="189" y="47"/>
                    <a:pt x="189" y="47"/>
                    <a:pt x="189" y="47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214" y="44"/>
                    <a:pt x="214" y="44"/>
                    <a:pt x="214" y="44"/>
                  </a:cubicBezTo>
                  <a:lnTo>
                    <a:pt x="214" y="47"/>
                  </a:lnTo>
                  <a:close/>
                  <a:moveTo>
                    <a:pt x="206" y="84"/>
                  </a:moveTo>
                  <a:cubicBezTo>
                    <a:pt x="206" y="92"/>
                    <a:pt x="206" y="92"/>
                    <a:pt x="206" y="92"/>
                  </a:cubicBezTo>
                  <a:cubicBezTo>
                    <a:pt x="197" y="92"/>
                    <a:pt x="197" y="92"/>
                    <a:pt x="197" y="92"/>
                  </a:cubicBezTo>
                  <a:cubicBezTo>
                    <a:pt x="197" y="84"/>
                    <a:pt x="197" y="84"/>
                    <a:pt x="197" y="84"/>
                  </a:cubicBezTo>
                  <a:lnTo>
                    <a:pt x="206" y="84"/>
                  </a:lnTo>
                  <a:close/>
                  <a:moveTo>
                    <a:pt x="197" y="82"/>
                  </a:moveTo>
                  <a:cubicBezTo>
                    <a:pt x="197" y="75"/>
                    <a:pt x="197" y="75"/>
                    <a:pt x="197" y="75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6" y="82"/>
                    <a:pt x="206" y="82"/>
                    <a:pt x="206" y="82"/>
                  </a:cubicBezTo>
                  <a:lnTo>
                    <a:pt x="197" y="82"/>
                  </a:lnTo>
                  <a:close/>
                  <a:moveTo>
                    <a:pt x="206" y="94"/>
                  </a:moveTo>
                  <a:cubicBezTo>
                    <a:pt x="206" y="101"/>
                    <a:pt x="206" y="101"/>
                    <a:pt x="206" y="101"/>
                  </a:cubicBezTo>
                  <a:cubicBezTo>
                    <a:pt x="197" y="101"/>
                    <a:pt x="197" y="101"/>
                    <a:pt x="197" y="101"/>
                  </a:cubicBezTo>
                  <a:cubicBezTo>
                    <a:pt x="197" y="94"/>
                    <a:pt x="197" y="94"/>
                    <a:pt x="197" y="94"/>
                  </a:cubicBezTo>
                  <a:lnTo>
                    <a:pt x="206" y="94"/>
                  </a:lnTo>
                  <a:close/>
                  <a:moveTo>
                    <a:pt x="206" y="73"/>
                  </a:moveTo>
                  <a:cubicBezTo>
                    <a:pt x="197" y="73"/>
                    <a:pt x="197" y="73"/>
                    <a:pt x="197" y="73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206" y="62"/>
                    <a:pt x="206" y="62"/>
                    <a:pt x="206" y="62"/>
                  </a:cubicBezTo>
                  <a:lnTo>
                    <a:pt x="206" y="73"/>
                  </a:lnTo>
                  <a:close/>
                  <a:moveTo>
                    <a:pt x="197" y="103"/>
                  </a:moveTo>
                  <a:cubicBezTo>
                    <a:pt x="206" y="103"/>
                    <a:pt x="206" y="103"/>
                    <a:pt x="206" y="103"/>
                  </a:cubicBezTo>
                  <a:cubicBezTo>
                    <a:pt x="206" y="114"/>
                    <a:pt x="206" y="114"/>
                    <a:pt x="206" y="114"/>
                  </a:cubicBezTo>
                  <a:cubicBezTo>
                    <a:pt x="197" y="114"/>
                    <a:pt x="197" y="114"/>
                    <a:pt x="197" y="114"/>
                  </a:cubicBezTo>
                  <a:lnTo>
                    <a:pt x="197" y="103"/>
                  </a:lnTo>
                  <a:close/>
                  <a:moveTo>
                    <a:pt x="206" y="60"/>
                  </a:moveTo>
                  <a:cubicBezTo>
                    <a:pt x="197" y="60"/>
                    <a:pt x="197" y="60"/>
                    <a:pt x="197" y="60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06" y="53"/>
                    <a:pt x="206" y="53"/>
                    <a:pt x="206" y="53"/>
                  </a:cubicBezTo>
                  <a:lnTo>
                    <a:pt x="206" y="60"/>
                  </a:lnTo>
                  <a:close/>
                  <a:moveTo>
                    <a:pt x="197" y="116"/>
                  </a:moveTo>
                  <a:cubicBezTo>
                    <a:pt x="206" y="116"/>
                    <a:pt x="206" y="116"/>
                    <a:pt x="206" y="116"/>
                  </a:cubicBezTo>
                  <a:cubicBezTo>
                    <a:pt x="206" y="123"/>
                    <a:pt x="206" y="123"/>
                    <a:pt x="206" y="123"/>
                  </a:cubicBezTo>
                  <a:cubicBezTo>
                    <a:pt x="197" y="123"/>
                    <a:pt x="197" y="123"/>
                    <a:pt x="197" y="123"/>
                  </a:cubicBezTo>
                  <a:lnTo>
                    <a:pt x="197" y="116"/>
                  </a:lnTo>
                  <a:close/>
                  <a:moveTo>
                    <a:pt x="206" y="51"/>
                  </a:moveTo>
                  <a:cubicBezTo>
                    <a:pt x="197" y="51"/>
                    <a:pt x="197" y="51"/>
                    <a:pt x="197" y="51"/>
                  </a:cubicBezTo>
                  <a:cubicBezTo>
                    <a:pt x="197" y="49"/>
                    <a:pt x="197" y="49"/>
                    <a:pt x="197" y="49"/>
                  </a:cubicBezTo>
                  <a:cubicBezTo>
                    <a:pt x="206" y="49"/>
                    <a:pt x="206" y="49"/>
                    <a:pt x="206" y="49"/>
                  </a:cubicBezTo>
                  <a:lnTo>
                    <a:pt x="206" y="51"/>
                  </a:lnTo>
                  <a:close/>
                  <a:moveTo>
                    <a:pt x="189" y="49"/>
                  </a:moveTo>
                  <a:cubicBezTo>
                    <a:pt x="195" y="49"/>
                    <a:pt x="195" y="49"/>
                    <a:pt x="195" y="49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5" y="74"/>
                    <a:pt x="195" y="74"/>
                    <a:pt x="195" y="74"/>
                  </a:cubicBezTo>
                  <a:cubicBezTo>
                    <a:pt x="195" y="74"/>
                    <a:pt x="195" y="74"/>
                    <a:pt x="195" y="74"/>
                  </a:cubicBezTo>
                  <a:cubicBezTo>
                    <a:pt x="195" y="74"/>
                    <a:pt x="195" y="74"/>
                    <a:pt x="195" y="74"/>
                  </a:cubicBezTo>
                  <a:cubicBezTo>
                    <a:pt x="195" y="83"/>
                    <a:pt x="195" y="83"/>
                    <a:pt x="195" y="83"/>
                  </a:cubicBezTo>
                  <a:cubicBezTo>
                    <a:pt x="195" y="83"/>
                    <a:pt x="195" y="83"/>
                    <a:pt x="195" y="83"/>
                  </a:cubicBezTo>
                  <a:cubicBezTo>
                    <a:pt x="195" y="83"/>
                    <a:pt x="195" y="83"/>
                    <a:pt x="195" y="83"/>
                  </a:cubicBezTo>
                  <a:cubicBezTo>
                    <a:pt x="195" y="93"/>
                    <a:pt x="195" y="93"/>
                    <a:pt x="195" y="93"/>
                  </a:cubicBezTo>
                  <a:cubicBezTo>
                    <a:pt x="195" y="93"/>
                    <a:pt x="195" y="93"/>
                    <a:pt x="195" y="93"/>
                  </a:cubicBezTo>
                  <a:cubicBezTo>
                    <a:pt x="195" y="94"/>
                    <a:pt x="195" y="94"/>
                    <a:pt x="195" y="94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95" y="115"/>
                    <a:pt x="195" y="115"/>
                    <a:pt x="195" y="115"/>
                  </a:cubicBezTo>
                  <a:cubicBezTo>
                    <a:pt x="195" y="115"/>
                    <a:pt x="195" y="115"/>
                    <a:pt x="195" y="115"/>
                  </a:cubicBezTo>
                  <a:cubicBezTo>
                    <a:pt x="195" y="115"/>
                    <a:pt x="195" y="115"/>
                    <a:pt x="195" y="115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89" y="140"/>
                    <a:pt x="189" y="140"/>
                    <a:pt x="189" y="140"/>
                  </a:cubicBezTo>
                  <a:lnTo>
                    <a:pt x="189" y="49"/>
                  </a:lnTo>
                  <a:close/>
                  <a:moveTo>
                    <a:pt x="197" y="125"/>
                  </a:moveTo>
                  <a:cubicBezTo>
                    <a:pt x="206" y="125"/>
                    <a:pt x="206" y="125"/>
                    <a:pt x="206" y="125"/>
                  </a:cubicBezTo>
                  <a:cubicBezTo>
                    <a:pt x="206" y="140"/>
                    <a:pt x="206" y="140"/>
                    <a:pt x="206" y="140"/>
                  </a:cubicBezTo>
                  <a:cubicBezTo>
                    <a:pt x="197" y="140"/>
                    <a:pt x="197" y="140"/>
                    <a:pt x="197" y="140"/>
                  </a:cubicBezTo>
                  <a:lnTo>
                    <a:pt x="197" y="125"/>
                  </a:lnTo>
                  <a:close/>
                  <a:moveTo>
                    <a:pt x="208" y="49"/>
                  </a:moveTo>
                  <a:cubicBezTo>
                    <a:pt x="214" y="49"/>
                    <a:pt x="214" y="49"/>
                    <a:pt x="214" y="49"/>
                  </a:cubicBezTo>
                  <a:cubicBezTo>
                    <a:pt x="214" y="140"/>
                    <a:pt x="214" y="140"/>
                    <a:pt x="214" y="140"/>
                  </a:cubicBezTo>
                  <a:cubicBezTo>
                    <a:pt x="208" y="140"/>
                    <a:pt x="208" y="140"/>
                    <a:pt x="208" y="140"/>
                  </a:cubicBezTo>
                  <a:lnTo>
                    <a:pt x="208" y="49"/>
                  </a:lnTo>
                  <a:close/>
                  <a:moveTo>
                    <a:pt x="214" y="42"/>
                  </a:moveTo>
                  <a:cubicBezTo>
                    <a:pt x="189" y="42"/>
                    <a:pt x="189" y="42"/>
                    <a:pt x="189" y="42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214" y="33"/>
                    <a:pt x="214" y="33"/>
                    <a:pt x="214" y="33"/>
                  </a:cubicBezTo>
                  <a:lnTo>
                    <a:pt x="214" y="42"/>
                  </a:lnTo>
                  <a:close/>
                  <a:moveTo>
                    <a:pt x="189" y="142"/>
                  </a:moveTo>
                  <a:cubicBezTo>
                    <a:pt x="214" y="142"/>
                    <a:pt x="214" y="142"/>
                    <a:pt x="214" y="142"/>
                  </a:cubicBezTo>
                  <a:cubicBezTo>
                    <a:pt x="214" y="145"/>
                    <a:pt x="214" y="145"/>
                    <a:pt x="214" y="145"/>
                  </a:cubicBezTo>
                  <a:cubicBezTo>
                    <a:pt x="189" y="145"/>
                    <a:pt x="189" y="145"/>
                    <a:pt x="189" y="145"/>
                  </a:cubicBezTo>
                  <a:lnTo>
                    <a:pt x="189" y="142"/>
                  </a:lnTo>
                  <a:close/>
                  <a:moveTo>
                    <a:pt x="216" y="33"/>
                  </a:moveTo>
                  <a:cubicBezTo>
                    <a:pt x="225" y="33"/>
                    <a:pt x="225" y="33"/>
                    <a:pt x="225" y="33"/>
                  </a:cubicBezTo>
                  <a:cubicBezTo>
                    <a:pt x="225" y="179"/>
                    <a:pt x="225" y="179"/>
                    <a:pt x="225" y="179"/>
                  </a:cubicBezTo>
                  <a:cubicBezTo>
                    <a:pt x="216" y="179"/>
                    <a:pt x="216" y="179"/>
                    <a:pt x="216" y="179"/>
                  </a:cubicBezTo>
                  <a:lnTo>
                    <a:pt x="216" y="33"/>
                  </a:lnTo>
                  <a:close/>
                  <a:moveTo>
                    <a:pt x="227" y="119"/>
                  </a:moveTo>
                  <a:cubicBezTo>
                    <a:pt x="382" y="119"/>
                    <a:pt x="382" y="119"/>
                    <a:pt x="382" y="119"/>
                  </a:cubicBezTo>
                  <a:cubicBezTo>
                    <a:pt x="382" y="179"/>
                    <a:pt x="382" y="179"/>
                    <a:pt x="382" y="179"/>
                  </a:cubicBezTo>
                  <a:cubicBezTo>
                    <a:pt x="227" y="179"/>
                    <a:pt x="227" y="179"/>
                    <a:pt x="227" y="179"/>
                  </a:cubicBezTo>
                  <a:lnTo>
                    <a:pt x="227" y="119"/>
                  </a:lnTo>
                  <a:close/>
                  <a:moveTo>
                    <a:pt x="382" y="117"/>
                  </a:moveTo>
                  <a:cubicBezTo>
                    <a:pt x="227" y="117"/>
                    <a:pt x="227" y="117"/>
                    <a:pt x="227" y="117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382" y="115"/>
                    <a:pt x="382" y="115"/>
                    <a:pt x="382" y="115"/>
                  </a:cubicBezTo>
                  <a:lnTo>
                    <a:pt x="382" y="117"/>
                  </a:lnTo>
                  <a:close/>
                  <a:moveTo>
                    <a:pt x="384" y="113"/>
                  </a:moveTo>
                  <a:cubicBezTo>
                    <a:pt x="227" y="113"/>
                    <a:pt x="227" y="113"/>
                    <a:pt x="227" y="113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314" y="72"/>
                    <a:pt x="314" y="72"/>
                    <a:pt x="314" y="72"/>
                  </a:cubicBezTo>
                  <a:cubicBezTo>
                    <a:pt x="336" y="92"/>
                    <a:pt x="336" y="92"/>
                    <a:pt x="336" y="92"/>
                  </a:cubicBezTo>
                  <a:cubicBezTo>
                    <a:pt x="337" y="92"/>
                    <a:pt x="337" y="92"/>
                    <a:pt x="337" y="92"/>
                  </a:cubicBezTo>
                  <a:cubicBezTo>
                    <a:pt x="394" y="107"/>
                    <a:pt x="394" y="107"/>
                    <a:pt x="394" y="107"/>
                  </a:cubicBezTo>
                  <a:lnTo>
                    <a:pt x="384" y="113"/>
                  </a:lnTo>
                  <a:close/>
                  <a:moveTo>
                    <a:pt x="310" y="67"/>
                  </a:moveTo>
                  <a:cubicBezTo>
                    <a:pt x="310" y="67"/>
                    <a:pt x="310" y="67"/>
                    <a:pt x="310" y="67"/>
                  </a:cubicBezTo>
                  <a:cubicBezTo>
                    <a:pt x="314" y="66"/>
                    <a:pt x="314" y="66"/>
                    <a:pt x="314" y="66"/>
                  </a:cubicBezTo>
                  <a:cubicBezTo>
                    <a:pt x="340" y="89"/>
                    <a:pt x="340" y="89"/>
                    <a:pt x="340" y="89"/>
                  </a:cubicBezTo>
                  <a:cubicBezTo>
                    <a:pt x="340" y="89"/>
                    <a:pt x="340" y="89"/>
                    <a:pt x="341" y="89"/>
                  </a:cubicBezTo>
                  <a:cubicBezTo>
                    <a:pt x="400" y="104"/>
                    <a:pt x="400" y="104"/>
                    <a:pt x="400" y="104"/>
                  </a:cubicBezTo>
                  <a:cubicBezTo>
                    <a:pt x="397" y="105"/>
                    <a:pt x="397" y="105"/>
                    <a:pt x="397" y="105"/>
                  </a:cubicBezTo>
                  <a:cubicBezTo>
                    <a:pt x="397" y="105"/>
                    <a:pt x="397" y="105"/>
                    <a:pt x="397" y="105"/>
                  </a:cubicBezTo>
                  <a:cubicBezTo>
                    <a:pt x="338" y="90"/>
                    <a:pt x="338" y="90"/>
                    <a:pt x="338" y="90"/>
                  </a:cubicBezTo>
                  <a:cubicBezTo>
                    <a:pt x="315" y="70"/>
                    <a:pt x="315" y="70"/>
                    <a:pt x="315" y="70"/>
                  </a:cubicBezTo>
                  <a:cubicBezTo>
                    <a:pt x="315" y="70"/>
                    <a:pt x="315" y="70"/>
                    <a:pt x="314" y="70"/>
                  </a:cubicBezTo>
                  <a:cubicBezTo>
                    <a:pt x="227" y="70"/>
                    <a:pt x="227" y="70"/>
                    <a:pt x="227" y="70"/>
                  </a:cubicBezTo>
                  <a:cubicBezTo>
                    <a:pt x="227" y="70"/>
                    <a:pt x="227" y="70"/>
                    <a:pt x="227" y="70"/>
                  </a:cubicBezTo>
                  <a:cubicBezTo>
                    <a:pt x="227" y="67"/>
                    <a:pt x="227" y="67"/>
                    <a:pt x="227" y="67"/>
                  </a:cubicBezTo>
                  <a:lnTo>
                    <a:pt x="310" y="67"/>
                  </a:lnTo>
                  <a:close/>
                  <a:moveTo>
                    <a:pt x="62" y="89"/>
                  </a:moveTo>
                  <a:cubicBezTo>
                    <a:pt x="63" y="89"/>
                    <a:pt x="63" y="89"/>
                    <a:pt x="63" y="89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176" y="67"/>
                    <a:pt x="176" y="67"/>
                    <a:pt x="176" y="67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3" y="104"/>
                    <a:pt x="3" y="104"/>
                    <a:pt x="3" y="104"/>
                  </a:cubicBezTo>
                  <a:lnTo>
                    <a:pt x="62" y="89"/>
                  </a:lnTo>
                  <a:close/>
                  <a:moveTo>
                    <a:pt x="8" y="107"/>
                  </a:moveTo>
                  <a:cubicBezTo>
                    <a:pt x="66" y="92"/>
                    <a:pt x="66" y="92"/>
                    <a:pt x="66" y="92"/>
                  </a:cubicBezTo>
                  <a:cubicBezTo>
                    <a:pt x="66" y="92"/>
                    <a:pt x="66" y="92"/>
                    <a:pt x="66" y="9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176" y="72"/>
                    <a:pt x="176" y="72"/>
                    <a:pt x="176" y="72"/>
                  </a:cubicBezTo>
                  <a:cubicBezTo>
                    <a:pt x="176" y="113"/>
                    <a:pt x="176" y="113"/>
                    <a:pt x="176" y="113"/>
                  </a:cubicBezTo>
                  <a:cubicBezTo>
                    <a:pt x="19" y="113"/>
                    <a:pt x="19" y="113"/>
                    <a:pt x="19" y="113"/>
                  </a:cubicBezTo>
                  <a:lnTo>
                    <a:pt x="8" y="107"/>
                  </a:lnTo>
                  <a:close/>
                  <a:moveTo>
                    <a:pt x="176" y="115"/>
                  </a:moveTo>
                  <a:cubicBezTo>
                    <a:pt x="176" y="117"/>
                    <a:pt x="176" y="117"/>
                    <a:pt x="176" y="117"/>
                  </a:cubicBezTo>
                  <a:cubicBezTo>
                    <a:pt x="21" y="117"/>
                    <a:pt x="21" y="117"/>
                    <a:pt x="21" y="117"/>
                  </a:cubicBezTo>
                  <a:cubicBezTo>
                    <a:pt x="21" y="115"/>
                    <a:pt x="21" y="115"/>
                    <a:pt x="21" y="115"/>
                  </a:cubicBezTo>
                  <a:lnTo>
                    <a:pt x="176" y="115"/>
                  </a:lnTo>
                  <a:close/>
                  <a:moveTo>
                    <a:pt x="21" y="119"/>
                  </a:moveTo>
                  <a:cubicBezTo>
                    <a:pt x="176" y="119"/>
                    <a:pt x="176" y="119"/>
                    <a:pt x="176" y="119"/>
                  </a:cubicBezTo>
                  <a:cubicBezTo>
                    <a:pt x="176" y="179"/>
                    <a:pt x="176" y="179"/>
                    <a:pt x="176" y="179"/>
                  </a:cubicBezTo>
                  <a:cubicBezTo>
                    <a:pt x="21" y="179"/>
                    <a:pt x="21" y="179"/>
                    <a:pt x="21" y="179"/>
                  </a:cubicBezTo>
                  <a:lnTo>
                    <a:pt x="21" y="119"/>
                  </a:lnTo>
                  <a:close/>
                  <a:moveTo>
                    <a:pt x="189" y="179"/>
                  </a:moveTo>
                  <a:cubicBezTo>
                    <a:pt x="189" y="147"/>
                    <a:pt x="189" y="147"/>
                    <a:pt x="189" y="147"/>
                  </a:cubicBezTo>
                  <a:cubicBezTo>
                    <a:pt x="214" y="147"/>
                    <a:pt x="214" y="147"/>
                    <a:pt x="214" y="147"/>
                  </a:cubicBezTo>
                  <a:cubicBezTo>
                    <a:pt x="214" y="179"/>
                    <a:pt x="214" y="179"/>
                    <a:pt x="214" y="179"/>
                  </a:cubicBezTo>
                  <a:lnTo>
                    <a:pt x="189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55" name="Freeform 234">
              <a:extLst>
                <a:ext uri="{FF2B5EF4-FFF2-40B4-BE49-F238E27FC236}">
                  <a16:creationId xmlns:a16="http://schemas.microsoft.com/office/drawing/2014/main" id="{AD99A02A-B262-4342-A791-039B3D73C7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4088" y="3622675"/>
              <a:ext cx="96838" cy="92075"/>
            </a:xfrm>
            <a:custGeom>
              <a:avLst/>
              <a:gdLst>
                <a:gd name="T0" fmla="*/ 39 w 61"/>
                <a:gd name="T1" fmla="*/ 22 h 58"/>
                <a:gd name="T2" fmla="*/ 30 w 61"/>
                <a:gd name="T3" fmla="*/ 0 h 58"/>
                <a:gd name="T4" fmla="*/ 22 w 61"/>
                <a:gd name="T5" fmla="*/ 22 h 58"/>
                <a:gd name="T6" fmla="*/ 0 w 61"/>
                <a:gd name="T7" fmla="*/ 22 h 58"/>
                <a:gd name="T8" fmla="*/ 17 w 61"/>
                <a:gd name="T9" fmla="*/ 36 h 58"/>
                <a:gd name="T10" fmla="*/ 13 w 61"/>
                <a:gd name="T11" fmla="*/ 58 h 58"/>
                <a:gd name="T12" fmla="*/ 30 w 61"/>
                <a:gd name="T13" fmla="*/ 44 h 58"/>
                <a:gd name="T14" fmla="*/ 48 w 61"/>
                <a:gd name="T15" fmla="*/ 58 h 58"/>
                <a:gd name="T16" fmla="*/ 43 w 61"/>
                <a:gd name="T17" fmla="*/ 36 h 58"/>
                <a:gd name="T18" fmla="*/ 61 w 61"/>
                <a:gd name="T19" fmla="*/ 22 h 58"/>
                <a:gd name="T20" fmla="*/ 39 w 61"/>
                <a:gd name="T21" fmla="*/ 2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58">
                  <a:moveTo>
                    <a:pt x="39" y="22"/>
                  </a:moveTo>
                  <a:lnTo>
                    <a:pt x="30" y="0"/>
                  </a:lnTo>
                  <a:lnTo>
                    <a:pt x="22" y="22"/>
                  </a:lnTo>
                  <a:lnTo>
                    <a:pt x="0" y="22"/>
                  </a:lnTo>
                  <a:lnTo>
                    <a:pt x="17" y="36"/>
                  </a:lnTo>
                  <a:lnTo>
                    <a:pt x="13" y="58"/>
                  </a:lnTo>
                  <a:lnTo>
                    <a:pt x="30" y="44"/>
                  </a:lnTo>
                  <a:lnTo>
                    <a:pt x="48" y="58"/>
                  </a:lnTo>
                  <a:lnTo>
                    <a:pt x="43" y="36"/>
                  </a:lnTo>
                  <a:lnTo>
                    <a:pt x="61" y="22"/>
                  </a:lnTo>
                  <a:lnTo>
                    <a:pt x="39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56" name="Freeform 235">
              <a:extLst>
                <a:ext uri="{FF2B5EF4-FFF2-40B4-BE49-F238E27FC236}">
                  <a16:creationId xmlns:a16="http://schemas.microsoft.com/office/drawing/2014/main" id="{55E63C7C-84C5-4148-9B6D-75A8712181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4088" y="4630738"/>
              <a:ext cx="14288" cy="176213"/>
            </a:xfrm>
            <a:custGeom>
              <a:avLst/>
              <a:gdLst>
                <a:gd name="T0" fmla="*/ 1 w 2"/>
                <a:gd name="T1" fmla="*/ 0 h 25"/>
                <a:gd name="T2" fmla="*/ 0 w 2"/>
                <a:gd name="T3" fmla="*/ 1 h 25"/>
                <a:gd name="T4" fmla="*/ 0 w 2"/>
                <a:gd name="T5" fmla="*/ 24 h 25"/>
                <a:gd name="T6" fmla="*/ 1 w 2"/>
                <a:gd name="T7" fmla="*/ 25 h 25"/>
                <a:gd name="T8" fmla="*/ 2 w 2"/>
                <a:gd name="T9" fmla="*/ 24 h 25"/>
                <a:gd name="T10" fmla="*/ 2 w 2"/>
                <a:gd name="T11" fmla="*/ 1 h 25"/>
                <a:gd name="T12" fmla="*/ 1 w 2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2" y="25"/>
                    <a:pt x="2" y="25"/>
                    <a:pt x="2" y="2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57" name="Freeform 236">
              <a:extLst>
                <a:ext uri="{FF2B5EF4-FFF2-40B4-BE49-F238E27FC236}">
                  <a16:creationId xmlns:a16="http://schemas.microsoft.com/office/drawing/2014/main" id="{B5DD78F4-9E66-45B7-8DC1-F45A2D7DAA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0288" y="4630738"/>
              <a:ext cx="12700" cy="176213"/>
            </a:xfrm>
            <a:custGeom>
              <a:avLst/>
              <a:gdLst>
                <a:gd name="T0" fmla="*/ 1 w 2"/>
                <a:gd name="T1" fmla="*/ 0 h 25"/>
                <a:gd name="T2" fmla="*/ 0 w 2"/>
                <a:gd name="T3" fmla="*/ 1 h 25"/>
                <a:gd name="T4" fmla="*/ 0 w 2"/>
                <a:gd name="T5" fmla="*/ 24 h 25"/>
                <a:gd name="T6" fmla="*/ 1 w 2"/>
                <a:gd name="T7" fmla="*/ 25 h 25"/>
                <a:gd name="T8" fmla="*/ 2 w 2"/>
                <a:gd name="T9" fmla="*/ 24 h 25"/>
                <a:gd name="T10" fmla="*/ 2 w 2"/>
                <a:gd name="T11" fmla="*/ 1 h 25"/>
                <a:gd name="T12" fmla="*/ 1 w 2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2" y="25"/>
                    <a:pt x="2" y="25"/>
                    <a:pt x="2" y="2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58" name="Freeform 237">
              <a:extLst>
                <a:ext uri="{FF2B5EF4-FFF2-40B4-BE49-F238E27FC236}">
                  <a16:creationId xmlns:a16="http://schemas.microsoft.com/office/drawing/2014/main" id="{EA763945-A697-4602-9851-4D792E8E0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630738"/>
              <a:ext cx="12700" cy="176213"/>
            </a:xfrm>
            <a:custGeom>
              <a:avLst/>
              <a:gdLst>
                <a:gd name="T0" fmla="*/ 1 w 2"/>
                <a:gd name="T1" fmla="*/ 0 h 25"/>
                <a:gd name="T2" fmla="*/ 0 w 2"/>
                <a:gd name="T3" fmla="*/ 1 h 25"/>
                <a:gd name="T4" fmla="*/ 0 w 2"/>
                <a:gd name="T5" fmla="*/ 24 h 25"/>
                <a:gd name="T6" fmla="*/ 1 w 2"/>
                <a:gd name="T7" fmla="*/ 25 h 25"/>
                <a:gd name="T8" fmla="*/ 2 w 2"/>
                <a:gd name="T9" fmla="*/ 24 h 25"/>
                <a:gd name="T10" fmla="*/ 2 w 2"/>
                <a:gd name="T11" fmla="*/ 1 h 25"/>
                <a:gd name="T12" fmla="*/ 1 w 2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5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5"/>
                  </a:cubicBezTo>
                  <a:cubicBezTo>
                    <a:pt x="2" y="25"/>
                    <a:pt x="2" y="25"/>
                    <a:pt x="2" y="2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59" name="Freeform 238">
              <a:extLst>
                <a:ext uri="{FF2B5EF4-FFF2-40B4-BE49-F238E27FC236}">
                  <a16:creationId xmlns:a16="http://schemas.microsoft.com/office/drawing/2014/main" id="{897C7830-48F3-4B2D-BC64-F86F27B54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0438" y="3811588"/>
              <a:ext cx="14288" cy="42863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5 h 6"/>
                <a:gd name="T4" fmla="*/ 2 w 2"/>
                <a:gd name="T5" fmla="*/ 1 h 6"/>
                <a:gd name="T6" fmla="*/ 1 w 2"/>
                <a:gd name="T7" fmla="*/ 0 h 6"/>
                <a:gd name="T8" fmla="*/ 0 w 2"/>
                <a:gd name="T9" fmla="*/ 1 h 6"/>
                <a:gd name="T10" fmla="*/ 0 w 2"/>
                <a:gd name="T11" fmla="*/ 5 h 6"/>
                <a:gd name="T12" fmla="*/ 1 w 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60" name="Freeform 239">
              <a:extLst>
                <a:ext uri="{FF2B5EF4-FFF2-40B4-BE49-F238E27FC236}">
                  <a16:creationId xmlns:a16="http://schemas.microsoft.com/office/drawing/2014/main" id="{B714EE0F-487B-4B6D-89B1-16103A7252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350" y="3811588"/>
              <a:ext cx="14288" cy="42863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5 h 6"/>
                <a:gd name="T4" fmla="*/ 2 w 2"/>
                <a:gd name="T5" fmla="*/ 1 h 6"/>
                <a:gd name="T6" fmla="*/ 1 w 2"/>
                <a:gd name="T7" fmla="*/ 0 h 6"/>
                <a:gd name="T8" fmla="*/ 0 w 2"/>
                <a:gd name="T9" fmla="*/ 1 h 6"/>
                <a:gd name="T10" fmla="*/ 0 w 2"/>
                <a:gd name="T11" fmla="*/ 5 h 6"/>
                <a:gd name="T12" fmla="*/ 1 w 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1" y="6"/>
                    <a:pt x="2" y="6"/>
                    <a:pt x="2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61" name="Freeform 240">
              <a:extLst>
                <a:ext uri="{FF2B5EF4-FFF2-40B4-BE49-F238E27FC236}">
                  <a16:creationId xmlns:a16="http://schemas.microsoft.com/office/drawing/2014/main" id="{564FFB50-02E8-4F53-AD8F-70356182CA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5488" y="4435475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62" name="Freeform 241">
              <a:extLst>
                <a:ext uri="{FF2B5EF4-FFF2-40B4-BE49-F238E27FC236}">
                  <a16:creationId xmlns:a16="http://schemas.microsoft.com/office/drawing/2014/main" id="{F331CAD3-87C6-49C4-9823-C899DDD46F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2300" y="4435475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63" name="Freeform 242">
              <a:extLst>
                <a:ext uri="{FF2B5EF4-FFF2-40B4-BE49-F238E27FC236}">
                  <a16:creationId xmlns:a16="http://schemas.microsoft.com/office/drawing/2014/main" id="{3015BFA8-0BFC-4C31-802C-24344C46EB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9113" y="4435475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64" name="Freeform 243">
              <a:extLst>
                <a:ext uri="{FF2B5EF4-FFF2-40B4-BE49-F238E27FC236}">
                  <a16:creationId xmlns:a16="http://schemas.microsoft.com/office/drawing/2014/main" id="{03B8E4D1-CBDA-433C-87AC-6A63B4D34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338" y="4435475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65" name="Freeform 244">
              <a:extLst>
                <a:ext uri="{FF2B5EF4-FFF2-40B4-BE49-F238E27FC236}">
                  <a16:creationId xmlns:a16="http://schemas.microsoft.com/office/drawing/2014/main" id="{2A10B744-7B16-46CE-A63C-AFD22E32AB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1150" y="4435475"/>
              <a:ext cx="68263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66" name="Freeform 245">
              <a:extLst>
                <a:ext uri="{FF2B5EF4-FFF2-40B4-BE49-F238E27FC236}">
                  <a16:creationId xmlns:a16="http://schemas.microsoft.com/office/drawing/2014/main" id="{8237CF3B-3DC3-4242-B806-D20D2BB9F7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7963" y="4435475"/>
              <a:ext cx="68263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67" name="Freeform 246">
              <a:extLst>
                <a:ext uri="{FF2B5EF4-FFF2-40B4-BE49-F238E27FC236}">
                  <a16:creationId xmlns:a16="http://schemas.microsoft.com/office/drawing/2014/main" id="{2DEC29DD-3BAA-47BD-9824-B8C3FE4815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3188" y="4435475"/>
              <a:ext cx="69850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68" name="Freeform 247">
              <a:extLst>
                <a:ext uri="{FF2B5EF4-FFF2-40B4-BE49-F238E27FC236}">
                  <a16:creationId xmlns:a16="http://schemas.microsoft.com/office/drawing/2014/main" id="{B5C6E408-279C-426C-859A-0EC2881ED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0000" y="4435475"/>
              <a:ext cx="69850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69" name="Freeform 248">
              <a:extLst>
                <a:ext uri="{FF2B5EF4-FFF2-40B4-BE49-F238E27FC236}">
                  <a16:creationId xmlns:a16="http://schemas.microsoft.com/office/drawing/2014/main" id="{D9299CBF-76B9-403D-B760-5F13A0241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76813" y="4435475"/>
              <a:ext cx="68263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70" name="Freeform 249">
              <a:extLst>
                <a:ext uri="{FF2B5EF4-FFF2-40B4-BE49-F238E27FC236}">
                  <a16:creationId xmlns:a16="http://schemas.microsoft.com/office/drawing/2014/main" id="{8D84A10F-A53F-46C4-9CB6-D791733614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9975" y="4435475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71" name="Freeform 250">
              <a:extLst>
                <a:ext uri="{FF2B5EF4-FFF2-40B4-BE49-F238E27FC236}">
                  <a16:creationId xmlns:a16="http://schemas.microsoft.com/office/drawing/2014/main" id="{D6A31D89-ED8F-4FB2-B787-E18E110126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5488" y="4603750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72" name="Freeform 251">
              <a:extLst>
                <a:ext uri="{FF2B5EF4-FFF2-40B4-BE49-F238E27FC236}">
                  <a16:creationId xmlns:a16="http://schemas.microsoft.com/office/drawing/2014/main" id="{AE1E73B3-9868-4ED6-BBE1-2C554016C7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2300" y="4603750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73" name="Freeform 252">
              <a:extLst>
                <a:ext uri="{FF2B5EF4-FFF2-40B4-BE49-F238E27FC236}">
                  <a16:creationId xmlns:a16="http://schemas.microsoft.com/office/drawing/2014/main" id="{028A6721-6652-4C1C-8014-3DF8DAE2D7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9113" y="4603750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74" name="Freeform 253">
              <a:extLst>
                <a:ext uri="{FF2B5EF4-FFF2-40B4-BE49-F238E27FC236}">
                  <a16:creationId xmlns:a16="http://schemas.microsoft.com/office/drawing/2014/main" id="{54ED3B9D-02F5-439A-9BD5-B73FD34BF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338" y="4603750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75" name="Freeform 254">
              <a:extLst>
                <a:ext uri="{FF2B5EF4-FFF2-40B4-BE49-F238E27FC236}">
                  <a16:creationId xmlns:a16="http://schemas.microsoft.com/office/drawing/2014/main" id="{78006E3E-8AB9-4DB5-86CF-E21A64D675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1150" y="4603750"/>
              <a:ext cx="68263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76" name="Freeform 255">
              <a:extLst>
                <a:ext uri="{FF2B5EF4-FFF2-40B4-BE49-F238E27FC236}">
                  <a16:creationId xmlns:a16="http://schemas.microsoft.com/office/drawing/2014/main" id="{67CEAFCA-6752-4211-8788-354AAE4DD8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7963" y="4603750"/>
              <a:ext cx="68263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77" name="Freeform 256">
              <a:extLst>
                <a:ext uri="{FF2B5EF4-FFF2-40B4-BE49-F238E27FC236}">
                  <a16:creationId xmlns:a16="http://schemas.microsoft.com/office/drawing/2014/main" id="{8E55C034-F764-4030-97A0-89C825A62E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3188" y="4603750"/>
              <a:ext cx="69850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78" name="Freeform 257">
              <a:extLst>
                <a:ext uri="{FF2B5EF4-FFF2-40B4-BE49-F238E27FC236}">
                  <a16:creationId xmlns:a16="http://schemas.microsoft.com/office/drawing/2014/main" id="{42DBDEE5-082B-4133-8EDE-7D4875D08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0000" y="4603750"/>
              <a:ext cx="69850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79" name="Freeform 258">
              <a:extLst>
                <a:ext uri="{FF2B5EF4-FFF2-40B4-BE49-F238E27FC236}">
                  <a16:creationId xmlns:a16="http://schemas.microsoft.com/office/drawing/2014/main" id="{7D9D5861-6427-4E09-936A-DB9EB2DF55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76813" y="4603750"/>
              <a:ext cx="68263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80" name="Freeform 259">
              <a:extLst>
                <a:ext uri="{FF2B5EF4-FFF2-40B4-BE49-F238E27FC236}">
                  <a16:creationId xmlns:a16="http://schemas.microsoft.com/office/drawing/2014/main" id="{402DC8F3-4FC1-429B-8168-F0C504F311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9975" y="4603750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81" name="Freeform 260">
              <a:extLst>
                <a:ext uri="{FF2B5EF4-FFF2-40B4-BE49-F238E27FC236}">
                  <a16:creationId xmlns:a16="http://schemas.microsoft.com/office/drawing/2014/main" id="{F778D0A4-7037-4E50-BDB5-59B922F71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3125" y="4435475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82" name="Freeform 261">
              <a:extLst>
                <a:ext uri="{FF2B5EF4-FFF2-40B4-BE49-F238E27FC236}">
                  <a16:creationId xmlns:a16="http://schemas.microsoft.com/office/drawing/2014/main" id="{8370EDA8-097A-4A35-9C4D-2DD8409804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8350" y="4435475"/>
              <a:ext cx="63500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83" name="Freeform 262">
              <a:extLst>
                <a:ext uri="{FF2B5EF4-FFF2-40B4-BE49-F238E27FC236}">
                  <a16:creationId xmlns:a16="http://schemas.microsoft.com/office/drawing/2014/main" id="{83F09177-00EF-4119-A1F5-95E734CFFA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5163" y="4435475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84" name="Freeform 263">
              <a:extLst>
                <a:ext uri="{FF2B5EF4-FFF2-40B4-BE49-F238E27FC236}">
                  <a16:creationId xmlns:a16="http://schemas.microsoft.com/office/drawing/2014/main" id="{6EBCED04-FCCA-463E-AAA9-D9725D9EF9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1975" y="4435475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85" name="Freeform 264">
              <a:extLst>
                <a:ext uri="{FF2B5EF4-FFF2-40B4-BE49-F238E27FC236}">
                  <a16:creationId xmlns:a16="http://schemas.microsoft.com/office/drawing/2014/main" id="{3C540459-4929-40EC-9524-D7C9E546DB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200" y="4435475"/>
              <a:ext cx="69850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86" name="Freeform 265">
              <a:extLst>
                <a:ext uri="{FF2B5EF4-FFF2-40B4-BE49-F238E27FC236}">
                  <a16:creationId xmlns:a16="http://schemas.microsoft.com/office/drawing/2014/main" id="{AB66A56F-097F-456F-BC55-DE97ACE195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013" y="4435475"/>
              <a:ext cx="69850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87" name="Freeform 266">
              <a:extLst>
                <a:ext uri="{FF2B5EF4-FFF2-40B4-BE49-F238E27FC236}">
                  <a16:creationId xmlns:a16="http://schemas.microsoft.com/office/drawing/2014/main" id="{9451E2E8-C40A-4EB0-BF61-B37037FBD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0825" y="4435475"/>
              <a:ext cx="68263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88" name="Freeform 267">
              <a:extLst>
                <a:ext uri="{FF2B5EF4-FFF2-40B4-BE49-F238E27FC236}">
                  <a16:creationId xmlns:a16="http://schemas.microsoft.com/office/drawing/2014/main" id="{41B90538-4A77-43BC-B8DC-6D010D8B58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7638" y="4435475"/>
              <a:ext cx="68263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89" name="Freeform 268">
              <a:extLst>
                <a:ext uri="{FF2B5EF4-FFF2-40B4-BE49-F238E27FC236}">
                  <a16:creationId xmlns:a16="http://schemas.microsoft.com/office/drawing/2014/main" id="{3291E26C-51C8-4A3F-9BEA-C0B32A8DA9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863" y="4435475"/>
              <a:ext cx="69850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90" name="Freeform 269">
              <a:extLst>
                <a:ext uri="{FF2B5EF4-FFF2-40B4-BE49-F238E27FC236}">
                  <a16:creationId xmlns:a16="http://schemas.microsoft.com/office/drawing/2014/main" id="{9D35544C-4A11-4A75-A1C5-643705464A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025" y="4435475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91" name="Freeform 270">
              <a:extLst>
                <a:ext uri="{FF2B5EF4-FFF2-40B4-BE49-F238E27FC236}">
                  <a16:creationId xmlns:a16="http://schemas.microsoft.com/office/drawing/2014/main" id="{6878EEF6-52E8-41BF-941F-31C217B907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3125" y="4603750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92" name="Freeform 271">
              <a:extLst>
                <a:ext uri="{FF2B5EF4-FFF2-40B4-BE49-F238E27FC236}">
                  <a16:creationId xmlns:a16="http://schemas.microsoft.com/office/drawing/2014/main" id="{5F9864F4-2B7F-4EAF-A806-1261EE21A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8350" y="4603750"/>
              <a:ext cx="63500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93" name="Freeform 272">
              <a:extLst>
                <a:ext uri="{FF2B5EF4-FFF2-40B4-BE49-F238E27FC236}">
                  <a16:creationId xmlns:a16="http://schemas.microsoft.com/office/drawing/2014/main" id="{C95AA4C0-17B3-47BB-AC99-9391D03A6C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5163" y="4603750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94" name="Freeform 273">
              <a:extLst>
                <a:ext uri="{FF2B5EF4-FFF2-40B4-BE49-F238E27FC236}">
                  <a16:creationId xmlns:a16="http://schemas.microsoft.com/office/drawing/2014/main" id="{D687CCA2-C1C4-4EAC-8BEA-EBC8D20A21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1975" y="4603750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95" name="Freeform 274">
              <a:extLst>
                <a:ext uri="{FF2B5EF4-FFF2-40B4-BE49-F238E27FC236}">
                  <a16:creationId xmlns:a16="http://schemas.microsoft.com/office/drawing/2014/main" id="{061E650D-CA34-454A-907D-C043557AE9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200" y="4603750"/>
              <a:ext cx="69850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96" name="Freeform 275">
              <a:extLst>
                <a:ext uri="{FF2B5EF4-FFF2-40B4-BE49-F238E27FC236}">
                  <a16:creationId xmlns:a16="http://schemas.microsoft.com/office/drawing/2014/main" id="{912344B6-8C95-43F6-8563-F906AE9CB3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013" y="4603750"/>
              <a:ext cx="69850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97" name="Freeform 276">
              <a:extLst>
                <a:ext uri="{FF2B5EF4-FFF2-40B4-BE49-F238E27FC236}">
                  <a16:creationId xmlns:a16="http://schemas.microsoft.com/office/drawing/2014/main" id="{65A82C74-49D2-44F4-8DAF-7E6B10DAD2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0825" y="4603750"/>
              <a:ext cx="68263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98" name="Freeform 277">
              <a:extLst>
                <a:ext uri="{FF2B5EF4-FFF2-40B4-BE49-F238E27FC236}">
                  <a16:creationId xmlns:a16="http://schemas.microsoft.com/office/drawing/2014/main" id="{A230F511-0A15-4B3C-982E-56965C9922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7638" y="4603750"/>
              <a:ext cx="68263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99" name="Freeform 278">
              <a:extLst>
                <a:ext uri="{FF2B5EF4-FFF2-40B4-BE49-F238E27FC236}">
                  <a16:creationId xmlns:a16="http://schemas.microsoft.com/office/drawing/2014/main" id="{13AD53BF-CD3A-4B1E-9A9E-F9775D0A68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863" y="4603750"/>
              <a:ext cx="69850" cy="133350"/>
            </a:xfrm>
            <a:custGeom>
              <a:avLst/>
              <a:gdLst>
                <a:gd name="T0" fmla="*/ 9 w 10"/>
                <a:gd name="T1" fmla="*/ 0 h 19"/>
                <a:gd name="T2" fmla="*/ 1 w 10"/>
                <a:gd name="T3" fmla="*/ 0 h 19"/>
                <a:gd name="T4" fmla="*/ 0 w 10"/>
                <a:gd name="T5" fmla="*/ 1 h 19"/>
                <a:gd name="T6" fmla="*/ 0 w 10"/>
                <a:gd name="T7" fmla="*/ 18 h 19"/>
                <a:gd name="T8" fmla="*/ 1 w 10"/>
                <a:gd name="T9" fmla="*/ 19 h 19"/>
                <a:gd name="T10" fmla="*/ 2 w 10"/>
                <a:gd name="T11" fmla="*/ 18 h 19"/>
                <a:gd name="T12" fmla="*/ 2 w 10"/>
                <a:gd name="T13" fmla="*/ 2 h 19"/>
                <a:gd name="T14" fmla="*/ 8 w 10"/>
                <a:gd name="T15" fmla="*/ 2 h 19"/>
                <a:gd name="T16" fmla="*/ 8 w 10"/>
                <a:gd name="T17" fmla="*/ 18 h 19"/>
                <a:gd name="T18" fmla="*/ 9 w 10"/>
                <a:gd name="T19" fmla="*/ 19 h 19"/>
                <a:gd name="T20" fmla="*/ 10 w 10"/>
                <a:gd name="T21" fmla="*/ 18 h 19"/>
                <a:gd name="T22" fmla="*/ 10 w 10"/>
                <a:gd name="T23" fmla="*/ 1 h 19"/>
                <a:gd name="T24" fmla="*/ 9 w 10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0" name="Freeform 279">
              <a:extLst>
                <a:ext uri="{FF2B5EF4-FFF2-40B4-BE49-F238E27FC236}">
                  <a16:creationId xmlns:a16="http://schemas.microsoft.com/office/drawing/2014/main" id="{204CB7FB-B645-4F06-B23F-5CDBA0DF2E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025" y="4603750"/>
              <a:ext cx="61913" cy="133350"/>
            </a:xfrm>
            <a:custGeom>
              <a:avLst/>
              <a:gdLst>
                <a:gd name="T0" fmla="*/ 8 w 9"/>
                <a:gd name="T1" fmla="*/ 0 h 19"/>
                <a:gd name="T2" fmla="*/ 1 w 9"/>
                <a:gd name="T3" fmla="*/ 0 h 19"/>
                <a:gd name="T4" fmla="*/ 0 w 9"/>
                <a:gd name="T5" fmla="*/ 1 h 19"/>
                <a:gd name="T6" fmla="*/ 0 w 9"/>
                <a:gd name="T7" fmla="*/ 18 h 19"/>
                <a:gd name="T8" fmla="*/ 1 w 9"/>
                <a:gd name="T9" fmla="*/ 19 h 19"/>
                <a:gd name="T10" fmla="*/ 2 w 9"/>
                <a:gd name="T11" fmla="*/ 18 h 19"/>
                <a:gd name="T12" fmla="*/ 2 w 9"/>
                <a:gd name="T13" fmla="*/ 2 h 19"/>
                <a:gd name="T14" fmla="*/ 7 w 9"/>
                <a:gd name="T15" fmla="*/ 2 h 19"/>
                <a:gd name="T16" fmla="*/ 7 w 9"/>
                <a:gd name="T17" fmla="*/ 18 h 19"/>
                <a:gd name="T18" fmla="*/ 8 w 9"/>
                <a:gd name="T19" fmla="*/ 19 h 19"/>
                <a:gd name="T20" fmla="*/ 9 w 9"/>
                <a:gd name="T21" fmla="*/ 18 h 19"/>
                <a:gd name="T22" fmla="*/ 9 w 9"/>
                <a:gd name="T23" fmla="*/ 1 h 19"/>
                <a:gd name="T24" fmla="*/ 8 w 9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2" y="18"/>
                    <a:pt x="2" y="1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1" name="Freeform 280">
              <a:extLst>
                <a:ext uri="{FF2B5EF4-FFF2-40B4-BE49-F238E27FC236}">
                  <a16:creationId xmlns:a16="http://schemas.microsoft.com/office/drawing/2014/main" id="{45BFC86C-761F-4504-8DC9-E79BC20813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01850" y="4162425"/>
              <a:ext cx="2170113" cy="679450"/>
            </a:xfrm>
            <a:custGeom>
              <a:avLst/>
              <a:gdLst>
                <a:gd name="T0" fmla="*/ 164 w 314"/>
                <a:gd name="T1" fmla="*/ 68 h 97"/>
                <a:gd name="T2" fmla="*/ 111 w 314"/>
                <a:gd name="T3" fmla="*/ 20 h 97"/>
                <a:gd name="T4" fmla="*/ 83 w 314"/>
                <a:gd name="T5" fmla="*/ 60 h 97"/>
                <a:gd name="T6" fmla="*/ 64 w 314"/>
                <a:gd name="T7" fmla="*/ 72 h 97"/>
                <a:gd name="T8" fmla="*/ 44 w 314"/>
                <a:gd name="T9" fmla="*/ 60 h 97"/>
                <a:gd name="T10" fmla="*/ 36 w 314"/>
                <a:gd name="T11" fmla="*/ 60 h 97"/>
                <a:gd name="T12" fmla="*/ 21 w 314"/>
                <a:gd name="T13" fmla="*/ 79 h 97"/>
                <a:gd name="T14" fmla="*/ 113 w 314"/>
                <a:gd name="T15" fmla="*/ 87 h 97"/>
                <a:gd name="T16" fmla="*/ 163 w 314"/>
                <a:gd name="T17" fmla="*/ 86 h 97"/>
                <a:gd name="T18" fmla="*/ 261 w 314"/>
                <a:gd name="T19" fmla="*/ 40 h 97"/>
                <a:gd name="T20" fmla="*/ 261 w 314"/>
                <a:gd name="T21" fmla="*/ 59 h 97"/>
                <a:gd name="T22" fmla="*/ 261 w 314"/>
                <a:gd name="T23" fmla="*/ 87 h 97"/>
                <a:gd name="T24" fmla="*/ 313 w 314"/>
                <a:gd name="T25" fmla="*/ 97 h 97"/>
                <a:gd name="T26" fmla="*/ 73 w 314"/>
                <a:gd name="T27" fmla="*/ 95 h 97"/>
                <a:gd name="T28" fmla="*/ 67 w 314"/>
                <a:gd name="T29" fmla="*/ 77 h 97"/>
                <a:gd name="T30" fmla="*/ 84 w 314"/>
                <a:gd name="T31" fmla="*/ 58 h 97"/>
                <a:gd name="T32" fmla="*/ 75 w 314"/>
                <a:gd name="T33" fmla="*/ 94 h 97"/>
                <a:gd name="T34" fmla="*/ 48 w 314"/>
                <a:gd name="T35" fmla="*/ 58 h 97"/>
                <a:gd name="T36" fmla="*/ 62 w 314"/>
                <a:gd name="T37" fmla="*/ 73 h 97"/>
                <a:gd name="T38" fmla="*/ 39 w 314"/>
                <a:gd name="T39" fmla="*/ 74 h 97"/>
                <a:gd name="T40" fmla="*/ 22 w 314"/>
                <a:gd name="T41" fmla="*/ 64 h 97"/>
                <a:gd name="T42" fmla="*/ 32 w 314"/>
                <a:gd name="T43" fmla="*/ 64 h 97"/>
                <a:gd name="T44" fmla="*/ 23 w 314"/>
                <a:gd name="T45" fmla="*/ 77 h 97"/>
                <a:gd name="T46" fmla="*/ 28 w 314"/>
                <a:gd name="T47" fmla="*/ 95 h 97"/>
                <a:gd name="T48" fmla="*/ 132 w 314"/>
                <a:gd name="T49" fmla="*/ 53 h 97"/>
                <a:gd name="T50" fmla="*/ 144 w 314"/>
                <a:gd name="T51" fmla="*/ 63 h 97"/>
                <a:gd name="T52" fmla="*/ 113 w 314"/>
                <a:gd name="T53" fmla="*/ 43 h 97"/>
                <a:gd name="T54" fmla="*/ 145 w 314"/>
                <a:gd name="T55" fmla="*/ 32 h 97"/>
                <a:gd name="T56" fmla="*/ 163 w 314"/>
                <a:gd name="T57" fmla="*/ 37 h 97"/>
                <a:gd name="T58" fmla="*/ 163 w 314"/>
                <a:gd name="T59" fmla="*/ 45 h 97"/>
                <a:gd name="T60" fmla="*/ 113 w 314"/>
                <a:gd name="T61" fmla="*/ 30 h 97"/>
                <a:gd name="T62" fmla="*/ 154 w 314"/>
                <a:gd name="T63" fmla="*/ 68 h 97"/>
                <a:gd name="T64" fmla="*/ 163 w 314"/>
                <a:gd name="T65" fmla="*/ 20 h 97"/>
                <a:gd name="T66" fmla="*/ 113 w 314"/>
                <a:gd name="T67" fmla="*/ 79 h 97"/>
                <a:gd name="T68" fmla="*/ 113 w 314"/>
                <a:gd name="T69" fmla="*/ 79 h 97"/>
                <a:gd name="T70" fmla="*/ 287 w 314"/>
                <a:gd name="T71" fmla="*/ 48 h 97"/>
                <a:gd name="T72" fmla="*/ 288 w 314"/>
                <a:gd name="T73" fmla="*/ 41 h 97"/>
                <a:gd name="T74" fmla="*/ 312 w 314"/>
                <a:gd name="T75" fmla="*/ 41 h 97"/>
                <a:gd name="T76" fmla="*/ 288 w 314"/>
                <a:gd name="T77" fmla="*/ 60 h 97"/>
                <a:gd name="T78" fmla="*/ 297 w 314"/>
                <a:gd name="T79" fmla="*/ 60 h 97"/>
                <a:gd name="T80" fmla="*/ 272 w 314"/>
                <a:gd name="T81" fmla="*/ 67 h 97"/>
                <a:gd name="T82" fmla="*/ 272 w 314"/>
                <a:gd name="T83" fmla="*/ 69 h 97"/>
                <a:gd name="T84" fmla="*/ 288 w 314"/>
                <a:gd name="T85" fmla="*/ 69 h 97"/>
                <a:gd name="T86" fmla="*/ 304 w 314"/>
                <a:gd name="T87" fmla="*/ 77 h 97"/>
                <a:gd name="T88" fmla="*/ 305 w 314"/>
                <a:gd name="T89" fmla="*/ 69 h 97"/>
                <a:gd name="T90" fmla="*/ 305 w 314"/>
                <a:gd name="T91" fmla="*/ 50 h 97"/>
                <a:gd name="T92" fmla="*/ 304 w 314"/>
                <a:gd name="T93" fmla="*/ 50 h 97"/>
                <a:gd name="T94" fmla="*/ 287 w 314"/>
                <a:gd name="T95" fmla="*/ 58 h 97"/>
                <a:gd name="T96" fmla="*/ 272 w 314"/>
                <a:gd name="T97" fmla="*/ 50 h 97"/>
                <a:gd name="T98" fmla="*/ 270 w 314"/>
                <a:gd name="T99" fmla="*/ 58 h 97"/>
                <a:gd name="T100" fmla="*/ 270 w 314"/>
                <a:gd name="T101" fmla="*/ 77 h 97"/>
                <a:gd name="T102" fmla="*/ 263 w 314"/>
                <a:gd name="T103" fmla="*/ 79 h 97"/>
                <a:gd name="T104" fmla="*/ 280 w 314"/>
                <a:gd name="T105" fmla="*/ 79 h 97"/>
                <a:gd name="T106" fmla="*/ 295 w 314"/>
                <a:gd name="T107" fmla="*/ 86 h 97"/>
                <a:gd name="T108" fmla="*/ 297 w 314"/>
                <a:gd name="T109" fmla="*/ 79 h 97"/>
                <a:gd name="T110" fmla="*/ 263 w 314"/>
                <a:gd name="T111" fmla="*/ 48 h 97"/>
                <a:gd name="T112" fmla="*/ 263 w 314"/>
                <a:gd name="T113" fmla="*/ 95 h 97"/>
                <a:gd name="T114" fmla="*/ 280 w 314"/>
                <a:gd name="T115" fmla="*/ 88 h 97"/>
                <a:gd name="T116" fmla="*/ 295 w 314"/>
                <a:gd name="T117" fmla="*/ 95 h 97"/>
                <a:gd name="T118" fmla="*/ 297 w 314"/>
                <a:gd name="T119" fmla="*/ 88 h 97"/>
                <a:gd name="T120" fmla="*/ 312 w 314"/>
                <a:gd name="T121" fmla="*/ 39 h 97"/>
                <a:gd name="T122" fmla="*/ 288 w 314"/>
                <a:gd name="T123" fmla="*/ 39 h 97"/>
                <a:gd name="T124" fmla="*/ 271 w 314"/>
                <a:gd name="T125" fmla="*/ 3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97">
                  <a:moveTo>
                    <a:pt x="263" y="1"/>
                  </a:moveTo>
                  <a:cubicBezTo>
                    <a:pt x="263" y="0"/>
                    <a:pt x="262" y="0"/>
                    <a:pt x="262" y="1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2" y="63"/>
                    <a:pt x="172" y="63"/>
                    <a:pt x="172" y="64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19"/>
                    <a:pt x="164" y="19"/>
                    <a:pt x="164" y="19"/>
                  </a:cubicBezTo>
                  <a:cubicBezTo>
                    <a:pt x="164" y="19"/>
                    <a:pt x="164" y="18"/>
                    <a:pt x="164" y="18"/>
                  </a:cubicBezTo>
                  <a:cubicBezTo>
                    <a:pt x="146" y="7"/>
                    <a:pt x="146" y="7"/>
                    <a:pt x="146" y="7"/>
                  </a:cubicBezTo>
                  <a:cubicBezTo>
                    <a:pt x="145" y="7"/>
                    <a:pt x="145" y="7"/>
                    <a:pt x="145" y="7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1" y="19"/>
                    <a:pt x="111" y="20"/>
                    <a:pt x="111" y="20"/>
                  </a:cubicBezTo>
                  <a:cubicBezTo>
                    <a:pt x="111" y="95"/>
                    <a:pt x="111" y="95"/>
                    <a:pt x="11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96" y="79"/>
                    <a:pt x="96" y="79"/>
                    <a:pt x="96" y="79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9" y="60"/>
                    <a:pt x="89" y="60"/>
                    <a:pt x="89" y="60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1" y="95"/>
                    <a:pt x="1" y="95"/>
                    <a:pt x="1" y="95"/>
                  </a:cubicBezTo>
                  <a:cubicBezTo>
                    <a:pt x="1" y="95"/>
                    <a:pt x="0" y="96"/>
                    <a:pt x="0" y="96"/>
                  </a:cubicBezTo>
                  <a:cubicBezTo>
                    <a:pt x="0" y="97"/>
                    <a:pt x="1" y="97"/>
                    <a:pt x="1" y="97"/>
                  </a:cubicBezTo>
                  <a:cubicBezTo>
                    <a:pt x="112" y="97"/>
                    <a:pt x="112" y="97"/>
                    <a:pt x="112" y="97"/>
                  </a:cubicBezTo>
                  <a:cubicBezTo>
                    <a:pt x="113" y="97"/>
                    <a:pt x="113" y="97"/>
                    <a:pt x="113" y="96"/>
                  </a:cubicBezTo>
                  <a:cubicBezTo>
                    <a:pt x="113" y="87"/>
                    <a:pt x="113" y="87"/>
                    <a:pt x="113" y="87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96"/>
                    <a:pt x="143" y="96"/>
                    <a:pt x="143" y="96"/>
                  </a:cubicBezTo>
                  <a:cubicBezTo>
                    <a:pt x="143" y="97"/>
                    <a:pt x="144" y="97"/>
                    <a:pt x="144" y="97"/>
                  </a:cubicBezTo>
                  <a:cubicBezTo>
                    <a:pt x="145" y="97"/>
                    <a:pt x="145" y="97"/>
                    <a:pt x="145" y="96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63" y="86"/>
                    <a:pt x="163" y="86"/>
                    <a:pt x="163" y="86"/>
                  </a:cubicBezTo>
                  <a:cubicBezTo>
                    <a:pt x="163" y="86"/>
                    <a:pt x="163" y="86"/>
                    <a:pt x="163" y="86"/>
                  </a:cubicBezTo>
                  <a:cubicBezTo>
                    <a:pt x="163" y="86"/>
                    <a:pt x="163" y="86"/>
                    <a:pt x="163" y="86"/>
                  </a:cubicBezTo>
                  <a:cubicBezTo>
                    <a:pt x="173" y="86"/>
                    <a:pt x="173" y="86"/>
                    <a:pt x="173" y="86"/>
                  </a:cubicBezTo>
                  <a:cubicBezTo>
                    <a:pt x="174" y="86"/>
                    <a:pt x="174" y="85"/>
                    <a:pt x="174" y="85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261" y="4"/>
                    <a:pt x="261" y="4"/>
                    <a:pt x="261" y="4"/>
                  </a:cubicBezTo>
                  <a:cubicBezTo>
                    <a:pt x="261" y="40"/>
                    <a:pt x="261" y="40"/>
                    <a:pt x="261" y="40"/>
                  </a:cubicBezTo>
                  <a:cubicBezTo>
                    <a:pt x="261" y="40"/>
                    <a:pt x="261" y="40"/>
                    <a:pt x="261" y="40"/>
                  </a:cubicBezTo>
                  <a:cubicBezTo>
                    <a:pt x="261" y="40"/>
                    <a:pt x="261" y="40"/>
                    <a:pt x="261" y="40"/>
                  </a:cubicBezTo>
                  <a:cubicBezTo>
                    <a:pt x="261" y="49"/>
                    <a:pt x="261" y="49"/>
                    <a:pt x="261" y="49"/>
                  </a:cubicBezTo>
                  <a:cubicBezTo>
                    <a:pt x="261" y="49"/>
                    <a:pt x="261" y="49"/>
                    <a:pt x="261" y="49"/>
                  </a:cubicBezTo>
                  <a:cubicBezTo>
                    <a:pt x="261" y="49"/>
                    <a:pt x="261" y="49"/>
                    <a:pt x="261" y="50"/>
                  </a:cubicBezTo>
                  <a:cubicBezTo>
                    <a:pt x="261" y="59"/>
                    <a:pt x="261" y="59"/>
                    <a:pt x="261" y="59"/>
                  </a:cubicBezTo>
                  <a:cubicBezTo>
                    <a:pt x="261" y="59"/>
                    <a:pt x="261" y="59"/>
                    <a:pt x="261" y="59"/>
                  </a:cubicBezTo>
                  <a:cubicBezTo>
                    <a:pt x="261" y="59"/>
                    <a:pt x="261" y="59"/>
                    <a:pt x="261" y="59"/>
                  </a:cubicBezTo>
                  <a:cubicBezTo>
                    <a:pt x="261" y="68"/>
                    <a:pt x="261" y="68"/>
                    <a:pt x="261" y="68"/>
                  </a:cubicBezTo>
                  <a:cubicBezTo>
                    <a:pt x="261" y="68"/>
                    <a:pt x="261" y="68"/>
                    <a:pt x="261" y="68"/>
                  </a:cubicBezTo>
                  <a:cubicBezTo>
                    <a:pt x="261" y="68"/>
                    <a:pt x="261" y="68"/>
                    <a:pt x="261" y="68"/>
                  </a:cubicBezTo>
                  <a:cubicBezTo>
                    <a:pt x="261" y="77"/>
                    <a:pt x="261" y="77"/>
                    <a:pt x="261" y="77"/>
                  </a:cubicBezTo>
                  <a:cubicBezTo>
                    <a:pt x="261" y="77"/>
                    <a:pt x="261" y="77"/>
                    <a:pt x="261" y="78"/>
                  </a:cubicBezTo>
                  <a:cubicBezTo>
                    <a:pt x="261" y="78"/>
                    <a:pt x="261" y="78"/>
                    <a:pt x="261" y="78"/>
                  </a:cubicBezTo>
                  <a:cubicBezTo>
                    <a:pt x="261" y="87"/>
                    <a:pt x="261" y="87"/>
                    <a:pt x="261" y="87"/>
                  </a:cubicBezTo>
                  <a:cubicBezTo>
                    <a:pt x="261" y="87"/>
                    <a:pt x="261" y="87"/>
                    <a:pt x="261" y="87"/>
                  </a:cubicBezTo>
                  <a:cubicBezTo>
                    <a:pt x="261" y="87"/>
                    <a:pt x="261" y="87"/>
                    <a:pt x="261" y="87"/>
                  </a:cubicBezTo>
                  <a:cubicBezTo>
                    <a:pt x="261" y="96"/>
                    <a:pt x="261" y="96"/>
                    <a:pt x="261" y="96"/>
                  </a:cubicBezTo>
                  <a:cubicBezTo>
                    <a:pt x="261" y="96"/>
                    <a:pt x="261" y="96"/>
                    <a:pt x="261" y="96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312" y="97"/>
                    <a:pt x="312" y="97"/>
                    <a:pt x="312" y="97"/>
                  </a:cubicBezTo>
                  <a:cubicBezTo>
                    <a:pt x="313" y="97"/>
                    <a:pt x="313" y="97"/>
                    <a:pt x="313" y="97"/>
                  </a:cubicBezTo>
                  <a:cubicBezTo>
                    <a:pt x="314" y="96"/>
                    <a:pt x="314" y="96"/>
                    <a:pt x="314" y="96"/>
                  </a:cubicBezTo>
                  <a:cubicBezTo>
                    <a:pt x="314" y="35"/>
                    <a:pt x="314" y="35"/>
                    <a:pt x="314" y="35"/>
                  </a:cubicBezTo>
                  <a:cubicBezTo>
                    <a:pt x="314" y="35"/>
                    <a:pt x="314" y="34"/>
                    <a:pt x="313" y="34"/>
                  </a:cubicBezTo>
                  <a:lnTo>
                    <a:pt x="263" y="1"/>
                  </a:lnTo>
                  <a:close/>
                  <a:moveTo>
                    <a:pt x="71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6" y="79"/>
                    <a:pt x="56" y="79"/>
                    <a:pt x="56" y="79"/>
                  </a:cubicBezTo>
                  <a:lnTo>
                    <a:pt x="71" y="79"/>
                  </a:lnTo>
                  <a:close/>
                  <a:moveTo>
                    <a:pt x="61" y="77"/>
                  </a:moveTo>
                  <a:cubicBezTo>
                    <a:pt x="64" y="74"/>
                    <a:pt x="64" y="74"/>
                    <a:pt x="64" y="74"/>
                  </a:cubicBezTo>
                  <a:cubicBezTo>
                    <a:pt x="67" y="77"/>
                    <a:pt x="67" y="77"/>
                    <a:pt x="67" y="77"/>
                  </a:cubicBezTo>
                  <a:lnTo>
                    <a:pt x="61" y="77"/>
                  </a:lnTo>
                  <a:close/>
                  <a:moveTo>
                    <a:pt x="74" y="64"/>
                  </a:moveTo>
                  <a:cubicBezTo>
                    <a:pt x="69" y="64"/>
                    <a:pt x="69" y="64"/>
                    <a:pt x="69" y="64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76" y="50"/>
                    <a:pt x="76" y="50"/>
                    <a:pt x="76" y="50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92" y="77"/>
                    <a:pt x="92" y="77"/>
                    <a:pt x="92" y="77"/>
                  </a:cubicBezTo>
                  <a:cubicBezTo>
                    <a:pt x="78" y="77"/>
                    <a:pt x="78" y="77"/>
                    <a:pt x="78" y="77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5" y="73"/>
                    <a:pt x="65" y="73"/>
                    <a:pt x="65" y="73"/>
                  </a:cubicBezTo>
                  <a:lnTo>
                    <a:pt x="74" y="64"/>
                  </a:lnTo>
                  <a:close/>
                  <a:moveTo>
                    <a:pt x="49" y="64"/>
                  </a:moveTo>
                  <a:cubicBezTo>
                    <a:pt x="43" y="64"/>
                    <a:pt x="43" y="64"/>
                    <a:pt x="43" y="64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39" y="74"/>
                    <a:pt x="39" y="74"/>
                    <a:pt x="39" y="74"/>
                  </a:cubicBezTo>
                  <a:lnTo>
                    <a:pt x="49" y="64"/>
                  </a:lnTo>
                  <a:close/>
                  <a:moveTo>
                    <a:pt x="40" y="77"/>
                  </a:moveTo>
                  <a:cubicBezTo>
                    <a:pt x="35" y="77"/>
                    <a:pt x="35" y="77"/>
                    <a:pt x="35" y="77"/>
                  </a:cubicBezTo>
                  <a:cubicBezTo>
                    <a:pt x="38" y="75"/>
                    <a:pt x="38" y="75"/>
                    <a:pt x="38" y="75"/>
                  </a:cubicBezTo>
                  <a:lnTo>
                    <a:pt x="40" y="77"/>
                  </a:lnTo>
                  <a:close/>
                  <a:moveTo>
                    <a:pt x="8" y="77"/>
                  </a:moveTo>
                  <a:cubicBezTo>
                    <a:pt x="22" y="64"/>
                    <a:pt x="22" y="64"/>
                    <a:pt x="22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3" y="77"/>
                    <a:pt x="33" y="77"/>
                    <a:pt x="33" y="77"/>
                  </a:cubicBezTo>
                  <a:cubicBezTo>
                    <a:pt x="26" y="77"/>
                    <a:pt x="26" y="77"/>
                    <a:pt x="26" y="77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23" y="77"/>
                    <a:pt x="23" y="77"/>
                    <a:pt x="23" y="77"/>
                  </a:cubicBezTo>
                  <a:lnTo>
                    <a:pt x="8" y="77"/>
                  </a:lnTo>
                  <a:close/>
                  <a:moveTo>
                    <a:pt x="28" y="79"/>
                  </a:moveTo>
                  <a:cubicBezTo>
                    <a:pt x="31" y="79"/>
                    <a:pt x="31" y="79"/>
                    <a:pt x="31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28" y="95"/>
                    <a:pt x="28" y="95"/>
                    <a:pt x="28" y="95"/>
                  </a:cubicBezTo>
                  <a:lnTo>
                    <a:pt x="28" y="79"/>
                  </a:lnTo>
                  <a:close/>
                  <a:moveTo>
                    <a:pt x="113" y="45"/>
                  </a:moveTo>
                  <a:cubicBezTo>
                    <a:pt x="129" y="51"/>
                    <a:pt x="129" y="51"/>
                    <a:pt x="129" y="51"/>
                  </a:cubicBezTo>
                  <a:cubicBezTo>
                    <a:pt x="113" y="56"/>
                    <a:pt x="113" y="56"/>
                    <a:pt x="113" y="56"/>
                  </a:cubicBezTo>
                  <a:lnTo>
                    <a:pt x="113" y="45"/>
                  </a:lnTo>
                  <a:close/>
                  <a:moveTo>
                    <a:pt x="113" y="58"/>
                  </a:moveTo>
                  <a:cubicBezTo>
                    <a:pt x="132" y="53"/>
                    <a:pt x="132" y="53"/>
                    <a:pt x="132" y="53"/>
                  </a:cubicBezTo>
                  <a:cubicBezTo>
                    <a:pt x="140" y="56"/>
                    <a:pt x="140" y="56"/>
                    <a:pt x="140" y="56"/>
                  </a:cubicBezTo>
                  <a:cubicBezTo>
                    <a:pt x="113" y="63"/>
                    <a:pt x="113" y="63"/>
                    <a:pt x="113" y="63"/>
                  </a:cubicBezTo>
                  <a:lnTo>
                    <a:pt x="113" y="58"/>
                  </a:lnTo>
                  <a:close/>
                  <a:moveTo>
                    <a:pt x="113" y="65"/>
                  </a:moveTo>
                  <a:cubicBezTo>
                    <a:pt x="142" y="57"/>
                    <a:pt x="142" y="57"/>
                    <a:pt x="142" y="57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13" y="71"/>
                    <a:pt x="113" y="71"/>
                    <a:pt x="113" y="71"/>
                  </a:cubicBezTo>
                  <a:lnTo>
                    <a:pt x="113" y="65"/>
                  </a:lnTo>
                  <a:close/>
                  <a:moveTo>
                    <a:pt x="143" y="55"/>
                  </a:moveTo>
                  <a:cubicBezTo>
                    <a:pt x="143" y="55"/>
                    <a:pt x="143" y="55"/>
                    <a:pt x="143" y="55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37"/>
                    <a:pt x="113" y="37"/>
                    <a:pt x="113" y="37"/>
                  </a:cubicBezTo>
                  <a:cubicBezTo>
                    <a:pt x="142" y="50"/>
                    <a:pt x="142" y="50"/>
                    <a:pt x="142" y="50"/>
                  </a:cubicBezTo>
                  <a:cubicBezTo>
                    <a:pt x="163" y="69"/>
                    <a:pt x="163" y="69"/>
                    <a:pt x="163" y="69"/>
                  </a:cubicBezTo>
                  <a:cubicBezTo>
                    <a:pt x="163" y="73"/>
                    <a:pt x="163" y="73"/>
                    <a:pt x="163" y="73"/>
                  </a:cubicBezTo>
                  <a:lnTo>
                    <a:pt x="143" y="55"/>
                  </a:lnTo>
                  <a:close/>
                  <a:moveTo>
                    <a:pt x="163" y="43"/>
                  </a:moveTo>
                  <a:cubicBezTo>
                    <a:pt x="145" y="32"/>
                    <a:pt x="145" y="32"/>
                    <a:pt x="145" y="32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22" y="39"/>
                    <a:pt x="122" y="39"/>
                    <a:pt x="122" y="39"/>
                  </a:cubicBezTo>
                  <a:cubicBezTo>
                    <a:pt x="122" y="39"/>
                    <a:pt x="122" y="39"/>
                    <a:pt x="122" y="39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62" y="37"/>
                    <a:pt x="162" y="37"/>
                    <a:pt x="162" y="37"/>
                  </a:cubicBezTo>
                  <a:cubicBezTo>
                    <a:pt x="162" y="37"/>
                    <a:pt x="163" y="37"/>
                    <a:pt x="163" y="37"/>
                  </a:cubicBezTo>
                  <a:lnTo>
                    <a:pt x="163" y="43"/>
                  </a:lnTo>
                  <a:close/>
                  <a:moveTo>
                    <a:pt x="144" y="48"/>
                  </a:moveTo>
                  <a:cubicBezTo>
                    <a:pt x="143" y="48"/>
                    <a:pt x="143" y="48"/>
                    <a:pt x="143" y="48"/>
                  </a:cubicBezTo>
                  <a:cubicBezTo>
                    <a:pt x="125" y="40"/>
                    <a:pt x="125" y="40"/>
                    <a:pt x="125" y="40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62" y="45"/>
                    <a:pt x="162" y="45"/>
                    <a:pt x="162" y="45"/>
                  </a:cubicBezTo>
                  <a:cubicBezTo>
                    <a:pt x="162" y="45"/>
                    <a:pt x="163" y="45"/>
                    <a:pt x="163" y="45"/>
                  </a:cubicBezTo>
                  <a:cubicBezTo>
                    <a:pt x="163" y="66"/>
                    <a:pt x="163" y="66"/>
                    <a:pt x="163" y="66"/>
                  </a:cubicBezTo>
                  <a:lnTo>
                    <a:pt x="144" y="48"/>
                  </a:lnTo>
                  <a:close/>
                  <a:moveTo>
                    <a:pt x="163" y="35"/>
                  </a:moveTo>
                  <a:cubicBezTo>
                    <a:pt x="145" y="23"/>
                    <a:pt x="145" y="23"/>
                    <a:pt x="145" y="23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13" y="35"/>
                    <a:pt x="113" y="35"/>
                    <a:pt x="113" y="35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62" y="30"/>
                    <a:pt x="162" y="30"/>
                    <a:pt x="162" y="30"/>
                  </a:cubicBezTo>
                  <a:cubicBezTo>
                    <a:pt x="162" y="30"/>
                    <a:pt x="163" y="30"/>
                    <a:pt x="163" y="30"/>
                  </a:cubicBezTo>
                  <a:lnTo>
                    <a:pt x="163" y="35"/>
                  </a:lnTo>
                  <a:close/>
                  <a:moveTo>
                    <a:pt x="113" y="73"/>
                  </a:moveTo>
                  <a:cubicBezTo>
                    <a:pt x="144" y="64"/>
                    <a:pt x="144" y="64"/>
                    <a:pt x="144" y="64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62" y="76"/>
                    <a:pt x="162" y="76"/>
                    <a:pt x="162" y="76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13" y="77"/>
                    <a:pt x="113" y="77"/>
                    <a:pt x="113" y="77"/>
                  </a:cubicBezTo>
                  <a:lnTo>
                    <a:pt x="113" y="73"/>
                  </a:lnTo>
                  <a:close/>
                  <a:moveTo>
                    <a:pt x="145" y="9"/>
                  </a:moveTo>
                  <a:cubicBezTo>
                    <a:pt x="163" y="20"/>
                    <a:pt x="163" y="20"/>
                    <a:pt x="163" y="20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13" y="21"/>
                    <a:pt x="113" y="21"/>
                    <a:pt x="113" y="21"/>
                  </a:cubicBezTo>
                  <a:lnTo>
                    <a:pt x="145" y="9"/>
                  </a:lnTo>
                  <a:close/>
                  <a:moveTo>
                    <a:pt x="113" y="79"/>
                  </a:moveTo>
                  <a:cubicBezTo>
                    <a:pt x="144" y="71"/>
                    <a:pt x="144" y="71"/>
                    <a:pt x="144" y="71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63" y="84"/>
                    <a:pt x="163" y="84"/>
                    <a:pt x="163" y="84"/>
                  </a:cubicBezTo>
                  <a:cubicBezTo>
                    <a:pt x="144" y="77"/>
                    <a:pt x="144" y="77"/>
                    <a:pt x="144" y="77"/>
                  </a:cubicBezTo>
                  <a:cubicBezTo>
                    <a:pt x="144" y="77"/>
                    <a:pt x="144" y="77"/>
                    <a:pt x="144" y="77"/>
                  </a:cubicBezTo>
                  <a:cubicBezTo>
                    <a:pt x="113" y="85"/>
                    <a:pt x="113" y="85"/>
                    <a:pt x="113" y="85"/>
                  </a:cubicBezTo>
                  <a:lnTo>
                    <a:pt x="113" y="79"/>
                  </a:lnTo>
                  <a:close/>
                  <a:moveTo>
                    <a:pt x="278" y="41"/>
                  </a:moveTo>
                  <a:cubicBezTo>
                    <a:pt x="278" y="48"/>
                    <a:pt x="278" y="48"/>
                    <a:pt x="278" y="48"/>
                  </a:cubicBezTo>
                  <a:cubicBezTo>
                    <a:pt x="272" y="48"/>
                    <a:pt x="272" y="48"/>
                    <a:pt x="272" y="48"/>
                  </a:cubicBezTo>
                  <a:cubicBezTo>
                    <a:pt x="272" y="41"/>
                    <a:pt x="272" y="41"/>
                    <a:pt x="272" y="41"/>
                  </a:cubicBezTo>
                  <a:lnTo>
                    <a:pt x="278" y="41"/>
                  </a:lnTo>
                  <a:close/>
                  <a:moveTo>
                    <a:pt x="287" y="41"/>
                  </a:moveTo>
                  <a:cubicBezTo>
                    <a:pt x="287" y="48"/>
                    <a:pt x="287" y="48"/>
                    <a:pt x="287" y="48"/>
                  </a:cubicBezTo>
                  <a:cubicBezTo>
                    <a:pt x="280" y="48"/>
                    <a:pt x="280" y="48"/>
                    <a:pt x="280" y="48"/>
                  </a:cubicBezTo>
                  <a:cubicBezTo>
                    <a:pt x="280" y="41"/>
                    <a:pt x="280" y="41"/>
                    <a:pt x="280" y="41"/>
                  </a:cubicBezTo>
                  <a:lnTo>
                    <a:pt x="287" y="41"/>
                  </a:lnTo>
                  <a:close/>
                  <a:moveTo>
                    <a:pt x="295" y="41"/>
                  </a:moveTo>
                  <a:cubicBezTo>
                    <a:pt x="295" y="48"/>
                    <a:pt x="295" y="48"/>
                    <a:pt x="295" y="48"/>
                  </a:cubicBezTo>
                  <a:cubicBezTo>
                    <a:pt x="288" y="48"/>
                    <a:pt x="288" y="48"/>
                    <a:pt x="288" y="48"/>
                  </a:cubicBezTo>
                  <a:cubicBezTo>
                    <a:pt x="288" y="41"/>
                    <a:pt x="288" y="41"/>
                    <a:pt x="288" y="41"/>
                  </a:cubicBezTo>
                  <a:lnTo>
                    <a:pt x="295" y="41"/>
                  </a:lnTo>
                  <a:close/>
                  <a:moveTo>
                    <a:pt x="304" y="41"/>
                  </a:moveTo>
                  <a:cubicBezTo>
                    <a:pt x="304" y="48"/>
                    <a:pt x="304" y="48"/>
                    <a:pt x="304" y="48"/>
                  </a:cubicBezTo>
                  <a:cubicBezTo>
                    <a:pt x="297" y="48"/>
                    <a:pt x="297" y="48"/>
                    <a:pt x="297" y="48"/>
                  </a:cubicBezTo>
                  <a:cubicBezTo>
                    <a:pt x="297" y="41"/>
                    <a:pt x="297" y="41"/>
                    <a:pt x="297" y="41"/>
                  </a:cubicBezTo>
                  <a:lnTo>
                    <a:pt x="304" y="41"/>
                  </a:lnTo>
                  <a:close/>
                  <a:moveTo>
                    <a:pt x="312" y="41"/>
                  </a:moveTo>
                  <a:cubicBezTo>
                    <a:pt x="312" y="48"/>
                    <a:pt x="312" y="48"/>
                    <a:pt x="312" y="48"/>
                  </a:cubicBezTo>
                  <a:cubicBezTo>
                    <a:pt x="305" y="48"/>
                    <a:pt x="305" y="48"/>
                    <a:pt x="305" y="48"/>
                  </a:cubicBezTo>
                  <a:cubicBezTo>
                    <a:pt x="305" y="41"/>
                    <a:pt x="305" y="41"/>
                    <a:pt x="305" y="41"/>
                  </a:cubicBezTo>
                  <a:lnTo>
                    <a:pt x="312" y="41"/>
                  </a:lnTo>
                  <a:close/>
                  <a:moveTo>
                    <a:pt x="295" y="67"/>
                  </a:moveTo>
                  <a:cubicBezTo>
                    <a:pt x="288" y="67"/>
                    <a:pt x="288" y="67"/>
                    <a:pt x="288" y="67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95" y="60"/>
                    <a:pt x="295" y="60"/>
                    <a:pt x="295" y="60"/>
                  </a:cubicBezTo>
                  <a:lnTo>
                    <a:pt x="295" y="67"/>
                  </a:lnTo>
                  <a:close/>
                  <a:moveTo>
                    <a:pt x="297" y="60"/>
                  </a:moveTo>
                  <a:cubicBezTo>
                    <a:pt x="304" y="60"/>
                    <a:pt x="304" y="60"/>
                    <a:pt x="304" y="60"/>
                  </a:cubicBezTo>
                  <a:cubicBezTo>
                    <a:pt x="304" y="67"/>
                    <a:pt x="304" y="67"/>
                    <a:pt x="304" y="67"/>
                  </a:cubicBezTo>
                  <a:cubicBezTo>
                    <a:pt x="297" y="67"/>
                    <a:pt x="297" y="67"/>
                    <a:pt x="297" y="67"/>
                  </a:cubicBezTo>
                  <a:lnTo>
                    <a:pt x="297" y="60"/>
                  </a:lnTo>
                  <a:close/>
                  <a:moveTo>
                    <a:pt x="287" y="67"/>
                  </a:moveTo>
                  <a:cubicBezTo>
                    <a:pt x="280" y="67"/>
                    <a:pt x="280" y="67"/>
                    <a:pt x="280" y="67"/>
                  </a:cubicBezTo>
                  <a:cubicBezTo>
                    <a:pt x="280" y="60"/>
                    <a:pt x="280" y="60"/>
                    <a:pt x="280" y="60"/>
                  </a:cubicBezTo>
                  <a:cubicBezTo>
                    <a:pt x="287" y="60"/>
                    <a:pt x="287" y="60"/>
                    <a:pt x="287" y="60"/>
                  </a:cubicBezTo>
                  <a:lnTo>
                    <a:pt x="287" y="67"/>
                  </a:lnTo>
                  <a:close/>
                  <a:moveTo>
                    <a:pt x="278" y="67"/>
                  </a:moveTo>
                  <a:cubicBezTo>
                    <a:pt x="272" y="67"/>
                    <a:pt x="272" y="67"/>
                    <a:pt x="272" y="67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8" y="60"/>
                    <a:pt x="278" y="60"/>
                    <a:pt x="278" y="60"/>
                  </a:cubicBezTo>
                  <a:lnTo>
                    <a:pt x="278" y="67"/>
                  </a:lnTo>
                  <a:close/>
                  <a:moveTo>
                    <a:pt x="278" y="69"/>
                  </a:moveTo>
                  <a:cubicBezTo>
                    <a:pt x="278" y="77"/>
                    <a:pt x="278" y="77"/>
                    <a:pt x="278" y="77"/>
                  </a:cubicBezTo>
                  <a:cubicBezTo>
                    <a:pt x="272" y="77"/>
                    <a:pt x="272" y="77"/>
                    <a:pt x="272" y="77"/>
                  </a:cubicBezTo>
                  <a:cubicBezTo>
                    <a:pt x="272" y="69"/>
                    <a:pt x="272" y="69"/>
                    <a:pt x="272" y="69"/>
                  </a:cubicBezTo>
                  <a:lnTo>
                    <a:pt x="278" y="69"/>
                  </a:lnTo>
                  <a:close/>
                  <a:moveTo>
                    <a:pt x="280" y="69"/>
                  </a:moveTo>
                  <a:cubicBezTo>
                    <a:pt x="287" y="69"/>
                    <a:pt x="287" y="69"/>
                    <a:pt x="287" y="69"/>
                  </a:cubicBezTo>
                  <a:cubicBezTo>
                    <a:pt x="287" y="77"/>
                    <a:pt x="287" y="77"/>
                    <a:pt x="287" y="77"/>
                  </a:cubicBezTo>
                  <a:cubicBezTo>
                    <a:pt x="280" y="77"/>
                    <a:pt x="280" y="77"/>
                    <a:pt x="280" y="77"/>
                  </a:cubicBezTo>
                  <a:lnTo>
                    <a:pt x="280" y="69"/>
                  </a:lnTo>
                  <a:close/>
                  <a:moveTo>
                    <a:pt x="288" y="69"/>
                  </a:moveTo>
                  <a:cubicBezTo>
                    <a:pt x="295" y="69"/>
                    <a:pt x="295" y="69"/>
                    <a:pt x="295" y="69"/>
                  </a:cubicBezTo>
                  <a:cubicBezTo>
                    <a:pt x="295" y="77"/>
                    <a:pt x="295" y="77"/>
                    <a:pt x="295" y="77"/>
                  </a:cubicBezTo>
                  <a:cubicBezTo>
                    <a:pt x="288" y="77"/>
                    <a:pt x="288" y="77"/>
                    <a:pt x="288" y="77"/>
                  </a:cubicBezTo>
                  <a:lnTo>
                    <a:pt x="288" y="69"/>
                  </a:lnTo>
                  <a:close/>
                  <a:moveTo>
                    <a:pt x="297" y="69"/>
                  </a:moveTo>
                  <a:cubicBezTo>
                    <a:pt x="304" y="69"/>
                    <a:pt x="304" y="69"/>
                    <a:pt x="304" y="69"/>
                  </a:cubicBezTo>
                  <a:cubicBezTo>
                    <a:pt x="304" y="77"/>
                    <a:pt x="304" y="77"/>
                    <a:pt x="304" y="77"/>
                  </a:cubicBezTo>
                  <a:cubicBezTo>
                    <a:pt x="297" y="77"/>
                    <a:pt x="297" y="77"/>
                    <a:pt x="297" y="77"/>
                  </a:cubicBezTo>
                  <a:lnTo>
                    <a:pt x="297" y="69"/>
                  </a:lnTo>
                  <a:close/>
                  <a:moveTo>
                    <a:pt x="305" y="69"/>
                  </a:moveTo>
                  <a:cubicBezTo>
                    <a:pt x="312" y="69"/>
                    <a:pt x="312" y="69"/>
                    <a:pt x="312" y="69"/>
                  </a:cubicBezTo>
                  <a:cubicBezTo>
                    <a:pt x="312" y="77"/>
                    <a:pt x="312" y="77"/>
                    <a:pt x="312" y="77"/>
                  </a:cubicBezTo>
                  <a:cubicBezTo>
                    <a:pt x="305" y="77"/>
                    <a:pt x="305" y="77"/>
                    <a:pt x="305" y="77"/>
                  </a:cubicBezTo>
                  <a:lnTo>
                    <a:pt x="305" y="69"/>
                  </a:lnTo>
                  <a:close/>
                  <a:moveTo>
                    <a:pt x="305" y="67"/>
                  </a:moveTo>
                  <a:cubicBezTo>
                    <a:pt x="305" y="60"/>
                    <a:pt x="305" y="60"/>
                    <a:pt x="305" y="60"/>
                  </a:cubicBezTo>
                  <a:cubicBezTo>
                    <a:pt x="312" y="60"/>
                    <a:pt x="312" y="60"/>
                    <a:pt x="312" y="60"/>
                  </a:cubicBezTo>
                  <a:cubicBezTo>
                    <a:pt x="312" y="67"/>
                    <a:pt x="312" y="67"/>
                    <a:pt x="312" y="67"/>
                  </a:cubicBezTo>
                  <a:lnTo>
                    <a:pt x="305" y="67"/>
                  </a:lnTo>
                  <a:close/>
                  <a:moveTo>
                    <a:pt x="305" y="58"/>
                  </a:moveTo>
                  <a:cubicBezTo>
                    <a:pt x="305" y="50"/>
                    <a:pt x="305" y="50"/>
                    <a:pt x="305" y="50"/>
                  </a:cubicBezTo>
                  <a:cubicBezTo>
                    <a:pt x="312" y="50"/>
                    <a:pt x="312" y="50"/>
                    <a:pt x="312" y="50"/>
                  </a:cubicBezTo>
                  <a:cubicBezTo>
                    <a:pt x="312" y="58"/>
                    <a:pt x="312" y="58"/>
                    <a:pt x="312" y="58"/>
                  </a:cubicBezTo>
                  <a:lnTo>
                    <a:pt x="305" y="58"/>
                  </a:lnTo>
                  <a:close/>
                  <a:moveTo>
                    <a:pt x="304" y="58"/>
                  </a:moveTo>
                  <a:cubicBezTo>
                    <a:pt x="297" y="58"/>
                    <a:pt x="297" y="58"/>
                    <a:pt x="297" y="58"/>
                  </a:cubicBezTo>
                  <a:cubicBezTo>
                    <a:pt x="297" y="50"/>
                    <a:pt x="297" y="50"/>
                    <a:pt x="297" y="50"/>
                  </a:cubicBezTo>
                  <a:cubicBezTo>
                    <a:pt x="304" y="50"/>
                    <a:pt x="304" y="50"/>
                    <a:pt x="304" y="50"/>
                  </a:cubicBezTo>
                  <a:lnTo>
                    <a:pt x="304" y="58"/>
                  </a:lnTo>
                  <a:close/>
                  <a:moveTo>
                    <a:pt x="295" y="58"/>
                  </a:moveTo>
                  <a:cubicBezTo>
                    <a:pt x="288" y="58"/>
                    <a:pt x="288" y="58"/>
                    <a:pt x="288" y="58"/>
                  </a:cubicBezTo>
                  <a:cubicBezTo>
                    <a:pt x="288" y="50"/>
                    <a:pt x="288" y="50"/>
                    <a:pt x="288" y="50"/>
                  </a:cubicBezTo>
                  <a:cubicBezTo>
                    <a:pt x="295" y="50"/>
                    <a:pt x="295" y="50"/>
                    <a:pt x="295" y="50"/>
                  </a:cubicBezTo>
                  <a:lnTo>
                    <a:pt x="295" y="58"/>
                  </a:lnTo>
                  <a:close/>
                  <a:moveTo>
                    <a:pt x="287" y="58"/>
                  </a:moveTo>
                  <a:cubicBezTo>
                    <a:pt x="280" y="58"/>
                    <a:pt x="280" y="58"/>
                    <a:pt x="280" y="58"/>
                  </a:cubicBezTo>
                  <a:cubicBezTo>
                    <a:pt x="280" y="50"/>
                    <a:pt x="280" y="50"/>
                    <a:pt x="280" y="50"/>
                  </a:cubicBezTo>
                  <a:cubicBezTo>
                    <a:pt x="287" y="50"/>
                    <a:pt x="287" y="50"/>
                    <a:pt x="287" y="50"/>
                  </a:cubicBezTo>
                  <a:lnTo>
                    <a:pt x="287" y="58"/>
                  </a:lnTo>
                  <a:close/>
                  <a:moveTo>
                    <a:pt x="278" y="58"/>
                  </a:moveTo>
                  <a:cubicBezTo>
                    <a:pt x="272" y="58"/>
                    <a:pt x="272" y="58"/>
                    <a:pt x="272" y="58"/>
                  </a:cubicBezTo>
                  <a:cubicBezTo>
                    <a:pt x="272" y="50"/>
                    <a:pt x="272" y="50"/>
                    <a:pt x="272" y="50"/>
                  </a:cubicBezTo>
                  <a:cubicBezTo>
                    <a:pt x="278" y="50"/>
                    <a:pt x="278" y="50"/>
                    <a:pt x="278" y="50"/>
                  </a:cubicBezTo>
                  <a:lnTo>
                    <a:pt x="278" y="58"/>
                  </a:lnTo>
                  <a:close/>
                  <a:moveTo>
                    <a:pt x="270" y="58"/>
                  </a:moveTo>
                  <a:cubicBezTo>
                    <a:pt x="263" y="58"/>
                    <a:pt x="263" y="58"/>
                    <a:pt x="263" y="58"/>
                  </a:cubicBezTo>
                  <a:cubicBezTo>
                    <a:pt x="263" y="50"/>
                    <a:pt x="263" y="50"/>
                    <a:pt x="263" y="50"/>
                  </a:cubicBezTo>
                  <a:cubicBezTo>
                    <a:pt x="270" y="50"/>
                    <a:pt x="270" y="50"/>
                    <a:pt x="270" y="50"/>
                  </a:cubicBezTo>
                  <a:lnTo>
                    <a:pt x="270" y="58"/>
                  </a:lnTo>
                  <a:close/>
                  <a:moveTo>
                    <a:pt x="270" y="60"/>
                  </a:moveTo>
                  <a:cubicBezTo>
                    <a:pt x="270" y="67"/>
                    <a:pt x="270" y="67"/>
                    <a:pt x="270" y="67"/>
                  </a:cubicBezTo>
                  <a:cubicBezTo>
                    <a:pt x="263" y="67"/>
                    <a:pt x="263" y="67"/>
                    <a:pt x="263" y="67"/>
                  </a:cubicBezTo>
                  <a:cubicBezTo>
                    <a:pt x="263" y="60"/>
                    <a:pt x="263" y="60"/>
                    <a:pt x="263" y="60"/>
                  </a:cubicBezTo>
                  <a:lnTo>
                    <a:pt x="270" y="60"/>
                  </a:lnTo>
                  <a:close/>
                  <a:moveTo>
                    <a:pt x="270" y="69"/>
                  </a:moveTo>
                  <a:cubicBezTo>
                    <a:pt x="270" y="77"/>
                    <a:pt x="270" y="77"/>
                    <a:pt x="270" y="77"/>
                  </a:cubicBezTo>
                  <a:cubicBezTo>
                    <a:pt x="263" y="77"/>
                    <a:pt x="263" y="77"/>
                    <a:pt x="263" y="77"/>
                  </a:cubicBezTo>
                  <a:cubicBezTo>
                    <a:pt x="263" y="69"/>
                    <a:pt x="263" y="69"/>
                    <a:pt x="263" y="69"/>
                  </a:cubicBezTo>
                  <a:lnTo>
                    <a:pt x="270" y="69"/>
                  </a:lnTo>
                  <a:close/>
                  <a:moveTo>
                    <a:pt x="270" y="79"/>
                  </a:moveTo>
                  <a:cubicBezTo>
                    <a:pt x="270" y="86"/>
                    <a:pt x="270" y="86"/>
                    <a:pt x="270" y="86"/>
                  </a:cubicBezTo>
                  <a:cubicBezTo>
                    <a:pt x="263" y="86"/>
                    <a:pt x="263" y="86"/>
                    <a:pt x="263" y="86"/>
                  </a:cubicBezTo>
                  <a:cubicBezTo>
                    <a:pt x="263" y="79"/>
                    <a:pt x="263" y="79"/>
                    <a:pt x="263" y="79"/>
                  </a:cubicBezTo>
                  <a:lnTo>
                    <a:pt x="270" y="79"/>
                  </a:lnTo>
                  <a:close/>
                  <a:moveTo>
                    <a:pt x="272" y="79"/>
                  </a:moveTo>
                  <a:cubicBezTo>
                    <a:pt x="278" y="79"/>
                    <a:pt x="278" y="79"/>
                    <a:pt x="278" y="79"/>
                  </a:cubicBezTo>
                  <a:cubicBezTo>
                    <a:pt x="278" y="86"/>
                    <a:pt x="278" y="86"/>
                    <a:pt x="278" y="86"/>
                  </a:cubicBezTo>
                  <a:cubicBezTo>
                    <a:pt x="272" y="86"/>
                    <a:pt x="272" y="86"/>
                    <a:pt x="272" y="86"/>
                  </a:cubicBezTo>
                  <a:lnTo>
                    <a:pt x="272" y="79"/>
                  </a:lnTo>
                  <a:close/>
                  <a:moveTo>
                    <a:pt x="280" y="79"/>
                  </a:moveTo>
                  <a:cubicBezTo>
                    <a:pt x="287" y="79"/>
                    <a:pt x="287" y="79"/>
                    <a:pt x="287" y="79"/>
                  </a:cubicBezTo>
                  <a:cubicBezTo>
                    <a:pt x="287" y="86"/>
                    <a:pt x="287" y="86"/>
                    <a:pt x="287" y="86"/>
                  </a:cubicBezTo>
                  <a:cubicBezTo>
                    <a:pt x="280" y="86"/>
                    <a:pt x="280" y="86"/>
                    <a:pt x="280" y="86"/>
                  </a:cubicBezTo>
                  <a:lnTo>
                    <a:pt x="280" y="79"/>
                  </a:lnTo>
                  <a:close/>
                  <a:moveTo>
                    <a:pt x="288" y="79"/>
                  </a:moveTo>
                  <a:cubicBezTo>
                    <a:pt x="295" y="79"/>
                    <a:pt x="295" y="79"/>
                    <a:pt x="295" y="79"/>
                  </a:cubicBezTo>
                  <a:cubicBezTo>
                    <a:pt x="295" y="86"/>
                    <a:pt x="295" y="86"/>
                    <a:pt x="295" y="86"/>
                  </a:cubicBezTo>
                  <a:cubicBezTo>
                    <a:pt x="288" y="86"/>
                    <a:pt x="288" y="86"/>
                    <a:pt x="288" y="86"/>
                  </a:cubicBezTo>
                  <a:lnTo>
                    <a:pt x="288" y="79"/>
                  </a:lnTo>
                  <a:close/>
                  <a:moveTo>
                    <a:pt x="297" y="79"/>
                  </a:moveTo>
                  <a:cubicBezTo>
                    <a:pt x="304" y="79"/>
                    <a:pt x="304" y="79"/>
                    <a:pt x="304" y="79"/>
                  </a:cubicBezTo>
                  <a:cubicBezTo>
                    <a:pt x="304" y="86"/>
                    <a:pt x="304" y="86"/>
                    <a:pt x="304" y="86"/>
                  </a:cubicBezTo>
                  <a:cubicBezTo>
                    <a:pt x="297" y="86"/>
                    <a:pt x="297" y="86"/>
                    <a:pt x="297" y="86"/>
                  </a:cubicBezTo>
                  <a:lnTo>
                    <a:pt x="297" y="79"/>
                  </a:lnTo>
                  <a:close/>
                  <a:moveTo>
                    <a:pt x="305" y="79"/>
                  </a:moveTo>
                  <a:cubicBezTo>
                    <a:pt x="312" y="79"/>
                    <a:pt x="312" y="79"/>
                    <a:pt x="312" y="79"/>
                  </a:cubicBezTo>
                  <a:cubicBezTo>
                    <a:pt x="312" y="86"/>
                    <a:pt x="312" y="86"/>
                    <a:pt x="312" y="86"/>
                  </a:cubicBezTo>
                  <a:cubicBezTo>
                    <a:pt x="305" y="86"/>
                    <a:pt x="305" y="86"/>
                    <a:pt x="305" y="86"/>
                  </a:cubicBezTo>
                  <a:lnTo>
                    <a:pt x="305" y="79"/>
                  </a:lnTo>
                  <a:close/>
                  <a:moveTo>
                    <a:pt x="270" y="48"/>
                  </a:moveTo>
                  <a:cubicBezTo>
                    <a:pt x="263" y="48"/>
                    <a:pt x="263" y="48"/>
                    <a:pt x="263" y="48"/>
                  </a:cubicBezTo>
                  <a:cubicBezTo>
                    <a:pt x="263" y="41"/>
                    <a:pt x="263" y="41"/>
                    <a:pt x="263" y="41"/>
                  </a:cubicBezTo>
                  <a:cubicBezTo>
                    <a:pt x="270" y="41"/>
                    <a:pt x="270" y="41"/>
                    <a:pt x="270" y="41"/>
                  </a:cubicBezTo>
                  <a:lnTo>
                    <a:pt x="270" y="48"/>
                  </a:lnTo>
                  <a:close/>
                  <a:moveTo>
                    <a:pt x="263" y="88"/>
                  </a:moveTo>
                  <a:cubicBezTo>
                    <a:pt x="270" y="88"/>
                    <a:pt x="270" y="88"/>
                    <a:pt x="270" y="88"/>
                  </a:cubicBezTo>
                  <a:cubicBezTo>
                    <a:pt x="270" y="95"/>
                    <a:pt x="270" y="95"/>
                    <a:pt x="270" y="95"/>
                  </a:cubicBezTo>
                  <a:cubicBezTo>
                    <a:pt x="263" y="95"/>
                    <a:pt x="263" y="95"/>
                    <a:pt x="263" y="95"/>
                  </a:cubicBezTo>
                  <a:lnTo>
                    <a:pt x="263" y="88"/>
                  </a:lnTo>
                  <a:close/>
                  <a:moveTo>
                    <a:pt x="272" y="88"/>
                  </a:moveTo>
                  <a:cubicBezTo>
                    <a:pt x="278" y="88"/>
                    <a:pt x="278" y="88"/>
                    <a:pt x="278" y="88"/>
                  </a:cubicBezTo>
                  <a:cubicBezTo>
                    <a:pt x="278" y="95"/>
                    <a:pt x="278" y="95"/>
                    <a:pt x="278" y="95"/>
                  </a:cubicBezTo>
                  <a:cubicBezTo>
                    <a:pt x="272" y="95"/>
                    <a:pt x="272" y="95"/>
                    <a:pt x="272" y="95"/>
                  </a:cubicBezTo>
                  <a:lnTo>
                    <a:pt x="272" y="88"/>
                  </a:lnTo>
                  <a:close/>
                  <a:moveTo>
                    <a:pt x="280" y="88"/>
                  </a:moveTo>
                  <a:cubicBezTo>
                    <a:pt x="287" y="88"/>
                    <a:pt x="287" y="88"/>
                    <a:pt x="287" y="88"/>
                  </a:cubicBezTo>
                  <a:cubicBezTo>
                    <a:pt x="287" y="95"/>
                    <a:pt x="287" y="95"/>
                    <a:pt x="287" y="95"/>
                  </a:cubicBezTo>
                  <a:cubicBezTo>
                    <a:pt x="280" y="95"/>
                    <a:pt x="280" y="95"/>
                    <a:pt x="280" y="95"/>
                  </a:cubicBezTo>
                  <a:lnTo>
                    <a:pt x="280" y="88"/>
                  </a:lnTo>
                  <a:close/>
                  <a:moveTo>
                    <a:pt x="288" y="88"/>
                  </a:moveTo>
                  <a:cubicBezTo>
                    <a:pt x="295" y="88"/>
                    <a:pt x="295" y="88"/>
                    <a:pt x="295" y="88"/>
                  </a:cubicBezTo>
                  <a:cubicBezTo>
                    <a:pt x="295" y="95"/>
                    <a:pt x="295" y="95"/>
                    <a:pt x="295" y="95"/>
                  </a:cubicBezTo>
                  <a:cubicBezTo>
                    <a:pt x="288" y="95"/>
                    <a:pt x="288" y="95"/>
                    <a:pt x="288" y="95"/>
                  </a:cubicBezTo>
                  <a:lnTo>
                    <a:pt x="288" y="88"/>
                  </a:lnTo>
                  <a:close/>
                  <a:moveTo>
                    <a:pt x="297" y="88"/>
                  </a:moveTo>
                  <a:cubicBezTo>
                    <a:pt x="304" y="88"/>
                    <a:pt x="304" y="88"/>
                    <a:pt x="304" y="88"/>
                  </a:cubicBezTo>
                  <a:cubicBezTo>
                    <a:pt x="304" y="95"/>
                    <a:pt x="304" y="95"/>
                    <a:pt x="304" y="95"/>
                  </a:cubicBezTo>
                  <a:cubicBezTo>
                    <a:pt x="297" y="95"/>
                    <a:pt x="297" y="95"/>
                    <a:pt x="297" y="95"/>
                  </a:cubicBezTo>
                  <a:lnTo>
                    <a:pt x="297" y="88"/>
                  </a:lnTo>
                  <a:close/>
                  <a:moveTo>
                    <a:pt x="305" y="88"/>
                  </a:moveTo>
                  <a:cubicBezTo>
                    <a:pt x="312" y="88"/>
                    <a:pt x="312" y="88"/>
                    <a:pt x="312" y="88"/>
                  </a:cubicBezTo>
                  <a:cubicBezTo>
                    <a:pt x="312" y="95"/>
                    <a:pt x="312" y="95"/>
                    <a:pt x="312" y="95"/>
                  </a:cubicBezTo>
                  <a:cubicBezTo>
                    <a:pt x="305" y="95"/>
                    <a:pt x="305" y="95"/>
                    <a:pt x="305" y="95"/>
                  </a:cubicBezTo>
                  <a:lnTo>
                    <a:pt x="305" y="88"/>
                  </a:lnTo>
                  <a:close/>
                  <a:moveTo>
                    <a:pt x="312" y="36"/>
                  </a:moveTo>
                  <a:cubicBezTo>
                    <a:pt x="312" y="39"/>
                    <a:pt x="312" y="39"/>
                    <a:pt x="312" y="39"/>
                  </a:cubicBezTo>
                  <a:cubicBezTo>
                    <a:pt x="305" y="39"/>
                    <a:pt x="305" y="39"/>
                    <a:pt x="305" y="39"/>
                  </a:cubicBezTo>
                  <a:cubicBezTo>
                    <a:pt x="305" y="39"/>
                    <a:pt x="304" y="39"/>
                    <a:pt x="304" y="39"/>
                  </a:cubicBezTo>
                  <a:cubicBezTo>
                    <a:pt x="304" y="39"/>
                    <a:pt x="304" y="39"/>
                    <a:pt x="304" y="39"/>
                  </a:cubicBezTo>
                  <a:cubicBezTo>
                    <a:pt x="296" y="39"/>
                    <a:pt x="296" y="39"/>
                    <a:pt x="296" y="39"/>
                  </a:cubicBezTo>
                  <a:cubicBezTo>
                    <a:pt x="296" y="39"/>
                    <a:pt x="296" y="39"/>
                    <a:pt x="296" y="39"/>
                  </a:cubicBezTo>
                  <a:cubicBezTo>
                    <a:pt x="296" y="39"/>
                    <a:pt x="296" y="39"/>
                    <a:pt x="296" y="39"/>
                  </a:cubicBezTo>
                  <a:cubicBezTo>
                    <a:pt x="288" y="39"/>
                    <a:pt x="288" y="39"/>
                    <a:pt x="288" y="39"/>
                  </a:cubicBezTo>
                  <a:cubicBezTo>
                    <a:pt x="288" y="39"/>
                    <a:pt x="288" y="39"/>
                    <a:pt x="288" y="39"/>
                  </a:cubicBezTo>
                  <a:cubicBezTo>
                    <a:pt x="287" y="39"/>
                    <a:pt x="287" y="39"/>
                    <a:pt x="287" y="39"/>
                  </a:cubicBezTo>
                  <a:cubicBezTo>
                    <a:pt x="279" y="39"/>
                    <a:pt x="279" y="39"/>
                    <a:pt x="279" y="39"/>
                  </a:cubicBezTo>
                  <a:cubicBezTo>
                    <a:pt x="279" y="39"/>
                    <a:pt x="279" y="39"/>
                    <a:pt x="279" y="39"/>
                  </a:cubicBezTo>
                  <a:cubicBezTo>
                    <a:pt x="279" y="39"/>
                    <a:pt x="279" y="39"/>
                    <a:pt x="279" y="39"/>
                  </a:cubicBezTo>
                  <a:cubicBezTo>
                    <a:pt x="271" y="39"/>
                    <a:pt x="271" y="39"/>
                    <a:pt x="271" y="39"/>
                  </a:cubicBezTo>
                  <a:cubicBezTo>
                    <a:pt x="271" y="39"/>
                    <a:pt x="271" y="39"/>
                    <a:pt x="271" y="39"/>
                  </a:cubicBezTo>
                  <a:cubicBezTo>
                    <a:pt x="271" y="39"/>
                    <a:pt x="271" y="39"/>
                    <a:pt x="270" y="39"/>
                  </a:cubicBezTo>
                  <a:cubicBezTo>
                    <a:pt x="263" y="39"/>
                    <a:pt x="263" y="39"/>
                    <a:pt x="263" y="39"/>
                  </a:cubicBezTo>
                  <a:cubicBezTo>
                    <a:pt x="263" y="3"/>
                    <a:pt x="263" y="3"/>
                    <a:pt x="263" y="3"/>
                  </a:cubicBezTo>
                  <a:lnTo>
                    <a:pt x="312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2" name="Freeform 281">
              <a:extLst>
                <a:ext uri="{FF2B5EF4-FFF2-40B4-BE49-F238E27FC236}">
                  <a16:creationId xmlns:a16="http://schemas.microsoft.com/office/drawing/2014/main" id="{11C049BF-9E88-4518-9B92-50EDB8E240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13238" y="4302125"/>
              <a:ext cx="434975" cy="531813"/>
            </a:xfrm>
            <a:custGeom>
              <a:avLst/>
              <a:gdLst>
                <a:gd name="T0" fmla="*/ 217 w 274"/>
                <a:gd name="T1" fmla="*/ 119 h 335"/>
                <a:gd name="T2" fmla="*/ 178 w 274"/>
                <a:gd name="T3" fmla="*/ 80 h 335"/>
                <a:gd name="T4" fmla="*/ 217 w 274"/>
                <a:gd name="T5" fmla="*/ 80 h 335"/>
                <a:gd name="T6" fmla="*/ 139 w 274"/>
                <a:gd name="T7" fmla="*/ 0 h 335"/>
                <a:gd name="T8" fmla="*/ 56 w 274"/>
                <a:gd name="T9" fmla="*/ 80 h 335"/>
                <a:gd name="T10" fmla="*/ 96 w 274"/>
                <a:gd name="T11" fmla="*/ 80 h 335"/>
                <a:gd name="T12" fmla="*/ 56 w 274"/>
                <a:gd name="T13" fmla="*/ 119 h 335"/>
                <a:gd name="T14" fmla="*/ 96 w 274"/>
                <a:gd name="T15" fmla="*/ 119 h 335"/>
                <a:gd name="T16" fmla="*/ 0 w 274"/>
                <a:gd name="T17" fmla="*/ 216 h 335"/>
                <a:gd name="T18" fmla="*/ 117 w 274"/>
                <a:gd name="T19" fmla="*/ 216 h 335"/>
                <a:gd name="T20" fmla="*/ 117 w 274"/>
                <a:gd name="T21" fmla="*/ 335 h 335"/>
                <a:gd name="T22" fmla="*/ 156 w 274"/>
                <a:gd name="T23" fmla="*/ 335 h 335"/>
                <a:gd name="T24" fmla="*/ 156 w 274"/>
                <a:gd name="T25" fmla="*/ 216 h 335"/>
                <a:gd name="T26" fmla="*/ 274 w 274"/>
                <a:gd name="T27" fmla="*/ 216 h 335"/>
                <a:gd name="T28" fmla="*/ 183 w 274"/>
                <a:gd name="T29" fmla="*/ 119 h 335"/>
                <a:gd name="T30" fmla="*/ 217 w 274"/>
                <a:gd name="T31" fmla="*/ 119 h 335"/>
                <a:gd name="T32" fmla="*/ 252 w 274"/>
                <a:gd name="T33" fmla="*/ 207 h 335"/>
                <a:gd name="T34" fmla="*/ 152 w 274"/>
                <a:gd name="T35" fmla="*/ 207 h 335"/>
                <a:gd name="T36" fmla="*/ 152 w 274"/>
                <a:gd name="T37" fmla="*/ 331 h 335"/>
                <a:gd name="T38" fmla="*/ 122 w 274"/>
                <a:gd name="T39" fmla="*/ 331 h 335"/>
                <a:gd name="T40" fmla="*/ 122 w 274"/>
                <a:gd name="T41" fmla="*/ 207 h 335"/>
                <a:gd name="T42" fmla="*/ 21 w 274"/>
                <a:gd name="T43" fmla="*/ 207 h 335"/>
                <a:gd name="T44" fmla="*/ 113 w 274"/>
                <a:gd name="T45" fmla="*/ 110 h 335"/>
                <a:gd name="T46" fmla="*/ 78 w 274"/>
                <a:gd name="T47" fmla="*/ 110 h 335"/>
                <a:gd name="T48" fmla="*/ 113 w 274"/>
                <a:gd name="T49" fmla="*/ 75 h 335"/>
                <a:gd name="T50" fmla="*/ 78 w 274"/>
                <a:gd name="T51" fmla="*/ 75 h 335"/>
                <a:gd name="T52" fmla="*/ 139 w 274"/>
                <a:gd name="T53" fmla="*/ 9 h 335"/>
                <a:gd name="T54" fmla="*/ 200 w 274"/>
                <a:gd name="T55" fmla="*/ 75 h 335"/>
                <a:gd name="T56" fmla="*/ 161 w 274"/>
                <a:gd name="T57" fmla="*/ 75 h 335"/>
                <a:gd name="T58" fmla="*/ 200 w 274"/>
                <a:gd name="T59" fmla="*/ 110 h 335"/>
                <a:gd name="T60" fmla="*/ 161 w 274"/>
                <a:gd name="T61" fmla="*/ 110 h 335"/>
                <a:gd name="T62" fmla="*/ 252 w 274"/>
                <a:gd name="T63" fmla="*/ 20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4" h="335">
                  <a:moveTo>
                    <a:pt x="217" y="119"/>
                  </a:moveTo>
                  <a:lnTo>
                    <a:pt x="178" y="80"/>
                  </a:lnTo>
                  <a:lnTo>
                    <a:pt x="217" y="80"/>
                  </a:lnTo>
                  <a:lnTo>
                    <a:pt x="139" y="0"/>
                  </a:lnTo>
                  <a:lnTo>
                    <a:pt x="56" y="80"/>
                  </a:lnTo>
                  <a:lnTo>
                    <a:pt x="96" y="80"/>
                  </a:lnTo>
                  <a:lnTo>
                    <a:pt x="56" y="119"/>
                  </a:lnTo>
                  <a:lnTo>
                    <a:pt x="96" y="119"/>
                  </a:lnTo>
                  <a:lnTo>
                    <a:pt x="0" y="216"/>
                  </a:lnTo>
                  <a:lnTo>
                    <a:pt x="117" y="216"/>
                  </a:lnTo>
                  <a:lnTo>
                    <a:pt x="117" y="335"/>
                  </a:lnTo>
                  <a:lnTo>
                    <a:pt x="156" y="335"/>
                  </a:lnTo>
                  <a:lnTo>
                    <a:pt x="156" y="216"/>
                  </a:lnTo>
                  <a:lnTo>
                    <a:pt x="274" y="216"/>
                  </a:lnTo>
                  <a:lnTo>
                    <a:pt x="183" y="119"/>
                  </a:lnTo>
                  <a:lnTo>
                    <a:pt x="217" y="119"/>
                  </a:lnTo>
                  <a:close/>
                  <a:moveTo>
                    <a:pt x="252" y="207"/>
                  </a:moveTo>
                  <a:lnTo>
                    <a:pt x="152" y="207"/>
                  </a:lnTo>
                  <a:lnTo>
                    <a:pt x="152" y="331"/>
                  </a:lnTo>
                  <a:lnTo>
                    <a:pt x="122" y="331"/>
                  </a:lnTo>
                  <a:lnTo>
                    <a:pt x="122" y="207"/>
                  </a:lnTo>
                  <a:lnTo>
                    <a:pt x="21" y="207"/>
                  </a:lnTo>
                  <a:lnTo>
                    <a:pt x="113" y="110"/>
                  </a:lnTo>
                  <a:lnTo>
                    <a:pt x="78" y="110"/>
                  </a:lnTo>
                  <a:lnTo>
                    <a:pt x="113" y="75"/>
                  </a:lnTo>
                  <a:lnTo>
                    <a:pt x="78" y="75"/>
                  </a:lnTo>
                  <a:lnTo>
                    <a:pt x="139" y="9"/>
                  </a:lnTo>
                  <a:lnTo>
                    <a:pt x="200" y="75"/>
                  </a:lnTo>
                  <a:lnTo>
                    <a:pt x="161" y="75"/>
                  </a:lnTo>
                  <a:lnTo>
                    <a:pt x="200" y="110"/>
                  </a:lnTo>
                  <a:lnTo>
                    <a:pt x="161" y="110"/>
                  </a:lnTo>
                  <a:lnTo>
                    <a:pt x="252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3" name="Freeform 282">
              <a:extLst>
                <a:ext uri="{FF2B5EF4-FFF2-40B4-BE49-F238E27FC236}">
                  <a16:creationId xmlns:a16="http://schemas.microsoft.com/office/drawing/2014/main" id="{6C28633D-4F2D-4388-9EEC-78AD165B57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1875" y="4302125"/>
              <a:ext cx="428625" cy="531813"/>
            </a:xfrm>
            <a:custGeom>
              <a:avLst/>
              <a:gdLst>
                <a:gd name="T0" fmla="*/ 217 w 270"/>
                <a:gd name="T1" fmla="*/ 119 h 335"/>
                <a:gd name="T2" fmla="*/ 178 w 270"/>
                <a:gd name="T3" fmla="*/ 80 h 335"/>
                <a:gd name="T4" fmla="*/ 217 w 270"/>
                <a:gd name="T5" fmla="*/ 80 h 335"/>
                <a:gd name="T6" fmla="*/ 139 w 270"/>
                <a:gd name="T7" fmla="*/ 0 h 335"/>
                <a:gd name="T8" fmla="*/ 56 w 270"/>
                <a:gd name="T9" fmla="*/ 80 h 335"/>
                <a:gd name="T10" fmla="*/ 96 w 270"/>
                <a:gd name="T11" fmla="*/ 80 h 335"/>
                <a:gd name="T12" fmla="*/ 56 w 270"/>
                <a:gd name="T13" fmla="*/ 119 h 335"/>
                <a:gd name="T14" fmla="*/ 96 w 270"/>
                <a:gd name="T15" fmla="*/ 119 h 335"/>
                <a:gd name="T16" fmla="*/ 0 w 270"/>
                <a:gd name="T17" fmla="*/ 216 h 335"/>
                <a:gd name="T18" fmla="*/ 113 w 270"/>
                <a:gd name="T19" fmla="*/ 216 h 335"/>
                <a:gd name="T20" fmla="*/ 113 w 270"/>
                <a:gd name="T21" fmla="*/ 335 h 335"/>
                <a:gd name="T22" fmla="*/ 157 w 270"/>
                <a:gd name="T23" fmla="*/ 335 h 335"/>
                <a:gd name="T24" fmla="*/ 157 w 270"/>
                <a:gd name="T25" fmla="*/ 216 h 335"/>
                <a:gd name="T26" fmla="*/ 270 w 270"/>
                <a:gd name="T27" fmla="*/ 216 h 335"/>
                <a:gd name="T28" fmla="*/ 178 w 270"/>
                <a:gd name="T29" fmla="*/ 119 h 335"/>
                <a:gd name="T30" fmla="*/ 217 w 270"/>
                <a:gd name="T31" fmla="*/ 119 h 335"/>
                <a:gd name="T32" fmla="*/ 252 w 270"/>
                <a:gd name="T33" fmla="*/ 207 h 335"/>
                <a:gd name="T34" fmla="*/ 148 w 270"/>
                <a:gd name="T35" fmla="*/ 207 h 335"/>
                <a:gd name="T36" fmla="*/ 148 w 270"/>
                <a:gd name="T37" fmla="*/ 331 h 335"/>
                <a:gd name="T38" fmla="*/ 122 w 270"/>
                <a:gd name="T39" fmla="*/ 331 h 335"/>
                <a:gd name="T40" fmla="*/ 122 w 270"/>
                <a:gd name="T41" fmla="*/ 207 h 335"/>
                <a:gd name="T42" fmla="*/ 22 w 270"/>
                <a:gd name="T43" fmla="*/ 207 h 335"/>
                <a:gd name="T44" fmla="*/ 113 w 270"/>
                <a:gd name="T45" fmla="*/ 110 h 335"/>
                <a:gd name="T46" fmla="*/ 74 w 270"/>
                <a:gd name="T47" fmla="*/ 110 h 335"/>
                <a:gd name="T48" fmla="*/ 113 w 270"/>
                <a:gd name="T49" fmla="*/ 75 h 335"/>
                <a:gd name="T50" fmla="*/ 74 w 270"/>
                <a:gd name="T51" fmla="*/ 75 h 335"/>
                <a:gd name="T52" fmla="*/ 139 w 270"/>
                <a:gd name="T53" fmla="*/ 9 h 335"/>
                <a:gd name="T54" fmla="*/ 196 w 270"/>
                <a:gd name="T55" fmla="*/ 75 h 335"/>
                <a:gd name="T56" fmla="*/ 161 w 270"/>
                <a:gd name="T57" fmla="*/ 75 h 335"/>
                <a:gd name="T58" fmla="*/ 196 w 270"/>
                <a:gd name="T59" fmla="*/ 110 h 335"/>
                <a:gd name="T60" fmla="*/ 161 w 270"/>
                <a:gd name="T61" fmla="*/ 110 h 335"/>
                <a:gd name="T62" fmla="*/ 252 w 270"/>
                <a:gd name="T63" fmla="*/ 20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0" h="335">
                  <a:moveTo>
                    <a:pt x="217" y="119"/>
                  </a:moveTo>
                  <a:lnTo>
                    <a:pt x="178" y="80"/>
                  </a:lnTo>
                  <a:lnTo>
                    <a:pt x="217" y="80"/>
                  </a:lnTo>
                  <a:lnTo>
                    <a:pt x="139" y="0"/>
                  </a:lnTo>
                  <a:lnTo>
                    <a:pt x="56" y="80"/>
                  </a:lnTo>
                  <a:lnTo>
                    <a:pt x="96" y="80"/>
                  </a:lnTo>
                  <a:lnTo>
                    <a:pt x="56" y="119"/>
                  </a:lnTo>
                  <a:lnTo>
                    <a:pt x="96" y="119"/>
                  </a:lnTo>
                  <a:lnTo>
                    <a:pt x="0" y="216"/>
                  </a:lnTo>
                  <a:lnTo>
                    <a:pt x="113" y="216"/>
                  </a:lnTo>
                  <a:lnTo>
                    <a:pt x="113" y="335"/>
                  </a:lnTo>
                  <a:lnTo>
                    <a:pt x="157" y="335"/>
                  </a:lnTo>
                  <a:lnTo>
                    <a:pt x="157" y="216"/>
                  </a:lnTo>
                  <a:lnTo>
                    <a:pt x="270" y="216"/>
                  </a:lnTo>
                  <a:lnTo>
                    <a:pt x="178" y="119"/>
                  </a:lnTo>
                  <a:lnTo>
                    <a:pt x="217" y="119"/>
                  </a:lnTo>
                  <a:close/>
                  <a:moveTo>
                    <a:pt x="252" y="207"/>
                  </a:moveTo>
                  <a:lnTo>
                    <a:pt x="148" y="207"/>
                  </a:lnTo>
                  <a:lnTo>
                    <a:pt x="148" y="331"/>
                  </a:lnTo>
                  <a:lnTo>
                    <a:pt x="122" y="331"/>
                  </a:lnTo>
                  <a:lnTo>
                    <a:pt x="122" y="207"/>
                  </a:lnTo>
                  <a:lnTo>
                    <a:pt x="22" y="207"/>
                  </a:lnTo>
                  <a:lnTo>
                    <a:pt x="113" y="110"/>
                  </a:lnTo>
                  <a:lnTo>
                    <a:pt x="74" y="110"/>
                  </a:lnTo>
                  <a:lnTo>
                    <a:pt x="113" y="75"/>
                  </a:lnTo>
                  <a:lnTo>
                    <a:pt x="74" y="75"/>
                  </a:lnTo>
                  <a:lnTo>
                    <a:pt x="139" y="9"/>
                  </a:lnTo>
                  <a:lnTo>
                    <a:pt x="196" y="75"/>
                  </a:lnTo>
                  <a:lnTo>
                    <a:pt x="161" y="75"/>
                  </a:lnTo>
                  <a:lnTo>
                    <a:pt x="196" y="110"/>
                  </a:lnTo>
                  <a:lnTo>
                    <a:pt x="161" y="110"/>
                  </a:lnTo>
                  <a:lnTo>
                    <a:pt x="252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4" name="Freeform 283">
              <a:extLst>
                <a:ext uri="{FF2B5EF4-FFF2-40B4-BE49-F238E27FC236}">
                  <a16:creationId xmlns:a16="http://schemas.microsoft.com/office/drawing/2014/main" id="{8B6C8BE1-20D1-4CB3-90FC-2199C8FF6C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722100" y="4714875"/>
              <a:ext cx="26988" cy="34925"/>
            </a:xfrm>
            <a:custGeom>
              <a:avLst/>
              <a:gdLst>
                <a:gd name="T0" fmla="*/ 2 w 4"/>
                <a:gd name="T1" fmla="*/ 0 h 5"/>
                <a:gd name="T2" fmla="*/ 0 w 4"/>
                <a:gd name="T3" fmla="*/ 1 h 5"/>
                <a:gd name="T4" fmla="*/ 1 w 4"/>
                <a:gd name="T5" fmla="*/ 4 h 5"/>
                <a:gd name="T6" fmla="*/ 2 w 4"/>
                <a:gd name="T7" fmla="*/ 5 h 5"/>
                <a:gd name="T8" fmla="*/ 3 w 4"/>
                <a:gd name="T9" fmla="*/ 4 h 5"/>
                <a:gd name="T10" fmla="*/ 3 w 4"/>
                <a:gd name="T11" fmla="*/ 1 h 5"/>
                <a:gd name="T12" fmla="*/ 2 w 4"/>
                <a:gd name="T13" fmla="*/ 0 h 5"/>
                <a:gd name="T14" fmla="*/ 2 w 4"/>
                <a:gd name="T15" fmla="*/ 4 h 5"/>
                <a:gd name="T16" fmla="*/ 1 w 4"/>
                <a:gd name="T17" fmla="*/ 3 h 5"/>
                <a:gd name="T18" fmla="*/ 1 w 4"/>
                <a:gd name="T19" fmla="*/ 1 h 5"/>
                <a:gd name="T20" fmla="*/ 2 w 4"/>
                <a:gd name="T21" fmla="*/ 1 h 5"/>
                <a:gd name="T22" fmla="*/ 2 w 4"/>
                <a:gd name="T23" fmla="*/ 1 h 5"/>
                <a:gd name="T24" fmla="*/ 2 w 4"/>
                <a:gd name="T2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4"/>
                    <a:pt x="1" y="4"/>
                  </a:cubicBezTo>
                  <a:cubicBezTo>
                    <a:pt x="1" y="4"/>
                    <a:pt x="2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4" y="4"/>
                    <a:pt x="4" y="2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  <a:moveTo>
                    <a:pt x="2" y="4"/>
                  </a:moveTo>
                  <a:cubicBezTo>
                    <a:pt x="2" y="4"/>
                    <a:pt x="2" y="4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5" name="Freeform 284">
              <a:extLst>
                <a:ext uri="{FF2B5EF4-FFF2-40B4-BE49-F238E27FC236}">
                  <a16:creationId xmlns:a16="http://schemas.microsoft.com/office/drawing/2014/main" id="{4254FD2F-4C3A-435C-91C0-25D45AA1D8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798300" y="4778375"/>
              <a:ext cx="20638" cy="34925"/>
            </a:xfrm>
            <a:custGeom>
              <a:avLst/>
              <a:gdLst>
                <a:gd name="T0" fmla="*/ 0 w 3"/>
                <a:gd name="T1" fmla="*/ 3 h 5"/>
                <a:gd name="T2" fmla="*/ 1 w 3"/>
                <a:gd name="T3" fmla="*/ 5 h 5"/>
                <a:gd name="T4" fmla="*/ 2 w 3"/>
                <a:gd name="T5" fmla="*/ 5 h 5"/>
                <a:gd name="T6" fmla="*/ 3 w 3"/>
                <a:gd name="T7" fmla="*/ 4 h 5"/>
                <a:gd name="T8" fmla="*/ 3 w 3"/>
                <a:gd name="T9" fmla="*/ 1 h 5"/>
                <a:gd name="T10" fmla="*/ 1 w 3"/>
                <a:gd name="T11" fmla="*/ 0 h 5"/>
                <a:gd name="T12" fmla="*/ 0 w 3"/>
                <a:gd name="T13" fmla="*/ 3 h 5"/>
                <a:gd name="T14" fmla="*/ 2 w 3"/>
                <a:gd name="T15" fmla="*/ 1 h 5"/>
                <a:gd name="T16" fmla="*/ 2 w 3"/>
                <a:gd name="T17" fmla="*/ 2 h 5"/>
                <a:gd name="T18" fmla="*/ 2 w 3"/>
                <a:gd name="T19" fmla="*/ 4 h 5"/>
                <a:gd name="T20" fmla="*/ 2 w 3"/>
                <a:gd name="T21" fmla="*/ 4 h 5"/>
                <a:gd name="T22" fmla="*/ 1 w 3"/>
                <a:gd name="T23" fmla="*/ 4 h 5"/>
                <a:gd name="T24" fmla="*/ 1 w 3"/>
                <a:gd name="T25" fmla="*/ 3 h 5"/>
                <a:gd name="T26" fmla="*/ 1 w 3"/>
                <a:gd name="T27" fmla="*/ 1 h 5"/>
                <a:gd name="T28" fmla="*/ 2 w 3"/>
                <a:gd name="T2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4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3" y="4"/>
                  </a:cubicBezTo>
                  <a:cubicBezTo>
                    <a:pt x="3" y="4"/>
                    <a:pt x="3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6" name="Freeform 285">
              <a:extLst>
                <a:ext uri="{FF2B5EF4-FFF2-40B4-BE49-F238E27FC236}">
                  <a16:creationId xmlns:a16="http://schemas.microsoft.com/office/drawing/2014/main" id="{2847C492-104A-4B7C-BBE5-4136736F91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41050" y="4232275"/>
              <a:ext cx="1244600" cy="615950"/>
            </a:xfrm>
            <a:custGeom>
              <a:avLst/>
              <a:gdLst>
                <a:gd name="T0" fmla="*/ 175 w 180"/>
                <a:gd name="T1" fmla="*/ 84 h 88"/>
                <a:gd name="T2" fmla="*/ 168 w 180"/>
                <a:gd name="T3" fmla="*/ 84 h 88"/>
                <a:gd name="T4" fmla="*/ 168 w 180"/>
                <a:gd name="T5" fmla="*/ 3 h 88"/>
                <a:gd name="T6" fmla="*/ 165 w 180"/>
                <a:gd name="T7" fmla="*/ 0 h 88"/>
                <a:gd name="T8" fmla="*/ 56 w 180"/>
                <a:gd name="T9" fmla="*/ 0 h 88"/>
                <a:gd name="T10" fmla="*/ 52 w 180"/>
                <a:gd name="T11" fmla="*/ 5 h 88"/>
                <a:gd name="T12" fmla="*/ 52 w 180"/>
                <a:gd name="T13" fmla="*/ 42 h 88"/>
                <a:gd name="T14" fmla="*/ 125 w 180"/>
                <a:gd name="T15" fmla="*/ 43 h 88"/>
                <a:gd name="T16" fmla="*/ 127 w 180"/>
                <a:gd name="T17" fmla="*/ 65 h 88"/>
                <a:gd name="T18" fmla="*/ 165 w 180"/>
                <a:gd name="T19" fmla="*/ 66 h 88"/>
                <a:gd name="T20" fmla="*/ 107 w 180"/>
                <a:gd name="T21" fmla="*/ 85 h 88"/>
                <a:gd name="T22" fmla="*/ 126 w 180"/>
                <a:gd name="T23" fmla="*/ 66 h 88"/>
                <a:gd name="T24" fmla="*/ 126 w 180"/>
                <a:gd name="T25" fmla="*/ 45 h 88"/>
                <a:gd name="T26" fmla="*/ 21 w 180"/>
                <a:gd name="T27" fmla="*/ 43 h 88"/>
                <a:gd name="T28" fmla="*/ 17 w 180"/>
                <a:gd name="T29" fmla="*/ 44 h 88"/>
                <a:gd name="T30" fmla="*/ 16 w 180"/>
                <a:gd name="T31" fmla="*/ 49 h 88"/>
                <a:gd name="T32" fmla="*/ 15 w 180"/>
                <a:gd name="T33" fmla="*/ 65 h 88"/>
                <a:gd name="T34" fmla="*/ 13 w 180"/>
                <a:gd name="T35" fmla="*/ 64 h 88"/>
                <a:gd name="T36" fmla="*/ 10 w 180"/>
                <a:gd name="T37" fmla="*/ 62 h 88"/>
                <a:gd name="T38" fmla="*/ 6 w 180"/>
                <a:gd name="T39" fmla="*/ 62 h 88"/>
                <a:gd name="T40" fmla="*/ 5 w 180"/>
                <a:gd name="T41" fmla="*/ 68 h 88"/>
                <a:gd name="T42" fmla="*/ 5 w 180"/>
                <a:gd name="T43" fmla="*/ 84 h 88"/>
                <a:gd name="T44" fmla="*/ 0 w 180"/>
                <a:gd name="T45" fmla="*/ 86 h 88"/>
                <a:gd name="T46" fmla="*/ 3 w 180"/>
                <a:gd name="T47" fmla="*/ 88 h 88"/>
                <a:gd name="T48" fmla="*/ 6 w 180"/>
                <a:gd name="T49" fmla="*/ 88 h 88"/>
                <a:gd name="T50" fmla="*/ 172 w 180"/>
                <a:gd name="T51" fmla="*/ 88 h 88"/>
                <a:gd name="T52" fmla="*/ 180 w 180"/>
                <a:gd name="T53" fmla="*/ 87 h 88"/>
                <a:gd name="T54" fmla="*/ 178 w 180"/>
                <a:gd name="T55" fmla="*/ 87 h 88"/>
                <a:gd name="T56" fmla="*/ 169 w 180"/>
                <a:gd name="T57" fmla="*/ 87 h 88"/>
                <a:gd name="T58" fmla="*/ 5 w 180"/>
                <a:gd name="T59" fmla="*/ 87 h 88"/>
                <a:gd name="T60" fmla="*/ 1 w 180"/>
                <a:gd name="T61" fmla="*/ 86 h 88"/>
                <a:gd name="T62" fmla="*/ 4 w 180"/>
                <a:gd name="T63" fmla="*/ 85 h 88"/>
                <a:gd name="T64" fmla="*/ 6 w 180"/>
                <a:gd name="T65" fmla="*/ 85 h 88"/>
                <a:gd name="T66" fmla="*/ 6 w 180"/>
                <a:gd name="T67" fmla="*/ 68 h 88"/>
                <a:gd name="T68" fmla="*/ 7 w 180"/>
                <a:gd name="T69" fmla="*/ 63 h 88"/>
                <a:gd name="T70" fmla="*/ 10 w 180"/>
                <a:gd name="T71" fmla="*/ 63 h 88"/>
                <a:gd name="T72" fmla="*/ 12 w 180"/>
                <a:gd name="T73" fmla="*/ 64 h 88"/>
                <a:gd name="T74" fmla="*/ 13 w 180"/>
                <a:gd name="T75" fmla="*/ 66 h 88"/>
                <a:gd name="T76" fmla="*/ 17 w 180"/>
                <a:gd name="T77" fmla="*/ 66 h 88"/>
                <a:gd name="T78" fmla="*/ 17 w 180"/>
                <a:gd name="T79" fmla="*/ 66 h 88"/>
                <a:gd name="T80" fmla="*/ 17 w 180"/>
                <a:gd name="T81" fmla="*/ 48 h 88"/>
                <a:gd name="T82" fmla="*/ 20 w 180"/>
                <a:gd name="T83" fmla="*/ 44 h 88"/>
                <a:gd name="T84" fmla="*/ 125 w 180"/>
                <a:gd name="T85" fmla="*/ 44 h 88"/>
                <a:gd name="T86" fmla="*/ 126 w 180"/>
                <a:gd name="T87" fmla="*/ 65 h 88"/>
                <a:gd name="T88" fmla="*/ 106 w 180"/>
                <a:gd name="T89" fmla="*/ 66 h 88"/>
                <a:gd name="T90" fmla="*/ 107 w 180"/>
                <a:gd name="T91" fmla="*/ 85 h 88"/>
                <a:gd name="T92" fmla="*/ 166 w 180"/>
                <a:gd name="T93" fmla="*/ 85 h 88"/>
                <a:gd name="T94" fmla="*/ 166 w 180"/>
                <a:gd name="T95" fmla="*/ 65 h 88"/>
                <a:gd name="T96" fmla="*/ 128 w 180"/>
                <a:gd name="T97" fmla="*/ 45 h 88"/>
                <a:gd name="T98" fmla="*/ 53 w 180"/>
                <a:gd name="T99" fmla="*/ 42 h 88"/>
                <a:gd name="T100" fmla="*/ 53 w 180"/>
                <a:gd name="T101" fmla="*/ 5 h 88"/>
                <a:gd name="T102" fmla="*/ 56 w 180"/>
                <a:gd name="T103" fmla="*/ 1 h 88"/>
                <a:gd name="T104" fmla="*/ 165 w 180"/>
                <a:gd name="T105" fmla="*/ 1 h 88"/>
                <a:gd name="T106" fmla="*/ 167 w 180"/>
                <a:gd name="T107" fmla="*/ 3 h 88"/>
                <a:gd name="T108" fmla="*/ 167 w 180"/>
                <a:gd name="T109" fmla="*/ 85 h 88"/>
                <a:gd name="T110" fmla="*/ 174 w 180"/>
                <a:gd name="T111" fmla="*/ 85 h 88"/>
                <a:gd name="T112" fmla="*/ 179 w 180"/>
                <a:gd name="T113" fmla="*/ 86 h 88"/>
                <a:gd name="T114" fmla="*/ 178 w 180"/>
                <a:gd name="T115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0" h="88">
                  <a:moveTo>
                    <a:pt x="180" y="85"/>
                  </a:moveTo>
                  <a:cubicBezTo>
                    <a:pt x="179" y="84"/>
                    <a:pt x="177" y="84"/>
                    <a:pt x="175" y="84"/>
                  </a:cubicBezTo>
                  <a:cubicBezTo>
                    <a:pt x="175" y="84"/>
                    <a:pt x="175" y="84"/>
                    <a:pt x="174" y="84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168" y="80"/>
                    <a:pt x="168" y="73"/>
                    <a:pt x="168" y="64"/>
                  </a:cubicBezTo>
                  <a:cubicBezTo>
                    <a:pt x="168" y="40"/>
                    <a:pt x="168" y="4"/>
                    <a:pt x="168" y="3"/>
                  </a:cubicBezTo>
                  <a:cubicBezTo>
                    <a:pt x="168" y="3"/>
                    <a:pt x="168" y="2"/>
                    <a:pt x="167" y="1"/>
                  </a:cubicBezTo>
                  <a:cubicBezTo>
                    <a:pt x="167" y="0"/>
                    <a:pt x="166" y="0"/>
                    <a:pt x="165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6" y="0"/>
                    <a:pt x="56" y="0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2" y="0"/>
                    <a:pt x="52" y="3"/>
                    <a:pt x="52" y="5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6" y="43"/>
                    <a:pt x="127" y="44"/>
                    <a:pt x="127" y="45"/>
                  </a:cubicBezTo>
                  <a:cubicBezTo>
                    <a:pt x="127" y="65"/>
                    <a:pt x="127" y="65"/>
                    <a:pt x="127" y="65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65" y="66"/>
                    <a:pt x="165" y="66"/>
                    <a:pt x="165" y="66"/>
                  </a:cubicBezTo>
                  <a:cubicBezTo>
                    <a:pt x="165" y="85"/>
                    <a:pt x="165" y="85"/>
                    <a:pt x="165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26" y="66"/>
                    <a:pt x="126" y="66"/>
                    <a:pt x="126" y="66"/>
                  </a:cubicBezTo>
                  <a:cubicBezTo>
                    <a:pt x="126" y="66"/>
                    <a:pt x="126" y="66"/>
                    <a:pt x="126" y="6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3"/>
                    <a:pt x="125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0" y="43"/>
                  </a:cubicBezTo>
                  <a:cubicBezTo>
                    <a:pt x="19" y="43"/>
                    <a:pt x="18" y="43"/>
                    <a:pt x="17" y="44"/>
                  </a:cubicBezTo>
                  <a:cubicBezTo>
                    <a:pt x="16" y="44"/>
                    <a:pt x="16" y="46"/>
                    <a:pt x="16" y="48"/>
                  </a:cubicBezTo>
                  <a:cubicBezTo>
                    <a:pt x="16" y="48"/>
                    <a:pt x="16" y="49"/>
                    <a:pt x="16" y="4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6" y="65"/>
                    <a:pt x="15" y="65"/>
                  </a:cubicBezTo>
                  <a:cubicBezTo>
                    <a:pt x="15" y="65"/>
                    <a:pt x="14" y="65"/>
                    <a:pt x="13" y="65"/>
                  </a:cubicBezTo>
                  <a:cubicBezTo>
                    <a:pt x="13" y="65"/>
                    <a:pt x="13" y="65"/>
                    <a:pt x="13" y="64"/>
                  </a:cubicBezTo>
                  <a:cubicBezTo>
                    <a:pt x="13" y="64"/>
                    <a:pt x="13" y="63"/>
                    <a:pt x="13" y="62"/>
                  </a:cubicBezTo>
                  <a:cubicBezTo>
                    <a:pt x="12" y="62"/>
                    <a:pt x="11" y="62"/>
                    <a:pt x="10" y="62"/>
                  </a:cubicBezTo>
                  <a:cubicBezTo>
                    <a:pt x="10" y="62"/>
                    <a:pt x="9" y="62"/>
                    <a:pt x="9" y="62"/>
                  </a:cubicBezTo>
                  <a:cubicBezTo>
                    <a:pt x="8" y="62"/>
                    <a:pt x="7" y="62"/>
                    <a:pt x="6" y="62"/>
                  </a:cubicBezTo>
                  <a:cubicBezTo>
                    <a:pt x="5" y="63"/>
                    <a:pt x="5" y="64"/>
                    <a:pt x="5" y="66"/>
                  </a:cubicBezTo>
                  <a:cubicBezTo>
                    <a:pt x="5" y="67"/>
                    <a:pt x="5" y="67"/>
                    <a:pt x="5" y="68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6"/>
                    <a:pt x="5" y="81"/>
                    <a:pt x="5" y="84"/>
                  </a:cubicBezTo>
                  <a:cubicBezTo>
                    <a:pt x="5" y="84"/>
                    <a:pt x="5" y="84"/>
                    <a:pt x="4" y="84"/>
                  </a:cubicBezTo>
                  <a:cubicBezTo>
                    <a:pt x="3" y="84"/>
                    <a:pt x="0" y="84"/>
                    <a:pt x="0" y="86"/>
                  </a:cubicBezTo>
                  <a:cubicBezTo>
                    <a:pt x="0" y="87"/>
                    <a:pt x="0" y="87"/>
                    <a:pt x="1" y="87"/>
                  </a:cubicBezTo>
                  <a:cubicBezTo>
                    <a:pt x="1" y="88"/>
                    <a:pt x="2" y="88"/>
                    <a:pt x="3" y="88"/>
                  </a:cubicBezTo>
                  <a:cubicBezTo>
                    <a:pt x="4" y="88"/>
                    <a:pt x="4" y="88"/>
                    <a:pt x="5" y="88"/>
                  </a:cubicBezTo>
                  <a:cubicBezTo>
                    <a:pt x="5" y="88"/>
                    <a:pt x="6" y="88"/>
                    <a:pt x="6" y="88"/>
                  </a:cubicBezTo>
                  <a:cubicBezTo>
                    <a:pt x="169" y="88"/>
                    <a:pt x="169" y="88"/>
                    <a:pt x="169" y="88"/>
                  </a:cubicBezTo>
                  <a:cubicBezTo>
                    <a:pt x="170" y="88"/>
                    <a:pt x="171" y="88"/>
                    <a:pt x="172" y="88"/>
                  </a:cubicBezTo>
                  <a:cubicBezTo>
                    <a:pt x="174" y="88"/>
                    <a:pt x="176" y="88"/>
                    <a:pt x="178" y="88"/>
                  </a:cubicBezTo>
                  <a:cubicBezTo>
                    <a:pt x="180" y="88"/>
                    <a:pt x="180" y="87"/>
                    <a:pt x="180" y="87"/>
                  </a:cubicBezTo>
                  <a:cubicBezTo>
                    <a:pt x="180" y="86"/>
                    <a:pt x="180" y="85"/>
                    <a:pt x="180" y="85"/>
                  </a:cubicBezTo>
                  <a:close/>
                  <a:moveTo>
                    <a:pt x="178" y="87"/>
                  </a:moveTo>
                  <a:cubicBezTo>
                    <a:pt x="176" y="87"/>
                    <a:pt x="174" y="87"/>
                    <a:pt x="172" y="87"/>
                  </a:cubicBezTo>
                  <a:cubicBezTo>
                    <a:pt x="171" y="87"/>
                    <a:pt x="170" y="87"/>
                    <a:pt x="169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5" y="87"/>
                    <a:pt x="5" y="87"/>
                  </a:cubicBezTo>
                  <a:cubicBezTo>
                    <a:pt x="3" y="87"/>
                    <a:pt x="2" y="87"/>
                    <a:pt x="1" y="87"/>
                  </a:cubicBezTo>
                  <a:cubicBezTo>
                    <a:pt x="1" y="87"/>
                    <a:pt x="1" y="87"/>
                    <a:pt x="1" y="86"/>
                  </a:cubicBezTo>
                  <a:cubicBezTo>
                    <a:pt x="1" y="85"/>
                    <a:pt x="2" y="85"/>
                    <a:pt x="3" y="85"/>
                  </a:cubicBezTo>
                  <a:cubicBezTo>
                    <a:pt x="3" y="85"/>
                    <a:pt x="4" y="85"/>
                    <a:pt x="4" y="85"/>
                  </a:cubicBezTo>
                  <a:cubicBezTo>
                    <a:pt x="5" y="85"/>
                    <a:pt x="5" y="85"/>
                    <a:pt x="6" y="85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1"/>
                    <a:pt x="6" y="76"/>
                    <a:pt x="6" y="72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7"/>
                    <a:pt x="6" y="67"/>
                    <a:pt x="6" y="66"/>
                  </a:cubicBezTo>
                  <a:cubicBezTo>
                    <a:pt x="6" y="65"/>
                    <a:pt x="6" y="63"/>
                    <a:pt x="7" y="63"/>
                  </a:cubicBezTo>
                  <a:cubicBezTo>
                    <a:pt x="7" y="62"/>
                    <a:pt x="8" y="63"/>
                    <a:pt x="9" y="63"/>
                  </a:cubicBezTo>
                  <a:cubicBezTo>
                    <a:pt x="9" y="63"/>
                    <a:pt x="10" y="63"/>
                    <a:pt x="10" y="63"/>
                  </a:cubicBezTo>
                  <a:cubicBezTo>
                    <a:pt x="11" y="62"/>
                    <a:pt x="12" y="62"/>
                    <a:pt x="12" y="63"/>
                  </a:cubicBezTo>
                  <a:cubicBezTo>
                    <a:pt x="12" y="63"/>
                    <a:pt x="12" y="64"/>
                    <a:pt x="12" y="64"/>
                  </a:cubicBezTo>
                  <a:cubicBezTo>
                    <a:pt x="12" y="65"/>
                    <a:pt x="12" y="65"/>
                    <a:pt x="12" y="66"/>
                  </a:cubicBezTo>
                  <a:cubicBezTo>
                    <a:pt x="12" y="66"/>
                    <a:pt x="12" y="66"/>
                    <a:pt x="13" y="66"/>
                  </a:cubicBezTo>
                  <a:cubicBezTo>
                    <a:pt x="13" y="66"/>
                    <a:pt x="14" y="66"/>
                    <a:pt x="15" y="66"/>
                  </a:cubicBezTo>
                  <a:cubicBezTo>
                    <a:pt x="16" y="66"/>
                    <a:pt x="16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8"/>
                    <a:pt x="17" y="48"/>
                  </a:cubicBezTo>
                  <a:cubicBezTo>
                    <a:pt x="17" y="47"/>
                    <a:pt x="17" y="45"/>
                    <a:pt x="18" y="44"/>
                  </a:cubicBezTo>
                  <a:cubicBezTo>
                    <a:pt x="18" y="44"/>
                    <a:pt x="19" y="44"/>
                    <a:pt x="20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25" y="44"/>
                    <a:pt x="125" y="44"/>
                    <a:pt x="125" y="44"/>
                  </a:cubicBezTo>
                  <a:cubicBezTo>
                    <a:pt x="125" y="44"/>
                    <a:pt x="126" y="44"/>
                    <a:pt x="126" y="45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107" y="65"/>
                    <a:pt x="106" y="65"/>
                    <a:pt x="106" y="6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6" y="85"/>
                    <a:pt x="107" y="85"/>
                    <a:pt x="107" y="85"/>
                  </a:cubicBezTo>
                  <a:cubicBezTo>
                    <a:pt x="166" y="85"/>
                    <a:pt x="166" y="85"/>
                    <a:pt x="166" y="85"/>
                  </a:cubicBezTo>
                  <a:cubicBezTo>
                    <a:pt x="166" y="85"/>
                    <a:pt x="166" y="85"/>
                    <a:pt x="166" y="85"/>
                  </a:cubicBezTo>
                  <a:cubicBezTo>
                    <a:pt x="166" y="65"/>
                    <a:pt x="166" y="65"/>
                    <a:pt x="166" y="65"/>
                  </a:cubicBezTo>
                  <a:cubicBezTo>
                    <a:pt x="166" y="65"/>
                    <a:pt x="166" y="65"/>
                    <a:pt x="166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28" y="43"/>
                    <a:pt x="126" y="42"/>
                    <a:pt x="125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3" y="6"/>
                    <a:pt x="53" y="5"/>
                  </a:cubicBezTo>
                  <a:cubicBezTo>
                    <a:pt x="53" y="3"/>
                    <a:pt x="53" y="1"/>
                    <a:pt x="54" y="1"/>
                  </a:cubicBezTo>
                  <a:cubicBezTo>
                    <a:pt x="54" y="1"/>
                    <a:pt x="55" y="1"/>
                    <a:pt x="56" y="1"/>
                  </a:cubicBezTo>
                  <a:cubicBezTo>
                    <a:pt x="56" y="1"/>
                    <a:pt x="57" y="1"/>
                    <a:pt x="57" y="1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6" y="1"/>
                    <a:pt x="166" y="1"/>
                    <a:pt x="167" y="2"/>
                  </a:cubicBezTo>
                  <a:cubicBezTo>
                    <a:pt x="167" y="2"/>
                    <a:pt x="167" y="3"/>
                    <a:pt x="167" y="3"/>
                  </a:cubicBezTo>
                  <a:cubicBezTo>
                    <a:pt x="167" y="4"/>
                    <a:pt x="167" y="31"/>
                    <a:pt x="167" y="64"/>
                  </a:cubicBezTo>
                  <a:cubicBezTo>
                    <a:pt x="167" y="73"/>
                    <a:pt x="167" y="81"/>
                    <a:pt x="167" y="85"/>
                  </a:cubicBezTo>
                  <a:cubicBezTo>
                    <a:pt x="167" y="85"/>
                    <a:pt x="167" y="85"/>
                    <a:pt x="168" y="85"/>
                  </a:cubicBezTo>
                  <a:cubicBezTo>
                    <a:pt x="174" y="85"/>
                    <a:pt x="174" y="85"/>
                    <a:pt x="174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7" y="85"/>
                    <a:pt x="178" y="85"/>
                    <a:pt x="179" y="86"/>
                  </a:cubicBezTo>
                  <a:cubicBezTo>
                    <a:pt x="179" y="86"/>
                    <a:pt x="179" y="86"/>
                    <a:pt x="179" y="86"/>
                  </a:cubicBezTo>
                  <a:cubicBezTo>
                    <a:pt x="179" y="87"/>
                    <a:pt x="179" y="87"/>
                    <a:pt x="178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7" name="Freeform 286">
              <a:extLst>
                <a:ext uri="{FF2B5EF4-FFF2-40B4-BE49-F238E27FC236}">
                  <a16:creationId xmlns:a16="http://schemas.microsoft.com/office/drawing/2014/main" id="{9E272932-976E-4D1C-9627-E63CFDE63A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15775" y="4275138"/>
              <a:ext cx="14288" cy="160338"/>
            </a:xfrm>
            <a:custGeom>
              <a:avLst/>
              <a:gdLst>
                <a:gd name="T0" fmla="*/ 1 w 2"/>
                <a:gd name="T1" fmla="*/ 23 h 23"/>
                <a:gd name="T2" fmla="*/ 2 w 2"/>
                <a:gd name="T3" fmla="*/ 22 h 23"/>
                <a:gd name="T4" fmla="*/ 2 w 2"/>
                <a:gd name="T5" fmla="*/ 1 h 23"/>
                <a:gd name="T6" fmla="*/ 1 w 2"/>
                <a:gd name="T7" fmla="*/ 0 h 23"/>
                <a:gd name="T8" fmla="*/ 0 w 2"/>
                <a:gd name="T9" fmla="*/ 1 h 23"/>
                <a:gd name="T10" fmla="*/ 0 w 2"/>
                <a:gd name="T11" fmla="*/ 22 h 23"/>
                <a:gd name="T12" fmla="*/ 1 w 2"/>
                <a:gd name="T13" fmla="*/ 23 h 23"/>
                <a:gd name="T14" fmla="*/ 1 w 2"/>
                <a:gd name="T15" fmla="*/ 1 h 23"/>
                <a:gd name="T16" fmla="*/ 1 w 2"/>
                <a:gd name="T17" fmla="*/ 1 h 23"/>
                <a:gd name="T18" fmla="*/ 1 w 2"/>
                <a:gd name="T19" fmla="*/ 1 h 23"/>
                <a:gd name="T20" fmla="*/ 1 w 2"/>
                <a:gd name="T21" fmla="*/ 22 h 23"/>
                <a:gd name="T22" fmla="*/ 1 w 2"/>
                <a:gd name="T23" fmla="*/ 22 h 23"/>
                <a:gd name="T24" fmla="*/ 1 w 2"/>
                <a:gd name="T25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23">
                  <a:moveTo>
                    <a:pt x="1" y="23"/>
                  </a:moveTo>
                  <a:cubicBezTo>
                    <a:pt x="1" y="23"/>
                    <a:pt x="2" y="23"/>
                    <a:pt x="2" y="2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1" y="23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8" name="Freeform 287">
              <a:extLst>
                <a:ext uri="{FF2B5EF4-FFF2-40B4-BE49-F238E27FC236}">
                  <a16:creationId xmlns:a16="http://schemas.microsoft.com/office/drawing/2014/main" id="{7E4BFC17-E450-4690-A6C3-7D748491D5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736388" y="4568825"/>
              <a:ext cx="12700" cy="90488"/>
            </a:xfrm>
            <a:custGeom>
              <a:avLst/>
              <a:gdLst>
                <a:gd name="T0" fmla="*/ 1 w 2"/>
                <a:gd name="T1" fmla="*/ 13 h 13"/>
                <a:gd name="T2" fmla="*/ 2 w 2"/>
                <a:gd name="T3" fmla="*/ 12 h 13"/>
                <a:gd name="T4" fmla="*/ 2 w 2"/>
                <a:gd name="T5" fmla="*/ 1 h 13"/>
                <a:gd name="T6" fmla="*/ 1 w 2"/>
                <a:gd name="T7" fmla="*/ 0 h 13"/>
                <a:gd name="T8" fmla="*/ 0 w 2"/>
                <a:gd name="T9" fmla="*/ 1 h 13"/>
                <a:gd name="T10" fmla="*/ 0 w 2"/>
                <a:gd name="T11" fmla="*/ 12 h 13"/>
                <a:gd name="T12" fmla="*/ 1 w 2"/>
                <a:gd name="T13" fmla="*/ 13 h 13"/>
                <a:gd name="T14" fmla="*/ 1 w 2"/>
                <a:gd name="T15" fmla="*/ 1 h 13"/>
                <a:gd name="T16" fmla="*/ 1 w 2"/>
                <a:gd name="T17" fmla="*/ 1 h 13"/>
                <a:gd name="T18" fmla="*/ 1 w 2"/>
                <a:gd name="T19" fmla="*/ 1 h 13"/>
                <a:gd name="T20" fmla="*/ 1 w 2"/>
                <a:gd name="T21" fmla="*/ 12 h 13"/>
                <a:gd name="T22" fmla="*/ 1 w 2"/>
                <a:gd name="T23" fmla="*/ 12 h 13"/>
                <a:gd name="T24" fmla="*/ 1 w 2"/>
                <a:gd name="T2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3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9" name="Freeform 288">
              <a:extLst>
                <a:ext uri="{FF2B5EF4-FFF2-40B4-BE49-F238E27FC236}">
                  <a16:creationId xmlns:a16="http://schemas.microsoft.com/office/drawing/2014/main" id="{BFB04962-49D6-4C2E-BB0F-8200765B40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845925" y="4476750"/>
              <a:ext cx="242888" cy="182563"/>
            </a:xfrm>
            <a:custGeom>
              <a:avLst/>
              <a:gdLst>
                <a:gd name="T0" fmla="*/ 35 w 35"/>
                <a:gd name="T1" fmla="*/ 0 h 26"/>
                <a:gd name="T2" fmla="*/ 0 w 35"/>
                <a:gd name="T3" fmla="*/ 0 h 26"/>
                <a:gd name="T4" fmla="*/ 0 w 35"/>
                <a:gd name="T5" fmla="*/ 1 h 26"/>
                <a:gd name="T6" fmla="*/ 0 w 35"/>
                <a:gd name="T7" fmla="*/ 25 h 26"/>
                <a:gd name="T8" fmla="*/ 0 w 35"/>
                <a:gd name="T9" fmla="*/ 26 h 26"/>
                <a:gd name="T10" fmla="*/ 35 w 35"/>
                <a:gd name="T11" fmla="*/ 26 h 26"/>
                <a:gd name="T12" fmla="*/ 35 w 35"/>
                <a:gd name="T13" fmla="*/ 25 h 26"/>
                <a:gd name="T14" fmla="*/ 35 w 35"/>
                <a:gd name="T15" fmla="*/ 1 h 26"/>
                <a:gd name="T16" fmla="*/ 35 w 35"/>
                <a:gd name="T17" fmla="*/ 0 h 26"/>
                <a:gd name="T18" fmla="*/ 34 w 35"/>
                <a:gd name="T19" fmla="*/ 25 h 26"/>
                <a:gd name="T20" fmla="*/ 1 w 35"/>
                <a:gd name="T21" fmla="*/ 25 h 26"/>
                <a:gd name="T22" fmla="*/ 1 w 35"/>
                <a:gd name="T23" fmla="*/ 1 h 26"/>
                <a:gd name="T24" fmla="*/ 34 w 35"/>
                <a:gd name="T25" fmla="*/ 1 h 26"/>
                <a:gd name="T26" fmla="*/ 34 w 35"/>
                <a:gd name="T2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26">
                  <a:moveTo>
                    <a:pt x="3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5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0"/>
                    <a:pt x="35" y="0"/>
                    <a:pt x="35" y="0"/>
                  </a:cubicBezTo>
                  <a:close/>
                  <a:moveTo>
                    <a:pt x="34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lnTo>
                    <a:pt x="34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0" name="Freeform 289">
              <a:extLst>
                <a:ext uri="{FF2B5EF4-FFF2-40B4-BE49-F238E27FC236}">
                  <a16:creationId xmlns:a16="http://schemas.microsoft.com/office/drawing/2014/main" id="{26738828-9113-4C35-972E-13B64F982E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804650" y="4275138"/>
              <a:ext cx="14288" cy="215900"/>
            </a:xfrm>
            <a:custGeom>
              <a:avLst/>
              <a:gdLst>
                <a:gd name="T0" fmla="*/ 1 w 2"/>
                <a:gd name="T1" fmla="*/ 0 h 31"/>
                <a:gd name="T2" fmla="*/ 0 w 2"/>
                <a:gd name="T3" fmla="*/ 2 h 31"/>
                <a:gd name="T4" fmla="*/ 0 w 2"/>
                <a:gd name="T5" fmla="*/ 30 h 31"/>
                <a:gd name="T6" fmla="*/ 1 w 2"/>
                <a:gd name="T7" fmla="*/ 31 h 31"/>
                <a:gd name="T8" fmla="*/ 2 w 2"/>
                <a:gd name="T9" fmla="*/ 30 h 31"/>
                <a:gd name="T10" fmla="*/ 2 w 2"/>
                <a:gd name="T11" fmla="*/ 2 h 31"/>
                <a:gd name="T12" fmla="*/ 1 w 2"/>
                <a:gd name="T13" fmla="*/ 0 h 31"/>
                <a:gd name="T14" fmla="*/ 1 w 2"/>
                <a:gd name="T15" fmla="*/ 30 h 31"/>
                <a:gd name="T16" fmla="*/ 1 w 2"/>
                <a:gd name="T17" fmla="*/ 30 h 31"/>
                <a:gd name="T18" fmla="*/ 1 w 2"/>
                <a:gd name="T19" fmla="*/ 2 h 31"/>
                <a:gd name="T20" fmla="*/ 1 w 2"/>
                <a:gd name="T21" fmla="*/ 1 h 31"/>
                <a:gd name="T22" fmla="*/ 1 w 2"/>
                <a:gd name="T23" fmla="*/ 2 h 31"/>
                <a:gd name="T24" fmla="*/ 1 w 2"/>
                <a:gd name="T2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31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2" y="31"/>
                    <a:pt x="2" y="31"/>
                    <a:pt x="2" y="3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lnTo>
                    <a:pt x="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1" name="Freeform 290">
              <a:extLst>
                <a:ext uri="{FF2B5EF4-FFF2-40B4-BE49-F238E27FC236}">
                  <a16:creationId xmlns:a16="http://schemas.microsoft.com/office/drawing/2014/main" id="{9BECEC93-B07F-4DEA-9A56-72BD620191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42713" y="4568825"/>
              <a:ext cx="20638" cy="133350"/>
            </a:xfrm>
            <a:custGeom>
              <a:avLst/>
              <a:gdLst>
                <a:gd name="T0" fmla="*/ 2 w 3"/>
                <a:gd name="T1" fmla="*/ 19 h 19"/>
                <a:gd name="T2" fmla="*/ 3 w 3"/>
                <a:gd name="T3" fmla="*/ 18 h 19"/>
                <a:gd name="T4" fmla="*/ 3 w 3"/>
                <a:gd name="T5" fmla="*/ 1 h 19"/>
                <a:gd name="T6" fmla="*/ 2 w 3"/>
                <a:gd name="T7" fmla="*/ 0 h 19"/>
                <a:gd name="T8" fmla="*/ 0 w 3"/>
                <a:gd name="T9" fmla="*/ 1 h 19"/>
                <a:gd name="T10" fmla="*/ 0 w 3"/>
                <a:gd name="T11" fmla="*/ 18 h 19"/>
                <a:gd name="T12" fmla="*/ 2 w 3"/>
                <a:gd name="T13" fmla="*/ 19 h 19"/>
                <a:gd name="T14" fmla="*/ 1 w 3"/>
                <a:gd name="T15" fmla="*/ 1 h 19"/>
                <a:gd name="T16" fmla="*/ 2 w 3"/>
                <a:gd name="T17" fmla="*/ 1 h 19"/>
                <a:gd name="T18" fmla="*/ 2 w 3"/>
                <a:gd name="T19" fmla="*/ 1 h 19"/>
                <a:gd name="T20" fmla="*/ 2 w 3"/>
                <a:gd name="T21" fmla="*/ 18 h 19"/>
                <a:gd name="T22" fmla="*/ 1 w 3"/>
                <a:gd name="T23" fmla="*/ 18 h 19"/>
                <a:gd name="T24" fmla="*/ 1 w 3"/>
                <a:gd name="T2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9">
                  <a:moveTo>
                    <a:pt x="2" y="19"/>
                  </a:moveTo>
                  <a:cubicBezTo>
                    <a:pt x="2" y="19"/>
                    <a:pt x="3" y="19"/>
                    <a:pt x="3" y="18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2" y="19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1" y="18"/>
                    <a:pt x="1" y="18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2" name="Freeform 291">
              <a:extLst>
                <a:ext uri="{FF2B5EF4-FFF2-40B4-BE49-F238E27FC236}">
                  <a16:creationId xmlns:a16="http://schemas.microsoft.com/office/drawing/2014/main" id="{D7B6FD11-A3C9-4EB4-9546-EBE333636D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63325" y="4275138"/>
              <a:ext cx="12700" cy="215900"/>
            </a:xfrm>
            <a:custGeom>
              <a:avLst/>
              <a:gdLst>
                <a:gd name="T0" fmla="*/ 1 w 2"/>
                <a:gd name="T1" fmla="*/ 0 h 31"/>
                <a:gd name="T2" fmla="*/ 0 w 2"/>
                <a:gd name="T3" fmla="*/ 2 h 31"/>
                <a:gd name="T4" fmla="*/ 0 w 2"/>
                <a:gd name="T5" fmla="*/ 30 h 31"/>
                <a:gd name="T6" fmla="*/ 1 w 2"/>
                <a:gd name="T7" fmla="*/ 31 h 31"/>
                <a:gd name="T8" fmla="*/ 2 w 2"/>
                <a:gd name="T9" fmla="*/ 30 h 31"/>
                <a:gd name="T10" fmla="*/ 2 w 2"/>
                <a:gd name="T11" fmla="*/ 2 h 31"/>
                <a:gd name="T12" fmla="*/ 1 w 2"/>
                <a:gd name="T13" fmla="*/ 0 h 31"/>
                <a:gd name="T14" fmla="*/ 2 w 2"/>
                <a:gd name="T15" fmla="*/ 30 h 31"/>
                <a:gd name="T16" fmla="*/ 1 w 2"/>
                <a:gd name="T17" fmla="*/ 30 h 31"/>
                <a:gd name="T18" fmla="*/ 1 w 2"/>
                <a:gd name="T19" fmla="*/ 2 h 31"/>
                <a:gd name="T20" fmla="*/ 1 w 2"/>
                <a:gd name="T21" fmla="*/ 1 h 31"/>
                <a:gd name="T22" fmla="*/ 2 w 2"/>
                <a:gd name="T23" fmla="*/ 2 h 31"/>
                <a:gd name="T24" fmla="*/ 2 w 2"/>
                <a:gd name="T2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31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1"/>
                    <a:pt x="1" y="31"/>
                  </a:cubicBezTo>
                  <a:cubicBezTo>
                    <a:pt x="2" y="31"/>
                    <a:pt x="2" y="31"/>
                    <a:pt x="2" y="3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  <a:moveTo>
                    <a:pt x="2" y="30"/>
                  </a:moveTo>
                  <a:cubicBezTo>
                    <a:pt x="2" y="30"/>
                    <a:pt x="1" y="30"/>
                    <a:pt x="1" y="3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lnTo>
                    <a:pt x="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3" name="Freeform 292">
              <a:extLst>
                <a:ext uri="{FF2B5EF4-FFF2-40B4-BE49-F238E27FC236}">
                  <a16:creationId xmlns:a16="http://schemas.microsoft.com/office/drawing/2014/main" id="{E0227E07-24E3-4375-BC48-CF247886EB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25238" y="4589463"/>
              <a:ext cx="61913" cy="112713"/>
            </a:xfrm>
            <a:custGeom>
              <a:avLst/>
              <a:gdLst>
                <a:gd name="T0" fmla="*/ 1 w 9"/>
                <a:gd name="T1" fmla="*/ 16 h 16"/>
                <a:gd name="T2" fmla="*/ 8 w 9"/>
                <a:gd name="T3" fmla="*/ 16 h 16"/>
                <a:gd name="T4" fmla="*/ 9 w 9"/>
                <a:gd name="T5" fmla="*/ 15 h 16"/>
                <a:gd name="T6" fmla="*/ 9 w 9"/>
                <a:gd name="T7" fmla="*/ 1 h 16"/>
                <a:gd name="T8" fmla="*/ 8 w 9"/>
                <a:gd name="T9" fmla="*/ 0 h 16"/>
                <a:gd name="T10" fmla="*/ 1 w 9"/>
                <a:gd name="T11" fmla="*/ 0 h 16"/>
                <a:gd name="T12" fmla="*/ 0 w 9"/>
                <a:gd name="T13" fmla="*/ 1 h 16"/>
                <a:gd name="T14" fmla="*/ 0 w 9"/>
                <a:gd name="T15" fmla="*/ 15 h 16"/>
                <a:gd name="T16" fmla="*/ 1 w 9"/>
                <a:gd name="T17" fmla="*/ 16 h 16"/>
                <a:gd name="T18" fmla="*/ 1 w 9"/>
                <a:gd name="T19" fmla="*/ 1 h 16"/>
                <a:gd name="T20" fmla="*/ 8 w 9"/>
                <a:gd name="T21" fmla="*/ 1 h 16"/>
                <a:gd name="T22" fmla="*/ 8 w 9"/>
                <a:gd name="T23" fmla="*/ 15 h 16"/>
                <a:gd name="T24" fmla="*/ 1 w 9"/>
                <a:gd name="T25" fmla="*/ 15 h 16"/>
                <a:gd name="T26" fmla="*/ 1 w 9"/>
                <a:gd name="T2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16">
                  <a:moveTo>
                    <a:pt x="1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9" y="15"/>
                    <a:pt x="9" y="15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6"/>
                    <a:pt x="1" y="16"/>
                  </a:cubicBezTo>
                  <a:close/>
                  <a:moveTo>
                    <a:pt x="1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" y="15"/>
                    <a:pt x="1" y="15"/>
                    <a:pt x="1" y="15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4" name="Freeform 293">
              <a:extLst>
                <a:ext uri="{FF2B5EF4-FFF2-40B4-BE49-F238E27FC236}">
                  <a16:creationId xmlns:a16="http://schemas.microsoft.com/office/drawing/2014/main" id="{C590B498-B530-4843-ADA8-D0CDB4ACFA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95113" y="4275138"/>
              <a:ext cx="12700" cy="215900"/>
            </a:xfrm>
            <a:custGeom>
              <a:avLst/>
              <a:gdLst>
                <a:gd name="T0" fmla="*/ 1 w 2"/>
                <a:gd name="T1" fmla="*/ 0 h 31"/>
                <a:gd name="T2" fmla="*/ 0 w 2"/>
                <a:gd name="T3" fmla="*/ 2 h 31"/>
                <a:gd name="T4" fmla="*/ 0 w 2"/>
                <a:gd name="T5" fmla="*/ 30 h 31"/>
                <a:gd name="T6" fmla="*/ 1 w 2"/>
                <a:gd name="T7" fmla="*/ 31 h 31"/>
                <a:gd name="T8" fmla="*/ 2 w 2"/>
                <a:gd name="T9" fmla="*/ 30 h 31"/>
                <a:gd name="T10" fmla="*/ 2 w 2"/>
                <a:gd name="T11" fmla="*/ 2 h 31"/>
                <a:gd name="T12" fmla="*/ 1 w 2"/>
                <a:gd name="T13" fmla="*/ 0 h 31"/>
                <a:gd name="T14" fmla="*/ 1 w 2"/>
                <a:gd name="T15" fmla="*/ 30 h 31"/>
                <a:gd name="T16" fmla="*/ 1 w 2"/>
                <a:gd name="T17" fmla="*/ 30 h 31"/>
                <a:gd name="T18" fmla="*/ 1 w 2"/>
                <a:gd name="T19" fmla="*/ 2 h 31"/>
                <a:gd name="T20" fmla="*/ 1 w 2"/>
                <a:gd name="T21" fmla="*/ 1 h 31"/>
                <a:gd name="T22" fmla="*/ 1 w 2"/>
                <a:gd name="T23" fmla="*/ 2 h 31"/>
                <a:gd name="T24" fmla="*/ 1 w 2"/>
                <a:gd name="T2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31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2" y="31"/>
                    <a:pt x="2" y="31"/>
                    <a:pt x="2" y="3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lnTo>
                    <a:pt x="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5" name="Freeform 294">
              <a:extLst>
                <a:ext uri="{FF2B5EF4-FFF2-40B4-BE49-F238E27FC236}">
                  <a16:creationId xmlns:a16="http://schemas.microsoft.com/office/drawing/2014/main" id="{A524DABB-551C-4519-B21D-D7172A7FA5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83988" y="4275138"/>
              <a:ext cx="14288" cy="215900"/>
            </a:xfrm>
            <a:custGeom>
              <a:avLst/>
              <a:gdLst>
                <a:gd name="T0" fmla="*/ 1 w 2"/>
                <a:gd name="T1" fmla="*/ 0 h 31"/>
                <a:gd name="T2" fmla="*/ 0 w 2"/>
                <a:gd name="T3" fmla="*/ 2 h 31"/>
                <a:gd name="T4" fmla="*/ 0 w 2"/>
                <a:gd name="T5" fmla="*/ 30 h 31"/>
                <a:gd name="T6" fmla="*/ 1 w 2"/>
                <a:gd name="T7" fmla="*/ 31 h 31"/>
                <a:gd name="T8" fmla="*/ 2 w 2"/>
                <a:gd name="T9" fmla="*/ 30 h 31"/>
                <a:gd name="T10" fmla="*/ 2 w 2"/>
                <a:gd name="T11" fmla="*/ 2 h 31"/>
                <a:gd name="T12" fmla="*/ 1 w 2"/>
                <a:gd name="T13" fmla="*/ 0 h 31"/>
                <a:gd name="T14" fmla="*/ 1 w 2"/>
                <a:gd name="T15" fmla="*/ 30 h 31"/>
                <a:gd name="T16" fmla="*/ 1 w 2"/>
                <a:gd name="T17" fmla="*/ 30 h 31"/>
                <a:gd name="T18" fmla="*/ 1 w 2"/>
                <a:gd name="T19" fmla="*/ 2 h 31"/>
                <a:gd name="T20" fmla="*/ 1 w 2"/>
                <a:gd name="T21" fmla="*/ 1 h 31"/>
                <a:gd name="T22" fmla="*/ 1 w 2"/>
                <a:gd name="T23" fmla="*/ 2 h 31"/>
                <a:gd name="T24" fmla="*/ 1 w 2"/>
                <a:gd name="T2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31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1"/>
                    <a:pt x="1" y="31"/>
                  </a:cubicBezTo>
                  <a:cubicBezTo>
                    <a:pt x="2" y="31"/>
                    <a:pt x="2" y="31"/>
                    <a:pt x="2" y="3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lnTo>
                    <a:pt x="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6" name="Freeform 295">
              <a:extLst>
                <a:ext uri="{FF2B5EF4-FFF2-40B4-BE49-F238E27FC236}">
                  <a16:creationId xmlns:a16="http://schemas.microsoft.com/office/drawing/2014/main" id="{6B629153-EF5B-4DFB-96B8-7752A9C265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2863" y="4275138"/>
              <a:ext cx="14288" cy="215900"/>
            </a:xfrm>
            <a:custGeom>
              <a:avLst/>
              <a:gdLst>
                <a:gd name="T0" fmla="*/ 1 w 2"/>
                <a:gd name="T1" fmla="*/ 0 h 31"/>
                <a:gd name="T2" fmla="*/ 0 w 2"/>
                <a:gd name="T3" fmla="*/ 2 h 31"/>
                <a:gd name="T4" fmla="*/ 0 w 2"/>
                <a:gd name="T5" fmla="*/ 30 h 31"/>
                <a:gd name="T6" fmla="*/ 1 w 2"/>
                <a:gd name="T7" fmla="*/ 31 h 31"/>
                <a:gd name="T8" fmla="*/ 2 w 2"/>
                <a:gd name="T9" fmla="*/ 30 h 31"/>
                <a:gd name="T10" fmla="*/ 2 w 2"/>
                <a:gd name="T11" fmla="*/ 2 h 31"/>
                <a:gd name="T12" fmla="*/ 1 w 2"/>
                <a:gd name="T13" fmla="*/ 0 h 31"/>
                <a:gd name="T14" fmla="*/ 1 w 2"/>
                <a:gd name="T15" fmla="*/ 30 h 31"/>
                <a:gd name="T16" fmla="*/ 1 w 2"/>
                <a:gd name="T17" fmla="*/ 30 h 31"/>
                <a:gd name="T18" fmla="*/ 1 w 2"/>
                <a:gd name="T19" fmla="*/ 2 h 31"/>
                <a:gd name="T20" fmla="*/ 1 w 2"/>
                <a:gd name="T21" fmla="*/ 1 h 31"/>
                <a:gd name="T22" fmla="*/ 1 w 2"/>
                <a:gd name="T23" fmla="*/ 2 h 31"/>
                <a:gd name="T24" fmla="*/ 1 w 2"/>
                <a:gd name="T2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31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1"/>
                    <a:pt x="1" y="31"/>
                  </a:cubicBezTo>
                  <a:cubicBezTo>
                    <a:pt x="2" y="31"/>
                    <a:pt x="2" y="31"/>
                    <a:pt x="2" y="3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lnTo>
                    <a:pt x="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7" name="Freeform 296">
              <a:extLst>
                <a:ext uri="{FF2B5EF4-FFF2-40B4-BE49-F238E27FC236}">
                  <a16:creationId xmlns:a16="http://schemas.microsoft.com/office/drawing/2014/main" id="{CCDD0D7E-CD2E-4B90-BFB4-85CC613197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64875" y="4799013"/>
              <a:ext cx="560388" cy="22225"/>
            </a:xfrm>
            <a:custGeom>
              <a:avLst/>
              <a:gdLst>
                <a:gd name="T0" fmla="*/ 80 w 81"/>
                <a:gd name="T1" fmla="*/ 0 h 3"/>
                <a:gd name="T2" fmla="*/ 1 w 81"/>
                <a:gd name="T3" fmla="*/ 0 h 3"/>
                <a:gd name="T4" fmla="*/ 0 w 81"/>
                <a:gd name="T5" fmla="*/ 0 h 3"/>
                <a:gd name="T6" fmla="*/ 0 w 81"/>
                <a:gd name="T7" fmla="*/ 3 h 3"/>
                <a:gd name="T8" fmla="*/ 1 w 81"/>
                <a:gd name="T9" fmla="*/ 3 h 3"/>
                <a:gd name="T10" fmla="*/ 80 w 81"/>
                <a:gd name="T11" fmla="*/ 3 h 3"/>
                <a:gd name="T12" fmla="*/ 81 w 81"/>
                <a:gd name="T13" fmla="*/ 3 h 3"/>
                <a:gd name="T14" fmla="*/ 81 w 81"/>
                <a:gd name="T15" fmla="*/ 0 h 3"/>
                <a:gd name="T16" fmla="*/ 80 w 81"/>
                <a:gd name="T17" fmla="*/ 0 h 3"/>
                <a:gd name="T18" fmla="*/ 80 w 81"/>
                <a:gd name="T19" fmla="*/ 2 h 3"/>
                <a:gd name="T20" fmla="*/ 1 w 81"/>
                <a:gd name="T21" fmla="*/ 2 h 3"/>
                <a:gd name="T22" fmla="*/ 1 w 81"/>
                <a:gd name="T23" fmla="*/ 1 h 3"/>
                <a:gd name="T24" fmla="*/ 80 w 81"/>
                <a:gd name="T25" fmla="*/ 1 h 3"/>
                <a:gd name="T26" fmla="*/ 80 w 81"/>
                <a:gd name="T2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" h="3">
                  <a:moveTo>
                    <a:pt x="8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0" y="0"/>
                  </a:cubicBezTo>
                  <a:close/>
                  <a:moveTo>
                    <a:pt x="8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80" y="1"/>
                    <a:pt x="80" y="1"/>
                    <a:pt x="80" y="1"/>
                  </a:cubicBezTo>
                  <a:lnTo>
                    <a:pt x="8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8" name="Freeform 297">
              <a:extLst>
                <a:ext uri="{FF2B5EF4-FFF2-40B4-BE49-F238E27FC236}">
                  <a16:creationId xmlns:a16="http://schemas.microsoft.com/office/drawing/2014/main" id="{2AFF5404-BA3F-4558-AC7A-95132E8C69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39550" y="4568825"/>
              <a:ext cx="12700" cy="133350"/>
            </a:xfrm>
            <a:custGeom>
              <a:avLst/>
              <a:gdLst>
                <a:gd name="T0" fmla="*/ 1 w 2"/>
                <a:gd name="T1" fmla="*/ 0 h 19"/>
                <a:gd name="T2" fmla="*/ 0 w 2"/>
                <a:gd name="T3" fmla="*/ 1 h 19"/>
                <a:gd name="T4" fmla="*/ 0 w 2"/>
                <a:gd name="T5" fmla="*/ 18 h 19"/>
                <a:gd name="T6" fmla="*/ 1 w 2"/>
                <a:gd name="T7" fmla="*/ 19 h 19"/>
                <a:gd name="T8" fmla="*/ 2 w 2"/>
                <a:gd name="T9" fmla="*/ 18 h 19"/>
                <a:gd name="T10" fmla="*/ 2 w 2"/>
                <a:gd name="T11" fmla="*/ 1 h 19"/>
                <a:gd name="T12" fmla="*/ 1 w 2"/>
                <a:gd name="T13" fmla="*/ 0 h 19"/>
                <a:gd name="T14" fmla="*/ 1 w 2"/>
                <a:gd name="T15" fmla="*/ 18 h 19"/>
                <a:gd name="T16" fmla="*/ 1 w 2"/>
                <a:gd name="T17" fmla="*/ 18 h 19"/>
                <a:gd name="T18" fmla="*/ 1 w 2"/>
                <a:gd name="T19" fmla="*/ 1 h 19"/>
                <a:gd name="T20" fmla="*/ 1 w 2"/>
                <a:gd name="T21" fmla="*/ 1 h 19"/>
                <a:gd name="T22" fmla="*/ 1 w 2"/>
                <a:gd name="T23" fmla="*/ 1 h 19"/>
                <a:gd name="T24" fmla="*/ 1 w 2"/>
                <a:gd name="T2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9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19"/>
                  </a:cubicBezTo>
                  <a:cubicBezTo>
                    <a:pt x="2" y="19"/>
                    <a:pt x="2" y="19"/>
                    <a:pt x="2" y="18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9" name="Freeform 298">
              <a:extLst>
                <a:ext uri="{FF2B5EF4-FFF2-40B4-BE49-F238E27FC236}">
                  <a16:creationId xmlns:a16="http://schemas.microsoft.com/office/drawing/2014/main" id="{A3F08672-4B94-49DA-9894-8B7779EFA8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64875" y="4743450"/>
              <a:ext cx="484188" cy="28575"/>
            </a:xfrm>
            <a:custGeom>
              <a:avLst/>
              <a:gdLst>
                <a:gd name="T0" fmla="*/ 1 w 70"/>
                <a:gd name="T1" fmla="*/ 4 h 4"/>
                <a:gd name="T2" fmla="*/ 70 w 70"/>
                <a:gd name="T3" fmla="*/ 4 h 4"/>
                <a:gd name="T4" fmla="*/ 70 w 70"/>
                <a:gd name="T5" fmla="*/ 4 h 4"/>
                <a:gd name="T6" fmla="*/ 70 w 70"/>
                <a:gd name="T7" fmla="*/ 1 h 4"/>
                <a:gd name="T8" fmla="*/ 70 w 70"/>
                <a:gd name="T9" fmla="*/ 0 h 4"/>
                <a:gd name="T10" fmla="*/ 1 w 70"/>
                <a:gd name="T11" fmla="*/ 0 h 4"/>
                <a:gd name="T12" fmla="*/ 0 w 70"/>
                <a:gd name="T13" fmla="*/ 1 h 4"/>
                <a:gd name="T14" fmla="*/ 0 w 70"/>
                <a:gd name="T15" fmla="*/ 4 h 4"/>
                <a:gd name="T16" fmla="*/ 1 w 70"/>
                <a:gd name="T17" fmla="*/ 4 h 4"/>
                <a:gd name="T18" fmla="*/ 1 w 70"/>
                <a:gd name="T19" fmla="*/ 1 h 4"/>
                <a:gd name="T20" fmla="*/ 69 w 70"/>
                <a:gd name="T21" fmla="*/ 1 h 4"/>
                <a:gd name="T22" fmla="*/ 69 w 70"/>
                <a:gd name="T23" fmla="*/ 3 h 4"/>
                <a:gd name="T24" fmla="*/ 1 w 70"/>
                <a:gd name="T25" fmla="*/ 3 h 4"/>
                <a:gd name="T26" fmla="*/ 1 w 70"/>
                <a:gd name="T2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4">
                  <a:moveTo>
                    <a:pt x="1" y="4"/>
                  </a:moveTo>
                  <a:cubicBezTo>
                    <a:pt x="70" y="4"/>
                    <a:pt x="70" y="4"/>
                    <a:pt x="70" y="4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1"/>
                    <a:pt x="70" y="0"/>
                    <a:pt x="7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lose/>
                  <a:moveTo>
                    <a:pt x="1" y="1"/>
                  </a:moveTo>
                  <a:cubicBezTo>
                    <a:pt x="69" y="1"/>
                    <a:pt x="69" y="1"/>
                    <a:pt x="69" y="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0" name="Freeform 299">
              <a:extLst>
                <a:ext uri="{FF2B5EF4-FFF2-40B4-BE49-F238E27FC236}">
                  <a16:creationId xmlns:a16="http://schemas.microsoft.com/office/drawing/2014/main" id="{48F1B8CF-EED5-4D7E-8A9A-5695636CCF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26900" y="4275138"/>
              <a:ext cx="12700" cy="160338"/>
            </a:xfrm>
            <a:custGeom>
              <a:avLst/>
              <a:gdLst>
                <a:gd name="T0" fmla="*/ 1 w 2"/>
                <a:gd name="T1" fmla="*/ 23 h 23"/>
                <a:gd name="T2" fmla="*/ 2 w 2"/>
                <a:gd name="T3" fmla="*/ 22 h 23"/>
                <a:gd name="T4" fmla="*/ 2 w 2"/>
                <a:gd name="T5" fmla="*/ 1 h 23"/>
                <a:gd name="T6" fmla="*/ 1 w 2"/>
                <a:gd name="T7" fmla="*/ 0 h 23"/>
                <a:gd name="T8" fmla="*/ 0 w 2"/>
                <a:gd name="T9" fmla="*/ 1 h 23"/>
                <a:gd name="T10" fmla="*/ 0 w 2"/>
                <a:gd name="T11" fmla="*/ 22 h 23"/>
                <a:gd name="T12" fmla="*/ 1 w 2"/>
                <a:gd name="T13" fmla="*/ 23 h 23"/>
                <a:gd name="T14" fmla="*/ 1 w 2"/>
                <a:gd name="T15" fmla="*/ 1 h 23"/>
                <a:gd name="T16" fmla="*/ 1 w 2"/>
                <a:gd name="T17" fmla="*/ 1 h 23"/>
                <a:gd name="T18" fmla="*/ 1 w 2"/>
                <a:gd name="T19" fmla="*/ 1 h 23"/>
                <a:gd name="T20" fmla="*/ 1 w 2"/>
                <a:gd name="T21" fmla="*/ 22 h 23"/>
                <a:gd name="T22" fmla="*/ 1 w 2"/>
                <a:gd name="T23" fmla="*/ 22 h 23"/>
                <a:gd name="T24" fmla="*/ 1 w 2"/>
                <a:gd name="T25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23">
                  <a:moveTo>
                    <a:pt x="1" y="23"/>
                  </a:moveTo>
                  <a:cubicBezTo>
                    <a:pt x="1" y="23"/>
                    <a:pt x="2" y="23"/>
                    <a:pt x="2" y="2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1" y="23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1" name="Freeform 300">
              <a:extLst>
                <a:ext uri="{FF2B5EF4-FFF2-40B4-BE49-F238E27FC236}">
                  <a16:creationId xmlns:a16="http://schemas.microsoft.com/office/drawing/2014/main" id="{0418271E-1FB9-43D6-A76F-5E84E6B2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93475" y="4589463"/>
              <a:ext cx="61913" cy="112713"/>
            </a:xfrm>
            <a:custGeom>
              <a:avLst/>
              <a:gdLst>
                <a:gd name="T0" fmla="*/ 1 w 9"/>
                <a:gd name="T1" fmla="*/ 16 h 16"/>
                <a:gd name="T2" fmla="*/ 8 w 9"/>
                <a:gd name="T3" fmla="*/ 16 h 16"/>
                <a:gd name="T4" fmla="*/ 9 w 9"/>
                <a:gd name="T5" fmla="*/ 15 h 16"/>
                <a:gd name="T6" fmla="*/ 9 w 9"/>
                <a:gd name="T7" fmla="*/ 1 h 16"/>
                <a:gd name="T8" fmla="*/ 8 w 9"/>
                <a:gd name="T9" fmla="*/ 0 h 16"/>
                <a:gd name="T10" fmla="*/ 1 w 9"/>
                <a:gd name="T11" fmla="*/ 0 h 16"/>
                <a:gd name="T12" fmla="*/ 0 w 9"/>
                <a:gd name="T13" fmla="*/ 1 h 16"/>
                <a:gd name="T14" fmla="*/ 0 w 9"/>
                <a:gd name="T15" fmla="*/ 15 h 16"/>
                <a:gd name="T16" fmla="*/ 1 w 9"/>
                <a:gd name="T17" fmla="*/ 16 h 16"/>
                <a:gd name="T18" fmla="*/ 1 w 9"/>
                <a:gd name="T19" fmla="*/ 1 h 16"/>
                <a:gd name="T20" fmla="*/ 8 w 9"/>
                <a:gd name="T21" fmla="*/ 1 h 16"/>
                <a:gd name="T22" fmla="*/ 8 w 9"/>
                <a:gd name="T23" fmla="*/ 15 h 16"/>
                <a:gd name="T24" fmla="*/ 1 w 9"/>
                <a:gd name="T25" fmla="*/ 15 h 16"/>
                <a:gd name="T26" fmla="*/ 1 w 9"/>
                <a:gd name="T2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16">
                  <a:moveTo>
                    <a:pt x="1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9" y="16"/>
                    <a:pt x="9" y="15"/>
                    <a:pt x="9" y="15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6"/>
                    <a:pt x="1" y="16"/>
                  </a:cubicBezTo>
                  <a:close/>
                  <a:moveTo>
                    <a:pt x="1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" y="15"/>
                    <a:pt x="1" y="15"/>
                    <a:pt x="1" y="15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2" name="Freeform 301">
              <a:extLst>
                <a:ext uri="{FF2B5EF4-FFF2-40B4-BE49-F238E27FC236}">
                  <a16:creationId xmlns:a16="http://schemas.microsoft.com/office/drawing/2014/main" id="{5D81A7ED-DEE6-4BD9-8FCA-C072A2688E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63325" y="4589463"/>
              <a:ext cx="53975" cy="112713"/>
            </a:xfrm>
            <a:custGeom>
              <a:avLst/>
              <a:gdLst>
                <a:gd name="T0" fmla="*/ 0 w 8"/>
                <a:gd name="T1" fmla="*/ 16 h 16"/>
                <a:gd name="T2" fmla="*/ 8 w 8"/>
                <a:gd name="T3" fmla="*/ 16 h 16"/>
                <a:gd name="T4" fmla="*/ 8 w 8"/>
                <a:gd name="T5" fmla="*/ 15 h 16"/>
                <a:gd name="T6" fmla="*/ 8 w 8"/>
                <a:gd name="T7" fmla="*/ 1 h 16"/>
                <a:gd name="T8" fmla="*/ 8 w 8"/>
                <a:gd name="T9" fmla="*/ 0 h 16"/>
                <a:gd name="T10" fmla="*/ 0 w 8"/>
                <a:gd name="T11" fmla="*/ 0 h 16"/>
                <a:gd name="T12" fmla="*/ 0 w 8"/>
                <a:gd name="T13" fmla="*/ 1 h 16"/>
                <a:gd name="T14" fmla="*/ 0 w 8"/>
                <a:gd name="T15" fmla="*/ 15 h 16"/>
                <a:gd name="T16" fmla="*/ 0 w 8"/>
                <a:gd name="T17" fmla="*/ 16 h 16"/>
                <a:gd name="T18" fmla="*/ 1 w 8"/>
                <a:gd name="T19" fmla="*/ 1 h 16"/>
                <a:gd name="T20" fmla="*/ 7 w 8"/>
                <a:gd name="T21" fmla="*/ 1 h 16"/>
                <a:gd name="T22" fmla="*/ 7 w 8"/>
                <a:gd name="T23" fmla="*/ 15 h 16"/>
                <a:gd name="T24" fmla="*/ 1 w 8"/>
                <a:gd name="T25" fmla="*/ 15 h 16"/>
                <a:gd name="T26" fmla="*/ 1 w 8"/>
                <a:gd name="T2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5"/>
                    <a:pt x="8" y="15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6"/>
                    <a:pt x="0" y="16"/>
                  </a:cubicBezTo>
                  <a:close/>
                  <a:moveTo>
                    <a:pt x="1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" y="15"/>
                    <a:pt x="1" y="15"/>
                    <a:pt x="1" y="15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3" name="Freeform 302">
              <a:extLst>
                <a:ext uri="{FF2B5EF4-FFF2-40B4-BE49-F238E27FC236}">
                  <a16:creationId xmlns:a16="http://schemas.microsoft.com/office/drawing/2014/main" id="{78C4ED4A-683D-4D60-93A1-94BB4A2DF1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20438" y="4568825"/>
              <a:ext cx="14288" cy="133350"/>
            </a:xfrm>
            <a:custGeom>
              <a:avLst/>
              <a:gdLst>
                <a:gd name="T0" fmla="*/ 1 w 2"/>
                <a:gd name="T1" fmla="*/ 19 h 19"/>
                <a:gd name="T2" fmla="*/ 2 w 2"/>
                <a:gd name="T3" fmla="*/ 18 h 19"/>
                <a:gd name="T4" fmla="*/ 2 w 2"/>
                <a:gd name="T5" fmla="*/ 1 h 19"/>
                <a:gd name="T6" fmla="*/ 1 w 2"/>
                <a:gd name="T7" fmla="*/ 0 h 19"/>
                <a:gd name="T8" fmla="*/ 0 w 2"/>
                <a:gd name="T9" fmla="*/ 1 h 19"/>
                <a:gd name="T10" fmla="*/ 0 w 2"/>
                <a:gd name="T11" fmla="*/ 18 h 19"/>
                <a:gd name="T12" fmla="*/ 1 w 2"/>
                <a:gd name="T13" fmla="*/ 19 h 19"/>
                <a:gd name="T14" fmla="*/ 1 w 2"/>
                <a:gd name="T15" fmla="*/ 1 h 19"/>
                <a:gd name="T16" fmla="*/ 1 w 2"/>
                <a:gd name="T17" fmla="*/ 1 h 19"/>
                <a:gd name="T18" fmla="*/ 1 w 2"/>
                <a:gd name="T19" fmla="*/ 1 h 19"/>
                <a:gd name="T20" fmla="*/ 1 w 2"/>
                <a:gd name="T21" fmla="*/ 18 h 19"/>
                <a:gd name="T22" fmla="*/ 1 w 2"/>
                <a:gd name="T23" fmla="*/ 18 h 19"/>
                <a:gd name="T24" fmla="*/ 1 w 2"/>
                <a:gd name="T2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9">
                  <a:moveTo>
                    <a:pt x="1" y="19"/>
                  </a:moveTo>
                  <a:cubicBezTo>
                    <a:pt x="1" y="19"/>
                    <a:pt x="2" y="19"/>
                    <a:pt x="2" y="18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1" y="19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4" name="Freeform 303">
              <a:extLst>
                <a:ext uri="{FF2B5EF4-FFF2-40B4-BE49-F238E27FC236}">
                  <a16:creationId xmlns:a16="http://schemas.microsoft.com/office/drawing/2014/main" id="{B3A0ADC4-C111-4023-85FD-BE26191C6C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17275" y="4568825"/>
              <a:ext cx="14288" cy="133350"/>
            </a:xfrm>
            <a:custGeom>
              <a:avLst/>
              <a:gdLst>
                <a:gd name="T0" fmla="*/ 1 w 2"/>
                <a:gd name="T1" fmla="*/ 19 h 19"/>
                <a:gd name="T2" fmla="*/ 2 w 2"/>
                <a:gd name="T3" fmla="*/ 18 h 19"/>
                <a:gd name="T4" fmla="*/ 2 w 2"/>
                <a:gd name="T5" fmla="*/ 1 h 19"/>
                <a:gd name="T6" fmla="*/ 1 w 2"/>
                <a:gd name="T7" fmla="*/ 0 h 19"/>
                <a:gd name="T8" fmla="*/ 0 w 2"/>
                <a:gd name="T9" fmla="*/ 1 h 19"/>
                <a:gd name="T10" fmla="*/ 0 w 2"/>
                <a:gd name="T11" fmla="*/ 18 h 19"/>
                <a:gd name="T12" fmla="*/ 1 w 2"/>
                <a:gd name="T13" fmla="*/ 19 h 19"/>
                <a:gd name="T14" fmla="*/ 0 w 2"/>
                <a:gd name="T15" fmla="*/ 1 h 19"/>
                <a:gd name="T16" fmla="*/ 1 w 2"/>
                <a:gd name="T17" fmla="*/ 1 h 19"/>
                <a:gd name="T18" fmla="*/ 1 w 2"/>
                <a:gd name="T19" fmla="*/ 1 h 19"/>
                <a:gd name="T20" fmla="*/ 1 w 2"/>
                <a:gd name="T21" fmla="*/ 18 h 19"/>
                <a:gd name="T22" fmla="*/ 0 w 2"/>
                <a:gd name="T23" fmla="*/ 18 h 19"/>
                <a:gd name="T24" fmla="*/ 0 w 2"/>
                <a:gd name="T2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9">
                  <a:moveTo>
                    <a:pt x="1" y="19"/>
                  </a:moveTo>
                  <a:cubicBezTo>
                    <a:pt x="1" y="19"/>
                    <a:pt x="2" y="19"/>
                    <a:pt x="2" y="18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1" y="19"/>
                  </a:cubicBezTo>
                  <a:close/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8"/>
                    <a:pt x="0" y="18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5" name="Freeform 304">
              <a:extLst>
                <a:ext uri="{FF2B5EF4-FFF2-40B4-BE49-F238E27FC236}">
                  <a16:creationId xmlns:a16="http://schemas.microsoft.com/office/drawing/2014/main" id="{3F8765D6-FA86-446D-9D90-48725CF8C8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12613" y="4729163"/>
              <a:ext cx="26988" cy="34925"/>
            </a:xfrm>
            <a:custGeom>
              <a:avLst/>
              <a:gdLst>
                <a:gd name="T0" fmla="*/ 2 w 4"/>
                <a:gd name="T1" fmla="*/ 5 h 5"/>
                <a:gd name="T2" fmla="*/ 3 w 4"/>
                <a:gd name="T3" fmla="*/ 4 h 5"/>
                <a:gd name="T4" fmla="*/ 3 w 4"/>
                <a:gd name="T5" fmla="*/ 0 h 5"/>
                <a:gd name="T6" fmla="*/ 1 w 4"/>
                <a:gd name="T7" fmla="*/ 0 h 5"/>
                <a:gd name="T8" fmla="*/ 0 w 4"/>
                <a:gd name="T9" fmla="*/ 3 h 5"/>
                <a:gd name="T10" fmla="*/ 2 w 4"/>
                <a:gd name="T11" fmla="*/ 5 h 5"/>
                <a:gd name="T12" fmla="*/ 2 w 4"/>
                <a:gd name="T13" fmla="*/ 5 h 5"/>
                <a:gd name="T14" fmla="*/ 1 w 4"/>
                <a:gd name="T15" fmla="*/ 2 h 5"/>
                <a:gd name="T16" fmla="*/ 2 w 4"/>
                <a:gd name="T17" fmla="*/ 1 h 5"/>
                <a:gd name="T18" fmla="*/ 2 w 4"/>
                <a:gd name="T19" fmla="*/ 1 h 5"/>
                <a:gd name="T20" fmla="*/ 2 w 4"/>
                <a:gd name="T21" fmla="*/ 3 h 5"/>
                <a:gd name="T22" fmla="*/ 2 w 4"/>
                <a:gd name="T23" fmla="*/ 4 h 5"/>
                <a:gd name="T24" fmla="*/ 1 w 4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5">
                  <a:moveTo>
                    <a:pt x="2" y="5"/>
                  </a:moveTo>
                  <a:cubicBezTo>
                    <a:pt x="2" y="5"/>
                    <a:pt x="3" y="4"/>
                    <a:pt x="3" y="4"/>
                  </a:cubicBezTo>
                  <a:cubicBezTo>
                    <a:pt x="4" y="3"/>
                    <a:pt x="4" y="1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lose/>
                  <a:moveTo>
                    <a:pt x="1" y="2"/>
                  </a:move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3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6" name="Freeform 305">
              <a:extLst>
                <a:ext uri="{FF2B5EF4-FFF2-40B4-BE49-F238E27FC236}">
                  <a16:creationId xmlns:a16="http://schemas.microsoft.com/office/drawing/2014/main" id="{4F68CBB4-7B75-4122-A25F-EE058A3049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36413" y="4743450"/>
              <a:ext cx="20638" cy="34925"/>
            </a:xfrm>
            <a:custGeom>
              <a:avLst/>
              <a:gdLst>
                <a:gd name="T0" fmla="*/ 2 w 3"/>
                <a:gd name="T1" fmla="*/ 5 h 5"/>
                <a:gd name="T2" fmla="*/ 3 w 3"/>
                <a:gd name="T3" fmla="*/ 4 h 5"/>
                <a:gd name="T4" fmla="*/ 3 w 3"/>
                <a:gd name="T5" fmla="*/ 4 h 5"/>
                <a:gd name="T6" fmla="*/ 3 w 3"/>
                <a:gd name="T7" fmla="*/ 3 h 5"/>
                <a:gd name="T8" fmla="*/ 3 w 3"/>
                <a:gd name="T9" fmla="*/ 1 h 5"/>
                <a:gd name="T10" fmla="*/ 2 w 3"/>
                <a:gd name="T11" fmla="*/ 0 h 5"/>
                <a:gd name="T12" fmla="*/ 2 w 3"/>
                <a:gd name="T13" fmla="*/ 0 h 5"/>
                <a:gd name="T14" fmla="*/ 0 w 3"/>
                <a:gd name="T15" fmla="*/ 1 h 5"/>
                <a:gd name="T16" fmla="*/ 0 w 3"/>
                <a:gd name="T17" fmla="*/ 4 h 5"/>
                <a:gd name="T18" fmla="*/ 2 w 3"/>
                <a:gd name="T19" fmla="*/ 5 h 5"/>
                <a:gd name="T20" fmla="*/ 2 w 3"/>
                <a:gd name="T21" fmla="*/ 5 h 5"/>
                <a:gd name="T22" fmla="*/ 1 w 3"/>
                <a:gd name="T23" fmla="*/ 1 h 5"/>
                <a:gd name="T24" fmla="*/ 2 w 3"/>
                <a:gd name="T25" fmla="*/ 1 h 5"/>
                <a:gd name="T26" fmla="*/ 2 w 3"/>
                <a:gd name="T27" fmla="*/ 1 h 5"/>
                <a:gd name="T28" fmla="*/ 2 w 3"/>
                <a:gd name="T29" fmla="*/ 1 h 5"/>
                <a:gd name="T30" fmla="*/ 2 w 3"/>
                <a:gd name="T31" fmla="*/ 2 h 5"/>
                <a:gd name="T32" fmla="*/ 2 w 3"/>
                <a:gd name="T33" fmla="*/ 4 h 5"/>
                <a:gd name="T34" fmla="*/ 2 w 3"/>
                <a:gd name="T35" fmla="*/ 4 h 5"/>
                <a:gd name="T36" fmla="*/ 1 w 3"/>
                <a:gd name="T37" fmla="*/ 4 h 5"/>
                <a:gd name="T38" fmla="*/ 1 w 3"/>
                <a:gd name="T3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" h="5">
                  <a:moveTo>
                    <a:pt x="2" y="5"/>
                  </a:moveTo>
                  <a:cubicBezTo>
                    <a:pt x="2" y="5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4"/>
                    <a:pt x="0" y="4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86446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B7129C-3E20-44AA-AD8D-323B0D414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09725F-A4D8-4240-AA63-93F3D0EDA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CD31C1-D53E-485A-9AEF-94BE1AA4E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7161-58C3-42B6-AC79-14C619712897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DB134B-66FF-45AC-A1EA-7B475B2FE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939C0F-8417-415B-B8DA-C4EA96DD0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5281-F735-4AB9-B3E1-1A355F2E29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0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F92A41-9371-4CC6-A066-B55AE184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0697A1-638A-4505-BF91-AEC1A6634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B8553D-EB33-4A36-9473-CAD3D7B2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7161-58C3-42B6-AC79-14C619712897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1DD05-C952-4DA6-AC53-891BE305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948300-5CCC-4CFD-93E6-BB51CC4F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5281-F735-4AB9-B3E1-1A355F2E29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404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C138F8-9CF3-432B-8638-0B288117B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7BF5EC-2CDD-4E76-B2C3-FCD6CB2F4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30B72FD-020C-4BDB-9CC1-91DFE5D98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D8AD3A-B125-466C-A075-3343B357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7161-58C3-42B6-AC79-14C619712897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B21F02-CA2E-424A-956A-2F77030BE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975A72-C9E1-4CF2-8A36-996E1D79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5281-F735-4AB9-B3E1-1A355F2E29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9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6ECC19-F282-4299-8F49-E8CED0C6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0EF4D0-425D-45C0-BA69-5C2B2928B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A475E0-F072-45AB-A34C-B08880251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A864D8-8167-4ABD-BC08-A3E4F27846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B195516-5CA5-4A9D-817B-CF9966A8C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7906E89-2642-4416-A81C-5D09F229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7161-58C3-42B6-AC79-14C619712897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EE62095-F0D7-4252-AB4C-5898239C3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D94B651-134B-46A9-8E64-883A5B378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5281-F735-4AB9-B3E1-1A355F2E29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71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2E21FA-7649-4879-98CA-37EECE265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B70EED6-645F-499D-A3C9-0D4157FA9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7161-58C3-42B6-AC79-14C619712897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C29DAA-6738-48D7-94AA-E1544343F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962FF33-02BF-4151-946D-8B8DCC0A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5281-F735-4AB9-B3E1-1A355F2E29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05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4F45AD-8DD4-4BC6-BCD8-37ED78F0D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7161-58C3-42B6-AC79-14C619712897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1AB53A6-CC06-4791-874F-357999D8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A27CC9-628B-4BB8-A808-510CF01F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5281-F735-4AB9-B3E1-1A355F2E29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1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368C4A-5B2E-4B54-B925-E30E7FF3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92892A-FD95-472A-BAEA-A4B5EDE28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812B61-2379-47EB-80C7-F3F3AB98A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9FB636-61E3-4EBB-97F7-A06F4B87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7161-58C3-42B6-AC79-14C619712897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2720B-3F2D-4D76-8571-5A4D3F955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17837-FD57-4FB7-B998-A4F43DBFF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5281-F735-4AB9-B3E1-1A355F2E29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57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6F51AB-D71E-4BA5-A8B9-148315A44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E3BEE9-1689-4282-A8F9-10530EC70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4D909A-C8AF-4926-A754-318C4F3D8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3A745C-46ED-4869-8061-3254126FC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7161-58C3-42B6-AC79-14C619712897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968EE7-3344-4D63-BD26-5A4FD44ED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48A524-9E67-4BFD-91DD-4697C00E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5281-F735-4AB9-B3E1-1A355F2E29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38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5348A46-053E-4B93-A280-BC968205E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0213324-3339-4B1F-AB57-FC14A7F2F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7C2095-87CA-4F14-AC93-335711281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07161-58C3-42B6-AC79-14C619712897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89BB32-3E8B-42E8-98B6-51AD55061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C91C81-B848-4C74-80C3-5EE9957B2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95281-F735-4AB9-B3E1-1A355F2E29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00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wmf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wmf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wmf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34.png"/><Relationship Id="rId5" Type="http://schemas.openxmlformats.org/officeDocument/2006/relationships/image" Target="../media/image2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wmf"/><Relationship Id="rId2" Type="http://schemas.openxmlformats.org/officeDocument/2006/relationships/tags" Target="../tags/tag1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35.wmf"/><Relationship Id="rId5" Type="http://schemas.openxmlformats.org/officeDocument/2006/relationships/image" Target="../media/image2.png"/><Relationship Id="rId10" Type="http://schemas.openxmlformats.org/officeDocument/2006/relationships/oleObject" Target="../embeddings/oleObject18.bin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wmf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20.png"/><Relationship Id="rId5" Type="http://schemas.openxmlformats.org/officeDocument/2006/relationships/image" Target="../media/image2.png"/><Relationship Id="rId10" Type="http://schemas.openxmlformats.org/officeDocument/2006/relationships/image" Target="../media/image21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wmf"/><Relationship Id="rId12" Type="http://schemas.openxmlformats.org/officeDocument/2006/relationships/image" Target="../media/image44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3.png"/><Relationship Id="rId5" Type="http://schemas.openxmlformats.org/officeDocument/2006/relationships/image" Target="../media/image2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wmf"/><Relationship Id="rId2" Type="http://schemas.openxmlformats.org/officeDocument/2006/relationships/tags" Target="../tags/tag1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wmf"/><Relationship Id="rId12" Type="http://schemas.openxmlformats.org/officeDocument/2006/relationships/image" Target="../media/image320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310.png"/><Relationship Id="rId5" Type="http://schemas.openxmlformats.org/officeDocument/2006/relationships/image" Target="../media/image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5.png"/><Relationship Id="rId14" Type="http://schemas.openxmlformats.org/officeDocument/2006/relationships/image" Target="../media/image3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50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340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380.pn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5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440.png"/><Relationship Id="rId5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4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480.png"/><Relationship Id="rId5" Type="http://schemas.openxmlformats.org/officeDocument/2006/relationships/image" Target="../media/image55.png"/><Relationship Id="rId4" Type="http://schemas.openxmlformats.org/officeDocument/2006/relationships/image" Target="../media/image2.png"/><Relationship Id="rId9" Type="http://schemas.openxmlformats.org/officeDocument/2006/relationships/image" Target="../media/image5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60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7.png"/><Relationship Id="rId12" Type="http://schemas.openxmlformats.org/officeDocument/2006/relationships/image" Target="../media/image57.emf"/><Relationship Id="rId17" Type="http://schemas.openxmlformats.org/officeDocument/2006/relationships/oleObject" Target="../embeddings/oleObject26.bin"/><Relationship Id="rId2" Type="http://schemas.openxmlformats.org/officeDocument/2006/relationships/tags" Target="../tags/tag23.xml"/><Relationship Id="rId16" Type="http://schemas.openxmlformats.org/officeDocument/2006/relationships/image" Target="../media/image59.wmf"/><Relationship Id="rId20" Type="http://schemas.openxmlformats.org/officeDocument/2006/relationships/image" Target="../media/image61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20.png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2.png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60.png"/><Relationship Id="rId19" Type="http://schemas.openxmlformats.org/officeDocument/2006/relationships/oleObject" Target="../embeddings/oleObject27.bin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9.png"/><Relationship Id="rId14" Type="http://schemas.openxmlformats.org/officeDocument/2006/relationships/image" Target="../media/image5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4.png"/><Relationship Id="rId2" Type="http://schemas.openxmlformats.org/officeDocument/2006/relationships/tags" Target="../tags/tag2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3.png"/><Relationship Id="rId11" Type="http://schemas.openxmlformats.org/officeDocument/2006/relationships/image" Target="../media/image640.png"/><Relationship Id="rId5" Type="http://schemas.openxmlformats.org/officeDocument/2006/relationships/image" Target="../media/image2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2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8.png"/><Relationship Id="rId2" Type="http://schemas.openxmlformats.org/officeDocument/2006/relationships/tags" Target="../tags/tag2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66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30.bin"/><Relationship Id="rId2" Type="http://schemas.openxmlformats.org/officeDocument/2006/relationships/tags" Target="../tags/tag2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3.png"/><Relationship Id="rId2" Type="http://schemas.openxmlformats.org/officeDocument/2006/relationships/tags" Target="../tags/tag2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7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690.png"/><Relationship Id="rId10" Type="http://schemas.openxmlformats.org/officeDocument/2006/relationships/image" Target="../media/image84.png"/><Relationship Id="rId4" Type="http://schemas.openxmlformats.org/officeDocument/2006/relationships/image" Target="../media/image2.png"/><Relationship Id="rId9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80.png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6" Type="http://schemas.openxmlformats.org/officeDocument/2006/relationships/image" Target="../media/image770.png"/><Relationship Id="rId11" Type="http://schemas.openxmlformats.org/officeDocument/2006/relationships/image" Target="../media/image88.png"/><Relationship Id="rId5" Type="http://schemas.openxmlformats.org/officeDocument/2006/relationships/image" Target="../media/image86.png"/><Relationship Id="rId10" Type="http://schemas.openxmlformats.org/officeDocument/2006/relationships/image" Target="../media/image810.png"/><Relationship Id="rId4" Type="http://schemas.openxmlformats.org/officeDocument/2006/relationships/image" Target="../media/image2.png"/><Relationship Id="rId9" Type="http://schemas.openxmlformats.org/officeDocument/2006/relationships/image" Target="../media/image8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5" Type="http://schemas.openxmlformats.org/officeDocument/2006/relationships/image" Target="../media/image90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9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6" Type="http://schemas.openxmlformats.org/officeDocument/2006/relationships/image" Target="../media/image93.png"/><Relationship Id="rId5" Type="http://schemas.openxmlformats.org/officeDocument/2006/relationships/image" Target="../media/image97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09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tags" Target="../tags/tag4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114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2.xml"/><Relationship Id="rId6" Type="http://schemas.openxmlformats.org/officeDocument/2006/relationships/image" Target="../media/image108.png"/><Relationship Id="rId5" Type="http://schemas.openxmlformats.org/officeDocument/2006/relationships/image" Target="../media/image107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1.wmf"/><Relationship Id="rId18" Type="http://schemas.openxmlformats.org/officeDocument/2006/relationships/oleObject" Target="../embeddings/oleObject7.bin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5.wmf"/><Relationship Id="rId7" Type="http://schemas.openxmlformats.org/officeDocument/2006/relationships/image" Target="../media/image8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3.wmf"/><Relationship Id="rId2" Type="http://schemas.openxmlformats.org/officeDocument/2006/relationships/tags" Target="../tags/tag6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0.wmf"/><Relationship Id="rId5" Type="http://schemas.openxmlformats.org/officeDocument/2006/relationships/image" Target="../media/image2.png"/><Relationship Id="rId15" Type="http://schemas.openxmlformats.org/officeDocument/2006/relationships/image" Target="../media/image12.wmf"/><Relationship Id="rId23" Type="http://schemas.openxmlformats.org/officeDocument/2006/relationships/image" Target="../media/image16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4.w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e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wmf"/><Relationship Id="rId12" Type="http://schemas.openxmlformats.org/officeDocument/2006/relationships/oleObject" Target="../embeddings/oleObject12.bin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7.wmf"/><Relationship Id="rId4" Type="http://schemas.openxmlformats.org/officeDocument/2006/relationships/notesSlide" Target="../notesSlides/notesSlide7.xml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wmf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openxmlformats.org/officeDocument/2006/relationships/image" Target="../media/image23.wmf"/><Relationship Id="rId4" Type="http://schemas.openxmlformats.org/officeDocument/2006/relationships/notesSlide" Target="../notesSlides/notesSlide8.xml"/><Relationship Id="rId9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wmf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0" Type="http://schemas.openxmlformats.org/officeDocument/2006/relationships/image" Target="../media/image26.emf"/><Relationship Id="rId4" Type="http://schemas.openxmlformats.org/officeDocument/2006/relationships/notesSlide" Target="../notesSlides/notesSlide9.xml"/><Relationship Id="rId9" Type="http://schemas.openxmlformats.org/officeDocument/2006/relationships/oleObject" Target="../embeddings/oleObject1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210515DA-A98D-E932-B92A-FB5A6E86C420}"/>
              </a:ext>
            </a:extLst>
          </p:cNvPr>
          <p:cNvSpPr txBox="1"/>
          <p:nvPr/>
        </p:nvSpPr>
        <p:spPr>
          <a:xfrm>
            <a:off x="1318151" y="1360159"/>
            <a:ext cx="9555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Pseudo Redshifts of Gamma-Ray Bursts </a:t>
            </a:r>
          </a:p>
          <a:p>
            <a:pPr algn="ctr" defTabSz="914377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 a Plateau phase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E68D8A0-B3A7-E112-FC93-40D77B4C157D}"/>
              </a:ext>
            </a:extLst>
          </p:cNvPr>
          <p:cNvSpPr txBox="1"/>
          <p:nvPr/>
        </p:nvSpPr>
        <p:spPr>
          <a:xfrm>
            <a:off x="1318154" y="3514512"/>
            <a:ext cx="9555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Yong-Feng Huang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(Nanjing University)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Collaboration: Chen Deng, Fan Xu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0" y="76338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994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1B7C04B-DBC4-4389-B037-C881318E1BC9}"/>
              </a:ext>
            </a:extLst>
          </p:cNvPr>
          <p:cNvSpPr txBox="1"/>
          <p:nvPr/>
        </p:nvSpPr>
        <p:spPr>
          <a:xfrm>
            <a:off x="604839" y="282279"/>
            <a:ext cx="914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redshift evolution in the slopes of Amati and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Yonetoku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relations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3DC9EB3B-47F5-4484-BEBA-AD482BE8B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4100" y="3314701"/>
          <a:ext cx="914400" cy="19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3DC9EB3B-47F5-4484-BEBA-AD482BE8B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4100" y="3314701"/>
                        <a:ext cx="914400" cy="198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A155208-D4F3-4AE9-B75F-8729A8D77B99}"/>
              </a:ext>
            </a:extLst>
          </p:cNvPr>
          <p:cNvSpPr txBox="1"/>
          <p:nvPr/>
        </p:nvSpPr>
        <p:spPr>
          <a:xfrm>
            <a:off x="5505451" y="27384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2616BDC-E77C-41A5-A1A7-DE2F525AB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174" y="1205690"/>
            <a:ext cx="9522967" cy="485695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19ECB31-685A-4E8E-84FA-EB9FC8FAD291}"/>
              </a:ext>
            </a:extLst>
          </p:cNvPr>
          <p:cNvSpPr txBox="1"/>
          <p:nvPr/>
        </p:nvSpPr>
        <p:spPr>
          <a:xfrm>
            <a:off x="7649530" y="5948560"/>
            <a:ext cx="372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Nava et al., 2012, MNRAS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70846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1B7C04B-DBC4-4389-B037-C881318E1BC9}"/>
              </a:ext>
            </a:extLst>
          </p:cNvPr>
          <p:cNvSpPr txBox="1"/>
          <p:nvPr/>
        </p:nvSpPr>
        <p:spPr>
          <a:xfrm>
            <a:off x="838201" y="351842"/>
            <a:ext cx="914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Amati and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Yonetoku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relations for SGRBs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3DC9EB3B-47F5-4484-BEBA-AD482BE8B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4100" y="3314701"/>
          <a:ext cx="914400" cy="19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3DC9EB3B-47F5-4484-BEBA-AD482BE8B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4100" y="3314701"/>
                        <a:ext cx="914400" cy="198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A155208-D4F3-4AE9-B75F-8729A8D77B99}"/>
              </a:ext>
            </a:extLst>
          </p:cNvPr>
          <p:cNvSpPr txBox="1"/>
          <p:nvPr/>
        </p:nvSpPr>
        <p:spPr>
          <a:xfrm>
            <a:off x="5505451" y="27384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19ECB31-685A-4E8E-84FA-EB9FC8FAD291}"/>
              </a:ext>
            </a:extLst>
          </p:cNvPr>
          <p:cNvSpPr txBox="1"/>
          <p:nvPr/>
        </p:nvSpPr>
        <p:spPr>
          <a:xfrm>
            <a:off x="7649530" y="5948560"/>
            <a:ext cx="372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Tsutsui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2013, MNRAS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3A807A-D164-40B1-9C61-532FD26691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0635" y="1374213"/>
            <a:ext cx="9510383" cy="454866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2946FE0E-759A-4901-9E5F-5E18C286F877}"/>
              </a:ext>
            </a:extLst>
          </p:cNvPr>
          <p:cNvSpPr/>
          <p:nvPr/>
        </p:nvSpPr>
        <p:spPr>
          <a:xfrm rot="19498652">
            <a:off x="2241119" y="3290110"/>
            <a:ext cx="3958572" cy="904794"/>
          </a:xfrm>
          <a:prstGeom prst="ellipse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BEFB908-36F7-4A6C-8E20-55EAF5F6DDFA}"/>
              </a:ext>
            </a:extLst>
          </p:cNvPr>
          <p:cNvSpPr/>
          <p:nvPr/>
        </p:nvSpPr>
        <p:spPr>
          <a:xfrm rot="19254216">
            <a:off x="6989282" y="2944931"/>
            <a:ext cx="4199716" cy="751503"/>
          </a:xfrm>
          <a:prstGeom prst="ellipse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58116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1B7C04B-DBC4-4389-B037-C881318E1BC9}"/>
              </a:ext>
            </a:extLst>
          </p:cNvPr>
          <p:cNvSpPr txBox="1"/>
          <p:nvPr/>
        </p:nvSpPr>
        <p:spPr>
          <a:xfrm>
            <a:off x="838201" y="351842"/>
            <a:ext cx="914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numerical explanation of the Amati relation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3DC9EB3B-47F5-4484-BEBA-AD482BE8B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4100" y="3314701"/>
          <a:ext cx="914400" cy="19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3DC9EB3B-47F5-4484-BEBA-AD482BE8B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4100" y="3314701"/>
                        <a:ext cx="914400" cy="198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A155208-D4F3-4AE9-B75F-8729A8D77B99}"/>
              </a:ext>
            </a:extLst>
          </p:cNvPr>
          <p:cNvSpPr txBox="1"/>
          <p:nvPr/>
        </p:nvSpPr>
        <p:spPr>
          <a:xfrm>
            <a:off x="5505451" y="27384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F4A127E-F0DC-4A8D-8056-CBE208BBC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588" y="1730357"/>
            <a:ext cx="3690885" cy="463810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439D298-E74E-4A63-96E8-2C203C5C9C8E}"/>
              </a:ext>
            </a:extLst>
          </p:cNvPr>
          <p:cNvSpPr txBox="1"/>
          <p:nvPr/>
        </p:nvSpPr>
        <p:spPr>
          <a:xfrm>
            <a:off x="991685" y="1206585"/>
            <a:ext cx="2794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 Black" panose="020B0A04020102020204" pitchFamily="34" charset="0"/>
                <a:cs typeface="Aharoni" panose="02010803020104030203" pitchFamily="2" charset="-79"/>
              </a:rPr>
              <a:t>geometric model</a:t>
            </a:r>
            <a:endParaRPr lang="zh-CN" altLang="en-US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加号 5">
            <a:extLst>
              <a:ext uri="{FF2B5EF4-FFF2-40B4-BE49-F238E27FC236}">
                <a16:creationId xmlns:a16="http://schemas.microsoft.com/office/drawing/2014/main" id="{D1C83DDD-D18B-4490-A227-CDE0CE83C9A9}"/>
              </a:ext>
            </a:extLst>
          </p:cNvPr>
          <p:cNvSpPr/>
          <p:nvPr/>
        </p:nvSpPr>
        <p:spPr>
          <a:xfrm>
            <a:off x="3918395" y="3787798"/>
            <a:ext cx="561711" cy="5232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FDFF7ED-3415-4D8A-8CAF-43286DDEFF27}"/>
              </a:ext>
            </a:extLst>
          </p:cNvPr>
          <p:cNvSpPr/>
          <p:nvPr/>
        </p:nvSpPr>
        <p:spPr>
          <a:xfrm>
            <a:off x="4534944" y="2792140"/>
            <a:ext cx="3690687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 Black" panose="020B0A04020102020204" pitchFamily="34" charset="0"/>
              </a:rPr>
              <a:t>smoothly broken power-law emissivity law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EDFCFDB-2B40-4591-AA17-1B1CBA2D1D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0037" y="3969345"/>
            <a:ext cx="3800503" cy="7858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0DB74B-79AD-4A24-B3D1-26758F17A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7594" y="875062"/>
            <a:ext cx="3838603" cy="304326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94E1909-16FC-471A-A157-10CEB87C64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0470" y="3840945"/>
            <a:ext cx="3695727" cy="289085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70BE653-526E-4148-805B-3A8C38495DBA}"/>
              </a:ext>
            </a:extLst>
          </p:cNvPr>
          <p:cNvSpPr txBox="1"/>
          <p:nvPr/>
        </p:nvSpPr>
        <p:spPr>
          <a:xfrm>
            <a:off x="4731208" y="5658048"/>
            <a:ext cx="372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Farinelli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2021, MNRAS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58027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1B7C04B-DBC4-4389-B037-C881318E1BC9}"/>
              </a:ext>
            </a:extLst>
          </p:cNvPr>
          <p:cNvSpPr txBox="1"/>
          <p:nvPr/>
        </p:nvSpPr>
        <p:spPr>
          <a:xfrm>
            <a:off x="838201" y="351842"/>
            <a:ext cx="914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photospheric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origin of the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Yonetoku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relation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3DC9EB3B-47F5-4484-BEBA-AD482BE8B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4100" y="3314701"/>
          <a:ext cx="914400" cy="19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3DC9EB3B-47F5-4484-BEBA-AD482BE8B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4100" y="3314701"/>
                        <a:ext cx="914400" cy="198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A155208-D4F3-4AE9-B75F-8729A8D77B99}"/>
              </a:ext>
            </a:extLst>
          </p:cNvPr>
          <p:cNvSpPr txBox="1"/>
          <p:nvPr/>
        </p:nvSpPr>
        <p:spPr>
          <a:xfrm>
            <a:off x="5505451" y="27384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F91EA93-36FC-44CA-ABFA-D232504F10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28" y="2545080"/>
            <a:ext cx="5158531" cy="2714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ABC3EC-5FB5-48D1-A363-B6532C7BC1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4100" y="2422364"/>
            <a:ext cx="5225695" cy="3769056"/>
          </a:xfrm>
          <a:prstGeom prst="rect">
            <a:avLst/>
          </a:prstGeom>
        </p:spPr>
      </p:pic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F7AE4742-FF71-4164-B897-093C3EAD55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041018"/>
              </p:ext>
            </p:extLst>
          </p:nvPr>
        </p:nvGraphicFramePr>
        <p:xfrm>
          <a:off x="8003711" y="1021921"/>
          <a:ext cx="1845035" cy="523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7" name="Equation" r:id="rId10" imgW="850680" imgH="241200" progId="Equation.DSMT4">
                  <p:embed/>
                </p:oleObj>
              </mc:Choice>
              <mc:Fallback>
                <p:oleObj name="Equation" r:id="rId10" imgW="850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03711" y="1021921"/>
                        <a:ext cx="1845035" cy="523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21F7EBC8-A3F6-4841-A14D-56FF9C57D52C}"/>
              </a:ext>
            </a:extLst>
          </p:cNvPr>
          <p:cNvSpPr/>
          <p:nvPr/>
        </p:nvSpPr>
        <p:spPr>
          <a:xfrm>
            <a:off x="6736780" y="1531894"/>
            <a:ext cx="4574158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Arial Black" panose="020B0A04020102020204" pitchFamily="34" charset="0"/>
              </a:rPr>
              <a:t>the </a:t>
            </a:r>
            <a:r>
              <a:rPr lang="en-US" altLang="zh-CN" b="1" dirty="0" err="1">
                <a:latin typeface="Arial Black" panose="020B0A04020102020204" pitchFamily="34" charset="0"/>
              </a:rPr>
              <a:t>Yonetoku</a:t>
            </a:r>
            <a:r>
              <a:rPr lang="en-US" altLang="zh-CN" b="1" dirty="0">
                <a:latin typeface="Arial Black" panose="020B0A04020102020204" pitchFamily="34" charset="0"/>
              </a:rPr>
              <a:t> relation as a natural consequence of viewing angle</a:t>
            </a:r>
            <a:endParaRPr lang="zh-CN" altLang="en-US" b="1" dirty="0">
              <a:latin typeface="Arial Black" panose="020B0A040201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7B42241-1605-460D-B1BD-AC160A2DFA60}"/>
              </a:ext>
            </a:extLst>
          </p:cNvPr>
          <p:cNvSpPr txBox="1"/>
          <p:nvPr/>
        </p:nvSpPr>
        <p:spPr>
          <a:xfrm>
            <a:off x="4414169" y="5951162"/>
            <a:ext cx="372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Ito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2019, Nat.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83979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3DC9EB3B-47F5-4484-BEBA-AD482BE8B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4100" y="3314701"/>
          <a:ext cx="914400" cy="19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3DC9EB3B-47F5-4484-BEBA-AD482BE8B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4100" y="3314701"/>
                        <a:ext cx="914400" cy="198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A155208-D4F3-4AE9-B75F-8729A8D77B99}"/>
              </a:ext>
            </a:extLst>
          </p:cNvPr>
          <p:cNvSpPr txBox="1"/>
          <p:nvPr/>
        </p:nvSpPr>
        <p:spPr>
          <a:xfrm>
            <a:off x="5505451" y="27384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F93A0B-FB2E-4746-86DE-0A1A92DD3E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88" y="409762"/>
            <a:ext cx="6524496" cy="1946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DD0F65A-9EC7-4444-A3A7-899EE1205E52}"/>
              </a:ext>
            </a:extLst>
          </p:cNvPr>
          <p:cNvGrpSpPr/>
          <p:nvPr/>
        </p:nvGrpSpPr>
        <p:grpSpPr>
          <a:xfrm>
            <a:off x="247917" y="2423597"/>
            <a:ext cx="7076809" cy="4229327"/>
            <a:chOff x="180421" y="973922"/>
            <a:chExt cx="7086334" cy="455856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3A1DE6D-A004-409B-B3FA-0A7C4BBD2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144"/>
            <a:stretch/>
          </p:blipFill>
          <p:spPr>
            <a:xfrm>
              <a:off x="180421" y="3089446"/>
              <a:ext cx="7086334" cy="211832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14085DF-16FE-4FBA-922E-BC39975DC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52856"/>
            <a:stretch/>
          </p:blipFill>
          <p:spPr>
            <a:xfrm>
              <a:off x="180421" y="973922"/>
              <a:ext cx="7086334" cy="18893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A8978379-9EF8-44CB-80E1-F85FDD95BB70}"/>
                    </a:ext>
                  </a:extLst>
                </p:cNvPr>
                <p:cNvSpPr txBox="1"/>
                <p:nvPr/>
              </p:nvSpPr>
              <p:spPr>
                <a:xfrm>
                  <a:off x="2664477" y="2603922"/>
                  <a:ext cx="2246638" cy="4221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On-axis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𝑗𝑒𝑡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A8978379-9EF8-44CB-80E1-F85FDD95BB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4477" y="2603922"/>
                  <a:ext cx="2246638" cy="422134"/>
                </a:xfrm>
                <a:prstGeom prst="rect">
                  <a:avLst/>
                </a:prstGeom>
                <a:blipFill>
                  <a:blip r:embed="rId10"/>
                  <a:stretch>
                    <a:fillRect l="-2446" t="-9375" b="-1875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D98F6F4-FB13-49D6-89B8-DA059D920262}"/>
                    </a:ext>
                  </a:extLst>
                </p:cNvPr>
                <p:cNvSpPr txBox="1"/>
                <p:nvPr/>
              </p:nvSpPr>
              <p:spPr>
                <a:xfrm>
                  <a:off x="2664477" y="5110356"/>
                  <a:ext cx="2246638" cy="4221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Off-axis</a:t>
                  </a:r>
                  <a:r>
                    <a:rPr lang="en-US" altLang="zh-CN" dirty="0"/>
                    <a:t>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𝑗𝑒𝑡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</m:oMath>
                  </a14:m>
                  <a:r>
                    <a:rPr lang="en-US" altLang="zh-CN" dirty="0"/>
                    <a:t>)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D98F6F4-FB13-49D6-89B8-DA059D9202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4477" y="5110356"/>
                  <a:ext cx="2246638" cy="422134"/>
                </a:xfrm>
                <a:prstGeom prst="rect">
                  <a:avLst/>
                </a:prstGeom>
                <a:blipFill>
                  <a:blip r:embed="rId11"/>
                  <a:stretch>
                    <a:fillRect l="-2446" t="-7813" r="-272" b="-2031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34B6273B-F4AA-4D88-85E9-DF1D97598BA5}"/>
              </a:ext>
            </a:extLst>
          </p:cNvPr>
          <p:cNvSpPr txBox="1"/>
          <p:nvPr/>
        </p:nvSpPr>
        <p:spPr>
          <a:xfrm>
            <a:off x="7515037" y="1232973"/>
            <a:ext cx="4181665" cy="4688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1.Jet structure: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Top-hat jet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2.Prompt emission mechanism: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 shock model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3.Radiation process: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Flash and curvature effect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4.Radiation mechanism: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Synchrotron radiation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C765BB8-FF15-4A7D-BEA9-9AB1F03E571B}"/>
              </a:ext>
            </a:extLst>
          </p:cNvPr>
          <p:cNvSpPr txBox="1"/>
          <p:nvPr/>
        </p:nvSpPr>
        <p:spPr>
          <a:xfrm>
            <a:off x="8516306" y="6020889"/>
            <a:ext cx="2842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et al., 2023, A&amp;A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3697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3DC9EB3B-47F5-4484-BEBA-AD482BE8B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4100" y="3314701"/>
          <a:ext cx="914400" cy="19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3DC9EB3B-47F5-4484-BEBA-AD482BE8B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4100" y="3314701"/>
                        <a:ext cx="914400" cy="198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A155208-D4F3-4AE9-B75F-8729A8D77B99}"/>
              </a:ext>
            </a:extLst>
          </p:cNvPr>
          <p:cNvSpPr txBox="1"/>
          <p:nvPr/>
        </p:nvSpPr>
        <p:spPr>
          <a:xfrm>
            <a:off x="5505451" y="27384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A610020-2C53-4721-B945-D5C8FDA583DE}"/>
                  </a:ext>
                </a:extLst>
              </p:cNvPr>
              <p:cNvSpPr txBox="1"/>
              <p:nvPr/>
            </p:nvSpPr>
            <p:spPr>
              <a:xfrm>
                <a:off x="614803" y="369949"/>
                <a:ext cx="7208027" cy="557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Analytic derivation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𝒊𝒔𝒐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zh-C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A610020-2C53-4721-B945-D5C8FDA58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03" y="369949"/>
                <a:ext cx="7208027" cy="557589"/>
              </a:xfrm>
              <a:prstGeom prst="rect">
                <a:avLst/>
              </a:prstGeom>
              <a:blipFill>
                <a:blip r:embed="rId8"/>
                <a:stretch>
                  <a:fillRect l="-1777" t="-12088" b="-24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C3355A-6823-4CF2-8CF3-3ADACDFE7230}"/>
              </a:ext>
            </a:extLst>
          </p:cNvPr>
          <p:cNvGrpSpPr/>
          <p:nvPr/>
        </p:nvGrpSpPr>
        <p:grpSpPr>
          <a:xfrm>
            <a:off x="334774" y="2111650"/>
            <a:ext cx="4920830" cy="3155111"/>
            <a:chOff x="219516" y="1906927"/>
            <a:chExt cx="4920830" cy="315511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ABE7641-8690-4D64-B13A-C5AFE6F4F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9516" y="2934068"/>
              <a:ext cx="4920830" cy="9898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D0EDE13-34C4-4381-8AD8-3D8408C6A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9516" y="4141770"/>
              <a:ext cx="3279754" cy="920268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9FF1ECBC-3010-42AB-8D80-88A5BD601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9516" y="1906927"/>
              <a:ext cx="3765902" cy="809303"/>
            </a:xfrm>
            <a:prstGeom prst="rect">
              <a:avLst/>
            </a:prstGeom>
          </p:spPr>
        </p:pic>
      </p:grpSp>
      <p:sp>
        <p:nvSpPr>
          <p:cNvPr id="25" name="箭头: 右 24">
            <a:extLst>
              <a:ext uri="{FF2B5EF4-FFF2-40B4-BE49-F238E27FC236}">
                <a16:creationId xmlns:a16="http://schemas.microsoft.com/office/drawing/2014/main" id="{FD776DC8-0C4C-4023-B52C-0CED587A4A5F}"/>
              </a:ext>
            </a:extLst>
          </p:cNvPr>
          <p:cNvSpPr/>
          <p:nvPr/>
        </p:nvSpPr>
        <p:spPr>
          <a:xfrm>
            <a:off x="5348442" y="3429000"/>
            <a:ext cx="768508" cy="470303"/>
          </a:xfrm>
          <a:prstGeom prst="rightArrow">
            <a:avLst>
              <a:gd name="adj1" fmla="val 29381"/>
              <a:gd name="adj2" fmla="val 4228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左大括号 25">
            <a:extLst>
              <a:ext uri="{FF2B5EF4-FFF2-40B4-BE49-F238E27FC236}">
                <a16:creationId xmlns:a16="http://schemas.microsoft.com/office/drawing/2014/main" id="{2AF899FB-7F55-4226-ACC2-3838595D0984}"/>
              </a:ext>
            </a:extLst>
          </p:cNvPr>
          <p:cNvSpPr/>
          <p:nvPr/>
        </p:nvSpPr>
        <p:spPr>
          <a:xfrm>
            <a:off x="6363210" y="1794089"/>
            <a:ext cx="456179" cy="3679267"/>
          </a:xfrm>
          <a:prstGeom prst="leftBrace">
            <a:avLst>
              <a:gd name="adj1" fmla="val 105425"/>
              <a:gd name="adj2" fmla="val 5090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7CCBA6A-D37E-493B-ABEE-D3CAA795E3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6397" y="1496438"/>
            <a:ext cx="2956946" cy="1575576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DE0EDAC6-8497-4853-98EE-302633FC4EB6}"/>
              </a:ext>
            </a:extLst>
          </p:cNvPr>
          <p:cNvSpPr txBox="1"/>
          <p:nvPr/>
        </p:nvSpPr>
        <p:spPr>
          <a:xfrm>
            <a:off x="9916547" y="2759432"/>
            <a:ext cx="221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 Black" panose="020B0A04020102020204" pitchFamily="34" charset="0"/>
              </a:rPr>
              <a:t>On-axis case</a:t>
            </a:r>
            <a:endParaRPr lang="zh-CN" alt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40B7542-A027-48C1-A58E-986C8A32EFD0}"/>
              </a:ext>
            </a:extLst>
          </p:cNvPr>
          <p:cNvSpPr txBox="1"/>
          <p:nvPr/>
        </p:nvSpPr>
        <p:spPr>
          <a:xfrm>
            <a:off x="9916547" y="5969728"/>
            <a:ext cx="2128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 Black" panose="020B0A04020102020204" pitchFamily="34" charset="0"/>
              </a:rPr>
              <a:t>Off-axis case</a:t>
            </a:r>
            <a:endParaRPr lang="zh-CN" alt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AFEF1B8-601C-4A1F-BD7A-E2C20A2BD6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6397" y="4102898"/>
            <a:ext cx="4810869" cy="176177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FC63E03-4130-4B33-8FA9-2F46BE44B97F}"/>
              </a:ext>
            </a:extLst>
          </p:cNvPr>
          <p:cNvSpPr txBox="1"/>
          <p:nvPr/>
        </p:nvSpPr>
        <p:spPr>
          <a:xfrm>
            <a:off x="6873244" y="5969728"/>
            <a:ext cx="2842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et al., 2023, A&amp;A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59541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83803" y="90905"/>
            <a:ext cx="2545098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3DC9EB3B-47F5-4484-BEBA-AD482BE8B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4100" y="3314701"/>
          <a:ext cx="914400" cy="19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3DC9EB3B-47F5-4484-BEBA-AD482BE8B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4100" y="3314701"/>
                        <a:ext cx="914400" cy="198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A155208-D4F3-4AE9-B75F-8729A8D77B99}"/>
              </a:ext>
            </a:extLst>
          </p:cNvPr>
          <p:cNvSpPr txBox="1"/>
          <p:nvPr/>
        </p:nvSpPr>
        <p:spPr>
          <a:xfrm>
            <a:off x="5505451" y="27384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96DD57F-13D6-4807-9B4D-69A4C2B7B8E3}"/>
              </a:ext>
            </a:extLst>
          </p:cNvPr>
          <p:cNvSpPr txBox="1"/>
          <p:nvPr/>
        </p:nvSpPr>
        <p:spPr>
          <a:xfrm>
            <a:off x="614803" y="369949"/>
            <a:ext cx="72080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simulation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04319F2-66C0-4257-ABF5-E4E4B716E5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974" y="5066793"/>
            <a:ext cx="3694797" cy="135305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717743-2907-4DB1-A143-012246CE3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990" y="1914611"/>
            <a:ext cx="2705100" cy="1441384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8710E7D4-F1F3-4716-9198-073F5F8B0ED4}"/>
              </a:ext>
            </a:extLst>
          </p:cNvPr>
          <p:cNvSpPr txBox="1"/>
          <p:nvPr/>
        </p:nvSpPr>
        <p:spPr>
          <a:xfrm>
            <a:off x="493397" y="1391098"/>
            <a:ext cx="2545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8D7FFF"/>
                </a:solidFill>
                <a:latin typeface="Arial Black" panose="020B0A04020102020204" pitchFamily="34" charset="0"/>
              </a:rPr>
              <a:t>On-axis case</a:t>
            </a:r>
            <a:endParaRPr lang="zh-CN" altLang="en-US" sz="2000" dirty="0">
              <a:solidFill>
                <a:srgbClr val="8D7FFF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75001D0-3AD2-4514-9C6F-5298B5CDE044}"/>
              </a:ext>
            </a:extLst>
          </p:cNvPr>
          <p:cNvSpPr txBox="1"/>
          <p:nvPr/>
        </p:nvSpPr>
        <p:spPr>
          <a:xfrm>
            <a:off x="490844" y="4622077"/>
            <a:ext cx="2323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94849"/>
                </a:solidFill>
                <a:latin typeface="Arial Black" panose="020B0A04020102020204" pitchFamily="34" charset="0"/>
              </a:rPr>
              <a:t>Off-axis case</a:t>
            </a:r>
            <a:endParaRPr lang="zh-CN" altLang="en-US" sz="2000" dirty="0">
              <a:solidFill>
                <a:srgbClr val="F94849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5D5EF55-F0C8-48A7-AEF8-690FB625F7D3}"/>
              </a:ext>
            </a:extLst>
          </p:cNvPr>
          <p:cNvGrpSpPr/>
          <p:nvPr/>
        </p:nvGrpSpPr>
        <p:grpSpPr>
          <a:xfrm>
            <a:off x="4144427" y="1246200"/>
            <a:ext cx="7997183" cy="4534134"/>
            <a:chOff x="4144427" y="1246200"/>
            <a:chExt cx="7997183" cy="453413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618A412-F569-44D8-AB5C-DF9B41B31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845" r="561" b="7146"/>
            <a:stretch/>
          </p:blipFill>
          <p:spPr>
            <a:xfrm>
              <a:off x="4144427" y="1246200"/>
              <a:ext cx="7997183" cy="421959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7E44F603-93AB-4893-8D1C-36D3F0EF0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848" t="92854" r="561"/>
            <a:stretch/>
          </p:blipFill>
          <p:spPr>
            <a:xfrm>
              <a:off x="4463701" y="5455363"/>
              <a:ext cx="7677909" cy="324971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00F74900-14F2-4B6C-97A9-2B5745E62334}"/>
              </a:ext>
            </a:extLst>
          </p:cNvPr>
          <p:cNvSpPr txBox="1"/>
          <p:nvPr/>
        </p:nvSpPr>
        <p:spPr>
          <a:xfrm>
            <a:off x="8516306" y="6020889"/>
            <a:ext cx="2842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et al., 2023, A&amp;A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286062-B6F6-44AB-B4C0-F0DB0A710513}"/>
              </a:ext>
            </a:extLst>
          </p:cNvPr>
          <p:cNvSpPr txBox="1"/>
          <p:nvPr/>
        </p:nvSpPr>
        <p:spPr>
          <a:xfrm>
            <a:off x="7018020" y="1464668"/>
            <a:ext cx="24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1B2D8CC-B302-4128-A968-4354DBF5857A}"/>
              </a:ext>
            </a:extLst>
          </p:cNvPr>
          <p:cNvSpPr txBox="1"/>
          <p:nvPr/>
        </p:nvSpPr>
        <p:spPr>
          <a:xfrm>
            <a:off x="7018020" y="2081888"/>
            <a:ext cx="24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30173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83803" y="90905"/>
            <a:ext cx="2545098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3DC9EB3B-47F5-4484-BEBA-AD482BE8B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4100" y="3314701"/>
          <a:ext cx="914400" cy="19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3DC9EB3B-47F5-4484-BEBA-AD482BE8B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4100" y="3314701"/>
                        <a:ext cx="914400" cy="198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A155208-D4F3-4AE9-B75F-8729A8D77B99}"/>
              </a:ext>
            </a:extLst>
          </p:cNvPr>
          <p:cNvSpPr txBox="1"/>
          <p:nvPr/>
        </p:nvSpPr>
        <p:spPr>
          <a:xfrm>
            <a:off x="5505451" y="27384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89B7D61-E057-49E5-82F5-1F785E5BA224}"/>
              </a:ext>
            </a:extLst>
          </p:cNvPr>
          <p:cNvSpPr txBox="1"/>
          <p:nvPr/>
        </p:nvSpPr>
        <p:spPr>
          <a:xfrm>
            <a:off x="4661211" y="967819"/>
            <a:ext cx="322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 Black" panose="020B0A04020102020204" pitchFamily="34" charset="0"/>
              </a:rPr>
              <a:t>On-axis case</a:t>
            </a:r>
            <a:endParaRPr lang="zh-CN" alt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0EED3D6-C069-4A64-BE3F-5BDEB32311B0}"/>
              </a:ext>
            </a:extLst>
          </p:cNvPr>
          <p:cNvSpPr txBox="1"/>
          <p:nvPr/>
        </p:nvSpPr>
        <p:spPr>
          <a:xfrm>
            <a:off x="4782300" y="3733682"/>
            <a:ext cx="226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 Black" panose="020B0A04020102020204" pitchFamily="34" charset="0"/>
              </a:rPr>
              <a:t>Off-axis case</a:t>
            </a:r>
            <a:endParaRPr lang="zh-CN" alt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42EB095-D8EE-41E8-BDDF-1B374EB6E1CB}"/>
              </a:ext>
            </a:extLst>
          </p:cNvPr>
          <p:cNvGrpSpPr/>
          <p:nvPr/>
        </p:nvGrpSpPr>
        <p:grpSpPr>
          <a:xfrm>
            <a:off x="1230347" y="1529613"/>
            <a:ext cx="2956946" cy="1656824"/>
            <a:chOff x="6986397" y="1415190"/>
            <a:chExt cx="2956946" cy="165682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72269EC9-4420-46CE-AD6F-FEFAF136C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86397" y="1496438"/>
              <a:ext cx="2956946" cy="1575576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BA5FFCF-213C-4531-B227-4095934469E0}"/>
                </a:ext>
              </a:extLst>
            </p:cNvPr>
            <p:cNvSpPr/>
            <p:nvPr/>
          </p:nvSpPr>
          <p:spPr>
            <a:xfrm>
              <a:off x="8180255" y="1415190"/>
              <a:ext cx="569229" cy="5044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8E1A0B3A-12FA-4BCD-9F40-8AB3ECE68003}"/>
                </a:ext>
              </a:extLst>
            </p:cNvPr>
            <p:cNvSpPr/>
            <p:nvPr/>
          </p:nvSpPr>
          <p:spPr>
            <a:xfrm>
              <a:off x="8782617" y="1931256"/>
              <a:ext cx="694443" cy="5044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D401C0A-3AD0-4F73-A308-DCF73A010E5F}"/>
                </a:ext>
              </a:extLst>
            </p:cNvPr>
            <p:cNvSpPr/>
            <p:nvPr/>
          </p:nvSpPr>
          <p:spPr>
            <a:xfrm>
              <a:off x="9016544" y="2535570"/>
              <a:ext cx="694443" cy="5044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5D5814F-8166-414C-A815-A516903C88AA}"/>
              </a:ext>
            </a:extLst>
          </p:cNvPr>
          <p:cNvGrpSpPr/>
          <p:nvPr/>
        </p:nvGrpSpPr>
        <p:grpSpPr>
          <a:xfrm>
            <a:off x="1230347" y="4188328"/>
            <a:ext cx="4810869" cy="1761770"/>
            <a:chOff x="6936397" y="4102898"/>
            <a:chExt cx="4810869" cy="176177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EBF2AE6D-B33D-465A-A2AE-B1A94AAEB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36397" y="4102898"/>
              <a:ext cx="4810869" cy="1761770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A531EA7-3E03-4F4B-AAC4-0E916B98A274}"/>
                </a:ext>
              </a:extLst>
            </p:cNvPr>
            <p:cNvSpPr/>
            <p:nvPr/>
          </p:nvSpPr>
          <p:spPr>
            <a:xfrm>
              <a:off x="8114543" y="4211971"/>
              <a:ext cx="2373807" cy="5044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F71B5AD-094E-4B70-AE80-E581B3B0F4C2}"/>
                </a:ext>
              </a:extLst>
            </p:cNvPr>
            <p:cNvSpPr/>
            <p:nvPr/>
          </p:nvSpPr>
          <p:spPr>
            <a:xfrm>
              <a:off x="8681830" y="4748757"/>
              <a:ext cx="2672475" cy="5044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8ED703FD-2448-4515-9BE9-F2BAC46A723F}"/>
                </a:ext>
              </a:extLst>
            </p:cNvPr>
            <p:cNvSpPr/>
            <p:nvPr/>
          </p:nvSpPr>
          <p:spPr>
            <a:xfrm>
              <a:off x="8940164" y="5306712"/>
              <a:ext cx="2672475" cy="5044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C1B703DF-38BF-49EF-AB4B-EC5AD6182BD4}"/>
                  </a:ext>
                </a:extLst>
              </p:cNvPr>
              <p:cNvSpPr txBox="1"/>
              <p:nvPr/>
            </p:nvSpPr>
            <p:spPr>
              <a:xfrm>
                <a:off x="583279" y="292161"/>
                <a:ext cx="7208027" cy="557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Relations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𝒊𝒔𝒐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zh-C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C1B703DF-38BF-49EF-AB4B-EC5AD6182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79" y="292161"/>
                <a:ext cx="7208027" cy="557589"/>
              </a:xfrm>
              <a:prstGeom prst="rect">
                <a:avLst/>
              </a:prstGeom>
              <a:blipFill>
                <a:blip r:embed="rId10"/>
                <a:stretch>
                  <a:fillRect l="-1777" t="-12088" b="-24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>
            <a:extLst>
              <a:ext uri="{FF2B5EF4-FFF2-40B4-BE49-F238E27FC236}">
                <a16:creationId xmlns:a16="http://schemas.microsoft.com/office/drawing/2014/main" id="{FEFC09C2-E141-4448-A918-55DF61208156}"/>
              </a:ext>
            </a:extLst>
          </p:cNvPr>
          <p:cNvSpPr txBox="1"/>
          <p:nvPr/>
        </p:nvSpPr>
        <p:spPr>
          <a:xfrm>
            <a:off x="8312399" y="1678325"/>
            <a:ext cx="237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Amati relation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5A4239A-6FBD-48BA-B4C1-2D09BC461E98}"/>
              </a:ext>
            </a:extLst>
          </p:cNvPr>
          <p:cNvSpPr txBox="1"/>
          <p:nvPr/>
        </p:nvSpPr>
        <p:spPr>
          <a:xfrm>
            <a:off x="8312399" y="2553903"/>
            <a:ext cx="268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Yonetoku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A8AB5EC7-B4C3-4E4A-A689-405784016C11}"/>
                  </a:ext>
                </a:extLst>
              </p:cNvPr>
              <p:cNvSpPr txBox="1"/>
              <p:nvPr/>
            </p:nvSpPr>
            <p:spPr>
              <a:xfrm>
                <a:off x="6134100" y="1497290"/>
                <a:ext cx="2178299" cy="753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 dirty="0" err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  <m:sup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A8AB5EC7-B4C3-4E4A-A689-405784016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100" y="1497290"/>
                <a:ext cx="2178299" cy="7536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5297CE9-4239-4A98-AF19-9EF4ADE69C09}"/>
                  </a:ext>
                </a:extLst>
              </p:cNvPr>
              <p:cNvSpPr txBox="1"/>
              <p:nvPr/>
            </p:nvSpPr>
            <p:spPr>
              <a:xfrm>
                <a:off x="6196966" y="2341341"/>
                <a:ext cx="2052566" cy="794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5297CE9-4239-4A98-AF19-9EF4ADE69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966" y="2341341"/>
                <a:ext cx="2052566" cy="79419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7A4A734-9D5E-4670-BF48-02E0C5738E0E}"/>
                  </a:ext>
                </a:extLst>
              </p:cNvPr>
              <p:cNvSpPr txBox="1"/>
              <p:nvPr/>
            </p:nvSpPr>
            <p:spPr>
              <a:xfrm>
                <a:off x="6341497" y="4171891"/>
                <a:ext cx="2178299" cy="755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 dirty="0" err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  <m:sup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altLang="zh-CN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~ </m:t>
                          </m:r>
                          <m:f>
                            <m:fPr>
                              <m:ctrlP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7A4A734-9D5E-4670-BF48-02E0C5738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497" y="4171891"/>
                <a:ext cx="2178299" cy="7554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2C9E216-66A8-4FD6-9052-559BA51FE6E4}"/>
                  </a:ext>
                </a:extLst>
              </p:cNvPr>
              <p:cNvSpPr txBox="1"/>
              <p:nvPr/>
            </p:nvSpPr>
            <p:spPr>
              <a:xfrm>
                <a:off x="6404363" y="5035887"/>
                <a:ext cx="2052566" cy="7965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altLang="zh-CN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~</m:t>
                          </m:r>
                          <m:f>
                            <m:fPr>
                              <m:ctrlP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altLang="zh-CN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17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2C9E216-66A8-4FD6-9052-559BA51FE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363" y="5035887"/>
                <a:ext cx="2052566" cy="7965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文本框 40">
            <a:extLst>
              <a:ext uri="{FF2B5EF4-FFF2-40B4-BE49-F238E27FC236}">
                <a16:creationId xmlns:a16="http://schemas.microsoft.com/office/drawing/2014/main" id="{EA0DFC39-1E9F-478B-8E5C-59261F6A8DF1}"/>
              </a:ext>
            </a:extLst>
          </p:cNvPr>
          <p:cNvSpPr txBox="1"/>
          <p:nvPr/>
        </p:nvSpPr>
        <p:spPr>
          <a:xfrm>
            <a:off x="8519796" y="4373900"/>
            <a:ext cx="237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Amati relation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C5F7B49-2101-410A-848C-FB6E0C61B115}"/>
              </a:ext>
            </a:extLst>
          </p:cNvPr>
          <p:cNvSpPr txBox="1"/>
          <p:nvPr/>
        </p:nvSpPr>
        <p:spPr>
          <a:xfrm>
            <a:off x="8519796" y="5249478"/>
            <a:ext cx="268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Yonetoku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42B6DAC-9458-4919-A27D-12FC6DE24E6D}"/>
              </a:ext>
            </a:extLst>
          </p:cNvPr>
          <p:cNvSpPr txBox="1"/>
          <p:nvPr/>
        </p:nvSpPr>
        <p:spPr>
          <a:xfrm>
            <a:off x="8516306" y="6020889"/>
            <a:ext cx="2842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et al., 2023, A&amp;A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71569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83803" y="90905"/>
            <a:ext cx="2545098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447A021-D67A-4CF9-A1F3-F23CBBE55D9B}"/>
              </a:ext>
            </a:extLst>
          </p:cNvPr>
          <p:cNvSpPr txBox="1"/>
          <p:nvPr/>
        </p:nvSpPr>
        <p:spPr>
          <a:xfrm>
            <a:off x="513670" y="264865"/>
            <a:ext cx="4127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Monte Carlo simulations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239215B3-DAAF-4F96-A36A-475DD88619BF}"/>
              </a:ext>
            </a:extLst>
          </p:cNvPr>
          <p:cNvGrpSpPr/>
          <p:nvPr/>
        </p:nvGrpSpPr>
        <p:grpSpPr>
          <a:xfrm>
            <a:off x="4876715" y="838231"/>
            <a:ext cx="6891423" cy="5381593"/>
            <a:chOff x="5124202" y="1470973"/>
            <a:chExt cx="7229558" cy="5071957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31CEB97C-00E9-465C-BEFE-86937995A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48"/>
            <a:stretch/>
          </p:blipFill>
          <p:spPr>
            <a:xfrm>
              <a:off x="5124202" y="1470973"/>
              <a:ext cx="7078034" cy="50719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9E485B86-B061-4729-AC5F-29007ECE735D}"/>
                    </a:ext>
                  </a:extLst>
                </p:cNvPr>
                <p:cNvSpPr txBox="1"/>
                <p:nvPr/>
              </p:nvSpPr>
              <p:spPr>
                <a:xfrm>
                  <a:off x="6640570" y="2765677"/>
                  <a:ext cx="2178299" cy="6436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 dirty="0" err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𝑖𝑠𝑜</m:t>
                            </m:r>
                          </m:sub>
                          <m:sup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bSup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934A8D99-C11F-4D43-A9B8-7681D9FC0E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0570" y="2765677"/>
                  <a:ext cx="2178299" cy="64363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FB52AB21-8C73-4AEE-BCF1-22D785F175EB}"/>
                    </a:ext>
                  </a:extLst>
                </p:cNvPr>
                <p:cNvSpPr txBox="1"/>
                <p:nvPr/>
              </p:nvSpPr>
              <p:spPr>
                <a:xfrm>
                  <a:off x="10225432" y="2765677"/>
                  <a:ext cx="2052566" cy="6774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bSup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CEE8F5E6-89BE-4AF6-A691-273BD2F614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5432" y="2765677"/>
                  <a:ext cx="2052566" cy="67743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6EE2882B-F531-460E-BBEC-F47DD45C57F7}"/>
                    </a:ext>
                  </a:extLst>
                </p:cNvPr>
                <p:cNvSpPr txBox="1"/>
                <p:nvPr/>
              </p:nvSpPr>
              <p:spPr>
                <a:xfrm>
                  <a:off x="6762668" y="5233341"/>
                  <a:ext cx="2178299" cy="6452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 dirty="0" err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𝑖𝑠𝑜</m:t>
                            </m:r>
                          </m:sub>
                          <m:sup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~ </m:t>
                            </m:r>
                            <m:f>
                              <m:fPr>
                                <m:ctrlP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den>
                            </m:f>
                          </m:sup>
                        </m:sSubSup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4FB47714-6FE3-413A-9E03-37AE3280C1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2668" y="5233341"/>
                  <a:ext cx="2178299" cy="64524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40CB539D-9E49-4746-AB34-5703AAA9D113}"/>
                    </a:ext>
                  </a:extLst>
                </p:cNvPr>
                <p:cNvSpPr txBox="1"/>
                <p:nvPr/>
              </p:nvSpPr>
              <p:spPr>
                <a:xfrm>
                  <a:off x="10301194" y="5367075"/>
                  <a:ext cx="2052566" cy="6793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~</m:t>
                            </m:r>
                            <m:f>
                              <m:fPr>
                                <m:ctrlP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17</m:t>
                                </m:r>
                              </m:den>
                            </m:f>
                          </m:sup>
                        </m:sSubSup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D13B6A58-05EE-4247-981B-F2D77519E8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1194" y="5367075"/>
                  <a:ext cx="2052566" cy="67935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A143874C-21CD-4B9B-B238-6838B2DF0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6263" b="6263"/>
            <a:stretch/>
          </p:blipFill>
          <p:spPr>
            <a:xfrm>
              <a:off x="5925128" y="1817944"/>
              <a:ext cx="1675080" cy="389004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0549207D-3E3E-4FC5-9CA4-853CEDA41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26803" y="1822847"/>
              <a:ext cx="1564078" cy="389234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E1B01614-9EE3-4360-BBCD-A18750BDB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504397" y="4305160"/>
              <a:ext cx="1575297" cy="389234"/>
            </a:xfrm>
            <a:prstGeom prst="rect">
              <a:avLst/>
            </a:prstGeom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77585DBB-1772-4445-A900-D5EE26D28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25128" y="4305161"/>
              <a:ext cx="1564078" cy="391944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B6AED01-6AB1-415B-910E-0BF37FD351CB}"/>
              </a:ext>
            </a:extLst>
          </p:cNvPr>
          <p:cNvGrpSpPr/>
          <p:nvPr/>
        </p:nvGrpSpPr>
        <p:grpSpPr>
          <a:xfrm>
            <a:off x="147407" y="1583285"/>
            <a:ext cx="4567753" cy="3828974"/>
            <a:chOff x="137802" y="1583285"/>
            <a:chExt cx="4567753" cy="3828974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437B1F56-462B-4FD6-9A8E-A1549FBAA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10769" r="16558"/>
            <a:stretch/>
          </p:blipFill>
          <p:spPr>
            <a:xfrm>
              <a:off x="299357" y="1893108"/>
              <a:ext cx="4244644" cy="3519151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3CC45797-8371-448A-BB26-4E3F407C9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89231"/>
            <a:stretch/>
          </p:blipFill>
          <p:spPr>
            <a:xfrm>
              <a:off x="137802" y="1583285"/>
              <a:ext cx="4567753" cy="381363"/>
            </a:xfrm>
            <a:prstGeom prst="rect">
              <a:avLst/>
            </a:prstGeom>
          </p:spPr>
        </p:pic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43A06068-130F-4EF8-A5EF-A5CDC8319931}"/>
              </a:ext>
            </a:extLst>
          </p:cNvPr>
          <p:cNvSpPr txBox="1"/>
          <p:nvPr/>
        </p:nvSpPr>
        <p:spPr>
          <a:xfrm>
            <a:off x="7690515" y="438121"/>
            <a:ext cx="2112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 Black" panose="020B0A04020102020204" pitchFamily="34" charset="0"/>
              </a:rPr>
              <a:t>On-axis case</a:t>
            </a:r>
            <a:endParaRPr lang="zh-CN" alt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482AEAA-DDE8-4232-B4BE-3B85218483A0}"/>
              </a:ext>
            </a:extLst>
          </p:cNvPr>
          <p:cNvSpPr txBox="1"/>
          <p:nvPr/>
        </p:nvSpPr>
        <p:spPr>
          <a:xfrm>
            <a:off x="7476756" y="6019769"/>
            <a:ext cx="226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 Black" panose="020B0A04020102020204" pitchFamily="34" charset="0"/>
              </a:rPr>
              <a:t>Off-axis case</a:t>
            </a:r>
            <a:endParaRPr lang="zh-CN" alt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A387285-0226-4256-ABE9-9C860C055934}"/>
              </a:ext>
            </a:extLst>
          </p:cNvPr>
          <p:cNvSpPr txBox="1"/>
          <p:nvPr/>
        </p:nvSpPr>
        <p:spPr>
          <a:xfrm>
            <a:off x="9721309" y="6219824"/>
            <a:ext cx="2842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et al., 2023, A&amp;A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3077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83803" y="90905"/>
            <a:ext cx="2545098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0740D2A-504C-4F0C-AC7C-9923C9C54010}"/>
              </a:ext>
            </a:extLst>
          </p:cNvPr>
          <p:cNvSpPr txBox="1"/>
          <p:nvPr/>
        </p:nvSpPr>
        <p:spPr>
          <a:xfrm>
            <a:off x="513670" y="264865"/>
            <a:ext cx="6468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observations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944B1D0-7B4D-4FAD-A998-E89D877A8825}"/>
              </a:ext>
            </a:extLst>
          </p:cNvPr>
          <p:cNvGrpSpPr/>
          <p:nvPr/>
        </p:nvGrpSpPr>
        <p:grpSpPr>
          <a:xfrm>
            <a:off x="293353" y="1610975"/>
            <a:ext cx="5407360" cy="4404056"/>
            <a:chOff x="52377" y="1138713"/>
            <a:chExt cx="6258100" cy="4672495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169C26F-1740-479C-8317-B258D18325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117" r="50280" b="-2"/>
            <a:stretch/>
          </p:blipFill>
          <p:spPr>
            <a:xfrm>
              <a:off x="52377" y="1656609"/>
              <a:ext cx="6258100" cy="4154599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ECDB4F0-1287-4447-B2BA-CBEDA8651D7B}"/>
                </a:ext>
              </a:extLst>
            </p:cNvPr>
            <p:cNvSpPr txBox="1"/>
            <p:nvPr/>
          </p:nvSpPr>
          <p:spPr>
            <a:xfrm>
              <a:off x="2286630" y="1138713"/>
              <a:ext cx="2065873" cy="489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Simulation</a:t>
              </a:r>
              <a:endPara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DC7DEF39-A5E4-4A6F-AC6F-C15CC3A9CBAF}"/>
                  </a:ext>
                </a:extLst>
              </p:cNvPr>
              <p:cNvSpPr txBox="1"/>
              <p:nvPr/>
            </p:nvSpPr>
            <p:spPr>
              <a:xfrm>
                <a:off x="3227792" y="4401549"/>
                <a:ext cx="2178299" cy="455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sz="2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 dirty="0" err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  <m:sup>
                          <m: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0.495±0.015</m:t>
                          </m:r>
                        </m:sup>
                      </m:sSubSup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DC7DEF39-A5E4-4A6F-AC6F-C15CC3A9C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792" y="4401549"/>
                <a:ext cx="2178299" cy="455253"/>
              </a:xfrm>
              <a:prstGeom prst="rect">
                <a:avLst/>
              </a:prstGeom>
              <a:blipFill>
                <a:blip r:embed="rId6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F0CE40D-7338-4C33-B54D-5EB393CBEE1F}"/>
                  </a:ext>
                </a:extLst>
              </p:cNvPr>
              <p:cNvSpPr txBox="1"/>
              <p:nvPr/>
            </p:nvSpPr>
            <p:spPr>
              <a:xfrm>
                <a:off x="983271" y="3082944"/>
                <a:ext cx="2177846" cy="455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dirty="0" smtClean="0">
                              <a:solidFill>
                                <a:srgbClr val="6CC9D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dirty="0" smtClean="0">
                              <a:solidFill>
                                <a:srgbClr val="6CC9D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rgbClr val="6CC9D4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sz="2000" b="0" i="1" dirty="0" smtClean="0">
                          <a:solidFill>
                            <a:srgbClr val="6CC9D4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altLang="zh-CN" sz="2000" b="0" i="1" dirty="0" smtClean="0">
                              <a:solidFill>
                                <a:srgbClr val="6CC9D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 dirty="0" err="1" smtClean="0">
                              <a:solidFill>
                                <a:srgbClr val="6CC9D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rgbClr val="6CC9D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b="0" i="1" dirty="0" smtClean="0">
                              <a:solidFill>
                                <a:srgbClr val="6CC9D4"/>
                              </a:solidFill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  <m:sup>
                          <m:r>
                            <a:rPr lang="en-US" altLang="zh-CN" sz="2000" b="0" i="1" dirty="0" smtClean="0">
                              <a:solidFill>
                                <a:srgbClr val="6CC9D4"/>
                              </a:solidFill>
                              <a:latin typeface="Cambria Math" panose="02040503050406030204" pitchFamily="18" charset="0"/>
                            </a:rPr>
                            <m:t> 0.282±0.006</m:t>
                          </m:r>
                        </m:sup>
                      </m:sSubSup>
                    </m:oMath>
                  </m:oMathPara>
                </a14:m>
                <a:endParaRPr lang="zh-CN" altLang="en-US" sz="2000" dirty="0">
                  <a:solidFill>
                    <a:srgbClr val="6CC9D4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F0CE40D-7338-4C33-B54D-5EB393CBE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71" y="3082944"/>
                <a:ext cx="2177846" cy="455253"/>
              </a:xfrm>
              <a:prstGeom prst="rect">
                <a:avLst/>
              </a:prstGeom>
              <a:blipFill>
                <a:blip r:embed="rId7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组合 27">
            <a:extLst>
              <a:ext uri="{FF2B5EF4-FFF2-40B4-BE49-F238E27FC236}">
                <a16:creationId xmlns:a16="http://schemas.microsoft.com/office/drawing/2014/main" id="{55810266-6212-4ED2-BFDA-8F613A71F9C8}"/>
              </a:ext>
            </a:extLst>
          </p:cNvPr>
          <p:cNvGrpSpPr/>
          <p:nvPr/>
        </p:nvGrpSpPr>
        <p:grpSpPr>
          <a:xfrm>
            <a:off x="6207692" y="1586916"/>
            <a:ext cx="5508057" cy="4432879"/>
            <a:chOff x="6629267" y="1097159"/>
            <a:chExt cx="6248629" cy="46641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66EFF3BB-DF96-4F70-B704-EDAEFE8A3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1198" r="49765"/>
            <a:stretch/>
          </p:blipFill>
          <p:spPr>
            <a:xfrm>
              <a:off x="6629267" y="1606697"/>
              <a:ext cx="6248629" cy="4154599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175FF40-3DC5-4F9C-A2A5-303A8E0FCCBD}"/>
                </a:ext>
              </a:extLst>
            </p:cNvPr>
            <p:cNvSpPr txBox="1"/>
            <p:nvPr/>
          </p:nvSpPr>
          <p:spPr>
            <a:xfrm>
              <a:off x="8663031" y="1097159"/>
              <a:ext cx="2181102" cy="497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Observation</a:t>
              </a:r>
              <a:endPara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椭圆 34">
            <a:extLst>
              <a:ext uri="{FF2B5EF4-FFF2-40B4-BE49-F238E27FC236}">
                <a16:creationId xmlns:a16="http://schemas.microsoft.com/office/drawing/2014/main" id="{3AC9EA89-DA54-47DF-A037-27C3443AF3E3}"/>
              </a:ext>
            </a:extLst>
          </p:cNvPr>
          <p:cNvSpPr/>
          <p:nvPr/>
        </p:nvSpPr>
        <p:spPr>
          <a:xfrm rot="20520464">
            <a:off x="549230" y="3521773"/>
            <a:ext cx="3820083" cy="131449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40891923-B6AC-4106-A6F8-CA4A6B5B5D43}"/>
              </a:ext>
            </a:extLst>
          </p:cNvPr>
          <p:cNvSpPr/>
          <p:nvPr/>
        </p:nvSpPr>
        <p:spPr>
          <a:xfrm rot="20520464">
            <a:off x="6451072" y="3394970"/>
            <a:ext cx="3438089" cy="100018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2CD2B2D-FC59-41DB-84AA-C7CC66E749C5}"/>
              </a:ext>
            </a:extLst>
          </p:cNvPr>
          <p:cNvSpPr txBox="1"/>
          <p:nvPr/>
        </p:nvSpPr>
        <p:spPr>
          <a:xfrm>
            <a:off x="6801257" y="3355274"/>
            <a:ext cx="2880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Outliers of Amati relation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EF91CBDA-981D-443D-BCFB-58E8B522A80B}"/>
                  </a:ext>
                </a:extLst>
              </p:cNvPr>
              <p:cNvSpPr txBox="1"/>
              <p:nvPr/>
            </p:nvSpPr>
            <p:spPr>
              <a:xfrm>
                <a:off x="4316941" y="1039126"/>
                <a:ext cx="3617832" cy="494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altLang="zh-C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𝒊𝒔𝒐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 </a:t>
                </a:r>
                <a:r>
                  <a:rPr lang="en-US" altLang="zh-CN" sz="2400" b="1" dirty="0">
                    <a:latin typeface="Arial Black" panose="020B0A04020102020204" pitchFamily="34" charset="0"/>
                  </a:rPr>
                  <a:t>cor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relation</a:t>
                </a:r>
                <a:endParaRPr lang="zh-CN" altLang="en-US" sz="24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EF91CBDA-981D-443D-BCFB-58E8B522A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941" y="1039126"/>
                <a:ext cx="3617832" cy="494751"/>
              </a:xfrm>
              <a:prstGeom prst="rect">
                <a:avLst/>
              </a:prstGeom>
              <a:blipFill>
                <a:blip r:embed="rId9"/>
                <a:stretch>
                  <a:fillRect t="-8537" b="-207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F30B585D-23EE-4E04-AAA0-28F9CD7241BC}"/>
              </a:ext>
            </a:extLst>
          </p:cNvPr>
          <p:cNvSpPr txBox="1"/>
          <p:nvPr/>
        </p:nvSpPr>
        <p:spPr>
          <a:xfrm>
            <a:off x="9349742" y="6178735"/>
            <a:ext cx="2842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et al., 2023, A&amp;A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909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34" name="文本占位符 3">
            <a:extLst>
              <a:ext uri="{FF2B5EF4-FFF2-40B4-BE49-F238E27FC236}">
                <a16:creationId xmlns:a16="http://schemas.microsoft.com/office/drawing/2014/main" id="{022449C5-7F44-4505-A60D-A663E611EC4E}"/>
              </a:ext>
            </a:extLst>
          </p:cNvPr>
          <p:cNvSpPr txBox="1">
            <a:spLocks/>
          </p:cNvSpPr>
          <p:nvPr/>
        </p:nvSpPr>
        <p:spPr>
          <a:xfrm>
            <a:off x="348900" y="602091"/>
            <a:ext cx="2293051" cy="718492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Outline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C327EE-D98A-4998-AFDA-D25FD713B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1849025"/>
            <a:ext cx="11015663" cy="376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¡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¡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of prompt GRBs</a:t>
            </a:r>
          </a:p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of GRBs with a plateau phase</a:t>
            </a:r>
          </a:p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L-T-E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correlation as a redshift estimator </a:t>
            </a:r>
          </a:p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zh-CN" altLang="zh-CN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167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83803" y="90905"/>
            <a:ext cx="2545098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0740D2A-504C-4F0C-AC7C-9923C9C54010}"/>
              </a:ext>
            </a:extLst>
          </p:cNvPr>
          <p:cNvSpPr txBox="1"/>
          <p:nvPr/>
        </p:nvSpPr>
        <p:spPr>
          <a:xfrm>
            <a:off x="513670" y="264865"/>
            <a:ext cx="6468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observations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12D46EA-060A-41D3-8753-F951D9CB4740}"/>
              </a:ext>
            </a:extLst>
          </p:cNvPr>
          <p:cNvGrpSpPr/>
          <p:nvPr/>
        </p:nvGrpSpPr>
        <p:grpSpPr>
          <a:xfrm>
            <a:off x="6088763" y="1610894"/>
            <a:ext cx="5431725" cy="4580361"/>
            <a:chOff x="6088763" y="1841667"/>
            <a:chExt cx="6103237" cy="4635306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A7C4AF7-EE6B-4F3A-A7C3-353105058365}"/>
                </a:ext>
              </a:extLst>
            </p:cNvPr>
            <p:cNvSpPr txBox="1"/>
            <p:nvPr/>
          </p:nvSpPr>
          <p:spPr>
            <a:xfrm>
              <a:off x="8389691" y="1841667"/>
              <a:ext cx="2181102" cy="46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Observation</a:t>
              </a:r>
              <a:endPara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B58986E-ADF1-47F9-A261-77021FF4C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503" t="11661"/>
            <a:stretch/>
          </p:blipFill>
          <p:spPr>
            <a:xfrm>
              <a:off x="6088763" y="2379986"/>
              <a:ext cx="6103237" cy="409698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2F442DC-C57D-4DA7-B85E-7FA3BE54D787}"/>
                  </a:ext>
                </a:extLst>
              </p:cNvPr>
              <p:cNvSpPr txBox="1"/>
              <p:nvPr/>
            </p:nvSpPr>
            <p:spPr>
              <a:xfrm>
                <a:off x="4589180" y="1045086"/>
                <a:ext cx="3186114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altLang="zh-CN" sz="2400" b="1" i="1" dirty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altLang="zh-CN" sz="2400" b="1" dirty="0">
                    <a:latin typeface="Arial Black" panose="020B0A04020102020204" pitchFamily="34" charset="0"/>
                  </a:rPr>
                  <a:t> correlation</a:t>
                </a:r>
                <a:endParaRPr lang="zh-CN" altLang="en-US" sz="2400" b="1" dirty="0"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2F442DC-C57D-4DA7-B85E-7FA3BE54D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180" y="1045086"/>
                <a:ext cx="3186114" cy="490199"/>
              </a:xfrm>
              <a:prstGeom prst="rect">
                <a:avLst/>
              </a:prstGeom>
              <a:blipFill>
                <a:blip r:embed="rId6"/>
                <a:stretch>
                  <a:fillRect l="-192" t="-8642" r="-2299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>
            <a:extLst>
              <a:ext uri="{FF2B5EF4-FFF2-40B4-BE49-F238E27FC236}">
                <a16:creationId xmlns:a16="http://schemas.microsoft.com/office/drawing/2014/main" id="{45F8D523-CCD8-4B56-B1CB-7B733E8AD49D}"/>
              </a:ext>
            </a:extLst>
          </p:cNvPr>
          <p:cNvGrpSpPr/>
          <p:nvPr/>
        </p:nvGrpSpPr>
        <p:grpSpPr>
          <a:xfrm>
            <a:off x="304800" y="1633536"/>
            <a:ext cx="5495743" cy="4642006"/>
            <a:chOff x="342482" y="1891976"/>
            <a:chExt cx="6175169" cy="4697691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60A6608-8163-4147-95FD-51A39977A272}"/>
                </a:ext>
              </a:extLst>
            </p:cNvPr>
            <p:cNvSpPr txBox="1"/>
            <p:nvPr/>
          </p:nvSpPr>
          <p:spPr>
            <a:xfrm>
              <a:off x="2517309" y="1891976"/>
              <a:ext cx="2282786" cy="46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Simulation</a:t>
              </a:r>
              <a:endPara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58790AB7-D188-4D10-A486-DB85E400F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039" t="12424" b="-2"/>
            <a:stretch/>
          </p:blipFill>
          <p:spPr>
            <a:xfrm>
              <a:off x="342482" y="2441084"/>
              <a:ext cx="6175169" cy="41485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D0F8909E-E13C-4DCE-AD4F-F1BB21E4F26B}"/>
                    </a:ext>
                  </a:extLst>
                </p:cNvPr>
                <p:cNvSpPr txBox="1"/>
                <p:nvPr/>
              </p:nvSpPr>
              <p:spPr>
                <a:xfrm>
                  <a:off x="3815312" y="4934684"/>
                  <a:ext cx="2488493" cy="4748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0.511±0.016</m:t>
                            </m:r>
                          </m:sup>
                        </m:sSubSup>
                      </m:oMath>
                    </m:oMathPara>
                  </a14:m>
                  <a:endParaRPr lang="zh-CN" alt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D0F8909E-E13C-4DCE-AD4F-F1BB21E4F2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5312" y="4934684"/>
                  <a:ext cx="2488493" cy="474874"/>
                </a:xfrm>
                <a:prstGeom prst="rect">
                  <a:avLst/>
                </a:prstGeom>
                <a:blipFill>
                  <a:blip r:embed="rId8"/>
                  <a:stretch>
                    <a:fillRect b="-25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1A04C937-0640-45B9-8983-46A3F60A297F}"/>
                    </a:ext>
                  </a:extLst>
                </p:cNvPr>
                <p:cNvSpPr txBox="1"/>
                <p:nvPr/>
              </p:nvSpPr>
              <p:spPr>
                <a:xfrm>
                  <a:off x="1234113" y="3403976"/>
                  <a:ext cx="2566393" cy="4748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dirty="0" smtClean="0">
                                <a:solidFill>
                                  <a:srgbClr val="6CC9D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 smtClean="0">
                                <a:solidFill>
                                  <a:srgbClr val="6CC9D4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solidFill>
                                  <a:srgbClr val="6CC9D4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zh-CN" sz="2000" b="0" i="1" dirty="0" smtClean="0">
                            <a:solidFill>
                              <a:srgbClr val="6CC9D4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US" altLang="zh-CN" sz="2000" b="0" i="1" dirty="0" smtClean="0">
                                <a:solidFill>
                                  <a:srgbClr val="6CC9D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0" i="1" dirty="0" smtClean="0">
                                <a:solidFill>
                                  <a:srgbClr val="6CC9D4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solidFill>
                                  <a:srgbClr val="6CC9D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000" b="0" i="1" dirty="0" smtClean="0">
                                <a:solidFill>
                                  <a:srgbClr val="6CC9D4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altLang="zh-CN" sz="2000" b="0" i="1" dirty="0" smtClean="0">
                                <a:solidFill>
                                  <a:srgbClr val="6CC9D4"/>
                                </a:solidFill>
                                <a:latin typeface="Cambria Math" panose="02040503050406030204" pitchFamily="18" charset="0"/>
                              </a:rPr>
                              <m:t> 0.206±0.006</m:t>
                            </m:r>
                          </m:sup>
                        </m:sSubSup>
                      </m:oMath>
                    </m:oMathPara>
                  </a14:m>
                  <a:endParaRPr lang="zh-CN" altLang="en-US" sz="2000" dirty="0">
                    <a:solidFill>
                      <a:srgbClr val="6CC9D4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1A04C937-0640-45B9-8983-46A3F60A29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4113" y="3403976"/>
                  <a:ext cx="2566393" cy="474874"/>
                </a:xfrm>
                <a:prstGeom prst="rect">
                  <a:avLst/>
                </a:prstGeom>
                <a:blipFill>
                  <a:blip r:embed="rId9"/>
                  <a:stretch>
                    <a:fillRect b="-25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DEF2A84-841F-4341-BA02-D46381BDFDFB}"/>
              </a:ext>
            </a:extLst>
          </p:cNvPr>
          <p:cNvSpPr txBox="1"/>
          <p:nvPr/>
        </p:nvSpPr>
        <p:spPr>
          <a:xfrm>
            <a:off x="9263066" y="6191255"/>
            <a:ext cx="2842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et al., 2023, A&amp;A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7172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34" name="文本占位符 3">
            <a:extLst>
              <a:ext uri="{FF2B5EF4-FFF2-40B4-BE49-F238E27FC236}">
                <a16:creationId xmlns:a16="http://schemas.microsoft.com/office/drawing/2014/main" id="{022449C5-7F44-4505-A60D-A663E611EC4E}"/>
              </a:ext>
            </a:extLst>
          </p:cNvPr>
          <p:cNvSpPr txBox="1">
            <a:spLocks/>
          </p:cNvSpPr>
          <p:nvPr/>
        </p:nvSpPr>
        <p:spPr>
          <a:xfrm>
            <a:off x="348900" y="602091"/>
            <a:ext cx="2293051" cy="718492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Outline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C327EE-D98A-4998-AFDA-D25FD713B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1849025"/>
            <a:ext cx="11015663" cy="376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¡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¡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of prompt GRBs</a:t>
            </a:r>
          </a:p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b="1" dirty="0">
                <a:solidFill>
                  <a:srgbClr val="630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of GRBs with a plateau phase</a:t>
            </a:r>
          </a:p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L-T-E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correlation as a redshift estimator </a:t>
            </a:r>
          </a:p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zh-CN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9841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34" name="文本占位符 3">
            <a:extLst>
              <a:ext uri="{FF2B5EF4-FFF2-40B4-BE49-F238E27FC236}">
                <a16:creationId xmlns:a16="http://schemas.microsoft.com/office/drawing/2014/main" id="{022449C5-7F44-4505-A60D-A663E611EC4E}"/>
              </a:ext>
            </a:extLst>
          </p:cNvPr>
          <p:cNvSpPr txBox="1">
            <a:spLocks/>
          </p:cNvSpPr>
          <p:nvPr/>
        </p:nvSpPr>
        <p:spPr>
          <a:xfrm>
            <a:off x="0" y="490717"/>
            <a:ext cx="9124950" cy="718492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canonical light curve of GRB X-ray afterglow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4B4A614-904E-4B4E-80A3-12B2E3A3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23" y="1623267"/>
            <a:ext cx="4921603" cy="340184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E6BC9A4-7BBE-4C0B-A1E8-8A3872432DB7}"/>
              </a:ext>
            </a:extLst>
          </p:cNvPr>
          <p:cNvSpPr txBox="1"/>
          <p:nvPr/>
        </p:nvSpPr>
        <p:spPr>
          <a:xfrm>
            <a:off x="1247104" y="5210154"/>
            <a:ext cx="274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 et al. 2006,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88CDA3E4-EB38-440D-ACC9-0E121F8B84B8}"/>
              </a:ext>
            </a:extLst>
          </p:cNvPr>
          <p:cNvSpPr/>
          <p:nvPr/>
        </p:nvSpPr>
        <p:spPr>
          <a:xfrm>
            <a:off x="1310197" y="2762249"/>
            <a:ext cx="1685416" cy="7667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9C5AE2-69F0-49EF-BD1D-42BCA5A9CAE4}"/>
              </a:ext>
            </a:extLst>
          </p:cNvPr>
          <p:cNvSpPr txBox="1"/>
          <p:nvPr/>
        </p:nvSpPr>
        <p:spPr>
          <a:xfrm>
            <a:off x="2765553" y="2384396"/>
            <a:ext cx="2662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Cascadia Code SemiBold" panose="020B0609020000020004" pitchFamily="49" charset="0"/>
                <a:cs typeface="Cascadia Code SemiBold" panose="020B0609020000020004" pitchFamily="49" charset="0"/>
              </a:rPr>
              <a:t>Plateau phase</a:t>
            </a:r>
            <a:endParaRPr lang="zh-CN" altLang="en-US" sz="2000" dirty="0">
              <a:solidFill>
                <a:srgbClr val="0000FF"/>
              </a:solidFill>
              <a:latin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6FD2BEC-1F6B-4A56-B950-1B0739B31DB0}"/>
              </a:ext>
            </a:extLst>
          </p:cNvPr>
          <p:cNvSpPr txBox="1"/>
          <p:nvPr/>
        </p:nvSpPr>
        <p:spPr>
          <a:xfrm>
            <a:off x="5277561" y="2398983"/>
            <a:ext cx="6861099" cy="414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 energy injection from the central engine</a:t>
            </a:r>
          </a:p>
          <a:p>
            <a:pPr marL="285750" indent="-285750">
              <a:lnSpc>
                <a:spcPct val="2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Evolving microphysical parameters</a:t>
            </a:r>
          </a:p>
          <a:p>
            <a:pPr marL="285750" indent="-285750">
              <a:lnSpc>
                <a:spcPct val="2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component jet model</a:t>
            </a:r>
          </a:p>
          <a:p>
            <a:pPr marL="285750" indent="-285750">
              <a:lnSpc>
                <a:spcPct val="2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Coasting of moderately relativistic jets in a wind-like mediums</a:t>
            </a:r>
          </a:p>
          <a:p>
            <a:pPr marL="285750" indent="-285750">
              <a:lnSpc>
                <a:spcPct val="2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High-latitude emission from the structured jet</a:t>
            </a:r>
          </a:p>
          <a:p>
            <a:pPr>
              <a:lnSpc>
                <a:spcPct val="2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 . . .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CA0D2E1-157A-4ACA-B906-F7D2389F301D}"/>
              </a:ext>
            </a:extLst>
          </p:cNvPr>
          <p:cNvSpPr txBox="1"/>
          <p:nvPr/>
        </p:nvSpPr>
        <p:spPr>
          <a:xfrm>
            <a:off x="6279424" y="3015257"/>
            <a:ext cx="543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 &amp; Lu, 1998, Phys. Rev. Lett, 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2016,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3DF95CB-53F4-4A14-A929-D7DF70F640D6}"/>
              </a:ext>
            </a:extLst>
          </p:cNvPr>
          <p:cNvSpPr txBox="1"/>
          <p:nvPr/>
        </p:nvSpPr>
        <p:spPr>
          <a:xfrm>
            <a:off x="6316027" y="3734123"/>
            <a:ext cx="351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Ioka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2006, A&amp;A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7467B7C-0EB3-4EA7-A95D-486E7AE45C85}"/>
              </a:ext>
            </a:extLst>
          </p:cNvPr>
          <p:cNvSpPr txBox="1"/>
          <p:nvPr/>
        </p:nvSpPr>
        <p:spPr>
          <a:xfrm>
            <a:off x="6304460" y="4334309"/>
            <a:ext cx="351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Racusin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2008, Nature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C2DB3B2-A5C9-4CE0-A2BF-65F1E592F0D1}"/>
              </a:ext>
            </a:extLst>
          </p:cNvPr>
          <p:cNvSpPr txBox="1"/>
          <p:nvPr/>
        </p:nvSpPr>
        <p:spPr>
          <a:xfrm>
            <a:off x="6355435" y="5048575"/>
            <a:ext cx="492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Dereli-Bégué</a:t>
            </a:r>
            <a:r>
              <a:rPr lang="en-US" altLang="zh-CN" dirty="0"/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2022, Nat.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963C17C-9100-4D88-9201-67CF6AE2615D}"/>
              </a:ext>
            </a:extLst>
          </p:cNvPr>
          <p:cNvSpPr txBox="1"/>
          <p:nvPr/>
        </p:nvSpPr>
        <p:spPr>
          <a:xfrm>
            <a:off x="6407691" y="5690492"/>
            <a:ext cx="351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Oganesyan</a:t>
            </a:r>
            <a:r>
              <a:rPr lang="en-US" altLang="zh-CN" dirty="0"/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2020,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01B8E08-4192-4DAB-9456-9F164615E305}"/>
              </a:ext>
            </a:extLst>
          </p:cNvPr>
          <p:cNvSpPr txBox="1"/>
          <p:nvPr/>
        </p:nvSpPr>
        <p:spPr>
          <a:xfrm>
            <a:off x="5062906" y="2080947"/>
            <a:ext cx="6981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Possible origins of the plateau phase:</a:t>
            </a:r>
            <a:endParaRPr lang="zh-CN" altLang="en-US" sz="20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316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34" name="文本占位符 3">
            <a:extLst>
              <a:ext uri="{FF2B5EF4-FFF2-40B4-BE49-F238E27FC236}">
                <a16:creationId xmlns:a16="http://schemas.microsoft.com/office/drawing/2014/main" id="{022449C5-7F44-4505-A60D-A663E611EC4E}"/>
              </a:ext>
            </a:extLst>
          </p:cNvPr>
          <p:cNvSpPr txBox="1">
            <a:spLocks/>
          </p:cNvSpPr>
          <p:nvPr/>
        </p:nvSpPr>
        <p:spPr>
          <a:xfrm>
            <a:off x="345740" y="201390"/>
            <a:ext cx="9168679" cy="718492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GRB correlations connected with X-ray plateaus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377">
              <a:buNone/>
              <a:defRPr/>
            </a:pPr>
            <a:r>
              <a:rPr lang="en-US" altLang="zh-CN" b="1" dirty="0">
                <a:solidFill>
                  <a:srgbClr val="63065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srgbClr val="63065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EB20EFB-AF61-4BCB-87D0-817D099BF423}"/>
              </a:ext>
            </a:extLst>
          </p:cNvPr>
          <p:cNvGrpSpPr/>
          <p:nvPr/>
        </p:nvGrpSpPr>
        <p:grpSpPr>
          <a:xfrm>
            <a:off x="790636" y="1185083"/>
            <a:ext cx="11001313" cy="4487834"/>
            <a:chOff x="1114885" y="1074749"/>
            <a:chExt cx="8457208" cy="4487834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3567581-2B80-42C8-AE17-C795F50F6FCB}"/>
                </a:ext>
              </a:extLst>
            </p:cNvPr>
            <p:cNvSpPr txBox="1"/>
            <p:nvPr/>
          </p:nvSpPr>
          <p:spPr>
            <a:xfrm>
              <a:off x="3275337" y="1664169"/>
              <a:ext cx="6252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Dainotti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Cardone &amp; </a:t>
              </a:r>
              <a:r>
                <a:rPr lang="en-US" altLang="zh-C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Capozziello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2008 MNRAS,   </a:t>
              </a:r>
              <a:r>
                <a:rPr lang="en-US" altLang="zh-C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Dainotti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2010, </a:t>
              </a:r>
              <a:r>
                <a:rPr lang="en-US" altLang="zh-C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ApJL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389D59E5-0B61-4C95-BE9F-A85D103415AB}"/>
                    </a:ext>
                  </a:extLst>
                </p:cNvPr>
                <p:cNvSpPr txBox="1"/>
                <p:nvPr/>
              </p:nvSpPr>
              <p:spPr>
                <a:xfrm>
                  <a:off x="1121787" y="1074749"/>
                  <a:ext cx="523187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altLang="zh-CN" sz="2400" dirty="0"/>
                    <a:t> </a:t>
                  </a:r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correlation</a:t>
                  </a:r>
                  <a:r>
                    <a:rPr lang="en-US" altLang="zh-CN" sz="2400" dirty="0"/>
                    <a:t> (</a:t>
                  </a:r>
                  <a:r>
                    <a:rPr lang="en-US" altLang="zh-CN" sz="2200" dirty="0">
                      <a:latin typeface="Arial Black" panose="020B0A04020102020204" pitchFamily="34" charset="0"/>
                    </a:rPr>
                    <a:t>Dainotti relation</a:t>
                  </a:r>
                  <a:r>
                    <a:rPr lang="en-US" altLang="zh-CN" sz="2400" dirty="0"/>
                    <a:t>)  </a:t>
                  </a:r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389D59E5-0B61-4C95-BE9F-A85D103415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1787" y="1074749"/>
                  <a:ext cx="5231877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79" t="-11842" b="-3026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CEDD1D42-39EE-47D3-8A7D-A0286E20C059}"/>
                    </a:ext>
                  </a:extLst>
                </p:cNvPr>
                <p:cNvSpPr txBox="1"/>
                <p:nvPr/>
              </p:nvSpPr>
              <p:spPr>
                <a:xfrm>
                  <a:off x="1121787" y="4108966"/>
                  <a:ext cx="6699466" cy="4911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</m:oMath>
                  </a14:m>
                  <a:r>
                    <a:rPr lang="en-US" altLang="zh-CN" sz="2400" dirty="0"/>
                    <a:t> </a:t>
                  </a:r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correlation</a:t>
                  </a:r>
                  <a:r>
                    <a:rPr lang="en-US" altLang="zh-CN" sz="2400" dirty="0"/>
                    <a:t> </a:t>
                  </a:r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CEDD1D42-39EE-47D3-8A7D-A0286E20C0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1787" y="4108966"/>
                  <a:ext cx="6699466" cy="491160"/>
                </a:xfrm>
                <a:prstGeom prst="rect">
                  <a:avLst/>
                </a:prstGeom>
                <a:blipFill>
                  <a:blip r:embed="rId7"/>
                  <a:stretch>
                    <a:fillRect l="-140" t="-9877" b="-2098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24F5199-F612-4423-95B4-5E4646745618}"/>
                </a:ext>
              </a:extLst>
            </p:cNvPr>
            <p:cNvSpPr txBox="1"/>
            <p:nvPr/>
          </p:nvSpPr>
          <p:spPr>
            <a:xfrm>
              <a:off x="3403476" y="4635427"/>
              <a:ext cx="43080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 &amp; Huang, 2012, A&amp;A, Tang et al., 2019, </a:t>
              </a:r>
              <a:r>
                <a:rPr lang="en-US" altLang="zh-C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ApJS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E71638A8-C8F2-4BB6-83C4-045721CE80D5}"/>
                    </a:ext>
                  </a:extLst>
                </p:cNvPr>
                <p:cNvSpPr txBox="1"/>
                <p:nvPr/>
              </p:nvSpPr>
              <p:spPr>
                <a:xfrm>
                  <a:off x="1121787" y="3058350"/>
                  <a:ext cx="6466789" cy="490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zh-CN" altLang="en-US" sz="2400" dirty="0"/>
                    <a:t> </a:t>
                  </a:r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correlation</a:t>
                  </a:r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E71638A8-C8F2-4BB6-83C4-045721CE80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1787" y="3058350"/>
                  <a:ext cx="6466789" cy="490199"/>
                </a:xfrm>
                <a:prstGeom prst="rect">
                  <a:avLst/>
                </a:prstGeom>
                <a:blipFill>
                  <a:blip r:embed="rId8"/>
                  <a:stretch>
                    <a:fillRect l="-145" t="-10000" b="-22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0ED3C1C-1992-49F8-ADC9-DF138902EF9B}"/>
                </a:ext>
              </a:extLst>
            </p:cNvPr>
            <p:cNvSpPr txBox="1"/>
            <p:nvPr/>
          </p:nvSpPr>
          <p:spPr>
            <a:xfrm>
              <a:off x="3374186" y="3628702"/>
              <a:ext cx="61979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Bernardini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2012, MNRAS, </a:t>
              </a:r>
              <a:r>
                <a:rPr lang="en-US" altLang="zh-C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Margutti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2013, MNRAS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C001564A-C856-47FF-B34C-0652061E30B3}"/>
                    </a:ext>
                  </a:extLst>
                </p:cNvPr>
                <p:cNvSpPr txBox="1"/>
                <p:nvPr/>
              </p:nvSpPr>
              <p:spPr>
                <a:xfrm>
                  <a:off x="1121787" y="2154133"/>
                  <a:ext cx="7824250" cy="490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altLang="zh-CN" sz="2400" dirty="0"/>
                    <a:t> </a:t>
                  </a:r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correlation</a:t>
                  </a:r>
                  <a:r>
                    <a:rPr lang="en-US" altLang="zh-CN" sz="2400" dirty="0"/>
                    <a:t> (</a:t>
                  </a:r>
                  <a:r>
                    <a:rPr lang="en-US" altLang="zh-CN" sz="2200" dirty="0">
                      <a:latin typeface="Arial Black" panose="020B0A04020102020204" pitchFamily="34" charset="0"/>
                    </a:rPr>
                    <a:t>Dainotti fundamental plane relation</a:t>
                  </a:r>
                  <a:r>
                    <a:rPr lang="en-US" altLang="zh-CN" sz="2400" dirty="0"/>
                    <a:t>)  </a:t>
                  </a:r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C001564A-C856-47FF-B34C-0652061E30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1787" y="2154133"/>
                  <a:ext cx="7824250" cy="490199"/>
                </a:xfrm>
                <a:prstGeom prst="rect">
                  <a:avLst/>
                </a:prstGeom>
                <a:blipFill>
                  <a:blip r:embed="rId9"/>
                  <a:stretch>
                    <a:fillRect l="-120" t="-9877" b="-234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6646CD3-1DD5-463C-B303-446EB989AA66}"/>
                </a:ext>
              </a:extLst>
            </p:cNvPr>
            <p:cNvSpPr txBox="1"/>
            <p:nvPr/>
          </p:nvSpPr>
          <p:spPr>
            <a:xfrm>
              <a:off x="3314698" y="2633276"/>
              <a:ext cx="3438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Dainotti et al., 2016, </a:t>
              </a:r>
              <a:r>
                <a:rPr lang="en-US" altLang="zh-C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ApJL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32F24E50-4A6C-43BA-BCCA-27E87B02B719}"/>
                    </a:ext>
                  </a:extLst>
                </p:cNvPr>
                <p:cNvSpPr txBox="1"/>
                <p:nvPr/>
              </p:nvSpPr>
              <p:spPr>
                <a:xfrm>
                  <a:off x="1114885" y="5072384"/>
                  <a:ext cx="3082569" cy="490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altLang="zh-CN" sz="2400" dirty="0"/>
                    <a:t> </a:t>
                  </a:r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correlation</a:t>
                  </a:r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32F24E50-4A6C-43BA-BCCA-27E87B02B7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885" y="5072384"/>
                  <a:ext cx="3082569" cy="490199"/>
                </a:xfrm>
                <a:prstGeom prst="rect">
                  <a:avLst/>
                </a:prstGeom>
                <a:blipFill>
                  <a:blip r:embed="rId10"/>
                  <a:stretch>
                    <a:fillRect l="-457" t="-9877" b="-2098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C11CF8E-598E-4B41-954F-977AA6F997FC}"/>
              </a:ext>
            </a:extLst>
          </p:cNvPr>
          <p:cNvSpPr txBox="1"/>
          <p:nvPr/>
        </p:nvSpPr>
        <p:spPr>
          <a:xfrm>
            <a:off x="790636" y="6049629"/>
            <a:ext cx="332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93B8E6E-6A30-4570-A045-599A20B4FC16}"/>
              </a:ext>
            </a:extLst>
          </p:cNvPr>
          <p:cNvSpPr txBox="1"/>
          <p:nvPr/>
        </p:nvSpPr>
        <p:spPr>
          <a:xfrm>
            <a:off x="3767683" y="5655982"/>
            <a:ext cx="4472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et al., 2021,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5FA45021-4D89-4F03-92E1-651D5BC6F1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057911"/>
              </p:ext>
            </p:extLst>
          </p:nvPr>
        </p:nvGraphicFramePr>
        <p:xfrm>
          <a:off x="1304925" y="1654175"/>
          <a:ext cx="162877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3" name="Equation" r:id="rId11" imgW="1628820" imgH="500062" progId="Equation.DSMT4">
                  <p:embed/>
                </p:oleObj>
              </mc:Choice>
              <mc:Fallback>
                <p:oleObj name="Equation" r:id="rId11" imgW="1628820" imgH="50006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04925" y="1654175"/>
                        <a:ext cx="162877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AC6F4112-20DD-496B-AD8F-E9416584D8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997668"/>
              </p:ext>
            </p:extLst>
          </p:nvPr>
        </p:nvGraphicFramePr>
        <p:xfrm>
          <a:off x="1323490" y="2761619"/>
          <a:ext cx="2128515" cy="430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4" name="Equation" r:id="rId13" imgW="1257120" imgH="253800" progId="Equation.DSMT4">
                  <p:embed/>
                </p:oleObj>
              </mc:Choice>
              <mc:Fallback>
                <p:oleObj name="Equation" r:id="rId13" imgW="12571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23490" y="2761619"/>
                        <a:ext cx="2128515" cy="430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701422C0-AC22-4A2D-B8DC-B7E831866F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463515"/>
              </p:ext>
            </p:extLst>
          </p:nvPr>
        </p:nvGraphicFramePr>
        <p:xfrm>
          <a:off x="1279525" y="3741738"/>
          <a:ext cx="233838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5" name="Equation" r:id="rId15" imgW="1485720" imgH="253800" progId="Equation.DSMT4">
                  <p:embed/>
                </p:oleObj>
              </mc:Choice>
              <mc:Fallback>
                <p:oleObj name="Equation" r:id="rId15" imgW="14857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279525" y="3741738"/>
                        <a:ext cx="2338388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9426E8C0-F9BC-4A60-A580-8988F6D86B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051041"/>
              </p:ext>
            </p:extLst>
          </p:nvPr>
        </p:nvGraphicFramePr>
        <p:xfrm>
          <a:off x="1230347" y="4745761"/>
          <a:ext cx="2436744" cy="447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6" name="Equation" r:id="rId17" imgW="1384200" imgH="253800" progId="Equation.DSMT4">
                  <p:embed/>
                </p:oleObj>
              </mc:Choice>
              <mc:Fallback>
                <p:oleObj name="Equation" r:id="rId17" imgW="1384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230347" y="4745761"/>
                        <a:ext cx="2436744" cy="447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846B536C-7D8C-4EFC-BC62-895AD03D5A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61549"/>
              </p:ext>
            </p:extLst>
          </p:nvPr>
        </p:nvGraphicFramePr>
        <p:xfrm>
          <a:off x="1189038" y="5709764"/>
          <a:ext cx="2478053" cy="454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7" name="Equation" r:id="rId19" imgW="1384200" imgH="253800" progId="Equation.DSMT4">
                  <p:embed/>
                </p:oleObj>
              </mc:Choice>
              <mc:Fallback>
                <p:oleObj name="Equation" r:id="rId19" imgW="1384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89038" y="5709764"/>
                        <a:ext cx="2478053" cy="454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905933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占位符 3">
                <a:extLst>
                  <a:ext uri="{FF2B5EF4-FFF2-40B4-BE49-F238E27FC236}">
                    <a16:creationId xmlns:a16="http://schemas.microsoft.com/office/drawing/2014/main" id="{022449C5-7F44-4505-A60D-A663E611EC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8741" y="356684"/>
                <a:ext cx="7664785" cy="718492"/>
              </a:xfrm>
              <a:prstGeom prst="roundRect">
                <a:avLst>
                  <a:gd name="adj" fmla="val 50000"/>
                </a:avLst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377"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𝑿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𝒂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Dainotti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 relation</a:t>
                </a:r>
              </a:p>
              <a:p>
                <a:pPr marL="0" indent="0" defTabSz="914377">
                  <a:buNone/>
                  <a:defRPr/>
                </a:pPr>
                <a:r>
                  <a:rPr lang="en-US" altLang="zh-CN" b="1" dirty="0">
                    <a:solidFill>
                      <a:srgbClr val="63065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 defTabSz="914377">
                  <a:buNone/>
                  <a:defRPr/>
                </a:pPr>
                <a:r>
                  <a:rPr lang="en-US" altLang="zh-CN" b="1" dirty="0">
                    <a:solidFill>
                      <a:srgbClr val="63065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</a:t>
                </a:r>
                <a:endParaRPr lang="zh-CN" altLang="en-US" b="1" dirty="0">
                  <a:solidFill>
                    <a:srgbClr val="63065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文本占位符 3">
                <a:extLst>
                  <a:ext uri="{FF2B5EF4-FFF2-40B4-BE49-F238E27FC236}">
                    <a16:creationId xmlns:a16="http://schemas.microsoft.com/office/drawing/2014/main" id="{022449C5-7F44-4505-A60D-A663E611E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41" y="356684"/>
                <a:ext cx="7664785" cy="718492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 t="-847" b="-42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1996AAB2-D021-4C7E-8F45-ED2582F6A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753" y="1187668"/>
            <a:ext cx="6142858" cy="416958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46015F4-CFEE-41B9-A01A-D27B1D81BD11}"/>
              </a:ext>
            </a:extLst>
          </p:cNvPr>
          <p:cNvSpPr txBox="1"/>
          <p:nvPr/>
        </p:nvSpPr>
        <p:spPr>
          <a:xfrm>
            <a:off x="2528943" y="5392662"/>
            <a:ext cx="372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Dainotti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2010,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EB85C4F3-F935-43C8-8288-533FCE7A11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318901"/>
              </p:ext>
            </p:extLst>
          </p:nvPr>
        </p:nvGraphicFramePr>
        <p:xfrm>
          <a:off x="1462000" y="3977640"/>
          <a:ext cx="2745013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Equation" r:id="rId8" imgW="863280" imgH="266400" progId="Equation.DSMT4">
                  <p:embed/>
                </p:oleObj>
              </mc:Choice>
              <mc:Fallback>
                <p:oleObj name="Equation" r:id="rId8" imgW="8632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62000" y="3977640"/>
                        <a:ext cx="2745013" cy="84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B3C2EC22-ACD9-4376-8C2D-62CA867EF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9910" y="1579412"/>
            <a:ext cx="4576777" cy="386885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2B4E149-A9CE-4C70-8359-AF723149FD18}"/>
              </a:ext>
            </a:extLst>
          </p:cNvPr>
          <p:cNvSpPr/>
          <p:nvPr/>
        </p:nvSpPr>
        <p:spPr>
          <a:xfrm>
            <a:off x="8432589" y="5540639"/>
            <a:ext cx="26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Dainotti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2016,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6782136-F92C-4F75-BD4C-51FC85DE019A}"/>
              </a:ext>
            </a:extLst>
          </p:cNvPr>
          <p:cNvSpPr/>
          <p:nvPr/>
        </p:nvSpPr>
        <p:spPr>
          <a:xfrm>
            <a:off x="8850942" y="2801422"/>
            <a:ext cx="248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end</a:t>
            </a:r>
            <a:r>
              <a:rPr lang="zh-CN" altLang="en-US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plateau</a:t>
            </a:r>
            <a:endParaRPr lang="zh-CN" altLang="en-US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28181EF-7561-4D7F-8DAB-79F32B1D7293}"/>
              </a:ext>
            </a:extLst>
          </p:cNvPr>
          <p:cNvSpPr/>
          <p:nvPr/>
        </p:nvSpPr>
        <p:spPr>
          <a:xfrm>
            <a:off x="1302935" y="5823389"/>
            <a:ext cx="6050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Dainotti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2019, Gamma-ray burst correlations: </a:t>
            </a:r>
            <a:r>
              <a:rPr lang="en-US" altLang="zh-CN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 and open questions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(Chapter 6). </a:t>
            </a:r>
            <a:r>
              <a:rPr lang="en-US" altLang="zh-CN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IoP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Publishing.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(BOOK)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781662B-C751-4674-95A0-2770EF17EE42}"/>
                  </a:ext>
                </a:extLst>
              </p:cNvPr>
              <p:cNvSpPr txBox="1"/>
              <p:nvPr/>
            </p:nvSpPr>
            <p:spPr>
              <a:xfrm>
                <a:off x="5505450" y="2739390"/>
                <a:ext cx="19091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35C8F06E-D7CF-4596-B6C0-331391A717F7}" type="mathplaceholder">
                        <a:rPr lang="zh-CN" altLang="en-US" i="1" smtClean="0">
                          <a:latin typeface="Cambria Math" panose="02040503050406030204" pitchFamily="18" charset="0"/>
                        </a:rPr>
                        <a:t>在此处键入公式。</a:t>
                      </a:fl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781662B-C751-4674-95A0-2770EF17E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450" y="2739390"/>
                <a:ext cx="1909176" cy="276999"/>
              </a:xfrm>
              <a:prstGeom prst="rect">
                <a:avLst/>
              </a:prstGeom>
              <a:blipFill>
                <a:blip r:embed="rId11"/>
                <a:stretch>
                  <a:fillRect l="-3514" t="-8696" r="-4473" b="-3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765853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占位符 3">
                <a:extLst>
                  <a:ext uri="{FF2B5EF4-FFF2-40B4-BE49-F238E27FC236}">
                    <a16:creationId xmlns:a16="http://schemas.microsoft.com/office/drawing/2014/main" id="{022449C5-7F44-4505-A60D-A663E611EC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5740" y="338550"/>
                <a:ext cx="9750760" cy="718492"/>
              </a:xfrm>
              <a:prstGeom prst="roundRect">
                <a:avLst>
                  <a:gd name="adj" fmla="val 50000"/>
                </a:avLst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377"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Dainotti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fundamental plane) relation</a:t>
                </a:r>
              </a:p>
              <a:p>
                <a:pPr marL="0" indent="0" defTabSz="914377">
                  <a:buNone/>
                  <a:defRPr/>
                </a:pPr>
                <a:r>
                  <a:rPr lang="en-US" altLang="zh-CN" b="1" dirty="0">
                    <a:solidFill>
                      <a:srgbClr val="63065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 defTabSz="914377">
                  <a:buNone/>
                  <a:defRPr/>
                </a:pPr>
                <a:r>
                  <a:rPr lang="en-US" altLang="zh-CN" b="1" dirty="0">
                    <a:solidFill>
                      <a:srgbClr val="63065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</a:t>
                </a:r>
                <a:endParaRPr lang="zh-CN" altLang="en-US" b="1" dirty="0">
                  <a:solidFill>
                    <a:srgbClr val="63065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文本占位符 3">
                <a:extLst>
                  <a:ext uri="{FF2B5EF4-FFF2-40B4-BE49-F238E27FC236}">
                    <a16:creationId xmlns:a16="http://schemas.microsoft.com/office/drawing/2014/main" id="{022449C5-7F44-4505-A60D-A663E611E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40" y="338550"/>
                <a:ext cx="9750760" cy="718492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3FE92CAC-15BE-4BE7-B98F-5078B3DCB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4504" y="1188229"/>
            <a:ext cx="5770747" cy="5246707"/>
          </a:xfrm>
          <a:prstGeom prst="rect">
            <a:avLst/>
          </a:prstGeom>
        </p:spPr>
      </p:pic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33794123-7EB1-43D7-B157-3E2FDDEC89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97338"/>
              </p:ext>
            </p:extLst>
          </p:nvPr>
        </p:nvGraphicFramePr>
        <p:xfrm>
          <a:off x="8239125" y="4588186"/>
          <a:ext cx="3244215" cy="647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7" name="Equation" r:id="rId8" imgW="2124132" imgH="423767" progId="Equation.DSMT4">
                  <p:embed/>
                </p:oleObj>
              </mc:Choice>
              <mc:Fallback>
                <p:oleObj name="Equation" r:id="rId8" imgW="2124132" imgH="42376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39125" y="4588186"/>
                        <a:ext cx="3244215" cy="647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568550F4-A347-43F6-8970-4DBD3F4134A6}"/>
              </a:ext>
            </a:extLst>
          </p:cNvPr>
          <p:cNvSpPr/>
          <p:nvPr/>
        </p:nvSpPr>
        <p:spPr>
          <a:xfrm>
            <a:off x="4341601" y="5929138"/>
            <a:ext cx="26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Dainotti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2016,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09598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34" name="文本占位符 3">
            <a:extLst>
              <a:ext uri="{FF2B5EF4-FFF2-40B4-BE49-F238E27FC236}">
                <a16:creationId xmlns:a16="http://schemas.microsoft.com/office/drawing/2014/main" id="{022449C5-7F44-4505-A60D-A663E611EC4E}"/>
              </a:ext>
            </a:extLst>
          </p:cNvPr>
          <p:cNvSpPr txBox="1">
            <a:spLocks/>
          </p:cNvSpPr>
          <p:nvPr/>
        </p:nvSpPr>
        <p:spPr>
          <a:xfrm>
            <a:off x="345740" y="330930"/>
            <a:ext cx="7664785" cy="718492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Dainotti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relation in optical band</a:t>
            </a:r>
          </a:p>
          <a:p>
            <a:pPr marL="0" indent="0" defTabSz="914377">
              <a:buNone/>
              <a:defRPr/>
            </a:pPr>
            <a:r>
              <a:rPr lang="en-US" altLang="zh-CN" b="1" dirty="0">
                <a:solidFill>
                  <a:srgbClr val="63065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defTabSz="914377">
              <a:buNone/>
              <a:defRPr/>
            </a:pPr>
            <a:r>
              <a:rPr lang="en-US" altLang="zh-CN" b="1" dirty="0">
                <a:solidFill>
                  <a:srgbClr val="63065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endParaRPr lang="zh-CN" altLang="en-US" b="1" dirty="0">
              <a:solidFill>
                <a:srgbClr val="63065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C89996-1CAB-42C7-ADC5-7C4B5344E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371" y="1221972"/>
            <a:ext cx="6719442" cy="447025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655D359-F7C6-449E-97A2-50451C1D3A3D}"/>
              </a:ext>
            </a:extLst>
          </p:cNvPr>
          <p:cNvSpPr txBox="1"/>
          <p:nvPr/>
        </p:nvSpPr>
        <p:spPr>
          <a:xfrm>
            <a:off x="6958967" y="5800923"/>
            <a:ext cx="372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Dainotti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2022,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534FF0CB-0A91-482E-9155-8EB45F61B6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257518"/>
              </p:ext>
            </p:extLst>
          </p:nvPr>
        </p:nvGraphicFramePr>
        <p:xfrm>
          <a:off x="3125141" y="4276419"/>
          <a:ext cx="2694346" cy="71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Equation" r:id="rId7" imgW="952200" imgH="253800" progId="Equation.DSMT4">
                  <p:embed/>
                </p:oleObj>
              </mc:Choice>
              <mc:Fallback>
                <p:oleObj name="Equation" r:id="rId7" imgW="952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25141" y="4276419"/>
                        <a:ext cx="2694346" cy="71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203269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占位符 3">
                <a:extLst>
                  <a:ext uri="{FF2B5EF4-FFF2-40B4-BE49-F238E27FC236}">
                    <a16:creationId xmlns:a16="http://schemas.microsoft.com/office/drawing/2014/main" id="{022449C5-7F44-4505-A60D-A663E611EC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5740" y="269970"/>
                <a:ext cx="7664785" cy="718492"/>
              </a:xfrm>
              <a:prstGeom prst="roundRect">
                <a:avLst>
                  <a:gd name="adj" fmla="val 50000"/>
                </a:avLst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377"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𝒊𝒔𝒐</m:t>
                        </m:r>
                      </m:sub>
                    </m:sSub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zh-CN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𝒊𝒔𝒐</m:t>
                        </m:r>
                      </m:sub>
                    </m:sSub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correlation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 defTabSz="914377">
                  <a:buNone/>
                  <a:defRPr/>
                </a:pPr>
                <a:r>
                  <a:rPr lang="en-US" altLang="zh-CN" b="1" dirty="0">
                    <a:solidFill>
                      <a:srgbClr val="63065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</a:t>
                </a:r>
                <a:endParaRPr lang="zh-CN" altLang="en-US" b="1" dirty="0">
                  <a:solidFill>
                    <a:srgbClr val="63065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文本占位符 3">
                <a:extLst>
                  <a:ext uri="{FF2B5EF4-FFF2-40B4-BE49-F238E27FC236}">
                    <a16:creationId xmlns:a16="http://schemas.microsoft.com/office/drawing/2014/main" id="{022449C5-7F44-4505-A60D-A663E611E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40" y="269970"/>
                <a:ext cx="7664785" cy="718492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 b="-59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B4BB27F8-1545-4D6F-89FA-CE1E37943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502" y="1152509"/>
            <a:ext cx="7025506" cy="464652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938AA9C-CC33-4849-862F-0440912B824C}"/>
              </a:ext>
            </a:extLst>
          </p:cNvPr>
          <p:cNvSpPr/>
          <p:nvPr/>
        </p:nvSpPr>
        <p:spPr>
          <a:xfrm>
            <a:off x="8180922" y="6103837"/>
            <a:ext cx="300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Margutti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2013, MNRAS</a:t>
            </a:r>
            <a:endParaRPr lang="zh-CN" altLang="en-US" dirty="0"/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117EC907-17F5-41AA-8C09-3D51097D49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350049"/>
              </p:ext>
            </p:extLst>
          </p:nvPr>
        </p:nvGraphicFramePr>
        <p:xfrm>
          <a:off x="8036008" y="4998720"/>
          <a:ext cx="3887241" cy="706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5" name="Equation" r:id="rId8" imgW="1396800" imgH="253800" progId="Equation.DSMT4">
                  <p:embed/>
                </p:oleObj>
              </mc:Choice>
              <mc:Fallback>
                <p:oleObj name="Equation" r:id="rId8" imgW="1396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36008" y="4998720"/>
                        <a:ext cx="3887241" cy="706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60474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34" name="文本占位符 3">
            <a:extLst>
              <a:ext uri="{FF2B5EF4-FFF2-40B4-BE49-F238E27FC236}">
                <a16:creationId xmlns:a16="http://schemas.microsoft.com/office/drawing/2014/main" id="{022449C5-7F44-4505-A60D-A663E611EC4E}"/>
              </a:ext>
            </a:extLst>
          </p:cNvPr>
          <p:cNvSpPr txBox="1">
            <a:spLocks/>
          </p:cNvSpPr>
          <p:nvPr/>
        </p:nvSpPr>
        <p:spPr>
          <a:xfrm>
            <a:off x="881063" y="559530"/>
            <a:ext cx="9584811" cy="718492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Constrain cosmological parameters by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Dainotti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relation </a:t>
            </a:r>
          </a:p>
          <a:p>
            <a:pPr marL="0" indent="0" defTabSz="914377">
              <a:buNone/>
              <a:defRPr/>
            </a:pPr>
            <a:r>
              <a:rPr lang="en-US" altLang="zh-CN" b="1" dirty="0">
                <a:solidFill>
                  <a:srgbClr val="63065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endParaRPr lang="zh-CN" altLang="en-US" b="1" dirty="0">
              <a:solidFill>
                <a:srgbClr val="63065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655D359-F7C6-449E-97A2-50451C1D3A3D}"/>
              </a:ext>
            </a:extLst>
          </p:cNvPr>
          <p:cNvSpPr txBox="1"/>
          <p:nvPr/>
        </p:nvSpPr>
        <p:spPr>
          <a:xfrm>
            <a:off x="5025392" y="5668036"/>
            <a:ext cx="372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 et al., 2022,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DF105D0-21BF-4F62-9109-78DCE75D5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41" y="1478737"/>
            <a:ext cx="5086372" cy="411735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9E38AAE-0D09-45D3-9044-12DF73EE8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765" y="1478738"/>
            <a:ext cx="5523108" cy="4188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376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C6A717-FE9C-4806-8410-9CA2AC467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63" y="407186"/>
            <a:ext cx="8424924" cy="19383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8ECD4A8-2D74-4AAA-8C55-4AD62486BD5C}"/>
                  </a:ext>
                </a:extLst>
              </p:cNvPr>
              <p:cNvSpPr txBox="1"/>
              <p:nvPr/>
            </p:nvSpPr>
            <p:spPr>
              <a:xfrm>
                <a:off x="369063" y="3681187"/>
                <a:ext cx="4774815" cy="1064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is a combination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zh-CN" alt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relation (Xu-Huang relation) and 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relation (Amati relation)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8ECD4A8-2D74-4AAA-8C55-4AD62486B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63" y="3681187"/>
                <a:ext cx="4774815" cy="1064650"/>
              </a:xfrm>
              <a:prstGeom prst="rect">
                <a:avLst/>
              </a:prstGeom>
              <a:blipFill>
                <a:blip r:embed="rId6"/>
                <a:stretch>
                  <a:fillRect l="-1405" t="-3429" b="-6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394A56E-76D7-482B-BFDD-05FC0227F3E2}"/>
                  </a:ext>
                </a:extLst>
              </p:cNvPr>
              <p:cNvSpPr txBox="1"/>
              <p:nvPr/>
            </p:nvSpPr>
            <p:spPr>
              <a:xfrm>
                <a:off x="519055" y="2437315"/>
                <a:ext cx="6094428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  <a:latin typeface="Arial Black" panose="020B0A04020102020204" pitchFamily="34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FF0000"/>
                    </a:solidFill>
                    <a:latin typeface="Arial Black" panose="020B0A04020102020204" pitchFamily="34" charset="0"/>
                    <a:cs typeface="Times New Roman" panose="02020603050405020304" pitchFamily="18" charset="0"/>
                  </a:rPr>
                  <a:t> relation</a:t>
                </a:r>
                <a:endParaRPr lang="zh-CN" altLang="en-US" sz="2400" dirty="0">
                  <a:solidFill>
                    <a:srgbClr val="FF0000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394A56E-76D7-482B-BFDD-05FC0227F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55" y="2437315"/>
                <a:ext cx="6094428" cy="490199"/>
              </a:xfrm>
              <a:prstGeom prst="rect">
                <a:avLst/>
              </a:prstGeom>
              <a:blipFill>
                <a:blip r:embed="rId7"/>
                <a:stretch>
                  <a:fillRect l="-1500" t="-8750" b="-23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256714C9-B44B-4BDE-A82D-F901FA432E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5047" y="2680864"/>
            <a:ext cx="6317898" cy="40792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1C2BA21-B8B9-4486-84FC-DD6B531F7319}"/>
                  </a:ext>
                </a:extLst>
              </p:cNvPr>
              <p:cNvSpPr txBox="1"/>
              <p:nvPr/>
            </p:nvSpPr>
            <p:spPr>
              <a:xfrm>
                <a:off x="5892668" y="2773592"/>
                <a:ext cx="3700912" cy="700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zh-CN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altLang="zh-CN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CN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−1.08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altLang="zh-CN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0.76</m:t>
                          </m:r>
                        </m:sup>
                      </m:sSubSup>
                    </m:oMath>
                  </m:oMathPara>
                </a14:m>
                <a:endParaRPr lang="zh-CN" alt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1C2BA21-B8B9-4486-84FC-DD6B531F7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668" y="2773592"/>
                <a:ext cx="3700912" cy="7002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013934E9-DD3D-4EB5-9003-9F12834C3AB5}"/>
              </a:ext>
            </a:extLst>
          </p:cNvPr>
          <p:cNvSpPr/>
          <p:nvPr/>
        </p:nvSpPr>
        <p:spPr>
          <a:xfrm>
            <a:off x="824013" y="5738698"/>
            <a:ext cx="4605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rial Black" panose="020B0A04020102020204" pitchFamily="34" charset="0"/>
              </a:rPr>
              <a:t>Suffer from redshift evolution!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0632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34" name="文本占位符 3">
            <a:extLst>
              <a:ext uri="{FF2B5EF4-FFF2-40B4-BE49-F238E27FC236}">
                <a16:creationId xmlns:a16="http://schemas.microsoft.com/office/drawing/2014/main" id="{022449C5-7F44-4505-A60D-A663E611EC4E}"/>
              </a:ext>
            </a:extLst>
          </p:cNvPr>
          <p:cNvSpPr txBox="1">
            <a:spLocks/>
          </p:cNvSpPr>
          <p:nvPr/>
        </p:nvSpPr>
        <p:spPr>
          <a:xfrm>
            <a:off x="348900" y="602091"/>
            <a:ext cx="2293051" cy="718492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Outline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C327EE-D98A-4998-AFDA-D25FD713B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1849025"/>
            <a:ext cx="11015663" cy="376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¡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¡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b="1" dirty="0">
                <a:solidFill>
                  <a:srgbClr val="630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of prompt GRBs</a:t>
            </a:r>
          </a:p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of GRBs with a plateau phase</a:t>
            </a:r>
          </a:p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L-T-E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correlation as a redshift estimator </a:t>
            </a:r>
          </a:p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zh-CN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563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1AA32022-5B60-4651-9F66-272607EDFE22}"/>
                  </a:ext>
                </a:extLst>
              </p:cNvPr>
              <p:cNvSpPr/>
              <p:nvPr/>
            </p:nvSpPr>
            <p:spPr>
              <a:xfrm>
                <a:off x="1304452" y="1068904"/>
                <a:ext cx="7047507" cy="4611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200" b="1" dirty="0">
                    <a:solidFill>
                      <a:schemeClr val="tx1"/>
                    </a:solidFill>
                    <a:latin typeface="Arial Black" panose="020B0A04020102020204" pitchFamily="34" charset="0"/>
                    <a:cs typeface="Times New Roman" panose="02020603050405020304" pitchFamily="18" charset="0"/>
                  </a:rPr>
                  <a:t>Find redshift evolution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zh-CN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r>
                      <a:rPr lang="en-US" altLang="zh-CN" sz="2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altLang="zh-CN" sz="2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altLang="zh-CN" sz="2200" b="1" dirty="0">
                    <a:solidFill>
                      <a:schemeClr val="tx1"/>
                    </a:solidFill>
                    <a:latin typeface="Arial Black" panose="020B0A04020102020204" pitchFamily="34" charset="0"/>
                    <a:cs typeface="Times New Roman" panose="02020603050405020304" pitchFamily="18" charset="0"/>
                  </a:rPr>
                  <a:t> relation</a:t>
                </a:r>
                <a:endParaRPr lang="zh-CN" altLang="en-US" sz="2200" b="1" dirty="0">
                  <a:solidFill>
                    <a:schemeClr val="tx1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1AA32022-5B60-4651-9F66-272607EDFE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452" y="1068904"/>
                <a:ext cx="7047507" cy="461152"/>
              </a:xfrm>
              <a:prstGeom prst="rect">
                <a:avLst/>
              </a:prstGeom>
              <a:blipFill>
                <a:blip r:embed="rId5"/>
                <a:stretch>
                  <a:fillRect l="-1125" t="-6579" r="-260"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E0F51B8E-E0F1-4F44-959B-A68D7679EA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39" b="15316"/>
          <a:stretch/>
        </p:blipFill>
        <p:spPr>
          <a:xfrm>
            <a:off x="1230576" y="1634470"/>
            <a:ext cx="6481026" cy="6664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86E356B-E024-4F23-8EB8-FCE28DA72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725" y="2300946"/>
            <a:ext cx="4962455" cy="88727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E5ED2F15-C395-461B-8F9A-BD9F32153816}"/>
              </a:ext>
            </a:extLst>
          </p:cNvPr>
          <p:cNvSpPr/>
          <p:nvPr/>
        </p:nvSpPr>
        <p:spPr>
          <a:xfrm>
            <a:off x="6301180" y="1655928"/>
            <a:ext cx="1371208" cy="623560"/>
          </a:xfrm>
          <a:prstGeom prst="ellipse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444E76D-B8E5-441E-AAC4-3FAC6996A8A6}"/>
              </a:ext>
            </a:extLst>
          </p:cNvPr>
          <p:cNvSpPr/>
          <p:nvPr/>
        </p:nvSpPr>
        <p:spPr>
          <a:xfrm>
            <a:off x="1230576" y="2405360"/>
            <a:ext cx="1733157" cy="812740"/>
          </a:xfrm>
          <a:prstGeom prst="ellipse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CCD4BD7D-4641-4C88-A663-02D0348AB4BB}"/>
                  </a:ext>
                </a:extLst>
              </p:cNvPr>
              <p:cNvSpPr txBox="1"/>
              <p:nvPr/>
            </p:nvSpPr>
            <p:spPr>
              <a:xfrm>
                <a:off x="7914279" y="1650317"/>
                <a:ext cx="2422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=1.78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±0.29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CCD4BD7D-4641-4C88-A663-02D0348AB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279" y="1650317"/>
                <a:ext cx="2422689" cy="400110"/>
              </a:xfrm>
              <a:prstGeom prst="rect">
                <a:avLst/>
              </a:prstGeom>
              <a:blipFill>
                <a:blip r:embed="rId8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2420A6BE-C554-406C-B627-A013A2CCD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0712" y="2374482"/>
            <a:ext cx="1958419" cy="6297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40A1D8E-08DD-415B-9E57-4164F39DE8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" y="3913351"/>
            <a:ext cx="4991100" cy="285274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3E87EFA-D30A-48BF-8C2D-392286BE399D}"/>
              </a:ext>
            </a:extLst>
          </p:cNvPr>
          <p:cNvSpPr txBox="1"/>
          <p:nvPr/>
        </p:nvSpPr>
        <p:spPr>
          <a:xfrm>
            <a:off x="235464" y="3358097"/>
            <a:ext cx="5554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Arial Black" panose="020B0A04020102020204" pitchFamily="34" charset="0"/>
              </a:rPr>
              <a:t>Calibrated with </a:t>
            </a:r>
            <a:r>
              <a:rPr lang="en-US" altLang="zh-CN" sz="2200" dirty="0" err="1">
                <a:latin typeface="Arial Black" panose="020B0A04020102020204" pitchFamily="34" charset="0"/>
              </a:rPr>
              <a:t>SNe</a:t>
            </a:r>
            <a:r>
              <a:rPr lang="en-US" altLang="zh-CN" sz="2200" dirty="0">
                <a:latin typeface="Arial Black" panose="020B0A04020102020204" pitchFamily="34" charset="0"/>
              </a:rPr>
              <a:t> </a:t>
            </a:r>
            <a:r>
              <a:rPr lang="en-US" altLang="zh-CN" sz="2200" dirty="0" err="1">
                <a:latin typeface="Arial Black" panose="020B0A04020102020204" pitchFamily="34" charset="0"/>
              </a:rPr>
              <a:t>Ia</a:t>
            </a:r>
            <a:endParaRPr lang="zh-CN" altLang="en-US" sz="2200" dirty="0">
              <a:latin typeface="Arial Black" panose="020B0A04020102020204" pitchFamily="34" charset="0"/>
            </a:endParaRPr>
          </a:p>
        </p:txBody>
      </p:sp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84F7A406-F6C7-4AFB-8085-CD9527FE0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025228"/>
              </p:ext>
            </p:extLst>
          </p:nvPr>
        </p:nvGraphicFramePr>
        <p:xfrm>
          <a:off x="5462530" y="4523171"/>
          <a:ext cx="6515365" cy="160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79">
                  <a:extLst>
                    <a:ext uri="{9D8B030D-6E8A-4147-A177-3AD203B41FA5}">
                      <a16:colId xmlns:a16="http://schemas.microsoft.com/office/drawing/2014/main" val="1185693829"/>
                    </a:ext>
                  </a:extLst>
                </a:gridCol>
                <a:gridCol w="1524062">
                  <a:extLst>
                    <a:ext uri="{9D8B030D-6E8A-4147-A177-3AD203B41FA5}">
                      <a16:colId xmlns:a16="http://schemas.microsoft.com/office/drawing/2014/main" val="2546258877"/>
                    </a:ext>
                  </a:extLst>
                </a:gridCol>
                <a:gridCol w="1524062">
                  <a:extLst>
                    <a:ext uri="{9D8B030D-6E8A-4147-A177-3AD203B41FA5}">
                      <a16:colId xmlns:a16="http://schemas.microsoft.com/office/drawing/2014/main" val="118662228"/>
                    </a:ext>
                  </a:extLst>
                </a:gridCol>
                <a:gridCol w="1524062">
                  <a:extLst>
                    <a:ext uri="{9D8B030D-6E8A-4147-A177-3AD203B41FA5}">
                      <a16:colId xmlns:a16="http://schemas.microsoft.com/office/drawing/2014/main" val="3881223823"/>
                    </a:ext>
                  </a:extLst>
                </a:gridCol>
              </a:tblGrid>
              <a:tr h="411610"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altLang="zh-CN" sz="2000" dirty="0"/>
                        <a:t>Ω</a:t>
                      </a:r>
                      <a:r>
                        <a:rPr lang="en-US" altLang="zh-CN" sz="2000" baseline="-25000" dirty="0"/>
                        <a:t>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altLang="zh-CN" sz="2000" dirty="0"/>
                        <a:t>Ω</a:t>
                      </a:r>
                      <a:r>
                        <a:rPr lang="el-GR" altLang="zh-CN" sz="2000" baseline="-25000" dirty="0"/>
                        <a:t>Λ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w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70371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Flat </a:t>
                      </a:r>
                      <a:r>
                        <a:rPr lang="el-GR" altLang="zh-CN" sz="2000" dirty="0"/>
                        <a:t>Λ</a:t>
                      </a:r>
                      <a:r>
                        <a:rPr lang="en-US" altLang="zh-CN" sz="2000" dirty="0"/>
                        <a:t>CDM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0.39±0.17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zh-CN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83394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Non-flat </a:t>
                      </a:r>
                      <a:r>
                        <a:rPr lang="el-GR" altLang="zh-CN" sz="2000" dirty="0"/>
                        <a:t>Λ</a:t>
                      </a:r>
                      <a:r>
                        <a:rPr lang="en-US" altLang="zh-CN" sz="2000" dirty="0"/>
                        <a:t>CDM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0.33±0.17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0.35±0.30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-1</a:t>
                      </a:r>
                      <a:endParaRPr lang="zh-CN" alt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60634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Flat </a:t>
                      </a:r>
                      <a:r>
                        <a:rPr lang="en-US" altLang="zh-CN" sz="2000" dirty="0" err="1"/>
                        <a:t>wCDM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0.37±0.21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-0.97±0.60</a:t>
                      </a:r>
                      <a:endParaRPr lang="zh-CN" alt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49864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7E19B410-AE8E-4278-A05D-97328451EC78}"/>
                  </a:ext>
                </a:extLst>
              </p:cNvPr>
              <p:cNvSpPr/>
              <p:nvPr/>
            </p:nvSpPr>
            <p:spPr>
              <a:xfrm>
                <a:off x="374690" y="251953"/>
                <a:ext cx="6088270" cy="5618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Cosmology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relation</a:t>
                </a:r>
                <a:endParaRPr lang="zh-C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7E19B410-AE8E-4278-A05D-97328451E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90" y="251953"/>
                <a:ext cx="6088270" cy="561820"/>
              </a:xfrm>
              <a:prstGeom prst="rect">
                <a:avLst/>
              </a:prstGeom>
              <a:blipFill>
                <a:blip r:embed="rId11"/>
                <a:stretch>
                  <a:fillRect l="-2002" t="-10870" r="-801" b="-228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椭圆 23">
            <a:extLst>
              <a:ext uri="{FF2B5EF4-FFF2-40B4-BE49-F238E27FC236}">
                <a16:creationId xmlns:a16="http://schemas.microsoft.com/office/drawing/2014/main" id="{9512486F-520D-492A-8D9B-F123CC72054A}"/>
              </a:ext>
            </a:extLst>
          </p:cNvPr>
          <p:cNvSpPr/>
          <p:nvPr/>
        </p:nvSpPr>
        <p:spPr>
          <a:xfrm rot="18581758">
            <a:off x="595029" y="5265619"/>
            <a:ext cx="1442610" cy="6103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306F5C2-DF66-4C12-8A63-2058CE65FDAC}"/>
              </a:ext>
            </a:extLst>
          </p:cNvPr>
          <p:cNvSpPr txBox="1"/>
          <p:nvPr/>
        </p:nvSpPr>
        <p:spPr>
          <a:xfrm>
            <a:off x="1338219" y="5758680"/>
            <a:ext cx="33561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Calibrated by Pantheon sample</a:t>
            </a:r>
            <a:endParaRPr lang="zh-CN" alt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4405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F3C04B4B-60A6-420B-9729-B06126FCC715}"/>
              </a:ext>
            </a:extLst>
          </p:cNvPr>
          <p:cNvGrpSpPr/>
          <p:nvPr/>
        </p:nvGrpSpPr>
        <p:grpSpPr>
          <a:xfrm>
            <a:off x="431712" y="968849"/>
            <a:ext cx="5273279" cy="4613041"/>
            <a:chOff x="325348" y="416399"/>
            <a:chExt cx="5492261" cy="5268240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FEA8C96-46FE-47BE-BDEC-821530AEB56C}"/>
                </a:ext>
              </a:extLst>
            </p:cNvPr>
            <p:cNvGrpSpPr/>
            <p:nvPr/>
          </p:nvGrpSpPr>
          <p:grpSpPr>
            <a:xfrm>
              <a:off x="325348" y="416399"/>
              <a:ext cx="5492261" cy="5044816"/>
              <a:chOff x="325348" y="416399"/>
              <a:chExt cx="5492261" cy="5044816"/>
            </a:xfrm>
          </p:grpSpPr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341AE0C6-9B39-45D4-A7BB-E9C9494C3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2486" y="416399"/>
                <a:ext cx="5365123" cy="504481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文本框 29">
                    <a:extLst>
                      <a:ext uri="{FF2B5EF4-FFF2-40B4-BE49-F238E27FC236}">
                        <a16:creationId xmlns:a16="http://schemas.microsoft.com/office/drawing/2014/main" id="{7927C2D6-C1CC-4DAB-BB6D-140C70C2D07B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34809" y="2543690"/>
                    <a:ext cx="461914" cy="48083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3200" dirty="0"/>
                  </a:p>
                </p:txBody>
              </p:sp>
            </mc:Choice>
            <mc:Fallback xmlns="">
              <p:sp>
                <p:nvSpPr>
                  <p:cNvPr id="30" name="文本框 29">
                    <a:extLst>
                      <a:ext uri="{FF2B5EF4-FFF2-40B4-BE49-F238E27FC236}">
                        <a16:creationId xmlns:a16="http://schemas.microsoft.com/office/drawing/2014/main" id="{7927C2D6-C1CC-4DAB-BB6D-140C70C2D07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334809" y="2543690"/>
                    <a:ext cx="461914" cy="48083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31818" r="-1316" b="-454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9D5DA48-2D19-486C-AC22-803C9EE48D42}"/>
                    </a:ext>
                  </a:extLst>
                </p:cNvPr>
                <p:cNvSpPr txBox="1"/>
                <p:nvPr/>
              </p:nvSpPr>
              <p:spPr>
                <a:xfrm>
                  <a:off x="3004166" y="5157403"/>
                  <a:ext cx="461914" cy="52723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9D5DA48-2D19-486C-AC22-803C9EE48D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166" y="5157403"/>
                  <a:ext cx="461914" cy="527236"/>
                </a:xfrm>
                <a:prstGeom prst="rect">
                  <a:avLst/>
                </a:prstGeom>
                <a:blipFill>
                  <a:blip r:embed="rId7"/>
                  <a:stretch>
                    <a:fillRect l="-4167" r="-291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7C4E0D5-F817-4694-AF2F-959D35B7DC1B}"/>
              </a:ext>
            </a:extLst>
          </p:cNvPr>
          <p:cNvGrpSpPr/>
          <p:nvPr/>
        </p:nvGrpSpPr>
        <p:grpSpPr>
          <a:xfrm>
            <a:off x="5953532" y="968849"/>
            <a:ext cx="5110381" cy="4672200"/>
            <a:chOff x="6418337" y="416399"/>
            <a:chExt cx="5500285" cy="5231552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EDC9635C-D9B0-4323-8FBA-1527A333B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53499" y="416399"/>
              <a:ext cx="5365123" cy="50070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B35C3DF6-8B2D-4866-ABAA-EAD2E2169BEE}"/>
                    </a:ext>
                  </a:extLst>
                </p:cNvPr>
                <p:cNvSpPr txBox="1"/>
                <p:nvPr/>
              </p:nvSpPr>
              <p:spPr>
                <a:xfrm>
                  <a:off x="9187835" y="5131016"/>
                  <a:ext cx="461914" cy="51693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B35C3DF6-8B2D-4866-ABAA-EAD2E2169B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7835" y="5131016"/>
                  <a:ext cx="461914" cy="516935"/>
                </a:xfrm>
                <a:prstGeom prst="rect">
                  <a:avLst/>
                </a:prstGeom>
                <a:blipFill>
                  <a:blip r:embed="rId9"/>
                  <a:stretch>
                    <a:fillRect l="-4286" r="-328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22DF9500-5D04-432E-AD21-AB8AFE8D3E95}"/>
                    </a:ext>
                  </a:extLst>
                </p:cNvPr>
                <p:cNvSpPr txBox="1"/>
                <p:nvPr/>
              </p:nvSpPr>
              <p:spPr>
                <a:xfrm rot="16200000">
                  <a:off x="6435824" y="2535667"/>
                  <a:ext cx="461914" cy="4968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22DF9500-5D04-432E-AD21-AB8AFE8D3E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435824" y="2535667"/>
                  <a:ext cx="461914" cy="49688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AD2410F-97E0-4FDC-8555-CBBE0CB2D1DA}"/>
                  </a:ext>
                </a:extLst>
              </p:cNvPr>
              <p:cNvSpPr txBox="1"/>
              <p:nvPr/>
            </p:nvSpPr>
            <p:spPr>
              <a:xfrm>
                <a:off x="1852714" y="5581890"/>
                <a:ext cx="274551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0.289±0.008</m:t>
                      </m:r>
                    </m:oMath>
                  </m:oMathPara>
                </a14:m>
                <a:endParaRPr lang="en-US" altLang="zh-C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0.710±0.006</m:t>
                      </m:r>
                    </m:oMath>
                  </m:oMathPara>
                </a14:m>
                <a:endParaRPr lang="zh-CN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AD2410F-97E0-4FDC-8555-CBBE0CB2D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714" y="5581890"/>
                <a:ext cx="2745514" cy="830997"/>
              </a:xfrm>
              <a:prstGeom prst="rect">
                <a:avLst/>
              </a:prstGeom>
              <a:blipFill>
                <a:blip r:embed="rId11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4C714EBC-07EA-4E40-98E7-876B191859D4}"/>
                  </a:ext>
                </a:extLst>
              </p:cNvPr>
              <p:cNvSpPr txBox="1"/>
              <p:nvPr/>
            </p:nvSpPr>
            <p:spPr>
              <a:xfrm>
                <a:off x="7534827" y="5581890"/>
                <a:ext cx="274551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0.295±0.006</m:t>
                      </m:r>
                    </m:oMath>
                  </m:oMathPara>
                </a14:m>
                <a:endParaRPr lang="en-US" altLang="zh-C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zh-CN" altLang="en-US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zh-CN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1.015±0.015</m:t>
                      </m:r>
                    </m:oMath>
                  </m:oMathPara>
                </a14:m>
                <a:endParaRPr lang="zh-CN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4C714EBC-07EA-4E40-98E7-876B19185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4827" y="5581890"/>
                <a:ext cx="2745514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122BBA7E-06B9-457F-B836-DAC1582864DB}"/>
              </a:ext>
            </a:extLst>
          </p:cNvPr>
          <p:cNvSpPr txBox="1"/>
          <p:nvPr/>
        </p:nvSpPr>
        <p:spPr>
          <a:xfrm>
            <a:off x="4345286" y="6091662"/>
            <a:ext cx="3248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et al., 2021,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2359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34" name="文本占位符 3">
            <a:extLst>
              <a:ext uri="{FF2B5EF4-FFF2-40B4-BE49-F238E27FC236}">
                <a16:creationId xmlns:a16="http://schemas.microsoft.com/office/drawing/2014/main" id="{022449C5-7F44-4505-A60D-A663E611EC4E}"/>
              </a:ext>
            </a:extLst>
          </p:cNvPr>
          <p:cNvSpPr txBox="1">
            <a:spLocks/>
          </p:cNvSpPr>
          <p:nvPr/>
        </p:nvSpPr>
        <p:spPr>
          <a:xfrm>
            <a:off x="348900" y="602091"/>
            <a:ext cx="2293051" cy="718492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Outline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C327EE-D98A-4998-AFDA-D25FD713B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1849025"/>
            <a:ext cx="11015663" cy="376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¡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¡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of prompt GRBs</a:t>
            </a:r>
          </a:p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of GRBs with a plateau phase</a:t>
            </a:r>
          </a:p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b="1" i="1" dirty="0">
                <a:solidFill>
                  <a:srgbClr val="630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L-T-E</a:t>
            </a:r>
            <a:r>
              <a:rPr lang="en-US" altLang="zh-CN" b="1" dirty="0">
                <a:solidFill>
                  <a:srgbClr val="630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correlation as a redshift estimator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189" indent="-457189" eaLnBrk="1" hangingPunct="1">
              <a:lnSpc>
                <a:spcPct val="150000"/>
              </a:lnSpc>
              <a:buClr>
                <a:srgbClr val="6E0F6B"/>
              </a:buClr>
              <a:buFont typeface="+mj-lt"/>
              <a:buAutoNum type="arabicPeriod"/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zh-CN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7115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34" name="文本占位符 3">
            <a:extLst>
              <a:ext uri="{FF2B5EF4-FFF2-40B4-BE49-F238E27FC236}">
                <a16:creationId xmlns:a16="http://schemas.microsoft.com/office/drawing/2014/main" id="{022449C5-7F44-4505-A60D-A663E611EC4E}"/>
              </a:ext>
            </a:extLst>
          </p:cNvPr>
          <p:cNvSpPr txBox="1">
            <a:spLocks/>
          </p:cNvSpPr>
          <p:nvPr/>
        </p:nvSpPr>
        <p:spPr>
          <a:xfrm>
            <a:off x="2119312" y="602809"/>
            <a:ext cx="7953375" cy="718492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Redshift estimation from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Dainotti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relation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8A83649-8915-4DB5-A5D3-7608D259F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78" y="1459031"/>
            <a:ext cx="6847496" cy="437979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E6B9F63-3AB2-44EF-8418-53F8370F3082}"/>
              </a:ext>
            </a:extLst>
          </p:cNvPr>
          <p:cNvSpPr txBox="1"/>
          <p:nvPr/>
        </p:nvSpPr>
        <p:spPr>
          <a:xfrm>
            <a:off x="7382474" y="5133782"/>
            <a:ext cx="3248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Dainotti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2011,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057B1A-06B2-4318-B000-A41785709CEC}"/>
              </a:ext>
            </a:extLst>
          </p:cNvPr>
          <p:cNvSpPr txBox="1"/>
          <p:nvPr/>
        </p:nvSpPr>
        <p:spPr>
          <a:xfrm>
            <a:off x="7225695" y="3131224"/>
            <a:ext cx="4499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Suffer from large uncertainties and intrinsic scatter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FE12A62-8957-41D1-BDD1-4BA7529171CB}"/>
              </a:ext>
            </a:extLst>
          </p:cNvPr>
          <p:cNvSpPr/>
          <p:nvPr/>
        </p:nvSpPr>
        <p:spPr>
          <a:xfrm>
            <a:off x="5700687" y="55338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Dainotti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2019, Gamma-ray burst correlations: </a:t>
            </a:r>
            <a:r>
              <a:rPr lang="en-US" altLang="zh-CN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 and open questions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(Chapter 9). </a:t>
            </a:r>
            <a:r>
              <a:rPr lang="en-US" altLang="zh-CN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IoP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Publishing.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(BOOK)</a:t>
            </a:r>
            <a:endParaRPr lang="en-US" altLang="zh-CN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445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占位符 3">
                <a:extLst>
                  <a:ext uri="{FF2B5EF4-FFF2-40B4-BE49-F238E27FC236}">
                    <a16:creationId xmlns:a16="http://schemas.microsoft.com/office/drawing/2014/main" id="{022449C5-7F44-4505-A60D-A663E611EC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5312" y="373165"/>
                <a:ext cx="7953375" cy="718492"/>
              </a:xfrm>
              <a:prstGeom prst="roundRect">
                <a:avLst>
                  <a:gd name="adj" fmla="val 50000"/>
                </a:avLst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377">
                  <a:buNone/>
                  <a:defRPr/>
                </a:pPr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zh-CN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𝒊𝒔𝒐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correlation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 </a:t>
                </a:r>
                <a:endParaRPr lang="zh-CN" altLang="en-US" b="1" dirty="0">
                  <a:solidFill>
                    <a:srgbClr val="FF0000"/>
                  </a:solidFill>
                  <a:latin typeface="Arial Black" panose="020B0A040201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文本占位符 3">
                <a:extLst>
                  <a:ext uri="{FF2B5EF4-FFF2-40B4-BE49-F238E27FC236}">
                    <a16:creationId xmlns:a16="http://schemas.microsoft.com/office/drawing/2014/main" id="{022449C5-7F44-4505-A60D-A663E611E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12" y="373165"/>
                <a:ext cx="7953375" cy="718492"/>
              </a:xfrm>
              <a:prstGeom prst="roundRect">
                <a:avLst>
                  <a:gd name="adj" fmla="val 50000"/>
                </a:avLst>
              </a:prstGeom>
              <a:blipFill>
                <a:blip r:embed="rId5"/>
                <a:stretch>
                  <a:fillRect l="-307" b="-50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898D8744-66C2-48A7-8B2E-7474C5D07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874" y="1151376"/>
            <a:ext cx="6385684" cy="485077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A1EC034-E304-4134-8AAB-5DE93C7F3B10}"/>
              </a:ext>
            </a:extLst>
          </p:cNvPr>
          <p:cNvSpPr txBox="1"/>
          <p:nvPr/>
        </p:nvSpPr>
        <p:spPr>
          <a:xfrm>
            <a:off x="4542252" y="4716779"/>
            <a:ext cx="237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GRBs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DEE98CA-791A-4B01-9731-C4596381AA7C}"/>
              </a:ext>
            </a:extLst>
          </p:cNvPr>
          <p:cNvSpPr txBox="1"/>
          <p:nvPr/>
        </p:nvSpPr>
        <p:spPr>
          <a:xfrm>
            <a:off x="8160656" y="6284780"/>
            <a:ext cx="3248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&amp; Huang, 2012, A&amp;A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2E61322-90D7-4585-918C-809DB0F02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2269" y="1544014"/>
            <a:ext cx="4376851" cy="31727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0303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B2264E-2E19-4EBF-90D6-4B992ED7C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54" y="845955"/>
            <a:ext cx="4187850" cy="30514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B325E0F-5B58-4B13-9F13-54BAD3FD76DD}"/>
              </a:ext>
            </a:extLst>
          </p:cNvPr>
          <p:cNvSpPr txBox="1"/>
          <p:nvPr/>
        </p:nvSpPr>
        <p:spPr>
          <a:xfrm>
            <a:off x="69515" y="6049607"/>
            <a:ext cx="3248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Tang et al., 2019,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ApJS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CC3983C-D39E-4800-8221-41E779151D05}"/>
              </a:ext>
            </a:extLst>
          </p:cNvPr>
          <p:cNvSpPr txBox="1"/>
          <p:nvPr/>
        </p:nvSpPr>
        <p:spPr>
          <a:xfrm>
            <a:off x="8886362" y="2914650"/>
            <a:ext cx="2210263" cy="47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 GRBs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8B70B0C-0D67-4F26-9126-8722D8606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88" y="591210"/>
            <a:ext cx="6648499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E64E904-3476-4AE2-BF1E-1F91A44C7993}"/>
              </a:ext>
            </a:extLst>
          </p:cNvPr>
          <p:cNvSpPr/>
          <p:nvPr/>
        </p:nvSpPr>
        <p:spPr>
          <a:xfrm>
            <a:off x="186451" y="3047671"/>
            <a:ext cx="3749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rial Black" panose="020B0A04020102020204" pitchFamily="34" charset="0"/>
              </a:rPr>
              <a:t>Sample Selection criteria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13DDD17-8B28-4C77-A29B-F1F934BCD6D8}"/>
              </a:ext>
            </a:extLst>
          </p:cNvPr>
          <p:cNvSpPr txBox="1"/>
          <p:nvPr/>
        </p:nvSpPr>
        <p:spPr>
          <a:xfrm>
            <a:off x="336711" y="3447781"/>
            <a:ext cx="7335657" cy="184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slope of the plateau is in the range of -1 to 1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Abundant data points are available in the plateau phase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redshift of these GRBs should well defined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CB894DB-CC9E-4ECE-9557-9754C8A50B41}"/>
              </a:ext>
            </a:extLst>
          </p:cNvPr>
          <p:cNvGrpSpPr/>
          <p:nvPr/>
        </p:nvGrpSpPr>
        <p:grpSpPr>
          <a:xfrm>
            <a:off x="6862287" y="4006939"/>
            <a:ext cx="5329713" cy="2657779"/>
            <a:chOff x="6862287" y="4006939"/>
            <a:chExt cx="5329713" cy="265777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37B47C7-63B4-4CFC-852E-0E14DC2D6F6D}"/>
                </a:ext>
              </a:extLst>
            </p:cNvPr>
            <p:cNvGrpSpPr/>
            <p:nvPr/>
          </p:nvGrpSpPr>
          <p:grpSpPr>
            <a:xfrm>
              <a:off x="6862287" y="4006939"/>
              <a:ext cx="5205888" cy="2657779"/>
              <a:chOff x="6862287" y="4006939"/>
              <a:chExt cx="5205888" cy="2657779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005244F0-E3F9-4E50-9417-C947FF455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2287" y="4006939"/>
                <a:ext cx="2649448" cy="2657779"/>
              </a:xfrm>
              <a:prstGeom prst="rect">
                <a:avLst/>
              </a:prstGeom>
            </p:spPr>
          </p:pic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A8BA43A-B50D-4A04-9F3B-62244E12A2B1}"/>
                  </a:ext>
                </a:extLst>
              </p:cNvPr>
              <p:cNvSpPr txBox="1"/>
              <p:nvPr/>
            </p:nvSpPr>
            <p:spPr>
              <a:xfrm>
                <a:off x="9548566" y="4646635"/>
                <a:ext cx="2519609" cy="880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Arial Black" panose="020B0A04020102020204" pitchFamily="34" charset="0"/>
                  </a:rPr>
                  <a:t>Energy injection from a magnetar?</a:t>
                </a:r>
                <a:endParaRPr lang="zh-CN" altLang="en-US" dirty="0"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3584AB7-588A-4D4D-BD4C-D8CDF9219B00}"/>
                </a:ext>
              </a:extLst>
            </p:cNvPr>
            <p:cNvSpPr txBox="1"/>
            <p:nvPr/>
          </p:nvSpPr>
          <p:spPr>
            <a:xfrm>
              <a:off x="9579517" y="5952923"/>
              <a:ext cx="261248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http://www.eso.org/public/images/eso1527a/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103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B325E0F-5B58-4B13-9F13-54BAD3FD76DD}"/>
              </a:ext>
            </a:extLst>
          </p:cNvPr>
          <p:cNvSpPr txBox="1"/>
          <p:nvPr/>
        </p:nvSpPr>
        <p:spPr>
          <a:xfrm>
            <a:off x="8414354" y="5672028"/>
            <a:ext cx="3248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 et al., 2023,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CA4E7CF-6B2E-411E-822B-37BAFCFB8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29" y="413621"/>
            <a:ext cx="6986572" cy="1581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55440DA-21A5-41EF-AB6D-42B610B13E36}"/>
              </a:ext>
            </a:extLst>
          </p:cNvPr>
          <p:cNvSpPr txBox="1"/>
          <p:nvPr/>
        </p:nvSpPr>
        <p:spPr>
          <a:xfrm>
            <a:off x="576759" y="3728859"/>
            <a:ext cx="7590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Starting Sample (210 GRBs with redshifts)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Sample (130 GRBs without redshifts)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D0D5AB0-9D63-4861-8587-6BF4F76B2BA1}"/>
              </a:ext>
            </a:extLst>
          </p:cNvPr>
          <p:cNvSpPr txBox="1"/>
          <p:nvPr/>
        </p:nvSpPr>
        <p:spPr>
          <a:xfrm>
            <a:off x="131428" y="2933592"/>
            <a:ext cx="2938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Two samples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C390DA2-6791-4F5F-AE39-6A99A04A9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388" y="1544014"/>
            <a:ext cx="4470732" cy="32408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8494C81-2C68-4831-8C3C-14489CF12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7688" y="4789734"/>
            <a:ext cx="3741820" cy="757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087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156545" y="1"/>
            <a:ext cx="1677018" cy="1081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84B7973-CB3F-4923-9349-9AAB0E2F7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098" y="2352978"/>
            <a:ext cx="4421475" cy="30692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367F1E5-BACF-7433-D7BD-F1E93C50C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825" y="2378840"/>
            <a:ext cx="4009312" cy="29532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618374B-61F8-E448-CDF3-C2C5A6B84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3" y="2288673"/>
            <a:ext cx="4088277" cy="313355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ABC6525-DDAE-ACC2-7F68-4DEAAD919D51}"/>
              </a:ext>
            </a:extLst>
          </p:cNvPr>
          <p:cNvSpPr txBox="1"/>
          <p:nvPr/>
        </p:nvSpPr>
        <p:spPr>
          <a:xfrm>
            <a:off x="385452" y="701862"/>
            <a:ext cx="873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Fitting results and relevant parameters of two samples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3B939FC-065E-4B6E-8447-E2CB5BDAFB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413756" y="51718"/>
            <a:ext cx="2621699" cy="13002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98DC4D5-61F7-462D-B5B9-5740BA335A09}"/>
              </a:ext>
            </a:extLst>
          </p:cNvPr>
          <p:cNvSpPr txBox="1"/>
          <p:nvPr/>
        </p:nvSpPr>
        <p:spPr>
          <a:xfrm>
            <a:off x="8414354" y="5672028"/>
            <a:ext cx="3248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 et al., 2023,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078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156545" y="1"/>
            <a:ext cx="1677018" cy="1081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ABC6525-DDAE-ACC2-7F68-4DEAAD919D51}"/>
              </a:ext>
            </a:extLst>
          </p:cNvPr>
          <p:cNvSpPr txBox="1"/>
          <p:nvPr/>
        </p:nvSpPr>
        <p:spPr>
          <a:xfrm>
            <a:off x="385452" y="701862"/>
            <a:ext cx="873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Fitting results and relevant parameters of two samples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3B939FC-065E-4B6E-8447-E2CB5BDAFB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413756" y="51718"/>
            <a:ext cx="2621699" cy="13002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74B400-D8E7-4684-9F34-9E4DC8298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39" y="2156125"/>
            <a:ext cx="4635483" cy="35922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4C5F458-43E4-40B8-A0B1-E9496A09F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5618" y="2188209"/>
            <a:ext cx="4789034" cy="365646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60B6110-FB8E-4551-8866-97168DF9268E}"/>
              </a:ext>
            </a:extLst>
          </p:cNvPr>
          <p:cNvSpPr txBox="1"/>
          <p:nvPr/>
        </p:nvSpPr>
        <p:spPr>
          <a:xfrm>
            <a:off x="4309079" y="5919678"/>
            <a:ext cx="3248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 et al., 2023,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565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156545" y="0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8996753-B3BB-3C2A-9300-4884C0F3C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71" y="2044265"/>
            <a:ext cx="5096481" cy="37404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CB071A0-80E2-3122-590D-4D12801FB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71" y="1487286"/>
            <a:ext cx="5303314" cy="4342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EDF485A-8817-8AD9-C367-C1B09EFB3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5171" y="5258741"/>
            <a:ext cx="6703325" cy="14605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7BA32EA-4665-CBFE-1A38-21026A57F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7172" y="1328851"/>
            <a:ext cx="5045227" cy="37404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66B06E7-7A72-4A48-8FBD-97F44690AF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413756" y="51718"/>
            <a:ext cx="2621699" cy="130028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8A666D-BABE-47C0-BDAC-B272F817A5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9534" y="5907504"/>
            <a:ext cx="3344486" cy="4062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48887AFA-9C72-4C8A-ABD9-BA633B076877}"/>
                  </a:ext>
                </a:extLst>
              </p:cNvPr>
              <p:cNvSpPr txBox="1"/>
              <p:nvPr/>
            </p:nvSpPr>
            <p:spPr>
              <a:xfrm>
                <a:off x="215171" y="436921"/>
                <a:ext cx="8731296" cy="558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 updated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zh-CN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𝒊𝒔𝒐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correlation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endParaRPr lang="zh-C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48887AFA-9C72-4C8A-ABD9-BA633B076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71" y="436921"/>
                <a:ext cx="8731296" cy="558102"/>
              </a:xfrm>
              <a:prstGeom prst="rect">
                <a:avLst/>
              </a:prstGeom>
              <a:blipFill>
                <a:blip r:embed="rId10"/>
                <a:stretch>
                  <a:fillRect l="-1396" t="-12088" b="-24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4E2CE414-CCB5-45A7-BF9C-DA70FEC8B266}"/>
              </a:ext>
            </a:extLst>
          </p:cNvPr>
          <p:cNvSpPr txBox="1"/>
          <p:nvPr/>
        </p:nvSpPr>
        <p:spPr>
          <a:xfrm>
            <a:off x="721514" y="2728313"/>
            <a:ext cx="2210263" cy="47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 GRBs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0CAC98E-036E-4E45-8642-BFE83ED0C482}"/>
              </a:ext>
            </a:extLst>
          </p:cNvPr>
          <p:cNvSpPr txBox="1"/>
          <p:nvPr/>
        </p:nvSpPr>
        <p:spPr>
          <a:xfrm>
            <a:off x="0" y="6335504"/>
            <a:ext cx="3248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 et al., 2023,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00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C518418-D100-4410-9C4B-D86A019BD329}"/>
              </a:ext>
            </a:extLst>
          </p:cNvPr>
          <p:cNvGrpSpPr/>
          <p:nvPr/>
        </p:nvGrpSpPr>
        <p:grpSpPr>
          <a:xfrm>
            <a:off x="173217" y="1215631"/>
            <a:ext cx="2679523" cy="1594244"/>
            <a:chOff x="7284747" y="543573"/>
            <a:chExt cx="1872986" cy="127555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187367B-91AB-428B-90EA-F5265AEA6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100" b="12492"/>
            <a:stretch/>
          </p:blipFill>
          <p:spPr>
            <a:xfrm>
              <a:off x="7342347" y="912905"/>
              <a:ext cx="1757786" cy="9062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6243516-74D6-4082-ADF4-5A4EB0C2E20E}"/>
                </a:ext>
              </a:extLst>
            </p:cNvPr>
            <p:cNvSpPr txBox="1"/>
            <p:nvPr/>
          </p:nvSpPr>
          <p:spPr>
            <a:xfrm>
              <a:off x="7284747" y="543573"/>
              <a:ext cx="1872986" cy="3693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6E0F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Merger</a:t>
              </a:r>
              <a:endParaRPr lang="zh-CN" altLang="en-US" sz="2400" b="1" dirty="0">
                <a:solidFill>
                  <a:srgbClr val="6E0F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78749F9-E14C-43A2-8C2C-CB4FF4439D47}"/>
              </a:ext>
            </a:extLst>
          </p:cNvPr>
          <p:cNvGrpSpPr/>
          <p:nvPr/>
        </p:nvGrpSpPr>
        <p:grpSpPr>
          <a:xfrm>
            <a:off x="398403" y="3846373"/>
            <a:ext cx="2371932" cy="1924584"/>
            <a:chOff x="7461323" y="3329480"/>
            <a:chExt cx="1638810" cy="125149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675236C-4480-4096-BA35-87B12DCA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1323" y="3657640"/>
              <a:ext cx="1638810" cy="9233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251854B-B324-4442-9107-B8273546193D}"/>
                </a:ext>
              </a:extLst>
            </p:cNvPr>
            <p:cNvSpPr txBox="1"/>
            <p:nvPr/>
          </p:nvSpPr>
          <p:spPr>
            <a:xfrm>
              <a:off x="7585797" y="3329480"/>
              <a:ext cx="1410890" cy="300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1800" b="1">
                  <a:solidFill>
                    <a:srgbClr val="702C07"/>
                  </a:solidFill>
                </a:defRPr>
              </a:lvl1pPr>
            </a:lstStyle>
            <a:p>
              <a:r>
                <a:rPr lang="en-US" altLang="zh-CN" sz="2400" dirty="0">
                  <a:solidFill>
                    <a:srgbClr val="6E0F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Collapsar</a:t>
              </a:r>
              <a:endParaRPr lang="zh-CN" altLang="en-US" dirty="0">
                <a:solidFill>
                  <a:srgbClr val="6E0F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B9E02B19-68C1-4B92-A38E-73322937116C}"/>
              </a:ext>
            </a:extLst>
          </p:cNvPr>
          <p:cNvSpPr txBox="1"/>
          <p:nvPr/>
        </p:nvSpPr>
        <p:spPr>
          <a:xfrm>
            <a:off x="3824253" y="251583"/>
            <a:ext cx="5790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overall picture of GRBs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5D0E94-7AD9-4366-A08C-CF0FB3418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0874" y="1060889"/>
            <a:ext cx="7890791" cy="512083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5ABC77D-8D81-4653-96D6-447C1B59003B}"/>
              </a:ext>
            </a:extLst>
          </p:cNvPr>
          <p:cNvSpPr txBox="1"/>
          <p:nvPr/>
        </p:nvSpPr>
        <p:spPr>
          <a:xfrm>
            <a:off x="5104730" y="6266018"/>
            <a:ext cx="676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Gehrels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Piro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&amp; Leonard, 2002, SCIENTIFIC AMERICAN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44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798E7B5-C80C-4A67-9865-38B918F5A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73" y="579706"/>
            <a:ext cx="4733008" cy="58814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6B918FB-9127-40C2-A70C-F0996D48F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16" y="579706"/>
            <a:ext cx="4662728" cy="588146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FC88B58-44A7-463E-83D4-C8638E76060B}"/>
              </a:ext>
            </a:extLst>
          </p:cNvPr>
          <p:cNvSpPr txBox="1"/>
          <p:nvPr/>
        </p:nvSpPr>
        <p:spPr>
          <a:xfrm>
            <a:off x="9159240" y="6457890"/>
            <a:ext cx="3248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 et al., 2023,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9985D77-922D-40E6-B493-CC178DEF37D8}"/>
              </a:ext>
            </a:extLst>
          </p:cNvPr>
          <p:cNvSpPr/>
          <p:nvPr/>
        </p:nvSpPr>
        <p:spPr>
          <a:xfrm>
            <a:off x="2485235" y="57974"/>
            <a:ext cx="6821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dvOTf9433e2d"/>
              </a:rPr>
              <a:t>Pseudo redshift of the 130 GRBs in the Target Sample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30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156545" y="0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66B06E7-7A72-4A48-8FBD-97F44690AF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413756" y="51718"/>
            <a:ext cx="2621699" cy="130028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292A9F2-55E5-458D-9B52-1EFCCA4FF4DE}"/>
              </a:ext>
            </a:extLst>
          </p:cNvPr>
          <p:cNvSpPr txBox="1"/>
          <p:nvPr/>
        </p:nvSpPr>
        <p:spPr>
          <a:xfrm>
            <a:off x="510446" y="385879"/>
            <a:ext cx="873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Parameter distributions of the Starting/Target samples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9F368A1-83D2-4329-BB18-2309C2B93662}"/>
              </a:ext>
            </a:extLst>
          </p:cNvPr>
          <p:cNvGrpSpPr/>
          <p:nvPr/>
        </p:nvGrpSpPr>
        <p:grpSpPr>
          <a:xfrm>
            <a:off x="2032512" y="1071798"/>
            <a:ext cx="7454393" cy="5439388"/>
            <a:chOff x="1745191" y="1063262"/>
            <a:chExt cx="7995766" cy="573533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4CF314D-71A4-4A0C-B35D-6CAE4732C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5191" y="1063262"/>
              <a:ext cx="7995766" cy="29936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BDCBD4E2-F626-4E39-A034-0111B3705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3165" y="3973677"/>
              <a:ext cx="7897792" cy="2824917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B4AD7565-BB08-4410-9D07-6AA034CB8F7F}"/>
              </a:ext>
            </a:extLst>
          </p:cNvPr>
          <p:cNvSpPr txBox="1"/>
          <p:nvPr/>
        </p:nvSpPr>
        <p:spPr>
          <a:xfrm>
            <a:off x="8885842" y="6111076"/>
            <a:ext cx="3248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 et al., 2023,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75489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210048" y="51718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91B1AA-6433-AC9D-BB01-ECF5C3B1D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67" y="1699206"/>
            <a:ext cx="5291691" cy="41104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8368286-AD1A-D3DC-15B2-405F80783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9358" y="1699206"/>
            <a:ext cx="5546417" cy="42509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5D53017-364A-41C9-BC4A-88395867CA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413756" y="51718"/>
            <a:ext cx="2621699" cy="1300288"/>
          </a:xfrm>
          <a:prstGeom prst="rect">
            <a:avLst/>
          </a:prstGeom>
        </p:spPr>
      </p:pic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6820C428-4CC5-41A1-871F-B9A6E403DC5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553200" y="3556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6" name="Equation" r:id="rId8" imgW="914400" imgH="198720" progId="Equation.DSMT4">
                  <p:embed/>
                </p:oleObj>
              </mc:Choice>
              <mc:Fallback>
                <p:oleObj name="Equation" r:id="rId8" imgW="914400" imgH="19872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6820C428-4CC5-41A1-871F-B9A6E403DC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53200" y="3556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0AA786FC-92E2-4820-81BB-0849CAAB1063}"/>
              </a:ext>
            </a:extLst>
          </p:cNvPr>
          <p:cNvSpPr/>
          <p:nvPr/>
        </p:nvSpPr>
        <p:spPr>
          <a:xfrm>
            <a:off x="596241" y="586666"/>
            <a:ext cx="7632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correlations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two samples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E646383-7883-40D2-B5DB-DCE5D285BB77}"/>
              </a:ext>
            </a:extLst>
          </p:cNvPr>
          <p:cNvSpPr txBox="1"/>
          <p:nvPr/>
        </p:nvSpPr>
        <p:spPr>
          <a:xfrm>
            <a:off x="8485791" y="5950189"/>
            <a:ext cx="3248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 et al., 2023,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26568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156545" y="51718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5D53017-364A-41C9-BC4A-88395867CA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413756" y="51718"/>
            <a:ext cx="2621699" cy="1300288"/>
          </a:xfrm>
          <a:prstGeom prst="rect">
            <a:avLst/>
          </a:prstGeom>
        </p:spPr>
      </p:pic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7FE08E9F-A570-4401-81D5-6EFE31C9EF82}"/>
              </a:ext>
            </a:extLst>
          </p:cNvPr>
          <p:cNvSpPr txBox="1">
            <a:spLocks/>
          </p:cNvSpPr>
          <p:nvPr/>
        </p:nvSpPr>
        <p:spPr>
          <a:xfrm>
            <a:off x="-8193" y="117642"/>
            <a:ext cx="1922234" cy="851503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Summary</a:t>
            </a:r>
            <a:endParaRPr kumimoji="0" lang="zh-CN" altLang="en-US" sz="2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6F3FC84-7387-4045-BA43-5F058C04EBC8}"/>
                  </a:ext>
                </a:extLst>
              </p:cNvPr>
              <p:cNvSpPr txBox="1"/>
              <p:nvPr/>
            </p:nvSpPr>
            <p:spPr>
              <a:xfrm>
                <a:off x="800775" y="1275680"/>
                <a:ext cx="10224411" cy="3683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Our analytical derivation suggests that there should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 err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on-axis case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 err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~ </m:t>
                        </m:r>
                        <m:f>
                          <m:fPr>
                            <m:ctrlP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~</m:t>
                        </m:r>
                        <m:f>
                          <m:fPr>
                            <m:ctrlP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17</m:t>
                            </m:r>
                          </m:den>
                        </m:f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off-axis case.</a:t>
                </a: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use de-evolved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relation to constrain the cosmological parameter.</a:t>
                </a: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have collected 210 plateau GRBs and confirmed the </a:t>
                </a:r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L-T-E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correlation as</a:t>
                </a: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L-T-E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correlation supports that millisecond magnetar can serve as the central engine of plateau GRBs</a:t>
                </a: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tighter </a:t>
                </a:r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L-T-E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correlation could help improve the reliability of the derived pseudo-redshifts.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6F3FC84-7387-4045-BA43-5F058C04E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75" y="1275680"/>
                <a:ext cx="10224411" cy="3683124"/>
              </a:xfrm>
              <a:prstGeom prst="rect">
                <a:avLst/>
              </a:prstGeom>
              <a:blipFill>
                <a:blip r:embed="rId5"/>
                <a:stretch>
                  <a:fillRect l="-536" b="-2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638CB05E-E64C-4415-A150-C46493338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4399" y="3252456"/>
            <a:ext cx="2257989" cy="274275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8A0E9BA-97D4-4750-B330-0CA1D51C855A}"/>
              </a:ext>
            </a:extLst>
          </p:cNvPr>
          <p:cNvSpPr/>
          <p:nvPr/>
        </p:nvSpPr>
        <p:spPr>
          <a:xfrm>
            <a:off x="596241" y="586666"/>
            <a:ext cx="2040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66E7615-6B6A-4526-9A8A-F3E91981779B}"/>
              </a:ext>
            </a:extLst>
          </p:cNvPr>
          <p:cNvSpPr txBox="1"/>
          <p:nvPr/>
        </p:nvSpPr>
        <p:spPr>
          <a:xfrm>
            <a:off x="4282441" y="5213175"/>
            <a:ext cx="3413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0000FF"/>
                </a:solidFill>
              </a:rPr>
              <a:t>thank you</a:t>
            </a:r>
            <a:endParaRPr lang="zh-CN" altLang="en-US" sz="54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612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EF2FCBB-677D-49D6-A509-73561CA98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19" y="1417677"/>
            <a:ext cx="4980032" cy="43893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0E6116-1267-4EF7-87BA-19F134533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459" y="893804"/>
            <a:ext cx="5279780" cy="502902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F37EFDB-7D2B-4689-8518-F50CFDEE5D5A}"/>
              </a:ext>
            </a:extLst>
          </p:cNvPr>
          <p:cNvSpPr txBox="1"/>
          <p:nvPr/>
        </p:nvSpPr>
        <p:spPr>
          <a:xfrm>
            <a:off x="1295400" y="5922829"/>
            <a:ext cx="445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Piran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2004, Rev. Mod. Phys.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1B8749C-9549-4282-BB5B-5279441BC573}"/>
              </a:ext>
            </a:extLst>
          </p:cNvPr>
          <p:cNvSpPr txBox="1"/>
          <p:nvPr/>
        </p:nvSpPr>
        <p:spPr>
          <a:xfrm>
            <a:off x="7871743" y="5964200"/>
            <a:ext cx="3024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Briggs et al., 1999,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1B7C04B-DBC4-4389-B037-C881318E1BC9}"/>
              </a:ext>
            </a:extLst>
          </p:cNvPr>
          <p:cNvSpPr txBox="1"/>
          <p:nvPr/>
        </p:nvSpPr>
        <p:spPr>
          <a:xfrm>
            <a:off x="862013" y="251583"/>
            <a:ext cx="7877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Prompt light curve and spectrum of GRBs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6436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1B7C04B-DBC4-4389-B037-C881318E1BC9}"/>
              </a:ext>
            </a:extLst>
          </p:cNvPr>
          <p:cNvSpPr txBox="1"/>
          <p:nvPr/>
        </p:nvSpPr>
        <p:spPr>
          <a:xfrm>
            <a:off x="862013" y="251583"/>
            <a:ext cx="8780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correlations of prompt GRB emissions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3DC9EB3B-47F5-4484-BEBA-AD482BE8B6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543063"/>
              </p:ext>
            </p:extLst>
          </p:nvPr>
        </p:nvGraphicFramePr>
        <p:xfrm>
          <a:off x="6134100" y="3314701"/>
          <a:ext cx="914400" cy="19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4100" y="3314701"/>
                        <a:ext cx="914400" cy="198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组合 5">
            <a:extLst>
              <a:ext uri="{FF2B5EF4-FFF2-40B4-BE49-F238E27FC236}">
                <a16:creationId xmlns:a16="http://schemas.microsoft.com/office/drawing/2014/main" id="{956E25EF-DBEE-46A6-9EB6-F83D8ADE5434}"/>
              </a:ext>
            </a:extLst>
          </p:cNvPr>
          <p:cNvGrpSpPr/>
          <p:nvPr/>
        </p:nvGrpSpPr>
        <p:grpSpPr>
          <a:xfrm>
            <a:off x="909083" y="1275019"/>
            <a:ext cx="6739492" cy="469647"/>
            <a:chOff x="3035594" y="1956391"/>
            <a:chExt cx="5496481" cy="469647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18B190F-93B8-43E7-960F-5AB4247EBA68}"/>
                </a:ext>
              </a:extLst>
            </p:cNvPr>
            <p:cNvSpPr txBox="1"/>
            <p:nvPr/>
          </p:nvSpPr>
          <p:spPr>
            <a:xfrm>
              <a:off x="3035594" y="1956391"/>
              <a:ext cx="5496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   correlation </a:t>
              </a:r>
              <a:r>
                <a:rPr lang="en-US" altLang="zh-CN" sz="2400" dirty="0">
                  <a:latin typeface="Arial Black" panose="020B0A04020102020204" pitchFamily="34" charset="0"/>
                  <a:cs typeface="Times New Roman" panose="02020603050405020304" pitchFamily="18" charset="0"/>
                </a:rPr>
                <a:t>(Amati relation)</a:t>
              </a:r>
              <a:endParaRPr lang="zh-CN" altLang="en-US" sz="2400" dirty="0">
                <a:latin typeface="Arial Black" panose="020B0A0402010202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对象 4">
              <a:extLst>
                <a:ext uri="{FF2B5EF4-FFF2-40B4-BE49-F238E27FC236}">
                  <a16:creationId xmlns:a16="http://schemas.microsoft.com/office/drawing/2014/main" id="{20C7C440-C2A8-4977-948E-2C4DB58AE6B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2289699"/>
                </p:ext>
              </p:extLst>
            </p:nvPr>
          </p:nvGraphicFramePr>
          <p:xfrm>
            <a:off x="3125551" y="1978363"/>
            <a:ext cx="1186665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7" name="Equation" r:id="rId8" imgW="1185967" imgH="447770" progId="Equation.DSMT4">
                    <p:embed/>
                  </p:oleObj>
                </mc:Choice>
                <mc:Fallback>
                  <p:oleObj name="Equation" r:id="rId8" imgW="1185967" imgH="44777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125551" y="1978363"/>
                          <a:ext cx="1186665" cy="447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56E6AAB-61BC-4FD2-BB0B-43860BB8D8C9}"/>
              </a:ext>
            </a:extLst>
          </p:cNvPr>
          <p:cNvGrpSpPr/>
          <p:nvPr/>
        </p:nvGrpSpPr>
        <p:grpSpPr>
          <a:xfrm>
            <a:off x="952521" y="2272143"/>
            <a:ext cx="6010253" cy="484941"/>
            <a:chOff x="3141317" y="1913529"/>
            <a:chExt cx="5979407" cy="484941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AA766C1-6348-4890-BEA7-61CD59A762C2}"/>
                </a:ext>
              </a:extLst>
            </p:cNvPr>
            <p:cNvSpPr txBox="1"/>
            <p:nvPr/>
          </p:nvSpPr>
          <p:spPr>
            <a:xfrm>
              <a:off x="3141317" y="1913529"/>
              <a:ext cx="59794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correlation </a:t>
              </a:r>
              <a:r>
                <a:rPr lang="en-US" altLang="zh-CN" sz="2400" dirty="0">
                  <a:latin typeface="Arial Black" panose="020B0A04020102020204" pitchFamily="34" charset="0"/>
                  <a:cs typeface="Times New Roman" panose="02020603050405020304" pitchFamily="18" charset="0"/>
                </a:rPr>
                <a:t>(</a:t>
              </a:r>
              <a:r>
                <a:rPr lang="en-US" altLang="zh-CN" sz="2400" dirty="0" err="1">
                  <a:latin typeface="Arial Black" panose="020B0A04020102020204" pitchFamily="34" charset="0"/>
                  <a:cs typeface="Times New Roman" panose="02020603050405020304" pitchFamily="18" charset="0"/>
                </a:rPr>
                <a:t>Yonetoku</a:t>
              </a:r>
              <a:r>
                <a:rPr lang="en-US" altLang="zh-CN" sz="2400" dirty="0">
                  <a:latin typeface="Arial Black" panose="020B0A04020102020204" pitchFamily="34" charset="0"/>
                  <a:cs typeface="Times New Roman" panose="02020603050405020304" pitchFamily="18" charset="0"/>
                </a:rPr>
                <a:t> relation)</a:t>
              </a:r>
              <a:endParaRPr lang="zh-CN" altLang="en-US" sz="2400" dirty="0">
                <a:latin typeface="Arial Black" panose="020B0A0402010202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3" name="对象 12">
              <a:extLst>
                <a:ext uri="{FF2B5EF4-FFF2-40B4-BE49-F238E27FC236}">
                  <a16:creationId xmlns:a16="http://schemas.microsoft.com/office/drawing/2014/main" id="{332110B6-35F7-48FA-9572-A444AB5AD2E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464442"/>
                </p:ext>
              </p:extLst>
            </p:nvPr>
          </p:nvGraphicFramePr>
          <p:xfrm>
            <a:off x="3141318" y="1950795"/>
            <a:ext cx="1153204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8" name="Equation" r:id="rId10" imgW="622080" imgH="241200" progId="Equation.DSMT4">
                    <p:embed/>
                  </p:oleObj>
                </mc:Choice>
                <mc:Fallback>
                  <p:oleObj name="Equation" r:id="rId10" imgW="622080" imgH="241200" progId="Equation.DSMT4">
                    <p:embed/>
                    <p:pic>
                      <p:nvPicPr>
                        <p:cNvPr id="5" name="对象 4">
                          <a:extLst>
                            <a:ext uri="{FF2B5EF4-FFF2-40B4-BE49-F238E27FC236}">
                              <a16:creationId xmlns:a16="http://schemas.microsoft.com/office/drawing/2014/main" id="{20C7C440-C2A8-4977-948E-2C4DB58AE6B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141318" y="1950795"/>
                          <a:ext cx="1153204" cy="447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D56CA3C-FEC9-4825-BC7B-CA6277A9B3D8}"/>
              </a:ext>
            </a:extLst>
          </p:cNvPr>
          <p:cNvGrpSpPr/>
          <p:nvPr/>
        </p:nvGrpSpPr>
        <p:grpSpPr>
          <a:xfrm>
            <a:off x="962048" y="3267283"/>
            <a:ext cx="5581627" cy="465933"/>
            <a:chOff x="3011923" y="1956391"/>
            <a:chExt cx="6409056" cy="465933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26E834B-C582-404E-BE48-103256950887}"/>
                </a:ext>
              </a:extLst>
            </p:cNvPr>
            <p:cNvSpPr txBox="1"/>
            <p:nvPr/>
          </p:nvSpPr>
          <p:spPr>
            <a:xfrm>
              <a:off x="3035594" y="1956391"/>
              <a:ext cx="63853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correlation </a:t>
              </a:r>
              <a:r>
                <a:rPr lang="en-US" altLang="zh-CN" sz="2400" dirty="0">
                  <a:latin typeface="Arial Black" panose="020B0A04020102020204" pitchFamily="34" charset="0"/>
                  <a:cs typeface="Times New Roman" panose="02020603050405020304" pitchFamily="18" charset="0"/>
                </a:rPr>
                <a:t>(</a:t>
              </a:r>
              <a:r>
                <a:rPr lang="en-US" altLang="zh-CN" sz="2400" dirty="0" err="1">
                  <a:latin typeface="Arial Black" panose="020B0A04020102020204" pitchFamily="34" charset="0"/>
                  <a:cs typeface="Times New Roman" panose="02020603050405020304" pitchFamily="18" charset="0"/>
                </a:rPr>
                <a:t>Ghirlanda</a:t>
              </a:r>
              <a:r>
                <a:rPr lang="en-US" altLang="zh-CN" sz="2400" dirty="0">
                  <a:latin typeface="Arial Black" panose="020B0A04020102020204" pitchFamily="34" charset="0"/>
                  <a:cs typeface="Times New Roman" panose="02020603050405020304" pitchFamily="18" charset="0"/>
                </a:rPr>
                <a:t> relation)</a:t>
              </a:r>
              <a:endParaRPr lang="zh-CN" altLang="en-US" sz="2400" dirty="0">
                <a:latin typeface="Arial Black" panose="020B0A0402010202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7" name="对象 16">
              <a:extLst>
                <a:ext uri="{FF2B5EF4-FFF2-40B4-BE49-F238E27FC236}">
                  <a16:creationId xmlns:a16="http://schemas.microsoft.com/office/drawing/2014/main" id="{728A4B34-FE80-4080-9105-619B90C66D4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8377598"/>
                </p:ext>
              </p:extLst>
            </p:nvPr>
          </p:nvGraphicFramePr>
          <p:xfrm>
            <a:off x="3011923" y="1974318"/>
            <a:ext cx="944228" cy="4480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9" name="Equation" r:id="rId12" imgW="507960" imgH="241200" progId="Equation.DSMT4">
                    <p:embed/>
                  </p:oleObj>
                </mc:Choice>
                <mc:Fallback>
                  <p:oleObj name="Equation" r:id="rId12" imgW="507960" imgH="241200" progId="Equation.DSMT4">
                    <p:embed/>
                    <p:pic>
                      <p:nvPicPr>
                        <p:cNvPr id="5" name="对象 4">
                          <a:extLst>
                            <a:ext uri="{FF2B5EF4-FFF2-40B4-BE49-F238E27FC236}">
                              <a16:creationId xmlns:a16="http://schemas.microsoft.com/office/drawing/2014/main" id="{20C7C440-C2A8-4977-948E-2C4DB58AE6B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011923" y="1974318"/>
                          <a:ext cx="944228" cy="4480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8A05ECF-5938-45CF-8D1D-7C5D05A815A5}"/>
              </a:ext>
            </a:extLst>
          </p:cNvPr>
          <p:cNvGrpSpPr/>
          <p:nvPr/>
        </p:nvGrpSpPr>
        <p:grpSpPr>
          <a:xfrm>
            <a:off x="931867" y="4252313"/>
            <a:ext cx="6292846" cy="484788"/>
            <a:chOff x="3106645" y="1913529"/>
            <a:chExt cx="6804913" cy="484788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964FA67-C932-4777-9D1F-42FDE50F43E6}"/>
                </a:ext>
              </a:extLst>
            </p:cNvPr>
            <p:cNvSpPr txBox="1"/>
            <p:nvPr/>
          </p:nvSpPr>
          <p:spPr>
            <a:xfrm>
              <a:off x="3141318" y="1913529"/>
              <a:ext cx="6770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correlation </a:t>
              </a:r>
              <a:r>
                <a:rPr lang="en-US" altLang="zh-CN" sz="2400" dirty="0">
                  <a:latin typeface="Arial Black" panose="020B0A04020102020204" pitchFamily="34" charset="0"/>
                  <a:cs typeface="Times New Roman" panose="02020603050405020304" pitchFamily="18" charset="0"/>
                </a:rPr>
                <a:t>(Norris relation)</a:t>
              </a:r>
              <a:endParaRPr lang="zh-CN" altLang="en-US" sz="2400" dirty="0">
                <a:latin typeface="Arial Black" panose="020B0A0402010202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3" name="对象 22">
              <a:extLst>
                <a:ext uri="{FF2B5EF4-FFF2-40B4-BE49-F238E27FC236}">
                  <a16:creationId xmlns:a16="http://schemas.microsoft.com/office/drawing/2014/main" id="{9BBEB4E6-3619-4502-808A-D75820B959A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9974429"/>
                </p:ext>
              </p:extLst>
            </p:nvPr>
          </p:nvGraphicFramePr>
          <p:xfrm>
            <a:off x="3106645" y="1950642"/>
            <a:ext cx="1223576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0" name="Equation" r:id="rId14" imgW="660240" imgH="241200" progId="Equation.DSMT4">
                    <p:embed/>
                  </p:oleObj>
                </mc:Choice>
                <mc:Fallback>
                  <p:oleObj name="Equation" r:id="rId14" imgW="660240" imgH="241200" progId="Equation.DSMT4">
                    <p:embed/>
                    <p:pic>
                      <p:nvPicPr>
                        <p:cNvPr id="13" name="对象 12">
                          <a:extLst>
                            <a:ext uri="{FF2B5EF4-FFF2-40B4-BE49-F238E27FC236}">
                              <a16:creationId xmlns:a16="http://schemas.microsoft.com/office/drawing/2014/main" id="{332110B6-35F7-48FA-9572-A444AB5AD2E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106645" y="1950642"/>
                          <a:ext cx="1223576" cy="447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98752DE-A1D2-4085-ABC3-1C33F8CDE410}"/>
              </a:ext>
            </a:extLst>
          </p:cNvPr>
          <p:cNvSpPr txBox="1"/>
          <p:nvPr/>
        </p:nvSpPr>
        <p:spPr>
          <a:xfrm>
            <a:off x="931867" y="5114926"/>
            <a:ext cx="3328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Arial Rounded MT Bold" panose="020F0704030504030204" pitchFamily="34" charset="0"/>
              </a:rPr>
              <a:t>……</a:t>
            </a:r>
            <a:endParaRPr lang="zh-CN" alt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2E880E2-CB73-468E-9D0B-08439BD6BE45}"/>
              </a:ext>
            </a:extLst>
          </p:cNvPr>
          <p:cNvSpPr txBox="1"/>
          <p:nvPr/>
        </p:nvSpPr>
        <p:spPr>
          <a:xfrm>
            <a:off x="4516895" y="2789793"/>
            <a:ext cx="372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Yonetoku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2004,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03AA744-F10C-47DB-B028-9C39AFC11D73}"/>
              </a:ext>
            </a:extLst>
          </p:cNvPr>
          <p:cNvSpPr txBox="1"/>
          <p:nvPr/>
        </p:nvSpPr>
        <p:spPr>
          <a:xfrm>
            <a:off x="4487298" y="1769571"/>
            <a:ext cx="6351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Amati et al., 2002, A&amp;A,  Amati et al., 2008, MNRAS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5D97456-290F-42BD-8BBC-06714D63FFB3}"/>
              </a:ext>
            </a:extLst>
          </p:cNvPr>
          <p:cNvSpPr txBox="1"/>
          <p:nvPr/>
        </p:nvSpPr>
        <p:spPr>
          <a:xfrm>
            <a:off x="4572799" y="3780115"/>
            <a:ext cx="5980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Ghirlanda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Ghisellini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Lazzati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4F6F76C-FA54-44D8-94BF-81AB4CA48688}"/>
              </a:ext>
            </a:extLst>
          </p:cNvPr>
          <p:cNvSpPr txBox="1"/>
          <p:nvPr/>
        </p:nvSpPr>
        <p:spPr>
          <a:xfrm>
            <a:off x="4672412" y="4832965"/>
            <a:ext cx="5980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Norris,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Marani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Bonnell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2000,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E985CFB2-BB76-4F55-A37D-49CB93E347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267770"/>
              </p:ext>
            </p:extLst>
          </p:nvPr>
        </p:nvGraphicFramePr>
        <p:xfrm>
          <a:off x="2759793" y="1745478"/>
          <a:ext cx="1559796" cy="460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" name="Equation" r:id="rId16" imgW="863280" imgH="253800" progId="Equation.DSMT4">
                  <p:embed/>
                </p:oleObj>
              </mc:Choice>
              <mc:Fallback>
                <p:oleObj name="Equation" r:id="rId16" imgW="863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759793" y="1745478"/>
                        <a:ext cx="1559796" cy="460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6AB6FDE5-A53D-4601-A87F-C67366E105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842582"/>
              </p:ext>
            </p:extLst>
          </p:nvPr>
        </p:nvGraphicFramePr>
        <p:xfrm>
          <a:off x="2657475" y="2781300"/>
          <a:ext cx="1776966" cy="479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" name="Equation" r:id="rId18" imgW="939600" imgH="253800" progId="Equation.DSMT4">
                  <p:embed/>
                </p:oleObj>
              </mc:Choice>
              <mc:Fallback>
                <p:oleObj name="Equation" r:id="rId18" imgW="939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657475" y="2781300"/>
                        <a:ext cx="1776966" cy="479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AD800F0E-C95E-453B-A047-4F55D11E0E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782247"/>
              </p:ext>
            </p:extLst>
          </p:nvPr>
        </p:nvGraphicFramePr>
        <p:xfrm>
          <a:off x="2696902" y="3758378"/>
          <a:ext cx="1836251" cy="489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3" name="Equation" r:id="rId20" imgW="952200" imgH="253800" progId="Equation.DSMT4">
                  <p:embed/>
                </p:oleObj>
              </mc:Choice>
              <mc:Fallback>
                <p:oleObj name="Equation" r:id="rId20" imgW="952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696902" y="3758378"/>
                        <a:ext cx="1836251" cy="489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7154AC00-6122-402D-A3DA-5786285357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10913"/>
              </p:ext>
            </p:extLst>
          </p:nvPr>
        </p:nvGraphicFramePr>
        <p:xfrm>
          <a:off x="2717800" y="4818063"/>
          <a:ext cx="14303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" name="Equation" r:id="rId22" imgW="787320" imgH="253800" progId="Equation.DSMT4">
                  <p:embed/>
                </p:oleObj>
              </mc:Choice>
              <mc:Fallback>
                <p:oleObj name="Equation" r:id="rId22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717800" y="4818063"/>
                        <a:ext cx="1430338" cy="46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05860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1B7C04B-DBC4-4389-B037-C881318E1BC9}"/>
                  </a:ext>
                </a:extLst>
              </p:cNvPr>
              <p:cNvSpPr txBox="1"/>
              <p:nvPr/>
            </p:nvSpPr>
            <p:spPr>
              <a:xfrm>
                <a:off x="1120273" y="697832"/>
                <a:ext cx="4833937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zh-CN" alt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𝒊𝒔𝒐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(Amati) relation</a:t>
                </a:r>
                <a:endParaRPr lang="zh-C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1B7C04B-DBC4-4389-B037-C881318E1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273" y="697832"/>
                <a:ext cx="4833937" cy="556434"/>
              </a:xfrm>
              <a:prstGeom prst="rect">
                <a:avLst/>
              </a:prstGeom>
              <a:blipFill>
                <a:blip r:embed="rId5"/>
                <a:stretch>
                  <a:fillRect t="-10870" b="-228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3DC9EB3B-47F5-4484-BEBA-AD482BE8B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4100" y="3314701"/>
          <a:ext cx="914400" cy="19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3DC9EB3B-47F5-4484-BEBA-AD482BE8B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4100" y="3314701"/>
                        <a:ext cx="914400" cy="198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A155208-D4F3-4AE9-B75F-8729A8D77B99}"/>
              </a:ext>
            </a:extLst>
          </p:cNvPr>
          <p:cNvSpPr txBox="1"/>
          <p:nvPr/>
        </p:nvSpPr>
        <p:spPr>
          <a:xfrm>
            <a:off x="5505451" y="27384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FF0F39A-E6FA-4A78-9D68-E1BA5631F9FB}"/>
              </a:ext>
            </a:extLst>
          </p:cNvPr>
          <p:cNvGrpSpPr/>
          <p:nvPr/>
        </p:nvGrpSpPr>
        <p:grpSpPr>
          <a:xfrm>
            <a:off x="355570" y="1475978"/>
            <a:ext cx="5549600" cy="5154217"/>
            <a:chOff x="206579" y="1294465"/>
            <a:chExt cx="5549600" cy="515421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9C346DE-24F4-4E84-9FC8-6F6FACDC5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6579" y="1294465"/>
              <a:ext cx="5549600" cy="4589541"/>
            </a:xfrm>
            <a:prstGeom prst="rect">
              <a:avLst/>
            </a:prstGeom>
          </p:spPr>
        </p:pic>
        <p:graphicFrame>
          <p:nvGraphicFramePr>
            <p:cNvPr id="19" name="对象 18">
              <a:extLst>
                <a:ext uri="{FF2B5EF4-FFF2-40B4-BE49-F238E27FC236}">
                  <a16:creationId xmlns:a16="http://schemas.microsoft.com/office/drawing/2014/main" id="{5F41FFD9-68F7-421C-9C16-10457857D93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3124096"/>
                </p:ext>
              </p:extLst>
            </p:nvPr>
          </p:nvGraphicFramePr>
          <p:xfrm>
            <a:off x="2626334" y="4306667"/>
            <a:ext cx="2817566" cy="829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3" name="Equation" r:id="rId9" imgW="863280" imgH="253800" progId="Equation.DSMT4">
                    <p:embed/>
                  </p:oleObj>
                </mc:Choice>
                <mc:Fallback>
                  <p:oleObj name="Equation" r:id="rId9" imgW="8632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626334" y="4306667"/>
                          <a:ext cx="2817566" cy="8293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BD9F01C-B19C-4257-B113-21543239E9C4}"/>
                </a:ext>
              </a:extLst>
            </p:cNvPr>
            <p:cNvSpPr txBox="1"/>
            <p:nvPr/>
          </p:nvSpPr>
          <p:spPr>
            <a:xfrm>
              <a:off x="1554983" y="6048572"/>
              <a:ext cx="37201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Amati et al., 2008, MNRAS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D556A59D-2252-408A-A2FD-E0129DCD67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9712" y="1733199"/>
            <a:ext cx="5846718" cy="442009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7DAE156-8795-4E50-B9FA-615C5243C03D}"/>
              </a:ext>
            </a:extLst>
          </p:cNvPr>
          <p:cNvSpPr txBox="1"/>
          <p:nvPr/>
        </p:nvSpPr>
        <p:spPr>
          <a:xfrm>
            <a:off x="6711161" y="6199846"/>
            <a:ext cx="4685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Ghirlanda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Ghisellini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Lazzati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F58B70E-A61B-4A52-85F9-EE75395A815B}"/>
              </a:ext>
            </a:extLst>
          </p:cNvPr>
          <p:cNvSpPr/>
          <p:nvPr/>
        </p:nvSpPr>
        <p:spPr>
          <a:xfrm rot="18096260">
            <a:off x="6347648" y="2774727"/>
            <a:ext cx="3539568" cy="1124392"/>
          </a:xfrm>
          <a:prstGeom prst="ellipse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70DBE2A-CB28-43DA-A3C9-F77F97DBA43A}"/>
              </a:ext>
            </a:extLst>
          </p:cNvPr>
          <p:cNvSpPr txBox="1"/>
          <p:nvPr/>
        </p:nvSpPr>
        <p:spPr>
          <a:xfrm>
            <a:off x="6711161" y="1293774"/>
            <a:ext cx="4295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corrected for the collimation angle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DD42D765-504D-4947-AB00-87799F7C3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34258"/>
              </p:ext>
            </p:extLst>
          </p:nvPr>
        </p:nvGraphicFramePr>
        <p:xfrm>
          <a:off x="8892825" y="4845958"/>
          <a:ext cx="2514315" cy="670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" name="Equation" r:id="rId12" imgW="952200" imgH="253800" progId="Equation.DSMT4">
                  <p:embed/>
                </p:oleObj>
              </mc:Choice>
              <mc:Fallback>
                <p:oleObj name="Equation" r:id="rId12" imgW="952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892825" y="4845958"/>
                        <a:ext cx="2514315" cy="670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575283D-DE05-4360-962C-E56F644ECAEA}"/>
                  </a:ext>
                </a:extLst>
              </p:cNvPr>
              <p:cNvSpPr txBox="1"/>
              <p:nvPr/>
            </p:nvSpPr>
            <p:spPr>
              <a:xfrm>
                <a:off x="6755421" y="697832"/>
                <a:ext cx="4833937" cy="561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zh-CN" alt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Ghirlanda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relation</a:t>
                </a:r>
                <a:endParaRPr lang="zh-C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575283D-DE05-4360-962C-E56F644EC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5421" y="697832"/>
                <a:ext cx="4833937" cy="561885"/>
              </a:xfrm>
              <a:prstGeom prst="rect">
                <a:avLst/>
              </a:prstGeom>
              <a:blipFill>
                <a:blip r:embed="rId14"/>
                <a:stretch>
                  <a:fillRect t="-10753" b="-215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1354832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3DC9EB3B-47F5-4484-BEBA-AD482BE8B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4100" y="3314701"/>
          <a:ext cx="914400" cy="19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3DC9EB3B-47F5-4484-BEBA-AD482BE8B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4100" y="3314701"/>
                        <a:ext cx="914400" cy="198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A155208-D4F3-4AE9-B75F-8729A8D77B99}"/>
              </a:ext>
            </a:extLst>
          </p:cNvPr>
          <p:cNvSpPr txBox="1"/>
          <p:nvPr/>
        </p:nvSpPr>
        <p:spPr>
          <a:xfrm>
            <a:off x="5505451" y="27384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F22A27F-E5D9-4D18-B0B8-12EDCCBC3D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6624" y="877868"/>
            <a:ext cx="8292316" cy="5429291"/>
          </a:xfrm>
          <a:prstGeom prst="rect">
            <a:avLst/>
          </a:prstGeom>
        </p:spPr>
      </p:pic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F351E639-03FB-4016-86F7-177E04FCD7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689907"/>
              </p:ext>
            </p:extLst>
          </p:nvPr>
        </p:nvGraphicFramePr>
        <p:xfrm>
          <a:off x="6854508" y="4579620"/>
          <a:ext cx="3073858" cy="830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" name="Equation" r:id="rId9" imgW="939600" imgH="253800" progId="Equation.DSMT4">
                  <p:embed/>
                </p:oleObj>
              </mc:Choice>
              <mc:Fallback>
                <p:oleObj name="Equation" r:id="rId9" imgW="939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54508" y="4579620"/>
                        <a:ext cx="3073858" cy="830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E45F4198-783C-4F75-A6AE-A76FDF5CC68B}"/>
              </a:ext>
            </a:extLst>
          </p:cNvPr>
          <p:cNvSpPr txBox="1"/>
          <p:nvPr/>
        </p:nvSpPr>
        <p:spPr>
          <a:xfrm>
            <a:off x="7649530" y="5948560"/>
            <a:ext cx="372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Yonetoku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2004,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F343BDC-7DEF-40E5-AD5B-23D06C7A2759}"/>
                  </a:ext>
                </a:extLst>
              </p:cNvPr>
              <p:cNvSpPr txBox="1"/>
              <p:nvPr/>
            </p:nvSpPr>
            <p:spPr>
              <a:xfrm>
                <a:off x="647268" y="354088"/>
                <a:ext cx="7877139" cy="56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𝒊𝒔𝒐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Yonetoku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relation</a:t>
                </a:r>
                <a:endParaRPr lang="zh-C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F343BDC-7DEF-40E5-AD5B-23D06C7A2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68" y="354088"/>
                <a:ext cx="7877139" cy="561820"/>
              </a:xfrm>
              <a:prstGeom prst="rect">
                <a:avLst/>
              </a:prstGeom>
              <a:blipFill>
                <a:blip r:embed="rId11"/>
                <a:stretch>
                  <a:fillRect t="-10870" b="-228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2599072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E52AC5EE-4F4E-E52F-578C-E6ACB8CE2B9C}"/>
              </a:ext>
            </a:extLst>
          </p:cNvPr>
          <p:cNvSpPr/>
          <p:nvPr/>
        </p:nvSpPr>
        <p:spPr>
          <a:xfrm>
            <a:off x="69515" y="117643"/>
            <a:ext cx="2101516" cy="1160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6FF2BF-7D3C-A0B4-202A-43C2ED603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/>
          <a:stretch/>
        </p:blipFill>
        <p:spPr>
          <a:xfrm>
            <a:off x="9916547" y="90905"/>
            <a:ext cx="2061348" cy="1022371"/>
          </a:xfrm>
          <a:prstGeom prst="rect">
            <a:avLst/>
          </a:prstGeom>
        </p:spPr>
      </p:pic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3DC9EB3B-47F5-4484-BEBA-AD482BE8B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4100" y="3314701"/>
          <a:ext cx="914400" cy="19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3DC9EB3B-47F5-4484-BEBA-AD482BE8B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4100" y="3314701"/>
                        <a:ext cx="914400" cy="198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A155208-D4F3-4AE9-B75F-8729A8D77B99}"/>
              </a:ext>
            </a:extLst>
          </p:cNvPr>
          <p:cNvSpPr txBox="1"/>
          <p:nvPr/>
        </p:nvSpPr>
        <p:spPr>
          <a:xfrm>
            <a:off x="5505451" y="27384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FF2D963-4C93-48DB-9628-8000F8B1A5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61" y="1185317"/>
            <a:ext cx="5730240" cy="539511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E557831-2940-4C85-A2FF-2C2F3828C246}"/>
              </a:ext>
            </a:extLst>
          </p:cNvPr>
          <p:cNvSpPr txBox="1"/>
          <p:nvPr/>
        </p:nvSpPr>
        <p:spPr>
          <a:xfrm>
            <a:off x="6548837" y="5884356"/>
            <a:ext cx="5980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Norris,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Marani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Bonnell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2000,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3ABC4E86-9095-4097-8334-04B7E52523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862491"/>
              </p:ext>
            </p:extLst>
          </p:nvPr>
        </p:nvGraphicFramePr>
        <p:xfrm>
          <a:off x="1590456" y="4991100"/>
          <a:ext cx="2579002" cy="828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9" name="Equation" r:id="rId9" imgW="1423914" imgH="457200" progId="Equation.DSMT4">
                  <p:embed/>
                </p:oleObj>
              </mc:Choice>
              <mc:Fallback>
                <p:oleObj name="Equation" r:id="rId9" imgW="1423914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90456" y="4991100"/>
                        <a:ext cx="2579002" cy="828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4BF4BB40-D0BE-41F5-A319-0EE1FA63A525}"/>
              </a:ext>
            </a:extLst>
          </p:cNvPr>
          <p:cNvSpPr txBox="1"/>
          <p:nvPr/>
        </p:nvSpPr>
        <p:spPr>
          <a:xfrm>
            <a:off x="6872288" y="3148824"/>
            <a:ext cx="4672012" cy="213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Channel 1: 25-50 keV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Channel 3: 100-300 keV</a:t>
            </a:r>
          </a:p>
          <a:p>
            <a:pPr>
              <a:lnSpc>
                <a:spcPct val="150000"/>
              </a:lnSpc>
            </a:pP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F18EDE6-4483-41B8-911F-55A09976EB04}"/>
                  </a:ext>
                </a:extLst>
              </p:cNvPr>
              <p:cNvSpPr txBox="1"/>
              <p:nvPr/>
            </p:nvSpPr>
            <p:spPr>
              <a:xfrm>
                <a:off x="862013" y="251583"/>
                <a:ext cx="7877139" cy="56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en-US" altLang="zh-CN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en-US" altLang="zh-CN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𝒊𝒔𝒐</m:t>
                            </m:r>
                          </m:sub>
                        </m:s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𝑻𝒂𝒖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𝒍𝒂𝒈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(Norris) relation</a:t>
                </a:r>
                <a:endParaRPr lang="zh-C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F18EDE6-4483-41B8-911F-55A09976E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13" y="251583"/>
                <a:ext cx="7877139" cy="561820"/>
              </a:xfrm>
              <a:prstGeom prst="rect">
                <a:avLst/>
              </a:prstGeom>
              <a:blipFill>
                <a:blip r:embed="rId11"/>
                <a:stretch>
                  <a:fillRect t="-10870" b="-228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38097476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2844</TotalTime>
  <Words>1432</Words>
  <Application>Microsoft Office PowerPoint</Application>
  <PresentationFormat>宽屏</PresentationFormat>
  <Paragraphs>290</Paragraphs>
  <Slides>43</Slides>
  <Notes>42</Notes>
  <HiddenSlides>2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58" baseType="lpstr">
      <vt:lpstr>AdvOTf9433e2d</vt:lpstr>
      <vt:lpstr>Cascadia Code SemiBold</vt:lpstr>
      <vt:lpstr>等线</vt:lpstr>
      <vt:lpstr>等线 Light</vt:lpstr>
      <vt:lpstr>微软雅黑</vt:lpstr>
      <vt:lpstr>Aharoni</vt:lpstr>
      <vt:lpstr>Arial</vt:lpstr>
      <vt:lpstr>Arial Black</vt:lpstr>
      <vt:lpstr>Arial Rounded MT Bold</vt:lpstr>
      <vt:lpstr>Cambria Math</vt:lpstr>
      <vt:lpstr>Times New Roman</vt:lpstr>
      <vt:lpstr>Wingdings</vt:lpstr>
      <vt:lpstr>Office 主题​​</vt:lpstr>
      <vt:lpstr>Equation</vt:lpstr>
      <vt:lpstr>MathType 7.0 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Lenovo</cp:lastModifiedBy>
  <cp:revision>135</cp:revision>
  <dcterms:created xsi:type="dcterms:W3CDTF">2022-12-09T09:21:04Z</dcterms:created>
  <dcterms:modified xsi:type="dcterms:W3CDTF">2024-07-06T06:05:42Z</dcterms:modified>
</cp:coreProperties>
</file>