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presentazion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Titolo presentazione</a:t>
            </a:r>
          </a:p>
        </p:txBody>
      </p:sp>
      <p:sp>
        <p:nvSpPr>
          <p:cNvPr id="12" name="Autore e data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Autore e data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algn="ctr">
              <a:spcBef>
                <a:spcPts val="0"/>
              </a:spcBef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algn="ctr">
              <a:spcBef>
                <a:spcPts val="0"/>
              </a:spcBef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algn="ctr">
              <a:spcBef>
                <a:spcPts val="0"/>
              </a:spcBef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algn="ctr">
              <a:spcBef>
                <a:spcPts val="0"/>
              </a:spcBef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algn="ctr" defTabSz="2438338">
              <a:lnSpc>
                <a:spcPct val="80000"/>
              </a:lnSpc>
              <a:spcBef>
                <a:spcPts val="0"/>
              </a:spcBef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algn="ctr" defTabSz="2438338">
              <a:lnSpc>
                <a:spcPct val="80000"/>
              </a:lnSpc>
              <a:spcBef>
                <a:spcPts val="0"/>
              </a:spcBef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algn="ctr" defTabSz="2438338">
              <a:lnSpc>
                <a:spcPct val="80000"/>
              </a:lnSpc>
              <a:spcBef>
                <a:spcPts val="0"/>
              </a:spcBef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algn="ctr" defTabSz="2438338">
              <a:lnSpc>
                <a:spcPct val="80000"/>
              </a:lnSpc>
              <a:spcBef>
                <a:spcPts val="0"/>
              </a:spcBef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algn="ctr" defTabSz="2438338">
              <a:lnSpc>
                <a:spcPct val="80000"/>
              </a:lnSpc>
              <a:spcBef>
                <a:spcPts val="0"/>
              </a:spcBef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algn="ctr" defTabSz="825500">
              <a:spcBef>
                <a:spcPts val="0"/>
              </a:spcBef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Bef>
                <a:spcPts val="0"/>
              </a:spcBef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algn="ctr">
              <a:lnSpc>
                <a:spcPct val="80000"/>
              </a:lnSpc>
              <a:spcBef>
                <a:spcPts val="0"/>
              </a:spcBef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algn="ctr">
              <a:lnSpc>
                <a:spcPct val="80000"/>
              </a:lnSpc>
              <a:spcBef>
                <a:spcPts val="0"/>
              </a:spcBef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algn="ctr">
              <a:lnSpc>
                <a:spcPct val="80000"/>
              </a:lnSpc>
              <a:spcBef>
                <a:spcPts val="0"/>
              </a:spcBef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algn="ctr">
              <a:lnSpc>
                <a:spcPct val="80000"/>
              </a:lnSpc>
              <a:spcBef>
                <a:spcPts val="0"/>
              </a:spcBef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urora boreale sopra un paesaggio innevato"/>
          <p:cNvSpPr/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Nuvole colorate su un cielo notturno stellato"/>
          <p:cNvSpPr/>
          <p:nvPr>
            <p:ph type="pic" sz="half" idx="22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Aurora boreale sopra un paesaggio montuoso innevato"/>
          <p:cNvSpPr/>
          <p:nvPr>
            <p:ph type="pic" idx="23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urora boreale sopra un paesaggio innevato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olo Testo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pc="0"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0" name="Corpo livello uno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5500"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5500"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5500"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5500"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1" name="Numero diapositiva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rora boreale su un cielo notturno sopra delle montagne"/>
          <p:cNvSpPr/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e e data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Autore e data</a:t>
            </a:r>
          </a:p>
        </p:txBody>
      </p:sp>
      <p:sp>
        <p:nvSpPr>
          <p:cNvPr id="23" name="Titolo presentazion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indent="0" algn="ctr" defTabSz="825500">
              <a:spcBef>
                <a:spcPts val="0"/>
              </a:spcBef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uvole colorate su un cielo notturno stellato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rora boreale sopra un paesaggio montuoso innevato"/>
          <p:cNvSpPr/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itolo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2" name="Corpo livello uno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ottotitolo diapositiva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algn="ctr" defTabSz="825500">
              <a:spcBef>
                <a:spcPts val="0"/>
              </a:spcBef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defRPr spc="-55" sz="5500"/>
            </a:lvl1pPr>
            <a:lvl2pPr defTabSz="825500">
              <a:defRPr spc="-55" sz="5500"/>
            </a:lvl2pPr>
            <a:lvl3pPr defTabSz="825500">
              <a:defRPr spc="-55" sz="5500"/>
            </a:lvl3pPr>
            <a:lvl4pPr defTabSz="825500">
              <a:defRPr spc="-55" sz="5500"/>
            </a:lvl4pPr>
            <a:lvl5pPr defTabSz="825500"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0" marR="0" indent="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0" marR="0" indent="4572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0" marR="0" indent="9144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0" marR="0" indent="13716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0" marR="0" indent="182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0" marR="0" indent="22860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0" marR="0" indent="27432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0" marR="0" indent="32004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0" marR="0" indent="36576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ss.jpeg" descr="iss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567" r="0" b="7567"/>
          <a:stretch>
            <a:fillRect/>
          </a:stretch>
        </p:blipFill>
        <p:spPr>
          <a:xfrm>
            <a:off x="-199" y="955846"/>
            <a:ext cx="24384199" cy="13792313"/>
          </a:xfrm>
          <a:prstGeom prst="rect">
            <a:avLst/>
          </a:prstGeom>
        </p:spPr>
      </p:pic>
      <p:sp>
        <p:nvSpPr>
          <p:cNvPr id="161" name="Cerchio"/>
          <p:cNvSpPr/>
          <p:nvPr/>
        </p:nvSpPr>
        <p:spPr>
          <a:xfrm>
            <a:off x="18688229" y="4228641"/>
            <a:ext cx="5162767" cy="5162766"/>
          </a:xfrm>
          <a:prstGeom prst="ellipse">
            <a:avLst/>
          </a:pr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2" name="Francesco Faldi, UniPG, INFN, On Behalf of AMS-02 Collaboration.…"/>
          <p:cNvSpPr txBox="1"/>
          <p:nvPr>
            <p:ph type="body" idx="22"/>
          </p:nvPr>
        </p:nvSpPr>
        <p:spPr>
          <a:xfrm>
            <a:off x="6518895" y="11294330"/>
            <a:ext cx="11346210" cy="23927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775969">
              <a:defRPr sz="2820">
                <a:solidFill>
                  <a:schemeClr val="accent5">
                    <a:hueOff val="106044"/>
                    <a:satOff val="10158"/>
                    <a:lumOff val="16042"/>
                  </a:schemeClr>
                </a:solidFill>
              </a:defRPr>
            </a:pPr>
          </a:p>
          <a:p>
            <a:pPr defTabSz="775969">
              <a:defRPr sz="2820">
                <a:solidFill>
                  <a:srgbClr val="FFFFFF"/>
                </a:solidFill>
              </a:defRPr>
            </a:pPr>
            <a:r>
              <a:t>Francesco Faldi, UniPG, INFN, On Behalf of AMS-02 Collaboration.</a:t>
            </a:r>
          </a:p>
          <a:p>
            <a:pPr defTabSz="775969">
              <a:defRPr sz="2820">
                <a:solidFill>
                  <a:srgbClr val="FFFFFF"/>
                </a:solidFill>
              </a:defRPr>
            </a:pPr>
            <a:r>
              <a:t>Under Agreement ASI-UniPG 2019-2-HH.0</a:t>
            </a:r>
          </a:p>
          <a:p>
            <a:pPr defTabSz="775969">
              <a:defRPr sz="2820">
                <a:solidFill>
                  <a:srgbClr val="FFFFFF"/>
                </a:solidFill>
              </a:defRPr>
            </a:pPr>
            <a:r>
              <a:t>Marcel Grossman Meeting, Pescara, 07-06-2024</a:t>
            </a:r>
          </a:p>
        </p:txBody>
      </p:sp>
      <p:sp>
        <p:nvSpPr>
          <p:cNvPr id="163" name="Temporal Evolution of the Daily Proton, Helium, Electron and Positron Fluxes with AMS-02"/>
          <p:cNvSpPr txBox="1"/>
          <p:nvPr>
            <p:ph type="title"/>
          </p:nvPr>
        </p:nvSpPr>
        <p:spPr>
          <a:xfrm>
            <a:off x="1270000" y="-1159080"/>
            <a:ext cx="21844000" cy="3873501"/>
          </a:xfrm>
          <a:prstGeom prst="rect">
            <a:avLst/>
          </a:prstGeom>
        </p:spPr>
        <p:txBody>
          <a:bodyPr/>
          <a:lstStyle>
            <a:lvl1pPr>
              <a:defRPr spc="-239" sz="8000">
                <a:gradFill flip="none" rotWithShape="1">
                  <a:gsLst>
                    <a:gs pos="0">
                      <a:schemeClr val="accent4">
                        <a:hueOff val="475731"/>
                        <a:satOff val="-4338"/>
                        <a:lumOff val="10182"/>
                      </a:schemeClr>
                    </a:gs>
                    <a:gs pos="100000">
                      <a:schemeClr val="accent5">
                        <a:hueOff val="106044"/>
                        <a:satOff val="10158"/>
                        <a:lumOff val="16042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Temporal Evolution of the Daily Proton, Helium, Electron and Positron Fluxes with AMS-02</a:t>
            </a:r>
          </a:p>
        </p:txBody>
      </p:sp>
      <p:pic>
        <p:nvPicPr>
          <p:cNvPr id="164" name="Schermata 2022-09-05 alle 15.38.11.png" descr="Schermata 2022-09-05 alle 15.38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67694" y="4408106"/>
            <a:ext cx="4803836" cy="480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Linea"/>
          <p:cNvSpPr/>
          <p:nvPr/>
        </p:nvSpPr>
        <p:spPr>
          <a:xfrm>
            <a:off x="14556708" y="6824426"/>
            <a:ext cx="4071417" cy="1"/>
          </a:xfrm>
          <a:prstGeom prst="line">
            <a:avLst/>
          </a:prstGeom>
          <a:ln w="152400">
            <a:solidFill>
              <a:schemeClr val="accent5">
                <a:hueOff val="106044"/>
                <a:satOff val="10158"/>
                <a:lumOff val="160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" name="Cerchio"/>
          <p:cNvSpPr/>
          <p:nvPr/>
        </p:nvSpPr>
        <p:spPr>
          <a:xfrm>
            <a:off x="13066047" y="6051091"/>
            <a:ext cx="1517867" cy="1517866"/>
          </a:xfrm>
          <a:prstGeom prst="ellipse">
            <a:avLst/>
          </a:prstGeom>
          <a:ln w="152400">
            <a:solidFill>
              <a:schemeClr val="accent5">
                <a:hueOff val="106044"/>
                <a:satOff val="10158"/>
                <a:lumOff val="16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67" name="3_PERUGIA_LOGO_SIGLA_invertito.png" descr="3_PERUGIA_LOGO_SIGLA_inverti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2322" y="10808912"/>
            <a:ext cx="5570497" cy="257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Logo_dipartimento_eccellenza_nero.png" descr="Logo_dipartimento_eccellenza_ner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986541" y="10744097"/>
            <a:ext cx="2566144" cy="270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ort-term variations are related to Sun’s rotation (Bartels’ rotation: 27 days)"/>
          <p:cNvSpPr txBox="1"/>
          <p:nvPr>
            <p:ph type="body" sz="quarter" idx="1"/>
          </p:nvPr>
        </p:nvSpPr>
        <p:spPr>
          <a:xfrm>
            <a:off x="2212769" y="2540000"/>
            <a:ext cx="19958462" cy="1676806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Short-term variations are related to Sun’s rotation (Bartels’ rotation: 27 days)</a:t>
            </a:r>
          </a:p>
        </p:txBody>
      </p:sp>
      <p:sp>
        <p:nvSpPr>
          <p:cNvPr id="274" name="Numero diapositiva"/>
          <p:cNvSpPr txBox="1"/>
          <p:nvPr>
            <p:ph type="sldNum" sz="quarter" idx="4294967295"/>
          </p:nvPr>
        </p:nvSpPr>
        <p:spPr>
          <a:xfrm>
            <a:off x="12041885" y="13081000"/>
            <a:ext cx="287529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5" name="Schermata 2022-09-07 alle 10.48.48.png" descr="Schermata 2022-09-07 alle 10.48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7475" y="3965313"/>
            <a:ext cx="17789050" cy="683481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Coronal Holes are regions where plasma density and temperature are lower, so they appear darker in images."/>
          <p:cNvSpPr txBox="1"/>
          <p:nvPr/>
        </p:nvSpPr>
        <p:spPr>
          <a:xfrm>
            <a:off x="2504665" y="11273608"/>
            <a:ext cx="19374670" cy="167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38400">
              <a:spcBef>
                <a:spcPts val="2400"/>
              </a:spcBef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Coronal Holes are regions where plasma density and temperature are lower, so they appear darker in images.</a:t>
            </a:r>
          </a:p>
        </p:txBody>
      </p:sp>
      <p:sp>
        <p:nvSpPr>
          <p:cNvPr id="277" name="Recurrent Short-Term Variation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Recurrent Short-Term Variations</a:t>
            </a:r>
          </a:p>
        </p:txBody>
      </p:sp>
      <p:sp>
        <p:nvSpPr>
          <p:cNvPr id="278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1" name="Schermata 2022-09-07 alle 10.50.35.png" descr="Schermata 2022-09-07 alle 10.50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625" y="2435934"/>
            <a:ext cx="20732558" cy="1015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2016"/>
          <p:cNvSpPr txBox="1"/>
          <p:nvPr/>
        </p:nvSpPr>
        <p:spPr>
          <a:xfrm>
            <a:off x="11492483" y="2179027"/>
            <a:ext cx="1399033" cy="85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2016</a:t>
            </a:r>
          </a:p>
        </p:txBody>
      </p:sp>
      <p:sp>
        <p:nvSpPr>
          <p:cNvPr id="283" name="Recurrent Short-Term Variation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Recurrent Short-Term Variations</a:t>
            </a:r>
          </a:p>
        </p:txBody>
      </p:sp>
      <p:sp>
        <p:nvSpPr>
          <p:cNvPr id="284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Numero diapositiva"/>
          <p:cNvSpPr txBox="1"/>
          <p:nvPr>
            <p:ph type="sldNum" sz="quarter" idx="4294967295"/>
          </p:nvPr>
        </p:nvSpPr>
        <p:spPr>
          <a:xfrm>
            <a:off x="12017019" y="13081000"/>
            <a:ext cx="337262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7" name="Normalized power is defined as the power divided by the variance of the time series.…"/>
          <p:cNvSpPr txBox="1"/>
          <p:nvPr/>
        </p:nvSpPr>
        <p:spPr>
          <a:xfrm>
            <a:off x="944651" y="4465920"/>
            <a:ext cx="11059786" cy="666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28600" indent="-228600" algn="l" defTabSz="2438400">
              <a:spcBef>
                <a:spcPts val="2400"/>
              </a:spcBef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Normalized power is defined as the power divided by the variance of the time series.</a:t>
            </a:r>
          </a:p>
          <a:p>
            <a:pPr marL="228600" indent="-228600" algn="l" defTabSz="2438400">
              <a:spcBef>
                <a:spcPts val="2400"/>
              </a:spcBef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Periods of 9, 13.5 and 27 days are observed in 2016.</a:t>
            </a:r>
          </a:p>
          <a:p>
            <a:pPr marL="228600" indent="-228600" algn="l" defTabSz="2438400">
              <a:spcBef>
                <a:spcPts val="2400"/>
              </a:spcBef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The shorter periods of 9 and 13.5 days, when present, are more visible at 20 GV.</a:t>
            </a:r>
          </a:p>
        </p:txBody>
      </p:sp>
      <p:pic>
        <p:nvPicPr>
          <p:cNvPr id="288" name="Schermata 2022-09-11 alle 18.21.45.png" descr="Schermata 2022-09-11 alle 18.21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8188" y="2808018"/>
            <a:ext cx="10582725" cy="9983967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Wavelet Analysis of Proton Flux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Wavelet Analysis of Proton Flux</a:t>
            </a:r>
          </a:p>
        </p:txBody>
      </p:sp>
      <p:sp>
        <p:nvSpPr>
          <p:cNvPr id="290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irst half of 2016: 9 and 13.5 day periods strength increases with increasing rigidity.…"/>
          <p:cNvSpPr txBox="1"/>
          <p:nvPr>
            <p:ph type="body" sz="half" idx="1"/>
          </p:nvPr>
        </p:nvSpPr>
        <p:spPr>
          <a:xfrm>
            <a:off x="1293359" y="3878656"/>
            <a:ext cx="11192412" cy="726569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First half of 2016: 9 and 13.5 day periods strength increases with increasing rigidity.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Second half: 13.5 day period strength increases with increasing rigidity, 9 day period not significant.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27 day period varies with rigidity in both time intervals.</a:t>
            </a:r>
          </a:p>
        </p:txBody>
      </p:sp>
      <p:sp>
        <p:nvSpPr>
          <p:cNvPr id="293" name="Numero diapositiva"/>
          <p:cNvSpPr txBox="1"/>
          <p:nvPr>
            <p:ph type="sldNum" sz="quarter" idx="4294967295"/>
          </p:nvPr>
        </p:nvSpPr>
        <p:spPr>
          <a:xfrm>
            <a:off x="11995365" y="13081000"/>
            <a:ext cx="38057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Schermata 2022-09-07 alle 10.51.50.png" descr="Schermata 2022-09-07 alle 10.51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0517" y="2269733"/>
            <a:ext cx="10760573" cy="10483539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Average Power Spectra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Average Power Spectra</a:t>
            </a:r>
          </a:p>
        </p:txBody>
      </p:sp>
      <p:sp>
        <p:nvSpPr>
          <p:cNvPr id="296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9 and 13.5 day periodicities increase with increasing rigidity up to 10 GV and 20 GV, respectively. Then the strength decreases up to 100 GV.…"/>
          <p:cNvSpPr txBox="1"/>
          <p:nvPr>
            <p:ph type="body" sz="half" idx="1"/>
          </p:nvPr>
        </p:nvSpPr>
        <p:spPr>
          <a:xfrm>
            <a:off x="1318549" y="3520221"/>
            <a:ext cx="8941529" cy="8432801"/>
          </a:xfrm>
          <a:prstGeom prst="rect">
            <a:avLst/>
          </a:prstGeom>
        </p:spPr>
        <p:txBody>
          <a:bodyPr/>
          <a:lstStyle/>
          <a:p>
            <a:pPr>
              <a:defRPr sz="4400">
                <a:solidFill>
                  <a:srgbClr val="E4E4E4"/>
                </a:solidFill>
              </a:defRPr>
            </a:pPr>
            <a:r>
              <a:t>9 and 13.5 day periodicities increase with increasing rigidity up to 10 GV and 20 GV, respectively. Then the strength decreases up to 100 GV.</a:t>
            </a:r>
          </a:p>
          <a:p>
            <a:pPr>
              <a:defRPr sz="4400">
                <a:solidFill>
                  <a:schemeClr val="accent4">
                    <a:hueOff val="-613784"/>
                    <a:lumOff val="1275"/>
                  </a:schemeClr>
                </a:solidFill>
              </a:defRPr>
            </a:pPr>
            <a:r>
              <a:t>Thus, the AMS results do not support the general conclusion that the strength of the periodicities always decreases with increasing rigidity.</a:t>
            </a:r>
          </a:p>
        </p:txBody>
      </p:sp>
      <p:sp>
        <p:nvSpPr>
          <p:cNvPr id="299" name="Numero diapositiva"/>
          <p:cNvSpPr txBox="1"/>
          <p:nvPr>
            <p:ph type="sldNum" sz="quarter" idx="4294967295"/>
          </p:nvPr>
        </p:nvSpPr>
        <p:spPr>
          <a:xfrm>
            <a:off x="11988380" y="13081000"/>
            <a:ext cx="39454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Schermata 2022-09-07 alle 10.52.11.png" descr="Schermata 2022-09-07 alle 10.52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5006" y="2876907"/>
            <a:ext cx="12707989" cy="971943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Phys. Rev. Lett. 127, 271102 (2021)"/>
          <p:cNvSpPr txBox="1"/>
          <p:nvPr/>
        </p:nvSpPr>
        <p:spPr>
          <a:xfrm>
            <a:off x="1321903" y="11918777"/>
            <a:ext cx="6363107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Phys. Rev. Lett. 127, 271102 (2021)</a:t>
            </a:r>
          </a:p>
        </p:txBody>
      </p:sp>
      <p:sp>
        <p:nvSpPr>
          <p:cNvPr id="302" name="Short-Term Periodicities, Proton Flux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Short-Term Periodicities, Proton Flux</a:t>
            </a:r>
          </a:p>
        </p:txBody>
      </p:sp>
      <p:sp>
        <p:nvSpPr>
          <p:cNvPr id="303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A similar rigidity dependence in the strength of He periodicities is observed.…"/>
          <p:cNvSpPr txBox="1"/>
          <p:nvPr>
            <p:ph type="body" sz="half" idx="1"/>
          </p:nvPr>
        </p:nvSpPr>
        <p:spPr>
          <a:xfrm>
            <a:off x="1318549" y="3520221"/>
            <a:ext cx="8941529" cy="8432801"/>
          </a:xfrm>
          <a:prstGeom prst="rect">
            <a:avLst/>
          </a:prstGeom>
        </p:spPr>
        <p:txBody>
          <a:bodyPr/>
          <a:lstStyle/>
          <a:p>
            <a:pPr>
              <a:defRPr sz="4400">
                <a:solidFill>
                  <a:srgbClr val="E4E4E4"/>
                </a:solidFill>
              </a:defRPr>
            </a:pPr>
            <a:r>
              <a:t>A similar rigidity dependence in the strength of He periodicities is observed.</a:t>
            </a:r>
          </a:p>
          <a:p>
            <a:pPr>
              <a:defRPr sz="4400">
                <a:solidFill>
                  <a:schemeClr val="accent4">
                    <a:hueOff val="-613784"/>
                    <a:lumOff val="1275"/>
                  </a:schemeClr>
                </a:solidFill>
              </a:defRPr>
            </a:pPr>
            <a:r>
              <a:t>Thus, the AMS results do not support the general conclusion that the strength of the periodicities always decreases with increasing rigidity.</a:t>
            </a:r>
          </a:p>
        </p:txBody>
      </p:sp>
      <p:sp>
        <p:nvSpPr>
          <p:cNvPr id="306" name="Numero diapositiva"/>
          <p:cNvSpPr txBox="1"/>
          <p:nvPr>
            <p:ph type="sldNum" sz="quarter" idx="4294967295"/>
          </p:nvPr>
        </p:nvSpPr>
        <p:spPr>
          <a:xfrm>
            <a:off x="11989358" y="13081000"/>
            <a:ext cx="392584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7" name="Short-Term Periodicities, Helium Flux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Short-Term Periodicities, Helium Flux</a:t>
            </a:r>
          </a:p>
        </p:txBody>
      </p:sp>
      <p:pic>
        <p:nvPicPr>
          <p:cNvPr id="308" name="he_period.png" descr="he_perio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0931" y="2545917"/>
            <a:ext cx="12060243" cy="1038141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Phys. Rev. Lett. 128, 271102 (2022)"/>
          <p:cNvSpPr txBox="1"/>
          <p:nvPr/>
        </p:nvSpPr>
        <p:spPr>
          <a:xfrm>
            <a:off x="1258505" y="11918777"/>
            <a:ext cx="6489904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Phys. Rev. Lett. 128, 271102 (2022)</a:t>
            </a:r>
          </a:p>
        </p:txBody>
      </p:sp>
      <p:sp>
        <p:nvSpPr>
          <p:cNvPr id="310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13" name="Numero diapositiva"/>
          <p:cNvSpPr txBox="1"/>
          <p:nvPr>
            <p:ph type="sldNum" sz="quarter" idx="4294967295"/>
          </p:nvPr>
        </p:nvSpPr>
        <p:spPr>
          <a:xfrm>
            <a:off x="11990755" y="13081000"/>
            <a:ext cx="38979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4" name="He/p Hysteresi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He/p Hysteresis</a:t>
            </a:r>
          </a:p>
        </p:txBody>
      </p:sp>
      <p:sp>
        <p:nvSpPr>
          <p:cNvPr id="315" name="Correlation plots between helium and proton fluxes. Data points are the moving average of 14 Bartels’ Rotations (BR), with a step of 1 day.…"/>
          <p:cNvSpPr txBox="1"/>
          <p:nvPr>
            <p:ph type="body" sz="half" idx="4294967295"/>
          </p:nvPr>
        </p:nvSpPr>
        <p:spPr>
          <a:xfrm>
            <a:off x="1019577" y="2603978"/>
            <a:ext cx="9087547" cy="9557481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Correlation plots</a:t>
            </a:r>
            <a:r>
              <a:t> between helium and proton fluxes. Data points are the moving average of 14 Bartels’ Rotations (BR), with a step of 1 day.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For R &lt; </a:t>
            </a:r>
            <a:r>
              <a:rPr b="1"/>
              <a:t>2.4 GV</a:t>
            </a:r>
            <a:r>
              <a:t> we observe an </a:t>
            </a:r>
            <a:r>
              <a:rPr b="1"/>
              <a:t>hysteresis</a:t>
            </a:r>
            <a:r>
              <a:t> between proton and helium fluxes.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Hysteresis in the flux ratio indicates a </a:t>
            </a:r>
            <a:r>
              <a:rPr b="1"/>
              <a:t>different solar modulation</a:t>
            </a:r>
            <a:r>
              <a:t> of the two species.</a:t>
            </a:r>
          </a:p>
        </p:txBody>
      </p:sp>
      <p:sp>
        <p:nvSpPr>
          <p:cNvPr id="316" name="Rettangolo"/>
          <p:cNvSpPr/>
          <p:nvPr/>
        </p:nvSpPr>
        <p:spPr>
          <a:xfrm>
            <a:off x="13913639" y="3457556"/>
            <a:ext cx="817328" cy="68694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317" name="Screenshot 2024-07-04 alle 12.17.29.png" descr="Screenshot 2024-07-04 alle 12.17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6028" y="2272815"/>
            <a:ext cx="13901294" cy="1021980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21" name="Numero diapositiva"/>
          <p:cNvSpPr txBox="1"/>
          <p:nvPr>
            <p:ph type="sldNum" sz="quarter" idx="4294967295"/>
          </p:nvPr>
        </p:nvSpPr>
        <p:spPr>
          <a:xfrm>
            <a:off x="11986285" y="13081000"/>
            <a:ext cx="39873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2" name="Daily Electron Flux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Daily Electron Flux</a:t>
            </a:r>
          </a:p>
        </p:txBody>
      </p:sp>
      <p:sp>
        <p:nvSpPr>
          <p:cNvPr id="323" name="Electrons are modulated differently than protons for R &lt; 8.5 GV.…"/>
          <p:cNvSpPr txBox="1"/>
          <p:nvPr>
            <p:ph type="body" sz="half" idx="4294967295"/>
          </p:nvPr>
        </p:nvSpPr>
        <p:spPr>
          <a:xfrm>
            <a:off x="638130" y="3249078"/>
            <a:ext cx="9056722" cy="7891170"/>
          </a:xfrm>
          <a:prstGeom prst="rect">
            <a:avLst/>
          </a:prstGeom>
        </p:spPr>
        <p:txBody>
          <a:bodyPr/>
          <a:lstStyle/>
          <a:p>
            <a:pPr marL="224027" indent="-224027" defTabSz="2389632">
              <a:spcBef>
                <a:spcPts val="2300"/>
              </a:spcBef>
              <a:buSzPct val="100000"/>
              <a:buChar char="•"/>
              <a:defRPr sz="4312">
                <a:solidFill>
                  <a:srgbClr val="E4E4E4"/>
                </a:solidFill>
              </a:defRPr>
            </a:pPr>
            <a:r>
              <a:t>Electrons are </a:t>
            </a:r>
            <a:r>
              <a:rPr b="1"/>
              <a:t>modulated differently</a:t>
            </a:r>
            <a:r>
              <a:t> than protons for R &lt; 8.5 GV.</a:t>
            </a:r>
          </a:p>
          <a:p>
            <a:pPr marL="224027" indent="-224027" defTabSz="2389632">
              <a:spcBef>
                <a:spcPts val="2300"/>
              </a:spcBef>
              <a:buSzPct val="100000"/>
              <a:buChar char="•"/>
              <a:defRPr sz="4312">
                <a:solidFill>
                  <a:srgbClr val="E4E4E4"/>
                </a:solidFill>
              </a:defRPr>
            </a:pPr>
            <a:r>
              <a:t>Differences are most significant at lower rigidities.</a:t>
            </a:r>
          </a:p>
          <a:p>
            <a:pPr marL="224027" indent="-224027" defTabSz="2389632">
              <a:spcBef>
                <a:spcPts val="2300"/>
              </a:spcBef>
              <a:buSzPct val="100000"/>
              <a:buChar char="•"/>
              <a:defRPr sz="4312">
                <a:solidFill>
                  <a:srgbClr val="E4E4E4"/>
                </a:solidFill>
              </a:defRPr>
            </a:pPr>
            <a:r>
              <a:t>Two distinct regions:</a:t>
            </a:r>
          </a:p>
          <a:p>
            <a:pPr marL="373380" defTabSz="2389632">
              <a:spcBef>
                <a:spcPts val="2300"/>
              </a:spcBef>
              <a:buSzPct val="100000"/>
              <a:buChar char="-"/>
              <a:defRPr sz="4312">
                <a:solidFill>
                  <a:srgbClr val="E4E4E4"/>
                </a:solidFill>
              </a:defRPr>
            </a:pPr>
            <a:r>
              <a:t>  2011-2014 </a:t>
            </a:r>
            <a:r>
              <a:rPr b="1"/>
              <a:t>faster</a:t>
            </a:r>
            <a:r>
              <a:t> decrease of </a:t>
            </a:r>
            <a:r>
              <a:rPr b="1"/>
              <a:t>e</a:t>
            </a:r>
            <a:r>
              <a:rPr b="1" baseline="31999"/>
              <a:t>-</a:t>
            </a:r>
          </a:p>
          <a:p>
            <a:pPr marL="373380" defTabSz="2389632">
              <a:spcBef>
                <a:spcPts val="2300"/>
              </a:spcBef>
              <a:buSzPct val="100000"/>
              <a:buChar char="-"/>
              <a:defRPr sz="4312">
                <a:solidFill>
                  <a:srgbClr val="E4E4E4"/>
                </a:solidFill>
              </a:defRPr>
            </a:pPr>
            <a:r>
              <a:t>  2014-2017 </a:t>
            </a:r>
            <a:r>
              <a:rPr b="1"/>
              <a:t>slower</a:t>
            </a:r>
            <a:r>
              <a:t> increase of </a:t>
            </a:r>
            <a:r>
              <a:rPr b="1"/>
              <a:t>e</a:t>
            </a:r>
            <a:r>
              <a:rPr b="1" baseline="31999"/>
              <a:t>-</a:t>
            </a:r>
          </a:p>
        </p:txBody>
      </p:sp>
      <p:sp>
        <p:nvSpPr>
          <p:cNvPr id="324" name="Phys. Rev. Lett. 130, 161001 (2023)"/>
          <p:cNvSpPr txBox="1"/>
          <p:nvPr/>
        </p:nvSpPr>
        <p:spPr>
          <a:xfrm>
            <a:off x="1210753" y="11918777"/>
            <a:ext cx="6585408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Phys. Rev. Lett. 130, 161001 (2023)</a:t>
            </a:r>
          </a:p>
        </p:txBody>
      </p:sp>
      <p:grpSp>
        <p:nvGrpSpPr>
          <p:cNvPr id="327" name="Raggruppa"/>
          <p:cNvGrpSpPr/>
          <p:nvPr/>
        </p:nvGrpSpPr>
        <p:grpSpPr>
          <a:xfrm>
            <a:off x="9874253" y="2063501"/>
            <a:ext cx="14216107" cy="9588998"/>
            <a:chOff x="0" y="0"/>
            <a:chExt cx="14216105" cy="9588996"/>
          </a:xfrm>
        </p:grpSpPr>
        <p:pic>
          <p:nvPicPr>
            <p:cNvPr id="325" name="Screenshot 2024-07-04 alle 12.03.33.png" descr="Screenshot 2024-07-04 alle 12.03.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216106" cy="9588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" name="Linea"/>
            <p:cNvSpPr/>
            <p:nvPr/>
          </p:nvSpPr>
          <p:spPr>
            <a:xfrm>
              <a:off x="1138466" y="8812514"/>
              <a:ext cx="12739096" cy="1"/>
            </a:xfrm>
            <a:prstGeom prst="line">
              <a:avLst/>
            </a:prstGeom>
            <a:noFill/>
            <a:ln w="25400" cap="flat">
              <a:solidFill>
                <a:srgbClr val="8F8F8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28" name="Linea"/>
          <p:cNvSpPr/>
          <p:nvPr/>
        </p:nvSpPr>
        <p:spPr>
          <a:xfrm flipV="1">
            <a:off x="14490775" y="2311118"/>
            <a:ext cx="1" cy="9767089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9" name="Solar Maximum"/>
          <p:cNvSpPr txBox="1"/>
          <p:nvPr/>
        </p:nvSpPr>
        <p:spPr>
          <a:xfrm>
            <a:off x="14527519" y="11659109"/>
            <a:ext cx="2449678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E4E4E4"/>
                </a:solidFill>
              </a:defRPr>
            </a:lvl1pPr>
          </a:lstStyle>
          <a:p>
            <a:pPr/>
            <a:r>
              <a:t>Solar Maximum</a:t>
            </a:r>
          </a:p>
        </p:txBody>
      </p:sp>
      <p:sp>
        <p:nvSpPr>
          <p:cNvPr id="330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33" name="Numero diapositiva"/>
          <p:cNvSpPr txBox="1"/>
          <p:nvPr>
            <p:ph type="sldNum" sz="quarter" idx="4294967295"/>
          </p:nvPr>
        </p:nvSpPr>
        <p:spPr>
          <a:xfrm>
            <a:off x="11999417" y="13081000"/>
            <a:ext cx="37246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4" name="e-/p Hysteresi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pPr>
            <a:r>
              <a:t>e</a:t>
            </a:r>
            <a:r>
              <a:rPr baseline="31999"/>
              <a:t>-</a:t>
            </a:r>
            <a:r>
              <a:t>/p Hysteresis</a:t>
            </a:r>
          </a:p>
        </p:txBody>
      </p:sp>
      <p:sp>
        <p:nvSpPr>
          <p:cNvPr id="335" name="Correlation plots between electron and proton fluxes. Data points are the moving average of 14 BR, with a step of 1 day.…"/>
          <p:cNvSpPr txBox="1"/>
          <p:nvPr>
            <p:ph type="body" sz="half" idx="4294967295"/>
          </p:nvPr>
        </p:nvSpPr>
        <p:spPr>
          <a:xfrm>
            <a:off x="1262626" y="2721503"/>
            <a:ext cx="10511880" cy="827299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Correlation plots</a:t>
            </a:r>
            <a:r>
              <a:t> between electron and proton fluxes. Data points are the moving average of 14 BR, with a step of 1 day.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Hysteresis</a:t>
            </a:r>
            <a:r>
              <a:t> and </a:t>
            </a:r>
            <a:r>
              <a:rPr b="1"/>
              <a:t>change in behaviour</a:t>
            </a:r>
            <a:r>
              <a:t> at solar maximum, opposite behaviour as seen in the helium comparison with proton.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Charge sign dependence</a:t>
            </a:r>
            <a:r>
              <a:t> of solar modulation.</a:t>
            </a:r>
          </a:p>
        </p:txBody>
      </p:sp>
      <p:pic>
        <p:nvPicPr>
          <p:cNvPr id="336" name="Screenshot 2024-07-04 alle 12.11.50.png" descr="Screenshot 2024-07-04 alle 12.11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4087" y="2482850"/>
            <a:ext cx="10274301" cy="87503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Electron Flux [m-2sr-1s-1GV-1]"/>
          <p:cNvSpPr txBox="1"/>
          <p:nvPr/>
        </p:nvSpPr>
        <p:spPr>
          <a:xfrm rot="16200000">
            <a:off x="10443307" y="6565417"/>
            <a:ext cx="5431423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Electron Flux [m</a:t>
            </a:r>
            <a:r>
              <a:rPr baseline="30787"/>
              <a:t>-2</a:t>
            </a:r>
            <a:r>
              <a:t>sr</a:t>
            </a:r>
            <a:r>
              <a:rPr baseline="30787"/>
              <a:t>-1</a:t>
            </a:r>
            <a:r>
              <a:t>s</a:t>
            </a:r>
            <a:r>
              <a:rPr baseline="30787"/>
              <a:t>-1</a:t>
            </a:r>
            <a:r>
              <a:t>GV</a:t>
            </a:r>
            <a:r>
              <a:rPr baseline="30787"/>
              <a:t>-1</a:t>
            </a:r>
            <a:r>
              <a:t>]</a:t>
            </a:r>
          </a:p>
        </p:txBody>
      </p:sp>
      <p:sp>
        <p:nvSpPr>
          <p:cNvPr id="338" name="Proton Flux [m-2sr-1s-1GV-1]"/>
          <p:cNvSpPr txBox="1"/>
          <p:nvPr/>
        </p:nvSpPr>
        <p:spPr>
          <a:xfrm>
            <a:off x="16059069" y="11357600"/>
            <a:ext cx="5144339" cy="58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Proton Flux [m</a:t>
            </a:r>
            <a:r>
              <a:rPr baseline="30787"/>
              <a:t>-2</a:t>
            </a:r>
            <a:r>
              <a:t>sr</a:t>
            </a:r>
            <a:r>
              <a:rPr baseline="30787"/>
              <a:t>-1</a:t>
            </a:r>
            <a:r>
              <a:t>s</a:t>
            </a:r>
            <a:r>
              <a:rPr baseline="30787"/>
              <a:t>-1</a:t>
            </a:r>
            <a:r>
              <a:t>GV</a:t>
            </a:r>
            <a:r>
              <a:rPr baseline="30787"/>
              <a:t>-1</a:t>
            </a:r>
            <a:r>
              <a:t>]</a:t>
            </a:r>
          </a:p>
        </p:txBody>
      </p:sp>
      <p:sp>
        <p:nvSpPr>
          <p:cNvPr id="339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42" name="Numero diapositiva"/>
          <p:cNvSpPr txBox="1"/>
          <p:nvPr>
            <p:ph type="sldNum" sz="quarter" idx="4294967295"/>
          </p:nvPr>
        </p:nvSpPr>
        <p:spPr>
          <a:xfrm>
            <a:off x="11987961" y="13081000"/>
            <a:ext cx="39537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3" name="Structures in Electron Hysteresi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Structures in Electron Hysteresis</a:t>
            </a:r>
          </a:p>
        </p:txBody>
      </p:sp>
      <p:pic>
        <p:nvPicPr>
          <p:cNvPr id="344" name="Screenshot 2024-06-06 alle 13.37.52.png" descr="Screenshot 2024-06-06 alle 13.37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4541" y="2189385"/>
            <a:ext cx="8835066" cy="1071299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A finer moving average (2 BR, 1 day step) shows structures in the correlation plot.…"/>
          <p:cNvSpPr txBox="1"/>
          <p:nvPr>
            <p:ph type="body" sz="half" idx="4294967295"/>
          </p:nvPr>
        </p:nvSpPr>
        <p:spPr>
          <a:xfrm>
            <a:off x="1573655" y="4007694"/>
            <a:ext cx="11337100" cy="6750049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A finer moving average (2 BR, 1 day step) shows </a:t>
            </a:r>
            <a:r>
              <a:rPr b="1"/>
              <a:t>structures</a:t>
            </a:r>
            <a:r>
              <a:t> in the correlation plot.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The likely cause of these structures are transient </a:t>
            </a:r>
            <a:r>
              <a:rPr b="1"/>
              <a:t>Coronal Mass Ejections</a:t>
            </a:r>
            <a:r>
              <a:t>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Charge sign dependence</a:t>
            </a:r>
            <a:r>
              <a:t> in the modulation during these events, on the timescale of several BRs.</a:t>
            </a:r>
          </a:p>
        </p:txBody>
      </p:sp>
      <p:sp>
        <p:nvSpPr>
          <p:cNvPr id="346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171" name="Numero diapositiva"/>
          <p:cNvSpPr txBox="1"/>
          <p:nvPr>
            <p:ph type="sldNum" sz="quarter" idx="4294967295"/>
          </p:nvPr>
        </p:nvSpPr>
        <p:spPr>
          <a:xfrm>
            <a:off x="12051106" y="13081000"/>
            <a:ext cx="26908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" name="Long-term and short-term temporal variations in daily CR fluxes.…"/>
          <p:cNvSpPr txBox="1"/>
          <p:nvPr>
            <p:ph type="body" sz="half" idx="4294967295"/>
          </p:nvPr>
        </p:nvSpPr>
        <p:spPr>
          <a:xfrm>
            <a:off x="5029792" y="3362924"/>
            <a:ext cx="14324416" cy="8039589"/>
          </a:xfrm>
          <a:prstGeom prst="rect">
            <a:avLst/>
          </a:prstGeom>
        </p:spPr>
        <p:txBody>
          <a:bodyPr/>
          <a:lstStyle/>
          <a:p>
            <a:pPr marL="196596" indent="-196596" defTabSz="2097023">
              <a:spcBef>
                <a:spcPts val="2000"/>
              </a:spcBef>
              <a:buSzPct val="100000"/>
              <a:buChar char="•"/>
              <a:defRPr sz="4128">
                <a:solidFill>
                  <a:srgbClr val="E4E4E4"/>
                </a:solidFill>
              </a:defRPr>
            </a:pPr>
            <a:r>
              <a:rPr b="1"/>
              <a:t>Long-term</a:t>
            </a:r>
            <a:r>
              <a:t> and </a:t>
            </a:r>
            <a:r>
              <a:rPr b="1"/>
              <a:t>short-term</a:t>
            </a:r>
            <a:r>
              <a:t> temporal </a:t>
            </a:r>
            <a:r>
              <a:rPr b="1"/>
              <a:t>variations</a:t>
            </a:r>
            <a:r>
              <a:t> in daily CR fluxes.</a:t>
            </a:r>
          </a:p>
          <a:p>
            <a:pPr marL="196596" indent="-196596" defTabSz="2097023">
              <a:spcBef>
                <a:spcPts val="2000"/>
              </a:spcBef>
              <a:buSzPct val="100000"/>
              <a:buChar char="•"/>
              <a:defRPr sz="4128">
                <a:solidFill>
                  <a:srgbClr val="E4E4E4"/>
                </a:solidFill>
              </a:defRPr>
            </a:pPr>
            <a:r>
              <a:rPr b="1"/>
              <a:t>Periodicities</a:t>
            </a:r>
            <a:r>
              <a:t> in the daily </a:t>
            </a:r>
            <a:r>
              <a:rPr b="1"/>
              <a:t>proton</a:t>
            </a:r>
            <a:r>
              <a:t> flux: 27, 13.5 and 9 days.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96596" indent="-196596" defTabSz="2097023">
              <a:spcBef>
                <a:spcPts val="2000"/>
              </a:spcBef>
              <a:buSzPct val="100000"/>
              <a:buChar char="•"/>
              <a:defRPr sz="4128"/>
            </a:pP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Daily 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helium flux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, similar 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periodicities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, different 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modulation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 from proton flux</a:t>
            </a:r>
            <a:r>
              <a:rPr>
                <a:solidFill>
                  <a:srgbClr val="D5D5D5"/>
                </a:solidFill>
              </a:rPr>
              <a:t>.</a:t>
            </a:r>
            <a:endParaRPr>
              <a:solidFill>
                <a:srgbClr val="D5D5D5"/>
              </a:solidFill>
            </a:endParaRPr>
          </a:p>
          <a:p>
            <a:pPr marL="196596" indent="-196596" defTabSz="2097023">
              <a:spcBef>
                <a:spcPts val="2000"/>
              </a:spcBef>
              <a:buSzPct val="100000"/>
              <a:buChar char="•"/>
              <a:defRPr sz="4128"/>
            </a:pPr>
            <a:r>
              <a:rPr>
                <a:solidFill>
                  <a:srgbClr val="D5D5D5"/>
                </a:solidFill>
              </a:rPr>
              <a:t>Daily </a:t>
            </a:r>
            <a:r>
              <a:rPr b="1">
                <a:solidFill>
                  <a:srgbClr val="D5D5D5"/>
                </a:solidFill>
              </a:rPr>
              <a:t>e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lectron flux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, different 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modulation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 from both helium and proton fluxes</a:t>
            </a:r>
            <a:r>
              <a:rPr>
                <a:solidFill>
                  <a:srgbClr val="D5D5D5"/>
                </a:solidFill>
              </a:rPr>
              <a:t>.</a:t>
            </a:r>
            <a:endParaRPr>
              <a:solidFill>
                <a:srgbClr val="D5D5D5"/>
              </a:solidFill>
            </a:endParaRPr>
          </a:p>
          <a:p>
            <a:pPr marL="196596" indent="-196596" defTabSz="2097023">
              <a:spcBef>
                <a:spcPts val="2000"/>
              </a:spcBef>
              <a:buSzPct val="100000"/>
              <a:buChar char="•"/>
              <a:defRPr sz="4128"/>
            </a:pPr>
            <a:r>
              <a:rPr>
                <a:solidFill>
                  <a:srgbClr val="D5D5D5"/>
                </a:solidFill>
              </a:rPr>
              <a:t>Daily </a:t>
            </a:r>
            <a:r>
              <a:rPr b="1">
                <a:solidFill>
                  <a:srgbClr val="D5D5D5"/>
                </a:solidFill>
              </a:rPr>
              <a:t>positron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 flux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, similar </a:t>
            </a:r>
            <a:r>
              <a:rPr b="1"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time dependence and higher modulation</a:t>
            </a:r>
            <a:r>
              <a:rPr>
                <a:solidFill>
                  <a:srgbClr val="E5E5E5"/>
                </a:solidFill>
                <a:latin typeface="Arial"/>
                <a:ea typeface="Arial"/>
                <a:cs typeface="Arial"/>
                <a:sym typeface="Arial"/>
              </a:rPr>
              <a:t> with respect to proton fluxes</a:t>
            </a:r>
            <a:r>
              <a:rPr>
                <a:solidFill>
                  <a:srgbClr val="D5D5D5"/>
                </a:solidFill>
              </a:rPr>
              <a:t>.</a:t>
            </a:r>
          </a:p>
        </p:txBody>
      </p:sp>
      <p:sp>
        <p:nvSpPr>
          <p:cNvPr id="173" name="Summary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Summary</a:t>
            </a:r>
          </a:p>
        </p:txBody>
      </p:sp>
      <p:pic>
        <p:nvPicPr>
          <p:cNvPr id="174" name="solsticeflare-2.png" descr="solsticeflare-2.png"/>
          <p:cNvPicPr>
            <a:picLocks noChangeAspect="1"/>
          </p:cNvPicPr>
          <p:nvPr/>
        </p:nvPicPr>
        <p:blipFill>
          <a:blip r:embed="rId2">
            <a:extLst/>
          </a:blip>
          <a:srcRect l="0" t="0" r="803" b="0"/>
          <a:stretch>
            <a:fillRect/>
          </a:stretch>
        </p:blipFill>
        <p:spPr>
          <a:xfrm>
            <a:off x="19644797" y="-1525291"/>
            <a:ext cx="14940220" cy="15061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terra.png" descr="terr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04630" y="3292271"/>
            <a:ext cx="5426284" cy="542628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Linea di collegamento"/>
          <p:cNvSpPr/>
          <p:nvPr/>
        </p:nvSpPr>
        <p:spPr>
          <a:xfrm>
            <a:off x="-3868514" y="5082475"/>
            <a:ext cx="6096812" cy="2742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49" h="20069" fill="norm" stroke="1" extrusionOk="0">
                <a:moveTo>
                  <a:pt x="3772" y="298"/>
                </a:moveTo>
                <a:cubicBezTo>
                  <a:pt x="-4151" y="-1531"/>
                  <a:pt x="408" y="5059"/>
                  <a:pt x="17449" y="20069"/>
                </a:cubicBezTo>
              </a:path>
            </a:pathLst>
          </a:custGeom>
          <a:ln w="76200">
            <a:solidFill>
              <a:srgbClr val="BEBEBE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177" name="International_Space_Station.svg.png" descr="International_Space_Station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20580000">
            <a:off x="1563524" y="7325124"/>
            <a:ext cx="2822336" cy="177807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49" name="Numero diapositiva"/>
          <p:cNvSpPr txBox="1"/>
          <p:nvPr>
            <p:ph type="sldNum" sz="quarter" idx="4294967295"/>
          </p:nvPr>
        </p:nvSpPr>
        <p:spPr>
          <a:xfrm>
            <a:off x="11987542" y="13081000"/>
            <a:ext cx="39621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0" name="Daily Positron Flux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Daily Positron Flux</a:t>
            </a:r>
          </a:p>
        </p:txBody>
      </p:sp>
      <p:sp>
        <p:nvSpPr>
          <p:cNvPr id="351" name="The positron flux matches the long-term trend of proton flux.…"/>
          <p:cNvSpPr txBox="1"/>
          <p:nvPr>
            <p:ph type="body" sz="quarter" idx="4294967295"/>
          </p:nvPr>
        </p:nvSpPr>
        <p:spPr>
          <a:xfrm>
            <a:off x="1188898" y="3674884"/>
            <a:ext cx="7595766" cy="6366231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The positron flux matches the long-term trend of proton flux.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t>Similar differences with electron flux, as seen in electron VS proton, are observed for R &lt; 8.5 GV.</a:t>
            </a:r>
          </a:p>
        </p:txBody>
      </p:sp>
      <p:sp>
        <p:nvSpPr>
          <p:cNvPr id="352" name="Phys. Rev. Lett. 131, 151002 (2023)"/>
          <p:cNvSpPr txBox="1"/>
          <p:nvPr/>
        </p:nvSpPr>
        <p:spPr>
          <a:xfrm>
            <a:off x="1237982" y="11918777"/>
            <a:ext cx="653095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Phys. Rev. Lett. 131, 151002 (2023)</a:t>
            </a:r>
          </a:p>
        </p:txBody>
      </p:sp>
      <p:pic>
        <p:nvPicPr>
          <p:cNvPr id="353" name="Screenshot 2024-07-04 alle 12.14.59.png" descr="Screenshot 2024-07-04 alle 12.14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7467" y="2032905"/>
            <a:ext cx="15160282" cy="965019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57" name="Numero diapositiva"/>
          <p:cNvSpPr txBox="1"/>
          <p:nvPr>
            <p:ph type="sldNum" sz="quarter" idx="4294967295"/>
          </p:nvPr>
        </p:nvSpPr>
        <p:spPr>
          <a:xfrm>
            <a:off x="11956668" y="13081000"/>
            <a:ext cx="457963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8" name="e-/e+ and p/e+ Hysteresi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l"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pPr>
            <a:r>
              <a:t>e</a:t>
            </a:r>
            <a:r>
              <a:rPr baseline="31999"/>
              <a:t>-</a:t>
            </a:r>
            <a:r>
              <a:t>/e</a:t>
            </a:r>
            <a:r>
              <a:rPr baseline="31999"/>
              <a:t>+</a:t>
            </a:r>
            <a:r>
              <a:t> and p/e</a:t>
            </a:r>
            <a:r>
              <a:rPr baseline="31999"/>
              <a:t>+</a:t>
            </a:r>
            <a:r>
              <a:t> Hysteresis</a:t>
            </a:r>
          </a:p>
        </p:txBody>
      </p:sp>
      <p:sp>
        <p:nvSpPr>
          <p:cNvPr id="359" name="Correlation plots: electron VS positron and proton VS positron. Moving average of 14 BR, with a step of 3 days.…"/>
          <p:cNvSpPr txBox="1"/>
          <p:nvPr>
            <p:ph type="body" sz="half" idx="4294967295"/>
          </p:nvPr>
        </p:nvSpPr>
        <p:spPr>
          <a:xfrm>
            <a:off x="1285087" y="2897244"/>
            <a:ext cx="11409805" cy="7921512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Correlation plots</a:t>
            </a:r>
            <a:r>
              <a:t>: electron VS positron and proton VS positron. Moving average of 14 BR, with a step of 3 days.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Similar hysteresis</a:t>
            </a:r>
            <a:r>
              <a:t> with </a:t>
            </a:r>
            <a:r>
              <a:rPr b="1"/>
              <a:t>electron</a:t>
            </a:r>
            <a:r>
              <a:t>, as seen with </a:t>
            </a:r>
            <a:r>
              <a:rPr b="1"/>
              <a:t>electron VS proton</a:t>
            </a:r>
            <a:r>
              <a:t>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Linear relation</a:t>
            </a:r>
            <a:r>
              <a:t> with </a:t>
            </a:r>
            <a:r>
              <a:rPr b="1"/>
              <a:t>proton</a:t>
            </a:r>
            <a:r>
              <a:t>: modulation is the </a:t>
            </a:r>
            <a:r>
              <a:rPr b="1"/>
              <a:t>same</a:t>
            </a:r>
            <a:r>
              <a:t> for equal</a:t>
            </a:r>
            <a:r>
              <a:rPr b="1"/>
              <a:t> charge</a:t>
            </a:r>
            <a:r>
              <a:t> and different mass species.</a:t>
            </a:r>
          </a:p>
        </p:txBody>
      </p:sp>
      <p:grpSp>
        <p:nvGrpSpPr>
          <p:cNvPr id="362" name="Raggruppa"/>
          <p:cNvGrpSpPr/>
          <p:nvPr/>
        </p:nvGrpSpPr>
        <p:grpSpPr>
          <a:xfrm>
            <a:off x="14868577" y="976982"/>
            <a:ext cx="7352887" cy="11762036"/>
            <a:chOff x="0" y="0"/>
            <a:chExt cx="7352885" cy="11762035"/>
          </a:xfrm>
        </p:grpSpPr>
        <p:pic>
          <p:nvPicPr>
            <p:cNvPr id="360" name="Screenshot 2024-07-04 alle 12.28.14.png" descr="Screenshot 2024-07-04 alle 12.28.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3554" y="0"/>
              <a:ext cx="7128896" cy="6240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Screenshot 2024-07-04 alle 12.28.25.png" descr="Screenshot 2024-07-04 alle 12.28.2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589" r="0" b="0"/>
            <a:stretch>
              <a:fillRect/>
            </a:stretch>
          </p:blipFill>
          <p:spPr>
            <a:xfrm>
              <a:off x="0" y="5825761"/>
              <a:ext cx="7352886" cy="5936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3" name="Electron Flux"/>
          <p:cNvSpPr txBox="1"/>
          <p:nvPr/>
        </p:nvSpPr>
        <p:spPr>
          <a:xfrm rot="16200000">
            <a:off x="13138438" y="3704946"/>
            <a:ext cx="257993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E4E4E4"/>
                </a:solidFill>
              </a:defRPr>
            </a:lvl1pPr>
          </a:lstStyle>
          <a:p>
            <a:pPr/>
            <a:r>
              <a:t>Electron Flux</a:t>
            </a:r>
          </a:p>
        </p:txBody>
      </p:sp>
      <p:sp>
        <p:nvSpPr>
          <p:cNvPr id="364" name="Proton Flux"/>
          <p:cNvSpPr txBox="1"/>
          <p:nvPr/>
        </p:nvSpPr>
        <p:spPr>
          <a:xfrm rot="16200000">
            <a:off x="13295918" y="9242597"/>
            <a:ext cx="2264970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E4E4E4"/>
                </a:solidFill>
              </a:defRPr>
            </a:lvl1pPr>
          </a:lstStyle>
          <a:p>
            <a:pPr/>
            <a:r>
              <a:t>Proton Flux</a:t>
            </a:r>
          </a:p>
        </p:txBody>
      </p:sp>
      <p:sp>
        <p:nvSpPr>
          <p:cNvPr id="365" name="Positron Flux"/>
          <p:cNvSpPr txBox="1"/>
          <p:nvPr/>
        </p:nvSpPr>
        <p:spPr>
          <a:xfrm>
            <a:off x="17266231" y="12686470"/>
            <a:ext cx="2557578" cy="63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E4E4E4"/>
                </a:solidFill>
              </a:defRPr>
            </a:lvl1pPr>
          </a:lstStyle>
          <a:p>
            <a:pPr/>
            <a:r>
              <a:t>Positron Flux</a:t>
            </a:r>
          </a:p>
        </p:txBody>
      </p:sp>
      <p:sp>
        <p:nvSpPr>
          <p:cNvPr id="366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69" name="Numero diapositiva"/>
          <p:cNvSpPr txBox="1"/>
          <p:nvPr>
            <p:ph type="sldNum" sz="quarter" idx="4294967295"/>
          </p:nvPr>
        </p:nvSpPr>
        <p:spPr>
          <a:xfrm>
            <a:off x="11995365" y="13081000"/>
            <a:ext cx="38057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0" name="Structures in Positron Hysteresi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Structures in Positron Hysteresis</a:t>
            </a:r>
          </a:p>
        </p:txBody>
      </p:sp>
      <p:sp>
        <p:nvSpPr>
          <p:cNvPr id="371" name="Similar finer structures, as in electron VS proton hysteresis, in electron VS positron.…"/>
          <p:cNvSpPr txBox="1"/>
          <p:nvPr>
            <p:ph type="body" sz="quarter" idx="4294967295"/>
          </p:nvPr>
        </p:nvSpPr>
        <p:spPr>
          <a:xfrm>
            <a:off x="2242273" y="2421391"/>
            <a:ext cx="19899454" cy="314260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Similar finer structures</a:t>
            </a:r>
            <a:r>
              <a:t>, as in electron VS proton hysteresis, in </a:t>
            </a:r>
            <a:r>
              <a:rPr b="1"/>
              <a:t>electron</a:t>
            </a:r>
            <a:r>
              <a:t> VS positron.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No significant structures</a:t>
            </a:r>
            <a:r>
              <a:t> in the </a:t>
            </a:r>
            <a:r>
              <a:rPr b="1"/>
              <a:t>proton</a:t>
            </a:r>
            <a:r>
              <a:t> VS positron hysteresis.</a:t>
            </a:r>
          </a:p>
        </p:txBody>
      </p:sp>
      <p:pic>
        <p:nvPicPr>
          <p:cNvPr id="372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3371" y="5837479"/>
            <a:ext cx="9845604" cy="6405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89774" y="5797079"/>
            <a:ext cx="9610855" cy="62580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77" name="Numero diapositiva"/>
          <p:cNvSpPr txBox="1"/>
          <p:nvPr>
            <p:ph type="sldNum" sz="quarter" idx="4294967295"/>
          </p:nvPr>
        </p:nvSpPr>
        <p:spPr>
          <a:xfrm>
            <a:off x="11973712" y="13081000"/>
            <a:ext cx="42387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8" name="Differences in Solar Modulation in Positron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Differences in Solar Modulation in Positrons</a:t>
            </a:r>
          </a:p>
        </p:txBody>
      </p:sp>
      <p:sp>
        <p:nvSpPr>
          <p:cNvPr id="379" name="K Parameter: linear coefficients between relative daily variations of positron and proton fluxes, for each rigidity bin i.…"/>
          <p:cNvSpPr txBox="1"/>
          <p:nvPr>
            <p:ph type="body" sz="quarter" idx="4294967295"/>
          </p:nvPr>
        </p:nvSpPr>
        <p:spPr>
          <a:xfrm>
            <a:off x="1207835" y="2778439"/>
            <a:ext cx="7067969" cy="8159122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b="1" sz="4400">
                <a:solidFill>
                  <a:srgbClr val="E4E4E4"/>
                </a:solidFill>
              </a:defRPr>
            </a:pPr>
            <a:r>
              <a:t>K Parameter</a:t>
            </a:r>
            <a:r>
              <a:rPr b="0"/>
              <a:t>: linear coefficients between relative daily </a:t>
            </a:r>
            <a:r>
              <a:t>variations</a:t>
            </a:r>
            <a:r>
              <a:rPr b="0"/>
              <a:t> of </a:t>
            </a:r>
            <a:r>
              <a:t>positron</a:t>
            </a:r>
            <a:r>
              <a:rPr b="0"/>
              <a:t> and </a:t>
            </a:r>
            <a:r>
              <a:t>proton</a:t>
            </a:r>
            <a:r>
              <a:rPr b="0"/>
              <a:t> fluxes, for each rigidity bin i.</a:t>
            </a:r>
          </a:p>
          <a:p>
            <a:pPr marL="228600" indent="-228600">
              <a:buSzPct val="100000"/>
              <a:buChar char="•"/>
              <a:defRPr sz="4400">
                <a:solidFill>
                  <a:srgbClr val="E4E4E4"/>
                </a:solidFill>
              </a:defRPr>
            </a:pPr>
            <a:r>
              <a:rPr b="1"/>
              <a:t>K &lt; 1</a:t>
            </a:r>
            <a:r>
              <a:t> indicates that the positron flux is </a:t>
            </a:r>
            <a:r>
              <a:rPr b="1"/>
              <a:t>more modulated</a:t>
            </a:r>
            <a:r>
              <a:t> than proton flux.</a:t>
            </a:r>
          </a:p>
        </p:txBody>
      </p:sp>
      <p:pic>
        <p:nvPicPr>
          <p:cNvPr id="380" name="Screenshot 2024-07-04 alle 16.29.51.png" descr="Screenshot 2024-07-04 alle 16.29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7931" y="5925026"/>
            <a:ext cx="14971692" cy="624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Equazione"/>
          <p:cNvSpPr txBox="1"/>
          <p:nvPr/>
        </p:nvSpPr>
        <p:spPr>
          <a:xfrm>
            <a:off x="11110537" y="3144964"/>
            <a:ext cx="10066479" cy="18685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num>
                    <m:den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den>
                  </m:f>
                  <m:r>
                    <a:rPr xmlns:a="http://schemas.openxmlformats.org/drawingml/2006/main" sz="52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p>
                  </m:sSup>
                  <m:f>
                    <m:fPr>
                      <m:ctrlP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p>
                            <m:e>
                              <m:r>
                                <a:rPr xmlns:a="http://schemas.openxmlformats.org/drawingml/2006/main" sz="5200" i="1">
                                  <a:solidFill>
                                    <a:srgbClr val="E4E4E4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xmlns:a="http://schemas.openxmlformats.org/drawingml/2006/main" sz="5200" i="1">
                                  <a:solidFill>
                                    <a:srgbClr val="E4E4E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p>
                            <m:e>
                              <m:r>
                                <a:rPr xmlns:a="http://schemas.openxmlformats.org/drawingml/2006/main" sz="5200" i="1">
                                  <a:solidFill>
                                    <a:srgbClr val="E4E4E4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xmlns:a="http://schemas.openxmlformats.org/drawingml/2006/main" sz="5200" i="1">
                                  <a:solidFill>
                                    <a:srgbClr val="E4E4E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num>
                    <m:den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p>
                            <m:e>
                              <m:r>
                                <a:rPr xmlns:a="http://schemas.openxmlformats.org/drawingml/2006/main" sz="5200" i="1">
                                  <a:solidFill>
                                    <a:srgbClr val="E4E4E4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xmlns:a="http://schemas.openxmlformats.org/drawingml/2006/main" sz="5200" i="1">
                                  <a:solidFill>
                                    <a:srgbClr val="E4E4E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xmlns:a="http://schemas.openxmlformats.org/drawingml/2006/main" sz="52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5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den>
                  </m:f>
                </m:oMath>
              </m:oMathPara>
            </a14:m>
            <a:endParaRPr sz="5200">
              <a:solidFill>
                <a:srgbClr val="E4E4E4"/>
              </a:solidFill>
            </a:endParaRPr>
          </a:p>
        </p:txBody>
      </p:sp>
      <p:sp>
        <p:nvSpPr>
          <p:cNvPr id="382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385" name="Numero diapositiva"/>
          <p:cNvSpPr txBox="1"/>
          <p:nvPr>
            <p:ph type="sldNum" sz="quarter" idx="4294967295"/>
          </p:nvPr>
        </p:nvSpPr>
        <p:spPr>
          <a:xfrm>
            <a:off x="11966727" y="13081000"/>
            <a:ext cx="43784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6" name="Daily charged CR fluxes, from 1 GV to 100 GV in 2011-2023, exhibit variations on different time scales.…"/>
          <p:cNvSpPr txBox="1"/>
          <p:nvPr>
            <p:ph type="body" idx="4294967295"/>
          </p:nvPr>
        </p:nvSpPr>
        <p:spPr>
          <a:xfrm>
            <a:off x="1270000" y="26416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>
                <a:solidFill>
                  <a:srgbClr val="E4E4E4"/>
                </a:solidFill>
              </a:defRPr>
            </a:pPr>
            <a:r>
              <a:rPr b="1"/>
              <a:t>Daily charged CR fluxes</a:t>
            </a:r>
            <a:r>
              <a:t>, from 1 GV to 100 GV in 2011-2023, exhibit </a:t>
            </a:r>
            <a:r>
              <a:rPr b="1"/>
              <a:t>variations</a:t>
            </a:r>
            <a:r>
              <a:t> on different time scales.</a:t>
            </a:r>
          </a:p>
          <a:p>
            <a:pPr marL="228600" indent="-228600">
              <a:buSzPct val="100000"/>
              <a:buChar char="•"/>
              <a:defRPr>
                <a:solidFill>
                  <a:srgbClr val="E4E4E4"/>
                </a:solidFill>
              </a:defRPr>
            </a:pPr>
            <a:r>
              <a:t>Recurrent flux variations with a </a:t>
            </a:r>
            <a:r>
              <a:rPr b="1"/>
              <a:t>period</a:t>
            </a:r>
            <a:r>
              <a:t> of 27, 13.5 and 9 days are observed.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>
              <a:buSzPct val="100000"/>
              <a:buChar char="•"/>
            </a:pPr>
            <a:r>
              <a:rPr>
                <a:solidFill>
                  <a:srgbClr val="E5E5E5"/>
                </a:solidFill>
              </a:rPr>
              <a:t>Unexpectedly, the </a:t>
            </a:r>
            <a:r>
              <a:rPr b="1">
                <a:solidFill>
                  <a:srgbClr val="E5E5E5"/>
                </a:solidFill>
              </a:rPr>
              <a:t>strength</a:t>
            </a:r>
            <a:r>
              <a:rPr>
                <a:solidFill>
                  <a:srgbClr val="E5E5E5"/>
                </a:solidFill>
              </a:rPr>
              <a:t> of 9 and 13.5 day </a:t>
            </a:r>
            <a:r>
              <a:rPr b="1">
                <a:solidFill>
                  <a:srgbClr val="E5E5E5"/>
                </a:solidFill>
              </a:rPr>
              <a:t>periodicities</a:t>
            </a:r>
            <a:r>
              <a:rPr>
                <a:solidFill>
                  <a:srgbClr val="E5E5E5"/>
                </a:solidFill>
              </a:rPr>
              <a:t> reaches a maximum at 10 GV and 20 GV respectively.</a:t>
            </a:r>
            <a:endParaRPr>
              <a:solidFill>
                <a:srgbClr val="D5D5D5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b="1">
                <a:solidFill>
                  <a:srgbClr val="D5D5D5"/>
                </a:solidFill>
              </a:rPr>
              <a:t>Solar modulation</a:t>
            </a:r>
            <a:r>
              <a:rPr>
                <a:solidFill>
                  <a:srgbClr val="D5D5D5"/>
                </a:solidFill>
              </a:rPr>
              <a:t> shows a clear </a:t>
            </a:r>
            <a:r>
              <a:rPr b="1">
                <a:solidFill>
                  <a:srgbClr val="D5D5D5"/>
                </a:solidFill>
              </a:rPr>
              <a:t>charge sign dependence</a:t>
            </a:r>
            <a:r>
              <a:rPr>
                <a:solidFill>
                  <a:srgbClr val="D5D5D5"/>
                </a:solidFill>
              </a:rPr>
              <a:t>, being similar between proton and positron and differing for electrons.</a:t>
            </a:r>
            <a:endParaRPr>
              <a:solidFill>
                <a:srgbClr val="D5D5D5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>
                <a:solidFill>
                  <a:srgbClr val="D5D5D5"/>
                </a:solidFill>
              </a:rPr>
              <a:t>Evident </a:t>
            </a:r>
            <a:r>
              <a:rPr b="1">
                <a:solidFill>
                  <a:srgbClr val="D5D5D5"/>
                </a:solidFill>
              </a:rPr>
              <a:t>charge sign dependence</a:t>
            </a:r>
            <a:r>
              <a:rPr>
                <a:solidFill>
                  <a:srgbClr val="D5D5D5"/>
                </a:solidFill>
              </a:rPr>
              <a:t> also during </a:t>
            </a:r>
            <a:r>
              <a:rPr b="1">
                <a:solidFill>
                  <a:srgbClr val="D5D5D5"/>
                </a:solidFill>
              </a:rPr>
              <a:t>CME events</a:t>
            </a:r>
            <a:r>
              <a:rPr>
                <a:solidFill>
                  <a:srgbClr val="D5D5D5"/>
                </a:solidFill>
              </a:rPr>
              <a:t>.</a:t>
            </a:r>
          </a:p>
        </p:txBody>
      </p:sp>
      <p:sp>
        <p:nvSpPr>
          <p:cNvPr id="387" name="Conclusion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Conclusions</a:t>
            </a:r>
          </a:p>
        </p:txBody>
      </p:sp>
      <p:sp>
        <p:nvSpPr>
          <p:cNvPr id="388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Numero diapositiva"/>
          <p:cNvSpPr txBox="1"/>
          <p:nvPr>
            <p:ph type="sldNum" sz="quarter" idx="4294967295"/>
          </p:nvPr>
        </p:nvSpPr>
        <p:spPr>
          <a:xfrm>
            <a:off x="12036717" y="13081000"/>
            <a:ext cx="29786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1" name="Fourier Transform represents data as a function of sinusoidal waves"/>
          <p:cNvSpPr txBox="1"/>
          <p:nvPr>
            <p:ph type="body" sz="quarter" idx="1"/>
          </p:nvPr>
        </p:nvSpPr>
        <p:spPr>
          <a:xfrm>
            <a:off x="3334432" y="3083100"/>
            <a:ext cx="17715136" cy="167680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Fourier Transform represents data as a function of sinusoidal waves</a:t>
            </a:r>
          </a:p>
        </p:txBody>
      </p:sp>
      <p:pic>
        <p:nvPicPr>
          <p:cNvPr id="392" name="Schermata_2022-09-07_alle_10.50.55-removebg-preview.png" descr="Schermata_2022-09-07_alle_10.50.55-removebg-pre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7461" y="4493252"/>
            <a:ext cx="15869078" cy="280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Schermata_2022-09-07_alle_10.51.02-removebg-preview.png" descr="Schermata_2022-09-07_alle_10.51.02-removebg-previe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2650" y="9941512"/>
            <a:ext cx="4838700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inusoids extend to infinity, not localized in time. Instead we use wavelets, localized both in time and frequency"/>
          <p:cNvSpPr txBox="1"/>
          <p:nvPr/>
        </p:nvSpPr>
        <p:spPr>
          <a:xfrm>
            <a:off x="3334432" y="7649364"/>
            <a:ext cx="17715136" cy="167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438400">
              <a:spcBef>
                <a:spcPts val="2400"/>
              </a:spcBef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Sinusoids extend to infinity, not localized in time. Instead we use wavelets, localized both in time and frequency</a:t>
            </a:r>
          </a:p>
        </p:txBody>
      </p:sp>
      <p:sp>
        <p:nvSpPr>
          <p:cNvPr id="395" name="C. Torrence and G.P. Compo, Bull. Am. Meteorol. Soc. 79, 61 (1998)"/>
          <p:cNvSpPr txBox="1"/>
          <p:nvPr/>
        </p:nvSpPr>
        <p:spPr>
          <a:xfrm>
            <a:off x="11389041" y="12154574"/>
            <a:ext cx="12285536" cy="6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C. Torrence and G.P. Compo, Bull. Am. Meteorol. Soc. 79, 61 (1998)</a:t>
            </a:r>
          </a:p>
        </p:txBody>
      </p:sp>
      <p:sp>
        <p:nvSpPr>
          <p:cNvPr id="396" name="Wavelet Analysis of Proton Flux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Wavelet Analysis of Proton Flux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182" name="Numero diapositiva"/>
          <p:cNvSpPr txBox="1"/>
          <p:nvPr>
            <p:ph type="sldNum" sz="quarter" idx="4294967295"/>
          </p:nvPr>
        </p:nvSpPr>
        <p:spPr>
          <a:xfrm>
            <a:off x="12044121" y="13081000"/>
            <a:ext cx="28305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3" name="The AMS-02 Experiment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The AMS-02 Experiment</a:t>
            </a:r>
          </a:p>
        </p:txBody>
      </p:sp>
      <p:grpSp>
        <p:nvGrpSpPr>
          <p:cNvPr id="186" name="ams.png"/>
          <p:cNvGrpSpPr/>
          <p:nvPr/>
        </p:nvGrpSpPr>
        <p:grpSpPr>
          <a:xfrm>
            <a:off x="12178210" y="2831999"/>
            <a:ext cx="10605756" cy="9455410"/>
            <a:chOff x="0" y="0"/>
            <a:chExt cx="10605754" cy="9455408"/>
          </a:xfrm>
        </p:grpSpPr>
        <p:pic>
          <p:nvPicPr>
            <p:cNvPr id="185" name="ams.png" descr="ams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700" y="139700"/>
              <a:ext cx="10326355" cy="9176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ams.png" descr="ams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05755" cy="9455409"/>
            </a:xfrm>
            <a:prstGeom prst="rect">
              <a:avLst/>
            </a:prstGeom>
            <a:effectLst/>
          </p:spPr>
        </p:pic>
      </p:grpSp>
      <p:sp>
        <p:nvSpPr>
          <p:cNvPr id="187" name="AMS-02 is a precision magnetic spectrometer, in the GeV-TeV energy range, on the ISS since may 2011.…"/>
          <p:cNvSpPr txBox="1"/>
          <p:nvPr>
            <p:ph type="body" sz="half" idx="4294967295"/>
          </p:nvPr>
        </p:nvSpPr>
        <p:spPr>
          <a:xfrm>
            <a:off x="817312" y="3659911"/>
            <a:ext cx="10537082" cy="7799586"/>
          </a:xfrm>
          <a:prstGeom prst="rect">
            <a:avLst/>
          </a:prstGeom>
        </p:spPr>
        <p:txBody>
          <a:bodyPr/>
          <a:lstStyle/>
          <a:p>
            <a:pPr defTabSz="2365248">
              <a:spcBef>
                <a:spcPts val="2300"/>
              </a:spcBef>
              <a:defRPr sz="4268">
                <a:solidFill>
                  <a:srgbClr val="E4E4E4"/>
                </a:solidFill>
              </a:defRPr>
            </a:pPr>
            <a:r>
              <a:t>AMS-02 is a </a:t>
            </a:r>
            <a:r>
              <a:rPr b="1"/>
              <a:t>precision magnetic spectrometer</a:t>
            </a:r>
            <a:r>
              <a:t>, in the GeV-TeV energy range, on the ISS since may 2011.</a:t>
            </a:r>
          </a:p>
          <a:p>
            <a:pPr defTabSz="2365248">
              <a:spcBef>
                <a:spcPts val="2300"/>
              </a:spcBef>
              <a:defRPr sz="4268">
                <a:solidFill>
                  <a:srgbClr val="E4E4E4"/>
                </a:solidFill>
              </a:defRPr>
            </a:pPr>
            <a:r>
              <a:t>Objectives:</a:t>
            </a:r>
          </a:p>
          <a:p>
            <a:pPr marL="221742" indent="-221742" defTabSz="2365248">
              <a:spcBef>
                <a:spcPts val="2300"/>
              </a:spcBef>
              <a:buSzPct val="100000"/>
              <a:buChar char="•"/>
              <a:defRPr sz="4268">
                <a:solidFill>
                  <a:srgbClr val="E4E4E4"/>
                </a:solidFill>
              </a:defRPr>
            </a:pPr>
            <a:r>
              <a:t>Measure Cosmic Rays fluxes.</a:t>
            </a:r>
          </a:p>
          <a:p>
            <a:pPr marL="221742" indent="-221742" defTabSz="2365248">
              <a:spcBef>
                <a:spcPts val="2300"/>
              </a:spcBef>
              <a:buSzPct val="100000"/>
              <a:buChar char="•"/>
              <a:defRPr sz="4268">
                <a:solidFill>
                  <a:srgbClr val="E4E4E4"/>
                </a:solidFill>
              </a:defRPr>
            </a:pPr>
            <a:r>
              <a:t>Search for primordial antimatter.</a:t>
            </a:r>
          </a:p>
          <a:p>
            <a:pPr marL="221742" indent="-221742" defTabSz="2365248">
              <a:spcBef>
                <a:spcPts val="2300"/>
              </a:spcBef>
              <a:buSzPct val="100000"/>
              <a:buChar char="•"/>
              <a:defRPr sz="4268">
                <a:solidFill>
                  <a:srgbClr val="E4E4E4"/>
                </a:solidFill>
              </a:defRPr>
            </a:pPr>
            <a:r>
              <a:t>Indirect search for dark matter.</a:t>
            </a:r>
          </a:p>
          <a:p>
            <a:pPr marL="221742" indent="-221742" defTabSz="2365248">
              <a:spcBef>
                <a:spcPts val="2300"/>
              </a:spcBef>
              <a:buSzPct val="100000"/>
              <a:buChar char="•"/>
              <a:defRPr sz="4268">
                <a:solidFill>
                  <a:srgbClr val="E4E4E4"/>
                </a:solidFill>
              </a:defRPr>
            </a:pPr>
            <a:r>
              <a:rPr b="1"/>
              <a:t>Solar modulation of CR in heliosphere</a:t>
            </a:r>
            <a:r>
              <a:t>.</a:t>
            </a:r>
          </a:p>
        </p:txBody>
      </p:sp>
      <p:sp>
        <p:nvSpPr>
          <p:cNvPr id="188" name="TRACKER"/>
          <p:cNvSpPr txBox="1"/>
          <p:nvPr/>
        </p:nvSpPr>
        <p:spPr>
          <a:xfrm rot="16200000">
            <a:off x="11044230" y="6611874"/>
            <a:ext cx="1444144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>
                    <a:hueOff val="-206910"/>
                    <a:satOff val="-12829"/>
                    <a:lumOff val="16238"/>
                  </a:schemeClr>
                </a:solidFill>
              </a:defRPr>
            </a:lvl1pPr>
          </a:lstStyle>
          <a:p>
            <a:pPr/>
            <a:r>
              <a:t>TRACKER</a:t>
            </a:r>
          </a:p>
        </p:txBody>
      </p:sp>
      <p:sp>
        <p:nvSpPr>
          <p:cNvPr id="189" name="Linea"/>
          <p:cNvSpPr/>
          <p:nvPr/>
        </p:nvSpPr>
        <p:spPr>
          <a:xfrm flipV="1">
            <a:off x="11766301" y="3706758"/>
            <a:ext cx="1" cy="2319355"/>
          </a:xfrm>
          <a:prstGeom prst="line">
            <a:avLst/>
          </a:prstGeom>
          <a:ln w="25400">
            <a:solidFill>
              <a:schemeClr val="accent2">
                <a:hueOff val="-206910"/>
                <a:satOff val="-12829"/>
                <a:lumOff val="1623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Linea"/>
          <p:cNvSpPr/>
          <p:nvPr/>
        </p:nvSpPr>
        <p:spPr>
          <a:xfrm flipV="1">
            <a:off x="11766301" y="7689887"/>
            <a:ext cx="1" cy="2535150"/>
          </a:xfrm>
          <a:prstGeom prst="line">
            <a:avLst/>
          </a:prstGeom>
          <a:ln w="25400">
            <a:solidFill>
              <a:schemeClr val="accent2">
                <a:hueOff val="-206910"/>
                <a:satOff val="-12829"/>
                <a:lumOff val="1623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Linea"/>
          <p:cNvSpPr/>
          <p:nvPr/>
        </p:nvSpPr>
        <p:spPr>
          <a:xfrm>
            <a:off x="11753601" y="10207752"/>
            <a:ext cx="876798" cy="1"/>
          </a:xfrm>
          <a:prstGeom prst="line">
            <a:avLst/>
          </a:prstGeom>
          <a:ln w="25400">
            <a:solidFill>
              <a:schemeClr val="accent2">
                <a:hueOff val="-206910"/>
                <a:satOff val="-12829"/>
                <a:lumOff val="16238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Linea"/>
          <p:cNvSpPr/>
          <p:nvPr/>
        </p:nvSpPr>
        <p:spPr>
          <a:xfrm>
            <a:off x="11753601" y="3697687"/>
            <a:ext cx="876798" cy="1"/>
          </a:xfrm>
          <a:prstGeom prst="line">
            <a:avLst/>
          </a:prstGeom>
          <a:ln w="25400">
            <a:solidFill>
              <a:schemeClr val="accent2">
                <a:hueOff val="-206910"/>
                <a:satOff val="-12829"/>
                <a:lumOff val="16238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3" name="Linea"/>
          <p:cNvSpPr/>
          <p:nvPr/>
        </p:nvSpPr>
        <p:spPr>
          <a:xfrm>
            <a:off x="11952744" y="6858000"/>
            <a:ext cx="1495608" cy="0"/>
          </a:xfrm>
          <a:prstGeom prst="line">
            <a:avLst/>
          </a:prstGeom>
          <a:ln w="25400">
            <a:solidFill>
              <a:schemeClr val="accent2">
                <a:hueOff val="-206910"/>
                <a:satOff val="-12829"/>
                <a:lumOff val="16238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sto"/>
          <p:cNvSpPr txBox="1"/>
          <p:nvPr/>
        </p:nvSpPr>
        <p:spPr>
          <a:xfrm>
            <a:off x="882776" y="2895816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197" name="Numero diapositiva"/>
          <p:cNvSpPr txBox="1"/>
          <p:nvPr>
            <p:ph type="sldNum" sz="quarter" idx="4294967295"/>
          </p:nvPr>
        </p:nvSpPr>
        <p:spPr>
          <a:xfrm>
            <a:off x="12036717" y="13081000"/>
            <a:ext cx="29786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8" name="Flux Measurement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Flux Measurement</a:t>
            </a:r>
          </a:p>
        </p:txBody>
      </p:sp>
      <p:sp>
        <p:nvSpPr>
          <p:cNvPr id="199" name="Equazione"/>
          <p:cNvSpPr txBox="1"/>
          <p:nvPr/>
        </p:nvSpPr>
        <p:spPr>
          <a:xfrm>
            <a:off x="1785710" y="3494386"/>
            <a:ext cx="20812580" cy="21341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e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e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e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6400" i="1">
                              <a:solidFill>
                                <a:srgbClr val="E4E4E4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p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4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p>
                  </m:sSup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6400" i="1">
                      <a:solidFill>
                        <a:srgbClr val="E4E4E4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m:oMathPara>
            </a14:m>
            <a:endParaRPr sz="6400">
              <a:solidFill>
                <a:srgbClr val="E4E4E4"/>
              </a:solidFill>
            </a:endParaRPr>
          </a:p>
        </p:txBody>
      </p:sp>
      <p:sp>
        <p:nvSpPr>
          <p:cNvPr id="200" name="Equazione"/>
          <p:cNvSpPr txBox="1"/>
          <p:nvPr/>
        </p:nvSpPr>
        <p:spPr>
          <a:xfrm>
            <a:off x="5305940" y="7070788"/>
            <a:ext cx="2329087" cy="71829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</m:oMath>
              </m:oMathPara>
            </a14:m>
            <a:endParaRPr sz="6200">
              <a:solidFill>
                <a:srgbClr val="E4E4E4"/>
              </a:solidFill>
            </a:endParaRPr>
          </a:p>
        </p:txBody>
      </p:sp>
      <p:sp>
        <p:nvSpPr>
          <p:cNvPr id="201" name="Equazione"/>
          <p:cNvSpPr txBox="1"/>
          <p:nvPr/>
        </p:nvSpPr>
        <p:spPr>
          <a:xfrm>
            <a:off x="5353720" y="8103155"/>
            <a:ext cx="1123987" cy="82562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</m:oMath>
              </m:oMathPara>
            </a14:m>
            <a:endParaRPr sz="6200">
              <a:solidFill>
                <a:srgbClr val="E4E4E4"/>
              </a:solidFill>
            </a:endParaRPr>
          </a:p>
        </p:txBody>
      </p:sp>
      <p:sp>
        <p:nvSpPr>
          <p:cNvPr id="202" name="Equazione"/>
          <p:cNvSpPr txBox="1"/>
          <p:nvPr/>
        </p:nvSpPr>
        <p:spPr>
          <a:xfrm>
            <a:off x="5302920" y="9242859"/>
            <a:ext cx="1469144" cy="7289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6200" i="1">
                          <a:solidFill>
                            <a:srgbClr val="E4E4E4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</m:oMath>
              </m:oMathPara>
            </a14:m>
            <a:endParaRPr sz="6200">
              <a:solidFill>
                <a:srgbClr val="E4E4E4"/>
              </a:solidFill>
            </a:endParaRPr>
          </a:p>
        </p:txBody>
      </p:sp>
      <p:sp>
        <p:nvSpPr>
          <p:cNvPr id="203" name="Linea"/>
          <p:cNvSpPr/>
          <p:nvPr/>
        </p:nvSpPr>
        <p:spPr>
          <a:xfrm>
            <a:off x="8129953" y="7455895"/>
            <a:ext cx="519792" cy="1"/>
          </a:xfrm>
          <a:prstGeom prst="line">
            <a:avLst/>
          </a:prstGeom>
          <a:ln w="635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4" name="Linea"/>
          <p:cNvSpPr/>
          <p:nvPr/>
        </p:nvSpPr>
        <p:spPr>
          <a:xfrm>
            <a:off x="8129953" y="8521315"/>
            <a:ext cx="519791" cy="1"/>
          </a:xfrm>
          <a:prstGeom prst="line">
            <a:avLst/>
          </a:prstGeom>
          <a:ln w="635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5" name="Linea"/>
          <p:cNvSpPr/>
          <p:nvPr/>
        </p:nvSpPr>
        <p:spPr>
          <a:xfrm>
            <a:off x="8129952" y="9586735"/>
            <a:ext cx="519793" cy="1"/>
          </a:xfrm>
          <a:prstGeom prst="line">
            <a:avLst/>
          </a:prstGeom>
          <a:ln w="635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6" name="Selected counts corresponding to proton events"/>
          <p:cNvSpPr txBox="1"/>
          <p:nvPr/>
        </p:nvSpPr>
        <p:spPr>
          <a:xfrm>
            <a:off x="9132685" y="7127854"/>
            <a:ext cx="9940341" cy="656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E4E4E4"/>
                </a:solidFill>
              </a:defRPr>
            </a:lvl1pPr>
          </a:lstStyle>
          <a:p>
            <a:pPr/>
            <a:r>
              <a:t>Selected counts corresponding to proton events</a:t>
            </a:r>
          </a:p>
        </p:txBody>
      </p:sp>
      <p:sp>
        <p:nvSpPr>
          <p:cNvPr id="207" name="Exposure Time in seconds"/>
          <p:cNvSpPr txBox="1"/>
          <p:nvPr/>
        </p:nvSpPr>
        <p:spPr>
          <a:xfrm>
            <a:off x="9124632" y="8193274"/>
            <a:ext cx="9956448" cy="656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E4E4E4"/>
                </a:solidFill>
              </a:defRPr>
            </a:lvl1pPr>
          </a:lstStyle>
          <a:p>
            <a:pPr/>
            <a:r>
              <a:t>Exposure Time in seconds</a:t>
            </a:r>
          </a:p>
        </p:txBody>
      </p:sp>
      <p:sp>
        <p:nvSpPr>
          <p:cNvPr id="208" name="Effective Acceptance: Montecarlo Acceptance…"/>
          <p:cNvSpPr txBox="1"/>
          <p:nvPr/>
        </p:nvSpPr>
        <p:spPr>
          <a:xfrm>
            <a:off x="9144671" y="9006731"/>
            <a:ext cx="9813823" cy="121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>
                <a:solidFill>
                  <a:srgbClr val="E4E4E4"/>
                </a:solidFill>
              </a:defRPr>
            </a:pPr>
            <a:r>
              <a:t>Effective Acceptance: Montecarlo Acceptance</a:t>
            </a:r>
          </a:p>
          <a:p>
            <a:pPr algn="l">
              <a:defRPr sz="3400">
                <a:solidFill>
                  <a:srgbClr val="E4E4E4"/>
                </a:solidFill>
              </a:defRPr>
            </a:pPr>
            <a:r>
              <a:t>corrected by detector efficiencies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creenshot 2024-06-11 alle 17.08.57.png" descr="Screenshot 2024-06-11 alle 17.08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6002" y="1552037"/>
            <a:ext cx="12059006" cy="1061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rcRect l="0" t="2314" r="0" b="7507"/>
          <a:stretch>
            <a:fillRect/>
          </a:stretch>
        </p:blipFill>
        <p:spPr>
          <a:xfrm>
            <a:off x="578992" y="1666875"/>
            <a:ext cx="11076860" cy="1038217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aily Fluxe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Daily Fluxes</a:t>
            </a:r>
          </a:p>
        </p:txBody>
      </p:sp>
      <p:sp>
        <p:nvSpPr>
          <p:cNvPr id="213" name="Numero diapositiva"/>
          <p:cNvSpPr txBox="1"/>
          <p:nvPr>
            <p:ph type="sldNum" sz="quarter" idx="4294967295"/>
          </p:nvPr>
        </p:nvSpPr>
        <p:spPr>
          <a:xfrm>
            <a:off x="11818182" y="13081000"/>
            <a:ext cx="286691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4" name="R = p/Z (GV)"/>
          <p:cNvSpPr txBox="1"/>
          <p:nvPr/>
        </p:nvSpPr>
        <p:spPr>
          <a:xfrm>
            <a:off x="10994593" y="2512160"/>
            <a:ext cx="2394814" cy="643764"/>
          </a:xfrm>
          <a:prstGeom prst="rect">
            <a:avLst/>
          </a:prstGeom>
          <a:ln w="254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100">
                <a:solidFill>
                  <a:srgbClr val="E4E4E4"/>
                </a:solidFill>
              </a:defRPr>
            </a:lvl1pPr>
          </a:lstStyle>
          <a:p>
            <a:pPr/>
            <a:r>
              <a:t>R = p/Z (GV)</a:t>
            </a:r>
          </a:p>
        </p:txBody>
      </p:sp>
      <p:sp>
        <p:nvSpPr>
          <p:cNvPr id="215" name="Proton Flux"/>
          <p:cNvSpPr txBox="1"/>
          <p:nvPr/>
        </p:nvSpPr>
        <p:spPr>
          <a:xfrm>
            <a:off x="4452042" y="9889962"/>
            <a:ext cx="3330682" cy="860553"/>
          </a:xfrm>
          <a:prstGeom prst="rect">
            <a:avLst/>
          </a:prstGeom>
          <a:solidFill>
            <a:srgbClr val="000000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38400">
              <a:spcBef>
                <a:spcPts val="2400"/>
              </a:spcBef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Proton Flux</a:t>
            </a:r>
          </a:p>
        </p:txBody>
      </p:sp>
      <p:sp>
        <p:nvSpPr>
          <p:cNvPr id="216" name="[5.90-6.47] GV…"/>
          <p:cNvSpPr txBox="1"/>
          <p:nvPr/>
        </p:nvSpPr>
        <p:spPr>
          <a:xfrm>
            <a:off x="7425483" y="12163246"/>
            <a:ext cx="2420214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5095F4"/>
                </a:solidFill>
              </a:rPr>
              <a:t>[5.90-6.47] GV</a:t>
            </a:r>
            <a:endParaRPr>
              <a:solidFill>
                <a:srgbClr val="5095F4"/>
              </a:solidFill>
            </a:endParaRPr>
          </a:p>
          <a:p>
            <a:pPr/>
            <a:r>
              <a:rPr>
                <a:solidFill>
                  <a:srgbClr val="BE6AF6"/>
                </a:solidFill>
              </a:rPr>
              <a:t>[9.26-10.10] GV</a:t>
            </a:r>
          </a:p>
        </p:txBody>
      </p:sp>
      <p:sp>
        <p:nvSpPr>
          <p:cNvPr id="217" name="[1.00-1.16] GV…"/>
          <p:cNvSpPr txBox="1"/>
          <p:nvPr/>
        </p:nvSpPr>
        <p:spPr>
          <a:xfrm>
            <a:off x="2389069" y="12163246"/>
            <a:ext cx="2028140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FFFF54"/>
                </a:solidFill>
              </a:rPr>
              <a:t>[1.00-1.16] GV</a:t>
            </a:r>
            <a:endParaRPr>
              <a:solidFill>
                <a:srgbClr val="FFFF54"/>
              </a:solidFill>
            </a:endParaRPr>
          </a:p>
          <a:p>
            <a:pPr/>
            <a:r>
              <a:rPr>
                <a:solidFill>
                  <a:srgbClr val="EF9D38"/>
                </a:solidFill>
              </a:rPr>
              <a:t>[1.92-2.15] GV</a:t>
            </a:r>
          </a:p>
        </p:txBody>
      </p:sp>
      <p:sp>
        <p:nvSpPr>
          <p:cNvPr id="218" name="[2.97-3.29] GV…"/>
          <p:cNvSpPr txBox="1"/>
          <p:nvPr/>
        </p:nvSpPr>
        <p:spPr>
          <a:xfrm>
            <a:off x="4826199" y="12163246"/>
            <a:ext cx="2190294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7AF84B"/>
                </a:solidFill>
              </a:rPr>
              <a:t>[2.97-3.29] GV</a:t>
            </a:r>
            <a:endParaRPr>
              <a:solidFill>
                <a:srgbClr val="7AF84B"/>
              </a:solidFill>
            </a:endParaRPr>
          </a:p>
          <a:p>
            <a:pPr/>
            <a:r>
              <a:rPr>
                <a:solidFill>
                  <a:srgbClr val="74FBFD"/>
                </a:solidFill>
              </a:rPr>
              <a:t>[4.02-4.43] GV</a:t>
            </a:r>
          </a:p>
        </p:txBody>
      </p:sp>
      <p:sp>
        <p:nvSpPr>
          <p:cNvPr id="219" name="He Flux"/>
          <p:cNvSpPr txBox="1"/>
          <p:nvPr/>
        </p:nvSpPr>
        <p:spPr>
          <a:xfrm>
            <a:off x="16278496" y="9889962"/>
            <a:ext cx="3330681" cy="860553"/>
          </a:xfrm>
          <a:prstGeom prst="rect">
            <a:avLst/>
          </a:prstGeom>
          <a:solidFill>
            <a:srgbClr val="000000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38400">
              <a:spcBef>
                <a:spcPts val="2400"/>
              </a:spcBef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He Flux</a:t>
            </a:r>
          </a:p>
        </p:txBody>
      </p:sp>
      <p:sp>
        <p:nvSpPr>
          <p:cNvPr id="220" name="[5.90-6.47] GV…"/>
          <p:cNvSpPr txBox="1"/>
          <p:nvPr/>
        </p:nvSpPr>
        <p:spPr>
          <a:xfrm>
            <a:off x="19251936" y="12163246"/>
            <a:ext cx="2420215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5095F4"/>
                </a:solidFill>
              </a:rPr>
              <a:t>[5.90-6.47] GV</a:t>
            </a:r>
            <a:endParaRPr>
              <a:solidFill>
                <a:srgbClr val="5095F4"/>
              </a:solidFill>
            </a:endParaRPr>
          </a:p>
          <a:p>
            <a:pPr/>
            <a:r>
              <a:rPr>
                <a:solidFill>
                  <a:srgbClr val="BE6AF6"/>
                </a:solidFill>
              </a:rPr>
              <a:t>[9.26-10.10] GV</a:t>
            </a:r>
          </a:p>
        </p:txBody>
      </p:sp>
      <p:sp>
        <p:nvSpPr>
          <p:cNvPr id="221" name="[1.71-1.92] GV…"/>
          <p:cNvSpPr txBox="1"/>
          <p:nvPr/>
        </p:nvSpPr>
        <p:spPr>
          <a:xfrm>
            <a:off x="14178337" y="12163246"/>
            <a:ext cx="2102512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FFFF54"/>
                </a:solidFill>
              </a:rPr>
              <a:t>[1.71-1.92] GV</a:t>
            </a:r>
            <a:endParaRPr>
              <a:solidFill>
                <a:srgbClr val="FFFF54"/>
              </a:solidFill>
            </a:endParaRPr>
          </a:p>
          <a:p>
            <a:pPr/>
            <a:r>
              <a:rPr>
                <a:solidFill>
                  <a:srgbClr val="EF9D38"/>
                </a:solidFill>
              </a:rPr>
              <a:t>[2.15-2.40] GV</a:t>
            </a:r>
          </a:p>
        </p:txBody>
      </p:sp>
      <p:sp>
        <p:nvSpPr>
          <p:cNvPr id="222" name="[2.97-3.29] GV…"/>
          <p:cNvSpPr txBox="1"/>
          <p:nvPr/>
        </p:nvSpPr>
        <p:spPr>
          <a:xfrm>
            <a:off x="16652652" y="12163246"/>
            <a:ext cx="2190294" cy="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7AF84B"/>
                </a:solidFill>
              </a:rPr>
              <a:t>[2.97-3.29] GV</a:t>
            </a:r>
            <a:endParaRPr>
              <a:solidFill>
                <a:srgbClr val="7AF84B"/>
              </a:solidFill>
            </a:endParaRPr>
          </a:p>
          <a:p>
            <a:pPr/>
            <a:r>
              <a:rPr>
                <a:solidFill>
                  <a:srgbClr val="74FBFD"/>
                </a:solidFill>
              </a:rPr>
              <a:t>[4.02-4.43] GV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5"/>
          <p:cNvGrpSpPr/>
          <p:nvPr/>
        </p:nvGrpSpPr>
        <p:grpSpPr>
          <a:xfrm>
            <a:off x="756667" y="5419460"/>
            <a:ext cx="21697438" cy="7443849"/>
            <a:chOff x="0" y="0"/>
            <a:chExt cx="21697436" cy="7443847"/>
          </a:xfrm>
        </p:grpSpPr>
        <p:pic>
          <p:nvPicPr>
            <p:cNvPr id="224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697437" cy="7443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Rectangle 58"/>
            <p:cNvSpPr/>
            <p:nvPr/>
          </p:nvSpPr>
          <p:spPr>
            <a:xfrm flipH="1">
              <a:off x="6728733" y="1978859"/>
              <a:ext cx="194383" cy="4678360"/>
            </a:xfrm>
            <a:prstGeom prst="rect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" name="Rectangle 59"/>
            <p:cNvSpPr/>
            <p:nvPr/>
          </p:nvSpPr>
          <p:spPr>
            <a:xfrm flipH="1">
              <a:off x="11624363" y="4164670"/>
              <a:ext cx="103348" cy="2487335"/>
            </a:xfrm>
            <a:prstGeom prst="rect">
              <a:avLst/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8" name="The most significant long-term scale variation of CR flux is related to the 11-year solar activity cycle."/>
          <p:cNvSpPr txBox="1"/>
          <p:nvPr>
            <p:ph type="body" sz="quarter" idx="1"/>
          </p:nvPr>
        </p:nvSpPr>
        <p:spPr>
          <a:xfrm>
            <a:off x="1921582" y="2656476"/>
            <a:ext cx="14308489" cy="2545294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The most significant long-term scale variation of CR flux is related to the 11-year solar activity cycle.</a:t>
            </a:r>
          </a:p>
        </p:txBody>
      </p:sp>
      <p:sp>
        <p:nvSpPr>
          <p:cNvPr id="229" name="Numero diapositiva"/>
          <p:cNvSpPr txBox="1"/>
          <p:nvPr>
            <p:ph type="sldNum" sz="quarter" idx="4294967295"/>
          </p:nvPr>
        </p:nvSpPr>
        <p:spPr>
          <a:xfrm>
            <a:off x="11459882" y="13081000"/>
            <a:ext cx="278309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0" name="Schermata 2022-09-07 alle 10.47.59.png" descr="Schermata 2022-09-07 alle 10.47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78923" y="500657"/>
            <a:ext cx="6578820" cy="497034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Long-Term Variation: Solar Cycle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Long-Term Variation: Solar Cycle</a:t>
            </a:r>
          </a:p>
        </p:txBody>
      </p:sp>
      <p:sp>
        <p:nvSpPr>
          <p:cNvPr id="232" name="Linea"/>
          <p:cNvSpPr/>
          <p:nvPr/>
        </p:nvSpPr>
        <p:spPr>
          <a:xfrm flipV="1">
            <a:off x="6786149" y="5671830"/>
            <a:ext cx="1" cy="6438260"/>
          </a:xfrm>
          <a:prstGeom prst="line">
            <a:avLst/>
          </a:prstGeom>
          <a:ln w="76200">
            <a:solidFill>
              <a:srgbClr val="E4E4E4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3" name="Linea"/>
          <p:cNvSpPr/>
          <p:nvPr/>
        </p:nvSpPr>
        <p:spPr>
          <a:xfrm>
            <a:off x="6746171" y="5652644"/>
            <a:ext cx="16103878" cy="1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4" name="May 2011"/>
          <p:cNvSpPr txBox="1"/>
          <p:nvPr/>
        </p:nvSpPr>
        <p:spPr>
          <a:xfrm>
            <a:off x="4068263" y="5784567"/>
            <a:ext cx="2521535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E4E4E4"/>
                </a:solidFill>
              </a:defRPr>
            </a:lvl1pPr>
          </a:lstStyle>
          <a:p>
            <a:pPr/>
            <a:r>
              <a:t>May 2011</a:t>
            </a:r>
          </a:p>
        </p:txBody>
      </p:sp>
      <p:sp>
        <p:nvSpPr>
          <p:cNvPr id="235" name="2030"/>
          <p:cNvSpPr txBox="1"/>
          <p:nvPr/>
        </p:nvSpPr>
        <p:spPr>
          <a:xfrm>
            <a:off x="21745409" y="5784567"/>
            <a:ext cx="1881924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200">
                <a:solidFill>
                  <a:srgbClr val="E4E4E4"/>
                </a:solidFill>
              </a:defRPr>
            </a:lvl1pPr>
          </a:lstStyle>
          <a:p>
            <a:pPr/>
            <a:r>
              <a:t>2030</a:t>
            </a:r>
          </a:p>
        </p:txBody>
      </p:sp>
      <p:sp>
        <p:nvSpPr>
          <p:cNvPr id="236" name="Solar Cycle 24"/>
          <p:cNvSpPr txBox="1"/>
          <p:nvPr/>
        </p:nvSpPr>
        <p:spPr>
          <a:xfrm>
            <a:off x="7368353" y="10015403"/>
            <a:ext cx="3870504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0000"/>
                </a:solidFill>
              </a:defRPr>
            </a:lvl1pPr>
          </a:lstStyle>
          <a:p>
            <a:pPr/>
            <a:r>
              <a:t>Solar Cycle 24</a:t>
            </a:r>
          </a:p>
        </p:txBody>
      </p:sp>
      <p:sp>
        <p:nvSpPr>
          <p:cNvPr id="237" name="Solar…"/>
          <p:cNvSpPr txBox="1"/>
          <p:nvPr/>
        </p:nvSpPr>
        <p:spPr>
          <a:xfrm>
            <a:off x="19280907" y="9666153"/>
            <a:ext cx="2374850" cy="149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200">
                <a:solidFill>
                  <a:srgbClr val="000000"/>
                </a:solidFill>
              </a:defRPr>
            </a:pPr>
            <a:r>
              <a:t>Solar</a:t>
            </a:r>
          </a:p>
          <a:p>
            <a:pPr>
              <a:defRPr b="1" sz="4200">
                <a:solidFill>
                  <a:srgbClr val="000000"/>
                </a:solidFill>
              </a:defRPr>
            </a:pPr>
            <a:r>
              <a:t>Cycle 25</a:t>
            </a:r>
          </a:p>
        </p:txBody>
      </p:sp>
      <p:sp>
        <p:nvSpPr>
          <p:cNvPr id="238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Numero diapositiva"/>
          <p:cNvSpPr txBox="1"/>
          <p:nvPr>
            <p:ph type="sldNum" sz="quarter" idx="4294967295"/>
          </p:nvPr>
        </p:nvSpPr>
        <p:spPr>
          <a:xfrm>
            <a:off x="12042025" y="13081000"/>
            <a:ext cx="28725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1" name="Long-term variations are related to the 11-year solar cycle."/>
          <p:cNvSpPr txBox="1"/>
          <p:nvPr>
            <p:ph type="body" sz="quarter" idx="1"/>
          </p:nvPr>
        </p:nvSpPr>
        <p:spPr>
          <a:xfrm>
            <a:off x="4557863" y="2401316"/>
            <a:ext cx="15268274" cy="1676807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E4E4E4"/>
                </a:solidFill>
              </a:defRPr>
            </a:lvl1pPr>
          </a:lstStyle>
          <a:p>
            <a:pPr/>
            <a:r>
              <a:t>Long-term variations are related to the 11-year solar cycle.</a:t>
            </a:r>
          </a:p>
        </p:txBody>
      </p:sp>
      <p:sp>
        <p:nvSpPr>
          <p:cNvPr id="242" name="Long-Term Variation: Solar Cycle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Long-Term Variation: Solar Cycle</a:t>
            </a:r>
          </a:p>
        </p:txBody>
      </p:sp>
      <p:pic>
        <p:nvPicPr>
          <p:cNvPr id="24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8432" y="3661731"/>
            <a:ext cx="19247136" cy="917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roton Flux [1.00-1.16] GV"/>
          <p:cNvSpPr txBox="1"/>
          <p:nvPr/>
        </p:nvSpPr>
        <p:spPr>
          <a:xfrm>
            <a:off x="13397060" y="6567741"/>
            <a:ext cx="4755986" cy="58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75FCFD"/>
                </a:solidFill>
              </a:defRPr>
            </a:lvl1pPr>
          </a:lstStyle>
          <a:p>
            <a:pPr/>
            <a:r>
              <a:t>Proton Flux [1.00-1.16] GV</a:t>
            </a:r>
          </a:p>
        </p:txBody>
      </p:sp>
      <p:sp>
        <p:nvSpPr>
          <p:cNvPr id="245" name="Sunspot Number"/>
          <p:cNvSpPr txBox="1"/>
          <p:nvPr/>
        </p:nvSpPr>
        <p:spPr>
          <a:xfrm>
            <a:off x="5981054" y="4795002"/>
            <a:ext cx="3153144" cy="58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F7F751"/>
                </a:solidFill>
              </a:defRPr>
            </a:lvl1pPr>
          </a:lstStyle>
          <a:p>
            <a:pPr/>
            <a:r>
              <a:t>Sunspot Number</a:t>
            </a:r>
          </a:p>
        </p:txBody>
      </p:sp>
      <p:sp>
        <p:nvSpPr>
          <p:cNvPr id="246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Numero diapositiva"/>
          <p:cNvSpPr txBox="1"/>
          <p:nvPr>
            <p:ph type="sldNum" sz="quarter" idx="4294967295"/>
          </p:nvPr>
        </p:nvSpPr>
        <p:spPr>
          <a:xfrm>
            <a:off x="12055157" y="12818483"/>
            <a:ext cx="26098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9" name="Non-Recurrent Short-Term Variation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Non-Recurrent Short-Term Variations</a:t>
            </a:r>
          </a:p>
        </p:txBody>
      </p:sp>
      <p:pic>
        <p:nvPicPr>
          <p:cNvPr id="2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2871" y="3689945"/>
            <a:ext cx="19138258" cy="907061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Linea"/>
          <p:cNvSpPr/>
          <p:nvPr/>
        </p:nvSpPr>
        <p:spPr>
          <a:xfrm>
            <a:off x="12711272" y="5279589"/>
            <a:ext cx="1" cy="658988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2" name="Linea"/>
          <p:cNvSpPr/>
          <p:nvPr/>
        </p:nvSpPr>
        <p:spPr>
          <a:xfrm>
            <a:off x="8605940" y="8845359"/>
            <a:ext cx="1" cy="658987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3" name="Linea"/>
          <p:cNvSpPr/>
          <p:nvPr/>
        </p:nvSpPr>
        <p:spPr>
          <a:xfrm>
            <a:off x="9358171" y="8845359"/>
            <a:ext cx="1" cy="658987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4" name="Linea"/>
          <p:cNvSpPr/>
          <p:nvPr/>
        </p:nvSpPr>
        <p:spPr>
          <a:xfrm>
            <a:off x="6743774" y="8845359"/>
            <a:ext cx="1" cy="658987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5" name="Linea"/>
          <p:cNvSpPr/>
          <p:nvPr/>
        </p:nvSpPr>
        <p:spPr>
          <a:xfrm>
            <a:off x="5956976" y="8628932"/>
            <a:ext cx="1" cy="658988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Linea"/>
          <p:cNvSpPr/>
          <p:nvPr/>
        </p:nvSpPr>
        <p:spPr>
          <a:xfrm>
            <a:off x="5338508" y="7895756"/>
            <a:ext cx="1" cy="658988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7" name="Linea"/>
          <p:cNvSpPr/>
          <p:nvPr/>
        </p:nvSpPr>
        <p:spPr>
          <a:xfrm>
            <a:off x="4599804" y="7469667"/>
            <a:ext cx="1" cy="658988"/>
          </a:xfrm>
          <a:prstGeom prst="line">
            <a:avLst/>
          </a:prstGeom>
          <a:ln w="76200">
            <a:solidFill>
              <a:srgbClr val="E4E4E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Proton Flux [1.00-1.16] GV"/>
          <p:cNvSpPr txBox="1"/>
          <p:nvPr/>
        </p:nvSpPr>
        <p:spPr>
          <a:xfrm>
            <a:off x="13324918" y="6521650"/>
            <a:ext cx="4755986" cy="58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75FCFD"/>
                </a:solidFill>
              </a:defRPr>
            </a:lvl1pPr>
          </a:lstStyle>
          <a:p>
            <a:pPr/>
            <a:r>
              <a:t>Proton Flux [1.00-1.16] GV</a:t>
            </a:r>
          </a:p>
        </p:txBody>
      </p:sp>
      <p:sp>
        <p:nvSpPr>
          <p:cNvPr id="259" name="Short-term variations can either be non-recurrent or recurrent."/>
          <p:cNvSpPr txBox="1"/>
          <p:nvPr>
            <p:ph type="body" sz="quarter" idx="1"/>
          </p:nvPr>
        </p:nvSpPr>
        <p:spPr>
          <a:xfrm>
            <a:off x="3727300" y="2323573"/>
            <a:ext cx="16929400" cy="1676807"/>
          </a:xfrm>
          <a:prstGeom prst="rect">
            <a:avLst/>
          </a:prstGeom>
        </p:spPr>
        <p:txBody>
          <a:bodyPr/>
          <a:lstStyle/>
          <a:p>
            <a:pPr algn="ctr">
              <a:defRPr sz="4400">
                <a:solidFill>
                  <a:srgbClr val="E4E4E4"/>
                </a:solidFill>
              </a:defRPr>
            </a:pPr>
            <a:r>
              <a:t>Short-term variations can either be </a:t>
            </a:r>
            <a:r>
              <a:rPr b="1"/>
              <a:t>non-recurrent</a:t>
            </a:r>
            <a:r>
              <a:t> or recurrent.</a:t>
            </a:r>
          </a:p>
        </p:txBody>
      </p:sp>
      <p:sp>
        <p:nvSpPr>
          <p:cNvPr id="260" name="Non-recurrent variations are typically from CMEs, especially during solar maximum"/>
          <p:cNvSpPr txBox="1"/>
          <p:nvPr/>
        </p:nvSpPr>
        <p:spPr>
          <a:xfrm>
            <a:off x="4515132" y="4627182"/>
            <a:ext cx="7275521" cy="1963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>
                <a:solidFill>
                  <a:srgbClr val="E4E4E4"/>
                </a:solidFill>
              </a:defRPr>
            </a:lvl1pPr>
          </a:lstStyle>
          <a:p>
            <a:pPr/>
            <a:r>
              <a:t>Non-recurrent variations are typically from CMEs, especially during solar maximum</a:t>
            </a:r>
          </a:p>
        </p:txBody>
      </p:sp>
      <p:pic>
        <p:nvPicPr>
          <p:cNvPr id="261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06966" y="7959871"/>
            <a:ext cx="5104187" cy="286281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Numero diapositiva"/>
          <p:cNvSpPr txBox="1"/>
          <p:nvPr>
            <p:ph type="sldNum" sz="quarter" idx="4294967295"/>
          </p:nvPr>
        </p:nvSpPr>
        <p:spPr>
          <a:xfrm>
            <a:off x="12043702" y="13081000"/>
            <a:ext cx="28389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Recurrent Short-Term Variations"/>
          <p:cNvSpPr txBox="1"/>
          <p:nvPr/>
        </p:nvSpPr>
        <p:spPr>
          <a:xfrm>
            <a:off x="1270000" y="1270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spc="-252" sz="8400">
                <a:solidFill>
                  <a:schemeClr val="accent4">
                    <a:hueOff val="-613784"/>
                    <a:lumOff val="1275"/>
                  </a:schemeClr>
                </a:soli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pPr/>
            <a:r>
              <a:t>Recurrent Short-Term Variations</a:t>
            </a:r>
          </a:p>
        </p:txBody>
      </p:sp>
      <p:sp>
        <p:nvSpPr>
          <p:cNvPr id="266" name="Short-term variations can either be non-recurrent or recurrent."/>
          <p:cNvSpPr txBox="1"/>
          <p:nvPr>
            <p:ph type="body" sz="quarter" idx="1"/>
          </p:nvPr>
        </p:nvSpPr>
        <p:spPr>
          <a:xfrm>
            <a:off x="3854253" y="2323573"/>
            <a:ext cx="16675494" cy="1676807"/>
          </a:xfrm>
          <a:prstGeom prst="rect">
            <a:avLst/>
          </a:prstGeom>
        </p:spPr>
        <p:txBody>
          <a:bodyPr/>
          <a:lstStyle/>
          <a:p>
            <a:pPr algn="ctr">
              <a:defRPr sz="4400">
                <a:solidFill>
                  <a:srgbClr val="E4E4E4"/>
                </a:solidFill>
              </a:defRPr>
            </a:pPr>
            <a:r>
              <a:t>Short-term variations can either be non-recurrent or </a:t>
            </a:r>
            <a:r>
              <a:rPr b="1"/>
              <a:t>recurrent</a:t>
            </a:r>
            <a:r>
              <a:t>.</a:t>
            </a:r>
          </a:p>
        </p:txBody>
      </p:sp>
      <p:pic>
        <p:nvPicPr>
          <p:cNvPr id="2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2871" y="3689945"/>
            <a:ext cx="19138258" cy="907061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ttangolo"/>
          <p:cNvSpPr/>
          <p:nvPr/>
        </p:nvSpPr>
        <p:spPr>
          <a:xfrm rot="18600000">
            <a:off x="9256262" y="7137824"/>
            <a:ext cx="4171961" cy="1241450"/>
          </a:xfrm>
          <a:prstGeom prst="rect">
            <a:avLst/>
          </a:prstGeom>
          <a:ln w="50800">
            <a:solidFill>
              <a:srgbClr val="E4E4E4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269" name="Proton Flux [1.00-1.16] GV"/>
          <p:cNvSpPr txBox="1"/>
          <p:nvPr/>
        </p:nvSpPr>
        <p:spPr>
          <a:xfrm>
            <a:off x="13324918" y="6521650"/>
            <a:ext cx="4755986" cy="58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75FCFD"/>
                </a:solidFill>
              </a:defRPr>
            </a:lvl1pPr>
          </a:lstStyle>
          <a:p>
            <a:pPr/>
            <a:r>
              <a:t>Proton Flux [1.00-1.16] GV</a:t>
            </a:r>
          </a:p>
        </p:txBody>
      </p:sp>
      <p:sp>
        <p:nvSpPr>
          <p:cNvPr id="270" name="Recurrent variations are related to the Sun’s rotation"/>
          <p:cNvSpPr txBox="1"/>
          <p:nvPr/>
        </p:nvSpPr>
        <p:spPr>
          <a:xfrm>
            <a:off x="4779653" y="5586066"/>
            <a:ext cx="6216123" cy="134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>
                <a:solidFill>
                  <a:srgbClr val="E4E4E4"/>
                </a:solidFill>
              </a:defRPr>
            </a:lvl1pPr>
          </a:lstStyle>
          <a:p>
            <a:pPr/>
            <a:r>
              <a:t>Recurrent variations are related to the Sun’s rotation</a:t>
            </a:r>
          </a:p>
        </p:txBody>
      </p:sp>
      <p:sp>
        <p:nvSpPr>
          <p:cNvPr id="271" name="Francesco Faldi, UniPG, INFN"/>
          <p:cNvSpPr txBox="1"/>
          <p:nvPr/>
        </p:nvSpPr>
        <p:spPr>
          <a:xfrm>
            <a:off x="415630" y="12996460"/>
            <a:ext cx="5118254" cy="63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Francesco Faldi, UniPG,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