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6"/>
  </p:notesMasterIdLst>
  <p:handoutMasterIdLst>
    <p:handoutMasterId r:id="rId27"/>
  </p:handoutMasterIdLst>
  <p:sldIdLst>
    <p:sldId id="1555" r:id="rId2"/>
    <p:sldId id="6736" r:id="rId3"/>
    <p:sldId id="6758" r:id="rId4"/>
    <p:sldId id="6737" r:id="rId5"/>
    <p:sldId id="2072" r:id="rId6"/>
    <p:sldId id="2182" r:id="rId7"/>
    <p:sldId id="6761" r:id="rId8"/>
    <p:sldId id="6756" r:id="rId9"/>
    <p:sldId id="6762" r:id="rId10"/>
    <p:sldId id="2387" r:id="rId11"/>
    <p:sldId id="6763" r:id="rId12"/>
    <p:sldId id="341" r:id="rId13"/>
    <p:sldId id="344" r:id="rId14"/>
    <p:sldId id="2569" r:id="rId15"/>
    <p:sldId id="2597" r:id="rId16"/>
    <p:sldId id="6764" r:id="rId17"/>
    <p:sldId id="1651" r:id="rId18"/>
    <p:sldId id="3124" r:id="rId19"/>
    <p:sldId id="2610" r:id="rId20"/>
    <p:sldId id="6745" r:id="rId21"/>
    <p:sldId id="6734" r:id="rId22"/>
    <p:sldId id="2295" r:id="rId23"/>
    <p:sldId id="2246" r:id="rId24"/>
    <p:sldId id="6746" r:id="rId25"/>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3B2EA7E-23D6-42F7-AAC3-A8927CB1F1A8}">
          <p14:sldIdLst>
            <p14:sldId id="1555"/>
            <p14:sldId id="6736"/>
            <p14:sldId id="6758"/>
            <p14:sldId id="6737"/>
            <p14:sldId id="2072"/>
            <p14:sldId id="2182"/>
            <p14:sldId id="6761"/>
            <p14:sldId id="6756"/>
            <p14:sldId id="6762"/>
            <p14:sldId id="2387"/>
            <p14:sldId id="6763"/>
            <p14:sldId id="341"/>
            <p14:sldId id="344"/>
            <p14:sldId id="2569"/>
            <p14:sldId id="2597"/>
            <p14:sldId id="6764"/>
            <p14:sldId id="1651"/>
            <p14:sldId id="3124"/>
            <p14:sldId id="2610"/>
            <p14:sldId id="6745"/>
            <p14:sldId id="6734"/>
            <p14:sldId id="2295"/>
            <p14:sldId id="2246"/>
            <p14:sldId id="6746"/>
          </p14:sldIdLst>
        </p14:section>
      </p14:sectionLst>
    </p:ext>
    <p:ext uri="{EFAFB233-063F-42B5-8137-9DF3F51BA10A}">
      <p15:sldGuideLst xmlns:p15="http://schemas.microsoft.com/office/powerpoint/2012/main">
        <p15:guide id="1" pos="3840">
          <p15:clr>
            <a:srgbClr val="A4A3A4"/>
          </p15:clr>
        </p15:guide>
        <p15:guide id="2" orient="horz" pos="2150">
          <p15:clr>
            <a:srgbClr val="A4A3A4"/>
          </p15:clr>
        </p15:guide>
      </p15:sldGuideLst>
    </p:ext>
    <p:ext uri="{2D200454-40CA-4A62-9FC3-DE9A4176ACB9}">
      <p15:notesGuideLst xmlns:p15="http://schemas.microsoft.com/office/powerpoint/2012/main">
        <p15:guide id="1" orient="horz" pos="327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ulg3@mail2.sysu.edu.cn" initials="z" lastIdx="1" clrIdx="0"/>
  <p:cmAuthor id="2" name="Li EnKun" initials="L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00FF"/>
    <a:srgbClr val="EBE9EC"/>
    <a:srgbClr val="F2F2F2"/>
    <a:srgbClr val="005825"/>
    <a:srgbClr val="E54D99"/>
    <a:srgbClr val="421E22"/>
    <a:srgbClr val="FF1A76"/>
    <a:srgbClr val="0D5419"/>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70419" autoAdjust="0"/>
  </p:normalViewPr>
  <p:slideViewPr>
    <p:cSldViewPr snapToGrid="0">
      <p:cViewPr>
        <p:scale>
          <a:sx n="65" d="100"/>
          <a:sy n="65" d="100"/>
        </p:scale>
        <p:origin x="902" y="38"/>
      </p:cViewPr>
      <p:guideLst>
        <p:guide pos="3840"/>
        <p:guide orient="horz" pos="215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192"/>
    </p:cViewPr>
  </p:sorterViewPr>
  <p:notesViewPr>
    <p:cSldViewPr snapToGrid="0">
      <p:cViewPr>
        <p:scale>
          <a:sx n="55" d="100"/>
          <a:sy n="55" d="100"/>
        </p:scale>
        <p:origin x="3254" y="62"/>
      </p:cViewPr>
      <p:guideLst>
        <p:guide orient="horz" pos="327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C0340-2C33-49F3-B2B1-5B22FAFDEAF0}"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zh-CN" altLang="en-US"/>
        </a:p>
      </dgm:t>
    </dgm:pt>
    <dgm:pt modelId="{80049B38-2DB3-475E-A953-23C4A3DEF293}">
      <dgm:prSet phldrT="[文本]" custT="1"/>
      <dgm:spPr/>
      <dgm:t>
        <a:bodyPr/>
        <a:lstStyle/>
        <a:p>
          <a:r>
            <a:rPr lang="en-US" altLang="zh-CN" sz="1800" b="1" dirty="0"/>
            <a:t>Astrophysics</a:t>
          </a:r>
          <a:endParaRPr lang="zh-CN" altLang="en-US" sz="1800" b="0" dirty="0"/>
        </a:p>
      </dgm:t>
    </dgm:pt>
    <dgm:pt modelId="{97F16E95-17DC-4EEC-92BD-09DD179B08A0}" type="parTrans" cxnId="{51EDC764-0707-4204-B64D-04891D9C35E8}">
      <dgm:prSet/>
      <dgm:spPr/>
      <dgm:t>
        <a:bodyPr/>
        <a:lstStyle/>
        <a:p>
          <a:endParaRPr lang="zh-CN" altLang="en-US" sz="2000"/>
        </a:p>
      </dgm:t>
    </dgm:pt>
    <dgm:pt modelId="{7447BA4D-EE03-4B7E-8D9E-7038609AF349}" type="sibTrans" cxnId="{51EDC764-0707-4204-B64D-04891D9C35E8}">
      <dgm:prSet/>
      <dgm:spPr/>
      <dgm:t>
        <a:bodyPr/>
        <a:lstStyle/>
        <a:p>
          <a:endParaRPr lang="zh-CN" altLang="en-US" sz="2000"/>
        </a:p>
      </dgm:t>
    </dgm:pt>
    <dgm:pt modelId="{C105031A-51E9-45AD-849B-596A490C7DF3}">
      <dgm:prSet phldrT="[文本]" custT="1"/>
      <dgm:spPr/>
      <dgm:t>
        <a:bodyPr/>
        <a:lstStyle/>
        <a:p>
          <a:r>
            <a:rPr lang="en-US" altLang="zh-CN" sz="1600" dirty="0">
              <a:latin typeface="Times New Roman" panose="02020603050405020304" pitchFamily="18" charset="0"/>
              <a:cs typeface="Times New Roman" panose="02020603050405020304" pitchFamily="18" charset="0"/>
            </a:rPr>
            <a:t>Origin and growth of compact objects, coevolution of black holes and galaxies, properties of galaxies</a:t>
          </a:r>
          <a:endParaRPr lang="zh-CN" altLang="en-US" sz="1600" dirty="0">
            <a:latin typeface="Times New Roman" panose="02020603050405020304" pitchFamily="18" charset="0"/>
            <a:cs typeface="Times New Roman" panose="02020603050405020304" pitchFamily="18" charset="0"/>
          </a:endParaRPr>
        </a:p>
      </dgm:t>
    </dgm:pt>
    <dgm:pt modelId="{1FC83DF0-53BC-4959-AB81-268614571EB9}" type="parTrans" cxnId="{A2DCD6CC-DD9E-4B3B-BC9F-EE2E032DD036}">
      <dgm:prSet/>
      <dgm:spPr/>
      <dgm:t>
        <a:bodyPr/>
        <a:lstStyle/>
        <a:p>
          <a:endParaRPr lang="zh-CN" altLang="en-US" sz="2000"/>
        </a:p>
      </dgm:t>
    </dgm:pt>
    <dgm:pt modelId="{4BABB206-4615-4012-958C-0173AA705941}" type="sibTrans" cxnId="{A2DCD6CC-DD9E-4B3B-BC9F-EE2E032DD036}">
      <dgm:prSet/>
      <dgm:spPr/>
      <dgm:t>
        <a:bodyPr/>
        <a:lstStyle/>
        <a:p>
          <a:endParaRPr lang="zh-CN" altLang="en-US" sz="2000"/>
        </a:p>
      </dgm:t>
    </dgm:pt>
    <dgm:pt modelId="{6328BEA5-FE2F-4954-9B09-F173DBE49218}">
      <dgm:prSet phldrT="[文本]" custT="1"/>
      <dgm:spPr/>
      <dgm:t>
        <a:bodyPr/>
        <a:lstStyle/>
        <a:p>
          <a:r>
            <a:rPr lang="en-US" altLang="zh-CN" sz="1800" b="1" dirty="0"/>
            <a:t>Cosmology</a:t>
          </a:r>
          <a:endParaRPr lang="zh-CN" altLang="en-US" sz="1800" b="0" dirty="0"/>
        </a:p>
      </dgm:t>
    </dgm:pt>
    <dgm:pt modelId="{AAE48B0E-EFC6-4ED0-9B57-88D3A7DA0E5E}" type="parTrans" cxnId="{A72A5BBD-A36A-46FC-93E6-B52F5952A3FB}">
      <dgm:prSet/>
      <dgm:spPr/>
      <dgm:t>
        <a:bodyPr/>
        <a:lstStyle/>
        <a:p>
          <a:endParaRPr lang="zh-CN" altLang="en-US" sz="2000"/>
        </a:p>
      </dgm:t>
    </dgm:pt>
    <dgm:pt modelId="{992F9193-B34B-486D-AE58-3897448759F2}" type="sibTrans" cxnId="{A72A5BBD-A36A-46FC-93E6-B52F5952A3FB}">
      <dgm:prSet/>
      <dgm:spPr/>
      <dgm:t>
        <a:bodyPr/>
        <a:lstStyle/>
        <a:p>
          <a:endParaRPr lang="zh-CN" altLang="en-US" sz="2000"/>
        </a:p>
      </dgm:t>
    </dgm:pt>
    <dgm:pt modelId="{A3CC909E-6EC2-42D2-A146-C5C88F428FDE}">
      <dgm:prSet phldrT="[文本]" custT="1"/>
      <dgm:spPr/>
      <dgm:t>
        <a:bodyPr/>
        <a:lstStyle/>
        <a:p>
          <a:r>
            <a:rPr lang="en-US" altLang="zh-CN" sz="1600" b="0" dirty="0">
              <a:solidFill>
                <a:schemeClr val="tx1"/>
              </a:solidFill>
              <a:latin typeface="Times New Roman" panose="02020603050405020304" pitchFamily="18" charset="0"/>
              <a:cs typeface="Times New Roman" panose="02020603050405020304" pitchFamily="18" charset="0"/>
            </a:rPr>
            <a:t>Cosmic expansion, inflation, first order phase </a:t>
          </a:r>
          <a:r>
            <a:rPr lang="en-GB" altLang="zh-CN" sz="1600" b="0" spc="-1" dirty="0">
              <a:solidFill>
                <a:schemeClr val="tx1"/>
              </a:solidFill>
              <a:uFill>
                <a:solidFill>
                  <a:srgbClr val="FFFFFF"/>
                </a:solidFill>
              </a:uFill>
              <a:latin typeface="Times New Roman" panose="02020603050405020304" pitchFamily="18" charset="0"/>
              <a:ea typeface="微软雅黑" panose="020B0503020204020204" pitchFamily="34" charset="-122"/>
              <a:cs typeface="Times New Roman" panose="02020603050405020304" pitchFamily="18" charset="0"/>
            </a:rPr>
            <a:t>transitions</a:t>
          </a:r>
          <a:endParaRPr lang="zh-CN" altLang="en-US" sz="1600" b="0" dirty="0">
            <a:solidFill>
              <a:schemeClr val="tx1"/>
            </a:solidFill>
            <a:latin typeface="Times New Roman" panose="02020603050405020304" pitchFamily="18" charset="0"/>
            <a:cs typeface="Times New Roman" panose="02020603050405020304" pitchFamily="18" charset="0"/>
          </a:endParaRPr>
        </a:p>
      </dgm:t>
    </dgm:pt>
    <dgm:pt modelId="{DC144EDF-7657-4122-8D9A-FAE1C9823090}" type="parTrans" cxnId="{D0BF3BCB-6B99-4DCD-BE20-D42F38EB025D}">
      <dgm:prSet/>
      <dgm:spPr/>
      <dgm:t>
        <a:bodyPr/>
        <a:lstStyle/>
        <a:p>
          <a:endParaRPr lang="zh-CN" altLang="en-US" sz="2000"/>
        </a:p>
      </dgm:t>
    </dgm:pt>
    <dgm:pt modelId="{42B6FE18-0916-4E9F-BBC2-B2D5EBF7EBC5}" type="sibTrans" cxnId="{D0BF3BCB-6B99-4DCD-BE20-D42F38EB025D}">
      <dgm:prSet/>
      <dgm:spPr/>
      <dgm:t>
        <a:bodyPr/>
        <a:lstStyle/>
        <a:p>
          <a:endParaRPr lang="zh-CN" altLang="en-US" sz="2000"/>
        </a:p>
      </dgm:t>
    </dgm:pt>
    <dgm:pt modelId="{69A8201C-7D2B-4297-AD8E-C8CC8433199D}">
      <dgm:prSet phldrT="[文本]" custT="1"/>
      <dgm:spPr/>
      <dgm:t>
        <a:bodyPr/>
        <a:lstStyle/>
        <a:p>
          <a:r>
            <a:rPr lang="en-US" altLang="zh-CN" sz="1800" b="1"/>
            <a:t>Fundamental physics</a:t>
          </a:r>
          <a:endParaRPr lang="zh-CN" altLang="en-US" sz="1800" dirty="0"/>
        </a:p>
      </dgm:t>
    </dgm:pt>
    <dgm:pt modelId="{2B0F3625-4C59-4C3C-86DB-900CE09E02B6}" type="parTrans" cxnId="{014841FD-2F2F-4721-8C3D-E85CA88F122F}">
      <dgm:prSet/>
      <dgm:spPr/>
      <dgm:t>
        <a:bodyPr/>
        <a:lstStyle/>
        <a:p>
          <a:endParaRPr lang="zh-CN" altLang="en-US"/>
        </a:p>
      </dgm:t>
    </dgm:pt>
    <dgm:pt modelId="{4A149F6C-19A0-4870-8542-7FD24FD4097A}" type="sibTrans" cxnId="{014841FD-2F2F-4721-8C3D-E85CA88F122F}">
      <dgm:prSet/>
      <dgm:spPr/>
      <dgm:t>
        <a:bodyPr/>
        <a:lstStyle/>
        <a:p>
          <a:endParaRPr lang="zh-CN" altLang="en-US"/>
        </a:p>
      </dgm:t>
    </dgm:pt>
    <dgm:pt modelId="{BB1FBB02-DA5B-4401-AFB0-CE2ACE820B84}">
      <dgm:prSet phldrT="[文本]" custT="1"/>
      <dgm:spPr/>
      <dgm:t>
        <a:bodyPr/>
        <a:lstStyle/>
        <a:p>
          <a:r>
            <a:rPr lang="en-US" altLang="zh-CN" sz="1600" b="0" dirty="0">
              <a:solidFill>
                <a:schemeClr val="tx1"/>
              </a:solidFill>
              <a:latin typeface="Times New Roman" panose="02020603050405020304" pitchFamily="18" charset="0"/>
              <a:cs typeface="Times New Roman" panose="02020603050405020304" pitchFamily="18" charset="0"/>
            </a:rPr>
            <a:t>Nature of gravity and blackholes, new fundamental fields, early universe</a:t>
          </a:r>
          <a:endParaRPr lang="zh-CN" altLang="en-US" sz="1600" b="0" dirty="0">
            <a:solidFill>
              <a:schemeClr val="tx1"/>
            </a:solidFill>
            <a:latin typeface="Times New Roman" panose="02020603050405020304" pitchFamily="18" charset="0"/>
            <a:cs typeface="Times New Roman" panose="02020603050405020304" pitchFamily="18" charset="0"/>
          </a:endParaRPr>
        </a:p>
      </dgm:t>
    </dgm:pt>
    <dgm:pt modelId="{7719F678-85DF-4210-B152-DF0BAFE994DA}" type="parTrans" cxnId="{62D56D27-0C9D-415D-9025-033784FC8BA0}">
      <dgm:prSet/>
      <dgm:spPr/>
      <dgm:t>
        <a:bodyPr/>
        <a:lstStyle/>
        <a:p>
          <a:endParaRPr lang="zh-CN" altLang="en-US"/>
        </a:p>
      </dgm:t>
    </dgm:pt>
    <dgm:pt modelId="{21A6A166-BF51-4935-A42E-2D49A09AF962}" type="sibTrans" cxnId="{62D56D27-0C9D-415D-9025-033784FC8BA0}">
      <dgm:prSet/>
      <dgm:spPr/>
      <dgm:t>
        <a:bodyPr/>
        <a:lstStyle/>
        <a:p>
          <a:endParaRPr lang="zh-CN" altLang="en-US"/>
        </a:p>
      </dgm:t>
    </dgm:pt>
    <dgm:pt modelId="{C7062548-1801-4AD5-9F7D-4F2BBF9BBE24}" type="pres">
      <dgm:prSet presAssocID="{EBDC0340-2C33-49F3-B2B1-5B22FAFDEAF0}" presName="linear" presStyleCnt="0">
        <dgm:presLayoutVars>
          <dgm:dir/>
          <dgm:animLvl val="lvl"/>
          <dgm:resizeHandles val="exact"/>
        </dgm:presLayoutVars>
      </dgm:prSet>
      <dgm:spPr/>
    </dgm:pt>
    <dgm:pt modelId="{0A8C3A19-E2B1-4C7E-BF3B-7474B88392C0}" type="pres">
      <dgm:prSet presAssocID="{80049B38-2DB3-475E-A953-23C4A3DEF293}" presName="parentLin" presStyleCnt="0"/>
      <dgm:spPr/>
    </dgm:pt>
    <dgm:pt modelId="{24A3B4E9-7A1B-40EF-846A-845DA50E2E4E}" type="pres">
      <dgm:prSet presAssocID="{80049B38-2DB3-475E-A953-23C4A3DEF293}" presName="parentLeftMargin" presStyleLbl="node1" presStyleIdx="0" presStyleCnt="3"/>
      <dgm:spPr/>
    </dgm:pt>
    <dgm:pt modelId="{9EF2EBBD-50B3-4F92-9645-1000EDE4AC7E}" type="pres">
      <dgm:prSet presAssocID="{80049B38-2DB3-475E-A953-23C4A3DEF293}" presName="parentText" presStyleLbl="node1" presStyleIdx="0" presStyleCnt="3" custScaleX="100633">
        <dgm:presLayoutVars>
          <dgm:chMax val="0"/>
          <dgm:bulletEnabled val="1"/>
        </dgm:presLayoutVars>
      </dgm:prSet>
      <dgm:spPr/>
    </dgm:pt>
    <dgm:pt modelId="{D11418FF-A260-477C-8B3D-B0ECFAFCDD89}" type="pres">
      <dgm:prSet presAssocID="{80049B38-2DB3-475E-A953-23C4A3DEF293}" presName="negativeSpace" presStyleCnt="0"/>
      <dgm:spPr/>
    </dgm:pt>
    <dgm:pt modelId="{89ADA1D5-DCF0-4169-8AF1-0D93FC476096}" type="pres">
      <dgm:prSet presAssocID="{80049B38-2DB3-475E-A953-23C4A3DEF293}" presName="childText" presStyleLbl="conFgAcc1" presStyleIdx="0" presStyleCnt="3">
        <dgm:presLayoutVars>
          <dgm:bulletEnabled val="1"/>
        </dgm:presLayoutVars>
      </dgm:prSet>
      <dgm:spPr/>
    </dgm:pt>
    <dgm:pt modelId="{8F4EB91C-12B2-4433-8CAC-759A6DE7990D}" type="pres">
      <dgm:prSet presAssocID="{7447BA4D-EE03-4B7E-8D9E-7038609AF349}" presName="spaceBetweenRectangles" presStyleCnt="0"/>
      <dgm:spPr/>
    </dgm:pt>
    <dgm:pt modelId="{2241E100-2D06-4843-91EC-4E0E56B3EC78}" type="pres">
      <dgm:prSet presAssocID="{6328BEA5-FE2F-4954-9B09-F173DBE49218}" presName="parentLin" presStyleCnt="0"/>
      <dgm:spPr/>
    </dgm:pt>
    <dgm:pt modelId="{C28C9ED9-3E93-4733-9063-372637727144}" type="pres">
      <dgm:prSet presAssocID="{6328BEA5-FE2F-4954-9B09-F173DBE49218}" presName="parentLeftMargin" presStyleLbl="node1" presStyleIdx="0" presStyleCnt="3"/>
      <dgm:spPr/>
    </dgm:pt>
    <dgm:pt modelId="{16488BBE-3245-4312-B915-4B73F847A4AC}" type="pres">
      <dgm:prSet presAssocID="{6328BEA5-FE2F-4954-9B09-F173DBE49218}" presName="parentText" presStyleLbl="node1" presStyleIdx="1" presStyleCnt="3" custScaleX="100633">
        <dgm:presLayoutVars>
          <dgm:chMax val="0"/>
          <dgm:bulletEnabled val="1"/>
        </dgm:presLayoutVars>
      </dgm:prSet>
      <dgm:spPr/>
    </dgm:pt>
    <dgm:pt modelId="{69DFBD46-3BE3-43E4-AE71-1F1DF58FB506}" type="pres">
      <dgm:prSet presAssocID="{6328BEA5-FE2F-4954-9B09-F173DBE49218}" presName="negativeSpace" presStyleCnt="0"/>
      <dgm:spPr/>
    </dgm:pt>
    <dgm:pt modelId="{AA2099AE-C05E-4198-915C-C9DA737DD21A}" type="pres">
      <dgm:prSet presAssocID="{6328BEA5-FE2F-4954-9B09-F173DBE49218}" presName="childText" presStyleLbl="conFgAcc1" presStyleIdx="1" presStyleCnt="3">
        <dgm:presLayoutVars>
          <dgm:bulletEnabled val="1"/>
        </dgm:presLayoutVars>
      </dgm:prSet>
      <dgm:spPr/>
    </dgm:pt>
    <dgm:pt modelId="{1076BB2C-7F6A-4A87-A391-EBCCC7AE4DF8}" type="pres">
      <dgm:prSet presAssocID="{992F9193-B34B-486D-AE58-3897448759F2}" presName="spaceBetweenRectangles" presStyleCnt="0"/>
      <dgm:spPr/>
    </dgm:pt>
    <dgm:pt modelId="{4EFDEBF0-ED9B-4452-9A8B-DD060A9FD003}" type="pres">
      <dgm:prSet presAssocID="{69A8201C-7D2B-4297-AD8E-C8CC8433199D}" presName="parentLin" presStyleCnt="0"/>
      <dgm:spPr/>
    </dgm:pt>
    <dgm:pt modelId="{7E7119F4-147B-41AF-BCF2-6AB246083A41}" type="pres">
      <dgm:prSet presAssocID="{69A8201C-7D2B-4297-AD8E-C8CC8433199D}" presName="parentLeftMargin" presStyleLbl="node1" presStyleIdx="1" presStyleCnt="3"/>
      <dgm:spPr/>
    </dgm:pt>
    <dgm:pt modelId="{2D07E53D-CF86-4068-9DAF-45860FCD25C8}" type="pres">
      <dgm:prSet presAssocID="{69A8201C-7D2B-4297-AD8E-C8CC8433199D}" presName="parentText" presStyleLbl="node1" presStyleIdx="2" presStyleCnt="3" custScaleX="100633">
        <dgm:presLayoutVars>
          <dgm:chMax val="0"/>
          <dgm:bulletEnabled val="1"/>
        </dgm:presLayoutVars>
      </dgm:prSet>
      <dgm:spPr/>
    </dgm:pt>
    <dgm:pt modelId="{9AD2FE56-3157-47DF-85CD-977DB83FF47C}" type="pres">
      <dgm:prSet presAssocID="{69A8201C-7D2B-4297-AD8E-C8CC8433199D}" presName="negativeSpace" presStyleCnt="0"/>
      <dgm:spPr/>
    </dgm:pt>
    <dgm:pt modelId="{C44EA34B-602E-448B-9E12-105130519D90}" type="pres">
      <dgm:prSet presAssocID="{69A8201C-7D2B-4297-AD8E-C8CC8433199D}" presName="childText" presStyleLbl="conFgAcc1" presStyleIdx="2" presStyleCnt="3">
        <dgm:presLayoutVars>
          <dgm:bulletEnabled val="1"/>
        </dgm:presLayoutVars>
      </dgm:prSet>
      <dgm:spPr/>
    </dgm:pt>
  </dgm:ptLst>
  <dgm:cxnLst>
    <dgm:cxn modelId="{ABE5A813-6214-48A3-9F11-ABB7A5C06A6C}" type="presOf" srcId="{80049B38-2DB3-475E-A953-23C4A3DEF293}" destId="{24A3B4E9-7A1B-40EF-846A-845DA50E2E4E}" srcOrd="0" destOrd="0" presId="urn:microsoft.com/office/officeart/2005/8/layout/list1"/>
    <dgm:cxn modelId="{68ABF426-A7C9-44BB-8131-E6633C50C4E2}" type="presOf" srcId="{6328BEA5-FE2F-4954-9B09-F173DBE49218}" destId="{16488BBE-3245-4312-B915-4B73F847A4AC}" srcOrd="1" destOrd="0" presId="urn:microsoft.com/office/officeart/2005/8/layout/list1"/>
    <dgm:cxn modelId="{62D56D27-0C9D-415D-9025-033784FC8BA0}" srcId="{69A8201C-7D2B-4297-AD8E-C8CC8433199D}" destId="{BB1FBB02-DA5B-4401-AFB0-CE2ACE820B84}" srcOrd="0" destOrd="0" parTransId="{7719F678-85DF-4210-B152-DF0BAFE994DA}" sibTransId="{21A6A166-BF51-4935-A42E-2D49A09AF962}"/>
    <dgm:cxn modelId="{2A015D2C-3724-476F-951E-6C77633D6361}" type="presOf" srcId="{A3CC909E-6EC2-42D2-A146-C5C88F428FDE}" destId="{AA2099AE-C05E-4198-915C-C9DA737DD21A}" srcOrd="0" destOrd="0" presId="urn:microsoft.com/office/officeart/2005/8/layout/list1"/>
    <dgm:cxn modelId="{FD048C5D-3D0E-4F45-A226-036290D22B01}" type="presOf" srcId="{EBDC0340-2C33-49F3-B2B1-5B22FAFDEAF0}" destId="{C7062548-1801-4AD5-9F7D-4F2BBF9BBE24}" srcOrd="0" destOrd="0" presId="urn:microsoft.com/office/officeart/2005/8/layout/list1"/>
    <dgm:cxn modelId="{35E79143-2D5C-4403-AA5D-3D502D2D33C2}" type="presOf" srcId="{69A8201C-7D2B-4297-AD8E-C8CC8433199D}" destId="{2D07E53D-CF86-4068-9DAF-45860FCD25C8}" srcOrd="1" destOrd="0" presId="urn:microsoft.com/office/officeart/2005/8/layout/list1"/>
    <dgm:cxn modelId="{51EDC764-0707-4204-B64D-04891D9C35E8}" srcId="{EBDC0340-2C33-49F3-B2B1-5B22FAFDEAF0}" destId="{80049B38-2DB3-475E-A953-23C4A3DEF293}" srcOrd="0" destOrd="0" parTransId="{97F16E95-17DC-4EEC-92BD-09DD179B08A0}" sibTransId="{7447BA4D-EE03-4B7E-8D9E-7038609AF349}"/>
    <dgm:cxn modelId="{A58D159C-25D3-4D38-BCD1-4AFED3D12F3E}" type="presOf" srcId="{C105031A-51E9-45AD-849B-596A490C7DF3}" destId="{89ADA1D5-DCF0-4169-8AF1-0D93FC476096}" srcOrd="0" destOrd="0" presId="urn:microsoft.com/office/officeart/2005/8/layout/list1"/>
    <dgm:cxn modelId="{4F8658A8-BB04-4DCF-9FED-B5248E4C9986}" type="presOf" srcId="{BB1FBB02-DA5B-4401-AFB0-CE2ACE820B84}" destId="{C44EA34B-602E-448B-9E12-105130519D90}" srcOrd="0" destOrd="0" presId="urn:microsoft.com/office/officeart/2005/8/layout/list1"/>
    <dgm:cxn modelId="{44F39BBB-EC19-4D08-BE63-F63DF071E7A8}" type="presOf" srcId="{80049B38-2DB3-475E-A953-23C4A3DEF293}" destId="{9EF2EBBD-50B3-4F92-9645-1000EDE4AC7E}" srcOrd="1" destOrd="0" presId="urn:microsoft.com/office/officeart/2005/8/layout/list1"/>
    <dgm:cxn modelId="{A72A5BBD-A36A-46FC-93E6-B52F5952A3FB}" srcId="{EBDC0340-2C33-49F3-B2B1-5B22FAFDEAF0}" destId="{6328BEA5-FE2F-4954-9B09-F173DBE49218}" srcOrd="1" destOrd="0" parTransId="{AAE48B0E-EFC6-4ED0-9B57-88D3A7DA0E5E}" sibTransId="{992F9193-B34B-486D-AE58-3897448759F2}"/>
    <dgm:cxn modelId="{D0BF3BCB-6B99-4DCD-BE20-D42F38EB025D}" srcId="{6328BEA5-FE2F-4954-9B09-F173DBE49218}" destId="{A3CC909E-6EC2-42D2-A146-C5C88F428FDE}" srcOrd="0" destOrd="0" parTransId="{DC144EDF-7657-4122-8D9A-FAE1C9823090}" sibTransId="{42B6FE18-0916-4E9F-BBC2-B2D5EBF7EBC5}"/>
    <dgm:cxn modelId="{A2DCD6CC-DD9E-4B3B-BC9F-EE2E032DD036}" srcId="{80049B38-2DB3-475E-A953-23C4A3DEF293}" destId="{C105031A-51E9-45AD-849B-596A490C7DF3}" srcOrd="0" destOrd="0" parTransId="{1FC83DF0-53BC-4959-AB81-268614571EB9}" sibTransId="{4BABB206-4615-4012-958C-0173AA705941}"/>
    <dgm:cxn modelId="{01093EDA-BFE3-4CD1-AA57-36004DC090B7}" type="presOf" srcId="{69A8201C-7D2B-4297-AD8E-C8CC8433199D}" destId="{7E7119F4-147B-41AF-BCF2-6AB246083A41}" srcOrd="0" destOrd="0" presId="urn:microsoft.com/office/officeart/2005/8/layout/list1"/>
    <dgm:cxn modelId="{E1BACFDD-4E83-4131-A32A-D98718790A57}" type="presOf" srcId="{6328BEA5-FE2F-4954-9B09-F173DBE49218}" destId="{C28C9ED9-3E93-4733-9063-372637727144}" srcOrd="0" destOrd="0" presId="urn:microsoft.com/office/officeart/2005/8/layout/list1"/>
    <dgm:cxn modelId="{014841FD-2F2F-4721-8C3D-E85CA88F122F}" srcId="{EBDC0340-2C33-49F3-B2B1-5B22FAFDEAF0}" destId="{69A8201C-7D2B-4297-AD8E-C8CC8433199D}" srcOrd="2" destOrd="0" parTransId="{2B0F3625-4C59-4C3C-86DB-900CE09E02B6}" sibTransId="{4A149F6C-19A0-4870-8542-7FD24FD4097A}"/>
    <dgm:cxn modelId="{2008DEE6-0A63-4593-9F28-13555E8BC71D}" type="presParOf" srcId="{C7062548-1801-4AD5-9F7D-4F2BBF9BBE24}" destId="{0A8C3A19-E2B1-4C7E-BF3B-7474B88392C0}" srcOrd="0" destOrd="0" presId="urn:microsoft.com/office/officeart/2005/8/layout/list1"/>
    <dgm:cxn modelId="{44C2551D-E8A7-4590-AA30-110D28CA6ECE}" type="presParOf" srcId="{0A8C3A19-E2B1-4C7E-BF3B-7474B88392C0}" destId="{24A3B4E9-7A1B-40EF-846A-845DA50E2E4E}" srcOrd="0" destOrd="0" presId="urn:microsoft.com/office/officeart/2005/8/layout/list1"/>
    <dgm:cxn modelId="{150DEC84-0390-4957-94A2-F6273F983194}" type="presParOf" srcId="{0A8C3A19-E2B1-4C7E-BF3B-7474B88392C0}" destId="{9EF2EBBD-50B3-4F92-9645-1000EDE4AC7E}" srcOrd="1" destOrd="0" presId="urn:microsoft.com/office/officeart/2005/8/layout/list1"/>
    <dgm:cxn modelId="{887B3E34-0B0D-43FA-AE72-D1DA31DAA436}" type="presParOf" srcId="{C7062548-1801-4AD5-9F7D-4F2BBF9BBE24}" destId="{D11418FF-A260-477C-8B3D-B0ECFAFCDD89}" srcOrd="1" destOrd="0" presId="urn:microsoft.com/office/officeart/2005/8/layout/list1"/>
    <dgm:cxn modelId="{E3388631-9EF1-412A-A8EB-C917F0A74EB4}" type="presParOf" srcId="{C7062548-1801-4AD5-9F7D-4F2BBF9BBE24}" destId="{89ADA1D5-DCF0-4169-8AF1-0D93FC476096}" srcOrd="2" destOrd="0" presId="urn:microsoft.com/office/officeart/2005/8/layout/list1"/>
    <dgm:cxn modelId="{8B0E8334-1253-4C48-B794-8598F9FDDA53}" type="presParOf" srcId="{C7062548-1801-4AD5-9F7D-4F2BBF9BBE24}" destId="{8F4EB91C-12B2-4433-8CAC-759A6DE7990D}" srcOrd="3" destOrd="0" presId="urn:microsoft.com/office/officeart/2005/8/layout/list1"/>
    <dgm:cxn modelId="{7158EA4A-2421-419E-A2F9-92DDAC5D5110}" type="presParOf" srcId="{C7062548-1801-4AD5-9F7D-4F2BBF9BBE24}" destId="{2241E100-2D06-4843-91EC-4E0E56B3EC78}" srcOrd="4" destOrd="0" presId="urn:microsoft.com/office/officeart/2005/8/layout/list1"/>
    <dgm:cxn modelId="{1F305485-20A3-4600-B905-C8AC4F6E2F78}" type="presParOf" srcId="{2241E100-2D06-4843-91EC-4E0E56B3EC78}" destId="{C28C9ED9-3E93-4733-9063-372637727144}" srcOrd="0" destOrd="0" presId="urn:microsoft.com/office/officeart/2005/8/layout/list1"/>
    <dgm:cxn modelId="{8635DF1C-B75F-4DE6-9F1A-6B5A4AD0BB99}" type="presParOf" srcId="{2241E100-2D06-4843-91EC-4E0E56B3EC78}" destId="{16488BBE-3245-4312-B915-4B73F847A4AC}" srcOrd="1" destOrd="0" presId="urn:microsoft.com/office/officeart/2005/8/layout/list1"/>
    <dgm:cxn modelId="{45719AF2-1F9E-4F3B-B37E-CFD9EBB3C5F5}" type="presParOf" srcId="{C7062548-1801-4AD5-9F7D-4F2BBF9BBE24}" destId="{69DFBD46-3BE3-43E4-AE71-1F1DF58FB506}" srcOrd="5" destOrd="0" presId="urn:microsoft.com/office/officeart/2005/8/layout/list1"/>
    <dgm:cxn modelId="{7CB077C8-CB87-452F-9FE6-9065D6FBCB4C}" type="presParOf" srcId="{C7062548-1801-4AD5-9F7D-4F2BBF9BBE24}" destId="{AA2099AE-C05E-4198-915C-C9DA737DD21A}" srcOrd="6" destOrd="0" presId="urn:microsoft.com/office/officeart/2005/8/layout/list1"/>
    <dgm:cxn modelId="{1D5011F1-1264-4587-BB9F-94871E5C6CBE}" type="presParOf" srcId="{C7062548-1801-4AD5-9F7D-4F2BBF9BBE24}" destId="{1076BB2C-7F6A-4A87-A391-EBCCC7AE4DF8}" srcOrd="7" destOrd="0" presId="urn:microsoft.com/office/officeart/2005/8/layout/list1"/>
    <dgm:cxn modelId="{F02F15AA-8732-414C-8A26-2B3E2A9E5173}" type="presParOf" srcId="{C7062548-1801-4AD5-9F7D-4F2BBF9BBE24}" destId="{4EFDEBF0-ED9B-4452-9A8B-DD060A9FD003}" srcOrd="8" destOrd="0" presId="urn:microsoft.com/office/officeart/2005/8/layout/list1"/>
    <dgm:cxn modelId="{B395A59F-6CFC-41BE-82AB-C1428CC48BB9}" type="presParOf" srcId="{4EFDEBF0-ED9B-4452-9A8B-DD060A9FD003}" destId="{7E7119F4-147B-41AF-BCF2-6AB246083A41}" srcOrd="0" destOrd="0" presId="urn:microsoft.com/office/officeart/2005/8/layout/list1"/>
    <dgm:cxn modelId="{F0E6A118-655A-4C4B-A18C-5B9E5FCDE5DB}" type="presParOf" srcId="{4EFDEBF0-ED9B-4452-9A8B-DD060A9FD003}" destId="{2D07E53D-CF86-4068-9DAF-45860FCD25C8}" srcOrd="1" destOrd="0" presId="urn:microsoft.com/office/officeart/2005/8/layout/list1"/>
    <dgm:cxn modelId="{BD6FBF63-A152-4987-A68B-BF250A36D54A}" type="presParOf" srcId="{C7062548-1801-4AD5-9F7D-4F2BBF9BBE24}" destId="{9AD2FE56-3157-47DF-85CD-977DB83FF47C}" srcOrd="9" destOrd="0" presId="urn:microsoft.com/office/officeart/2005/8/layout/list1"/>
    <dgm:cxn modelId="{EDD96301-9EDF-4222-9323-2AA4CC8A86FC}" type="presParOf" srcId="{C7062548-1801-4AD5-9F7D-4F2BBF9BBE24}" destId="{C44EA34B-602E-448B-9E12-105130519D90}" srcOrd="10"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DA1D5-DCF0-4169-8AF1-0D93FC476096}">
      <dsp:nvSpPr>
        <dsp:cNvPr id="0" name=""/>
        <dsp:cNvSpPr/>
      </dsp:nvSpPr>
      <dsp:spPr>
        <a:xfrm>
          <a:off x="0" y="383755"/>
          <a:ext cx="3586555" cy="14962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357" tIns="520700" rIns="278357"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latin typeface="Times New Roman" panose="02020603050405020304" pitchFamily="18" charset="0"/>
              <a:cs typeface="Times New Roman" panose="02020603050405020304" pitchFamily="18" charset="0"/>
            </a:rPr>
            <a:t>Origin and growth of compact objects, coevolution of black holes and galaxies, properties of galaxies</a:t>
          </a:r>
          <a:endParaRPr lang="zh-CN" altLang="en-US" sz="1600" kern="1200" dirty="0">
            <a:latin typeface="Times New Roman" panose="02020603050405020304" pitchFamily="18" charset="0"/>
            <a:cs typeface="Times New Roman" panose="02020603050405020304" pitchFamily="18" charset="0"/>
          </a:endParaRPr>
        </a:p>
      </dsp:txBody>
      <dsp:txXfrm>
        <a:off x="0" y="383755"/>
        <a:ext cx="3586555" cy="1496250"/>
      </dsp:txXfrm>
    </dsp:sp>
    <dsp:sp modelId="{9EF2EBBD-50B3-4F92-9645-1000EDE4AC7E}">
      <dsp:nvSpPr>
        <dsp:cNvPr id="0" name=""/>
        <dsp:cNvSpPr/>
      </dsp:nvSpPr>
      <dsp:spPr>
        <a:xfrm>
          <a:off x="179327" y="14755"/>
          <a:ext cx="252648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894" tIns="0" rIns="94894" bIns="0" numCol="1" spcCol="1270" anchor="ctr" anchorCtr="0">
          <a:noAutofit/>
        </a:bodyPr>
        <a:lstStyle/>
        <a:p>
          <a:pPr marL="0" lvl="0" indent="0" algn="l" defTabSz="800100">
            <a:lnSpc>
              <a:spcPct val="90000"/>
            </a:lnSpc>
            <a:spcBef>
              <a:spcPct val="0"/>
            </a:spcBef>
            <a:spcAft>
              <a:spcPct val="35000"/>
            </a:spcAft>
            <a:buNone/>
          </a:pPr>
          <a:r>
            <a:rPr lang="en-US" altLang="zh-CN" sz="1800" b="1" kern="1200" dirty="0"/>
            <a:t>Astrophysics</a:t>
          </a:r>
          <a:endParaRPr lang="zh-CN" altLang="en-US" sz="1800" b="0" kern="1200" dirty="0"/>
        </a:p>
      </dsp:txBody>
      <dsp:txXfrm>
        <a:off x="215353" y="50781"/>
        <a:ext cx="2454428" cy="665948"/>
      </dsp:txXfrm>
    </dsp:sp>
    <dsp:sp modelId="{AA2099AE-C05E-4198-915C-C9DA737DD21A}">
      <dsp:nvSpPr>
        <dsp:cNvPr id="0" name=""/>
        <dsp:cNvSpPr/>
      </dsp:nvSpPr>
      <dsp:spPr>
        <a:xfrm>
          <a:off x="0" y="2384005"/>
          <a:ext cx="3586555" cy="106312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357" tIns="520700" rIns="278357"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b="0" kern="1200" dirty="0">
              <a:solidFill>
                <a:schemeClr val="tx1"/>
              </a:solidFill>
              <a:latin typeface="Times New Roman" panose="02020603050405020304" pitchFamily="18" charset="0"/>
              <a:cs typeface="Times New Roman" panose="02020603050405020304" pitchFamily="18" charset="0"/>
            </a:rPr>
            <a:t>Cosmic expansion, inflation, first order phase </a:t>
          </a:r>
          <a:r>
            <a:rPr lang="en-GB" altLang="zh-CN" sz="1600" b="0" kern="1200" spc="-1" dirty="0">
              <a:solidFill>
                <a:schemeClr val="tx1"/>
              </a:solidFill>
              <a:uFill>
                <a:solidFill>
                  <a:srgbClr val="FFFFFF"/>
                </a:solidFill>
              </a:uFill>
              <a:latin typeface="Times New Roman" panose="02020603050405020304" pitchFamily="18" charset="0"/>
              <a:ea typeface="微软雅黑" panose="020B0503020204020204" pitchFamily="34" charset="-122"/>
              <a:cs typeface="Times New Roman" panose="02020603050405020304" pitchFamily="18" charset="0"/>
            </a:rPr>
            <a:t>transitions</a:t>
          </a:r>
          <a:endParaRPr lang="zh-CN" altLang="en-US" sz="1600" b="0" kern="1200" dirty="0">
            <a:solidFill>
              <a:schemeClr val="tx1"/>
            </a:solidFill>
            <a:latin typeface="Times New Roman" panose="02020603050405020304" pitchFamily="18" charset="0"/>
            <a:cs typeface="Times New Roman" panose="02020603050405020304" pitchFamily="18" charset="0"/>
          </a:endParaRPr>
        </a:p>
      </dsp:txBody>
      <dsp:txXfrm>
        <a:off x="0" y="2384005"/>
        <a:ext cx="3586555" cy="1063125"/>
      </dsp:txXfrm>
    </dsp:sp>
    <dsp:sp modelId="{16488BBE-3245-4312-B915-4B73F847A4AC}">
      <dsp:nvSpPr>
        <dsp:cNvPr id="0" name=""/>
        <dsp:cNvSpPr/>
      </dsp:nvSpPr>
      <dsp:spPr>
        <a:xfrm>
          <a:off x="179327" y="2015005"/>
          <a:ext cx="252648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894" tIns="0" rIns="94894" bIns="0" numCol="1" spcCol="1270" anchor="ctr" anchorCtr="0">
          <a:noAutofit/>
        </a:bodyPr>
        <a:lstStyle/>
        <a:p>
          <a:pPr marL="0" lvl="0" indent="0" algn="l" defTabSz="800100">
            <a:lnSpc>
              <a:spcPct val="90000"/>
            </a:lnSpc>
            <a:spcBef>
              <a:spcPct val="0"/>
            </a:spcBef>
            <a:spcAft>
              <a:spcPct val="35000"/>
            </a:spcAft>
            <a:buNone/>
          </a:pPr>
          <a:r>
            <a:rPr lang="en-US" altLang="zh-CN" sz="1800" b="1" kern="1200" dirty="0"/>
            <a:t>Cosmology</a:t>
          </a:r>
          <a:endParaRPr lang="zh-CN" altLang="en-US" sz="1800" b="0" kern="1200" dirty="0"/>
        </a:p>
      </dsp:txBody>
      <dsp:txXfrm>
        <a:off x="215353" y="2051031"/>
        <a:ext cx="2454428" cy="665948"/>
      </dsp:txXfrm>
    </dsp:sp>
    <dsp:sp modelId="{C44EA34B-602E-448B-9E12-105130519D90}">
      <dsp:nvSpPr>
        <dsp:cNvPr id="0" name=""/>
        <dsp:cNvSpPr/>
      </dsp:nvSpPr>
      <dsp:spPr>
        <a:xfrm>
          <a:off x="0" y="3951130"/>
          <a:ext cx="3586555" cy="1299375"/>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357" tIns="520700" rIns="278357"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b="0" kern="1200" dirty="0">
              <a:solidFill>
                <a:schemeClr val="tx1"/>
              </a:solidFill>
              <a:latin typeface="Times New Roman" panose="02020603050405020304" pitchFamily="18" charset="0"/>
              <a:cs typeface="Times New Roman" panose="02020603050405020304" pitchFamily="18" charset="0"/>
            </a:rPr>
            <a:t>Nature of gravity and blackholes, new fundamental fields, early universe</a:t>
          </a:r>
          <a:endParaRPr lang="zh-CN" altLang="en-US" sz="1600" b="0" kern="1200" dirty="0">
            <a:solidFill>
              <a:schemeClr val="tx1"/>
            </a:solidFill>
            <a:latin typeface="Times New Roman" panose="02020603050405020304" pitchFamily="18" charset="0"/>
            <a:cs typeface="Times New Roman" panose="02020603050405020304" pitchFamily="18" charset="0"/>
          </a:endParaRPr>
        </a:p>
      </dsp:txBody>
      <dsp:txXfrm>
        <a:off x="0" y="3951130"/>
        <a:ext cx="3586555" cy="1299375"/>
      </dsp:txXfrm>
    </dsp:sp>
    <dsp:sp modelId="{2D07E53D-CF86-4068-9DAF-45860FCD25C8}">
      <dsp:nvSpPr>
        <dsp:cNvPr id="0" name=""/>
        <dsp:cNvSpPr/>
      </dsp:nvSpPr>
      <dsp:spPr>
        <a:xfrm>
          <a:off x="179327" y="3582130"/>
          <a:ext cx="252648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894" tIns="0" rIns="94894" bIns="0" numCol="1" spcCol="1270" anchor="ctr" anchorCtr="0">
          <a:noAutofit/>
        </a:bodyPr>
        <a:lstStyle/>
        <a:p>
          <a:pPr marL="0" lvl="0" indent="0" algn="l" defTabSz="800100">
            <a:lnSpc>
              <a:spcPct val="90000"/>
            </a:lnSpc>
            <a:spcBef>
              <a:spcPct val="0"/>
            </a:spcBef>
            <a:spcAft>
              <a:spcPct val="35000"/>
            </a:spcAft>
            <a:buNone/>
          </a:pPr>
          <a:r>
            <a:rPr lang="en-US" altLang="zh-CN" sz="1800" b="1" kern="1200"/>
            <a:t>Fundamental physics</a:t>
          </a:r>
          <a:endParaRPr lang="zh-CN" altLang="en-US" sz="1800" kern="1200" dirty="0"/>
        </a:p>
      </dsp:txBody>
      <dsp:txXfrm>
        <a:off x="215353" y="3618156"/>
        <a:ext cx="245442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76575" cy="511175"/>
          </a:xfrm>
          <a:prstGeom prst="rect">
            <a:avLst/>
          </a:prstGeom>
          <a:noFill/>
          <a:ln w="9525">
            <a:noFill/>
            <a:miter lim="800000"/>
          </a:ln>
        </p:spPr>
        <p:txBody>
          <a:bodyPr vert="horz" wrap="square" lIns="99048" tIns="49524" rIns="99048" bIns="49524" numCol="1" anchor="t" anchorCtr="0" compatLnSpc="1"/>
          <a:lstStyle>
            <a:lvl1pPr defTabSz="990600">
              <a:defRPr sz="1300" b="0">
                <a:latin typeface="Arial" panose="02080604020202020204" pitchFamily="34" charset="0"/>
                <a:ea typeface="SimSun" panose="02010600030101010101" charset="-122"/>
              </a:defRPr>
            </a:lvl1pPr>
          </a:lstStyle>
          <a:p>
            <a:pPr>
              <a:defRPr/>
            </a:pPr>
            <a:endParaRPr lang="en-US" altLang="zh-CN" dirty="0">
              <a:latin typeface="Times New Roman" panose="02020603050405020304" pitchFamily="18" charset="0"/>
            </a:endParaRPr>
          </a:p>
        </p:txBody>
      </p:sp>
      <p:sp>
        <p:nvSpPr>
          <p:cNvPr id="317443" name="Rectangle 3"/>
          <p:cNvSpPr>
            <a:spLocks noGrp="1" noChangeArrowheads="1"/>
          </p:cNvSpPr>
          <p:nvPr>
            <p:ph type="dt" sz="quarter" idx="1"/>
          </p:nvPr>
        </p:nvSpPr>
        <p:spPr bwMode="auto">
          <a:xfrm>
            <a:off x="4021138" y="0"/>
            <a:ext cx="3076575" cy="511175"/>
          </a:xfrm>
          <a:prstGeom prst="rect">
            <a:avLst/>
          </a:prstGeom>
          <a:noFill/>
          <a:ln w="9525">
            <a:noFill/>
            <a:miter lim="800000"/>
          </a:ln>
        </p:spPr>
        <p:txBody>
          <a:bodyPr vert="horz" wrap="square" lIns="99048" tIns="49524" rIns="99048" bIns="49524" numCol="1" anchor="t" anchorCtr="0" compatLnSpc="1"/>
          <a:lstStyle>
            <a:lvl1pPr algn="r" defTabSz="990600">
              <a:defRPr sz="1300" b="0">
                <a:latin typeface="Arial" panose="02080604020202020204" pitchFamily="34" charset="0"/>
                <a:ea typeface="SimSun" panose="02010600030101010101" charset="-122"/>
              </a:defRPr>
            </a:lvl1pPr>
          </a:lstStyle>
          <a:p>
            <a:pPr>
              <a:defRPr/>
            </a:pPr>
            <a:endParaRPr lang="en-US" altLang="zh-CN" dirty="0">
              <a:latin typeface="Times New Roman" panose="02020603050405020304" pitchFamily="18" charset="0"/>
            </a:endParaRPr>
          </a:p>
        </p:txBody>
      </p:sp>
      <p:sp>
        <p:nvSpPr>
          <p:cNvPr id="317444" name="Rectangle 4"/>
          <p:cNvSpPr>
            <a:spLocks noGrp="1" noChangeArrowheads="1"/>
          </p:cNvSpPr>
          <p:nvPr>
            <p:ph type="ftr" sz="quarter" idx="2"/>
          </p:nvPr>
        </p:nvSpPr>
        <p:spPr bwMode="auto">
          <a:xfrm>
            <a:off x="0" y="9721850"/>
            <a:ext cx="3076575" cy="511175"/>
          </a:xfrm>
          <a:prstGeom prst="rect">
            <a:avLst/>
          </a:prstGeom>
          <a:noFill/>
          <a:ln w="9525">
            <a:noFill/>
            <a:miter lim="800000"/>
          </a:ln>
        </p:spPr>
        <p:txBody>
          <a:bodyPr vert="horz" wrap="square" lIns="99048" tIns="49524" rIns="99048" bIns="49524" numCol="1" anchor="b" anchorCtr="0" compatLnSpc="1"/>
          <a:lstStyle>
            <a:lvl1pPr defTabSz="990600">
              <a:defRPr sz="1300" b="0">
                <a:latin typeface="Arial" panose="02080604020202020204" pitchFamily="34" charset="0"/>
                <a:ea typeface="SimSun" panose="02010600030101010101" charset="-122"/>
              </a:defRPr>
            </a:lvl1pPr>
          </a:lstStyle>
          <a:p>
            <a:pPr>
              <a:defRPr/>
            </a:pPr>
            <a:endParaRPr lang="en-US" altLang="zh-CN" dirty="0">
              <a:latin typeface="Times New Roman" panose="02020603050405020304" pitchFamily="18" charset="0"/>
            </a:endParaRPr>
          </a:p>
        </p:txBody>
      </p:sp>
      <p:sp>
        <p:nvSpPr>
          <p:cNvPr id="317445" name="Rectangle 5"/>
          <p:cNvSpPr>
            <a:spLocks noGrp="1" noChangeArrowheads="1"/>
          </p:cNvSpPr>
          <p:nvPr>
            <p:ph type="sldNum" sz="quarter" idx="3"/>
          </p:nvPr>
        </p:nvSpPr>
        <p:spPr bwMode="auto">
          <a:xfrm>
            <a:off x="4021138" y="9721850"/>
            <a:ext cx="3076575" cy="511175"/>
          </a:xfrm>
          <a:prstGeom prst="rect">
            <a:avLst/>
          </a:prstGeom>
          <a:noFill/>
          <a:ln w="9525">
            <a:noFill/>
            <a:miter lim="800000"/>
          </a:ln>
        </p:spPr>
        <p:txBody>
          <a:bodyPr vert="horz" wrap="square" lIns="99048" tIns="49524" rIns="99048" bIns="49524" numCol="1" anchor="b" anchorCtr="0" compatLnSpc="1"/>
          <a:lstStyle>
            <a:lvl1pPr algn="r" defTabSz="990600">
              <a:defRPr sz="1300" b="0">
                <a:latin typeface="Arial" panose="02080604020202020204" pitchFamily="34" charset="0"/>
                <a:ea typeface="SimSun" panose="02010600030101010101" charset="-122"/>
              </a:defRPr>
            </a:lvl1pPr>
          </a:lstStyle>
          <a:p>
            <a:fld id="{D9F200DC-B2F2-4481-904E-B4B65CA6217D}" type="slidenum">
              <a:rPr lang="en-US" altLang="zh-CN">
                <a:latin typeface="Times New Roman" panose="02020603050405020304" pitchFamily="18" charset="0"/>
              </a:rPr>
              <a:t>‹#›</a:t>
            </a:fld>
            <a:endParaRPr lang="en-US" altLang="zh-CN" dirty="0">
              <a:latin typeface="Times New Roman" panose="02020603050405020304"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ln>
        </p:spPr>
        <p:txBody>
          <a:bodyPr vert="horz" wrap="square" lIns="99048" tIns="49524" rIns="99048" bIns="49524" numCol="1" anchor="t" anchorCtr="0" compatLnSpc="1"/>
          <a:lstStyle>
            <a:lvl1pPr defTabSz="990600">
              <a:defRPr sz="1300" b="0">
                <a:latin typeface="Times New Roman" panose="02020603050405020304" pitchFamily="18" charset="0"/>
                <a:ea typeface="SimSun" panose="02010600030101010101" charset="-122"/>
              </a:defRPr>
            </a:lvl1pPr>
          </a:lstStyle>
          <a:p>
            <a:pPr>
              <a:defRPr/>
            </a:pPr>
            <a:endParaRPr lang="en-US" altLang="zh-CN" dirty="0"/>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ln>
        </p:spPr>
        <p:txBody>
          <a:bodyPr vert="horz" wrap="square" lIns="99048" tIns="49524" rIns="99048" bIns="49524" numCol="1" anchor="t" anchorCtr="0" compatLnSpc="1"/>
          <a:lstStyle>
            <a:lvl1pPr algn="r" defTabSz="990600">
              <a:defRPr sz="1300" b="0">
                <a:latin typeface="Times New Roman" panose="02020603050405020304" pitchFamily="18" charset="0"/>
                <a:ea typeface="SimSun" panose="02010600030101010101" charset="-122"/>
              </a:defRPr>
            </a:lvl1pPr>
          </a:lstStyle>
          <a:p>
            <a:pPr>
              <a:defRPr/>
            </a:pPr>
            <a:endParaRPr lang="en-US" altLang="zh-CN" dirty="0"/>
          </a:p>
        </p:txBody>
      </p:sp>
      <p:sp>
        <p:nvSpPr>
          <p:cNvPr id="53252"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ln>
        </p:spPr>
        <p:txBody>
          <a:bodyPr vert="horz" wrap="square" lIns="99048" tIns="49524" rIns="99048" bIns="49524"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ln>
        </p:spPr>
        <p:txBody>
          <a:bodyPr vert="horz" wrap="square" lIns="99048" tIns="49524" rIns="99048" bIns="49524" numCol="1" anchor="b" anchorCtr="0" compatLnSpc="1"/>
          <a:lstStyle>
            <a:lvl1pPr defTabSz="990600">
              <a:defRPr sz="1300" b="0">
                <a:latin typeface="Times New Roman" panose="02020603050405020304" pitchFamily="18" charset="0"/>
                <a:ea typeface="SimSun" panose="02010600030101010101" charset="-122"/>
              </a:defRPr>
            </a:lvl1pPr>
          </a:lstStyle>
          <a:p>
            <a:pPr>
              <a:defRPr/>
            </a:pPr>
            <a:endParaRPr lang="en-US" altLang="zh-CN" dirty="0"/>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p:spPr>
        <p:txBody>
          <a:bodyPr vert="horz" wrap="square" lIns="99048" tIns="49524" rIns="99048" bIns="49524" numCol="1" anchor="b" anchorCtr="0" compatLnSpc="1"/>
          <a:lstStyle>
            <a:lvl1pPr algn="r" defTabSz="990600">
              <a:defRPr sz="1300" b="0">
                <a:latin typeface="Times New Roman" panose="02020603050405020304" pitchFamily="18" charset="0"/>
                <a:ea typeface="SimSun" panose="02010600030101010101" charset="-122"/>
              </a:defRPr>
            </a:lvl1pPr>
          </a:lstStyle>
          <a:p>
            <a:fld id="{D8C1C66B-3D34-49CF-B5F6-C1ABB21E2654}"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50" kern="1200">
        <a:solidFill>
          <a:schemeClr val="tx1"/>
        </a:solidFill>
        <a:latin typeface="Times New Roman" panose="02020603050405020304" pitchFamily="18" charset="0"/>
        <a:ea typeface="SimSun" panose="02010600030101010101" charset="-122"/>
        <a:cs typeface="+mn-cs"/>
      </a:defRPr>
    </a:lvl1pPr>
    <a:lvl2pPr marL="553085" algn="l" rtl="0" eaLnBrk="0" fontAlgn="base" hangingPunct="0">
      <a:spcBef>
        <a:spcPct val="30000"/>
      </a:spcBef>
      <a:spcAft>
        <a:spcPct val="0"/>
      </a:spcAft>
      <a:defRPr sz="1450" kern="1200">
        <a:solidFill>
          <a:schemeClr val="tx1"/>
        </a:solidFill>
        <a:latin typeface="Times New Roman" panose="02020603050405020304" pitchFamily="18" charset="0"/>
        <a:ea typeface="SimSun" panose="02010600030101010101" charset="-122"/>
        <a:cs typeface="+mn-cs"/>
      </a:defRPr>
    </a:lvl2pPr>
    <a:lvl3pPr marL="1105535" algn="l" rtl="0" eaLnBrk="0" fontAlgn="base" hangingPunct="0">
      <a:spcBef>
        <a:spcPct val="30000"/>
      </a:spcBef>
      <a:spcAft>
        <a:spcPct val="0"/>
      </a:spcAft>
      <a:defRPr sz="1450" kern="1200">
        <a:solidFill>
          <a:schemeClr val="tx1"/>
        </a:solidFill>
        <a:latin typeface="Times New Roman" panose="02020603050405020304" pitchFamily="18" charset="0"/>
        <a:ea typeface="SimSun" panose="02010600030101010101" charset="-122"/>
        <a:cs typeface="+mn-cs"/>
      </a:defRPr>
    </a:lvl3pPr>
    <a:lvl4pPr marL="1658620" algn="l" rtl="0" eaLnBrk="0" fontAlgn="base" hangingPunct="0">
      <a:spcBef>
        <a:spcPct val="30000"/>
      </a:spcBef>
      <a:spcAft>
        <a:spcPct val="0"/>
      </a:spcAft>
      <a:defRPr sz="1450" kern="1200">
        <a:solidFill>
          <a:schemeClr val="tx1"/>
        </a:solidFill>
        <a:latin typeface="Times New Roman" panose="02020603050405020304" pitchFamily="18" charset="0"/>
        <a:ea typeface="SimSun" panose="02010600030101010101" charset="-122"/>
        <a:cs typeface="+mn-cs"/>
      </a:defRPr>
    </a:lvl4pPr>
    <a:lvl5pPr marL="2211070" algn="l" rtl="0" eaLnBrk="0" fontAlgn="base" hangingPunct="0">
      <a:spcBef>
        <a:spcPct val="30000"/>
      </a:spcBef>
      <a:spcAft>
        <a:spcPct val="0"/>
      </a:spcAft>
      <a:defRPr sz="1450" kern="1200">
        <a:solidFill>
          <a:schemeClr val="tx1"/>
        </a:solidFill>
        <a:latin typeface="Times New Roman" panose="02020603050405020304" pitchFamily="18" charset="0"/>
        <a:ea typeface="SimSun" panose="02010600030101010101" charset="-122"/>
        <a:cs typeface="+mn-cs"/>
      </a:defRPr>
    </a:lvl5pPr>
    <a:lvl6pPr marL="2764155" algn="l" defTabSz="1105535" rtl="0" eaLnBrk="1" latinLnBrk="0" hangingPunct="1">
      <a:defRPr sz="1450" kern="1200">
        <a:solidFill>
          <a:schemeClr val="tx1"/>
        </a:solidFill>
        <a:latin typeface="+mn-lt"/>
        <a:ea typeface="+mn-ea"/>
        <a:cs typeface="+mn-cs"/>
      </a:defRPr>
    </a:lvl6pPr>
    <a:lvl7pPr marL="3317240" algn="l" defTabSz="1105535" rtl="0" eaLnBrk="1" latinLnBrk="0" hangingPunct="1">
      <a:defRPr sz="1450" kern="1200">
        <a:solidFill>
          <a:schemeClr val="tx1"/>
        </a:solidFill>
        <a:latin typeface="+mn-lt"/>
        <a:ea typeface="+mn-ea"/>
        <a:cs typeface="+mn-cs"/>
      </a:defRPr>
    </a:lvl7pPr>
    <a:lvl8pPr marL="3869690" algn="l" defTabSz="1105535" rtl="0" eaLnBrk="1" latinLnBrk="0" hangingPunct="1">
      <a:defRPr sz="1450" kern="1200">
        <a:solidFill>
          <a:schemeClr val="tx1"/>
        </a:solidFill>
        <a:latin typeface="+mn-lt"/>
        <a:ea typeface="+mn-ea"/>
        <a:cs typeface="+mn-cs"/>
      </a:defRPr>
    </a:lvl8pPr>
    <a:lvl9pPr marL="4422775" algn="l" defTabSz="1105535" rtl="0" eaLnBrk="1" latinLnBrk="0" hangingPunct="1">
      <a:defRPr sz="1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afternoon, everyone. My name is En-Kun Li, from </a:t>
            </a:r>
            <a:r>
              <a:rPr lang="en-US" altLang="zh-CN" dirty="0" err="1"/>
              <a:t>TianQin</a:t>
            </a:r>
            <a:r>
              <a:rPr lang="en-US" altLang="zh-CN" dirty="0"/>
              <a:t> center, Sun Yat-</a:t>
            </a:r>
            <a:r>
              <a:rPr lang="en-US" altLang="zh-CN" dirty="0" err="1"/>
              <a:t>sen</a:t>
            </a:r>
            <a:r>
              <a:rPr lang="en-US" altLang="zh-CN" dirty="0"/>
              <a:t> University, China. It's a great honor to be here to give a report about </a:t>
            </a:r>
            <a:r>
              <a:rPr lang="en-US" altLang="zh-CN" dirty="0" err="1"/>
              <a:t>TianQin’s</a:t>
            </a:r>
            <a:r>
              <a:rPr lang="en-US" altLang="zh-CN" dirty="0"/>
              <a:t> some recent study’s on multi-messenger astronomy. The title of my report is: Multi-messenger Astronomy: the benefit and contribution of </a:t>
            </a:r>
            <a:r>
              <a:rPr lang="en-US" altLang="zh-CN" dirty="0" err="1"/>
              <a:t>TianQin</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how to describe the GW effects?</a:t>
            </a:r>
          </a:p>
          <a:p>
            <a:r>
              <a:rPr lang="en-US" altLang="zh-CN" dirty="0"/>
              <a:t>Here we give the equations, here.</a:t>
            </a:r>
          </a:p>
          <a:p>
            <a:endParaRPr lang="en-US" altLang="zh-CN" dirty="0"/>
          </a:p>
          <a:p>
            <a:r>
              <a:rPr lang="en-US" altLang="zh-CN" dirty="0"/>
              <a:t>Due to that we did not have real data, so we need to mock the data.</a:t>
            </a:r>
          </a:p>
          <a:p>
            <a:r>
              <a:rPr lang="en-US" altLang="zh-CN" dirty="0"/>
              <a:t>We can mock the data with path length fluctuations or with fractional frequency deviation.</a:t>
            </a:r>
          </a:p>
          <a:p>
            <a:r>
              <a:rPr lang="en-US" altLang="zh-CN" dirty="0"/>
              <a:t>They describes the same effects, with one derivative.</a:t>
            </a:r>
          </a:p>
          <a:p>
            <a:endParaRPr lang="en-US" altLang="zh-CN" dirty="0"/>
          </a:p>
          <a:p>
            <a:r>
              <a:rPr lang="en-US" altLang="zh-CN" dirty="0"/>
              <a:t>Finally is the Time delay interference technology, in order to cancel the laser phase noise.</a:t>
            </a:r>
          </a:p>
          <a:p>
            <a:r>
              <a:rPr lang="en-US" altLang="zh-CN" dirty="0"/>
              <a:t>Here I will not give too many introduction about it.</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pPr/>
              <a:t>10</a:t>
            </a:fld>
            <a:endParaRPr lang="en-US" altLang="zh-CN" dirty="0"/>
          </a:p>
        </p:txBody>
      </p:sp>
    </p:spTree>
    <p:extLst>
      <p:ext uri="{BB962C8B-B14F-4D97-AF65-F5344CB8AC3E}">
        <p14:creationId xmlns:p14="http://schemas.microsoft.com/office/powerpoint/2010/main" val="425695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have developed an code to generate the data, named </a:t>
            </a:r>
            <a:r>
              <a:rPr lang="en-US" altLang="zh-CN" dirty="0" err="1"/>
              <a:t>GWSpace</a:t>
            </a:r>
            <a:r>
              <a:rPr lang="en-US" altLang="zh-CN" dirty="0"/>
              <a:t>, which can generate different type of source’s GW data and for different space-based detectors, such as </a:t>
            </a:r>
            <a:r>
              <a:rPr lang="en-US" altLang="zh-CN" dirty="0" err="1"/>
              <a:t>TianQin</a:t>
            </a:r>
            <a:r>
              <a:rPr lang="en-US" altLang="zh-CN" dirty="0"/>
              <a:t>, LISA, and Taiji.</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11</a:t>
            </a:fld>
            <a:endParaRPr lang="en-US" altLang="zh-CN" dirty="0"/>
          </a:p>
        </p:txBody>
      </p:sp>
    </p:spTree>
    <p:extLst>
      <p:ext uri="{BB962C8B-B14F-4D97-AF65-F5344CB8AC3E}">
        <p14:creationId xmlns:p14="http://schemas.microsoft.com/office/powerpoint/2010/main" val="335650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detect the loud signals in </a:t>
            </a:r>
            <a:r>
              <a:rPr lang="en-US" altLang="zh-CN" dirty="0" err="1"/>
              <a:t>TianQin’s</a:t>
            </a:r>
            <a:r>
              <a:rPr lang="en-US" altLang="zh-CN" dirty="0"/>
              <a:t> data, we have developed a pipeline to detect it.</a:t>
            </a:r>
          </a:p>
          <a:p>
            <a:r>
              <a:rPr lang="en-US" altLang="zh-CN" dirty="0"/>
              <a:t>Suppose that we have the data, for week or days, first do the search, to see whether it will merge in a week? If no, do the normal parameter estimation. If yes, activate the real-time data-transmission mode, and do the fast parameter estimation.</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12</a:t>
            </a:fld>
            <a:endParaRPr lang="en-US" altLang="zh-CN" dirty="0"/>
          </a:p>
        </p:txBody>
      </p:sp>
    </p:spTree>
    <p:extLst>
      <p:ext uri="{BB962C8B-B14F-4D97-AF65-F5344CB8AC3E}">
        <p14:creationId xmlns:p14="http://schemas.microsoft.com/office/powerpoint/2010/main" val="334787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our results.</a:t>
            </a:r>
          </a:p>
          <a:p>
            <a:r>
              <a:rPr lang="en-US" altLang="zh-CN" dirty="0"/>
              <a:t>From the right panels, one can find that detection of the MBHB’s sky location is becoming better and better as more detection time, and improved significantly.</a:t>
            </a:r>
          </a:p>
          <a:p>
            <a:r>
              <a:rPr lang="en-US" altLang="zh-CN" dirty="0"/>
              <a:t>The precision will be 10^-3.</a:t>
            </a:r>
          </a:p>
          <a:p>
            <a:r>
              <a:rPr lang="en-US" altLang="zh-CN" dirty="0"/>
              <a:t>Thus, if there is a MBHB signal detected by </a:t>
            </a:r>
            <a:r>
              <a:rPr lang="en-US" altLang="zh-CN" dirty="0" err="1"/>
              <a:t>TianQin</a:t>
            </a:r>
            <a:r>
              <a:rPr lang="en-US" altLang="zh-CN" dirty="0"/>
              <a:t>, we can give an effective early warning for EM detection.</a:t>
            </a:r>
          </a:p>
          <a:p>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13</a:t>
            </a:fld>
            <a:endParaRPr lang="en-US" altLang="zh-CN" dirty="0"/>
          </a:p>
        </p:txBody>
      </p:sp>
    </p:spTree>
    <p:extLst>
      <p:ext uri="{BB962C8B-B14F-4D97-AF65-F5344CB8AC3E}">
        <p14:creationId xmlns:p14="http://schemas.microsoft.com/office/powerpoint/2010/main" val="310630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r>
              <a:rPr kumimoji="1" lang="en-US" altLang="zh-CN" dirty="0"/>
              <a:t>So, what’s the advantage of this, and the </a:t>
            </a:r>
            <a:r>
              <a:rPr lang="en-US" altLang="zh-CN" sz="1600" b="1" dirty="0">
                <a:latin typeface="Times New Roman" panose="02020603050405020304" pitchFamily="18" charset="0"/>
                <a:ea typeface="Microsoft YaHei" panose="020B0503020204020204" pitchFamily="34" charset="-122"/>
                <a:cs typeface="Times New Roman" panose="02020603050405020304" pitchFamily="18" charset="0"/>
              </a:rPr>
              <a:t>Benefit</a:t>
            </a:r>
            <a:r>
              <a:rPr kumimoji="1" lang="en-US" altLang="zh-CN" dirty="0"/>
              <a:t>?</a:t>
            </a:r>
          </a:p>
          <a:p>
            <a:r>
              <a:rPr kumimoji="1" lang="en-US" altLang="zh-CN" dirty="0"/>
              <a:t>Here is an example, about the Hubble constant tension.</a:t>
            </a:r>
          </a:p>
          <a:p>
            <a:r>
              <a:rPr kumimoji="1" lang="en-US" altLang="zh-CN" dirty="0"/>
              <a:t>EM detections, such as the distance ladder, will rely on a step-by-step calibration process.</a:t>
            </a:r>
          </a:p>
          <a:p>
            <a:r>
              <a:rPr kumimoji="1" lang="en-US" altLang="zh-CN" dirty="0"/>
              <a:t>But GWs, is a direct measurement of distance.</a:t>
            </a:r>
          </a:p>
          <a:p>
            <a:r>
              <a:rPr kumimoji="1" lang="en-US" altLang="zh-CN" dirty="0"/>
              <a:t>So, if we can determine the redshift with the EM counterpart, it will help to check out the Hubble tension.</a:t>
            </a:r>
          </a:p>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fld id="{E04F9D0F-8A0B-A847-B294-08FFA6E7C6A5}" type="slidenum">
              <a:rPr kumimoji="0" lang="en-US" altLang="zh-CN" sz="1200" b="0" i="0" u="none" strike="noStrike" kern="1200" cap="none" spc="0" normalizeH="0" baseline="0" noProof="1" smtClean="0">
                <a:ln>
                  <a:noFill/>
                </a:ln>
                <a:solidFill>
                  <a:prstClr val="black"/>
                </a:solidFill>
                <a:effectLst/>
                <a:uLnTx/>
                <a:uFillTx/>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t>14</a:t>
            </a:fld>
            <a:endParaRPr kumimoji="0" lang="zh-CN" altLang="en-US" sz="1200" b="0" i="0" u="none" strike="noStrike" kern="1200" cap="none" spc="0" normalizeH="0" baseline="0" noProof="1">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16411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r>
              <a:rPr kumimoji="1" lang="en-US" altLang="zh-CN" dirty="0"/>
              <a:t>The method is called standard siren.</a:t>
            </a:r>
          </a:p>
          <a:p>
            <a:r>
              <a:rPr kumimoji="1" lang="en-US" altLang="zh-CN" dirty="0"/>
              <a:t>If we can detect the counterparts, then we got its redshift, it will be bright siren.</a:t>
            </a:r>
          </a:p>
          <a:p>
            <a:r>
              <a:rPr kumimoji="1" lang="en-US" altLang="zh-CN" dirty="0"/>
              <a:t>Otherwise, we can use the sky location to find out the EM catalog, which can also help to determine the redshift distribution.</a:t>
            </a:r>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fld id="{E04F9D0F-8A0B-A847-B294-08FFA6E7C6A5}" type="slidenum">
              <a:rPr kumimoji="0" lang="en-US" altLang="zh-CN" sz="1200" b="0" i="0" u="none" strike="noStrike" kern="1200" cap="none" spc="0" normalizeH="0" baseline="0" noProof="1" smtClean="0">
                <a:ln>
                  <a:noFill/>
                </a:ln>
                <a:solidFill>
                  <a:prstClr val="black"/>
                </a:solidFill>
                <a:effectLst/>
                <a:uLnTx/>
                <a:uFillTx/>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t>15</a:t>
            </a:fld>
            <a:endParaRPr kumimoji="0" lang="zh-CN" altLang="en-US" sz="1200" b="0" i="0" u="none" strike="noStrike" kern="1200" cap="none" spc="0" normalizeH="0" baseline="0" noProof="1">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5825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is one example of our result.</a:t>
            </a:r>
          </a:p>
          <a:p>
            <a:r>
              <a:rPr kumimoji="1" lang="en-US" altLang="zh-CN" dirty="0"/>
              <a:t>Left is with EM counterparts, and right without.</a:t>
            </a:r>
          </a:p>
          <a:p>
            <a:r>
              <a:rPr kumimoji="1" lang="en-US" altLang="zh-CN" dirty="0"/>
              <a:t>One can find that with the counterparts, we can determine H0 on a very high precision.</a:t>
            </a:r>
            <a:endParaRPr kumimoji="1" lang="zh-CN" altLang="en-US" dirty="0"/>
          </a:p>
          <a:p>
            <a:endParaRPr lang="en-US" altLang="zh-CN" dirty="0"/>
          </a:p>
          <a:p>
            <a:r>
              <a:rPr lang="en-US" altLang="zh-CN" dirty="0"/>
              <a:t>10.1103/PhysRevResearch.4.013247</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16</a:t>
            </a:fld>
            <a:endParaRPr lang="en-US" altLang="zh-CN" dirty="0"/>
          </a:p>
        </p:txBody>
      </p:sp>
    </p:spTree>
    <p:extLst>
      <p:ext uri="{BB962C8B-B14F-4D97-AF65-F5344CB8AC3E}">
        <p14:creationId xmlns:p14="http://schemas.microsoft.com/office/powerpoint/2010/main" val="92081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r>
              <a:rPr kumimoji="1" lang="en-US" altLang="zh-CN" dirty="0"/>
              <a:t>Here is another example of our result, using stellar mass black hole binaries to constrain Hubble constant.</a:t>
            </a:r>
          </a:p>
          <a:p>
            <a:r>
              <a:rPr kumimoji="1" lang="en-US" altLang="zh-CN" dirty="0"/>
              <a:t>This is based on the dark siren method.</a:t>
            </a:r>
          </a:p>
          <a:p>
            <a:r>
              <a:rPr kumimoji="1" lang="en-US" altLang="zh-CN" dirty="0"/>
              <a:t>We find that with the joint detection of </a:t>
            </a:r>
            <a:r>
              <a:rPr kumimoji="1" lang="en-US" altLang="zh-CN" dirty="0" err="1"/>
              <a:t>TianQin</a:t>
            </a:r>
            <a:r>
              <a:rPr kumimoji="1" lang="en-US" altLang="zh-CN" dirty="0"/>
              <a:t> and ET, we can constraint the Hubble constant to an precision of about 1%.</a:t>
            </a:r>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fld id="{E04F9D0F-8A0B-A847-B294-08FFA6E7C6A5}" type="slidenum">
              <a:rPr kumimoji="0" lang="en-US" altLang="zh-CN" sz="1200" b="0" i="0" u="none" strike="noStrike" kern="1200" cap="none" spc="0" normalizeH="0" baseline="0" noProof="1" smtClean="0">
                <a:ln>
                  <a:noFill/>
                </a:ln>
                <a:solidFill>
                  <a:prstClr val="black"/>
                </a:solidFill>
                <a:effectLst/>
                <a:uLnTx/>
                <a:uFillTx/>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t>17</a:t>
            </a:fld>
            <a:endParaRPr kumimoji="0" lang="zh-CN" altLang="en-US" sz="1200" b="0" i="0" u="none" strike="noStrike" kern="1200" cap="none" spc="0" normalizeH="0" baseline="0" noProof="1">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99160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buFont typeface="Wingdings" panose="05000000000000000000" charset="0"/>
              <a:buNone/>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indent="0">
              <a:buFont typeface="Wingdings" panose="05000000000000000000" charset="0"/>
              <a:buNone/>
            </a:pPr>
            <a:r>
              <a:rPr lang="en-US" altLang="zh-CN" b="1" dirty="0">
                <a:solidFill>
                  <a:srgbClr val="002060"/>
                </a:solidFill>
                <a:latin typeface="微软雅黑" panose="020B0503020204020204" pitchFamily="34" charset="-122"/>
                <a:ea typeface="微软雅黑" panose="020B0503020204020204" pitchFamily="34" charset="-122"/>
                <a:sym typeface="+mn-ea"/>
              </a:rPr>
              <a:t>A special case, that the signal is lensed by some massive objects, so we may find two images of the events.</a:t>
            </a:r>
          </a:p>
          <a:p>
            <a:pPr indent="0">
              <a:buFont typeface="Wingdings" panose="05000000000000000000" charset="0"/>
              <a:buNone/>
            </a:pPr>
            <a:r>
              <a:rPr lang="en-US" altLang="zh-CN" b="1" dirty="0">
                <a:solidFill>
                  <a:srgbClr val="002060"/>
                </a:solidFill>
                <a:latin typeface="微软雅黑" panose="020B0503020204020204" pitchFamily="34" charset="-122"/>
                <a:ea typeface="微软雅黑" panose="020B0503020204020204" pitchFamily="34" charset="-122"/>
                <a:sym typeface="+mn-ea"/>
              </a:rPr>
              <a:t>If we can determine the sky location and then we will got the redshift of the strong lens with EM detection.</a:t>
            </a:r>
            <a:endParaRPr lang="zh-CN" altLang="en-US" b="1" dirty="0">
              <a:solidFill>
                <a:srgbClr val="002060"/>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fld id="{7C7C9043-4D55-4D89-9F26-CA669E1A608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dirty="0">
                <a:solidFill>
                  <a:srgbClr val="002060"/>
                </a:solidFill>
                <a:latin typeface="微软雅黑" charset="0"/>
                <a:ea typeface="微软雅黑" charset="0"/>
                <a:cs typeface="微软雅黑" charset="0"/>
                <a:sym typeface="+mn-ea"/>
              </a:rPr>
              <a:t>So, we do not need the redshift of the MBHBs, but the lens’ redshift.</a:t>
            </a:r>
          </a:p>
          <a:p>
            <a:r>
              <a:rPr lang="en-US" altLang="zh-CN" b="1" dirty="0">
                <a:solidFill>
                  <a:srgbClr val="002060"/>
                </a:solidFill>
                <a:latin typeface="微软雅黑" charset="0"/>
                <a:ea typeface="微软雅黑" charset="0"/>
                <a:cs typeface="微软雅黑" charset="0"/>
                <a:sym typeface="+mn-ea"/>
              </a:rPr>
              <a:t>In this way, only one event, we can constraint the Hubble constants to the precision about 1%.</a:t>
            </a:r>
          </a:p>
          <a:p>
            <a:r>
              <a:rPr lang="en-US" altLang="zh-CN" b="1" dirty="0">
                <a:solidFill>
                  <a:srgbClr val="002060"/>
                </a:solidFill>
                <a:latin typeface="微软雅黑" charset="0"/>
                <a:ea typeface="微软雅黑" charset="0"/>
                <a:cs typeface="微软雅黑" charset="0"/>
                <a:sym typeface="+mn-ea"/>
              </a:rPr>
              <a:t>Which also can help solve Hubble tension.</a:t>
            </a:r>
            <a:endParaRPr lang="zh-CN" altLang="en-US" b="1" dirty="0">
              <a:solidFill>
                <a:srgbClr val="002060"/>
              </a:solidFill>
              <a:latin typeface="微软雅黑" charset="0"/>
              <a:ea typeface="微软雅黑" charset="0"/>
              <a:cs typeface="微软雅黑" charset="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August 17, 2017, the Advanced LIGO and Virgo network had observed the first gravitational wave signals from a binary </a:t>
            </a:r>
            <a:r>
              <a:rPr lang="en-US" altLang="zh-CN" dirty="0" err="1"/>
              <a:t>neutronstar</a:t>
            </a:r>
            <a:r>
              <a:rPr lang="en-US" altLang="zh-CN" dirty="0"/>
              <a:t> system. And 1.7 s later, its electromagnetic counterparts, a weak short gamma-ray burst was detected by the Fermi and INTEGRAL satellites.</a:t>
            </a:r>
          </a:p>
          <a:p>
            <a:r>
              <a:rPr lang="en-US" altLang="zh-CN" dirty="0"/>
              <a:t>This is the first confirmed GW &amp; EM multi-messenger event.</a:t>
            </a:r>
          </a:p>
          <a:p>
            <a:r>
              <a:rPr lang="en-US" altLang="zh-CN" dirty="0"/>
              <a:t>This multi-messenger discoveries are unveiling the rich physics of most energetic transient phenomena in the sky, probing relativistic astrophysics, nuclear physics, nucleosynthesis, and cosmology.</a:t>
            </a:r>
          </a:p>
          <a:p>
            <a:endParaRPr lang="en-US" altLang="zh-CN" dirty="0"/>
          </a:p>
          <a:p>
            <a:r>
              <a:rPr lang="en-US" altLang="zh-CN" dirty="0"/>
              <a:t>Summary of the major astrophysical fields impacted by the multi-messenger discovery of GW170817</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2</a:t>
            </a:fld>
            <a:endParaRPr lang="en-US" altLang="zh-CN" dirty="0"/>
          </a:p>
        </p:txBody>
      </p:sp>
    </p:spTree>
    <p:extLst>
      <p:ext uri="{BB962C8B-B14F-4D97-AF65-F5344CB8AC3E}">
        <p14:creationId xmlns:p14="http://schemas.microsoft.com/office/powerpoint/2010/main" val="215732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r>
              <a:rPr kumimoji="1" lang="en-US" altLang="zh-CN" dirty="0"/>
              <a:t>Besides, the massive black holes.</a:t>
            </a:r>
          </a:p>
          <a:p>
            <a:r>
              <a:rPr kumimoji="1" lang="en-US" altLang="zh-CN" dirty="0"/>
              <a:t>There are also other multi-messenger sources.</a:t>
            </a:r>
          </a:p>
          <a:p>
            <a:r>
              <a:rPr kumimoji="1" lang="en-US" altLang="zh-CN" dirty="0"/>
              <a:t>Such as the double white dwarfs.</a:t>
            </a:r>
          </a:p>
          <a:p>
            <a:r>
              <a:rPr kumimoji="1" lang="en-US" altLang="zh-CN" dirty="0"/>
              <a:t>With the most recent Gaia and ZTF data, our team find two new potential GW candidates for </a:t>
            </a:r>
            <a:r>
              <a:rPr kumimoji="1" lang="en-US" altLang="zh-CN" dirty="0" err="1"/>
              <a:t>TianQin</a:t>
            </a:r>
            <a:r>
              <a:rPr kumimoji="1" lang="en-US" altLang="zh-CN" dirty="0"/>
              <a:t>.</a:t>
            </a:r>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fld id="{E04F9D0F-8A0B-A847-B294-08FFA6E7C6A5}" type="slidenum">
              <a:rPr kumimoji="0" lang="en-US" altLang="zh-CN" sz="1200" b="0" i="0" u="none" strike="noStrike" kern="1200" cap="none" spc="0" normalizeH="0" baseline="0" noProof="1" smtClean="0">
                <a:ln>
                  <a:noFill/>
                </a:ln>
                <a:solidFill>
                  <a:prstClr val="black"/>
                </a:solidFill>
                <a:effectLst/>
                <a:uLnTx/>
                <a:uFillTx/>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t>20</a:t>
            </a:fld>
            <a:endParaRPr kumimoji="0" lang="zh-CN" altLang="en-US" sz="1200" b="0" i="0" u="none" strike="noStrike" kern="1200" cap="none" spc="0" normalizeH="0" baseline="0" noProof="1">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935902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Some Quasi-periodic eruptions can be explained by EMRI model.</a:t>
            </a:r>
          </a:p>
          <a:p>
            <a:r>
              <a:rPr lang="en-US" altLang="zh-CN" dirty="0"/>
              <a:t>And our team find that </a:t>
            </a:r>
            <a:r>
              <a:rPr lang="en-US" altLang="zh-CN" dirty="0" err="1"/>
              <a:t>TianQin</a:t>
            </a:r>
            <a:r>
              <a:rPr lang="en-US" altLang="zh-CN" dirty="0"/>
              <a:t> can also give strong </a:t>
            </a:r>
            <a:r>
              <a:rPr lang="en-US" altLang="zh-CN" dirty="0" err="1"/>
              <a:t>constraintments</a:t>
            </a:r>
            <a:r>
              <a:rPr lang="en-US" altLang="zh-CN" dirty="0"/>
              <a:t> on the masses.</a:t>
            </a:r>
          </a:p>
          <a:p>
            <a:endParaRPr lang="en-US" altLang="zh-CN" dirty="0"/>
          </a:p>
          <a:p>
            <a:r>
              <a:rPr lang="en-US" altLang="zh-CN" dirty="0"/>
              <a:t>The color-bars is for different parameters, mass and spins.</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21</a:t>
            </a:fld>
            <a:endParaRPr lang="en-US" altLang="zh-CN" dirty="0"/>
          </a:p>
        </p:txBody>
      </p:sp>
    </p:spTree>
    <p:extLst>
      <p:ext uri="{BB962C8B-B14F-4D97-AF65-F5344CB8AC3E}">
        <p14:creationId xmlns:p14="http://schemas.microsoft.com/office/powerpoint/2010/main" val="2819633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22</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lstStyle/>
          <a:p>
            <a:r>
              <a:rPr kumimoji="1" lang="en-US" altLang="zh-CN" dirty="0"/>
              <a:t>As we know the binary neutron stars located at more recently Universe, If we want to reach and explore the early Universe, another type of binaries will be help. It is the massive black holes binaries. </a:t>
            </a:r>
          </a:p>
          <a:p>
            <a:r>
              <a:rPr kumimoji="1" lang="en-US" altLang="zh-CN" dirty="0"/>
              <a:t>MBHBs can merge in gas-rich environments [15], resulting in a high black hole accretion rate and high star formation rate in the galaxy [16,17]. Both of these factors have the potential to cause strong electromagnetic (EM) radiation, making MBHBs promising targets for multi-messenger astronomy.</a:t>
            </a:r>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fld id="{E04F9D0F-8A0B-A847-B294-08FFA6E7C6A5}" type="slidenum">
              <a:rPr kumimoji="0" lang="en-US" altLang="zh-CN" sz="1200" b="0" i="0" u="none" strike="noStrike" kern="1200" cap="none" spc="0" normalizeH="0" baseline="0" noProof="1" smtClean="0">
                <a:ln>
                  <a:noFill/>
                </a:ln>
                <a:solidFill>
                  <a:prstClr val="black"/>
                </a:solidFill>
                <a:effectLst/>
                <a:uLnTx/>
                <a:uFillTx/>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90204" pitchFamily="34" charset="0"/>
                <a:buNone/>
                <a:tabLst/>
                <a:defRPr/>
              </a:pPr>
              <a:t>3</a:t>
            </a:fld>
            <a:endParaRPr kumimoji="0" lang="zh-CN" altLang="en-US" sz="1200" b="0" i="0" u="none" strike="noStrike" kern="1200" cap="none" spc="0" normalizeH="0" baseline="0" noProof="1">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50346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how to detect these massive objects?</a:t>
            </a:r>
          </a:p>
          <a:p>
            <a:r>
              <a:rPr lang="en-US" altLang="zh-CN" dirty="0"/>
              <a:t>From this figure we can find that massive black hole binaries will have longer wavelength and smaller frequency. </a:t>
            </a:r>
          </a:p>
          <a:p>
            <a:r>
              <a:rPr lang="en-US" altLang="zh-CN" dirty="0"/>
              <a:t>Meanwhile, different wavelengths will required different lengths of the detector’s armlength.</a:t>
            </a:r>
          </a:p>
          <a:p>
            <a:r>
              <a:rPr lang="en-US" altLang="zh-CN" dirty="0"/>
              <a:t>Such as stellar mass black hole binaries can be detected by the ground-based detectors, such as LIGO, Virgo.</a:t>
            </a:r>
          </a:p>
          <a:p>
            <a:r>
              <a:rPr lang="en-US" altLang="zh-CN" dirty="0"/>
              <a:t>Some massive black hole binaries can be detected by some space-based detectors and PTAs.</a:t>
            </a:r>
          </a:p>
          <a:p>
            <a:r>
              <a:rPr lang="en-US" altLang="zh-CN" dirty="0"/>
              <a:t>We should also note that the Universe is expanded, so the wavelength of the much early event will be expanded, much longer.</a:t>
            </a:r>
          </a:p>
          <a:p>
            <a:endParaRPr lang="en-US" altLang="zh-CN" dirty="0"/>
          </a:p>
          <a:p>
            <a:r>
              <a:rPr lang="en-US" altLang="zh-CN" dirty="0"/>
              <a:t>Our work is focused on the space-detectors, or simply </a:t>
            </a:r>
            <a:r>
              <a:rPr lang="en-US" altLang="zh-CN" dirty="0" err="1"/>
              <a:t>TianQin</a:t>
            </a:r>
            <a:r>
              <a:rPr lang="en-US" altLang="zh-CN" dirty="0"/>
              <a:t>.</a:t>
            </a:r>
          </a:p>
        </p:txBody>
      </p:sp>
      <p:sp>
        <p:nvSpPr>
          <p:cNvPr id="4" name="灯片编号占位符 3"/>
          <p:cNvSpPr>
            <a:spLocks noGrp="1"/>
          </p:cNvSpPr>
          <p:nvPr>
            <p:ph type="sldNum" sz="quarter" idx="5"/>
          </p:nvPr>
        </p:nvSpPr>
        <p:spPr/>
        <p:txBody>
          <a:bodyPr/>
          <a:lstStyle/>
          <a:p>
            <a:fld id="{D8C1C66B-3D34-49CF-B5F6-C1ABB21E2654}" type="slidenum">
              <a:rPr lang="en-US" altLang="zh-CN" smtClean="0"/>
              <a:t>4</a:t>
            </a:fld>
            <a:endParaRPr lang="en-US" altLang="zh-CN" dirty="0"/>
          </a:p>
        </p:txBody>
      </p:sp>
    </p:spTree>
    <p:extLst>
      <p:ext uri="{BB962C8B-B14F-4D97-AF65-F5344CB8AC3E}">
        <p14:creationId xmlns:p14="http://schemas.microsoft.com/office/powerpoint/2010/main" val="266578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For the space-based GW detectors, Massive black hole binaries is one primary sources. They can also detect Galaxy compact binaries in our milk way, some stellar mass black hole binaries up to redshift of 0.1; the Extreme mass ratio </a:t>
            </a:r>
            <a:r>
              <a:rPr lang="en-US" altLang="zh-CN" dirty="0" err="1"/>
              <a:t>inspiral</a:t>
            </a:r>
            <a:r>
              <a:rPr lang="en-US" altLang="zh-CN" dirty="0"/>
              <a:t> systems up to redshift of 1; Massive black hole binaries up to redshift of 20; and also the fist order phase transition in the very early universe. The detection of these sources can shed light on many aspects in Astrophysics, cosmology and fundamental physics.</a:t>
            </a:r>
            <a:endParaRPr lang="zh-CN" altLang="en-US" dirty="0"/>
          </a:p>
        </p:txBody>
      </p:sp>
    </p:spTree>
    <p:extLst>
      <p:ext uri="{BB962C8B-B14F-4D97-AF65-F5344CB8AC3E}">
        <p14:creationId xmlns:p14="http://schemas.microsoft.com/office/powerpoint/2010/main" val="210192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So, what is </a:t>
            </a:r>
            <a:r>
              <a:rPr lang="en-US" altLang="zh-CN" dirty="0" err="1"/>
              <a:t>TianQin</a:t>
            </a:r>
            <a:r>
              <a:rPr lang="en-US" altLang="zh-CN" dirty="0"/>
              <a:t>?</a:t>
            </a:r>
          </a:p>
          <a:p>
            <a:r>
              <a:rPr lang="en-US" altLang="zh-CN" dirty="0" err="1"/>
              <a:t>TianQin</a:t>
            </a:r>
            <a:r>
              <a:rPr lang="en-US" altLang="zh-CN" dirty="0"/>
              <a:t> is a space-borne gravitational wave detector, raised by Prof. Jun Luo in</a:t>
            </a:r>
            <a:r>
              <a:rPr lang="zh-CN" altLang="en-US" dirty="0"/>
              <a:t> </a:t>
            </a:r>
            <a:r>
              <a:rPr lang="en-US" altLang="zh-CN" dirty="0"/>
              <a:t>24 March, 2014.</a:t>
            </a:r>
          </a:p>
          <a:p>
            <a:r>
              <a:rPr lang="en-US" altLang="zh-CN" dirty="0" err="1"/>
              <a:t>TianQin</a:t>
            </a:r>
            <a:r>
              <a:rPr lang="en-US" altLang="zh-CN" dirty="0"/>
              <a:t> is a constellation of three Earth-orbiting spacecraft in a nearly equilateral triangle formation.</a:t>
            </a:r>
          </a:p>
          <a:p>
            <a:r>
              <a:rPr lang="en-US" altLang="zh-CN" dirty="0"/>
              <a:t>The surface of the three spacecraft is pointing to J0806.</a:t>
            </a:r>
          </a:p>
          <a:p>
            <a:r>
              <a:rPr lang="en-US" altLang="zh-CN" dirty="0"/>
              <a:t>The armlength is about 100, 000 km, and the sensitive frequency bands will be milli-Hz band, from 10^-4 to 1 Hz.</a:t>
            </a:r>
            <a:endParaRPr lang="zh-CN" altLang="en-US" dirty="0"/>
          </a:p>
        </p:txBody>
      </p:sp>
    </p:spTree>
    <p:extLst>
      <p:ext uri="{BB962C8B-B14F-4D97-AF65-F5344CB8AC3E}">
        <p14:creationId xmlns:p14="http://schemas.microsoft.com/office/powerpoint/2010/main" val="237967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a:t>Compared to heliocentric orbits missions, such as LISA and Taiji, the choice of easily accessible geocentric orbits allows the use of more readily available spacecraft technologies, significantly reducing overall mission cost.</a:t>
            </a:r>
          </a:p>
          <a:p>
            <a:r>
              <a:rPr lang="en-US" altLang="zh-CN" dirty="0"/>
              <a:t>Meanwhile, the data transmission from the detectors to the earth needs some time, its hard and expansive to collect data in real time for the heliocentric orbits away from the earth.</a:t>
            </a:r>
          </a:p>
          <a:p>
            <a:r>
              <a:rPr lang="en-US" altLang="zh-CN" dirty="0"/>
              <a:t>Such as LISA, can keep the data transmission 8 hours every day, and the time delay will be 16 hours.</a:t>
            </a:r>
          </a:p>
          <a:p>
            <a:r>
              <a:rPr lang="en-US" altLang="zh-CN" dirty="0" err="1"/>
              <a:t>TianQin</a:t>
            </a:r>
            <a:r>
              <a:rPr lang="en-US" altLang="zh-CN" dirty="0"/>
              <a:t> has the potential to enable near real-time data transmission to Earth.</a:t>
            </a:r>
          </a:p>
          <a:p>
            <a:endParaRPr lang="en-US" altLang="zh-CN" dirty="0"/>
          </a:p>
          <a:p>
            <a:r>
              <a:rPr lang="en-US" altLang="zh-CN" dirty="0"/>
              <a:t>This will have some advantages in early warning of some multi-messenger events.</a:t>
            </a:r>
          </a:p>
        </p:txBody>
      </p:sp>
    </p:spTree>
    <p:extLst>
      <p:ext uri="{BB962C8B-B14F-4D97-AF65-F5344CB8AC3E}">
        <p14:creationId xmlns:p14="http://schemas.microsoft.com/office/powerpoint/2010/main" val="2846431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Most EM telescopes can not give very precise sky location of the events.</a:t>
            </a:r>
          </a:p>
          <a:p>
            <a:r>
              <a:rPr lang="en-US" altLang="zh-CN" dirty="0"/>
              <a:t>So the key point in multi-messenger observation will be using GW for early warning and positioning.</a:t>
            </a:r>
          </a:p>
          <a:p>
            <a:endParaRPr lang="en-US" altLang="zh-CN" dirty="0"/>
          </a:p>
          <a:p>
            <a:r>
              <a:rPr lang="en-US" altLang="zh-CN" dirty="0"/>
              <a:t>The Signal-to-Noise-Ratio of an MBHB accumulates in a highly nonlinear way, with the last hour signal containing up to 99% of the total SNR [37] and the sky localization area significantly improved as the MBHB merger approaches [31]. Therefore, the localization of MBHBs before the merger raised a new challenge for achieving near real-time speed for the data downlink, as well as for the data analysis.</a:t>
            </a:r>
          </a:p>
          <a:p>
            <a:endParaRPr lang="en-US" altLang="zh-CN" dirty="0"/>
          </a:p>
          <a:p>
            <a:r>
              <a:rPr lang="en-US" altLang="zh-CN" dirty="0"/>
              <a:t>So the real-time data-transmission has the potential to provide early warning for follow-up observations of EM detections.</a:t>
            </a:r>
          </a:p>
          <a:p>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8</a:t>
            </a:fld>
            <a:endParaRPr lang="en-US" altLang="zh-CN" dirty="0"/>
          </a:p>
        </p:txBody>
      </p:sp>
    </p:spTree>
    <p:extLst>
      <p:ext uri="{BB962C8B-B14F-4D97-AF65-F5344CB8AC3E}">
        <p14:creationId xmlns:p14="http://schemas.microsoft.com/office/powerpoint/2010/main" val="264861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how to figure out the GW signals?</a:t>
            </a:r>
          </a:p>
          <a:p>
            <a:r>
              <a:rPr lang="en-US" altLang="zh-CN" dirty="0"/>
              <a:t>As we know there will be several different components in the data stream. Such as the laser phase noise, the effect of orbits, the GW signals, the shot noise the acceleration noise, etc.</a:t>
            </a:r>
          </a:p>
          <a:p>
            <a:endParaRPr lang="en-US" altLang="zh-CN" dirty="0"/>
          </a:p>
          <a:p>
            <a:r>
              <a:rPr lang="en-US" altLang="zh-CN" dirty="0"/>
              <a:t>Here is an simple example of how to detect the GW signals between spacecraft sender and spacecraft </a:t>
            </a:r>
            <a:r>
              <a:rPr lang="en-US" altLang="zh-CN" dirty="0" err="1"/>
              <a:t>reciver</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D8C1C66B-3D34-49CF-B5F6-C1ABB21E2654}" type="slidenum">
              <a:rPr lang="en-US" altLang="zh-CN" smtClean="0"/>
              <a:t>9</a:t>
            </a:fld>
            <a:endParaRPr lang="en-US" altLang="zh-CN" dirty="0"/>
          </a:p>
        </p:txBody>
      </p:sp>
    </p:spTree>
    <p:extLst>
      <p:ext uri="{BB962C8B-B14F-4D97-AF65-F5344CB8AC3E}">
        <p14:creationId xmlns:p14="http://schemas.microsoft.com/office/powerpoint/2010/main" val="1938061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33" y="218816"/>
            <a:ext cx="3465687" cy="8664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Rectangle 3"/>
          <p:cNvSpPr/>
          <p:nvPr userDrawn="1"/>
        </p:nvSpPr>
        <p:spPr>
          <a:xfrm>
            <a:off x="120000" y="101527"/>
            <a:ext cx="11952000" cy="9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Times New Roman" panose="02020603050405020304" pitchFamily="18" charset="0"/>
            </a:endParaRPr>
          </a:p>
        </p:txBody>
      </p:sp>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240000"/>
            <a:ext cx="720000" cy="720000"/>
          </a:xfrm>
          <a:prstGeom prst="rect">
            <a:avLst/>
          </a:prstGeom>
        </p:spPr>
      </p:pic>
      <p:sp>
        <p:nvSpPr>
          <p:cNvPr id="5" name="矩形 4"/>
          <p:cNvSpPr/>
          <p:nvPr userDrawn="1"/>
        </p:nvSpPr>
        <p:spPr>
          <a:xfrm>
            <a:off x="0" y="6571948"/>
            <a:ext cx="12192000" cy="28605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dirty="0">
              <a:solidFill>
                <a:srgbClr val="002060"/>
              </a:solidFill>
              <a:latin typeface="Microsoft YaHei" panose="020B0503020204020204" pitchFamily="34" charset="-122"/>
              <a:ea typeface="Microsoft YaHei" panose="020B0503020204020204" pitchFamily="34" charset="-122"/>
            </a:endParaRPr>
          </a:p>
        </p:txBody>
      </p:sp>
      <p:sp>
        <p:nvSpPr>
          <p:cNvPr id="2" name="日期占位符 7"/>
          <p:cNvSpPr>
            <a:spLocks noGrp="1"/>
          </p:cNvSpPr>
          <p:nvPr>
            <p:ph type="dt" sz="half" idx="2"/>
          </p:nvPr>
        </p:nvSpPr>
        <p:spPr>
          <a:xfrm>
            <a:off x="136187" y="6571613"/>
            <a:ext cx="1136515" cy="286052"/>
          </a:xfrm>
          <a:prstGeom prst="rect">
            <a:avLst/>
          </a:prstGeom>
        </p:spPr>
        <p:txBody>
          <a:bodyPr vert="horz" lIns="91440" tIns="45720" rIns="91440" bIns="45720" rtlCol="0" anchor="ctr"/>
          <a:lstStyle>
            <a:lvl1pPr algn="l">
              <a:defRPr sz="1200">
                <a:solidFill>
                  <a:schemeClr val="tx1">
                    <a:tint val="75000"/>
                  </a:schemeClr>
                </a:solidFill>
              </a:defRPr>
            </a:lvl1pPr>
          </a:lstStyle>
          <a:p>
            <a:fld id="{6794DF04-AEF1-4599-94AE-9F691CA07E25}" type="datetime1">
              <a:rPr lang="zh-CN" altLang="en-US" smtClean="0"/>
              <a:t>2024/7/11</a:t>
            </a:fld>
            <a:endParaRPr lang="zh-CN" altLang="en-US"/>
          </a:p>
        </p:txBody>
      </p:sp>
      <p:sp>
        <p:nvSpPr>
          <p:cNvPr id="11" name="灯片编号占位符 9"/>
          <p:cNvSpPr>
            <a:spLocks noGrp="1"/>
          </p:cNvSpPr>
          <p:nvPr>
            <p:ph type="sldNum" sz="quarter" idx="4"/>
          </p:nvPr>
        </p:nvSpPr>
        <p:spPr>
          <a:xfrm>
            <a:off x="10919298" y="6571613"/>
            <a:ext cx="1125166" cy="286053"/>
          </a:xfrm>
          <a:prstGeom prst="rect">
            <a:avLst/>
          </a:prstGeom>
        </p:spPr>
        <p:txBody>
          <a:bodyPr vert="horz" lIns="91440" tIns="45720" rIns="91440" bIns="45720" rtlCol="0" anchor="ctr"/>
          <a:lstStyle>
            <a:lvl1pPr algn="r">
              <a:defRPr sz="1200">
                <a:solidFill>
                  <a:schemeClr val="tx1">
                    <a:tint val="75000"/>
                  </a:schemeClr>
                </a:solidFill>
              </a:defRPr>
            </a:lvl1pPr>
          </a:lstStyle>
          <a:p>
            <a:fld id="{4BA32DA1-F83B-48DB-85DE-1E150E3E69DB}" type="slidenum">
              <a:rPr lang="zh-CN" altLang="en-US" smtClean="0"/>
              <a:t>‹#›</a:t>
            </a:fld>
            <a:endParaRPr lang="zh-CN" altLang="en-US"/>
          </a:p>
        </p:txBody>
      </p:sp>
      <p:sp>
        <p:nvSpPr>
          <p:cNvPr id="6" name="Text Box 5"/>
          <p:cNvSpPr txBox="1"/>
          <p:nvPr userDrawn="1"/>
        </p:nvSpPr>
        <p:spPr>
          <a:xfrm>
            <a:off x="4754245" y="6582410"/>
            <a:ext cx="2684145" cy="275590"/>
          </a:xfrm>
          <a:prstGeom prst="rect">
            <a:avLst/>
          </a:prstGeom>
          <a:noFill/>
        </p:spPr>
        <p:txBody>
          <a:bodyPr wrap="none" rtlCol="0">
            <a:spAutoFit/>
          </a:bodyPr>
          <a:lstStyle/>
          <a:p>
            <a:pPr algn="l"/>
            <a:r>
              <a:rPr lang="en-US" altLang="zh-CN" sz="1200" dirty="0">
                <a:latin typeface="华文楷体" panose="02010600040101010101" pitchFamily="2" charset="-122"/>
                <a:ea typeface="华文楷体" panose="02010600040101010101" pitchFamily="2" charset="-122"/>
                <a:cs typeface="Times New Roman" panose="02020603050405020304" pitchFamily="18" charset="0"/>
                <a:sym typeface="+mn-ea"/>
              </a:rPr>
              <a:t>Seventeenth Marcel Grossmann Meeting</a:t>
            </a:r>
            <a:endParaRPr lang="en-US" sz="1200" dirty="0">
              <a:latin typeface="Times New Roman" panose="02020603050405020304" pitchFamily="18"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7178" y="120337"/>
            <a:ext cx="1260991" cy="1260991"/>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43" t="9216" r="12217" b="6003"/>
          <a:stretch>
            <a:fillRect/>
          </a:stretch>
        </p:blipFill>
        <p:spPr>
          <a:xfrm>
            <a:off x="0" y="673"/>
            <a:ext cx="1438362" cy="14682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矩形 10"/>
          <p:cNvSpPr/>
          <p:nvPr userDrawn="1"/>
        </p:nvSpPr>
        <p:spPr>
          <a:xfrm>
            <a:off x="-1" y="6575561"/>
            <a:ext cx="12192000" cy="282439"/>
          </a:xfrm>
          <a:prstGeom prst="rect">
            <a:avLst/>
          </a:prstGeom>
          <a:solidFill>
            <a:srgbClr val="EB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
        <p:nvSpPr>
          <p:cNvPr id="8" name="日期占位符 7"/>
          <p:cNvSpPr>
            <a:spLocks noGrp="1"/>
          </p:cNvSpPr>
          <p:nvPr>
            <p:ph type="dt" sz="half" idx="2"/>
          </p:nvPr>
        </p:nvSpPr>
        <p:spPr>
          <a:xfrm>
            <a:off x="1" y="6575226"/>
            <a:ext cx="1272702" cy="282439"/>
          </a:xfrm>
          <a:prstGeom prst="rect">
            <a:avLst/>
          </a:prstGeom>
          <a:noFill/>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67CFDA8B-4EE6-4F81-8BE1-F6648CEDCAD7}" type="datetime1">
              <a:rPr lang="zh-CN" altLang="en-US" smtClean="0"/>
              <a:t>2024/7/11</a:t>
            </a:fld>
            <a:endParaRPr lang="zh-CN" altLang="en-US" dirty="0"/>
          </a:p>
        </p:txBody>
      </p:sp>
      <p:sp>
        <p:nvSpPr>
          <p:cNvPr id="10" name="灯片编号占位符 9"/>
          <p:cNvSpPr>
            <a:spLocks noGrp="1"/>
          </p:cNvSpPr>
          <p:nvPr>
            <p:ph type="sldNum" sz="quarter" idx="4"/>
          </p:nvPr>
        </p:nvSpPr>
        <p:spPr>
          <a:xfrm>
            <a:off x="10919298" y="6577938"/>
            <a:ext cx="1272702" cy="270000"/>
          </a:xfrm>
          <a:prstGeom prst="rect">
            <a:avLst/>
          </a:prstGeom>
          <a:noFill/>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BA32DA1-F83B-48DB-85DE-1E150E3E69D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microsoft.com/office/2007/relationships/media" Target="../media/media2.mp4"/><Relationship Id="rId7"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34.png"/><Relationship Id="rId5" Type="http://schemas.microsoft.com/office/2007/relationships/media" Target="../media/media3.mp4"/><Relationship Id="rId10" Type="http://schemas.openxmlformats.org/officeDocument/2006/relationships/image" Target="../media/image33.png"/><Relationship Id="rId4" Type="http://schemas.openxmlformats.org/officeDocument/2006/relationships/video" Target="../media/media2.mp4"/><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7.pn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3.png"/><Relationship Id="rId5" Type="http://schemas.openxmlformats.org/officeDocument/2006/relationships/image" Target="../media/image450.png"/><Relationship Id="rId10" Type="http://schemas.openxmlformats.org/officeDocument/2006/relationships/image" Target="../media/image50.png"/><Relationship Id="rId4" Type="http://schemas.openxmlformats.org/officeDocument/2006/relationships/image" Target="../media/image41.sv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pn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png"/><Relationship Id="rId10" Type="http://schemas.openxmlformats.org/officeDocument/2006/relationships/image" Target="../media/image10.jpeg"/><Relationship Id="rId4" Type="http://schemas.openxmlformats.org/officeDocument/2006/relationships/image" Target="../media/image7.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diagramData" Target="../diagrams/data1.xml"/><Relationship Id="rId5" Type="http://schemas.openxmlformats.org/officeDocument/2006/relationships/image" Target="../media/image12.png"/><Relationship Id="rId15" Type="http://schemas.microsoft.com/office/2007/relationships/diagramDrawing" Target="../diagrams/drawing1.xml"/><Relationship Id="rId10"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web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268362" y="1597056"/>
            <a:ext cx="9989574" cy="1922780"/>
          </a:xfrm>
          <a:prstGeom prst="rect">
            <a:avLst/>
          </a:prstGeom>
          <a:noFill/>
          <a:ln w="9525">
            <a:noFill/>
            <a:miter lim="800000"/>
          </a:ln>
        </p:spPr>
        <p:txBody>
          <a:bodyPr wrap="square" lIns="77390" tIns="38695" rIns="77390" bIns="38695">
            <a:spAutoFit/>
          </a:bodyPr>
          <a:lstStyle/>
          <a:p>
            <a:pPr algn="ctr" defTabSz="909955">
              <a:lnSpc>
                <a:spcPct val="150000"/>
              </a:lnSpc>
              <a:defRPr/>
            </a:pPr>
            <a:r>
              <a:rPr lang="en-US" altLang="zh-CN" sz="4000" b="1" dirty="0">
                <a:latin typeface="Times New Roman" panose="02020603050405020304" pitchFamily="18" charset="0"/>
                <a:ea typeface="Microsoft YaHei" panose="020B0503020204020204" pitchFamily="34" charset="-122"/>
                <a:cs typeface="Times New Roman" panose="02020603050405020304" pitchFamily="18" charset="0"/>
              </a:rPr>
              <a:t>Multi-messenger Astronomy: The Benefit and Contribution of TianQin</a:t>
            </a:r>
            <a:endParaRPr lang="zh-CN" sz="2400" b="1" dirty="0">
              <a:latin typeface="Microsoft YaHei" panose="020B0503020204020204" pitchFamily="34" charset="-122"/>
              <a:ea typeface="Microsoft YaHei" panose="020B0503020204020204" pitchFamily="34" charset="-122"/>
            </a:endParaRPr>
          </a:p>
        </p:txBody>
      </p:sp>
      <p:sp>
        <p:nvSpPr>
          <p:cNvPr id="8" name="Text Box 3"/>
          <p:cNvSpPr txBox="1">
            <a:spLocks noChangeArrowheads="1"/>
          </p:cNvSpPr>
          <p:nvPr/>
        </p:nvSpPr>
        <p:spPr bwMode="auto">
          <a:xfrm>
            <a:off x="1532890" y="3696970"/>
            <a:ext cx="9460230" cy="3208105"/>
          </a:xfrm>
          <a:prstGeom prst="rect">
            <a:avLst/>
          </a:prstGeom>
          <a:noFill/>
          <a:ln w="9525">
            <a:noFill/>
            <a:miter lim="800000"/>
          </a:ln>
          <a:effectLst/>
        </p:spPr>
        <p:txBody>
          <a:bodyPr wrap="square" lIns="88821" tIns="44410" rIns="88821" bIns="44410">
            <a:spAutoFit/>
          </a:bodyPr>
          <a:lstStyle/>
          <a:p>
            <a:pPr lvl="0" algn="ctr">
              <a:lnSpc>
                <a:spcPct val="200000"/>
              </a:lnSpc>
              <a:defRPr/>
            </a:pPr>
            <a:r>
              <a:rPr lang="en-US" altLang="zh-CN" sz="2400" b="1" dirty="0">
                <a:latin typeface="Times New Roman" panose="02020603050405020304" pitchFamily="18" charset="0"/>
                <a:ea typeface="Microsoft YaHei" panose="020B0503020204020204" pitchFamily="34" charset="-122"/>
                <a:cs typeface="Times New Roman" panose="02020603050405020304" pitchFamily="18" charset="0"/>
              </a:rPr>
              <a:t>Reporter: En-Kun Li</a:t>
            </a:r>
          </a:p>
          <a:p>
            <a:pPr lvl="0" algn="ctr">
              <a:lnSpc>
                <a:spcPct val="200000"/>
              </a:lnSpc>
              <a:defRPr/>
            </a:pPr>
            <a:r>
              <a:rPr lang="en-US" altLang="zh-CN" sz="2000" dirty="0">
                <a:latin typeface="华文楷体" panose="02010600040101010101" pitchFamily="2" charset="-122"/>
                <a:ea typeface="华文楷体" panose="02010600040101010101" pitchFamily="2" charset="-122"/>
                <a:cs typeface="Times New Roman" panose="02020603050405020304" pitchFamily="18" charset="0"/>
              </a:rPr>
              <a:t>On behalf of: Yi-Ming Hu,  Jian-dong Zhang, </a:t>
            </a:r>
            <a:r>
              <a:rPr lang="en-US" altLang="zh-CN" sz="2000" dirty="0" err="1">
                <a:latin typeface="华文楷体" panose="02010600040101010101" pitchFamily="2" charset="-122"/>
                <a:ea typeface="华文楷体" panose="02010600040101010101" pitchFamily="2" charset="-122"/>
                <a:cs typeface="Times New Roman" panose="02020603050405020304" pitchFamily="18" charset="0"/>
              </a:rPr>
              <a:t>Jianwei</a:t>
            </a:r>
            <a:r>
              <a:rPr lang="en-US" altLang="zh-CN" sz="2000" dirty="0">
                <a:latin typeface="华文楷体" panose="02010600040101010101" pitchFamily="2" charset="-122"/>
                <a:ea typeface="华文楷体" panose="02010600040101010101" pitchFamily="2" charset="-122"/>
                <a:cs typeface="Times New Roman" panose="02020603050405020304" pitchFamily="18" charset="0"/>
              </a:rPr>
              <a:t> Mei, et al.</a:t>
            </a:r>
          </a:p>
          <a:p>
            <a:pPr lvl="0" algn="ctr">
              <a:lnSpc>
                <a:spcPct val="200000"/>
              </a:lnSpc>
              <a:defRPr/>
            </a:pPr>
            <a:r>
              <a:rPr lang="en-US" altLang="zh-CN" sz="2000" b="1" i="1" dirty="0">
                <a:latin typeface="华文楷体" panose="02010600040101010101" pitchFamily="2" charset="-122"/>
                <a:ea typeface="华文楷体" panose="02010600040101010101" pitchFamily="2" charset="-122"/>
                <a:cs typeface="Times New Roman" panose="02020603050405020304" pitchFamily="18" charset="0"/>
              </a:rPr>
              <a:t>TianQin center, Sun Yat-sen University, P.R.China</a:t>
            </a:r>
          </a:p>
          <a:p>
            <a:pPr algn="ctr">
              <a:lnSpc>
                <a:spcPct val="200000"/>
              </a:lnSpc>
              <a:defRPr/>
            </a:pPr>
            <a:r>
              <a:rPr lang="en-US" altLang="zh-CN" sz="2000" i="1" dirty="0">
                <a:latin typeface="华文楷体" panose="02010600040101010101" pitchFamily="2" charset="-122"/>
                <a:ea typeface="华文楷体" panose="02010600040101010101" pitchFamily="2" charset="-122"/>
                <a:cs typeface="Times New Roman" panose="02020603050405020304" pitchFamily="18" charset="0"/>
              </a:rPr>
              <a:t>2024/07/11 @ Pescara</a:t>
            </a:r>
          </a:p>
          <a:p>
            <a:pPr algn="ctr">
              <a:lnSpc>
                <a:spcPct val="200000"/>
              </a:lnSpc>
              <a:defRPr/>
            </a:pPr>
            <a:r>
              <a:rPr lang="en-US" altLang="zh-CN" sz="2000" b="1" dirty="0">
                <a:latin typeface="华文楷体" panose="02010600040101010101" pitchFamily="2" charset="-122"/>
                <a:ea typeface="华文楷体" panose="02010600040101010101" pitchFamily="2" charset="-122"/>
                <a:cs typeface="Times New Roman" panose="02020603050405020304" pitchFamily="18" charset="0"/>
              </a:rPr>
              <a:t>Seventeenth Marcel Grossmann Meeting</a:t>
            </a:r>
            <a:endParaRPr lang="zh-CN" altLang="en-US" sz="2000" b="1"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83CE2E-5426-3893-22C6-003E1767D95A}"/>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217103BB-D7C5-5E88-D1D0-AAFF8318E1C3}"/>
              </a:ext>
            </a:extLst>
          </p:cNvPr>
          <p:cNvSpPr>
            <a:spLocks noGrp="1"/>
          </p:cNvSpPr>
          <p:nvPr>
            <p:ph type="sldNum" sz="quarter" idx="4"/>
          </p:nvPr>
        </p:nvSpPr>
        <p:spPr/>
        <p:txBody>
          <a:bodyPr/>
          <a:lstStyle/>
          <a:p>
            <a:fld id="{4BA32DA1-F83B-48DB-85DE-1E150E3E69DB}" type="slidenum">
              <a:rPr lang="zh-CN" altLang="en-US" smtClean="0"/>
              <a:t>10</a:t>
            </a:fld>
            <a:endParaRPr lang="zh-CN" altLang="en-US"/>
          </a:p>
        </p:txBody>
      </p:sp>
      <p:pic>
        <p:nvPicPr>
          <p:cNvPr id="14" name="图片 13">
            <a:extLst>
              <a:ext uri="{FF2B5EF4-FFF2-40B4-BE49-F238E27FC236}">
                <a16:creationId xmlns:a16="http://schemas.microsoft.com/office/drawing/2014/main" id="{1C5E91E3-9FA7-2DB0-7D03-B79470DC8C59}"/>
              </a:ext>
            </a:extLst>
          </p:cNvPr>
          <p:cNvPicPr>
            <a:picLocks noChangeAspect="1"/>
          </p:cNvPicPr>
          <p:nvPr/>
        </p:nvPicPr>
        <p:blipFill>
          <a:blip r:embed="rId3"/>
          <a:stretch>
            <a:fillRect/>
          </a:stretch>
        </p:blipFill>
        <p:spPr>
          <a:xfrm>
            <a:off x="633159" y="5984675"/>
            <a:ext cx="10286139" cy="511112"/>
          </a:xfrm>
          <a:prstGeom prst="rect">
            <a:avLst/>
          </a:prstGeom>
        </p:spPr>
      </p:pic>
      <p:sp>
        <p:nvSpPr>
          <p:cNvPr id="15" name="箭头: 下 14">
            <a:extLst>
              <a:ext uri="{FF2B5EF4-FFF2-40B4-BE49-F238E27FC236}">
                <a16:creationId xmlns:a16="http://schemas.microsoft.com/office/drawing/2014/main" id="{9D4B791A-47D0-99C7-C0E1-A62A15A76967}"/>
              </a:ext>
            </a:extLst>
          </p:cNvPr>
          <p:cNvSpPr/>
          <p:nvPr/>
        </p:nvSpPr>
        <p:spPr>
          <a:xfrm>
            <a:off x="5413397" y="4551816"/>
            <a:ext cx="359229" cy="1180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2F044B10-8219-4AB9-684E-6977C33873E6}"/>
              </a:ext>
            </a:extLst>
          </p:cNvPr>
          <p:cNvPicPr>
            <a:picLocks noChangeAspect="1"/>
          </p:cNvPicPr>
          <p:nvPr/>
        </p:nvPicPr>
        <p:blipFill>
          <a:blip r:embed="rId4"/>
          <a:stretch>
            <a:fillRect/>
          </a:stretch>
        </p:blipFill>
        <p:spPr>
          <a:xfrm>
            <a:off x="2622580" y="1769746"/>
            <a:ext cx="5581637" cy="985625"/>
          </a:xfrm>
          <a:prstGeom prst="rect">
            <a:avLst/>
          </a:prstGeom>
        </p:spPr>
      </p:pic>
      <p:pic>
        <p:nvPicPr>
          <p:cNvPr id="9" name="图片 8">
            <a:extLst>
              <a:ext uri="{FF2B5EF4-FFF2-40B4-BE49-F238E27FC236}">
                <a16:creationId xmlns:a16="http://schemas.microsoft.com/office/drawing/2014/main" id="{1B6E6932-287D-D323-8C98-CEA9C73E934E}"/>
              </a:ext>
            </a:extLst>
          </p:cNvPr>
          <p:cNvPicPr>
            <a:picLocks noChangeAspect="1"/>
          </p:cNvPicPr>
          <p:nvPr/>
        </p:nvPicPr>
        <p:blipFill>
          <a:blip r:embed="rId5"/>
          <a:stretch>
            <a:fillRect/>
          </a:stretch>
        </p:blipFill>
        <p:spPr>
          <a:xfrm>
            <a:off x="2130155" y="3802412"/>
            <a:ext cx="7715250" cy="714375"/>
          </a:xfrm>
          <a:prstGeom prst="rect">
            <a:avLst/>
          </a:prstGeom>
        </p:spPr>
      </p:pic>
      <p:sp>
        <p:nvSpPr>
          <p:cNvPr id="8" name="文本框 7">
            <a:extLst>
              <a:ext uri="{FF2B5EF4-FFF2-40B4-BE49-F238E27FC236}">
                <a16:creationId xmlns:a16="http://schemas.microsoft.com/office/drawing/2014/main" id="{9B5DA92B-6E02-0435-0E82-F3DE4DD1207E}"/>
              </a:ext>
            </a:extLst>
          </p:cNvPr>
          <p:cNvSpPr txBox="1"/>
          <p:nvPr/>
        </p:nvSpPr>
        <p:spPr>
          <a:xfrm>
            <a:off x="212913" y="1302758"/>
            <a:ext cx="6098240" cy="461665"/>
          </a:xfrm>
          <a:prstGeom prst="rect">
            <a:avLst/>
          </a:prstGeom>
          <a:noFill/>
        </p:spPr>
        <p:txBody>
          <a:bodyPr wrap="square">
            <a:spAutoFit/>
          </a:bodyPr>
          <a:lstStyle/>
          <a:p>
            <a:r>
              <a:rPr lang="en-US" altLang="zh-CN" sz="2400" dirty="0">
                <a:solidFill>
                  <a:srgbClr val="000000"/>
                </a:solidFill>
                <a:latin typeface="Times New Roman" panose="02020603050405020304" pitchFamily="18" charset="0"/>
                <a:cs typeface="Times New Roman" panose="02020603050405020304" pitchFamily="18" charset="0"/>
              </a:rPr>
              <a:t>1. P</a:t>
            </a:r>
            <a:r>
              <a:rPr lang="en-US" altLang="zh-CN" sz="2400" b="0" i="0" dirty="0">
                <a:solidFill>
                  <a:srgbClr val="000000"/>
                </a:solidFill>
                <a:effectLst/>
                <a:latin typeface="Times New Roman" panose="02020603050405020304" pitchFamily="18" charset="0"/>
                <a:cs typeface="Times New Roman" panose="02020603050405020304" pitchFamily="18" charset="0"/>
              </a:rPr>
              <a:t>ath length fluctuations </a:t>
            </a:r>
            <a:r>
              <a:rPr lang="en-US" altLang="zh-CN" sz="2400" dirty="0">
                <a:solidFill>
                  <a:srgbClr val="000000"/>
                </a:solidFill>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98B70CD-021A-3BB3-0132-89748217C030}"/>
                  </a:ext>
                </a:extLst>
              </p:cNvPr>
              <p:cNvSpPr txBox="1"/>
              <p:nvPr/>
            </p:nvSpPr>
            <p:spPr>
              <a:xfrm>
                <a:off x="183167" y="2829017"/>
                <a:ext cx="6098240" cy="461665"/>
              </a:xfrm>
              <a:prstGeom prst="rect">
                <a:avLst/>
              </a:prstGeom>
              <a:noFill/>
            </p:spPr>
            <p:txBody>
              <a:bodyPr wrap="square">
                <a:spAutoFit/>
              </a:bodyPr>
              <a:lstStyle/>
              <a:p>
                <a:r>
                  <a:rPr lang="en-US" altLang="zh-CN" sz="2400" b="0" i="0" dirty="0">
                    <a:solidFill>
                      <a:srgbClr val="000000"/>
                    </a:solidFill>
                    <a:effectLst/>
                    <a:latin typeface="Times New Roman" panose="02020603050405020304" pitchFamily="18" charset="0"/>
                    <a:cs typeface="Times New Roman" panose="02020603050405020304" pitchFamily="18" charset="0"/>
                  </a:rPr>
                  <a:t>2. Fractional frequency deviation</a:t>
                </a:r>
                <a:r>
                  <a:rPr lang="en-US" altLang="zh-CN"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r>
                      <a:rPr lang="en-US" altLang="zh-CN" sz="2400" b="0" i="1" smtClean="0">
                        <a:solidFill>
                          <a:srgbClr val="000000"/>
                        </a:solidFill>
                        <a:latin typeface="Cambria Math" panose="02040503050406030204" pitchFamily="18" charset="0"/>
                        <a:cs typeface="Times New Roman" panose="02020603050405020304" pitchFamily="18" charset="0"/>
                      </a:rPr>
                      <m:t>𝛿𝜈</m:t>
                    </m:r>
                    <m:r>
                      <a:rPr lang="en-US" altLang="zh-CN" sz="2400" b="0" i="1" smtClean="0">
                        <a:solidFill>
                          <a:srgbClr val="000000"/>
                        </a:solidFill>
                        <a:latin typeface="Cambria Math" panose="02040503050406030204" pitchFamily="18" charset="0"/>
                        <a:cs typeface="Times New Roman" panose="02020603050405020304" pitchFamily="18" charset="0"/>
                      </a:rPr>
                      <m:t>/</m:t>
                    </m:r>
                    <m:sSub>
                      <m:sSubPr>
                        <m:ctrlPr>
                          <a:rPr lang="en-US" altLang="zh-CN" sz="2400" b="0" i="1" smtClean="0">
                            <a:solidFill>
                              <a:srgbClr val="000000"/>
                            </a:solidFill>
                            <a:latin typeface="Cambria Math" panose="02040503050406030204" pitchFamily="18" charset="0"/>
                            <a:cs typeface="Times New Roman" panose="02020603050405020304" pitchFamily="18" charset="0"/>
                          </a:rPr>
                        </m:ctrlPr>
                      </m:sSubPr>
                      <m:e>
                        <m:r>
                          <a:rPr lang="en-US" altLang="zh-CN" sz="2400" b="0" i="1" smtClean="0">
                            <a:solidFill>
                              <a:srgbClr val="000000"/>
                            </a:solidFill>
                            <a:latin typeface="Cambria Math" panose="02040503050406030204" pitchFamily="18" charset="0"/>
                            <a:cs typeface="Times New Roman" panose="02020603050405020304" pitchFamily="18" charset="0"/>
                          </a:rPr>
                          <m:t>𝜈</m:t>
                        </m:r>
                      </m:e>
                      <m:sub>
                        <m:r>
                          <a:rPr lang="en-US" altLang="zh-CN" sz="2400" b="0" i="1" smtClean="0">
                            <a:solidFill>
                              <a:srgbClr val="000000"/>
                            </a:solidFill>
                            <a:latin typeface="Cambria Math" panose="02040503050406030204" pitchFamily="18" charset="0"/>
                            <a:cs typeface="Times New Roman" panose="02020603050405020304" pitchFamily="18" charset="0"/>
                          </a:rPr>
                          <m:t>0</m:t>
                        </m:r>
                      </m:sub>
                    </m:sSub>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F98B70CD-021A-3BB3-0132-89748217C030}"/>
                  </a:ext>
                </a:extLst>
              </p:cNvPr>
              <p:cNvSpPr txBox="1">
                <a:spLocks noRot="1" noChangeAspect="1" noMove="1" noResize="1" noEditPoints="1" noAdjustHandles="1" noChangeArrowheads="1" noChangeShapeType="1" noTextEdit="1"/>
              </p:cNvSpPr>
              <p:nvPr/>
            </p:nvSpPr>
            <p:spPr>
              <a:xfrm>
                <a:off x="183167" y="2829017"/>
                <a:ext cx="6098240" cy="461665"/>
              </a:xfrm>
              <a:prstGeom prst="rect">
                <a:avLst/>
              </a:prstGeom>
              <a:blipFill>
                <a:blip r:embed="rId6"/>
                <a:stretch>
                  <a:fillRect l="-1500" t="-10526" b="-28947"/>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42920C0E-9419-6F49-B6DF-D67DEB2A7537}"/>
              </a:ext>
            </a:extLst>
          </p:cNvPr>
          <p:cNvPicPr>
            <a:picLocks noChangeAspect="1"/>
          </p:cNvPicPr>
          <p:nvPr/>
        </p:nvPicPr>
        <p:blipFill>
          <a:blip r:embed="rId7"/>
          <a:stretch>
            <a:fillRect/>
          </a:stretch>
        </p:blipFill>
        <p:spPr>
          <a:xfrm>
            <a:off x="8959714" y="1136027"/>
            <a:ext cx="3232286" cy="2645039"/>
          </a:xfrm>
          <a:prstGeom prst="rect">
            <a:avLst/>
          </a:prstGeom>
        </p:spPr>
      </p:pic>
      <p:sp>
        <p:nvSpPr>
          <p:cNvPr id="19" name="箭头: 上下 18">
            <a:extLst>
              <a:ext uri="{FF2B5EF4-FFF2-40B4-BE49-F238E27FC236}">
                <a16:creationId xmlns:a16="http://schemas.microsoft.com/office/drawing/2014/main" id="{15ECB2EF-9738-8A5C-1B7B-897033A0DE71}"/>
              </a:ext>
            </a:extLst>
          </p:cNvPr>
          <p:cNvSpPr/>
          <p:nvPr/>
        </p:nvSpPr>
        <p:spPr>
          <a:xfrm>
            <a:off x="5772627" y="2710859"/>
            <a:ext cx="215153" cy="98562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E5C201B9-3941-CF17-7B16-1A609FF20301}"/>
              </a:ext>
            </a:extLst>
          </p:cNvPr>
          <p:cNvSpPr txBox="1"/>
          <p:nvPr/>
        </p:nvSpPr>
        <p:spPr>
          <a:xfrm>
            <a:off x="704444" y="5337091"/>
            <a:ext cx="6098240" cy="461665"/>
          </a:xfrm>
          <a:prstGeom prst="rect">
            <a:avLst/>
          </a:prstGeom>
          <a:noFill/>
        </p:spPr>
        <p:txBody>
          <a:bodyPr wrap="square">
            <a:spAutoFit/>
          </a:bodyPr>
          <a:lstStyle/>
          <a:p>
            <a:r>
              <a:rPr lang="en-US" altLang="zh-CN" sz="2400" b="0" i="0" dirty="0">
                <a:solidFill>
                  <a:srgbClr val="000000"/>
                </a:solidFill>
                <a:effectLst/>
                <a:latin typeface="Times New Roman" panose="02020603050405020304" pitchFamily="18" charset="0"/>
                <a:cs typeface="Times New Roman" panose="02020603050405020304" pitchFamily="18" charset="0"/>
              </a:rPr>
              <a:t>TDI-1.0 X channel:</a:t>
            </a:r>
            <a:endParaRPr lang="zh-CN" altLang="en-US" sz="2400" dirty="0">
              <a:latin typeface="Times New Roman" panose="02020603050405020304" pitchFamily="18" charset="0"/>
              <a:cs typeface="Times New Roman" panose="02020603050405020304" pitchFamily="18" charset="0"/>
            </a:endParaRPr>
          </a:p>
        </p:txBody>
      </p:sp>
      <p:sp>
        <p:nvSpPr>
          <p:cNvPr id="21" name="矩形: 圆角 20">
            <a:extLst>
              <a:ext uri="{FF2B5EF4-FFF2-40B4-BE49-F238E27FC236}">
                <a16:creationId xmlns:a16="http://schemas.microsoft.com/office/drawing/2014/main" id="{2507F4E1-44AB-C9B8-7F5C-F04141F96B9F}"/>
              </a:ext>
            </a:extLst>
          </p:cNvPr>
          <p:cNvSpPr/>
          <p:nvPr/>
        </p:nvSpPr>
        <p:spPr>
          <a:xfrm>
            <a:off x="376518" y="5337091"/>
            <a:ext cx="10892117" cy="1268708"/>
          </a:xfrm>
          <a:prstGeom prst="round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2">
            <a:extLst>
              <a:ext uri="{FF2B5EF4-FFF2-40B4-BE49-F238E27FC236}">
                <a16:creationId xmlns:a16="http://schemas.microsoft.com/office/drawing/2014/main" id="{3EE56F04-F1D3-9054-0AE5-8C557C8E1072}"/>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Data stream: GW effects</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78451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ABD029C-6072-A7FA-6E50-EFE26B493EB8}"/>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FD70FB7B-8EA5-A512-E004-92504EA27133}"/>
              </a:ext>
            </a:extLst>
          </p:cNvPr>
          <p:cNvSpPr>
            <a:spLocks noGrp="1"/>
          </p:cNvSpPr>
          <p:nvPr>
            <p:ph type="sldNum" sz="quarter" idx="4"/>
          </p:nvPr>
        </p:nvSpPr>
        <p:spPr/>
        <p:txBody>
          <a:bodyPr/>
          <a:lstStyle/>
          <a:p>
            <a:fld id="{4BA32DA1-F83B-48DB-85DE-1E150E3E69DB}" type="slidenum">
              <a:rPr lang="zh-CN" altLang="en-US" smtClean="0"/>
              <a:t>11</a:t>
            </a:fld>
            <a:endParaRPr lang="zh-CN" altLang="en-US"/>
          </a:p>
        </p:txBody>
      </p:sp>
      <p:pic>
        <p:nvPicPr>
          <p:cNvPr id="4" name="Picture 2" descr="gwspace-structure">
            <a:extLst>
              <a:ext uri="{FF2B5EF4-FFF2-40B4-BE49-F238E27FC236}">
                <a16:creationId xmlns:a16="http://schemas.microsoft.com/office/drawing/2014/main" id="{68C40E85-FE69-EF51-ADE5-228AA6302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970" y="1646910"/>
            <a:ext cx="9573567" cy="49710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2">
            <a:extLst>
              <a:ext uri="{FF2B5EF4-FFF2-40B4-BE49-F238E27FC236}">
                <a16:creationId xmlns:a16="http://schemas.microsoft.com/office/drawing/2014/main" id="{7D3AF7F4-FE49-95E3-A228-17CD8E90CC90}"/>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err="1">
                <a:solidFill>
                  <a:srgbClr val="002060"/>
                </a:solidFill>
                <a:latin typeface="微软雅黑" panose="020B0503020204020204" pitchFamily="34" charset="-122"/>
                <a:ea typeface="微软雅黑" panose="020B0503020204020204" pitchFamily="34" charset="-122"/>
              </a:rPr>
              <a:t>GWSpace</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6" name="矩形 15">
            <a:extLst>
              <a:ext uri="{FF2B5EF4-FFF2-40B4-BE49-F238E27FC236}">
                <a16:creationId xmlns:a16="http://schemas.microsoft.com/office/drawing/2014/main" id="{934CFF64-432B-41F3-943D-FF56233533D7}"/>
              </a:ext>
            </a:extLst>
          </p:cNvPr>
          <p:cNvSpPr/>
          <p:nvPr/>
        </p:nvSpPr>
        <p:spPr>
          <a:xfrm>
            <a:off x="75464" y="1188796"/>
            <a:ext cx="11572249" cy="862845"/>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b="1" dirty="0">
                <a:solidFill>
                  <a:srgbClr val="002060"/>
                </a:solidFill>
                <a:latin typeface="Times New Roman" panose="02020603050405020304" pitchFamily="18" charset="0"/>
                <a:cs typeface="Times New Roman" panose="02020603050405020304" pitchFamily="18" charset="0"/>
              </a:rPr>
              <a:t> a multi-mission science data simulator for space-based gravitational wave detection</a:t>
            </a:r>
            <a:endParaRPr lang="zh-CN" altLang="en-US" sz="2539" b="1" dirty="0">
              <a:solidFill>
                <a:srgbClr val="00206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75AE5A4F-E71A-F97E-3617-E1A5FA10303E}"/>
              </a:ext>
            </a:extLst>
          </p:cNvPr>
          <p:cNvSpPr/>
          <p:nvPr/>
        </p:nvSpPr>
        <p:spPr>
          <a:xfrm>
            <a:off x="75464" y="6211859"/>
            <a:ext cx="6096000" cy="276999"/>
          </a:xfrm>
          <a:prstGeom prst="rect">
            <a:avLst/>
          </a:prstGeom>
        </p:spPr>
        <p:txBody>
          <a:bodyPr>
            <a:spAutoFit/>
          </a:bodyPr>
          <a:lstStyle/>
          <a:p>
            <a:r>
              <a:rPr lang="en-US" altLang="zh-CN" sz="1200" i="1" dirty="0">
                <a:solidFill>
                  <a:schemeClr val="accent5">
                    <a:lumMod val="50000"/>
                  </a:schemeClr>
                </a:solidFill>
                <a:latin typeface="+mj-ea"/>
                <a:ea typeface="+mj-ea"/>
                <a:cs typeface="Times New Roman" panose="02020603050405020304" pitchFamily="18" charset="0"/>
              </a:rPr>
              <a:t>EK LI, et al, et al. 2309.15020</a:t>
            </a:r>
          </a:p>
        </p:txBody>
      </p:sp>
    </p:spTree>
    <p:extLst>
      <p:ext uri="{BB962C8B-B14F-4D97-AF65-F5344CB8AC3E}">
        <p14:creationId xmlns:p14="http://schemas.microsoft.com/office/powerpoint/2010/main" val="39807655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89EAF69-2D15-3160-6858-26474E8724BE}"/>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62BEB-1197-4EF9-94CD-D4633AAB2136}" type="slidenum">
              <a:rPr lang="zh-CN" altLang="en-US" smtClean="0"/>
              <a:pPr/>
              <a:t>12</a:t>
            </a:fld>
            <a:endParaRPr lang="zh-CN" altLang="en-US" sz="2000"/>
          </a:p>
        </p:txBody>
      </p:sp>
      <p:pic>
        <p:nvPicPr>
          <p:cNvPr id="17" name="图片 16">
            <a:extLst>
              <a:ext uri="{FF2B5EF4-FFF2-40B4-BE49-F238E27FC236}">
                <a16:creationId xmlns:a16="http://schemas.microsoft.com/office/drawing/2014/main" id="{3FEB2403-80C7-E184-2073-8EC3CF755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66" y="2187709"/>
            <a:ext cx="11263868" cy="3105426"/>
          </a:xfrm>
          <a:prstGeom prst="rect">
            <a:avLst/>
          </a:prstGeom>
        </p:spPr>
      </p:pic>
      <p:sp>
        <p:nvSpPr>
          <p:cNvPr id="18" name="文本框 17">
            <a:extLst>
              <a:ext uri="{FF2B5EF4-FFF2-40B4-BE49-F238E27FC236}">
                <a16:creationId xmlns:a16="http://schemas.microsoft.com/office/drawing/2014/main" id="{0044C5FA-1818-3353-5440-0B8A85AB3584}"/>
              </a:ext>
            </a:extLst>
          </p:cNvPr>
          <p:cNvSpPr txBox="1"/>
          <p:nvPr/>
        </p:nvSpPr>
        <p:spPr>
          <a:xfrm>
            <a:off x="2737147" y="5669204"/>
            <a:ext cx="6868633" cy="400110"/>
          </a:xfrm>
          <a:prstGeom prst="rect">
            <a:avLst/>
          </a:prstGeom>
          <a:noFill/>
        </p:spPr>
        <p:txBody>
          <a:bodyPr wrap="square">
            <a:spAutoFit/>
          </a:bodyPr>
          <a:lstStyle/>
          <a:p>
            <a:pPr algn="ctr">
              <a:defRPr/>
            </a:pPr>
            <a:r>
              <a:rPr lang="en-US" altLang="zh-CN" sz="2000" dirty="0">
                <a:solidFill>
                  <a:schemeClr val="accent5">
                    <a:lumMod val="50000"/>
                  </a:schemeClr>
                </a:solidFill>
                <a:latin typeface="微软雅黑" panose="020B0503020204020204" pitchFamily="34" charset="-122"/>
                <a:ea typeface="微软雅黑" panose="020B0503020204020204" pitchFamily="34" charset="-122"/>
              </a:rPr>
              <a:t>Near merger, analysis need 12 core hour</a:t>
            </a:r>
          </a:p>
        </p:txBody>
      </p:sp>
      <p:sp>
        <p:nvSpPr>
          <p:cNvPr id="2" name="Rectangle 22">
            <a:extLst>
              <a:ext uri="{FF2B5EF4-FFF2-40B4-BE49-F238E27FC236}">
                <a16:creationId xmlns:a16="http://schemas.microsoft.com/office/drawing/2014/main" id="{33A400A1-4ED5-9D56-AF1F-4BA095389D44}"/>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Detect of MBHB for </a:t>
            </a:r>
            <a:r>
              <a:rPr lang="en-US" altLang="zh-CN" sz="4267" b="1" dirty="0" err="1">
                <a:solidFill>
                  <a:srgbClr val="002060"/>
                </a:solidFill>
                <a:latin typeface="微软雅黑" panose="020B0503020204020204" pitchFamily="34" charset="-122"/>
                <a:ea typeface="微软雅黑" panose="020B0503020204020204" pitchFamily="34" charset="-122"/>
              </a:rPr>
              <a:t>TianQin</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5" name="矩形 15">
            <a:extLst>
              <a:ext uri="{FF2B5EF4-FFF2-40B4-BE49-F238E27FC236}">
                <a16:creationId xmlns:a16="http://schemas.microsoft.com/office/drawing/2014/main" id="{E9BCBDDF-7CC1-62E0-3369-3EAF6B8FEC3B}"/>
              </a:ext>
            </a:extLst>
          </p:cNvPr>
          <p:cNvSpPr/>
          <p:nvPr/>
        </p:nvSpPr>
        <p:spPr>
          <a:xfrm>
            <a:off x="75464" y="1188796"/>
            <a:ext cx="11572249"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b="1" dirty="0">
                <a:solidFill>
                  <a:srgbClr val="002060"/>
                </a:solidFill>
                <a:latin typeface="Times New Roman" panose="02020603050405020304" pitchFamily="18" charset="0"/>
                <a:cs typeface="Times New Roman" panose="02020603050405020304" pitchFamily="18" charset="0"/>
              </a:rPr>
              <a:t> Pipeline of detecting the MBHB signal for </a:t>
            </a:r>
            <a:r>
              <a:rPr lang="en-US" altLang="zh-CN" sz="2539" b="1" dirty="0" err="1">
                <a:solidFill>
                  <a:srgbClr val="002060"/>
                </a:solidFill>
                <a:latin typeface="Times New Roman" panose="02020603050405020304" pitchFamily="18" charset="0"/>
                <a:cs typeface="Times New Roman" panose="02020603050405020304" pitchFamily="18" charset="0"/>
              </a:rPr>
              <a:t>TianQin</a:t>
            </a:r>
            <a:endParaRPr lang="zh-CN" altLang="en-US" sz="2539" b="1" dirty="0">
              <a:solidFill>
                <a:srgbClr val="002060"/>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0FD9E74C-9561-A7FC-FD38-3124B960AEC0}"/>
              </a:ext>
            </a:extLst>
          </p:cNvPr>
          <p:cNvSpPr/>
          <p:nvPr/>
        </p:nvSpPr>
        <p:spPr>
          <a:xfrm>
            <a:off x="75464" y="6211859"/>
            <a:ext cx="6096000" cy="276999"/>
          </a:xfrm>
          <a:prstGeom prst="rect">
            <a:avLst/>
          </a:prstGeom>
        </p:spPr>
        <p:txBody>
          <a:bodyPr>
            <a:spAutoFit/>
          </a:bodyPr>
          <a:lstStyle/>
          <a:p>
            <a:r>
              <a:rPr lang="en-US" altLang="zh-CN" sz="1200" i="1" dirty="0">
                <a:solidFill>
                  <a:schemeClr val="accent5">
                    <a:lumMod val="50000"/>
                  </a:schemeClr>
                </a:solidFill>
                <a:latin typeface="+mj-ea"/>
                <a:ea typeface="+mj-ea"/>
                <a:cs typeface="Times New Roman" panose="02020603050405020304" pitchFamily="18" charset="0"/>
              </a:rPr>
              <a:t>HY Chen, et al, et al. 2309.06910</a:t>
            </a:r>
          </a:p>
        </p:txBody>
      </p:sp>
    </p:spTree>
    <p:extLst>
      <p:ext uri="{BB962C8B-B14F-4D97-AF65-F5344CB8AC3E}">
        <p14:creationId xmlns:p14="http://schemas.microsoft.com/office/powerpoint/2010/main" val="35105379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89EAF69-2D15-3160-6858-26474E8724BE}"/>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62BEB-1197-4EF9-94CD-D4633AAB2136}" type="slidenum">
              <a:rPr lang="zh-CN" altLang="en-US" smtClean="0">
                <a:latin typeface="Times New Roman" panose="02020603050405020304" pitchFamily="18" charset="0"/>
              </a:rPr>
              <a:pPr/>
              <a:t>13</a:t>
            </a:fld>
            <a:endParaRPr lang="zh-CN" altLang="en-US" sz="2000" dirty="0">
              <a:latin typeface="Times New Roman" panose="02020603050405020304" pitchFamily="18" charset="0"/>
            </a:endParaRPr>
          </a:p>
        </p:txBody>
      </p:sp>
      <p:pic>
        <p:nvPicPr>
          <p:cNvPr id="5" name="animation_domega (online-video-cutter.com)">
            <a:hlinkClick r:id="" action="ppaction://media"/>
            <a:extLst>
              <a:ext uri="{FF2B5EF4-FFF2-40B4-BE49-F238E27FC236}">
                <a16:creationId xmlns:a16="http://schemas.microsoft.com/office/drawing/2014/main" id="{81CB1878-831A-21B8-49F8-6FA3E4CF36BC}"/>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801900" y="1035094"/>
            <a:ext cx="5198097" cy="2766905"/>
          </a:xfrm>
          <a:prstGeom prst="rect">
            <a:avLst/>
          </a:prstGeom>
        </p:spPr>
      </p:pic>
      <p:sp>
        <p:nvSpPr>
          <p:cNvPr id="8" name="Rectangle 22">
            <a:extLst>
              <a:ext uri="{FF2B5EF4-FFF2-40B4-BE49-F238E27FC236}">
                <a16:creationId xmlns:a16="http://schemas.microsoft.com/office/drawing/2014/main" id="{DDE18800-9918-BA79-7592-BFA42D11221E}"/>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Near real-time analysis of MBHB</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9" name="矩形 15">
            <a:extLst>
              <a:ext uri="{FF2B5EF4-FFF2-40B4-BE49-F238E27FC236}">
                <a16:creationId xmlns:a16="http://schemas.microsoft.com/office/drawing/2014/main" id="{CFE14FA4-AA82-CB39-6A53-9C045811E969}"/>
              </a:ext>
            </a:extLst>
          </p:cNvPr>
          <p:cNvSpPr/>
          <p:nvPr/>
        </p:nvSpPr>
        <p:spPr>
          <a:xfrm>
            <a:off x="75465" y="1188796"/>
            <a:ext cx="6898494"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Near real-time analysis of MBHB for </a:t>
            </a:r>
            <a:r>
              <a:rPr lang="en-US" altLang="zh-CN" sz="2539" dirty="0" err="1">
                <a:solidFill>
                  <a:srgbClr val="002060"/>
                </a:solidFill>
                <a:latin typeface="Times New Roman" panose="02020603050405020304" pitchFamily="18" charset="0"/>
                <a:cs typeface="Times New Roman" panose="02020603050405020304" pitchFamily="18" charset="0"/>
              </a:rPr>
              <a:t>TianQin</a:t>
            </a:r>
            <a:endParaRPr lang="en-US" altLang="zh-CN" sz="2539" dirty="0">
              <a:solidFill>
                <a:srgbClr val="00206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84AAECF0-F9BD-9491-3941-90827350F65A}"/>
              </a:ext>
            </a:extLst>
          </p:cNvPr>
          <p:cNvSpPr txBox="1"/>
          <p:nvPr/>
        </p:nvSpPr>
        <p:spPr>
          <a:xfrm>
            <a:off x="192003" y="1869311"/>
            <a:ext cx="6112328" cy="3349956"/>
          </a:xfrm>
          <a:prstGeom prst="rect">
            <a:avLst/>
          </a:prstGeom>
          <a:noFill/>
        </p:spPr>
        <p:txBody>
          <a:bodyPr wrap="square">
            <a:spAutoFit/>
          </a:bodyPr>
          <a:lstStyle/>
          <a:p>
            <a:pPr marL="457189" indent="-457189" defTabSz="1219170" fontAlgn="base">
              <a:lnSpc>
                <a:spcPct val="150000"/>
              </a:lnSpc>
              <a:spcAft>
                <a:spcPct val="0"/>
              </a:spcAft>
              <a:buFont typeface="Wingdings" panose="05000000000000000000" pitchFamily="2" charset="2"/>
              <a:buChar char="Ø"/>
            </a:pPr>
            <a:r>
              <a:rPr lang="en-US" altLang="zh-CN" sz="24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Near real-time analysis</a:t>
            </a:r>
          </a:p>
          <a:p>
            <a:pPr marL="457189" indent="-457189" defTabSz="1219170" fontAlgn="base">
              <a:lnSpc>
                <a:spcPct val="150000"/>
              </a:lnSpc>
              <a:spcAft>
                <a:spcPct val="0"/>
              </a:spcAft>
              <a:buFont typeface="Wingdings" panose="05000000000000000000" pitchFamily="2" charset="2"/>
              <a:buChar char="Ø"/>
            </a:pPr>
            <a:endParaRPr lang="en-US" altLang="zh-CN" sz="24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a:p>
            <a:pPr marL="457189" indent="-457189" defTabSz="1219170" fontAlgn="base">
              <a:lnSpc>
                <a:spcPct val="150000"/>
              </a:lnSpc>
              <a:spcAft>
                <a:spcPct val="0"/>
              </a:spcAft>
              <a:buFont typeface="Wingdings" panose="05000000000000000000" pitchFamily="2" charset="2"/>
              <a:buChar char="Ø"/>
            </a:pPr>
            <a:r>
              <a:rPr lang="en-US" altLang="zh-CN" sz="24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Strong, ideal for multi-messenger astronomy</a:t>
            </a:r>
          </a:p>
          <a:p>
            <a:pPr marL="457189" indent="-457189" defTabSz="1219170" fontAlgn="base">
              <a:lnSpc>
                <a:spcPct val="150000"/>
              </a:lnSpc>
              <a:spcAft>
                <a:spcPct val="0"/>
              </a:spcAft>
              <a:buFont typeface="Wingdings" panose="05000000000000000000" pitchFamily="2" charset="2"/>
              <a:buChar char="Ø"/>
            </a:pPr>
            <a:r>
              <a:rPr lang="en-US" altLang="zh-CN" sz="24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TQ can transfer data in real-time</a:t>
            </a:r>
          </a:p>
          <a:p>
            <a:pPr marL="457189" indent="-457189" defTabSz="1219170" fontAlgn="base">
              <a:lnSpc>
                <a:spcPct val="150000"/>
              </a:lnSpc>
              <a:spcAft>
                <a:spcPct val="0"/>
              </a:spcAft>
              <a:buFont typeface="Wingdings" panose="05000000000000000000" pitchFamily="2" charset="2"/>
              <a:buChar char="Ø"/>
            </a:pPr>
            <a:r>
              <a:rPr lang="en-US" altLang="zh-CN" sz="2400"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Pipeline developed to enable near real-time analysis</a:t>
            </a:r>
          </a:p>
        </p:txBody>
      </p:sp>
      <p:pic>
        <p:nvPicPr>
          <p:cNvPr id="7" name="animation_aitoff_position (online-video-cutter.com)">
            <a:hlinkClick r:id="" action="ppaction://media"/>
            <a:extLst>
              <a:ext uri="{FF2B5EF4-FFF2-40B4-BE49-F238E27FC236}">
                <a16:creationId xmlns:a16="http://schemas.microsoft.com/office/drawing/2014/main" id="{D9C69F3D-1C91-6338-E638-87DE4D23E48E}"/>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6991141" y="3856715"/>
            <a:ext cx="5008856" cy="2666173"/>
          </a:xfrm>
          <a:prstGeom prst="rect">
            <a:avLst/>
          </a:prstGeom>
        </p:spPr>
      </p:pic>
      <p:pic>
        <p:nvPicPr>
          <p:cNvPr id="10" name="animation_position (online-video-cutter.com)">
            <a:hlinkClick r:id="" action="ppaction://media"/>
            <a:extLst>
              <a:ext uri="{FF2B5EF4-FFF2-40B4-BE49-F238E27FC236}">
                <a16:creationId xmlns:a16="http://schemas.microsoft.com/office/drawing/2014/main" id="{E824EF49-5F27-9998-53DF-4F0DC2E877A1}"/>
              </a:ext>
            </a:extLst>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8882496" y="5256175"/>
            <a:ext cx="2838840" cy="1510721"/>
          </a:xfrm>
          <a:prstGeom prst="rect">
            <a:avLst/>
          </a:prstGeom>
        </p:spPr>
      </p:pic>
    </p:spTree>
    <p:extLst>
      <p:ext uri="{BB962C8B-B14F-4D97-AF65-F5344CB8AC3E}">
        <p14:creationId xmlns:p14="http://schemas.microsoft.com/office/powerpoint/2010/main" val="215852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580" fill="hold"/>
                                        <p:tgtEl>
                                          <p:spTgt spid="5"/>
                                        </p:tgtEl>
                                      </p:cBhvr>
                                    </p:cmd>
                                  </p:childTnLst>
                                </p:cTn>
                              </p:par>
                              <p:par>
                                <p:cTn id="7" presetID="1" presetClass="mediacall" presetSubtype="0" fill="hold" nodeType="withEffect">
                                  <p:stCondLst>
                                    <p:cond delay="0"/>
                                  </p:stCondLst>
                                  <p:childTnLst>
                                    <p:cmd type="call" cmd="playFrom(0.0)">
                                      <p:cBhvr>
                                        <p:cTn id="8" dur="7580" fill="hold"/>
                                        <p:tgtEl>
                                          <p:spTgt spid="7"/>
                                        </p:tgtEl>
                                      </p:cBhvr>
                                    </p:cmd>
                                  </p:childTnLst>
                                </p:cTn>
                              </p:par>
                              <p:par>
                                <p:cTn id="9" presetID="1" presetClass="mediacall" presetSubtype="0" fill="hold" nodeType="withEffect">
                                  <p:stCondLst>
                                    <p:cond delay="0"/>
                                  </p:stCondLst>
                                  <p:childTnLst>
                                    <p:cmd type="call" cmd="playFrom(0.0)">
                                      <p:cBhvr>
                                        <p:cTn id="10" dur="758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with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withEffect">
                                  <p:stCondLst>
                                    <p:cond delay="0"/>
                                  </p:stCondLst>
                                  <p:childTnLst>
                                    <p:cmd type="call" cmd="togglePause">
                                      <p:cBhvr>
                                        <p:cTn id="21" dur="1" fill="hold"/>
                                        <p:tgtEl>
                                          <p:spTgt spid="7"/>
                                        </p:tgtEl>
                                      </p:cBhvr>
                                    </p:cmd>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withEffect">
                                  <p:stCondLst>
                                    <p:cond delay="0"/>
                                  </p:stCondLst>
                                  <p:childTnLst>
                                    <p:cmd type="call" cmd="togglePause">
                                      <p:cBhvr>
                                        <p:cTn id="26" dur="1" fill="hold"/>
                                        <p:tgtEl>
                                          <p:spTgt spid="10"/>
                                        </p:tgtEl>
                                      </p:cBhvr>
                                    </p:cmd>
                                  </p:childTnLst>
                                </p:cTn>
                              </p:par>
                            </p:childTnLst>
                          </p:cTn>
                        </p:par>
                      </p:childTnLst>
                    </p:cTn>
                  </p:par>
                </p:childTnLst>
              </p:cTn>
              <p:nextCondLst>
                <p:cond evt="onClick" delay="0">
                  <p:tgtEl>
                    <p:spTgt spid="10"/>
                  </p:tgtEl>
                </p:cond>
              </p:nextCondLst>
            </p:seq>
            <p:video>
              <p:cMediaNode vol="80000">
                <p:cTn id="27" repeatCount="indefinite" fill="hold" display="0">
                  <p:stCondLst>
                    <p:cond delay="indefinite"/>
                  </p:stCondLst>
                </p:cTn>
                <p:tgtEl>
                  <p:spTgt spid="7"/>
                </p:tgtEl>
              </p:cMediaNode>
            </p:video>
            <p:video>
              <p:cMediaNode vol="80000">
                <p:cTn id="28" repeatCount="indefinite" fill="hold" display="0">
                  <p:stCondLst>
                    <p:cond delay="indefinite"/>
                  </p:st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32"/>
          <p:cNvSpPr txBox="1">
            <a:spLocks noChangeArrowheads="1"/>
          </p:cNvSpPr>
          <p:nvPr/>
        </p:nvSpPr>
        <p:spPr bwMode="auto">
          <a:xfrm>
            <a:off x="2472683" y="60540"/>
            <a:ext cx="184731"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90204" pitchFamily="34" charset="0"/>
              </a:defRPr>
            </a:lvl2pPr>
            <a:lvl3pPr marL="1143000" indent="-228600">
              <a:spcBef>
                <a:spcPct val="20000"/>
              </a:spcBef>
              <a:buClr>
                <a:schemeClr val="accent2"/>
              </a:buClr>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defTabSz="1137900">
              <a:spcBef>
                <a:spcPct val="0"/>
              </a:spcBef>
              <a:buClrTx/>
              <a:buNone/>
            </a:pPr>
            <a:endParaRPr lang="zh-CN" altLang="zh-CN" sz="2241" b="0" dirty="0">
              <a:solidFill>
                <a:srgbClr val="000066"/>
              </a:solidFill>
              <a:latin typeface="Times New Roman" panose="02020603050405020304" pitchFamily="18" charset="0"/>
              <a:ea typeface="宋体" panose="02010600030101010101" pitchFamily="2" charset="-122"/>
            </a:endParaRPr>
          </a:p>
        </p:txBody>
      </p:sp>
      <p:sp>
        <p:nvSpPr>
          <p:cNvPr id="6" name="矩形 15">
            <a:extLst>
              <a:ext uri="{FF2B5EF4-FFF2-40B4-BE49-F238E27FC236}">
                <a16:creationId xmlns:a16="http://schemas.microsoft.com/office/drawing/2014/main" id="{E9326541-7F4A-F14D-B70C-378A42A6A095}"/>
              </a:ext>
            </a:extLst>
          </p:cNvPr>
          <p:cNvSpPr/>
          <p:nvPr/>
        </p:nvSpPr>
        <p:spPr>
          <a:xfrm>
            <a:off x="255843" y="1168947"/>
            <a:ext cx="8847682"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zh-CN" altLang="en-US" sz="2539" dirty="0">
                <a:solidFill>
                  <a:srgbClr val="002060"/>
                </a:solidFill>
                <a:latin typeface="Times New Roman" panose="02020603050405020304" pitchFamily="18" charset="0"/>
                <a:cs typeface="Times New Roman" panose="02020603050405020304" pitchFamily="18" charset="0"/>
              </a:rPr>
              <a:t> </a:t>
            </a:r>
            <a:r>
              <a:rPr lang="en-US" altLang="zh-CN" sz="2539" dirty="0">
                <a:solidFill>
                  <a:srgbClr val="002060"/>
                </a:solidFill>
                <a:latin typeface="Times New Roman" panose="02020603050405020304" pitchFamily="18" charset="0"/>
                <a:cs typeface="Times New Roman" panose="02020603050405020304" pitchFamily="18" charset="0"/>
              </a:rPr>
              <a:t>Hubble tension</a:t>
            </a:r>
            <a:endParaRPr lang="zh-CN" altLang="en-US" sz="2539"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The expansion of the Universe is faster than expected | Nature Reviews  Physics">
            <a:extLst>
              <a:ext uri="{FF2B5EF4-FFF2-40B4-BE49-F238E27FC236}">
                <a16:creationId xmlns:a16="http://schemas.microsoft.com/office/drawing/2014/main" id="{59E0E725-718B-ACD3-FFAD-5A45576AA1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3" b="19321"/>
          <a:stretch/>
        </p:blipFill>
        <p:spPr bwMode="auto">
          <a:xfrm>
            <a:off x="4810676" y="2882204"/>
            <a:ext cx="7189321" cy="33371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4">
            <a:extLst>
              <a:ext uri="{FF2B5EF4-FFF2-40B4-BE49-F238E27FC236}">
                <a16:creationId xmlns:a16="http://schemas.microsoft.com/office/drawing/2014/main" id="{A0D37878-FC17-35D6-0192-43435D9FACDE}"/>
              </a:ext>
            </a:extLst>
          </p:cNvPr>
          <p:cNvSpPr/>
          <p:nvPr/>
        </p:nvSpPr>
        <p:spPr>
          <a:xfrm>
            <a:off x="137303" y="6246127"/>
            <a:ext cx="4855489" cy="287771"/>
          </a:xfrm>
          <a:prstGeom prst="rect">
            <a:avLst/>
          </a:prstGeom>
        </p:spPr>
        <p:txBody>
          <a:bodyPr wrap="square">
            <a:spAutoFit/>
          </a:bodyPr>
          <a:lstStyle/>
          <a:p>
            <a:pPr defTabSz="829269"/>
            <a:r>
              <a:rPr lang="zh-CN" altLang="en-US" sz="1200" i="1" dirty="0">
                <a:solidFill>
                  <a:srgbClr val="000000"/>
                </a:solidFill>
                <a:latin typeface="Times New Roman" panose="02020603050405020304" pitchFamily="18" charset="0"/>
              </a:rPr>
              <a:t> </a:t>
            </a:r>
            <a:r>
              <a:rPr lang="en-US" altLang="zh-CN" sz="1200" i="1" dirty="0">
                <a:solidFill>
                  <a:srgbClr val="000000"/>
                </a:solidFill>
                <a:latin typeface="Times New Roman" panose="02020603050405020304" pitchFamily="18" charset="0"/>
              </a:rPr>
              <a:t>A G. </a:t>
            </a:r>
            <a:r>
              <a:rPr lang="en-US" altLang="zh-CN" sz="1200" i="1" dirty="0" err="1">
                <a:solidFill>
                  <a:srgbClr val="000000"/>
                </a:solidFill>
                <a:latin typeface="Times New Roman" panose="02020603050405020304" pitchFamily="18" charset="0"/>
              </a:rPr>
              <a:t>Riess</a:t>
            </a:r>
            <a:r>
              <a:rPr lang="en-US" altLang="zh-CN" sz="1200" i="1" dirty="0">
                <a:solidFill>
                  <a:srgbClr val="000000"/>
                </a:solidFill>
                <a:latin typeface="Times New Roman" panose="02020603050405020304" pitchFamily="18" charset="0"/>
              </a:rPr>
              <a:t> </a:t>
            </a:r>
            <a:r>
              <a:rPr lang="zh-CN" altLang="en-US" sz="1200" i="1" dirty="0">
                <a:solidFill>
                  <a:srgbClr val="000000"/>
                </a:solidFill>
                <a:latin typeface="Times New Roman" panose="02020603050405020304" pitchFamily="18" charset="0"/>
              </a:rPr>
              <a:t> </a:t>
            </a:r>
            <a:r>
              <a:rPr lang="en-US" altLang="zh-CN" sz="1200" i="1" dirty="0">
                <a:solidFill>
                  <a:srgbClr val="000000"/>
                </a:solidFill>
                <a:latin typeface="Times New Roman" panose="02020603050405020304" pitchFamily="18" charset="0"/>
              </a:rPr>
              <a:t>Nature Reviews Physics 2, 10–12 (2020)</a:t>
            </a:r>
          </a:p>
        </p:txBody>
      </p:sp>
      <p:sp>
        <p:nvSpPr>
          <p:cNvPr id="4" name="矩形 10">
            <a:extLst>
              <a:ext uri="{FF2B5EF4-FFF2-40B4-BE49-F238E27FC236}">
                <a16:creationId xmlns:a16="http://schemas.microsoft.com/office/drawing/2014/main" id="{562D9632-DECB-4FC5-9CA2-22F908118792}"/>
              </a:ext>
            </a:extLst>
          </p:cNvPr>
          <p:cNvSpPr/>
          <p:nvPr/>
        </p:nvSpPr>
        <p:spPr>
          <a:xfrm>
            <a:off x="360802" y="1738871"/>
            <a:ext cx="4855489" cy="3026770"/>
          </a:xfrm>
          <a:prstGeom prst="rect">
            <a:avLst/>
          </a:prstGeom>
          <a:ln>
            <a:noFill/>
          </a:ln>
        </p:spPr>
        <p:txBody>
          <a:bodyPr wrap="square" lIns="80561" tIns="40281" rIns="80561" bIns="40281">
            <a:spAutoFit/>
          </a:bodyPr>
          <a:lstStyle/>
          <a:p>
            <a:pPr marL="342900" indent="-342900" defTabSz="829269">
              <a:lnSpc>
                <a:spcPct val="200000"/>
              </a:lnSpc>
              <a:buFont typeface="Wingdings" panose="05000000000000000000" pitchFamily="2" charset="2"/>
              <a:buChar char="Ø"/>
            </a:pPr>
            <a:r>
              <a:rPr lang="en-US" altLang="zh-CN" sz="1974" dirty="0">
                <a:solidFill>
                  <a:srgbClr val="FF0000"/>
                </a:solidFill>
                <a:latin typeface="Times New Roman" panose="02020603050405020304" pitchFamily="18" charset="0"/>
                <a:cs typeface="Times New Roman" panose="02020603050405020304" pitchFamily="18" charset="0"/>
              </a:rPr>
              <a:t>"Hubble Constant Tension (Crisis)“</a:t>
            </a:r>
          </a:p>
          <a:p>
            <a:pPr marL="342900" indent="-342900" defTabSz="829269">
              <a:lnSpc>
                <a:spcPct val="20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Distance measurements rely on a step-by-step calibration process.</a:t>
            </a:r>
          </a:p>
          <a:p>
            <a:pPr marL="342900" indent="-342900" defTabSz="829269">
              <a:lnSpc>
                <a:spcPct val="20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GWs: Direct measurement, no need for step-by-step calibration.</a:t>
            </a:r>
          </a:p>
        </p:txBody>
      </p:sp>
      <p:sp>
        <p:nvSpPr>
          <p:cNvPr id="5" name="Rectangle 22">
            <a:extLst>
              <a:ext uri="{FF2B5EF4-FFF2-40B4-BE49-F238E27FC236}">
                <a16:creationId xmlns:a16="http://schemas.microsoft.com/office/drawing/2014/main" id="{9B7D6888-F55B-547E-B585-04924C5300C3}"/>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Measurement of Hubble constant</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92886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32"/>
          <p:cNvSpPr txBox="1">
            <a:spLocks noChangeArrowheads="1"/>
          </p:cNvSpPr>
          <p:nvPr/>
        </p:nvSpPr>
        <p:spPr bwMode="auto">
          <a:xfrm>
            <a:off x="2472683" y="60540"/>
            <a:ext cx="184731"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90204" pitchFamily="34" charset="0"/>
              </a:defRPr>
            </a:lvl2pPr>
            <a:lvl3pPr marL="1143000" indent="-228600">
              <a:spcBef>
                <a:spcPct val="20000"/>
              </a:spcBef>
              <a:buClr>
                <a:schemeClr val="accent2"/>
              </a:buClr>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defTabSz="1137900">
              <a:spcBef>
                <a:spcPct val="0"/>
              </a:spcBef>
              <a:buClrTx/>
              <a:buNone/>
            </a:pPr>
            <a:endParaRPr lang="zh-CN" altLang="zh-CN" sz="2241" b="0" dirty="0">
              <a:solidFill>
                <a:srgbClr val="000066"/>
              </a:solidFill>
              <a:latin typeface="Times New Roman" panose="02020603050405020304" pitchFamily="18" charset="0"/>
              <a:ea typeface="宋体" panose="02010600030101010101" pitchFamily="2" charset="-122"/>
            </a:endParaRPr>
          </a:p>
        </p:txBody>
      </p:sp>
      <p:sp>
        <p:nvSpPr>
          <p:cNvPr id="13" name="CustomShape 4">
            <a:extLst>
              <a:ext uri="{FF2B5EF4-FFF2-40B4-BE49-F238E27FC236}">
                <a16:creationId xmlns:a16="http://schemas.microsoft.com/office/drawing/2014/main" id="{93D1DE12-FB31-7F43-B379-75923AD441F1}"/>
              </a:ext>
            </a:extLst>
          </p:cNvPr>
          <p:cNvSpPr/>
          <p:nvPr/>
        </p:nvSpPr>
        <p:spPr>
          <a:xfrm>
            <a:off x="241813" y="1073540"/>
            <a:ext cx="6942758" cy="4173374"/>
          </a:xfrm>
          <a:prstGeom prst="rect">
            <a:avLst/>
          </a:prstGeom>
          <a:noFill/>
          <a:ln w="9360">
            <a:noFill/>
          </a:ln>
          <a:effectLst/>
        </p:spPr>
        <p:txBody>
          <a:bodyPr lIns="69218" tIns="34609" rIns="69218" bIns="34609"/>
          <a:lstStyle/>
          <a:p>
            <a:pPr marL="343553" indent="-342900" defTabSz="829269">
              <a:lnSpc>
                <a:spcPct val="200000"/>
              </a:lnSpc>
              <a:buClr>
                <a:srgbClr val="002060"/>
              </a:buClr>
              <a:buFont typeface="Wingdings" panose="05000000000000000000" pitchFamily="2" charset="2"/>
              <a:buChar char="Ø"/>
              <a:defRPr/>
            </a:pPr>
            <a:r>
              <a:rPr lang="en-US" altLang="zh-CN" sz="1974" kern="0" spc="-1" dirty="0" err="1">
                <a:solidFill>
                  <a:srgbClr val="002060"/>
                </a:solidFill>
                <a:latin typeface="微软雅黑"/>
                <a:ea typeface="微软雅黑"/>
              </a:rPr>
              <a:t>TianQin</a:t>
            </a:r>
            <a:r>
              <a:rPr lang="en-US" altLang="zh-CN" sz="1974" kern="0" spc="-1" dirty="0">
                <a:solidFill>
                  <a:srgbClr val="002060"/>
                </a:solidFill>
                <a:latin typeface="微软雅黑"/>
                <a:ea typeface="微软雅黑"/>
              </a:rPr>
              <a:t>: provide luminosity distance information.</a:t>
            </a:r>
          </a:p>
          <a:p>
            <a:pPr marL="343553" indent="-342900" defTabSz="829269">
              <a:lnSpc>
                <a:spcPct val="200000"/>
              </a:lnSpc>
              <a:buClr>
                <a:srgbClr val="002060"/>
              </a:buClr>
              <a:buFont typeface="Wingdings" panose="05000000000000000000" pitchFamily="2" charset="2"/>
              <a:buChar char="Ø"/>
              <a:defRPr/>
            </a:pPr>
            <a:r>
              <a:rPr lang="en-US" altLang="zh-CN" sz="1974" kern="0" spc="-1" dirty="0">
                <a:solidFill>
                  <a:srgbClr val="002060"/>
                </a:solidFill>
                <a:latin typeface="微软雅黑"/>
                <a:ea typeface="微软雅黑"/>
              </a:rPr>
              <a:t>Combine the two </a:t>
            </a:r>
            <a:r>
              <a:rPr lang="en-US" altLang="zh-CN" sz="1974" kern="0" spc="-1" dirty="0">
                <a:solidFill>
                  <a:srgbClr val="002060"/>
                </a:solidFill>
                <a:latin typeface="微软雅黑"/>
                <a:ea typeface="微软雅黑"/>
                <a:sym typeface="Wingdings" panose="05000000000000000000" pitchFamily="2" charset="2"/>
              </a:rPr>
              <a:t></a:t>
            </a:r>
            <a:r>
              <a:rPr lang="en-US" altLang="zh-CN" sz="1974" kern="0" spc="-1" dirty="0">
                <a:solidFill>
                  <a:srgbClr val="002060"/>
                </a:solidFill>
                <a:latin typeface="微软雅黑"/>
                <a:ea typeface="微软雅黑"/>
              </a:rPr>
              <a:t>"standard siren" </a:t>
            </a:r>
            <a:r>
              <a:rPr lang="en-US" altLang="zh-CN" sz="1974" kern="0" spc="-1" dirty="0">
                <a:solidFill>
                  <a:srgbClr val="002060"/>
                </a:solidFill>
                <a:latin typeface="微软雅黑"/>
                <a:ea typeface="微软雅黑"/>
                <a:sym typeface="Wingdings" panose="05000000000000000000" pitchFamily="2" charset="2"/>
              </a:rPr>
              <a:t> Cosmology</a:t>
            </a:r>
          </a:p>
          <a:p>
            <a:pPr marL="343553" indent="-342900" defTabSz="829269">
              <a:lnSpc>
                <a:spcPct val="200000"/>
              </a:lnSpc>
              <a:buClr>
                <a:srgbClr val="002060"/>
              </a:buClr>
              <a:buFont typeface="Wingdings" panose="05000000000000000000" pitchFamily="2" charset="2"/>
              <a:buChar char="Ø"/>
              <a:defRPr/>
            </a:pPr>
            <a:endParaRPr lang="en-US" altLang="zh-CN" sz="1974" kern="0" spc="-1" dirty="0">
              <a:solidFill>
                <a:srgbClr val="002060"/>
              </a:solidFill>
              <a:latin typeface="微软雅黑"/>
              <a:ea typeface="微软雅黑"/>
              <a:sym typeface="Wingdings" panose="05000000000000000000" pitchFamily="2" charset="2"/>
            </a:endParaRPr>
          </a:p>
          <a:p>
            <a:pPr marL="343553" indent="-342900" defTabSz="829269">
              <a:lnSpc>
                <a:spcPct val="200000"/>
              </a:lnSpc>
              <a:buClr>
                <a:srgbClr val="002060"/>
              </a:buClr>
              <a:buFont typeface="Wingdings" panose="05000000000000000000" pitchFamily="2" charset="2"/>
              <a:buChar char="Ø"/>
              <a:defRPr/>
            </a:pPr>
            <a:r>
              <a:rPr lang="en-US" altLang="zh-CN" sz="1974" kern="0" spc="-1" dirty="0">
                <a:solidFill>
                  <a:srgbClr val="002060"/>
                </a:solidFill>
                <a:latin typeface="微软雅黑"/>
                <a:ea typeface="微软雅黑"/>
              </a:rPr>
              <a:t>1. EM counterparts provide redshift information.</a:t>
            </a:r>
          </a:p>
          <a:p>
            <a:pPr marL="343553" indent="-342900" defTabSz="829269">
              <a:lnSpc>
                <a:spcPct val="200000"/>
              </a:lnSpc>
              <a:buClr>
                <a:srgbClr val="002060"/>
              </a:buClr>
              <a:buFont typeface="Wingdings" panose="05000000000000000000" pitchFamily="2" charset="2"/>
              <a:buChar char="Ø"/>
              <a:defRPr/>
            </a:pPr>
            <a:r>
              <a:rPr lang="en-US" altLang="zh-CN" sz="1974" kern="0" spc="-1" dirty="0">
                <a:solidFill>
                  <a:srgbClr val="002060"/>
                </a:solidFill>
                <a:latin typeface="微软雅黑"/>
                <a:ea typeface="微软雅黑"/>
              </a:rPr>
              <a:t>2. Absence of EM counterparts:</a:t>
            </a:r>
          </a:p>
          <a:p>
            <a:pPr marL="800753" lvl="1" indent="-342900" defTabSz="829269">
              <a:lnSpc>
                <a:spcPct val="200000"/>
              </a:lnSpc>
              <a:buClr>
                <a:srgbClr val="002060"/>
              </a:buClr>
              <a:buFont typeface="Wingdings" panose="05000000000000000000" pitchFamily="2" charset="2"/>
              <a:buChar char="l"/>
              <a:defRPr/>
            </a:pPr>
            <a:r>
              <a:rPr lang="en-US" altLang="zh-CN" sz="1974" kern="0" spc="-1" dirty="0">
                <a:solidFill>
                  <a:srgbClr val="002060"/>
                </a:solidFill>
                <a:latin typeface="微软雅黑"/>
                <a:ea typeface="微软雅黑"/>
              </a:rPr>
              <a:t> Redshift: statistical methods </a:t>
            </a:r>
          </a:p>
          <a:p>
            <a:pPr marL="800753" lvl="1" indent="-342900" defTabSz="829269">
              <a:lnSpc>
                <a:spcPct val="200000"/>
              </a:lnSpc>
              <a:buClr>
                <a:srgbClr val="002060"/>
              </a:buClr>
              <a:buFont typeface="Wingdings" panose="05000000000000000000" pitchFamily="2" charset="2"/>
              <a:buChar char="l"/>
              <a:defRPr/>
            </a:pPr>
            <a:r>
              <a:rPr lang="en-US" altLang="zh-CN" sz="1974" kern="0" spc="-1" dirty="0">
                <a:solidFill>
                  <a:srgbClr val="002060"/>
                </a:solidFill>
                <a:latin typeface="微软雅黑"/>
                <a:ea typeface="微软雅黑"/>
              </a:rPr>
              <a:t>"dark siren" measurements</a:t>
            </a:r>
          </a:p>
        </p:txBody>
      </p:sp>
      <p:pic>
        <p:nvPicPr>
          <p:cNvPr id="3" name="Picture 2">
            <a:extLst>
              <a:ext uri="{FF2B5EF4-FFF2-40B4-BE49-F238E27FC236}">
                <a16:creationId xmlns:a16="http://schemas.microsoft.com/office/drawing/2014/main" id="{389F294A-D7A8-A41F-0654-C87053829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677" y="1596789"/>
            <a:ext cx="5193323" cy="4589908"/>
          </a:xfrm>
          <a:prstGeom prst="rect">
            <a:avLst/>
          </a:prstGeom>
        </p:spPr>
      </p:pic>
      <p:sp>
        <p:nvSpPr>
          <p:cNvPr id="11" name="TextBox 10">
            <a:extLst>
              <a:ext uri="{FF2B5EF4-FFF2-40B4-BE49-F238E27FC236}">
                <a16:creationId xmlns:a16="http://schemas.microsoft.com/office/drawing/2014/main" id="{4BAACE87-252A-3C48-5B3F-20D9EA6CFF5A}"/>
              </a:ext>
            </a:extLst>
          </p:cNvPr>
          <p:cNvSpPr txBox="1"/>
          <p:nvPr/>
        </p:nvSpPr>
        <p:spPr>
          <a:xfrm>
            <a:off x="241813" y="5863532"/>
            <a:ext cx="4646469" cy="646331"/>
          </a:xfrm>
          <a:prstGeom prst="rect">
            <a:avLst/>
          </a:prstGeom>
          <a:noFill/>
        </p:spPr>
        <p:txBody>
          <a:bodyPr wrap="square" rtlCol="0">
            <a:spAutoFit/>
          </a:bodyPr>
          <a:lstStyle/>
          <a:p>
            <a:pPr defTabSz="829269"/>
            <a:r>
              <a:rPr lang="en-CN" sz="1200" i="1" dirty="0">
                <a:solidFill>
                  <a:srgbClr val="000000"/>
                </a:solidFill>
                <a:latin typeface="+mj-ea"/>
                <a:ea typeface="+mj-ea"/>
              </a:rPr>
              <a:t>Zhu et al. </a:t>
            </a:r>
            <a:r>
              <a:rPr lang="en-US" sz="1200" i="1" dirty="0">
                <a:solidFill>
                  <a:srgbClr val="000000"/>
                </a:solidFill>
                <a:latin typeface="+mj-ea"/>
                <a:ea typeface="+mj-ea"/>
              </a:rPr>
              <a:t>Phys. Rev. Res. 4 (2022) 1, 013247</a:t>
            </a:r>
          </a:p>
          <a:p>
            <a:pPr defTabSz="829269"/>
            <a:endParaRPr lang="en-US" sz="1200" i="1" dirty="0">
              <a:solidFill>
                <a:srgbClr val="000000"/>
              </a:solidFill>
              <a:latin typeface="+mj-ea"/>
              <a:ea typeface="+mj-ea"/>
            </a:endParaRPr>
          </a:p>
          <a:p>
            <a:pPr defTabSz="829269"/>
            <a:r>
              <a:rPr lang="en-US" sz="1200" i="1" dirty="0">
                <a:solidFill>
                  <a:srgbClr val="000000"/>
                </a:solidFill>
                <a:latin typeface="+mj-ea"/>
                <a:ea typeface="+mj-ea"/>
              </a:rPr>
              <a:t>Zhu et al. Sci. China Phys. Mech. Astron. 65 (2022) 5, 259811</a:t>
            </a:r>
          </a:p>
        </p:txBody>
      </p:sp>
      <p:sp>
        <p:nvSpPr>
          <p:cNvPr id="4" name="Rectangle 22">
            <a:extLst>
              <a:ext uri="{FF2B5EF4-FFF2-40B4-BE49-F238E27FC236}">
                <a16:creationId xmlns:a16="http://schemas.microsoft.com/office/drawing/2014/main" id="{6BA503C4-26A1-F771-38AC-B1B8FE18001A}"/>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Standard Siren – bright /dark</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530701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755D950-95B4-C3D8-F5E4-36F6AD74AE7F}"/>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F3F78AF8-031B-2E06-7394-0F7DDFB0C66D}"/>
              </a:ext>
            </a:extLst>
          </p:cNvPr>
          <p:cNvSpPr>
            <a:spLocks noGrp="1"/>
          </p:cNvSpPr>
          <p:nvPr>
            <p:ph type="sldNum" sz="quarter" idx="4"/>
          </p:nvPr>
        </p:nvSpPr>
        <p:spPr/>
        <p:txBody>
          <a:bodyPr/>
          <a:lstStyle/>
          <a:p>
            <a:fld id="{4BA32DA1-F83B-48DB-85DE-1E150E3E69DB}" type="slidenum">
              <a:rPr lang="zh-CN" altLang="en-US" smtClean="0"/>
              <a:t>16</a:t>
            </a:fld>
            <a:endParaRPr lang="zh-CN" altLang="en-US"/>
          </a:p>
        </p:txBody>
      </p:sp>
      <p:pic>
        <p:nvPicPr>
          <p:cNvPr id="7" name="图片 6">
            <a:extLst>
              <a:ext uri="{FF2B5EF4-FFF2-40B4-BE49-F238E27FC236}">
                <a16:creationId xmlns:a16="http://schemas.microsoft.com/office/drawing/2014/main" id="{EA635ED4-73B4-AF67-E924-74186D188B7C}"/>
              </a:ext>
            </a:extLst>
          </p:cNvPr>
          <p:cNvPicPr>
            <a:picLocks noChangeAspect="1"/>
          </p:cNvPicPr>
          <p:nvPr/>
        </p:nvPicPr>
        <p:blipFill>
          <a:blip r:embed="rId3"/>
          <a:stretch>
            <a:fillRect/>
          </a:stretch>
        </p:blipFill>
        <p:spPr>
          <a:xfrm>
            <a:off x="250946" y="1056638"/>
            <a:ext cx="5476875" cy="5514975"/>
          </a:xfrm>
          <a:prstGeom prst="rect">
            <a:avLst/>
          </a:prstGeom>
        </p:spPr>
      </p:pic>
      <p:pic>
        <p:nvPicPr>
          <p:cNvPr id="9" name="图片 8">
            <a:extLst>
              <a:ext uri="{FF2B5EF4-FFF2-40B4-BE49-F238E27FC236}">
                <a16:creationId xmlns:a16="http://schemas.microsoft.com/office/drawing/2014/main" id="{3E800801-D430-39A3-FCA4-F50370DD5048}"/>
              </a:ext>
            </a:extLst>
          </p:cNvPr>
          <p:cNvPicPr>
            <a:picLocks noChangeAspect="1"/>
          </p:cNvPicPr>
          <p:nvPr/>
        </p:nvPicPr>
        <p:blipFill>
          <a:blip r:embed="rId4"/>
          <a:stretch>
            <a:fillRect/>
          </a:stretch>
        </p:blipFill>
        <p:spPr>
          <a:xfrm>
            <a:off x="6030893" y="1575934"/>
            <a:ext cx="6013571" cy="4568519"/>
          </a:xfrm>
          <a:prstGeom prst="rect">
            <a:avLst/>
          </a:prstGeom>
        </p:spPr>
      </p:pic>
      <mc:AlternateContent xmlns:mc="http://schemas.openxmlformats.org/markup-compatibility/2006" xmlns:a14="http://schemas.microsoft.com/office/drawing/2010/main">
        <mc:Choice Requires="a14">
          <p:sp>
            <p:nvSpPr>
              <p:cNvPr id="10" name="Rectangle 22">
                <a:extLst>
                  <a:ext uri="{FF2B5EF4-FFF2-40B4-BE49-F238E27FC236}">
                    <a16:creationId xmlns:a16="http://schemas.microsoft.com/office/drawing/2014/main" id="{4406C191-8584-2F7A-9489-11F2F6E12B54}"/>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MBHB: constrain </a:t>
                </a:r>
                <a14:m>
                  <m:oMath xmlns:m="http://schemas.openxmlformats.org/officeDocument/2006/math">
                    <m:sSub>
                      <m:sSubPr>
                        <m:ctrlPr>
                          <a:rPr lang="en-US" altLang="zh-CN" sz="4267" b="1" i="1" smtClean="0">
                            <a:solidFill>
                              <a:srgbClr val="002060"/>
                            </a:solidFill>
                            <a:latin typeface="Cambria Math" panose="02040503050406030204" pitchFamily="18" charset="0"/>
                            <a:ea typeface="微软雅黑" panose="020B0503020204020204" pitchFamily="34" charset="-122"/>
                          </a:rPr>
                        </m:ctrlPr>
                      </m:sSubPr>
                      <m:e>
                        <m:r>
                          <a:rPr lang="en-US" altLang="zh-CN" sz="4267" b="1" i="1" smtClean="0">
                            <a:solidFill>
                              <a:srgbClr val="002060"/>
                            </a:solidFill>
                            <a:latin typeface="Cambria Math" panose="02040503050406030204" pitchFamily="18" charset="0"/>
                            <a:ea typeface="微软雅黑" panose="020B0503020204020204" pitchFamily="34" charset="-122"/>
                          </a:rPr>
                          <m:t>𝑯</m:t>
                        </m:r>
                      </m:e>
                      <m:sub>
                        <m:r>
                          <a:rPr lang="en-US" altLang="zh-CN" sz="4267" b="1" i="1" smtClean="0">
                            <a:solidFill>
                              <a:srgbClr val="002060"/>
                            </a:solidFill>
                            <a:latin typeface="Cambria Math" panose="02040503050406030204" pitchFamily="18" charset="0"/>
                            <a:ea typeface="微软雅黑" panose="020B0503020204020204" pitchFamily="34" charset="-122"/>
                          </a:rPr>
                          <m:t>𝟎</m:t>
                        </m:r>
                      </m:sub>
                    </m:sSub>
                  </m:oMath>
                </a14:m>
                <a:endParaRPr lang="zh-CN" altLang="en-US" sz="4267" b="1" dirty="0">
                  <a:solidFill>
                    <a:srgbClr val="002060"/>
                  </a:solidFill>
                  <a:latin typeface="微软雅黑" panose="020B0503020204020204" pitchFamily="34" charset="-122"/>
                  <a:ea typeface="微软雅黑" panose="020B0503020204020204" pitchFamily="34" charset="-122"/>
                </a:endParaRPr>
              </a:p>
            </p:txBody>
          </p:sp>
        </mc:Choice>
        <mc:Fallback xmlns="">
          <p:sp>
            <p:nvSpPr>
              <p:cNvPr id="10" name="Rectangle 22">
                <a:extLst>
                  <a:ext uri="{FF2B5EF4-FFF2-40B4-BE49-F238E27FC236}">
                    <a16:creationId xmlns:a16="http://schemas.microsoft.com/office/drawing/2014/main" id="{4406C191-8584-2F7A-9489-11F2F6E12B54}"/>
                  </a:ext>
                </a:extLst>
              </p:cNvPr>
              <p:cNvSpPr>
                <a:spLocks noRot="1" noChangeAspect="1" noMove="1" noResize="1" noEditPoints="1" noAdjustHandles="1" noChangeArrowheads="1" noChangeShapeType="1" noTextEdit="1"/>
              </p:cNvSpPr>
              <p:nvPr/>
            </p:nvSpPr>
            <p:spPr bwMode="auto">
              <a:xfrm>
                <a:off x="1007997" y="240000"/>
                <a:ext cx="10992000" cy="740378"/>
              </a:xfrm>
              <a:prstGeom prst="rect">
                <a:avLst/>
              </a:prstGeom>
              <a:blipFill>
                <a:blip r:embed="rId5"/>
                <a:stretch>
                  <a:fillRect l="-2217" t="-16393" b="-37705"/>
                </a:stretch>
              </a:blipFill>
              <a:ln w="9525" algn="ctr">
                <a:noFill/>
                <a:miter lim="800000"/>
                <a:headEnd/>
                <a:tailEnd/>
              </a:ln>
            </p:spPr>
            <p:txBody>
              <a:bodyPr/>
              <a:lstStyle/>
              <a:p>
                <a:r>
                  <a:rPr lang="zh-CN" altLang="en-US">
                    <a:noFill/>
                  </a:rPr>
                  <a:t> </a:t>
                </a:r>
              </a:p>
            </p:txBody>
          </p:sp>
        </mc:Fallback>
      </mc:AlternateContent>
      <p:sp>
        <p:nvSpPr>
          <p:cNvPr id="11" name="TextBox 10">
            <a:extLst>
              <a:ext uri="{FF2B5EF4-FFF2-40B4-BE49-F238E27FC236}">
                <a16:creationId xmlns:a16="http://schemas.microsoft.com/office/drawing/2014/main" id="{1154015B-C6E7-408D-C722-9302752F8E29}"/>
              </a:ext>
            </a:extLst>
          </p:cNvPr>
          <p:cNvSpPr txBox="1"/>
          <p:nvPr/>
        </p:nvSpPr>
        <p:spPr>
          <a:xfrm>
            <a:off x="7294585" y="6219533"/>
            <a:ext cx="4646469" cy="276999"/>
          </a:xfrm>
          <a:prstGeom prst="rect">
            <a:avLst/>
          </a:prstGeom>
          <a:noFill/>
        </p:spPr>
        <p:txBody>
          <a:bodyPr wrap="square" rtlCol="0">
            <a:spAutoFit/>
          </a:bodyPr>
          <a:lstStyle/>
          <a:p>
            <a:pPr defTabSz="829269"/>
            <a:r>
              <a:rPr lang="en-CN" sz="1200" i="1" dirty="0">
                <a:solidFill>
                  <a:srgbClr val="000000"/>
                </a:solidFill>
                <a:latin typeface="+mj-ea"/>
                <a:ea typeface="+mj-ea"/>
              </a:rPr>
              <a:t>Zhu et al. </a:t>
            </a:r>
            <a:r>
              <a:rPr lang="en-US" sz="1200" i="1" dirty="0">
                <a:solidFill>
                  <a:srgbClr val="000000"/>
                </a:solidFill>
                <a:latin typeface="+mj-ea"/>
                <a:ea typeface="+mj-ea"/>
              </a:rPr>
              <a:t>Phys. Rev. Res. 4 (2022) 1, 013247</a:t>
            </a:r>
          </a:p>
        </p:txBody>
      </p:sp>
    </p:spTree>
    <p:extLst>
      <p:ext uri="{BB962C8B-B14F-4D97-AF65-F5344CB8AC3E}">
        <p14:creationId xmlns:p14="http://schemas.microsoft.com/office/powerpoint/2010/main" val="41896627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32"/>
          <p:cNvSpPr txBox="1">
            <a:spLocks noChangeArrowheads="1"/>
          </p:cNvSpPr>
          <p:nvPr/>
        </p:nvSpPr>
        <p:spPr bwMode="auto">
          <a:xfrm>
            <a:off x="2472683" y="60540"/>
            <a:ext cx="184731"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90204" pitchFamily="34" charset="0"/>
              </a:defRPr>
            </a:lvl2pPr>
            <a:lvl3pPr marL="1143000" indent="-228600">
              <a:spcBef>
                <a:spcPct val="20000"/>
              </a:spcBef>
              <a:buClr>
                <a:schemeClr val="accent2"/>
              </a:buClr>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defTabSz="1137900">
              <a:spcBef>
                <a:spcPct val="0"/>
              </a:spcBef>
              <a:buClrTx/>
              <a:buNone/>
            </a:pPr>
            <a:endParaRPr lang="zh-CN" altLang="zh-CN" sz="2241" b="0" dirty="0">
              <a:solidFill>
                <a:srgbClr val="000066"/>
              </a:solidFill>
              <a:latin typeface="Times New Roman" panose="02020603050405020304" pitchFamily="18" charset="0"/>
              <a:ea typeface="宋体" panose="02010600030101010101" pitchFamily="2" charset="-122"/>
            </a:endParaRPr>
          </a:p>
        </p:txBody>
      </p:sp>
      <p:sp>
        <p:nvSpPr>
          <p:cNvPr id="10" name="CustomShape 2">
            <a:extLst>
              <a:ext uri="{FF2B5EF4-FFF2-40B4-BE49-F238E27FC236}">
                <a16:creationId xmlns:a16="http://schemas.microsoft.com/office/drawing/2014/main" id="{9A6948A3-586F-7B44-A573-EA867D54FDBF}"/>
              </a:ext>
            </a:extLst>
          </p:cNvPr>
          <p:cNvSpPr/>
          <p:nvPr/>
        </p:nvSpPr>
        <p:spPr>
          <a:xfrm>
            <a:off x="9861676" y="6185953"/>
            <a:ext cx="805790" cy="442819"/>
          </a:xfrm>
          <a:prstGeom prst="rect">
            <a:avLst/>
          </a:prstGeom>
          <a:noFill/>
          <a:ln w="9360">
            <a:noFill/>
          </a:ln>
        </p:spPr>
        <p:style>
          <a:lnRef idx="0">
            <a:scrgbClr r="0" g="0" b="0"/>
          </a:lnRef>
          <a:fillRef idx="0">
            <a:scrgbClr r="0" g="0" b="0"/>
          </a:fillRef>
          <a:effectRef idx="0">
            <a:scrgbClr r="0" g="0" b="0"/>
          </a:effectRef>
          <a:fontRef idx="minor"/>
        </p:style>
        <p:txBody>
          <a:bodyPr lIns="76190" tIns="38095" rIns="76190" bIns="38095" anchor="ctr"/>
          <a:lstStyle/>
          <a:p>
            <a:pPr algn="r">
              <a:lnSpc>
                <a:spcPct val="100000"/>
              </a:lnSpc>
            </a:pPr>
            <a:fld id="{88A48A26-9DD6-471F-91C7-E5643BF9171B}" type="slidenum">
              <a:rPr lang="en-US" sz="1524" spc="-1">
                <a:solidFill>
                  <a:srgbClr val="FF0000"/>
                </a:solidFill>
                <a:uFill>
                  <a:solidFill>
                    <a:srgbClr val="FFFFFF"/>
                  </a:solidFill>
                </a:uFill>
                <a:latin typeface="Times New Roman" panose="02020603050405020304" pitchFamily="18" charset="0"/>
                <a:ea typeface="宋体" panose="02010600030101010101" pitchFamily="2" charset="-122"/>
              </a:rPr>
              <a:pPr algn="r">
                <a:lnSpc>
                  <a:spcPct val="100000"/>
                </a:lnSpc>
              </a:pPr>
              <a:t>17</a:t>
            </a:fld>
            <a:endParaRPr lang="en-US" sz="1524" spc="-1" dirty="0">
              <a:solidFill>
                <a:srgbClr val="000000"/>
              </a:solidFill>
              <a:uFill>
                <a:solidFill>
                  <a:srgbClr val="FFFFFF"/>
                </a:solidFill>
              </a:u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15">
                <a:extLst>
                  <a:ext uri="{FF2B5EF4-FFF2-40B4-BE49-F238E27FC236}">
                    <a16:creationId xmlns:a16="http://schemas.microsoft.com/office/drawing/2014/main" id="{13392073-8CAB-7E6A-C5FD-3DF66F2F3E8D}"/>
                  </a:ext>
                </a:extLst>
              </p:cNvPr>
              <p:cNvSpPr/>
              <p:nvPr/>
            </p:nvSpPr>
            <p:spPr>
              <a:xfrm>
                <a:off x="255843" y="1168947"/>
                <a:ext cx="8847682"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Constraining </a:t>
                </a:r>
                <a14:m>
                  <m:oMath xmlns:m="http://schemas.openxmlformats.org/officeDocument/2006/math">
                    <m:sSub>
                      <m:sSubPr>
                        <m:ctrlPr>
                          <a:rPr lang="en-US" altLang="zh-CN" sz="2539" b="0" i="1" smtClean="0">
                            <a:solidFill>
                              <a:srgbClr val="002060"/>
                            </a:solidFill>
                            <a:latin typeface="Cambria Math" panose="02040503050406030204" pitchFamily="18" charset="0"/>
                            <a:cs typeface="Times New Roman" panose="02020603050405020304" pitchFamily="18" charset="0"/>
                          </a:rPr>
                        </m:ctrlPr>
                      </m:sSubPr>
                      <m:e>
                        <m:r>
                          <a:rPr lang="en-US" altLang="zh-CN" sz="2539" b="0" i="1" smtClean="0">
                            <a:solidFill>
                              <a:srgbClr val="002060"/>
                            </a:solidFill>
                            <a:latin typeface="Cambria Math" panose="02040503050406030204" pitchFamily="18" charset="0"/>
                            <a:cs typeface="Times New Roman" panose="02020603050405020304" pitchFamily="18" charset="0"/>
                          </a:rPr>
                          <m:t>𝐻</m:t>
                        </m:r>
                      </m:e>
                      <m:sub>
                        <m:r>
                          <a:rPr lang="en-US" altLang="zh-CN" sz="2539" b="0" i="1" smtClean="0">
                            <a:solidFill>
                              <a:srgbClr val="002060"/>
                            </a:solidFill>
                            <a:latin typeface="Cambria Math" panose="02040503050406030204" pitchFamily="18" charset="0"/>
                            <a:cs typeface="Times New Roman" panose="02020603050405020304" pitchFamily="18" charset="0"/>
                          </a:rPr>
                          <m:t>0</m:t>
                        </m:r>
                      </m:sub>
                    </m:sSub>
                  </m:oMath>
                </a14:m>
                <a:r>
                  <a:rPr lang="zh-CN" altLang="en-US" sz="2539" dirty="0">
                    <a:solidFill>
                      <a:srgbClr val="002060"/>
                    </a:solidFill>
                    <a:latin typeface="Times New Roman" panose="02020603050405020304" pitchFamily="18" charset="0"/>
                    <a:cs typeface="Times New Roman" panose="02020603050405020304" pitchFamily="18" charset="0"/>
                  </a:rPr>
                  <a:t>：</a:t>
                </a:r>
                <a:r>
                  <a:rPr lang="en-US" altLang="zh-CN" sz="2539" dirty="0" err="1">
                    <a:solidFill>
                      <a:srgbClr val="002060"/>
                    </a:solidFill>
                    <a:latin typeface="Times New Roman" panose="02020603050405020304" pitchFamily="18" charset="0"/>
                    <a:cs typeface="Times New Roman" panose="02020603050405020304" pitchFamily="18" charset="0"/>
                  </a:rPr>
                  <a:t>TianQin</a:t>
                </a:r>
                <a:r>
                  <a:rPr lang="en-US" altLang="zh-CN" sz="2539" dirty="0">
                    <a:solidFill>
                      <a:srgbClr val="002060"/>
                    </a:solidFill>
                    <a:latin typeface="Times New Roman" panose="02020603050405020304" pitchFamily="18" charset="0"/>
                    <a:cs typeface="Times New Roman" panose="02020603050405020304" pitchFamily="18" charset="0"/>
                  </a:rPr>
                  <a:t> joint ET</a:t>
                </a:r>
                <a:endParaRPr lang="zh-CN" altLang="en-US" sz="2539"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矩形 15">
                <a:extLst>
                  <a:ext uri="{FF2B5EF4-FFF2-40B4-BE49-F238E27FC236}">
                    <a16:creationId xmlns:a16="http://schemas.microsoft.com/office/drawing/2014/main" id="{13392073-8CAB-7E6A-C5FD-3DF66F2F3E8D}"/>
                  </a:ext>
                </a:extLst>
              </p:cNvPr>
              <p:cNvSpPr>
                <a:spLocks noRot="1" noChangeAspect="1" noMove="1" noResize="1" noEditPoints="1" noAdjustHandles="1" noChangeArrowheads="1" noChangeShapeType="1" noTextEdit="1"/>
              </p:cNvSpPr>
              <p:nvPr/>
            </p:nvSpPr>
            <p:spPr>
              <a:xfrm>
                <a:off x="255843" y="1168947"/>
                <a:ext cx="8847682" cy="472097"/>
              </a:xfrm>
              <a:prstGeom prst="rect">
                <a:avLst/>
              </a:prstGeom>
              <a:blipFill>
                <a:blip r:embed="rId3"/>
                <a:stretch>
                  <a:fillRect l="-1172" t="-18182" b="-33766"/>
                </a:stretch>
              </a:blipFill>
              <a:ln>
                <a:noFill/>
              </a:ln>
            </p:spPr>
            <p:txBody>
              <a:bodyPr/>
              <a:lstStyle/>
              <a:p>
                <a:r>
                  <a:rPr lang="zh-CN" altLang="en-US">
                    <a:noFill/>
                  </a:rPr>
                  <a:t> </a:t>
                </a:r>
              </a:p>
            </p:txBody>
          </p:sp>
        </mc:Fallback>
      </mc:AlternateContent>
      <p:pic>
        <p:nvPicPr>
          <p:cNvPr id="11" name="Picture 6">
            <a:extLst>
              <a:ext uri="{FF2B5EF4-FFF2-40B4-BE49-F238E27FC236}">
                <a16:creationId xmlns:a16="http://schemas.microsoft.com/office/drawing/2014/main" id="{F6D5B7F5-B3B0-18A1-8A5E-B3EEE29A7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733" y="2073781"/>
            <a:ext cx="8010217" cy="4554991"/>
          </a:xfrm>
          <a:prstGeom prst="rect">
            <a:avLst/>
          </a:prstGeom>
        </p:spPr>
      </p:pic>
      <p:sp>
        <p:nvSpPr>
          <p:cNvPr id="13" name="文本框 12">
            <a:extLst>
              <a:ext uri="{FF2B5EF4-FFF2-40B4-BE49-F238E27FC236}">
                <a16:creationId xmlns:a16="http://schemas.microsoft.com/office/drawing/2014/main" id="{AB49CFE0-9CDC-7777-9B0A-2E332B1836B0}"/>
              </a:ext>
            </a:extLst>
          </p:cNvPr>
          <p:cNvSpPr txBox="1"/>
          <p:nvPr/>
        </p:nvSpPr>
        <p:spPr>
          <a:xfrm>
            <a:off x="424543" y="1829613"/>
            <a:ext cx="3766457" cy="2778774"/>
          </a:xfrm>
          <a:prstGeom prst="rect">
            <a:avLst/>
          </a:prstGeom>
          <a:noFill/>
        </p:spPr>
        <p:txBody>
          <a:bodyPr wrap="square">
            <a:spAutoFit/>
          </a:bodyPr>
          <a:lstStyle/>
          <a:p>
            <a:pPr marL="285750" lvl="0" indent="-285750" defTabSz="909704">
              <a:lnSpc>
                <a:spcPct val="200000"/>
              </a:lnSpc>
              <a:buFont typeface="Wingdings" panose="05000000000000000000" pitchFamily="2" charset="2"/>
              <a:buChar char="Ø"/>
              <a:defRPr/>
            </a:pPr>
            <a:r>
              <a:rPr lang="en-US" altLang="zh-CN" sz="1800" dirty="0">
                <a:solidFill>
                  <a:srgbClr val="002060"/>
                </a:solidFill>
                <a:latin typeface="微软雅黑" panose="020B0503020204020204" pitchFamily="34" charset="-122"/>
              </a:rPr>
              <a:t>Constraining the Hubble constant to an precision of about 1% using multi-band dark standard siren detections</a:t>
            </a:r>
          </a:p>
        </p:txBody>
      </p:sp>
      <p:sp>
        <p:nvSpPr>
          <p:cNvPr id="14" name="文本框 13">
            <a:extLst>
              <a:ext uri="{FF2B5EF4-FFF2-40B4-BE49-F238E27FC236}">
                <a16:creationId xmlns:a16="http://schemas.microsoft.com/office/drawing/2014/main" id="{A816E9CD-3B36-60B9-CB33-4E0062556297}"/>
              </a:ext>
            </a:extLst>
          </p:cNvPr>
          <p:cNvSpPr txBox="1"/>
          <p:nvPr/>
        </p:nvSpPr>
        <p:spPr>
          <a:xfrm>
            <a:off x="201414" y="6338259"/>
            <a:ext cx="6096000" cy="276999"/>
          </a:xfrm>
          <a:prstGeom prst="rect">
            <a:avLst/>
          </a:prstGeom>
          <a:noFill/>
        </p:spPr>
        <p:txBody>
          <a:bodyPr wrap="square">
            <a:spAutoFit/>
          </a:bodyPr>
          <a:lstStyle/>
          <a:p>
            <a:pPr defTabSz="829269"/>
            <a:r>
              <a:rPr lang="en-US" altLang="zh-CN" sz="1200" i="1" dirty="0">
                <a:solidFill>
                  <a:srgbClr val="000000"/>
                </a:solidFill>
                <a:latin typeface="+mj-ea"/>
                <a:ea typeface="+mj-ea"/>
              </a:rPr>
              <a:t>Zhu et al. Sci. China Phys. Mech. Astron. 65 (2022) 5, 259811</a:t>
            </a:r>
          </a:p>
        </p:txBody>
      </p:sp>
      <mc:AlternateContent xmlns:mc="http://schemas.openxmlformats.org/markup-compatibility/2006" xmlns:a14="http://schemas.microsoft.com/office/drawing/2010/main">
        <mc:Choice Requires="a14">
          <p:sp>
            <p:nvSpPr>
              <p:cNvPr id="2" name="Rectangle 22">
                <a:extLst>
                  <a:ext uri="{FF2B5EF4-FFF2-40B4-BE49-F238E27FC236}">
                    <a16:creationId xmlns:a16="http://schemas.microsoft.com/office/drawing/2014/main" id="{7D767191-D9B2-3678-E5BD-46BB00582EC8}"/>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Stellar mass BHB: constrain </a:t>
                </a:r>
                <a14:m>
                  <m:oMath xmlns:m="http://schemas.openxmlformats.org/officeDocument/2006/math">
                    <m:sSub>
                      <m:sSubPr>
                        <m:ctrlPr>
                          <a:rPr lang="en-US" altLang="zh-CN" sz="4267" b="1" i="1" smtClean="0">
                            <a:solidFill>
                              <a:srgbClr val="002060"/>
                            </a:solidFill>
                            <a:latin typeface="Cambria Math" panose="02040503050406030204" pitchFamily="18" charset="0"/>
                            <a:ea typeface="微软雅黑" panose="020B0503020204020204" pitchFamily="34" charset="-122"/>
                          </a:rPr>
                        </m:ctrlPr>
                      </m:sSubPr>
                      <m:e>
                        <m:r>
                          <a:rPr lang="en-US" altLang="zh-CN" sz="4267" b="1" i="1" smtClean="0">
                            <a:solidFill>
                              <a:srgbClr val="002060"/>
                            </a:solidFill>
                            <a:latin typeface="Cambria Math" panose="02040503050406030204" pitchFamily="18" charset="0"/>
                            <a:ea typeface="微软雅黑" panose="020B0503020204020204" pitchFamily="34" charset="-122"/>
                          </a:rPr>
                          <m:t>𝑯</m:t>
                        </m:r>
                      </m:e>
                      <m:sub>
                        <m:r>
                          <a:rPr lang="en-US" altLang="zh-CN" sz="4267" b="1" i="1" smtClean="0">
                            <a:solidFill>
                              <a:srgbClr val="002060"/>
                            </a:solidFill>
                            <a:latin typeface="Cambria Math" panose="02040503050406030204" pitchFamily="18" charset="0"/>
                            <a:ea typeface="微软雅黑" panose="020B0503020204020204" pitchFamily="34" charset="-122"/>
                          </a:rPr>
                          <m:t>𝟎</m:t>
                        </m:r>
                      </m:sub>
                    </m:sSub>
                  </m:oMath>
                </a14:m>
                <a:endParaRPr lang="zh-CN" altLang="en-US" sz="4267" b="1" dirty="0">
                  <a:solidFill>
                    <a:srgbClr val="002060"/>
                  </a:solidFill>
                  <a:latin typeface="微软雅黑" panose="020B0503020204020204" pitchFamily="34" charset="-122"/>
                  <a:ea typeface="微软雅黑" panose="020B0503020204020204" pitchFamily="34" charset="-122"/>
                </a:endParaRPr>
              </a:p>
            </p:txBody>
          </p:sp>
        </mc:Choice>
        <mc:Fallback xmlns="">
          <p:sp>
            <p:nvSpPr>
              <p:cNvPr id="2" name="Rectangle 22">
                <a:extLst>
                  <a:ext uri="{FF2B5EF4-FFF2-40B4-BE49-F238E27FC236}">
                    <a16:creationId xmlns:a16="http://schemas.microsoft.com/office/drawing/2014/main" id="{7D767191-D9B2-3678-E5BD-46BB00582EC8}"/>
                  </a:ext>
                </a:extLst>
              </p:cNvPr>
              <p:cNvSpPr>
                <a:spLocks noRot="1" noChangeAspect="1" noMove="1" noResize="1" noEditPoints="1" noAdjustHandles="1" noChangeArrowheads="1" noChangeShapeType="1" noTextEdit="1"/>
              </p:cNvSpPr>
              <p:nvPr/>
            </p:nvSpPr>
            <p:spPr bwMode="auto">
              <a:xfrm>
                <a:off x="1007997" y="240000"/>
                <a:ext cx="10992000" cy="740378"/>
              </a:xfrm>
              <a:prstGeom prst="rect">
                <a:avLst/>
              </a:prstGeom>
              <a:blipFill>
                <a:blip r:embed="rId5"/>
                <a:stretch>
                  <a:fillRect l="-2217" t="-16393" b="-37705"/>
                </a:stretch>
              </a:blipFill>
              <a:ln w="9525" algn="ctr">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3949705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5"/>
          <p:cNvSpPr/>
          <p:nvPr/>
        </p:nvSpPr>
        <p:spPr>
          <a:xfrm>
            <a:off x="519250" y="2075675"/>
            <a:ext cx="8928000" cy="3413682"/>
          </a:xfrm>
          <a:prstGeom prst="rect">
            <a:avLst/>
          </a:prstGeom>
          <a:ln>
            <a:noFill/>
          </a:ln>
        </p:spPr>
        <p:txBody>
          <a:bodyPr wrap="square" lIns="88827" tIns="44414" rIns="88827" bIns="44414">
            <a:spAutoFit/>
          </a:bodyPr>
          <a:lstStyle/>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a:p>
            <a:pPr marL="342900" indent="-342900">
              <a:buFont typeface="Wingdings" panose="05000000000000000000" charset="0"/>
              <a:buChar char=""/>
            </a:pPr>
            <a:endParaRPr lang="zh-CN" altLang="en-US" b="1" dirty="0">
              <a:solidFill>
                <a:srgbClr val="002060"/>
              </a:solidFill>
              <a:latin typeface="微软雅黑" panose="020B0503020204020204" pitchFamily="34" charset="-122"/>
              <a:ea typeface="微软雅黑" panose="020B0503020204020204" pitchFamily="34" charset="-122"/>
              <a:sym typeface="+mn-ea"/>
            </a:endParaRPr>
          </a:p>
        </p:txBody>
      </p:sp>
      <p:sp>
        <p:nvSpPr>
          <p:cNvPr id="2" name="Slide Number Placeholder 1"/>
          <p:cNvSpPr>
            <a:spLocks noGrp="1"/>
          </p:cNvSpPr>
          <p:nvPr>
            <p:ph type="sldNum" sz="quarter" idx="4"/>
          </p:nvPr>
        </p:nvSpPr>
        <p:spPr>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62BEB-1197-4EF9-94CD-D4633AAB2136}" type="slidenum">
              <a:rPr lang="zh-CN" altLang="en-US" smtClean="0"/>
              <a:pPr/>
              <a:t>18</a:t>
            </a:fld>
            <a:endParaRPr lang="zh-CN" altLang="en-US"/>
          </a:p>
        </p:txBody>
      </p:sp>
      <p:grpSp>
        <p:nvGrpSpPr>
          <p:cNvPr id="100" name="组合 99"/>
          <p:cNvGrpSpPr/>
          <p:nvPr/>
        </p:nvGrpSpPr>
        <p:grpSpPr>
          <a:xfrm>
            <a:off x="469783" y="2938450"/>
            <a:ext cx="6867188" cy="2788703"/>
            <a:chOff x="2444" y="2178"/>
            <a:chExt cx="8327" cy="2713"/>
          </a:xfrm>
        </p:grpSpPr>
        <p:grpSp>
          <p:nvGrpSpPr>
            <p:cNvPr id="101" name="组合 100"/>
            <p:cNvGrpSpPr/>
            <p:nvPr/>
          </p:nvGrpSpPr>
          <p:grpSpPr>
            <a:xfrm>
              <a:off x="2444" y="2178"/>
              <a:ext cx="8327" cy="2377"/>
              <a:chOff x="1670136" y="2320249"/>
              <a:chExt cx="5031192" cy="1456199"/>
            </a:xfrm>
          </p:grpSpPr>
          <p:sp>
            <p:nvSpPr>
              <p:cNvPr id="102" name="椭圆 101"/>
              <p:cNvSpPr/>
              <p:nvPr/>
            </p:nvSpPr>
            <p:spPr bwMode="auto">
              <a:xfrm>
                <a:off x="4244720" y="2911426"/>
                <a:ext cx="257710" cy="247038"/>
              </a:xfrm>
              <a:prstGeom prst="ellipse">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p:grpSp>
            <p:nvGrpSpPr>
              <p:cNvPr id="103" name="组合 102"/>
              <p:cNvGrpSpPr/>
              <p:nvPr/>
            </p:nvGrpSpPr>
            <p:grpSpPr>
              <a:xfrm>
                <a:off x="1788179" y="2457497"/>
                <a:ext cx="4255580" cy="1200066"/>
                <a:chOff x="762353" y="2881149"/>
                <a:chExt cx="5562978" cy="1485956"/>
              </a:xfrm>
            </p:grpSpPr>
            <p:grpSp>
              <p:nvGrpSpPr>
                <p:cNvPr id="104" name="组合 103"/>
                <p:cNvGrpSpPr/>
                <p:nvPr/>
              </p:nvGrpSpPr>
              <p:grpSpPr>
                <a:xfrm>
                  <a:off x="762353" y="2881149"/>
                  <a:ext cx="5562978" cy="1428577"/>
                  <a:chOff x="385928" y="3169078"/>
                  <a:chExt cx="5562978" cy="1428577"/>
                </a:xfrm>
              </p:grpSpPr>
              <p:pic>
                <p:nvPicPr>
                  <p:cNvPr id="105" name="图形 94" descr="眼睛"/>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928" y="3585098"/>
                    <a:ext cx="488881" cy="488881"/>
                  </a:xfrm>
                  <a:prstGeom prst="rect">
                    <a:avLst/>
                  </a:prstGeom>
                </p:spPr>
              </p:pic>
              <p:sp>
                <p:nvSpPr>
                  <p:cNvPr id="106" name="椭圆 105"/>
                  <p:cNvSpPr/>
                  <p:nvPr/>
                </p:nvSpPr>
                <p:spPr bwMode="auto">
                  <a:xfrm>
                    <a:off x="5558585" y="3711293"/>
                    <a:ext cx="390321" cy="331205"/>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p:cxnSp>
                <p:nvCxnSpPr>
                  <p:cNvPr id="107" name="直线连接符 96"/>
                  <p:cNvCxnSpPr>
                    <a:endCxn id="109" idx="0"/>
                  </p:cNvCxnSpPr>
                  <p:nvPr/>
                </p:nvCxnSpPr>
                <p:spPr bwMode="auto">
                  <a:xfrm flipV="1">
                    <a:off x="873015" y="3403252"/>
                    <a:ext cx="2888101" cy="32007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8" name="直线连接符 97"/>
                  <p:cNvCxnSpPr>
                    <a:endCxn id="110" idx="2"/>
                  </p:cNvCxnSpPr>
                  <p:nvPr/>
                </p:nvCxnSpPr>
                <p:spPr bwMode="auto">
                  <a:xfrm>
                    <a:off x="873015" y="3947665"/>
                    <a:ext cx="2878058" cy="40832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09" name="弧 98"/>
                  <p:cNvSpPr/>
                  <p:nvPr/>
                </p:nvSpPr>
                <p:spPr bwMode="auto">
                  <a:xfrm>
                    <a:off x="1735044" y="3403252"/>
                    <a:ext cx="4052143" cy="627213"/>
                  </a:xfrm>
                  <a:prstGeom prst="arc">
                    <a:avLst>
                      <a:gd name="adj1" fmla="val 16200000"/>
                      <a:gd name="adj2" fmla="val 2143795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p:sp>
                <p:nvSpPr>
                  <p:cNvPr id="110" name="弧 99"/>
                  <p:cNvSpPr/>
                  <p:nvPr/>
                </p:nvSpPr>
                <p:spPr bwMode="auto">
                  <a:xfrm>
                    <a:off x="1759109" y="3728822"/>
                    <a:ext cx="4052143" cy="627213"/>
                  </a:xfrm>
                  <a:prstGeom prst="arc">
                    <a:avLst>
                      <a:gd name="adj1" fmla="val 195516"/>
                      <a:gd name="adj2" fmla="val 5772474"/>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p:cxnSp>
                <p:nvCxnSpPr>
                  <p:cNvPr id="111" name="直线连接符 100"/>
                  <p:cNvCxnSpPr>
                    <a:stCxn id="109" idx="0"/>
                    <a:endCxn id="122" idx="2"/>
                  </p:cNvCxnSpPr>
                  <p:nvPr/>
                </p:nvCxnSpPr>
                <p:spPr bwMode="auto">
                  <a:xfrm flipV="1">
                    <a:off x="3761116" y="3169078"/>
                    <a:ext cx="1797469" cy="23417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12" name="直线连接符 101"/>
                  <p:cNvCxnSpPr>
                    <a:stCxn id="110" idx="2"/>
                  </p:cNvCxnSpPr>
                  <p:nvPr/>
                </p:nvCxnSpPr>
                <p:spPr bwMode="auto">
                  <a:xfrm>
                    <a:off x="3749172" y="4355985"/>
                    <a:ext cx="1809414" cy="241670"/>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cxnSp>
              <p:nvCxnSpPr>
                <p:cNvPr id="113" name="直线箭头连接符 89"/>
                <p:cNvCxnSpPr/>
                <p:nvPr/>
              </p:nvCxnSpPr>
              <p:spPr bwMode="auto">
                <a:xfrm>
                  <a:off x="4135312" y="3618852"/>
                  <a:ext cx="0" cy="445770"/>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mc:AlternateContent xmlns:mc="http://schemas.openxmlformats.org/markup-compatibility/2006" xmlns:a14="http://schemas.microsoft.com/office/drawing/2010/main">
              <mc:Choice Requires="a14">
                <p:sp>
                  <p:nvSpPr>
                    <p:cNvPr id="114" name="矩形 113"/>
                    <p:cNvSpPr/>
                    <p:nvPr/>
                  </p:nvSpPr>
                  <p:spPr>
                    <a:xfrm>
                      <a:off x="3824720" y="3640265"/>
                      <a:ext cx="336884" cy="4044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600" i="1" dirty="0">
                                <a:solidFill>
                                  <a:srgbClr val="000000"/>
                                </a:solidFill>
                                <a:latin typeface="Cambria Math" charset="0"/>
                              </a:rPr>
                              <m:t>𝜉</m:t>
                            </m:r>
                          </m:oMath>
                        </m:oMathPara>
                      </a14:m>
                      <a:endParaRPr lang="zh-CN" altLang="en-US" sz="1600" i="1" dirty="0">
                        <a:solidFill>
                          <a:srgbClr val="000000"/>
                        </a:solidFill>
                        <a:latin typeface="微软雅黑" panose="020B0503020204020204" pitchFamily="34" charset="-122"/>
                      </a:endParaRPr>
                    </a:p>
                  </p:txBody>
                </p:sp>
              </mc:Choice>
              <mc:Fallback xmlns="">
                <p:sp>
                  <p:nvSpPr>
                    <p:cNvPr id="114" name="矩形 113"/>
                    <p:cNvSpPr>
                      <a:spLocks noRot="1" noChangeAspect="1" noMove="1" noResize="1" noEditPoints="1" noAdjustHandles="1" noChangeArrowheads="1" noChangeShapeType="1" noTextEdit="1"/>
                    </p:cNvSpPr>
                    <p:nvPr/>
                  </p:nvSpPr>
                  <p:spPr>
                    <a:xfrm>
                      <a:off x="3824720" y="3640265"/>
                      <a:ext cx="336884" cy="404433"/>
                    </a:xfrm>
                    <a:prstGeom prst="rect">
                      <a:avLst/>
                    </a:prstGeom>
                    <a:blipFill>
                      <a:blip r:embed="rId5"/>
                      <a:stretch>
                        <a:fillRect/>
                      </a:stretch>
                    </a:blipFill>
                  </p:spPr>
                  <p:txBody>
                    <a:bodyPr/>
                    <a:lstStyle/>
                    <a:p>
                      <a:r>
                        <a:rPr lang="zh-CN" altLang="en-US">
                          <a:noFill/>
                        </a:rPr>
                        <a:t> </a:t>
                      </a:r>
                    </a:p>
                  </p:txBody>
                </p:sp>
              </mc:Fallback>
            </mc:AlternateContent>
            <p:sp>
              <p:nvSpPr>
                <p:cNvPr id="115" name="弧 91"/>
                <p:cNvSpPr/>
                <p:nvPr/>
              </p:nvSpPr>
              <p:spPr bwMode="auto">
                <a:xfrm rot="2349194">
                  <a:off x="5250073" y="3948005"/>
                  <a:ext cx="396465" cy="419100"/>
                </a:xfrm>
                <a:prstGeom prst="arc">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mc:AlternateContent xmlns:mc="http://schemas.openxmlformats.org/markup-compatibility/2006" xmlns:a14="http://schemas.microsoft.com/office/drawing/2010/main">
              <mc:Choice Requires="a14">
                <p:sp>
                  <p:nvSpPr>
                    <p:cNvPr id="116" name="矩形 115"/>
                    <p:cNvSpPr/>
                    <p:nvPr/>
                  </p:nvSpPr>
                  <p:spPr>
                    <a:xfrm>
                      <a:off x="5580754" y="3930545"/>
                      <a:ext cx="490508" cy="4044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zh-CN" altLang="en-US" sz="1600" i="1">
                                    <a:solidFill>
                                      <a:srgbClr val="000000"/>
                                    </a:solidFill>
                                    <a:latin typeface="Cambria Math" panose="02040503050406030204" pitchFamily="18" charset="0"/>
                                  </a:rPr>
                                </m:ctrlPr>
                              </m:accPr>
                              <m:e>
                                <m:r>
                                  <a:rPr lang="zh-CN" altLang="en-US" sz="1600" i="1">
                                    <a:solidFill>
                                      <a:srgbClr val="000000"/>
                                    </a:solidFill>
                                    <a:latin typeface="Cambria Math" charset="0"/>
                                  </a:rPr>
                                  <m:t>𝛼</m:t>
                                </m:r>
                              </m:e>
                            </m:acc>
                          </m:oMath>
                        </m:oMathPara>
                      </a14:m>
                      <a:endParaRPr lang="zh-CN" altLang="en-US" sz="1600" i="1" dirty="0">
                        <a:solidFill>
                          <a:srgbClr val="002060"/>
                        </a:solidFill>
                        <a:latin typeface="微软雅黑" panose="020B0503020204020204" pitchFamily="34" charset="-122"/>
                      </a:endParaRPr>
                    </a:p>
                  </p:txBody>
                </p:sp>
              </mc:Choice>
              <mc:Fallback xmlns="">
                <p:sp>
                  <p:nvSpPr>
                    <p:cNvPr id="116" name="矩形 115"/>
                    <p:cNvSpPr>
                      <a:spLocks noRot="1" noChangeAspect="1" noMove="1" noResize="1" noEditPoints="1" noAdjustHandles="1" noChangeArrowheads="1" noChangeShapeType="1" noTextEdit="1"/>
                    </p:cNvSpPr>
                    <p:nvPr/>
                  </p:nvSpPr>
                  <p:spPr>
                    <a:xfrm>
                      <a:off x="5580754" y="3930545"/>
                      <a:ext cx="490508" cy="404433"/>
                    </a:xfrm>
                    <a:prstGeom prst="rect">
                      <a:avLst/>
                    </a:prstGeom>
                    <a:blipFill>
                      <a:blip r:embed="rId6"/>
                      <a:stretch>
                        <a:fillRect r="-22619"/>
                      </a:stretch>
                    </a:blipFill>
                  </p:spPr>
                  <p:txBody>
                    <a:bodyPr/>
                    <a:lstStyle/>
                    <a:p>
                      <a:r>
                        <a:rPr lang="zh-CN" altLang="en-US">
                          <a:noFill/>
                        </a:rPr>
                        <a:t> </a:t>
                      </a:r>
                    </a:p>
                  </p:txBody>
                </p:sp>
              </mc:Fallback>
            </mc:AlternateContent>
          </p:grpSp>
          <p:sp>
            <p:nvSpPr>
              <p:cNvPr id="117" name="矩形 116"/>
              <p:cNvSpPr/>
              <p:nvPr/>
            </p:nvSpPr>
            <p:spPr>
              <a:xfrm>
                <a:off x="1670136" y="3184870"/>
                <a:ext cx="698467" cy="203705"/>
              </a:xfrm>
              <a:prstGeom prst="rect">
                <a:avLst/>
              </a:prstGeom>
            </p:spPr>
            <p:txBody>
              <a:bodyPr wrap="square">
                <a:spAutoFit/>
              </a:bodyPr>
              <a:lstStyle/>
              <a:p>
                <a:r>
                  <a:rPr lang="en-US" altLang="zh-CN" sz="1200" dirty="0">
                    <a:solidFill>
                      <a:srgbClr val="000000"/>
                    </a:solidFill>
                    <a:latin typeface="微软雅黑" panose="020B0503020204020204" pitchFamily="34" charset="-122"/>
                  </a:rPr>
                  <a:t>Observer</a:t>
                </a:r>
                <a:endParaRPr lang="zh-CN" altLang="en-US" sz="1200" dirty="0">
                  <a:solidFill>
                    <a:srgbClr val="000000"/>
                  </a:solidFill>
                  <a:latin typeface="微软雅黑" panose="020B0503020204020204" pitchFamily="34" charset="-122"/>
                </a:endParaRPr>
              </a:p>
            </p:txBody>
          </p:sp>
          <p:sp>
            <p:nvSpPr>
              <p:cNvPr id="118" name="矩形 117"/>
              <p:cNvSpPr/>
              <p:nvPr/>
            </p:nvSpPr>
            <p:spPr>
              <a:xfrm>
                <a:off x="3729166" y="2894588"/>
                <a:ext cx="491099" cy="203705"/>
              </a:xfrm>
              <a:prstGeom prst="rect">
                <a:avLst/>
              </a:prstGeom>
            </p:spPr>
            <p:txBody>
              <a:bodyPr wrap="square">
                <a:spAutoFit/>
              </a:bodyPr>
              <a:lstStyle/>
              <a:p>
                <a:r>
                  <a:rPr lang="en-US" altLang="zh-CN" sz="1200" dirty="0">
                    <a:solidFill>
                      <a:srgbClr val="000000"/>
                    </a:solidFill>
                    <a:latin typeface="微软雅黑" panose="020B0503020204020204" pitchFamily="34" charset="-122"/>
                  </a:rPr>
                  <a:t>Lense</a:t>
                </a:r>
                <a:endParaRPr lang="zh-CN" altLang="en-US" sz="1200" dirty="0">
                  <a:solidFill>
                    <a:srgbClr val="000000"/>
                  </a:solidFill>
                  <a:latin typeface="微软雅黑" panose="020B0503020204020204" pitchFamily="34" charset="-122"/>
                </a:endParaRPr>
              </a:p>
            </p:txBody>
          </p:sp>
          <p:sp>
            <p:nvSpPr>
              <p:cNvPr id="119" name="矩形 118"/>
              <p:cNvSpPr/>
              <p:nvPr/>
            </p:nvSpPr>
            <p:spPr>
              <a:xfrm>
                <a:off x="5066394" y="2894587"/>
                <a:ext cx="657607" cy="203705"/>
              </a:xfrm>
              <a:prstGeom prst="rect">
                <a:avLst/>
              </a:prstGeom>
            </p:spPr>
            <p:txBody>
              <a:bodyPr wrap="square">
                <a:spAutoFit/>
              </a:bodyPr>
              <a:lstStyle/>
              <a:p>
                <a:r>
                  <a:rPr lang="en-US" altLang="zh-CN" sz="1200" dirty="0">
                    <a:solidFill>
                      <a:srgbClr val="000000"/>
                    </a:solidFill>
                    <a:latin typeface="微软雅黑" panose="020B0503020204020204" pitchFamily="34" charset="-122"/>
                  </a:rPr>
                  <a:t>Source</a:t>
                </a:r>
                <a:endParaRPr lang="zh-CN" altLang="en-US" sz="1200" dirty="0">
                  <a:solidFill>
                    <a:srgbClr val="000000"/>
                  </a:solidFill>
                  <a:latin typeface="微软雅黑" panose="020B0503020204020204" pitchFamily="34" charset="-122"/>
                </a:endParaRPr>
              </a:p>
            </p:txBody>
          </p:sp>
          <p:sp>
            <p:nvSpPr>
              <p:cNvPr id="120" name="椭圆 119"/>
              <p:cNvSpPr/>
              <p:nvPr/>
            </p:nvSpPr>
            <p:spPr bwMode="auto">
              <a:xfrm>
                <a:off x="5733326" y="3501952"/>
                <a:ext cx="314223" cy="274496"/>
              </a:xfrm>
              <a:prstGeom prst="ellipse">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p:sp>
            <p:nvSpPr>
              <p:cNvPr id="121" name="矩形 120"/>
              <p:cNvSpPr/>
              <p:nvPr/>
            </p:nvSpPr>
            <p:spPr>
              <a:xfrm>
                <a:off x="6059096" y="3508138"/>
                <a:ext cx="642232" cy="203723"/>
              </a:xfrm>
              <a:prstGeom prst="rect">
                <a:avLst/>
              </a:prstGeom>
            </p:spPr>
            <p:txBody>
              <a:bodyPr wrap="square">
                <a:spAutoFit/>
              </a:bodyPr>
              <a:lstStyle/>
              <a:p>
                <a:r>
                  <a:rPr lang="en-US" altLang="zh-CN" sz="1200" dirty="0">
                    <a:solidFill>
                      <a:srgbClr val="000000"/>
                    </a:solidFill>
                    <a:latin typeface="微软雅黑" panose="020B0503020204020204" pitchFamily="34" charset="-122"/>
                  </a:rPr>
                  <a:t>image1</a:t>
                </a:r>
                <a:endParaRPr lang="zh-CN" altLang="en-US" sz="1200" dirty="0">
                  <a:solidFill>
                    <a:srgbClr val="000000"/>
                  </a:solidFill>
                  <a:latin typeface="微软雅黑" panose="020B0503020204020204" pitchFamily="34" charset="-122"/>
                </a:endParaRPr>
              </a:p>
            </p:txBody>
          </p:sp>
          <p:sp>
            <p:nvSpPr>
              <p:cNvPr id="122" name="椭圆 121"/>
              <p:cNvSpPr/>
              <p:nvPr/>
            </p:nvSpPr>
            <p:spPr bwMode="auto">
              <a:xfrm>
                <a:off x="5745170" y="2320249"/>
                <a:ext cx="314223" cy="274496"/>
              </a:xfrm>
              <a:prstGeom prst="ellipse">
                <a:avLst/>
              </a:prstGeom>
              <a:solidFill>
                <a:srgbClr val="FF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p:sp>
            <p:nvSpPr>
              <p:cNvPr id="123" name="矩形 122"/>
              <p:cNvSpPr/>
              <p:nvPr/>
            </p:nvSpPr>
            <p:spPr>
              <a:xfrm>
                <a:off x="6078913" y="2321091"/>
                <a:ext cx="622415" cy="203723"/>
              </a:xfrm>
              <a:prstGeom prst="rect">
                <a:avLst/>
              </a:prstGeom>
            </p:spPr>
            <p:txBody>
              <a:bodyPr wrap="square">
                <a:spAutoFit/>
              </a:bodyPr>
              <a:lstStyle/>
              <a:p>
                <a:r>
                  <a:rPr lang="en-US" altLang="zh-CN" sz="1200" dirty="0">
                    <a:solidFill>
                      <a:srgbClr val="000000"/>
                    </a:solidFill>
                    <a:latin typeface="微软雅黑" panose="020B0503020204020204" pitchFamily="34" charset="-122"/>
                  </a:rPr>
                  <a:t>Image 2</a:t>
                </a:r>
                <a:endParaRPr lang="zh-CN" altLang="en-US" sz="1200" dirty="0">
                  <a:solidFill>
                    <a:srgbClr val="000000"/>
                  </a:solidFill>
                  <a:latin typeface="微软雅黑" panose="020B0503020204020204" pitchFamily="34" charset="-122"/>
                </a:endParaRPr>
              </a:p>
            </p:txBody>
          </p:sp>
          <p:sp>
            <p:nvSpPr>
              <p:cNvPr id="124" name="弧 113"/>
              <p:cNvSpPr/>
              <p:nvPr/>
            </p:nvSpPr>
            <p:spPr bwMode="auto">
              <a:xfrm rot="730061">
                <a:off x="2601565" y="2849602"/>
                <a:ext cx="303289" cy="338467"/>
              </a:xfrm>
              <a:prstGeom prst="arc">
                <a:avLst>
                  <a:gd name="adj1" fmla="val 16200000"/>
                  <a:gd name="adj2" fmla="val 3612443"/>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lstStyle/>
              <a:p>
                <a:pPr defTabSz="914400" fontAlgn="base">
                  <a:spcBef>
                    <a:spcPct val="0"/>
                  </a:spcBef>
                  <a:spcAft>
                    <a:spcPct val="0"/>
                  </a:spcAft>
                </a:pPr>
                <a:endParaRPr lang="zh-CN" altLang="en-US" sz="2000" b="1">
                  <a:latin typeface="Times New Roman" panose="02020603050405020304" pitchFamily="18" charset="0"/>
                  <a:ea typeface="仿宋_GB2312" pitchFamily="49" charset="-122"/>
                </a:endParaRPr>
              </a:p>
            </p:txBody>
          </p:sp>
          <mc:AlternateContent xmlns:mc="http://schemas.openxmlformats.org/markup-compatibility/2006" xmlns:a14="http://schemas.microsoft.com/office/drawing/2010/main">
            <mc:Choice Requires="a14">
              <p:sp>
                <p:nvSpPr>
                  <p:cNvPr id="125" name="矩形 124"/>
                  <p:cNvSpPr/>
                  <p:nvPr/>
                </p:nvSpPr>
                <p:spPr>
                  <a:xfrm>
                    <a:off x="2828044" y="2828639"/>
                    <a:ext cx="495649" cy="3266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altLang="zh-CN" sz="1600" i="1">
                              <a:solidFill>
                                <a:srgbClr val="000000"/>
                              </a:solidFill>
                              <a:latin typeface="Cambria Math" charset="0"/>
                            </a:rPr>
                            <m:t>∆</m:t>
                          </m:r>
                          <m:r>
                            <a:rPr lang="en-US" altLang="zh-CN" sz="1600" i="1">
                              <a:solidFill>
                                <a:srgbClr val="000000"/>
                              </a:solidFill>
                              <a:latin typeface="Cambria Math" charset="0"/>
                            </a:rPr>
                            <m:t>𝜃</m:t>
                          </m:r>
                        </m:oMath>
                      </m:oMathPara>
                    </a14:m>
                    <a:endParaRPr lang="zh-CN" altLang="en-US" sz="1600" i="1" dirty="0">
                      <a:solidFill>
                        <a:srgbClr val="000000"/>
                      </a:solidFill>
                      <a:latin typeface="微软雅黑" panose="020B0503020204020204" pitchFamily="34" charset="-122"/>
                    </a:endParaRPr>
                  </a:p>
                </p:txBody>
              </p:sp>
            </mc:Choice>
            <mc:Fallback xmlns="">
              <p:sp>
                <p:nvSpPr>
                  <p:cNvPr id="125" name="矩形 124"/>
                  <p:cNvSpPr>
                    <a:spLocks noRot="1" noChangeAspect="1" noMove="1" noResize="1" noEditPoints="1" noAdjustHandles="1" noChangeArrowheads="1" noChangeShapeType="1" noTextEdit="1"/>
                  </p:cNvSpPr>
                  <p:nvPr/>
                </p:nvSpPr>
                <p:spPr>
                  <a:xfrm>
                    <a:off x="2828044" y="2828639"/>
                    <a:ext cx="495649" cy="326622"/>
                  </a:xfrm>
                  <a:prstGeom prst="rect">
                    <a:avLst/>
                  </a:prstGeom>
                  <a:blipFill>
                    <a:blip r:embed="rId7"/>
                    <a:stretch>
                      <a:fillRect/>
                    </a:stretch>
                  </a:blipFill>
                </p:spPr>
                <p:txBody>
                  <a:bodyPr/>
                  <a:lstStyle/>
                  <a:p>
                    <a:r>
                      <a:rPr lang="zh-CN" altLang="en-US">
                        <a:noFill/>
                      </a:rPr>
                      <a:t> </a:t>
                    </a:r>
                  </a:p>
                </p:txBody>
              </p:sp>
            </mc:Fallback>
          </mc:AlternateContent>
        </p:grpSp>
        <p:grpSp>
          <p:nvGrpSpPr>
            <p:cNvPr id="126" name="组合 125"/>
            <p:cNvGrpSpPr/>
            <p:nvPr/>
          </p:nvGrpSpPr>
          <p:grpSpPr>
            <a:xfrm>
              <a:off x="3242" y="4246"/>
              <a:ext cx="6120" cy="184"/>
              <a:chOff x="3345" y="4223"/>
              <a:chExt cx="6129" cy="184"/>
            </a:xfrm>
          </p:grpSpPr>
          <p:cxnSp>
            <p:nvCxnSpPr>
              <p:cNvPr id="127" name="直线连接符 235"/>
              <p:cNvCxnSpPr/>
              <p:nvPr/>
            </p:nvCxnSpPr>
            <p:spPr bwMode="auto">
              <a:xfrm flipH="1">
                <a:off x="8515" y="4321"/>
                <a:ext cx="95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直线连接符 236"/>
              <p:cNvCxnSpPr/>
              <p:nvPr/>
            </p:nvCxnSpPr>
            <p:spPr bwMode="auto">
              <a:xfrm rot="5400000">
                <a:off x="9390" y="4306"/>
                <a:ext cx="1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直线连接符 237"/>
              <p:cNvCxnSpPr/>
              <p:nvPr/>
            </p:nvCxnSpPr>
            <p:spPr bwMode="auto">
              <a:xfrm rot="5400000">
                <a:off x="6924" y="4322"/>
                <a:ext cx="1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直线连接符 239"/>
              <p:cNvCxnSpPr/>
              <p:nvPr/>
            </p:nvCxnSpPr>
            <p:spPr bwMode="auto">
              <a:xfrm rot="5400000">
                <a:off x="3928" y="3737"/>
                <a:ext cx="0" cy="11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直线连接符 240"/>
              <p:cNvCxnSpPr/>
              <p:nvPr/>
            </p:nvCxnSpPr>
            <p:spPr bwMode="auto">
              <a:xfrm flipH="1">
                <a:off x="5165" y="4320"/>
                <a:ext cx="18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直线连接符 241"/>
              <p:cNvCxnSpPr/>
              <p:nvPr/>
            </p:nvCxnSpPr>
            <p:spPr bwMode="auto">
              <a:xfrm flipH="1">
                <a:off x="7019" y="4321"/>
                <a:ext cx="63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直线连接符 236"/>
              <p:cNvCxnSpPr/>
              <p:nvPr/>
            </p:nvCxnSpPr>
            <p:spPr bwMode="auto">
              <a:xfrm rot="5400000">
                <a:off x="3265" y="4323"/>
                <a:ext cx="1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34" name="文本框 133"/>
                <p:cNvSpPr txBox="1"/>
                <p:nvPr/>
              </p:nvSpPr>
              <p:spPr>
                <a:xfrm>
                  <a:off x="7659" y="4108"/>
                  <a:ext cx="562" cy="4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a:solidFill>
                                  <a:srgbClr val="000000"/>
                                </a:solidFill>
                                <a:latin typeface="Cambria Math" panose="02040503050406030204" pitchFamily="18" charset="0"/>
                                <a:cs typeface="DejaVu Math TeX Gyre" panose="02000503000000000000" charset="0"/>
                              </a:rPr>
                            </m:ctrlPr>
                          </m:sSubSupPr>
                          <m:e>
                            <m:r>
                              <a:rPr lang="en-US" altLang="zh-CN" sz="1600" i="1">
                                <a:solidFill>
                                  <a:srgbClr val="000000"/>
                                </a:solidFill>
                                <a:latin typeface="Cambria Math" panose="02040503050406030204" pitchFamily="18" charset="0"/>
                                <a:cs typeface="DejaVu Math TeX Gyre" panose="02000503000000000000" charset="0"/>
                              </a:rPr>
                              <m:t>𝐷</m:t>
                            </m:r>
                          </m:e>
                          <m:sub>
                            <m:r>
                              <a:rPr lang="en-US" altLang="zh-CN" sz="1600" i="1">
                                <a:solidFill>
                                  <a:srgbClr val="000000"/>
                                </a:solidFill>
                                <a:latin typeface="Cambria Math" panose="02040503050406030204" pitchFamily="18" charset="0"/>
                                <a:cs typeface="DejaVu Math TeX Gyre" panose="02000503000000000000" charset="0"/>
                              </a:rPr>
                              <m:t>𝐴</m:t>
                            </m:r>
                          </m:sub>
                          <m:sup>
                            <m:r>
                              <a:rPr lang="en-US" altLang="zh-CN" sz="1600" i="1">
                                <a:solidFill>
                                  <a:srgbClr val="000000"/>
                                </a:solidFill>
                                <a:latin typeface="Cambria Math" panose="02040503050406030204" pitchFamily="18" charset="0"/>
                                <a:cs typeface="DejaVu Math TeX Gyre" panose="02000503000000000000" charset="0"/>
                              </a:rPr>
                              <m:t>𝐿𝑆</m:t>
                            </m:r>
                          </m:sup>
                        </m:sSubSup>
                      </m:oMath>
                    </m:oMathPara>
                  </a14:m>
                  <a:endParaRPr lang="zh-CN" altLang="en-US" sz="1600" i="1" dirty="0">
                    <a:solidFill>
                      <a:srgbClr val="002060"/>
                    </a:solidFill>
                    <a:latin typeface="Cambria Math" charset="0"/>
                  </a:endParaRPr>
                </a:p>
              </p:txBody>
            </p:sp>
          </mc:Choice>
          <mc:Fallback xmlns="">
            <p:sp>
              <p:nvSpPr>
                <p:cNvPr id="134" name="文本框 133"/>
                <p:cNvSpPr txBox="1">
                  <a:spLocks noRot="1" noChangeAspect="1" noMove="1" noResize="1" noEditPoints="1" noAdjustHandles="1" noChangeArrowheads="1" noChangeShapeType="1" noTextEdit="1"/>
                </p:cNvSpPr>
                <p:nvPr/>
              </p:nvSpPr>
              <p:spPr>
                <a:xfrm>
                  <a:off x="7659" y="4108"/>
                  <a:ext cx="562" cy="400"/>
                </a:xfrm>
                <a:prstGeom prst="rect">
                  <a:avLst/>
                </a:prstGeom>
                <a:blipFill>
                  <a:blip r:embed="rId8"/>
                  <a:stretch>
                    <a:fillRect l="-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文本框 134"/>
                <p:cNvSpPr txBox="1"/>
                <p:nvPr/>
              </p:nvSpPr>
              <p:spPr>
                <a:xfrm>
                  <a:off x="4478" y="4105"/>
                  <a:ext cx="562" cy="3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a:solidFill>
                                  <a:srgbClr val="000000"/>
                                </a:solidFill>
                                <a:latin typeface="Cambria Math" panose="02040503050406030204" pitchFamily="18" charset="0"/>
                                <a:cs typeface="DejaVu Math TeX Gyre" panose="02000503000000000000" charset="0"/>
                              </a:rPr>
                            </m:ctrlPr>
                          </m:sSubSupPr>
                          <m:e>
                            <m:r>
                              <a:rPr lang="en-US" altLang="zh-CN" sz="1600" i="1">
                                <a:solidFill>
                                  <a:srgbClr val="000000"/>
                                </a:solidFill>
                                <a:latin typeface="Cambria Math" panose="02040503050406030204" pitchFamily="18" charset="0"/>
                                <a:cs typeface="DejaVu Math TeX Gyre" panose="02000503000000000000" charset="0"/>
                              </a:rPr>
                              <m:t>𝐷</m:t>
                            </m:r>
                          </m:e>
                          <m:sub>
                            <m:r>
                              <a:rPr lang="en-US" altLang="zh-CN" sz="1600" i="1">
                                <a:solidFill>
                                  <a:srgbClr val="000000"/>
                                </a:solidFill>
                                <a:latin typeface="Cambria Math" panose="02040503050406030204" pitchFamily="18" charset="0"/>
                                <a:cs typeface="DejaVu Math TeX Gyre" panose="02000503000000000000" charset="0"/>
                              </a:rPr>
                              <m:t>𝐴</m:t>
                            </m:r>
                          </m:sub>
                          <m:sup>
                            <m:r>
                              <a:rPr lang="en-US" altLang="zh-CN" sz="1600" i="1">
                                <a:solidFill>
                                  <a:srgbClr val="000000"/>
                                </a:solidFill>
                                <a:latin typeface="Cambria Math" panose="02040503050406030204" pitchFamily="18" charset="0"/>
                                <a:cs typeface="DejaVu Math TeX Gyre" panose="02000503000000000000" charset="0"/>
                              </a:rPr>
                              <m:t>𝐿</m:t>
                            </m:r>
                          </m:sup>
                        </m:sSubSup>
                      </m:oMath>
                    </m:oMathPara>
                  </a14:m>
                  <a:endParaRPr lang="zh-CN" altLang="en-US" sz="1600" i="1" dirty="0">
                    <a:solidFill>
                      <a:srgbClr val="002060"/>
                    </a:solidFill>
                    <a:latin typeface="Cambria Math" charset="0"/>
                  </a:endParaRPr>
                </a:p>
              </p:txBody>
            </p:sp>
          </mc:Choice>
          <mc:Fallback xmlns="">
            <p:sp>
              <p:nvSpPr>
                <p:cNvPr id="135" name="文本框 134"/>
                <p:cNvSpPr txBox="1">
                  <a:spLocks noRot="1" noChangeAspect="1" noMove="1" noResize="1" noEditPoints="1" noAdjustHandles="1" noChangeArrowheads="1" noChangeShapeType="1" noTextEdit="1"/>
                </p:cNvSpPr>
                <p:nvPr/>
              </p:nvSpPr>
              <p:spPr>
                <a:xfrm>
                  <a:off x="4478" y="4105"/>
                  <a:ext cx="562" cy="395"/>
                </a:xfrm>
                <a:prstGeom prst="rect">
                  <a:avLst/>
                </a:prstGeom>
                <a:blipFill>
                  <a:blip r:embed="rId9"/>
                  <a:stretch>
                    <a:fillRect/>
                  </a:stretch>
                </a:blipFill>
              </p:spPr>
              <p:txBody>
                <a:bodyPr/>
                <a:lstStyle/>
                <a:p>
                  <a:r>
                    <a:rPr lang="zh-CN" altLang="en-US">
                      <a:noFill/>
                    </a:rPr>
                    <a:t> </a:t>
                  </a:r>
                </a:p>
              </p:txBody>
            </p:sp>
          </mc:Fallback>
        </mc:AlternateContent>
        <p:grpSp>
          <p:nvGrpSpPr>
            <p:cNvPr id="136" name="组合 135"/>
            <p:cNvGrpSpPr/>
            <p:nvPr/>
          </p:nvGrpSpPr>
          <p:grpSpPr>
            <a:xfrm>
              <a:off x="3246" y="4491"/>
              <a:ext cx="6120" cy="400"/>
              <a:chOff x="3246" y="4611"/>
              <a:chExt cx="6120" cy="400"/>
            </a:xfrm>
          </p:grpSpPr>
          <mc:AlternateContent xmlns:mc="http://schemas.openxmlformats.org/markup-compatibility/2006" xmlns:a14="http://schemas.microsoft.com/office/drawing/2010/main">
            <mc:Choice Requires="a14">
              <p:sp>
                <p:nvSpPr>
                  <p:cNvPr id="137" name="文本框 136"/>
                  <p:cNvSpPr txBox="1"/>
                  <p:nvPr/>
                </p:nvSpPr>
                <p:spPr>
                  <a:xfrm>
                    <a:off x="5781" y="4611"/>
                    <a:ext cx="562" cy="4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a:solidFill>
                                    <a:srgbClr val="000000"/>
                                  </a:solidFill>
                                  <a:latin typeface="Cambria Math" panose="02040503050406030204" pitchFamily="18" charset="0"/>
                                  <a:cs typeface="DejaVu Math TeX Gyre" panose="02000503000000000000" charset="0"/>
                                </a:rPr>
                              </m:ctrlPr>
                            </m:sSubSupPr>
                            <m:e>
                              <m:r>
                                <a:rPr lang="en-US" altLang="zh-CN" sz="1600" i="1">
                                  <a:solidFill>
                                    <a:srgbClr val="000000"/>
                                  </a:solidFill>
                                  <a:latin typeface="Cambria Math" panose="02040503050406030204" pitchFamily="18" charset="0"/>
                                  <a:cs typeface="DejaVu Math TeX Gyre" panose="02000503000000000000" charset="0"/>
                                </a:rPr>
                                <m:t>𝐷</m:t>
                              </m:r>
                            </m:e>
                            <m:sub>
                              <m:r>
                                <a:rPr lang="en-US" altLang="zh-CN" sz="1600" i="1">
                                  <a:solidFill>
                                    <a:srgbClr val="000000"/>
                                  </a:solidFill>
                                  <a:latin typeface="Cambria Math" panose="02040503050406030204" pitchFamily="18" charset="0"/>
                                  <a:cs typeface="DejaVu Math TeX Gyre" panose="02000503000000000000" charset="0"/>
                                </a:rPr>
                                <m:t>𝐴</m:t>
                              </m:r>
                            </m:sub>
                            <m:sup>
                              <m:r>
                                <a:rPr lang="en-US" altLang="zh-CN" sz="1600" i="1">
                                  <a:solidFill>
                                    <a:srgbClr val="000000"/>
                                  </a:solidFill>
                                  <a:latin typeface="Cambria Math" panose="02040503050406030204" pitchFamily="18" charset="0"/>
                                  <a:cs typeface="DejaVu Math TeX Gyre" panose="02000503000000000000" charset="0"/>
                                </a:rPr>
                                <m:t>𝑆</m:t>
                              </m:r>
                            </m:sup>
                          </m:sSubSup>
                        </m:oMath>
                      </m:oMathPara>
                    </a14:m>
                    <a:endParaRPr lang="zh-CN" altLang="en-US" sz="1600" i="1" dirty="0">
                      <a:solidFill>
                        <a:srgbClr val="002060"/>
                      </a:solidFill>
                      <a:latin typeface="Cambria Math" charset="0"/>
                    </a:endParaRPr>
                  </a:p>
                </p:txBody>
              </p:sp>
            </mc:Choice>
            <mc:Fallback xmlns="">
              <p:sp>
                <p:nvSpPr>
                  <p:cNvPr id="137" name="文本框 136"/>
                  <p:cNvSpPr txBox="1">
                    <a:spLocks noRot="1" noChangeAspect="1" noMove="1" noResize="1" noEditPoints="1" noAdjustHandles="1" noChangeArrowheads="1" noChangeShapeType="1" noTextEdit="1"/>
                  </p:cNvSpPr>
                  <p:nvPr/>
                </p:nvSpPr>
                <p:spPr>
                  <a:xfrm>
                    <a:off x="5781" y="4611"/>
                    <a:ext cx="562" cy="400"/>
                  </a:xfrm>
                  <a:prstGeom prst="rect">
                    <a:avLst/>
                  </a:prstGeom>
                  <a:blipFill>
                    <a:blip r:embed="rId10"/>
                    <a:stretch>
                      <a:fillRect/>
                    </a:stretch>
                  </a:blipFill>
                </p:spPr>
                <p:txBody>
                  <a:bodyPr/>
                  <a:lstStyle/>
                  <a:p>
                    <a:r>
                      <a:rPr lang="zh-CN" altLang="en-US">
                        <a:noFill/>
                      </a:rPr>
                      <a:t> </a:t>
                    </a:r>
                  </a:p>
                </p:txBody>
              </p:sp>
            </mc:Fallback>
          </mc:AlternateContent>
          <p:grpSp>
            <p:nvGrpSpPr>
              <p:cNvPr id="138" name="组合 137"/>
              <p:cNvGrpSpPr/>
              <p:nvPr/>
            </p:nvGrpSpPr>
            <p:grpSpPr>
              <a:xfrm>
                <a:off x="3246" y="4731"/>
                <a:ext cx="6120" cy="184"/>
                <a:chOff x="3345" y="4223"/>
                <a:chExt cx="6129" cy="184"/>
              </a:xfrm>
            </p:grpSpPr>
            <p:cxnSp>
              <p:nvCxnSpPr>
                <p:cNvPr id="139" name="直线连接符 235"/>
                <p:cNvCxnSpPr/>
                <p:nvPr/>
              </p:nvCxnSpPr>
              <p:spPr bwMode="auto">
                <a:xfrm flipH="1">
                  <a:off x="6507" y="4320"/>
                  <a:ext cx="296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直线连接符 236"/>
                <p:cNvCxnSpPr/>
                <p:nvPr/>
              </p:nvCxnSpPr>
              <p:spPr bwMode="auto">
                <a:xfrm rot="5400000">
                  <a:off x="9390" y="4306"/>
                  <a:ext cx="1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直线连接符 239"/>
                <p:cNvCxnSpPr/>
                <p:nvPr/>
              </p:nvCxnSpPr>
              <p:spPr bwMode="auto">
                <a:xfrm flipH="1">
                  <a:off x="3345" y="4320"/>
                  <a:ext cx="24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2" name="直线连接符 236"/>
                <p:cNvCxnSpPr/>
                <p:nvPr/>
              </p:nvCxnSpPr>
              <p:spPr bwMode="auto">
                <a:xfrm rot="5400000">
                  <a:off x="3265" y="4323"/>
                  <a:ext cx="1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pic>
        <p:nvPicPr>
          <p:cNvPr id="144" name="334E55B0-647D-440b-865C-3EC943EB4CBC-8" descr="/private/var/folders/0r/rrkyzky113jbbq2jf8g1px640000gn/T/com.kingsoft.wpsoffice.mac/wpsoffice.ENFPJVwpsoffice"/>
          <p:cNvPicPr>
            <a:picLocks noChangeAspect="1"/>
          </p:cNvPicPr>
          <p:nvPr/>
        </p:nvPicPr>
        <p:blipFill>
          <a:blip r:embed="rId11"/>
          <a:stretch>
            <a:fillRect/>
          </a:stretch>
        </p:blipFill>
        <p:spPr>
          <a:xfrm>
            <a:off x="8167740" y="4432274"/>
            <a:ext cx="2267585" cy="651510"/>
          </a:xfrm>
          <a:prstGeom prst="rect">
            <a:avLst/>
          </a:prstGeom>
        </p:spPr>
      </p:pic>
      <p:pic>
        <p:nvPicPr>
          <p:cNvPr id="145" name="334E55B0-647D-440b-865C-3EC943EB4CBC-9" descr="/private/var/folders/0r/rrkyzky113jbbq2jf8g1px640000gn/T/com.kingsoft.wpsoffice.mac/wpsoffice.RMqoPUwpsoffice"/>
          <p:cNvPicPr>
            <a:picLocks noChangeAspect="1"/>
          </p:cNvPicPr>
          <p:nvPr/>
        </p:nvPicPr>
        <p:blipFill>
          <a:blip r:embed="rId12"/>
          <a:stretch>
            <a:fillRect/>
          </a:stretch>
        </p:blipFill>
        <p:spPr>
          <a:xfrm>
            <a:off x="7709905" y="3435959"/>
            <a:ext cx="3183255" cy="753110"/>
          </a:xfrm>
          <a:prstGeom prst="rect">
            <a:avLst/>
          </a:prstGeom>
        </p:spPr>
      </p:pic>
      <p:sp>
        <p:nvSpPr>
          <p:cNvPr id="4" name="矩形 15">
            <a:extLst>
              <a:ext uri="{FF2B5EF4-FFF2-40B4-BE49-F238E27FC236}">
                <a16:creationId xmlns:a16="http://schemas.microsoft.com/office/drawing/2014/main" id="{A96DE7A8-45BA-210E-2D91-E7CE6424A722}"/>
              </a:ext>
            </a:extLst>
          </p:cNvPr>
          <p:cNvSpPr/>
          <p:nvPr/>
        </p:nvSpPr>
        <p:spPr>
          <a:xfrm>
            <a:off x="255843" y="1168947"/>
            <a:ext cx="11744154" cy="1769503"/>
          </a:xfrm>
          <a:prstGeom prst="rect">
            <a:avLst/>
          </a:prstGeom>
          <a:ln>
            <a:noFill/>
          </a:ln>
        </p:spPr>
        <p:txBody>
          <a:bodyPr wrap="square" lIns="80561" tIns="40281" rIns="80561" bIns="40281">
            <a:spAutoFit/>
          </a:bodyPr>
          <a:lstStyle/>
          <a:p>
            <a:pPr marL="310976" indent="-310976" defTabSz="829269">
              <a:lnSpc>
                <a:spcPct val="150000"/>
              </a:lnSpc>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GW experience gravitational lensing effects when they pass near massive objects</a:t>
            </a:r>
          </a:p>
          <a:p>
            <a:pPr marL="310976" indent="-310976" defTabSz="829269">
              <a:lnSpc>
                <a:spcPct val="150000"/>
              </a:lnSpc>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Gravitational lensing effects: time delays, amplitude changes, and multiple images (strong lensing).</a:t>
            </a:r>
            <a:endParaRPr lang="zh-CN" altLang="en-US" sz="2539" dirty="0">
              <a:solidFill>
                <a:srgbClr val="002060"/>
              </a:solidFill>
              <a:latin typeface="Times New Roman" panose="02020603050405020304" pitchFamily="18" charset="0"/>
              <a:cs typeface="Times New Roman" panose="02020603050405020304" pitchFamily="18" charset="0"/>
            </a:endParaRPr>
          </a:p>
        </p:txBody>
      </p:sp>
      <p:sp>
        <p:nvSpPr>
          <p:cNvPr id="5" name="Rectangle 22">
            <a:extLst>
              <a:ext uri="{FF2B5EF4-FFF2-40B4-BE49-F238E27FC236}">
                <a16:creationId xmlns:a16="http://schemas.microsoft.com/office/drawing/2014/main" id="{F9D3D5BB-0CBA-65AF-EDE7-4343BBBA2429}"/>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MBHB with strong lensing</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40905" y="1129195"/>
            <a:ext cx="7834266" cy="5728471"/>
          </a:xfrm>
          <a:prstGeom prst="rect">
            <a:avLst/>
          </a:prstGeom>
        </p:spPr>
      </p:pic>
      <p:sp>
        <p:nvSpPr>
          <p:cNvPr id="2" name="Slide Number Placeholder 1"/>
          <p:cNvSpPr>
            <a:spLocks noGrp="1"/>
          </p:cNvSpPr>
          <p:nvPr>
            <p:ph type="sldNum" sz="quarter" idx="4"/>
          </p:nvPr>
        </p:nvSpPr>
        <p:spPr>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562BEB-1197-4EF9-94CD-D4633AAB2136}" type="slidenum">
              <a:rPr lang="zh-CN" altLang="en-US" smtClean="0"/>
              <a:pPr/>
              <a:t>19</a:t>
            </a:fld>
            <a:endParaRPr lang="zh-CN" altLang="en-US"/>
          </a:p>
        </p:txBody>
      </p:sp>
      <p:sp>
        <p:nvSpPr>
          <p:cNvPr id="5" name="矩形 15"/>
          <p:cNvSpPr/>
          <p:nvPr/>
        </p:nvSpPr>
        <p:spPr>
          <a:xfrm>
            <a:off x="6096000" y="1129195"/>
            <a:ext cx="5903997" cy="3380725"/>
          </a:xfrm>
          <a:prstGeom prst="rect">
            <a:avLst/>
          </a:prstGeom>
          <a:ln>
            <a:noFill/>
          </a:ln>
        </p:spPr>
        <p:txBody>
          <a:bodyPr wrap="square" lIns="88827" tIns="44414" rIns="88827" bIns="44414">
            <a:spAutoFit/>
          </a:bodyPr>
          <a:lstStyle/>
          <a:p>
            <a:pPr marL="342900" indent="-342900">
              <a:lnSpc>
                <a:spcPct val="150000"/>
              </a:lnSpc>
              <a:buFont typeface="Wingdings" panose="05000000000000000000" charset="0"/>
              <a:buChar char=""/>
            </a:pPr>
            <a:r>
              <a:rPr lang="en-US" altLang="zh-CN" sz="2540" dirty="0">
                <a:solidFill>
                  <a:srgbClr val="002060"/>
                </a:solidFill>
                <a:latin typeface="Times New Roman" panose="02020603050405020304" pitchFamily="18" charset="0"/>
                <a:ea typeface="微软雅黑" charset="0"/>
                <a:cs typeface="Times New Roman" panose="02020603050405020304" pitchFamily="18" charset="0"/>
                <a:sym typeface="+mn-ea"/>
              </a:rPr>
              <a:t>Parameter measurement accuracy:</a:t>
            </a:r>
          </a:p>
          <a:p>
            <a:pPr marL="342900" indent="-342900">
              <a:lnSpc>
                <a:spcPct val="150000"/>
              </a:lnSpc>
              <a:buFont typeface="Wingdings" panose="05000000000000000000" pitchFamily="2" charset="2"/>
              <a:buChar char="Ø"/>
            </a:pPr>
            <a:r>
              <a:rPr lang="en-US" altLang="zh-CN" sz="2400" dirty="0">
                <a:solidFill>
                  <a:srgbClr val="002060"/>
                </a:solidFill>
                <a:latin typeface="Times New Roman" panose="02020603050405020304" pitchFamily="18" charset="0"/>
                <a:ea typeface="微软雅黑" charset="0"/>
                <a:cs typeface="Times New Roman" panose="02020603050405020304" pitchFamily="18" charset="0"/>
                <a:sym typeface="+mn-ea"/>
              </a:rPr>
              <a:t>Black represents the posterior distribution given by MCMC.</a:t>
            </a:r>
          </a:p>
          <a:p>
            <a:pPr marL="342900" indent="-342900">
              <a:lnSpc>
                <a:spcPct val="150000"/>
              </a:lnSpc>
              <a:buFont typeface="Wingdings" panose="05000000000000000000" pitchFamily="2" charset="2"/>
              <a:buChar char="Ø"/>
            </a:pPr>
            <a:r>
              <a:rPr lang="en-US" altLang="zh-CN" sz="2400" dirty="0">
                <a:solidFill>
                  <a:srgbClr val="002060"/>
                </a:solidFill>
                <a:latin typeface="Times New Roman" panose="02020603050405020304" pitchFamily="18" charset="0"/>
                <a:ea typeface="微软雅黑" charset="0"/>
                <a:cs typeface="Times New Roman" panose="02020603050405020304" pitchFamily="18" charset="0"/>
                <a:sym typeface="+mn-ea"/>
              </a:rPr>
              <a:t>Red is the confidence ellipse drawn based on the variance-covariance from the FIM (Fisher Information Matrix).</a:t>
            </a:r>
            <a:endParaRPr lang="zh-CN" altLang="en-US" dirty="0">
              <a:solidFill>
                <a:srgbClr val="002060"/>
              </a:solidFill>
              <a:latin typeface="Times New Roman" panose="02020603050405020304" pitchFamily="18" charset="0"/>
              <a:ea typeface="微软雅黑" charset="0"/>
              <a:cs typeface="Times New Roman" panose="02020603050405020304" pitchFamily="18" charset="0"/>
              <a:sym typeface="Arial" panose="020B0604020202020204"/>
            </a:endParaRPr>
          </a:p>
        </p:txBody>
      </p:sp>
      <p:sp>
        <p:nvSpPr>
          <p:cNvPr id="6" name="文本框 5">
            <a:extLst>
              <a:ext uri="{FF2B5EF4-FFF2-40B4-BE49-F238E27FC236}">
                <a16:creationId xmlns:a16="http://schemas.microsoft.com/office/drawing/2014/main" id="{A94AD3D3-AF6A-631B-469F-D7F87DE2FB89}"/>
              </a:ext>
            </a:extLst>
          </p:cNvPr>
          <p:cNvSpPr txBox="1"/>
          <p:nvPr/>
        </p:nvSpPr>
        <p:spPr>
          <a:xfrm>
            <a:off x="8787088" y="6285560"/>
            <a:ext cx="3257376" cy="286053"/>
          </a:xfrm>
          <a:prstGeom prst="rect">
            <a:avLst/>
          </a:prstGeom>
          <a:noFill/>
        </p:spPr>
        <p:txBody>
          <a:bodyPr wrap="square">
            <a:spAutoFit/>
          </a:bodyPr>
          <a:lstStyle/>
          <a:p>
            <a:pPr algn="l"/>
            <a:r>
              <a:rPr lang="en-US" altLang="zh-CN" sz="1200" b="0" i="1" dirty="0">
                <a:effectLst/>
                <a:highlight>
                  <a:srgbClr val="FFFFFF"/>
                </a:highlight>
                <a:latin typeface="+mj-ea"/>
                <a:ea typeface="+mj-ea"/>
              </a:rPr>
              <a:t>S-J Huang, et al., JCAP 08 (2023) 003</a:t>
            </a:r>
          </a:p>
        </p:txBody>
      </p:sp>
      <p:sp>
        <p:nvSpPr>
          <p:cNvPr id="7" name="Rectangle 22">
            <a:extLst>
              <a:ext uri="{FF2B5EF4-FFF2-40B4-BE49-F238E27FC236}">
                <a16:creationId xmlns:a16="http://schemas.microsoft.com/office/drawing/2014/main" id="{ADE585DA-F7AC-9489-54A4-6E95810CF8F0}"/>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MBHB with strong lensing</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A15D5BC-C2D1-C216-508E-1A7C9675EE18}"/>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739D3076-3F10-DCE5-E43C-39158A88C9EC}"/>
              </a:ext>
            </a:extLst>
          </p:cNvPr>
          <p:cNvSpPr>
            <a:spLocks noGrp="1"/>
          </p:cNvSpPr>
          <p:nvPr>
            <p:ph type="sldNum" sz="quarter" idx="4"/>
          </p:nvPr>
        </p:nvSpPr>
        <p:spPr/>
        <p:txBody>
          <a:bodyPr/>
          <a:lstStyle/>
          <a:p>
            <a:fld id="{4BA32DA1-F83B-48DB-85DE-1E150E3E69DB}" type="slidenum">
              <a:rPr lang="zh-CN" altLang="en-US" smtClean="0"/>
              <a:t>2</a:t>
            </a:fld>
            <a:endParaRPr lang="zh-CN" altLang="en-US"/>
          </a:p>
        </p:txBody>
      </p:sp>
      <p:pic>
        <p:nvPicPr>
          <p:cNvPr id="6" name="图片 5">
            <a:extLst>
              <a:ext uri="{FF2B5EF4-FFF2-40B4-BE49-F238E27FC236}">
                <a16:creationId xmlns:a16="http://schemas.microsoft.com/office/drawing/2014/main" id="{0CA428BD-E843-F0BE-C3CA-FF3EB1997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8F3D785D-C5A0-5FA6-B3B9-7F953FB2AA5E}"/>
              </a:ext>
            </a:extLst>
          </p:cNvPr>
          <p:cNvSpPr txBox="1"/>
          <p:nvPr/>
        </p:nvSpPr>
        <p:spPr>
          <a:xfrm>
            <a:off x="0" y="6571278"/>
            <a:ext cx="5974777" cy="276999"/>
          </a:xfrm>
          <a:prstGeom prst="rect">
            <a:avLst/>
          </a:prstGeom>
          <a:noFill/>
        </p:spPr>
        <p:txBody>
          <a:bodyPr wrap="none" rtlCol="0">
            <a:spAutoFit/>
          </a:bodyPr>
          <a:lstStyle/>
          <a:p>
            <a:r>
              <a:rPr lang="en-US" altLang="zh-CN" sz="1200" i="1" dirty="0" err="1">
                <a:solidFill>
                  <a:srgbClr val="FFFF00"/>
                </a:solidFill>
                <a:latin typeface="+mj-ea"/>
                <a:ea typeface="+mj-ea"/>
                <a:cs typeface="Times New Roman" panose="02020603050405020304" pitchFamily="18" charset="0"/>
              </a:rPr>
              <a:t>Branchesi</a:t>
            </a:r>
            <a:r>
              <a:rPr lang="en-US" altLang="zh-CN" sz="1200" i="1" dirty="0">
                <a:solidFill>
                  <a:srgbClr val="FFFF00"/>
                </a:solidFill>
                <a:latin typeface="+mj-ea"/>
                <a:ea typeface="+mj-ea"/>
                <a:cs typeface="Times New Roman" panose="02020603050405020304" pitchFamily="18" charset="0"/>
              </a:rPr>
              <a:t>, M. (2023). Springer Proceedings in Physics, vol 287. Springer, Cham. </a:t>
            </a:r>
            <a:endParaRPr lang="zh-CN" altLang="en-US" sz="1200" i="1" dirty="0">
              <a:solidFill>
                <a:srgbClr val="FFFF00"/>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42267382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32"/>
          <p:cNvSpPr txBox="1">
            <a:spLocks noChangeArrowheads="1"/>
          </p:cNvSpPr>
          <p:nvPr/>
        </p:nvSpPr>
        <p:spPr bwMode="auto">
          <a:xfrm>
            <a:off x="2472683" y="60540"/>
            <a:ext cx="184731"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90204" pitchFamily="34" charset="0"/>
              </a:defRPr>
            </a:lvl2pPr>
            <a:lvl3pPr marL="1143000" indent="-228600">
              <a:spcBef>
                <a:spcPct val="20000"/>
              </a:spcBef>
              <a:buClr>
                <a:schemeClr val="accent2"/>
              </a:buClr>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defTabSz="1137900">
              <a:spcBef>
                <a:spcPct val="0"/>
              </a:spcBef>
              <a:buClrTx/>
              <a:buNone/>
            </a:pPr>
            <a:endParaRPr lang="zh-CN" altLang="zh-CN" sz="2241" b="0" dirty="0">
              <a:solidFill>
                <a:srgbClr val="000066"/>
              </a:solidFill>
              <a:latin typeface="Times New Roman" panose="02020603050405020304" pitchFamily="18" charset="0"/>
              <a:ea typeface="宋体" panose="02010600030101010101" pitchFamily="2" charset="-122"/>
            </a:endParaRPr>
          </a:p>
        </p:txBody>
      </p:sp>
      <p:sp>
        <p:nvSpPr>
          <p:cNvPr id="4" name="矩形 15">
            <a:extLst>
              <a:ext uri="{FF2B5EF4-FFF2-40B4-BE49-F238E27FC236}">
                <a16:creationId xmlns:a16="http://schemas.microsoft.com/office/drawing/2014/main" id="{2BEE3116-B92E-B94A-BFF0-D56C7128DA36}"/>
              </a:ext>
            </a:extLst>
          </p:cNvPr>
          <p:cNvSpPr/>
          <p:nvPr/>
        </p:nvSpPr>
        <p:spPr>
          <a:xfrm>
            <a:off x="75465" y="1188796"/>
            <a:ext cx="5018612"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Multi-messenger detection</a:t>
            </a:r>
            <a:endParaRPr lang="zh-CN" altLang="en-US" sz="2539" dirty="0">
              <a:solidFill>
                <a:srgbClr val="002060"/>
              </a:solidFill>
              <a:latin typeface="Times New Roman" panose="02020603050405020304" pitchFamily="18" charset="0"/>
              <a:cs typeface="Times New Roman" panose="02020603050405020304" pitchFamily="18" charset="0"/>
            </a:endParaRPr>
          </a:p>
        </p:txBody>
      </p:sp>
      <p:sp>
        <p:nvSpPr>
          <p:cNvPr id="5" name="矩形 10">
            <a:extLst>
              <a:ext uri="{FF2B5EF4-FFF2-40B4-BE49-F238E27FC236}">
                <a16:creationId xmlns:a16="http://schemas.microsoft.com/office/drawing/2014/main" id="{85FF0F3E-0888-A240-B2F0-C9718EAA4F24}"/>
              </a:ext>
            </a:extLst>
          </p:cNvPr>
          <p:cNvSpPr/>
          <p:nvPr/>
        </p:nvSpPr>
        <p:spPr>
          <a:xfrm>
            <a:off x="233541" y="1794355"/>
            <a:ext cx="4686801" cy="3026770"/>
          </a:xfrm>
          <a:prstGeom prst="rect">
            <a:avLst/>
          </a:prstGeom>
          <a:ln>
            <a:noFill/>
          </a:ln>
        </p:spPr>
        <p:txBody>
          <a:bodyPr wrap="square" lIns="80561" tIns="40281" rIns="80561" bIns="40281">
            <a:spAutoFit/>
          </a:bodyPr>
          <a:lstStyle/>
          <a:p>
            <a:pPr marL="342900" indent="-342900" defTabSz="829269">
              <a:lnSpc>
                <a:spcPct val="20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Combine with </a:t>
            </a:r>
            <a:r>
              <a:rPr lang="en-US" altLang="zh-CN" sz="1974" dirty="0" err="1">
                <a:solidFill>
                  <a:srgbClr val="002060"/>
                </a:solidFill>
                <a:latin typeface="Times New Roman" panose="02020603050405020304" pitchFamily="18" charset="0"/>
                <a:cs typeface="Times New Roman" panose="02020603050405020304" pitchFamily="18" charset="0"/>
              </a:rPr>
              <a:t>Gaia+ZTF</a:t>
            </a:r>
            <a:r>
              <a:rPr lang="zh-CN" altLang="en-US" sz="1974" dirty="0">
                <a:solidFill>
                  <a:srgbClr val="002060"/>
                </a:solidFill>
                <a:latin typeface="Times New Roman" panose="02020603050405020304" pitchFamily="18" charset="0"/>
                <a:cs typeface="Times New Roman" panose="02020603050405020304" pitchFamily="18" charset="0"/>
              </a:rPr>
              <a:t> </a:t>
            </a:r>
            <a:r>
              <a:rPr lang="en-US" altLang="zh-CN" sz="1974" dirty="0">
                <a:solidFill>
                  <a:srgbClr val="002060"/>
                </a:solidFill>
                <a:latin typeface="Times New Roman" panose="02020603050405020304" pitchFamily="18" charset="0"/>
                <a:cs typeface="Times New Roman" panose="02020603050405020304" pitchFamily="18" charset="0"/>
              </a:rPr>
              <a:t>measurements</a:t>
            </a:r>
          </a:p>
          <a:p>
            <a:pPr marL="342900" indent="-342900" defTabSz="829269">
              <a:lnSpc>
                <a:spcPct val="20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To detect new double white dwarf (DWD)</a:t>
            </a:r>
          </a:p>
          <a:p>
            <a:pPr marL="342900" indent="-342900" defTabSz="829269">
              <a:lnSpc>
                <a:spcPct val="20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Find 400+</a:t>
            </a:r>
            <a:r>
              <a:rPr lang="zh-CN" altLang="en-US" sz="1974" dirty="0">
                <a:solidFill>
                  <a:srgbClr val="002060"/>
                </a:solidFill>
                <a:latin typeface="Times New Roman" panose="02020603050405020304" pitchFamily="18" charset="0"/>
                <a:cs typeface="Times New Roman" panose="02020603050405020304" pitchFamily="18" charset="0"/>
              </a:rPr>
              <a:t> </a:t>
            </a:r>
            <a:r>
              <a:rPr lang="en-US" altLang="zh-CN" sz="1974" dirty="0">
                <a:solidFill>
                  <a:srgbClr val="002060"/>
                </a:solidFill>
                <a:latin typeface="Times New Roman" panose="02020603050405020304" pitchFamily="18" charset="0"/>
                <a:cs typeface="Times New Roman" panose="02020603050405020304" pitchFamily="18" charset="0"/>
              </a:rPr>
              <a:t>DWDs</a:t>
            </a:r>
          </a:p>
          <a:p>
            <a:pPr marL="342900" indent="-342900" defTabSz="829269">
              <a:lnSpc>
                <a:spcPct val="20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Obtain 2 (6) new potential GW candidates for </a:t>
            </a:r>
            <a:r>
              <a:rPr lang="en-US" altLang="zh-CN" sz="1974" dirty="0" err="1">
                <a:solidFill>
                  <a:srgbClr val="002060"/>
                </a:solidFill>
                <a:latin typeface="Times New Roman" panose="02020603050405020304" pitchFamily="18" charset="0"/>
                <a:cs typeface="Times New Roman" panose="02020603050405020304" pitchFamily="18" charset="0"/>
              </a:rPr>
              <a:t>TianQin</a:t>
            </a:r>
            <a:r>
              <a:rPr lang="en-US" altLang="zh-CN" sz="1974" dirty="0">
                <a:solidFill>
                  <a:srgbClr val="002060"/>
                </a:solidFill>
                <a:latin typeface="Times New Roman" panose="02020603050405020304" pitchFamily="18" charset="0"/>
                <a:cs typeface="Times New Roman" panose="02020603050405020304" pitchFamily="18" charset="0"/>
              </a:rPr>
              <a:t> (LISA)</a:t>
            </a:r>
            <a:endParaRPr lang="zh-CN" altLang="en-US" sz="1974" dirty="0">
              <a:solidFill>
                <a:srgbClr val="00206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4C4C526-B5EE-C998-2A3E-E255B8B8A792}"/>
              </a:ext>
            </a:extLst>
          </p:cNvPr>
          <p:cNvSpPr txBox="1"/>
          <p:nvPr/>
        </p:nvSpPr>
        <p:spPr>
          <a:xfrm>
            <a:off x="75465" y="6324292"/>
            <a:ext cx="3963135" cy="276999"/>
          </a:xfrm>
          <a:prstGeom prst="rect">
            <a:avLst/>
          </a:prstGeom>
          <a:noFill/>
        </p:spPr>
        <p:txBody>
          <a:bodyPr wrap="square">
            <a:spAutoFit/>
          </a:bodyPr>
          <a:lstStyle/>
          <a:p>
            <a:r>
              <a:rPr lang="en-US" altLang="zh-CN" sz="1200" i="1" dirty="0">
                <a:latin typeface="+mj-ea"/>
                <a:ea typeface="+mj-ea"/>
              </a:rPr>
              <a:t>Ren, et al. ApJSS.264,2,39(2023) [2302.02802]</a:t>
            </a:r>
            <a:endParaRPr lang="zh-CN" altLang="en-US" sz="1200" i="1" dirty="0">
              <a:latin typeface="+mj-ea"/>
              <a:ea typeface="+mj-ea"/>
            </a:endParaRPr>
          </a:p>
        </p:txBody>
      </p:sp>
      <p:pic>
        <p:nvPicPr>
          <p:cNvPr id="10" name="图片 9">
            <a:extLst>
              <a:ext uri="{FF2B5EF4-FFF2-40B4-BE49-F238E27FC236}">
                <a16:creationId xmlns:a16="http://schemas.microsoft.com/office/drawing/2014/main" id="{4C239F8F-50A1-3EAB-5039-AED43159AE25}"/>
              </a:ext>
            </a:extLst>
          </p:cNvPr>
          <p:cNvPicPr>
            <a:picLocks noChangeAspect="1"/>
          </p:cNvPicPr>
          <p:nvPr/>
        </p:nvPicPr>
        <p:blipFill>
          <a:blip r:embed="rId3"/>
          <a:stretch>
            <a:fillRect/>
          </a:stretch>
        </p:blipFill>
        <p:spPr>
          <a:xfrm>
            <a:off x="5094077" y="1157952"/>
            <a:ext cx="6688205" cy="5401905"/>
          </a:xfrm>
          <a:prstGeom prst="rect">
            <a:avLst/>
          </a:prstGeom>
        </p:spPr>
      </p:pic>
      <p:sp>
        <p:nvSpPr>
          <p:cNvPr id="11" name="Rectangle 22">
            <a:extLst>
              <a:ext uri="{FF2B5EF4-FFF2-40B4-BE49-F238E27FC236}">
                <a16:creationId xmlns:a16="http://schemas.microsoft.com/office/drawing/2014/main" id="{3F0ADC06-E52E-9D5E-DAE6-53833D8A0EC7}"/>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 Galactic Compact Binaries</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28501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8764F1E-EA00-DEFE-BEC7-5C3F35AC619A}"/>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A5219277-69D2-2ECD-A8FD-CE5AC96B2320}"/>
              </a:ext>
            </a:extLst>
          </p:cNvPr>
          <p:cNvSpPr>
            <a:spLocks noGrp="1"/>
          </p:cNvSpPr>
          <p:nvPr>
            <p:ph type="sldNum" sz="quarter" idx="4"/>
          </p:nvPr>
        </p:nvSpPr>
        <p:spPr/>
        <p:txBody>
          <a:bodyPr/>
          <a:lstStyle/>
          <a:p>
            <a:fld id="{4BA32DA1-F83B-48DB-85DE-1E150E3E69DB}" type="slidenum">
              <a:rPr lang="zh-CN" altLang="en-US" smtClean="0"/>
              <a:t>21</a:t>
            </a:fld>
            <a:endParaRPr lang="zh-CN" altLang="en-US"/>
          </a:p>
        </p:txBody>
      </p:sp>
      <p:sp>
        <p:nvSpPr>
          <p:cNvPr id="4" name="Rectangle 22">
            <a:extLst>
              <a:ext uri="{FF2B5EF4-FFF2-40B4-BE49-F238E27FC236}">
                <a16:creationId xmlns:a16="http://schemas.microsoft.com/office/drawing/2014/main" id="{1EBD131B-79DD-502D-4CFF-CE4F10C2DE24}"/>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 Quasi-Periodic Eruptions</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E59F38BE-ED56-E8DB-6730-30DD61FDDDE7}"/>
              </a:ext>
            </a:extLst>
          </p:cNvPr>
          <p:cNvPicPr>
            <a:picLocks noChangeAspect="1"/>
          </p:cNvPicPr>
          <p:nvPr/>
        </p:nvPicPr>
        <p:blipFill>
          <a:blip r:embed="rId3"/>
          <a:stretch>
            <a:fillRect/>
          </a:stretch>
        </p:blipFill>
        <p:spPr>
          <a:xfrm>
            <a:off x="238066" y="2142625"/>
            <a:ext cx="5131975" cy="3677728"/>
          </a:xfrm>
          <a:prstGeom prst="rect">
            <a:avLst/>
          </a:prstGeom>
        </p:spPr>
      </p:pic>
      <p:pic>
        <p:nvPicPr>
          <p:cNvPr id="8" name="图片 7">
            <a:extLst>
              <a:ext uri="{FF2B5EF4-FFF2-40B4-BE49-F238E27FC236}">
                <a16:creationId xmlns:a16="http://schemas.microsoft.com/office/drawing/2014/main" id="{FBAC8E97-2B85-C956-33DD-4CBCA239770A}"/>
              </a:ext>
            </a:extLst>
          </p:cNvPr>
          <p:cNvPicPr>
            <a:picLocks noChangeAspect="1"/>
          </p:cNvPicPr>
          <p:nvPr/>
        </p:nvPicPr>
        <p:blipFill>
          <a:blip r:embed="rId4"/>
          <a:stretch>
            <a:fillRect/>
          </a:stretch>
        </p:blipFill>
        <p:spPr>
          <a:xfrm>
            <a:off x="6415106" y="1950268"/>
            <a:ext cx="5538828" cy="4062442"/>
          </a:xfrm>
          <a:prstGeom prst="rect">
            <a:avLst/>
          </a:prstGeom>
        </p:spPr>
      </p:pic>
      <p:sp>
        <p:nvSpPr>
          <p:cNvPr id="9" name="矩形 15">
            <a:extLst>
              <a:ext uri="{FF2B5EF4-FFF2-40B4-BE49-F238E27FC236}">
                <a16:creationId xmlns:a16="http://schemas.microsoft.com/office/drawing/2014/main" id="{D82A352A-A289-717A-6B2C-949B64A7786C}"/>
              </a:ext>
            </a:extLst>
          </p:cNvPr>
          <p:cNvSpPr/>
          <p:nvPr/>
        </p:nvSpPr>
        <p:spPr>
          <a:xfrm>
            <a:off x="75464" y="1188796"/>
            <a:ext cx="6339641"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a:t>
            </a:r>
            <a:r>
              <a:rPr lang="en-US" altLang="zh-CN" sz="2539" dirty="0" err="1">
                <a:solidFill>
                  <a:srgbClr val="002060"/>
                </a:solidFill>
                <a:latin typeface="Times New Roman" panose="02020603050405020304" pitchFamily="18" charset="0"/>
                <a:cs typeface="Times New Roman" panose="02020603050405020304" pitchFamily="18" charset="0"/>
              </a:rPr>
              <a:t>TianQin’s</a:t>
            </a:r>
            <a:r>
              <a:rPr lang="en-US" altLang="zh-CN" sz="2539" dirty="0">
                <a:solidFill>
                  <a:srgbClr val="002060"/>
                </a:solidFill>
                <a:latin typeface="Times New Roman" panose="02020603050405020304" pitchFamily="18" charset="0"/>
                <a:cs typeface="Times New Roman" panose="02020603050405020304" pitchFamily="18" charset="0"/>
              </a:rPr>
              <a:t> detection capability for QPE</a:t>
            </a:r>
            <a:endParaRPr lang="zh-CN" altLang="en-US" sz="2539"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3BD0F60-5586-428A-587B-DFE57729A7C8}"/>
                  </a:ext>
                </a:extLst>
              </p:cNvPr>
              <p:cNvSpPr txBox="1"/>
              <p:nvPr/>
            </p:nvSpPr>
            <p:spPr>
              <a:xfrm>
                <a:off x="5776895" y="5971448"/>
                <a:ext cx="5979675" cy="646331"/>
              </a:xfrm>
              <a:prstGeom prst="rect">
                <a:avLst/>
              </a:prstGeom>
              <a:noFill/>
            </p:spPr>
            <p:txBody>
              <a:bodyPr wrap="square">
                <a:spAutoFit/>
              </a:bodyPr>
              <a:lstStyle/>
              <a:p>
                <a:r>
                  <a:rPr lang="en-US" altLang="zh-CN" dirty="0"/>
                  <a:t>Worst case: </a:t>
                </a:r>
                <a:r>
                  <a:rPr lang="zh-CN" altLang="en-US" dirty="0"/>
                  <a:t>achieve a measurement accuracy of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oMath>
                </a14:m>
                <a:endParaRPr lang="en-US" altLang="zh-CN" b="0" dirty="0"/>
              </a:p>
              <a:p>
                <a:r>
                  <a:rPr lang="en-US" altLang="zh-CN" dirty="0"/>
                  <a:t>Optimistic case: </a:t>
                </a:r>
                <a:r>
                  <a:rPr lang="zh-CN" altLang="en-US" dirty="0"/>
                  <a:t>accuracy of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−7</m:t>
                        </m:r>
                      </m:sup>
                    </m:sSup>
                  </m:oMath>
                </a14:m>
                <a:r>
                  <a:rPr lang="en-US" altLang="zh-CN" dirty="0"/>
                  <a:t>.</a:t>
                </a:r>
                <a:endParaRPr lang="zh-CN" altLang="en-US" dirty="0"/>
              </a:p>
            </p:txBody>
          </p:sp>
        </mc:Choice>
        <mc:Fallback xmlns="">
          <p:sp>
            <p:nvSpPr>
              <p:cNvPr id="11" name="文本框 10">
                <a:extLst>
                  <a:ext uri="{FF2B5EF4-FFF2-40B4-BE49-F238E27FC236}">
                    <a16:creationId xmlns:a16="http://schemas.microsoft.com/office/drawing/2014/main" id="{33BD0F60-5586-428A-587B-DFE57729A7C8}"/>
                  </a:ext>
                </a:extLst>
              </p:cNvPr>
              <p:cNvSpPr txBox="1">
                <a:spLocks noRot="1" noChangeAspect="1" noMove="1" noResize="1" noEditPoints="1" noAdjustHandles="1" noChangeArrowheads="1" noChangeShapeType="1" noTextEdit="1"/>
              </p:cNvSpPr>
              <p:nvPr/>
            </p:nvSpPr>
            <p:spPr>
              <a:xfrm>
                <a:off x="5776895" y="5971448"/>
                <a:ext cx="5979675" cy="646331"/>
              </a:xfrm>
              <a:prstGeom prst="rect">
                <a:avLst/>
              </a:prstGeom>
              <a:blipFill>
                <a:blip r:embed="rId5"/>
                <a:stretch>
                  <a:fillRect l="-917" t="-5660" b="-14151"/>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ADCF1028-9ACF-8E90-30BA-83609BA41131}"/>
              </a:ext>
            </a:extLst>
          </p:cNvPr>
          <p:cNvSpPr txBox="1"/>
          <p:nvPr/>
        </p:nvSpPr>
        <p:spPr>
          <a:xfrm>
            <a:off x="209839" y="6185225"/>
            <a:ext cx="3061928" cy="276999"/>
          </a:xfrm>
          <a:prstGeom prst="rect">
            <a:avLst/>
          </a:prstGeom>
          <a:noFill/>
        </p:spPr>
        <p:txBody>
          <a:bodyPr wrap="none" rtlCol="0">
            <a:spAutoFit/>
          </a:bodyPr>
          <a:lstStyle/>
          <a:p>
            <a:r>
              <a:rPr lang="en-US" altLang="zh-CN" sz="1200" i="1" dirty="0">
                <a:latin typeface="+mj-ea"/>
                <a:ea typeface="+mj-ea"/>
              </a:rPr>
              <a:t>C. Ye, et al., MNRAS.527,2,2756() (2023)</a:t>
            </a:r>
            <a:endParaRPr lang="zh-CN" altLang="en-US" sz="1200" i="1" dirty="0">
              <a:latin typeface="+mj-ea"/>
              <a:ea typeface="+mj-ea"/>
            </a:endParaRPr>
          </a:p>
        </p:txBody>
      </p:sp>
    </p:spTree>
    <p:extLst>
      <p:ext uri="{BB962C8B-B14F-4D97-AF65-F5344CB8AC3E}">
        <p14:creationId xmlns:p14="http://schemas.microsoft.com/office/powerpoint/2010/main" val="42472528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p:cNvSpPr txBox="1"/>
              <p:nvPr/>
            </p:nvSpPr>
            <p:spPr>
              <a:xfrm>
                <a:off x="407882" y="1592439"/>
                <a:ext cx="11636582" cy="4411785"/>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TianQin, a future space-based GW detector set to launch in the mid-2030s.</a:t>
                </a:r>
              </a:p>
              <a:p>
                <a:pPr marL="342900" indent="-342900">
                  <a:lnSpc>
                    <a:spcPct val="200000"/>
                  </a:lnSpc>
                  <a:buFont typeface="Wingdings" panose="05000000000000000000" pitchFamily="2" charset="2"/>
                  <a:buChar char="Ø"/>
                </a:pPr>
                <a:r>
                  <a:rPr lang="en-US" altLang="zh-CN"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TianQin</a:t>
                </a: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can do a real-time data analysis for MBHB.</a:t>
                </a:r>
              </a:p>
              <a:p>
                <a:pPr marL="342900" indent="-342900">
                  <a:lnSpc>
                    <a:spcPct val="200000"/>
                  </a:lnSpc>
                  <a:buFont typeface="Wingdings" panose="05000000000000000000" pitchFamily="2" charset="2"/>
                  <a:buChar char="Ø"/>
                </a:pP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Real-time GW detection by </a:t>
                </a:r>
                <a:r>
                  <a:rPr lang="en-US" altLang="zh-CN"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TianQin</a:t>
                </a: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will facilitate EM follow-up of MBHB mergers.</a:t>
                </a:r>
              </a:p>
              <a:p>
                <a:pPr marL="342900" indent="-342900">
                  <a:lnSpc>
                    <a:spcPct val="200000"/>
                  </a:lnSpc>
                  <a:buFont typeface="Wingdings" panose="05000000000000000000" pitchFamily="2" charset="2"/>
                  <a:buChar char="Ø"/>
                </a:pP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With </a:t>
                </a:r>
                <a:r>
                  <a:rPr lang="en-US" altLang="zh-CN" sz="2400" dirty="0">
                    <a:latin typeface="Times New Roman" panose="02020603050405020304" pitchFamily="18" charset="0"/>
                    <a:ea typeface="Microsoft YaHei" panose="020B0503020204020204" pitchFamily="34" charset="-122"/>
                    <a:cs typeface="Times New Roman" panose="02020603050405020304" pitchFamily="18" charset="0"/>
                  </a:rPr>
                  <a:t>EM</a:t>
                </a: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counterpart or redshift of the catalogue, </a:t>
                </a:r>
                <a:r>
                  <a:rPr lang="en-US" altLang="zh-CN"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TianQin</a:t>
                </a: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can constrain </a:t>
                </a:r>
                <a14:m>
                  <m:oMath xmlns:m="http://schemas.openxmlformats.org/officeDocument/2006/math">
                    <m:sSub>
                      <m:sSubPr>
                        <m:ctrlPr>
                          <a:rPr lang="en-US" altLang="zh-CN" sz="2400" b="0" i="1" smtClean="0">
                            <a:solidFill>
                              <a:schemeClr val="tx1"/>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2400" b="0" i="1" smtClean="0">
                            <a:solidFill>
                              <a:schemeClr val="tx1"/>
                            </a:solidFill>
                            <a:latin typeface="Cambria Math" panose="02040503050406030204" pitchFamily="18" charset="0"/>
                            <a:ea typeface="Microsoft YaHei" panose="020B0503020204020204" pitchFamily="34" charset="-122"/>
                            <a:cs typeface="Times New Roman" panose="02020603050405020304" pitchFamily="18" charset="0"/>
                          </a:rPr>
                          <m:t>𝐻</m:t>
                        </m:r>
                      </m:e>
                      <m:sub>
                        <m:r>
                          <a:rPr lang="en-US" altLang="zh-CN" sz="2400" b="0" i="1" smtClean="0">
                            <a:solidFill>
                              <a:schemeClr val="tx1"/>
                            </a:solidFill>
                            <a:latin typeface="Cambria Math" panose="02040503050406030204" pitchFamily="18" charset="0"/>
                            <a:ea typeface="Microsoft YaHei" panose="020B0503020204020204" pitchFamily="34" charset="-122"/>
                            <a:cs typeface="Times New Roman" panose="02020603050405020304" pitchFamily="18" charset="0"/>
                          </a:rPr>
                          <m:t>0</m:t>
                        </m:r>
                      </m:sub>
                    </m:sSub>
                  </m:oMath>
                </a14:m>
                <a:r>
                  <a:rPr lang="zh-CN" alt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to 1%. </a:t>
                </a:r>
              </a:p>
              <a:p>
                <a:pPr marL="342900" indent="-342900">
                  <a:lnSpc>
                    <a:spcPct val="200000"/>
                  </a:lnSpc>
                  <a:buFont typeface="Wingdings" panose="05000000000000000000" pitchFamily="2" charset="2"/>
                  <a:buChar char="Ø"/>
                </a:pPr>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One strong lensed GW event with redshift of lens, can also be used to determine </a:t>
                </a:r>
                <a14:m>
                  <m:oMath xmlns:m="http://schemas.openxmlformats.org/officeDocument/2006/math">
                    <m:sSub>
                      <m:sSubPr>
                        <m:ctrlPr>
                          <a:rPr lang="en-US" altLang="zh-CN" sz="2400" b="0" i="1" smtClean="0">
                            <a:solidFill>
                              <a:schemeClr val="tx1"/>
                            </a:solidFill>
                            <a:latin typeface="Cambria Math" panose="02040503050406030204" pitchFamily="18" charset="0"/>
                            <a:ea typeface="Microsoft YaHei" panose="020B0503020204020204" pitchFamily="34" charset="-122"/>
                            <a:cs typeface="Times New Roman" panose="02020603050405020304" pitchFamily="18" charset="0"/>
                          </a:rPr>
                        </m:ctrlPr>
                      </m:sSubPr>
                      <m:e>
                        <m:r>
                          <a:rPr lang="en-US" altLang="zh-CN" sz="2400" b="0" i="1" smtClean="0">
                            <a:solidFill>
                              <a:schemeClr val="tx1"/>
                            </a:solidFill>
                            <a:latin typeface="Cambria Math" panose="02040503050406030204" pitchFamily="18" charset="0"/>
                            <a:ea typeface="Microsoft YaHei" panose="020B0503020204020204" pitchFamily="34" charset="-122"/>
                            <a:cs typeface="Times New Roman" panose="02020603050405020304" pitchFamily="18" charset="0"/>
                          </a:rPr>
                          <m:t>𝐻</m:t>
                        </m:r>
                      </m:e>
                      <m:sub>
                        <m:r>
                          <a:rPr lang="en-US" altLang="zh-CN" sz="2400" b="0" i="1" smtClean="0">
                            <a:solidFill>
                              <a:schemeClr val="tx1"/>
                            </a:solidFill>
                            <a:latin typeface="Cambria Math" panose="02040503050406030204" pitchFamily="18" charset="0"/>
                            <a:ea typeface="Microsoft YaHei" panose="020B0503020204020204" pitchFamily="34" charset="-122"/>
                            <a:cs typeface="Times New Roman" panose="02020603050405020304" pitchFamily="18" charset="0"/>
                          </a:rPr>
                          <m:t>0</m:t>
                        </m:r>
                      </m:sub>
                    </m:sSub>
                  </m:oMath>
                </a14:m>
                <a:r>
                  <a:rPr lang="en-US" altLang="zh-CN"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to 1%.</a:t>
                </a:r>
              </a:p>
              <a:p>
                <a:pPr marL="342900" indent="-342900">
                  <a:lnSpc>
                    <a:spcPct val="200000"/>
                  </a:lnSpc>
                  <a:buFont typeface="Wingdings" panose="05000000000000000000" pitchFamily="2" charset="2"/>
                  <a:buChar char="Ø"/>
                </a:pPr>
                <a:r>
                  <a:rPr lang="en-US" altLang="zh-CN" sz="2400" dirty="0">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Microsoft YaHei" panose="020B0503020204020204" pitchFamily="34" charset="-122"/>
                    <a:cs typeface="Times New Roman" panose="02020603050405020304" pitchFamily="18" charset="0"/>
                  </a:rPr>
                  <a:t>…</a:t>
                </a:r>
                <a:endParaRPr lang="zh-CN" alt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07882" y="1592439"/>
                <a:ext cx="11636582" cy="4411785"/>
              </a:xfrm>
              <a:prstGeom prst="rect">
                <a:avLst/>
              </a:prstGeom>
              <a:blipFill>
                <a:blip r:embed="rId3"/>
                <a:stretch>
                  <a:fillRect l="-733" r="-524" b="-2210"/>
                </a:stretch>
              </a:blipFill>
            </p:spPr>
            <p:txBody>
              <a:bodyPr/>
              <a:lstStyle/>
              <a:p>
                <a:r>
                  <a:rPr lang="zh-CN" altLang="en-US">
                    <a:noFill/>
                  </a:rPr>
                  <a:t> </a:t>
                </a:r>
              </a:p>
            </p:txBody>
          </p:sp>
        </mc:Fallback>
      </mc:AlternateContent>
      <p:sp>
        <p:nvSpPr>
          <p:cNvPr id="10" name="日期占位符 9"/>
          <p:cNvSpPr>
            <a:spLocks noGrp="1"/>
          </p:cNvSpPr>
          <p:nvPr>
            <p:ph type="dt" sz="half" idx="2"/>
          </p:nvPr>
        </p:nvSpPr>
        <p:spPr/>
        <p:txBody>
          <a:bodyPr/>
          <a:lstStyle/>
          <a:p>
            <a:fld id="{963ECA1A-2DC4-4C79-AF0B-DEECB04BEF5F}" type="datetime1">
              <a:rPr lang="zh-CN" altLang="en-US" smtClean="0"/>
              <a:t>2024/7/11</a:t>
            </a:fld>
            <a:endParaRPr lang="zh-CN" altLang="en-US"/>
          </a:p>
        </p:txBody>
      </p:sp>
      <p:sp>
        <p:nvSpPr>
          <p:cNvPr id="12" name="灯片编号占位符 11"/>
          <p:cNvSpPr>
            <a:spLocks noGrp="1"/>
          </p:cNvSpPr>
          <p:nvPr>
            <p:ph type="sldNum" sz="quarter" idx="4"/>
          </p:nvPr>
        </p:nvSpPr>
        <p:spPr/>
        <p:txBody>
          <a:bodyPr/>
          <a:lstStyle/>
          <a:p>
            <a:fld id="{4BA32DA1-F83B-48DB-85DE-1E150E3E69DB}" type="slidenum">
              <a:rPr lang="zh-CN" altLang="en-US" smtClean="0"/>
              <a:t>22</a:t>
            </a:fld>
            <a:endParaRPr lang="zh-CN" altLang="en-US"/>
          </a:p>
        </p:txBody>
      </p:sp>
      <p:sp>
        <p:nvSpPr>
          <p:cNvPr id="2" name="页脚占位符 7"/>
          <p:cNvSpPr>
            <a:spLocks noGrp="1"/>
          </p:cNvSpPr>
          <p:nvPr>
            <p:ph type="ftr" sz="quarter" idx="4294967295"/>
          </p:nvPr>
        </p:nvSpPr>
        <p:spPr>
          <a:xfrm>
            <a:off x="0" y="6492875"/>
            <a:ext cx="9623425" cy="365125"/>
          </a:xfrm>
          <a:prstGeom prst="rect">
            <a:avLst/>
          </a:prstGeom>
          <a:noFill/>
        </p:spPr>
        <p:txBody>
          <a:bodyPr vert="horz" lIns="91440" tIns="45720" rIns="91440" bIns="45720" rtlCol="0" anchor="ctr" anchorCtr="0"/>
          <a:lstStyle>
            <a:defPPr>
              <a:defRPr lang="en-US"/>
            </a:defPPr>
            <a:lvl1pPr marL="0" algn="ctr" defTabSz="457200" rtl="0" eaLnBrk="1" latinLnBrk="0" hangingPunct="1">
              <a:lnSpc>
                <a:spcPct val="150000"/>
              </a:lnSpc>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a:solidFill>
                  <a:schemeClr val="tx1"/>
                </a:solidFill>
                <a:latin typeface="Times New Roman" panose="02020603050405020304" pitchFamily="18" charset="0"/>
                <a:cs typeface="Times New Roman" panose="02020603050405020304" pitchFamily="18" charset="0"/>
              </a:rPr>
              <a:t>En-Kun Li, Detection of GCB and SGWB with TianQin, @GuangZhou</a:t>
            </a:r>
            <a:endParaRPr lang="zh-CN" altLang="en-US" dirty="0">
              <a:latin typeface="Times New Roman" panose="02020603050405020304" pitchFamily="18" charset="0"/>
            </a:endParaRPr>
          </a:p>
        </p:txBody>
      </p:sp>
      <p:sp>
        <p:nvSpPr>
          <p:cNvPr id="3" name="Rectangle 22">
            <a:extLst>
              <a:ext uri="{FF2B5EF4-FFF2-40B4-BE49-F238E27FC236}">
                <a16:creationId xmlns:a16="http://schemas.microsoft.com/office/drawing/2014/main" id="{02304DDD-77E7-F206-3089-600906E14264}"/>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Summary</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46047" y="2537460"/>
            <a:ext cx="5826881" cy="1198880"/>
          </a:xfrm>
          <a:prstGeom prst="rect">
            <a:avLst/>
          </a:prstGeom>
          <a:noFill/>
        </p:spPr>
        <p:txBody>
          <a:bodyPr wrap="square" rtlCol="0">
            <a:spAutoFit/>
          </a:bodyPr>
          <a:lstStyle/>
          <a:p>
            <a:pPr algn="ctr"/>
            <a:r>
              <a:rPr lang="en-US" altLang="zh-CN" sz="7200" b="1" dirty="0">
                <a:latin typeface="方正舒体" panose="02010601030101010101" pitchFamily="2" charset="-122"/>
                <a:ea typeface="方正舒体" panose="02010601030101010101" pitchFamily="2" charset="-122"/>
              </a:rPr>
              <a:t>Thanks</a:t>
            </a:r>
            <a:r>
              <a:rPr lang="zh-CN" altLang="en-US" sz="7200" b="1" dirty="0">
                <a:latin typeface="方正舒体" panose="02010601030101010101" pitchFamily="2" charset="-122"/>
                <a:ea typeface="方正舒体" panose="02010601030101010101" pitchFamily="2" charset="-122"/>
              </a:rPr>
              <a:t>！</a:t>
            </a:r>
          </a:p>
        </p:txBody>
      </p:sp>
      <p:sp>
        <p:nvSpPr>
          <p:cNvPr id="5" name="日期占位符 4"/>
          <p:cNvSpPr>
            <a:spLocks noGrp="1"/>
          </p:cNvSpPr>
          <p:nvPr>
            <p:ph type="dt" sz="half" idx="2"/>
          </p:nvPr>
        </p:nvSpPr>
        <p:spPr/>
        <p:txBody>
          <a:bodyPr/>
          <a:lstStyle/>
          <a:p>
            <a:fld id="{7C902486-B8FF-4F08-8AA4-FB6D339D1AF0}" type="datetime1">
              <a:rPr lang="zh-CN" altLang="en-US" smtClean="0"/>
              <a:t>2024/7/11</a:t>
            </a:fld>
            <a:endParaRPr lang="zh-CN" altLang="en-US"/>
          </a:p>
        </p:txBody>
      </p:sp>
      <p:sp>
        <p:nvSpPr>
          <p:cNvPr id="7" name="灯片编号占位符 6"/>
          <p:cNvSpPr>
            <a:spLocks noGrp="1"/>
          </p:cNvSpPr>
          <p:nvPr>
            <p:ph type="sldNum" sz="quarter" idx="4"/>
          </p:nvPr>
        </p:nvSpPr>
        <p:spPr/>
        <p:txBody>
          <a:bodyPr/>
          <a:lstStyle/>
          <a:p>
            <a:fld id="{4BA32DA1-F83B-48DB-85DE-1E150E3E69DB}" type="slidenum">
              <a:rPr lang="zh-CN" altLang="en-US" smtClean="0"/>
              <a:t>23</a:t>
            </a:fld>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3C13681-F362-0B08-CAD5-40D7B6A04563}"/>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6444394B-E048-2FAD-18A4-FDE39B6A415C}"/>
              </a:ext>
            </a:extLst>
          </p:cNvPr>
          <p:cNvSpPr>
            <a:spLocks noGrp="1"/>
          </p:cNvSpPr>
          <p:nvPr>
            <p:ph type="sldNum" sz="quarter" idx="4"/>
          </p:nvPr>
        </p:nvSpPr>
        <p:spPr/>
        <p:txBody>
          <a:bodyPr/>
          <a:lstStyle/>
          <a:p>
            <a:fld id="{4BA32DA1-F83B-48DB-85DE-1E150E3E69DB}" type="slidenum">
              <a:rPr lang="zh-CN" altLang="en-US" smtClean="0"/>
              <a:t>24</a:t>
            </a:fld>
            <a:endParaRPr lang="zh-CN" altLang="en-US"/>
          </a:p>
        </p:txBody>
      </p:sp>
      <p:pic>
        <p:nvPicPr>
          <p:cNvPr id="5" name="图片 4">
            <a:extLst>
              <a:ext uri="{FF2B5EF4-FFF2-40B4-BE49-F238E27FC236}">
                <a16:creationId xmlns:a16="http://schemas.microsoft.com/office/drawing/2014/main" id="{E77EAC88-70B8-23B2-D56F-DC3C4A2A085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67674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32"/>
          <p:cNvSpPr txBox="1">
            <a:spLocks noChangeArrowheads="1"/>
          </p:cNvSpPr>
          <p:nvPr/>
        </p:nvSpPr>
        <p:spPr bwMode="auto">
          <a:xfrm>
            <a:off x="2472683" y="60540"/>
            <a:ext cx="184731" cy="4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Arial" panose="020B0604020202090204" pitchFamily="34" charset="0"/>
              </a:defRPr>
            </a:lvl2pPr>
            <a:lvl3pPr marL="1143000" indent="-228600">
              <a:spcBef>
                <a:spcPct val="20000"/>
              </a:spcBef>
              <a:buClr>
                <a:schemeClr val="accent2"/>
              </a:buClr>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defTabSz="1137900">
              <a:spcBef>
                <a:spcPct val="0"/>
              </a:spcBef>
              <a:buClrTx/>
              <a:buNone/>
            </a:pPr>
            <a:endParaRPr lang="zh-CN" altLang="zh-CN" sz="2241" b="0" dirty="0">
              <a:solidFill>
                <a:srgbClr val="000066"/>
              </a:solidFill>
              <a:latin typeface="Times New Roman" panose="02020603050405020304" pitchFamily="18" charset="0"/>
              <a:ea typeface="宋体" panose="02010600030101010101" pitchFamily="2" charset="-122"/>
            </a:endParaRPr>
          </a:p>
        </p:txBody>
      </p:sp>
      <p:sp>
        <p:nvSpPr>
          <p:cNvPr id="4" name="矩形 15">
            <a:extLst>
              <a:ext uri="{FF2B5EF4-FFF2-40B4-BE49-F238E27FC236}">
                <a16:creationId xmlns:a16="http://schemas.microsoft.com/office/drawing/2014/main" id="{2BEE3116-B92E-B94A-BFF0-D56C7128DA36}"/>
              </a:ext>
            </a:extLst>
          </p:cNvPr>
          <p:cNvSpPr/>
          <p:nvPr/>
        </p:nvSpPr>
        <p:spPr>
          <a:xfrm>
            <a:off x="75464" y="1188796"/>
            <a:ext cx="11572249"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dirty="0">
                <a:solidFill>
                  <a:srgbClr val="002060"/>
                </a:solidFill>
                <a:latin typeface="Times New Roman" panose="02020603050405020304" pitchFamily="18" charset="0"/>
                <a:cs typeface="Times New Roman" panose="02020603050405020304" pitchFamily="18" charset="0"/>
              </a:rPr>
              <a:t> Potential multi-messenger source: MBHBs merge in gas-rich environments</a:t>
            </a:r>
            <a:endParaRPr lang="zh-CN" altLang="en-US" sz="2539" dirty="0">
              <a:solidFill>
                <a:srgbClr val="002060"/>
              </a:solidFill>
              <a:latin typeface="Times New Roman" panose="02020603050405020304" pitchFamily="18" charset="0"/>
              <a:cs typeface="Times New Roman" panose="02020603050405020304" pitchFamily="18" charset="0"/>
            </a:endParaRPr>
          </a:p>
        </p:txBody>
      </p:sp>
      <p:sp>
        <p:nvSpPr>
          <p:cNvPr id="5" name="矩形 10">
            <a:extLst>
              <a:ext uri="{FF2B5EF4-FFF2-40B4-BE49-F238E27FC236}">
                <a16:creationId xmlns:a16="http://schemas.microsoft.com/office/drawing/2014/main" id="{85FF0F3E-0888-A240-B2F0-C9718EAA4F24}"/>
              </a:ext>
            </a:extLst>
          </p:cNvPr>
          <p:cNvSpPr/>
          <p:nvPr/>
        </p:nvSpPr>
        <p:spPr>
          <a:xfrm>
            <a:off x="233541" y="1794355"/>
            <a:ext cx="5645500" cy="4128098"/>
          </a:xfrm>
          <a:prstGeom prst="rect">
            <a:avLst/>
          </a:prstGeom>
          <a:ln>
            <a:noFill/>
          </a:ln>
        </p:spPr>
        <p:txBody>
          <a:bodyPr wrap="square" lIns="80561" tIns="40281" rIns="80561" bIns="40281">
            <a:spAutoFit/>
          </a:bodyPr>
          <a:lstStyle/>
          <a:p>
            <a:pPr marL="342900" indent="-342900" defTabSz="829269">
              <a:lnSpc>
                <a:spcPct val="150000"/>
              </a:lnSpc>
              <a:buFont typeface="Wingdings" panose="05000000000000000000" pitchFamily="2" charset="2"/>
              <a:buChar char="Ø"/>
            </a:pPr>
            <a:r>
              <a:rPr lang="en-US" altLang="zh-CN" sz="1974" dirty="0" err="1">
                <a:solidFill>
                  <a:srgbClr val="002060"/>
                </a:solidFill>
                <a:latin typeface="Times New Roman" panose="02020603050405020304" pitchFamily="18" charset="0"/>
                <a:cs typeface="Times New Roman" panose="02020603050405020304" pitchFamily="18" charset="0"/>
              </a:rPr>
              <a:t>Inspiral</a:t>
            </a:r>
            <a:r>
              <a:rPr lang="en-US" altLang="zh-CN" sz="1974" dirty="0">
                <a:solidFill>
                  <a:srgbClr val="002060"/>
                </a:solidFill>
                <a:latin typeface="Times New Roman" panose="02020603050405020304" pitchFamily="18" charset="0"/>
                <a:cs typeface="Times New Roman" panose="02020603050405020304" pitchFamily="18" charset="0"/>
              </a:rPr>
              <a:t>: X-rays, emitted by circumbinary disk</a:t>
            </a:r>
          </a:p>
          <a:p>
            <a:pPr marL="342900" indent="-342900" defTabSz="829269">
              <a:lnSpc>
                <a:spcPct val="15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Pre-merger: X-rays declines, shift toward ultraviolet radiation</a:t>
            </a:r>
          </a:p>
          <a:p>
            <a:pPr marL="342900" indent="-342900" defTabSz="829269">
              <a:lnSpc>
                <a:spcPct val="15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Merger: super-Eddington flare from the super-Eddington accretion rate, radio emission from the spin flip of the black hole, and jets caused by the surrounding magnetic field.</a:t>
            </a:r>
          </a:p>
          <a:p>
            <a:pPr marL="342900" indent="-342900" defTabSz="829269">
              <a:lnSpc>
                <a:spcPct val="150000"/>
              </a:lnSpc>
              <a:buFont typeface="Wingdings" panose="05000000000000000000" pitchFamily="2" charset="2"/>
              <a:buChar char="Ø"/>
            </a:pPr>
            <a:r>
              <a:rPr lang="en-US" altLang="zh-CN" sz="1974" dirty="0">
                <a:solidFill>
                  <a:srgbClr val="002060"/>
                </a:solidFill>
                <a:latin typeface="Times New Roman" panose="02020603050405020304" pitchFamily="18" charset="0"/>
                <a:cs typeface="Times New Roman" panose="02020603050405020304" pitchFamily="18" charset="0"/>
              </a:rPr>
              <a:t>After coalescence: highly relativistic jets launched along the spin axis of the black hole</a:t>
            </a:r>
            <a:endParaRPr lang="zh-CN" altLang="en-US" sz="1974" dirty="0">
              <a:solidFill>
                <a:srgbClr val="00206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F4C4C526-B5EE-C998-2A3E-E255B8B8A792}"/>
              </a:ext>
            </a:extLst>
          </p:cNvPr>
          <p:cNvSpPr txBox="1"/>
          <p:nvPr/>
        </p:nvSpPr>
        <p:spPr>
          <a:xfrm>
            <a:off x="7434347" y="6330423"/>
            <a:ext cx="3897821" cy="287577"/>
          </a:xfrm>
          <a:prstGeom prst="rect">
            <a:avLst/>
          </a:prstGeom>
          <a:noFill/>
        </p:spPr>
        <p:txBody>
          <a:bodyPr wrap="square">
            <a:spAutoFit/>
          </a:bodyPr>
          <a:lstStyle/>
          <a:p>
            <a:r>
              <a:rPr lang="en-US" altLang="zh-CN" sz="1200" i="1" dirty="0" err="1">
                <a:latin typeface="+mj-ea"/>
                <a:ea typeface="+mj-ea"/>
              </a:rPr>
              <a:t>Mészáros</a:t>
            </a:r>
            <a:r>
              <a:rPr lang="en-US" altLang="zh-CN" sz="1200" i="1" dirty="0">
                <a:latin typeface="+mj-ea"/>
                <a:ea typeface="+mj-ea"/>
              </a:rPr>
              <a:t>, P., et al. Nat Rev Phys 1, 585–599 (2019). </a:t>
            </a:r>
            <a:endParaRPr lang="zh-CN" altLang="en-US" sz="1200" i="1" dirty="0">
              <a:latin typeface="+mj-ea"/>
              <a:ea typeface="+mj-ea"/>
            </a:endParaRPr>
          </a:p>
        </p:txBody>
      </p:sp>
      <p:sp>
        <p:nvSpPr>
          <p:cNvPr id="11" name="Rectangle 22">
            <a:extLst>
              <a:ext uri="{FF2B5EF4-FFF2-40B4-BE49-F238E27FC236}">
                <a16:creationId xmlns:a16="http://schemas.microsoft.com/office/drawing/2014/main" id="{3F0ADC06-E52E-9D5E-DAE6-53833D8A0EC7}"/>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Massive Black Hole Binaries: GW &amp; EM</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ADEDA53F-355A-A793-A416-7E96B33B739E}"/>
              </a:ext>
            </a:extLst>
          </p:cNvPr>
          <p:cNvPicPr>
            <a:picLocks noChangeAspect="1"/>
          </p:cNvPicPr>
          <p:nvPr/>
        </p:nvPicPr>
        <p:blipFill>
          <a:blip r:embed="rId3"/>
          <a:stretch>
            <a:fillRect/>
          </a:stretch>
        </p:blipFill>
        <p:spPr>
          <a:xfrm>
            <a:off x="6096000" y="2447368"/>
            <a:ext cx="5988362" cy="3588962"/>
          </a:xfrm>
          <a:prstGeom prst="rect">
            <a:avLst/>
          </a:prstGeom>
        </p:spPr>
      </p:pic>
    </p:spTree>
    <p:extLst>
      <p:ext uri="{BB962C8B-B14F-4D97-AF65-F5344CB8AC3E}">
        <p14:creationId xmlns:p14="http://schemas.microsoft.com/office/powerpoint/2010/main" val="24467419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C9152D-784E-7696-9BA0-C12E55B12213}"/>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E7ABAF7B-131B-067A-8EDC-E45DF318D1ED}"/>
              </a:ext>
            </a:extLst>
          </p:cNvPr>
          <p:cNvSpPr>
            <a:spLocks noGrp="1"/>
          </p:cNvSpPr>
          <p:nvPr>
            <p:ph type="sldNum" sz="quarter" idx="4"/>
          </p:nvPr>
        </p:nvSpPr>
        <p:spPr/>
        <p:txBody>
          <a:bodyPr/>
          <a:lstStyle/>
          <a:p>
            <a:fld id="{4BA32DA1-F83B-48DB-85DE-1E150E3E69DB}" type="slidenum">
              <a:rPr lang="zh-CN" altLang="en-US" smtClean="0"/>
              <a:t>4</a:t>
            </a:fld>
            <a:endParaRPr lang="zh-CN" altLang="en-US"/>
          </a:p>
        </p:txBody>
      </p:sp>
      <p:grpSp>
        <p:nvGrpSpPr>
          <p:cNvPr id="4" name="Group 1">
            <a:extLst>
              <a:ext uri="{FF2B5EF4-FFF2-40B4-BE49-F238E27FC236}">
                <a16:creationId xmlns:a16="http://schemas.microsoft.com/office/drawing/2014/main" id="{E06F2F48-E7A9-8F89-E3F3-4B6AEA6B70AF}"/>
              </a:ext>
            </a:extLst>
          </p:cNvPr>
          <p:cNvGrpSpPr>
            <a:grpSpLocks noChangeAspect="1"/>
          </p:cNvGrpSpPr>
          <p:nvPr/>
        </p:nvGrpSpPr>
        <p:grpSpPr>
          <a:xfrm>
            <a:off x="454256" y="1619654"/>
            <a:ext cx="8297553" cy="4604088"/>
            <a:chOff x="661817" y="1249822"/>
            <a:chExt cx="7299855" cy="4050493"/>
          </a:xfrm>
        </p:grpSpPr>
        <p:sp>
          <p:nvSpPr>
            <p:cNvPr id="5" name="文本框 18">
              <a:extLst>
                <a:ext uri="{FF2B5EF4-FFF2-40B4-BE49-F238E27FC236}">
                  <a16:creationId xmlns:a16="http://schemas.microsoft.com/office/drawing/2014/main" id="{D19B27EC-D480-EBED-7E73-34E4ED7BFECB}"/>
                </a:ext>
              </a:extLst>
            </p:cNvPr>
            <p:cNvSpPr txBox="1"/>
            <p:nvPr/>
          </p:nvSpPr>
          <p:spPr>
            <a:xfrm>
              <a:off x="5574231" y="3851174"/>
              <a:ext cx="1284326" cy="707886"/>
            </a:xfrm>
            <a:prstGeom prst="rect">
              <a:avLst/>
            </a:prstGeom>
            <a:noFill/>
          </p:spPr>
          <p:txBody>
            <a:bodyPr wrap="none" rtlCol="0">
              <a:spAutoFit/>
            </a:bodyPr>
            <a:lstStyle/>
            <a:p>
              <a:pPr algn="ct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Ground</a:t>
              </a:r>
            </a:p>
            <a:p>
              <a:pPr algn="ctr" defTabSz="1008380"/>
              <a:r>
                <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rPr>
                <a:t>（</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 km</a:t>
              </a:r>
              <a:r>
                <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rPr>
                <a:t>）</a:t>
              </a:r>
            </a:p>
          </p:txBody>
        </p:sp>
        <p:sp>
          <p:nvSpPr>
            <p:cNvPr id="6" name="文本框 19">
              <a:extLst>
                <a:ext uri="{FF2B5EF4-FFF2-40B4-BE49-F238E27FC236}">
                  <a16:creationId xmlns:a16="http://schemas.microsoft.com/office/drawing/2014/main" id="{1DB7A802-6FA1-B0E7-ADCE-CF1CCB10DEB3}"/>
                </a:ext>
              </a:extLst>
            </p:cNvPr>
            <p:cNvSpPr txBox="1"/>
            <p:nvPr/>
          </p:nvSpPr>
          <p:spPr>
            <a:xfrm>
              <a:off x="4688342" y="2898194"/>
              <a:ext cx="1519968" cy="707886"/>
            </a:xfrm>
            <a:prstGeom prst="rect">
              <a:avLst/>
            </a:prstGeom>
            <a:noFill/>
          </p:spPr>
          <p:txBody>
            <a:bodyPr wrap="none" rtlCol="0">
              <a:spAutoFit/>
            </a:bodyPr>
            <a:lstStyle/>
            <a:p>
              <a:pPr algn="ct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Space</a:t>
              </a:r>
            </a:p>
            <a:p>
              <a:pPr algn="ctr" defTabSz="1008380"/>
              <a:r>
                <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rPr>
                <a:t>（</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10</a:t>
              </a:r>
              <a:r>
                <a:rPr lang="en-US" altLang="zh-CN" sz="2000" b="1" baseline="30000" dirty="0">
                  <a:solidFill>
                    <a:srgbClr val="002060"/>
                  </a:solidFill>
                  <a:latin typeface="Cambria" panose="02040503050406030204" pitchFamily="18" charset="0"/>
                  <a:ea typeface="Cambria" panose="02040503050406030204" pitchFamily="18" charset="0"/>
                  <a:cs typeface="Calibri" panose="020F0502020204030204" charset="0"/>
                </a:rPr>
                <a:t>5 </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km</a:t>
              </a:r>
              <a:r>
                <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rPr>
                <a:t>）</a:t>
              </a:r>
            </a:p>
          </p:txBody>
        </p:sp>
        <p:sp>
          <p:nvSpPr>
            <p:cNvPr id="7" name="文本框 20">
              <a:extLst>
                <a:ext uri="{FF2B5EF4-FFF2-40B4-BE49-F238E27FC236}">
                  <a16:creationId xmlns:a16="http://schemas.microsoft.com/office/drawing/2014/main" id="{B066DCF7-4ABF-44BB-EF4F-F01F5EECC9AD}"/>
                </a:ext>
              </a:extLst>
            </p:cNvPr>
            <p:cNvSpPr txBox="1"/>
            <p:nvPr/>
          </p:nvSpPr>
          <p:spPr>
            <a:xfrm>
              <a:off x="3664750" y="2120869"/>
              <a:ext cx="832459" cy="707886"/>
            </a:xfrm>
            <a:prstGeom prst="rect">
              <a:avLst/>
            </a:prstGeom>
            <a:noFill/>
          </p:spPr>
          <p:txBody>
            <a:bodyPr wrap="square" rtlCol="0">
              <a:spAutoFit/>
            </a:bodyPr>
            <a:lstStyle/>
            <a:p>
              <a:pPr algn="ct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PTA</a:t>
              </a:r>
            </a:p>
            <a:p>
              <a:pPr algn="ct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(1 </a:t>
              </a:r>
              <a:r>
                <a:rPr lang="en-US" altLang="zh-CN" sz="2000" b="1" dirty="0" err="1">
                  <a:solidFill>
                    <a:srgbClr val="002060"/>
                  </a:solidFill>
                  <a:latin typeface="Cambria" panose="02040503050406030204" pitchFamily="18" charset="0"/>
                  <a:ea typeface="Cambria" panose="02040503050406030204" pitchFamily="18" charset="0"/>
                  <a:cs typeface="Calibri" panose="020F0502020204030204" charset="0"/>
                </a:rPr>
                <a:t>ly</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a:t>
              </a:r>
              <a:endPar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p:sp>
          <p:nvSpPr>
            <p:cNvPr id="8" name="文本框 21">
              <a:extLst>
                <a:ext uri="{FF2B5EF4-FFF2-40B4-BE49-F238E27FC236}">
                  <a16:creationId xmlns:a16="http://schemas.microsoft.com/office/drawing/2014/main" id="{5BE72B10-9AC2-826F-57C8-B899EDD59188}"/>
                </a:ext>
              </a:extLst>
            </p:cNvPr>
            <p:cNvSpPr txBox="1"/>
            <p:nvPr/>
          </p:nvSpPr>
          <p:spPr>
            <a:xfrm>
              <a:off x="2358216" y="1331671"/>
              <a:ext cx="2155463" cy="707886"/>
            </a:xfrm>
            <a:prstGeom prst="rect">
              <a:avLst/>
            </a:prstGeom>
            <a:noFill/>
          </p:spPr>
          <p:txBody>
            <a:bodyPr wrap="none" rtlCol="0">
              <a:spAutoFit/>
            </a:bodyPr>
            <a:lstStyle/>
            <a:p>
              <a:pPr algn="ct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CMB</a:t>
              </a:r>
            </a:p>
            <a:p>
              <a:pPr algn="ctr" defTabSz="1008380"/>
              <a:r>
                <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rPr>
                <a:t>（</a:t>
              </a:r>
              <a:r>
                <a:rPr lang="en-US" altLang="zh-CN" sz="2000" b="1" dirty="0" err="1">
                  <a:solidFill>
                    <a:srgbClr val="002060"/>
                  </a:solidFill>
                  <a:latin typeface="Cambria" panose="02040503050406030204" pitchFamily="18" charset="0"/>
                  <a:ea typeface="Cambria" panose="02040503050406030204" pitchFamily="18" charset="0"/>
                  <a:cs typeface="Calibri" panose="020F0502020204030204" charset="0"/>
                </a:rPr>
                <a:t>cosmo</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 scale</a:t>
              </a:r>
              <a:r>
                <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rPr>
                <a:t>）</a:t>
              </a:r>
            </a:p>
          </p:txBody>
        </p:sp>
        <p:sp>
          <p:nvSpPr>
            <p:cNvPr id="9" name="右箭头 22">
              <a:extLst>
                <a:ext uri="{FF2B5EF4-FFF2-40B4-BE49-F238E27FC236}">
                  <a16:creationId xmlns:a16="http://schemas.microsoft.com/office/drawing/2014/main" id="{D68D9B9E-BD8F-1407-2473-7CFCC7FED93F}"/>
                </a:ext>
              </a:extLst>
            </p:cNvPr>
            <p:cNvSpPr/>
            <p:nvPr/>
          </p:nvSpPr>
          <p:spPr>
            <a:xfrm rot="12846556">
              <a:off x="1785579" y="2804155"/>
              <a:ext cx="4397717" cy="546175"/>
            </a:xfrm>
            <a:prstGeom prst="rightArrow">
              <a:avLst>
                <a:gd name="adj1" fmla="val 44823"/>
                <a:gd name="adj2" fmla="val 79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8380"/>
              <a:endParaRPr lang="zh-CN" altLang="en-US" sz="2000" b="1">
                <a:solidFill>
                  <a:srgbClr val="002060"/>
                </a:solidFill>
                <a:latin typeface="Cambria" panose="02040503050406030204" pitchFamily="18" charset="0"/>
                <a:ea typeface="微软雅黑" panose="020B0503020204020204" pitchFamily="34" charset="-122"/>
                <a:cs typeface="Calibri" panose="020F0502020204030204" charset="0"/>
              </a:endParaRPr>
            </a:p>
          </p:txBody>
        </p:sp>
        <p:cxnSp>
          <p:nvCxnSpPr>
            <p:cNvPr id="10" name="直接箭头连接符 24">
              <a:extLst>
                <a:ext uri="{FF2B5EF4-FFF2-40B4-BE49-F238E27FC236}">
                  <a16:creationId xmlns:a16="http://schemas.microsoft.com/office/drawing/2014/main" id="{E9191082-F3E8-810E-84B8-63B249BC64C3}"/>
                </a:ext>
              </a:extLst>
            </p:cNvPr>
            <p:cNvCxnSpPr/>
            <p:nvPr/>
          </p:nvCxnSpPr>
          <p:spPr>
            <a:xfrm flipV="1">
              <a:off x="1604742" y="1305478"/>
              <a:ext cx="7613" cy="3571706"/>
            </a:xfrm>
            <a:prstGeom prst="straightConnector1">
              <a:avLst/>
            </a:prstGeom>
            <a:noFill/>
            <a:ln w="635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25">
              <a:extLst>
                <a:ext uri="{FF2B5EF4-FFF2-40B4-BE49-F238E27FC236}">
                  <a16:creationId xmlns:a16="http://schemas.microsoft.com/office/drawing/2014/main" id="{491220FD-744B-8550-B7CB-FEB7CB242BBF}"/>
                </a:ext>
              </a:extLst>
            </p:cNvPr>
            <p:cNvCxnSpPr/>
            <p:nvPr/>
          </p:nvCxnSpPr>
          <p:spPr>
            <a:xfrm flipV="1">
              <a:off x="1577106" y="4851827"/>
              <a:ext cx="4939608" cy="1"/>
            </a:xfrm>
            <a:prstGeom prst="straightConnector1">
              <a:avLst/>
            </a:prstGeom>
            <a:noFill/>
            <a:ln w="635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26">
              <a:extLst>
                <a:ext uri="{FF2B5EF4-FFF2-40B4-BE49-F238E27FC236}">
                  <a16:creationId xmlns:a16="http://schemas.microsoft.com/office/drawing/2014/main" id="{AA389BDD-C6FA-6797-5026-3A9E682D201A}"/>
                </a:ext>
              </a:extLst>
            </p:cNvPr>
            <p:cNvSpPr txBox="1"/>
            <p:nvPr/>
          </p:nvSpPr>
          <p:spPr>
            <a:xfrm>
              <a:off x="661817" y="1249822"/>
              <a:ext cx="935566" cy="622770"/>
            </a:xfrm>
            <a:prstGeom prst="rect">
              <a:avLst/>
            </a:prstGeom>
            <a:noFill/>
          </p:spPr>
          <p:txBody>
            <a:bodyPr wrap="none" rtlCol="0">
              <a:spAutoFit/>
            </a:bodyPr>
            <a:lstStyle/>
            <a:p>
              <a:pPr algn="ctr" defTabSz="1008380"/>
              <a:r>
                <a:rPr lang="en-US" altLang="zh-CN" sz="2000" b="1" dirty="0">
                  <a:solidFill>
                    <a:srgbClr val="002060"/>
                  </a:solidFill>
                  <a:latin typeface="微软雅黑" panose="020B0503020204020204" pitchFamily="34" charset="-122"/>
                  <a:ea typeface="微软雅黑" panose="020B0503020204020204" pitchFamily="34" charset="-122"/>
                  <a:cs typeface="Calibri" panose="020F0502020204030204" charset="0"/>
                </a:rPr>
                <a:t>Source</a:t>
              </a:r>
            </a:p>
            <a:p>
              <a:pPr algn="ctr" defTabSz="1008380"/>
              <a:r>
                <a:rPr lang="en-US" altLang="zh-CN" sz="2000" b="1" dirty="0">
                  <a:solidFill>
                    <a:srgbClr val="002060"/>
                  </a:solidFill>
                  <a:latin typeface="微软雅黑" panose="020B0503020204020204" pitchFamily="34" charset="-122"/>
                  <a:ea typeface="微软雅黑" panose="020B0503020204020204" pitchFamily="34" charset="-122"/>
                  <a:cs typeface="Calibri" panose="020F0502020204030204" charset="0"/>
                </a:rPr>
                <a:t>Mass</a:t>
              </a:r>
              <a:endParaRPr lang="zh-CN" altLang="en-US" sz="2000" b="1" dirty="0">
                <a:solidFill>
                  <a:srgbClr val="002060"/>
                </a:solidFill>
                <a:latin typeface="微软雅黑" panose="020B0503020204020204" pitchFamily="34" charset="-122"/>
                <a:ea typeface="微软雅黑" panose="020B0503020204020204" pitchFamily="34" charset="-122"/>
                <a:cs typeface="Calibri" panose="020F0502020204030204" charset="0"/>
              </a:endParaRPr>
            </a:p>
          </p:txBody>
        </p:sp>
        <p:sp>
          <p:nvSpPr>
            <p:cNvPr id="13" name="文本框 27">
              <a:extLst>
                <a:ext uri="{FF2B5EF4-FFF2-40B4-BE49-F238E27FC236}">
                  <a16:creationId xmlns:a16="http://schemas.microsoft.com/office/drawing/2014/main" id="{10E6EEE2-2F34-0FA2-ACF9-E06472B7F6D4}"/>
                </a:ext>
              </a:extLst>
            </p:cNvPr>
            <p:cNvSpPr txBox="1"/>
            <p:nvPr/>
          </p:nvSpPr>
          <p:spPr>
            <a:xfrm>
              <a:off x="6460552" y="4767915"/>
              <a:ext cx="1334668" cy="352001"/>
            </a:xfrm>
            <a:prstGeom prst="rect">
              <a:avLst/>
            </a:prstGeom>
            <a:noFill/>
          </p:spPr>
          <p:txBody>
            <a:bodyPr wrap="none" rtlCol="0">
              <a:spAutoFit/>
            </a:bodyPr>
            <a:lstStyle/>
            <a:p>
              <a:pPr algn="ctr" defTabSz="1008380"/>
              <a:r>
                <a:rPr lang="en-US" altLang="zh-CN" sz="2000" b="1" dirty="0">
                  <a:solidFill>
                    <a:srgbClr val="002060"/>
                  </a:solidFill>
                  <a:latin typeface="微软雅黑" panose="020B0503020204020204" pitchFamily="34" charset="-122"/>
                  <a:ea typeface="微软雅黑" panose="020B0503020204020204" pitchFamily="34" charset="-122"/>
                  <a:cs typeface="Calibri" panose="020F0502020204030204" charset="0"/>
                </a:rPr>
                <a:t>Frequency</a:t>
              </a:r>
              <a:endParaRPr lang="zh-CN" altLang="en-US" sz="2000" b="1" dirty="0">
                <a:solidFill>
                  <a:srgbClr val="002060"/>
                </a:solidFill>
                <a:latin typeface="微软雅黑" panose="020B0503020204020204" pitchFamily="34" charset="-122"/>
                <a:ea typeface="微软雅黑" panose="020B0503020204020204" pitchFamily="34" charset="-122"/>
                <a:cs typeface="Calibri" panose="020F0502020204030204" charset="0"/>
              </a:endParaRPr>
            </a:p>
          </p:txBody>
        </p:sp>
        <p:cxnSp>
          <p:nvCxnSpPr>
            <p:cNvPr id="14" name="肘形连接符 28">
              <a:extLst>
                <a:ext uri="{FF2B5EF4-FFF2-40B4-BE49-F238E27FC236}">
                  <a16:creationId xmlns:a16="http://schemas.microsoft.com/office/drawing/2014/main" id="{79996D1C-80E5-648C-A3CC-E949AE4480D3}"/>
                </a:ext>
              </a:extLst>
            </p:cNvPr>
            <p:cNvCxnSpPr/>
            <p:nvPr/>
          </p:nvCxnSpPr>
          <p:spPr>
            <a:xfrm>
              <a:off x="1690119" y="4234024"/>
              <a:ext cx="4027129" cy="569425"/>
            </a:xfrm>
            <a:prstGeom prst="bentConnector3">
              <a:avLst>
                <a:gd name="adj1" fmla="val 100273"/>
              </a:avLst>
            </a:prstGeom>
            <a:noFill/>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29">
              <a:extLst>
                <a:ext uri="{FF2B5EF4-FFF2-40B4-BE49-F238E27FC236}">
                  <a16:creationId xmlns:a16="http://schemas.microsoft.com/office/drawing/2014/main" id="{CE4229ED-E756-0BCE-47BA-E930B6C0D453}"/>
                </a:ext>
              </a:extLst>
            </p:cNvPr>
            <p:cNvSpPr txBox="1"/>
            <p:nvPr/>
          </p:nvSpPr>
          <p:spPr>
            <a:xfrm>
              <a:off x="5361882" y="4900205"/>
              <a:ext cx="898003" cy="400110"/>
            </a:xfrm>
            <a:prstGeom prst="rect">
              <a:avLst/>
            </a:prstGeom>
            <a:noFill/>
          </p:spPr>
          <p:txBody>
            <a:bodyPr wrap="none" rtlCol="0">
              <a:spAutoFit/>
            </a:bodyPr>
            <a:lstStyle/>
            <a:p>
              <a:pP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10</a:t>
              </a:r>
              <a:r>
                <a:rPr lang="en-US" altLang="zh-CN" sz="2000" b="1" baseline="30000" dirty="0">
                  <a:solidFill>
                    <a:srgbClr val="002060"/>
                  </a:solidFill>
                  <a:latin typeface="Cambria" panose="02040503050406030204" pitchFamily="18" charset="0"/>
                  <a:ea typeface="Cambria" panose="02040503050406030204" pitchFamily="18" charset="0"/>
                  <a:cs typeface="Calibri" panose="020F0502020204030204" charset="0"/>
                </a:rPr>
                <a:t>2</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Hz</a:t>
              </a:r>
              <a:endPar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mc:AlternateContent xmlns:mc="http://schemas.openxmlformats.org/markup-compatibility/2006" xmlns:a14="http://schemas.microsoft.com/office/drawing/2010/main">
          <mc:Choice Requires="a14">
            <p:sp>
              <p:nvSpPr>
                <p:cNvPr id="16" name="文本框 30">
                  <a:extLst>
                    <a:ext uri="{FF2B5EF4-FFF2-40B4-BE49-F238E27FC236}">
                      <a16:creationId xmlns:a16="http://schemas.microsoft.com/office/drawing/2014/main" id="{2F8D3AB8-376A-2A12-EE95-7ACF5C15D856}"/>
                    </a:ext>
                  </a:extLst>
                </p:cNvPr>
                <p:cNvSpPr txBox="1"/>
                <p:nvPr/>
              </p:nvSpPr>
              <p:spPr>
                <a:xfrm>
                  <a:off x="814885" y="4111612"/>
                  <a:ext cx="861442" cy="363734"/>
                </a:xfrm>
                <a:prstGeom prst="rect">
                  <a:avLst/>
                </a:prstGeom>
                <a:noFill/>
              </p:spPr>
              <p:txBody>
                <a:bodyPr wrap="none" rtlCol="0">
                  <a:spAutoFit/>
                </a:bodyPr>
                <a:lstStyle/>
                <a:p>
                  <a:pPr defTabSz="1008380"/>
                  <a14:m>
                    <m:oMathPara xmlns:m="http://schemas.openxmlformats.org/officeDocument/2006/math">
                      <m:oMathParaPr>
                        <m:jc m:val="centerGroup"/>
                      </m:oMathParaPr>
                      <m:oMath xmlns:m="http://schemas.openxmlformats.org/officeDocument/2006/math">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𝟏𝟎</m:t>
                        </m:r>
                        <m:sSub>
                          <m:sSubPr>
                            <m:ctrlP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ctrlPr>
                          </m:sSubPr>
                          <m:e>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𝑴</m:t>
                            </m:r>
                          </m:e>
                          <m:sub>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m:t>
                            </m:r>
                          </m:sub>
                        </m:sSub>
                      </m:oMath>
                    </m:oMathPara>
                  </a14:m>
                  <a:endParaRPr lang="en-US" altLang="zh-CN"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mc:Choice>
          <mc:Fallback xmlns="">
            <p:sp>
              <p:nvSpPr>
                <p:cNvPr id="16" name="文本框 30">
                  <a:extLst>
                    <a:ext uri="{FF2B5EF4-FFF2-40B4-BE49-F238E27FC236}">
                      <a16:creationId xmlns:a16="http://schemas.microsoft.com/office/drawing/2014/main" id="{2F8D3AB8-376A-2A12-EE95-7ACF5C15D856}"/>
                    </a:ext>
                  </a:extLst>
                </p:cNvPr>
                <p:cNvSpPr txBox="1">
                  <a:spLocks noRot="1" noChangeAspect="1" noMove="1" noResize="1" noEditPoints="1" noAdjustHandles="1" noChangeArrowheads="1" noChangeShapeType="1" noTextEdit="1"/>
                </p:cNvSpPr>
                <p:nvPr/>
              </p:nvSpPr>
              <p:spPr>
                <a:xfrm>
                  <a:off x="814885" y="4111612"/>
                  <a:ext cx="861442" cy="363734"/>
                </a:xfrm>
                <a:prstGeom prst="rect">
                  <a:avLst/>
                </a:prstGeom>
                <a:blipFill>
                  <a:blip r:embed="rId3"/>
                  <a:stretch>
                    <a:fillRect b="-8824"/>
                  </a:stretch>
                </a:blipFill>
              </p:spPr>
              <p:txBody>
                <a:bodyPr/>
                <a:lstStyle/>
                <a:p>
                  <a:r>
                    <a:rPr lang="zh-CN" altLang="en-US">
                      <a:noFill/>
                    </a:rPr>
                    <a:t> </a:t>
                  </a:r>
                </a:p>
              </p:txBody>
            </p:sp>
          </mc:Fallback>
        </mc:AlternateContent>
        <p:cxnSp>
          <p:nvCxnSpPr>
            <p:cNvPr id="17" name="肘形连接符 31">
              <a:extLst>
                <a:ext uri="{FF2B5EF4-FFF2-40B4-BE49-F238E27FC236}">
                  <a16:creationId xmlns:a16="http://schemas.microsoft.com/office/drawing/2014/main" id="{434F1890-E8BE-A7F7-0D97-1AD5682E6FF5}"/>
                </a:ext>
              </a:extLst>
            </p:cNvPr>
            <p:cNvCxnSpPr/>
            <p:nvPr/>
          </p:nvCxnSpPr>
          <p:spPr>
            <a:xfrm>
              <a:off x="1688644" y="3516443"/>
              <a:ext cx="2951433" cy="1287005"/>
            </a:xfrm>
            <a:prstGeom prst="bentConnector3">
              <a:avLst>
                <a:gd name="adj1" fmla="val 100324"/>
              </a:avLst>
            </a:prstGeom>
            <a:noFill/>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肘形连接符 32">
              <a:extLst>
                <a:ext uri="{FF2B5EF4-FFF2-40B4-BE49-F238E27FC236}">
                  <a16:creationId xmlns:a16="http://schemas.microsoft.com/office/drawing/2014/main" id="{9B8599FD-97D4-598F-B0C5-0C3C45B33AD8}"/>
                </a:ext>
              </a:extLst>
            </p:cNvPr>
            <p:cNvCxnSpPr/>
            <p:nvPr/>
          </p:nvCxnSpPr>
          <p:spPr>
            <a:xfrm rot="16200000" flipH="1">
              <a:off x="1616839" y="2833827"/>
              <a:ext cx="2057778" cy="1899432"/>
            </a:xfrm>
            <a:prstGeom prst="bentConnector3">
              <a:avLst>
                <a:gd name="adj1" fmla="val 593"/>
              </a:avLst>
            </a:prstGeom>
            <a:noFill/>
            <a:ln w="381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9" name="肘形连接符 33">
              <a:extLst>
                <a:ext uri="{FF2B5EF4-FFF2-40B4-BE49-F238E27FC236}">
                  <a16:creationId xmlns:a16="http://schemas.microsoft.com/office/drawing/2014/main" id="{FD8D9D0B-689C-0F11-B587-5F29D93C21C2}"/>
                </a:ext>
              </a:extLst>
            </p:cNvPr>
            <p:cNvCxnSpPr/>
            <p:nvPr/>
          </p:nvCxnSpPr>
          <p:spPr>
            <a:xfrm rot="16200000" flipH="1">
              <a:off x="680230" y="2992451"/>
              <a:ext cx="2817938" cy="804056"/>
            </a:xfrm>
            <a:prstGeom prst="bentConnector3">
              <a:avLst>
                <a:gd name="adj1" fmla="val -511"/>
              </a:avLst>
            </a:prstGeom>
            <a:noFill/>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20" name="文本框 34">
              <a:extLst>
                <a:ext uri="{FF2B5EF4-FFF2-40B4-BE49-F238E27FC236}">
                  <a16:creationId xmlns:a16="http://schemas.microsoft.com/office/drawing/2014/main" id="{5D1DE11D-D2C9-F1C3-1594-EEFE023284A8}"/>
                </a:ext>
              </a:extLst>
            </p:cNvPr>
            <p:cNvSpPr txBox="1"/>
            <p:nvPr/>
          </p:nvSpPr>
          <p:spPr>
            <a:xfrm>
              <a:off x="4266571" y="4900205"/>
              <a:ext cx="955711" cy="400110"/>
            </a:xfrm>
            <a:prstGeom prst="rect">
              <a:avLst/>
            </a:prstGeom>
            <a:noFill/>
          </p:spPr>
          <p:txBody>
            <a:bodyPr wrap="none" rtlCol="0">
              <a:spAutoFit/>
            </a:bodyPr>
            <a:lstStyle/>
            <a:p>
              <a:pP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10</a:t>
              </a:r>
              <a:r>
                <a:rPr lang="en-US" altLang="zh-CN" sz="2000" b="1" baseline="30000" dirty="0">
                  <a:solidFill>
                    <a:srgbClr val="002060"/>
                  </a:solidFill>
                  <a:latin typeface="Cambria" panose="02040503050406030204" pitchFamily="18" charset="0"/>
                  <a:ea typeface="Cambria" panose="02040503050406030204" pitchFamily="18" charset="0"/>
                  <a:cs typeface="Calibri" panose="020F0502020204030204" charset="0"/>
                </a:rPr>
                <a:t>-3</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Hz</a:t>
              </a:r>
              <a:endPar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p:sp>
          <p:nvSpPr>
            <p:cNvPr id="21" name="文本框 35">
              <a:extLst>
                <a:ext uri="{FF2B5EF4-FFF2-40B4-BE49-F238E27FC236}">
                  <a16:creationId xmlns:a16="http://schemas.microsoft.com/office/drawing/2014/main" id="{2B1FFE00-2713-D848-0397-8F0459635D66}"/>
                </a:ext>
              </a:extLst>
            </p:cNvPr>
            <p:cNvSpPr txBox="1"/>
            <p:nvPr/>
          </p:nvSpPr>
          <p:spPr>
            <a:xfrm>
              <a:off x="3213843" y="4891223"/>
              <a:ext cx="955711" cy="400110"/>
            </a:xfrm>
            <a:prstGeom prst="rect">
              <a:avLst/>
            </a:prstGeom>
            <a:noFill/>
          </p:spPr>
          <p:txBody>
            <a:bodyPr wrap="none" rtlCol="0">
              <a:spAutoFit/>
            </a:bodyPr>
            <a:lstStyle/>
            <a:p>
              <a:pP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10</a:t>
              </a:r>
              <a:r>
                <a:rPr lang="en-US" altLang="zh-CN" sz="2000" b="1" baseline="30000" dirty="0">
                  <a:solidFill>
                    <a:srgbClr val="002060"/>
                  </a:solidFill>
                  <a:latin typeface="Cambria" panose="02040503050406030204" pitchFamily="18" charset="0"/>
                  <a:ea typeface="Cambria" panose="02040503050406030204" pitchFamily="18" charset="0"/>
                  <a:cs typeface="Calibri" panose="020F0502020204030204" charset="0"/>
                </a:rPr>
                <a:t>-9</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Hz</a:t>
              </a:r>
              <a:endPar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p:sp>
          <p:nvSpPr>
            <p:cNvPr id="22" name="文本框 36">
              <a:extLst>
                <a:ext uri="{FF2B5EF4-FFF2-40B4-BE49-F238E27FC236}">
                  <a16:creationId xmlns:a16="http://schemas.microsoft.com/office/drawing/2014/main" id="{ED1102A6-BF6C-9519-26F4-970CC242996E}"/>
                </a:ext>
              </a:extLst>
            </p:cNvPr>
            <p:cNvSpPr txBox="1"/>
            <p:nvPr/>
          </p:nvSpPr>
          <p:spPr>
            <a:xfrm>
              <a:off x="2056646" y="4891223"/>
              <a:ext cx="1056700" cy="400110"/>
            </a:xfrm>
            <a:prstGeom prst="rect">
              <a:avLst/>
            </a:prstGeom>
            <a:noFill/>
          </p:spPr>
          <p:txBody>
            <a:bodyPr wrap="none" rtlCol="0">
              <a:spAutoFit/>
            </a:bodyPr>
            <a:lstStyle/>
            <a:p>
              <a:pPr defTabSz="1008380"/>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10</a:t>
              </a:r>
              <a:r>
                <a:rPr lang="en-US" altLang="zh-CN" sz="2000" b="1" baseline="30000" dirty="0">
                  <a:solidFill>
                    <a:srgbClr val="002060"/>
                  </a:solidFill>
                  <a:latin typeface="Cambria" panose="02040503050406030204" pitchFamily="18" charset="0"/>
                  <a:ea typeface="Cambria" panose="02040503050406030204" pitchFamily="18" charset="0"/>
                  <a:cs typeface="Calibri" panose="020F0502020204030204" charset="0"/>
                </a:rPr>
                <a:t>-16</a:t>
              </a:r>
              <a:r>
                <a:rPr lang="en-US" altLang="zh-CN" sz="2000" b="1" dirty="0">
                  <a:solidFill>
                    <a:srgbClr val="002060"/>
                  </a:solidFill>
                  <a:latin typeface="Cambria" panose="02040503050406030204" pitchFamily="18" charset="0"/>
                  <a:ea typeface="Cambria" panose="02040503050406030204" pitchFamily="18" charset="0"/>
                  <a:cs typeface="Calibri" panose="020F0502020204030204" charset="0"/>
                </a:rPr>
                <a:t>Hz</a:t>
              </a:r>
              <a:endParaRPr lang="zh-CN" altLang="en-US"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mc:AlternateContent xmlns:mc="http://schemas.openxmlformats.org/markup-compatibility/2006" xmlns:a14="http://schemas.microsoft.com/office/drawing/2010/main">
          <mc:Choice Requires="a14">
            <p:sp>
              <p:nvSpPr>
                <p:cNvPr id="23" name="文本框 37">
                  <a:extLst>
                    <a:ext uri="{FF2B5EF4-FFF2-40B4-BE49-F238E27FC236}">
                      <a16:creationId xmlns:a16="http://schemas.microsoft.com/office/drawing/2014/main" id="{684540D1-867D-8604-C89E-8E6BF715EDFD}"/>
                    </a:ext>
                  </a:extLst>
                </p:cNvPr>
                <p:cNvSpPr txBox="1"/>
                <p:nvPr/>
              </p:nvSpPr>
              <p:spPr>
                <a:xfrm>
                  <a:off x="769205" y="3385191"/>
                  <a:ext cx="969525" cy="376144"/>
                </a:xfrm>
                <a:prstGeom prst="rect">
                  <a:avLst/>
                </a:prstGeom>
                <a:noFill/>
              </p:spPr>
              <p:txBody>
                <a:bodyPr wrap="none" rtlCol="0">
                  <a:spAutoFit/>
                </a:bodyPr>
                <a:lstStyle/>
                <a:p>
                  <a:pPr defTabSz="1008380"/>
                  <a14:m>
                    <m:oMathPara xmlns:m="http://schemas.openxmlformats.org/officeDocument/2006/math">
                      <m:oMathParaPr>
                        <m:jc m:val="centerGroup"/>
                      </m:oMathParaPr>
                      <m:oMath xmlns:m="http://schemas.openxmlformats.org/officeDocument/2006/math">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𝟏</m:t>
                        </m:r>
                        <m:sSup>
                          <m:sSupPr>
                            <m:ctrlP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ctrlPr>
                          </m:sSupPr>
                          <m:e>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𝟎</m:t>
                            </m:r>
                          </m:e>
                          <m:sup>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𝟔</m:t>
                            </m:r>
                          </m:sup>
                        </m:sSup>
                        <m:sSub>
                          <m:sSubPr>
                            <m:ctrlP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ctrlPr>
                          </m:sSubPr>
                          <m:e>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𝑴</m:t>
                            </m:r>
                          </m:e>
                          <m:sub>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m:t>
                            </m:r>
                          </m:sub>
                        </m:sSub>
                      </m:oMath>
                    </m:oMathPara>
                  </a14:m>
                  <a:endParaRPr lang="en-US" altLang="zh-CN"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mc:Choice>
          <mc:Fallback xmlns="">
            <p:sp>
              <p:nvSpPr>
                <p:cNvPr id="23" name="文本框 37">
                  <a:extLst>
                    <a:ext uri="{FF2B5EF4-FFF2-40B4-BE49-F238E27FC236}">
                      <a16:creationId xmlns:a16="http://schemas.microsoft.com/office/drawing/2014/main" id="{684540D1-867D-8604-C89E-8E6BF715EDFD}"/>
                    </a:ext>
                  </a:extLst>
                </p:cNvPr>
                <p:cNvSpPr txBox="1">
                  <a:spLocks noRot="1" noChangeAspect="1" noMove="1" noResize="1" noEditPoints="1" noAdjustHandles="1" noChangeArrowheads="1" noChangeShapeType="1" noTextEdit="1"/>
                </p:cNvSpPr>
                <p:nvPr/>
              </p:nvSpPr>
              <p:spPr>
                <a:xfrm>
                  <a:off x="769205" y="3385191"/>
                  <a:ext cx="969525" cy="376144"/>
                </a:xfrm>
                <a:prstGeom prst="rect">
                  <a:avLst/>
                </a:prstGeom>
                <a:blipFill>
                  <a:blip r:embed="rId4"/>
                  <a:stretch>
                    <a:fillRect b="-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38">
                  <a:extLst>
                    <a:ext uri="{FF2B5EF4-FFF2-40B4-BE49-F238E27FC236}">
                      <a16:creationId xmlns:a16="http://schemas.microsoft.com/office/drawing/2014/main" id="{8D5F568C-C444-E7BF-F1C8-2DE1B7A810AB}"/>
                    </a:ext>
                  </a:extLst>
                </p:cNvPr>
                <p:cNvSpPr txBox="1"/>
                <p:nvPr/>
              </p:nvSpPr>
              <p:spPr>
                <a:xfrm>
                  <a:off x="758888" y="2641089"/>
                  <a:ext cx="969524" cy="376144"/>
                </a:xfrm>
                <a:prstGeom prst="rect">
                  <a:avLst/>
                </a:prstGeom>
                <a:noFill/>
              </p:spPr>
              <p:txBody>
                <a:bodyPr wrap="none" rtlCol="0">
                  <a:spAutoFit/>
                </a:bodyPr>
                <a:lstStyle/>
                <a:p>
                  <a:pPr defTabSz="1008380"/>
                  <a14:m>
                    <m:oMathPara xmlns:m="http://schemas.openxmlformats.org/officeDocument/2006/math">
                      <m:oMathParaPr>
                        <m:jc m:val="centerGroup"/>
                      </m:oMathParaPr>
                      <m:oMath xmlns:m="http://schemas.openxmlformats.org/officeDocument/2006/math">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𝟏</m:t>
                        </m:r>
                        <m:sSup>
                          <m:sSupPr>
                            <m:ctrlP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ctrlPr>
                          </m:sSupPr>
                          <m:e>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𝟎</m:t>
                            </m:r>
                          </m:e>
                          <m:sup>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𝟗</m:t>
                            </m:r>
                          </m:sup>
                        </m:sSup>
                        <m:sSub>
                          <m:sSubPr>
                            <m:ctrlP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ctrlPr>
                          </m:sSubPr>
                          <m:e>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𝑴</m:t>
                            </m:r>
                          </m:e>
                          <m:sub>
                            <m:r>
                              <a:rPr lang="en-US" altLang="zh-CN" sz="2000" b="1" i="1" smtClean="0">
                                <a:solidFill>
                                  <a:srgbClr val="002060"/>
                                </a:solidFill>
                                <a:latin typeface="Cambria Math" panose="02040503050406030204" pitchFamily="18" charset="0"/>
                                <a:ea typeface="微软雅黑" panose="020B0503020204020204" pitchFamily="34" charset="-122"/>
                                <a:cs typeface="Calibri" panose="020F0502020204030204" charset="0"/>
                              </a:rPr>
                              <m:t>⊙</m:t>
                            </m:r>
                          </m:sub>
                        </m:sSub>
                      </m:oMath>
                    </m:oMathPara>
                  </a14:m>
                  <a:endParaRPr lang="en-US" altLang="zh-CN" sz="2000" b="1" dirty="0">
                    <a:solidFill>
                      <a:srgbClr val="002060"/>
                    </a:solidFill>
                    <a:latin typeface="Cambria" panose="02040503050406030204" pitchFamily="18" charset="0"/>
                    <a:ea typeface="微软雅黑" panose="020B0503020204020204" pitchFamily="34" charset="-122"/>
                    <a:cs typeface="Calibri" panose="020F0502020204030204" charset="0"/>
                  </a:endParaRPr>
                </a:p>
              </p:txBody>
            </p:sp>
          </mc:Choice>
          <mc:Fallback xmlns="">
            <p:sp>
              <p:nvSpPr>
                <p:cNvPr id="24" name="文本框 38">
                  <a:extLst>
                    <a:ext uri="{FF2B5EF4-FFF2-40B4-BE49-F238E27FC236}">
                      <a16:creationId xmlns:a16="http://schemas.microsoft.com/office/drawing/2014/main" id="{8D5F568C-C444-E7BF-F1C8-2DE1B7A810AB}"/>
                    </a:ext>
                  </a:extLst>
                </p:cNvPr>
                <p:cNvSpPr txBox="1">
                  <a:spLocks noRot="1" noChangeAspect="1" noMove="1" noResize="1" noEditPoints="1" noAdjustHandles="1" noChangeArrowheads="1" noChangeShapeType="1" noTextEdit="1"/>
                </p:cNvSpPr>
                <p:nvPr/>
              </p:nvSpPr>
              <p:spPr>
                <a:xfrm>
                  <a:off x="758888" y="2641089"/>
                  <a:ext cx="969524" cy="376144"/>
                </a:xfrm>
                <a:prstGeom prst="rect">
                  <a:avLst/>
                </a:prstGeom>
                <a:blipFill>
                  <a:blip r:embed="rId5"/>
                  <a:stretch>
                    <a:fillRect b="-8571"/>
                  </a:stretch>
                </a:blipFill>
              </p:spPr>
              <p:txBody>
                <a:bodyPr/>
                <a:lstStyle/>
                <a:p>
                  <a:r>
                    <a:rPr lang="zh-CN" altLang="en-US">
                      <a:noFill/>
                    </a:rPr>
                    <a:t> </a:t>
                  </a:r>
                </a:p>
              </p:txBody>
            </p:sp>
          </mc:Fallback>
        </mc:AlternateContent>
        <p:pic>
          <p:nvPicPr>
            <p:cNvPr id="25" name="图片 40">
              <a:extLst>
                <a:ext uri="{FF2B5EF4-FFF2-40B4-BE49-F238E27FC236}">
                  <a16:creationId xmlns:a16="http://schemas.microsoft.com/office/drawing/2014/main" id="{8B5A615D-87BE-EC08-E89C-201EDE0270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6570" y="1384503"/>
              <a:ext cx="1071350" cy="563191"/>
            </a:xfrm>
            <a:prstGeom prst="rect">
              <a:avLst/>
            </a:prstGeom>
          </p:spPr>
        </p:pic>
        <p:pic>
          <p:nvPicPr>
            <p:cNvPr id="26" name="图片 41" descr="Wavy.gif">
              <a:extLst>
                <a:ext uri="{FF2B5EF4-FFF2-40B4-BE49-F238E27FC236}">
                  <a16:creationId xmlns:a16="http://schemas.microsoft.com/office/drawing/2014/main" id="{6DD9229E-EC5A-EF3A-BC24-21768E8E6DF0}"/>
                </a:ext>
              </a:extLst>
            </p:cNvPr>
            <p:cNvPicPr>
              <a:picLocks noChangeAspect="1"/>
            </p:cNvPicPr>
            <p:nvPr/>
          </p:nvPicPr>
          <p:blipFill>
            <a:blip r:embed="rId7"/>
            <a:stretch>
              <a:fillRect/>
            </a:stretch>
          </p:blipFill>
          <p:spPr>
            <a:xfrm>
              <a:off x="4566515" y="2149028"/>
              <a:ext cx="899688" cy="708901"/>
            </a:xfrm>
            <a:prstGeom prst="rect">
              <a:avLst/>
            </a:prstGeom>
          </p:spPr>
        </p:pic>
        <p:pic>
          <p:nvPicPr>
            <p:cNvPr id="27" name="图片 4" descr="TQ.png">
              <a:extLst>
                <a:ext uri="{FF2B5EF4-FFF2-40B4-BE49-F238E27FC236}">
                  <a16:creationId xmlns:a16="http://schemas.microsoft.com/office/drawing/2014/main" id="{A7BDBE3B-87BF-2779-CCC3-9E9348923341}"/>
                </a:ext>
              </a:extLst>
            </p:cNvPr>
            <p:cNvPicPr>
              <a:picLocks noChangeAspect="1"/>
            </p:cNvPicPr>
            <p:nvPr/>
          </p:nvPicPr>
          <p:blipFill>
            <a:blip r:embed="rId8" cstate="print"/>
            <a:stretch>
              <a:fillRect/>
            </a:stretch>
          </p:blipFill>
          <p:spPr bwMode="auto">
            <a:xfrm>
              <a:off x="6028213" y="2925042"/>
              <a:ext cx="1067619" cy="62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43" descr="LIGO-livingstong.jpg">
              <a:extLst>
                <a:ext uri="{FF2B5EF4-FFF2-40B4-BE49-F238E27FC236}">
                  <a16:creationId xmlns:a16="http://schemas.microsoft.com/office/drawing/2014/main" id="{17FA1825-5EA6-8FCF-9ED1-2E9424FA9347}"/>
                </a:ext>
              </a:extLst>
            </p:cNvPr>
            <p:cNvPicPr>
              <a:picLocks noChangeAspect="1"/>
            </p:cNvPicPr>
            <p:nvPr/>
          </p:nvPicPr>
          <p:blipFill>
            <a:blip r:embed="rId9" cstate="print"/>
            <a:stretch>
              <a:fillRect/>
            </a:stretch>
          </p:blipFill>
          <p:spPr>
            <a:xfrm>
              <a:off x="6714555" y="3858195"/>
              <a:ext cx="994285" cy="678100"/>
            </a:xfrm>
            <a:prstGeom prst="rect">
              <a:avLst/>
            </a:prstGeom>
          </p:spPr>
        </p:pic>
        <p:pic>
          <p:nvPicPr>
            <p:cNvPr id="29" name="图片 1">
              <a:extLst>
                <a:ext uri="{FF2B5EF4-FFF2-40B4-BE49-F238E27FC236}">
                  <a16:creationId xmlns:a16="http://schemas.microsoft.com/office/drawing/2014/main" id="{3B47FF0A-FF7F-7D17-02E0-CFED18F136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5879" y="2919240"/>
              <a:ext cx="795793" cy="597203"/>
            </a:xfrm>
            <a:prstGeom prst="rect">
              <a:avLst/>
            </a:prstGeom>
          </p:spPr>
        </p:pic>
      </p:grpSp>
      <p:sp>
        <p:nvSpPr>
          <p:cNvPr id="30" name="Rectangle 22">
            <a:extLst>
              <a:ext uri="{FF2B5EF4-FFF2-40B4-BE49-F238E27FC236}">
                <a16:creationId xmlns:a16="http://schemas.microsoft.com/office/drawing/2014/main" id="{1E1FA7A2-519A-6AE5-89EC-5F64816F14D7}"/>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Source mass,</a:t>
            </a:r>
            <a:r>
              <a:rPr lang="zh-CN" altLang="en-US" sz="4267" b="1" dirty="0">
                <a:solidFill>
                  <a:srgbClr val="002060"/>
                </a:solidFill>
                <a:latin typeface="微软雅黑" panose="020B0503020204020204" pitchFamily="34" charset="-122"/>
                <a:ea typeface="微软雅黑" panose="020B0503020204020204" pitchFamily="34" charset="-122"/>
              </a:rPr>
              <a:t> </a:t>
            </a:r>
            <a:r>
              <a:rPr lang="en-US" altLang="zh-CN" sz="4267" b="1" dirty="0">
                <a:solidFill>
                  <a:srgbClr val="002060"/>
                </a:solidFill>
                <a:latin typeface="微软雅黑" panose="020B0503020204020204" pitchFamily="34" charset="-122"/>
                <a:ea typeface="微软雅黑" panose="020B0503020204020204" pitchFamily="34" charset="-122"/>
              </a:rPr>
              <a:t>Frequency,</a:t>
            </a:r>
            <a:r>
              <a:rPr lang="zh-CN" altLang="en-US" sz="4267" b="1" dirty="0">
                <a:solidFill>
                  <a:srgbClr val="002060"/>
                </a:solidFill>
                <a:latin typeface="微软雅黑" panose="020B0503020204020204" pitchFamily="34" charset="-122"/>
                <a:ea typeface="微软雅黑" panose="020B0503020204020204" pitchFamily="34" charset="-122"/>
              </a:rPr>
              <a:t> </a:t>
            </a:r>
            <a:r>
              <a:rPr lang="en-US" altLang="zh-CN" sz="4267" b="1" dirty="0">
                <a:solidFill>
                  <a:srgbClr val="002060"/>
                </a:solidFill>
                <a:latin typeface="微软雅黑" panose="020B0503020204020204" pitchFamily="34" charset="-122"/>
                <a:ea typeface="微软雅黑" panose="020B0503020204020204" pitchFamily="34" charset="-122"/>
              </a:rPr>
              <a:t>Detectors</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D332D430-1755-C1AE-9415-2BC90028765C}"/>
              </a:ext>
            </a:extLst>
          </p:cNvPr>
          <p:cNvSpPr txBox="1"/>
          <p:nvPr/>
        </p:nvSpPr>
        <p:spPr>
          <a:xfrm>
            <a:off x="9700323" y="1619654"/>
            <a:ext cx="1743853" cy="707886"/>
          </a:xfrm>
          <a:prstGeom prst="rect">
            <a:avLst/>
          </a:prstGeom>
          <a:noFill/>
        </p:spPr>
        <p:txBody>
          <a:bodyPr wrap="square">
            <a:spAutoFit/>
          </a:bodyPr>
          <a:lstStyle/>
          <a:p>
            <a:pPr algn="ctr">
              <a:spcBef>
                <a:spcPts val="0"/>
              </a:spcBef>
              <a:spcAft>
                <a:spcPts val="0"/>
              </a:spcAft>
            </a:pPr>
            <a:r>
              <a:rPr lang="en-US" altLang="zh-CN"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Source’s </a:t>
            </a:r>
          </a:p>
          <a:p>
            <a:pPr algn="ctr">
              <a:spcBef>
                <a:spcPts val="0"/>
              </a:spcBef>
              <a:spcAft>
                <a:spcPts val="0"/>
              </a:spcAft>
            </a:pPr>
            <a:r>
              <a:rPr lang="en-US" altLang="zh-CN"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Mass</a:t>
            </a:r>
            <a:endParaRPr lang="zh-CN" altLang="en-US"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文本框 33">
            <a:extLst>
              <a:ext uri="{FF2B5EF4-FFF2-40B4-BE49-F238E27FC236}">
                <a16:creationId xmlns:a16="http://schemas.microsoft.com/office/drawing/2014/main" id="{9A8000DB-4899-9650-CE65-E83EAB2E230C}"/>
              </a:ext>
            </a:extLst>
          </p:cNvPr>
          <p:cNvSpPr txBox="1"/>
          <p:nvPr/>
        </p:nvSpPr>
        <p:spPr>
          <a:xfrm>
            <a:off x="9754173" y="3402531"/>
            <a:ext cx="1727708" cy="400110"/>
          </a:xfrm>
          <a:prstGeom prst="rect">
            <a:avLst/>
          </a:prstGeom>
          <a:noFill/>
        </p:spPr>
        <p:txBody>
          <a:bodyPr wrap="square">
            <a:spAutoFit/>
          </a:bodyPr>
          <a:lstStyle/>
          <a:p>
            <a:pPr algn="ctr"/>
            <a:r>
              <a:rPr lang="en-US" altLang="zh-CN"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Wavelength</a:t>
            </a:r>
            <a:endParaRPr lang="zh-CN" altLang="en-US" sz="2000"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F2524E35-3EBE-9C4B-3F8A-3B8AEDB3AC5B}"/>
              </a:ext>
            </a:extLst>
          </p:cNvPr>
          <p:cNvSpPr txBox="1"/>
          <p:nvPr/>
        </p:nvSpPr>
        <p:spPr>
          <a:xfrm>
            <a:off x="9901572" y="5158495"/>
            <a:ext cx="1401037" cy="707886"/>
          </a:xfrm>
          <a:prstGeom prst="rect">
            <a:avLst/>
          </a:prstGeom>
          <a:noFill/>
        </p:spPr>
        <p:txBody>
          <a:bodyPr wrap="square">
            <a:spAutoFit/>
          </a:bodyPr>
          <a:lstStyle/>
          <a:p>
            <a:pPr algn="ctr"/>
            <a:r>
              <a:rPr lang="en-US" altLang="zh-CN"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Detector’s armlength</a:t>
            </a:r>
            <a:endParaRPr lang="zh-CN" altLang="en-US" sz="2000" dirty="0">
              <a:latin typeface="Times New Roman" panose="02020603050405020304" pitchFamily="18" charset="0"/>
              <a:cs typeface="Times New Roman" panose="02020603050405020304" pitchFamily="18" charset="0"/>
            </a:endParaRPr>
          </a:p>
        </p:txBody>
      </p:sp>
      <p:sp>
        <p:nvSpPr>
          <p:cNvPr id="37" name="箭头: 上下 36">
            <a:extLst>
              <a:ext uri="{FF2B5EF4-FFF2-40B4-BE49-F238E27FC236}">
                <a16:creationId xmlns:a16="http://schemas.microsoft.com/office/drawing/2014/main" id="{52EE566A-4DAB-D02D-B644-8E598A91EC29}"/>
              </a:ext>
            </a:extLst>
          </p:cNvPr>
          <p:cNvSpPr/>
          <p:nvPr/>
        </p:nvSpPr>
        <p:spPr>
          <a:xfrm>
            <a:off x="10572249" y="2412906"/>
            <a:ext cx="93697" cy="989625"/>
          </a:xfrm>
          <a:prstGeom prst="upDownArrow">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
        <p:nvSpPr>
          <p:cNvPr id="38" name="箭头: 上下 37">
            <a:extLst>
              <a:ext uri="{FF2B5EF4-FFF2-40B4-BE49-F238E27FC236}">
                <a16:creationId xmlns:a16="http://schemas.microsoft.com/office/drawing/2014/main" id="{1C3B3770-866E-9111-B069-C29706B80B64}"/>
              </a:ext>
            </a:extLst>
          </p:cNvPr>
          <p:cNvSpPr/>
          <p:nvPr/>
        </p:nvSpPr>
        <p:spPr>
          <a:xfrm>
            <a:off x="10572249" y="4004854"/>
            <a:ext cx="93697" cy="989625"/>
          </a:xfrm>
          <a:prstGeom prst="upDownArrow">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Tree>
    <p:extLst>
      <p:ext uri="{BB962C8B-B14F-4D97-AF65-F5344CB8AC3E}">
        <p14:creationId xmlns:p14="http://schemas.microsoft.com/office/powerpoint/2010/main" val="42605243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a:prstGeom prst="rect">
            <a:avLst/>
          </a:prstGeom>
        </p:spPr>
        <p:txBody>
          <a:bodyPr/>
          <a:lstStyle/>
          <a:p>
            <a:pPr>
              <a:defRPr/>
            </a:pPr>
            <a:fld id="{44AB51FE-9D14-4A52-BF4B-55B15032917F}" type="slidenum">
              <a:rPr lang="zh-CN" altLang="en-US" smtClean="0"/>
              <a:pPr>
                <a:defRPr/>
              </a:pPr>
              <a:t>5</a:t>
            </a:fld>
            <a:endParaRPr lang="zh-CN" altLang="en-US"/>
          </a:p>
        </p:txBody>
      </p:sp>
      <p:sp>
        <p:nvSpPr>
          <p:cNvPr id="19" name="Rectangle 22">
            <a:extLst>
              <a:ext uri="{FF2B5EF4-FFF2-40B4-BE49-F238E27FC236}">
                <a16:creationId xmlns:a16="http://schemas.microsoft.com/office/drawing/2014/main" id="{09C58668-B047-4CC5-BA5D-4C3BD3450FB6}"/>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Science with space-based GW detectors</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12" name="Rectangle 21">
            <a:extLst>
              <a:ext uri="{FF2B5EF4-FFF2-40B4-BE49-F238E27FC236}">
                <a16:creationId xmlns:a16="http://schemas.microsoft.com/office/drawing/2014/main" id="{447A82AE-3DD4-4A51-9EC9-389C7640D151}"/>
              </a:ext>
            </a:extLst>
          </p:cNvPr>
          <p:cNvSpPr/>
          <p:nvPr/>
        </p:nvSpPr>
        <p:spPr bwMode="auto">
          <a:xfrm>
            <a:off x="6925865" y="5732220"/>
            <a:ext cx="720000" cy="581277"/>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600" b="1" dirty="0">
                <a:solidFill>
                  <a:srgbClr val="002060"/>
                </a:solidFill>
                <a:latin typeface="微软雅黑" panose="020B0503020204020204" pitchFamily="34" charset="-122"/>
                <a:ea typeface="微软雅黑" panose="020B0503020204020204" pitchFamily="34" charset="-122"/>
              </a:rPr>
              <a:t>GCB</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3" name="Rectangle 22">
            <a:extLst>
              <a:ext uri="{FF2B5EF4-FFF2-40B4-BE49-F238E27FC236}">
                <a16:creationId xmlns:a16="http://schemas.microsoft.com/office/drawing/2014/main" id="{044A4683-81E6-47B8-A595-FDB6E6A3766B}"/>
              </a:ext>
            </a:extLst>
          </p:cNvPr>
          <p:cNvSpPr/>
          <p:nvPr/>
        </p:nvSpPr>
        <p:spPr bwMode="auto">
          <a:xfrm>
            <a:off x="5333557" y="5732221"/>
            <a:ext cx="819159" cy="581276"/>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600" b="1" dirty="0">
                <a:solidFill>
                  <a:srgbClr val="002060"/>
                </a:solidFill>
                <a:latin typeface="微软雅黑" panose="020B0503020204020204" pitchFamily="34" charset="-122"/>
                <a:ea typeface="微软雅黑" panose="020B0503020204020204" pitchFamily="34" charset="-122"/>
              </a:rPr>
              <a:t>SBHB</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4" name="Rectangle 23">
            <a:extLst>
              <a:ext uri="{FF2B5EF4-FFF2-40B4-BE49-F238E27FC236}">
                <a16:creationId xmlns:a16="http://schemas.microsoft.com/office/drawing/2014/main" id="{86C5C820-0683-4927-BBD3-A445BB41CDC2}"/>
              </a:ext>
            </a:extLst>
          </p:cNvPr>
          <p:cNvSpPr/>
          <p:nvPr/>
        </p:nvSpPr>
        <p:spPr bwMode="auto">
          <a:xfrm>
            <a:off x="3820745" y="5732221"/>
            <a:ext cx="819159" cy="581276"/>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600" b="1" dirty="0">
                <a:solidFill>
                  <a:srgbClr val="002060"/>
                </a:solidFill>
                <a:latin typeface="微软雅黑" panose="020B0503020204020204" pitchFamily="34" charset="-122"/>
                <a:ea typeface="微软雅黑" panose="020B0503020204020204" pitchFamily="34" charset="-122"/>
              </a:rPr>
              <a:t>EMRI</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5" name="Rectangle 24">
            <a:extLst>
              <a:ext uri="{FF2B5EF4-FFF2-40B4-BE49-F238E27FC236}">
                <a16:creationId xmlns:a16="http://schemas.microsoft.com/office/drawing/2014/main" id="{8C9D8D16-481C-4DA3-A005-167AC81F22A2}"/>
              </a:ext>
            </a:extLst>
          </p:cNvPr>
          <p:cNvSpPr/>
          <p:nvPr/>
        </p:nvSpPr>
        <p:spPr bwMode="auto">
          <a:xfrm>
            <a:off x="2279797" y="5732221"/>
            <a:ext cx="924407" cy="581276"/>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600" b="1" dirty="0">
                <a:solidFill>
                  <a:srgbClr val="002060"/>
                </a:solidFill>
                <a:latin typeface="微软雅黑" panose="020B0503020204020204" pitchFamily="34" charset="-122"/>
                <a:ea typeface="微软雅黑" panose="020B0503020204020204" pitchFamily="34" charset="-122"/>
              </a:rPr>
              <a:t>MBHB</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6" name="Rectangle 25">
            <a:extLst>
              <a:ext uri="{FF2B5EF4-FFF2-40B4-BE49-F238E27FC236}">
                <a16:creationId xmlns:a16="http://schemas.microsoft.com/office/drawing/2014/main" id="{A0F27046-10A6-4858-8A40-AB74FC95A94C}"/>
              </a:ext>
            </a:extLst>
          </p:cNvPr>
          <p:cNvSpPr/>
          <p:nvPr/>
        </p:nvSpPr>
        <p:spPr bwMode="auto">
          <a:xfrm>
            <a:off x="810168" y="5875966"/>
            <a:ext cx="1002889" cy="437531"/>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600" b="1" dirty="0" err="1">
                <a:solidFill>
                  <a:srgbClr val="002060"/>
                </a:solidFill>
                <a:latin typeface="微软雅黑" panose="020B0503020204020204" pitchFamily="34" charset="-122"/>
                <a:ea typeface="微软雅黑" panose="020B0503020204020204" pitchFamily="34" charset="-122"/>
              </a:rPr>
              <a:t>FoPT</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17" name="Rectangle 26">
            <a:extLst>
              <a:ext uri="{FF2B5EF4-FFF2-40B4-BE49-F238E27FC236}">
                <a16:creationId xmlns:a16="http://schemas.microsoft.com/office/drawing/2014/main" id="{E0E0D787-7E69-4F7A-B2F9-95803C87F682}"/>
              </a:ext>
            </a:extLst>
          </p:cNvPr>
          <p:cNvSpPr/>
          <p:nvPr/>
        </p:nvSpPr>
        <p:spPr bwMode="auto">
          <a:xfrm>
            <a:off x="829445" y="6177839"/>
            <a:ext cx="1002889" cy="360900"/>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067" b="1" dirty="0">
                <a:solidFill>
                  <a:srgbClr val="002060"/>
                </a:solidFill>
                <a:latin typeface="微软雅黑" panose="020B0503020204020204" pitchFamily="34" charset="-122"/>
                <a:ea typeface="微软雅黑" panose="020B0503020204020204" pitchFamily="34" charset="-122"/>
              </a:rPr>
              <a:t>t&lt;O(10</a:t>
            </a:r>
            <a:r>
              <a:rPr lang="en-US" altLang="zh-CN" sz="1067" b="1" baseline="30000" dirty="0">
                <a:solidFill>
                  <a:srgbClr val="002060"/>
                </a:solidFill>
                <a:latin typeface="微软雅黑" panose="020B0503020204020204" pitchFamily="34" charset="-122"/>
                <a:ea typeface="微软雅黑" panose="020B0503020204020204" pitchFamily="34" charset="-122"/>
              </a:rPr>
              <a:t>-10</a:t>
            </a:r>
            <a:r>
              <a:rPr lang="en-US" altLang="zh-CN" sz="1067" b="1" dirty="0">
                <a:solidFill>
                  <a:srgbClr val="002060"/>
                </a:solidFill>
                <a:latin typeface="微软雅黑" panose="020B0503020204020204" pitchFamily="34" charset="-122"/>
                <a:ea typeface="微软雅黑" panose="020B0503020204020204" pitchFamily="34" charset="-122"/>
              </a:rPr>
              <a:t>s)</a:t>
            </a:r>
            <a:endParaRPr lang="zh-CN" altLang="en-US" sz="1067" b="1" dirty="0">
              <a:solidFill>
                <a:srgbClr val="002060"/>
              </a:solidFill>
              <a:latin typeface="微软雅黑" panose="020B0503020204020204" pitchFamily="34" charset="-122"/>
              <a:ea typeface="微软雅黑" panose="020B0503020204020204" pitchFamily="34" charset="-122"/>
            </a:endParaRPr>
          </a:p>
        </p:txBody>
      </p:sp>
      <p:sp>
        <p:nvSpPr>
          <p:cNvPr id="18" name="Rectangle 27">
            <a:extLst>
              <a:ext uri="{FF2B5EF4-FFF2-40B4-BE49-F238E27FC236}">
                <a16:creationId xmlns:a16="http://schemas.microsoft.com/office/drawing/2014/main" id="{A021F6F1-3E30-4983-8DC2-5C5ED8B64BF0}"/>
              </a:ext>
            </a:extLst>
          </p:cNvPr>
          <p:cNvSpPr/>
          <p:nvPr/>
        </p:nvSpPr>
        <p:spPr bwMode="auto">
          <a:xfrm>
            <a:off x="2279797" y="6133047"/>
            <a:ext cx="924407" cy="360900"/>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067" b="1" dirty="0" err="1">
                <a:solidFill>
                  <a:srgbClr val="002060"/>
                </a:solidFill>
                <a:latin typeface="微软雅黑" panose="020B0503020204020204" pitchFamily="34" charset="-122"/>
                <a:ea typeface="微软雅黑" panose="020B0503020204020204" pitchFamily="34" charset="-122"/>
              </a:rPr>
              <a:t>z~O</a:t>
            </a:r>
            <a:r>
              <a:rPr lang="en-US" altLang="zh-CN" sz="1067" b="1" dirty="0">
                <a:solidFill>
                  <a:srgbClr val="002060"/>
                </a:solidFill>
                <a:latin typeface="微软雅黑" panose="020B0503020204020204" pitchFamily="34" charset="-122"/>
                <a:ea typeface="微软雅黑" panose="020B0503020204020204" pitchFamily="34" charset="-122"/>
              </a:rPr>
              <a:t>(10)</a:t>
            </a:r>
            <a:endParaRPr lang="zh-CN" altLang="en-US" sz="1067" b="1" dirty="0">
              <a:solidFill>
                <a:srgbClr val="002060"/>
              </a:solidFill>
              <a:latin typeface="微软雅黑" panose="020B0503020204020204" pitchFamily="34" charset="-122"/>
              <a:ea typeface="微软雅黑" panose="020B0503020204020204" pitchFamily="34" charset="-122"/>
            </a:endParaRPr>
          </a:p>
        </p:txBody>
      </p:sp>
      <p:sp>
        <p:nvSpPr>
          <p:cNvPr id="20" name="Rectangle 28">
            <a:extLst>
              <a:ext uri="{FF2B5EF4-FFF2-40B4-BE49-F238E27FC236}">
                <a16:creationId xmlns:a16="http://schemas.microsoft.com/office/drawing/2014/main" id="{86280D49-24CE-41C8-8A56-DDA64969B3B5}"/>
              </a:ext>
            </a:extLst>
          </p:cNvPr>
          <p:cNvSpPr/>
          <p:nvPr/>
        </p:nvSpPr>
        <p:spPr bwMode="auto">
          <a:xfrm>
            <a:off x="3859302" y="6133047"/>
            <a:ext cx="819157" cy="360900"/>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067" b="1" dirty="0" err="1">
                <a:solidFill>
                  <a:srgbClr val="002060"/>
                </a:solidFill>
                <a:latin typeface="微软雅黑" panose="020B0503020204020204" pitchFamily="34" charset="-122"/>
                <a:ea typeface="微软雅黑" panose="020B0503020204020204" pitchFamily="34" charset="-122"/>
              </a:rPr>
              <a:t>z~O</a:t>
            </a:r>
            <a:r>
              <a:rPr lang="en-US" altLang="zh-CN" sz="1067" b="1" dirty="0">
                <a:solidFill>
                  <a:srgbClr val="002060"/>
                </a:solidFill>
                <a:latin typeface="微软雅黑" panose="020B0503020204020204" pitchFamily="34" charset="-122"/>
                <a:ea typeface="微软雅黑" panose="020B0503020204020204" pitchFamily="34" charset="-122"/>
              </a:rPr>
              <a:t>(1)</a:t>
            </a:r>
            <a:endParaRPr lang="zh-CN" altLang="en-US" sz="1067" b="1" dirty="0">
              <a:solidFill>
                <a:srgbClr val="002060"/>
              </a:solidFill>
              <a:latin typeface="微软雅黑" panose="020B0503020204020204" pitchFamily="34" charset="-122"/>
              <a:ea typeface="微软雅黑" panose="020B0503020204020204" pitchFamily="34" charset="-122"/>
            </a:endParaRPr>
          </a:p>
        </p:txBody>
      </p:sp>
      <p:sp>
        <p:nvSpPr>
          <p:cNvPr id="21" name="Rectangle 29">
            <a:extLst>
              <a:ext uri="{FF2B5EF4-FFF2-40B4-BE49-F238E27FC236}">
                <a16:creationId xmlns:a16="http://schemas.microsoft.com/office/drawing/2014/main" id="{B5808C80-D799-4DD8-8089-8D3E4C993CFC}"/>
              </a:ext>
            </a:extLst>
          </p:cNvPr>
          <p:cNvSpPr/>
          <p:nvPr/>
        </p:nvSpPr>
        <p:spPr bwMode="auto">
          <a:xfrm>
            <a:off x="5394299" y="6133047"/>
            <a:ext cx="815725" cy="360900"/>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067" b="1" dirty="0" err="1">
                <a:solidFill>
                  <a:srgbClr val="002060"/>
                </a:solidFill>
                <a:latin typeface="微软雅黑" panose="020B0503020204020204" pitchFamily="34" charset="-122"/>
                <a:ea typeface="微软雅黑" panose="020B0503020204020204" pitchFamily="34" charset="-122"/>
              </a:rPr>
              <a:t>z~O</a:t>
            </a:r>
            <a:r>
              <a:rPr lang="en-US" altLang="zh-CN" sz="1067" b="1" dirty="0">
                <a:solidFill>
                  <a:srgbClr val="002060"/>
                </a:solidFill>
                <a:latin typeface="微软雅黑" panose="020B0503020204020204" pitchFamily="34" charset="-122"/>
                <a:ea typeface="微软雅黑" panose="020B0503020204020204" pitchFamily="34" charset="-122"/>
              </a:rPr>
              <a:t>(0.1)</a:t>
            </a:r>
            <a:endParaRPr lang="zh-CN" altLang="en-US" sz="1067" b="1" dirty="0">
              <a:solidFill>
                <a:srgbClr val="002060"/>
              </a:solidFill>
              <a:latin typeface="微软雅黑" panose="020B0503020204020204" pitchFamily="34" charset="-122"/>
              <a:ea typeface="微软雅黑" panose="020B0503020204020204" pitchFamily="34" charset="-122"/>
            </a:endParaRPr>
          </a:p>
        </p:txBody>
      </p:sp>
      <p:sp>
        <p:nvSpPr>
          <p:cNvPr id="22" name="Rectangle 31">
            <a:extLst>
              <a:ext uri="{FF2B5EF4-FFF2-40B4-BE49-F238E27FC236}">
                <a16:creationId xmlns:a16="http://schemas.microsoft.com/office/drawing/2014/main" id="{DD0D275D-58EE-4220-B311-3EBB5F07D89D}"/>
              </a:ext>
            </a:extLst>
          </p:cNvPr>
          <p:cNvSpPr/>
          <p:nvPr/>
        </p:nvSpPr>
        <p:spPr bwMode="auto">
          <a:xfrm>
            <a:off x="6925865" y="6133047"/>
            <a:ext cx="720000" cy="360900"/>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r>
              <a:rPr lang="en-US" altLang="zh-CN" sz="1067" b="1" dirty="0">
                <a:solidFill>
                  <a:srgbClr val="002060"/>
                </a:solidFill>
                <a:latin typeface="微软雅黑" panose="020B0503020204020204" pitchFamily="34" charset="-122"/>
                <a:ea typeface="微软雅黑" panose="020B0503020204020204" pitchFamily="34" charset="-122"/>
              </a:rPr>
              <a:t>Galaxy</a:t>
            </a:r>
            <a:endParaRPr lang="zh-CN" altLang="en-US" sz="1067" b="1" dirty="0">
              <a:solidFill>
                <a:srgbClr val="002060"/>
              </a:solidFill>
              <a:latin typeface="微软雅黑" panose="020B0503020204020204" pitchFamily="34" charset="-122"/>
              <a:ea typeface="微软雅黑" panose="020B0503020204020204" pitchFamily="34" charset="-122"/>
            </a:endParaRPr>
          </a:p>
        </p:txBody>
      </p:sp>
      <p:sp>
        <p:nvSpPr>
          <p:cNvPr id="36" name="椭圆 35">
            <a:extLst>
              <a:ext uri="{FF2B5EF4-FFF2-40B4-BE49-F238E27FC236}">
                <a16:creationId xmlns:a16="http://schemas.microsoft.com/office/drawing/2014/main" id="{71FEF511-9D1E-28D4-76B6-3B689CE65BCC}"/>
              </a:ext>
            </a:extLst>
          </p:cNvPr>
          <p:cNvSpPr>
            <a:spLocks noChangeAspect="1"/>
          </p:cNvSpPr>
          <p:nvPr/>
        </p:nvSpPr>
        <p:spPr>
          <a:xfrm>
            <a:off x="5209274" y="4748218"/>
            <a:ext cx="1080000" cy="1080000"/>
          </a:xfrm>
          <a:prstGeom prst="ellipse">
            <a:avLst/>
          </a:pr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a:blipFill>
          <a:effectLst>
            <a:outerShdw blurRad="254000" sx="102000" sy="102000" algn="ctr" rotWithShape="0">
              <a:prstClr val="black">
                <a:alpha val="8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
        <p:nvSpPr>
          <p:cNvPr id="37" name="椭圆 36">
            <a:extLst>
              <a:ext uri="{FF2B5EF4-FFF2-40B4-BE49-F238E27FC236}">
                <a16:creationId xmlns:a16="http://schemas.microsoft.com/office/drawing/2014/main" id="{093964CA-2CF7-8C0E-0C2C-BE1A6753229F}"/>
              </a:ext>
            </a:extLst>
          </p:cNvPr>
          <p:cNvSpPr>
            <a:spLocks noChangeAspect="1"/>
          </p:cNvSpPr>
          <p:nvPr/>
        </p:nvSpPr>
        <p:spPr>
          <a:xfrm>
            <a:off x="3690325" y="4748218"/>
            <a:ext cx="1080000" cy="1080000"/>
          </a:xfrm>
          <a:prstGeom prst="ellipse">
            <a:avLst/>
          </a:prstGeom>
          <a: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a:blipFill>
          <a:effectLst>
            <a:outerShdw blurRad="254000" sx="102000" sy="102000" algn="ctr" rotWithShape="0">
              <a:prstClr val="black">
                <a:alpha val="8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
        <p:nvSpPr>
          <p:cNvPr id="40" name="椭圆 39">
            <a:extLst>
              <a:ext uri="{FF2B5EF4-FFF2-40B4-BE49-F238E27FC236}">
                <a16:creationId xmlns:a16="http://schemas.microsoft.com/office/drawing/2014/main" id="{B91EC77C-B664-1138-CFED-CC6FD9C9A807}"/>
              </a:ext>
            </a:extLst>
          </p:cNvPr>
          <p:cNvSpPr>
            <a:spLocks noChangeAspect="1"/>
          </p:cNvSpPr>
          <p:nvPr/>
        </p:nvSpPr>
        <p:spPr>
          <a:xfrm>
            <a:off x="2321127" y="4762084"/>
            <a:ext cx="1080000" cy="1080000"/>
          </a:xfrm>
          <a:prstGeom prst="ellipse">
            <a:avLst/>
          </a:prstGeom>
          <a:blipFill>
            <a:blip r:embed="rId7"/>
            <a:stretch>
              <a:fillRect/>
            </a:stretch>
          </a:blipFill>
          <a:effectLst>
            <a:outerShdw blurRad="254000" sx="102000" sy="102000" algn="ctr" rotWithShape="0">
              <a:prstClr val="black">
                <a:alpha val="8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
        <p:nvSpPr>
          <p:cNvPr id="41" name="椭圆 40">
            <a:extLst>
              <a:ext uri="{FF2B5EF4-FFF2-40B4-BE49-F238E27FC236}">
                <a16:creationId xmlns:a16="http://schemas.microsoft.com/office/drawing/2014/main" id="{EBF5AD9E-89AA-297C-4FC5-03747A5A2A81}"/>
              </a:ext>
            </a:extLst>
          </p:cNvPr>
          <p:cNvSpPr>
            <a:spLocks noChangeAspect="1"/>
          </p:cNvSpPr>
          <p:nvPr/>
        </p:nvSpPr>
        <p:spPr>
          <a:xfrm>
            <a:off x="6728223" y="4769311"/>
            <a:ext cx="1080000" cy="1080000"/>
          </a:xfrm>
          <a:prstGeom prst="ellipse">
            <a:avLst/>
          </a:prstGeom>
          <a:blipFill>
            <a:blip r:embed="rId8"/>
            <a:stretch>
              <a:fillRect/>
            </a:stretch>
          </a:blipFill>
          <a:effectLst>
            <a:glow rad="101600">
              <a:schemeClr val="accent1">
                <a:alpha val="40000"/>
              </a:schemeClr>
            </a:glow>
            <a:outerShdw blurRad="127000" sx="102000" sy="102000" algn="ctr" rotWithShape="0">
              <a:prstClr val="black">
                <a:alpha val="8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sp>
        <p:nvSpPr>
          <p:cNvPr id="42" name="椭圆 41">
            <a:extLst>
              <a:ext uri="{FF2B5EF4-FFF2-40B4-BE49-F238E27FC236}">
                <a16:creationId xmlns:a16="http://schemas.microsoft.com/office/drawing/2014/main" id="{392A9618-CC2A-40B7-38A5-215217E30B4E}"/>
              </a:ext>
            </a:extLst>
          </p:cNvPr>
          <p:cNvSpPr>
            <a:spLocks noChangeAspect="1"/>
          </p:cNvSpPr>
          <p:nvPr/>
        </p:nvSpPr>
        <p:spPr>
          <a:xfrm>
            <a:off x="810168" y="4795966"/>
            <a:ext cx="1080000" cy="1080000"/>
          </a:xfrm>
          <a:prstGeom prst="ellipse">
            <a:avLst/>
          </a:prstGeom>
          <a:blipFill>
            <a:blip r:embed="rId9"/>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pic>
        <p:nvPicPr>
          <p:cNvPr id="50" name="图片 49">
            <a:extLst>
              <a:ext uri="{FF2B5EF4-FFF2-40B4-BE49-F238E27FC236}">
                <a16:creationId xmlns:a16="http://schemas.microsoft.com/office/drawing/2014/main" id="{5C3707FA-68C7-FA38-7BDF-66E1386D15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497" y="1124652"/>
            <a:ext cx="7678368" cy="3479292"/>
          </a:xfrm>
          <a:prstGeom prst="rect">
            <a:avLst/>
          </a:prstGeom>
        </p:spPr>
      </p:pic>
      <p:cxnSp>
        <p:nvCxnSpPr>
          <p:cNvPr id="52" name="直接箭头连接符 51">
            <a:extLst>
              <a:ext uri="{FF2B5EF4-FFF2-40B4-BE49-F238E27FC236}">
                <a16:creationId xmlns:a16="http://schemas.microsoft.com/office/drawing/2014/main" id="{7250DC79-B16C-AF51-13B6-CD3203779B5D}"/>
              </a:ext>
            </a:extLst>
          </p:cNvPr>
          <p:cNvCxnSpPr>
            <a:cxnSpLocks/>
            <a:stCxn id="41" idx="0"/>
          </p:cNvCxnSpPr>
          <p:nvPr/>
        </p:nvCxnSpPr>
        <p:spPr>
          <a:xfrm flipH="1" flipV="1">
            <a:off x="7064830" y="3973286"/>
            <a:ext cx="203393" cy="7960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EAB97299-566B-A3BD-F225-B31C8FB72D6F}"/>
              </a:ext>
            </a:extLst>
          </p:cNvPr>
          <p:cNvCxnSpPr>
            <a:cxnSpLocks/>
            <a:stCxn id="40" idx="0"/>
          </p:cNvCxnSpPr>
          <p:nvPr/>
        </p:nvCxnSpPr>
        <p:spPr>
          <a:xfrm flipH="1" flipV="1">
            <a:off x="2775927" y="3638809"/>
            <a:ext cx="85200" cy="1123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789ECEB8-243D-F0F6-A9D0-F6F072A607B3}"/>
              </a:ext>
            </a:extLst>
          </p:cNvPr>
          <p:cNvCxnSpPr>
            <a:cxnSpLocks/>
            <a:stCxn id="37" idx="0"/>
          </p:cNvCxnSpPr>
          <p:nvPr/>
        </p:nvCxnSpPr>
        <p:spPr>
          <a:xfrm flipV="1">
            <a:off x="4230325" y="3973286"/>
            <a:ext cx="1119241" cy="774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接箭头连接符 64">
            <a:extLst>
              <a:ext uri="{FF2B5EF4-FFF2-40B4-BE49-F238E27FC236}">
                <a16:creationId xmlns:a16="http://schemas.microsoft.com/office/drawing/2014/main" id="{B7515797-0A6E-054E-9CF5-91A76DBBA1E3}"/>
              </a:ext>
            </a:extLst>
          </p:cNvPr>
          <p:cNvCxnSpPr>
            <a:cxnSpLocks/>
            <a:stCxn id="36" idx="0"/>
          </p:cNvCxnSpPr>
          <p:nvPr/>
        </p:nvCxnSpPr>
        <p:spPr>
          <a:xfrm flipV="1">
            <a:off x="5749274" y="4071257"/>
            <a:ext cx="549302" cy="6769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C2996D77-F6BA-C570-83C9-35097B79C68A}"/>
              </a:ext>
            </a:extLst>
          </p:cNvPr>
          <p:cNvSpPr txBox="1"/>
          <p:nvPr/>
        </p:nvSpPr>
        <p:spPr>
          <a:xfrm rot="16200000">
            <a:off x="-197843" y="5446936"/>
            <a:ext cx="1002889" cy="369332"/>
          </a:xfrm>
          <a:prstGeom prst="rect">
            <a:avLst/>
          </a:prstGeom>
          <a:noFill/>
        </p:spPr>
        <p:txBody>
          <a:bodyPr wrap="square">
            <a:spAutoFit/>
          </a:bodyPr>
          <a:lstStyle/>
          <a:p>
            <a:r>
              <a:rPr lang="en-US" altLang="zh-CN" sz="1800" b="1" dirty="0">
                <a:solidFill>
                  <a:srgbClr val="002060"/>
                </a:solidFill>
                <a:latin typeface="微软雅黑" panose="020B0503020204020204" pitchFamily="34" charset="-122"/>
                <a:ea typeface="微软雅黑" panose="020B0503020204020204" pitchFamily="34" charset="-122"/>
              </a:rPr>
              <a:t>SGWB</a:t>
            </a:r>
            <a:endParaRPr lang="zh-CN" altLang="en-US" dirty="0">
              <a:latin typeface="Times New Roman" panose="02020603050405020304" pitchFamily="18" charset="0"/>
            </a:endParaRPr>
          </a:p>
        </p:txBody>
      </p:sp>
      <p:cxnSp>
        <p:nvCxnSpPr>
          <p:cNvPr id="72" name="直接箭头连接符 71">
            <a:extLst>
              <a:ext uri="{FF2B5EF4-FFF2-40B4-BE49-F238E27FC236}">
                <a16:creationId xmlns:a16="http://schemas.microsoft.com/office/drawing/2014/main" id="{EF4C491D-979B-A199-2FAD-ECEB62E0DF55}"/>
              </a:ext>
            </a:extLst>
          </p:cNvPr>
          <p:cNvCxnSpPr>
            <a:cxnSpLocks/>
            <a:stCxn id="42" idx="0"/>
          </p:cNvCxnSpPr>
          <p:nvPr/>
        </p:nvCxnSpPr>
        <p:spPr>
          <a:xfrm flipV="1">
            <a:off x="1350168" y="3429000"/>
            <a:ext cx="624893" cy="1366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矩形: 圆角 74">
            <a:extLst>
              <a:ext uri="{FF2B5EF4-FFF2-40B4-BE49-F238E27FC236}">
                <a16:creationId xmlns:a16="http://schemas.microsoft.com/office/drawing/2014/main" id="{83458AC6-4319-7941-CA41-3ADB2D263BEF}"/>
              </a:ext>
            </a:extLst>
          </p:cNvPr>
          <p:cNvSpPr/>
          <p:nvPr/>
        </p:nvSpPr>
        <p:spPr>
          <a:xfrm>
            <a:off x="283028" y="4666310"/>
            <a:ext cx="7678369" cy="1872429"/>
          </a:xfrm>
          <a:prstGeom prst="roundRect">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ndParaRPr>
          </a:p>
        </p:txBody>
      </p:sp>
      <p:graphicFrame>
        <p:nvGraphicFramePr>
          <p:cNvPr id="76" name="图示 75">
            <a:extLst>
              <a:ext uri="{FF2B5EF4-FFF2-40B4-BE49-F238E27FC236}">
                <a16:creationId xmlns:a16="http://schemas.microsoft.com/office/drawing/2014/main" id="{2B6FB5EC-C76F-DE84-DB3B-DDFE57F4395F}"/>
              </a:ext>
            </a:extLst>
          </p:cNvPr>
          <p:cNvGraphicFramePr/>
          <p:nvPr>
            <p:extLst>
              <p:ext uri="{D42A27DB-BD31-4B8C-83A1-F6EECF244321}">
                <p14:modId xmlns:p14="http://schemas.microsoft.com/office/powerpoint/2010/main" val="482913909"/>
              </p:ext>
            </p:extLst>
          </p:nvPr>
        </p:nvGraphicFramePr>
        <p:xfrm>
          <a:off x="8322416" y="1124652"/>
          <a:ext cx="3586555" cy="526526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7" name="矩形 76">
            <a:extLst>
              <a:ext uri="{FF2B5EF4-FFF2-40B4-BE49-F238E27FC236}">
                <a16:creationId xmlns:a16="http://schemas.microsoft.com/office/drawing/2014/main" id="{2E952B26-B964-3152-FE26-751CE3906F5B}"/>
              </a:ext>
            </a:extLst>
          </p:cNvPr>
          <p:cNvSpPr/>
          <p:nvPr/>
        </p:nvSpPr>
        <p:spPr>
          <a:xfrm>
            <a:off x="8125490" y="6460746"/>
            <a:ext cx="3719748" cy="276999"/>
          </a:xfrm>
          <a:prstGeom prst="rect">
            <a:avLst/>
          </a:prstGeom>
        </p:spPr>
        <p:txBody>
          <a:bodyPr wrap="square">
            <a:spAutoFit/>
          </a:bodyPr>
          <a:lstStyle/>
          <a:p>
            <a:pPr algn="ctr"/>
            <a:r>
              <a:rPr lang="en-US" altLang="zh-CN" sz="1200" i="1" dirty="0">
                <a:solidFill>
                  <a:srgbClr val="002060"/>
                </a:solidFill>
                <a:latin typeface="微软雅黑" panose="020B0503020204020204" pitchFamily="34" charset="-122"/>
                <a:cs typeface="Times New Roman" panose="02020603050405020304" pitchFamily="18" charset="0"/>
              </a:rPr>
              <a:t>Mei et al., PTEP 2021 (2021) 5, 05A107</a:t>
            </a:r>
          </a:p>
        </p:txBody>
      </p:sp>
    </p:spTree>
    <p:extLst>
      <p:ext uri="{BB962C8B-B14F-4D97-AF65-F5344CB8AC3E}">
        <p14:creationId xmlns:p14="http://schemas.microsoft.com/office/powerpoint/2010/main" val="34181632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44AB51FE-9D14-4A52-BF4B-55B15032917F}" type="slidenum">
              <a:rPr lang="zh-CN" altLang="en-US" smtClean="0"/>
              <a:pPr>
                <a:defRPr/>
              </a:pPr>
              <a:t>6</a:t>
            </a:fld>
            <a:endParaRPr lang="zh-CN" altLang="en-US"/>
          </a:p>
        </p:txBody>
      </p:sp>
      <p:sp>
        <p:nvSpPr>
          <p:cNvPr id="19" name="Rectangle 22">
            <a:extLst>
              <a:ext uri="{FF2B5EF4-FFF2-40B4-BE49-F238E27FC236}">
                <a16:creationId xmlns:a16="http://schemas.microsoft.com/office/drawing/2014/main" id="{09C58668-B047-4CC5-BA5D-4C3BD3450FB6}"/>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The TianQin Project</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pic>
        <p:nvPicPr>
          <p:cNvPr id="42" name="图片 30" descr="TQ.png">
            <a:extLst>
              <a:ext uri="{FF2B5EF4-FFF2-40B4-BE49-F238E27FC236}">
                <a16:creationId xmlns:a16="http://schemas.microsoft.com/office/drawing/2014/main" id="{69EBC89C-07FE-45DD-99CD-0AAFAE7B8494}"/>
              </a:ext>
            </a:extLst>
          </p:cNvPr>
          <p:cNvPicPr>
            <a:picLocks noChangeAspect="1"/>
          </p:cNvPicPr>
          <p:nvPr/>
        </p:nvPicPr>
        <p:blipFill>
          <a:blip r:embed="rId3"/>
          <a:stretch>
            <a:fillRect/>
          </a:stretch>
        </p:blipFill>
        <p:spPr>
          <a:xfrm>
            <a:off x="276329" y="2564701"/>
            <a:ext cx="6197297" cy="3089472"/>
          </a:xfrm>
          <a:prstGeom prst="rect">
            <a:avLst/>
          </a:prstGeom>
          <a:ln>
            <a:noFill/>
          </a:ln>
        </p:spPr>
      </p:pic>
      <p:sp>
        <p:nvSpPr>
          <p:cNvPr id="44" name="矩形 32">
            <a:extLst>
              <a:ext uri="{FF2B5EF4-FFF2-40B4-BE49-F238E27FC236}">
                <a16:creationId xmlns:a16="http://schemas.microsoft.com/office/drawing/2014/main" id="{E9D32C81-9E90-4434-8848-BD0F7B5DFE23}"/>
              </a:ext>
            </a:extLst>
          </p:cNvPr>
          <p:cNvSpPr/>
          <p:nvPr/>
        </p:nvSpPr>
        <p:spPr>
          <a:xfrm>
            <a:off x="142037" y="6294614"/>
            <a:ext cx="4676243" cy="276999"/>
          </a:xfrm>
          <a:prstGeom prst="rect">
            <a:avLst/>
          </a:prstGeom>
        </p:spPr>
        <p:txBody>
          <a:bodyPr wrap="square">
            <a:spAutoFit/>
          </a:bodyPr>
          <a:lstStyle/>
          <a:p>
            <a:r>
              <a:rPr lang="fr-FR" altLang="zh-CN" sz="1200" i="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Luo et al., Class. Quant. Grav. 33 (2016) no.3, 035010.</a:t>
            </a:r>
            <a:endParaRPr lang="zh-CN" altLang="en-US" sz="1200" i="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5" name="Text Box 6">
            <a:extLst>
              <a:ext uri="{FF2B5EF4-FFF2-40B4-BE49-F238E27FC236}">
                <a16:creationId xmlns:a16="http://schemas.microsoft.com/office/drawing/2014/main" id="{C27EE6AF-DB5E-4263-8A99-A12858C0E01A}"/>
              </a:ext>
            </a:extLst>
          </p:cNvPr>
          <p:cNvSpPr txBox="1">
            <a:spLocks noChangeArrowheads="1"/>
          </p:cNvSpPr>
          <p:nvPr/>
        </p:nvSpPr>
        <p:spPr bwMode="auto">
          <a:xfrm>
            <a:off x="142037" y="1203828"/>
            <a:ext cx="11917681" cy="963193"/>
          </a:xfrm>
          <a:prstGeom prst="rect">
            <a:avLst/>
          </a:prstGeom>
          <a:noFill/>
          <a:ln w="6350">
            <a:solidFill>
              <a:schemeClr val="bg2">
                <a:lumMod val="90000"/>
              </a:schemeClr>
            </a:solidFill>
            <a:prstDash val="dash"/>
            <a:miter lim="800000"/>
          </a:ln>
          <a:effectLst/>
        </p:spPr>
        <p:txBody>
          <a:bodyPr wrap="square" numCol="2">
            <a:noAutofit/>
          </a:bodyPr>
          <a:lstStyle/>
          <a:p>
            <a:pPr marL="342900" indent="-342900" fontAlgn="base">
              <a:spcBef>
                <a:spcPct val="0"/>
              </a:spcBef>
              <a:spcAft>
                <a:spcPct val="0"/>
              </a:spcAft>
              <a:buFont typeface="Wingdings" panose="05000000000000000000" pitchFamily="2" charset="2"/>
              <a:buChar char="Ø"/>
              <a:defRPr/>
            </a:pPr>
            <a:r>
              <a:rPr lang="en-US" altLang="zh-CN" sz="1867" b="1" kern="0"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rPr>
              <a:t>Expected launch date: 2035</a:t>
            </a:r>
          </a:p>
          <a:p>
            <a:pPr marL="342900" indent="-342900" fontAlgn="base">
              <a:spcBef>
                <a:spcPct val="0"/>
              </a:spcBef>
              <a:spcAft>
                <a:spcPct val="0"/>
              </a:spcAft>
              <a:buFont typeface="Wingdings" panose="05000000000000000000" pitchFamily="2" charset="2"/>
              <a:buChar char="Ø"/>
              <a:defRPr/>
            </a:pPr>
            <a:r>
              <a:rPr lang="en-US" altLang="zh-CN" sz="1867" b="1" kern="0"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rPr>
              <a:t>Orbit: geocentric, radius ~ 10</a:t>
            </a:r>
            <a:r>
              <a:rPr lang="en-US" altLang="zh-CN" sz="1867" b="1" kern="0" baseline="30000"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1867" b="1" kern="0"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rPr>
              <a:t>km</a:t>
            </a:r>
          </a:p>
          <a:p>
            <a:pPr marL="342900" indent="-342900">
              <a:buFont typeface="Wingdings" panose="05000000000000000000" pitchFamily="2" charset="2"/>
              <a:buChar char="Ø"/>
              <a:defRPr/>
            </a:pPr>
            <a:r>
              <a:rPr lang="en-US" altLang="zh-CN" sz="1867" b="1" kern="0" dirty="0">
                <a:solidFill>
                  <a:srgbClr val="000066"/>
                </a:solidFill>
                <a:latin typeface="微软雅黑" panose="020B0503020204020204" pitchFamily="34" charset="-122"/>
                <a:ea typeface="微软雅黑" panose="020B0503020204020204" pitchFamily="34" charset="-122"/>
                <a:cs typeface="Times New Roman" panose="02020603050405020304" pitchFamily="18" charset="0"/>
              </a:rPr>
              <a:t>Constellation: normal triangle</a:t>
            </a:r>
          </a:p>
          <a:p>
            <a:pPr marL="342900" indent="-342900">
              <a:buFont typeface="Wingdings" panose="05000000000000000000" pitchFamily="2" charset="2"/>
              <a:buChar char="Ø"/>
              <a:defRPr/>
            </a:pPr>
            <a:r>
              <a:rPr lang="en-US" altLang="zh-CN" sz="1867" b="1" kern="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Scientific: unique frequency band</a:t>
            </a:r>
          </a:p>
          <a:p>
            <a:pPr marL="342900" indent="-342900">
              <a:buFont typeface="Wingdings" panose="05000000000000000000" pitchFamily="2" charset="2"/>
              <a:buChar char="Ø"/>
              <a:defRPr/>
            </a:pPr>
            <a:r>
              <a:rPr lang="en-US" altLang="zh-CN" sz="1867" b="1" kern="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Technical: easier for deployment, measurement &amp; control, and communication</a:t>
            </a:r>
            <a:endParaRPr lang="zh-CN" altLang="en-US" sz="1867" b="1" kern="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FEC2AA7E-C84C-2A77-3238-2CE973479B93}"/>
              </a:ext>
            </a:extLst>
          </p:cNvPr>
          <p:cNvSpPr/>
          <p:nvPr/>
        </p:nvSpPr>
        <p:spPr>
          <a:xfrm>
            <a:off x="7083003" y="6231350"/>
            <a:ext cx="4916994" cy="276999"/>
          </a:xfrm>
          <a:prstGeom prst="rect">
            <a:avLst/>
          </a:prstGeom>
        </p:spPr>
        <p:txBody>
          <a:bodyPr wrap="square">
            <a:spAutoFit/>
          </a:bodyPr>
          <a:lstStyle/>
          <a:p>
            <a:pPr algn="ctr"/>
            <a:r>
              <a:rPr lang="en-US" altLang="zh-CN" sz="1200" i="1" dirty="0">
                <a:solidFill>
                  <a:srgbClr val="002060"/>
                </a:solidFill>
                <a:latin typeface="微软雅黑" panose="020B0503020204020204" pitchFamily="34" charset="-122"/>
                <a:cs typeface="Times New Roman" panose="02020603050405020304" pitchFamily="18" charset="0"/>
              </a:rPr>
              <a:t>Mei et al., PTEP 2021 (2021) 5, 05A107 • e-Print: 2008.10332 </a:t>
            </a:r>
          </a:p>
        </p:txBody>
      </p:sp>
      <p:pic>
        <p:nvPicPr>
          <p:cNvPr id="3" name="图片 2">
            <a:extLst>
              <a:ext uri="{FF2B5EF4-FFF2-40B4-BE49-F238E27FC236}">
                <a16:creationId xmlns:a16="http://schemas.microsoft.com/office/drawing/2014/main" id="{7257AE74-788C-587C-5A1B-FF21893F826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77860" y="2421899"/>
            <a:ext cx="5037811" cy="3693073"/>
          </a:xfrm>
          <a:prstGeom prst="rect">
            <a:avLst/>
          </a:prstGeom>
        </p:spPr>
      </p:pic>
    </p:spTree>
    <p:extLst>
      <p:ext uri="{BB962C8B-B14F-4D97-AF65-F5344CB8AC3E}">
        <p14:creationId xmlns:p14="http://schemas.microsoft.com/office/powerpoint/2010/main" val="3727068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2">
            <a:extLst>
              <a:ext uri="{FF2B5EF4-FFF2-40B4-BE49-F238E27FC236}">
                <a16:creationId xmlns:a16="http://schemas.microsoft.com/office/drawing/2014/main" id="{09C58668-B047-4CC5-BA5D-4C3BD3450FB6}"/>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Advantages of </a:t>
            </a:r>
            <a:r>
              <a:rPr lang="en-US" altLang="zh-CN" sz="4267" b="1" dirty="0" err="1">
                <a:solidFill>
                  <a:srgbClr val="002060"/>
                </a:solidFill>
                <a:latin typeface="微软雅黑" panose="020B0503020204020204" pitchFamily="34" charset="-122"/>
                <a:ea typeface="微软雅黑" panose="020B0503020204020204" pitchFamily="34" charset="-122"/>
              </a:rPr>
              <a:t>TianQin</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3" name="矩形 10">
            <a:extLst>
              <a:ext uri="{FF2B5EF4-FFF2-40B4-BE49-F238E27FC236}">
                <a16:creationId xmlns:a16="http://schemas.microsoft.com/office/drawing/2014/main" id="{18ADEFB6-BD35-9CA9-96C4-5EF3054AD816}"/>
              </a:ext>
            </a:extLst>
          </p:cNvPr>
          <p:cNvSpPr/>
          <p:nvPr/>
        </p:nvSpPr>
        <p:spPr>
          <a:xfrm>
            <a:off x="147781" y="1237939"/>
            <a:ext cx="5165524" cy="530028"/>
          </a:xfrm>
          <a:prstGeom prst="rect">
            <a:avLst/>
          </a:prstGeom>
          <a:ln>
            <a:noFill/>
          </a:ln>
        </p:spPr>
        <p:txBody>
          <a:bodyPr wrap="square" lIns="118436" tIns="59219" rIns="118436" bIns="59219">
            <a:spAutoFit/>
          </a:bodyPr>
          <a:lstStyle/>
          <a:p>
            <a:pPr marL="457189" indent="-457189" defTabSz="1219170" fontAlgn="base">
              <a:spcBef>
                <a:spcPts val="1600"/>
              </a:spcBef>
              <a:spcAft>
                <a:spcPct val="0"/>
              </a:spcAft>
              <a:buFont typeface="Wingdings" panose="05000000000000000000" pitchFamily="2" charset="2"/>
              <a:buChar char="p"/>
            </a:pPr>
            <a:r>
              <a:rPr lang="en-US" altLang="zh-CN" sz="2667" b="1" dirty="0">
                <a:solidFill>
                  <a:srgbClr val="002060"/>
                </a:solidFill>
                <a:latin typeface="微软雅黑" panose="020B0503020204020204" pitchFamily="34" charset="-122"/>
                <a:ea typeface="微软雅黑" panose="020B0503020204020204" pitchFamily="34" charset="-122"/>
                <a:cs typeface="Calibri" panose="020F0502020204030204" pitchFamily="34" charset="0"/>
              </a:rPr>
              <a:t>Data transmission:</a:t>
            </a:r>
            <a:endParaRPr lang="en-US" altLang="zh-CN" sz="2667" b="1"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4" name="矩形 10">
            <a:extLst>
              <a:ext uri="{FF2B5EF4-FFF2-40B4-BE49-F238E27FC236}">
                <a16:creationId xmlns:a16="http://schemas.microsoft.com/office/drawing/2014/main" id="{279A712B-4D4F-036E-697D-00DBD21044E2}"/>
              </a:ext>
            </a:extLst>
          </p:cNvPr>
          <p:cNvSpPr/>
          <p:nvPr/>
        </p:nvSpPr>
        <p:spPr>
          <a:xfrm>
            <a:off x="192003" y="1767901"/>
            <a:ext cx="11807995" cy="1170331"/>
          </a:xfrm>
          <a:prstGeom prst="rect">
            <a:avLst/>
          </a:prstGeom>
          <a:ln>
            <a:noFill/>
          </a:ln>
        </p:spPr>
        <p:txBody>
          <a:bodyPr wrap="square" lIns="118436" tIns="59219" rIns="118436" bIns="59219">
            <a:spAutoFit/>
          </a:bodyPr>
          <a:lstStyle/>
          <a:p>
            <a:pPr marL="457189" indent="-457189" defTabSz="1219170" fontAlgn="base">
              <a:lnSpc>
                <a:spcPct val="150000"/>
              </a:lnSpc>
              <a:spcAft>
                <a:spcPct val="0"/>
              </a:spcAft>
              <a:buFont typeface="Wingdings" panose="05000000000000000000" pitchFamily="2" charset="2"/>
              <a:buChar char="Ø"/>
            </a:pPr>
            <a:r>
              <a:rPr lang="en-US" altLang="zh-CN" sz="24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LISA: 8 hours/day; time delay: 16 hours</a:t>
            </a:r>
          </a:p>
          <a:p>
            <a:pPr marL="457189" indent="-457189" defTabSz="1219170" fontAlgn="base">
              <a:lnSpc>
                <a:spcPct val="150000"/>
              </a:lnSpc>
              <a:spcAft>
                <a:spcPct val="0"/>
              </a:spcAft>
              <a:buFont typeface="Wingdings" panose="05000000000000000000" pitchFamily="2" charset="2"/>
              <a:buChar char="Ø"/>
            </a:pPr>
            <a:r>
              <a:rPr lang="en-US" altLang="zh-CN" sz="24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TianQin</a:t>
            </a:r>
            <a:r>
              <a:rPr lang="en-US" altLang="zh-CN" sz="24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continuous; near real time</a:t>
            </a:r>
          </a:p>
        </p:txBody>
      </p:sp>
      <p:pic>
        <p:nvPicPr>
          <p:cNvPr id="2" name="Picture 1">
            <a:extLst>
              <a:ext uri="{FF2B5EF4-FFF2-40B4-BE49-F238E27FC236}">
                <a16:creationId xmlns:a16="http://schemas.microsoft.com/office/drawing/2014/main" id="{91E17EB8-CECD-720C-0C9C-048E65492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313" y="3141785"/>
            <a:ext cx="7894584" cy="3476215"/>
          </a:xfrm>
          <a:prstGeom prst="rect">
            <a:avLst/>
          </a:prstGeom>
        </p:spPr>
      </p:pic>
      <p:sp>
        <p:nvSpPr>
          <p:cNvPr id="5" name="TextBox 4">
            <a:extLst>
              <a:ext uri="{FF2B5EF4-FFF2-40B4-BE49-F238E27FC236}">
                <a16:creationId xmlns:a16="http://schemas.microsoft.com/office/drawing/2014/main" id="{890EFC04-CB4A-51E7-4CB2-A715A2965BD0}"/>
              </a:ext>
            </a:extLst>
          </p:cNvPr>
          <p:cNvSpPr txBox="1"/>
          <p:nvPr/>
        </p:nvSpPr>
        <p:spPr>
          <a:xfrm>
            <a:off x="8315607" y="6299900"/>
            <a:ext cx="3876393" cy="318100"/>
          </a:xfrm>
          <a:prstGeom prst="rect">
            <a:avLst/>
          </a:prstGeom>
          <a:noFill/>
        </p:spPr>
        <p:txBody>
          <a:bodyPr wrap="square">
            <a:spAutoFit/>
          </a:bodyPr>
          <a:lstStyle/>
          <a:p>
            <a:pPr algn="ctr" defTabSz="1219170" fontAlgn="base">
              <a:spcBef>
                <a:spcPct val="0"/>
              </a:spcBef>
              <a:spcAft>
                <a:spcPct val="0"/>
              </a:spcAft>
            </a:pPr>
            <a:r>
              <a:rPr lang="en-CN" altLang="zh-CN" sz="1467" b="1" dirty="0">
                <a:solidFill>
                  <a:srgbClr val="000000"/>
                </a:solidFill>
                <a:latin typeface="Georgia" panose="02040502050405020303" pitchFamily="18" charset="0"/>
                <a:ea typeface="微软雅黑" panose="020B0503020204020204" pitchFamily="34" charset="-122"/>
              </a:rPr>
              <a:t>LISA</a:t>
            </a:r>
            <a:r>
              <a:rPr lang="en-US" altLang="zh-CN" sz="1467" b="1" dirty="0">
                <a:solidFill>
                  <a:srgbClr val="000000"/>
                </a:solidFill>
                <a:latin typeface="Georgia" panose="02040502050405020303" pitchFamily="18" charset="0"/>
                <a:ea typeface="微软雅黑" panose="020B0503020204020204" pitchFamily="34" charset="-122"/>
              </a:rPr>
              <a:t> </a:t>
            </a:r>
            <a:r>
              <a:rPr lang="en-US" altLang="zh-CN" sz="1467" b="1" dirty="0" err="1">
                <a:solidFill>
                  <a:srgbClr val="000000"/>
                </a:solidFill>
                <a:latin typeface="Georgia" panose="02040502050405020303" pitchFamily="18" charset="0"/>
                <a:ea typeface="微软雅黑" panose="020B0503020204020204" pitchFamily="34" charset="-122"/>
              </a:rPr>
              <a:t>redbook</a:t>
            </a:r>
            <a:r>
              <a:rPr lang="zh-CN" altLang="en-US" sz="1467" b="1" dirty="0">
                <a:solidFill>
                  <a:srgbClr val="000000"/>
                </a:solidFill>
                <a:latin typeface="Georgia" panose="02040502050405020303" pitchFamily="18" charset="0"/>
                <a:ea typeface="微软雅黑" panose="020B0503020204020204" pitchFamily="34" charset="-122"/>
              </a:rPr>
              <a:t> </a:t>
            </a:r>
            <a:r>
              <a:rPr lang="en-US" altLang="zh-CN" sz="1467" b="1" dirty="0">
                <a:solidFill>
                  <a:srgbClr val="000000"/>
                </a:solidFill>
                <a:latin typeface="Georgia" panose="02040502050405020303" pitchFamily="18" charset="0"/>
                <a:ea typeface="微软雅黑" panose="020B0503020204020204" pitchFamily="34" charset="-122"/>
              </a:rPr>
              <a:t>2024 [2402.07571]</a:t>
            </a:r>
            <a:endParaRPr lang="en-US" sz="1467" b="1" dirty="0">
              <a:solidFill>
                <a:srgbClr val="000000"/>
              </a:solidFill>
              <a:latin typeface="Georgia" panose="02040502050405020303" pitchFamily="18" charset="0"/>
              <a:ea typeface="微软雅黑" panose="020B0503020204020204" pitchFamily="34" charset="-122"/>
            </a:endParaRPr>
          </a:p>
        </p:txBody>
      </p:sp>
    </p:spTree>
    <p:extLst>
      <p:ext uri="{BB962C8B-B14F-4D97-AF65-F5344CB8AC3E}">
        <p14:creationId xmlns:p14="http://schemas.microsoft.com/office/powerpoint/2010/main" val="896737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7504DF-EBED-FA35-51DF-0B945B548538}"/>
              </a:ext>
            </a:extLst>
          </p:cNvPr>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a:extLst>
              <a:ext uri="{FF2B5EF4-FFF2-40B4-BE49-F238E27FC236}">
                <a16:creationId xmlns:a16="http://schemas.microsoft.com/office/drawing/2014/main" id="{4706B72E-5C8C-2F94-9E45-BBBDA199347B}"/>
              </a:ext>
            </a:extLst>
          </p:cNvPr>
          <p:cNvSpPr>
            <a:spLocks noGrp="1"/>
          </p:cNvSpPr>
          <p:nvPr>
            <p:ph type="sldNum" sz="quarter" idx="4"/>
          </p:nvPr>
        </p:nvSpPr>
        <p:spPr/>
        <p:txBody>
          <a:bodyPr/>
          <a:lstStyle/>
          <a:p>
            <a:fld id="{4BA32DA1-F83B-48DB-85DE-1E150E3E69DB}" type="slidenum">
              <a:rPr lang="zh-CN" altLang="en-US" smtClean="0"/>
              <a:t>8</a:t>
            </a:fld>
            <a:endParaRPr lang="zh-CN" altLang="en-US"/>
          </a:p>
        </p:txBody>
      </p:sp>
      <p:grpSp>
        <p:nvGrpSpPr>
          <p:cNvPr id="4" name="组合 3">
            <a:extLst>
              <a:ext uri="{FF2B5EF4-FFF2-40B4-BE49-F238E27FC236}">
                <a16:creationId xmlns:a16="http://schemas.microsoft.com/office/drawing/2014/main" id="{08676C8B-9B2A-9E6B-5822-832E419A40FC}"/>
              </a:ext>
            </a:extLst>
          </p:cNvPr>
          <p:cNvGrpSpPr/>
          <p:nvPr/>
        </p:nvGrpSpPr>
        <p:grpSpPr>
          <a:xfrm>
            <a:off x="5134921" y="1691335"/>
            <a:ext cx="6877763" cy="4529761"/>
            <a:chOff x="3161013" y="1955144"/>
            <a:chExt cx="5465620" cy="3097666"/>
          </a:xfrm>
        </p:grpSpPr>
        <p:pic>
          <p:nvPicPr>
            <p:cNvPr id="5" name="图片 4">
              <a:extLst>
                <a:ext uri="{FF2B5EF4-FFF2-40B4-BE49-F238E27FC236}">
                  <a16:creationId xmlns:a16="http://schemas.microsoft.com/office/drawing/2014/main" id="{1DC1F4C3-69F9-A277-3837-BE6F4895A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2955" y="4162762"/>
              <a:ext cx="1950413" cy="890048"/>
            </a:xfrm>
            <a:prstGeom prst="rect">
              <a:avLst/>
            </a:prstGeom>
          </p:spPr>
        </p:pic>
        <p:pic>
          <p:nvPicPr>
            <p:cNvPr id="6" name="图片 5">
              <a:extLst>
                <a:ext uri="{FF2B5EF4-FFF2-40B4-BE49-F238E27FC236}">
                  <a16:creationId xmlns:a16="http://schemas.microsoft.com/office/drawing/2014/main" id="{9E030813-F610-FD14-9587-F656B2705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013" y="2649054"/>
              <a:ext cx="1015703" cy="1557881"/>
            </a:xfrm>
            <a:prstGeom prst="rect">
              <a:avLst/>
            </a:prstGeom>
          </p:spPr>
        </p:pic>
        <p:pic>
          <p:nvPicPr>
            <p:cNvPr id="7" name="图片 6">
              <a:extLst>
                <a:ext uri="{FF2B5EF4-FFF2-40B4-BE49-F238E27FC236}">
                  <a16:creationId xmlns:a16="http://schemas.microsoft.com/office/drawing/2014/main" id="{BFE77460-6DA9-9CB7-AB21-4160C09DD0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889" r="14589"/>
            <a:stretch/>
          </p:blipFill>
          <p:spPr>
            <a:xfrm>
              <a:off x="7109576" y="1955144"/>
              <a:ext cx="1517057" cy="1176672"/>
            </a:xfrm>
            <a:prstGeom prst="rect">
              <a:avLst/>
            </a:prstGeom>
          </p:spPr>
        </p:pic>
        <p:sp>
          <p:nvSpPr>
            <p:cNvPr id="8" name="矩形: 圆角 7">
              <a:extLst>
                <a:ext uri="{FF2B5EF4-FFF2-40B4-BE49-F238E27FC236}">
                  <a16:creationId xmlns:a16="http://schemas.microsoft.com/office/drawing/2014/main" id="{05624189-688A-1356-A854-7CD5C32CADF7}"/>
                </a:ext>
              </a:extLst>
            </p:cNvPr>
            <p:cNvSpPr/>
            <p:nvPr/>
          </p:nvSpPr>
          <p:spPr>
            <a:xfrm>
              <a:off x="3476880" y="2066629"/>
              <a:ext cx="1015703" cy="61977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latin typeface="微软雅黑" panose="020B0503020204020204" charset="-122"/>
                  <a:ea typeface="微软雅黑" panose="020B0503020204020204" charset="-122"/>
                </a:rPr>
                <a:t>GW</a:t>
              </a:r>
            </a:p>
            <a:p>
              <a:pPr algn="ctr"/>
              <a:r>
                <a:rPr lang="en-US" altLang="zh-CN" sz="1500" b="1" dirty="0">
                  <a:solidFill>
                    <a:schemeClr val="tx1"/>
                  </a:solidFill>
                  <a:latin typeface="微软雅黑" panose="020B0503020204020204" charset="-122"/>
                  <a:ea typeface="微软雅黑" panose="020B0503020204020204" charset="-122"/>
                </a:rPr>
                <a:t>detectors</a:t>
              </a:r>
              <a:endParaRPr lang="zh-CN" altLang="en-US" sz="1500" b="1" dirty="0">
                <a:solidFill>
                  <a:schemeClr val="tx1"/>
                </a:solidFill>
                <a:latin typeface="微软雅黑" panose="020B0503020204020204" charset="-122"/>
                <a:ea typeface="微软雅黑" panose="020B0503020204020204" charset="-122"/>
              </a:endParaRPr>
            </a:p>
          </p:txBody>
        </p:sp>
        <p:sp>
          <p:nvSpPr>
            <p:cNvPr id="9" name="矩形: 圆角 8">
              <a:extLst>
                <a:ext uri="{FF2B5EF4-FFF2-40B4-BE49-F238E27FC236}">
                  <a16:creationId xmlns:a16="http://schemas.microsoft.com/office/drawing/2014/main" id="{1CDFECE1-4BA3-92A6-1B3E-B69B7398EF0D}"/>
                </a:ext>
              </a:extLst>
            </p:cNvPr>
            <p:cNvSpPr/>
            <p:nvPr/>
          </p:nvSpPr>
          <p:spPr>
            <a:xfrm>
              <a:off x="6201871" y="2077898"/>
              <a:ext cx="819151" cy="61977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latin typeface="微软雅黑" panose="020B0503020204020204" charset="-122"/>
                  <a:ea typeface="微软雅黑" panose="020B0503020204020204" charset="-122"/>
                </a:rPr>
                <a:t>MBHBs</a:t>
              </a:r>
              <a:endParaRPr lang="zh-CN" altLang="en-US" sz="1500" b="1" dirty="0">
                <a:solidFill>
                  <a:schemeClr val="tx1"/>
                </a:solidFill>
                <a:latin typeface="微软雅黑" panose="020B0503020204020204" charset="-122"/>
                <a:ea typeface="微软雅黑" panose="020B0503020204020204" charset="-122"/>
              </a:endParaRPr>
            </a:p>
          </p:txBody>
        </p:sp>
        <p:cxnSp>
          <p:nvCxnSpPr>
            <p:cNvPr id="10" name="直接箭头连接符 9">
              <a:extLst>
                <a:ext uri="{FF2B5EF4-FFF2-40B4-BE49-F238E27FC236}">
                  <a16:creationId xmlns:a16="http://schemas.microsoft.com/office/drawing/2014/main" id="{F5EFAE51-4149-5FAC-A4D8-78370F5B913F}"/>
                </a:ext>
              </a:extLst>
            </p:cNvPr>
            <p:cNvCxnSpPr>
              <a:cxnSpLocks/>
              <a:stCxn id="8" idx="3"/>
              <a:endCxn id="9" idx="1"/>
            </p:cNvCxnSpPr>
            <p:nvPr/>
          </p:nvCxnSpPr>
          <p:spPr>
            <a:xfrm>
              <a:off x="4492583" y="2376517"/>
              <a:ext cx="1709288" cy="11269"/>
            </a:xfrm>
            <a:prstGeom prst="straightConnector1">
              <a:avLst/>
            </a:prstGeom>
            <a:ln w="12700">
              <a:solidFill>
                <a:srgbClr val="2E75B6"/>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AA7D4A34-7B51-6F17-3E33-A5F6BF47D509}"/>
                </a:ext>
              </a:extLst>
            </p:cNvPr>
            <p:cNvSpPr txBox="1"/>
            <p:nvPr/>
          </p:nvSpPr>
          <p:spPr>
            <a:xfrm>
              <a:off x="4732190" y="2182202"/>
              <a:ext cx="1381126" cy="399897"/>
            </a:xfrm>
            <a:prstGeom prst="rect">
              <a:avLst/>
            </a:prstGeom>
            <a:noFill/>
          </p:spPr>
          <p:txBody>
            <a:bodyPr wrap="square">
              <a:spAutoFit/>
            </a:bodyPr>
            <a:lstStyle/>
            <a:p>
              <a:pPr algn="ctr"/>
              <a:r>
                <a:rPr lang="en-US" altLang="zh-CN" sz="1600" b="1" dirty="0">
                  <a:latin typeface="微软雅黑" panose="020B0503020204020204" pitchFamily="34" charset="-122"/>
                  <a:ea typeface="微软雅黑" panose="020B0503020204020204" pitchFamily="34" charset="-122"/>
                </a:rPr>
                <a:t>early warning localization</a:t>
              </a:r>
              <a:endParaRPr lang="zh-CN" altLang="en-US" sz="1600" b="1" dirty="0"/>
            </a:p>
          </p:txBody>
        </p:sp>
        <p:cxnSp>
          <p:nvCxnSpPr>
            <p:cNvPr id="12" name="直接箭头连接符 11">
              <a:extLst>
                <a:ext uri="{FF2B5EF4-FFF2-40B4-BE49-F238E27FC236}">
                  <a16:creationId xmlns:a16="http://schemas.microsoft.com/office/drawing/2014/main" id="{253CA4FD-DC70-741A-C3A2-BD70EBEF5CDF}"/>
                </a:ext>
              </a:extLst>
            </p:cNvPr>
            <p:cNvCxnSpPr>
              <a:cxnSpLocks/>
              <a:stCxn id="8" idx="2"/>
              <a:endCxn id="13" idx="1"/>
            </p:cNvCxnSpPr>
            <p:nvPr/>
          </p:nvCxnSpPr>
          <p:spPr>
            <a:xfrm>
              <a:off x="3984732" y="2686405"/>
              <a:ext cx="1094430" cy="1921381"/>
            </a:xfrm>
            <a:prstGeom prst="straightConnector1">
              <a:avLst/>
            </a:prstGeom>
            <a:ln w="12700">
              <a:solidFill>
                <a:srgbClr val="2E75B6"/>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7C86B2DB-E368-DE46-11CF-31504BC50080}"/>
                </a:ext>
              </a:extLst>
            </p:cNvPr>
            <p:cNvSpPr/>
            <p:nvPr/>
          </p:nvSpPr>
          <p:spPr>
            <a:xfrm>
              <a:off x="5079162" y="4297898"/>
              <a:ext cx="1034154" cy="61977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tx1"/>
                  </a:solidFill>
                  <a:latin typeface="微软雅黑" panose="020B0503020204020204" charset="-122"/>
                  <a:ea typeface="微软雅黑" panose="020B0503020204020204" charset="-122"/>
                </a:rPr>
                <a:t>EM</a:t>
              </a:r>
            </a:p>
            <a:p>
              <a:pPr algn="ctr"/>
              <a:r>
                <a:rPr lang="en-US" altLang="zh-CN" sz="1500" b="1" dirty="0">
                  <a:solidFill>
                    <a:schemeClr val="tx1"/>
                  </a:solidFill>
                  <a:latin typeface="微软雅黑" panose="020B0503020204020204" charset="-122"/>
                  <a:ea typeface="微软雅黑" panose="020B0503020204020204" charset="-122"/>
                </a:rPr>
                <a:t>telescope</a:t>
              </a:r>
              <a:endParaRPr lang="zh-CN" altLang="en-US" sz="1500" b="1" dirty="0">
                <a:solidFill>
                  <a:schemeClr val="tx1"/>
                </a:solidFill>
                <a:latin typeface="微软雅黑" panose="020B0503020204020204" charset="-122"/>
                <a:ea typeface="微软雅黑" panose="020B0503020204020204" charset="-122"/>
              </a:endParaRPr>
            </a:p>
          </p:txBody>
        </p:sp>
        <p:cxnSp>
          <p:nvCxnSpPr>
            <p:cNvPr id="14" name="直接箭头连接符 13">
              <a:extLst>
                <a:ext uri="{FF2B5EF4-FFF2-40B4-BE49-F238E27FC236}">
                  <a16:creationId xmlns:a16="http://schemas.microsoft.com/office/drawing/2014/main" id="{BC3723C4-CB67-A9CB-EEF6-B329FEA47B97}"/>
                </a:ext>
              </a:extLst>
            </p:cNvPr>
            <p:cNvCxnSpPr>
              <a:cxnSpLocks/>
              <a:stCxn id="13" idx="3"/>
              <a:endCxn id="9" idx="2"/>
            </p:cNvCxnSpPr>
            <p:nvPr/>
          </p:nvCxnSpPr>
          <p:spPr>
            <a:xfrm flipV="1">
              <a:off x="6113317" y="2697674"/>
              <a:ext cx="498130" cy="1910112"/>
            </a:xfrm>
            <a:prstGeom prst="straightConnector1">
              <a:avLst/>
            </a:prstGeom>
            <a:ln w="12700">
              <a:solidFill>
                <a:srgbClr val="2E75B6"/>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CD0E1CAB-B3E1-0352-5ABD-509183C7A763}"/>
                </a:ext>
              </a:extLst>
            </p:cNvPr>
            <p:cNvSpPr txBox="1"/>
            <p:nvPr/>
          </p:nvSpPr>
          <p:spPr>
            <a:xfrm rot="3587773">
              <a:off x="4374078" y="3582437"/>
              <a:ext cx="643814" cy="269042"/>
            </a:xfrm>
            <a:prstGeom prst="rect">
              <a:avLst/>
            </a:prstGeom>
            <a:noFill/>
          </p:spPr>
          <p:txBody>
            <a:bodyPr wrap="square">
              <a:spAutoFit/>
            </a:bodyPr>
            <a:lstStyle/>
            <a:p>
              <a:pPr algn="ctr"/>
              <a:r>
                <a:rPr lang="en-US" altLang="zh-CN" sz="1600" b="1" dirty="0">
                  <a:latin typeface="微软雅黑" panose="020B0503020204020204" pitchFamily="34" charset="-122"/>
                  <a:ea typeface="微软雅黑" panose="020B0503020204020204" pitchFamily="34" charset="-122"/>
                </a:rPr>
                <a:t>notify</a:t>
              </a:r>
              <a:endParaRPr lang="zh-CN" altLang="en-US" sz="1600" b="1" dirty="0"/>
            </a:p>
          </p:txBody>
        </p:sp>
        <p:sp>
          <p:nvSpPr>
            <p:cNvPr id="16" name="文本框 15">
              <a:extLst>
                <a:ext uri="{FF2B5EF4-FFF2-40B4-BE49-F238E27FC236}">
                  <a16:creationId xmlns:a16="http://schemas.microsoft.com/office/drawing/2014/main" id="{5453DB39-C1B4-AC24-6098-8536303E2101}"/>
                </a:ext>
              </a:extLst>
            </p:cNvPr>
            <p:cNvSpPr txBox="1"/>
            <p:nvPr/>
          </p:nvSpPr>
          <p:spPr>
            <a:xfrm rot="16982023">
              <a:off x="5904350" y="3254936"/>
              <a:ext cx="1005109" cy="464709"/>
            </a:xfrm>
            <a:prstGeom prst="rect">
              <a:avLst/>
            </a:prstGeom>
            <a:noFill/>
          </p:spPr>
          <p:txBody>
            <a:bodyPr wrap="square">
              <a:spAutoFit/>
            </a:bodyPr>
            <a:lstStyle/>
            <a:p>
              <a:pPr algn="ctr"/>
              <a:r>
                <a:rPr lang="en-US" altLang="zh-CN" sz="1600" b="1" dirty="0">
                  <a:latin typeface="微软雅黑" panose="020B0503020204020204" pitchFamily="34" charset="-122"/>
                  <a:ea typeface="微软雅黑" panose="020B0503020204020204" pitchFamily="34" charset="-122"/>
                </a:rPr>
                <a:t>Tracking observation</a:t>
              </a:r>
              <a:endParaRPr lang="zh-CN" altLang="en-US" sz="1600" b="1" dirty="0"/>
            </a:p>
          </p:txBody>
        </p:sp>
      </p:grpSp>
      <p:sp>
        <p:nvSpPr>
          <p:cNvPr id="17" name="矩形 16">
            <a:extLst>
              <a:ext uri="{FF2B5EF4-FFF2-40B4-BE49-F238E27FC236}">
                <a16:creationId xmlns:a16="http://schemas.microsoft.com/office/drawing/2014/main" id="{2F91AEB3-DA68-A510-75B9-7BE0BA2817CB}"/>
              </a:ext>
            </a:extLst>
          </p:cNvPr>
          <p:cNvSpPr/>
          <p:nvPr/>
        </p:nvSpPr>
        <p:spPr>
          <a:xfrm>
            <a:off x="75464" y="6211859"/>
            <a:ext cx="6096000" cy="276999"/>
          </a:xfrm>
          <a:prstGeom prst="rect">
            <a:avLst/>
          </a:prstGeom>
        </p:spPr>
        <p:txBody>
          <a:bodyPr>
            <a:spAutoFit/>
          </a:bodyPr>
          <a:lstStyle/>
          <a:p>
            <a:r>
              <a:rPr lang="en-US" altLang="zh-CN" sz="1200" i="1" dirty="0">
                <a:solidFill>
                  <a:schemeClr val="accent5">
                    <a:lumMod val="50000"/>
                  </a:schemeClr>
                </a:solidFill>
                <a:latin typeface="+mj-ea"/>
                <a:ea typeface="+mj-ea"/>
                <a:cs typeface="Times New Roman" panose="02020603050405020304" pitchFamily="18" charset="0"/>
              </a:rPr>
              <a:t>[1] M. C. Davis, et al. </a:t>
            </a:r>
            <a:r>
              <a:rPr lang="en-US" altLang="zh-CN" sz="1200" i="1" dirty="0" err="1">
                <a:solidFill>
                  <a:schemeClr val="accent5">
                    <a:lumMod val="50000"/>
                  </a:schemeClr>
                </a:solidFill>
                <a:latin typeface="+mj-ea"/>
                <a:ea typeface="+mj-ea"/>
                <a:cs typeface="Times New Roman" panose="02020603050405020304" pitchFamily="18" charset="0"/>
              </a:rPr>
              <a:t>Astrophys.J</a:t>
            </a:r>
            <a:r>
              <a:rPr lang="en-US" altLang="zh-CN" sz="1200" i="1" dirty="0">
                <a:solidFill>
                  <a:schemeClr val="accent5">
                    <a:lumMod val="50000"/>
                  </a:schemeClr>
                </a:solidFill>
                <a:latin typeface="+mj-ea"/>
                <a:ea typeface="+mj-ea"/>
                <a:cs typeface="Times New Roman" panose="02020603050405020304" pitchFamily="18" charset="0"/>
              </a:rPr>
              <a:t>. 965 (2024) 1, 34</a:t>
            </a:r>
          </a:p>
        </p:txBody>
      </p:sp>
      <p:sp>
        <p:nvSpPr>
          <p:cNvPr id="18" name="Rectangle 22">
            <a:extLst>
              <a:ext uri="{FF2B5EF4-FFF2-40B4-BE49-F238E27FC236}">
                <a16:creationId xmlns:a16="http://schemas.microsoft.com/office/drawing/2014/main" id="{EAB93B18-DF70-162E-C4B4-E98CC338739D}"/>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Multi-messenger observation: MBHB</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38" name="矩形 15">
            <a:extLst>
              <a:ext uri="{FF2B5EF4-FFF2-40B4-BE49-F238E27FC236}">
                <a16:creationId xmlns:a16="http://schemas.microsoft.com/office/drawing/2014/main" id="{F476C0E9-0CBB-7AB4-1FEA-392F691A7B4E}"/>
              </a:ext>
            </a:extLst>
          </p:cNvPr>
          <p:cNvSpPr/>
          <p:nvPr/>
        </p:nvSpPr>
        <p:spPr>
          <a:xfrm>
            <a:off x="75464" y="1188796"/>
            <a:ext cx="11572249"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b="1" dirty="0">
                <a:solidFill>
                  <a:srgbClr val="002060"/>
                </a:solidFill>
                <a:latin typeface="Times New Roman" panose="02020603050405020304" pitchFamily="18" charset="0"/>
                <a:cs typeface="Times New Roman" panose="02020603050405020304" pitchFamily="18" charset="0"/>
              </a:rPr>
              <a:t> EM telescopes search for merger MBHBs have high false alarm rate [1]</a:t>
            </a:r>
            <a:endParaRPr lang="zh-CN" altLang="en-US" sz="2539" b="1" dirty="0">
              <a:solidFill>
                <a:srgbClr val="002060"/>
              </a:solidFill>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37A51481-AFFC-A3F2-74A4-BDB3234519C8}"/>
              </a:ext>
            </a:extLst>
          </p:cNvPr>
          <p:cNvSpPr txBox="1"/>
          <p:nvPr/>
        </p:nvSpPr>
        <p:spPr>
          <a:xfrm>
            <a:off x="364763" y="1881151"/>
            <a:ext cx="4586504" cy="4315027"/>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en-US" altLang="zh-CN" sz="2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Key to multi-messenger observation: </a:t>
            </a:r>
            <a:r>
              <a:rPr lang="en-US" altLang="zh-CN"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rPr>
              <a:t>using GW for early warning and positioning.</a:t>
            </a:r>
          </a:p>
          <a:p>
            <a:pPr marL="285750" indent="-285750">
              <a:lnSpc>
                <a:spcPct val="200000"/>
              </a:lnSpc>
              <a:buFont typeface="Wingdings" panose="05000000000000000000" pitchFamily="2" charset="2"/>
              <a:buChar char="Ø"/>
            </a:pPr>
            <a:endParaRPr lang="en-US" altLang="zh-CN" sz="2000" b="1"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a:p>
            <a:pPr marL="285750" indent="-285750">
              <a:lnSpc>
                <a:spcPct val="200000"/>
              </a:lnSpc>
              <a:buFont typeface="Wingdings" panose="05000000000000000000" pitchFamily="2" charset="2"/>
              <a:buChar char="Ø"/>
            </a:pPr>
            <a:r>
              <a:rPr lang="en-US" altLang="zh-CN" sz="20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Up to 99% of total SNR of MBHB will be contained at the last hour until merger.</a:t>
            </a:r>
          </a:p>
        </p:txBody>
      </p:sp>
    </p:spTree>
    <p:extLst>
      <p:ext uri="{BB962C8B-B14F-4D97-AF65-F5344CB8AC3E}">
        <p14:creationId xmlns:p14="http://schemas.microsoft.com/office/powerpoint/2010/main" val="30003854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2"/>
          </p:nvPr>
        </p:nvSpPr>
        <p:spPr/>
        <p:txBody>
          <a:bodyPr/>
          <a:lstStyle/>
          <a:p>
            <a:fld id="{6794DF04-AEF1-4599-94AE-9F691CA07E25}" type="datetime1">
              <a:rPr lang="zh-CN" altLang="en-US" smtClean="0"/>
              <a:t>2024/7/11</a:t>
            </a:fld>
            <a:endParaRPr lang="zh-CN" altLang="en-US"/>
          </a:p>
        </p:txBody>
      </p:sp>
      <p:sp>
        <p:nvSpPr>
          <p:cNvPr id="3" name="灯片编号占位符 2"/>
          <p:cNvSpPr>
            <a:spLocks noGrp="1"/>
          </p:cNvSpPr>
          <p:nvPr>
            <p:ph type="sldNum" sz="quarter" idx="4"/>
          </p:nvPr>
        </p:nvSpPr>
        <p:spPr/>
        <p:txBody>
          <a:bodyPr/>
          <a:lstStyle/>
          <a:p>
            <a:fld id="{4BA32DA1-F83B-48DB-85DE-1E150E3E69DB}" type="slidenum">
              <a:rPr lang="zh-CN" altLang="en-US" smtClean="0"/>
              <a:t>9</a:t>
            </a:fld>
            <a:endParaRPr lang="zh-CN" altLang="en-US"/>
          </a:p>
        </p:txBody>
      </p:sp>
      <p:sp>
        <p:nvSpPr>
          <p:cNvPr id="13" name="文本框 12"/>
          <p:cNvSpPr txBox="1"/>
          <p:nvPr/>
        </p:nvSpPr>
        <p:spPr>
          <a:xfrm>
            <a:off x="10019217" y="2245319"/>
            <a:ext cx="1236236" cy="369332"/>
          </a:xfrm>
          <a:prstGeom prst="rect">
            <a:avLst/>
          </a:prstGeom>
          <a:noFill/>
        </p:spPr>
        <p:txBody>
          <a:bodyPr wrap="none" rtlCol="0">
            <a:spAutoFit/>
          </a:bodyPr>
          <a:lstStyle/>
          <a:p>
            <a:r>
              <a:rPr lang="en-US" altLang="zh-CN" dirty="0">
                <a:latin typeface="Times New Roman" panose="02020603050405020304" pitchFamily="18" charset="0"/>
              </a:rPr>
              <a:t>Single link</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5257"/>
            <a:ext cx="12192000" cy="2413947"/>
          </a:xfrm>
          <a:prstGeom prst="rect">
            <a:avLst/>
          </a:prstGeom>
        </p:spPr>
      </p:pic>
      <p:pic>
        <p:nvPicPr>
          <p:cNvPr id="11" name="图片 10"/>
          <p:cNvPicPr>
            <a:picLocks noChangeAspect="1"/>
          </p:cNvPicPr>
          <p:nvPr/>
        </p:nvPicPr>
        <p:blipFill>
          <a:blip r:embed="rId4"/>
          <a:stretch>
            <a:fillRect/>
          </a:stretch>
        </p:blipFill>
        <p:spPr>
          <a:xfrm>
            <a:off x="9347604" y="980378"/>
            <a:ext cx="2579461" cy="2048396"/>
          </a:xfrm>
          <a:prstGeom prst="rect">
            <a:avLst/>
          </a:prstGeom>
        </p:spPr>
      </p:pic>
      <p:sp>
        <p:nvSpPr>
          <p:cNvPr id="7" name="Rectangle 22">
            <a:extLst>
              <a:ext uri="{FF2B5EF4-FFF2-40B4-BE49-F238E27FC236}">
                <a16:creationId xmlns:a16="http://schemas.microsoft.com/office/drawing/2014/main" id="{577136CB-E67A-D7CE-42FC-823840AE6383}"/>
              </a:ext>
            </a:extLst>
          </p:cNvPr>
          <p:cNvSpPr>
            <a:spLocks noChangeArrowheads="1"/>
          </p:cNvSpPr>
          <p:nvPr/>
        </p:nvSpPr>
        <p:spPr bwMode="auto">
          <a:xfrm>
            <a:off x="1007997" y="240000"/>
            <a:ext cx="10992000" cy="740378"/>
          </a:xfrm>
          <a:prstGeom prst="rect">
            <a:avLst/>
          </a:prstGeom>
          <a:noFill/>
          <a:ln w="9525" algn="ctr">
            <a:noFill/>
            <a:miter lim="800000"/>
            <a:headEnd/>
            <a:tailEnd/>
          </a:ln>
        </p:spPr>
        <p:txBody>
          <a:bodyPr wrap="square" lIns="82913" tIns="41457" rIns="82913" bIns="41457">
            <a:spAutoFit/>
          </a:bodyPr>
          <a:lstStyle/>
          <a:p>
            <a:pPr defTabSz="974588" eaLnBrk="0" hangingPunct="0"/>
            <a:r>
              <a:rPr lang="en-US" altLang="zh-CN" sz="4267" b="1" dirty="0">
                <a:solidFill>
                  <a:srgbClr val="002060"/>
                </a:solidFill>
                <a:latin typeface="微软雅黑" panose="020B0503020204020204" pitchFamily="34" charset="-122"/>
                <a:ea typeface="微软雅黑" panose="020B0503020204020204" pitchFamily="34" charset="-122"/>
              </a:rPr>
              <a:t>Data stream</a:t>
            </a:r>
            <a:endParaRPr lang="zh-CN" altLang="en-US" sz="4267" b="1" dirty="0">
              <a:solidFill>
                <a:srgbClr val="002060"/>
              </a:solidFill>
              <a:latin typeface="微软雅黑" panose="020B0503020204020204" pitchFamily="34" charset="-122"/>
              <a:ea typeface="微软雅黑" panose="020B0503020204020204" pitchFamily="34" charset="-122"/>
            </a:endParaRPr>
          </a:p>
        </p:txBody>
      </p:sp>
      <p:sp>
        <p:nvSpPr>
          <p:cNvPr id="8" name="矩形 15">
            <a:extLst>
              <a:ext uri="{FF2B5EF4-FFF2-40B4-BE49-F238E27FC236}">
                <a16:creationId xmlns:a16="http://schemas.microsoft.com/office/drawing/2014/main" id="{0E79287D-C557-15BB-AFDC-F75DAF27E409}"/>
              </a:ext>
            </a:extLst>
          </p:cNvPr>
          <p:cNvSpPr/>
          <p:nvPr/>
        </p:nvSpPr>
        <p:spPr>
          <a:xfrm>
            <a:off x="75464" y="1188796"/>
            <a:ext cx="11572249" cy="472097"/>
          </a:xfrm>
          <a:prstGeom prst="rect">
            <a:avLst/>
          </a:prstGeom>
          <a:ln>
            <a:noFill/>
          </a:ln>
        </p:spPr>
        <p:txBody>
          <a:bodyPr wrap="square" lIns="80561" tIns="40281" rIns="80561" bIns="40281">
            <a:spAutoFit/>
          </a:bodyPr>
          <a:lstStyle/>
          <a:p>
            <a:pPr marL="310976" indent="-310976" defTabSz="829269">
              <a:buFont typeface="Wingdings" panose="05000000000000000000" pitchFamily="2" charset="2"/>
              <a:buChar char="p"/>
            </a:pPr>
            <a:r>
              <a:rPr lang="en-US" altLang="zh-CN" sz="2539" b="1" dirty="0">
                <a:solidFill>
                  <a:srgbClr val="002060"/>
                </a:solidFill>
                <a:latin typeface="Times New Roman" panose="02020603050405020304" pitchFamily="18" charset="0"/>
                <a:cs typeface="Times New Roman" panose="02020603050405020304" pitchFamily="18" charset="0"/>
              </a:rPr>
              <a:t> Data = Signal + Noise</a:t>
            </a:r>
            <a:endParaRPr lang="zh-CN" altLang="en-US" sz="2539"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30733"/>
      </p:ext>
    </p:extLst>
  </p:cSld>
  <p:clrMapOvr>
    <a:masterClrMapping/>
  </p:clrMapOvr>
  <p:transition/>
</p:sld>
</file>

<file path=ppt/theme/theme1.xml><?xml version="1.0" encoding="utf-8"?>
<a:theme xmlns:a="http://schemas.openxmlformats.org/drawingml/2006/main" name="Office Theme">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14133</TotalTime>
  <Words>2632</Words>
  <Application>Microsoft Office PowerPoint</Application>
  <PresentationFormat>宽屏</PresentationFormat>
  <Paragraphs>308</Paragraphs>
  <Slides>24</Slides>
  <Notes>22</Notes>
  <HiddenSlides>0</HiddenSlides>
  <MMClips>3</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方正舒体</vt:lpstr>
      <vt:lpstr>华文楷体</vt:lpstr>
      <vt:lpstr>宋体</vt:lpstr>
      <vt:lpstr>微软雅黑</vt:lpstr>
      <vt:lpstr>微软雅黑</vt:lpstr>
      <vt:lpstr>Arial</vt:lpstr>
      <vt:lpstr>Calibri</vt:lpstr>
      <vt:lpstr>Cambria</vt:lpstr>
      <vt:lpstr>Cambria Math</vt:lpstr>
      <vt:lpstr>Georgia</vt:lpstr>
      <vt:lpstr>Times New Roman</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EnKun Li</cp:lastModifiedBy>
  <cp:revision>5437</cp:revision>
  <cp:lastPrinted>2024-06-21T03:04:27Z</cp:lastPrinted>
  <dcterms:created xsi:type="dcterms:W3CDTF">2024-06-21T03:04:27Z</dcterms:created>
  <dcterms:modified xsi:type="dcterms:W3CDTF">2024-07-11T14:08:39Z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1033-11.1.0.11698</vt:lpwstr>
  </property>
  <property fmtid="{D5CDD505-2E9C-101B-9397-08002B2CF9AE}" pid="3" name="ICV">
    <vt:lpwstr/>
  </property>
</Properties>
</file>