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305" r:id="rId3"/>
    <p:sldId id="310" r:id="rId4"/>
    <p:sldId id="357" r:id="rId5"/>
    <p:sldId id="320" r:id="rId6"/>
    <p:sldId id="323" r:id="rId7"/>
    <p:sldId id="344" r:id="rId8"/>
    <p:sldId id="336" r:id="rId9"/>
    <p:sldId id="345" r:id="rId10"/>
    <p:sldId id="346" r:id="rId11"/>
    <p:sldId id="347" r:id="rId12"/>
    <p:sldId id="350" r:id="rId13"/>
    <p:sldId id="351" r:id="rId14"/>
    <p:sldId id="352" r:id="rId15"/>
    <p:sldId id="354" r:id="rId16"/>
    <p:sldId id="355" r:id="rId17"/>
    <p:sldId id="35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712"/>
  </p:normalViewPr>
  <p:slideViewPr>
    <p:cSldViewPr snapToGrid="0">
      <p:cViewPr varScale="1">
        <p:scale>
          <a:sx n="120" d="100"/>
          <a:sy n="120" d="100"/>
        </p:scale>
        <p:origin x="4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F9170-8230-4F4F-BD95-A2DE598FC75F}" type="datetimeFigureOut">
              <a:rPr lang="en-US" smtClean="0"/>
              <a:t>6/18/24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9BA01-3D69-E146-BAFA-7B52A5E36D73}" type="slidenum">
              <a:rPr lang="en-US" smtClean="0"/>
              <a:t>‹#›</a:t>
            </a:fld>
            <a:endParaRPr lang="en-US"/>
          </a:p>
        </p:txBody>
      </p:sp>
    </p:spTree>
    <p:extLst>
      <p:ext uri="{BB962C8B-B14F-4D97-AF65-F5344CB8AC3E}">
        <p14:creationId xmlns:p14="http://schemas.microsoft.com/office/powerpoint/2010/main" val="2519169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currently a PhD student at The Open University in the UK and today I'll be talking about my current work which is using </a:t>
            </a:r>
            <a:r>
              <a:rPr lang="en-US" dirty="0" err="1"/>
              <a:t>cGAN's</a:t>
            </a:r>
            <a:r>
              <a:rPr lang="en-US" dirty="0"/>
              <a:t> or conditional generative adversarial networks for anomaly detection, more specifically, hunting or searching for gravitational lensing systems in Euclid data.</a:t>
            </a:r>
          </a:p>
        </p:txBody>
      </p:sp>
      <p:sp>
        <p:nvSpPr>
          <p:cNvPr id="4" name="Slide Number Placeholder 3"/>
          <p:cNvSpPr>
            <a:spLocks noGrp="1"/>
          </p:cNvSpPr>
          <p:nvPr>
            <p:ph type="sldNum" sz="quarter" idx="5"/>
          </p:nvPr>
        </p:nvSpPr>
        <p:spPr/>
        <p:txBody>
          <a:bodyPr/>
          <a:lstStyle/>
          <a:p>
            <a:fld id="{9DE9BA01-3D69-E146-BAFA-7B52A5E36D73}" type="slidenum">
              <a:rPr lang="en-US" smtClean="0"/>
              <a:t>1</a:t>
            </a:fld>
            <a:endParaRPr lang="en-US"/>
          </a:p>
        </p:txBody>
      </p:sp>
    </p:spTree>
    <p:extLst>
      <p:ext uri="{BB962C8B-B14F-4D97-AF65-F5344CB8AC3E}">
        <p14:creationId xmlns:p14="http://schemas.microsoft.com/office/powerpoint/2010/main" val="154768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4E2FE-507C-E553-2A23-7263D6A6E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9CF66-2964-352C-1AB4-A5B311E0E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EB7B0-C16E-BDE8-D5C6-24E8D60ADD5D}"/>
              </a:ext>
            </a:extLst>
          </p:cNvPr>
          <p:cNvSpPr>
            <a:spLocks noGrp="1"/>
          </p:cNvSpPr>
          <p:nvPr>
            <p:ph type="body" idx="1"/>
          </p:nvPr>
        </p:nvSpPr>
        <p:spPr/>
        <p:txBody>
          <a:bodyPr/>
          <a:lstStyle/>
          <a:p>
            <a:r>
              <a:rPr lang="en-US" dirty="0"/>
              <a:t>The Generator battles a Patch Discriminator with an architecture that is based on the encoder section of the Generator. The Discriminator learns properties from the training data, the real NISP-H samples, and those from the Generator denoted as fake. The classification of the Discriminator on a given sample forces the Generator to generate more realistic NISP-H samples that fool the Discriminator into misclassifying them as real. What makes this a Patch Discriminator is the fact that it classifies whether each patch or section of a given sample is real or fake, rather than the whole sample itself, dealing with the subtleties of this task much better.</a:t>
            </a:r>
          </a:p>
        </p:txBody>
      </p:sp>
      <p:sp>
        <p:nvSpPr>
          <p:cNvPr id="4" name="Slide Number Placeholder 3">
            <a:extLst>
              <a:ext uri="{FF2B5EF4-FFF2-40B4-BE49-F238E27FC236}">
                <a16:creationId xmlns:a16="http://schemas.microsoft.com/office/drawing/2014/main" id="{B41E0C10-004A-8402-8A74-00BFA83F3079}"/>
              </a:ext>
            </a:extLst>
          </p:cNvPr>
          <p:cNvSpPr>
            <a:spLocks noGrp="1"/>
          </p:cNvSpPr>
          <p:nvPr>
            <p:ph type="sldNum" sz="quarter" idx="5"/>
          </p:nvPr>
        </p:nvSpPr>
        <p:spPr/>
        <p:txBody>
          <a:bodyPr/>
          <a:lstStyle/>
          <a:p>
            <a:fld id="{8CCD80B4-3417-B74B-BDCD-C7836226A258}" type="slidenum">
              <a:rPr lang="en-US" smtClean="0"/>
              <a:pPr/>
              <a:t>10</a:t>
            </a:fld>
            <a:endParaRPr lang="en-US"/>
          </a:p>
        </p:txBody>
      </p:sp>
    </p:spTree>
    <p:extLst>
      <p:ext uri="{BB962C8B-B14F-4D97-AF65-F5344CB8AC3E}">
        <p14:creationId xmlns:p14="http://schemas.microsoft.com/office/powerpoint/2010/main" val="3445858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1E692-3833-CA20-BE9A-4246C9F56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51C8F-BBC2-68D9-513C-155A32103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D5AEF-EDD5-CAC7-18CC-0F9E03E26FF0}"/>
              </a:ext>
            </a:extLst>
          </p:cNvPr>
          <p:cNvSpPr>
            <a:spLocks noGrp="1"/>
          </p:cNvSpPr>
          <p:nvPr>
            <p:ph type="body" idx="1"/>
          </p:nvPr>
        </p:nvSpPr>
        <p:spPr/>
        <p:txBody>
          <a:bodyPr/>
          <a:lstStyle/>
          <a:p>
            <a:r>
              <a:rPr lang="en-US" dirty="0"/>
              <a:t>So, putting these two models together, we have our </a:t>
            </a:r>
            <a:r>
              <a:rPr lang="en-US" dirty="0" err="1"/>
              <a:t>cGAN</a:t>
            </a:r>
            <a:r>
              <a:rPr lang="en-US" dirty="0"/>
              <a:t> architecture. We have that the Generator takes as input our sample, a cutout from the Perseus cluster from Euclid VIS and NISP-Y and J bands, and it generates the corresponding NISP-H band data. The Discriminator sees the generated samples and real NISP-H samples- that's the condition- and classifies them as real or fake. So, we can see how this is really a min-max player game between the two models since the Discriminator is trained to </a:t>
            </a:r>
            <a:r>
              <a:rPr lang="en-US" dirty="0" err="1"/>
              <a:t>maximise</a:t>
            </a:r>
            <a:r>
              <a:rPr lang="en-US" dirty="0"/>
              <a:t> the probability of a correct classification whilst the Generator is trained to minimize it by generating samples indistinguishable from the real data.</a:t>
            </a:r>
          </a:p>
        </p:txBody>
      </p:sp>
      <p:sp>
        <p:nvSpPr>
          <p:cNvPr id="4" name="Slide Number Placeholder 3">
            <a:extLst>
              <a:ext uri="{FF2B5EF4-FFF2-40B4-BE49-F238E27FC236}">
                <a16:creationId xmlns:a16="http://schemas.microsoft.com/office/drawing/2014/main" id="{0956C9E0-F66B-842E-9388-12A9C51A321F}"/>
              </a:ext>
            </a:extLst>
          </p:cNvPr>
          <p:cNvSpPr>
            <a:spLocks noGrp="1"/>
          </p:cNvSpPr>
          <p:nvPr>
            <p:ph type="sldNum" sz="quarter" idx="5"/>
          </p:nvPr>
        </p:nvSpPr>
        <p:spPr/>
        <p:txBody>
          <a:bodyPr/>
          <a:lstStyle/>
          <a:p>
            <a:fld id="{8CCD80B4-3417-B74B-BDCD-C7836226A258}" type="slidenum">
              <a:rPr lang="en-US" smtClean="0"/>
              <a:pPr/>
              <a:t>11</a:t>
            </a:fld>
            <a:endParaRPr lang="en-US"/>
          </a:p>
        </p:txBody>
      </p:sp>
    </p:spTree>
    <p:extLst>
      <p:ext uri="{BB962C8B-B14F-4D97-AF65-F5344CB8AC3E}">
        <p14:creationId xmlns:p14="http://schemas.microsoft.com/office/powerpoint/2010/main" val="760362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A5BE-DD50-1232-6CFA-5B1783C85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51142-2329-B237-3420-8AE729CD7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2C409-7EDD-76DD-529B-817E73195D89}"/>
              </a:ext>
            </a:extLst>
          </p:cNvPr>
          <p:cNvSpPr>
            <a:spLocks noGrp="1"/>
          </p:cNvSpPr>
          <p:nvPr>
            <p:ph type="body" idx="1"/>
          </p:nvPr>
        </p:nvSpPr>
        <p:spPr/>
        <p:txBody>
          <a:bodyPr/>
          <a:lstStyle/>
          <a:p>
            <a:r>
              <a:rPr lang="en-US" dirty="0"/>
              <a:t>Now, we've warmed up, we've trained, and we have some results. So, we trained the </a:t>
            </a:r>
            <a:r>
              <a:rPr lang="en-US" dirty="0" err="1"/>
              <a:t>cGAN</a:t>
            </a:r>
            <a:r>
              <a:rPr lang="en-US" dirty="0"/>
              <a:t> for 100 epochs with the Euclid VIS and NISP-Y and J bands of the cutouts as the input to predict the corresponding NISP-H band flux. Here, we show results from the validation set which, likewise to the training set, does not contain lenses- with the top row showing the VIS and NISP inputs to the </a:t>
            </a:r>
            <a:r>
              <a:rPr lang="en-US" dirty="0" err="1"/>
              <a:t>cGAN</a:t>
            </a:r>
            <a:r>
              <a:rPr lang="en-US" dirty="0"/>
              <a:t>, the bottom row the ground truth NISP-H band flux- that's our target, and the middle row the prediction by the </a:t>
            </a:r>
            <a:r>
              <a:rPr lang="en-US" dirty="0" err="1"/>
              <a:t>cGAN</a:t>
            </a:r>
            <a:r>
              <a:rPr lang="en-US" dirty="0"/>
              <a:t>. Just by eye, we can see that the </a:t>
            </a:r>
            <a:r>
              <a:rPr lang="en-US" dirty="0" err="1"/>
              <a:t>cGAN</a:t>
            </a:r>
            <a:r>
              <a:rPr lang="en-US" dirty="0"/>
              <a:t> is an excellent predictor of the NISP-H band flux- it can clearly detect the features and predict the luminosities in the cutouts. This becomes clearer when we compute the residuals- that is, the difference between the ground truth NISP-H and the </a:t>
            </a:r>
            <a:r>
              <a:rPr lang="en-US" dirty="0" err="1"/>
              <a:t>cGAN's</a:t>
            </a:r>
            <a:r>
              <a:rPr lang="en-US" dirty="0"/>
              <a:t> prediction and we see that although the prediction is not perfect, there are very miniscule residuals, we can accurately predict the NISP-H data of the cutouts. That's great but we want to find lenses...- how will the </a:t>
            </a:r>
            <a:r>
              <a:rPr lang="en-US" dirty="0" err="1"/>
              <a:t>cGAN</a:t>
            </a:r>
            <a:r>
              <a:rPr lang="en-US" dirty="0"/>
              <a:t> perform on the test set that contains lenses- rare configurations that it has not seen before?</a:t>
            </a:r>
          </a:p>
        </p:txBody>
      </p:sp>
      <p:sp>
        <p:nvSpPr>
          <p:cNvPr id="4" name="Slide Number Placeholder 3">
            <a:extLst>
              <a:ext uri="{FF2B5EF4-FFF2-40B4-BE49-F238E27FC236}">
                <a16:creationId xmlns:a16="http://schemas.microsoft.com/office/drawing/2014/main" id="{77F1BF71-F079-81EC-BD1B-0600470CD15B}"/>
              </a:ext>
            </a:extLst>
          </p:cNvPr>
          <p:cNvSpPr>
            <a:spLocks noGrp="1"/>
          </p:cNvSpPr>
          <p:nvPr>
            <p:ph type="sldNum" sz="quarter" idx="5"/>
          </p:nvPr>
        </p:nvSpPr>
        <p:spPr/>
        <p:txBody>
          <a:bodyPr/>
          <a:lstStyle/>
          <a:p>
            <a:fld id="{8CCD80B4-3417-B74B-BDCD-C7836226A258}" type="slidenum">
              <a:rPr lang="en-US" smtClean="0"/>
              <a:pPr/>
              <a:t>12</a:t>
            </a:fld>
            <a:endParaRPr lang="en-US"/>
          </a:p>
        </p:txBody>
      </p:sp>
    </p:spTree>
    <p:extLst>
      <p:ext uri="{BB962C8B-B14F-4D97-AF65-F5344CB8AC3E}">
        <p14:creationId xmlns:p14="http://schemas.microsoft.com/office/powerpoint/2010/main" val="2176819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A5BE-DD50-1232-6CFA-5B1783C85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51142-2329-B237-3420-8AE729CD7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2C409-7EDD-76DD-529B-817E73195D89}"/>
              </a:ext>
            </a:extLst>
          </p:cNvPr>
          <p:cNvSpPr>
            <a:spLocks noGrp="1"/>
          </p:cNvSpPr>
          <p:nvPr>
            <p:ph type="body" idx="1"/>
          </p:nvPr>
        </p:nvSpPr>
        <p:spPr/>
        <p:txBody>
          <a:bodyPr/>
          <a:lstStyle/>
          <a:p>
            <a:r>
              <a:rPr lang="en-US" dirty="0"/>
              <a:t>So, we tested the </a:t>
            </a:r>
            <a:r>
              <a:rPr lang="en-US" dirty="0" err="1"/>
              <a:t>cGAN</a:t>
            </a:r>
            <a:r>
              <a:rPr lang="en-US" dirty="0"/>
              <a:t> on our test set composed of 4500 non-lenses and 500 lenses and remember that our goal is anomaly detection for lens finding. The results are shown similar to before with the input on the top row, then working down we have the </a:t>
            </a:r>
            <a:r>
              <a:rPr lang="en-US" dirty="0" err="1"/>
              <a:t>cGAN's</a:t>
            </a:r>
            <a:r>
              <a:rPr lang="en-US" dirty="0"/>
              <a:t> prediction compared to the ground truth, with the residual images on the bottom. Now, it's clear to see which cutouts are lenses- not just in the large residual values but also the prediction here. We see that the </a:t>
            </a:r>
            <a:r>
              <a:rPr lang="en-US" dirty="0" err="1"/>
              <a:t>cGAN</a:t>
            </a:r>
            <a:r>
              <a:rPr lang="en-US" dirty="0"/>
              <a:t> produces rather blurry and grainy images and although we can see there's some off configuration being predicted in the predictions- it's not well defined and we are missing information certainly in terms of luminosity. This is obvious when we compare these predictions on the lenses to the 5th column here showing a prediction on a non-lens with much smaller residuals and a very well predicted NISP-H band flux. So, the </a:t>
            </a:r>
            <a:r>
              <a:rPr lang="en-US" dirty="0" err="1"/>
              <a:t>cGAN</a:t>
            </a:r>
            <a:r>
              <a:rPr lang="en-US" dirty="0"/>
              <a:t> can detect lenses as some sort of anomaly by not predicting the NISP-H band very well but the real question is: can it find all the lenses this way?</a:t>
            </a:r>
          </a:p>
        </p:txBody>
      </p:sp>
      <p:sp>
        <p:nvSpPr>
          <p:cNvPr id="4" name="Slide Number Placeholder 3">
            <a:extLst>
              <a:ext uri="{FF2B5EF4-FFF2-40B4-BE49-F238E27FC236}">
                <a16:creationId xmlns:a16="http://schemas.microsoft.com/office/drawing/2014/main" id="{77F1BF71-F079-81EC-BD1B-0600470CD15B}"/>
              </a:ext>
            </a:extLst>
          </p:cNvPr>
          <p:cNvSpPr>
            <a:spLocks noGrp="1"/>
          </p:cNvSpPr>
          <p:nvPr>
            <p:ph type="sldNum" sz="quarter" idx="5"/>
          </p:nvPr>
        </p:nvSpPr>
        <p:spPr/>
        <p:txBody>
          <a:bodyPr/>
          <a:lstStyle/>
          <a:p>
            <a:fld id="{8CCD80B4-3417-B74B-BDCD-C7836226A258}" type="slidenum">
              <a:rPr lang="en-US" smtClean="0"/>
              <a:pPr/>
              <a:t>13</a:t>
            </a:fld>
            <a:endParaRPr lang="en-US"/>
          </a:p>
        </p:txBody>
      </p:sp>
    </p:spTree>
    <p:extLst>
      <p:ext uri="{BB962C8B-B14F-4D97-AF65-F5344CB8AC3E}">
        <p14:creationId xmlns:p14="http://schemas.microsoft.com/office/powerpoint/2010/main" val="3048217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A5BE-DD50-1232-6CFA-5B1783C85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51142-2329-B237-3420-8AE729CD7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2C409-7EDD-76DD-529B-817E73195D89}"/>
              </a:ext>
            </a:extLst>
          </p:cNvPr>
          <p:cNvSpPr>
            <a:spLocks noGrp="1"/>
          </p:cNvSpPr>
          <p:nvPr>
            <p:ph type="body" idx="1"/>
          </p:nvPr>
        </p:nvSpPr>
        <p:spPr/>
        <p:txBody>
          <a:bodyPr/>
          <a:lstStyle/>
          <a:p>
            <a:r>
              <a:rPr lang="en-US" dirty="0"/>
              <a:t>So, we composed a metric to measure the distribution of the residuals in the entire test set </a:t>
            </a:r>
            <a:r>
              <a:rPr lang="en-US" dirty="0" err="1"/>
              <a:t>normalised</a:t>
            </a:r>
            <a:r>
              <a:rPr lang="en-US" dirty="0"/>
              <a:t> by the NISP-H band flux and we see very promising results. We can see two very broad peaks which are separate, showing this metric of difference between the ground truth and the </a:t>
            </a:r>
            <a:r>
              <a:rPr lang="en-US" dirty="0" err="1"/>
              <a:t>cGAN's</a:t>
            </a:r>
            <a:r>
              <a:rPr lang="en-US" dirty="0"/>
              <a:t> prediction for the number of cutouts in the test set. So, this metric is situated mostly around zero for the non-lenses in the test set, shown here in blue, of which there were 4500, meaning that those cutouts were very well predicted by the </a:t>
            </a:r>
            <a:r>
              <a:rPr lang="en-US" dirty="0" err="1"/>
              <a:t>cGAN</a:t>
            </a:r>
            <a:r>
              <a:rPr lang="en-US" dirty="0"/>
              <a:t>. In contrast to that, what was not very well predicted by the </a:t>
            </a:r>
            <a:r>
              <a:rPr lang="en-US" dirty="0" err="1"/>
              <a:t>cGAN</a:t>
            </a:r>
            <a:r>
              <a:rPr lang="en-US" dirty="0"/>
              <a:t>, shown by this divide at a larger metric value, were the lenses in the test set depicted in red. Interestingly, there is a small subset of lenses that were well predicted- roughly 15. With a quick visual inspection, these turned out to be all multiple image systems that were quite faint to see and would have been hard to detect, but nevertheless, that's 2% of the lenses in the test set, not the majority, so, we can confidently say that the </a:t>
            </a:r>
            <a:r>
              <a:rPr lang="en-US" dirty="0" err="1"/>
              <a:t>cGAN</a:t>
            </a:r>
            <a:r>
              <a:rPr lang="en-US" dirty="0"/>
              <a:t> can find gravitational lenses through anomaly detection. </a:t>
            </a:r>
          </a:p>
        </p:txBody>
      </p:sp>
      <p:sp>
        <p:nvSpPr>
          <p:cNvPr id="4" name="Slide Number Placeholder 3">
            <a:extLst>
              <a:ext uri="{FF2B5EF4-FFF2-40B4-BE49-F238E27FC236}">
                <a16:creationId xmlns:a16="http://schemas.microsoft.com/office/drawing/2014/main" id="{77F1BF71-F079-81EC-BD1B-0600470CD15B}"/>
              </a:ext>
            </a:extLst>
          </p:cNvPr>
          <p:cNvSpPr>
            <a:spLocks noGrp="1"/>
          </p:cNvSpPr>
          <p:nvPr>
            <p:ph type="sldNum" sz="quarter" idx="5"/>
          </p:nvPr>
        </p:nvSpPr>
        <p:spPr/>
        <p:txBody>
          <a:bodyPr/>
          <a:lstStyle/>
          <a:p>
            <a:fld id="{8CCD80B4-3417-B74B-BDCD-C7836226A258}" type="slidenum">
              <a:rPr lang="en-US" smtClean="0"/>
              <a:pPr/>
              <a:t>14</a:t>
            </a:fld>
            <a:endParaRPr lang="en-US"/>
          </a:p>
        </p:txBody>
      </p:sp>
    </p:spTree>
    <p:extLst>
      <p:ext uri="{BB962C8B-B14F-4D97-AF65-F5344CB8AC3E}">
        <p14:creationId xmlns:p14="http://schemas.microsoft.com/office/powerpoint/2010/main" val="2748879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Comprable</a:t>
            </a:r>
            <a:r>
              <a:rPr lang="en-US" dirty="0"/>
              <a:t> only </a:t>
            </a:r>
            <a:r>
              <a:rPr lang="en-US" dirty="0" err="1"/>
              <a:t>nisp</a:t>
            </a:r>
            <a:r>
              <a:rPr lang="en-US" dirty="0"/>
              <a:t>-h lenses in Euclid- focus on multi-band Euclid data and not just VIS data James’s paper. </a:t>
            </a:r>
          </a:p>
        </p:txBody>
      </p:sp>
      <p:sp>
        <p:nvSpPr>
          <p:cNvPr id="4" name="Slide Number Placeholder 3"/>
          <p:cNvSpPr>
            <a:spLocks noGrp="1"/>
          </p:cNvSpPr>
          <p:nvPr>
            <p:ph type="sldNum" sz="quarter" idx="5"/>
          </p:nvPr>
        </p:nvSpPr>
        <p:spPr/>
        <p:txBody>
          <a:bodyPr/>
          <a:lstStyle/>
          <a:p>
            <a:fld id="{8CCD80B4-3417-B74B-BDCD-C7836226A258}" type="slidenum">
              <a:rPr lang="en-US" smtClean="0"/>
              <a:pPr/>
              <a:t>15</a:t>
            </a:fld>
            <a:endParaRPr lang="en-US"/>
          </a:p>
        </p:txBody>
      </p:sp>
    </p:spTree>
    <p:extLst>
      <p:ext uri="{BB962C8B-B14F-4D97-AF65-F5344CB8AC3E}">
        <p14:creationId xmlns:p14="http://schemas.microsoft.com/office/powerpoint/2010/main" val="2516252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A5BE-DD50-1232-6CFA-5B1783C85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51142-2329-B237-3420-8AE729CD7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2C409-7EDD-76DD-529B-817E73195D89}"/>
              </a:ext>
            </a:extLst>
          </p:cNvPr>
          <p:cNvSpPr>
            <a:spLocks noGrp="1"/>
          </p:cNvSpPr>
          <p:nvPr>
            <p:ph type="body" idx="1"/>
          </p:nvPr>
        </p:nvSpPr>
        <p:spPr/>
        <p:txBody>
          <a:bodyPr/>
          <a:lstStyle/>
          <a:p>
            <a:r>
              <a:rPr lang="en-US" dirty="0"/>
              <a:t>So, we proposed to use a machine learning architecture called a </a:t>
            </a:r>
            <a:r>
              <a:rPr lang="en-US" dirty="0" err="1"/>
              <a:t>cGAN</a:t>
            </a:r>
            <a:r>
              <a:rPr lang="en-US" dirty="0"/>
              <a:t> to find gravitational lenses in Euclid imaging through the method of anomaly detection, and we have shown that this concept works for simulations where the NISP-H band flux is poorly predicted for lenses. Now, a next step would be to test this method on real data, however, in reality, the data can be very different and much more complicated than our simulations. For example, we expect numerous VIS-band dropouts with Euclid, meaning that gravitational lenses will be </a:t>
            </a:r>
            <a:r>
              <a:rPr lang="en-US" dirty="0" err="1"/>
              <a:t>moreso</a:t>
            </a:r>
            <a:r>
              <a:rPr lang="en-US" dirty="0"/>
              <a:t> difficult to detect and find. However, what we have shown is that we can offer an alternative method of lens finding- a more unsupervised approach - that could be used as a useful tool to find a more pure and complete strong gravitational lens samples in Euclid imaging.</a:t>
            </a:r>
          </a:p>
        </p:txBody>
      </p:sp>
      <p:sp>
        <p:nvSpPr>
          <p:cNvPr id="4" name="Slide Number Placeholder 3">
            <a:extLst>
              <a:ext uri="{FF2B5EF4-FFF2-40B4-BE49-F238E27FC236}">
                <a16:creationId xmlns:a16="http://schemas.microsoft.com/office/drawing/2014/main" id="{77F1BF71-F079-81EC-BD1B-0600470CD15B}"/>
              </a:ext>
            </a:extLst>
          </p:cNvPr>
          <p:cNvSpPr>
            <a:spLocks noGrp="1"/>
          </p:cNvSpPr>
          <p:nvPr>
            <p:ph type="sldNum" sz="quarter" idx="5"/>
          </p:nvPr>
        </p:nvSpPr>
        <p:spPr/>
        <p:txBody>
          <a:bodyPr/>
          <a:lstStyle/>
          <a:p>
            <a:fld id="{8CCD80B4-3417-B74B-BDCD-C7836226A258}" type="slidenum">
              <a:rPr lang="en-US" smtClean="0"/>
              <a:pPr/>
              <a:t>16</a:t>
            </a:fld>
            <a:endParaRPr lang="en-US"/>
          </a:p>
        </p:txBody>
      </p:sp>
    </p:spTree>
    <p:extLst>
      <p:ext uri="{BB962C8B-B14F-4D97-AF65-F5344CB8AC3E}">
        <p14:creationId xmlns:p14="http://schemas.microsoft.com/office/powerpoint/2010/main" val="2630833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A5BE-DD50-1232-6CFA-5B1783C85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51142-2329-B237-3420-8AE729CD7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2C409-7EDD-76DD-529B-817E73195D89}"/>
              </a:ext>
            </a:extLst>
          </p:cNvPr>
          <p:cNvSpPr>
            <a:spLocks noGrp="1"/>
          </p:cNvSpPr>
          <p:nvPr>
            <p:ph type="body" idx="1"/>
          </p:nvPr>
        </p:nvSpPr>
        <p:spPr/>
        <p:txBody>
          <a:bodyPr/>
          <a:lstStyle/>
          <a:p>
            <a:r>
              <a:rPr lang="en-US" dirty="0"/>
              <a:t>So, we proposed to use a machine learning architecture called a </a:t>
            </a:r>
            <a:r>
              <a:rPr lang="en-US" dirty="0" err="1"/>
              <a:t>cGAN</a:t>
            </a:r>
            <a:r>
              <a:rPr lang="en-US" dirty="0"/>
              <a:t> to find gravitational lenses in Euclid imaging through the method of anomaly detection, and we have shown that this concept works for simulations where the NISP-H band flux is poorly predicted for lenses. Now, a next step would be to test this method on real data, however, in reality, the data can be very different and much more complicated than our simulations. For example, we expect numerous VIS-band dropouts with Euclid, meaning that gravitational lenses will be </a:t>
            </a:r>
            <a:r>
              <a:rPr lang="en-US" dirty="0" err="1"/>
              <a:t>moreso</a:t>
            </a:r>
            <a:r>
              <a:rPr lang="en-US" dirty="0"/>
              <a:t> difficult to detect and find. However, what we have shown is that we can offer an alternative method of lens finding- a more unsupervised approach - that could be used as a useful tool to find a more pure and complete strong gravitational lens samples in Euclid imaging.</a:t>
            </a:r>
          </a:p>
        </p:txBody>
      </p:sp>
      <p:sp>
        <p:nvSpPr>
          <p:cNvPr id="4" name="Slide Number Placeholder 3">
            <a:extLst>
              <a:ext uri="{FF2B5EF4-FFF2-40B4-BE49-F238E27FC236}">
                <a16:creationId xmlns:a16="http://schemas.microsoft.com/office/drawing/2014/main" id="{77F1BF71-F079-81EC-BD1B-0600470CD15B}"/>
              </a:ext>
            </a:extLst>
          </p:cNvPr>
          <p:cNvSpPr>
            <a:spLocks noGrp="1"/>
          </p:cNvSpPr>
          <p:nvPr>
            <p:ph type="sldNum" sz="quarter" idx="5"/>
          </p:nvPr>
        </p:nvSpPr>
        <p:spPr/>
        <p:txBody>
          <a:bodyPr/>
          <a:lstStyle/>
          <a:p>
            <a:fld id="{8CCD80B4-3417-B74B-BDCD-C7836226A258}" type="slidenum">
              <a:rPr lang="en-US" smtClean="0"/>
              <a:pPr/>
              <a:t>17</a:t>
            </a:fld>
            <a:endParaRPr lang="en-US"/>
          </a:p>
        </p:txBody>
      </p:sp>
    </p:spTree>
    <p:extLst>
      <p:ext uri="{BB962C8B-B14F-4D97-AF65-F5344CB8AC3E}">
        <p14:creationId xmlns:p14="http://schemas.microsoft.com/office/powerpoint/2010/main" val="2534069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aware that the majority or everyone here will have an idea or even be an expert on gravitational lensing, but it doesn't hurt to give a quick lensing primer and revisit the question of what is a gravitational lens. For that, we have to travel back to 1915 where Einstein introduced the theory of general relativity- that's the theory upon which gravitational lensing was born and the major reason why we are all gathered here in Pescara. So, gravitational lensing is an effect on light from a background source that arises as a result of the curvature of spacetime, that is the three dimensions of space with time united into a single entity, caused by mass. This effect is most observable when light from a background source, like a quasar or an entire galaxy, passes a very massive object like another galaxy or cluster of galaxies described as the gravitational lens, causing the light passing by to bend. We can see some arcs here in this image and if the source is circularly symmetrical, we can observe rings known as Einstein rings. However, it's much more than that- gravitational lensing can cause the light from a background object to be amplified. So, we as astronomers can use the lensing arising from galactic clusters as natural cosmic magnifying glasses to investigate the universe when it was in its infancy. In other words, we are able to see light from the earliest galaxies that would be too faint otherwise. This light is NOT focused, but it certainly is magnified. </a:t>
            </a:r>
          </a:p>
        </p:txBody>
      </p:sp>
      <p:sp>
        <p:nvSpPr>
          <p:cNvPr id="4" name="Slide Number Placeholder 3"/>
          <p:cNvSpPr>
            <a:spLocks noGrp="1"/>
          </p:cNvSpPr>
          <p:nvPr>
            <p:ph type="sldNum" sz="quarter" idx="5"/>
          </p:nvPr>
        </p:nvSpPr>
        <p:spPr/>
        <p:txBody>
          <a:bodyPr/>
          <a:lstStyle/>
          <a:p>
            <a:fld id="{8CCD80B4-3417-B74B-BDCD-C7836226A258}" type="slidenum">
              <a:rPr lang="en-US" smtClean="0"/>
              <a:pPr/>
              <a:t>2</a:t>
            </a:fld>
            <a:endParaRPr lang="en-US"/>
          </a:p>
        </p:txBody>
      </p:sp>
    </p:spTree>
    <p:extLst>
      <p:ext uri="{BB962C8B-B14F-4D97-AF65-F5344CB8AC3E}">
        <p14:creationId xmlns:p14="http://schemas.microsoft.com/office/powerpoint/2010/main" val="140371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gravitational lensing, especially the cases we've </a:t>
            </a:r>
            <a:r>
              <a:rPr lang="en-US" dirty="0" err="1"/>
              <a:t>birefly</a:t>
            </a:r>
            <a:r>
              <a:rPr lang="en-US" dirty="0"/>
              <a:t> discussed with clear arcs and Einstein rings, is extremely rare. Lensing only affects roughly one in every 10,000 galaxies. That being said, we are in the field of astronomy which is currently experiencing an accelerated growth in data volume and complexity, so do not panic- we are wealthy if only in terms of data. For example, the SKA, LSST and the Euclid space telescope are expected to increase the number of potential lenses by orders of magnitude, bringing a new era to strong lensing where well defined lens samples will be possible. </a:t>
            </a:r>
          </a:p>
        </p:txBody>
      </p:sp>
      <p:sp>
        <p:nvSpPr>
          <p:cNvPr id="4" name="Slide Number Placeholder 3"/>
          <p:cNvSpPr>
            <a:spLocks noGrp="1"/>
          </p:cNvSpPr>
          <p:nvPr>
            <p:ph type="sldNum" sz="quarter" idx="5"/>
          </p:nvPr>
        </p:nvSpPr>
        <p:spPr/>
        <p:txBody>
          <a:bodyPr/>
          <a:lstStyle/>
          <a:p>
            <a:fld id="{8CCD80B4-3417-B74B-BDCD-C7836226A258}" type="slidenum">
              <a:rPr lang="en-US" smtClean="0"/>
              <a:pPr/>
              <a:t>3</a:t>
            </a:fld>
            <a:endParaRPr lang="en-US"/>
          </a:p>
        </p:txBody>
      </p:sp>
    </p:spTree>
    <p:extLst>
      <p:ext uri="{BB962C8B-B14F-4D97-AF65-F5344CB8AC3E}">
        <p14:creationId xmlns:p14="http://schemas.microsoft.com/office/powerpoint/2010/main" val="350160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gravitational lensing, especially the cases we've </a:t>
            </a:r>
            <a:r>
              <a:rPr lang="en-US" dirty="0" err="1"/>
              <a:t>birefly</a:t>
            </a:r>
            <a:r>
              <a:rPr lang="en-US" dirty="0"/>
              <a:t> discussed with clear arcs and Einstein rings, is extremely rare. Lensing only affects roughly one in every 10,000 galaxies. That being said, we are in the field of astronomy which is currently experiencing an accelerated growth in data volume and complexity, so do not panic- we are wealthy if only in terms of data. For example, the SKA, LSST and the Euclid space telescope are expected to increase the number of potential lenses by orders of magnitude, bringing a new era to strong lensing where well defined lens samples will be possible. </a:t>
            </a:r>
          </a:p>
        </p:txBody>
      </p:sp>
      <p:sp>
        <p:nvSpPr>
          <p:cNvPr id="4" name="Slide Number Placeholder 3"/>
          <p:cNvSpPr>
            <a:spLocks noGrp="1"/>
          </p:cNvSpPr>
          <p:nvPr>
            <p:ph type="sldNum" sz="quarter" idx="5"/>
          </p:nvPr>
        </p:nvSpPr>
        <p:spPr/>
        <p:txBody>
          <a:bodyPr/>
          <a:lstStyle/>
          <a:p>
            <a:fld id="{8CCD80B4-3417-B74B-BDCD-C7836226A258}" type="slidenum">
              <a:rPr lang="en-US" smtClean="0"/>
              <a:pPr/>
              <a:t>4</a:t>
            </a:fld>
            <a:endParaRPr lang="en-US"/>
          </a:p>
        </p:txBody>
      </p:sp>
    </p:spTree>
    <p:extLst>
      <p:ext uri="{BB962C8B-B14F-4D97-AF65-F5344CB8AC3E}">
        <p14:creationId xmlns:p14="http://schemas.microsoft.com/office/powerpoint/2010/main" val="242157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applying machine learning and other automated approaches to find lenses gained popularity as of the 2018 strong gravitational lens finding challenge which aimed to tackle the problem of finding lenses in large datasets by a multitude of methods. This came with what could be called a wave of connectionism between astronomy and machine learning with the most powerful and successful approaches to solving this task being machine learning algorithms. However, the majority of these approaches were in a supervised manner- they required labelled data and sometimes, labelled data that is complete is not always available. </a:t>
            </a:r>
          </a:p>
        </p:txBody>
      </p:sp>
      <p:sp>
        <p:nvSpPr>
          <p:cNvPr id="4" name="Slide Number Placeholder 3"/>
          <p:cNvSpPr>
            <a:spLocks noGrp="1"/>
          </p:cNvSpPr>
          <p:nvPr>
            <p:ph type="sldNum" sz="quarter" idx="5"/>
          </p:nvPr>
        </p:nvSpPr>
        <p:spPr/>
        <p:txBody>
          <a:bodyPr/>
          <a:lstStyle/>
          <a:p>
            <a:fld id="{8CCD80B4-3417-B74B-BDCD-C7836226A258}" type="slidenum">
              <a:rPr lang="en-US" smtClean="0"/>
              <a:pPr/>
              <a:t>5</a:t>
            </a:fld>
            <a:endParaRPr lang="en-US"/>
          </a:p>
        </p:txBody>
      </p:sp>
    </p:spTree>
    <p:extLst>
      <p:ext uri="{BB962C8B-B14F-4D97-AF65-F5344CB8AC3E}">
        <p14:creationId xmlns:p14="http://schemas.microsoft.com/office/powerpoint/2010/main" val="147657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we introduce a more unsupervised approach to finding lenses in the form of anomaly detection using what's called a conditional Generative Adversarial Network. Of course, the goal is to find lenses and we propose to do that by training the network on non-lenses from Euclid VIS and NISP-Y and J bands to predict the NISP-H band flux information. So, if the network is trained on non-lenses, when we test the network on a dataset that does contain lenses, which have not been seen by the network, it should detect them as anomalous. Now, why anomaly detection and a generative model in particular? In the past year, we've shown that cGANs are successful at searching for rare or anomalous galaxy populations in JWST observations.</a:t>
            </a:r>
          </a:p>
        </p:txBody>
      </p:sp>
      <p:sp>
        <p:nvSpPr>
          <p:cNvPr id="4" name="Slide Number Placeholder 3"/>
          <p:cNvSpPr>
            <a:spLocks noGrp="1"/>
          </p:cNvSpPr>
          <p:nvPr>
            <p:ph type="sldNum" sz="quarter" idx="5"/>
          </p:nvPr>
        </p:nvSpPr>
        <p:spPr/>
        <p:txBody>
          <a:bodyPr/>
          <a:lstStyle/>
          <a:p>
            <a:fld id="{8CCD80B4-3417-B74B-BDCD-C7836226A258}" type="slidenum">
              <a:rPr lang="en-US" smtClean="0"/>
              <a:pPr/>
              <a:t>6</a:t>
            </a:fld>
            <a:endParaRPr lang="en-US"/>
          </a:p>
        </p:txBody>
      </p:sp>
    </p:spTree>
    <p:extLst>
      <p:ext uri="{BB962C8B-B14F-4D97-AF65-F5344CB8AC3E}">
        <p14:creationId xmlns:p14="http://schemas.microsoft.com/office/powerpoint/2010/main" val="12734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a:t>
            </a:r>
            <a:r>
              <a:rPr lang="en-US" dirty="0" err="1"/>
              <a:t>cGAN</a:t>
            </a:r>
            <a:r>
              <a:rPr lang="en-US" dirty="0"/>
              <a:t> will be trained only on non-lenses and those will be in the form of 10x10 arcsecond cutouts of galaxies from the Perseus cluster as part of the Euclid early release observation data. We've already established that gravitational lenses are rare, so we will have to rely on simulations to populate our test set- which will not have been seen before by the </a:t>
            </a:r>
            <a:r>
              <a:rPr lang="en-US" dirty="0" err="1"/>
              <a:t>cGAN</a:t>
            </a:r>
            <a:r>
              <a:rPr lang="en-US" dirty="0"/>
              <a:t>. We choose to simulate 500 lenses, making up 10% of the entire test set, using Python in a nice package shown here with examples of these simulations of the left. Simulating realistic lenses can be a difficult task and from Euclid's ERO data, we are capable of resolving very small Einstein radii. So, in order to simulate this, we took magnitude and redshift pairs of known lens galaxies and, assuming a flat lambda </a:t>
            </a:r>
            <a:r>
              <a:rPr lang="en-US" dirty="0" err="1"/>
              <a:t>cdm</a:t>
            </a:r>
            <a:r>
              <a:rPr lang="en-US" dirty="0"/>
              <a:t> cosmology, we used the Faber-Jackson relationship to calculate the velocity dispersion of the lens galaxy such that we can calculate appropriate Einstein radii for the lensed images. These lensed images were then painted onto the 10x10 cutouts of galaxies from the Perseus cluster- those not in the training set- to complete our test set for the </a:t>
            </a:r>
            <a:r>
              <a:rPr lang="en-US" dirty="0" err="1"/>
              <a:t>cGAN</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7</a:t>
            </a:fld>
            <a:endParaRPr lang="en-US"/>
          </a:p>
        </p:txBody>
      </p:sp>
    </p:spTree>
    <p:extLst>
      <p:ext uri="{BB962C8B-B14F-4D97-AF65-F5344CB8AC3E}">
        <p14:creationId xmlns:p14="http://schemas.microsoft.com/office/powerpoint/2010/main" val="12971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enough astronomy, let's move onto the real topic and that's machine learning. So, we’ll start by asking: what is a GAN? GANs are generative models consisting of two competing networks- a Generator model and a Discriminator model which are typically Neural Nets- although this is not necessary, we’re using an adapted Generator based on a U-Net architecture. How do we suppose this network will predict NISP-H band flux information of the Euclid cutouts? Given the Euclid-VIS and NISP-Y and J bands as input, the goal is for the Generator to learn a representation of the Euclid data and to generate the corresponding NISP-H band data. The Discriminator’s task is to distinguish between the real NISP-H samples, those from the training data, and the “fake” NISP-H samples- those generated by the Generator. As training proceeds, the generated samples become indistinguishable from the real samples. Now, we’re using a conditional GAN and that’s because, in order for the Discriminator to classify real NISP-H samples, it needs to see them. So, that’s what makes this a conditional GAN as opposed to a conventional GAN, the condition being that the Discriminator sees real NISP-H samples from the training data, approaching this task in a more supervised manner.</a:t>
            </a:r>
          </a:p>
          <a:p>
            <a:r>
              <a:rPr lang="en-US" dirty="0"/>
              <a:t>PAINTER ANALOGY</a:t>
            </a:r>
          </a:p>
          <a:p>
            <a:r>
              <a:rPr lang="en-US" dirty="0"/>
              <a:t>Funnily enough, this painting is a forgery from this website: the Discriminator would have a hard time here identifying this as a fake.</a:t>
            </a:r>
          </a:p>
        </p:txBody>
      </p:sp>
      <p:sp>
        <p:nvSpPr>
          <p:cNvPr id="4" name="Slide Number Placeholder 3"/>
          <p:cNvSpPr>
            <a:spLocks noGrp="1"/>
          </p:cNvSpPr>
          <p:nvPr>
            <p:ph type="sldNum" sz="quarter" idx="5"/>
          </p:nvPr>
        </p:nvSpPr>
        <p:spPr/>
        <p:txBody>
          <a:bodyPr/>
          <a:lstStyle/>
          <a:p>
            <a:fld id="{8CCD80B4-3417-B74B-BDCD-C7836226A258}" type="slidenum">
              <a:rPr lang="en-US" smtClean="0"/>
              <a:pPr/>
              <a:t>8</a:t>
            </a:fld>
            <a:endParaRPr lang="en-US"/>
          </a:p>
        </p:txBody>
      </p:sp>
    </p:spTree>
    <p:extLst>
      <p:ext uri="{BB962C8B-B14F-4D97-AF65-F5344CB8AC3E}">
        <p14:creationId xmlns:p14="http://schemas.microsoft.com/office/powerpoint/2010/main" val="7305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2CE13-42F3-2888-0D40-120CDE4B1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62C17-8D9A-9883-81DF-03A832901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A6E60-94D9-122C-8016-A83382FA11CD}"/>
              </a:ext>
            </a:extLst>
          </p:cNvPr>
          <p:cNvSpPr>
            <a:spLocks noGrp="1"/>
          </p:cNvSpPr>
          <p:nvPr>
            <p:ph type="body" idx="1"/>
          </p:nvPr>
        </p:nvSpPr>
        <p:spPr/>
        <p:txBody>
          <a:bodyPr/>
          <a:lstStyle/>
          <a:p>
            <a:r>
              <a:rPr lang="en-US" dirty="0"/>
              <a:t>The Generator model is based on a U-Net architecture that goes 8 layers deep. U-Net is a CNN originally designed for image segmentation with an encoder and a decoder section in the shape of a U. The encoder section, or first 4 layers, halve the dimensions of the input- the Euclid-VIS and NISP-J and Y bands data, whilst extracting features to learn a representation of the data. This is connected via a bridge to the decoder section, the next 4 layers, to generate a representation of the corresponding NISP-H band information of the cutouts. The arrows here are called skip connections and they connect certain features extracted from the encoder section to the decoder which otherwise could have been lost due to the complexity of the network. </a:t>
            </a:r>
          </a:p>
        </p:txBody>
      </p:sp>
      <p:sp>
        <p:nvSpPr>
          <p:cNvPr id="4" name="Slide Number Placeholder 3">
            <a:extLst>
              <a:ext uri="{FF2B5EF4-FFF2-40B4-BE49-F238E27FC236}">
                <a16:creationId xmlns:a16="http://schemas.microsoft.com/office/drawing/2014/main" id="{95B71651-5853-48EF-EE52-078C15D9AB8B}"/>
              </a:ext>
            </a:extLst>
          </p:cNvPr>
          <p:cNvSpPr>
            <a:spLocks noGrp="1"/>
          </p:cNvSpPr>
          <p:nvPr>
            <p:ph type="sldNum" sz="quarter" idx="5"/>
          </p:nvPr>
        </p:nvSpPr>
        <p:spPr/>
        <p:txBody>
          <a:bodyPr/>
          <a:lstStyle/>
          <a:p>
            <a:fld id="{8CCD80B4-3417-B74B-BDCD-C7836226A258}" type="slidenum">
              <a:rPr lang="en-US" smtClean="0"/>
              <a:pPr/>
              <a:t>9</a:t>
            </a:fld>
            <a:endParaRPr lang="en-US"/>
          </a:p>
        </p:txBody>
      </p:sp>
    </p:spTree>
    <p:extLst>
      <p:ext uri="{BB962C8B-B14F-4D97-AF65-F5344CB8AC3E}">
        <p14:creationId xmlns:p14="http://schemas.microsoft.com/office/powerpoint/2010/main" val="316252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26DB-9E99-F702-CAC1-4513FE103AC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4199D90-DA6E-6C6C-72D9-5DC60AA58A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58C6BD0-5B0A-7314-7A11-89D4EC48F069}"/>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5" name="Footer Placeholder 4">
            <a:extLst>
              <a:ext uri="{FF2B5EF4-FFF2-40B4-BE49-F238E27FC236}">
                <a16:creationId xmlns:a16="http://schemas.microsoft.com/office/drawing/2014/main" id="{3AF7FEF6-23DC-4844-EAF9-65C77623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8FD08-7307-8DC8-6C06-7931949E949E}"/>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229014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92AD-58C7-FE0D-AE3C-F8B49415045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BFF7A9-E4BA-8375-7173-745A08FE807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5797BD-95A6-0ED1-4BF7-22A4500FDB21}"/>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5" name="Footer Placeholder 4">
            <a:extLst>
              <a:ext uri="{FF2B5EF4-FFF2-40B4-BE49-F238E27FC236}">
                <a16:creationId xmlns:a16="http://schemas.microsoft.com/office/drawing/2014/main" id="{72B1E207-029F-2414-45A6-911E53062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E482D-C459-6375-54A2-945F0C4306FD}"/>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299715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0D2767-CD78-135F-16B6-4068570AACE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99CC154-6DD8-E1E3-F686-EAD6D62ED03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B2FBC8-B946-86BA-7C65-940F45EEBA3D}"/>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5" name="Footer Placeholder 4">
            <a:extLst>
              <a:ext uri="{FF2B5EF4-FFF2-40B4-BE49-F238E27FC236}">
                <a16:creationId xmlns:a16="http://schemas.microsoft.com/office/drawing/2014/main" id="{182BC941-30DA-3111-84AC-8419FE74C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A6577-7ABC-B3C3-DC39-74EE8E833CC3}"/>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1261959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3" name="Text Placeholder 11">
            <a:extLst>
              <a:ext uri="{FF2B5EF4-FFF2-40B4-BE49-F238E27FC236}">
                <a16:creationId xmlns:a16="http://schemas.microsoft.com/office/drawing/2014/main" id="{43F1D352-AFC1-45BF-DC37-E6E2C2801A0E}"/>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5"/>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spTree>
    <p:extLst>
      <p:ext uri="{BB962C8B-B14F-4D97-AF65-F5344CB8AC3E}">
        <p14:creationId xmlns:p14="http://schemas.microsoft.com/office/powerpoint/2010/main" val="3022407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35715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41DF-874B-91E2-8E9D-82BF36E956F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F80FEF1-BF3C-8E65-5A81-C1C9AC1C16A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AAC1DC-305D-F353-B127-E5557C61D4C5}"/>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5" name="Footer Placeholder 4">
            <a:extLst>
              <a:ext uri="{FF2B5EF4-FFF2-40B4-BE49-F238E27FC236}">
                <a16:creationId xmlns:a16="http://schemas.microsoft.com/office/drawing/2014/main" id="{4790795E-10BA-E552-F067-D84149A05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84679-762F-ED68-9A0E-6E41C25DFF22}"/>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3770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D7DD-0BAD-548F-FAED-55C1998AD93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09D648D-9027-96C8-109C-5396A53985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1C550B6-83CE-0A08-EF5D-1653CDB98CAC}"/>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5" name="Footer Placeholder 4">
            <a:extLst>
              <a:ext uri="{FF2B5EF4-FFF2-40B4-BE49-F238E27FC236}">
                <a16:creationId xmlns:a16="http://schemas.microsoft.com/office/drawing/2014/main" id="{51BC5555-3ACA-2552-0C4C-30D9A1F4F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1E6F5-9A95-15C5-F0F1-30D862CD507B}"/>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239242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F916-E28A-053C-4BB4-28D3CCB7FD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80085EB-6351-79EB-D40F-21715F72404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5B80A0-F893-B124-E198-05C79862314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D6CF8B4-5687-AF9E-5CAC-B2D38AD0463E}"/>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6" name="Footer Placeholder 5">
            <a:extLst>
              <a:ext uri="{FF2B5EF4-FFF2-40B4-BE49-F238E27FC236}">
                <a16:creationId xmlns:a16="http://schemas.microsoft.com/office/drawing/2014/main" id="{10A8980F-BE85-7DBE-623F-5517BA2EB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F272E-EB23-5746-F7AA-B49EDA601217}"/>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108239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4DE9-49AD-0341-5CE8-D4C15044817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57A53B-4205-DA82-5C30-E3B616BEA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E880E10-6C22-6492-034F-EA120B273FB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0EC0C26-067D-062A-BB6C-A97A2012A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9A6FD0B-4E1B-4A88-6E85-668F0E6E044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4161E5-FD3B-FB73-5E25-EFE7BBD6AB6A}"/>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8" name="Footer Placeholder 7">
            <a:extLst>
              <a:ext uri="{FF2B5EF4-FFF2-40B4-BE49-F238E27FC236}">
                <a16:creationId xmlns:a16="http://schemas.microsoft.com/office/drawing/2014/main" id="{CE453EA1-1548-6A2B-9511-B67DCA0934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F2335B-8081-B05E-231A-E64178A61796}"/>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281589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0C39-6CF8-A02C-8B44-DFDBFECBEFA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F81A666-8EEF-6D66-74F2-7336240F27EE}"/>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4" name="Footer Placeholder 3">
            <a:extLst>
              <a:ext uri="{FF2B5EF4-FFF2-40B4-BE49-F238E27FC236}">
                <a16:creationId xmlns:a16="http://schemas.microsoft.com/office/drawing/2014/main" id="{C9E1BD65-207E-E388-A307-DE72C4E488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87033-54A7-BC80-7AFD-B71FA9BFC697}"/>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259255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5ACAE-F593-B8FA-8475-7650E6392887}"/>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3" name="Footer Placeholder 2">
            <a:extLst>
              <a:ext uri="{FF2B5EF4-FFF2-40B4-BE49-F238E27FC236}">
                <a16:creationId xmlns:a16="http://schemas.microsoft.com/office/drawing/2014/main" id="{B0ABA018-B5FA-9A3A-78D0-38A7CB35E7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7CBED8-A493-6DDD-62ED-CF257AEC2EA4}"/>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360715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0BFE-1DA6-9D95-BE92-59BF500027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0EEC47E-356A-9142-9F6D-94F6F6B6F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C1E1860-0D63-E154-A6ED-F2FE0EC94A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F395715-0C1D-35B8-59E7-B600F7EF0E36}"/>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6" name="Footer Placeholder 5">
            <a:extLst>
              <a:ext uri="{FF2B5EF4-FFF2-40B4-BE49-F238E27FC236}">
                <a16:creationId xmlns:a16="http://schemas.microsoft.com/office/drawing/2014/main" id="{426014BD-111D-9FE4-B6B8-949BAC577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7856D-28F9-6CE0-521D-8A261557CF88}"/>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4166083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E428-8BC1-1B21-E951-5EEF55F8679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8093BC9-17BF-FD52-3B98-35982DA1E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2F4EFC-D0AA-10A2-D2FD-1F7B25011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E9BB09-2311-D56D-CB5A-EDD9303B9072}"/>
              </a:ext>
            </a:extLst>
          </p:cNvPr>
          <p:cNvSpPr>
            <a:spLocks noGrp="1"/>
          </p:cNvSpPr>
          <p:nvPr>
            <p:ph type="dt" sz="half" idx="10"/>
          </p:nvPr>
        </p:nvSpPr>
        <p:spPr/>
        <p:txBody>
          <a:bodyPr/>
          <a:lstStyle/>
          <a:p>
            <a:fld id="{A216EA81-2CB2-E946-B961-337C7390AD03}" type="datetimeFigureOut">
              <a:rPr lang="en-US" smtClean="0"/>
              <a:t>6/18/24</a:t>
            </a:fld>
            <a:endParaRPr lang="en-US"/>
          </a:p>
        </p:txBody>
      </p:sp>
      <p:sp>
        <p:nvSpPr>
          <p:cNvPr id="6" name="Footer Placeholder 5">
            <a:extLst>
              <a:ext uri="{FF2B5EF4-FFF2-40B4-BE49-F238E27FC236}">
                <a16:creationId xmlns:a16="http://schemas.microsoft.com/office/drawing/2014/main" id="{61E6EBE0-1E7B-8C9F-3CA2-8AE399059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64FEDB-6515-F7B3-B306-F1B93FBCCC5E}"/>
              </a:ext>
            </a:extLst>
          </p:cNvPr>
          <p:cNvSpPr>
            <a:spLocks noGrp="1"/>
          </p:cNvSpPr>
          <p:nvPr>
            <p:ph type="sldNum" sz="quarter" idx="12"/>
          </p:nvPr>
        </p:nvSpPr>
        <p:spPr/>
        <p:txBody>
          <a:bodyPr/>
          <a:lstStyle/>
          <a:p>
            <a:fld id="{1E7692D3-3901-E643-827A-A47551F72CB0}" type="slidenum">
              <a:rPr lang="en-US" smtClean="0"/>
              <a:t>‹#›</a:t>
            </a:fld>
            <a:endParaRPr lang="en-US"/>
          </a:p>
        </p:txBody>
      </p:sp>
    </p:spTree>
    <p:extLst>
      <p:ext uri="{BB962C8B-B14F-4D97-AF65-F5344CB8AC3E}">
        <p14:creationId xmlns:p14="http://schemas.microsoft.com/office/powerpoint/2010/main" val="43975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406400-5050-0B4C-9743-C92A30D771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E1E9F1-786D-A06A-4091-2719114D3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7CD98A-1348-843B-D12A-494545AC37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16EA81-2CB2-E946-B961-337C7390AD03}" type="datetimeFigureOut">
              <a:rPr lang="en-US" smtClean="0"/>
              <a:t>6/18/24</a:t>
            </a:fld>
            <a:endParaRPr lang="en-US"/>
          </a:p>
        </p:txBody>
      </p:sp>
      <p:sp>
        <p:nvSpPr>
          <p:cNvPr id="5" name="Footer Placeholder 4">
            <a:extLst>
              <a:ext uri="{FF2B5EF4-FFF2-40B4-BE49-F238E27FC236}">
                <a16:creationId xmlns:a16="http://schemas.microsoft.com/office/drawing/2014/main" id="{1BB027AD-7127-5505-F324-182DCEC377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35B986-12A7-0B7D-B643-9B9A2FCC73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7692D3-3901-E643-827A-A47551F72CB0}" type="slidenum">
              <a:rPr lang="en-US" smtClean="0"/>
              <a:t>‹#›</a:t>
            </a:fld>
            <a:endParaRPr lang="en-US"/>
          </a:p>
        </p:txBody>
      </p:sp>
    </p:spTree>
    <p:extLst>
      <p:ext uri="{BB962C8B-B14F-4D97-AF65-F5344CB8AC3E}">
        <p14:creationId xmlns:p14="http://schemas.microsoft.com/office/powerpoint/2010/main" val="1100819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d with text overlay&#10;&#10;Description automatically generated">
            <a:extLst>
              <a:ext uri="{FF2B5EF4-FFF2-40B4-BE49-F238E27FC236}">
                <a16:creationId xmlns:a16="http://schemas.microsoft.com/office/drawing/2014/main" id="{C1B73D50-6CA9-70E2-8863-6350412A8410}"/>
              </a:ext>
            </a:extLst>
          </p:cNvPr>
          <p:cNvPicPr>
            <a:picLocks noChangeAspect="1"/>
          </p:cNvPicPr>
          <p:nvPr/>
        </p:nvPicPr>
        <p:blipFill>
          <a:blip r:embed="rId3"/>
          <a:stretch>
            <a:fillRect/>
          </a:stretch>
        </p:blipFill>
        <p:spPr>
          <a:xfrm>
            <a:off x="-1" y="0"/>
            <a:ext cx="12180313" cy="6858000"/>
          </a:xfrm>
          <a:prstGeom prst="rect">
            <a:avLst/>
          </a:prstGeom>
        </p:spPr>
      </p:pic>
    </p:spTree>
    <p:extLst>
      <p:ext uri="{BB962C8B-B14F-4D97-AF65-F5344CB8AC3E}">
        <p14:creationId xmlns:p14="http://schemas.microsoft.com/office/powerpoint/2010/main" val="1462278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E3775-EE18-95E0-B575-D54216BA70B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7344222-EA70-BAE3-CF87-524869A59BCF}"/>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AE31B965-C637-52EB-8619-601A4D34307B}"/>
              </a:ext>
            </a:extLst>
          </p:cNvPr>
          <p:cNvSpPr txBox="1">
            <a:spLocks/>
          </p:cNvSpPr>
          <p:nvPr/>
        </p:nvSpPr>
        <p:spPr>
          <a:xfrm>
            <a:off x="413915" y="404664"/>
            <a:ext cx="10766703"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Patch Discriminator Model</a:t>
            </a:r>
          </a:p>
        </p:txBody>
      </p:sp>
      <p:sp>
        <p:nvSpPr>
          <p:cNvPr id="2" name="TextBox 1">
            <a:extLst>
              <a:ext uri="{FF2B5EF4-FFF2-40B4-BE49-F238E27FC236}">
                <a16:creationId xmlns:a16="http://schemas.microsoft.com/office/drawing/2014/main" id="{A2110209-3441-155C-B8AE-B20B968E0FD2}"/>
              </a:ext>
            </a:extLst>
          </p:cNvPr>
          <p:cNvSpPr txBox="1"/>
          <p:nvPr/>
        </p:nvSpPr>
        <p:spPr>
          <a:xfrm>
            <a:off x="7652327" y="1784455"/>
            <a:ext cx="436246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800" dirty="0">
                <a:solidFill>
                  <a:schemeClr val="accent1"/>
                </a:solidFill>
                <a:latin typeface="Poppins" pitchFamily="2" charset="77"/>
                <a:ea typeface="Cambria"/>
                <a:cs typeface="Poppins" pitchFamily="2" charset="77"/>
              </a:rPr>
              <a:t>Architecture is based on the Encoder section of the Generator.</a:t>
            </a:r>
          </a:p>
          <a:p>
            <a:endParaRPr lang="en-US" sz="1800" dirty="0">
              <a:solidFill>
                <a:schemeClr val="accent1"/>
              </a:solidFill>
              <a:latin typeface="Poppins" pitchFamily="2" charset="77"/>
              <a:ea typeface="Cambria"/>
              <a:cs typeface="Poppins" pitchFamily="2" charset="77"/>
            </a:endParaRPr>
          </a:p>
          <a:p>
            <a:pPr marL="285750" indent="-285750">
              <a:buFont typeface="Arial"/>
              <a:buChar char="•"/>
            </a:pPr>
            <a:r>
              <a:rPr lang="en-US" sz="1800" dirty="0">
                <a:solidFill>
                  <a:schemeClr val="accent1"/>
                </a:solidFill>
                <a:latin typeface="Poppins" pitchFamily="2" charset="77"/>
                <a:ea typeface="Cambria"/>
                <a:cs typeface="Poppins" pitchFamily="2" charset="77"/>
              </a:rPr>
              <a:t>Discriminator learns properties from the real input data (the condition) and from the generated data by the Generator.</a:t>
            </a:r>
          </a:p>
          <a:p>
            <a:endParaRPr lang="en-US" sz="1800" dirty="0">
              <a:solidFill>
                <a:schemeClr val="accent1"/>
              </a:solidFill>
              <a:latin typeface="Poppins" pitchFamily="2" charset="77"/>
              <a:ea typeface="Cambria"/>
              <a:cs typeface="Poppins" pitchFamily="2" charset="77"/>
            </a:endParaRPr>
          </a:p>
          <a:p>
            <a:pPr marL="285750" indent="-285750">
              <a:buFont typeface="Arial"/>
              <a:buChar char="•"/>
            </a:pPr>
            <a:r>
              <a:rPr lang="en-US" sz="1800" dirty="0">
                <a:solidFill>
                  <a:schemeClr val="accent1"/>
                </a:solidFill>
                <a:latin typeface="Poppins" pitchFamily="2" charset="77"/>
                <a:ea typeface="Cambria"/>
                <a:cs typeface="Poppins" pitchFamily="2" charset="77"/>
              </a:rPr>
              <a:t>Classifies input data as real and generated data as fake.</a:t>
            </a:r>
          </a:p>
          <a:p>
            <a:pPr marL="285750" indent="-285750">
              <a:buFont typeface="Arial"/>
              <a:buChar char="•"/>
            </a:pPr>
            <a:endParaRPr lang="en-US" dirty="0">
              <a:ea typeface="Cambria"/>
              <a:cs typeface="Calibri" panose="020F0502020204030204"/>
            </a:endParaRPr>
          </a:p>
        </p:txBody>
      </p:sp>
      <p:pic>
        <p:nvPicPr>
          <p:cNvPr id="4" name="Picture 4">
            <a:extLst>
              <a:ext uri="{FF2B5EF4-FFF2-40B4-BE49-F238E27FC236}">
                <a16:creationId xmlns:a16="http://schemas.microsoft.com/office/drawing/2014/main" id="{E454F5AD-9A77-A5C6-F3DB-6AF428DBEB76}"/>
              </a:ext>
            </a:extLst>
          </p:cNvPr>
          <p:cNvPicPr>
            <a:picLocks noChangeAspect="1"/>
          </p:cNvPicPr>
          <p:nvPr/>
        </p:nvPicPr>
        <p:blipFill rotWithShape="1">
          <a:blip r:embed="rId3"/>
          <a:srcRect t="53125" r="40088" b="521"/>
          <a:stretch/>
        </p:blipFill>
        <p:spPr>
          <a:xfrm>
            <a:off x="937622" y="1356244"/>
            <a:ext cx="6325081" cy="4133185"/>
          </a:xfrm>
          <a:prstGeom prst="rect">
            <a:avLst/>
          </a:prstGeom>
        </p:spPr>
      </p:pic>
      <p:sp>
        <p:nvSpPr>
          <p:cNvPr id="6" name="TextBox 5">
            <a:extLst>
              <a:ext uri="{FF2B5EF4-FFF2-40B4-BE49-F238E27FC236}">
                <a16:creationId xmlns:a16="http://schemas.microsoft.com/office/drawing/2014/main" id="{62F2DC66-4A9B-5B13-1453-3EC704122D9C}"/>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12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spTree>
    <p:extLst>
      <p:ext uri="{BB962C8B-B14F-4D97-AF65-F5344CB8AC3E}">
        <p14:creationId xmlns:p14="http://schemas.microsoft.com/office/powerpoint/2010/main" val="134974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0157E-172C-F18F-946A-153B585B53D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911EDB-AD7C-13DE-BA7D-DC57C663DE60}"/>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082C18C5-663F-C5BE-3E31-73C09AA7FAD0}"/>
              </a:ext>
            </a:extLst>
          </p:cNvPr>
          <p:cNvSpPr txBox="1">
            <a:spLocks/>
          </p:cNvSpPr>
          <p:nvPr/>
        </p:nvSpPr>
        <p:spPr>
          <a:xfrm>
            <a:off x="413915" y="404664"/>
            <a:ext cx="10766703"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accent1"/>
                </a:solidFill>
              </a:rPr>
              <a:t>Generator+Patch</a:t>
            </a:r>
            <a:r>
              <a:rPr lang="en-GB" dirty="0">
                <a:solidFill>
                  <a:schemeClr val="accent1"/>
                </a:solidFill>
              </a:rPr>
              <a:t> </a:t>
            </a:r>
            <a:r>
              <a:rPr lang="en-GB" dirty="0" err="1">
                <a:solidFill>
                  <a:schemeClr val="accent1"/>
                </a:solidFill>
              </a:rPr>
              <a:t>Discriminator+condition</a:t>
            </a:r>
            <a:r>
              <a:rPr lang="en-GB" dirty="0">
                <a:solidFill>
                  <a:schemeClr val="accent1"/>
                </a:solidFill>
              </a:rPr>
              <a:t>=</a:t>
            </a:r>
            <a:r>
              <a:rPr lang="en-GB" i="1" dirty="0" err="1">
                <a:solidFill>
                  <a:schemeClr val="accent1"/>
                </a:solidFill>
              </a:rPr>
              <a:t>cGAN</a:t>
            </a:r>
            <a:endParaRPr lang="en-GB" i="1" dirty="0">
              <a:solidFill>
                <a:schemeClr val="accent1"/>
              </a:solidFill>
            </a:endParaRPr>
          </a:p>
        </p:txBody>
      </p:sp>
      <p:sp>
        <p:nvSpPr>
          <p:cNvPr id="2" name="TextBox 1">
            <a:extLst>
              <a:ext uri="{FF2B5EF4-FFF2-40B4-BE49-F238E27FC236}">
                <a16:creationId xmlns:a16="http://schemas.microsoft.com/office/drawing/2014/main" id="{57DA34DA-8C99-A587-7291-3B3C99E15AEB}"/>
              </a:ext>
            </a:extLst>
          </p:cNvPr>
          <p:cNvSpPr txBox="1"/>
          <p:nvPr/>
        </p:nvSpPr>
        <p:spPr>
          <a:xfrm>
            <a:off x="7415621" y="1443840"/>
            <a:ext cx="436246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800" dirty="0">
                <a:solidFill>
                  <a:schemeClr val="accent1"/>
                </a:solidFill>
                <a:latin typeface="Poppins" pitchFamily="2" charset="77"/>
                <a:ea typeface="Cambria"/>
                <a:cs typeface="Poppins" pitchFamily="2" charset="77"/>
              </a:rPr>
              <a:t>Generator predicts </a:t>
            </a:r>
            <a:r>
              <a:rPr lang="en-US" sz="1800" i="1" dirty="0">
                <a:solidFill>
                  <a:schemeClr val="accent1"/>
                </a:solidFill>
                <a:latin typeface="Poppins" pitchFamily="2" charset="77"/>
                <a:ea typeface="Cambria"/>
                <a:cs typeface="Poppins" pitchFamily="2" charset="77"/>
              </a:rPr>
              <a:t>NISP-H band </a:t>
            </a:r>
            <a:r>
              <a:rPr lang="en-US" sz="1800" dirty="0">
                <a:solidFill>
                  <a:schemeClr val="accent1"/>
                </a:solidFill>
                <a:latin typeface="Poppins" pitchFamily="2" charset="77"/>
                <a:ea typeface="Cambria"/>
                <a:cs typeface="Poppins" pitchFamily="2" charset="77"/>
              </a:rPr>
              <a:t>information from an input cutout from </a:t>
            </a:r>
            <a:r>
              <a:rPr lang="en-US" sz="1800" i="1" dirty="0">
                <a:solidFill>
                  <a:schemeClr val="accent1"/>
                </a:solidFill>
                <a:latin typeface="Poppins" pitchFamily="2" charset="77"/>
                <a:ea typeface="Cambria"/>
                <a:cs typeface="Poppins" pitchFamily="2" charset="77"/>
              </a:rPr>
              <a:t>VIS</a:t>
            </a:r>
            <a:r>
              <a:rPr lang="en-US" sz="1800" dirty="0">
                <a:solidFill>
                  <a:schemeClr val="accent1"/>
                </a:solidFill>
                <a:latin typeface="Poppins" pitchFamily="2" charset="77"/>
                <a:ea typeface="Cambria"/>
                <a:cs typeface="Poppins" pitchFamily="2" charset="77"/>
              </a:rPr>
              <a:t> and </a:t>
            </a:r>
            <a:r>
              <a:rPr lang="en-US" sz="1800" i="1" dirty="0">
                <a:solidFill>
                  <a:schemeClr val="accent1"/>
                </a:solidFill>
                <a:latin typeface="Poppins" pitchFamily="2" charset="77"/>
                <a:ea typeface="Cambria"/>
                <a:cs typeface="Poppins" pitchFamily="2" charset="77"/>
              </a:rPr>
              <a:t>NISP-J</a:t>
            </a:r>
            <a:r>
              <a:rPr lang="en-US" sz="1800" dirty="0">
                <a:solidFill>
                  <a:schemeClr val="accent1"/>
                </a:solidFill>
                <a:latin typeface="Poppins" pitchFamily="2" charset="77"/>
                <a:ea typeface="Cambria"/>
                <a:cs typeface="Poppins" pitchFamily="2" charset="77"/>
              </a:rPr>
              <a:t> and </a:t>
            </a:r>
            <a:r>
              <a:rPr lang="en-US" sz="1800" i="1" dirty="0">
                <a:solidFill>
                  <a:schemeClr val="accent1"/>
                </a:solidFill>
                <a:latin typeface="Poppins" pitchFamily="2" charset="77"/>
                <a:ea typeface="Cambria"/>
                <a:cs typeface="Poppins" pitchFamily="2" charset="77"/>
              </a:rPr>
              <a:t>NISP-Y band</a:t>
            </a:r>
            <a:r>
              <a:rPr lang="en-US" sz="1800" dirty="0">
                <a:solidFill>
                  <a:schemeClr val="accent1"/>
                </a:solidFill>
                <a:latin typeface="Poppins" pitchFamily="2" charset="77"/>
                <a:ea typeface="Cambria"/>
                <a:cs typeface="Poppins" pitchFamily="2" charset="77"/>
              </a:rPr>
              <a:t>.</a:t>
            </a:r>
          </a:p>
          <a:p>
            <a:endParaRPr lang="en-US" sz="1800" dirty="0">
              <a:solidFill>
                <a:schemeClr val="accent1"/>
              </a:solidFill>
              <a:latin typeface="Poppins" pitchFamily="2" charset="77"/>
              <a:ea typeface="Cambria"/>
              <a:cs typeface="Poppins" pitchFamily="2" charset="77"/>
            </a:endParaRPr>
          </a:p>
          <a:p>
            <a:pPr marL="285750" indent="-285750">
              <a:buFont typeface="Arial"/>
              <a:buChar char="•"/>
            </a:pPr>
            <a:r>
              <a:rPr lang="en-US" sz="1800" dirty="0">
                <a:solidFill>
                  <a:schemeClr val="accent1"/>
                </a:solidFill>
                <a:latin typeface="Poppins" pitchFamily="2" charset="77"/>
                <a:ea typeface="Cambria"/>
                <a:cs typeface="Poppins" pitchFamily="2" charset="77"/>
              </a:rPr>
              <a:t>Discriminator is trained against the generated NISP-H band from the Generator (</a:t>
            </a:r>
            <a:r>
              <a:rPr lang="en-US" sz="1800" i="1" dirty="0">
                <a:solidFill>
                  <a:schemeClr val="accent1"/>
                </a:solidFill>
                <a:latin typeface="Poppins" pitchFamily="2" charset="77"/>
                <a:ea typeface="Cambria"/>
                <a:cs typeface="Poppins" pitchFamily="2" charset="77"/>
              </a:rPr>
              <a:t>fake samples</a:t>
            </a:r>
            <a:r>
              <a:rPr lang="en-US" sz="1800" dirty="0">
                <a:solidFill>
                  <a:schemeClr val="accent1"/>
                </a:solidFill>
                <a:latin typeface="Poppins" pitchFamily="2" charset="77"/>
                <a:ea typeface="Cambria"/>
                <a:cs typeface="Poppins" pitchFamily="2" charset="77"/>
              </a:rPr>
              <a:t>).</a:t>
            </a:r>
          </a:p>
          <a:p>
            <a:endParaRPr lang="en-US" sz="1800" dirty="0">
              <a:solidFill>
                <a:schemeClr val="accent1"/>
              </a:solidFill>
              <a:latin typeface="Poppins" pitchFamily="2" charset="77"/>
              <a:ea typeface="Cambria"/>
              <a:cs typeface="Poppins" pitchFamily="2" charset="77"/>
            </a:endParaRPr>
          </a:p>
          <a:p>
            <a:pPr marL="285750" indent="-285750">
              <a:buFont typeface="Arial"/>
              <a:buChar char="•"/>
            </a:pPr>
            <a:r>
              <a:rPr lang="en-US" sz="1800" i="1" dirty="0">
                <a:solidFill>
                  <a:schemeClr val="accent1"/>
                </a:solidFill>
                <a:latin typeface="Poppins" pitchFamily="2" charset="77"/>
                <a:ea typeface="Cambria"/>
                <a:cs typeface="Poppins" pitchFamily="2" charset="77"/>
              </a:rPr>
              <a:t>Condition</a:t>
            </a:r>
            <a:r>
              <a:rPr lang="en-US" sz="1800" dirty="0">
                <a:solidFill>
                  <a:schemeClr val="accent1"/>
                </a:solidFill>
                <a:latin typeface="Poppins" pitchFamily="2" charset="77"/>
                <a:ea typeface="Cambria"/>
                <a:cs typeface="Poppins" pitchFamily="2" charset="77"/>
              </a:rPr>
              <a:t> is such that the Discriminator is also trained for </a:t>
            </a:r>
            <a:r>
              <a:rPr lang="en-US" sz="1800" i="1" dirty="0">
                <a:solidFill>
                  <a:schemeClr val="accent1"/>
                </a:solidFill>
                <a:latin typeface="Poppins" pitchFamily="2" charset="77"/>
                <a:ea typeface="Cambria"/>
                <a:cs typeface="Poppins" pitchFamily="2" charset="77"/>
              </a:rPr>
              <a:t>real NISP-H bands</a:t>
            </a:r>
            <a:r>
              <a:rPr lang="en-US" sz="1800" dirty="0">
                <a:solidFill>
                  <a:schemeClr val="accent1"/>
                </a:solidFill>
                <a:latin typeface="Poppins" pitchFamily="2" charset="77"/>
                <a:ea typeface="Cambria"/>
                <a:cs typeface="Poppins" pitchFamily="2" charset="77"/>
              </a:rPr>
              <a:t>.</a:t>
            </a:r>
          </a:p>
          <a:p>
            <a:endParaRPr lang="en-US" sz="1800" dirty="0">
              <a:solidFill>
                <a:schemeClr val="accent1"/>
              </a:solidFill>
              <a:latin typeface="Poppins" pitchFamily="2" charset="77"/>
              <a:ea typeface="Cambria"/>
              <a:cs typeface="Poppins" pitchFamily="2" charset="77"/>
            </a:endParaRPr>
          </a:p>
          <a:p>
            <a:pPr marL="285750" indent="-285750">
              <a:buFont typeface="Arial"/>
              <a:buChar char="•"/>
            </a:pPr>
            <a:r>
              <a:rPr lang="en-US" sz="1800" dirty="0">
                <a:solidFill>
                  <a:schemeClr val="accent1"/>
                </a:solidFill>
                <a:latin typeface="Poppins" pitchFamily="2" charset="77"/>
                <a:ea typeface="Cambria"/>
                <a:cs typeface="Poppins" pitchFamily="2" charset="77"/>
              </a:rPr>
              <a:t>Discriminator predicts whether a given sample is real or fake.</a:t>
            </a:r>
          </a:p>
          <a:p>
            <a:pPr marL="285750" indent="-285750">
              <a:buFont typeface="Arial"/>
              <a:buChar char="•"/>
            </a:pPr>
            <a:endParaRPr lang="en-US" dirty="0">
              <a:ea typeface="Cambria"/>
              <a:cs typeface="Calibri" panose="020F0502020204030204"/>
            </a:endParaRPr>
          </a:p>
        </p:txBody>
      </p:sp>
      <p:pic>
        <p:nvPicPr>
          <p:cNvPr id="6" name="Picture 5" descr="A diagram of a diagram&#10;&#10;Description automatically generated">
            <a:extLst>
              <a:ext uri="{FF2B5EF4-FFF2-40B4-BE49-F238E27FC236}">
                <a16:creationId xmlns:a16="http://schemas.microsoft.com/office/drawing/2014/main" id="{F2B54B9B-1795-B068-C9B0-9686E2ABD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15" y="1109279"/>
            <a:ext cx="6763062" cy="4639441"/>
          </a:xfrm>
          <a:prstGeom prst="rect">
            <a:avLst/>
          </a:prstGeom>
        </p:spPr>
      </p:pic>
      <p:sp>
        <p:nvSpPr>
          <p:cNvPr id="5" name="TextBox 4">
            <a:extLst>
              <a:ext uri="{FF2B5EF4-FFF2-40B4-BE49-F238E27FC236}">
                <a16:creationId xmlns:a16="http://schemas.microsoft.com/office/drawing/2014/main" id="{B297F0A5-5696-8822-330D-A7AB6D889212}"/>
              </a:ext>
            </a:extLst>
          </p:cNvPr>
          <p:cNvSpPr txBox="1"/>
          <p:nvPr/>
        </p:nvSpPr>
        <p:spPr>
          <a:xfrm>
            <a:off x="0" y="2145703"/>
            <a:ext cx="871330" cy="600164"/>
          </a:xfrm>
          <a:prstGeom prst="rect">
            <a:avLst/>
          </a:prstGeom>
          <a:solidFill>
            <a:schemeClr val="bg1"/>
          </a:solidFill>
        </p:spPr>
        <p:txBody>
          <a:bodyPr wrap="square" rtlCol="0">
            <a:spAutoFit/>
          </a:bodyPr>
          <a:lstStyle/>
          <a:p>
            <a:pPr algn="ctr"/>
            <a:r>
              <a:rPr lang="en-US" sz="1100" dirty="0">
                <a:latin typeface="Cambria Math" panose="02040503050406030204" pitchFamily="18" charset="0"/>
                <a:ea typeface="Cambria Math" panose="02040503050406030204" pitchFamily="18" charset="0"/>
              </a:rPr>
              <a:t>VIS+NISP-Y+NISP-J bands</a:t>
            </a:r>
          </a:p>
        </p:txBody>
      </p:sp>
      <p:sp>
        <p:nvSpPr>
          <p:cNvPr id="10" name="TextBox 9">
            <a:extLst>
              <a:ext uri="{FF2B5EF4-FFF2-40B4-BE49-F238E27FC236}">
                <a16:creationId xmlns:a16="http://schemas.microsoft.com/office/drawing/2014/main" id="{B75C0D2B-DC49-40C0-E875-4F5BCBC071C2}"/>
              </a:ext>
            </a:extLst>
          </p:cNvPr>
          <p:cNvSpPr txBox="1"/>
          <p:nvPr/>
        </p:nvSpPr>
        <p:spPr>
          <a:xfrm>
            <a:off x="3611217" y="1255059"/>
            <a:ext cx="1646583" cy="261610"/>
          </a:xfrm>
          <a:prstGeom prst="rect">
            <a:avLst/>
          </a:prstGeom>
          <a:solidFill>
            <a:schemeClr val="bg1"/>
          </a:solidFill>
        </p:spPr>
        <p:txBody>
          <a:bodyPr wrap="square" rtlCol="0">
            <a:spAutoFit/>
          </a:bodyPr>
          <a:lstStyle/>
          <a:p>
            <a:pPr algn="ctr"/>
            <a:r>
              <a:rPr lang="en-US" sz="1100" dirty="0">
                <a:latin typeface="Cambria Math" panose="02040503050406030204" pitchFamily="18" charset="0"/>
                <a:ea typeface="Cambria Math" panose="02040503050406030204" pitchFamily="18" charset="0"/>
              </a:rPr>
              <a:t>Predicted NISP-H band</a:t>
            </a:r>
          </a:p>
        </p:txBody>
      </p:sp>
      <p:sp>
        <p:nvSpPr>
          <p:cNvPr id="11" name="TextBox 10">
            <a:extLst>
              <a:ext uri="{FF2B5EF4-FFF2-40B4-BE49-F238E27FC236}">
                <a16:creationId xmlns:a16="http://schemas.microsoft.com/office/drawing/2014/main" id="{74E3A3DA-0CDC-049B-387B-4622F2DE1FB8}"/>
              </a:ext>
            </a:extLst>
          </p:cNvPr>
          <p:cNvSpPr txBox="1"/>
          <p:nvPr/>
        </p:nvSpPr>
        <p:spPr>
          <a:xfrm>
            <a:off x="3611217" y="4906033"/>
            <a:ext cx="1646583" cy="261610"/>
          </a:xfrm>
          <a:prstGeom prst="rect">
            <a:avLst/>
          </a:prstGeom>
          <a:solidFill>
            <a:schemeClr val="bg1"/>
          </a:solidFill>
        </p:spPr>
        <p:txBody>
          <a:bodyPr wrap="square" rtlCol="0">
            <a:spAutoFit/>
          </a:bodyPr>
          <a:lstStyle/>
          <a:p>
            <a:pPr algn="ctr"/>
            <a:r>
              <a:rPr lang="en-US" sz="1100" dirty="0">
                <a:latin typeface="Cambria Math" panose="02040503050406030204" pitchFamily="18" charset="0"/>
                <a:ea typeface="Cambria Math" panose="02040503050406030204" pitchFamily="18" charset="0"/>
              </a:rPr>
              <a:t>Real NISP-H band</a:t>
            </a:r>
          </a:p>
        </p:txBody>
      </p:sp>
      <p:sp>
        <p:nvSpPr>
          <p:cNvPr id="8" name="TextBox 7">
            <a:extLst>
              <a:ext uri="{FF2B5EF4-FFF2-40B4-BE49-F238E27FC236}">
                <a16:creationId xmlns:a16="http://schemas.microsoft.com/office/drawing/2014/main" id="{813CACC3-6EBE-03DE-5F03-363BE1F75CA5}"/>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13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sp>
        <p:nvSpPr>
          <p:cNvPr id="9" name="TextBox 8">
            <a:extLst>
              <a:ext uri="{FF2B5EF4-FFF2-40B4-BE49-F238E27FC236}">
                <a16:creationId xmlns:a16="http://schemas.microsoft.com/office/drawing/2014/main" id="{BDFA8D67-9B20-D5FB-EF61-E325161C8A55}"/>
              </a:ext>
            </a:extLst>
          </p:cNvPr>
          <p:cNvSpPr txBox="1"/>
          <p:nvPr/>
        </p:nvSpPr>
        <p:spPr>
          <a:xfrm>
            <a:off x="5038656" y="5812095"/>
            <a:ext cx="2376965" cy="276999"/>
          </a:xfrm>
          <a:prstGeom prst="rect">
            <a:avLst/>
          </a:prstGeom>
          <a:noFill/>
        </p:spPr>
        <p:txBody>
          <a:bodyPr wrap="square" rtlCol="0">
            <a:spAutoFit/>
          </a:bodyPr>
          <a:lstStyle/>
          <a:p>
            <a:r>
              <a:rPr lang="en-US" sz="1200" i="1" dirty="0">
                <a:solidFill>
                  <a:schemeClr val="accent1"/>
                </a:solidFill>
                <a:latin typeface="Poppins" pitchFamily="2" charset="77"/>
                <a:cs typeface="Poppins" pitchFamily="2" charset="77"/>
              </a:rPr>
              <a:t>Pearce-Casey et al (2023)</a:t>
            </a:r>
          </a:p>
        </p:txBody>
      </p:sp>
    </p:spTree>
    <p:extLst>
      <p:ext uri="{BB962C8B-B14F-4D97-AF65-F5344CB8AC3E}">
        <p14:creationId xmlns:p14="http://schemas.microsoft.com/office/powerpoint/2010/main" val="1869356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A1CA-5F64-9CB6-319A-52E442A2B0B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85479D9-8B38-F73A-7C46-27C9EAB4A352}"/>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321142BF-6827-7300-34F5-4622DF58BD8E}"/>
              </a:ext>
            </a:extLst>
          </p:cNvPr>
          <p:cNvSpPr txBox="1">
            <a:spLocks/>
          </p:cNvSpPr>
          <p:nvPr/>
        </p:nvSpPr>
        <p:spPr>
          <a:xfrm>
            <a:off x="413915" y="404664"/>
            <a:ext cx="10665211"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Results on Validation Set: No lensing involved here</a:t>
            </a:r>
            <a:endParaRPr lang="en-GB" i="1" dirty="0">
              <a:solidFill>
                <a:schemeClr val="accent1"/>
              </a:solidFill>
            </a:endParaRPr>
          </a:p>
        </p:txBody>
      </p:sp>
      <p:pic>
        <p:nvPicPr>
          <p:cNvPr id="4" name="Picture 3" descr="A collage of images of stars and galaxies&#10;&#10;Description automatically generated">
            <a:extLst>
              <a:ext uri="{FF2B5EF4-FFF2-40B4-BE49-F238E27FC236}">
                <a16:creationId xmlns:a16="http://schemas.microsoft.com/office/drawing/2014/main" id="{C4BC2903-E16B-CC2D-B949-CC4CED526A00}"/>
              </a:ext>
            </a:extLst>
          </p:cNvPr>
          <p:cNvPicPr>
            <a:picLocks noChangeAspect="1"/>
          </p:cNvPicPr>
          <p:nvPr/>
        </p:nvPicPr>
        <p:blipFill>
          <a:blip r:embed="rId3"/>
          <a:stretch>
            <a:fillRect/>
          </a:stretch>
        </p:blipFill>
        <p:spPr>
          <a:xfrm>
            <a:off x="6915045" y="978937"/>
            <a:ext cx="4770135" cy="5552735"/>
          </a:xfrm>
          <a:prstGeom prst="rect">
            <a:avLst/>
          </a:prstGeom>
        </p:spPr>
      </p:pic>
      <p:sp>
        <p:nvSpPr>
          <p:cNvPr id="5" name="TextBox 4">
            <a:extLst>
              <a:ext uri="{FF2B5EF4-FFF2-40B4-BE49-F238E27FC236}">
                <a16:creationId xmlns:a16="http://schemas.microsoft.com/office/drawing/2014/main" id="{BCC27CF6-BFBA-E2AB-8B03-318C86E56988}"/>
              </a:ext>
            </a:extLst>
          </p:cNvPr>
          <p:cNvSpPr txBox="1"/>
          <p:nvPr/>
        </p:nvSpPr>
        <p:spPr>
          <a:xfrm>
            <a:off x="616688" y="1275908"/>
            <a:ext cx="5901070" cy="4524315"/>
          </a:xfrm>
          <a:prstGeom prst="rect">
            <a:avLst/>
          </a:prstGeom>
          <a:noFill/>
        </p:spPr>
        <p:txBody>
          <a:bodyPr wrap="square" rtlCol="0">
            <a:spAutoFit/>
          </a:bodyPr>
          <a:lstStyle/>
          <a:p>
            <a:r>
              <a:rPr lang="en-US" i="1" dirty="0" err="1">
                <a:solidFill>
                  <a:schemeClr val="accent1"/>
                </a:solidFill>
                <a:latin typeface="Poppins" pitchFamily="2" charset="77"/>
                <a:cs typeface="Poppins" pitchFamily="2" charset="77"/>
              </a:rPr>
              <a:t>cGAN</a:t>
            </a:r>
            <a:r>
              <a:rPr lang="en-US" dirty="0">
                <a:solidFill>
                  <a:schemeClr val="accent1"/>
                </a:solidFill>
                <a:latin typeface="Poppins" pitchFamily="2" charset="77"/>
                <a:cs typeface="Poppins" pitchFamily="2" charset="77"/>
              </a:rPr>
              <a:t> trained for 100 epochs on the validation set which does </a:t>
            </a:r>
            <a:r>
              <a:rPr lang="en-US" b="1" dirty="0">
                <a:solidFill>
                  <a:schemeClr val="accent1"/>
                </a:solidFill>
                <a:latin typeface="Poppins" pitchFamily="2" charset="77"/>
                <a:cs typeface="Poppins" pitchFamily="2" charset="77"/>
              </a:rPr>
              <a:t>not</a:t>
            </a:r>
            <a:r>
              <a:rPr lang="en-US" dirty="0">
                <a:solidFill>
                  <a:schemeClr val="accent1"/>
                </a:solidFill>
                <a:latin typeface="Poppins" pitchFamily="2" charset="77"/>
                <a:cs typeface="Poppins" pitchFamily="2" charset="77"/>
              </a:rPr>
              <a:t> contain simulated lenses.</a:t>
            </a:r>
          </a:p>
          <a:p>
            <a:endParaRPr lang="en-US" dirty="0">
              <a:solidFill>
                <a:schemeClr val="accent1"/>
              </a:solidFill>
              <a:latin typeface="Poppins" pitchFamily="2" charset="77"/>
              <a:cs typeface="Poppins" pitchFamily="2" charset="77"/>
            </a:endParaRPr>
          </a:p>
          <a:p>
            <a:r>
              <a:rPr lang="en-US" i="1" dirty="0">
                <a:solidFill>
                  <a:schemeClr val="accent1"/>
                </a:solidFill>
                <a:latin typeface="Poppins" pitchFamily="2" charset="77"/>
                <a:cs typeface="Poppins" pitchFamily="2" charset="77"/>
              </a:rPr>
              <a:t>VIS band </a:t>
            </a:r>
            <a:r>
              <a:rPr lang="en-US" dirty="0">
                <a:solidFill>
                  <a:schemeClr val="accent1"/>
                </a:solidFill>
                <a:latin typeface="Poppins" pitchFamily="2" charset="77"/>
                <a:cs typeface="Poppins" pitchFamily="2" charset="77"/>
              </a:rPr>
              <a:t>+ </a:t>
            </a:r>
            <a:r>
              <a:rPr lang="en-US" i="1" dirty="0">
                <a:solidFill>
                  <a:schemeClr val="accent1"/>
                </a:solidFill>
                <a:latin typeface="Poppins" pitchFamily="2" charset="77"/>
                <a:cs typeface="Poppins" pitchFamily="2" charset="77"/>
              </a:rPr>
              <a:t>NISP-J</a:t>
            </a:r>
            <a:r>
              <a:rPr lang="en-US" dirty="0">
                <a:solidFill>
                  <a:schemeClr val="accent1"/>
                </a:solidFill>
                <a:latin typeface="Poppins" pitchFamily="2" charset="77"/>
                <a:cs typeface="Poppins" pitchFamily="2" charset="77"/>
              </a:rPr>
              <a:t> and </a:t>
            </a:r>
            <a:r>
              <a:rPr lang="en-US" i="1" dirty="0">
                <a:solidFill>
                  <a:schemeClr val="accent1"/>
                </a:solidFill>
                <a:latin typeface="Poppins" pitchFamily="2" charset="77"/>
                <a:cs typeface="Poppins" pitchFamily="2" charset="77"/>
              </a:rPr>
              <a:t>NISP-Y</a:t>
            </a:r>
            <a:r>
              <a:rPr lang="en-US" dirty="0">
                <a:solidFill>
                  <a:schemeClr val="accent1"/>
                </a:solidFill>
                <a:latin typeface="Poppins" pitchFamily="2" charset="77"/>
                <a:cs typeface="Poppins" pitchFamily="2" charset="77"/>
              </a:rPr>
              <a:t> bands as inputs shown in the top row. </a:t>
            </a:r>
            <a:r>
              <a:rPr lang="en-US" i="1" dirty="0" err="1">
                <a:solidFill>
                  <a:schemeClr val="accent1"/>
                </a:solidFill>
                <a:latin typeface="Poppins" pitchFamily="2" charset="77"/>
                <a:cs typeface="Poppins" pitchFamily="2" charset="77"/>
              </a:rPr>
              <a:t>cGAN’s</a:t>
            </a:r>
            <a:r>
              <a:rPr lang="en-US" dirty="0">
                <a:solidFill>
                  <a:schemeClr val="accent1"/>
                </a:solidFill>
                <a:latin typeface="Poppins" pitchFamily="2" charset="77"/>
                <a:cs typeface="Poppins" pitchFamily="2" charset="77"/>
              </a:rPr>
              <a:t> prediction shown in the middle row of </a:t>
            </a:r>
            <a:r>
              <a:rPr lang="en-US" i="1" dirty="0">
                <a:solidFill>
                  <a:schemeClr val="accent1"/>
                </a:solidFill>
                <a:latin typeface="Poppins" pitchFamily="2" charset="77"/>
                <a:cs typeface="Poppins" pitchFamily="2" charset="77"/>
              </a:rPr>
              <a:t>NISP-H</a:t>
            </a:r>
            <a:r>
              <a:rPr lang="en-US" dirty="0">
                <a:solidFill>
                  <a:schemeClr val="accent1"/>
                </a:solidFill>
                <a:latin typeface="Poppins" pitchFamily="2" charset="77"/>
                <a:cs typeface="Poppins" pitchFamily="2" charset="77"/>
              </a:rPr>
              <a:t> flux compared to the ground truth on bottom row.</a:t>
            </a:r>
          </a:p>
          <a:p>
            <a:endParaRPr lang="en-US" dirty="0">
              <a:solidFill>
                <a:schemeClr val="accent1"/>
              </a:solidFill>
              <a:latin typeface="Poppins" pitchFamily="2" charset="77"/>
              <a:cs typeface="Poppins" pitchFamily="2" charset="77"/>
            </a:endParaRPr>
          </a:p>
          <a:p>
            <a:r>
              <a:rPr lang="en-US" i="1" dirty="0">
                <a:solidFill>
                  <a:schemeClr val="accent1"/>
                </a:solidFill>
                <a:latin typeface="Poppins" pitchFamily="2" charset="77"/>
                <a:cs typeface="Poppins" pitchFamily="2" charset="77"/>
              </a:rPr>
              <a:t>NISP-H</a:t>
            </a:r>
            <a:r>
              <a:rPr lang="en-US" dirty="0">
                <a:solidFill>
                  <a:schemeClr val="accent1"/>
                </a:solidFill>
                <a:latin typeface="Poppins" pitchFamily="2" charset="77"/>
                <a:cs typeface="Poppins" pitchFamily="2" charset="77"/>
              </a:rPr>
              <a:t> band is well predicted by the </a:t>
            </a:r>
            <a:r>
              <a:rPr lang="en-US" i="1" dirty="0" err="1">
                <a:solidFill>
                  <a:schemeClr val="accent1"/>
                </a:solidFill>
                <a:latin typeface="Poppins" pitchFamily="2" charset="77"/>
                <a:cs typeface="Poppins" pitchFamily="2" charset="77"/>
              </a:rPr>
              <a:t>cGAN</a:t>
            </a:r>
            <a:r>
              <a:rPr lang="en-US" dirty="0">
                <a:solidFill>
                  <a:schemeClr val="accent1"/>
                </a:solidFill>
                <a:latin typeface="Poppins" pitchFamily="2" charset="77"/>
                <a:cs typeface="Poppins" pitchFamily="2" charset="77"/>
              </a:rPr>
              <a:t>, with minimal residual images (predicted </a:t>
            </a:r>
            <a:r>
              <a:rPr lang="en-US" i="1" dirty="0">
                <a:solidFill>
                  <a:schemeClr val="accent1"/>
                </a:solidFill>
                <a:latin typeface="Poppins" pitchFamily="2" charset="77"/>
                <a:cs typeface="Poppins" pitchFamily="2" charset="77"/>
              </a:rPr>
              <a:t>NISP-H</a:t>
            </a:r>
            <a:r>
              <a:rPr lang="en-US" dirty="0">
                <a:solidFill>
                  <a:schemeClr val="accent1"/>
                </a:solidFill>
                <a:latin typeface="Poppins" pitchFamily="2" charset="77"/>
                <a:cs typeface="Poppins" pitchFamily="2" charset="77"/>
              </a:rPr>
              <a:t> flux subtracted from ground truth </a:t>
            </a:r>
            <a:r>
              <a:rPr lang="en-US" i="1" dirty="0">
                <a:solidFill>
                  <a:schemeClr val="accent1"/>
                </a:solidFill>
                <a:latin typeface="Poppins" pitchFamily="2" charset="77"/>
                <a:cs typeface="Poppins" pitchFamily="2" charset="77"/>
              </a:rPr>
              <a:t>NISP-H</a:t>
            </a:r>
            <a:r>
              <a:rPr lang="en-US" dirty="0">
                <a:solidFill>
                  <a:schemeClr val="accent1"/>
                </a:solidFill>
                <a:latin typeface="Poppins" pitchFamily="2" charset="77"/>
                <a:cs typeface="Poppins" pitchFamily="2" charset="77"/>
              </a:rPr>
              <a:t> flux).</a:t>
            </a:r>
          </a:p>
          <a:p>
            <a:endParaRPr lang="en-US" dirty="0">
              <a:solidFill>
                <a:schemeClr val="accent1"/>
              </a:solidFill>
              <a:latin typeface="Poppins" pitchFamily="2" charset="77"/>
              <a:cs typeface="Poppins" pitchFamily="2" charset="77"/>
            </a:endParaRPr>
          </a:p>
          <a:p>
            <a:endParaRPr lang="en-US" dirty="0">
              <a:solidFill>
                <a:schemeClr val="accent1"/>
              </a:solidFill>
              <a:latin typeface="Poppins" pitchFamily="2" charset="77"/>
              <a:cs typeface="Poppins" pitchFamily="2" charset="77"/>
            </a:endParaRPr>
          </a:p>
          <a:p>
            <a:r>
              <a:rPr lang="en-US" dirty="0">
                <a:solidFill>
                  <a:schemeClr val="accent1"/>
                </a:solidFill>
                <a:latin typeface="Poppins" pitchFamily="2" charset="77"/>
                <a:cs typeface="Poppins" pitchFamily="2" charset="77"/>
              </a:rPr>
              <a:t>This is fantastic for generating Euclid-wide surveys and predicting NIR wavelengths…but what about lensing and lens finding? </a:t>
            </a:r>
          </a:p>
        </p:txBody>
      </p:sp>
      <p:sp>
        <p:nvSpPr>
          <p:cNvPr id="6" name="TextBox 5">
            <a:extLst>
              <a:ext uri="{FF2B5EF4-FFF2-40B4-BE49-F238E27FC236}">
                <a16:creationId xmlns:a16="http://schemas.microsoft.com/office/drawing/2014/main" id="{C5478725-8A98-848D-8353-856AE780514A}"/>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14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pic>
        <p:nvPicPr>
          <p:cNvPr id="8" name="Picture 7" descr="A collage of images of stars&#10;&#10;Description automatically generated">
            <a:extLst>
              <a:ext uri="{FF2B5EF4-FFF2-40B4-BE49-F238E27FC236}">
                <a16:creationId xmlns:a16="http://schemas.microsoft.com/office/drawing/2014/main" id="{9D606A14-FB38-C7A6-8E5A-C73336C7052E}"/>
              </a:ext>
            </a:extLst>
          </p:cNvPr>
          <p:cNvPicPr>
            <a:picLocks noChangeAspect="1"/>
          </p:cNvPicPr>
          <p:nvPr/>
        </p:nvPicPr>
        <p:blipFill rotWithShape="1">
          <a:blip r:embed="rId4"/>
          <a:srcRect l="2256" t="1636" r="4339" b="1478"/>
          <a:stretch/>
        </p:blipFill>
        <p:spPr>
          <a:xfrm>
            <a:off x="6807699" y="978937"/>
            <a:ext cx="4984825" cy="5552735"/>
          </a:xfrm>
          <a:prstGeom prst="rect">
            <a:avLst/>
          </a:prstGeom>
        </p:spPr>
      </p:pic>
    </p:spTree>
    <p:extLst>
      <p:ext uri="{BB962C8B-B14F-4D97-AF65-F5344CB8AC3E}">
        <p14:creationId xmlns:p14="http://schemas.microsoft.com/office/powerpoint/2010/main" val="772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A1CA-5F64-9CB6-319A-52E442A2B0B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85479D9-8B38-F73A-7C46-27C9EAB4A352}"/>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321142BF-6827-7300-34F5-4622DF58BD8E}"/>
              </a:ext>
            </a:extLst>
          </p:cNvPr>
          <p:cNvSpPr txBox="1">
            <a:spLocks/>
          </p:cNvSpPr>
          <p:nvPr/>
        </p:nvSpPr>
        <p:spPr>
          <a:xfrm>
            <a:off x="413915" y="404664"/>
            <a:ext cx="10665211"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Results on Test Set: Can we find lenses?</a:t>
            </a:r>
            <a:endParaRPr lang="en-GB" i="1" dirty="0">
              <a:solidFill>
                <a:schemeClr val="accent1"/>
              </a:solidFill>
            </a:endParaRPr>
          </a:p>
        </p:txBody>
      </p:sp>
      <p:sp>
        <p:nvSpPr>
          <p:cNvPr id="12" name="TextBox 11">
            <a:extLst>
              <a:ext uri="{FF2B5EF4-FFF2-40B4-BE49-F238E27FC236}">
                <a16:creationId xmlns:a16="http://schemas.microsoft.com/office/drawing/2014/main" id="{E29417CC-5CBD-3C64-4531-3825422E8282}"/>
              </a:ext>
            </a:extLst>
          </p:cNvPr>
          <p:cNvSpPr txBox="1"/>
          <p:nvPr/>
        </p:nvSpPr>
        <p:spPr>
          <a:xfrm>
            <a:off x="7292240" y="1582340"/>
            <a:ext cx="4263656" cy="3693319"/>
          </a:xfrm>
          <a:prstGeom prst="rect">
            <a:avLst/>
          </a:prstGeom>
          <a:noFill/>
        </p:spPr>
        <p:txBody>
          <a:bodyPr wrap="square" rtlCol="0">
            <a:spAutoFit/>
          </a:bodyPr>
          <a:lstStyle/>
          <a:p>
            <a:r>
              <a:rPr lang="en-US" i="1" dirty="0" err="1">
                <a:solidFill>
                  <a:schemeClr val="accent1"/>
                </a:solidFill>
                <a:latin typeface="Poppins" pitchFamily="2" charset="77"/>
                <a:cs typeface="Poppins" pitchFamily="2" charset="77"/>
              </a:rPr>
              <a:t>cGAN</a:t>
            </a:r>
            <a:r>
              <a:rPr lang="en-US" dirty="0">
                <a:solidFill>
                  <a:schemeClr val="accent1"/>
                </a:solidFill>
                <a:latin typeface="Poppins" pitchFamily="2" charset="77"/>
                <a:cs typeface="Poppins" pitchFamily="2" charset="77"/>
              </a:rPr>
              <a:t> cannot accurately predict the </a:t>
            </a:r>
            <a:r>
              <a:rPr lang="en-US" i="1" dirty="0">
                <a:solidFill>
                  <a:schemeClr val="accent1"/>
                </a:solidFill>
                <a:latin typeface="Poppins" pitchFamily="2" charset="77"/>
                <a:cs typeface="Poppins" pitchFamily="2" charset="77"/>
              </a:rPr>
              <a:t>NISP-H band </a:t>
            </a:r>
            <a:r>
              <a:rPr lang="en-US" dirty="0">
                <a:solidFill>
                  <a:schemeClr val="accent1"/>
                </a:solidFill>
                <a:latin typeface="Poppins" pitchFamily="2" charset="77"/>
                <a:cs typeface="Poppins" pitchFamily="2" charset="77"/>
              </a:rPr>
              <a:t>flux information of the cutouts with simulated lenses as well as cutouts without lenses (shown in 5</a:t>
            </a:r>
            <a:r>
              <a:rPr lang="en-US" baseline="30000" dirty="0">
                <a:solidFill>
                  <a:schemeClr val="accent1"/>
                </a:solidFill>
                <a:latin typeface="Poppins" pitchFamily="2" charset="77"/>
                <a:cs typeface="Poppins" pitchFamily="2" charset="77"/>
              </a:rPr>
              <a:t>th</a:t>
            </a:r>
            <a:r>
              <a:rPr lang="en-US" dirty="0">
                <a:solidFill>
                  <a:schemeClr val="accent1"/>
                </a:solidFill>
                <a:latin typeface="Poppins" pitchFamily="2" charset="77"/>
                <a:cs typeface="Poppins" pitchFamily="2" charset="77"/>
              </a:rPr>
              <a:t> column).</a:t>
            </a:r>
          </a:p>
          <a:p>
            <a:endParaRPr lang="en-US" dirty="0">
              <a:solidFill>
                <a:schemeClr val="accent1"/>
              </a:solidFill>
              <a:latin typeface="Poppins" pitchFamily="2" charset="77"/>
              <a:cs typeface="Poppins" pitchFamily="2" charset="77"/>
            </a:endParaRPr>
          </a:p>
          <a:p>
            <a:r>
              <a:rPr lang="en-US" dirty="0">
                <a:solidFill>
                  <a:schemeClr val="accent1"/>
                </a:solidFill>
                <a:latin typeface="Poppins" pitchFamily="2" charset="77"/>
                <a:cs typeface="Poppins" pitchFamily="2" charset="77"/>
              </a:rPr>
              <a:t>Larger residuals are produced for samples containing a simulated gravitational lens.</a:t>
            </a:r>
          </a:p>
          <a:p>
            <a:endParaRPr lang="en-US" dirty="0">
              <a:solidFill>
                <a:schemeClr val="accent1"/>
              </a:solidFill>
              <a:latin typeface="Poppins" pitchFamily="2" charset="77"/>
              <a:cs typeface="Poppins" pitchFamily="2" charset="77"/>
            </a:endParaRPr>
          </a:p>
          <a:p>
            <a:r>
              <a:rPr lang="en-US" dirty="0">
                <a:solidFill>
                  <a:schemeClr val="accent1"/>
                </a:solidFill>
                <a:latin typeface="Poppins" pitchFamily="2" charset="77"/>
                <a:cs typeface="Poppins" pitchFamily="2" charset="77"/>
              </a:rPr>
              <a:t>Is the </a:t>
            </a:r>
            <a:r>
              <a:rPr lang="en-US" i="1" dirty="0" err="1">
                <a:solidFill>
                  <a:schemeClr val="accent1"/>
                </a:solidFill>
                <a:latin typeface="Poppins" pitchFamily="2" charset="77"/>
                <a:cs typeface="Poppins" pitchFamily="2" charset="77"/>
              </a:rPr>
              <a:t>cGAN</a:t>
            </a:r>
            <a:r>
              <a:rPr lang="en-US" dirty="0">
                <a:solidFill>
                  <a:schemeClr val="accent1"/>
                </a:solidFill>
                <a:latin typeface="Poppins" pitchFamily="2" charset="77"/>
                <a:cs typeface="Poppins" pitchFamily="2" charset="77"/>
              </a:rPr>
              <a:t> finding all the lenses by not predicting the </a:t>
            </a:r>
            <a:r>
              <a:rPr lang="en-US" i="1" dirty="0">
                <a:solidFill>
                  <a:schemeClr val="accent1"/>
                </a:solidFill>
                <a:latin typeface="Poppins" pitchFamily="2" charset="77"/>
                <a:cs typeface="Poppins" pitchFamily="2" charset="77"/>
              </a:rPr>
              <a:t>NISP-H band</a:t>
            </a:r>
            <a:r>
              <a:rPr lang="en-US" dirty="0">
                <a:solidFill>
                  <a:schemeClr val="accent1"/>
                </a:solidFill>
                <a:latin typeface="Poppins" pitchFamily="2" charset="77"/>
                <a:cs typeface="Poppins" pitchFamily="2" charset="77"/>
              </a:rPr>
              <a:t> flux information?</a:t>
            </a:r>
          </a:p>
        </p:txBody>
      </p:sp>
      <p:sp>
        <p:nvSpPr>
          <p:cNvPr id="4" name="TextBox 3">
            <a:extLst>
              <a:ext uri="{FF2B5EF4-FFF2-40B4-BE49-F238E27FC236}">
                <a16:creationId xmlns:a16="http://schemas.microsoft.com/office/drawing/2014/main" id="{434217F0-F3C6-C1C2-CD12-D63EA4B9BFC8}"/>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15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pic>
        <p:nvPicPr>
          <p:cNvPr id="8" name="Picture 7" descr="A collage of images of galaxies&#10;&#10;Description automatically generated">
            <a:extLst>
              <a:ext uri="{FF2B5EF4-FFF2-40B4-BE49-F238E27FC236}">
                <a16:creationId xmlns:a16="http://schemas.microsoft.com/office/drawing/2014/main" id="{949831A4-F684-2667-CD06-5131428206AF}"/>
              </a:ext>
            </a:extLst>
          </p:cNvPr>
          <p:cNvPicPr>
            <a:picLocks noChangeAspect="1"/>
          </p:cNvPicPr>
          <p:nvPr/>
        </p:nvPicPr>
        <p:blipFill>
          <a:blip r:embed="rId3"/>
          <a:stretch>
            <a:fillRect/>
          </a:stretch>
        </p:blipFill>
        <p:spPr>
          <a:xfrm>
            <a:off x="413915" y="901825"/>
            <a:ext cx="6446874" cy="5584463"/>
          </a:xfrm>
          <a:prstGeom prst="rect">
            <a:avLst/>
          </a:prstGeom>
        </p:spPr>
      </p:pic>
    </p:spTree>
    <p:extLst>
      <p:ext uri="{BB962C8B-B14F-4D97-AF65-F5344CB8AC3E}">
        <p14:creationId xmlns:p14="http://schemas.microsoft.com/office/powerpoint/2010/main" val="235597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A1CA-5F64-9CB6-319A-52E442A2B0B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85479D9-8B38-F73A-7C46-27C9EAB4A352}"/>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321142BF-6827-7300-34F5-4622DF58BD8E}"/>
              </a:ext>
            </a:extLst>
          </p:cNvPr>
          <p:cNvSpPr txBox="1">
            <a:spLocks/>
          </p:cNvSpPr>
          <p:nvPr/>
        </p:nvSpPr>
        <p:spPr>
          <a:xfrm>
            <a:off x="413915" y="404664"/>
            <a:ext cx="10665211"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Distribution of Test Set Results</a:t>
            </a:r>
            <a:endParaRPr lang="en-GB" i="1" dirty="0">
              <a:solidFill>
                <a:schemeClr val="accent1"/>
              </a:solidFill>
            </a:endParaRPr>
          </a:p>
        </p:txBody>
      </p:sp>
      <p:pic>
        <p:nvPicPr>
          <p:cNvPr id="4" name="Picture 3" descr="A graph of a number of blue and red lines&#10;&#10;Description automatically generated">
            <a:extLst>
              <a:ext uri="{FF2B5EF4-FFF2-40B4-BE49-F238E27FC236}">
                <a16:creationId xmlns:a16="http://schemas.microsoft.com/office/drawing/2014/main" id="{61B49909-8BB1-2DFF-5064-511AEB36FACE}"/>
              </a:ext>
            </a:extLst>
          </p:cNvPr>
          <p:cNvPicPr>
            <a:picLocks noChangeAspect="1"/>
          </p:cNvPicPr>
          <p:nvPr/>
        </p:nvPicPr>
        <p:blipFill>
          <a:blip r:embed="rId3"/>
          <a:stretch>
            <a:fillRect/>
          </a:stretch>
        </p:blipFill>
        <p:spPr>
          <a:xfrm>
            <a:off x="5369442" y="901825"/>
            <a:ext cx="6408643" cy="5500494"/>
          </a:xfrm>
          <a:prstGeom prst="rect">
            <a:avLst/>
          </a:prstGeom>
        </p:spPr>
      </p:pic>
      <p:sp>
        <p:nvSpPr>
          <p:cNvPr id="5" name="TextBox 4">
            <a:extLst>
              <a:ext uri="{FF2B5EF4-FFF2-40B4-BE49-F238E27FC236}">
                <a16:creationId xmlns:a16="http://schemas.microsoft.com/office/drawing/2014/main" id="{62C34380-6009-2278-2664-499F36B9B4C9}"/>
              </a:ext>
            </a:extLst>
          </p:cNvPr>
          <p:cNvSpPr txBox="1"/>
          <p:nvPr/>
        </p:nvSpPr>
        <p:spPr>
          <a:xfrm>
            <a:off x="552893" y="1392865"/>
            <a:ext cx="4465674" cy="4247317"/>
          </a:xfrm>
          <a:prstGeom prst="rect">
            <a:avLst/>
          </a:prstGeom>
          <a:noFill/>
        </p:spPr>
        <p:txBody>
          <a:bodyPr wrap="square" rtlCol="0">
            <a:spAutoFit/>
          </a:bodyPr>
          <a:lstStyle/>
          <a:p>
            <a:r>
              <a:rPr lang="en-US" dirty="0">
                <a:solidFill>
                  <a:schemeClr val="accent1"/>
                </a:solidFill>
                <a:latin typeface="Poppins" pitchFamily="2" charset="77"/>
                <a:cs typeface="Poppins" pitchFamily="2" charset="77"/>
              </a:rPr>
              <a:t>The </a:t>
            </a:r>
            <a:r>
              <a:rPr lang="en-US" i="1" dirty="0" err="1">
                <a:solidFill>
                  <a:schemeClr val="accent1"/>
                </a:solidFill>
                <a:latin typeface="Poppins" pitchFamily="2" charset="77"/>
                <a:cs typeface="Poppins" pitchFamily="2" charset="77"/>
              </a:rPr>
              <a:t>cGAN</a:t>
            </a:r>
            <a:r>
              <a:rPr lang="en-US" dirty="0">
                <a:solidFill>
                  <a:schemeClr val="accent1"/>
                </a:solidFill>
                <a:latin typeface="Poppins" pitchFamily="2" charset="77"/>
                <a:cs typeface="Poppins" pitchFamily="2" charset="77"/>
              </a:rPr>
              <a:t> can accurately predict the </a:t>
            </a:r>
            <a:r>
              <a:rPr lang="en-US" i="1" dirty="0">
                <a:solidFill>
                  <a:schemeClr val="accent1"/>
                </a:solidFill>
                <a:latin typeface="Poppins" pitchFamily="2" charset="77"/>
                <a:cs typeface="Poppins" pitchFamily="2" charset="77"/>
              </a:rPr>
              <a:t>NISP-H band </a:t>
            </a:r>
            <a:r>
              <a:rPr lang="en-US" dirty="0">
                <a:solidFill>
                  <a:schemeClr val="accent1"/>
                </a:solidFill>
                <a:latin typeface="Poppins" pitchFamily="2" charset="77"/>
                <a:cs typeface="Poppins" pitchFamily="2" charset="77"/>
              </a:rPr>
              <a:t>flux information for all non-lenses in the test set.</a:t>
            </a:r>
          </a:p>
          <a:p>
            <a:endParaRPr lang="en-US" dirty="0">
              <a:solidFill>
                <a:schemeClr val="accent1"/>
              </a:solidFill>
              <a:latin typeface="Poppins" pitchFamily="2" charset="77"/>
              <a:cs typeface="Poppins" pitchFamily="2" charset="77"/>
            </a:endParaRPr>
          </a:p>
          <a:p>
            <a:r>
              <a:rPr lang="en-US" dirty="0">
                <a:solidFill>
                  <a:schemeClr val="accent1"/>
                </a:solidFill>
                <a:latin typeface="Poppins" pitchFamily="2" charset="77"/>
                <a:cs typeface="Poppins" pitchFamily="2" charset="77"/>
              </a:rPr>
              <a:t>Simulated lenses have a higher error score between the </a:t>
            </a:r>
            <a:r>
              <a:rPr lang="en-US" i="1" dirty="0" err="1">
                <a:solidFill>
                  <a:schemeClr val="accent1"/>
                </a:solidFill>
                <a:latin typeface="Poppins" pitchFamily="2" charset="77"/>
                <a:cs typeface="Poppins" pitchFamily="2" charset="77"/>
              </a:rPr>
              <a:t>cGAN’s</a:t>
            </a:r>
            <a:r>
              <a:rPr lang="en-US" dirty="0">
                <a:solidFill>
                  <a:schemeClr val="accent1"/>
                </a:solidFill>
                <a:latin typeface="Poppins" pitchFamily="2" charset="77"/>
                <a:cs typeface="Poppins" pitchFamily="2" charset="77"/>
              </a:rPr>
              <a:t> prediction and ground truth.</a:t>
            </a:r>
          </a:p>
          <a:p>
            <a:endParaRPr lang="en-US" dirty="0">
              <a:solidFill>
                <a:schemeClr val="accent1"/>
              </a:solidFill>
              <a:latin typeface="Poppins" pitchFamily="2" charset="77"/>
              <a:cs typeface="Poppins" pitchFamily="2" charset="77"/>
            </a:endParaRPr>
          </a:p>
          <a:p>
            <a:r>
              <a:rPr lang="en-US" dirty="0">
                <a:solidFill>
                  <a:schemeClr val="accent1"/>
                </a:solidFill>
                <a:latin typeface="Poppins" pitchFamily="2" charset="77"/>
                <a:cs typeface="Poppins" pitchFamily="2" charset="77"/>
              </a:rPr>
              <a:t>Roughly ~15 of the simulated lenses are well predicted – these lenses were all multiple image systems that would have been difficult to detect.</a:t>
            </a:r>
          </a:p>
          <a:p>
            <a:endParaRPr lang="en-US" dirty="0">
              <a:solidFill>
                <a:schemeClr val="accent1"/>
              </a:solidFill>
              <a:latin typeface="Poppins" pitchFamily="2" charset="77"/>
              <a:cs typeface="Poppins" pitchFamily="2" charset="77"/>
            </a:endParaRPr>
          </a:p>
          <a:p>
            <a:r>
              <a:rPr lang="en-US" i="1" dirty="0" err="1">
                <a:solidFill>
                  <a:schemeClr val="accent1"/>
                </a:solidFill>
                <a:latin typeface="Poppins" pitchFamily="2" charset="77"/>
                <a:cs typeface="Poppins" pitchFamily="2" charset="77"/>
              </a:rPr>
              <a:t>cGAN</a:t>
            </a:r>
            <a:r>
              <a:rPr lang="en-US" dirty="0">
                <a:solidFill>
                  <a:schemeClr val="accent1"/>
                </a:solidFill>
                <a:latin typeface="Poppins" pitchFamily="2" charset="77"/>
                <a:cs typeface="Poppins" pitchFamily="2" charset="77"/>
              </a:rPr>
              <a:t> clearly identifies the simulated lenses as anomalies. </a:t>
            </a:r>
          </a:p>
        </p:txBody>
      </p:sp>
      <p:sp>
        <p:nvSpPr>
          <p:cNvPr id="6" name="TextBox 5">
            <a:extLst>
              <a:ext uri="{FF2B5EF4-FFF2-40B4-BE49-F238E27FC236}">
                <a16:creationId xmlns:a16="http://schemas.microsoft.com/office/drawing/2014/main" id="{722F4D36-D460-073E-CD56-61D126B57C59}"/>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16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spTree>
    <p:extLst>
      <p:ext uri="{BB962C8B-B14F-4D97-AF65-F5344CB8AC3E}">
        <p14:creationId xmlns:p14="http://schemas.microsoft.com/office/powerpoint/2010/main" val="1666103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30</a:t>
            </a:r>
          </a:p>
        </p:txBody>
      </p:sp>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p:txBody>
          <a:bodyPr>
            <a:normAutofit fontScale="92500" lnSpcReduction="20000"/>
          </a:bodyPr>
          <a:lstStyle/>
          <a:p>
            <a:r>
              <a:rPr lang="en-GB" dirty="0"/>
              <a:t>Thank you</a:t>
            </a:r>
          </a:p>
        </p:txBody>
      </p:sp>
      <p:pic>
        <p:nvPicPr>
          <p:cNvPr id="5" name="Picture 4" descr="A blue background with white text&#10;&#10;Description automatically generated">
            <a:extLst>
              <a:ext uri="{FF2B5EF4-FFF2-40B4-BE49-F238E27FC236}">
                <a16:creationId xmlns:a16="http://schemas.microsoft.com/office/drawing/2014/main" id="{C512602B-277C-CB9B-35EC-47114349DD0D}"/>
              </a:ext>
            </a:extLst>
          </p:cNvPr>
          <p:cNvPicPr>
            <a:picLocks noChangeAspect="1"/>
          </p:cNvPicPr>
          <p:nvPr/>
        </p:nvPicPr>
        <p:blipFill>
          <a:blip r:embed="rId3"/>
          <a:stretch>
            <a:fillRect/>
          </a:stretch>
        </p:blipFill>
        <p:spPr>
          <a:xfrm>
            <a:off x="0" y="0"/>
            <a:ext cx="12269972" cy="6864344"/>
          </a:xfrm>
          <a:prstGeom prst="rect">
            <a:avLst/>
          </a:prstGeom>
        </p:spPr>
      </p:pic>
    </p:spTree>
    <p:extLst>
      <p:ext uri="{BB962C8B-B14F-4D97-AF65-F5344CB8AC3E}">
        <p14:creationId xmlns:p14="http://schemas.microsoft.com/office/powerpoint/2010/main" val="148754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A1CA-5F64-9CB6-319A-52E442A2B0B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85479D9-8B38-F73A-7C46-27C9EAB4A352}"/>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321142BF-6827-7300-34F5-4622DF58BD8E}"/>
              </a:ext>
            </a:extLst>
          </p:cNvPr>
          <p:cNvSpPr txBox="1">
            <a:spLocks/>
          </p:cNvSpPr>
          <p:nvPr/>
        </p:nvSpPr>
        <p:spPr>
          <a:xfrm>
            <a:off x="413915" y="404664"/>
            <a:ext cx="10665211"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Well-Predicted Multiple Image Systems</a:t>
            </a:r>
            <a:endParaRPr lang="en-GB" i="1" dirty="0">
              <a:solidFill>
                <a:schemeClr val="accent1"/>
              </a:solidFill>
            </a:endParaRPr>
          </a:p>
        </p:txBody>
      </p:sp>
      <p:pic>
        <p:nvPicPr>
          <p:cNvPr id="4" name="Picture 3">
            <a:extLst>
              <a:ext uri="{FF2B5EF4-FFF2-40B4-BE49-F238E27FC236}">
                <a16:creationId xmlns:a16="http://schemas.microsoft.com/office/drawing/2014/main" id="{1F6F6AB1-C493-53EE-1F28-1D150DCCD1DF}"/>
              </a:ext>
            </a:extLst>
          </p:cNvPr>
          <p:cNvPicPr>
            <a:picLocks noChangeAspect="1"/>
          </p:cNvPicPr>
          <p:nvPr/>
        </p:nvPicPr>
        <p:blipFill>
          <a:blip r:embed="rId3"/>
          <a:stretch>
            <a:fillRect/>
          </a:stretch>
        </p:blipFill>
        <p:spPr>
          <a:xfrm>
            <a:off x="8701984" y="1012061"/>
            <a:ext cx="2111789" cy="5408611"/>
          </a:xfrm>
          <a:prstGeom prst="rect">
            <a:avLst/>
          </a:prstGeom>
        </p:spPr>
      </p:pic>
      <p:pic>
        <p:nvPicPr>
          <p:cNvPr id="6" name="Picture 5">
            <a:extLst>
              <a:ext uri="{FF2B5EF4-FFF2-40B4-BE49-F238E27FC236}">
                <a16:creationId xmlns:a16="http://schemas.microsoft.com/office/drawing/2014/main" id="{0743CFF4-0B0E-C37B-F797-2287EB5CE705}"/>
              </a:ext>
            </a:extLst>
          </p:cNvPr>
          <p:cNvPicPr>
            <a:picLocks noChangeAspect="1"/>
          </p:cNvPicPr>
          <p:nvPr/>
        </p:nvPicPr>
        <p:blipFill>
          <a:blip r:embed="rId4"/>
          <a:stretch>
            <a:fillRect/>
          </a:stretch>
        </p:blipFill>
        <p:spPr>
          <a:xfrm>
            <a:off x="6590196" y="1012172"/>
            <a:ext cx="2111788" cy="5408608"/>
          </a:xfrm>
          <a:prstGeom prst="rect">
            <a:avLst/>
          </a:prstGeom>
        </p:spPr>
      </p:pic>
      <p:pic>
        <p:nvPicPr>
          <p:cNvPr id="8" name="Picture 7">
            <a:extLst>
              <a:ext uri="{FF2B5EF4-FFF2-40B4-BE49-F238E27FC236}">
                <a16:creationId xmlns:a16="http://schemas.microsoft.com/office/drawing/2014/main" id="{D1F1C294-8662-D628-8EDD-D44576114BA7}"/>
              </a:ext>
            </a:extLst>
          </p:cNvPr>
          <p:cNvPicPr>
            <a:picLocks noChangeAspect="1"/>
          </p:cNvPicPr>
          <p:nvPr/>
        </p:nvPicPr>
        <p:blipFill>
          <a:blip r:embed="rId5"/>
          <a:stretch>
            <a:fillRect/>
          </a:stretch>
        </p:blipFill>
        <p:spPr>
          <a:xfrm>
            <a:off x="4478407" y="1012280"/>
            <a:ext cx="2111789" cy="5408611"/>
          </a:xfrm>
          <a:prstGeom prst="rect">
            <a:avLst/>
          </a:prstGeom>
        </p:spPr>
      </p:pic>
      <p:pic>
        <p:nvPicPr>
          <p:cNvPr id="9" name="Picture 8">
            <a:extLst>
              <a:ext uri="{FF2B5EF4-FFF2-40B4-BE49-F238E27FC236}">
                <a16:creationId xmlns:a16="http://schemas.microsoft.com/office/drawing/2014/main" id="{3D9C0759-1843-A3EA-60ED-6956B3034FEC}"/>
              </a:ext>
            </a:extLst>
          </p:cNvPr>
          <p:cNvPicPr>
            <a:picLocks noChangeAspect="1"/>
          </p:cNvPicPr>
          <p:nvPr/>
        </p:nvPicPr>
        <p:blipFill>
          <a:blip r:embed="rId6"/>
          <a:stretch>
            <a:fillRect/>
          </a:stretch>
        </p:blipFill>
        <p:spPr>
          <a:xfrm>
            <a:off x="2366619" y="1012391"/>
            <a:ext cx="2111788" cy="5408608"/>
          </a:xfrm>
          <a:prstGeom prst="rect">
            <a:avLst/>
          </a:prstGeom>
        </p:spPr>
      </p:pic>
      <p:sp>
        <p:nvSpPr>
          <p:cNvPr id="2" name="TextBox 1">
            <a:extLst>
              <a:ext uri="{FF2B5EF4-FFF2-40B4-BE49-F238E27FC236}">
                <a16:creationId xmlns:a16="http://schemas.microsoft.com/office/drawing/2014/main" id="{EFB02C65-E3FD-DB37-2625-978A6C58C8BD}"/>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Appendix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spTree>
    <p:extLst>
      <p:ext uri="{BB962C8B-B14F-4D97-AF65-F5344CB8AC3E}">
        <p14:creationId xmlns:p14="http://schemas.microsoft.com/office/powerpoint/2010/main" val="1880439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A1CA-5F64-9CB6-319A-52E442A2B0B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85479D9-8B38-F73A-7C46-27C9EAB4A352}"/>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321142BF-6827-7300-34F5-4622DF58BD8E}"/>
              </a:ext>
            </a:extLst>
          </p:cNvPr>
          <p:cNvSpPr txBox="1">
            <a:spLocks/>
          </p:cNvSpPr>
          <p:nvPr/>
        </p:nvSpPr>
        <p:spPr>
          <a:xfrm>
            <a:off x="498977" y="2317378"/>
            <a:ext cx="4519592" cy="181754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Further Examples of Poorly Predicted Lens Systems</a:t>
            </a:r>
            <a:endParaRPr lang="en-GB" i="1" dirty="0">
              <a:solidFill>
                <a:schemeClr val="accent1"/>
              </a:solidFill>
            </a:endParaRPr>
          </a:p>
        </p:txBody>
      </p:sp>
      <p:sp>
        <p:nvSpPr>
          <p:cNvPr id="2" name="TextBox 1">
            <a:extLst>
              <a:ext uri="{FF2B5EF4-FFF2-40B4-BE49-F238E27FC236}">
                <a16:creationId xmlns:a16="http://schemas.microsoft.com/office/drawing/2014/main" id="{26B8E823-A521-320A-896C-AF7A817C0E4A}"/>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Appendix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pic>
        <p:nvPicPr>
          <p:cNvPr id="13" name="Picture 12" descr="A collage of images of planets&#10;&#10;Description automatically generated">
            <a:extLst>
              <a:ext uri="{FF2B5EF4-FFF2-40B4-BE49-F238E27FC236}">
                <a16:creationId xmlns:a16="http://schemas.microsoft.com/office/drawing/2014/main" id="{4B2D95FE-AE05-2DBA-658C-AB2F8E4E59C8}"/>
              </a:ext>
            </a:extLst>
          </p:cNvPr>
          <p:cNvPicPr>
            <a:picLocks noChangeAspect="1"/>
          </p:cNvPicPr>
          <p:nvPr/>
        </p:nvPicPr>
        <p:blipFill>
          <a:blip r:embed="rId3"/>
          <a:stretch>
            <a:fillRect/>
          </a:stretch>
        </p:blipFill>
        <p:spPr>
          <a:xfrm>
            <a:off x="5146159" y="210392"/>
            <a:ext cx="5582092" cy="6242944"/>
          </a:xfrm>
          <a:prstGeom prst="rect">
            <a:avLst/>
          </a:prstGeom>
        </p:spPr>
      </p:pic>
    </p:spTree>
    <p:extLst>
      <p:ext uri="{BB962C8B-B14F-4D97-AF65-F5344CB8AC3E}">
        <p14:creationId xmlns:p14="http://schemas.microsoft.com/office/powerpoint/2010/main" val="388557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B8AA93-807D-DB82-0237-A685B5537626}"/>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C8B96D8D-828B-FC67-1784-3A437DF24157}"/>
              </a:ext>
            </a:extLst>
          </p:cNvPr>
          <p:cNvSpPr txBox="1">
            <a:spLocks/>
          </p:cNvSpPr>
          <p:nvPr/>
        </p:nvSpPr>
        <p:spPr>
          <a:xfrm>
            <a:off x="413915" y="404664"/>
            <a:ext cx="10766703" cy="1126424"/>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Imagine a Galaxy, behind another Galaxy.</a:t>
            </a:r>
            <a:br>
              <a:rPr lang="en-GB" dirty="0">
                <a:solidFill>
                  <a:schemeClr val="accent1"/>
                </a:solidFill>
              </a:rPr>
            </a:br>
            <a:r>
              <a:rPr lang="en-GB" dirty="0">
                <a:solidFill>
                  <a:schemeClr val="accent1"/>
                </a:solidFill>
              </a:rPr>
              <a:t>Think you won’t see it? Think again…</a:t>
            </a:r>
          </a:p>
        </p:txBody>
      </p:sp>
      <p:sp>
        <p:nvSpPr>
          <p:cNvPr id="12" name="TextBox 11">
            <a:extLst>
              <a:ext uri="{FF2B5EF4-FFF2-40B4-BE49-F238E27FC236}">
                <a16:creationId xmlns:a16="http://schemas.microsoft.com/office/drawing/2014/main" id="{0783B172-551C-265C-F4A3-4DD9AA2B2358}"/>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2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pic>
        <p:nvPicPr>
          <p:cNvPr id="1026" name="Picture 2" descr="Gravitational Lensing | HubbleSite">
            <a:extLst>
              <a:ext uri="{FF2B5EF4-FFF2-40B4-BE49-F238E27FC236}">
                <a16:creationId xmlns:a16="http://schemas.microsoft.com/office/drawing/2014/main" id="{1BD9DFC5-AFED-3060-16B5-5C3BE9E15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64" y="1531088"/>
            <a:ext cx="5347402" cy="40995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0E066F-5FBA-6B66-E6AD-A3161C53D994}"/>
              </a:ext>
            </a:extLst>
          </p:cNvPr>
          <p:cNvSpPr txBox="1"/>
          <p:nvPr/>
        </p:nvSpPr>
        <p:spPr>
          <a:xfrm>
            <a:off x="6394736" y="1949238"/>
            <a:ext cx="4657061" cy="4524315"/>
          </a:xfrm>
          <a:prstGeom prst="rect">
            <a:avLst/>
          </a:prstGeom>
          <a:noFill/>
        </p:spPr>
        <p:txBody>
          <a:bodyPr wrap="square" rtlCol="0">
            <a:spAutoFit/>
          </a:bodyPr>
          <a:lstStyle/>
          <a:p>
            <a:r>
              <a:rPr lang="en-US" dirty="0">
                <a:solidFill>
                  <a:schemeClr val="accent1"/>
                </a:solidFill>
                <a:latin typeface="Poppins" pitchFamily="2" charset="77"/>
                <a:cs typeface="Poppins" pitchFamily="2" charset="77"/>
              </a:rPr>
              <a:t>Massive galaxies/galaxy clusters bend and warp space-time around themselves, causing light rays to deflect.</a:t>
            </a:r>
          </a:p>
          <a:p>
            <a:endParaRPr lang="en-US" dirty="0">
              <a:solidFill>
                <a:schemeClr val="accent1"/>
              </a:solidFill>
              <a:latin typeface="Poppins" pitchFamily="2" charset="77"/>
              <a:cs typeface="Poppins" pitchFamily="2" charset="77"/>
            </a:endParaRPr>
          </a:p>
          <a:p>
            <a:r>
              <a:rPr lang="en-US" dirty="0">
                <a:solidFill>
                  <a:schemeClr val="accent1"/>
                </a:solidFill>
                <a:latin typeface="Poppins" pitchFamily="2" charset="77"/>
                <a:cs typeface="Poppins" pitchFamily="2" charset="77"/>
              </a:rPr>
              <a:t>The path of light from a distant galaxy can be curved by such a massive object, causing its light to bend.</a:t>
            </a:r>
          </a:p>
          <a:p>
            <a:endParaRPr lang="en-US" dirty="0">
              <a:solidFill>
                <a:schemeClr val="accent1"/>
              </a:solidFill>
              <a:latin typeface="Poppins" pitchFamily="2" charset="77"/>
              <a:cs typeface="Poppins" pitchFamily="2" charset="77"/>
            </a:endParaRPr>
          </a:p>
          <a:p>
            <a:r>
              <a:rPr lang="en-US" dirty="0">
                <a:solidFill>
                  <a:schemeClr val="accent1"/>
                </a:solidFill>
                <a:latin typeface="Poppins" pitchFamily="2" charset="77"/>
                <a:cs typeface="Poppins" pitchFamily="2" charset="77"/>
              </a:rPr>
              <a:t>Gravitational lenses are the Universe’s own telescope!.. We can use this as a tool to peer into the past.</a:t>
            </a:r>
          </a:p>
          <a:p>
            <a:endParaRPr lang="en-US" dirty="0"/>
          </a:p>
          <a:p>
            <a:endParaRPr lang="en-US" dirty="0"/>
          </a:p>
          <a:p>
            <a:br>
              <a:rPr lang="en-US" sz="1800" dirty="0">
                <a:solidFill>
                  <a:schemeClr val="accent1"/>
                </a:solidFill>
                <a:latin typeface="Cambria" panose="02040503050406030204" pitchFamily="18" charset="0"/>
              </a:rPr>
            </a:br>
            <a:endParaRPr lang="en-US" dirty="0"/>
          </a:p>
        </p:txBody>
      </p:sp>
      <p:sp>
        <p:nvSpPr>
          <p:cNvPr id="5" name="TextBox 4">
            <a:extLst>
              <a:ext uri="{FF2B5EF4-FFF2-40B4-BE49-F238E27FC236}">
                <a16:creationId xmlns:a16="http://schemas.microsoft.com/office/drawing/2014/main" id="{06E62C75-FDA1-B600-E263-9529E45EAF88}"/>
              </a:ext>
            </a:extLst>
          </p:cNvPr>
          <p:cNvSpPr txBox="1"/>
          <p:nvPr/>
        </p:nvSpPr>
        <p:spPr>
          <a:xfrm>
            <a:off x="4185097" y="5688723"/>
            <a:ext cx="17159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solidFill>
                  <a:schemeClr val="accent1"/>
                </a:solidFill>
                <a:latin typeface="Poppins" pitchFamily="2" charset="77"/>
                <a:cs typeface="Poppins" pitchFamily="2" charset="77"/>
              </a:rPr>
              <a:t>Lensing by masses.</a:t>
            </a:r>
          </a:p>
          <a:p>
            <a:r>
              <a:rPr lang="en-US" sz="1200" i="1" dirty="0">
                <a:solidFill>
                  <a:schemeClr val="accent1"/>
                </a:solidFill>
                <a:latin typeface="Poppins" pitchFamily="2" charset="77"/>
                <a:cs typeface="Poppins" pitchFamily="2" charset="77"/>
              </a:rPr>
              <a:t>Credit: NASA/ESA</a:t>
            </a:r>
          </a:p>
        </p:txBody>
      </p:sp>
    </p:spTree>
    <p:extLst>
      <p:ext uri="{BB962C8B-B14F-4D97-AF65-F5344CB8AC3E}">
        <p14:creationId xmlns:p14="http://schemas.microsoft.com/office/powerpoint/2010/main" val="264423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B8AA93-807D-DB82-0237-A685B5537626}"/>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C8B96D8D-828B-FC67-1784-3A437DF24157}"/>
              </a:ext>
            </a:extLst>
          </p:cNvPr>
          <p:cNvSpPr txBox="1">
            <a:spLocks/>
          </p:cNvSpPr>
          <p:nvPr/>
        </p:nvSpPr>
        <p:spPr>
          <a:xfrm>
            <a:off x="413915" y="404664"/>
            <a:ext cx="10766703" cy="1126424"/>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But Gravitational Lenses are rare </a:t>
            </a:r>
          </a:p>
        </p:txBody>
      </p:sp>
      <p:sp>
        <p:nvSpPr>
          <p:cNvPr id="2" name="TextBox 1">
            <a:extLst>
              <a:ext uri="{FF2B5EF4-FFF2-40B4-BE49-F238E27FC236}">
                <a16:creationId xmlns:a16="http://schemas.microsoft.com/office/drawing/2014/main" id="{AFEC3096-D7C0-8FD2-253F-828D238C619F}"/>
              </a:ext>
            </a:extLst>
          </p:cNvPr>
          <p:cNvSpPr txBox="1"/>
          <p:nvPr/>
        </p:nvSpPr>
        <p:spPr>
          <a:xfrm>
            <a:off x="504299" y="1290020"/>
            <a:ext cx="10170789" cy="4093428"/>
          </a:xfrm>
          <a:prstGeom prst="rect">
            <a:avLst/>
          </a:prstGeom>
          <a:noFill/>
        </p:spPr>
        <p:txBody>
          <a:bodyPr wrap="square" rtlCol="0">
            <a:spAutoFit/>
          </a:bodyPr>
          <a:lstStyle/>
          <a:p>
            <a:r>
              <a:rPr lang="en-US" sz="2000" dirty="0">
                <a:solidFill>
                  <a:schemeClr val="accent1"/>
                </a:solidFill>
                <a:latin typeface="Poppins" pitchFamily="2" charset="77"/>
                <a:cs typeface="Poppins" pitchFamily="2" charset="77"/>
              </a:rPr>
              <a:t>So far, less than a thousand lenses have been found in total across many heterogeneous data sets. </a:t>
            </a:r>
            <a:r>
              <a:rPr lang="en-US" sz="2000" i="1" dirty="0">
                <a:solidFill>
                  <a:schemeClr val="accent1"/>
                </a:solidFill>
                <a:latin typeface="Poppins" pitchFamily="2" charset="77"/>
                <a:cs typeface="Poppins" pitchFamily="2" charset="77"/>
              </a:rPr>
              <a:t>Lensing affects only 1 in ~10,000 galaxies!</a:t>
            </a:r>
          </a:p>
          <a:p>
            <a:endParaRPr lang="en-US" sz="2000" dirty="0">
              <a:solidFill>
                <a:schemeClr val="accent1"/>
              </a:solidFill>
              <a:latin typeface="Poppins" pitchFamily="2" charset="77"/>
              <a:cs typeface="Poppins" pitchFamily="2" charset="77"/>
            </a:endParaRPr>
          </a:p>
          <a:p>
            <a:endParaRPr lang="en-US" sz="2000" dirty="0">
              <a:solidFill>
                <a:schemeClr val="accent1"/>
              </a:solidFill>
              <a:latin typeface="Poppins" pitchFamily="2" charset="77"/>
              <a:cs typeface="Poppins" pitchFamily="2" charset="77"/>
            </a:endParaRPr>
          </a:p>
          <a:p>
            <a:r>
              <a:rPr lang="en-US" sz="2000" dirty="0">
                <a:solidFill>
                  <a:schemeClr val="accent1"/>
                </a:solidFill>
                <a:latin typeface="Poppins" pitchFamily="2" charset="77"/>
                <a:cs typeface="Poppins" pitchFamily="2" charset="77"/>
              </a:rPr>
              <a:t>However, astronomy is experiencing a boom in data volume and complexity:</a:t>
            </a:r>
          </a:p>
          <a:p>
            <a:endParaRPr lang="en-US" sz="2000" dirty="0">
              <a:solidFill>
                <a:schemeClr val="accent1"/>
              </a:solidFill>
              <a:latin typeface="Poppins" pitchFamily="2" charset="77"/>
              <a:cs typeface="Poppins" pitchFamily="2" charset="77"/>
            </a:endParaRPr>
          </a:p>
          <a:p>
            <a:pPr marL="285750" indent="-285750">
              <a:buFont typeface="Arial" panose="020B0604020202020204" pitchFamily="34" charset="0"/>
              <a:buChar char="•"/>
            </a:pPr>
            <a:r>
              <a:rPr lang="en-US" sz="2000" dirty="0">
                <a:solidFill>
                  <a:schemeClr val="accent1"/>
                </a:solidFill>
                <a:latin typeface="Poppins" pitchFamily="2" charset="77"/>
                <a:cs typeface="Poppins" pitchFamily="2" charset="77"/>
              </a:rPr>
              <a:t>The Square Kilometer Array (SKA), Large Synoptic Survey Telescope (LSST) and the Euclid Space Telescope are expected to increase the number of potential lenses by an order of magnitude…yay!</a:t>
            </a:r>
          </a:p>
          <a:p>
            <a:endParaRPr lang="en-US" sz="2000" dirty="0">
              <a:solidFill>
                <a:schemeClr val="accent1"/>
              </a:solidFill>
              <a:latin typeface="Poppins" pitchFamily="2" charset="77"/>
              <a:cs typeface="Poppins" pitchFamily="2" charset="77"/>
            </a:endParaRPr>
          </a:p>
          <a:p>
            <a:pPr marL="285750" indent="-285750">
              <a:buFont typeface="Arial" panose="020B0604020202020204" pitchFamily="34" charset="0"/>
              <a:buChar char="•"/>
            </a:pPr>
            <a:r>
              <a:rPr lang="en-US" sz="2000" dirty="0">
                <a:solidFill>
                  <a:schemeClr val="accent1"/>
                </a:solidFill>
                <a:latin typeface="Poppins" pitchFamily="2" charset="77"/>
                <a:cs typeface="Poppins" pitchFamily="2" charset="77"/>
              </a:rPr>
              <a:t>Euclid will approximately observe 200,000 galaxy-galaxy lenses among a billion of potential galaxies.</a:t>
            </a:r>
            <a:br>
              <a:rPr lang="en-US" sz="2000" dirty="0">
                <a:solidFill>
                  <a:schemeClr val="accent1"/>
                </a:solidFill>
                <a:latin typeface="Cambria" panose="02040503050406030204" pitchFamily="18" charset="0"/>
              </a:rPr>
            </a:br>
            <a:endParaRPr lang="en-US" sz="2000" dirty="0"/>
          </a:p>
        </p:txBody>
      </p:sp>
      <p:pic>
        <p:nvPicPr>
          <p:cNvPr id="4" name="Picture 3" descr="A logo of a telescope&#10;&#10;Description automatically generated">
            <a:extLst>
              <a:ext uri="{FF2B5EF4-FFF2-40B4-BE49-F238E27FC236}">
                <a16:creationId xmlns:a16="http://schemas.microsoft.com/office/drawing/2014/main" id="{A0587D71-737B-6E14-761E-F9CEC0A04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745" y="4900790"/>
            <a:ext cx="1334380" cy="1334380"/>
          </a:xfrm>
          <a:prstGeom prst="rect">
            <a:avLst/>
          </a:prstGeom>
        </p:spPr>
      </p:pic>
      <p:pic>
        <p:nvPicPr>
          <p:cNvPr id="7172" name="Picture 4" descr="IJI's Role in the Square Kilometre Array Observatory Project">
            <a:extLst>
              <a:ext uri="{FF2B5EF4-FFF2-40B4-BE49-F238E27FC236}">
                <a16:creationId xmlns:a16="http://schemas.microsoft.com/office/drawing/2014/main" id="{483351AB-B795-9846-9A0E-F6652F4F3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160" y="5219789"/>
            <a:ext cx="2176130" cy="92032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SST (Large Synoptic Survey Telescope) – Cosmology Research Group | ETH  Zurich">
            <a:extLst>
              <a:ext uri="{FF2B5EF4-FFF2-40B4-BE49-F238E27FC236}">
                <a16:creationId xmlns:a16="http://schemas.microsoft.com/office/drawing/2014/main" id="{FC768B88-04AE-C493-4E0E-26C804232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7240" y="5281757"/>
            <a:ext cx="2120555" cy="7963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3A0A17-F369-83EB-FB67-96405E6ECFA5}"/>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4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pic>
        <p:nvPicPr>
          <p:cNvPr id="8" name="Picture 7">
            <a:extLst>
              <a:ext uri="{FF2B5EF4-FFF2-40B4-BE49-F238E27FC236}">
                <a16:creationId xmlns:a16="http://schemas.microsoft.com/office/drawing/2014/main" id="{1532B43F-E1CA-4B1F-3D6F-3A9F2583A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0269" y="141796"/>
            <a:ext cx="4465675" cy="2511942"/>
          </a:xfrm>
          <a:prstGeom prst="rect">
            <a:avLst/>
          </a:prstGeom>
        </p:spPr>
      </p:pic>
      <p:sp>
        <p:nvSpPr>
          <p:cNvPr id="9" name="TextBox 8">
            <a:extLst>
              <a:ext uri="{FF2B5EF4-FFF2-40B4-BE49-F238E27FC236}">
                <a16:creationId xmlns:a16="http://schemas.microsoft.com/office/drawing/2014/main" id="{D66FF47C-F9BD-B012-8CF8-E4D6824AB6E0}"/>
              </a:ext>
            </a:extLst>
          </p:cNvPr>
          <p:cNvSpPr txBox="1"/>
          <p:nvPr/>
        </p:nvSpPr>
        <p:spPr>
          <a:xfrm>
            <a:off x="9122735" y="101144"/>
            <a:ext cx="478466"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62654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B8AA93-807D-DB82-0237-A685B5537626}"/>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C8B96D8D-828B-FC67-1784-3A437DF24157}"/>
              </a:ext>
            </a:extLst>
          </p:cNvPr>
          <p:cNvSpPr txBox="1">
            <a:spLocks/>
          </p:cNvSpPr>
          <p:nvPr/>
        </p:nvSpPr>
        <p:spPr>
          <a:xfrm>
            <a:off x="413915" y="404664"/>
            <a:ext cx="10766703" cy="1126424"/>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But Gravitational Lenses are rare </a:t>
            </a:r>
          </a:p>
        </p:txBody>
      </p:sp>
      <p:sp>
        <p:nvSpPr>
          <p:cNvPr id="2" name="TextBox 1">
            <a:extLst>
              <a:ext uri="{FF2B5EF4-FFF2-40B4-BE49-F238E27FC236}">
                <a16:creationId xmlns:a16="http://schemas.microsoft.com/office/drawing/2014/main" id="{AFEC3096-D7C0-8FD2-253F-828D238C619F}"/>
              </a:ext>
            </a:extLst>
          </p:cNvPr>
          <p:cNvSpPr txBox="1"/>
          <p:nvPr/>
        </p:nvSpPr>
        <p:spPr>
          <a:xfrm>
            <a:off x="504299" y="1290020"/>
            <a:ext cx="10170789" cy="4216539"/>
          </a:xfrm>
          <a:prstGeom prst="rect">
            <a:avLst/>
          </a:prstGeom>
          <a:noFill/>
        </p:spPr>
        <p:txBody>
          <a:bodyPr wrap="square" rtlCol="0">
            <a:spAutoFit/>
          </a:bodyPr>
          <a:lstStyle/>
          <a:p>
            <a:r>
              <a:rPr lang="en-US" sz="2000" dirty="0">
                <a:solidFill>
                  <a:schemeClr val="accent1"/>
                </a:solidFill>
                <a:latin typeface="Poppins" pitchFamily="2" charset="77"/>
                <a:cs typeface="Poppins" pitchFamily="2" charset="77"/>
              </a:rPr>
              <a:t>So far, less than a thousand lenses have been found in total across many heterogeneous data sets. </a:t>
            </a:r>
            <a:r>
              <a:rPr lang="en-US" sz="2000" i="1" dirty="0">
                <a:solidFill>
                  <a:schemeClr val="accent1"/>
                </a:solidFill>
                <a:latin typeface="Poppins" pitchFamily="2" charset="77"/>
                <a:cs typeface="Poppins" pitchFamily="2" charset="77"/>
              </a:rPr>
              <a:t>Lensing affects only 1 in ~10,000 galaxies!</a:t>
            </a:r>
          </a:p>
          <a:p>
            <a:endParaRPr lang="en-US" sz="2000" dirty="0">
              <a:solidFill>
                <a:schemeClr val="accent1"/>
              </a:solidFill>
              <a:latin typeface="Poppins" pitchFamily="2" charset="77"/>
              <a:cs typeface="Poppins" pitchFamily="2" charset="77"/>
            </a:endParaRPr>
          </a:p>
          <a:p>
            <a:endParaRPr lang="en-US" sz="2000" dirty="0">
              <a:solidFill>
                <a:schemeClr val="accent1"/>
              </a:solidFill>
              <a:latin typeface="Poppins" pitchFamily="2" charset="77"/>
              <a:cs typeface="Poppins" pitchFamily="2" charset="77"/>
            </a:endParaRPr>
          </a:p>
          <a:p>
            <a:r>
              <a:rPr lang="en-US" sz="2000" dirty="0">
                <a:solidFill>
                  <a:schemeClr val="accent1"/>
                </a:solidFill>
                <a:latin typeface="Poppins" pitchFamily="2" charset="77"/>
                <a:cs typeface="Poppins" pitchFamily="2" charset="77"/>
              </a:rPr>
              <a:t>However, astronomy is experiencing a boom in data volume and complexity:</a:t>
            </a:r>
          </a:p>
          <a:p>
            <a:endParaRPr lang="en-US" sz="2000" dirty="0">
              <a:solidFill>
                <a:schemeClr val="accent1"/>
              </a:solidFill>
              <a:latin typeface="Poppins" pitchFamily="2" charset="77"/>
              <a:cs typeface="Poppins" pitchFamily="2" charset="77"/>
            </a:endParaRPr>
          </a:p>
          <a:p>
            <a:pPr marL="285750" indent="-285750">
              <a:buFont typeface="Arial" panose="020B0604020202020204" pitchFamily="34" charset="0"/>
              <a:buChar char="•"/>
            </a:pPr>
            <a:r>
              <a:rPr lang="en-US" sz="2000" dirty="0">
                <a:solidFill>
                  <a:schemeClr val="accent1"/>
                </a:solidFill>
                <a:latin typeface="Poppins" pitchFamily="2" charset="77"/>
                <a:cs typeface="Poppins" pitchFamily="2" charset="77"/>
              </a:rPr>
              <a:t>The Square Kilometer Array (SKA), Large Synoptic Survey Telescope (LSST) and the </a:t>
            </a:r>
            <a:r>
              <a:rPr lang="en-US" sz="2400" b="1" dirty="0">
                <a:solidFill>
                  <a:srgbClr val="FF0000"/>
                </a:solidFill>
                <a:latin typeface="Poppins" pitchFamily="2" charset="77"/>
                <a:cs typeface="Poppins" pitchFamily="2" charset="77"/>
              </a:rPr>
              <a:t>Euclid Space Telescope </a:t>
            </a:r>
            <a:r>
              <a:rPr lang="en-US" sz="2000" dirty="0">
                <a:solidFill>
                  <a:schemeClr val="accent1"/>
                </a:solidFill>
                <a:latin typeface="Poppins" pitchFamily="2" charset="77"/>
                <a:cs typeface="Poppins" pitchFamily="2" charset="77"/>
              </a:rPr>
              <a:t>are expected to increase the number of potential lenses by an order of magnitude…yay!</a:t>
            </a:r>
          </a:p>
          <a:p>
            <a:endParaRPr lang="en-US" sz="2000" dirty="0">
              <a:solidFill>
                <a:schemeClr val="accent1"/>
              </a:solidFill>
              <a:latin typeface="Poppins" pitchFamily="2" charset="77"/>
              <a:cs typeface="Poppins" pitchFamily="2" charset="77"/>
            </a:endParaRPr>
          </a:p>
          <a:p>
            <a:pPr marL="285750" indent="-285750">
              <a:buFont typeface="Arial" panose="020B0604020202020204" pitchFamily="34" charset="0"/>
              <a:buChar char="•"/>
            </a:pPr>
            <a:r>
              <a:rPr lang="en-US" sz="2400" b="1" dirty="0">
                <a:solidFill>
                  <a:srgbClr val="FF0000"/>
                </a:solidFill>
                <a:latin typeface="Poppins" pitchFamily="2" charset="77"/>
                <a:cs typeface="Poppins" pitchFamily="2" charset="77"/>
              </a:rPr>
              <a:t>Euclid</a:t>
            </a:r>
            <a:r>
              <a:rPr lang="en-US" sz="2000" dirty="0">
                <a:solidFill>
                  <a:schemeClr val="accent1"/>
                </a:solidFill>
                <a:latin typeface="Poppins" pitchFamily="2" charset="77"/>
                <a:cs typeface="Poppins" pitchFamily="2" charset="77"/>
              </a:rPr>
              <a:t> will approximately observe </a:t>
            </a:r>
            <a:r>
              <a:rPr lang="en-US" sz="2400" b="1" dirty="0">
                <a:solidFill>
                  <a:srgbClr val="FF0000"/>
                </a:solidFill>
                <a:latin typeface="Poppins" pitchFamily="2" charset="77"/>
                <a:cs typeface="Poppins" pitchFamily="2" charset="77"/>
              </a:rPr>
              <a:t>200,000</a:t>
            </a:r>
            <a:r>
              <a:rPr lang="en-US" sz="2000" dirty="0">
                <a:solidFill>
                  <a:schemeClr val="accent1"/>
                </a:solidFill>
                <a:latin typeface="Poppins" pitchFamily="2" charset="77"/>
                <a:cs typeface="Poppins" pitchFamily="2" charset="77"/>
              </a:rPr>
              <a:t> galaxy-galaxy lenses among a billion of potential galaxies.</a:t>
            </a:r>
            <a:br>
              <a:rPr lang="en-US" sz="2000" dirty="0">
                <a:solidFill>
                  <a:schemeClr val="accent1"/>
                </a:solidFill>
                <a:latin typeface="Cambria" panose="02040503050406030204" pitchFamily="18" charset="0"/>
              </a:rPr>
            </a:br>
            <a:endParaRPr lang="en-US" sz="2000" dirty="0"/>
          </a:p>
        </p:txBody>
      </p:sp>
      <p:pic>
        <p:nvPicPr>
          <p:cNvPr id="4" name="Picture 3" descr="A logo of a telescope&#10;&#10;Description automatically generated">
            <a:extLst>
              <a:ext uri="{FF2B5EF4-FFF2-40B4-BE49-F238E27FC236}">
                <a16:creationId xmlns:a16="http://schemas.microsoft.com/office/drawing/2014/main" id="{A0587D71-737B-6E14-761E-F9CEC0A04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745" y="4900790"/>
            <a:ext cx="1334380" cy="1334380"/>
          </a:xfrm>
          <a:prstGeom prst="rect">
            <a:avLst/>
          </a:prstGeom>
        </p:spPr>
      </p:pic>
      <p:pic>
        <p:nvPicPr>
          <p:cNvPr id="7172" name="Picture 4" descr="IJI's Role in the Square Kilometre Array Observatory Project">
            <a:extLst>
              <a:ext uri="{FF2B5EF4-FFF2-40B4-BE49-F238E27FC236}">
                <a16:creationId xmlns:a16="http://schemas.microsoft.com/office/drawing/2014/main" id="{483351AB-B795-9846-9A0E-F6652F4F3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160" y="5219789"/>
            <a:ext cx="2176130" cy="92032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SST (Large Synoptic Survey Telescope) – Cosmology Research Group | ETH  Zurich">
            <a:extLst>
              <a:ext uri="{FF2B5EF4-FFF2-40B4-BE49-F238E27FC236}">
                <a16:creationId xmlns:a16="http://schemas.microsoft.com/office/drawing/2014/main" id="{FC768B88-04AE-C493-4E0E-26C804232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7240" y="5281757"/>
            <a:ext cx="2120555" cy="7963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3A0A17-F369-83EB-FB67-96405E6ECFA5}"/>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4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pic>
        <p:nvPicPr>
          <p:cNvPr id="8" name="Picture 7">
            <a:extLst>
              <a:ext uri="{FF2B5EF4-FFF2-40B4-BE49-F238E27FC236}">
                <a16:creationId xmlns:a16="http://schemas.microsoft.com/office/drawing/2014/main" id="{1532B43F-E1CA-4B1F-3D6F-3A9F2583A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0269" y="141796"/>
            <a:ext cx="4465675" cy="2511942"/>
          </a:xfrm>
          <a:prstGeom prst="rect">
            <a:avLst/>
          </a:prstGeom>
        </p:spPr>
      </p:pic>
      <p:sp>
        <p:nvSpPr>
          <p:cNvPr id="9" name="TextBox 8">
            <a:extLst>
              <a:ext uri="{FF2B5EF4-FFF2-40B4-BE49-F238E27FC236}">
                <a16:creationId xmlns:a16="http://schemas.microsoft.com/office/drawing/2014/main" id="{D66FF47C-F9BD-B012-8CF8-E4D6824AB6E0}"/>
              </a:ext>
            </a:extLst>
          </p:cNvPr>
          <p:cNvSpPr txBox="1"/>
          <p:nvPr/>
        </p:nvSpPr>
        <p:spPr>
          <a:xfrm>
            <a:off x="9122735" y="101144"/>
            <a:ext cx="478466"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44861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B8AA93-807D-DB82-0237-A685B5537626}"/>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C8B96D8D-828B-FC67-1784-3A437DF24157}"/>
              </a:ext>
            </a:extLst>
          </p:cNvPr>
          <p:cNvSpPr txBox="1">
            <a:spLocks/>
          </p:cNvSpPr>
          <p:nvPr/>
        </p:nvSpPr>
        <p:spPr>
          <a:xfrm>
            <a:off x="413915" y="404664"/>
            <a:ext cx="10766703" cy="1126424"/>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Finding Strong Gravitational Lenses with Machine Learning in Euclid</a:t>
            </a:r>
          </a:p>
        </p:txBody>
      </p:sp>
      <p:pic>
        <p:nvPicPr>
          <p:cNvPr id="6" name="Picture 5" descr="A face in space with stars&#10;&#10;Description automatically generated">
            <a:extLst>
              <a:ext uri="{FF2B5EF4-FFF2-40B4-BE49-F238E27FC236}">
                <a16:creationId xmlns:a16="http://schemas.microsoft.com/office/drawing/2014/main" id="{0BD98800-4DE2-6B92-A588-7977B7A94BDA}"/>
              </a:ext>
            </a:extLst>
          </p:cNvPr>
          <p:cNvPicPr>
            <a:picLocks noChangeAspect="1"/>
          </p:cNvPicPr>
          <p:nvPr/>
        </p:nvPicPr>
        <p:blipFill>
          <a:blip r:embed="rId3"/>
          <a:stretch>
            <a:fillRect/>
          </a:stretch>
        </p:blipFill>
        <p:spPr>
          <a:xfrm>
            <a:off x="413915" y="1464485"/>
            <a:ext cx="4793373" cy="3311785"/>
          </a:xfrm>
          <a:prstGeom prst="rect">
            <a:avLst/>
          </a:prstGeom>
        </p:spPr>
      </p:pic>
      <p:sp>
        <p:nvSpPr>
          <p:cNvPr id="8" name="TextBox 7">
            <a:extLst>
              <a:ext uri="{FF2B5EF4-FFF2-40B4-BE49-F238E27FC236}">
                <a16:creationId xmlns:a16="http://schemas.microsoft.com/office/drawing/2014/main" id="{FDA2CB68-2DB5-4864-3FE8-D2D5F0EBD5E4}"/>
              </a:ext>
            </a:extLst>
          </p:cNvPr>
          <p:cNvSpPr txBox="1"/>
          <p:nvPr/>
        </p:nvSpPr>
        <p:spPr>
          <a:xfrm>
            <a:off x="413915" y="4842873"/>
            <a:ext cx="5383351" cy="553998"/>
          </a:xfrm>
          <a:prstGeom prst="rect">
            <a:avLst/>
          </a:prstGeom>
          <a:noFill/>
        </p:spPr>
        <p:txBody>
          <a:bodyPr wrap="square" rtlCol="0">
            <a:spAutoFit/>
          </a:bodyPr>
          <a:lstStyle/>
          <a:p>
            <a:r>
              <a:rPr lang="en-US" dirty="0">
                <a:solidFill>
                  <a:schemeClr val="accent1"/>
                </a:solidFill>
                <a:latin typeface="Poppins" pitchFamily="2" charset="77"/>
                <a:cs typeface="Poppins" pitchFamily="2" charset="77"/>
              </a:rPr>
              <a:t>HST image of cluster SDSS J1038+4849.</a:t>
            </a:r>
          </a:p>
          <a:p>
            <a:r>
              <a:rPr lang="en-US" sz="1200" i="1" dirty="0">
                <a:solidFill>
                  <a:schemeClr val="accent1"/>
                </a:solidFill>
                <a:latin typeface="Poppins" pitchFamily="2" charset="77"/>
                <a:cs typeface="Poppins" pitchFamily="2" charset="77"/>
              </a:rPr>
              <a:t>Credit: ESA/HST</a:t>
            </a:r>
          </a:p>
        </p:txBody>
      </p:sp>
      <p:pic>
        <p:nvPicPr>
          <p:cNvPr id="10" name="Picture 9" descr="A document with text and images&#10;&#10;Description automatically generated">
            <a:extLst>
              <a:ext uri="{FF2B5EF4-FFF2-40B4-BE49-F238E27FC236}">
                <a16:creationId xmlns:a16="http://schemas.microsoft.com/office/drawing/2014/main" id="{D77CD0EE-14C8-0280-E950-4C7F5F581196}"/>
              </a:ext>
            </a:extLst>
          </p:cNvPr>
          <p:cNvPicPr>
            <a:picLocks noChangeAspect="1"/>
          </p:cNvPicPr>
          <p:nvPr/>
        </p:nvPicPr>
        <p:blipFill>
          <a:blip r:embed="rId4"/>
          <a:stretch>
            <a:fillRect/>
          </a:stretch>
        </p:blipFill>
        <p:spPr>
          <a:xfrm>
            <a:off x="6718487" y="1883588"/>
            <a:ext cx="4548882" cy="4569748"/>
          </a:xfrm>
          <a:prstGeom prst="rect">
            <a:avLst/>
          </a:prstGeom>
        </p:spPr>
      </p:pic>
      <p:sp>
        <p:nvSpPr>
          <p:cNvPr id="11" name="TextBox 10">
            <a:extLst>
              <a:ext uri="{FF2B5EF4-FFF2-40B4-BE49-F238E27FC236}">
                <a16:creationId xmlns:a16="http://schemas.microsoft.com/office/drawing/2014/main" id="{05372C54-9973-A550-D038-DE40FD5487BA}"/>
              </a:ext>
            </a:extLst>
          </p:cNvPr>
          <p:cNvSpPr txBox="1"/>
          <p:nvPr/>
        </p:nvSpPr>
        <p:spPr>
          <a:xfrm>
            <a:off x="6301252" y="1266217"/>
            <a:ext cx="5383351" cy="646331"/>
          </a:xfrm>
          <a:prstGeom prst="rect">
            <a:avLst/>
          </a:prstGeom>
          <a:noFill/>
        </p:spPr>
        <p:txBody>
          <a:bodyPr wrap="square" rtlCol="0">
            <a:spAutoFit/>
          </a:bodyPr>
          <a:lstStyle/>
          <a:p>
            <a:r>
              <a:rPr lang="en-US" dirty="0">
                <a:solidFill>
                  <a:schemeClr val="accent1"/>
                </a:solidFill>
                <a:latin typeface="Poppins" pitchFamily="2" charset="77"/>
                <a:cs typeface="Poppins" pitchFamily="2" charset="77"/>
              </a:rPr>
              <a:t>The strong gravitational lens finding challenge. </a:t>
            </a:r>
            <a:r>
              <a:rPr lang="en-US" sz="1600" i="1" dirty="0">
                <a:solidFill>
                  <a:schemeClr val="accent1"/>
                </a:solidFill>
                <a:latin typeface="Poppins" pitchFamily="2" charset="77"/>
                <a:cs typeface="Poppins" pitchFamily="2" charset="77"/>
              </a:rPr>
              <a:t>Metcalf et al. (2018)</a:t>
            </a:r>
            <a:endParaRPr lang="en-US" sz="1200" i="1" dirty="0">
              <a:solidFill>
                <a:schemeClr val="accent1"/>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DF4BE1F5-C048-1AC3-EB5C-B5C4D6666222}"/>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6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spTree>
    <p:extLst>
      <p:ext uri="{BB962C8B-B14F-4D97-AF65-F5344CB8AC3E}">
        <p14:creationId xmlns:p14="http://schemas.microsoft.com/office/powerpoint/2010/main" val="956288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B8AA93-807D-DB82-0237-A685B5537626}"/>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C8B96D8D-828B-FC67-1784-3A437DF24157}"/>
              </a:ext>
            </a:extLst>
          </p:cNvPr>
          <p:cNvSpPr txBox="1">
            <a:spLocks/>
          </p:cNvSpPr>
          <p:nvPr/>
        </p:nvSpPr>
        <p:spPr>
          <a:xfrm>
            <a:off x="413915" y="404664"/>
            <a:ext cx="10766703" cy="1126424"/>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Using </a:t>
            </a:r>
            <a:r>
              <a:rPr lang="en-GB" i="1" dirty="0" err="1">
                <a:solidFill>
                  <a:schemeClr val="accent1"/>
                </a:solidFill>
              </a:rPr>
              <a:t>cGANs</a:t>
            </a:r>
            <a:r>
              <a:rPr lang="en-GB" dirty="0">
                <a:solidFill>
                  <a:schemeClr val="accent1"/>
                </a:solidFill>
              </a:rPr>
              <a:t> for Anomaly Detection to find strong gravitational lenses- this work</a:t>
            </a:r>
          </a:p>
        </p:txBody>
      </p:sp>
      <p:sp>
        <p:nvSpPr>
          <p:cNvPr id="4" name="Content Placeholder 7">
            <a:extLst>
              <a:ext uri="{FF2B5EF4-FFF2-40B4-BE49-F238E27FC236}">
                <a16:creationId xmlns:a16="http://schemas.microsoft.com/office/drawing/2014/main" id="{917E4A55-C3C2-ACF3-BE53-E041C8F40E00}"/>
              </a:ext>
            </a:extLst>
          </p:cNvPr>
          <p:cNvSpPr txBox="1">
            <a:spLocks/>
          </p:cNvSpPr>
          <p:nvPr/>
        </p:nvSpPr>
        <p:spPr>
          <a:xfrm>
            <a:off x="594178" y="1909979"/>
            <a:ext cx="5136771" cy="3614876"/>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1"/>
                </a:solidFill>
                <a:latin typeface="Poppins" pitchFamily="2" charset="77"/>
                <a:ea typeface="+mn-lt"/>
                <a:cs typeface="Poppins" pitchFamily="2" charset="77"/>
              </a:rPr>
              <a:t>Proof of concept for an alternative method of lens finding using a generative model: a </a:t>
            </a:r>
            <a:r>
              <a:rPr lang="en-US" sz="1800" i="1" dirty="0">
                <a:solidFill>
                  <a:schemeClr val="accent1"/>
                </a:solidFill>
                <a:latin typeface="Poppins" pitchFamily="2" charset="77"/>
                <a:ea typeface="+mn-lt"/>
                <a:cs typeface="Poppins" pitchFamily="2" charset="77"/>
              </a:rPr>
              <a:t>conditional Generative Adversarial Network (</a:t>
            </a:r>
            <a:r>
              <a:rPr lang="en-US" sz="1800" i="1" dirty="0" err="1">
                <a:solidFill>
                  <a:schemeClr val="accent1"/>
                </a:solidFill>
                <a:latin typeface="Poppins" pitchFamily="2" charset="77"/>
                <a:ea typeface="+mn-lt"/>
                <a:cs typeface="Poppins" pitchFamily="2" charset="77"/>
              </a:rPr>
              <a:t>cGAN</a:t>
            </a:r>
            <a:r>
              <a:rPr lang="en-US" sz="1800" i="1" dirty="0">
                <a:solidFill>
                  <a:schemeClr val="accent1"/>
                </a:solidFill>
                <a:latin typeface="Poppins" pitchFamily="2" charset="77"/>
                <a:ea typeface="+mn-lt"/>
                <a:cs typeface="Poppins" pitchFamily="2" charset="77"/>
              </a:rPr>
              <a:t>).</a:t>
            </a:r>
            <a:endParaRPr lang="en-US" sz="1800" dirty="0">
              <a:solidFill>
                <a:schemeClr val="accent1"/>
              </a:solidFill>
              <a:latin typeface="Poppins" pitchFamily="2" charset="77"/>
              <a:ea typeface="Cambria"/>
              <a:cs typeface="Poppins" pitchFamily="2" charset="77"/>
            </a:endParaRPr>
          </a:p>
          <a:p>
            <a:pPr marL="0" indent="0">
              <a:buNone/>
            </a:pPr>
            <a:r>
              <a:rPr lang="en-US" sz="1800" dirty="0">
                <a:solidFill>
                  <a:schemeClr val="accent1"/>
                </a:solidFill>
                <a:latin typeface="Poppins" pitchFamily="2" charset="77"/>
                <a:ea typeface="Cambria"/>
                <a:cs typeface="Poppins" pitchFamily="2" charset="77"/>
              </a:rPr>
              <a:t>Use the </a:t>
            </a:r>
            <a:r>
              <a:rPr lang="en-US" sz="1800" i="1" dirty="0" err="1">
                <a:solidFill>
                  <a:schemeClr val="accent1"/>
                </a:solidFill>
                <a:latin typeface="Poppins" pitchFamily="2" charset="77"/>
                <a:ea typeface="Cambria"/>
                <a:cs typeface="Poppins" pitchFamily="2" charset="77"/>
              </a:rPr>
              <a:t>cGAN</a:t>
            </a:r>
            <a:r>
              <a:rPr lang="en-US" sz="1800" dirty="0">
                <a:solidFill>
                  <a:schemeClr val="accent1"/>
                </a:solidFill>
                <a:latin typeface="Poppins" pitchFamily="2" charset="77"/>
                <a:ea typeface="Cambria"/>
                <a:cs typeface="Poppins" pitchFamily="2" charset="77"/>
              </a:rPr>
              <a:t> to predict </a:t>
            </a:r>
            <a:r>
              <a:rPr lang="en-US" sz="1800" i="1" dirty="0">
                <a:solidFill>
                  <a:schemeClr val="accent1"/>
                </a:solidFill>
                <a:latin typeface="Poppins" pitchFamily="2" charset="77"/>
                <a:ea typeface="Cambria"/>
                <a:cs typeface="Poppins" pitchFamily="2" charset="77"/>
              </a:rPr>
              <a:t>NISP-H band </a:t>
            </a:r>
            <a:r>
              <a:rPr lang="en-US" sz="1800" dirty="0">
                <a:solidFill>
                  <a:schemeClr val="accent1"/>
                </a:solidFill>
                <a:latin typeface="Poppins" pitchFamily="2" charset="77"/>
                <a:ea typeface="Cambria"/>
                <a:cs typeface="Poppins" pitchFamily="2" charset="77"/>
              </a:rPr>
              <a:t>flux information of sources extracted from the Perseus cluster of galaxies from </a:t>
            </a:r>
            <a:r>
              <a:rPr lang="en-US" sz="1800" i="1" dirty="0">
                <a:solidFill>
                  <a:schemeClr val="accent1"/>
                </a:solidFill>
                <a:latin typeface="Poppins" pitchFamily="2" charset="77"/>
                <a:ea typeface="Cambria"/>
                <a:cs typeface="Poppins" pitchFamily="2" charset="77"/>
              </a:rPr>
              <a:t>NISP-J</a:t>
            </a:r>
            <a:r>
              <a:rPr lang="en-US" sz="1800" dirty="0">
                <a:solidFill>
                  <a:schemeClr val="accent1"/>
                </a:solidFill>
                <a:latin typeface="Poppins" pitchFamily="2" charset="77"/>
                <a:ea typeface="Cambria"/>
                <a:cs typeface="Poppins" pitchFamily="2" charset="77"/>
              </a:rPr>
              <a:t>, </a:t>
            </a:r>
            <a:r>
              <a:rPr lang="en-US" sz="1800" i="1" dirty="0">
                <a:solidFill>
                  <a:schemeClr val="accent1"/>
                </a:solidFill>
                <a:latin typeface="Poppins" pitchFamily="2" charset="77"/>
                <a:ea typeface="Cambria"/>
                <a:cs typeface="Poppins" pitchFamily="2" charset="77"/>
              </a:rPr>
              <a:t>NISP-Y</a:t>
            </a:r>
            <a:r>
              <a:rPr lang="en-US" sz="1800" dirty="0">
                <a:solidFill>
                  <a:schemeClr val="accent1"/>
                </a:solidFill>
                <a:latin typeface="Poppins" pitchFamily="2" charset="77"/>
                <a:ea typeface="Cambria"/>
                <a:cs typeface="Poppins" pitchFamily="2" charset="77"/>
              </a:rPr>
              <a:t> and </a:t>
            </a:r>
            <a:r>
              <a:rPr lang="en-US" sz="1800" i="1" dirty="0">
                <a:solidFill>
                  <a:schemeClr val="accent1"/>
                </a:solidFill>
                <a:latin typeface="Poppins" pitchFamily="2" charset="77"/>
                <a:ea typeface="Cambria"/>
                <a:cs typeface="Poppins" pitchFamily="2" charset="77"/>
              </a:rPr>
              <a:t>VIS band </a:t>
            </a:r>
            <a:r>
              <a:rPr lang="en-US" sz="1800" dirty="0">
                <a:solidFill>
                  <a:schemeClr val="accent1"/>
                </a:solidFill>
                <a:latin typeface="Poppins" pitchFamily="2" charset="77"/>
                <a:ea typeface="Cambria"/>
                <a:cs typeface="Poppins" pitchFamily="2" charset="77"/>
              </a:rPr>
              <a:t>flux.</a:t>
            </a:r>
          </a:p>
          <a:p>
            <a:pPr marL="0" indent="0">
              <a:buNone/>
            </a:pPr>
            <a:r>
              <a:rPr lang="en-US" sz="1800" i="1" dirty="0">
                <a:solidFill>
                  <a:schemeClr val="accent1"/>
                </a:solidFill>
                <a:latin typeface="Poppins" pitchFamily="2" charset="77"/>
                <a:cs typeface="Poppins" pitchFamily="2" charset="77"/>
              </a:rPr>
              <a:t>Idea: </a:t>
            </a:r>
            <a:r>
              <a:rPr lang="en-US" sz="1800" i="1" dirty="0" err="1">
                <a:solidFill>
                  <a:schemeClr val="accent1"/>
                </a:solidFill>
                <a:latin typeface="Poppins" pitchFamily="2" charset="77"/>
                <a:cs typeface="Poppins" pitchFamily="2" charset="77"/>
              </a:rPr>
              <a:t>cGAN</a:t>
            </a:r>
            <a:r>
              <a:rPr lang="en-US" sz="1800" i="1" dirty="0">
                <a:solidFill>
                  <a:schemeClr val="accent1"/>
                </a:solidFill>
                <a:latin typeface="Poppins" pitchFamily="2" charset="77"/>
                <a:cs typeface="Poppins" pitchFamily="2" charset="77"/>
              </a:rPr>
              <a:t> trained on images of non-lenses such that when tested on images containing a simulated gravitational lens, it identifies them as as anomaly.</a:t>
            </a:r>
          </a:p>
        </p:txBody>
      </p:sp>
      <p:pic>
        <p:nvPicPr>
          <p:cNvPr id="9" name="Picture 8" descr="A collage of stars and galaxies&#10;&#10;Description automatically generated">
            <a:extLst>
              <a:ext uri="{FF2B5EF4-FFF2-40B4-BE49-F238E27FC236}">
                <a16:creationId xmlns:a16="http://schemas.microsoft.com/office/drawing/2014/main" id="{55487D71-6231-5D7A-366F-D75411C33B14}"/>
              </a:ext>
            </a:extLst>
          </p:cNvPr>
          <p:cNvPicPr>
            <a:picLocks noChangeAspect="1"/>
          </p:cNvPicPr>
          <p:nvPr/>
        </p:nvPicPr>
        <p:blipFill>
          <a:blip r:embed="rId3"/>
          <a:stretch>
            <a:fillRect/>
          </a:stretch>
        </p:blipFill>
        <p:spPr>
          <a:xfrm>
            <a:off x="6315484" y="1442299"/>
            <a:ext cx="4865134" cy="3614876"/>
          </a:xfrm>
          <a:prstGeom prst="rect">
            <a:avLst/>
          </a:prstGeom>
        </p:spPr>
      </p:pic>
      <p:sp>
        <p:nvSpPr>
          <p:cNvPr id="10" name="TextBox 9">
            <a:extLst>
              <a:ext uri="{FF2B5EF4-FFF2-40B4-BE49-F238E27FC236}">
                <a16:creationId xmlns:a16="http://schemas.microsoft.com/office/drawing/2014/main" id="{5001CC14-3911-0B26-718F-6A7133BD35B8}"/>
              </a:ext>
            </a:extLst>
          </p:cNvPr>
          <p:cNvSpPr txBox="1"/>
          <p:nvPr/>
        </p:nvSpPr>
        <p:spPr>
          <a:xfrm>
            <a:off x="6315484" y="5138702"/>
            <a:ext cx="3487478" cy="646331"/>
          </a:xfrm>
          <a:prstGeom prst="rect">
            <a:avLst/>
          </a:prstGeom>
          <a:noFill/>
        </p:spPr>
        <p:txBody>
          <a:bodyPr wrap="square" rtlCol="0">
            <a:spAutoFit/>
          </a:bodyPr>
          <a:lstStyle/>
          <a:p>
            <a:r>
              <a:rPr lang="en-US" sz="1200" i="1" dirty="0">
                <a:solidFill>
                  <a:schemeClr val="accent1"/>
                </a:solidFill>
                <a:latin typeface="Poppins" pitchFamily="2" charset="77"/>
                <a:cs typeface="Poppins" pitchFamily="2" charset="77"/>
              </a:rPr>
              <a:t>Euclid study report: simulated examples of Euclid images of strong lenses.</a:t>
            </a:r>
          </a:p>
          <a:p>
            <a:r>
              <a:rPr lang="en-US" sz="1200" i="1" dirty="0">
                <a:solidFill>
                  <a:schemeClr val="accent1"/>
                </a:solidFill>
                <a:latin typeface="Poppins" pitchFamily="2" charset="77"/>
                <a:cs typeface="Poppins" pitchFamily="2" charset="77"/>
              </a:rPr>
              <a:t>ESA</a:t>
            </a:r>
          </a:p>
        </p:txBody>
      </p:sp>
      <p:sp>
        <p:nvSpPr>
          <p:cNvPr id="5" name="TextBox 4">
            <a:extLst>
              <a:ext uri="{FF2B5EF4-FFF2-40B4-BE49-F238E27FC236}">
                <a16:creationId xmlns:a16="http://schemas.microsoft.com/office/drawing/2014/main" id="{6E66EB1C-EFDF-8E73-6996-C4C665024A28}"/>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7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spTree>
    <p:extLst>
      <p:ext uri="{BB962C8B-B14F-4D97-AF65-F5344CB8AC3E}">
        <p14:creationId xmlns:p14="http://schemas.microsoft.com/office/powerpoint/2010/main" val="2049288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B8AA93-807D-DB82-0237-A685B5537626}"/>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C8B96D8D-828B-FC67-1784-3A437DF24157}"/>
              </a:ext>
            </a:extLst>
          </p:cNvPr>
          <p:cNvSpPr txBox="1">
            <a:spLocks/>
          </p:cNvSpPr>
          <p:nvPr/>
        </p:nvSpPr>
        <p:spPr>
          <a:xfrm>
            <a:off x="413915" y="404664"/>
            <a:ext cx="10766703" cy="1126424"/>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Simulated Gravitational Lenses</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FC641793-67BC-4E3D-53D7-82CE95697CAC}"/>
                  </a:ext>
                </a:extLst>
              </p:cNvPr>
              <p:cNvSpPr txBox="1"/>
              <p:nvPr/>
            </p:nvSpPr>
            <p:spPr>
              <a:xfrm>
                <a:off x="5811176" y="967876"/>
                <a:ext cx="5369442" cy="5076005"/>
              </a:xfrm>
              <a:prstGeom prst="rect">
                <a:avLst/>
              </a:prstGeom>
              <a:noFill/>
            </p:spPr>
            <p:txBody>
              <a:bodyPr wrap="square" rtlCol="0">
                <a:spAutoFit/>
              </a:bodyPr>
              <a:lstStyle/>
              <a:p>
                <a:r>
                  <a:rPr lang="en-GB" sz="1800" dirty="0">
                    <a:solidFill>
                      <a:schemeClr val="accent1"/>
                    </a:solidFill>
                    <a:latin typeface="Poppins" pitchFamily="2" charset="77"/>
                    <a:cs typeface="Poppins" pitchFamily="2" charset="77"/>
                  </a:rPr>
                  <a:t>Since gravitational lensing only affects 1 in 10,000 galaxies, we choose to populate the test set with 10% simulated lenses (500).</a:t>
                </a:r>
              </a:p>
              <a:p>
                <a:endParaRPr lang="en-GB" dirty="0">
                  <a:solidFill>
                    <a:schemeClr val="accent1"/>
                  </a:solidFill>
                  <a:latin typeface="Poppins" pitchFamily="2" charset="77"/>
                  <a:cs typeface="Poppins" pitchFamily="2" charset="77"/>
                </a:endParaRPr>
              </a:p>
              <a:p>
                <a:endParaRPr lang="en-GB" sz="1800" dirty="0">
                  <a:solidFill>
                    <a:schemeClr val="accent1"/>
                  </a:solidFill>
                  <a:latin typeface="Poppins" pitchFamily="2" charset="77"/>
                  <a:cs typeface="Poppins" pitchFamily="2" charset="77"/>
                </a:endParaRPr>
              </a:p>
              <a:p>
                <a:r>
                  <a:rPr lang="en-GB" sz="1800" dirty="0">
                    <a:solidFill>
                      <a:schemeClr val="accent1"/>
                    </a:solidFill>
                    <a:latin typeface="Poppins" pitchFamily="2" charset="77"/>
                    <a:cs typeface="Poppins" pitchFamily="2" charset="77"/>
                  </a:rPr>
                  <a:t>Einstein radii, </a:t>
                </a:r>
                <a14:m>
                  <m:oMath xmlns:m="http://schemas.openxmlformats.org/officeDocument/2006/math">
                    <m:sSub>
                      <m:sSubPr>
                        <m:ctrlPr>
                          <a:rPr lang="en-GB" i="1" smtClean="0">
                            <a:solidFill>
                              <a:schemeClr val="accent1"/>
                            </a:solidFill>
                            <a:latin typeface="Cambria Math" panose="02040503050406030204" pitchFamily="18" charset="0"/>
                            <a:cs typeface="Poppins" pitchFamily="2" charset="77"/>
                          </a:rPr>
                        </m:ctrlPr>
                      </m:sSubPr>
                      <m:e>
                        <m:r>
                          <a:rPr lang="en-GB" b="0" i="1" smtClean="0">
                            <a:solidFill>
                              <a:schemeClr val="accent1"/>
                            </a:solidFill>
                            <a:latin typeface="Cambria Math" panose="02040503050406030204" pitchFamily="18" charset="0"/>
                            <a:cs typeface="Poppins" pitchFamily="2" charset="77"/>
                          </a:rPr>
                          <m:t>𝜃</m:t>
                        </m:r>
                      </m:e>
                      <m:sub>
                        <m:r>
                          <a:rPr lang="en-GB" b="0" i="1" smtClean="0">
                            <a:solidFill>
                              <a:schemeClr val="accent1"/>
                            </a:solidFill>
                            <a:latin typeface="Cambria Math" panose="02040503050406030204" pitchFamily="18" charset="0"/>
                            <a:cs typeface="Poppins" pitchFamily="2" charset="77"/>
                          </a:rPr>
                          <m:t>𝐸</m:t>
                        </m:r>
                      </m:sub>
                    </m:sSub>
                  </m:oMath>
                </a14:m>
                <a:r>
                  <a:rPr lang="en-GB" sz="1800" dirty="0">
                    <a:solidFill>
                      <a:schemeClr val="accent1"/>
                    </a:solidFill>
                    <a:latin typeface="Poppins" pitchFamily="2" charset="77"/>
                    <a:cs typeface="Poppins" pitchFamily="2" charset="77"/>
                  </a:rPr>
                  <a:t>, are calculated from lens mass distributions using the Faber-Jackson velocity dispersion relationship:</a:t>
                </a:r>
              </a:p>
              <a:p>
                <a:endParaRPr lang="en-GB" sz="1800" dirty="0">
                  <a:solidFill>
                    <a:schemeClr val="accent1"/>
                  </a:solidFill>
                  <a:latin typeface="Poppins" pitchFamily="2" charset="77"/>
                  <a:cs typeface="Poppins" pitchFamily="2" charset="77"/>
                </a:endParaRPr>
              </a:p>
              <a:p>
                <a14:m>
                  <m:oMathPara xmlns:m="http://schemas.openxmlformats.org/officeDocument/2006/math">
                    <m:oMathParaPr>
                      <m:jc m:val="centerGroup"/>
                    </m:oMathParaPr>
                    <m:oMath xmlns:m="http://schemas.openxmlformats.org/officeDocument/2006/math">
                      <m:sSub>
                        <m:sSubPr>
                          <m:ctrlPr>
                            <a:rPr lang="en-GB" i="1" smtClean="0">
                              <a:solidFill>
                                <a:schemeClr val="accent1"/>
                              </a:solidFill>
                              <a:latin typeface="Cambria Math" panose="02040503050406030204" pitchFamily="18" charset="0"/>
                              <a:cs typeface="Poppins" pitchFamily="2" charset="77"/>
                            </a:rPr>
                          </m:ctrlPr>
                        </m:sSubPr>
                        <m:e>
                          <m:r>
                            <a:rPr lang="en-GB" b="0" i="1" smtClean="0">
                              <a:solidFill>
                                <a:schemeClr val="accent1"/>
                              </a:solidFill>
                              <a:latin typeface="Cambria Math" panose="02040503050406030204" pitchFamily="18" charset="0"/>
                              <a:cs typeface="Poppins" pitchFamily="2" charset="77"/>
                            </a:rPr>
                            <m:t>𝜃</m:t>
                          </m:r>
                        </m:e>
                        <m:sub>
                          <m:r>
                            <a:rPr lang="en-GB" b="0" i="1" smtClean="0">
                              <a:solidFill>
                                <a:schemeClr val="accent1"/>
                              </a:solidFill>
                              <a:latin typeface="Cambria Math" panose="02040503050406030204" pitchFamily="18" charset="0"/>
                              <a:cs typeface="Poppins" pitchFamily="2" charset="77"/>
                            </a:rPr>
                            <m:t>𝐸</m:t>
                          </m:r>
                        </m:sub>
                      </m:sSub>
                      <m:r>
                        <a:rPr lang="en-GB" b="0" i="1" smtClean="0">
                          <a:solidFill>
                            <a:schemeClr val="accent1"/>
                          </a:solidFill>
                          <a:latin typeface="Cambria Math" panose="02040503050406030204" pitchFamily="18" charset="0"/>
                          <a:cs typeface="Poppins" pitchFamily="2" charset="77"/>
                        </a:rPr>
                        <m:t>=4</m:t>
                      </m:r>
                      <m:r>
                        <a:rPr lang="en-GB" b="0" i="1" smtClean="0">
                          <a:solidFill>
                            <a:schemeClr val="accent1"/>
                          </a:solidFill>
                          <a:latin typeface="Cambria Math" panose="02040503050406030204" pitchFamily="18" charset="0"/>
                          <a:cs typeface="Poppins" pitchFamily="2" charset="77"/>
                        </a:rPr>
                        <m:t>𝜋</m:t>
                      </m:r>
                      <m:sSup>
                        <m:sSupPr>
                          <m:ctrlPr>
                            <a:rPr lang="en-GB" b="0" i="1" smtClean="0">
                              <a:solidFill>
                                <a:schemeClr val="accent1"/>
                              </a:solidFill>
                              <a:latin typeface="Cambria Math" panose="02040503050406030204" pitchFamily="18" charset="0"/>
                              <a:cs typeface="Poppins" pitchFamily="2" charset="77"/>
                            </a:rPr>
                          </m:ctrlPr>
                        </m:sSupPr>
                        <m:e>
                          <m:d>
                            <m:dPr>
                              <m:ctrlPr>
                                <a:rPr lang="en-GB" b="0" i="1" smtClean="0">
                                  <a:solidFill>
                                    <a:schemeClr val="accent1"/>
                                  </a:solidFill>
                                  <a:latin typeface="Cambria Math" panose="02040503050406030204" pitchFamily="18" charset="0"/>
                                  <a:cs typeface="Poppins" pitchFamily="2" charset="77"/>
                                </a:rPr>
                              </m:ctrlPr>
                            </m:dPr>
                            <m:e>
                              <m:f>
                                <m:fPr>
                                  <m:ctrlPr>
                                    <a:rPr lang="en-GB" b="0" i="1" smtClean="0">
                                      <a:solidFill>
                                        <a:schemeClr val="accent1"/>
                                      </a:solidFill>
                                      <a:latin typeface="Cambria Math" panose="02040503050406030204" pitchFamily="18" charset="0"/>
                                      <a:cs typeface="Poppins" pitchFamily="2" charset="77"/>
                                    </a:rPr>
                                  </m:ctrlPr>
                                </m:fPr>
                                <m:num>
                                  <m:sSub>
                                    <m:sSubPr>
                                      <m:ctrlPr>
                                        <a:rPr lang="en-GB" b="0" i="1" smtClean="0">
                                          <a:solidFill>
                                            <a:schemeClr val="accent1"/>
                                          </a:solidFill>
                                          <a:latin typeface="Cambria Math" panose="02040503050406030204" pitchFamily="18" charset="0"/>
                                          <a:cs typeface="Poppins" pitchFamily="2" charset="77"/>
                                        </a:rPr>
                                      </m:ctrlPr>
                                    </m:sSubPr>
                                    <m:e>
                                      <m:r>
                                        <a:rPr lang="en-GB" b="0" i="1" smtClean="0">
                                          <a:solidFill>
                                            <a:schemeClr val="accent1"/>
                                          </a:solidFill>
                                          <a:latin typeface="Cambria Math" panose="02040503050406030204" pitchFamily="18" charset="0"/>
                                          <a:cs typeface="Poppins" pitchFamily="2" charset="77"/>
                                        </a:rPr>
                                        <m:t>𝜎</m:t>
                                      </m:r>
                                    </m:e>
                                    <m:sub>
                                      <m:r>
                                        <a:rPr lang="en-GB" b="0" i="1" smtClean="0">
                                          <a:solidFill>
                                            <a:schemeClr val="accent1"/>
                                          </a:solidFill>
                                          <a:latin typeface="Cambria Math" panose="02040503050406030204" pitchFamily="18" charset="0"/>
                                          <a:cs typeface="Poppins" pitchFamily="2" charset="77"/>
                                        </a:rPr>
                                        <m:t>𝑣</m:t>
                                      </m:r>
                                    </m:sub>
                                  </m:sSub>
                                </m:num>
                                <m:den>
                                  <m:r>
                                    <a:rPr lang="en-GB" b="0" i="1" smtClean="0">
                                      <a:solidFill>
                                        <a:schemeClr val="accent1"/>
                                      </a:solidFill>
                                      <a:latin typeface="Cambria Math" panose="02040503050406030204" pitchFamily="18" charset="0"/>
                                      <a:cs typeface="Poppins" pitchFamily="2" charset="77"/>
                                    </a:rPr>
                                    <m:t>𝑐</m:t>
                                  </m:r>
                                </m:den>
                              </m:f>
                            </m:e>
                          </m:d>
                        </m:e>
                        <m:sup>
                          <m:r>
                            <a:rPr lang="en-GB" b="0" i="1" smtClean="0">
                              <a:solidFill>
                                <a:schemeClr val="accent1"/>
                              </a:solidFill>
                              <a:latin typeface="Cambria Math" panose="02040503050406030204" pitchFamily="18" charset="0"/>
                              <a:cs typeface="Poppins" pitchFamily="2" charset="77"/>
                            </a:rPr>
                            <m:t>2</m:t>
                          </m:r>
                        </m:sup>
                      </m:sSup>
                      <m:f>
                        <m:fPr>
                          <m:ctrlPr>
                            <a:rPr lang="en-GB" b="0" i="1" smtClean="0">
                              <a:solidFill>
                                <a:schemeClr val="accent1"/>
                              </a:solidFill>
                              <a:latin typeface="Cambria Math" panose="02040503050406030204" pitchFamily="18" charset="0"/>
                              <a:cs typeface="Poppins" pitchFamily="2" charset="77"/>
                            </a:rPr>
                          </m:ctrlPr>
                        </m:fPr>
                        <m:num>
                          <m:sSub>
                            <m:sSubPr>
                              <m:ctrlPr>
                                <a:rPr lang="en-GB" b="0" i="1" smtClean="0">
                                  <a:solidFill>
                                    <a:schemeClr val="accent1"/>
                                  </a:solidFill>
                                  <a:latin typeface="Cambria Math" panose="02040503050406030204" pitchFamily="18" charset="0"/>
                                  <a:cs typeface="Poppins" pitchFamily="2" charset="77"/>
                                </a:rPr>
                              </m:ctrlPr>
                            </m:sSubPr>
                            <m:e>
                              <m:r>
                                <a:rPr lang="en-GB" b="0" i="1" smtClean="0">
                                  <a:solidFill>
                                    <a:schemeClr val="accent1"/>
                                  </a:solidFill>
                                  <a:latin typeface="Cambria Math" panose="02040503050406030204" pitchFamily="18" charset="0"/>
                                  <a:cs typeface="Poppins" pitchFamily="2" charset="77"/>
                                </a:rPr>
                                <m:t>𝐷</m:t>
                              </m:r>
                            </m:e>
                            <m:sub>
                              <m:r>
                                <a:rPr lang="en-GB" b="0" i="1" smtClean="0">
                                  <a:solidFill>
                                    <a:schemeClr val="accent1"/>
                                  </a:solidFill>
                                  <a:latin typeface="Cambria Math" panose="02040503050406030204" pitchFamily="18" charset="0"/>
                                  <a:cs typeface="Poppins" pitchFamily="2" charset="77"/>
                                </a:rPr>
                                <m:t>𝐿𝑆</m:t>
                              </m:r>
                            </m:sub>
                          </m:sSub>
                        </m:num>
                        <m:den>
                          <m:sSub>
                            <m:sSubPr>
                              <m:ctrlPr>
                                <a:rPr lang="en-GB" b="0" i="1" smtClean="0">
                                  <a:solidFill>
                                    <a:schemeClr val="accent1"/>
                                  </a:solidFill>
                                  <a:latin typeface="Cambria Math" panose="02040503050406030204" pitchFamily="18" charset="0"/>
                                  <a:cs typeface="Poppins" pitchFamily="2" charset="77"/>
                                </a:rPr>
                              </m:ctrlPr>
                            </m:sSubPr>
                            <m:e>
                              <m:r>
                                <a:rPr lang="en-GB" b="0" i="1" smtClean="0">
                                  <a:solidFill>
                                    <a:schemeClr val="accent1"/>
                                  </a:solidFill>
                                  <a:latin typeface="Cambria Math" panose="02040503050406030204" pitchFamily="18" charset="0"/>
                                  <a:cs typeface="Poppins" pitchFamily="2" charset="77"/>
                                </a:rPr>
                                <m:t>𝐷</m:t>
                              </m:r>
                            </m:e>
                            <m:sub>
                              <m:r>
                                <a:rPr lang="en-GB" b="0" i="1" smtClean="0">
                                  <a:solidFill>
                                    <a:schemeClr val="accent1"/>
                                  </a:solidFill>
                                  <a:latin typeface="Cambria Math" panose="02040503050406030204" pitchFamily="18" charset="0"/>
                                  <a:cs typeface="Poppins" pitchFamily="2" charset="77"/>
                                </a:rPr>
                                <m:t>𝑆</m:t>
                              </m:r>
                            </m:sub>
                          </m:sSub>
                        </m:den>
                      </m:f>
                    </m:oMath>
                  </m:oMathPara>
                </a14:m>
                <a:endParaRPr lang="en-GB" dirty="0">
                  <a:solidFill>
                    <a:schemeClr val="accent1"/>
                  </a:solidFill>
                  <a:latin typeface="Poppins" pitchFamily="2" charset="77"/>
                  <a:cs typeface="Poppins" pitchFamily="2" charset="77"/>
                </a:endParaRPr>
              </a:p>
              <a:p>
                <a:pPr algn="r"/>
                <a:r>
                  <a:rPr lang="en-GB" sz="1200" i="1" dirty="0">
                    <a:solidFill>
                      <a:schemeClr val="accent1"/>
                    </a:solidFill>
                    <a:latin typeface="Poppins" pitchFamily="2" charset="77"/>
                    <a:cs typeface="Poppins" pitchFamily="2" charset="77"/>
                  </a:rPr>
                  <a:t>Faber &amp; Jackson et al. (1976)</a:t>
                </a:r>
              </a:p>
              <a:p>
                <a:endParaRPr lang="en-GB" dirty="0">
                  <a:solidFill>
                    <a:schemeClr val="accent1"/>
                  </a:solidFill>
                  <a:latin typeface="Poppins" pitchFamily="2" charset="77"/>
                  <a:cs typeface="Poppins" pitchFamily="2" charset="77"/>
                </a:endParaRPr>
              </a:p>
              <a:p>
                <a:endParaRPr lang="en-GB" dirty="0">
                  <a:solidFill>
                    <a:schemeClr val="accent1"/>
                  </a:solidFill>
                  <a:latin typeface="Poppins" pitchFamily="2" charset="77"/>
                  <a:cs typeface="Poppins" pitchFamily="2" charset="77"/>
                </a:endParaRPr>
              </a:p>
              <a:p>
                <a:r>
                  <a:rPr lang="en-GB" sz="1800" dirty="0">
                    <a:solidFill>
                      <a:schemeClr val="accent1"/>
                    </a:solidFill>
                    <a:latin typeface="Poppins" pitchFamily="2" charset="77"/>
                    <a:cs typeface="Poppins" pitchFamily="2" charset="77"/>
                  </a:rPr>
                  <a:t>Simulated lenses painted into </a:t>
                </a:r>
                <a:r>
                  <a:rPr lang="en-GB" sz="1800" b="1" i="1" dirty="0">
                    <a:solidFill>
                      <a:schemeClr val="accent1"/>
                    </a:solidFill>
                    <a:latin typeface="Poppins" pitchFamily="2" charset="77"/>
                    <a:cs typeface="Poppins" pitchFamily="2" charset="77"/>
                  </a:rPr>
                  <a:t>real</a:t>
                </a:r>
                <a:r>
                  <a:rPr lang="en-GB" sz="1800" dirty="0">
                    <a:solidFill>
                      <a:schemeClr val="accent1"/>
                    </a:solidFill>
                    <a:latin typeface="Poppins" pitchFamily="2" charset="77"/>
                    <a:cs typeface="Poppins" pitchFamily="2" charset="77"/>
                  </a:rPr>
                  <a:t> Euclid ERO data based on appropriate mass-to-light ratios.</a:t>
                </a:r>
              </a:p>
              <a:p>
                <a:endParaRPr lang="en-GB" dirty="0">
                  <a:solidFill>
                    <a:schemeClr val="accent1"/>
                  </a:solidFill>
                  <a:latin typeface="Poppins" pitchFamily="2" charset="77"/>
                  <a:cs typeface="Poppins" pitchFamily="2" charset="77"/>
                </a:endParaRPr>
              </a:p>
            </p:txBody>
          </p:sp>
        </mc:Choice>
        <mc:Fallback>
          <p:sp>
            <p:nvSpPr>
              <p:cNvPr id="2" name="TextBox 1">
                <a:extLst>
                  <a:ext uri="{FF2B5EF4-FFF2-40B4-BE49-F238E27FC236}">
                    <a16:creationId xmlns:a16="http://schemas.microsoft.com/office/drawing/2014/main" id="{FC641793-67BC-4E3D-53D7-82CE95697CAC}"/>
                  </a:ext>
                </a:extLst>
              </p:cNvPr>
              <p:cNvSpPr txBox="1">
                <a:spLocks noRot="1" noChangeAspect="1" noMove="1" noResize="1" noEditPoints="1" noAdjustHandles="1" noChangeArrowheads="1" noChangeShapeType="1" noTextEdit="1"/>
              </p:cNvSpPr>
              <p:nvPr/>
            </p:nvSpPr>
            <p:spPr>
              <a:xfrm>
                <a:off x="5811176" y="967876"/>
                <a:ext cx="5369442" cy="5076005"/>
              </a:xfrm>
              <a:prstGeom prst="rect">
                <a:avLst/>
              </a:prstGeom>
              <a:blipFill>
                <a:blip r:embed="rId3"/>
                <a:stretch>
                  <a:fillRect l="-943" t="-750" r="-943"/>
                </a:stretch>
              </a:blipFill>
            </p:spPr>
            <p:txBody>
              <a:bodyPr/>
              <a:lstStyle/>
              <a:p>
                <a:r>
                  <a:rPr lang="en-US">
                    <a:noFill/>
                  </a:rPr>
                  <a:t> </a:t>
                </a:r>
              </a:p>
            </p:txBody>
          </p:sp>
        </mc:Fallback>
      </mc:AlternateContent>
      <p:pic>
        <p:nvPicPr>
          <p:cNvPr id="6" name="Picture 5" descr="A collage of images of planets&#10;&#10;Description automatically generated">
            <a:extLst>
              <a:ext uri="{FF2B5EF4-FFF2-40B4-BE49-F238E27FC236}">
                <a16:creationId xmlns:a16="http://schemas.microsoft.com/office/drawing/2014/main" id="{1DAA67B1-A00B-2D7C-0E9D-097657DDD421}"/>
              </a:ext>
            </a:extLst>
          </p:cNvPr>
          <p:cNvPicPr>
            <a:picLocks noChangeAspect="1"/>
          </p:cNvPicPr>
          <p:nvPr/>
        </p:nvPicPr>
        <p:blipFill>
          <a:blip r:embed="rId4"/>
          <a:stretch>
            <a:fillRect/>
          </a:stretch>
        </p:blipFill>
        <p:spPr>
          <a:xfrm>
            <a:off x="645042" y="960497"/>
            <a:ext cx="4809460" cy="4792465"/>
          </a:xfrm>
          <a:prstGeom prst="rect">
            <a:avLst/>
          </a:prstGeom>
        </p:spPr>
      </p:pic>
      <p:sp>
        <p:nvSpPr>
          <p:cNvPr id="8" name="TextBox 7">
            <a:extLst>
              <a:ext uri="{FF2B5EF4-FFF2-40B4-BE49-F238E27FC236}">
                <a16:creationId xmlns:a16="http://schemas.microsoft.com/office/drawing/2014/main" id="{670BDF81-7C68-474B-B472-0FB9CF5E3088}"/>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9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sp>
        <p:nvSpPr>
          <p:cNvPr id="9" name="TextBox 8">
            <a:extLst>
              <a:ext uri="{FF2B5EF4-FFF2-40B4-BE49-F238E27FC236}">
                <a16:creationId xmlns:a16="http://schemas.microsoft.com/office/drawing/2014/main" id="{6532CF02-02EC-3CE9-9AD6-32022CE5FD73}"/>
              </a:ext>
            </a:extLst>
          </p:cNvPr>
          <p:cNvSpPr txBox="1"/>
          <p:nvPr/>
        </p:nvSpPr>
        <p:spPr>
          <a:xfrm>
            <a:off x="2938131" y="5752962"/>
            <a:ext cx="3487478" cy="461665"/>
          </a:xfrm>
          <a:prstGeom prst="rect">
            <a:avLst/>
          </a:prstGeom>
          <a:noFill/>
        </p:spPr>
        <p:txBody>
          <a:bodyPr wrap="square" rtlCol="0">
            <a:spAutoFit/>
          </a:bodyPr>
          <a:lstStyle/>
          <a:p>
            <a:r>
              <a:rPr lang="en-US" sz="1200" i="1" dirty="0">
                <a:solidFill>
                  <a:schemeClr val="accent1"/>
                </a:solidFill>
                <a:latin typeface="Poppins" pitchFamily="2" charset="77"/>
                <a:cs typeface="Poppins" pitchFamily="2" charset="77"/>
              </a:rPr>
              <a:t>Simulations created using https://github.com/RubyPC/</a:t>
            </a:r>
            <a:r>
              <a:rPr lang="en-US" sz="1200" i="1" dirty="0" err="1">
                <a:solidFill>
                  <a:schemeClr val="accent1"/>
                </a:solidFill>
                <a:latin typeface="Poppins" pitchFamily="2" charset="77"/>
                <a:cs typeface="Poppins" pitchFamily="2" charset="77"/>
              </a:rPr>
              <a:t>Lenzer</a:t>
            </a:r>
            <a:endParaRPr lang="en-US" sz="1200" i="1" dirty="0">
              <a:solidFill>
                <a:schemeClr val="accent1"/>
              </a:solidFill>
              <a:latin typeface="Poppins" pitchFamily="2" charset="77"/>
              <a:cs typeface="Poppins" pitchFamily="2" charset="77"/>
            </a:endParaRPr>
          </a:p>
        </p:txBody>
      </p:sp>
    </p:spTree>
    <p:extLst>
      <p:ext uri="{BB962C8B-B14F-4D97-AF65-F5344CB8AC3E}">
        <p14:creationId xmlns:p14="http://schemas.microsoft.com/office/powerpoint/2010/main" val="400220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B8AA93-807D-DB82-0237-A685B5537626}"/>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C8B96D8D-828B-FC67-1784-3A437DF24157}"/>
              </a:ext>
            </a:extLst>
          </p:cNvPr>
          <p:cNvSpPr txBox="1">
            <a:spLocks/>
          </p:cNvSpPr>
          <p:nvPr/>
        </p:nvSpPr>
        <p:spPr>
          <a:xfrm>
            <a:off x="413915" y="404664"/>
            <a:ext cx="10766703"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Onto Machine Learning: What is a GAN?</a:t>
            </a:r>
          </a:p>
        </p:txBody>
      </p:sp>
      <p:sp>
        <p:nvSpPr>
          <p:cNvPr id="2" name="TextBox 1">
            <a:extLst>
              <a:ext uri="{FF2B5EF4-FFF2-40B4-BE49-F238E27FC236}">
                <a16:creationId xmlns:a16="http://schemas.microsoft.com/office/drawing/2014/main" id="{DBCD660A-2C7F-EB9A-8752-D2201ECDCE8E}"/>
              </a:ext>
            </a:extLst>
          </p:cNvPr>
          <p:cNvSpPr txBox="1"/>
          <p:nvPr/>
        </p:nvSpPr>
        <p:spPr>
          <a:xfrm>
            <a:off x="7719237" y="1224819"/>
            <a:ext cx="434871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chemeClr val="accent1"/>
                </a:solidFill>
                <a:latin typeface="Poppins" pitchFamily="2" charset="77"/>
                <a:ea typeface="Cambria"/>
                <a:cs typeface="Poppins" pitchFamily="2" charset="77"/>
              </a:rPr>
              <a:t>ML architecture that frames the problem as a </a:t>
            </a:r>
            <a:r>
              <a:rPr lang="en-US" i="1" dirty="0">
                <a:solidFill>
                  <a:schemeClr val="accent1"/>
                </a:solidFill>
                <a:latin typeface="Poppins" pitchFamily="2" charset="77"/>
                <a:ea typeface="Cambria"/>
                <a:cs typeface="Poppins" pitchFamily="2" charset="77"/>
              </a:rPr>
              <a:t>supervised learning task</a:t>
            </a:r>
            <a:r>
              <a:rPr lang="en-US" dirty="0">
                <a:solidFill>
                  <a:schemeClr val="accent1"/>
                </a:solidFill>
                <a:latin typeface="Poppins" pitchFamily="2" charset="77"/>
                <a:ea typeface="Cambria"/>
                <a:cs typeface="Poppins" pitchFamily="2" charset="77"/>
              </a:rPr>
              <a:t> with two competing networks: the </a:t>
            </a:r>
            <a:r>
              <a:rPr lang="en-US" i="1" dirty="0">
                <a:solidFill>
                  <a:schemeClr val="accent1"/>
                </a:solidFill>
                <a:latin typeface="Poppins" pitchFamily="2" charset="77"/>
                <a:ea typeface="Cambria"/>
                <a:cs typeface="Poppins" pitchFamily="2" charset="77"/>
              </a:rPr>
              <a:t>Generator</a:t>
            </a:r>
            <a:r>
              <a:rPr lang="en-US" dirty="0">
                <a:solidFill>
                  <a:schemeClr val="accent1"/>
                </a:solidFill>
                <a:latin typeface="Poppins" pitchFamily="2" charset="77"/>
                <a:ea typeface="Cambria"/>
                <a:cs typeface="Poppins" pitchFamily="2" charset="77"/>
              </a:rPr>
              <a:t> and the </a:t>
            </a:r>
            <a:r>
              <a:rPr lang="en-US" i="1" dirty="0">
                <a:solidFill>
                  <a:schemeClr val="accent1"/>
                </a:solidFill>
                <a:latin typeface="Poppins" pitchFamily="2" charset="77"/>
                <a:ea typeface="Cambria"/>
                <a:cs typeface="Poppins" pitchFamily="2" charset="77"/>
              </a:rPr>
              <a:t>Discriminator</a:t>
            </a:r>
            <a:r>
              <a:rPr lang="en-US" dirty="0">
                <a:solidFill>
                  <a:schemeClr val="accent1"/>
                </a:solidFill>
                <a:latin typeface="Poppins" pitchFamily="2" charset="77"/>
                <a:ea typeface="Cambria"/>
                <a:cs typeface="Poppins" pitchFamily="2" charset="77"/>
              </a:rPr>
              <a:t>.</a:t>
            </a:r>
          </a:p>
          <a:p>
            <a:endParaRPr lang="en-US" dirty="0">
              <a:solidFill>
                <a:schemeClr val="accent1"/>
              </a:solidFill>
              <a:latin typeface="Poppins" pitchFamily="2" charset="77"/>
              <a:ea typeface="Cambria"/>
              <a:cs typeface="Poppins" pitchFamily="2" charset="77"/>
            </a:endParaRPr>
          </a:p>
          <a:p>
            <a:pPr marL="285750" indent="-285750">
              <a:buFont typeface="Arial"/>
              <a:buChar char="•"/>
            </a:pPr>
            <a:r>
              <a:rPr lang="en-US" dirty="0">
                <a:solidFill>
                  <a:schemeClr val="accent1"/>
                </a:solidFill>
                <a:latin typeface="Poppins" pitchFamily="2" charset="77"/>
                <a:ea typeface="Cambria"/>
                <a:cs typeface="Poppins" pitchFamily="2" charset="77"/>
              </a:rPr>
              <a:t>Generator generates new samples based on the input data.</a:t>
            </a:r>
          </a:p>
          <a:p>
            <a:endParaRPr lang="en-US" dirty="0">
              <a:solidFill>
                <a:schemeClr val="accent1"/>
              </a:solidFill>
              <a:latin typeface="Poppins" pitchFamily="2" charset="77"/>
              <a:ea typeface="Cambria"/>
              <a:cs typeface="Poppins" pitchFamily="2" charset="77"/>
            </a:endParaRPr>
          </a:p>
          <a:p>
            <a:pPr marL="285750" indent="-285750">
              <a:buFont typeface="Arial"/>
              <a:buChar char="•"/>
            </a:pPr>
            <a:r>
              <a:rPr lang="en-US" dirty="0">
                <a:solidFill>
                  <a:schemeClr val="accent1"/>
                </a:solidFill>
                <a:latin typeface="Poppins" pitchFamily="2" charset="77"/>
                <a:ea typeface="Cambria"/>
                <a:cs typeface="Poppins" pitchFamily="2" charset="77"/>
              </a:rPr>
              <a:t>Discriminator classifies the samples as real or fake.</a:t>
            </a:r>
          </a:p>
          <a:p>
            <a:endParaRPr lang="en-US" dirty="0">
              <a:solidFill>
                <a:schemeClr val="accent1"/>
              </a:solidFill>
              <a:latin typeface="Poppins" pitchFamily="2" charset="77"/>
              <a:ea typeface="Cambria"/>
              <a:cs typeface="Poppins" pitchFamily="2" charset="77"/>
            </a:endParaRPr>
          </a:p>
          <a:p>
            <a:pPr marL="285750" indent="-285750">
              <a:buFont typeface="Arial"/>
              <a:buChar char="•"/>
            </a:pPr>
            <a:r>
              <a:rPr lang="en-US" dirty="0">
                <a:solidFill>
                  <a:schemeClr val="accent1"/>
                </a:solidFill>
                <a:latin typeface="Poppins" pitchFamily="2" charset="77"/>
                <a:ea typeface="Cambria"/>
                <a:cs typeface="Poppins" pitchFamily="2" charset="77"/>
              </a:rPr>
              <a:t>Condition, </a:t>
            </a:r>
            <a:r>
              <a:rPr lang="en-US" b="1" i="1" dirty="0">
                <a:solidFill>
                  <a:schemeClr val="accent1"/>
                </a:solidFill>
                <a:latin typeface="Poppins" pitchFamily="2" charset="77"/>
                <a:ea typeface="Cambria"/>
                <a:cs typeface="Poppins" pitchFamily="2" charset="77"/>
              </a:rPr>
              <a:t>c</a:t>
            </a:r>
            <a:r>
              <a:rPr lang="en-US" dirty="0">
                <a:solidFill>
                  <a:schemeClr val="accent1"/>
                </a:solidFill>
                <a:latin typeface="Poppins" pitchFamily="2" charset="77"/>
                <a:ea typeface="Cambria"/>
                <a:cs typeface="Poppins" pitchFamily="2" charset="77"/>
              </a:rPr>
              <a:t>, is such that the Discriminator also sees real sample </a:t>
            </a:r>
            <a:r>
              <a:rPr lang="en-US" i="1" dirty="0">
                <a:solidFill>
                  <a:schemeClr val="accent1"/>
                </a:solidFill>
                <a:latin typeface="Poppins" pitchFamily="2" charset="77"/>
                <a:ea typeface="Cambria"/>
                <a:cs typeface="Poppins" pitchFamily="2" charset="77"/>
              </a:rPr>
              <a:t>images</a:t>
            </a:r>
            <a:r>
              <a:rPr lang="en-US" dirty="0">
                <a:solidFill>
                  <a:schemeClr val="accent1"/>
                </a:solidFill>
                <a:latin typeface="Poppins" pitchFamily="2" charset="77"/>
                <a:ea typeface="Cambria"/>
                <a:cs typeface="Poppins" pitchFamily="2" charset="77"/>
              </a:rPr>
              <a:t> from the input.</a:t>
            </a:r>
          </a:p>
        </p:txBody>
      </p:sp>
      <p:pic>
        <p:nvPicPr>
          <p:cNvPr id="5" name="Picture 4">
            <a:extLst>
              <a:ext uri="{FF2B5EF4-FFF2-40B4-BE49-F238E27FC236}">
                <a16:creationId xmlns:a16="http://schemas.microsoft.com/office/drawing/2014/main" id="{BF79C62A-2106-6CA4-D866-CFD5ADD7344A}"/>
              </a:ext>
            </a:extLst>
          </p:cNvPr>
          <p:cNvPicPr>
            <a:picLocks noChangeAspect="1"/>
          </p:cNvPicPr>
          <p:nvPr/>
        </p:nvPicPr>
        <p:blipFill>
          <a:blip r:embed="rId3"/>
          <a:stretch>
            <a:fillRect/>
          </a:stretch>
        </p:blipFill>
        <p:spPr>
          <a:xfrm>
            <a:off x="1031357" y="1040420"/>
            <a:ext cx="6188149" cy="4632923"/>
          </a:xfrm>
          <a:prstGeom prst="rect">
            <a:avLst/>
          </a:prstGeom>
        </p:spPr>
      </p:pic>
      <p:sp>
        <p:nvSpPr>
          <p:cNvPr id="13" name="TextBox 12">
            <a:extLst>
              <a:ext uri="{FF2B5EF4-FFF2-40B4-BE49-F238E27FC236}">
                <a16:creationId xmlns:a16="http://schemas.microsoft.com/office/drawing/2014/main" id="{7130140E-8FA4-893A-58BC-01631D5E2214}"/>
              </a:ext>
            </a:extLst>
          </p:cNvPr>
          <p:cNvSpPr txBox="1"/>
          <p:nvPr/>
        </p:nvSpPr>
        <p:spPr>
          <a:xfrm>
            <a:off x="4827181" y="5848272"/>
            <a:ext cx="2589031" cy="276999"/>
          </a:xfrm>
          <a:prstGeom prst="rect">
            <a:avLst/>
          </a:prstGeom>
          <a:noFill/>
        </p:spPr>
        <p:txBody>
          <a:bodyPr wrap="square" rtlCol="0">
            <a:spAutoFit/>
          </a:bodyPr>
          <a:lstStyle/>
          <a:p>
            <a:r>
              <a:rPr lang="en-US" sz="1200" i="1" dirty="0">
                <a:solidFill>
                  <a:schemeClr val="accent1"/>
                </a:solidFill>
                <a:latin typeface="Poppins" pitchFamily="2" charset="77"/>
                <a:cs typeface="Poppins" pitchFamily="2" charset="77"/>
              </a:rPr>
              <a:t>Vincent van Gogh: Starry Night </a:t>
            </a:r>
          </a:p>
        </p:txBody>
      </p:sp>
      <p:pic>
        <p:nvPicPr>
          <p:cNvPr id="12" name="Picture 11" descr="A painting of a town in the starry night&#10;&#10;Description automatically generated">
            <a:extLst>
              <a:ext uri="{FF2B5EF4-FFF2-40B4-BE49-F238E27FC236}">
                <a16:creationId xmlns:a16="http://schemas.microsoft.com/office/drawing/2014/main" id="{C28213C5-078E-4D55-891D-36E579178BC7}"/>
              </a:ext>
            </a:extLst>
          </p:cNvPr>
          <p:cNvPicPr>
            <a:picLocks noChangeAspect="1"/>
          </p:cNvPicPr>
          <p:nvPr/>
        </p:nvPicPr>
        <p:blipFill>
          <a:blip r:embed="rId4"/>
          <a:stretch>
            <a:fillRect/>
          </a:stretch>
        </p:blipFill>
        <p:spPr>
          <a:xfrm>
            <a:off x="1345837" y="986337"/>
            <a:ext cx="5873669" cy="4831243"/>
          </a:xfrm>
          <a:prstGeom prst="rect">
            <a:avLst/>
          </a:prstGeom>
        </p:spPr>
      </p:pic>
      <p:sp>
        <p:nvSpPr>
          <p:cNvPr id="6" name="TextBox 5">
            <a:extLst>
              <a:ext uri="{FF2B5EF4-FFF2-40B4-BE49-F238E27FC236}">
                <a16:creationId xmlns:a16="http://schemas.microsoft.com/office/drawing/2014/main" id="{F4EFB122-8D9F-5A64-4E0C-9B226C6039DF}"/>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10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spTree>
    <p:extLst>
      <p:ext uri="{BB962C8B-B14F-4D97-AF65-F5344CB8AC3E}">
        <p14:creationId xmlns:p14="http://schemas.microsoft.com/office/powerpoint/2010/main" val="28534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807D9-B813-FDDC-A5DF-8B0121319C3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1C688D3-2F7C-2605-33E1-8E634654956F}"/>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
        <p:nvSpPr>
          <p:cNvPr id="7" name="Text Placeholder 14">
            <a:extLst>
              <a:ext uri="{FF2B5EF4-FFF2-40B4-BE49-F238E27FC236}">
                <a16:creationId xmlns:a16="http://schemas.microsoft.com/office/drawing/2014/main" id="{00091575-5C05-4E1A-A23A-A27EDDEFB4D5}"/>
              </a:ext>
            </a:extLst>
          </p:cNvPr>
          <p:cNvSpPr txBox="1">
            <a:spLocks/>
          </p:cNvSpPr>
          <p:nvPr/>
        </p:nvSpPr>
        <p:spPr>
          <a:xfrm>
            <a:off x="413915" y="404664"/>
            <a:ext cx="10766703"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rPr>
              <a:t>Generator Model</a:t>
            </a:r>
          </a:p>
        </p:txBody>
      </p:sp>
      <p:sp>
        <p:nvSpPr>
          <p:cNvPr id="2" name="TextBox 1">
            <a:extLst>
              <a:ext uri="{FF2B5EF4-FFF2-40B4-BE49-F238E27FC236}">
                <a16:creationId xmlns:a16="http://schemas.microsoft.com/office/drawing/2014/main" id="{FF431A40-8B12-2380-AF21-4F9FA8B7CB78}"/>
              </a:ext>
            </a:extLst>
          </p:cNvPr>
          <p:cNvSpPr txBox="1"/>
          <p:nvPr/>
        </p:nvSpPr>
        <p:spPr>
          <a:xfrm>
            <a:off x="6836735" y="1242113"/>
            <a:ext cx="523121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800" dirty="0">
                <a:solidFill>
                  <a:schemeClr val="accent1"/>
                </a:solidFill>
                <a:latin typeface="Poppins" pitchFamily="2" charset="77"/>
                <a:ea typeface="Cambria"/>
                <a:cs typeface="Poppins" pitchFamily="2" charset="77"/>
              </a:rPr>
              <a:t>Consists of an Encoder and Decoder section with a U-Net architecture which goes 8 layers deep.</a:t>
            </a:r>
          </a:p>
          <a:p>
            <a:endParaRPr lang="en-US" sz="1800" dirty="0">
              <a:solidFill>
                <a:schemeClr val="accent1"/>
              </a:solidFill>
              <a:latin typeface="Poppins" pitchFamily="2" charset="77"/>
              <a:ea typeface="Cambria"/>
              <a:cs typeface="Poppins" pitchFamily="2" charset="77"/>
            </a:endParaRPr>
          </a:p>
          <a:p>
            <a:pPr marL="285750" indent="-285750">
              <a:buFont typeface="Arial"/>
              <a:buChar char="•"/>
            </a:pPr>
            <a:r>
              <a:rPr lang="en-US" sz="1800" dirty="0">
                <a:solidFill>
                  <a:schemeClr val="accent1"/>
                </a:solidFill>
                <a:latin typeface="Poppins" pitchFamily="2" charset="77"/>
                <a:ea typeface="Cambria"/>
                <a:cs typeface="Poppins" pitchFamily="2" charset="77"/>
              </a:rPr>
              <a:t>Takes a 3-channel (</a:t>
            </a:r>
            <a:r>
              <a:rPr lang="en-US" sz="1800" dirty="0" err="1">
                <a:solidFill>
                  <a:schemeClr val="accent1"/>
                </a:solidFill>
                <a:latin typeface="Poppins" pitchFamily="2" charset="77"/>
                <a:ea typeface="Cambria"/>
                <a:cs typeface="Poppins" pitchFamily="2" charset="77"/>
              </a:rPr>
              <a:t>colour</a:t>
            </a:r>
            <a:r>
              <a:rPr lang="en-US" sz="1800" dirty="0">
                <a:solidFill>
                  <a:schemeClr val="accent1"/>
                </a:solidFill>
                <a:latin typeface="Poppins" pitchFamily="2" charset="77"/>
                <a:ea typeface="Cambria"/>
                <a:cs typeface="Poppins" pitchFamily="2" charset="77"/>
              </a:rPr>
              <a:t>) input in the form of </a:t>
            </a:r>
            <a:r>
              <a:rPr lang="en-US" sz="1800" i="1" dirty="0">
                <a:solidFill>
                  <a:schemeClr val="accent1"/>
                </a:solidFill>
                <a:latin typeface="Poppins" pitchFamily="2" charset="77"/>
                <a:ea typeface="Cambria"/>
                <a:cs typeface="Poppins" pitchFamily="2" charset="77"/>
              </a:rPr>
              <a:t>VIS band</a:t>
            </a:r>
            <a:r>
              <a:rPr lang="en-US" sz="1800" dirty="0">
                <a:solidFill>
                  <a:schemeClr val="accent1"/>
                </a:solidFill>
                <a:latin typeface="Poppins" pitchFamily="2" charset="77"/>
                <a:ea typeface="Cambria"/>
                <a:cs typeface="Poppins" pitchFamily="2" charset="77"/>
              </a:rPr>
              <a:t> and </a:t>
            </a:r>
            <a:r>
              <a:rPr lang="en-US" sz="1800" i="1" dirty="0">
                <a:solidFill>
                  <a:schemeClr val="accent1"/>
                </a:solidFill>
                <a:latin typeface="Poppins" pitchFamily="2" charset="77"/>
                <a:ea typeface="Cambria"/>
                <a:cs typeface="Poppins" pitchFamily="2" charset="77"/>
              </a:rPr>
              <a:t>NISP-J </a:t>
            </a:r>
            <a:r>
              <a:rPr lang="en-US" sz="1800" dirty="0">
                <a:solidFill>
                  <a:schemeClr val="accent1"/>
                </a:solidFill>
                <a:latin typeface="Poppins" pitchFamily="2" charset="77"/>
                <a:ea typeface="Cambria"/>
                <a:cs typeface="Poppins" pitchFamily="2" charset="77"/>
              </a:rPr>
              <a:t>and </a:t>
            </a:r>
            <a:r>
              <a:rPr lang="en-US" sz="1800" i="1" dirty="0">
                <a:solidFill>
                  <a:schemeClr val="accent1"/>
                </a:solidFill>
                <a:latin typeface="Poppins" pitchFamily="2" charset="77"/>
                <a:ea typeface="Cambria"/>
                <a:cs typeface="Poppins" pitchFamily="2" charset="77"/>
              </a:rPr>
              <a:t>NISP-Y band</a:t>
            </a:r>
            <a:r>
              <a:rPr lang="en-US" sz="1800" dirty="0">
                <a:solidFill>
                  <a:schemeClr val="accent1"/>
                </a:solidFill>
                <a:latin typeface="Poppins" pitchFamily="2" charset="77"/>
                <a:ea typeface="Cambria"/>
                <a:cs typeface="Poppins" pitchFamily="2" charset="77"/>
              </a:rPr>
              <a:t> cutouts for training and validation. Tested on the test set containing 500 simulated gravitational lenses.</a:t>
            </a:r>
          </a:p>
          <a:p>
            <a:endParaRPr lang="en-US" sz="1800" dirty="0">
              <a:solidFill>
                <a:schemeClr val="accent1"/>
              </a:solidFill>
              <a:latin typeface="Poppins" pitchFamily="2" charset="77"/>
              <a:ea typeface="Cambria"/>
              <a:cs typeface="Poppins" pitchFamily="2" charset="77"/>
            </a:endParaRPr>
          </a:p>
          <a:p>
            <a:pPr marL="285750" indent="-285750">
              <a:buFont typeface="Arial"/>
              <a:buChar char="•"/>
            </a:pPr>
            <a:r>
              <a:rPr lang="en-US" sz="1800" dirty="0">
                <a:solidFill>
                  <a:schemeClr val="accent1"/>
                </a:solidFill>
                <a:latin typeface="Poppins" pitchFamily="2" charset="77"/>
                <a:ea typeface="Cambria"/>
                <a:cs typeface="Poppins" pitchFamily="2" charset="77"/>
              </a:rPr>
              <a:t>Generator fools the Discriminator by generating </a:t>
            </a:r>
            <a:r>
              <a:rPr lang="en-US" sz="1800" i="1" dirty="0">
                <a:solidFill>
                  <a:schemeClr val="accent1"/>
                </a:solidFill>
                <a:latin typeface="Poppins" pitchFamily="2" charset="77"/>
                <a:ea typeface="Cambria"/>
                <a:cs typeface="Poppins" pitchFamily="2" charset="77"/>
              </a:rPr>
              <a:t>NISP-H band </a:t>
            </a:r>
            <a:r>
              <a:rPr lang="en-US" sz="1800" dirty="0">
                <a:solidFill>
                  <a:schemeClr val="accent1"/>
                </a:solidFill>
                <a:latin typeface="Poppins" pitchFamily="2" charset="77"/>
                <a:ea typeface="Cambria"/>
                <a:cs typeface="Poppins" pitchFamily="2" charset="77"/>
              </a:rPr>
              <a:t>data of the cutouts indistinguishable from the </a:t>
            </a:r>
            <a:r>
              <a:rPr lang="en-US" sz="1800" i="1" dirty="0">
                <a:solidFill>
                  <a:schemeClr val="accent1"/>
                </a:solidFill>
                <a:latin typeface="Poppins" pitchFamily="2" charset="77"/>
                <a:ea typeface="Cambria"/>
                <a:cs typeface="Poppins" pitchFamily="2" charset="77"/>
              </a:rPr>
              <a:t>real</a:t>
            </a:r>
            <a:r>
              <a:rPr lang="en-US" sz="1800" dirty="0">
                <a:solidFill>
                  <a:schemeClr val="accent1"/>
                </a:solidFill>
                <a:latin typeface="Poppins" pitchFamily="2" charset="77"/>
                <a:ea typeface="Cambria"/>
                <a:cs typeface="Poppins" pitchFamily="2" charset="77"/>
              </a:rPr>
              <a:t> data. </a:t>
            </a:r>
          </a:p>
          <a:p>
            <a:pPr marL="285750" indent="-285750">
              <a:buFont typeface="Arial"/>
              <a:buChar char="•"/>
            </a:pPr>
            <a:endParaRPr lang="en-US" dirty="0">
              <a:ea typeface="Cambria"/>
              <a:cs typeface="Calibri" panose="020F0502020204030204"/>
            </a:endParaRPr>
          </a:p>
        </p:txBody>
      </p:sp>
      <p:pic>
        <p:nvPicPr>
          <p:cNvPr id="9" name="Picture 4">
            <a:extLst>
              <a:ext uri="{FF2B5EF4-FFF2-40B4-BE49-F238E27FC236}">
                <a16:creationId xmlns:a16="http://schemas.microsoft.com/office/drawing/2014/main" id="{1CB05F60-5AD7-908D-0130-A635390F2128}"/>
              </a:ext>
            </a:extLst>
          </p:cNvPr>
          <p:cNvPicPr>
            <a:picLocks noChangeAspect="1"/>
          </p:cNvPicPr>
          <p:nvPr/>
        </p:nvPicPr>
        <p:blipFill rotWithShape="1">
          <a:blip r:embed="rId3"/>
          <a:srcRect b="4251"/>
          <a:stretch/>
        </p:blipFill>
        <p:spPr>
          <a:xfrm>
            <a:off x="124046" y="1623321"/>
            <a:ext cx="6459114" cy="3076270"/>
          </a:xfrm>
          <a:prstGeom prst="rect">
            <a:avLst/>
          </a:prstGeom>
        </p:spPr>
      </p:pic>
      <p:sp>
        <p:nvSpPr>
          <p:cNvPr id="11" name="TextBox 10">
            <a:extLst>
              <a:ext uri="{FF2B5EF4-FFF2-40B4-BE49-F238E27FC236}">
                <a16:creationId xmlns:a16="http://schemas.microsoft.com/office/drawing/2014/main" id="{18B7B0B4-0CFD-5F10-4245-123A915258EB}"/>
              </a:ext>
            </a:extLst>
          </p:cNvPr>
          <p:cNvSpPr txBox="1"/>
          <p:nvPr/>
        </p:nvSpPr>
        <p:spPr>
          <a:xfrm>
            <a:off x="4623855" y="4748829"/>
            <a:ext cx="2158409" cy="276999"/>
          </a:xfrm>
          <a:prstGeom prst="rect">
            <a:avLst/>
          </a:prstGeom>
          <a:noFill/>
        </p:spPr>
        <p:txBody>
          <a:bodyPr wrap="square" rtlCol="0">
            <a:spAutoFit/>
          </a:bodyPr>
          <a:lstStyle/>
          <a:p>
            <a:r>
              <a:rPr lang="en-US" sz="1200" i="1" dirty="0" err="1">
                <a:solidFill>
                  <a:schemeClr val="accent1"/>
                </a:solidFill>
                <a:latin typeface="Poppins" pitchFamily="2" charset="77"/>
                <a:cs typeface="Poppins" pitchFamily="2" charset="77"/>
              </a:rPr>
              <a:t>Ronneberger</a:t>
            </a:r>
            <a:r>
              <a:rPr lang="en-US" sz="1200" i="1" dirty="0">
                <a:solidFill>
                  <a:schemeClr val="accent1"/>
                </a:solidFill>
                <a:latin typeface="Poppins" pitchFamily="2" charset="77"/>
                <a:cs typeface="Poppins" pitchFamily="2" charset="77"/>
              </a:rPr>
              <a:t> et al (2015)</a:t>
            </a:r>
          </a:p>
        </p:txBody>
      </p:sp>
      <p:sp>
        <p:nvSpPr>
          <p:cNvPr id="5" name="TextBox 4">
            <a:extLst>
              <a:ext uri="{FF2B5EF4-FFF2-40B4-BE49-F238E27FC236}">
                <a16:creationId xmlns:a16="http://schemas.microsoft.com/office/drawing/2014/main" id="{00A3FEED-89C2-2F8E-1690-C5A0BA0BF536}"/>
              </a:ext>
            </a:extLst>
          </p:cNvPr>
          <p:cNvSpPr txBox="1"/>
          <p:nvPr/>
        </p:nvSpPr>
        <p:spPr>
          <a:xfrm>
            <a:off x="-636104" y="6531672"/>
            <a:ext cx="12192000" cy="553998"/>
          </a:xfrm>
          <a:prstGeom prst="rect">
            <a:avLst/>
          </a:prstGeom>
          <a:noFill/>
        </p:spPr>
        <p:txBody>
          <a:bodyPr wrap="square" rtlCol="0">
            <a:spAutoFit/>
          </a:bodyPr>
          <a:lstStyle/>
          <a:p>
            <a:pPr algn="r"/>
            <a:r>
              <a:rPr lang="en-US" sz="1200" i="1" dirty="0">
                <a:solidFill>
                  <a:schemeClr val="accent1"/>
                </a:solidFill>
                <a:latin typeface="Poppins" pitchFamily="2" charset="77"/>
                <a:cs typeface="Poppins" pitchFamily="2" charset="77"/>
              </a:rPr>
              <a:t>  Slide 11                                                                                           17</a:t>
            </a:r>
            <a:r>
              <a:rPr lang="en-US" sz="1200" i="1" baseline="30000" dirty="0">
                <a:solidFill>
                  <a:schemeClr val="accent1"/>
                </a:solidFill>
                <a:latin typeface="Poppins" pitchFamily="2" charset="77"/>
                <a:cs typeface="Poppins" pitchFamily="2" charset="77"/>
              </a:rPr>
              <a:t>th</a:t>
            </a:r>
            <a:r>
              <a:rPr lang="en-US" sz="1200" i="1" dirty="0">
                <a:solidFill>
                  <a:schemeClr val="accent1"/>
                </a:solidFill>
                <a:latin typeface="Poppins" pitchFamily="2" charset="77"/>
                <a:cs typeface="Poppins" pitchFamily="2" charset="77"/>
              </a:rPr>
              <a:t> Marcel Grossmann Meeting         </a:t>
            </a:r>
            <a:r>
              <a:rPr lang="en-US" sz="1200" dirty="0">
                <a:solidFill>
                  <a:schemeClr val="accent1"/>
                </a:solidFill>
                <a:latin typeface="Poppins" pitchFamily="2" charset="77"/>
                <a:cs typeface="Poppins" pitchFamily="2" charset="77"/>
              </a:rPr>
              <a:t>https://github.com/RubyPC/cGAN_Lens_Finding/</a:t>
            </a:r>
          </a:p>
          <a:p>
            <a:pPr algn="ctr"/>
            <a:endParaRPr lang="en-US" dirty="0"/>
          </a:p>
        </p:txBody>
      </p:sp>
    </p:spTree>
    <p:extLst>
      <p:ext uri="{BB962C8B-B14F-4D97-AF65-F5344CB8AC3E}">
        <p14:creationId xmlns:p14="http://schemas.microsoft.com/office/powerpoint/2010/main" val="3370194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11620</TotalTime>
  <Words>4013</Words>
  <Application>Microsoft Macintosh PowerPoint</Application>
  <PresentationFormat>Widescreen</PresentationFormat>
  <Paragraphs>178</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Aptos Display</vt:lpstr>
      <vt:lpstr>Arial</vt:lpstr>
      <vt:lpstr>Cambria</vt:lpstr>
      <vt:lpstr>Cambria Math</vt:lpstr>
      <vt:lpstr>Poppins</vt:lpstr>
      <vt:lpstr>Poppins SemiBold</vt:lpstr>
      <vt:lpstr>Office Theme</vt:lpstr>
      <vt:lpstr>PowerPoint Presentation</vt:lpstr>
      <vt:lpstr>Slide Title 9</vt:lpstr>
      <vt:lpstr>Slide Title 9</vt:lpstr>
      <vt:lpstr>Slide Title 9</vt:lpstr>
      <vt:lpstr>Slide Title 9</vt:lpstr>
      <vt:lpstr>Slide Title 9</vt:lpstr>
      <vt:lpstr>Slide Title 9</vt:lpstr>
      <vt:lpstr>Slide Title 9</vt:lpstr>
      <vt:lpstr>Slide Title 9</vt:lpstr>
      <vt:lpstr>Slide Title 9</vt:lpstr>
      <vt:lpstr>Slide Title 9</vt:lpstr>
      <vt:lpstr>Slide Title 9</vt:lpstr>
      <vt:lpstr>Slide Title 9</vt:lpstr>
      <vt:lpstr>Slide Title 9</vt:lpstr>
      <vt:lpstr>Slide Title 30</vt:lpstr>
      <vt:lpstr>Slide Title 9</vt:lpstr>
      <vt:lpstr>Slide Title 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Ruby.Pearce-Casey</dc:creator>
  <cp:lastModifiedBy>Ruby.Pearce-Casey</cp:lastModifiedBy>
  <cp:revision>13</cp:revision>
  <dcterms:created xsi:type="dcterms:W3CDTF">2024-06-18T09:21:41Z</dcterms:created>
  <dcterms:modified xsi:type="dcterms:W3CDTF">2024-06-26T11:02:16Z</dcterms:modified>
</cp:coreProperties>
</file>