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3.jpeg" ContentType="image/jpeg"/>
  <Override PartName="/ppt/media/image15.png" ContentType="image/png"/>
  <Override PartName="/ppt/media/image2.png" ContentType="image/png"/>
  <Override PartName="/ppt/media/image5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88825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120" y="406044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016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820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692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12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820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692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120" y="301680"/>
            <a:ext cx="1096956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016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120" y="406044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23016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31820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02692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12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31820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02692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120" y="301680"/>
            <a:ext cx="1096956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016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120" y="406044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23016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31820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026920" y="176940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12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431820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8026920" y="4060440"/>
            <a:ext cx="3531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120" y="301680"/>
            <a:ext cx="1096956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0160" y="406044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1769400"/>
            <a:ext cx="535284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120" y="4060440"/>
            <a:ext cx="109695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60" y="4317840"/>
            <a:ext cx="591120" cy="10656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</a:t>
            </a:r>
            <a:r>
              <a:rPr b="0" lang="en-US" sz="4400" spc="-1" strike="noStrike">
                <a:latin typeface="Arial"/>
              </a:rPr>
              <a:t>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</a:t>
            </a:r>
            <a:r>
              <a:rPr b="0" lang="en-US" sz="4400" spc="-1" strike="noStrike">
                <a:latin typeface="Arial"/>
              </a:rPr>
              <a:t>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360" y="285480"/>
            <a:ext cx="591120" cy="10656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609120" y="301680"/>
            <a:ext cx="109695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</a:t>
            </a:r>
            <a:r>
              <a:rPr b="0" lang="en-US" sz="4400" spc="-1" strike="noStrike">
                <a:latin typeface="Arial"/>
              </a:rPr>
              <a:t>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120" y="1769400"/>
            <a:ext cx="1096956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51520" y="470880"/>
            <a:ext cx="11037600" cy="415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IN" sz="5000" spc="-1" strike="noStrike" u="sng">
                <a:solidFill>
                  <a:srgbClr val="069a2e"/>
                </a:solidFill>
                <a:uFillTx/>
                <a:latin typeface="Manjari Bold"/>
                <a:ea typeface="DejaVu Sans"/>
              </a:rPr>
              <a:t>GRB Redshift Classifier Using Supervised Machine Learning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32480" y="6119280"/>
            <a:ext cx="11909160" cy="8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IN" sz="2400" spc="-1" strike="noStrike">
                <a:solidFill>
                  <a:srgbClr val="000000"/>
                </a:solidFill>
                <a:latin typeface="Manjari Thin"/>
                <a:ea typeface="DejaVu Sans"/>
              </a:rPr>
              <a:t>Maria Giovanna Dainotti</a:t>
            </a:r>
            <a:r>
              <a:rPr b="0" lang="en-IN" sz="2400" spc="-1" strike="noStrike">
                <a:solidFill>
                  <a:srgbClr val="000000"/>
                </a:solidFill>
                <a:latin typeface="Manjari Thin"/>
                <a:ea typeface="DejaVu Sans"/>
              </a:rPr>
              <a:t>, </a:t>
            </a:r>
            <a:r>
              <a:rPr b="1" lang="en-IN" sz="2400" spc="-1" strike="noStrike">
                <a:solidFill>
                  <a:srgbClr val="000000"/>
                </a:solidFill>
                <a:latin typeface="Manjari Thin"/>
                <a:ea typeface="DejaVu Sans"/>
              </a:rPr>
              <a:t>Shubham Bhardwaj</a:t>
            </a:r>
            <a:r>
              <a:rPr b="0" lang="en-IN" sz="2400" spc="-1" strike="noStrike">
                <a:solidFill>
                  <a:srgbClr val="000000"/>
                </a:solidFill>
                <a:latin typeface="Manjari Thin"/>
                <a:ea typeface="DejaVu Sans"/>
              </a:rPr>
              <a:t>,</a:t>
            </a:r>
            <a:r>
              <a:rPr b="1" lang="en-IN" sz="2400" spc="-1" strike="noStrike">
                <a:solidFill>
                  <a:srgbClr val="000000"/>
                </a:solidFill>
                <a:latin typeface="Manjari Thin"/>
                <a:ea typeface="DejaVu Sans"/>
              </a:rPr>
              <a:t> </a:t>
            </a:r>
            <a:r>
              <a:rPr b="0" lang="en-IN" sz="2400" spc="-1" strike="noStrike">
                <a:solidFill>
                  <a:srgbClr val="000000"/>
                </a:solidFill>
                <a:latin typeface="Manjari Thin"/>
                <a:ea typeface="DejaVu Sans"/>
              </a:rPr>
              <a:t>Christopher Cook, Joshua Ange, Nishan Lamichhane, Malgorzata Bogdan, and Agnieszka Pollo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214640" y="7040520"/>
            <a:ext cx="20124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4"/>
          <p:cNvSpPr/>
          <p:nvPr/>
        </p:nvSpPr>
        <p:spPr>
          <a:xfrm>
            <a:off x="11715480" y="7178400"/>
            <a:ext cx="32976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137F2FFB-67BB-4F0D-93CC-7F3EB4A29F5A}" type="slidenum">
              <a:rPr b="0" lang="en-US" sz="16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4132800" y="7187400"/>
            <a:ext cx="352908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4739760" y="4226760"/>
            <a:ext cx="2587320" cy="70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2200" spc="-1" strike="noStrike">
                <a:solidFill>
                  <a:srgbClr val="ff8000"/>
                </a:solidFill>
                <a:latin typeface="Manjari Thin"/>
                <a:ea typeface="Manjari Thin"/>
              </a:rPr>
              <a:t>Shubham Bhardwaj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22" name="CustomShape 7"/>
          <p:cNvSpPr/>
          <p:nvPr/>
        </p:nvSpPr>
        <p:spPr>
          <a:xfrm>
            <a:off x="2738160" y="4777920"/>
            <a:ext cx="832500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2200" spc="-1" strike="noStrike">
                <a:solidFill>
                  <a:srgbClr val="ff8000"/>
                </a:solidFill>
                <a:latin typeface="Manjari Thin"/>
                <a:ea typeface="Manjari Thin"/>
              </a:rPr>
              <a:t>Graduate University for Advanced Studies, SOKENDAI, Japan</a:t>
            </a:r>
            <a:endParaRPr b="0" lang="en-US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2200" spc="-1" strike="noStrike">
                <a:solidFill>
                  <a:srgbClr val="ff8000"/>
                </a:solidFill>
                <a:latin typeface="Manjari Thin"/>
                <a:ea typeface="Manjari Thin"/>
              </a:rPr>
              <a:t>National Astronomical Observatory of Japan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23" name="CustomShape 8"/>
          <p:cNvSpPr/>
          <p:nvPr/>
        </p:nvSpPr>
        <p:spPr>
          <a:xfrm>
            <a:off x="784440" y="4218120"/>
            <a:ext cx="10786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4200" y="31320"/>
            <a:ext cx="2648520" cy="82332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rcRect l="26324" t="23661" r="26466" b="24573"/>
          <a:stretch/>
        </p:blipFill>
        <p:spPr>
          <a:xfrm>
            <a:off x="9681120" y="45720"/>
            <a:ext cx="2465280" cy="910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742320" y="434160"/>
            <a:ext cx="711756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MICE Imputation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92F57D28-EE46-433E-96AF-B319D15522E3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3. Data Sample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2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8280" y="1424160"/>
            <a:ext cx="659808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1" lang="en-US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Multivariate imputation by chained equations (MICE)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8280" y="3785040"/>
            <a:ext cx="4144680" cy="28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sample contains missing data as well.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aim is to impute these missing data.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To increase the data sample.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8280" y="6738480"/>
            <a:ext cx="547740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Pink boxes indicate the missing data.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3536280" y="3199680"/>
            <a:ext cx="287244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Gibson et al. (2020)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28" name="CustomShape 10"/>
          <p:cNvSpPr/>
          <p:nvPr/>
        </p:nvSpPr>
        <p:spPr>
          <a:xfrm>
            <a:off x="8022960" y="7043040"/>
            <a:ext cx="342576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Dainotti et al. (in prep.)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29" name="" descr=""/>
          <p:cNvPicPr/>
          <p:nvPr/>
        </p:nvPicPr>
        <p:blipFill>
          <a:blip r:embed="rId1"/>
          <a:srcRect l="2589" t="0" r="5521" b="3478"/>
          <a:stretch/>
        </p:blipFill>
        <p:spPr>
          <a:xfrm>
            <a:off x="6751440" y="1371600"/>
            <a:ext cx="5400720" cy="5706360"/>
          </a:xfrm>
          <a:prstGeom prst="rect">
            <a:avLst/>
          </a:prstGeom>
          <a:ln>
            <a:noFill/>
          </a:ln>
        </p:spPr>
      </p:pic>
      <p:sp>
        <p:nvSpPr>
          <p:cNvPr id="230" name="CustomShape 11"/>
          <p:cNvSpPr/>
          <p:nvPr/>
        </p:nvSpPr>
        <p:spPr>
          <a:xfrm>
            <a:off x="4569840" y="4138560"/>
            <a:ext cx="22528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Figure 1.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The distribution of missing data in our sample.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9" dur="indefinite" restart="never" nodeType="tmRoot">
          <p:childTnLst>
            <p:seq>
              <p:cTn id="260" dur="indefinite" nodeType="mainSeq">
                <p:childTnLst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742320" y="434160"/>
            <a:ext cx="711756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MICE Imputation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AF576386-D7C6-42AC-9936-0985D51876A9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3. Data Sample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4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6" name="CustomShape 6"/>
          <p:cNvSpPr/>
          <p:nvPr/>
        </p:nvSpPr>
        <p:spPr>
          <a:xfrm>
            <a:off x="152280" y="4073040"/>
            <a:ext cx="5150160" cy="278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performed the Kolmogorov-Smirnov (KS) test.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p-value = 1: shows that the imputed values originate from the same parent population as the observed feature values.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37" name="CustomShape 7"/>
          <p:cNvSpPr/>
          <p:nvPr/>
        </p:nvSpPr>
        <p:spPr>
          <a:xfrm>
            <a:off x="8022960" y="7043040"/>
            <a:ext cx="342576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Dainotti et al. (in prep.)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rcRect l="2319" t="3420" r="4111" b="2272"/>
          <a:stretch/>
        </p:blipFill>
        <p:spPr>
          <a:xfrm>
            <a:off x="5486400" y="1368720"/>
            <a:ext cx="6618600" cy="5579640"/>
          </a:xfrm>
          <a:prstGeom prst="rect">
            <a:avLst/>
          </a:prstGeom>
          <a:ln>
            <a:noFill/>
          </a:ln>
        </p:spPr>
      </p:pic>
      <p:sp>
        <p:nvSpPr>
          <p:cNvPr id="239" name="CustomShape 8"/>
          <p:cNvSpPr/>
          <p:nvPr/>
        </p:nvSpPr>
        <p:spPr>
          <a:xfrm>
            <a:off x="219600" y="1701000"/>
            <a:ext cx="5226840" cy="177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Figure 2.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Histogram of Alpha distribution with MICE imputed data shown in magenta and the original data in blue.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742320" y="434160"/>
            <a:ext cx="535896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Outlier Removal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F35C2660-1B7B-49A9-B1ED-D938049E359E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3. Data Sample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3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5" name="CustomShape 6"/>
          <p:cNvSpPr/>
          <p:nvPr/>
        </p:nvSpPr>
        <p:spPr>
          <a:xfrm>
            <a:off x="160560" y="1229040"/>
            <a:ext cx="3163320" cy="91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1" lang="en-US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M-estimator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6" name="CustomShape 7"/>
          <p:cNvSpPr/>
          <p:nvPr/>
        </p:nvSpPr>
        <p:spPr>
          <a:xfrm>
            <a:off x="4390920" y="1294200"/>
            <a:ext cx="7287480" cy="11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 robust regression method, often used to alter data having outliers.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7" name="CustomShape 8"/>
          <p:cNvSpPr/>
          <p:nvPr/>
        </p:nvSpPr>
        <p:spPr>
          <a:xfrm>
            <a:off x="4475880" y="3596760"/>
            <a:ext cx="7386480" cy="62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Which reduces the influence of the outlier on the data.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8" name="Line 9"/>
          <p:cNvSpPr/>
          <p:nvPr/>
        </p:nvSpPr>
        <p:spPr>
          <a:xfrm>
            <a:off x="3330360" y="1696320"/>
            <a:ext cx="1065600" cy="720"/>
          </a:xfrm>
          <a:prstGeom prst="line">
            <a:avLst/>
          </a:prstGeom>
          <a:ln w="2916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10"/>
          <p:cNvSpPr/>
          <p:nvPr/>
        </p:nvSpPr>
        <p:spPr>
          <a:xfrm>
            <a:off x="4390920" y="2167560"/>
            <a:ext cx="7448040" cy="11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It tries to minimize the residuals with a function different from the ordinary least square method.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50" name="Line 11"/>
          <p:cNvSpPr/>
          <p:nvPr/>
        </p:nvSpPr>
        <p:spPr>
          <a:xfrm>
            <a:off x="3323160" y="1776240"/>
            <a:ext cx="1015200" cy="741960"/>
          </a:xfrm>
          <a:prstGeom prst="line">
            <a:avLst/>
          </a:prstGeom>
          <a:ln w="2916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12"/>
          <p:cNvSpPr/>
          <p:nvPr/>
        </p:nvSpPr>
        <p:spPr>
          <a:xfrm flipH="1">
            <a:off x="7779240" y="3133440"/>
            <a:ext cx="360" cy="605160"/>
          </a:xfrm>
          <a:prstGeom prst="line">
            <a:avLst/>
          </a:prstGeom>
          <a:ln w="2916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3"/>
          <p:cNvSpPr/>
          <p:nvPr/>
        </p:nvSpPr>
        <p:spPr>
          <a:xfrm>
            <a:off x="371880" y="4231800"/>
            <a:ext cx="11318040" cy="112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removed 5 GRBs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as outliers using the Robust Linear Model (RLM) with M-estimator by selecting a cutoff weight of 0.5.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53" name="CustomShape 14"/>
          <p:cNvSpPr/>
          <p:nvPr/>
        </p:nvSpPr>
        <p:spPr>
          <a:xfrm>
            <a:off x="1771560" y="5567040"/>
            <a:ext cx="3904920" cy="654840"/>
          </a:xfrm>
          <a:prstGeom prst="rect">
            <a:avLst/>
          </a:prstGeom>
          <a:noFill/>
          <a:ln w="5724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Final dataset = 246 GRBs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54" name="Line 15"/>
          <p:cNvSpPr/>
          <p:nvPr/>
        </p:nvSpPr>
        <p:spPr>
          <a:xfrm>
            <a:off x="5794560" y="6164640"/>
            <a:ext cx="1366200" cy="301680"/>
          </a:xfrm>
          <a:prstGeom prst="line">
            <a:avLst/>
          </a:prstGeom>
          <a:ln w="2916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Line 16"/>
          <p:cNvSpPr/>
          <p:nvPr/>
        </p:nvSpPr>
        <p:spPr>
          <a:xfrm flipV="1">
            <a:off x="5787360" y="5416920"/>
            <a:ext cx="1366200" cy="302040"/>
          </a:xfrm>
          <a:prstGeom prst="line">
            <a:avLst/>
          </a:prstGeom>
          <a:ln w="2916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17"/>
          <p:cNvSpPr/>
          <p:nvPr/>
        </p:nvSpPr>
        <p:spPr>
          <a:xfrm>
            <a:off x="7243560" y="5050800"/>
            <a:ext cx="3539880" cy="654840"/>
          </a:xfrm>
          <a:prstGeom prst="rect">
            <a:avLst/>
          </a:prstGeom>
          <a:noFill/>
          <a:ln w="5724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Training dataset (80%)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57" name="CustomShape 18"/>
          <p:cNvSpPr/>
          <p:nvPr/>
        </p:nvSpPr>
        <p:spPr>
          <a:xfrm>
            <a:off x="7279560" y="6122520"/>
            <a:ext cx="2895480" cy="654840"/>
          </a:xfrm>
          <a:prstGeom prst="rect">
            <a:avLst/>
          </a:prstGeom>
          <a:noFill/>
          <a:ln w="5724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Test dataset (20%)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1"/>
          <a:srcRect l="24472" t="63594" r="8008" b="19038"/>
          <a:stretch/>
        </p:blipFill>
        <p:spPr>
          <a:xfrm>
            <a:off x="45360" y="2954880"/>
            <a:ext cx="10825920" cy="1911240"/>
          </a:xfrm>
          <a:prstGeom prst="rect">
            <a:avLst/>
          </a:prstGeom>
          <a:ln>
            <a:noFill/>
          </a:ln>
        </p:spPr>
      </p:pic>
      <p:sp>
        <p:nvSpPr>
          <p:cNvPr id="259" name="CustomShape 19"/>
          <p:cNvSpPr/>
          <p:nvPr/>
        </p:nvSpPr>
        <p:spPr>
          <a:xfrm>
            <a:off x="8731440" y="3089520"/>
            <a:ext cx="3291120" cy="5860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Dainotti et al. (2024a)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B1980AB2-B31F-4239-809E-4A5551871F16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3. Data Sample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75600" y="1413000"/>
            <a:ext cx="4606200" cy="30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Figure 3.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Scatter matrix plot of the data after the cleaning of the sample, variable transformation, MICE imputation, and M-estimator. Non-outliers are shown in red, while outliers in cyan.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167120" y="6415200"/>
            <a:ext cx="335016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Dainotti et al. (in prep.)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4846320" y="15480"/>
            <a:ext cx="7283160" cy="7115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42320" y="434160"/>
            <a:ext cx="594396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Feature Selection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F4AD1C79-1D1C-4D7B-AC3A-2367C95A5069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541800" y="-14040"/>
            <a:ext cx="2380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4. Methodology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9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1" name="CustomShape 6"/>
          <p:cNvSpPr/>
          <p:nvPr/>
        </p:nvSpPr>
        <p:spPr>
          <a:xfrm>
            <a:off x="780120" y="1770480"/>
            <a:ext cx="10898280" cy="44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data has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observed properties.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 ML technique used to select optimal features best suited for estimating the response variable (here, to classify GRB 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Least Absolute Shrinkage and Selection Operator (LASSO)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is one of the methods we used for this purpose.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LASSO assigns weights to the variables, determining how effective the variable is in 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prediction.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These weights can be 0 based on a tuning parameter, λ.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9" dur="indefinite" restart="never" nodeType="tmRoot">
          <p:childTnLst>
            <p:seq>
              <p:cTn id="360" dur="indefinite" nodeType="mainSeq">
                <p:childTnLst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742320" y="434160"/>
            <a:ext cx="594396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Feature Selection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6C309793-A9EC-4288-97B5-18733118E711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541800" y="-14040"/>
            <a:ext cx="2380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4. Methodology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5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" name="CustomShape 6"/>
          <p:cNvSpPr/>
          <p:nvPr/>
        </p:nvSpPr>
        <p:spPr>
          <a:xfrm>
            <a:off x="182880" y="1452960"/>
            <a:ext cx="4931280" cy="366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LASSO is performed 100 times for consistency.</a:t>
            </a:r>
            <a:endParaRPr b="0" lang="en-US" sz="26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Using LASSO, we picked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 features (log(T</a:t>
            </a:r>
            <a:r>
              <a:rPr b="1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90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), log(PeakFlux),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Photon Index,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log(NH), log(F</a:t>
            </a:r>
            <a:r>
              <a:rPr b="1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), log(T</a:t>
            </a:r>
            <a:r>
              <a:rPr b="1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and Alpha)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having LASSO weights &gt; 0.02.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78" name="CustomShape 7"/>
          <p:cNvSpPr/>
          <p:nvPr/>
        </p:nvSpPr>
        <p:spPr>
          <a:xfrm>
            <a:off x="7955280" y="6931440"/>
            <a:ext cx="351000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Dainotti et al. (in prep.)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79" name="CustomShape 8"/>
          <p:cNvSpPr/>
          <p:nvPr/>
        </p:nvSpPr>
        <p:spPr>
          <a:xfrm>
            <a:off x="60120" y="5798520"/>
            <a:ext cx="5425200" cy="142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Figure 4.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LASSO feature selection. The bars show the weights assigned by LASSO.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rcRect l="3370" t="3420" r="14626" b="6355"/>
          <a:stretch/>
        </p:blipFill>
        <p:spPr>
          <a:xfrm>
            <a:off x="5669280" y="1463040"/>
            <a:ext cx="6399360" cy="546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1" dur="indefinite" restart="never" nodeType="tmRoot">
          <p:childTnLst>
            <p:seq>
              <p:cTn id="382" dur="indefinite" nodeType="mainSeq">
                <p:childTnLst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742320" y="434160"/>
            <a:ext cx="867348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ML with SuperLearner (SL)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D2621B94-019B-4425-A106-169869E1B814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541800" y="-14040"/>
            <a:ext cx="2380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4. Methodology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4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6" name="CustomShape 6"/>
          <p:cNvSpPr/>
          <p:nvPr/>
        </p:nvSpPr>
        <p:spPr>
          <a:xfrm>
            <a:off x="744120" y="1333800"/>
            <a:ext cx="10898280" cy="56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 ML algorithm that works on an </a:t>
            </a:r>
            <a:r>
              <a:rPr b="1" lang="en-US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ensemble learning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method.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Ensemble learning: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an ML technique that combines multiple algorithms into a single one so that shortcomings of one ML algorithm may be overcome by another.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SL assigns the weights to each model to tell the importance of the individual model.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utkal"/>
              </a:rPr>
              <a:t>Σ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utkal"/>
              </a:rPr>
              <a:t>i=0 </a:t>
            </a:r>
            <a:r>
              <a:rPr b="0" lang="en-US" sz="2600" spc="-1" strike="noStrike" baseline="33000">
                <a:solidFill>
                  <a:srgbClr val="000000"/>
                </a:solidFill>
                <a:latin typeface="Times new roman"/>
                <a:ea typeface="utkal"/>
              </a:rPr>
              <a:t>i=n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utkal"/>
              </a:rPr>
              <a:t>(weight)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utkal"/>
              </a:rPr>
              <a:t>i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utkal"/>
              </a:rPr>
              <a:t> = 1; w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eight is always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utkal"/>
              </a:rPr>
              <a:t>≥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0.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Then, create a weighted average of all those models.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SL algorithm uses </a:t>
            </a:r>
            <a:r>
              <a:rPr b="1" lang="en-US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k-fold cross-validation (CV)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to estimate the performance of multiple ML methods.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87" name="CustomShape 7"/>
          <p:cNvSpPr/>
          <p:nvPr/>
        </p:nvSpPr>
        <p:spPr>
          <a:xfrm>
            <a:off x="5759640" y="6508440"/>
            <a:ext cx="4741200" cy="5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1" lang="en-US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CV: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a model validation technique.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4295880" y="2598480"/>
            <a:ext cx="3769200" cy="921240"/>
          </a:xfrm>
          <a:prstGeom prst="rect">
            <a:avLst/>
          </a:prstGeom>
          <a:ln>
            <a:noFill/>
          </a:ln>
        </p:spPr>
      </p:pic>
      <p:sp>
        <p:nvSpPr>
          <p:cNvPr id="289" name="CustomShape 8"/>
          <p:cNvSpPr/>
          <p:nvPr/>
        </p:nvSpPr>
        <p:spPr>
          <a:xfrm>
            <a:off x="2923200" y="274320"/>
            <a:ext cx="6372360" cy="4462560"/>
          </a:xfrm>
          <a:prstGeom prst="cloudCallout">
            <a:avLst>
              <a:gd name="adj1" fmla="val -30291"/>
              <a:gd name="adj2" fmla="val 91069"/>
            </a:avLst>
          </a:prstGeom>
          <a:blipFill rotWithShape="0">
            <a:blip r:embed="rId2"/>
            <a:tile/>
          </a:blip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Have been successfully applied </a:t>
            </a:r>
            <a:endParaRPr b="0" lang="en-US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to AGNs (Dainotti et al. 2021; </a:t>
            </a:r>
            <a:endParaRPr b="0" lang="en-US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Narendra et al. 2022), and GRBs</a:t>
            </a:r>
            <a:endParaRPr b="0" lang="en-US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(Dainotti et al. 2024a,b)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9" dur="indefinite" restart="never" nodeType="tmRoot">
          <p:childTnLst>
            <p:seq>
              <p:cTn id="400" dur="indefinite" nodeType="mainSeq">
                <p:childTnLst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742320" y="434160"/>
            <a:ext cx="99108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SL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631D6E32-1700-4C70-95D8-F0AD506DD56F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541800" y="-14040"/>
            <a:ext cx="2380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4. Methodology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3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744120" y="1333800"/>
            <a:ext cx="10898280" cy="20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 this work, we used </a:t>
            </a:r>
            <a:r>
              <a:rPr b="1" lang="en-US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10-fold cross-validation (10fCV)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 </a:t>
            </a:r>
            <a:r>
              <a:rPr b="1" lang="en-US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10fCV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data is divided into 10 blocks, out of which 9 blocks are used to train the model, and the 10th block is used to test the trained model, as shown in the figure below.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1"/>
          <a:stretch/>
        </p:blipFill>
        <p:spPr>
          <a:xfrm>
            <a:off x="91440" y="3605400"/>
            <a:ext cx="5299560" cy="2617560"/>
          </a:xfrm>
          <a:prstGeom prst="rect">
            <a:avLst/>
          </a:prstGeom>
          <a:ln>
            <a:noFill/>
          </a:ln>
        </p:spPr>
      </p:pic>
      <p:sp>
        <p:nvSpPr>
          <p:cNvPr id="297" name="CustomShape 7"/>
          <p:cNvSpPr/>
          <p:nvPr/>
        </p:nvSpPr>
        <p:spPr>
          <a:xfrm>
            <a:off x="182880" y="6425640"/>
            <a:ext cx="5208120" cy="7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Credit: https://www.philschmid.de/k-fold-as-cross-validation-with-a-bert-text-classification-example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8" name="CustomShape 8"/>
          <p:cNvSpPr/>
          <p:nvPr/>
        </p:nvSpPr>
        <p:spPr>
          <a:xfrm>
            <a:off x="5394960" y="2961360"/>
            <a:ext cx="6671160" cy="56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Repeated for each subset, allowing each subset to serve as a testing set while the others are used for training.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Cambria"/>
              </a:rPr>
              <a:t>Weights are assigned based on this 10fCV.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Cambria"/>
              </a:rPr>
              <a:t>The 10fCV is a method to test the performance of our ML models.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Cambria"/>
              </a:rPr>
              <a:t>10fCV is performed 100 times to derandomize and stabilize our results.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9" dur="indefinite" restart="never" nodeType="tmRoot">
          <p:childTnLst>
            <p:seq>
              <p:cTn id="440" dur="indefinite" nodeType="mainSeq">
                <p:childTnLst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742320" y="434160"/>
            <a:ext cx="99108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SL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49B5B672-F2C0-413B-9D3F-5A79023592D3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541800" y="-14040"/>
            <a:ext cx="2380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4. Methodology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2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CustomShape 6"/>
          <p:cNvSpPr/>
          <p:nvPr/>
        </p:nvSpPr>
        <p:spPr>
          <a:xfrm>
            <a:off x="182880" y="1621800"/>
            <a:ext cx="5302800" cy="9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tested 18 models with SL performing 100 10fCV.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1"/>
          <a:srcRect l="5472" t="4982" r="10419" b="5546"/>
          <a:stretch/>
        </p:blipFill>
        <p:spPr>
          <a:xfrm>
            <a:off x="5943600" y="1371600"/>
            <a:ext cx="6216480" cy="5603400"/>
          </a:xfrm>
          <a:prstGeom prst="rect">
            <a:avLst/>
          </a:prstGeom>
          <a:ln>
            <a:noFill/>
          </a:ln>
        </p:spPr>
      </p:pic>
      <p:sp>
        <p:nvSpPr>
          <p:cNvPr id="306" name="CustomShape 7"/>
          <p:cNvSpPr/>
          <p:nvPr/>
        </p:nvSpPr>
        <p:spPr>
          <a:xfrm>
            <a:off x="8022960" y="7043040"/>
            <a:ext cx="342576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Dainotti et al. (in prep.)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307" name="Line 8"/>
          <p:cNvSpPr/>
          <p:nvPr/>
        </p:nvSpPr>
        <p:spPr>
          <a:xfrm>
            <a:off x="6026760" y="2252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Line 9"/>
          <p:cNvSpPr/>
          <p:nvPr/>
        </p:nvSpPr>
        <p:spPr>
          <a:xfrm>
            <a:off x="5947560" y="4088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Line 10"/>
          <p:cNvSpPr/>
          <p:nvPr/>
        </p:nvSpPr>
        <p:spPr>
          <a:xfrm>
            <a:off x="6235560" y="4520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Line 11"/>
          <p:cNvSpPr/>
          <p:nvPr/>
        </p:nvSpPr>
        <p:spPr>
          <a:xfrm>
            <a:off x="6163560" y="4304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12"/>
          <p:cNvSpPr/>
          <p:nvPr/>
        </p:nvSpPr>
        <p:spPr>
          <a:xfrm>
            <a:off x="5407560" y="3836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Line 13"/>
          <p:cNvSpPr/>
          <p:nvPr/>
        </p:nvSpPr>
        <p:spPr>
          <a:xfrm>
            <a:off x="5803560" y="3404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Line 14"/>
          <p:cNvSpPr/>
          <p:nvPr/>
        </p:nvSpPr>
        <p:spPr>
          <a:xfrm>
            <a:off x="6127560" y="4988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Line 15"/>
          <p:cNvSpPr/>
          <p:nvPr/>
        </p:nvSpPr>
        <p:spPr>
          <a:xfrm>
            <a:off x="5695560" y="5420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Line 16"/>
          <p:cNvSpPr/>
          <p:nvPr/>
        </p:nvSpPr>
        <p:spPr>
          <a:xfrm>
            <a:off x="5947560" y="6104880"/>
            <a:ext cx="592560" cy="0"/>
          </a:xfrm>
          <a:prstGeom prst="line">
            <a:avLst/>
          </a:prstGeom>
          <a:ln w="57240">
            <a:solidFill>
              <a:srgbClr val="55308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17"/>
          <p:cNvSpPr/>
          <p:nvPr/>
        </p:nvSpPr>
        <p:spPr>
          <a:xfrm>
            <a:off x="60120" y="5042520"/>
            <a:ext cx="5699880" cy="227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Figure 5.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Weights assigned to algorithms by SL. The red line indicates the cutoff threshold for selecting the best algorithms. Algorithms above this line are chosen to train the ML model.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</p:txBody>
      </p:sp>
      <p:sp>
        <p:nvSpPr>
          <p:cNvPr id="317" name="CustomShape 18"/>
          <p:cNvSpPr/>
          <p:nvPr/>
        </p:nvSpPr>
        <p:spPr>
          <a:xfrm>
            <a:off x="182880" y="2593800"/>
            <a:ext cx="5302800" cy="98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Best models: models with weights &gt; 0.05.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9" dur="indefinite" restart="never" nodeType="tmRoot">
          <p:childTnLst>
            <p:seq>
              <p:cTn id="470" dur="indefinite" nodeType="mainSeq">
                <p:childTnLst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742320" y="434160"/>
            <a:ext cx="437760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Terminology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F6D2CC85-D090-4EF6-ACC6-81DEB84DA3A5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541800" y="-14040"/>
            <a:ext cx="2380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5. Results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1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290880" y="1477800"/>
            <a:ext cx="10880640" cy="556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aim to classify GRBs as low-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(&lt;= cut off) and high-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(&gt; cut off).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perform 10fCV 100 times with the selected models on the training dataset (80% of full dataset) using the SL.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Here, we only present the results for </a:t>
            </a:r>
            <a:r>
              <a:rPr b="1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cutoff of 3.0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visualize the classifier's performance using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Receiver Operating Characteristic (ROC)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Area Under the Curve (AUC)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plots.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ROC AUC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curve is a classification error metric in graphical representation used to diagnose the performance of the machine learning algorithms.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ROC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presents a binary classifier system’s diagnostic performance when its discrimination threshold is modified.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AUC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helps in comparing one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ROC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curve to the other.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5" dur="indefinite" restart="never" nodeType="tmRoot">
          <p:childTnLst>
            <p:seq>
              <p:cTn id="506" dur="indefinite" nodeType="mainSeq">
                <p:childTnLst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29000" y="434160"/>
            <a:ext cx="2833200" cy="81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Outline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1846160" y="7163280"/>
            <a:ext cx="2710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C8402BA9-49E2-40CC-B567-541F29121DC2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757800" y="1891080"/>
            <a:ext cx="10668240" cy="28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Introduction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Motivation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Data Sample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Methodology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Results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Conclusion and Future Work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29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742320" y="434160"/>
            <a:ext cx="437760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Terminology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E28BBC18-4036-45B8-AA0B-EDBFEEE5FA7D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541800" y="-14040"/>
            <a:ext cx="2380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5. Results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7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9" name="CustomShape 6"/>
          <p:cNvSpPr/>
          <p:nvPr/>
        </p:nvSpPr>
        <p:spPr>
          <a:xfrm>
            <a:off x="290880" y="1513800"/>
            <a:ext cx="10880640" cy="42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ROC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is a plot between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true positive (TP)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false positive (FP)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TP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denotes the data points that are truly positive (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high−</a:t>
            </a:r>
            <a:r>
              <a:rPr b="1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GRB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and are accurately categorized as positive.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FP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denotes the data points that are truly negative (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low−</a:t>
            </a:r>
            <a:r>
              <a:rPr b="1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GRB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but are falsely categorized as positive.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Used to characterize the sensitivity/specificity tradeoffs for a binary classifier.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Sensitivity: percentage of TP.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Specificity: percentage of TN (1 - FP).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5" dur="indefinite" restart="never" nodeType="tmRoot">
          <p:childTnLst>
            <p:seq>
              <p:cTn id="536" dur="indefinite" nodeType="mainSeq">
                <p:childTnLst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742320" y="434160"/>
            <a:ext cx="437760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From SL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D33DB9CA-C55A-4980-8ADB-05EEE8F3E6BF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541800" y="-14040"/>
            <a:ext cx="23803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5. Results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3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rcRect l="964" t="4632" r="4411" b="1414"/>
          <a:stretch/>
        </p:blipFill>
        <p:spPr>
          <a:xfrm>
            <a:off x="5029200" y="1463040"/>
            <a:ext cx="6948360" cy="5577120"/>
          </a:xfrm>
          <a:prstGeom prst="rect">
            <a:avLst/>
          </a:prstGeom>
          <a:ln>
            <a:noFill/>
          </a:ln>
        </p:spPr>
      </p:pic>
      <p:sp>
        <p:nvSpPr>
          <p:cNvPr id="336" name="CustomShape 6"/>
          <p:cNvSpPr/>
          <p:nvPr/>
        </p:nvSpPr>
        <p:spPr>
          <a:xfrm>
            <a:off x="8022960" y="7043040"/>
            <a:ext cx="342576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Dainotti et al. (in prep.)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337" name="CustomShape 7"/>
          <p:cNvSpPr/>
          <p:nvPr/>
        </p:nvSpPr>
        <p:spPr>
          <a:xfrm>
            <a:off x="168120" y="1550520"/>
            <a:ext cx="4694040" cy="448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Figure 6.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ROC AUC plot showing ROC curves for various algorithms (shown by colored lines) used for the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MICE imputed and outlier removed training dataset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The higher the AUC score, the better the algorithm’s performance. The black line indicates the combined AUC.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742320" y="434160"/>
            <a:ext cx="437760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Conclusion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C1C91F5A-CBA4-4427-99BD-5DD8F444866D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541800" y="-14040"/>
            <a:ext cx="476100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6. Conclusion and Future Work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1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384120" y="1478520"/>
            <a:ext cx="11045160" cy="218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Feature selection changes according to the size of the dataset (different 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cutoff).</a:t>
            </a:r>
            <a:endParaRPr b="0" lang="en-US" sz="2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Removing the outliers significantly enhances results.</a:t>
            </a:r>
            <a:endParaRPr b="0" lang="en-US" sz="2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predictions remain consistent across different numbers of loop runs (100, 200, 300, 500, 1000) for a particular 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cutoff and the dataset.</a:t>
            </a:r>
            <a:endParaRPr b="0" lang="en-US" sz="2600" spc="-1" strike="noStrike">
              <a:latin typeface="Arial"/>
            </a:endParaRPr>
          </a:p>
        </p:txBody>
      </p:sp>
      <p:graphicFrame>
        <p:nvGraphicFramePr>
          <p:cNvPr id="344" name="Table 7"/>
          <p:cNvGraphicFramePr/>
          <p:nvPr/>
        </p:nvGraphicFramePr>
        <p:xfrm>
          <a:off x="1828800" y="4052160"/>
          <a:ext cx="7040520" cy="1439280"/>
        </p:xfrm>
        <a:graphic>
          <a:graphicData uri="http://schemas.openxmlformats.org/drawingml/2006/table">
            <a:tbl>
              <a:tblPr/>
              <a:tblGrid>
                <a:gridCol w="1407600"/>
                <a:gridCol w="1407600"/>
                <a:gridCol w="1407600"/>
                <a:gridCol w="1407600"/>
                <a:gridCol w="1410480"/>
              </a:tblGrid>
              <a:tr h="7196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1" lang="en-US" sz="1800" spc="-1" strike="noStrike">
                          <a:latin typeface="Arial"/>
                        </a:rPr>
                        <a:t>100 loops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1" lang="en-US" sz="1800" spc="-1" strike="noStrike">
                          <a:latin typeface="Arial"/>
                        </a:rPr>
                        <a:t>200 loops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1" lang="en-US" sz="1800" spc="-1" strike="noStrike">
                          <a:latin typeface="Arial"/>
                        </a:rPr>
                        <a:t>300 loops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1" lang="en-US" sz="1800" spc="-1" strike="noStrike">
                          <a:latin typeface="Arial"/>
                        </a:rPr>
                        <a:t>500 loops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1" lang="en-US" sz="1800" spc="-1" strike="noStrike">
                          <a:latin typeface="Arial"/>
                        </a:rPr>
                        <a:t>1000 loops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0" lang="en-US" sz="1800" spc="-1" strike="noStrike">
                          <a:latin typeface="Arial"/>
                        </a:rPr>
                        <a:t>0.8411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0" lang="en-US" sz="1800" spc="-1" strike="noStrike">
                          <a:latin typeface="Arial"/>
                        </a:rPr>
                        <a:t>0.8341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0" lang="en-US" sz="1800" spc="-1" strike="noStrike">
                          <a:latin typeface="Arial"/>
                        </a:rPr>
                        <a:t>0.8281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0" lang="en-US" sz="1800" spc="-1" strike="noStrike">
                          <a:latin typeface="Arial"/>
                        </a:rPr>
                        <a:t>0.8351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289"/>
                        </a:spcAft>
                      </a:pPr>
                      <a:r>
                        <a:rPr b="0" lang="en-US" sz="1800" spc="-1" strike="noStrike">
                          <a:latin typeface="Arial"/>
                        </a:rPr>
                        <a:t>0.8294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43920">
                      <a:solidFill>
                        <a:srgbClr val="000000"/>
                      </a:solidFill>
                    </a:lnL>
                    <a:lnR w="43920">
                      <a:solidFill>
                        <a:srgbClr val="000000"/>
                      </a:solidFill>
                    </a:lnR>
                    <a:lnT w="43920">
                      <a:solidFill>
                        <a:srgbClr val="000000"/>
                      </a:solidFill>
                    </a:lnT>
                    <a:lnB w="439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1" dur="indefinite" restart="never" nodeType="tmRoot">
          <p:childTnLst>
            <p:seq>
              <p:cTn id="562" dur="indefinite" nodeType="mainSeq">
                <p:childTnLst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42320" y="434160"/>
            <a:ext cx="437760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Future Work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F93EB52D-6998-44F8-A8ED-09B9AD0F78AA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541800" y="-14040"/>
            <a:ext cx="476100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6. Conclusion and Future Work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8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492120" y="2738520"/>
            <a:ext cx="11045160" cy="11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Set up an automated system that gives 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classification using our model as soon as a GRB is detected.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00"/>
            </a:gs>
            <a:gs pos="100000">
              <a:srgbClr val="33333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193200" cy="7574400"/>
          </a:xfrm>
          <a:prstGeom prst="rect">
            <a:avLst/>
          </a:prstGeom>
          <a:ln>
            <a:noFill/>
          </a:ln>
        </p:spPr>
      </p:pic>
      <p:sp>
        <p:nvSpPr>
          <p:cNvPr id="352" name="CustomShape 1"/>
          <p:cNvSpPr/>
          <p:nvPr/>
        </p:nvSpPr>
        <p:spPr>
          <a:xfrm>
            <a:off x="868320" y="62280"/>
            <a:ext cx="10687320" cy="362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8000" spc="-1" strike="noStrike">
                <a:solidFill>
                  <a:srgbClr val="81d41a"/>
                </a:solidFill>
                <a:latin typeface="Manjari Bold"/>
                <a:ea typeface="DejaVu Sans"/>
              </a:rPr>
              <a:t>Thank You</a:t>
            </a:r>
            <a:endParaRPr b="0" lang="en-US" sz="8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zh-CN" sz="8000" spc="-1" strike="noStrike">
                <a:solidFill>
                  <a:srgbClr val="81d41a"/>
                </a:solidFill>
                <a:latin typeface="Manjari Bold"/>
                <a:ea typeface="DejaVu Sans"/>
              </a:rPr>
              <a:t>ありがとうございました</a:t>
            </a:r>
            <a:r>
              <a:rPr b="1" lang="en-IN" sz="8000" spc="-1" strike="noStrike">
                <a:solidFill>
                  <a:srgbClr val="81d41a"/>
                </a:solidFill>
                <a:latin typeface="Manjari Bold"/>
                <a:ea typeface="DejaVu Sans"/>
              </a:rPr>
              <a:t>!!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11495880" y="7178400"/>
            <a:ext cx="55656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19C465D8-4396-48B4-9E03-1BB772C9E56F}" type="slidenum">
              <a:rPr b="0" lang="en-US" sz="16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41040" y="4239360"/>
            <a:ext cx="5694840" cy="74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latin typeface="Manjari Bold"/>
                <a:ea typeface="DejaVu Sans"/>
              </a:rPr>
              <a:t>Shubham Bhardwaj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latin typeface="Manjari Bold"/>
                <a:ea typeface="DejaVu Sans"/>
              </a:rPr>
              <a:t>shubham.bhardwaj@grad.nao.ac.jp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4607280" y="7171200"/>
            <a:ext cx="3616200" cy="37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74320" y="434160"/>
            <a:ext cx="1179468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What are gamma-ray burst (GRBs) 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1846160" y="7163280"/>
            <a:ext cx="2710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EEC01C0A-61FA-43CD-822D-9216DFEDFF13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1. Introduction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4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757800" y="1652760"/>
            <a:ext cx="10668240" cy="102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Most violent and powerful explosions in the universe.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Highly luminous and observed up to a redshift, </a:t>
            </a:r>
            <a:r>
              <a:rPr b="0" i="1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= 9.4.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3749040" y="3096360"/>
            <a:ext cx="7736760" cy="3865680"/>
          </a:xfrm>
          <a:prstGeom prst="rect">
            <a:avLst/>
          </a:prstGeom>
          <a:ln>
            <a:noFill/>
          </a:ln>
        </p:spPr>
      </p:pic>
      <p:sp>
        <p:nvSpPr>
          <p:cNvPr id="138" name="CustomShape 7"/>
          <p:cNvSpPr/>
          <p:nvPr/>
        </p:nvSpPr>
        <p:spPr>
          <a:xfrm>
            <a:off x="8595360" y="7081920"/>
            <a:ext cx="295092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Credit: O’Connor et al. 2023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9" name="CustomShape 8"/>
          <p:cNvSpPr/>
          <p:nvPr/>
        </p:nvSpPr>
        <p:spPr>
          <a:xfrm>
            <a:off x="757800" y="2526480"/>
            <a:ext cx="10668240" cy="104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IN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Emit in a wide range of electromagnetic wavelengths (from gamma-rays to radio).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729000" y="434160"/>
            <a:ext cx="713088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Classification of GRBs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1846160" y="7163280"/>
            <a:ext cx="2710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C97EF413-DEB4-4EDE-B49C-53021239EA8D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1. Introduction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3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2640960" y="2160720"/>
            <a:ext cx="6937560" cy="3491280"/>
          </a:xfrm>
          <a:prstGeom prst="rect">
            <a:avLst/>
          </a:prstGeom>
          <a:ln>
            <a:noFill/>
          </a:ln>
        </p:spPr>
      </p:pic>
      <p:sp>
        <p:nvSpPr>
          <p:cNvPr id="146" name="CustomShape 6"/>
          <p:cNvSpPr/>
          <p:nvPr/>
        </p:nvSpPr>
        <p:spPr>
          <a:xfrm>
            <a:off x="4463640" y="1717560"/>
            <a:ext cx="3495240" cy="49788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26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Short vs Long GRBs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47" name="Line 7"/>
          <p:cNvSpPr/>
          <p:nvPr/>
        </p:nvSpPr>
        <p:spPr>
          <a:xfrm flipV="1">
            <a:off x="6608520" y="2322360"/>
            <a:ext cx="0" cy="2722680"/>
          </a:xfrm>
          <a:prstGeom prst="line">
            <a:avLst/>
          </a:prstGeom>
          <a:ln w="38160">
            <a:solidFill>
              <a:srgbClr val="2a6099"/>
            </a:solidFill>
            <a:custDash>
              <a:ds d="6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8"/>
          <p:cNvSpPr/>
          <p:nvPr/>
        </p:nvSpPr>
        <p:spPr>
          <a:xfrm>
            <a:off x="3638160" y="2908800"/>
            <a:ext cx="2007720" cy="4978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2600" spc="-1" strike="noStrike">
                <a:solidFill>
                  <a:srgbClr val="2a6099"/>
                </a:solidFill>
                <a:latin typeface="Times new roman"/>
                <a:ea typeface="DejaVu Sans"/>
              </a:rPr>
              <a:t>Short (hard)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49" name="CustomShape 9"/>
          <p:cNvSpPr/>
          <p:nvPr/>
        </p:nvSpPr>
        <p:spPr>
          <a:xfrm>
            <a:off x="7478640" y="2590920"/>
            <a:ext cx="1639800" cy="4978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2600" spc="-1" strike="noStrike">
                <a:solidFill>
                  <a:srgbClr val="650953"/>
                </a:solidFill>
                <a:latin typeface="Times new roman"/>
                <a:ea typeface="DejaVu Sans"/>
              </a:rPr>
              <a:t>Long (soft)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50" name="Line 10"/>
          <p:cNvSpPr/>
          <p:nvPr/>
        </p:nvSpPr>
        <p:spPr>
          <a:xfrm flipH="1">
            <a:off x="2360520" y="1980720"/>
            <a:ext cx="2103120" cy="179640"/>
          </a:xfrm>
          <a:prstGeom prst="line">
            <a:avLst/>
          </a:prstGeom>
          <a:ln w="152280">
            <a:solidFill>
              <a:srgbClr val="2a60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Line 11"/>
          <p:cNvSpPr/>
          <p:nvPr/>
        </p:nvSpPr>
        <p:spPr>
          <a:xfrm>
            <a:off x="7962840" y="1988280"/>
            <a:ext cx="1912680" cy="71280"/>
          </a:xfrm>
          <a:prstGeom prst="line">
            <a:avLst/>
          </a:prstGeom>
          <a:ln w="152280">
            <a:solidFill>
              <a:srgbClr val="65095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Line 12"/>
          <p:cNvSpPr/>
          <p:nvPr/>
        </p:nvSpPr>
        <p:spPr>
          <a:xfrm>
            <a:off x="4206240" y="3410640"/>
            <a:ext cx="714600" cy="928800"/>
          </a:xfrm>
          <a:prstGeom prst="line">
            <a:avLst/>
          </a:prstGeom>
          <a:ln w="38160">
            <a:solidFill>
              <a:srgbClr val="2a60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Line 13"/>
          <p:cNvSpPr/>
          <p:nvPr/>
        </p:nvSpPr>
        <p:spPr>
          <a:xfrm flipH="1">
            <a:off x="8121240" y="3093120"/>
            <a:ext cx="474120" cy="943920"/>
          </a:xfrm>
          <a:prstGeom prst="line">
            <a:avLst/>
          </a:prstGeom>
          <a:ln w="38160">
            <a:solidFill>
              <a:srgbClr val="65095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4"/>
          <p:cNvSpPr/>
          <p:nvPr/>
        </p:nvSpPr>
        <p:spPr>
          <a:xfrm>
            <a:off x="9924480" y="1634760"/>
            <a:ext cx="2141640" cy="253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Core collapse of massive stars (M &gt; 30 M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sun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55" name="CustomShape 15"/>
          <p:cNvSpPr/>
          <p:nvPr/>
        </p:nvSpPr>
        <p:spPr>
          <a:xfrm>
            <a:off x="274320" y="1755360"/>
            <a:ext cx="2216520" cy="20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Compact object mergers (NS-NS, NS-BH)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56" name="CustomShape 16"/>
          <p:cNvSpPr/>
          <p:nvPr/>
        </p:nvSpPr>
        <p:spPr>
          <a:xfrm>
            <a:off x="5751720" y="5346720"/>
            <a:ext cx="177120" cy="277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7"/>
          <p:cNvSpPr/>
          <p:nvPr/>
        </p:nvSpPr>
        <p:spPr>
          <a:xfrm>
            <a:off x="1398960" y="5584680"/>
            <a:ext cx="9688680" cy="5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Short GRBs (SGRBs) → T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90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&lt; 2s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Long GRBs (LGRBs) → T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90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&gt; 2s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58" name="CustomShape 18"/>
          <p:cNvSpPr/>
          <p:nvPr/>
        </p:nvSpPr>
        <p:spPr>
          <a:xfrm>
            <a:off x="296640" y="6201360"/>
            <a:ext cx="11409480" cy="87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90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is the prompt emission duration, namely the time in which 90% of the counts are detected from 5% to 95% of the total emission.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2"/>
          <a:srcRect l="65915" t="8304" r="2553" b="48990"/>
          <a:stretch/>
        </p:blipFill>
        <p:spPr>
          <a:xfrm>
            <a:off x="9803520" y="3598200"/>
            <a:ext cx="2276280" cy="191160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rcRect l="72665" t="50961" r="2553" b="5001"/>
          <a:stretch/>
        </p:blipFill>
        <p:spPr>
          <a:xfrm>
            <a:off x="274320" y="3609720"/>
            <a:ext cx="2007720" cy="201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10320" y="434160"/>
            <a:ext cx="1179180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Why GRBs are important to study 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1846160" y="7163280"/>
            <a:ext cx="2710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6659013D-CC08-4AD3-8FD7-02ACD2D0ECED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2. Motivation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4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757800" y="1454400"/>
            <a:ext cx="10668240" cy="227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High-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GRBs come from the early universe. Hence, they are crucial for cosmological application.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Possibility of using them as standard candles.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Population studies: to determine the cosmic GRB formation rate, etc…….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67" name="CustomShape 7"/>
          <p:cNvSpPr/>
          <p:nvPr/>
        </p:nvSpPr>
        <p:spPr>
          <a:xfrm>
            <a:off x="333360" y="3848400"/>
            <a:ext cx="319860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IN" sz="4400" spc="-1" strike="noStrike">
                <a:solidFill>
                  <a:srgbClr val="ff0000"/>
                </a:solidFill>
                <a:latin typeface="Manjari Bold"/>
                <a:ea typeface="DejaVu Sans"/>
              </a:rPr>
              <a:t>Problem?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Line 8"/>
          <p:cNvSpPr/>
          <p:nvPr/>
        </p:nvSpPr>
        <p:spPr>
          <a:xfrm flipV="1">
            <a:off x="3522960" y="4256280"/>
            <a:ext cx="1913760" cy="360"/>
          </a:xfrm>
          <a:prstGeom prst="line">
            <a:avLst/>
          </a:prstGeom>
          <a:ln w="1522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9"/>
          <p:cNvSpPr/>
          <p:nvPr/>
        </p:nvSpPr>
        <p:spPr>
          <a:xfrm>
            <a:off x="5482440" y="3953880"/>
            <a:ext cx="6234480" cy="67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Not enough samples of high-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GRBs.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70" name="CustomShape 10"/>
          <p:cNvSpPr/>
          <p:nvPr/>
        </p:nvSpPr>
        <p:spPr>
          <a:xfrm>
            <a:off x="10192320" y="4492440"/>
            <a:ext cx="190116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IN" sz="4400" spc="-1" strike="noStrike">
                <a:solidFill>
                  <a:srgbClr val="ff0000"/>
                </a:solidFill>
                <a:latin typeface="Manjari Bold"/>
                <a:ea typeface="DejaVu Sans"/>
              </a:rPr>
              <a:t>Why?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1" name="CustomShape 11"/>
          <p:cNvSpPr/>
          <p:nvPr/>
        </p:nvSpPr>
        <p:spPr>
          <a:xfrm>
            <a:off x="2962440" y="4668480"/>
            <a:ext cx="6234480" cy="102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Requires rapid localization and spectral information.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72" name="Line 12"/>
          <p:cNvSpPr/>
          <p:nvPr/>
        </p:nvSpPr>
        <p:spPr>
          <a:xfrm flipH="1">
            <a:off x="9192240" y="4940640"/>
            <a:ext cx="1000080" cy="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3"/>
          <p:cNvSpPr/>
          <p:nvPr/>
        </p:nvSpPr>
        <p:spPr>
          <a:xfrm>
            <a:off x="7252200" y="5664960"/>
            <a:ext cx="4759200" cy="120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Paucity of follow-up programs.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Limited telescope time.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74" name="Line 14"/>
          <p:cNvSpPr/>
          <p:nvPr/>
        </p:nvSpPr>
        <p:spPr>
          <a:xfrm flipH="1">
            <a:off x="9509760" y="5157360"/>
            <a:ext cx="764280" cy="59004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742320" y="434160"/>
            <a:ext cx="1059228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Past studies to classify GRB </a:t>
            </a:r>
            <a:r>
              <a:rPr b="1" i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z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1846160" y="7163280"/>
            <a:ext cx="2710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9E180528-24D3-4C18-8E3E-5696FCF37993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2. Motivation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8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757800" y="1454400"/>
            <a:ext cx="10668240" cy="137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Promptly available high-energy data (Grupe at al. 2007; Campana et al. 2007; Salvaterra et al. 2007; Vanden Berk et al. 2008; Ukwatta et al. 2008, 2009; Koen et al. 2009, 2010).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333360" y="2793240"/>
            <a:ext cx="319860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ff0000"/>
                </a:solidFill>
                <a:latin typeface="Manjari Bold"/>
                <a:ea typeface="DejaVu Sans"/>
              </a:rPr>
              <a:t>Problem?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2" name="Line 8"/>
          <p:cNvSpPr/>
          <p:nvPr/>
        </p:nvSpPr>
        <p:spPr>
          <a:xfrm flipV="1">
            <a:off x="3522960" y="3201120"/>
            <a:ext cx="1913760" cy="360"/>
          </a:xfrm>
          <a:prstGeom prst="line">
            <a:avLst/>
          </a:prstGeom>
          <a:ln w="1522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9"/>
          <p:cNvSpPr/>
          <p:nvPr/>
        </p:nvSpPr>
        <p:spPr>
          <a:xfrm>
            <a:off x="5482440" y="2898720"/>
            <a:ext cx="6234480" cy="102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Lacked accuracy necessary to facilitate a reliable follow-up program.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4" name="CustomShape 10"/>
          <p:cNvSpPr/>
          <p:nvPr/>
        </p:nvSpPr>
        <p:spPr>
          <a:xfrm>
            <a:off x="757800" y="3834000"/>
            <a:ext cx="10668240" cy="10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Recently, Morgan et al. (2012) and Ukwatta et al. (2016) used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supervised machine learning (ML)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to identify high-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GRBs.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5" name="CustomShape 11"/>
          <p:cNvSpPr/>
          <p:nvPr/>
        </p:nvSpPr>
        <p:spPr>
          <a:xfrm>
            <a:off x="333360" y="4737240"/>
            <a:ext cx="319860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ff0000"/>
                </a:solidFill>
                <a:latin typeface="Manjari Bold"/>
                <a:ea typeface="DejaVu Sans"/>
              </a:rPr>
              <a:t>Problem?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6" name="Line 12"/>
          <p:cNvSpPr/>
          <p:nvPr/>
        </p:nvSpPr>
        <p:spPr>
          <a:xfrm flipV="1">
            <a:off x="3522960" y="5145120"/>
            <a:ext cx="1913760" cy="360"/>
          </a:xfrm>
          <a:prstGeom prst="line">
            <a:avLst/>
          </a:prstGeom>
          <a:ln w="1522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13"/>
          <p:cNvSpPr/>
          <p:nvPr/>
        </p:nvSpPr>
        <p:spPr>
          <a:xfrm>
            <a:off x="5482440" y="4842720"/>
            <a:ext cx="6234480" cy="102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They used only a single algorithm for training the model.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8" name="CustomShape 14"/>
          <p:cNvSpPr/>
          <p:nvPr/>
        </p:nvSpPr>
        <p:spPr>
          <a:xfrm>
            <a:off x="5482440" y="5814360"/>
            <a:ext cx="6234480" cy="102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Didn’t included the plateau phase of the GRB light curve (LC).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742320" y="434160"/>
            <a:ext cx="510588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Our Approach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1846160" y="7163280"/>
            <a:ext cx="2710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B1C1FCF4-D96A-4DDB-B3D1-BB5087CE5442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2. Motivation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2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>
            <a:off x="163440" y="2647080"/>
            <a:ext cx="5047560" cy="98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ff0000"/>
                </a:solidFill>
                <a:latin typeface="Manjari Bold"/>
                <a:ea typeface="DejaVu Sans"/>
              </a:rPr>
              <a:t>Supervised ML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5" name="Line 7"/>
          <p:cNvSpPr/>
          <p:nvPr/>
        </p:nvSpPr>
        <p:spPr>
          <a:xfrm flipV="1">
            <a:off x="5142960" y="3027240"/>
            <a:ext cx="1913760" cy="360"/>
          </a:xfrm>
          <a:prstGeom prst="line">
            <a:avLst/>
          </a:prstGeom>
          <a:ln w="1522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8"/>
          <p:cNvSpPr/>
          <p:nvPr/>
        </p:nvSpPr>
        <p:spPr>
          <a:xfrm>
            <a:off x="7138440" y="2165400"/>
            <a:ext cx="4564800" cy="133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Use an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ensemble method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with multiple models within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SuperLearner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7" name="CustomShape 9"/>
          <p:cNvSpPr/>
          <p:nvPr/>
        </p:nvSpPr>
        <p:spPr>
          <a:xfrm>
            <a:off x="7138440" y="3478320"/>
            <a:ext cx="4473360" cy="23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Included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plateau emission phase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for the time first.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train the ML model on GRB photometric properties to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classify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</a:t>
            </a:r>
            <a:r>
              <a:rPr b="1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reliably.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8" name="CustomShape 10"/>
          <p:cNvSpPr/>
          <p:nvPr/>
        </p:nvSpPr>
        <p:spPr>
          <a:xfrm>
            <a:off x="964800" y="3931920"/>
            <a:ext cx="5074200" cy="1615680"/>
          </a:xfrm>
          <a:prstGeom prst="rect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>
            <a:noAutofit/>
          </a:bodyPr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ML models are trained using labeled data to predict the output accurately, such as regression and classification.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742320" y="434160"/>
            <a:ext cx="922212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Data &amp; Observed Properties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1846160" y="7163280"/>
            <a:ext cx="2710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991CB35F-A1E9-4DD6-9310-50429B23F478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3. Data Sample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2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731520" y="1254240"/>
            <a:ext cx="11243160" cy="30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use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251 GRBs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with known 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that exhibit X-ray plateau in the LC.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These are taken from Dainotti et al. (2020) and Srinivasaragavan et al. (2020).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dataset contains GRBs from the</a:t>
            </a:r>
            <a:r>
              <a:rPr b="0" i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Swift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-BAT GRB Catalogue.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 use </a:t>
            </a: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observed features in this analysis.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274320" y="4073040"/>
            <a:ext cx="5941080" cy="32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features from the prompt emission: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90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Fluence, Peak Flux, Photon Index,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padmaa"/>
              </a:rPr>
              <a:t>γ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features from the plateau emission:</a:t>
            </a:r>
            <a:endParaRPr b="0" lang="en-US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4"/>
              </a:spcAft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F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padmaa"/>
              </a:rPr>
              <a:t>α, β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  <a:ea typeface="padmaa"/>
              </a:rPr>
              <a:t>1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padmaa"/>
              </a:rPr>
              <a:t> feature from the afterglow phase: NH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06" name="Picture 1_3" descr=""/>
          <p:cNvPicPr/>
          <p:nvPr/>
        </p:nvPicPr>
        <p:blipFill>
          <a:blip r:embed="rId1"/>
          <a:stretch/>
        </p:blipFill>
        <p:spPr>
          <a:xfrm>
            <a:off x="6309360" y="3874680"/>
            <a:ext cx="5815080" cy="3224160"/>
          </a:xfrm>
          <a:prstGeom prst="rect">
            <a:avLst/>
          </a:prstGeom>
          <a:ln>
            <a:noFill/>
          </a:ln>
        </p:spPr>
      </p:pic>
      <p:pic>
        <p:nvPicPr>
          <p:cNvPr id="207" name="Picture 2_3" descr=""/>
          <p:cNvPicPr/>
          <p:nvPr/>
        </p:nvPicPr>
        <p:blipFill>
          <a:blip r:embed="rId2"/>
          <a:stretch/>
        </p:blipFill>
        <p:spPr>
          <a:xfrm>
            <a:off x="7601400" y="4011480"/>
            <a:ext cx="2279160" cy="355680"/>
          </a:xfrm>
          <a:prstGeom prst="rect">
            <a:avLst/>
          </a:prstGeom>
          <a:ln>
            <a:noFill/>
          </a:ln>
        </p:spPr>
      </p:pic>
      <p:pic>
        <p:nvPicPr>
          <p:cNvPr id="208" name="Picture 3_3" descr=""/>
          <p:cNvPicPr/>
          <p:nvPr/>
        </p:nvPicPr>
        <p:blipFill>
          <a:blip r:embed="rId3"/>
          <a:stretch/>
        </p:blipFill>
        <p:spPr>
          <a:xfrm>
            <a:off x="8120880" y="4797720"/>
            <a:ext cx="961560" cy="356760"/>
          </a:xfrm>
          <a:prstGeom prst="rect">
            <a:avLst/>
          </a:prstGeom>
          <a:ln>
            <a:noFill/>
          </a:ln>
        </p:spPr>
      </p:pic>
      <p:pic>
        <p:nvPicPr>
          <p:cNvPr id="209" name="Picture 4_3" descr=""/>
          <p:cNvPicPr/>
          <p:nvPr/>
        </p:nvPicPr>
        <p:blipFill>
          <a:blip r:embed="rId4"/>
          <a:stretch/>
        </p:blipFill>
        <p:spPr>
          <a:xfrm>
            <a:off x="9283320" y="4896360"/>
            <a:ext cx="1392480" cy="356760"/>
          </a:xfrm>
          <a:prstGeom prst="rect">
            <a:avLst/>
          </a:prstGeom>
          <a:ln>
            <a:noFill/>
          </a:ln>
        </p:spPr>
      </p:pic>
      <p:sp>
        <p:nvSpPr>
          <p:cNvPr id="210" name="CustomShape 8"/>
          <p:cNvSpPr/>
          <p:nvPr/>
        </p:nvSpPr>
        <p:spPr>
          <a:xfrm>
            <a:off x="10868040" y="4893840"/>
            <a:ext cx="102420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Verdana"/>
                <a:ea typeface="Verdana"/>
              </a:rPr>
              <a:t>Afterglow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1" name="CustomShape 9"/>
          <p:cNvSpPr/>
          <p:nvPr/>
        </p:nvSpPr>
        <p:spPr>
          <a:xfrm flipH="1">
            <a:off x="10319760" y="5192280"/>
            <a:ext cx="659880" cy="32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9360">
            <a:solidFill>
              <a:srgbClr val="b31166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742320" y="434160"/>
            <a:ext cx="711756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4400" spc="-1" strike="noStrike">
                <a:solidFill>
                  <a:srgbClr val="2a6099"/>
                </a:solidFill>
                <a:latin typeface="Manjari Bold"/>
                <a:ea typeface="DejaVu Sans"/>
              </a:rPr>
              <a:t>Observed Properties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11544840" y="7163280"/>
            <a:ext cx="572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2CDCB465-DE1C-4F15-839A-BA28C32BE4AD}" type="slidenum"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541800" y="-14040"/>
            <a:ext cx="2067120" cy="5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IN" sz="2400" spc="-1" strike="noStrike">
                <a:solidFill>
                  <a:srgbClr val="808080"/>
                </a:solidFill>
                <a:latin typeface="Times new roman"/>
                <a:ea typeface="DejaVu Sans"/>
              </a:rPr>
              <a:t>3. Data Sample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5" name="Line 4"/>
          <p:cNvSpPr/>
          <p:nvPr/>
        </p:nvSpPr>
        <p:spPr>
          <a:xfrm>
            <a:off x="684000" y="1287360"/>
            <a:ext cx="10789920" cy="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5"/>
          <p:cNvSpPr/>
          <p:nvPr/>
        </p:nvSpPr>
        <p:spPr>
          <a:xfrm>
            <a:off x="4607280" y="7171920"/>
            <a:ext cx="3618360" cy="3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2024/07/08 MG17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7" name="CustomShape 6"/>
          <p:cNvSpPr/>
          <p:nvPr/>
        </p:nvSpPr>
        <p:spPr>
          <a:xfrm>
            <a:off x="731520" y="1330200"/>
            <a:ext cx="11243160" cy="52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DejaVu Sans"/>
              </a:rPr>
              <a:t>90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time in which the energy of the prompt emission is emitted between 5% and 95% of the total emission.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Fluence: energy fluence of the prompt emission.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Peak Flux: peak photon flux of the prompt emission.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Photon Index: photon index of the prompt emission.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padmaa"/>
              </a:rPr>
              <a:t>γ: 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spectral index parameter of the prompt emission.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 end time of the plateau.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lang="en-US" sz="2600" spc="-1" strike="noStrike" baseline="-3300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 flux at the end of the plateau.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utkal"/>
              </a:rPr>
              <a:t>α: temporal decay power law index after the plateau.</a:t>
            </a:r>
            <a:endParaRPr b="0" lang="en-US" sz="26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utkal"/>
              </a:rPr>
              <a:t>β: spectral index of the plateau emission.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8" name="CustomShape 7"/>
          <p:cNvSpPr/>
          <p:nvPr/>
        </p:nvSpPr>
        <p:spPr>
          <a:xfrm>
            <a:off x="6035040" y="5081040"/>
            <a:ext cx="5835240" cy="7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040" algn="just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NH: neutral hydrogen column density.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43632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2020-09-17T13:54:08Z</dcterms:created>
  <dc:creator/>
  <dc:description/>
  <dc:language>en-IN</dc:language>
  <cp:lastModifiedBy/>
  <dcterms:modified xsi:type="dcterms:W3CDTF">2024-07-08T23:07:53Z</dcterms:modified>
  <cp:revision>2507</cp:revision>
  <dc:subject/>
  <dc:title>Impress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