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80" r:id="rId13"/>
    <p:sldId id="268" r:id="rId14"/>
    <p:sldId id="269" r:id="rId15"/>
    <p:sldId id="270" r:id="rId16"/>
    <p:sldId id="272" r:id="rId17"/>
    <p:sldId id="273" r:id="rId18"/>
    <p:sldId id="274" r:id="rId19"/>
    <p:sldId id="275" r:id="rId20"/>
    <p:sldId id="276" r:id="rId21"/>
    <p:sldId id="277" r:id="rId22"/>
    <p:sldId id="278" r:id="rId23"/>
    <p:sldId id="279"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45"/>
  </p:normalViewPr>
  <p:slideViewPr>
    <p:cSldViewPr snapToGrid="0">
      <p:cViewPr varScale="1">
        <p:scale>
          <a:sx n="83" d="100"/>
          <a:sy n="83" d="100"/>
        </p:scale>
        <p:origin x="528"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1143000" y="685800"/>
            <a:ext cx="4572000" cy="3429000"/>
          </a:xfrm>
          <a:prstGeom prst="rect">
            <a:avLst/>
          </a:prstGeom>
        </p:spPr>
        <p:txBody>
          <a:bodyPr/>
          <a:lstStyle/>
          <a:p>
            <a:endParaRPr/>
          </a:p>
        </p:txBody>
      </p:sp>
      <p:sp>
        <p:nvSpPr>
          <p:cNvPr id="179" name="Shape 17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In short, fundamental constants are the free parameters of the Standard Model of particle physics and of LCDM. We have no idea why they have the values that they do, as this is not predicted by any known theory. They could have been determined at Big Bang from some hyper-prior space or they could be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t>\equiv\frac{1}{4\pi\varepsilon_0}\,\,\, \frac{e^2}{\hbar c}\approx\frac{1}{137}</a:t>
            </a:r>
          </a:p>
          <a:p>
            <a:endParaRPr/>
          </a:p>
          <a:p>
            <a:r>
              <a:t>E_{jn}&amp;=-{\frac {\mu c^{2}\alpha ^{2}}{2n^{2}}}\left[1+{\frac {\alpha ^{2}}{n^{2}}}\left({\frac {n}{j+{\frac {1}{2}}}}-{\frac {3}{4}}\right)\right]\\</a:t>
            </a:r>
          </a:p>
          <a:p>
            <a:r>
              <a:t> &amp;= \frac{\hbar c}{\lambda}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p>
            <a:r>
              <a:t>Numbers: King et al. 2012, table 2, samples 7 &amp; 8</a:t>
            </a:r>
          </a:p>
          <a:p>
            <a:r>
              <a:t>sample 7: m &amp;= -0.178 \pm 0.084 \times 10^{-5}\\ A &amp;= 0.97^{+0.22}_{-0.20} \times 10^{-5}</a:t>
            </a:r>
          </a:p>
          <a:p>
            <a:r>
              <a:t>sample 8: A = 1.02^{+0.22}_{-0.19} \times 10^{-5}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sz="2304" b="1"/>
            </a:lvl1pPr>
          </a:lstStyle>
          <a:p>
            <a:r>
              <a:t>Author and Date</a:t>
            </a:r>
          </a:p>
        </p:txBody>
      </p:sp>
      <p:sp>
        <p:nvSpPr>
          <p:cNvPr id="12" name="Presentation Title"/>
          <p:cNvSpPr txBox="1">
            <a:spLocks noGrp="1"/>
          </p:cNvSpPr>
          <p:nvPr>
            <p:ph type="title" hasCustomPrompt="1"/>
          </p:nvPr>
        </p:nvSpPr>
        <p:spPr>
          <a:xfrm>
            <a:off x="698500" y="1854200"/>
            <a:ext cx="11609057" cy="3302000"/>
          </a:xfrm>
          <a:prstGeom prst="rect">
            <a:avLst/>
          </a:prstGeom>
        </p:spPr>
        <p:txBody>
          <a:bodyPr anchor="b"/>
          <a:lstStyle>
            <a:lvl1pPr>
              <a:defRPr sz="8200" spc="-164"/>
            </a:lvl1pPr>
          </a:lstStyle>
          <a:p>
            <a:r>
              <a:t>Presentation Title</a:t>
            </a:r>
          </a:p>
        </p:txBody>
      </p:sp>
      <p:sp>
        <p:nvSpPr>
          <p:cNvPr id="13" name="Body Level One…"/>
          <p:cNvSpPr txBox="1">
            <a:spLocks noGrp="1"/>
          </p:cNvSpPr>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353454" y="9220199"/>
            <a:ext cx="297892" cy="28747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z="8200" spc="-164">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8200" spc="-164">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8200" spc="-164">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8200" spc="-164">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8200" spc="-164">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sz="3800" b="1"/>
            </a:lvl1pPr>
          </a:lstStyle>
          <a:p>
            <a:r>
              <a:t>Fact information</a:t>
            </a:r>
          </a:p>
        </p:txBody>
      </p:sp>
      <p:sp>
        <p:nvSpPr>
          <p:cNvPr id="107" name="Body Level One…"/>
          <p:cNvSpPr txBox="1">
            <a:spLocks noGrp="1"/>
          </p:cNvSpPr>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sz="17600" b="1" spc="-176"/>
            </a:lvl1pPr>
            <a:lvl2pPr marL="0" indent="457200" algn="ctr">
              <a:lnSpc>
                <a:spcPct val="80000"/>
              </a:lnSpc>
              <a:spcBef>
                <a:spcPts val="0"/>
              </a:spcBef>
              <a:buSzTx/>
              <a:buNone/>
              <a:defRPr sz="17600" b="1" spc="-176"/>
            </a:lvl2pPr>
            <a:lvl3pPr marL="0" indent="914400" algn="ctr">
              <a:lnSpc>
                <a:spcPct val="80000"/>
              </a:lnSpc>
              <a:spcBef>
                <a:spcPts val="0"/>
              </a:spcBef>
              <a:buSzTx/>
              <a:buNone/>
              <a:defRPr sz="17600" b="1" spc="-176"/>
            </a:lvl3pPr>
            <a:lvl4pPr marL="0" indent="1371600" algn="ctr">
              <a:lnSpc>
                <a:spcPct val="80000"/>
              </a:lnSpc>
              <a:spcBef>
                <a:spcPts val="0"/>
              </a:spcBef>
              <a:buSzTx/>
              <a:buNone/>
              <a:defRPr sz="17600" b="1" spc="-176"/>
            </a:lvl4pPr>
            <a:lvl5pPr marL="0" indent="1828800" algn="ctr">
              <a:lnSpc>
                <a:spcPct val="80000"/>
              </a:lnSpc>
              <a:spcBef>
                <a:spcPts val="0"/>
              </a:spcBef>
              <a:buSzTx/>
              <a:buNone/>
              <a:defRPr sz="17600" b="1" spc="-176"/>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z="6000" spc="-119">
                <a:latin typeface="Helvetica Neue Medium"/>
                <a:ea typeface="Helvetica Neue Medium"/>
                <a:cs typeface="Helvetica Neue Medium"/>
                <a:sym typeface="Helvetica Neue Medium"/>
              </a:defRPr>
            </a:lvl1pPr>
            <a:lvl2pPr marL="457200" indent="114300">
              <a:spcBef>
                <a:spcPts val="0"/>
              </a:spcBef>
              <a:buSzTx/>
              <a:buNone/>
              <a:defRPr sz="6000" spc="-119">
                <a:latin typeface="Helvetica Neue Medium"/>
                <a:ea typeface="Helvetica Neue Medium"/>
                <a:cs typeface="Helvetica Neue Medium"/>
                <a:sym typeface="Helvetica Neue Medium"/>
              </a:defRPr>
            </a:lvl2pPr>
            <a:lvl3pPr marL="457200" indent="571500">
              <a:spcBef>
                <a:spcPts val="0"/>
              </a:spcBef>
              <a:buSzTx/>
              <a:buNone/>
              <a:defRPr sz="6000" spc="-119">
                <a:latin typeface="Helvetica Neue Medium"/>
                <a:ea typeface="Helvetica Neue Medium"/>
                <a:cs typeface="Helvetica Neue Medium"/>
                <a:sym typeface="Helvetica Neue Medium"/>
              </a:defRPr>
            </a:lvl3pPr>
            <a:lvl4pPr marL="457200" indent="1028700">
              <a:spcBef>
                <a:spcPts val="0"/>
              </a:spcBef>
              <a:buSzTx/>
              <a:buNone/>
              <a:defRPr sz="6000" spc="-119">
                <a:latin typeface="Helvetica Neue Medium"/>
                <a:ea typeface="Helvetica Neue Medium"/>
                <a:cs typeface="Helvetica Neue Medium"/>
                <a:sym typeface="Helvetica Neue Medium"/>
              </a:defRPr>
            </a:lvl4pPr>
            <a:lvl5pPr marL="457200" indent="1485900">
              <a:spcBef>
                <a:spcPts val="0"/>
              </a:spcBef>
              <a:buSzTx/>
              <a:buNone/>
              <a:defRPr sz="6000" spc="-119">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6" name="Attribution"/>
          <p:cNvSpPr txBox="1">
            <a:spLocks noGrp="1"/>
          </p:cNvSpPr>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sz="2304" b="1"/>
            </a:lvl1pPr>
          </a:lstStyle>
          <a:p>
            <a:r>
              <a:t>Attribution</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pappardelle pasta with parsley butter, roasted hazelnuts and shaved parmesan cheese"/>
          <p:cNvSpPr>
            <a:spLocks noGrp="1"/>
          </p:cNvSpPr>
          <p:nvPr>
            <p:ph type="pic" idx="21"/>
          </p:nvPr>
        </p:nvSpPr>
        <p:spPr>
          <a:xfrm>
            <a:off x="-2082800" y="687558"/>
            <a:ext cx="11165190" cy="8373892"/>
          </a:xfrm>
          <a:prstGeom prst="rect">
            <a:avLst/>
          </a:prstGeom>
        </p:spPr>
        <p:txBody>
          <a:bodyPr lIns="91439" tIns="45719" rIns="91439" bIns="45719">
            <a:noAutofit/>
          </a:bodyPr>
          <a:lstStyle/>
          <a:p>
            <a:endParaRPr/>
          </a:p>
        </p:txBody>
      </p:sp>
      <p:sp>
        <p:nvSpPr>
          <p:cNvPr id="125" name="Bowl of salad with fried rice, boiled eggs and chopsticks"/>
          <p:cNvSpPr>
            <a:spLocks noGrp="1"/>
          </p:cNvSpPr>
          <p:nvPr>
            <p:ph type="pic" sz="half" idx="22"/>
          </p:nvPr>
        </p:nvSpPr>
        <p:spPr>
          <a:xfrm>
            <a:off x="6597650" y="292100"/>
            <a:ext cx="5740400" cy="4592321"/>
          </a:xfrm>
          <a:prstGeom prst="rect">
            <a:avLst/>
          </a:prstGeom>
        </p:spPr>
        <p:txBody>
          <a:bodyPr lIns="91439" tIns="45719" rIns="91439" bIns="45719">
            <a:noAutofit/>
          </a:bodyPr>
          <a:lstStyle/>
          <a:p>
            <a:endParaRPr/>
          </a:p>
        </p:txBody>
      </p:sp>
      <p:sp>
        <p:nvSpPr>
          <p:cNvPr id="126" name="Bowl with salmon cakes, salad and houmous"/>
          <p:cNvSpPr>
            <a:spLocks noGrp="1"/>
          </p:cNvSpPr>
          <p:nvPr>
            <p:ph type="pic" idx="23"/>
          </p:nvPr>
        </p:nvSpPr>
        <p:spPr>
          <a:xfrm>
            <a:off x="4984750" y="2749413"/>
            <a:ext cx="7937500" cy="9238277"/>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016000" y="-1054100"/>
            <a:ext cx="14427200" cy="1154176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6353454" y="9220199"/>
            <a:ext cx="297892" cy="287479"/>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9" name="Slide Title"/>
          <p:cNvSpPr txBox="1">
            <a:spLocks noGrp="1"/>
          </p:cNvSpPr>
          <p:nvPr>
            <p:ph type="title" hasCustomPrompt="1"/>
          </p:nvPr>
        </p:nvSpPr>
        <p:spPr>
          <a:prstGeom prst="rect">
            <a:avLst/>
          </a:prstGeom>
        </p:spPr>
        <p:txBody>
          <a:bodyPr/>
          <a:lstStyle>
            <a:lvl1pPr>
              <a:defRPr>
                <a:solidFill>
                  <a:schemeClr val="accent1">
                    <a:hueOff val="114395"/>
                    <a:lumOff val="-24975"/>
                  </a:schemeClr>
                </a:solidFill>
              </a:defRPr>
            </a:lvl1pPr>
          </a:lstStyle>
          <a:p>
            <a:r>
              <a:t>Slide Title</a:t>
            </a:r>
          </a:p>
        </p:txBody>
      </p:sp>
      <p:sp>
        <p:nvSpPr>
          <p:cNvPr id="150"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8"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159"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160" name="Slide Title"/>
          <p:cNvSpPr txBox="1">
            <a:spLocks noGrp="1"/>
          </p:cNvSpPr>
          <p:nvPr>
            <p:ph type="title" hasCustomPrompt="1"/>
          </p:nvPr>
        </p:nvSpPr>
        <p:spPr>
          <a:prstGeom prst="rect">
            <a:avLst/>
          </a:prstGeom>
        </p:spPr>
        <p:txBody>
          <a:bodyPr/>
          <a:lstStyle>
            <a:lvl1pPr>
              <a:defRPr>
                <a:solidFill>
                  <a:schemeClr val="accent1">
                    <a:hueOff val="114395"/>
                    <a:lumOff val="-24975"/>
                  </a:schemeClr>
                </a:solidFill>
              </a:defRPr>
            </a:lvl1pPr>
          </a:lstStyle>
          <a:p>
            <a:r>
              <a:t>Slide Title</a:t>
            </a:r>
          </a:p>
        </p:txBody>
      </p:sp>
      <p:sp>
        <p:nvSpPr>
          <p:cNvPr id="1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68" name="Hot air balloons viewed from below against a blue sky"/>
          <p:cNvSpPr>
            <a:spLocks noGrp="1"/>
          </p:cNvSpPr>
          <p:nvPr>
            <p:ph type="pic" idx="21"/>
          </p:nvPr>
        </p:nvSpPr>
        <p:spPr>
          <a:xfrm>
            <a:off x="3797300" y="698500"/>
            <a:ext cx="12585470" cy="8356600"/>
          </a:xfrm>
          <a:prstGeom prst="rect">
            <a:avLst/>
          </a:prstGeom>
        </p:spPr>
        <p:txBody>
          <a:bodyPr lIns="91439" tIns="45719" rIns="91439" bIns="45719">
            <a:noAutofit/>
          </a:bodyPr>
          <a:lstStyle/>
          <a:p>
            <a:endParaRPr/>
          </a:p>
        </p:txBody>
      </p:sp>
      <p:sp>
        <p:nvSpPr>
          <p:cNvPr id="169" name="Slide Title"/>
          <p:cNvSpPr txBox="1">
            <a:spLocks noGrp="1"/>
          </p:cNvSpPr>
          <p:nvPr>
            <p:ph type="title" hasCustomPrompt="1"/>
          </p:nvPr>
        </p:nvSpPr>
        <p:spPr>
          <a:xfrm>
            <a:off x="698500" y="444500"/>
            <a:ext cx="5105400" cy="1016000"/>
          </a:xfrm>
          <a:prstGeom prst="rect">
            <a:avLst/>
          </a:prstGeom>
        </p:spPr>
        <p:txBody>
          <a:bodyPr/>
          <a:lstStyle>
            <a:lvl1pPr>
              <a:defRPr>
                <a:solidFill>
                  <a:schemeClr val="accent1">
                    <a:hueOff val="114395"/>
                    <a:lumOff val="-24975"/>
                  </a:schemeClr>
                </a:solidFill>
              </a:defRPr>
            </a:lvl1pPr>
          </a:lstStyle>
          <a:p>
            <a:r>
              <a:t>Slide Title</a:t>
            </a:r>
          </a:p>
        </p:txBody>
      </p:sp>
      <p:sp>
        <p:nvSpPr>
          <p:cNvPr id="170" name="Slide Subtitle"/>
          <p:cNvSpPr txBox="1">
            <a:spLocks noGrp="1"/>
          </p:cNvSpPr>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171" name="Body Level One…"/>
          <p:cNvSpPr txBox="1">
            <a:spLocks noGrp="1"/>
          </p:cNvSpPr>
          <p:nvPr>
            <p:ph type="body" sz="half" idx="1" hasCustomPrompt="1"/>
          </p:nvPr>
        </p:nvSpPr>
        <p:spPr>
          <a:xfrm>
            <a:off x="698500" y="3480196"/>
            <a:ext cx="5105400" cy="5593161"/>
          </a:xfrm>
          <a:prstGeom prst="rect">
            <a:avLst/>
          </a:prstGeom>
        </p:spPr>
        <p:txBody>
          <a:bodyPr/>
          <a:lstStyle/>
          <a:p>
            <a:r>
              <a:t>Slide bullet text</a:t>
            </a:r>
          </a:p>
          <a:p>
            <a:pPr lvl="1"/>
            <a:endParaRPr/>
          </a:p>
          <a:p>
            <a:pPr lvl="2"/>
            <a:endParaRPr/>
          </a:p>
          <a:p>
            <a:pPr lvl="3"/>
            <a:endParaRPr/>
          </a:p>
          <a:p>
            <a:pPr lvl="4"/>
            <a:endParaRPr/>
          </a:p>
        </p:txBody>
      </p:sp>
      <p:sp>
        <p:nvSpPr>
          <p:cNvPr id="1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376767" y="-915894"/>
            <a:ext cx="17835652" cy="10682195"/>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98500" y="5181600"/>
            <a:ext cx="11607800" cy="3302000"/>
          </a:xfrm>
          <a:prstGeom prst="rect">
            <a:avLst/>
          </a:prstGeom>
        </p:spPr>
        <p:txBody>
          <a:bodyPr anchor="b"/>
          <a:lstStyle>
            <a:lvl1pPr>
              <a:defRPr sz="8200" spc="-164"/>
            </a:lvl1pPr>
          </a:lstStyle>
          <a:p>
            <a:r>
              <a:t>Presentation Title</a:t>
            </a:r>
          </a:p>
        </p:txBody>
      </p:sp>
      <p:sp>
        <p:nvSpPr>
          <p:cNvPr id="23" name="Body Level One…"/>
          <p:cNvSpPr txBox="1">
            <a:spLocks noGrp="1"/>
          </p:cNvSpPr>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sz="2304" b="1"/>
            </a:lvl1pPr>
          </a:lstStyle>
          <a:p>
            <a:r>
              <a:t>Author and Date</a:t>
            </a:r>
          </a:p>
        </p:txBody>
      </p:sp>
      <p:sp>
        <p:nvSpPr>
          <p:cNvPr id="25" name="Slide Number"/>
          <p:cNvSpPr txBox="1">
            <a:spLocks noGrp="1"/>
          </p:cNvSpPr>
          <p:nvPr>
            <p:ph type="sldNum" sz="quarter" idx="2"/>
          </p:nvPr>
        </p:nvSpPr>
        <p:spPr>
          <a:xfrm>
            <a:off x="6349999" y="9220199"/>
            <a:ext cx="297893" cy="28747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
          <p:cNvSpPr>
            <a:spLocks noGrp="1"/>
          </p:cNvSpPr>
          <p:nvPr>
            <p:ph type="pic" idx="21"/>
          </p:nvPr>
        </p:nvSpPr>
        <p:spPr>
          <a:xfrm>
            <a:off x="5319129" y="495299"/>
            <a:ext cx="7543801" cy="8780059"/>
          </a:xfrm>
          <a:prstGeom prst="rect">
            <a:avLst/>
          </a:prstGeom>
        </p:spPr>
        <p:txBody>
          <a:bodyPr lIns="91439" tIns="45719" rIns="91439" bIns="45719">
            <a:noAutofit/>
          </a:bodyPr>
          <a:lstStyle/>
          <a:p>
            <a:endParaRPr/>
          </a:p>
        </p:txBody>
      </p:sp>
      <p:sp>
        <p:nvSpPr>
          <p:cNvPr id="33" name="Body Level One…"/>
          <p:cNvSpPr txBox="1">
            <a:spLocks noGrp="1"/>
          </p:cNvSpPr>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Slide Subtitle</a:t>
            </a:r>
          </a:p>
          <a:p>
            <a:pPr lvl="1"/>
            <a:endParaRPr/>
          </a:p>
          <a:p>
            <a:pPr lvl="2"/>
            <a:endParaRPr/>
          </a:p>
          <a:p>
            <a:pPr lvl="3"/>
            <a:endParaRPr/>
          </a:p>
          <a:p>
            <a:pPr lvl="4"/>
            <a:endParaRPr/>
          </a:p>
        </p:txBody>
      </p:sp>
      <p:sp>
        <p:nvSpPr>
          <p:cNvPr id="34" name="Slide Title"/>
          <p:cNvSpPr txBox="1">
            <a:spLocks noGrp="1"/>
          </p:cNvSpPr>
          <p:nvPr>
            <p:ph type="title" hasCustomPrompt="1"/>
          </p:nvPr>
        </p:nvSpPr>
        <p:spPr>
          <a:xfrm>
            <a:off x="698500" y="692534"/>
            <a:ext cx="5105400" cy="4387466"/>
          </a:xfrm>
          <a:prstGeom prst="rect">
            <a:avLst/>
          </a:prstGeom>
        </p:spPr>
        <p:txBody>
          <a:bodyPr anchor="b"/>
          <a:lstStyle/>
          <a:p>
            <a:r>
              <a:t>Slide Title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3"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589358"/>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wl of pappardelle pasta with parsley butter, roasted hazelnuts and shaved parmesan cheese"/>
          <p:cNvSpPr>
            <a:spLocks noGrp="1"/>
          </p:cNvSpPr>
          <p:nvPr>
            <p:ph type="pic" idx="21"/>
          </p:nvPr>
        </p:nvSpPr>
        <p:spPr>
          <a:xfrm>
            <a:off x="6172200" y="596900"/>
            <a:ext cx="6448425" cy="8597900"/>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698500" y="444500"/>
            <a:ext cx="5105400" cy="1016000"/>
          </a:xfrm>
          <a:prstGeom prst="rect">
            <a:avLst/>
          </a:prstGeom>
        </p:spPr>
        <p:txBody>
          <a:bodyPr/>
          <a:lstStyle/>
          <a:p>
            <a:r>
              <a:t>Slide Title</a:t>
            </a:r>
          </a:p>
        </p:txBody>
      </p:sp>
      <p:sp>
        <p:nvSpPr>
          <p:cNvPr id="62" name="Slide Subtitle"/>
          <p:cNvSpPr txBox="1">
            <a:spLocks noGrp="1"/>
          </p:cNvSpPr>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63" name="Body Level One…"/>
          <p:cNvSpPr txBox="1">
            <a:spLocks noGrp="1"/>
          </p:cNvSpPr>
          <p:nvPr>
            <p:ph type="body" sz="half" idx="1" hasCustomPrompt="1"/>
          </p:nvPr>
        </p:nvSpPr>
        <p:spPr>
          <a:xfrm>
            <a:off x="698500" y="3480196"/>
            <a:ext cx="5105400" cy="5593161"/>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98500" y="3225800"/>
            <a:ext cx="11607800" cy="3302000"/>
          </a:xfrm>
          <a:prstGeom prst="rect">
            <a:avLst/>
          </a:prstGeom>
        </p:spPr>
        <p:txBody>
          <a:bodyPr anchor="ctr"/>
          <a:lstStyle>
            <a:lvl1pPr>
              <a:defRPr sz="8200" b="0" spc="-164">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98500" y="444500"/>
            <a:ext cx="11607800" cy="10160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sz="38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3" name="Slide Title"/>
          <p:cNvSpPr txBox="1">
            <a:spLocks noGrp="1"/>
          </p:cNvSpPr>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4" name="Slide Number"/>
          <p:cNvSpPr txBox="1">
            <a:spLocks noGrp="1"/>
          </p:cNvSpPr>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Universum V, 23.2.2024, Roma"/>
          <p:cNvSpPr txBox="1">
            <a:spLocks noGrp="1"/>
          </p:cNvSpPr>
          <p:nvPr>
            <p:ph type="body" idx="21"/>
          </p:nvPr>
        </p:nvSpPr>
        <p:spPr>
          <a:xfrm>
            <a:off x="698499" y="8949977"/>
            <a:ext cx="11607802" cy="4610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Marcel Grossmann meeting </a:t>
            </a:r>
            <a:r>
              <a:rPr dirty="0"/>
              <a:t>, </a:t>
            </a:r>
            <a:r>
              <a:rPr lang="en-US" dirty="0"/>
              <a:t>11</a:t>
            </a:r>
            <a:r>
              <a:rPr dirty="0"/>
              <a:t>.</a:t>
            </a:r>
            <a:r>
              <a:rPr lang="en-US" dirty="0"/>
              <a:t> 7</a:t>
            </a:r>
            <a:r>
              <a:rPr dirty="0"/>
              <a:t>.</a:t>
            </a:r>
            <a:r>
              <a:rPr lang="en-US" dirty="0"/>
              <a:t> </a:t>
            </a:r>
            <a:r>
              <a:rPr dirty="0"/>
              <a:t>2024</a:t>
            </a:r>
            <a:r>
              <a:rPr lang="en-US" dirty="0"/>
              <a:t>.</a:t>
            </a:r>
            <a:r>
              <a:rPr dirty="0"/>
              <a:t>, </a:t>
            </a:r>
            <a:r>
              <a:rPr lang="en-US" dirty="0"/>
              <a:t>Pescara</a:t>
            </a:r>
            <a:endParaRPr dirty="0"/>
          </a:p>
        </p:txBody>
      </p:sp>
      <p:sp>
        <p:nvSpPr>
          <p:cNvPr id="182" name="Fine structure constant measurements using  Artificial Intelligence methods"/>
          <p:cNvSpPr txBox="1">
            <a:spLocks noGrp="1"/>
          </p:cNvSpPr>
          <p:nvPr>
            <p:ph type="ctrTitle"/>
          </p:nvPr>
        </p:nvSpPr>
        <p:spPr>
          <a:prstGeom prst="rect">
            <a:avLst/>
          </a:prstGeom>
        </p:spPr>
        <p:txBody>
          <a:bodyPr>
            <a:normAutofit/>
          </a:bodyPr>
          <a:lstStyle/>
          <a:p>
            <a:pPr defTabSz="1404483">
              <a:defRPr sz="6642" spc="-132"/>
            </a:pPr>
            <a:r>
              <a:rPr lang="en-US" dirty="0"/>
              <a:t>A new era of f</a:t>
            </a:r>
            <a:r>
              <a:rPr dirty="0"/>
              <a:t>ine structure constant measurements</a:t>
            </a:r>
            <a:r>
              <a:rPr lang="en-US" dirty="0"/>
              <a:t> in the early universe</a:t>
            </a:r>
            <a:endParaRPr dirty="0"/>
          </a:p>
        </p:txBody>
      </p:sp>
      <p:sp>
        <p:nvSpPr>
          <p:cNvPr id="183" name="Dinko Milaković, IFPU Trieste"/>
          <p:cNvSpPr txBox="1">
            <a:spLocks noGrp="1"/>
          </p:cNvSpPr>
          <p:nvPr>
            <p:ph type="subTitle" sz="quarter" idx="1"/>
          </p:nvPr>
        </p:nvSpPr>
        <p:spPr>
          <a:prstGeom prst="rect">
            <a:avLst/>
          </a:prstGeom>
        </p:spPr>
        <p:txBody>
          <a:bodyPr/>
          <a:lstStyle>
            <a:lvl1pPr>
              <a:defRPr sz="2400"/>
            </a:lvl1pPr>
          </a:lstStyle>
          <a:p>
            <a:r>
              <a:rPr dirty="0"/>
              <a:t>Dinko </a:t>
            </a:r>
            <a:r>
              <a:rPr dirty="0" err="1"/>
              <a:t>Milaković</a:t>
            </a:r>
            <a:br>
              <a:rPr lang="en-US" dirty="0"/>
            </a:br>
            <a:r>
              <a:rPr lang="en-US" dirty="0"/>
              <a:t>Institute for Fundamental Physics of the Universe</a:t>
            </a:r>
            <a:r>
              <a:rPr dirty="0"/>
              <a:t> </a:t>
            </a:r>
            <a:r>
              <a:rPr lang="en-US" dirty="0"/>
              <a:t>(IFPU)</a:t>
            </a:r>
            <a:br>
              <a:rPr lang="en-US" dirty="0"/>
            </a:br>
            <a:r>
              <a:rPr dirty="0"/>
              <a:t>Trieste</a:t>
            </a:r>
          </a:p>
        </p:txBody>
      </p:sp>
      <p:pic>
        <p:nvPicPr>
          <p:cNvPr id="184" name="sissa_logo.png" descr="sissa_logo.png"/>
          <p:cNvPicPr>
            <a:picLocks noChangeAspect="1"/>
          </p:cNvPicPr>
          <p:nvPr/>
        </p:nvPicPr>
        <p:blipFill>
          <a:blip r:embed="rId2"/>
          <a:stretch>
            <a:fillRect/>
          </a:stretch>
        </p:blipFill>
        <p:spPr>
          <a:xfrm>
            <a:off x="4683290" y="6795962"/>
            <a:ext cx="1239766" cy="1919852"/>
          </a:xfrm>
          <a:prstGeom prst="rect">
            <a:avLst/>
          </a:prstGeom>
          <a:ln w="12700">
            <a:miter lim="400000"/>
          </a:ln>
        </p:spPr>
      </p:pic>
      <p:pic>
        <p:nvPicPr>
          <p:cNvPr id="185" name="inaf_logo2.png" descr="inaf_logo2.png"/>
          <p:cNvPicPr>
            <a:picLocks noChangeAspect="1"/>
          </p:cNvPicPr>
          <p:nvPr/>
        </p:nvPicPr>
        <p:blipFill>
          <a:blip r:embed="rId3"/>
          <a:stretch>
            <a:fillRect/>
          </a:stretch>
        </p:blipFill>
        <p:spPr>
          <a:xfrm>
            <a:off x="2824201" y="6795962"/>
            <a:ext cx="1458831" cy="1456400"/>
          </a:xfrm>
          <a:prstGeom prst="rect">
            <a:avLst/>
          </a:prstGeom>
          <a:ln w="12700">
            <a:miter lim="400000"/>
          </a:ln>
        </p:spPr>
      </p:pic>
      <p:pic>
        <p:nvPicPr>
          <p:cNvPr id="186" name="final.png" descr="final.png"/>
          <p:cNvPicPr>
            <a:picLocks noChangeAspect="1"/>
          </p:cNvPicPr>
          <p:nvPr/>
        </p:nvPicPr>
        <p:blipFill>
          <a:blip r:embed="rId4"/>
          <a:stretch>
            <a:fillRect/>
          </a:stretch>
        </p:blipFill>
        <p:spPr>
          <a:xfrm>
            <a:off x="617299" y="6424005"/>
            <a:ext cx="2200313" cy="220031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What we have in practice"/>
          <p:cNvSpPr txBox="1"/>
          <p:nvPr/>
        </p:nvSpPr>
        <p:spPr>
          <a:xfrm>
            <a:off x="850780" y="1039273"/>
            <a:ext cx="6024373" cy="709166"/>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4000">
                <a:solidFill>
                  <a:srgbClr val="FFFFFF"/>
                </a:solidFill>
                <a:latin typeface="Helvetica Neue Medium"/>
                <a:ea typeface="Helvetica Neue Medium"/>
                <a:cs typeface="Helvetica Neue Medium"/>
                <a:sym typeface="Helvetica Neue Medium"/>
              </a:defRPr>
            </a:lvl1pPr>
          </a:lstStyle>
          <a:p>
            <a:r>
              <a:t>What we have in practice</a:t>
            </a:r>
          </a:p>
        </p:txBody>
      </p:sp>
      <p:pic>
        <p:nvPicPr>
          <p:cNvPr id="292" name="complex10fps_snr50.mp4" descr="complex10fps_snr50.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7707417" y="281701"/>
            <a:ext cx="4727455" cy="9454907"/>
          </a:xfrm>
          <a:prstGeom prst="rect">
            <a:avLst/>
          </a:prstGeom>
          <a:ln w="12700">
            <a:miter lim="400000"/>
          </a:ln>
        </p:spPr>
      </p:pic>
      <p:sp>
        <p:nvSpPr>
          <p:cNvPr id="2" name="Dinko Milaković (IFPU) for Universum V, 22. 2. 2024.">
            <a:extLst>
              <a:ext uri="{FF2B5EF4-FFF2-40B4-BE49-F238E27FC236}">
                <a16:creationId xmlns:a16="http://schemas.microsoft.com/office/drawing/2014/main" id="{D248D8D7-0B50-FDFA-11CF-0B43040916B3}"/>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99" fill="hold"/>
                                        <p:tgtEl>
                                          <p:spTgt spid="29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92"/>
                </p:tgtEl>
              </p:cMediaNode>
            </p:video>
            <p:seq concurrent="1" prevAc="none" nextAc="seek">
              <p:cTn id="8" restart="whenNotActive" fill="hold" evtFilter="cancelBubble" nodeType="interactiveSeq">
                <p:stCondLst>
                  <p:cond evt="onClick" delay="0">
                    <p:tgtEl>
                      <p:spTgt spid="29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2"/>
                                        </p:tgtEl>
                                      </p:cBhvr>
                                    </p:cmd>
                                  </p:childTnLst>
                                </p:cTn>
                              </p:par>
                            </p:childTnLst>
                          </p:cTn>
                        </p:par>
                      </p:childTnLst>
                    </p:cTn>
                  </p:par>
                </p:childTnLst>
              </p:cTn>
              <p:nextCondLst>
                <p:cond evt="onClick" delay="0">
                  <p:tgtEl>
                    <p:spTgt spid="29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Basic algorithm for model construction"/>
          <p:cNvSpPr txBox="1">
            <a:spLocks noGrp="1"/>
          </p:cNvSpPr>
          <p:nvPr>
            <p:ph type="title"/>
          </p:nvPr>
        </p:nvSpPr>
        <p:spPr>
          <a:prstGeom prst="rect">
            <a:avLst/>
          </a:prstGeom>
        </p:spPr>
        <p:txBody>
          <a:bodyPr/>
          <a:lstStyle>
            <a:lvl1pPr>
              <a:defRPr sz="5000" spc="-100"/>
            </a:lvl1pPr>
          </a:lstStyle>
          <a:p>
            <a:r>
              <a:t>Basic algorithm for model construction</a:t>
            </a:r>
          </a:p>
        </p:txBody>
      </p:sp>
      <p:sp>
        <p:nvSpPr>
          <p:cNvPr id="296" name="A model (n free params)"/>
          <p:cNvSpPr txBox="1"/>
          <p:nvPr/>
        </p:nvSpPr>
        <p:spPr>
          <a:xfrm>
            <a:off x="5084001" y="3976328"/>
            <a:ext cx="2045234" cy="779296"/>
          </a:xfrm>
          <a:prstGeom prst="rect">
            <a:avLst/>
          </a:prstGeom>
          <a:solidFill>
            <a:schemeClr val="accent4">
              <a:hueOff val="-476017"/>
              <a:lumOff val="-1004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584200">
              <a:defRPr sz="2200">
                <a:solidFill>
                  <a:srgbClr val="000000"/>
                </a:solidFill>
                <a:latin typeface="Helvetica Neue Medium"/>
                <a:ea typeface="Helvetica Neue Medium"/>
                <a:cs typeface="Helvetica Neue Medium"/>
                <a:sym typeface="Helvetica Neue Medium"/>
              </a:defRPr>
            </a:pPr>
            <a:r>
              <a:rPr lang="en-US" dirty="0"/>
              <a:t>Make a</a:t>
            </a:r>
            <a:r>
              <a:rPr dirty="0"/>
              <a:t> model</a:t>
            </a:r>
            <a:br>
              <a:rPr dirty="0"/>
            </a:br>
            <a:r>
              <a:rPr dirty="0"/>
              <a:t>(n free params)</a:t>
            </a:r>
          </a:p>
        </p:txBody>
      </p:sp>
      <p:sp>
        <p:nvSpPr>
          <p:cNvPr id="297" name="How many components?"/>
          <p:cNvSpPr txBox="1"/>
          <p:nvPr/>
        </p:nvSpPr>
        <p:spPr>
          <a:xfrm>
            <a:off x="2793015" y="2842708"/>
            <a:ext cx="3328239" cy="436397"/>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200">
                <a:solidFill>
                  <a:srgbClr val="FFFFFF"/>
                </a:solidFill>
                <a:latin typeface="Helvetica Neue Medium"/>
                <a:ea typeface="Helvetica Neue Medium"/>
                <a:cs typeface="Helvetica Neue Medium"/>
                <a:sym typeface="Helvetica Neue Medium"/>
              </a:defRPr>
            </a:lvl1pPr>
          </a:lstStyle>
          <a:p>
            <a:r>
              <a:t>How many components?</a:t>
            </a:r>
          </a:p>
        </p:txBody>
      </p:sp>
      <p:sp>
        <p:nvSpPr>
          <p:cNvPr id="298" name="Where?"/>
          <p:cNvSpPr txBox="1"/>
          <p:nvPr/>
        </p:nvSpPr>
        <p:spPr>
          <a:xfrm>
            <a:off x="6222002" y="2842708"/>
            <a:ext cx="1097789" cy="436397"/>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200">
                <a:solidFill>
                  <a:srgbClr val="FFFFFF"/>
                </a:solidFill>
                <a:latin typeface="Helvetica Neue Medium"/>
                <a:ea typeface="Helvetica Neue Medium"/>
                <a:cs typeface="Helvetica Neue Medium"/>
                <a:sym typeface="Helvetica Neue Medium"/>
              </a:defRPr>
            </a:lvl1pPr>
          </a:lstStyle>
          <a:p>
            <a:r>
              <a:t>Where?</a:t>
            </a:r>
          </a:p>
        </p:txBody>
      </p:sp>
      <p:sp>
        <p:nvSpPr>
          <p:cNvPr id="299" name="Contaminants?"/>
          <p:cNvSpPr txBox="1"/>
          <p:nvPr/>
        </p:nvSpPr>
        <p:spPr>
          <a:xfrm>
            <a:off x="7420539" y="2840335"/>
            <a:ext cx="3302187" cy="441146"/>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200">
                <a:solidFill>
                  <a:srgbClr val="FFFFFF"/>
                </a:solidFill>
                <a:latin typeface="Helvetica Neue Medium"/>
                <a:ea typeface="Helvetica Neue Medium"/>
                <a:cs typeface="Helvetica Neue Medium"/>
                <a:sym typeface="Helvetica Neue Medium"/>
              </a:defRPr>
            </a:lvl1pPr>
          </a:lstStyle>
          <a:p>
            <a:r>
              <a:rPr lang="en-US" dirty="0"/>
              <a:t>Are there c</a:t>
            </a:r>
            <a:r>
              <a:rPr dirty="0"/>
              <a:t>ontaminants?</a:t>
            </a:r>
          </a:p>
        </p:txBody>
      </p:sp>
      <p:sp>
        <p:nvSpPr>
          <p:cNvPr id="300" name="Non-linear least-squares minimization to obtain best-fit model parameters"/>
          <p:cNvSpPr txBox="1"/>
          <p:nvPr/>
        </p:nvSpPr>
        <p:spPr>
          <a:xfrm>
            <a:off x="4375163" y="5370492"/>
            <a:ext cx="3462910" cy="1122197"/>
          </a:xfrm>
          <a:prstGeom prst="rect">
            <a:avLst/>
          </a:prstGeom>
          <a:solidFill>
            <a:schemeClr val="accent4">
              <a:hueOff val="-476017"/>
              <a:lumOff val="-1004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584200">
              <a:defRPr sz="2200">
                <a:solidFill>
                  <a:srgbClr val="000000"/>
                </a:solidFill>
                <a:latin typeface="Helvetica Neue Medium"/>
                <a:ea typeface="Helvetica Neue Medium"/>
                <a:cs typeface="Helvetica Neue Medium"/>
                <a:sym typeface="Helvetica Neue Medium"/>
              </a:defRPr>
            </a:pPr>
            <a:r>
              <a:t>Non-linear least-squares</a:t>
            </a:r>
            <a:br/>
            <a:r>
              <a:t>minimization to obtain</a:t>
            </a:r>
            <a:br/>
            <a:r>
              <a:t>best-fit model parameters</a:t>
            </a:r>
          </a:p>
        </p:txBody>
      </p:sp>
      <p:sp>
        <p:nvSpPr>
          <p:cNvPr id="301" name="Model satisfactory?"/>
          <p:cNvSpPr txBox="1"/>
          <p:nvPr/>
        </p:nvSpPr>
        <p:spPr>
          <a:xfrm>
            <a:off x="4372971" y="7105183"/>
            <a:ext cx="3467296" cy="441146"/>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200">
                <a:solidFill>
                  <a:srgbClr val="FFFFFF"/>
                </a:solidFill>
                <a:latin typeface="Helvetica Neue Medium"/>
                <a:ea typeface="Helvetica Neue Medium"/>
                <a:cs typeface="Helvetica Neue Medium"/>
                <a:sym typeface="Helvetica Neue Medium"/>
              </a:defRPr>
            </a:lvl1pPr>
          </a:lstStyle>
          <a:p>
            <a:r>
              <a:rPr lang="en-US" dirty="0"/>
              <a:t>Is the m</a:t>
            </a:r>
            <a:r>
              <a:rPr dirty="0"/>
              <a:t>odel satisfactory?</a:t>
            </a:r>
          </a:p>
        </p:txBody>
      </p:sp>
      <p:sp>
        <p:nvSpPr>
          <p:cNvPr id="302" name="Measurement!"/>
          <p:cNvSpPr txBox="1"/>
          <p:nvPr/>
        </p:nvSpPr>
        <p:spPr>
          <a:xfrm>
            <a:off x="5128146" y="8590427"/>
            <a:ext cx="1956944" cy="436396"/>
          </a:xfrm>
          <a:prstGeom prst="rect">
            <a:avLst/>
          </a:prstGeom>
          <a:solidFill>
            <a:schemeClr val="accent4">
              <a:hueOff val="-476017"/>
              <a:lumOff val="-1004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200">
                <a:solidFill>
                  <a:srgbClr val="000000"/>
                </a:solidFill>
                <a:latin typeface="Helvetica Neue Medium"/>
                <a:ea typeface="Helvetica Neue Medium"/>
                <a:cs typeface="Helvetica Neue Medium"/>
                <a:sym typeface="Helvetica Neue Medium"/>
              </a:defRPr>
            </a:lvl1pPr>
          </a:lstStyle>
          <a:p>
            <a:r>
              <a:rPr dirty="0"/>
              <a:t>Measurement!</a:t>
            </a:r>
          </a:p>
        </p:txBody>
      </p:sp>
      <p:cxnSp>
        <p:nvCxnSpPr>
          <p:cNvPr id="303" name="Connection Line"/>
          <p:cNvCxnSpPr>
            <a:cxnSpLocks/>
            <a:stCxn id="300" idx="2"/>
            <a:endCxn id="301" idx="0"/>
          </p:cNvCxnSpPr>
          <p:nvPr/>
        </p:nvCxnSpPr>
        <p:spPr>
          <a:xfrm rot="16200000" flipH="1">
            <a:off x="5800371" y="6798935"/>
            <a:ext cx="612494" cy="1"/>
          </a:xfrm>
          <a:prstGeom prst="bentConnector3">
            <a:avLst>
              <a:gd name="adj1" fmla="val 50000"/>
            </a:avLst>
          </a:prstGeom>
          <a:ln w="76200">
            <a:solidFill>
              <a:srgbClr val="000000"/>
            </a:solidFill>
            <a:miter lim="400000"/>
            <a:tailEnd type="triangle"/>
          </a:ln>
        </p:spPr>
      </p:cxnSp>
      <p:cxnSp>
        <p:nvCxnSpPr>
          <p:cNvPr id="304" name="Connection Line"/>
          <p:cNvCxnSpPr>
            <a:cxnSpLocks/>
            <a:stCxn id="296" idx="2"/>
            <a:endCxn id="300" idx="0"/>
          </p:cNvCxnSpPr>
          <p:nvPr/>
        </p:nvCxnSpPr>
        <p:spPr>
          <a:xfrm rot="5400000">
            <a:off x="5799184" y="5063058"/>
            <a:ext cx="614868" cy="12700"/>
          </a:xfrm>
          <a:prstGeom prst="bentConnector3">
            <a:avLst>
              <a:gd name="adj1" fmla="val 50000"/>
            </a:avLst>
          </a:prstGeom>
          <a:ln w="76200">
            <a:solidFill>
              <a:srgbClr val="000000"/>
            </a:solidFill>
            <a:miter lim="400000"/>
            <a:tailEnd type="triangle"/>
          </a:ln>
        </p:spPr>
      </p:cxnSp>
      <p:cxnSp>
        <p:nvCxnSpPr>
          <p:cNvPr id="305" name="Connection Line"/>
          <p:cNvCxnSpPr>
            <a:cxnSpLocks/>
            <a:stCxn id="301" idx="2"/>
            <a:endCxn id="302" idx="0"/>
          </p:cNvCxnSpPr>
          <p:nvPr/>
        </p:nvCxnSpPr>
        <p:spPr>
          <a:xfrm rot="5400000">
            <a:off x="5584570" y="8068378"/>
            <a:ext cx="1044098" cy="1"/>
          </a:xfrm>
          <a:prstGeom prst="bentConnector3">
            <a:avLst>
              <a:gd name="adj1" fmla="val 50000"/>
            </a:avLst>
          </a:prstGeom>
          <a:ln w="76200">
            <a:solidFill>
              <a:srgbClr val="000000"/>
            </a:solidFill>
            <a:miter lim="400000"/>
            <a:tailEnd type="triangle"/>
          </a:ln>
        </p:spPr>
      </p:cxnSp>
      <p:cxnSp>
        <p:nvCxnSpPr>
          <p:cNvPr id="306" name="Connection Line"/>
          <p:cNvCxnSpPr>
            <a:cxnSpLocks/>
            <a:stCxn id="301" idx="1"/>
            <a:endCxn id="297" idx="1"/>
          </p:cNvCxnSpPr>
          <p:nvPr/>
        </p:nvCxnSpPr>
        <p:spPr>
          <a:xfrm rot="10800000">
            <a:off x="2793015" y="3060908"/>
            <a:ext cx="1579956" cy="4264849"/>
          </a:xfrm>
          <a:prstGeom prst="bentConnector3">
            <a:avLst>
              <a:gd name="adj1" fmla="val 114469"/>
            </a:avLst>
          </a:prstGeom>
          <a:ln w="76200">
            <a:solidFill>
              <a:srgbClr val="000000"/>
            </a:solidFill>
            <a:miter lim="400000"/>
            <a:tailEnd type="triangle"/>
          </a:ln>
        </p:spPr>
      </p:cxnSp>
      <p:cxnSp>
        <p:nvCxnSpPr>
          <p:cNvPr id="307" name="Connection Line"/>
          <p:cNvCxnSpPr>
            <a:cxnSpLocks/>
            <a:stCxn id="297" idx="2"/>
          </p:cNvCxnSpPr>
          <p:nvPr/>
        </p:nvCxnSpPr>
        <p:spPr>
          <a:xfrm>
            <a:off x="4457135" y="3279105"/>
            <a:ext cx="626866" cy="697223"/>
          </a:xfrm>
          <a:prstGeom prst="straightConnector1">
            <a:avLst/>
          </a:prstGeom>
          <a:ln w="76200">
            <a:solidFill>
              <a:srgbClr val="000000"/>
            </a:solidFill>
            <a:miter lim="400000"/>
            <a:tailEnd type="triangle"/>
          </a:ln>
        </p:spPr>
      </p:cxnSp>
      <p:cxnSp>
        <p:nvCxnSpPr>
          <p:cNvPr id="308" name="Connection Line"/>
          <p:cNvCxnSpPr>
            <a:cxnSpLocks/>
            <a:endCxn id="296" idx="0"/>
          </p:cNvCxnSpPr>
          <p:nvPr/>
        </p:nvCxnSpPr>
        <p:spPr>
          <a:xfrm flipH="1">
            <a:off x="6106618" y="3285455"/>
            <a:ext cx="267442" cy="690873"/>
          </a:xfrm>
          <a:prstGeom prst="straightConnector1">
            <a:avLst/>
          </a:prstGeom>
          <a:ln w="76200">
            <a:solidFill>
              <a:srgbClr val="000000"/>
            </a:solidFill>
            <a:miter lim="400000"/>
            <a:tailEnd type="triangle"/>
          </a:ln>
        </p:spPr>
      </p:cxnSp>
      <p:cxnSp>
        <p:nvCxnSpPr>
          <p:cNvPr id="309" name="Connection Line"/>
          <p:cNvCxnSpPr>
            <a:cxnSpLocks/>
          </p:cNvCxnSpPr>
          <p:nvPr/>
        </p:nvCxnSpPr>
        <p:spPr>
          <a:xfrm flipH="1">
            <a:off x="7085090" y="3287139"/>
            <a:ext cx="671011" cy="764202"/>
          </a:xfrm>
          <a:prstGeom prst="straightConnector1">
            <a:avLst/>
          </a:prstGeom>
          <a:ln w="76200">
            <a:solidFill>
              <a:srgbClr val="000000"/>
            </a:solidFill>
            <a:miter lim="400000"/>
            <a:tailEnd type="triangle"/>
          </a:ln>
        </p:spPr>
      </p:cxnSp>
      <p:sp>
        <p:nvSpPr>
          <p:cNvPr id="311" name="Can we accurately reconstruct the correct distribution of gas clouds?"/>
          <p:cNvSpPr txBox="1"/>
          <p:nvPr/>
        </p:nvSpPr>
        <p:spPr>
          <a:xfrm>
            <a:off x="3989044" y="1642670"/>
            <a:ext cx="5026712" cy="779296"/>
          </a:xfrm>
          <a:prstGeom prst="rect">
            <a:avLst/>
          </a:prstGeom>
          <a:solidFill>
            <a:schemeClr val="accent4">
              <a:hueOff val="-476017"/>
              <a:lumOff val="-1004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584200">
              <a:defRPr sz="2200">
                <a:solidFill>
                  <a:srgbClr val="000000"/>
                </a:solidFill>
                <a:latin typeface="Helvetica Neue Medium"/>
                <a:ea typeface="Helvetica Neue Medium"/>
                <a:cs typeface="Helvetica Neue Medium"/>
                <a:sym typeface="Helvetica Neue Medium"/>
              </a:defRPr>
            </a:pPr>
            <a:r>
              <a:t>Can we accurately reconstruct</a:t>
            </a:r>
            <a:br/>
            <a:r>
              <a:t>the correct distribution of gas clouds?</a:t>
            </a:r>
          </a:p>
        </p:txBody>
      </p:sp>
      <p:sp>
        <p:nvSpPr>
          <p:cNvPr id="2" name="Dinko Milaković (IFPU) for Universum V, 22. 2. 2024.">
            <a:extLst>
              <a:ext uri="{FF2B5EF4-FFF2-40B4-BE49-F238E27FC236}">
                <a16:creationId xmlns:a16="http://schemas.microsoft.com/office/drawing/2014/main" id="{7785392F-F67B-F44C-4F84-306CD7BA4901}"/>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
        <p:nvSpPr>
          <p:cNvPr id="22" name="Model satisfactory?">
            <a:extLst>
              <a:ext uri="{FF2B5EF4-FFF2-40B4-BE49-F238E27FC236}">
                <a16:creationId xmlns:a16="http://schemas.microsoft.com/office/drawing/2014/main" id="{8CD0C013-E302-189F-2514-48807D3B276A}"/>
              </a:ext>
            </a:extLst>
          </p:cNvPr>
          <p:cNvSpPr txBox="1"/>
          <p:nvPr/>
        </p:nvSpPr>
        <p:spPr>
          <a:xfrm>
            <a:off x="6240339" y="7829205"/>
            <a:ext cx="588303" cy="441146"/>
          </a:xfrm>
          <a:prstGeom prst="rect">
            <a:avLst/>
          </a:prstGeom>
          <a:solidFill>
            <a:schemeClr val="accent3">
              <a:lumMod val="7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200">
                <a:solidFill>
                  <a:srgbClr val="FFFFFF"/>
                </a:solidFill>
                <a:latin typeface="Helvetica Neue Medium"/>
                <a:ea typeface="Helvetica Neue Medium"/>
                <a:cs typeface="Helvetica Neue Medium"/>
                <a:sym typeface="Helvetica Neue Medium"/>
              </a:defRPr>
            </a:lvl1pPr>
          </a:lstStyle>
          <a:p>
            <a:r>
              <a:rPr lang="en-US" dirty="0"/>
              <a:t>Yes</a:t>
            </a:r>
            <a:endParaRPr dirty="0"/>
          </a:p>
        </p:txBody>
      </p:sp>
      <p:sp>
        <p:nvSpPr>
          <p:cNvPr id="23" name="Model satisfactory?">
            <a:extLst>
              <a:ext uri="{FF2B5EF4-FFF2-40B4-BE49-F238E27FC236}">
                <a16:creationId xmlns:a16="http://schemas.microsoft.com/office/drawing/2014/main" id="{DDDBE401-5F27-C2C3-1A80-FCD7FE98D66F}"/>
              </a:ext>
            </a:extLst>
          </p:cNvPr>
          <p:cNvSpPr txBox="1"/>
          <p:nvPr/>
        </p:nvSpPr>
        <p:spPr>
          <a:xfrm>
            <a:off x="3705724" y="6785001"/>
            <a:ext cx="472886" cy="441146"/>
          </a:xfrm>
          <a:prstGeom prst="rect">
            <a:avLst/>
          </a:prstGeom>
          <a:solidFill>
            <a:schemeClr val="accent6">
              <a:lumMod val="7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200">
                <a:solidFill>
                  <a:srgbClr val="FFFFFF"/>
                </a:solidFill>
                <a:latin typeface="Helvetica Neue Medium"/>
                <a:ea typeface="Helvetica Neue Medium"/>
                <a:cs typeface="Helvetica Neue Medium"/>
                <a:sym typeface="Helvetica Neue Medium"/>
              </a:defRPr>
            </a:lvl1pPr>
          </a:lstStyle>
          <a:p>
            <a:r>
              <a:rPr lang="en-US" dirty="0"/>
              <a:t>No</a:t>
            </a: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Basic algorithm for model construction"/>
          <p:cNvSpPr txBox="1">
            <a:spLocks noGrp="1"/>
          </p:cNvSpPr>
          <p:nvPr>
            <p:ph type="title"/>
          </p:nvPr>
        </p:nvSpPr>
        <p:spPr>
          <a:prstGeom prst="rect">
            <a:avLst/>
          </a:prstGeom>
        </p:spPr>
        <p:txBody>
          <a:bodyPr/>
          <a:lstStyle>
            <a:lvl1pPr>
              <a:defRPr sz="5000" spc="-100"/>
            </a:lvl1pPr>
          </a:lstStyle>
          <a:p>
            <a:r>
              <a:t>Basic algorithm for model construction</a:t>
            </a:r>
          </a:p>
        </p:txBody>
      </p:sp>
      <p:sp>
        <p:nvSpPr>
          <p:cNvPr id="296" name="A model (n free params)"/>
          <p:cNvSpPr txBox="1"/>
          <p:nvPr/>
        </p:nvSpPr>
        <p:spPr>
          <a:xfrm>
            <a:off x="5084001" y="3976328"/>
            <a:ext cx="2045234" cy="779296"/>
          </a:xfrm>
          <a:prstGeom prst="rect">
            <a:avLst/>
          </a:prstGeom>
          <a:solidFill>
            <a:schemeClr val="accent4">
              <a:hueOff val="-476017"/>
              <a:lumOff val="-1004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584200">
              <a:defRPr sz="2200">
                <a:solidFill>
                  <a:srgbClr val="000000"/>
                </a:solidFill>
                <a:latin typeface="Helvetica Neue Medium"/>
                <a:ea typeface="Helvetica Neue Medium"/>
                <a:cs typeface="Helvetica Neue Medium"/>
                <a:sym typeface="Helvetica Neue Medium"/>
              </a:defRPr>
            </a:pPr>
            <a:r>
              <a:rPr lang="en-US" dirty="0"/>
              <a:t>Make a</a:t>
            </a:r>
            <a:r>
              <a:rPr dirty="0"/>
              <a:t> model</a:t>
            </a:r>
            <a:br>
              <a:rPr dirty="0"/>
            </a:br>
            <a:r>
              <a:rPr dirty="0"/>
              <a:t>(n free params)</a:t>
            </a:r>
          </a:p>
        </p:txBody>
      </p:sp>
      <p:sp>
        <p:nvSpPr>
          <p:cNvPr id="297" name="How many components?"/>
          <p:cNvSpPr txBox="1"/>
          <p:nvPr/>
        </p:nvSpPr>
        <p:spPr>
          <a:xfrm>
            <a:off x="2793015" y="2842708"/>
            <a:ext cx="3328239" cy="436397"/>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200">
                <a:solidFill>
                  <a:srgbClr val="FFFFFF"/>
                </a:solidFill>
                <a:latin typeface="Helvetica Neue Medium"/>
                <a:ea typeface="Helvetica Neue Medium"/>
                <a:cs typeface="Helvetica Neue Medium"/>
                <a:sym typeface="Helvetica Neue Medium"/>
              </a:defRPr>
            </a:lvl1pPr>
          </a:lstStyle>
          <a:p>
            <a:r>
              <a:t>How many components?</a:t>
            </a:r>
          </a:p>
        </p:txBody>
      </p:sp>
      <p:sp>
        <p:nvSpPr>
          <p:cNvPr id="298" name="Where?"/>
          <p:cNvSpPr txBox="1"/>
          <p:nvPr/>
        </p:nvSpPr>
        <p:spPr>
          <a:xfrm>
            <a:off x="6222002" y="2842708"/>
            <a:ext cx="1097789" cy="436397"/>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200">
                <a:solidFill>
                  <a:srgbClr val="FFFFFF"/>
                </a:solidFill>
                <a:latin typeface="Helvetica Neue Medium"/>
                <a:ea typeface="Helvetica Neue Medium"/>
                <a:cs typeface="Helvetica Neue Medium"/>
                <a:sym typeface="Helvetica Neue Medium"/>
              </a:defRPr>
            </a:lvl1pPr>
          </a:lstStyle>
          <a:p>
            <a:r>
              <a:t>Where?</a:t>
            </a:r>
          </a:p>
        </p:txBody>
      </p:sp>
      <p:sp>
        <p:nvSpPr>
          <p:cNvPr id="299" name="Contaminants?"/>
          <p:cNvSpPr txBox="1"/>
          <p:nvPr/>
        </p:nvSpPr>
        <p:spPr>
          <a:xfrm>
            <a:off x="7420539" y="2840335"/>
            <a:ext cx="3302187" cy="441146"/>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200">
                <a:solidFill>
                  <a:srgbClr val="FFFFFF"/>
                </a:solidFill>
                <a:latin typeface="Helvetica Neue Medium"/>
                <a:ea typeface="Helvetica Neue Medium"/>
                <a:cs typeface="Helvetica Neue Medium"/>
                <a:sym typeface="Helvetica Neue Medium"/>
              </a:defRPr>
            </a:lvl1pPr>
          </a:lstStyle>
          <a:p>
            <a:r>
              <a:rPr lang="en-US" dirty="0"/>
              <a:t>Are there c</a:t>
            </a:r>
            <a:r>
              <a:rPr dirty="0"/>
              <a:t>ontaminants?</a:t>
            </a:r>
          </a:p>
        </p:txBody>
      </p:sp>
      <p:sp>
        <p:nvSpPr>
          <p:cNvPr id="300" name="Non-linear least-squares minimization to obtain best-fit model parameters"/>
          <p:cNvSpPr txBox="1"/>
          <p:nvPr/>
        </p:nvSpPr>
        <p:spPr>
          <a:xfrm>
            <a:off x="4375163" y="5370492"/>
            <a:ext cx="3462910" cy="1122197"/>
          </a:xfrm>
          <a:prstGeom prst="rect">
            <a:avLst/>
          </a:prstGeom>
          <a:solidFill>
            <a:schemeClr val="accent4">
              <a:hueOff val="-476017"/>
              <a:lumOff val="-1004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584200">
              <a:defRPr sz="2200">
                <a:solidFill>
                  <a:srgbClr val="000000"/>
                </a:solidFill>
                <a:latin typeface="Helvetica Neue Medium"/>
                <a:ea typeface="Helvetica Neue Medium"/>
                <a:cs typeface="Helvetica Neue Medium"/>
                <a:sym typeface="Helvetica Neue Medium"/>
              </a:defRPr>
            </a:pPr>
            <a:r>
              <a:t>Non-linear least-squares</a:t>
            </a:r>
            <a:br/>
            <a:r>
              <a:t>minimization to obtain</a:t>
            </a:r>
            <a:br/>
            <a:r>
              <a:t>best-fit model parameters</a:t>
            </a:r>
          </a:p>
        </p:txBody>
      </p:sp>
      <p:sp>
        <p:nvSpPr>
          <p:cNvPr id="301" name="Model satisfactory?"/>
          <p:cNvSpPr txBox="1"/>
          <p:nvPr/>
        </p:nvSpPr>
        <p:spPr>
          <a:xfrm>
            <a:off x="4372971" y="7105183"/>
            <a:ext cx="3467296" cy="441146"/>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200">
                <a:solidFill>
                  <a:srgbClr val="FFFFFF"/>
                </a:solidFill>
                <a:latin typeface="Helvetica Neue Medium"/>
                <a:ea typeface="Helvetica Neue Medium"/>
                <a:cs typeface="Helvetica Neue Medium"/>
                <a:sym typeface="Helvetica Neue Medium"/>
              </a:defRPr>
            </a:lvl1pPr>
          </a:lstStyle>
          <a:p>
            <a:r>
              <a:rPr lang="en-US" dirty="0"/>
              <a:t>Is the m</a:t>
            </a:r>
            <a:r>
              <a:rPr dirty="0"/>
              <a:t>odel satisfactory?</a:t>
            </a:r>
          </a:p>
        </p:txBody>
      </p:sp>
      <p:sp>
        <p:nvSpPr>
          <p:cNvPr id="302" name="Measurement!"/>
          <p:cNvSpPr txBox="1"/>
          <p:nvPr/>
        </p:nvSpPr>
        <p:spPr>
          <a:xfrm>
            <a:off x="5128146" y="8590427"/>
            <a:ext cx="1956944" cy="436396"/>
          </a:xfrm>
          <a:prstGeom prst="rect">
            <a:avLst/>
          </a:prstGeom>
          <a:solidFill>
            <a:schemeClr val="accent4">
              <a:hueOff val="-476017"/>
              <a:lumOff val="-1004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200">
                <a:solidFill>
                  <a:srgbClr val="000000"/>
                </a:solidFill>
                <a:latin typeface="Helvetica Neue Medium"/>
                <a:ea typeface="Helvetica Neue Medium"/>
                <a:cs typeface="Helvetica Neue Medium"/>
                <a:sym typeface="Helvetica Neue Medium"/>
              </a:defRPr>
            </a:lvl1pPr>
          </a:lstStyle>
          <a:p>
            <a:r>
              <a:rPr dirty="0"/>
              <a:t>Measurement!</a:t>
            </a:r>
          </a:p>
        </p:txBody>
      </p:sp>
      <p:cxnSp>
        <p:nvCxnSpPr>
          <p:cNvPr id="303" name="Connection Line"/>
          <p:cNvCxnSpPr>
            <a:cxnSpLocks/>
            <a:stCxn id="300" idx="2"/>
            <a:endCxn id="301" idx="0"/>
          </p:cNvCxnSpPr>
          <p:nvPr/>
        </p:nvCxnSpPr>
        <p:spPr>
          <a:xfrm rot="16200000" flipH="1">
            <a:off x="5800371" y="6798935"/>
            <a:ext cx="612494" cy="1"/>
          </a:xfrm>
          <a:prstGeom prst="bentConnector3">
            <a:avLst>
              <a:gd name="adj1" fmla="val 50000"/>
            </a:avLst>
          </a:prstGeom>
          <a:ln w="76200">
            <a:solidFill>
              <a:srgbClr val="000000"/>
            </a:solidFill>
            <a:miter lim="400000"/>
            <a:tailEnd type="triangle"/>
          </a:ln>
        </p:spPr>
      </p:cxnSp>
      <p:cxnSp>
        <p:nvCxnSpPr>
          <p:cNvPr id="304" name="Connection Line"/>
          <p:cNvCxnSpPr>
            <a:cxnSpLocks/>
            <a:stCxn id="296" idx="2"/>
            <a:endCxn id="300" idx="0"/>
          </p:cNvCxnSpPr>
          <p:nvPr/>
        </p:nvCxnSpPr>
        <p:spPr>
          <a:xfrm rot="5400000">
            <a:off x="5799184" y="5063058"/>
            <a:ext cx="614868" cy="12700"/>
          </a:xfrm>
          <a:prstGeom prst="bentConnector3">
            <a:avLst>
              <a:gd name="adj1" fmla="val 50000"/>
            </a:avLst>
          </a:prstGeom>
          <a:ln w="76200">
            <a:solidFill>
              <a:srgbClr val="000000"/>
            </a:solidFill>
            <a:miter lim="400000"/>
            <a:tailEnd type="triangle"/>
          </a:ln>
        </p:spPr>
      </p:cxnSp>
      <p:cxnSp>
        <p:nvCxnSpPr>
          <p:cNvPr id="305" name="Connection Line"/>
          <p:cNvCxnSpPr>
            <a:cxnSpLocks/>
            <a:stCxn id="301" idx="2"/>
            <a:endCxn id="302" idx="0"/>
          </p:cNvCxnSpPr>
          <p:nvPr/>
        </p:nvCxnSpPr>
        <p:spPr>
          <a:xfrm rot="5400000">
            <a:off x="5584570" y="8068378"/>
            <a:ext cx="1044098" cy="1"/>
          </a:xfrm>
          <a:prstGeom prst="bentConnector3">
            <a:avLst>
              <a:gd name="adj1" fmla="val 50000"/>
            </a:avLst>
          </a:prstGeom>
          <a:ln w="76200">
            <a:solidFill>
              <a:srgbClr val="000000"/>
            </a:solidFill>
            <a:miter lim="400000"/>
            <a:tailEnd type="triangle"/>
          </a:ln>
        </p:spPr>
      </p:cxnSp>
      <p:cxnSp>
        <p:nvCxnSpPr>
          <p:cNvPr id="306" name="Connection Line"/>
          <p:cNvCxnSpPr>
            <a:cxnSpLocks/>
            <a:stCxn id="301" idx="1"/>
            <a:endCxn id="297" idx="1"/>
          </p:cNvCxnSpPr>
          <p:nvPr/>
        </p:nvCxnSpPr>
        <p:spPr>
          <a:xfrm rot="10800000">
            <a:off x="2793015" y="3060908"/>
            <a:ext cx="1579956" cy="4264849"/>
          </a:xfrm>
          <a:prstGeom prst="bentConnector3">
            <a:avLst>
              <a:gd name="adj1" fmla="val 114469"/>
            </a:avLst>
          </a:prstGeom>
          <a:ln w="76200">
            <a:solidFill>
              <a:srgbClr val="000000"/>
            </a:solidFill>
            <a:miter lim="400000"/>
            <a:tailEnd type="triangle"/>
          </a:ln>
        </p:spPr>
      </p:cxnSp>
      <p:cxnSp>
        <p:nvCxnSpPr>
          <p:cNvPr id="307" name="Connection Line"/>
          <p:cNvCxnSpPr>
            <a:cxnSpLocks/>
            <a:stCxn id="297" idx="2"/>
          </p:cNvCxnSpPr>
          <p:nvPr/>
        </p:nvCxnSpPr>
        <p:spPr>
          <a:xfrm>
            <a:off x="4457135" y="3279105"/>
            <a:ext cx="626866" cy="697223"/>
          </a:xfrm>
          <a:prstGeom prst="straightConnector1">
            <a:avLst/>
          </a:prstGeom>
          <a:ln w="76200">
            <a:solidFill>
              <a:srgbClr val="000000"/>
            </a:solidFill>
            <a:miter lim="400000"/>
            <a:tailEnd type="triangle"/>
          </a:ln>
        </p:spPr>
      </p:cxnSp>
      <p:cxnSp>
        <p:nvCxnSpPr>
          <p:cNvPr id="308" name="Connection Line"/>
          <p:cNvCxnSpPr>
            <a:cxnSpLocks/>
            <a:endCxn id="296" idx="0"/>
          </p:cNvCxnSpPr>
          <p:nvPr/>
        </p:nvCxnSpPr>
        <p:spPr>
          <a:xfrm flipH="1">
            <a:off x="6106618" y="3285455"/>
            <a:ext cx="267442" cy="690873"/>
          </a:xfrm>
          <a:prstGeom prst="straightConnector1">
            <a:avLst/>
          </a:prstGeom>
          <a:ln w="76200">
            <a:solidFill>
              <a:srgbClr val="000000"/>
            </a:solidFill>
            <a:miter lim="400000"/>
            <a:tailEnd type="triangle"/>
          </a:ln>
        </p:spPr>
      </p:cxnSp>
      <p:cxnSp>
        <p:nvCxnSpPr>
          <p:cNvPr id="309" name="Connection Line"/>
          <p:cNvCxnSpPr>
            <a:cxnSpLocks/>
          </p:cNvCxnSpPr>
          <p:nvPr/>
        </p:nvCxnSpPr>
        <p:spPr>
          <a:xfrm flipH="1">
            <a:off x="7085090" y="3287139"/>
            <a:ext cx="671011" cy="764202"/>
          </a:xfrm>
          <a:prstGeom prst="straightConnector1">
            <a:avLst/>
          </a:prstGeom>
          <a:ln w="76200">
            <a:solidFill>
              <a:srgbClr val="000000"/>
            </a:solidFill>
            <a:miter lim="400000"/>
            <a:tailEnd type="triangle"/>
          </a:ln>
        </p:spPr>
      </p:cxnSp>
      <p:sp>
        <p:nvSpPr>
          <p:cNvPr id="311" name="Can we accurately reconstruct the correct distribution of gas clouds?"/>
          <p:cNvSpPr txBox="1"/>
          <p:nvPr/>
        </p:nvSpPr>
        <p:spPr>
          <a:xfrm>
            <a:off x="3989044" y="1642670"/>
            <a:ext cx="5026712" cy="779296"/>
          </a:xfrm>
          <a:prstGeom prst="rect">
            <a:avLst/>
          </a:prstGeom>
          <a:solidFill>
            <a:schemeClr val="accent4">
              <a:hueOff val="-476017"/>
              <a:lumOff val="-1004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584200">
              <a:defRPr sz="2200">
                <a:solidFill>
                  <a:srgbClr val="000000"/>
                </a:solidFill>
                <a:latin typeface="Helvetica Neue Medium"/>
                <a:ea typeface="Helvetica Neue Medium"/>
                <a:cs typeface="Helvetica Neue Medium"/>
                <a:sym typeface="Helvetica Neue Medium"/>
              </a:defRPr>
            </a:pPr>
            <a:r>
              <a:t>Can we accurately reconstruct</a:t>
            </a:r>
            <a:br/>
            <a:r>
              <a:t>the correct distribution of gas clouds?</a:t>
            </a:r>
          </a:p>
        </p:txBody>
      </p:sp>
      <p:sp>
        <p:nvSpPr>
          <p:cNvPr id="2" name="Dinko Milaković (IFPU) for Universum V, 22. 2. 2024.">
            <a:extLst>
              <a:ext uri="{FF2B5EF4-FFF2-40B4-BE49-F238E27FC236}">
                <a16:creationId xmlns:a16="http://schemas.microsoft.com/office/drawing/2014/main" id="{7785392F-F67B-F44C-4F84-306CD7BA4901}"/>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
        <p:nvSpPr>
          <p:cNvPr id="3" name="Decisions!">
            <a:extLst>
              <a:ext uri="{FF2B5EF4-FFF2-40B4-BE49-F238E27FC236}">
                <a16:creationId xmlns:a16="http://schemas.microsoft.com/office/drawing/2014/main" id="{607FC4C2-9CE4-3836-1124-1EE4C41C942E}"/>
              </a:ext>
            </a:extLst>
          </p:cNvPr>
          <p:cNvSpPr txBox="1"/>
          <p:nvPr/>
        </p:nvSpPr>
        <p:spPr>
          <a:xfrm>
            <a:off x="10178676" y="4957402"/>
            <a:ext cx="2552193" cy="709165"/>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4000">
                <a:solidFill>
                  <a:srgbClr val="FFFFFF"/>
                </a:solidFill>
                <a:latin typeface="Helvetica Neue Medium"/>
                <a:ea typeface="Helvetica Neue Medium"/>
                <a:cs typeface="Helvetica Neue Medium"/>
                <a:sym typeface="Helvetica Neue Medium"/>
              </a:defRPr>
            </a:lvl1pPr>
          </a:lstStyle>
          <a:p>
            <a:r>
              <a:rPr dirty="0"/>
              <a:t>Decisions!</a:t>
            </a:r>
          </a:p>
        </p:txBody>
      </p:sp>
      <p:cxnSp>
        <p:nvCxnSpPr>
          <p:cNvPr id="4" name="Connection Line">
            <a:extLst>
              <a:ext uri="{FF2B5EF4-FFF2-40B4-BE49-F238E27FC236}">
                <a16:creationId xmlns:a16="http://schemas.microsoft.com/office/drawing/2014/main" id="{5903FCA5-B24F-8A3B-9006-FCD7CB0EB4F7}"/>
              </a:ext>
            </a:extLst>
          </p:cNvPr>
          <p:cNvCxnSpPr>
            <a:cxnSpLocks/>
            <a:stCxn id="3" idx="0"/>
            <a:endCxn id="299" idx="3"/>
          </p:cNvCxnSpPr>
          <p:nvPr/>
        </p:nvCxnSpPr>
        <p:spPr>
          <a:xfrm rot="16200000" flipV="1">
            <a:off x="10140503" y="3643131"/>
            <a:ext cx="1896494" cy="732047"/>
          </a:xfrm>
          <a:prstGeom prst="bentConnector2">
            <a:avLst/>
          </a:prstGeom>
          <a:ln w="76200">
            <a:solidFill>
              <a:srgbClr val="000000"/>
            </a:solidFill>
            <a:miter lim="400000"/>
            <a:tailEnd type="triangle"/>
          </a:ln>
        </p:spPr>
      </p:cxnSp>
      <p:cxnSp>
        <p:nvCxnSpPr>
          <p:cNvPr id="5" name="Connection Line">
            <a:extLst>
              <a:ext uri="{FF2B5EF4-FFF2-40B4-BE49-F238E27FC236}">
                <a16:creationId xmlns:a16="http://schemas.microsoft.com/office/drawing/2014/main" id="{FE0004C5-D5E8-2399-8418-B3AC3EFD3FF5}"/>
              </a:ext>
            </a:extLst>
          </p:cNvPr>
          <p:cNvCxnSpPr>
            <a:cxnSpLocks/>
            <a:stCxn id="3" idx="2"/>
            <a:endCxn id="301" idx="3"/>
          </p:cNvCxnSpPr>
          <p:nvPr/>
        </p:nvCxnSpPr>
        <p:spPr>
          <a:xfrm rot="5400000">
            <a:off x="8817926" y="4688908"/>
            <a:ext cx="1659189" cy="3614506"/>
          </a:xfrm>
          <a:prstGeom prst="bentConnector2">
            <a:avLst/>
          </a:prstGeom>
          <a:ln w="76200">
            <a:solidFill>
              <a:srgbClr val="000000"/>
            </a:solidFill>
            <a:miter lim="400000"/>
            <a:tailEnd type="triangle"/>
          </a:ln>
        </p:spPr>
      </p:cxnSp>
      <p:sp>
        <p:nvSpPr>
          <p:cNvPr id="13" name="Model satisfactory?">
            <a:extLst>
              <a:ext uri="{FF2B5EF4-FFF2-40B4-BE49-F238E27FC236}">
                <a16:creationId xmlns:a16="http://schemas.microsoft.com/office/drawing/2014/main" id="{E55B695C-5B9E-54B5-6365-E60D193E22CE}"/>
              </a:ext>
            </a:extLst>
          </p:cNvPr>
          <p:cNvSpPr txBox="1"/>
          <p:nvPr/>
        </p:nvSpPr>
        <p:spPr>
          <a:xfrm>
            <a:off x="6240339" y="7829205"/>
            <a:ext cx="588303" cy="441146"/>
          </a:xfrm>
          <a:prstGeom prst="rect">
            <a:avLst/>
          </a:prstGeom>
          <a:solidFill>
            <a:schemeClr val="accent3">
              <a:lumMod val="7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200">
                <a:solidFill>
                  <a:srgbClr val="FFFFFF"/>
                </a:solidFill>
                <a:latin typeface="Helvetica Neue Medium"/>
                <a:ea typeface="Helvetica Neue Medium"/>
                <a:cs typeface="Helvetica Neue Medium"/>
                <a:sym typeface="Helvetica Neue Medium"/>
              </a:defRPr>
            </a:lvl1pPr>
          </a:lstStyle>
          <a:p>
            <a:r>
              <a:rPr lang="en-US" dirty="0"/>
              <a:t>Yes</a:t>
            </a:r>
            <a:endParaRPr dirty="0"/>
          </a:p>
        </p:txBody>
      </p:sp>
      <p:sp>
        <p:nvSpPr>
          <p:cNvPr id="14" name="Model satisfactory?">
            <a:extLst>
              <a:ext uri="{FF2B5EF4-FFF2-40B4-BE49-F238E27FC236}">
                <a16:creationId xmlns:a16="http://schemas.microsoft.com/office/drawing/2014/main" id="{DEEAAFF1-82BE-A907-5426-B5E03BD2C09A}"/>
              </a:ext>
            </a:extLst>
          </p:cNvPr>
          <p:cNvSpPr txBox="1"/>
          <p:nvPr/>
        </p:nvSpPr>
        <p:spPr>
          <a:xfrm>
            <a:off x="3705724" y="6785001"/>
            <a:ext cx="472886" cy="441146"/>
          </a:xfrm>
          <a:prstGeom prst="rect">
            <a:avLst/>
          </a:prstGeom>
          <a:solidFill>
            <a:schemeClr val="accent6">
              <a:lumMod val="7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200">
                <a:solidFill>
                  <a:srgbClr val="FFFFFF"/>
                </a:solidFill>
                <a:latin typeface="Helvetica Neue Medium"/>
                <a:ea typeface="Helvetica Neue Medium"/>
                <a:cs typeface="Helvetica Neue Medium"/>
                <a:sym typeface="Helvetica Neue Medium"/>
              </a:defRPr>
            </a:lvl1pPr>
          </a:lstStyle>
          <a:p>
            <a:r>
              <a:rPr lang="en-US" dirty="0"/>
              <a:t>No</a:t>
            </a:r>
            <a:endParaRPr dirty="0"/>
          </a:p>
        </p:txBody>
      </p:sp>
    </p:spTree>
    <p:extLst>
      <p:ext uri="{BB962C8B-B14F-4D97-AF65-F5344CB8AC3E}">
        <p14:creationId xmlns:p14="http://schemas.microsoft.com/office/powerpoint/2010/main" val="74096909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fit_l.pdf" descr="fit_l.pdf"/>
          <p:cNvPicPr>
            <a:picLocks noChangeAspect="1"/>
          </p:cNvPicPr>
          <p:nvPr/>
        </p:nvPicPr>
        <p:blipFill>
          <a:blip r:embed="rId2"/>
          <a:stretch>
            <a:fillRect/>
          </a:stretch>
        </p:blipFill>
        <p:spPr>
          <a:xfrm>
            <a:off x="1277391" y="1292561"/>
            <a:ext cx="10138032" cy="7924406"/>
          </a:xfrm>
          <a:prstGeom prst="rect">
            <a:avLst/>
          </a:prstGeom>
          <a:ln w="12700">
            <a:miter lim="400000"/>
          </a:ln>
        </p:spPr>
      </p:pic>
      <p:sp>
        <p:nvSpPr>
          <p:cNvPr id="335" name="High-quality spectrum of a system at z=1.15"/>
          <p:cNvSpPr txBox="1">
            <a:spLocks noGrp="1"/>
          </p:cNvSpPr>
          <p:nvPr>
            <p:ph type="title" idx="4294967295"/>
          </p:nvPr>
        </p:nvSpPr>
        <p:spPr>
          <a:prstGeom prst="rect">
            <a:avLst/>
          </a:prstGeom>
        </p:spPr>
        <p:txBody>
          <a:bodyPr/>
          <a:lstStyle>
            <a:lvl1pPr>
              <a:defRPr sz="4000" spc="-79"/>
            </a:lvl1pPr>
          </a:lstStyle>
          <a:p>
            <a:r>
              <a:t>High-quality spectrum of a system at z=1.15</a:t>
            </a:r>
          </a:p>
        </p:txBody>
      </p:sp>
      <p:sp>
        <p:nvSpPr>
          <p:cNvPr id="2" name="Dinko Milaković (IFPU) for Universum V, 22. 2. 2024.">
            <a:extLst>
              <a:ext uri="{FF2B5EF4-FFF2-40B4-BE49-F238E27FC236}">
                <a16:creationId xmlns:a16="http://schemas.microsoft.com/office/drawing/2014/main" id="{F1189009-5C7F-506E-181C-34FBDD9C5631}"/>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A combination of:    1. non-linear least-squares    2. genetic algorithms    3. information criterion    4. Monte Carlo…"/>
          <p:cNvSpPr txBox="1">
            <a:spLocks noGrp="1"/>
          </p:cNvSpPr>
          <p:nvPr>
            <p:ph type="body" idx="1"/>
          </p:nvPr>
        </p:nvSpPr>
        <p:spPr>
          <a:prstGeom prst="rect">
            <a:avLst/>
          </a:prstGeom>
        </p:spPr>
        <p:txBody>
          <a:bodyPr/>
          <a:lstStyle/>
          <a:p>
            <a:pPr marL="380999" indent="-380999">
              <a:spcBef>
                <a:spcPts val="1200"/>
              </a:spcBef>
              <a:defRPr sz="4000"/>
            </a:pPr>
            <a:r>
              <a:rPr dirty="0"/>
              <a:t>A combination of:</a:t>
            </a:r>
            <a:br>
              <a:rPr dirty="0"/>
            </a:br>
            <a:r>
              <a:rPr dirty="0"/>
              <a:t>   1. non-linear least-squares</a:t>
            </a:r>
            <a:br>
              <a:rPr dirty="0"/>
            </a:br>
            <a:r>
              <a:rPr dirty="0"/>
              <a:t>   2. genetic algorithms</a:t>
            </a:r>
            <a:br>
              <a:rPr dirty="0"/>
            </a:br>
            <a:r>
              <a:rPr dirty="0"/>
              <a:t>   3. information criterion</a:t>
            </a:r>
            <a:br>
              <a:rPr dirty="0"/>
            </a:br>
            <a:r>
              <a:rPr dirty="0"/>
              <a:t>   4. Monte Carlo</a:t>
            </a:r>
          </a:p>
          <a:p>
            <a:pPr marL="380999" indent="-380999">
              <a:spcBef>
                <a:spcPts val="1200"/>
              </a:spcBef>
              <a:defRPr sz="4000"/>
            </a:pPr>
            <a:r>
              <a:rPr dirty="0"/>
              <a:t>Supercomputers + AI-VPFIT offer a factor of 100 speed increase over a human </a:t>
            </a:r>
            <a:r>
              <a:rPr dirty="0" err="1"/>
              <a:t>modeller</a:t>
            </a:r>
            <a:endParaRPr dirty="0"/>
          </a:p>
          <a:p>
            <a:pPr marL="380999" indent="-380999">
              <a:spcBef>
                <a:spcPts val="1200"/>
              </a:spcBef>
              <a:defRPr sz="4000"/>
            </a:pPr>
            <a:r>
              <a:rPr dirty="0"/>
              <a:t>No human decisions and no human bias! </a:t>
            </a:r>
          </a:p>
        </p:txBody>
      </p:sp>
      <p:sp>
        <p:nvSpPr>
          <p:cNvPr id="339" name="For objective and repeatable model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r>
              <a:t>For objective and repeatable models</a:t>
            </a:r>
          </a:p>
        </p:txBody>
      </p:sp>
      <p:sp>
        <p:nvSpPr>
          <p:cNvPr id="340" name="AI-VPFIT"/>
          <p:cNvSpPr txBox="1">
            <a:spLocks noGrp="1"/>
          </p:cNvSpPr>
          <p:nvPr>
            <p:ph type="title"/>
          </p:nvPr>
        </p:nvSpPr>
        <p:spPr>
          <a:prstGeom prst="rect">
            <a:avLst/>
          </a:prstGeom>
        </p:spPr>
        <p:txBody>
          <a:bodyPr/>
          <a:lstStyle>
            <a:lvl1pPr defTabSz="1716590">
              <a:defRPr sz="5940" spc="-118"/>
            </a:lvl1pPr>
          </a:lstStyle>
          <a:p>
            <a:r>
              <a:t>AI-VPFIT</a:t>
            </a:r>
          </a:p>
        </p:txBody>
      </p:sp>
      <p:sp>
        <p:nvSpPr>
          <p:cNvPr id="341" name="Decisions!"/>
          <p:cNvSpPr txBox="1"/>
          <p:nvPr/>
        </p:nvSpPr>
        <p:spPr>
          <a:xfrm>
            <a:off x="7497526" y="4554415"/>
            <a:ext cx="2552193" cy="709166"/>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4000">
                <a:solidFill>
                  <a:srgbClr val="FFFFFF"/>
                </a:solidFill>
                <a:latin typeface="Helvetica Neue Medium"/>
                <a:ea typeface="Helvetica Neue Medium"/>
                <a:cs typeface="Helvetica Neue Medium"/>
                <a:sym typeface="Helvetica Neue Medium"/>
              </a:defRPr>
            </a:lvl1pPr>
          </a:lstStyle>
          <a:p>
            <a:r>
              <a:rPr dirty="0"/>
              <a:t>Decisions!</a:t>
            </a:r>
          </a:p>
        </p:txBody>
      </p:sp>
      <p:sp>
        <p:nvSpPr>
          <p:cNvPr id="342" name="Line"/>
          <p:cNvSpPr/>
          <p:nvPr/>
        </p:nvSpPr>
        <p:spPr>
          <a:xfrm flipH="1">
            <a:off x="6810235" y="4908997"/>
            <a:ext cx="637413" cy="1"/>
          </a:xfrm>
          <a:prstGeom prst="line">
            <a:avLst/>
          </a:prstGeom>
          <a:ln w="63500">
            <a:solidFill>
              <a:srgbClr val="000000"/>
            </a:solidFill>
            <a:miter lim="400000"/>
            <a:tailEnd type="triangle"/>
          </a:ln>
        </p:spPr>
        <p:txBody>
          <a:bodyPr lIns="50800" tIns="50800" rIns="50800" bIns="50800" anchor="ctr"/>
          <a:lstStyle/>
          <a:p>
            <a:endParaRPr/>
          </a:p>
        </p:txBody>
      </p:sp>
      <p:sp>
        <p:nvSpPr>
          <p:cNvPr id="344" name="Bainbridge &amp; Webb 2017; Lee et al. 2021; Webb et al. 2021;  Webb et al. 2022; Lee et al. 2022; Milaković et al. 2023; Webb et al. 2024"/>
          <p:cNvSpPr txBox="1"/>
          <p:nvPr/>
        </p:nvSpPr>
        <p:spPr>
          <a:xfrm>
            <a:off x="4132122" y="763670"/>
            <a:ext cx="6713018" cy="553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a:solidFill>
                  <a:schemeClr val="accent5">
                    <a:hueOff val="-82419"/>
                    <a:satOff val="-9513"/>
                    <a:lumOff val="-16343"/>
                  </a:schemeClr>
                </a:solidFill>
              </a:defRPr>
            </a:pPr>
            <a:r>
              <a:t>Bainbridge &amp; Webb 2017; Lee et al. 2021; Webb et al. 2021; </a:t>
            </a:r>
            <a:br/>
            <a:r>
              <a:t>Webb et al. 2022; Lee et al. 2022; Milaković et al. 2023; Webb et al. 2024</a:t>
            </a:r>
          </a:p>
        </p:txBody>
      </p:sp>
      <p:sp>
        <p:nvSpPr>
          <p:cNvPr id="2" name="Dinko Milaković (IFPU) for Universum V, 22. 2. 2024.">
            <a:extLst>
              <a:ext uri="{FF2B5EF4-FFF2-40B4-BE49-F238E27FC236}">
                <a16:creationId xmlns:a16="http://schemas.microsoft.com/office/drawing/2014/main" id="{1496B823-39FB-796D-051C-47ABA3233AF0}"/>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stage1_fitting2.gif" descr="stage1_fitting2.gif"/>
          <p:cNvPicPr>
            <a:picLocks/>
          </p:cNvPicPr>
          <p:nvPr/>
        </p:nvPicPr>
        <p:blipFill>
          <a:blip r:embed="rId2"/>
          <a:stretch>
            <a:fillRect/>
          </a:stretch>
        </p:blipFill>
        <p:spPr>
          <a:xfrm>
            <a:off x="1077512" y="1182520"/>
            <a:ext cx="10849776" cy="8137331"/>
          </a:xfrm>
          <a:prstGeom prst="rect">
            <a:avLst/>
          </a:prstGeom>
          <a:ln w="12700">
            <a:miter lim="400000"/>
          </a:ln>
        </p:spPr>
      </p:pic>
      <p:sp>
        <p:nvSpPr>
          <p:cNvPr id="347" name="AI-VPFIT in action"/>
          <p:cNvSpPr txBox="1">
            <a:spLocks noGrp="1"/>
          </p:cNvSpPr>
          <p:nvPr>
            <p:ph type="title"/>
          </p:nvPr>
        </p:nvSpPr>
        <p:spPr>
          <a:prstGeom prst="rect">
            <a:avLst/>
          </a:prstGeom>
        </p:spPr>
        <p:txBody>
          <a:bodyPr/>
          <a:lstStyle>
            <a:lvl1pPr>
              <a:defRPr sz="4000" spc="-79">
                <a:solidFill>
                  <a:srgbClr val="000000"/>
                </a:solidFill>
              </a:defRPr>
            </a:lvl1pPr>
          </a:lstStyle>
          <a:p>
            <a:r>
              <a:t>AI-VPFIT in action</a:t>
            </a:r>
          </a:p>
        </p:txBody>
      </p:sp>
      <p:sp>
        <p:nvSpPr>
          <p:cNvPr id="2" name="Dinko Milaković (IFPU) for Universum V, 22. 2. 2024.">
            <a:extLst>
              <a:ext uri="{FF2B5EF4-FFF2-40B4-BE49-F238E27FC236}">
                <a16:creationId xmlns:a16="http://schemas.microsoft.com/office/drawing/2014/main" id="{6ECFF488-F4C8-5A4A-6A10-85CF34D8BD2A}"/>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Human modeller"/>
          <p:cNvSpPr/>
          <p:nvPr/>
        </p:nvSpPr>
        <p:spPr>
          <a:xfrm>
            <a:off x="7230910" y="7110119"/>
            <a:ext cx="4107465" cy="436396"/>
          </a:xfrm>
          <a:prstGeom prst="rect">
            <a:avLst/>
          </a:prstGeom>
          <a:solidFill>
            <a:srgbClr val="D5D5D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defTabSz="584200">
              <a:defRPr sz="2200">
                <a:solidFill>
                  <a:srgbClr val="000000"/>
                </a:solidFill>
                <a:latin typeface="Helvetica Neue Medium"/>
                <a:ea typeface="Helvetica Neue Medium"/>
                <a:cs typeface="Helvetica Neue Medium"/>
                <a:sym typeface="Helvetica Neue Medium"/>
              </a:defRPr>
            </a:lvl1pPr>
          </a:lstStyle>
          <a:p>
            <a:r>
              <a:t>Human modeller</a:t>
            </a:r>
          </a:p>
        </p:txBody>
      </p:sp>
      <p:pic>
        <p:nvPicPr>
          <p:cNvPr id="362" name="Figure1_new.pdf" descr="Figure1_new.pdf"/>
          <p:cNvPicPr>
            <a:picLocks noChangeAspect="1"/>
          </p:cNvPicPr>
          <p:nvPr/>
        </p:nvPicPr>
        <p:blipFill>
          <a:blip r:embed="rId2"/>
          <a:stretch>
            <a:fillRect/>
          </a:stretch>
        </p:blipFill>
        <p:spPr>
          <a:xfrm>
            <a:off x="6707703" y="4899567"/>
            <a:ext cx="5288408" cy="4857500"/>
          </a:xfrm>
          <a:prstGeom prst="rect">
            <a:avLst/>
          </a:prstGeom>
          <a:ln w="12700">
            <a:miter lim="400000"/>
          </a:ln>
        </p:spPr>
      </p:pic>
      <p:pic>
        <p:nvPicPr>
          <p:cNvPr id="363" name="Figure2_w=0.05_alpha=0.1.pdf" descr="Figure2_w=0.05_alpha=0.1.pdf"/>
          <p:cNvPicPr>
            <a:picLocks noChangeAspect="1"/>
          </p:cNvPicPr>
          <p:nvPr/>
        </p:nvPicPr>
        <p:blipFill>
          <a:blip r:embed="rId3"/>
          <a:stretch>
            <a:fillRect/>
          </a:stretch>
        </p:blipFill>
        <p:spPr>
          <a:xfrm>
            <a:off x="1299989" y="146777"/>
            <a:ext cx="10404822" cy="4778511"/>
          </a:xfrm>
          <a:prstGeom prst="rect">
            <a:avLst/>
          </a:prstGeom>
          <a:ln w="12700">
            <a:miter lim="400000"/>
          </a:ln>
        </p:spPr>
      </p:pic>
      <p:sp>
        <p:nvSpPr>
          <p:cNvPr id="364" name="50 AI-VPFIT models (in each panel)"/>
          <p:cNvSpPr txBox="1"/>
          <p:nvPr/>
        </p:nvSpPr>
        <p:spPr>
          <a:xfrm>
            <a:off x="5387906" y="86143"/>
            <a:ext cx="2666341" cy="679907"/>
          </a:xfrm>
          <a:prstGeom prst="rect">
            <a:avLst/>
          </a:prstGeom>
          <a:solidFill>
            <a:schemeClr val="accent4">
              <a:hueOff val="-476017"/>
              <a:lumOff val="-1004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584200">
              <a:defRPr sz="2200">
                <a:solidFill>
                  <a:srgbClr val="000000"/>
                </a:solidFill>
                <a:latin typeface="Helvetica Neue Medium"/>
                <a:ea typeface="Helvetica Neue Medium"/>
                <a:cs typeface="Helvetica Neue Medium"/>
                <a:sym typeface="Helvetica Neue Medium"/>
              </a:defRPr>
            </a:pPr>
            <a:r>
              <a:t>50 AI-VPFIT models</a:t>
            </a:r>
            <a:br/>
            <a:r>
              <a:rPr sz="1600"/>
              <a:t>(in each panel)</a:t>
            </a:r>
          </a:p>
        </p:txBody>
      </p:sp>
      <p:sp>
        <p:nvSpPr>
          <p:cNvPr id="365" name="50 measurements (in each colour)"/>
          <p:cNvSpPr txBox="1"/>
          <p:nvPr/>
        </p:nvSpPr>
        <p:spPr>
          <a:xfrm>
            <a:off x="3848207" y="6984633"/>
            <a:ext cx="2423740" cy="687368"/>
          </a:xfrm>
          <a:prstGeom prst="rect">
            <a:avLst/>
          </a:prstGeom>
          <a:solidFill>
            <a:schemeClr val="accent4">
              <a:hueOff val="-476017"/>
              <a:lumOff val="-1004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584200">
              <a:defRPr sz="2200">
                <a:solidFill>
                  <a:srgbClr val="000000"/>
                </a:solidFill>
                <a:latin typeface="Helvetica Neue Medium"/>
                <a:ea typeface="Helvetica Neue Medium"/>
                <a:cs typeface="Helvetica Neue Medium"/>
                <a:sym typeface="Helvetica Neue Medium"/>
              </a:defRPr>
            </a:pPr>
            <a:r>
              <a:rPr dirty="0"/>
              <a:t>50 measurements</a:t>
            </a:r>
            <a:br>
              <a:rPr dirty="0"/>
            </a:br>
            <a:r>
              <a:rPr sz="1600" dirty="0"/>
              <a:t>(</a:t>
            </a:r>
            <a:r>
              <a:rPr lang="en-US" sz="1600" dirty="0"/>
              <a:t>per</a:t>
            </a:r>
            <a:r>
              <a:rPr sz="1600" dirty="0"/>
              <a:t> each </a:t>
            </a:r>
            <a:r>
              <a:rPr sz="1600" dirty="0" err="1"/>
              <a:t>colour</a:t>
            </a:r>
            <a:r>
              <a:rPr sz="1600" dirty="0"/>
              <a:t>)</a:t>
            </a:r>
          </a:p>
        </p:txBody>
      </p:sp>
      <p:sp>
        <p:nvSpPr>
          <p:cNvPr id="367" name="Line"/>
          <p:cNvSpPr/>
          <p:nvPr/>
        </p:nvSpPr>
        <p:spPr>
          <a:xfrm>
            <a:off x="5619857" y="3552022"/>
            <a:ext cx="1468226" cy="1946061"/>
          </a:xfrm>
          <a:prstGeom prst="line">
            <a:avLst/>
          </a:prstGeom>
          <a:ln w="63500">
            <a:solidFill>
              <a:srgbClr val="000000"/>
            </a:solidFill>
            <a:miter lim="400000"/>
            <a:tailEnd type="triangle"/>
          </a:ln>
        </p:spPr>
        <p:txBody>
          <a:bodyPr lIns="50800" tIns="50800" rIns="50800" bIns="50800" anchor="ctr"/>
          <a:lstStyle/>
          <a:p>
            <a:endParaRPr/>
          </a:p>
        </p:txBody>
      </p:sp>
      <p:sp>
        <p:nvSpPr>
          <p:cNvPr id="371" name="Connection Line"/>
          <p:cNvSpPr/>
          <p:nvPr/>
        </p:nvSpPr>
        <p:spPr>
          <a:xfrm>
            <a:off x="11815035" y="3181748"/>
            <a:ext cx="581523" cy="4516378"/>
          </a:xfrm>
          <a:custGeom>
            <a:avLst/>
            <a:gdLst/>
            <a:ahLst/>
            <a:cxnLst>
              <a:cxn ang="0">
                <a:pos x="wd2" y="hd2"/>
              </a:cxn>
              <a:cxn ang="5400000">
                <a:pos x="wd2" y="hd2"/>
              </a:cxn>
              <a:cxn ang="10800000">
                <a:pos x="wd2" y="hd2"/>
              </a:cxn>
              <a:cxn ang="16200000">
                <a:pos x="wd2" y="hd2"/>
              </a:cxn>
            </a:cxnLst>
            <a:rect l="0" t="0" r="r" b="b"/>
            <a:pathLst>
              <a:path w="16223" h="21600" extrusionOk="0">
                <a:moveTo>
                  <a:pt x="0" y="0"/>
                </a:moveTo>
                <a:cubicBezTo>
                  <a:pt x="20819" y="7136"/>
                  <a:pt x="21600" y="14336"/>
                  <a:pt x="2342" y="21600"/>
                </a:cubicBezTo>
              </a:path>
            </a:pathLst>
          </a:custGeom>
          <a:ln w="63500">
            <a:solidFill>
              <a:srgbClr val="000000"/>
            </a:solidFill>
            <a:miter lim="400000"/>
            <a:tailEnd type="triangle"/>
          </a:ln>
        </p:spPr>
        <p:txBody>
          <a:bodyPr/>
          <a:lstStyle/>
          <a:p>
            <a:endParaRPr/>
          </a:p>
        </p:txBody>
      </p:sp>
      <p:sp>
        <p:nvSpPr>
          <p:cNvPr id="369" name="7σ departure from zero"/>
          <p:cNvSpPr txBox="1"/>
          <p:nvPr/>
        </p:nvSpPr>
        <p:spPr>
          <a:xfrm>
            <a:off x="3886985" y="5639128"/>
            <a:ext cx="3069795" cy="436396"/>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200">
                <a:solidFill>
                  <a:srgbClr val="FFFFFF"/>
                </a:solidFill>
                <a:latin typeface="Helvetica Neue Medium"/>
                <a:ea typeface="Helvetica Neue Medium"/>
                <a:cs typeface="Helvetica Neue Medium"/>
                <a:sym typeface="Helvetica Neue Medium"/>
              </a:defRPr>
            </a:lvl1pPr>
          </a:lstStyle>
          <a:p>
            <a:r>
              <a:t>7σ departure from zero</a:t>
            </a:r>
          </a:p>
        </p:txBody>
      </p:sp>
      <p:sp>
        <p:nvSpPr>
          <p:cNvPr id="370" name="Rectangle"/>
          <p:cNvSpPr/>
          <p:nvPr/>
        </p:nvSpPr>
        <p:spPr>
          <a:xfrm>
            <a:off x="7102277" y="4906007"/>
            <a:ext cx="4810927" cy="261838"/>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sp>
        <p:nvSpPr>
          <p:cNvPr id="3" name="Dinko Milaković (IFPU) for Universum V, 22. 2. 2024.">
            <a:extLst>
              <a:ext uri="{FF2B5EF4-FFF2-40B4-BE49-F238E27FC236}">
                <a16:creationId xmlns:a16="http://schemas.microsoft.com/office/drawing/2014/main" id="{42F10FF3-68C6-C86A-5A8E-34E94D6B96A3}"/>
              </a:ext>
            </a:extLst>
          </p:cNvPr>
          <p:cNvSpPr txBox="1"/>
          <p:nvPr/>
        </p:nvSpPr>
        <p:spPr>
          <a:xfrm>
            <a:off x="698499" y="8710047"/>
            <a:ext cx="5175359" cy="1020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Changes in relative abundances will change the measured line centre…"/>
          <p:cNvSpPr txBox="1">
            <a:spLocks noGrp="1"/>
          </p:cNvSpPr>
          <p:nvPr>
            <p:ph type="body" sz="half" idx="1"/>
          </p:nvPr>
        </p:nvSpPr>
        <p:spPr>
          <a:xfrm>
            <a:off x="6616323" y="2959100"/>
            <a:ext cx="5689977" cy="6096000"/>
          </a:xfrm>
          <a:prstGeom prst="rect">
            <a:avLst/>
          </a:prstGeom>
        </p:spPr>
        <p:txBody>
          <a:bodyPr/>
          <a:lstStyle/>
          <a:p>
            <a:r>
              <a:t>Changes in relative abundances will change the measured line centre</a:t>
            </a:r>
          </a:p>
          <a:p>
            <a:r>
              <a:t>Degenerate with shifts caused by potential alpha variations</a:t>
            </a:r>
          </a:p>
          <a:p>
            <a:r>
              <a:t>Hence, a systematic uncertainty</a:t>
            </a:r>
          </a:p>
        </p:txBody>
      </p:sp>
      <p:sp>
        <p:nvSpPr>
          <p:cNvPr id="374" name="Slide Subtitle"/>
          <p:cNvSpPr txBox="1">
            <a:spLocks noGrp="1"/>
          </p:cNvSpPr>
          <p:nvPr>
            <p:ph type="body" idx="21"/>
          </p:nvPr>
        </p:nvSpPr>
        <p:spPr>
          <a:prstGeom prst="rect">
            <a:avLst/>
          </a:prstGeom>
        </p:spPr>
        <p:txBody>
          <a:bodyPr>
            <a:normAutofit lnSpcReduction="10000"/>
          </a:bodyPr>
          <a:lstStyle/>
          <a:p>
            <a:endParaRPr/>
          </a:p>
        </p:txBody>
      </p:sp>
      <p:sp>
        <p:nvSpPr>
          <p:cNvPr id="375" name="Assumptions on Mg isotopic abundances"/>
          <p:cNvSpPr txBox="1">
            <a:spLocks noGrp="1"/>
          </p:cNvSpPr>
          <p:nvPr>
            <p:ph type="title"/>
          </p:nvPr>
        </p:nvSpPr>
        <p:spPr>
          <a:prstGeom prst="rect">
            <a:avLst/>
          </a:prstGeom>
        </p:spPr>
        <p:txBody>
          <a:bodyPr/>
          <a:lstStyle>
            <a:lvl1pPr>
              <a:defRPr sz="4000" spc="-79"/>
            </a:lvl1pPr>
          </a:lstStyle>
          <a:p>
            <a:r>
              <a:t>Assumptions on Mg isotopic abundances</a:t>
            </a:r>
          </a:p>
        </p:txBody>
      </p:sp>
      <p:pic>
        <p:nvPicPr>
          <p:cNvPr id="376" name="Mg_IHF.pdf" descr="Mg_IHF.pdf"/>
          <p:cNvPicPr>
            <a:picLocks noChangeAspect="1"/>
          </p:cNvPicPr>
          <p:nvPr/>
        </p:nvPicPr>
        <p:blipFill>
          <a:blip r:embed="rId2"/>
          <a:srcRect r="30220" b="38486"/>
          <a:stretch>
            <a:fillRect/>
          </a:stretch>
        </p:blipFill>
        <p:spPr>
          <a:xfrm>
            <a:off x="760350" y="1783175"/>
            <a:ext cx="5874639" cy="6701924"/>
          </a:xfrm>
          <a:prstGeom prst="rect">
            <a:avLst/>
          </a:prstGeom>
          <a:ln w="12700">
            <a:miter lim="400000"/>
          </a:ln>
        </p:spPr>
      </p:pic>
      <p:pic>
        <p:nvPicPr>
          <p:cNvPr id="377" name="Image" descr="Image"/>
          <p:cNvPicPr>
            <a:picLocks noChangeAspect="1"/>
          </p:cNvPicPr>
          <p:nvPr/>
        </p:nvPicPr>
        <p:blipFill>
          <a:blip r:embed="rId3"/>
          <a:stretch>
            <a:fillRect/>
          </a:stretch>
        </p:blipFill>
        <p:spPr>
          <a:xfrm>
            <a:off x="4578054" y="2460559"/>
            <a:ext cx="1473201" cy="406401"/>
          </a:xfrm>
          <a:prstGeom prst="rect">
            <a:avLst/>
          </a:prstGeom>
          <a:ln w="12700">
            <a:miter lim="400000"/>
          </a:ln>
        </p:spPr>
      </p:pic>
      <p:pic>
        <p:nvPicPr>
          <p:cNvPr id="378" name="Image" descr="Image"/>
          <p:cNvPicPr>
            <a:picLocks noChangeAspect="1"/>
          </p:cNvPicPr>
          <p:nvPr/>
        </p:nvPicPr>
        <p:blipFill>
          <a:blip r:embed="rId4"/>
          <a:stretch>
            <a:fillRect/>
          </a:stretch>
        </p:blipFill>
        <p:spPr>
          <a:xfrm>
            <a:off x="4578054" y="8413756"/>
            <a:ext cx="1473201" cy="406401"/>
          </a:xfrm>
          <a:prstGeom prst="rect">
            <a:avLst/>
          </a:prstGeom>
          <a:ln w="12700">
            <a:miter lim="400000"/>
          </a:ln>
        </p:spPr>
      </p:pic>
      <p:pic>
        <p:nvPicPr>
          <p:cNvPr id="379" name="Image" descr="Image"/>
          <p:cNvPicPr>
            <a:picLocks noChangeAspect="1"/>
          </p:cNvPicPr>
          <p:nvPr/>
        </p:nvPicPr>
        <p:blipFill>
          <a:blip r:embed="rId5"/>
          <a:stretch>
            <a:fillRect/>
          </a:stretch>
        </p:blipFill>
        <p:spPr>
          <a:xfrm>
            <a:off x="2112439" y="8413756"/>
            <a:ext cx="1257301" cy="406401"/>
          </a:xfrm>
          <a:prstGeom prst="rect">
            <a:avLst/>
          </a:prstGeom>
          <a:ln w="12700">
            <a:miter lim="400000"/>
          </a:ln>
        </p:spPr>
      </p:pic>
      <p:pic>
        <p:nvPicPr>
          <p:cNvPr id="380" name="Image" descr="Image"/>
          <p:cNvPicPr>
            <a:picLocks noChangeAspect="1"/>
          </p:cNvPicPr>
          <p:nvPr/>
        </p:nvPicPr>
        <p:blipFill>
          <a:blip r:embed="rId6"/>
          <a:stretch>
            <a:fillRect/>
          </a:stretch>
        </p:blipFill>
        <p:spPr>
          <a:xfrm>
            <a:off x="2358582" y="2460559"/>
            <a:ext cx="1270001" cy="406401"/>
          </a:xfrm>
          <a:prstGeom prst="rect">
            <a:avLst/>
          </a:prstGeom>
          <a:ln w="12700">
            <a:miter lim="400000"/>
          </a:ln>
        </p:spPr>
      </p:pic>
      <p:sp>
        <p:nvSpPr>
          <p:cNvPr id="2" name="Dinko Milaković (IFPU) for Universum V, 22. 2. 2024.">
            <a:extLst>
              <a:ext uri="{FF2B5EF4-FFF2-40B4-BE49-F238E27FC236}">
                <a16:creationId xmlns:a16="http://schemas.microsoft.com/office/drawing/2014/main" id="{9A6EA9D5-7DEE-8DBD-A33E-D4C2994FA3EF}"/>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B1B2410F-6D8E-8C9E-605A-98FE7EE28085}"/>
              </a:ext>
            </a:extLst>
          </p:cNvPr>
          <p:cNvCxnSpPr>
            <a:cxnSpLocks/>
          </p:cNvCxnSpPr>
          <p:nvPr/>
        </p:nvCxnSpPr>
        <p:spPr>
          <a:xfrm>
            <a:off x="1038386" y="5012788"/>
            <a:ext cx="12104177" cy="0"/>
          </a:xfrm>
          <a:prstGeom prst="straightConnector1">
            <a:avLst/>
          </a:prstGeom>
          <a:noFill/>
          <a:ln w="53975"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383" name="Figure3_new.pdf" descr="Figure3_new.pdf"/>
          <p:cNvPicPr>
            <a:picLocks noChangeAspect="1"/>
          </p:cNvPicPr>
          <p:nvPr/>
        </p:nvPicPr>
        <p:blipFill>
          <a:blip r:embed="rId2"/>
          <a:stretch>
            <a:fillRect/>
          </a:stretch>
        </p:blipFill>
        <p:spPr>
          <a:xfrm>
            <a:off x="1270000" y="3714922"/>
            <a:ext cx="5288407" cy="4857501"/>
          </a:xfrm>
          <a:prstGeom prst="rect">
            <a:avLst/>
          </a:prstGeom>
          <a:ln w="12700">
            <a:miter lim="400000"/>
          </a:ln>
        </p:spPr>
      </p:pic>
      <p:sp>
        <p:nvSpPr>
          <p:cNvPr id="385" name="Non-terrestrial Mg isotopic abundances"/>
          <p:cNvSpPr txBox="1">
            <a:spLocks noGrp="1"/>
          </p:cNvSpPr>
          <p:nvPr>
            <p:ph type="title" idx="4294967295"/>
          </p:nvPr>
        </p:nvSpPr>
        <p:spPr>
          <a:prstGeom prst="rect">
            <a:avLst/>
          </a:prstGeom>
        </p:spPr>
        <p:txBody>
          <a:bodyPr/>
          <a:lstStyle>
            <a:lvl1pPr>
              <a:defRPr sz="4000" spc="-79"/>
            </a:lvl1pPr>
          </a:lstStyle>
          <a:p>
            <a:r>
              <a:t>Non-terrestrial Mg isotopic abundances</a:t>
            </a:r>
          </a:p>
        </p:txBody>
      </p:sp>
      <p:pic>
        <p:nvPicPr>
          <p:cNvPr id="386" name="Figure1_new_for_universum.pdf" descr="Figure1_new_for_universum.pdf"/>
          <p:cNvPicPr>
            <a:picLocks noChangeAspect="1"/>
          </p:cNvPicPr>
          <p:nvPr/>
        </p:nvPicPr>
        <p:blipFill>
          <a:blip r:embed="rId3"/>
          <a:stretch>
            <a:fillRect/>
          </a:stretch>
        </p:blipFill>
        <p:spPr>
          <a:xfrm>
            <a:off x="7112000" y="2557714"/>
            <a:ext cx="5288407" cy="4857501"/>
          </a:xfrm>
          <a:prstGeom prst="rect">
            <a:avLst/>
          </a:prstGeom>
          <a:ln w="12700">
            <a:miter lim="400000"/>
          </a:ln>
        </p:spPr>
      </p:pic>
      <p:sp>
        <p:nvSpPr>
          <p:cNvPr id="387" name="The same 50 measurements (from the previous slide)"/>
          <p:cNvSpPr txBox="1"/>
          <p:nvPr/>
        </p:nvSpPr>
        <p:spPr>
          <a:xfrm>
            <a:off x="7884769" y="1791589"/>
            <a:ext cx="3742868" cy="679907"/>
          </a:xfrm>
          <a:prstGeom prst="rect">
            <a:avLst/>
          </a:prstGeom>
          <a:solidFill>
            <a:schemeClr val="accent4">
              <a:hueOff val="-476017"/>
              <a:lumOff val="-1004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584200">
              <a:defRPr sz="2200">
                <a:solidFill>
                  <a:srgbClr val="000000"/>
                </a:solidFill>
                <a:latin typeface="Helvetica Neue Medium"/>
                <a:ea typeface="Helvetica Neue Medium"/>
                <a:cs typeface="Helvetica Neue Medium"/>
                <a:sym typeface="Helvetica Neue Medium"/>
              </a:defRPr>
            </a:pPr>
            <a:r>
              <a:t>The same 50 measurements</a:t>
            </a:r>
            <a:br/>
            <a:r>
              <a:rPr sz="1600"/>
              <a:t>(from the previous slide)</a:t>
            </a:r>
          </a:p>
        </p:txBody>
      </p:sp>
      <p:sp>
        <p:nvSpPr>
          <p:cNvPr id="388" name="Another 50 measurements (with different assumption on Mg)"/>
          <p:cNvSpPr txBox="1"/>
          <p:nvPr/>
        </p:nvSpPr>
        <p:spPr>
          <a:xfrm>
            <a:off x="2161933" y="3000740"/>
            <a:ext cx="3504541" cy="679906"/>
          </a:xfrm>
          <a:prstGeom prst="rect">
            <a:avLst/>
          </a:prstGeom>
          <a:solidFill>
            <a:schemeClr val="accent4">
              <a:hueOff val="-476017"/>
              <a:lumOff val="-1004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584200">
              <a:defRPr sz="2200">
                <a:solidFill>
                  <a:srgbClr val="000000"/>
                </a:solidFill>
                <a:latin typeface="Helvetica Neue Medium"/>
                <a:ea typeface="Helvetica Neue Medium"/>
                <a:cs typeface="Helvetica Neue Medium"/>
                <a:sym typeface="Helvetica Neue Medium"/>
              </a:defRPr>
            </a:pPr>
            <a:r>
              <a:t>Another 50 measurements</a:t>
            </a:r>
            <a:br/>
            <a:r>
              <a:rPr sz="1600"/>
              <a:t>(with different assumption on Mg)</a:t>
            </a:r>
          </a:p>
        </p:txBody>
      </p:sp>
      <p:sp>
        <p:nvSpPr>
          <p:cNvPr id="2" name="Dinko Milaković (IFPU) for Universum V, 22. 2. 2024.">
            <a:extLst>
              <a:ext uri="{FF2B5EF4-FFF2-40B4-BE49-F238E27FC236}">
                <a16:creationId xmlns:a16="http://schemas.microsoft.com/office/drawing/2014/main" id="{4FCF7648-FC00-89E7-7BBD-288CA44672C3}"/>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cxnSp>
        <p:nvCxnSpPr>
          <p:cNvPr id="4" name="Straight Arrow Connector 3">
            <a:extLst>
              <a:ext uri="{FF2B5EF4-FFF2-40B4-BE49-F238E27FC236}">
                <a16:creationId xmlns:a16="http://schemas.microsoft.com/office/drawing/2014/main" id="{16C29E8A-92C0-D67A-6C5F-683EF11B36B6}"/>
              </a:ext>
            </a:extLst>
          </p:cNvPr>
          <p:cNvCxnSpPr/>
          <p:nvPr/>
        </p:nvCxnSpPr>
        <p:spPr>
          <a:xfrm flipV="1">
            <a:off x="1038386" y="1146301"/>
            <a:ext cx="0" cy="7116156"/>
          </a:xfrm>
          <a:prstGeom prst="straightConnector1">
            <a:avLst/>
          </a:prstGeom>
          <a:noFill/>
          <a:ln w="53975"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5" name="Rectangle 4">
            <a:extLst>
              <a:ext uri="{FF2B5EF4-FFF2-40B4-BE49-F238E27FC236}">
                <a16:creationId xmlns:a16="http://schemas.microsoft.com/office/drawing/2014/main" id="{869C613F-51E0-63BC-AFC3-F766621AD817}"/>
              </a:ext>
            </a:extLst>
          </p:cNvPr>
          <p:cNvSpPr/>
          <p:nvPr/>
        </p:nvSpPr>
        <p:spPr>
          <a:xfrm>
            <a:off x="422833" y="1696516"/>
            <a:ext cx="615553" cy="2634696"/>
          </a:xfrm>
          <a:prstGeom prst="rect">
            <a:avLst/>
          </a:prstGeom>
          <a:noFill/>
        </p:spPr>
        <p:txBody>
          <a:bodyPr vert="vert270" wrap="none" lIns="91440" tIns="45720" rIns="91440" bIns="45720">
            <a:spAutoFit/>
          </a:bodyPr>
          <a:lstStyle/>
          <a:p>
            <a:pPr algn="ctr"/>
            <a:r>
              <a:rPr lang="en-GB" sz="2800" b="0" cap="none" spc="0" dirty="0">
                <a:ln w="0"/>
                <a:solidFill>
                  <a:schemeClr val="tx1"/>
                </a:solidFill>
                <a:effectLst>
                  <a:outerShdw blurRad="38100" dist="19050" dir="2700000" algn="tl" rotWithShape="0">
                    <a:schemeClr val="dk1">
                      <a:alpha val="40000"/>
                    </a:schemeClr>
                  </a:outerShdw>
                </a:effectLst>
              </a:rPr>
              <a:t>Common y-axis</a:t>
            </a:r>
          </a:p>
        </p:txBody>
      </p:sp>
      <p:sp>
        <p:nvSpPr>
          <p:cNvPr id="10" name="Rectangle 9">
            <a:extLst>
              <a:ext uri="{FF2B5EF4-FFF2-40B4-BE49-F238E27FC236}">
                <a16:creationId xmlns:a16="http://schemas.microsoft.com/office/drawing/2014/main" id="{D3191FF3-D404-8E82-C57B-5324D71200E0}"/>
              </a:ext>
            </a:extLst>
          </p:cNvPr>
          <p:cNvSpPr/>
          <p:nvPr/>
        </p:nvSpPr>
        <p:spPr>
          <a:xfrm>
            <a:off x="413805" y="4499059"/>
            <a:ext cx="569387" cy="923330"/>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0</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Fundamental constants vary  OR…"/>
          <p:cNvSpPr txBox="1">
            <a:spLocks noGrp="1"/>
          </p:cNvSpPr>
          <p:nvPr>
            <p:ph type="body" idx="1"/>
          </p:nvPr>
        </p:nvSpPr>
        <p:spPr>
          <a:xfrm>
            <a:off x="698500" y="2628995"/>
            <a:ext cx="11607800" cy="6096001"/>
          </a:xfrm>
          <a:prstGeom prst="rect">
            <a:avLst/>
          </a:prstGeom>
        </p:spPr>
        <p:txBody>
          <a:bodyPr/>
          <a:lstStyle/>
          <a:p>
            <a:pPr marL="226313" lvl="1" indent="-226313" defTabSz="1716590">
              <a:spcBef>
                <a:spcPts val="3100"/>
              </a:spcBef>
              <a:buSzPct val="100000"/>
              <a:buAutoNum type="arabicPeriod"/>
              <a:defRPr sz="2970"/>
            </a:pPr>
            <a:r>
              <a:t> Fundamental constants vary</a:t>
            </a:r>
            <a:br/>
            <a:br/>
            <a:r>
              <a:rPr sz="4950">
                <a:solidFill>
                  <a:schemeClr val="accent5">
                    <a:hueOff val="-82419"/>
                    <a:satOff val="-9513"/>
                    <a:lumOff val="-16343"/>
                  </a:schemeClr>
                </a:solidFill>
              </a:rPr>
              <a:t>OR</a:t>
            </a:r>
          </a:p>
          <a:p>
            <a:pPr marL="226313" lvl="1" indent="-226313" defTabSz="1716590">
              <a:spcBef>
                <a:spcPts val="3100"/>
              </a:spcBef>
              <a:buSzPct val="100000"/>
              <a:buAutoNum type="arabicPeriod"/>
              <a:defRPr sz="2970"/>
            </a:pPr>
            <a:r>
              <a:t> The first ever detection of spatial variations in magnesium isotopic abundances at high-z </a:t>
            </a:r>
          </a:p>
          <a:p>
            <a:pPr marL="1131569" lvl="2" indent="-377190" defTabSz="1716590">
              <a:spcBef>
                <a:spcPts val="3100"/>
              </a:spcBef>
              <a:defRPr sz="2970"/>
            </a:pPr>
            <a:r>
              <a:t>The system may arise from the merger of two proximate galaxies. One may be metal rich (terrestrial Mg) and other metal poor (only </a:t>
            </a:r>
            <a:r>
              <a:rPr baseline="31999"/>
              <a:t>24</a:t>
            </a:r>
            <a:r>
              <a:t>Mg present). </a:t>
            </a:r>
          </a:p>
          <a:p>
            <a:pPr marL="1131569" lvl="2" indent="-377190" defTabSz="1716590">
              <a:spcBef>
                <a:spcPts val="3100"/>
              </a:spcBef>
              <a:defRPr sz="2970"/>
            </a:pPr>
            <a:r>
              <a:t>The measured [Z/H] of the metal rich one is ~ terrestrial, and Mg isotopes we find (to achieve da/a=0) are consistent with terrestrial. </a:t>
            </a:r>
          </a:p>
        </p:txBody>
      </p:sp>
      <p:sp>
        <p:nvSpPr>
          <p:cNvPr id="391" name="Interpretation"/>
          <p:cNvSpPr txBox="1">
            <a:spLocks noGrp="1"/>
          </p:cNvSpPr>
          <p:nvPr>
            <p:ph type="title"/>
          </p:nvPr>
        </p:nvSpPr>
        <p:spPr>
          <a:prstGeom prst="rect">
            <a:avLst/>
          </a:prstGeom>
        </p:spPr>
        <p:txBody>
          <a:bodyPr/>
          <a:lstStyle>
            <a:lvl1pPr defTabSz="1716590">
              <a:defRPr sz="5940" spc="-118"/>
            </a:lvl1pPr>
          </a:lstStyle>
          <a:p>
            <a:r>
              <a:t>Interpretation</a:t>
            </a:r>
          </a:p>
        </p:txBody>
      </p:sp>
      <p:sp>
        <p:nvSpPr>
          <p:cNvPr id="2" name="Dinko Milaković (IFPU) for Universum V, 22. 2. 2024.">
            <a:extLst>
              <a:ext uri="{FF2B5EF4-FFF2-40B4-BE49-F238E27FC236}">
                <a16:creationId xmlns:a16="http://schemas.microsoft.com/office/drawing/2014/main" id="{AE4C45D0-D408-82A2-84F2-D3D886BBD117}"/>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are parameters of the Standard Cosmological Model"/>
          <p:cNvSpPr txBox="1">
            <a:spLocks noGrp="1"/>
          </p:cNvSpPr>
          <p:nvPr>
            <p:ph type="body" idx="21"/>
          </p:nvPr>
        </p:nvSpPr>
        <p:spPr>
          <a:xfrm>
            <a:off x="698499" y="995200"/>
            <a:ext cx="11607802" cy="6718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3000"/>
            </a:lvl1pPr>
          </a:lstStyle>
          <a:p>
            <a:r>
              <a:t>are parameters of the Standard Cosmological Model</a:t>
            </a:r>
          </a:p>
        </p:txBody>
      </p:sp>
      <p:sp>
        <p:nvSpPr>
          <p:cNvPr id="189" name="Today’s fundamental constants"/>
          <p:cNvSpPr txBox="1">
            <a:spLocks noGrp="1"/>
          </p:cNvSpPr>
          <p:nvPr>
            <p:ph type="title"/>
          </p:nvPr>
        </p:nvSpPr>
        <p:spPr>
          <a:xfrm>
            <a:off x="698500" y="195863"/>
            <a:ext cx="11607800" cy="1016001"/>
          </a:xfrm>
          <a:prstGeom prst="rect">
            <a:avLst/>
          </a:prstGeom>
        </p:spPr>
        <p:txBody>
          <a:bodyPr/>
          <a:lstStyle>
            <a:lvl1pPr defTabSz="1716590">
              <a:defRPr sz="5940" spc="-118">
                <a:solidFill>
                  <a:srgbClr val="000000"/>
                </a:solidFill>
              </a:defRPr>
            </a:lvl1pPr>
          </a:lstStyle>
          <a:p>
            <a:r>
              <a:t>Today’s fundamental constants</a:t>
            </a:r>
          </a:p>
        </p:txBody>
      </p:sp>
      <p:sp>
        <p:nvSpPr>
          <p:cNvPr id="190" name="Line"/>
          <p:cNvSpPr/>
          <p:nvPr/>
        </p:nvSpPr>
        <p:spPr>
          <a:xfrm>
            <a:off x="4765095" y="1502507"/>
            <a:ext cx="5488830" cy="1"/>
          </a:xfrm>
          <a:prstGeom prst="line">
            <a:avLst/>
          </a:prstGeom>
          <a:ln w="63500">
            <a:solidFill>
              <a:schemeClr val="accent5">
                <a:hueOff val="-82419"/>
                <a:satOff val="-9513"/>
                <a:lumOff val="-16343"/>
              </a:schemeClr>
            </a:solidFill>
            <a:miter lim="400000"/>
          </a:ln>
        </p:spPr>
        <p:txBody>
          <a:bodyPr lIns="50800" tIns="50800" rIns="50800" bIns="50800" anchor="ctr"/>
          <a:lstStyle/>
          <a:p>
            <a:endParaRPr/>
          </a:p>
        </p:txBody>
      </p:sp>
      <p:sp>
        <p:nvSpPr>
          <p:cNvPr id="191" name="Standard model…"/>
          <p:cNvSpPr txBox="1"/>
          <p:nvPr/>
        </p:nvSpPr>
        <p:spPr>
          <a:xfrm>
            <a:off x="3395181" y="1774499"/>
            <a:ext cx="2838832" cy="1462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000"/>
            </a:pPr>
            <a:r>
              <a:t>Standard model</a:t>
            </a:r>
          </a:p>
          <a:p>
            <a:pPr marL="381000" indent="-381000">
              <a:buSzPct val="123000"/>
              <a:buChar char="+"/>
              <a:defRPr sz="3000"/>
            </a:pPr>
            <a:r>
              <a:t>dark matter</a:t>
            </a:r>
          </a:p>
          <a:p>
            <a:pPr marL="381000" indent="-381000">
              <a:buSzPct val="123000"/>
              <a:buChar char="+"/>
              <a:defRPr sz="3000"/>
            </a:pPr>
            <a:r>
              <a:t>Λ</a:t>
            </a:r>
          </a:p>
        </p:txBody>
      </p:sp>
      <p:sp>
        <p:nvSpPr>
          <p:cNvPr id="192" name="General relativity"/>
          <p:cNvSpPr txBox="1"/>
          <p:nvPr/>
        </p:nvSpPr>
        <p:spPr>
          <a:xfrm>
            <a:off x="1235125" y="2003099"/>
            <a:ext cx="1518286" cy="1005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000"/>
            </a:pPr>
            <a:r>
              <a:t>General</a:t>
            </a:r>
            <a:br/>
            <a:r>
              <a:t>relativity</a:t>
            </a:r>
          </a:p>
        </p:txBody>
      </p:sp>
      <p:sp>
        <p:nvSpPr>
          <p:cNvPr id="193" name="Copernican principle"/>
          <p:cNvSpPr txBox="1"/>
          <p:nvPr/>
        </p:nvSpPr>
        <p:spPr>
          <a:xfrm>
            <a:off x="6600516" y="2003099"/>
            <a:ext cx="2089786" cy="1005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000"/>
            </a:pPr>
            <a:r>
              <a:t>Copernican</a:t>
            </a:r>
            <a:br/>
            <a:r>
              <a:t>principle</a:t>
            </a:r>
          </a:p>
        </p:txBody>
      </p:sp>
      <p:sp>
        <p:nvSpPr>
          <p:cNvPr id="194" name="Simply connected topology"/>
          <p:cNvSpPr txBox="1"/>
          <p:nvPr/>
        </p:nvSpPr>
        <p:spPr>
          <a:xfrm>
            <a:off x="9159965" y="2003099"/>
            <a:ext cx="3184399" cy="1005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000"/>
            </a:pPr>
            <a:r>
              <a:t>Simply connected</a:t>
            </a:r>
            <a:br/>
            <a:r>
              <a:t>topology</a:t>
            </a:r>
          </a:p>
        </p:txBody>
      </p:sp>
      <p:sp>
        <p:nvSpPr>
          <p:cNvPr id="195" name="Multiplication Sign"/>
          <p:cNvSpPr/>
          <p:nvPr/>
        </p:nvSpPr>
        <p:spPr>
          <a:xfrm rot="18900000">
            <a:off x="2931564" y="2344296"/>
            <a:ext cx="322940" cy="322940"/>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chemeClr val="accent5">
              <a:hueOff val="-82419"/>
              <a:satOff val="-9513"/>
              <a:lumOff val="-16343"/>
            </a:schemeClr>
          </a:solidFill>
          <a:ln w="12700">
            <a:miter lim="400000"/>
          </a:ln>
        </p:spPr>
        <p:txBody>
          <a:bodyPr lIns="50800" tIns="50800" rIns="50800" bIns="50800" anchor="ctr"/>
          <a:lstStyle/>
          <a:p>
            <a:pPr defTabSz="584200">
              <a:defRPr sz="2200">
                <a:solidFill>
                  <a:schemeClr val="accent5">
                    <a:hueOff val="-82419"/>
                    <a:satOff val="-9513"/>
                    <a:lumOff val="-16343"/>
                  </a:schemeClr>
                </a:solidFill>
                <a:latin typeface="Helvetica Neue Medium"/>
                <a:ea typeface="Helvetica Neue Medium"/>
                <a:cs typeface="Helvetica Neue Medium"/>
                <a:sym typeface="Helvetica Neue Medium"/>
              </a:defRPr>
            </a:pPr>
            <a:endParaRPr/>
          </a:p>
        </p:txBody>
      </p:sp>
      <p:sp>
        <p:nvSpPr>
          <p:cNvPr id="196" name="Multiplication Sign"/>
          <p:cNvSpPr/>
          <p:nvPr/>
        </p:nvSpPr>
        <p:spPr>
          <a:xfrm rot="18900000">
            <a:off x="6188825" y="2344296"/>
            <a:ext cx="322941" cy="322940"/>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chemeClr val="accent5">
              <a:hueOff val="-82419"/>
              <a:satOff val="-9513"/>
              <a:lumOff val="-16343"/>
            </a:schemeClr>
          </a:solidFill>
          <a:ln w="12700">
            <a:miter lim="400000"/>
          </a:ln>
        </p:spPr>
        <p:txBody>
          <a:bodyPr lIns="50800" tIns="50800" rIns="50800" bIns="50800" anchor="ctr"/>
          <a:lstStyle/>
          <a:p>
            <a:pPr defTabSz="584200">
              <a:defRPr sz="2200">
                <a:solidFill>
                  <a:schemeClr val="accent5">
                    <a:hueOff val="-82419"/>
                    <a:satOff val="-9513"/>
                    <a:lumOff val="-16343"/>
                  </a:schemeClr>
                </a:solidFill>
                <a:latin typeface="Helvetica Neue Medium"/>
                <a:ea typeface="Helvetica Neue Medium"/>
                <a:cs typeface="Helvetica Neue Medium"/>
                <a:sym typeface="Helvetica Neue Medium"/>
              </a:defRPr>
            </a:pPr>
            <a:endParaRPr/>
          </a:p>
        </p:txBody>
      </p:sp>
      <p:sp>
        <p:nvSpPr>
          <p:cNvPr id="197" name="Multiplication Sign"/>
          <p:cNvSpPr/>
          <p:nvPr/>
        </p:nvSpPr>
        <p:spPr>
          <a:xfrm rot="18900000">
            <a:off x="8713385" y="2344296"/>
            <a:ext cx="322941" cy="322940"/>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chemeClr val="accent5">
              <a:hueOff val="-82419"/>
              <a:satOff val="-9513"/>
              <a:lumOff val="-16343"/>
            </a:schemeClr>
          </a:solidFill>
          <a:ln w="12700">
            <a:miter lim="400000"/>
          </a:ln>
        </p:spPr>
        <p:txBody>
          <a:bodyPr lIns="50800" tIns="50800" rIns="50800" bIns="50800" anchor="ctr"/>
          <a:lstStyle/>
          <a:p>
            <a:pPr defTabSz="584200">
              <a:defRPr sz="2200">
                <a:solidFill>
                  <a:schemeClr val="accent5">
                    <a:hueOff val="-82419"/>
                    <a:satOff val="-9513"/>
                    <a:lumOff val="-16343"/>
                  </a:schemeClr>
                </a:solidFill>
                <a:latin typeface="Helvetica Neue Medium"/>
                <a:ea typeface="Helvetica Neue Medium"/>
                <a:cs typeface="Helvetica Neue Medium"/>
                <a:sym typeface="Helvetica Neue Medium"/>
              </a:defRPr>
            </a:pPr>
            <a:endParaRPr/>
          </a:p>
        </p:txBody>
      </p:sp>
      <p:pic>
        <p:nvPicPr>
          <p:cNvPr id="198" name="Screenshot 2022-05-23 at 16.47.35.png" descr="Screenshot 2022-05-23 at 16.47.35.png"/>
          <p:cNvPicPr>
            <a:picLocks noChangeAspect="1"/>
          </p:cNvPicPr>
          <p:nvPr/>
        </p:nvPicPr>
        <p:blipFill>
          <a:blip r:embed="rId2"/>
          <a:srcRect t="1601" r="41636" b="563"/>
          <a:stretch>
            <a:fillRect/>
          </a:stretch>
        </p:blipFill>
        <p:spPr>
          <a:xfrm>
            <a:off x="1805181" y="3154602"/>
            <a:ext cx="3873071" cy="6212428"/>
          </a:xfrm>
          <a:prstGeom prst="rect">
            <a:avLst/>
          </a:prstGeom>
          <a:ln w="12700">
            <a:miter lim="400000"/>
          </a:ln>
        </p:spPr>
      </p:pic>
      <p:pic>
        <p:nvPicPr>
          <p:cNvPr id="199" name="Screenshot 2022-05-23 at 17.12.57.png" descr="Screenshot 2022-05-23 at 17.12.57.png"/>
          <p:cNvPicPr>
            <a:picLocks noChangeAspect="1"/>
          </p:cNvPicPr>
          <p:nvPr/>
        </p:nvPicPr>
        <p:blipFill>
          <a:blip r:embed="rId3"/>
          <a:srcRect r="26845"/>
          <a:stretch>
            <a:fillRect/>
          </a:stretch>
        </p:blipFill>
        <p:spPr>
          <a:xfrm>
            <a:off x="6872356" y="3821286"/>
            <a:ext cx="5488927" cy="4367022"/>
          </a:xfrm>
          <a:prstGeom prst="rect">
            <a:avLst/>
          </a:prstGeom>
          <a:ln w="12700">
            <a:miter lim="400000"/>
          </a:ln>
        </p:spPr>
      </p:pic>
      <p:sp>
        <p:nvSpPr>
          <p:cNvPr id="200" name="Based on Uzan 2011"/>
          <p:cNvSpPr txBox="1"/>
          <p:nvPr/>
        </p:nvSpPr>
        <p:spPr>
          <a:xfrm>
            <a:off x="726618" y="1532418"/>
            <a:ext cx="2011173" cy="324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0000"/>
                </a:solidFill>
              </a:defRPr>
            </a:lvl1pPr>
          </a:lstStyle>
          <a:p>
            <a:r>
              <a:t>Based on Uzan 2011</a:t>
            </a:r>
          </a:p>
        </p:txBody>
      </p:sp>
      <p:sp>
        <p:nvSpPr>
          <p:cNvPr id="201" name="Dinko Milaković (IFPU) for Universum V, 22. 2. 2024."/>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Fundamental constant measurements are a major science goal for the Extremely Large Telescope…"/>
          <p:cNvSpPr txBox="1">
            <a:spLocks noGrp="1"/>
          </p:cNvSpPr>
          <p:nvPr>
            <p:ph type="body" idx="1"/>
          </p:nvPr>
        </p:nvSpPr>
        <p:spPr>
          <a:prstGeom prst="rect">
            <a:avLst/>
          </a:prstGeom>
        </p:spPr>
        <p:txBody>
          <a:bodyPr/>
          <a:lstStyle/>
          <a:p>
            <a:r>
              <a:rPr dirty="0"/>
              <a:t>Fundamental constant measurements are a major science goal for the Extremely Large Telescope</a:t>
            </a:r>
          </a:p>
          <a:p>
            <a:r>
              <a:rPr dirty="0"/>
              <a:t>AI-VPFIT is a major development in the field, and is indispensable for making all new measurements of this sort</a:t>
            </a:r>
            <a:endParaRPr lang="en-US" dirty="0"/>
          </a:p>
          <a:p>
            <a:pPr marL="0" indent="0">
              <a:buNone/>
            </a:pPr>
            <a:endParaRPr dirty="0"/>
          </a:p>
          <a:p>
            <a:pPr marL="0" indent="0">
              <a:buNone/>
            </a:pPr>
            <a:endParaRPr dirty="0"/>
          </a:p>
        </p:txBody>
      </p:sp>
      <p:sp>
        <p:nvSpPr>
          <p:cNvPr id="395" name="Slide Subtitle"/>
          <p:cNvSpPr txBox="1">
            <a:spLocks noGrp="1"/>
          </p:cNvSpPr>
          <p:nvPr>
            <p:ph type="body" idx="21"/>
          </p:nvPr>
        </p:nvSpPr>
        <p:spPr>
          <a:prstGeom prst="rect">
            <a:avLst/>
          </a:prstGeom>
        </p:spPr>
        <p:txBody>
          <a:bodyPr>
            <a:normAutofit lnSpcReduction="10000"/>
          </a:bodyPr>
          <a:lstStyle/>
          <a:p>
            <a:endParaRPr/>
          </a:p>
        </p:txBody>
      </p:sp>
      <p:sp>
        <p:nvSpPr>
          <p:cNvPr id="396" name="Conclusions"/>
          <p:cNvSpPr txBox="1">
            <a:spLocks noGrp="1"/>
          </p:cNvSpPr>
          <p:nvPr>
            <p:ph type="title"/>
          </p:nvPr>
        </p:nvSpPr>
        <p:spPr>
          <a:prstGeom prst="rect">
            <a:avLst/>
          </a:prstGeom>
        </p:spPr>
        <p:txBody>
          <a:bodyPr/>
          <a:lstStyle>
            <a:lvl1pPr defTabSz="1716590">
              <a:defRPr sz="5940" spc="-118"/>
            </a:lvl1pPr>
          </a:lstStyle>
          <a:p>
            <a:r>
              <a:t>Conclusions</a:t>
            </a:r>
          </a:p>
        </p:txBody>
      </p:sp>
      <p:sp>
        <p:nvSpPr>
          <p:cNvPr id="2" name="Dinko Milaković (IFPU) for Universum V, 22. 2. 2024.">
            <a:extLst>
              <a:ext uri="{FF2B5EF4-FFF2-40B4-BE49-F238E27FC236}">
                <a16:creationId xmlns:a16="http://schemas.microsoft.com/office/drawing/2014/main" id="{29B75EC4-AC66-CB65-62FE-9D981C426F12}"/>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lide bullet text"/>
          <p:cNvSpPr txBox="1">
            <a:spLocks noGrp="1"/>
          </p:cNvSpPr>
          <p:nvPr>
            <p:ph type="body" idx="1"/>
          </p:nvPr>
        </p:nvSpPr>
        <p:spPr>
          <a:prstGeom prst="rect">
            <a:avLst/>
          </a:prstGeom>
        </p:spPr>
        <p:txBody>
          <a:bodyPr/>
          <a:lstStyle/>
          <a:p>
            <a:endParaRPr/>
          </a:p>
        </p:txBody>
      </p:sp>
      <p:sp>
        <p:nvSpPr>
          <p:cNvPr id="400" name="Slide Subtitle"/>
          <p:cNvSpPr txBox="1">
            <a:spLocks noGrp="1"/>
          </p:cNvSpPr>
          <p:nvPr>
            <p:ph type="body" idx="21"/>
          </p:nvPr>
        </p:nvSpPr>
        <p:spPr>
          <a:prstGeom prst="rect">
            <a:avLst/>
          </a:prstGeom>
        </p:spPr>
        <p:txBody>
          <a:bodyPr>
            <a:normAutofit lnSpcReduction="10000"/>
          </a:bodyPr>
          <a:lstStyle/>
          <a:p>
            <a:endParaRPr/>
          </a:p>
        </p:txBody>
      </p:sp>
      <p:sp>
        <p:nvSpPr>
          <p:cNvPr id="401" name="Slide Title"/>
          <p:cNvSpPr txBox="1">
            <a:spLocks noGrp="1"/>
          </p:cNvSpPr>
          <p:nvPr>
            <p:ph type="title"/>
          </p:nvPr>
        </p:nvSpPr>
        <p:spPr>
          <a:prstGeom prst="rect">
            <a:avLst/>
          </a:prstGeom>
        </p:spPr>
        <p:txBody>
          <a:bodyPr/>
          <a:lstStyle/>
          <a:p>
            <a:pPr defTabSz="1716590">
              <a:defRPr sz="5940" spc="-118"/>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From 154 VLT/UVES + 141 Keck/HIRES archival observations"/>
          <p:cNvSpPr txBox="1">
            <a:spLocks noGrp="1"/>
          </p:cNvSpPr>
          <p:nvPr>
            <p:ph type="body" idx="22"/>
          </p:nvPr>
        </p:nvSpPr>
        <p:spPr>
          <a:xfrm>
            <a:off x="318741" y="206522"/>
            <a:ext cx="12375455" cy="6718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510709">
              <a:defRPr sz="3306"/>
            </a:pPr>
            <a:r>
              <a:t>From 154 </a:t>
            </a:r>
            <a:r>
              <a:rPr>
                <a:solidFill>
                  <a:schemeClr val="accent1"/>
                </a:solidFill>
              </a:rPr>
              <a:t>VLT/UVES</a:t>
            </a:r>
            <a:r>
              <a:t> + 141 </a:t>
            </a:r>
            <a:r>
              <a:rPr>
                <a:solidFill>
                  <a:schemeClr val="accent3">
                    <a:hueOff val="362282"/>
                    <a:satOff val="31803"/>
                    <a:lumOff val="-18242"/>
                  </a:schemeClr>
                </a:solidFill>
              </a:rPr>
              <a:t>Keck/HIRES</a:t>
            </a:r>
            <a:r>
              <a:t> archival observations</a:t>
            </a:r>
          </a:p>
        </p:txBody>
      </p:sp>
      <p:pic>
        <p:nvPicPr>
          <p:cNvPr id="404" name="compressed_sightlines_mult.pdf" descr="compressed_sightlines_mult.pdf"/>
          <p:cNvPicPr>
            <a:picLocks noChangeAspect="1"/>
          </p:cNvPicPr>
          <p:nvPr/>
        </p:nvPicPr>
        <p:blipFill>
          <a:blip r:embed="rId3"/>
          <a:stretch>
            <a:fillRect/>
          </a:stretch>
        </p:blipFill>
        <p:spPr>
          <a:xfrm rot="5400000">
            <a:off x="2649023" y="-798468"/>
            <a:ext cx="9025815" cy="12772665"/>
          </a:xfrm>
          <a:prstGeom prst="rect">
            <a:avLst/>
          </a:prstGeom>
          <a:ln w="12700">
            <a:miter lim="400000"/>
          </a:ln>
        </p:spPr>
      </p:pic>
      <p:sp>
        <p:nvSpPr>
          <p:cNvPr id="405" name="Webb et al. 1999, Webb et al. 2001, Murphy et al. 2001, Murphy et al. 2003, Webb et al. 2003, Murphy et al. 2008, Webb et al. 2011, King et al. 2012, Wilczynska et al. 2019"/>
          <p:cNvSpPr txBox="1"/>
          <p:nvPr/>
        </p:nvSpPr>
        <p:spPr>
          <a:xfrm>
            <a:off x="7416356" y="785026"/>
            <a:ext cx="5311338" cy="734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093" tIns="27093" rIns="27093" bIns="27093" anchor="ctr">
            <a:spAutoFit/>
          </a:bodyPr>
          <a:lstStyle>
            <a:lvl1pPr defTabSz="587022">
              <a:defRPr>
                <a:solidFill>
                  <a:srgbClr val="000000"/>
                </a:solidFill>
              </a:defRPr>
            </a:lvl1pPr>
          </a:lstStyle>
          <a:p>
            <a:r>
              <a:t>Webb et al. 1999, Webb et al. 2001, Murphy et al. 2001, Murphy et al. 2003, Webb et al. 2003, Murphy et al. 2008, Webb et al. 2011, King et al. 2012, Wilczynska et al. 2019</a:t>
            </a:r>
          </a:p>
        </p:txBody>
      </p:sp>
      <p:pic>
        <p:nvPicPr>
          <p:cNvPr id="406" name="Image" descr="Image"/>
          <p:cNvPicPr>
            <a:picLocks noChangeAspect="1"/>
          </p:cNvPicPr>
          <p:nvPr/>
        </p:nvPicPr>
        <p:blipFill>
          <a:blip r:embed="rId4"/>
          <a:stretch>
            <a:fillRect/>
          </a:stretch>
        </p:blipFill>
        <p:spPr>
          <a:xfrm>
            <a:off x="2779642" y="8948211"/>
            <a:ext cx="4454865" cy="582248"/>
          </a:xfrm>
          <a:prstGeom prst="rect">
            <a:avLst/>
          </a:prstGeom>
          <a:ln w="12700">
            <a:miter lim="400000"/>
          </a:ln>
        </p:spPr>
      </p:pic>
      <p:sp>
        <p:nvSpPr>
          <p:cNvPr id="407" name="King et al. 2012 MNRAS 422 3370"/>
          <p:cNvSpPr txBox="1"/>
          <p:nvPr/>
        </p:nvSpPr>
        <p:spPr>
          <a:xfrm>
            <a:off x="259627" y="729928"/>
            <a:ext cx="4379621" cy="436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a:lvl1pPr>
          </a:lstStyle>
          <a:p>
            <a:r>
              <a:t>King et al. 2012 MNRAS 422 3370</a:t>
            </a:r>
          </a:p>
        </p:txBody>
      </p:sp>
      <p:sp>
        <p:nvSpPr>
          <p:cNvPr id="408" name="Keck"/>
          <p:cNvSpPr txBox="1"/>
          <p:nvPr/>
        </p:nvSpPr>
        <p:spPr>
          <a:xfrm>
            <a:off x="2296354" y="7421654"/>
            <a:ext cx="659639" cy="386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a:lvl1pPr>
          </a:lstStyle>
          <a:p>
            <a:r>
              <a:t>Keck</a:t>
            </a:r>
          </a:p>
        </p:txBody>
      </p:sp>
      <p:sp>
        <p:nvSpPr>
          <p:cNvPr id="409" name="VLT"/>
          <p:cNvSpPr txBox="1"/>
          <p:nvPr/>
        </p:nvSpPr>
        <p:spPr>
          <a:xfrm>
            <a:off x="2370071" y="7128776"/>
            <a:ext cx="512205" cy="386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a:lvl1pPr>
          </a:lstStyle>
          <a:p>
            <a:r>
              <a:t>VLT</a:t>
            </a:r>
          </a:p>
        </p:txBody>
      </p:sp>
      <p:sp>
        <p:nvSpPr>
          <p:cNvPr id="410" name="Keck+VLT"/>
          <p:cNvSpPr txBox="1"/>
          <p:nvPr/>
        </p:nvSpPr>
        <p:spPr>
          <a:xfrm>
            <a:off x="2025012" y="6799387"/>
            <a:ext cx="1202323" cy="386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a:lvl1pPr>
          </a:lstStyle>
          <a:p>
            <a:r>
              <a:t>Keck+VLT</a:t>
            </a:r>
          </a:p>
        </p:txBody>
      </p:sp>
      <p:sp>
        <p:nvSpPr>
          <p:cNvPr id="411" name="The best fit model is a spatial dipole with an amplitude"/>
          <p:cNvSpPr txBox="1"/>
          <p:nvPr/>
        </p:nvSpPr>
        <p:spPr>
          <a:xfrm>
            <a:off x="1888640" y="8311047"/>
            <a:ext cx="9533383"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000">
                <a:solidFill>
                  <a:srgbClr val="000000"/>
                </a:solidFill>
              </a:defRPr>
            </a:pPr>
            <a:r>
              <a:t>The best fit model is a </a:t>
            </a:r>
            <a:r>
              <a:rPr b="1">
                <a:solidFill>
                  <a:schemeClr val="accent5">
                    <a:hueOff val="-82419"/>
                    <a:satOff val="-9513"/>
                    <a:lumOff val="-16343"/>
                  </a:schemeClr>
                </a:solidFill>
              </a:rPr>
              <a:t>spatial</a:t>
            </a:r>
            <a:r>
              <a:t> </a:t>
            </a:r>
            <a:r>
              <a:rPr b="1">
                <a:solidFill>
                  <a:schemeClr val="accent5">
                    <a:hueOff val="-82419"/>
                    <a:satOff val="-9513"/>
                    <a:lumOff val="-16343"/>
                  </a:schemeClr>
                </a:solidFill>
              </a:rPr>
              <a:t>dipole</a:t>
            </a:r>
            <a:r>
              <a:t> with an amplitude</a:t>
            </a:r>
          </a:p>
        </p:txBody>
      </p:sp>
      <p:pic>
        <p:nvPicPr>
          <p:cNvPr id="412" name="Image" descr="Image"/>
          <p:cNvPicPr>
            <a:picLocks noChangeAspect="1"/>
          </p:cNvPicPr>
          <p:nvPr/>
        </p:nvPicPr>
        <p:blipFill>
          <a:blip r:embed="rId5"/>
          <a:stretch>
            <a:fillRect/>
          </a:stretch>
        </p:blipFill>
        <p:spPr>
          <a:xfrm>
            <a:off x="8137182" y="8864685"/>
            <a:ext cx="2768601" cy="749301"/>
          </a:xfrm>
          <a:prstGeom prst="rect">
            <a:avLst/>
          </a:prstGeom>
          <a:ln w="12700">
            <a:miter lim="400000"/>
          </a:ln>
        </p:spPr>
      </p:pic>
      <p:sp>
        <p:nvSpPr>
          <p:cNvPr id="413" name="Combined"/>
          <p:cNvSpPr/>
          <p:nvPr/>
        </p:nvSpPr>
        <p:spPr>
          <a:xfrm rot="2820000">
            <a:off x="6774253" y="4476322"/>
            <a:ext cx="2003698" cy="1801057"/>
          </a:xfrm>
          <a:prstGeom prst="rightArrow">
            <a:avLst>
              <a:gd name="adj1" fmla="val 32000"/>
              <a:gd name="adj2" fmla="val 45129"/>
            </a:avLst>
          </a:prstGeom>
          <a:solidFill>
            <a:schemeClr val="accent5">
              <a:hueOff val="-82419"/>
              <a:satOff val="-9513"/>
              <a:lumOff val="-16343"/>
            </a:schemeClr>
          </a:solidFill>
          <a:ln w="762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2200">
                <a:solidFill>
                  <a:srgbClr val="FFFFFF"/>
                </a:solidFill>
                <a:latin typeface="Helvetica Neue Medium"/>
                <a:ea typeface="Helvetica Neue Medium"/>
                <a:cs typeface="Helvetica Neue Medium"/>
                <a:sym typeface="Helvetica Neue Medium"/>
              </a:defRPr>
            </a:lvl1pPr>
          </a:lstStyle>
          <a:p>
            <a:r>
              <a:t>Combined</a:t>
            </a:r>
          </a:p>
        </p:txBody>
      </p:sp>
      <p:sp>
        <p:nvSpPr>
          <p:cNvPr id="414" name="Keck/HIRES"/>
          <p:cNvSpPr/>
          <p:nvPr/>
        </p:nvSpPr>
        <p:spPr>
          <a:xfrm rot="20508818">
            <a:off x="5523859" y="5831210"/>
            <a:ext cx="2046350" cy="1801057"/>
          </a:xfrm>
          <a:prstGeom prst="rightArrow">
            <a:avLst>
              <a:gd name="adj1" fmla="val 32000"/>
              <a:gd name="adj2" fmla="val 45129"/>
            </a:avLst>
          </a:prstGeom>
          <a:solidFill>
            <a:srgbClr val="60D937"/>
          </a:solidFill>
          <a:ln w="762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2200">
                <a:solidFill>
                  <a:srgbClr val="000000"/>
                </a:solidFill>
                <a:latin typeface="Helvetica Neue Medium"/>
                <a:ea typeface="Helvetica Neue Medium"/>
                <a:cs typeface="Helvetica Neue Medium"/>
                <a:sym typeface="Helvetica Neue Medium"/>
              </a:defRPr>
            </a:lvl1pPr>
          </a:lstStyle>
          <a:p>
            <a:r>
              <a:t>Keck/HIRES</a:t>
            </a:r>
          </a:p>
        </p:txBody>
      </p:sp>
      <p:sp>
        <p:nvSpPr>
          <p:cNvPr id="415" name="VLT/UVES"/>
          <p:cNvSpPr/>
          <p:nvPr/>
        </p:nvSpPr>
        <p:spPr>
          <a:xfrm rot="16360558">
            <a:off x="7520997" y="6615290"/>
            <a:ext cx="1959857" cy="1801057"/>
          </a:xfrm>
          <a:prstGeom prst="rightArrow">
            <a:avLst>
              <a:gd name="adj1" fmla="val 32000"/>
              <a:gd name="adj2" fmla="val 45129"/>
            </a:avLst>
          </a:prstGeom>
          <a:solidFill>
            <a:srgbClr val="00A1FF"/>
          </a:solidFill>
          <a:ln w="762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2200">
                <a:solidFill>
                  <a:srgbClr val="000000"/>
                </a:solidFill>
                <a:latin typeface="Helvetica Neue Medium"/>
                <a:ea typeface="Helvetica Neue Medium"/>
                <a:cs typeface="Helvetica Neue Medium"/>
                <a:sym typeface="Helvetica Neue Medium"/>
              </a:defRPr>
            </a:lvl1pPr>
          </a:lstStyle>
          <a:p>
            <a:r>
              <a:t>VLT/UVES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Figure3_new.pdf" descr="Figure3_new.pdf"/>
          <p:cNvPicPr>
            <a:picLocks noChangeAspect="1"/>
          </p:cNvPicPr>
          <p:nvPr/>
        </p:nvPicPr>
        <p:blipFill>
          <a:blip r:embed="rId2"/>
          <a:stretch>
            <a:fillRect/>
          </a:stretch>
        </p:blipFill>
        <p:spPr>
          <a:xfrm>
            <a:off x="7112000" y="3714922"/>
            <a:ext cx="5288407" cy="4857501"/>
          </a:xfrm>
          <a:prstGeom prst="rect">
            <a:avLst/>
          </a:prstGeom>
          <a:ln w="12700">
            <a:miter lim="400000"/>
          </a:ln>
        </p:spPr>
      </p:pic>
      <p:pic>
        <p:nvPicPr>
          <p:cNvPr id="420" name="Figure1_new_for_universum.pdf" descr="Figure1_new_for_universum.pdf"/>
          <p:cNvPicPr>
            <a:picLocks noChangeAspect="1"/>
          </p:cNvPicPr>
          <p:nvPr/>
        </p:nvPicPr>
        <p:blipFill>
          <a:blip r:embed="rId3"/>
          <a:stretch>
            <a:fillRect/>
          </a:stretch>
        </p:blipFill>
        <p:spPr>
          <a:xfrm>
            <a:off x="317500" y="2570414"/>
            <a:ext cx="5288407" cy="4857501"/>
          </a:xfrm>
          <a:prstGeom prst="rect">
            <a:avLst/>
          </a:prstGeom>
          <a:ln w="12700">
            <a:miter lim="400000"/>
          </a:ln>
        </p:spPr>
      </p:pic>
      <p:sp>
        <p:nvSpPr>
          <p:cNvPr id="421" name="AI-VPFIT, other data same system"/>
          <p:cNvSpPr txBox="1"/>
          <p:nvPr/>
        </p:nvSpPr>
        <p:spPr>
          <a:xfrm>
            <a:off x="5523287" y="3431153"/>
            <a:ext cx="1315213" cy="781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1"/>
                </a:solidFill>
              </a:defRPr>
            </a:pPr>
            <a:r>
              <a:t>AI-VPFIT,</a:t>
            </a:r>
            <a:br/>
            <a:r>
              <a:t>other data</a:t>
            </a:r>
            <a:br/>
            <a:r>
              <a:t>same system</a:t>
            </a:r>
          </a:p>
        </p:txBody>
      </p:sp>
      <p:sp>
        <p:nvSpPr>
          <p:cNvPr id="422" name="Human, same data same system"/>
          <p:cNvSpPr txBox="1"/>
          <p:nvPr/>
        </p:nvSpPr>
        <p:spPr>
          <a:xfrm>
            <a:off x="5523287" y="4368542"/>
            <a:ext cx="1315213" cy="781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Human,</a:t>
            </a:r>
            <a:br/>
            <a:r>
              <a:t>same data</a:t>
            </a:r>
            <a:br/>
            <a:r>
              <a:t>same system</a:t>
            </a:r>
          </a:p>
        </p:txBody>
      </p:sp>
      <p:sp>
        <p:nvSpPr>
          <p:cNvPr id="423" name="AI-VPFIT, other data same system"/>
          <p:cNvSpPr txBox="1"/>
          <p:nvPr/>
        </p:nvSpPr>
        <p:spPr>
          <a:xfrm>
            <a:off x="5523287" y="5177297"/>
            <a:ext cx="1315213" cy="781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chemeClr val="accent5">
                    <a:hueOff val="-82419"/>
                    <a:satOff val="-9513"/>
                    <a:lumOff val="-16343"/>
                  </a:schemeClr>
                </a:solidFill>
              </a:defRPr>
            </a:pPr>
            <a:r>
              <a:t>AI-VPFIT,</a:t>
            </a:r>
            <a:br/>
            <a:r>
              <a:t>other data</a:t>
            </a:r>
            <a:br/>
            <a:r>
              <a:t>same system</a:t>
            </a:r>
          </a:p>
        </p:txBody>
      </p:sp>
      <p:sp>
        <p:nvSpPr>
          <p:cNvPr id="425" name="Non-terrestrial Mg isotopic abundances"/>
          <p:cNvSpPr txBox="1">
            <a:spLocks noGrp="1"/>
          </p:cNvSpPr>
          <p:nvPr>
            <p:ph type="title" idx="4294967295"/>
          </p:nvPr>
        </p:nvSpPr>
        <p:spPr>
          <a:prstGeom prst="rect">
            <a:avLst/>
          </a:prstGeom>
        </p:spPr>
        <p:txBody>
          <a:bodyPr/>
          <a:lstStyle>
            <a:lvl1pPr>
              <a:defRPr sz="4000" spc="-79"/>
            </a:lvl1pPr>
          </a:lstStyle>
          <a:p>
            <a:r>
              <a:t>Non-terrestrial Mg isotopic abundances</a:t>
            </a:r>
          </a:p>
        </p:txBody>
      </p:sp>
      <p:sp>
        <p:nvSpPr>
          <p:cNvPr id="2" name="Dinko Milaković (IFPU) for Universum V, 22. 2. 2024.">
            <a:extLst>
              <a:ext uri="{FF2B5EF4-FFF2-40B4-BE49-F238E27FC236}">
                <a16:creationId xmlns:a16="http://schemas.microsoft.com/office/drawing/2014/main" id="{5EA38779-39D9-2BB9-0D9A-02F24C24EC16}"/>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Fundamental constants"/>
          <p:cNvSpPr txBox="1">
            <a:spLocks noGrp="1"/>
          </p:cNvSpPr>
          <p:nvPr>
            <p:ph type="title"/>
          </p:nvPr>
        </p:nvSpPr>
        <p:spPr>
          <a:prstGeom prst="rect">
            <a:avLst/>
          </a:prstGeom>
        </p:spPr>
        <p:txBody>
          <a:bodyPr/>
          <a:lstStyle>
            <a:lvl1pPr defTabSz="1716590">
              <a:defRPr sz="5940" spc="-118"/>
            </a:lvl1pPr>
          </a:lstStyle>
          <a:p>
            <a:r>
              <a:t>Fundamental constants</a:t>
            </a:r>
          </a:p>
        </p:txBody>
      </p:sp>
      <p:sp>
        <p:nvSpPr>
          <p:cNvPr id="204" name="Why these values?…"/>
          <p:cNvSpPr txBox="1"/>
          <p:nvPr/>
        </p:nvSpPr>
        <p:spPr>
          <a:xfrm>
            <a:off x="263512" y="2233678"/>
            <a:ext cx="12477775" cy="6258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000">
                <a:solidFill>
                  <a:srgbClr val="000000"/>
                </a:solidFill>
              </a:defRPr>
            </a:pPr>
            <a:r>
              <a:rPr dirty="0"/>
              <a:t>Why these </a:t>
            </a:r>
            <a:r>
              <a:rPr lang="en-US" dirty="0"/>
              <a:t>constants and why these </a:t>
            </a:r>
            <a:r>
              <a:rPr dirty="0"/>
              <a:t>values?</a:t>
            </a:r>
          </a:p>
          <a:p>
            <a:pPr algn="l">
              <a:defRPr sz="4000">
                <a:solidFill>
                  <a:srgbClr val="000000"/>
                </a:solidFill>
              </a:defRPr>
            </a:pPr>
            <a:br>
              <a:rPr dirty="0"/>
            </a:br>
            <a:r>
              <a:rPr dirty="0">
                <a:solidFill>
                  <a:schemeClr val="accent5">
                    <a:hueOff val="-82419"/>
                    <a:satOff val="-9513"/>
                    <a:lumOff val="-16343"/>
                  </a:schemeClr>
                </a:solidFill>
              </a:rPr>
              <a:t>Assumed</a:t>
            </a:r>
            <a:r>
              <a:rPr dirty="0"/>
              <a:t> to be fixed (needs validation!) but</a:t>
            </a:r>
          </a:p>
          <a:p>
            <a:pPr algn="l">
              <a:defRPr sz="4000">
                <a:solidFill>
                  <a:srgbClr val="000000"/>
                </a:solidFill>
              </a:defRPr>
            </a:pPr>
            <a:r>
              <a:rPr dirty="0">
                <a:solidFill>
                  <a:schemeClr val="accent5">
                    <a:hueOff val="-82419"/>
                    <a:satOff val="-9513"/>
                    <a:lumOff val="-16343"/>
                  </a:schemeClr>
                </a:solidFill>
              </a:rPr>
              <a:t>expected</a:t>
            </a:r>
            <a:r>
              <a:rPr dirty="0"/>
              <a:t> to vary beyond the Standard Model </a:t>
            </a:r>
            <a:br>
              <a:rPr dirty="0"/>
            </a:br>
            <a:r>
              <a:rPr dirty="0"/>
              <a:t>(needs measuring!)</a:t>
            </a:r>
          </a:p>
          <a:p>
            <a:pPr algn="l">
              <a:defRPr sz="4000">
                <a:solidFill>
                  <a:srgbClr val="000000"/>
                </a:solidFill>
              </a:defRPr>
            </a:pPr>
            <a:endParaRPr dirty="0"/>
          </a:p>
          <a:p>
            <a:pPr algn="l">
              <a:defRPr sz="4000">
                <a:solidFill>
                  <a:srgbClr val="000000"/>
                </a:solidFill>
              </a:defRPr>
            </a:pPr>
            <a:r>
              <a:rPr dirty="0"/>
              <a:t>Precise measurements of variation on Earth, </a:t>
            </a:r>
            <a:br>
              <a:rPr lang="en-US" dirty="0"/>
            </a:br>
            <a:r>
              <a:rPr dirty="0"/>
              <a:t>but astronomical data are better posed for cosmology</a:t>
            </a:r>
          </a:p>
          <a:p>
            <a:pPr algn="l">
              <a:defRPr sz="4000">
                <a:solidFill>
                  <a:srgbClr val="000000"/>
                </a:solidFill>
              </a:defRPr>
            </a:pPr>
            <a:endParaRPr dirty="0"/>
          </a:p>
          <a:p>
            <a:pPr algn="l">
              <a:defRPr sz="4000">
                <a:solidFill>
                  <a:srgbClr val="000000"/>
                </a:solidFill>
              </a:defRPr>
            </a:pPr>
            <a:r>
              <a:rPr dirty="0"/>
              <a:t>Null-results constrain cosmological models</a:t>
            </a:r>
          </a:p>
        </p:txBody>
      </p:sp>
      <p:sp>
        <p:nvSpPr>
          <p:cNvPr id="2" name="Dinko Milaković (IFPU) for Universum V, 22. 2. 2024.">
            <a:extLst>
              <a:ext uri="{FF2B5EF4-FFF2-40B4-BE49-F238E27FC236}">
                <a16:creationId xmlns:a16="http://schemas.microsoft.com/office/drawing/2014/main" id="{20C05A8A-0E68-F757-25B8-6D3DFB4B4279}"/>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Image" descr="Image"/>
          <p:cNvPicPr>
            <a:picLocks noChangeAspect="1"/>
          </p:cNvPicPr>
          <p:nvPr/>
        </p:nvPicPr>
        <p:blipFill>
          <a:blip r:embed="rId3"/>
          <a:stretch>
            <a:fillRect/>
          </a:stretch>
        </p:blipFill>
        <p:spPr>
          <a:xfrm>
            <a:off x="2491310" y="2053918"/>
            <a:ext cx="1435101" cy="1155701"/>
          </a:xfrm>
          <a:prstGeom prst="rect">
            <a:avLst/>
          </a:prstGeom>
          <a:ln w="12700">
            <a:miter lim="400000"/>
          </a:ln>
        </p:spPr>
      </p:pic>
      <p:sp>
        <p:nvSpPr>
          <p:cNvPr id="210" name="“fine structure constant”"/>
          <p:cNvSpPr txBox="1"/>
          <p:nvPr/>
        </p:nvSpPr>
        <p:spPr>
          <a:xfrm>
            <a:off x="1766347" y="973808"/>
            <a:ext cx="5637785"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chemeClr val="accent5">
                    <a:hueOff val="-82419"/>
                    <a:satOff val="-9513"/>
                    <a:lumOff val="-16343"/>
                  </a:schemeClr>
                </a:solidFill>
              </a:defRPr>
            </a:lvl1pPr>
          </a:lstStyle>
          <a:p>
            <a:r>
              <a:t>“fine structure constant”</a:t>
            </a:r>
          </a:p>
        </p:txBody>
      </p:sp>
      <p:pic>
        <p:nvPicPr>
          <p:cNvPr id="211" name="Image" descr="Image"/>
          <p:cNvPicPr>
            <a:picLocks noChangeAspect="1"/>
          </p:cNvPicPr>
          <p:nvPr/>
        </p:nvPicPr>
        <p:blipFill>
          <a:blip r:embed="rId4"/>
          <a:stretch>
            <a:fillRect/>
          </a:stretch>
        </p:blipFill>
        <p:spPr>
          <a:xfrm>
            <a:off x="4894509" y="2092506"/>
            <a:ext cx="3565119" cy="1078524"/>
          </a:xfrm>
          <a:prstGeom prst="rect">
            <a:avLst/>
          </a:prstGeom>
          <a:ln w="12700">
            <a:miter lim="400000"/>
          </a:ln>
        </p:spPr>
      </p:pic>
      <p:sp>
        <p:nvSpPr>
          <p:cNvPr id="212" name="electromagnetism"/>
          <p:cNvSpPr txBox="1"/>
          <p:nvPr/>
        </p:nvSpPr>
        <p:spPr>
          <a:xfrm>
            <a:off x="8082247" y="1507023"/>
            <a:ext cx="3156205"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lvl1pPr>
          </a:lstStyle>
          <a:p>
            <a:r>
              <a:t>electromagnetism</a:t>
            </a:r>
          </a:p>
        </p:txBody>
      </p:sp>
      <p:sp>
        <p:nvSpPr>
          <p:cNvPr id="213" name="quantum mechanics"/>
          <p:cNvSpPr txBox="1"/>
          <p:nvPr/>
        </p:nvSpPr>
        <p:spPr>
          <a:xfrm>
            <a:off x="3276781" y="3586224"/>
            <a:ext cx="3573400"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lvl1pPr>
          </a:lstStyle>
          <a:p>
            <a:r>
              <a:t>quantum mechanics</a:t>
            </a:r>
          </a:p>
        </p:txBody>
      </p:sp>
      <p:sp>
        <p:nvSpPr>
          <p:cNvPr id="214" name="general relativity"/>
          <p:cNvSpPr txBox="1"/>
          <p:nvPr/>
        </p:nvSpPr>
        <p:spPr>
          <a:xfrm>
            <a:off x="7149843" y="3592752"/>
            <a:ext cx="2879980"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lvl1pPr>
          </a:lstStyle>
          <a:p>
            <a:r>
              <a:t>general relativity</a:t>
            </a:r>
          </a:p>
        </p:txBody>
      </p:sp>
      <p:sp>
        <p:nvSpPr>
          <p:cNvPr id="215" name="Line"/>
          <p:cNvSpPr/>
          <p:nvPr/>
        </p:nvSpPr>
        <p:spPr>
          <a:xfrm flipH="1">
            <a:off x="7304699" y="1894771"/>
            <a:ext cx="673631" cy="355821"/>
          </a:xfrm>
          <a:prstGeom prst="line">
            <a:avLst/>
          </a:prstGeom>
          <a:ln w="25400">
            <a:solidFill>
              <a:srgbClr val="000000"/>
            </a:solidFill>
            <a:miter lim="400000"/>
            <a:tailEnd type="triangle"/>
          </a:ln>
        </p:spPr>
        <p:txBody>
          <a:bodyPr lIns="50800" tIns="50800" rIns="50800" bIns="50800" anchor="ctr"/>
          <a:lstStyle/>
          <a:p>
            <a:endParaRPr/>
          </a:p>
        </p:txBody>
      </p:sp>
      <p:sp>
        <p:nvSpPr>
          <p:cNvPr id="216" name="Line"/>
          <p:cNvSpPr/>
          <p:nvPr/>
        </p:nvSpPr>
        <p:spPr>
          <a:xfrm flipH="1" flipV="1">
            <a:off x="7125836" y="3209618"/>
            <a:ext cx="262696" cy="542380"/>
          </a:xfrm>
          <a:prstGeom prst="line">
            <a:avLst/>
          </a:prstGeom>
          <a:ln w="25400">
            <a:solidFill>
              <a:srgbClr val="000000"/>
            </a:solidFill>
            <a:miter lim="400000"/>
            <a:tailEnd type="triangle"/>
          </a:ln>
        </p:spPr>
        <p:txBody>
          <a:bodyPr lIns="50800" tIns="50800" rIns="50800" bIns="50800" anchor="ctr"/>
          <a:lstStyle/>
          <a:p>
            <a:endParaRPr/>
          </a:p>
        </p:txBody>
      </p:sp>
      <p:sp>
        <p:nvSpPr>
          <p:cNvPr id="217" name="Line"/>
          <p:cNvSpPr/>
          <p:nvPr/>
        </p:nvSpPr>
        <p:spPr>
          <a:xfrm flipV="1">
            <a:off x="6053653" y="3171030"/>
            <a:ext cx="616113" cy="616112"/>
          </a:xfrm>
          <a:prstGeom prst="line">
            <a:avLst/>
          </a:prstGeom>
          <a:ln w="25400">
            <a:solidFill>
              <a:srgbClr val="000000"/>
            </a:solidFill>
            <a:miter lim="400000"/>
            <a:tailEnd type="triangle"/>
          </a:ln>
        </p:spPr>
        <p:txBody>
          <a:bodyPr lIns="50800" tIns="50800" rIns="50800" bIns="50800" anchor="ctr"/>
          <a:lstStyle/>
          <a:p>
            <a:endParaRPr/>
          </a:p>
        </p:txBody>
      </p:sp>
      <p:sp>
        <p:nvSpPr>
          <p:cNvPr id="218" name="sets the energy levels of atoms"/>
          <p:cNvSpPr txBox="1"/>
          <p:nvPr/>
        </p:nvSpPr>
        <p:spPr>
          <a:xfrm>
            <a:off x="-584907" y="4556078"/>
            <a:ext cx="9694585"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vl1pPr>
          </a:lstStyle>
          <a:p>
            <a:r>
              <a:t>sets the energy levels of atoms</a:t>
            </a:r>
          </a:p>
        </p:txBody>
      </p:sp>
      <p:sp>
        <p:nvSpPr>
          <p:cNvPr id="219" name="Arrow"/>
          <p:cNvSpPr/>
          <p:nvPr/>
        </p:nvSpPr>
        <p:spPr>
          <a:xfrm rot="5400000">
            <a:off x="11070073" y="5276948"/>
            <a:ext cx="696977" cy="418292"/>
          </a:xfrm>
          <a:prstGeom prst="rightArrow">
            <a:avLst>
              <a:gd name="adj1" fmla="val 41058"/>
              <a:gd name="adj2" fmla="val 117173"/>
            </a:avLst>
          </a:prstGeom>
          <a:solidFill>
            <a:srgbClr val="ED220D"/>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endParaRPr/>
          </a:p>
        </p:txBody>
      </p:sp>
      <p:pic>
        <p:nvPicPr>
          <p:cNvPr id="220" name="Image" descr="Image"/>
          <p:cNvPicPr>
            <a:picLocks noChangeAspect="1"/>
          </p:cNvPicPr>
          <p:nvPr/>
        </p:nvPicPr>
        <p:blipFill>
          <a:blip r:embed="rId5"/>
          <a:stretch>
            <a:fillRect/>
          </a:stretch>
        </p:blipFill>
        <p:spPr>
          <a:xfrm>
            <a:off x="3061401" y="8347293"/>
            <a:ext cx="6984945" cy="710858"/>
          </a:xfrm>
          <a:prstGeom prst="rect">
            <a:avLst/>
          </a:prstGeom>
          <a:ln w="12700">
            <a:miter lim="400000"/>
          </a:ln>
        </p:spPr>
      </p:pic>
      <p:sp>
        <p:nvSpPr>
          <p:cNvPr id="221" name="Measurable"/>
          <p:cNvSpPr txBox="1"/>
          <p:nvPr/>
        </p:nvSpPr>
        <p:spPr>
          <a:xfrm>
            <a:off x="10616434" y="7738713"/>
            <a:ext cx="2104264"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chemeClr val="accent5">
                    <a:hueOff val="-82419"/>
                    <a:satOff val="-9513"/>
                    <a:lumOff val="-16343"/>
                  </a:schemeClr>
                </a:solidFill>
              </a:defRPr>
            </a:lvl1pPr>
          </a:lstStyle>
          <a:p>
            <a:r>
              <a:t>Measurable</a:t>
            </a:r>
          </a:p>
        </p:txBody>
      </p:sp>
      <p:sp>
        <p:nvSpPr>
          <p:cNvPr id="222" name="Line"/>
          <p:cNvSpPr/>
          <p:nvPr/>
        </p:nvSpPr>
        <p:spPr>
          <a:xfrm flipH="1">
            <a:off x="10102975" y="8205978"/>
            <a:ext cx="505783" cy="505783"/>
          </a:xfrm>
          <a:prstGeom prst="line">
            <a:avLst/>
          </a:prstGeom>
          <a:ln w="762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223" name="IF"/>
          <p:cNvSpPr txBox="1"/>
          <p:nvPr/>
        </p:nvSpPr>
        <p:spPr>
          <a:xfrm>
            <a:off x="1803381" y="8205390"/>
            <a:ext cx="749047" cy="994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a:solidFill>
                  <a:schemeClr val="accent5">
                    <a:hueOff val="-82419"/>
                    <a:satOff val="-9513"/>
                    <a:lumOff val="-16343"/>
                  </a:schemeClr>
                </a:solidFill>
              </a:defRPr>
            </a:lvl1pPr>
          </a:lstStyle>
          <a:p>
            <a:r>
              <a:t>IF</a:t>
            </a:r>
          </a:p>
        </p:txBody>
      </p:sp>
      <p:pic>
        <p:nvPicPr>
          <p:cNvPr id="224" name="Image" descr="Image"/>
          <p:cNvPicPr>
            <a:picLocks noChangeAspect="1"/>
          </p:cNvPicPr>
          <p:nvPr/>
        </p:nvPicPr>
        <p:blipFill>
          <a:blip r:embed="rId6"/>
          <a:stretch>
            <a:fillRect/>
          </a:stretch>
        </p:blipFill>
        <p:spPr>
          <a:xfrm>
            <a:off x="9867877" y="5678480"/>
            <a:ext cx="1968501" cy="571501"/>
          </a:xfrm>
          <a:prstGeom prst="rect">
            <a:avLst/>
          </a:prstGeom>
          <a:ln w="12700">
            <a:miter lim="400000"/>
          </a:ln>
        </p:spPr>
      </p:pic>
      <p:pic>
        <p:nvPicPr>
          <p:cNvPr id="225" name="Image" descr="Image"/>
          <p:cNvPicPr>
            <a:picLocks noChangeAspect="1"/>
          </p:cNvPicPr>
          <p:nvPr/>
        </p:nvPicPr>
        <p:blipFill>
          <a:blip r:embed="rId7"/>
          <a:stretch>
            <a:fillRect/>
          </a:stretch>
        </p:blipFill>
        <p:spPr>
          <a:xfrm>
            <a:off x="3516601" y="5168114"/>
            <a:ext cx="5681237" cy="2908879"/>
          </a:xfrm>
          <a:prstGeom prst="rect">
            <a:avLst/>
          </a:prstGeom>
          <a:ln w="12700">
            <a:miter lim="400000"/>
          </a:ln>
        </p:spPr>
      </p:pic>
      <p:sp>
        <p:nvSpPr>
          <p:cNvPr id="2" name="Dinko Milaković (IFPU) for Universum V, 22. 2. 2024.">
            <a:extLst>
              <a:ext uri="{FF2B5EF4-FFF2-40B4-BE49-F238E27FC236}">
                <a16:creationId xmlns:a16="http://schemas.microsoft.com/office/drawing/2014/main" id="{15F56118-DA4F-2D85-3D1C-B373F39A20BB}"/>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single_component.mp4" descr="single_component.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7707417" y="281701"/>
            <a:ext cx="4727455" cy="9454907"/>
          </a:xfrm>
          <a:prstGeom prst="rect">
            <a:avLst/>
          </a:prstGeom>
          <a:ln w="12700">
            <a:miter lim="400000"/>
          </a:ln>
        </p:spPr>
      </p:pic>
      <p:sp>
        <p:nvSpPr>
          <p:cNvPr id="231" name="sensitivity  coefficient"/>
          <p:cNvSpPr txBox="1"/>
          <p:nvPr/>
        </p:nvSpPr>
        <p:spPr>
          <a:xfrm>
            <a:off x="5233332" y="1402433"/>
            <a:ext cx="1892428" cy="1005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000">
                <a:solidFill>
                  <a:srgbClr val="000000"/>
                </a:solidFill>
              </a:defRPr>
            </a:pPr>
            <a:r>
              <a:t>sensitivity </a:t>
            </a:r>
            <a:br/>
            <a:r>
              <a:t>coefficient</a:t>
            </a:r>
          </a:p>
        </p:txBody>
      </p:sp>
      <p:sp>
        <p:nvSpPr>
          <p:cNvPr id="232" name="Line"/>
          <p:cNvSpPr/>
          <p:nvPr/>
        </p:nvSpPr>
        <p:spPr>
          <a:xfrm>
            <a:off x="3247040" y="1762901"/>
            <a:ext cx="1" cy="761098"/>
          </a:xfrm>
          <a:prstGeom prst="line">
            <a:avLst/>
          </a:prstGeom>
          <a:ln w="63500">
            <a:solidFill>
              <a:srgbClr val="000000"/>
            </a:solidFill>
            <a:miter lim="400000"/>
            <a:tailEnd type="triangle"/>
          </a:ln>
        </p:spPr>
        <p:txBody>
          <a:bodyPr lIns="50800" tIns="50800" rIns="50800" bIns="50800" anchor="ctr"/>
          <a:lstStyle/>
          <a:p>
            <a:endParaRPr/>
          </a:p>
        </p:txBody>
      </p:sp>
      <p:sp>
        <p:nvSpPr>
          <p:cNvPr id="233" name="observed wavelength shift"/>
          <p:cNvSpPr txBox="1"/>
          <p:nvPr/>
        </p:nvSpPr>
        <p:spPr>
          <a:xfrm>
            <a:off x="1128242" y="531332"/>
            <a:ext cx="2879980" cy="1005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000">
                <a:solidFill>
                  <a:srgbClr val="000000"/>
                </a:solidFill>
              </a:defRPr>
            </a:pPr>
            <a:r>
              <a:t>observed</a:t>
            </a:r>
            <a:br/>
            <a:r>
              <a:t>wavelength shift</a:t>
            </a:r>
          </a:p>
        </p:txBody>
      </p:sp>
      <p:sp>
        <p:nvSpPr>
          <p:cNvPr id="234" name="Line"/>
          <p:cNvSpPr/>
          <p:nvPr/>
        </p:nvSpPr>
        <p:spPr>
          <a:xfrm>
            <a:off x="5405951" y="2504278"/>
            <a:ext cx="1" cy="761098"/>
          </a:xfrm>
          <a:prstGeom prst="line">
            <a:avLst/>
          </a:prstGeom>
          <a:ln w="63500">
            <a:solidFill>
              <a:srgbClr val="000000"/>
            </a:solidFill>
            <a:miter lim="400000"/>
            <a:tailEnd type="triangle"/>
          </a:ln>
        </p:spPr>
        <p:txBody>
          <a:bodyPr lIns="50800" tIns="50800" rIns="50800" bIns="50800" anchor="ctr"/>
          <a:lstStyle/>
          <a:p>
            <a:endParaRPr/>
          </a:p>
        </p:txBody>
      </p:sp>
      <p:grpSp>
        <p:nvGrpSpPr>
          <p:cNvPr id="237" name="Group"/>
          <p:cNvGrpSpPr/>
          <p:nvPr/>
        </p:nvGrpSpPr>
        <p:grpSpPr>
          <a:xfrm>
            <a:off x="1196992" y="6770813"/>
            <a:ext cx="5784993" cy="1306577"/>
            <a:chOff x="0" y="0"/>
            <a:chExt cx="5784992" cy="1306576"/>
          </a:xfrm>
        </p:grpSpPr>
        <p:sp>
          <p:nvSpPr>
            <p:cNvPr id="235" name="Every transition has a  different sensitivity to"/>
            <p:cNvSpPr txBox="1"/>
            <p:nvPr/>
          </p:nvSpPr>
          <p:spPr>
            <a:xfrm>
              <a:off x="0" y="0"/>
              <a:ext cx="5119625" cy="13065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000">
                  <a:solidFill>
                    <a:schemeClr val="accent5">
                      <a:hueOff val="-82419"/>
                      <a:satOff val="-9513"/>
                      <a:lumOff val="-16343"/>
                    </a:schemeClr>
                  </a:solidFill>
                </a:defRPr>
              </a:pPr>
              <a:r>
                <a:t>Every transition has a </a:t>
              </a:r>
              <a:br/>
              <a:r>
                <a:t>different sensitivity to </a:t>
              </a:r>
            </a:p>
          </p:txBody>
        </p:sp>
        <p:pic>
          <p:nvPicPr>
            <p:cNvPr id="236" name="Image" descr="Image"/>
            <p:cNvPicPr>
              <a:picLocks noChangeAspect="1"/>
            </p:cNvPicPr>
            <p:nvPr/>
          </p:nvPicPr>
          <p:blipFill>
            <a:blip r:embed="rId5"/>
            <a:stretch>
              <a:fillRect/>
            </a:stretch>
          </p:blipFill>
          <p:spPr>
            <a:xfrm>
              <a:off x="5061092" y="783145"/>
              <a:ext cx="723901" cy="381001"/>
            </a:xfrm>
            <a:prstGeom prst="rect">
              <a:avLst/>
            </a:prstGeom>
            <a:ln w="12700" cap="flat">
              <a:noFill/>
              <a:miter lim="400000"/>
            </a:ln>
            <a:effectLst/>
          </p:spPr>
        </p:pic>
      </p:grpSp>
      <p:sp>
        <p:nvSpPr>
          <p:cNvPr id="238" name="q generally larger for heavy nuclei and transitions close to the ground state"/>
          <p:cNvSpPr txBox="1"/>
          <p:nvPr/>
        </p:nvSpPr>
        <p:spPr>
          <a:xfrm>
            <a:off x="707033" y="5469250"/>
            <a:ext cx="7104758" cy="854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500">
                <a:solidFill>
                  <a:srgbClr val="000000"/>
                </a:solidFill>
              </a:defRPr>
            </a:pPr>
            <a:r>
              <a:rPr i="1"/>
              <a:t>q</a:t>
            </a:r>
            <a:r>
              <a:t> generally larger for heavy nuclei and transitions</a:t>
            </a:r>
            <a:br/>
            <a:r>
              <a:t>close to the ground state</a:t>
            </a:r>
          </a:p>
        </p:txBody>
      </p:sp>
      <p:pic>
        <p:nvPicPr>
          <p:cNvPr id="239" name="Image" descr="Image"/>
          <p:cNvPicPr>
            <a:picLocks noChangeAspect="1"/>
          </p:cNvPicPr>
          <p:nvPr/>
        </p:nvPicPr>
        <p:blipFill>
          <a:blip r:embed="rId6"/>
          <a:stretch>
            <a:fillRect/>
          </a:stretch>
        </p:blipFill>
        <p:spPr>
          <a:xfrm>
            <a:off x="2589074" y="2750236"/>
            <a:ext cx="4394201" cy="1866901"/>
          </a:xfrm>
          <a:prstGeom prst="rect">
            <a:avLst/>
          </a:prstGeom>
          <a:ln w="12700">
            <a:miter lim="400000"/>
          </a:ln>
        </p:spPr>
      </p:pic>
      <p:sp>
        <p:nvSpPr>
          <p:cNvPr id="2" name="Dinko Milaković (IFPU) for Universum V, 22. 2. 2024.">
            <a:extLst>
              <a:ext uri="{FF2B5EF4-FFF2-40B4-BE49-F238E27FC236}">
                <a16:creationId xmlns:a16="http://schemas.microsoft.com/office/drawing/2014/main" id="{5BD344B2-BAF0-D119-580B-C8E0801BC53E}"/>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4" fill="hold"/>
                                        <p:tgtEl>
                                          <p:spTgt spid="2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30"/>
                </p:tgtEl>
              </p:cMediaNode>
            </p:video>
            <p:seq concurrent="1" prevAc="none" nextAc="seek">
              <p:cTn id="8" restart="whenNotActive" fill="hold" evtFilter="cancelBubble" nodeType="interactiveSeq">
                <p:stCondLst>
                  <p:cond evt="onClick" delay="0">
                    <p:tgtEl>
                      <p:spTgt spid="2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0"/>
                                        </p:tgtEl>
                                      </p:cBhvr>
                                    </p:cmd>
                                  </p:childTnLst>
                                </p:cTn>
                              </p:par>
                            </p:childTnLst>
                          </p:cTn>
                        </p:par>
                      </p:childTnLst>
                    </p:cTn>
                  </p:par>
                </p:childTnLst>
              </p:cTn>
              <p:nextCondLst>
                <p:cond evt="onClick" delay="0">
                  <p:tgtEl>
                    <p:spTgt spid="2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C:\jkw\docs\colloquia\pgplot.jpg" descr="C:\jkw\docs\colloquia\pgplot.jpg"/>
          <p:cNvPicPr>
            <a:picLocks noChangeAspect="1"/>
          </p:cNvPicPr>
          <p:nvPr/>
        </p:nvPicPr>
        <p:blipFill>
          <a:blip r:embed="rId2"/>
          <a:srcRect l="5523" t="32139" r="1145" b="5046"/>
          <a:stretch>
            <a:fillRect/>
          </a:stretch>
        </p:blipFill>
        <p:spPr>
          <a:xfrm>
            <a:off x="-270934" y="2749973"/>
            <a:ext cx="12679681" cy="5396090"/>
          </a:xfrm>
          <a:prstGeom prst="rect">
            <a:avLst/>
          </a:prstGeom>
          <a:ln w="12700">
            <a:miter lim="400000"/>
          </a:ln>
        </p:spPr>
      </p:pic>
      <p:pic>
        <p:nvPicPr>
          <p:cNvPr id="243" name="C:\jkw\docs\colloquia\hdf-slice.jpg" descr="C:\jkw\docs\colloquia\hdf-slice.jpg"/>
          <p:cNvPicPr>
            <a:picLocks/>
          </p:cNvPicPr>
          <p:nvPr/>
        </p:nvPicPr>
        <p:blipFill>
          <a:blip r:embed="rId3"/>
          <a:srcRect l="13043"/>
          <a:stretch>
            <a:fillRect/>
          </a:stretch>
        </p:blipFill>
        <p:spPr>
          <a:xfrm>
            <a:off x="-1" y="19"/>
            <a:ext cx="13546386" cy="2438362"/>
          </a:xfrm>
          <a:prstGeom prst="rect">
            <a:avLst/>
          </a:prstGeom>
          <a:ln w="12700">
            <a:miter lim="400000"/>
          </a:ln>
        </p:spPr>
      </p:pic>
      <p:sp>
        <p:nvSpPr>
          <p:cNvPr id="244" name="To Earth"/>
          <p:cNvSpPr txBox="1"/>
          <p:nvPr/>
        </p:nvSpPr>
        <p:spPr>
          <a:xfrm>
            <a:off x="-54187" y="1535288"/>
            <a:ext cx="1467046" cy="524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650240">
              <a:defRPr sz="2800">
                <a:solidFill>
                  <a:srgbClr val="FFFFFF"/>
                </a:solidFill>
                <a:latin typeface="Arial"/>
                <a:ea typeface="Arial"/>
                <a:cs typeface="Arial"/>
                <a:sym typeface="Arial"/>
              </a:defRPr>
            </a:lvl1pPr>
          </a:lstStyle>
          <a:p>
            <a:pPr>
              <a:defRPr sz="2400">
                <a:solidFill>
                  <a:srgbClr val="000000"/>
                </a:solidFill>
                <a:latin typeface="Times New Roman"/>
                <a:ea typeface="Times New Roman"/>
                <a:cs typeface="Times New Roman"/>
                <a:sym typeface="Times New Roman"/>
              </a:defRPr>
            </a:pPr>
            <a:r>
              <a:rPr sz="2800">
                <a:solidFill>
                  <a:srgbClr val="FFFFFF"/>
                </a:solidFill>
                <a:latin typeface="Arial"/>
                <a:ea typeface="Arial"/>
                <a:cs typeface="Arial"/>
                <a:sym typeface="Arial"/>
              </a:rPr>
              <a:t>To Earth</a:t>
            </a:r>
          </a:p>
        </p:txBody>
      </p:sp>
      <p:sp>
        <p:nvSpPr>
          <p:cNvPr id="245" name="Heavy element absorption"/>
          <p:cNvSpPr txBox="1"/>
          <p:nvPr/>
        </p:nvSpPr>
        <p:spPr>
          <a:xfrm>
            <a:off x="6773333" y="3160888"/>
            <a:ext cx="3467947" cy="38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algn="l" defTabSz="650240">
              <a:defRPr sz="1800" b="1">
                <a:solidFill>
                  <a:schemeClr val="accent4">
                    <a:hueOff val="-476017"/>
                    <a:lumOff val="-10042"/>
                  </a:schemeClr>
                </a:solidFill>
                <a:latin typeface="Arial"/>
                <a:ea typeface="Arial"/>
                <a:cs typeface="Arial"/>
                <a:sym typeface="Arial"/>
              </a:defRPr>
            </a:lvl1pPr>
          </a:lstStyle>
          <a:p>
            <a:pPr>
              <a:defRPr sz="2400" b="0">
                <a:latin typeface="Times New Roman"/>
                <a:ea typeface="Times New Roman"/>
                <a:cs typeface="Times New Roman"/>
                <a:sym typeface="Times New Roman"/>
              </a:defRPr>
            </a:pPr>
            <a:r>
              <a:rPr sz="1800" b="1">
                <a:latin typeface="Arial"/>
                <a:ea typeface="Arial"/>
                <a:cs typeface="Arial"/>
                <a:sym typeface="Arial"/>
              </a:rPr>
              <a:t>Heavy element absorption</a:t>
            </a:r>
          </a:p>
        </p:txBody>
      </p:sp>
      <p:sp>
        <p:nvSpPr>
          <p:cNvPr id="246" name="Emission lines from the Quasar"/>
          <p:cNvSpPr txBox="1"/>
          <p:nvPr/>
        </p:nvSpPr>
        <p:spPr>
          <a:xfrm>
            <a:off x="7495822" y="2510648"/>
            <a:ext cx="3572753" cy="38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650240">
              <a:defRPr sz="1800" b="1">
                <a:solidFill>
                  <a:srgbClr val="0000CC"/>
                </a:solidFill>
                <a:latin typeface="Arial"/>
                <a:ea typeface="Arial"/>
                <a:cs typeface="Arial"/>
                <a:sym typeface="Arial"/>
              </a:defRPr>
            </a:lvl1pPr>
          </a:lstStyle>
          <a:p>
            <a:pPr>
              <a:defRPr sz="2400" b="0">
                <a:solidFill>
                  <a:srgbClr val="000000"/>
                </a:solidFill>
                <a:latin typeface="Times New Roman"/>
                <a:ea typeface="Times New Roman"/>
                <a:cs typeface="Times New Roman"/>
                <a:sym typeface="Times New Roman"/>
              </a:defRPr>
            </a:pPr>
            <a:r>
              <a:rPr sz="1800" b="1">
                <a:solidFill>
                  <a:srgbClr val="0000CC"/>
                </a:solidFill>
                <a:latin typeface="Arial"/>
                <a:ea typeface="Arial"/>
                <a:cs typeface="Arial"/>
                <a:sym typeface="Arial"/>
              </a:rPr>
              <a:t>Emission lines from the Quasar</a:t>
            </a:r>
          </a:p>
        </p:txBody>
      </p:sp>
      <p:sp>
        <p:nvSpPr>
          <p:cNvPr id="247" name="Line"/>
          <p:cNvSpPr/>
          <p:nvPr/>
        </p:nvSpPr>
        <p:spPr>
          <a:xfrm flipH="1" flipV="1">
            <a:off x="921173" y="3160888"/>
            <a:ext cx="4551681" cy="1"/>
          </a:xfrm>
          <a:prstGeom prst="line">
            <a:avLst/>
          </a:prstGeom>
          <a:ln w="38100">
            <a:solidFill>
              <a:srgbClr val="00CC99"/>
            </a:solidFill>
            <a:prstDash val="sysDot"/>
          </a:ln>
        </p:spPr>
        <p:txBody>
          <a:bodyPr lIns="65023" tIns="65023" rIns="65023" bIns="65023"/>
          <a:lstStyle/>
          <a:p>
            <a:pPr algn="l" defTabSz="650240">
              <a:defRPr>
                <a:solidFill>
                  <a:srgbClr val="000000"/>
                </a:solidFill>
                <a:latin typeface="Helvetica"/>
                <a:ea typeface="Helvetica"/>
                <a:cs typeface="Helvetica"/>
                <a:sym typeface="Helvetica"/>
              </a:defRPr>
            </a:pPr>
            <a:endParaRPr/>
          </a:p>
        </p:txBody>
      </p:sp>
      <p:sp>
        <p:nvSpPr>
          <p:cNvPr id="248" name="Hydrogen absorption due to galaxy"/>
          <p:cNvSpPr txBox="1"/>
          <p:nvPr/>
        </p:nvSpPr>
        <p:spPr>
          <a:xfrm>
            <a:off x="921173" y="2619022"/>
            <a:ext cx="3978608" cy="38927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650240">
              <a:defRPr sz="1800" b="1">
                <a:solidFill>
                  <a:schemeClr val="accent2">
                    <a:hueOff val="-202083"/>
                    <a:satOff val="17755"/>
                    <a:lumOff val="-16089"/>
                  </a:schemeClr>
                </a:solidFill>
                <a:latin typeface="Arial"/>
                <a:ea typeface="Arial"/>
                <a:cs typeface="Arial"/>
                <a:sym typeface="Arial"/>
              </a:defRPr>
            </a:lvl1pPr>
          </a:lstStyle>
          <a:p>
            <a:pPr>
              <a:defRPr sz="2400" b="0">
                <a:latin typeface="Times New Roman"/>
                <a:ea typeface="Times New Roman"/>
                <a:cs typeface="Times New Roman"/>
                <a:sym typeface="Times New Roman"/>
              </a:defRPr>
            </a:pPr>
            <a:r>
              <a:rPr sz="1800" b="1">
                <a:latin typeface="Arial"/>
                <a:ea typeface="Arial"/>
                <a:cs typeface="Arial"/>
                <a:sym typeface="Arial"/>
              </a:rPr>
              <a:t>Hydrogen absorption due to galaxy</a:t>
            </a:r>
          </a:p>
        </p:txBody>
      </p:sp>
      <p:pic>
        <p:nvPicPr>
          <p:cNvPr id="249" name="image.png" descr="image.png"/>
          <p:cNvPicPr>
            <a:picLocks noChangeAspect="1"/>
          </p:cNvPicPr>
          <p:nvPr/>
        </p:nvPicPr>
        <p:blipFill>
          <a:blip r:embed="rId4"/>
          <a:stretch>
            <a:fillRect/>
          </a:stretch>
        </p:blipFill>
        <p:spPr>
          <a:xfrm>
            <a:off x="5725724" y="559928"/>
            <a:ext cx="1481103" cy="1390792"/>
          </a:xfrm>
          <a:prstGeom prst="rect">
            <a:avLst/>
          </a:prstGeom>
          <a:ln w="12700">
            <a:miter lim="400000"/>
          </a:ln>
        </p:spPr>
      </p:pic>
      <p:sp>
        <p:nvSpPr>
          <p:cNvPr id="250" name="Line"/>
          <p:cNvSpPr/>
          <p:nvPr/>
        </p:nvSpPr>
        <p:spPr>
          <a:xfrm flipH="1" flipV="1">
            <a:off x="162559" y="1318542"/>
            <a:ext cx="6068908" cy="1"/>
          </a:xfrm>
          <a:prstGeom prst="line">
            <a:avLst/>
          </a:prstGeom>
          <a:ln w="25400">
            <a:solidFill>
              <a:srgbClr val="FFFFFF"/>
            </a:solidFill>
            <a:prstDash val="dash"/>
            <a:tailEnd type="triangle"/>
          </a:ln>
        </p:spPr>
        <p:txBody>
          <a:bodyPr lIns="65023" tIns="65023" rIns="65023" bIns="65023"/>
          <a:lstStyle/>
          <a:p>
            <a:pPr algn="l" defTabSz="650240">
              <a:defRPr>
                <a:solidFill>
                  <a:srgbClr val="000000"/>
                </a:solidFill>
                <a:latin typeface="Helvetica"/>
                <a:ea typeface="Helvetica"/>
                <a:cs typeface="Helvetica"/>
                <a:sym typeface="Helvetica"/>
              </a:defRPr>
            </a:pPr>
            <a:endParaRPr/>
          </a:p>
        </p:txBody>
      </p:sp>
      <p:sp>
        <p:nvSpPr>
          <p:cNvPr id="251" name="Quasar"/>
          <p:cNvSpPr txBox="1"/>
          <p:nvPr/>
        </p:nvSpPr>
        <p:spPr>
          <a:xfrm>
            <a:off x="5689600" y="316088"/>
            <a:ext cx="1308866" cy="5248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650240">
              <a:defRPr sz="2800">
                <a:solidFill>
                  <a:srgbClr val="FFFFFF"/>
                </a:solidFill>
                <a:latin typeface="Arial"/>
                <a:ea typeface="Arial"/>
                <a:cs typeface="Arial"/>
                <a:sym typeface="Arial"/>
              </a:defRPr>
            </a:lvl1pPr>
          </a:lstStyle>
          <a:p>
            <a:pPr>
              <a:defRPr sz="2400">
                <a:solidFill>
                  <a:srgbClr val="000000"/>
                </a:solidFill>
                <a:latin typeface="Times New Roman"/>
                <a:ea typeface="Times New Roman"/>
                <a:cs typeface="Times New Roman"/>
                <a:sym typeface="Times New Roman"/>
              </a:defRPr>
            </a:pPr>
            <a:r>
              <a:rPr sz="2800">
                <a:solidFill>
                  <a:srgbClr val="FFFFFF"/>
                </a:solidFill>
                <a:latin typeface="Arial"/>
                <a:ea typeface="Arial"/>
                <a:cs typeface="Arial"/>
                <a:sym typeface="Arial"/>
              </a:rPr>
              <a:t>Quasar</a:t>
            </a:r>
          </a:p>
        </p:txBody>
      </p:sp>
      <p:sp>
        <p:nvSpPr>
          <p:cNvPr id="252" name="Observed wavelength (Å)"/>
          <p:cNvSpPr txBox="1"/>
          <p:nvPr/>
        </p:nvSpPr>
        <p:spPr>
          <a:xfrm>
            <a:off x="7531946" y="8534400"/>
            <a:ext cx="3295276" cy="451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650240">
              <a:defRPr sz="2200">
                <a:solidFill>
                  <a:srgbClr val="000000"/>
                </a:solidFill>
                <a:latin typeface="Arial"/>
                <a:ea typeface="Arial"/>
                <a:cs typeface="Arial"/>
                <a:sym typeface="Arial"/>
              </a:defRPr>
            </a:lvl1pPr>
          </a:lstStyle>
          <a:p>
            <a:pPr>
              <a:defRPr sz="2400">
                <a:latin typeface="Times New Roman"/>
                <a:ea typeface="Times New Roman"/>
                <a:cs typeface="Times New Roman"/>
                <a:sym typeface="Times New Roman"/>
              </a:defRPr>
            </a:pPr>
            <a:r>
              <a:rPr sz="2200">
                <a:latin typeface="Arial"/>
                <a:ea typeface="Arial"/>
                <a:cs typeface="Arial"/>
                <a:sym typeface="Arial"/>
              </a:rPr>
              <a:t>Observed wavelength (Å)</a:t>
            </a:r>
          </a:p>
        </p:txBody>
      </p:sp>
      <p:sp>
        <p:nvSpPr>
          <p:cNvPr id="253" name="Line"/>
          <p:cNvSpPr/>
          <p:nvPr/>
        </p:nvSpPr>
        <p:spPr>
          <a:xfrm>
            <a:off x="10999893" y="8796302"/>
            <a:ext cx="1192108" cy="1"/>
          </a:xfrm>
          <a:prstGeom prst="line">
            <a:avLst/>
          </a:prstGeom>
          <a:ln w="12700">
            <a:solidFill>
              <a:srgbClr val="000000"/>
            </a:solidFill>
            <a:tailEnd type="triangle"/>
          </a:ln>
        </p:spPr>
        <p:txBody>
          <a:bodyPr lIns="65023" tIns="65023" rIns="65023" bIns="65023"/>
          <a:lstStyle/>
          <a:p>
            <a:pPr algn="l" defTabSz="650240">
              <a:defRPr>
                <a:solidFill>
                  <a:srgbClr val="000000"/>
                </a:solidFill>
                <a:latin typeface="Helvetica"/>
                <a:ea typeface="Helvetica"/>
                <a:cs typeface="Helvetica"/>
                <a:sym typeface="Helvetica"/>
              </a:defRPr>
            </a:pPr>
            <a:endParaRPr/>
          </a:p>
        </p:txBody>
      </p:sp>
      <p:sp>
        <p:nvSpPr>
          <p:cNvPr id="257" name="Line"/>
          <p:cNvSpPr/>
          <p:nvPr/>
        </p:nvSpPr>
        <p:spPr>
          <a:xfrm>
            <a:off x="4969062" y="3594382"/>
            <a:ext cx="5380591" cy="1"/>
          </a:xfrm>
          <a:prstGeom prst="line">
            <a:avLst/>
          </a:prstGeom>
          <a:ln w="38100">
            <a:solidFill>
              <a:schemeClr val="accent4">
                <a:hueOff val="-476017"/>
                <a:lumOff val="-10042"/>
              </a:schemeClr>
            </a:solidFill>
            <a:prstDash val="sysDot"/>
          </a:ln>
        </p:spPr>
        <p:txBody>
          <a:bodyPr lIns="65023" tIns="65023" rIns="65023" bIns="65023"/>
          <a:lstStyle/>
          <a:p>
            <a:pPr algn="l" defTabSz="650240">
              <a:defRPr>
                <a:solidFill>
                  <a:srgbClr val="000000"/>
                </a:solidFill>
                <a:latin typeface="Helvetica"/>
                <a:ea typeface="Helvetica"/>
                <a:cs typeface="Helvetica"/>
                <a:sym typeface="Helvetica"/>
              </a:defRPr>
            </a:pPr>
            <a:endParaRPr/>
          </a:p>
        </p:txBody>
      </p:sp>
      <p:sp>
        <p:nvSpPr>
          <p:cNvPr id="258" name="Line"/>
          <p:cNvSpPr/>
          <p:nvPr/>
        </p:nvSpPr>
        <p:spPr>
          <a:xfrm>
            <a:off x="6773333" y="3594382"/>
            <a:ext cx="1" cy="541867"/>
          </a:xfrm>
          <a:prstGeom prst="line">
            <a:avLst/>
          </a:prstGeom>
          <a:ln w="38100">
            <a:solidFill>
              <a:schemeClr val="accent4">
                <a:hueOff val="-476017"/>
                <a:lumOff val="-10042"/>
              </a:schemeClr>
            </a:solidFill>
            <a:prstDash val="sysDot"/>
            <a:tailEnd type="triangle"/>
          </a:ln>
        </p:spPr>
        <p:txBody>
          <a:bodyPr lIns="65023" tIns="65023" rIns="65023" bIns="65023"/>
          <a:lstStyle/>
          <a:p>
            <a:pPr algn="l" defTabSz="650240">
              <a:defRPr>
                <a:solidFill>
                  <a:srgbClr val="000000"/>
                </a:solidFill>
                <a:latin typeface="Helvetica"/>
                <a:ea typeface="Helvetica"/>
                <a:cs typeface="Helvetica"/>
                <a:sym typeface="Helvetica"/>
              </a:defRPr>
            </a:pPr>
            <a:endParaRPr/>
          </a:p>
        </p:txBody>
      </p:sp>
      <p:sp>
        <p:nvSpPr>
          <p:cNvPr id="259" name="Line"/>
          <p:cNvSpPr/>
          <p:nvPr/>
        </p:nvSpPr>
        <p:spPr>
          <a:xfrm>
            <a:off x="7206826" y="3594382"/>
            <a:ext cx="1" cy="1300481"/>
          </a:xfrm>
          <a:prstGeom prst="line">
            <a:avLst/>
          </a:prstGeom>
          <a:ln w="38100">
            <a:solidFill>
              <a:schemeClr val="accent4">
                <a:hueOff val="-476017"/>
                <a:lumOff val="-10042"/>
              </a:schemeClr>
            </a:solidFill>
            <a:prstDash val="sysDot"/>
            <a:tailEnd type="triangle"/>
          </a:ln>
        </p:spPr>
        <p:txBody>
          <a:bodyPr lIns="65023" tIns="65023" rIns="65023" bIns="65023"/>
          <a:lstStyle/>
          <a:p>
            <a:pPr algn="l" defTabSz="650240">
              <a:defRPr>
                <a:solidFill>
                  <a:srgbClr val="000000"/>
                </a:solidFill>
                <a:latin typeface="Helvetica"/>
                <a:ea typeface="Helvetica"/>
                <a:cs typeface="Helvetica"/>
                <a:sym typeface="Helvetica"/>
              </a:defRPr>
            </a:pPr>
            <a:endParaRPr/>
          </a:p>
        </p:txBody>
      </p:sp>
      <p:sp>
        <p:nvSpPr>
          <p:cNvPr id="260" name="Line"/>
          <p:cNvSpPr/>
          <p:nvPr/>
        </p:nvSpPr>
        <p:spPr>
          <a:xfrm>
            <a:off x="8182186" y="3594382"/>
            <a:ext cx="1" cy="1517227"/>
          </a:xfrm>
          <a:prstGeom prst="line">
            <a:avLst/>
          </a:prstGeom>
          <a:ln w="38100">
            <a:solidFill>
              <a:schemeClr val="accent4">
                <a:hueOff val="-476017"/>
                <a:lumOff val="-10042"/>
              </a:schemeClr>
            </a:solidFill>
            <a:prstDash val="sysDot"/>
            <a:tailEnd type="triangle"/>
          </a:ln>
        </p:spPr>
        <p:txBody>
          <a:bodyPr lIns="65023" tIns="65023" rIns="65023" bIns="65023"/>
          <a:lstStyle/>
          <a:p>
            <a:pPr algn="l" defTabSz="650240">
              <a:defRPr>
                <a:solidFill>
                  <a:srgbClr val="000000"/>
                </a:solidFill>
                <a:latin typeface="Helvetica"/>
                <a:ea typeface="Helvetica"/>
                <a:cs typeface="Helvetica"/>
                <a:sym typeface="Helvetica"/>
              </a:defRPr>
            </a:pPr>
            <a:endParaRPr/>
          </a:p>
        </p:txBody>
      </p:sp>
      <p:sp>
        <p:nvSpPr>
          <p:cNvPr id="261" name="Line"/>
          <p:cNvSpPr/>
          <p:nvPr/>
        </p:nvSpPr>
        <p:spPr>
          <a:xfrm>
            <a:off x="10349653" y="3594382"/>
            <a:ext cx="1" cy="1625601"/>
          </a:xfrm>
          <a:prstGeom prst="line">
            <a:avLst/>
          </a:prstGeom>
          <a:ln w="38100">
            <a:solidFill>
              <a:schemeClr val="accent4">
                <a:hueOff val="-476017"/>
                <a:lumOff val="-10042"/>
              </a:schemeClr>
            </a:solidFill>
            <a:prstDash val="sysDot"/>
            <a:tailEnd type="triangle"/>
          </a:ln>
        </p:spPr>
        <p:txBody>
          <a:bodyPr lIns="65023" tIns="65023" rIns="65023" bIns="65023"/>
          <a:lstStyle/>
          <a:p>
            <a:pPr algn="l" defTabSz="650240">
              <a:defRPr>
                <a:solidFill>
                  <a:srgbClr val="000000"/>
                </a:solidFill>
                <a:latin typeface="Helvetica"/>
                <a:ea typeface="Helvetica"/>
                <a:cs typeface="Helvetica"/>
                <a:sym typeface="Helvetica"/>
              </a:defRPr>
            </a:pPr>
            <a:endParaRPr/>
          </a:p>
        </p:txBody>
      </p:sp>
      <p:sp>
        <p:nvSpPr>
          <p:cNvPr id="262" name="Line"/>
          <p:cNvSpPr/>
          <p:nvPr/>
        </p:nvSpPr>
        <p:spPr>
          <a:xfrm flipH="1">
            <a:off x="5472853" y="1535288"/>
            <a:ext cx="1" cy="3576321"/>
          </a:xfrm>
          <a:prstGeom prst="line">
            <a:avLst/>
          </a:prstGeom>
          <a:ln w="38100">
            <a:solidFill>
              <a:srgbClr val="00CC99"/>
            </a:solidFill>
            <a:prstDash val="sysDot"/>
            <a:headEnd type="triangle"/>
            <a:tailEnd type="triangle"/>
          </a:ln>
        </p:spPr>
        <p:txBody>
          <a:bodyPr lIns="65023" tIns="65023" rIns="65023" bIns="65023"/>
          <a:lstStyle/>
          <a:p>
            <a:pPr algn="l" defTabSz="650240">
              <a:defRPr>
                <a:solidFill>
                  <a:srgbClr val="000000"/>
                </a:solidFill>
                <a:latin typeface="Helvetica"/>
                <a:ea typeface="Helvetica"/>
                <a:cs typeface="Helvetica"/>
                <a:sym typeface="Helvetica"/>
              </a:defRPr>
            </a:pPr>
            <a:endParaRPr/>
          </a:p>
        </p:txBody>
      </p:sp>
      <p:sp>
        <p:nvSpPr>
          <p:cNvPr id="263" name="Line"/>
          <p:cNvSpPr/>
          <p:nvPr/>
        </p:nvSpPr>
        <p:spPr>
          <a:xfrm flipH="1">
            <a:off x="2546773" y="3160888"/>
            <a:ext cx="1" cy="1083735"/>
          </a:xfrm>
          <a:prstGeom prst="line">
            <a:avLst/>
          </a:prstGeom>
          <a:ln w="38100">
            <a:solidFill>
              <a:srgbClr val="00CC99"/>
            </a:solidFill>
            <a:prstDash val="sysDot"/>
            <a:tailEnd type="triangle"/>
          </a:ln>
        </p:spPr>
        <p:txBody>
          <a:bodyPr lIns="65023" tIns="65023" rIns="65023" bIns="65023"/>
          <a:lstStyle/>
          <a:p>
            <a:pPr algn="l" defTabSz="650240">
              <a:defRPr>
                <a:solidFill>
                  <a:srgbClr val="000000"/>
                </a:solidFill>
                <a:latin typeface="Helvetica"/>
                <a:ea typeface="Helvetica"/>
                <a:cs typeface="Helvetica"/>
                <a:sym typeface="Helvetica"/>
              </a:defRPr>
            </a:pPr>
            <a:endParaRPr/>
          </a:p>
        </p:txBody>
      </p:sp>
      <p:sp>
        <p:nvSpPr>
          <p:cNvPr id="264" name="Line"/>
          <p:cNvSpPr/>
          <p:nvPr/>
        </p:nvSpPr>
        <p:spPr>
          <a:xfrm flipH="1">
            <a:off x="921173" y="3160888"/>
            <a:ext cx="1" cy="866988"/>
          </a:xfrm>
          <a:prstGeom prst="line">
            <a:avLst/>
          </a:prstGeom>
          <a:ln w="38100">
            <a:solidFill>
              <a:srgbClr val="00CC99"/>
            </a:solidFill>
            <a:prstDash val="sysDot"/>
            <a:tailEnd type="triangle"/>
          </a:ln>
        </p:spPr>
        <p:txBody>
          <a:bodyPr lIns="65023" tIns="65023" rIns="65023" bIns="65023"/>
          <a:lstStyle/>
          <a:p>
            <a:pPr algn="l" defTabSz="650240">
              <a:defRPr>
                <a:solidFill>
                  <a:srgbClr val="000000"/>
                </a:solidFill>
                <a:latin typeface="Helvetica"/>
                <a:ea typeface="Helvetica"/>
                <a:cs typeface="Helvetica"/>
                <a:sym typeface="Helvetica"/>
              </a:defRPr>
            </a:pPr>
            <a:endParaRPr/>
          </a:p>
        </p:txBody>
      </p:sp>
      <p:sp>
        <p:nvSpPr>
          <p:cNvPr id="265" name="Line"/>
          <p:cNvSpPr/>
          <p:nvPr/>
        </p:nvSpPr>
        <p:spPr>
          <a:xfrm flipH="1">
            <a:off x="6664959" y="2835768"/>
            <a:ext cx="866988" cy="108375"/>
          </a:xfrm>
          <a:prstGeom prst="line">
            <a:avLst/>
          </a:prstGeom>
          <a:ln w="25400">
            <a:solidFill>
              <a:srgbClr val="000099"/>
            </a:solidFill>
            <a:tailEnd type="triangle"/>
          </a:ln>
        </p:spPr>
        <p:txBody>
          <a:bodyPr lIns="65023" tIns="65023" rIns="65023" bIns="65023"/>
          <a:lstStyle/>
          <a:p>
            <a:pPr algn="l" defTabSz="650240">
              <a:defRPr>
                <a:solidFill>
                  <a:srgbClr val="000000"/>
                </a:solidFill>
                <a:latin typeface="Helvetica"/>
                <a:ea typeface="Helvetica"/>
                <a:cs typeface="Helvetica"/>
                <a:sym typeface="Helvetica"/>
              </a:defRPr>
            </a:pPr>
            <a:endParaRPr/>
          </a:p>
        </p:txBody>
      </p:sp>
      <p:sp>
        <p:nvSpPr>
          <p:cNvPr id="266" name="Line"/>
          <p:cNvSpPr/>
          <p:nvPr/>
        </p:nvSpPr>
        <p:spPr>
          <a:xfrm>
            <a:off x="11433386" y="2944142"/>
            <a:ext cx="216747" cy="1408854"/>
          </a:xfrm>
          <a:prstGeom prst="line">
            <a:avLst/>
          </a:prstGeom>
          <a:ln w="25400">
            <a:solidFill>
              <a:srgbClr val="000099"/>
            </a:solidFill>
            <a:tailEnd type="triangle"/>
          </a:ln>
        </p:spPr>
        <p:txBody>
          <a:bodyPr lIns="65023" tIns="65023" rIns="65023" bIns="65023"/>
          <a:lstStyle/>
          <a:p>
            <a:pPr algn="l" defTabSz="650240">
              <a:defRPr>
                <a:solidFill>
                  <a:srgbClr val="000000"/>
                </a:solidFill>
                <a:latin typeface="Helvetica"/>
                <a:ea typeface="Helvetica"/>
                <a:cs typeface="Helvetica"/>
                <a:sym typeface="Helvetica"/>
              </a:defRPr>
            </a:pPr>
            <a:endParaRPr/>
          </a:p>
        </p:txBody>
      </p:sp>
      <p:sp>
        <p:nvSpPr>
          <p:cNvPr id="267" name="DLA"/>
          <p:cNvSpPr txBox="1"/>
          <p:nvPr/>
        </p:nvSpPr>
        <p:spPr>
          <a:xfrm>
            <a:off x="5039359" y="3919502"/>
            <a:ext cx="866988" cy="451108"/>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algn="l" defTabSz="650240">
              <a:defRPr sz="2200" b="1">
                <a:solidFill>
                  <a:srgbClr val="000000"/>
                </a:solidFill>
                <a:latin typeface="Arial"/>
                <a:ea typeface="Arial"/>
                <a:cs typeface="Arial"/>
                <a:sym typeface="Arial"/>
              </a:defRPr>
            </a:lvl1pPr>
          </a:lstStyle>
          <a:p>
            <a:pPr>
              <a:defRPr sz="2400" b="0">
                <a:latin typeface="Times New Roman"/>
                <a:ea typeface="Times New Roman"/>
                <a:cs typeface="Times New Roman"/>
                <a:sym typeface="Times New Roman"/>
              </a:defRPr>
            </a:pPr>
            <a:r>
              <a:rPr sz="2200" b="1">
                <a:latin typeface="Arial"/>
                <a:ea typeface="Arial"/>
                <a:cs typeface="Arial"/>
                <a:sym typeface="Arial"/>
              </a:rPr>
              <a:t>DLA</a:t>
            </a:r>
          </a:p>
        </p:txBody>
      </p:sp>
      <p:sp>
        <p:nvSpPr>
          <p:cNvPr id="268" name="Line"/>
          <p:cNvSpPr/>
          <p:nvPr/>
        </p:nvSpPr>
        <p:spPr>
          <a:xfrm>
            <a:off x="4965996" y="3562745"/>
            <a:ext cx="1" cy="541867"/>
          </a:xfrm>
          <a:prstGeom prst="line">
            <a:avLst/>
          </a:prstGeom>
          <a:ln w="38100">
            <a:solidFill>
              <a:schemeClr val="accent4">
                <a:hueOff val="-476017"/>
                <a:lumOff val="-10042"/>
              </a:schemeClr>
            </a:solidFill>
            <a:prstDash val="sysDot"/>
            <a:tailEnd type="triangle"/>
          </a:ln>
        </p:spPr>
        <p:txBody>
          <a:bodyPr lIns="65023" tIns="65023" rIns="65023" bIns="65023"/>
          <a:lstStyle/>
          <a:p>
            <a:pPr algn="l" defTabSz="650240">
              <a:defRPr>
                <a:solidFill>
                  <a:srgbClr val="000000"/>
                </a:solidFill>
                <a:latin typeface="Helvetica"/>
                <a:ea typeface="Helvetica"/>
                <a:cs typeface="Helvetica"/>
                <a:sym typeface="Helvetica"/>
              </a:defRPr>
            </a:pPr>
            <a:endParaRPr/>
          </a:p>
        </p:txBody>
      </p:sp>
      <p:sp>
        <p:nvSpPr>
          <p:cNvPr id="269" name="Fundamental constants"/>
          <p:cNvSpPr/>
          <p:nvPr/>
        </p:nvSpPr>
        <p:spPr>
          <a:xfrm>
            <a:off x="6441666" y="5834457"/>
            <a:ext cx="5681065" cy="1270001"/>
          </a:xfrm>
          <a:prstGeom prst="leftRightArrow">
            <a:avLst>
              <a:gd name="adj1" fmla="val 62236"/>
              <a:gd name="adj2" fmla="val 44240"/>
            </a:avLst>
          </a:prstGeom>
          <a:solidFill>
            <a:schemeClr val="accent4">
              <a:hueOff val="-476017"/>
              <a:lumOff val="-1004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2200">
                <a:solidFill>
                  <a:srgbClr val="000000"/>
                </a:solidFill>
                <a:latin typeface="Helvetica Neue Medium"/>
                <a:ea typeface="Helvetica Neue Medium"/>
                <a:cs typeface="Helvetica Neue Medium"/>
                <a:sym typeface="Helvetica Neue Medium"/>
              </a:defRPr>
            </a:lvl1pPr>
          </a:lstStyle>
          <a:p>
            <a:r>
              <a:t>Fundamental constants</a:t>
            </a:r>
          </a:p>
        </p:txBody>
      </p:sp>
      <p:sp>
        <p:nvSpPr>
          <p:cNvPr id="270" name="Adapted from a figure provided by John Webb"/>
          <p:cNvSpPr txBox="1"/>
          <p:nvPr/>
        </p:nvSpPr>
        <p:spPr>
          <a:xfrm>
            <a:off x="8507306" y="9004692"/>
            <a:ext cx="4311194" cy="324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dirty="0"/>
              <a:t>Adapted from a figure provided by John Webb</a:t>
            </a:r>
          </a:p>
        </p:txBody>
      </p:sp>
      <p:sp>
        <p:nvSpPr>
          <p:cNvPr id="2" name="Dinko Milaković (IFPU) for Universum V, 22. 2. 2024.">
            <a:extLst>
              <a:ext uri="{FF2B5EF4-FFF2-40B4-BE49-F238E27FC236}">
                <a16:creationId xmlns:a16="http://schemas.microsoft.com/office/drawing/2014/main" id="{FCD937EF-F66B-0120-93F2-F6843E61A260}"/>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
        <p:nvSpPr>
          <p:cNvPr id="3" name="TextBox 2">
            <a:extLst>
              <a:ext uri="{FF2B5EF4-FFF2-40B4-BE49-F238E27FC236}">
                <a16:creationId xmlns:a16="http://schemas.microsoft.com/office/drawing/2014/main" id="{3450BF03-2C79-3681-886C-47066D337680}"/>
              </a:ext>
            </a:extLst>
          </p:cNvPr>
          <p:cNvSpPr txBox="1"/>
          <p:nvPr/>
        </p:nvSpPr>
        <p:spPr>
          <a:xfrm>
            <a:off x="1937288" y="8140395"/>
            <a:ext cx="353556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solidFill>
                    <a:schemeClr val="accent5">
                      <a:lumMod val="75000"/>
                    </a:schemeClr>
                  </a:solidFill>
                </a:ln>
                <a:solidFill>
                  <a:srgbClr val="FF0000"/>
                </a:solidFill>
                <a:effectLst/>
                <a:uFillTx/>
                <a:latin typeface="+mn-lt"/>
                <a:ea typeface="+mn-ea"/>
                <a:cs typeface="+mn-cs"/>
                <a:sym typeface="Helvetica Neue"/>
              </a:rPr>
              <a:t>Lyman 𝜶 forest</a:t>
            </a:r>
          </a:p>
        </p:txBody>
      </p:sp>
      <p:cxnSp>
        <p:nvCxnSpPr>
          <p:cNvPr id="5" name="Straight Arrow Connector 4">
            <a:extLst>
              <a:ext uri="{FF2B5EF4-FFF2-40B4-BE49-F238E27FC236}">
                <a16:creationId xmlns:a16="http://schemas.microsoft.com/office/drawing/2014/main" id="{A12A55DF-6037-39CF-B8B8-EF68C01D0057}"/>
              </a:ext>
            </a:extLst>
          </p:cNvPr>
          <p:cNvCxnSpPr>
            <a:cxnSpLocks/>
          </p:cNvCxnSpPr>
          <p:nvPr/>
        </p:nvCxnSpPr>
        <p:spPr>
          <a:xfrm>
            <a:off x="865718" y="8184245"/>
            <a:ext cx="5520493" cy="0"/>
          </a:xfrm>
          <a:prstGeom prst="straightConnector1">
            <a:avLst/>
          </a:prstGeom>
          <a:noFill/>
          <a:ln w="41275" cap="flat">
            <a:solidFill>
              <a:schemeClr val="accent5">
                <a:lumMod val="75000"/>
              </a:schemeClr>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voigt_profile_model.pdf" descr="voigt_profile_model.pdf"/>
          <p:cNvPicPr>
            <a:picLocks noChangeAspect="1"/>
          </p:cNvPicPr>
          <p:nvPr/>
        </p:nvPicPr>
        <p:blipFill>
          <a:blip r:embed="rId2"/>
          <a:stretch>
            <a:fillRect/>
          </a:stretch>
        </p:blipFill>
        <p:spPr>
          <a:xfrm>
            <a:off x="1422400" y="1634145"/>
            <a:ext cx="10160000" cy="7620001"/>
          </a:xfrm>
          <a:prstGeom prst="rect">
            <a:avLst/>
          </a:prstGeom>
          <a:ln w="12700">
            <a:miter lim="400000"/>
          </a:ln>
        </p:spPr>
      </p:pic>
      <p:sp>
        <p:nvSpPr>
          <p:cNvPr id="274" name="Blends of many clouds"/>
          <p:cNvSpPr txBox="1"/>
          <p:nvPr/>
        </p:nvSpPr>
        <p:spPr>
          <a:xfrm>
            <a:off x="4497387" y="1934937"/>
            <a:ext cx="4010026"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rgbClr val="000000"/>
                </a:solidFill>
              </a:defRPr>
            </a:lvl1pPr>
          </a:lstStyle>
          <a:p>
            <a:r>
              <a:t>Blends of many clouds</a:t>
            </a:r>
          </a:p>
        </p:txBody>
      </p:sp>
      <p:sp>
        <p:nvSpPr>
          <p:cNvPr id="275" name="Complications"/>
          <p:cNvSpPr txBox="1"/>
          <p:nvPr/>
        </p:nvSpPr>
        <p:spPr>
          <a:xfrm>
            <a:off x="4756150" y="240633"/>
            <a:ext cx="3492500" cy="709166"/>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4000">
                <a:solidFill>
                  <a:srgbClr val="FFFFFF"/>
                </a:solidFill>
                <a:latin typeface="Helvetica Neue Medium"/>
                <a:ea typeface="Helvetica Neue Medium"/>
                <a:cs typeface="Helvetica Neue Medium"/>
                <a:sym typeface="Helvetica Neue Medium"/>
              </a:defRPr>
            </a:lvl1pPr>
          </a:lstStyle>
          <a:p>
            <a:r>
              <a:t>Complications</a:t>
            </a:r>
          </a:p>
        </p:txBody>
      </p:sp>
      <p:sp>
        <p:nvSpPr>
          <p:cNvPr id="2" name="Dinko Milaković (IFPU) for Universum V, 22. 2. 2024.">
            <a:extLst>
              <a:ext uri="{FF2B5EF4-FFF2-40B4-BE49-F238E27FC236}">
                <a16:creationId xmlns:a16="http://schemas.microsoft.com/office/drawing/2014/main" id="{2C14B5C9-E274-61B4-1C60-93A38ABF5285}"/>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voigt_profile_modelconvolved.pdf" descr="voigt_profile_modelconvolved.pdf"/>
          <p:cNvPicPr>
            <a:picLocks noChangeAspect="1"/>
          </p:cNvPicPr>
          <p:nvPr/>
        </p:nvPicPr>
        <p:blipFill>
          <a:blip r:embed="rId2"/>
          <a:stretch>
            <a:fillRect/>
          </a:stretch>
        </p:blipFill>
        <p:spPr>
          <a:xfrm>
            <a:off x="1422400" y="1634145"/>
            <a:ext cx="10160000" cy="7620001"/>
          </a:xfrm>
          <a:prstGeom prst="rect">
            <a:avLst/>
          </a:prstGeom>
          <a:ln w="12700">
            <a:miter lim="400000"/>
          </a:ln>
        </p:spPr>
      </p:pic>
      <p:sp>
        <p:nvSpPr>
          <p:cNvPr id="279" name="Instrument smearing"/>
          <p:cNvSpPr txBox="1"/>
          <p:nvPr/>
        </p:nvSpPr>
        <p:spPr>
          <a:xfrm rot="18000000">
            <a:off x="8189847" y="4542818"/>
            <a:ext cx="3608071"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chemeClr val="accent5">
                    <a:hueOff val="-82419"/>
                    <a:satOff val="-9513"/>
                    <a:lumOff val="-16343"/>
                  </a:schemeClr>
                </a:solidFill>
              </a:defRPr>
            </a:lvl1pPr>
          </a:lstStyle>
          <a:p>
            <a:r>
              <a:t>Instrument smearing</a:t>
            </a:r>
          </a:p>
        </p:txBody>
      </p:sp>
      <p:sp>
        <p:nvSpPr>
          <p:cNvPr id="280" name="Complications"/>
          <p:cNvSpPr txBox="1"/>
          <p:nvPr/>
        </p:nvSpPr>
        <p:spPr>
          <a:xfrm>
            <a:off x="4756150" y="240633"/>
            <a:ext cx="3492500" cy="709166"/>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4000">
                <a:solidFill>
                  <a:srgbClr val="FFFFFF"/>
                </a:solidFill>
                <a:latin typeface="Helvetica Neue Medium"/>
                <a:ea typeface="Helvetica Neue Medium"/>
                <a:cs typeface="Helvetica Neue Medium"/>
                <a:sym typeface="Helvetica Neue Medium"/>
              </a:defRPr>
            </a:lvl1pPr>
          </a:lstStyle>
          <a:p>
            <a:r>
              <a:t>Complications</a:t>
            </a:r>
          </a:p>
        </p:txBody>
      </p:sp>
      <p:sp>
        <p:nvSpPr>
          <p:cNvPr id="281" name="Blends of many clouds"/>
          <p:cNvSpPr txBox="1"/>
          <p:nvPr/>
        </p:nvSpPr>
        <p:spPr>
          <a:xfrm>
            <a:off x="4497387" y="1934937"/>
            <a:ext cx="4010026"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rgbClr val="000000"/>
                </a:solidFill>
              </a:defRPr>
            </a:lvl1pPr>
          </a:lstStyle>
          <a:p>
            <a:r>
              <a:t>Blends of many clouds</a:t>
            </a:r>
          </a:p>
        </p:txBody>
      </p:sp>
      <p:sp>
        <p:nvSpPr>
          <p:cNvPr id="2" name="Dinko Milaković (IFPU) for Universum V, 22. 2. 2024.">
            <a:extLst>
              <a:ext uri="{FF2B5EF4-FFF2-40B4-BE49-F238E27FC236}">
                <a16:creationId xmlns:a16="http://schemas.microsoft.com/office/drawing/2014/main" id="{86E134F4-D4A6-D623-0F35-32CBFE4BBFE8}"/>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voigt_profile_modelconvolveddigitised.pdf" descr="voigt_profile_modelconvolveddigitised.pdf"/>
          <p:cNvPicPr>
            <a:picLocks noChangeAspect="1"/>
          </p:cNvPicPr>
          <p:nvPr/>
        </p:nvPicPr>
        <p:blipFill>
          <a:blip r:embed="rId2"/>
          <a:stretch>
            <a:fillRect/>
          </a:stretch>
        </p:blipFill>
        <p:spPr>
          <a:xfrm>
            <a:off x="1422400" y="1634145"/>
            <a:ext cx="10160000" cy="7620001"/>
          </a:xfrm>
          <a:prstGeom prst="rect">
            <a:avLst/>
          </a:prstGeom>
          <a:ln w="12700">
            <a:miter lim="400000"/>
          </a:ln>
        </p:spPr>
      </p:pic>
      <p:sp>
        <p:nvSpPr>
          <p:cNvPr id="285" name="Instrument smearing"/>
          <p:cNvSpPr txBox="1"/>
          <p:nvPr/>
        </p:nvSpPr>
        <p:spPr>
          <a:xfrm rot="18000000">
            <a:off x="8189847" y="4542818"/>
            <a:ext cx="3608071"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chemeClr val="accent5">
                    <a:hueOff val="-82419"/>
                    <a:satOff val="-9513"/>
                    <a:lumOff val="-16343"/>
                  </a:schemeClr>
                </a:solidFill>
              </a:defRPr>
            </a:lvl1pPr>
          </a:lstStyle>
          <a:p>
            <a:r>
              <a:t>Instrument smearing</a:t>
            </a:r>
          </a:p>
        </p:txBody>
      </p:sp>
      <p:sp>
        <p:nvSpPr>
          <p:cNvPr id="286" name="Digitization &amp; noise &amp; data processing"/>
          <p:cNvSpPr txBox="1"/>
          <p:nvPr/>
        </p:nvSpPr>
        <p:spPr>
          <a:xfrm>
            <a:off x="1202318" y="4314218"/>
            <a:ext cx="3359659" cy="1005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000">
                <a:solidFill>
                  <a:schemeClr val="accent1"/>
                </a:solidFill>
              </a:defRPr>
            </a:pPr>
            <a:r>
              <a:t>Digitization &amp; noise</a:t>
            </a:r>
            <a:br/>
            <a:r>
              <a:t>&amp; data processing</a:t>
            </a:r>
          </a:p>
        </p:txBody>
      </p:sp>
      <p:sp>
        <p:nvSpPr>
          <p:cNvPr id="287" name="Complications"/>
          <p:cNvSpPr txBox="1"/>
          <p:nvPr/>
        </p:nvSpPr>
        <p:spPr>
          <a:xfrm>
            <a:off x="4756150" y="240633"/>
            <a:ext cx="3492500" cy="709166"/>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4000">
                <a:solidFill>
                  <a:srgbClr val="FFFFFF"/>
                </a:solidFill>
                <a:latin typeface="Helvetica Neue Medium"/>
                <a:ea typeface="Helvetica Neue Medium"/>
                <a:cs typeface="Helvetica Neue Medium"/>
                <a:sym typeface="Helvetica Neue Medium"/>
              </a:defRPr>
            </a:lvl1pPr>
          </a:lstStyle>
          <a:p>
            <a:r>
              <a:t>Complications</a:t>
            </a:r>
          </a:p>
        </p:txBody>
      </p:sp>
      <p:sp>
        <p:nvSpPr>
          <p:cNvPr id="288" name="Blends of many clouds"/>
          <p:cNvSpPr txBox="1"/>
          <p:nvPr/>
        </p:nvSpPr>
        <p:spPr>
          <a:xfrm>
            <a:off x="4497387" y="1934937"/>
            <a:ext cx="4010026"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rgbClr val="000000"/>
                </a:solidFill>
              </a:defRPr>
            </a:lvl1pPr>
          </a:lstStyle>
          <a:p>
            <a:r>
              <a:t>Blends of many clouds</a:t>
            </a:r>
          </a:p>
        </p:txBody>
      </p:sp>
      <p:sp>
        <p:nvSpPr>
          <p:cNvPr id="2" name="Dinko Milaković (IFPU) for Universum V, 22. 2. 2024.">
            <a:extLst>
              <a:ext uri="{FF2B5EF4-FFF2-40B4-BE49-F238E27FC236}">
                <a16:creationId xmlns:a16="http://schemas.microsoft.com/office/drawing/2014/main" id="{E20A3247-38C0-EA91-B88D-C5B97B733458}"/>
              </a:ext>
            </a:extLst>
          </p:cNvPr>
          <p:cNvSpPr txBox="1"/>
          <p:nvPr/>
        </p:nvSpPr>
        <p:spPr>
          <a:xfrm>
            <a:off x="698499" y="9269212"/>
            <a:ext cx="1160780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575281">
              <a:defRPr sz="2352">
                <a:solidFill>
                  <a:srgbClr val="000000"/>
                </a:solidFill>
              </a:defRPr>
            </a:lvl1pPr>
          </a:lstStyle>
          <a:p>
            <a:r>
              <a:rPr dirty="0"/>
              <a:t>Dinko </a:t>
            </a:r>
            <a:r>
              <a:rPr dirty="0" err="1"/>
              <a:t>Milaković</a:t>
            </a:r>
            <a:r>
              <a:rPr dirty="0"/>
              <a:t> (IFPU) for </a:t>
            </a:r>
            <a:r>
              <a:rPr lang="en-US" dirty="0"/>
              <a:t>17</a:t>
            </a:r>
            <a:r>
              <a:rPr lang="en-US" baseline="30000" dirty="0"/>
              <a:t>th</a:t>
            </a:r>
            <a:r>
              <a:rPr lang="en-US" dirty="0"/>
              <a:t> Marcel Grossmann meeting</a:t>
            </a:r>
            <a:endParaRPr dirty="0"/>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2867</TotalTime>
  <Words>1207</Words>
  <Application>Microsoft Macintosh PowerPoint</Application>
  <PresentationFormat>Custom</PresentationFormat>
  <Paragraphs>146</Paragraphs>
  <Slides>23</Slides>
  <Notes>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Helvetica Neue</vt:lpstr>
      <vt:lpstr>Helvetica Neue Medium</vt:lpstr>
      <vt:lpstr>21_BasicWhite</vt:lpstr>
      <vt:lpstr>A new era of fine structure constant measurements in the early universe</vt:lpstr>
      <vt:lpstr>Today’s fundamental constants</vt:lpstr>
      <vt:lpstr>Fundamental constants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algorithm for model construction</vt:lpstr>
      <vt:lpstr>Basic algorithm for model construction</vt:lpstr>
      <vt:lpstr>High-quality spectrum of a system at z=1.15</vt:lpstr>
      <vt:lpstr>AI-VPFIT</vt:lpstr>
      <vt:lpstr>AI-VPFIT in action</vt:lpstr>
      <vt:lpstr>PowerPoint Presentation</vt:lpstr>
      <vt:lpstr>Assumptions on Mg isotopic abundances</vt:lpstr>
      <vt:lpstr>Non-terrestrial Mg isotopic abundances</vt:lpstr>
      <vt:lpstr>Interpretation</vt:lpstr>
      <vt:lpstr>Conclusions</vt:lpstr>
      <vt:lpstr>PowerPoint Presentation</vt:lpstr>
      <vt:lpstr>PowerPoint Presentation</vt:lpstr>
      <vt:lpstr>Non-terrestrial Mg isotopic abundances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Dinko Milakovic</cp:lastModifiedBy>
  <cp:revision>11</cp:revision>
  <dcterms:modified xsi:type="dcterms:W3CDTF">2024-07-11T09:19:21Z</dcterms:modified>
</cp:coreProperties>
</file>