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_rels/presentation.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62.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97.xml.rels" ContentType="application/vnd.openxmlformats-package.relationships+xml"/>
  <Override PartName="/ppt/slideLayouts/_rels/slideLayout44.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98.xml.rels" ContentType="application/vnd.openxmlformats-package.relationships+xml"/>
  <Override PartName="/ppt/slideLayouts/_rels/slideLayout45.xml.rels" ContentType="application/vnd.openxmlformats-package.relationships+xml"/>
  <Override PartName="/ppt/slideLayouts/_rels/slideLayout99.xml.rels" ContentType="application/vnd.openxmlformats-package.relationships+xml"/>
  <Override PartName="/ppt/slideLayouts/_rels/slideLayout50.xml.rels" ContentType="application/vnd.openxmlformats-package.relationships+xml"/>
  <Override PartName="/ppt/slideLayouts/_rels/slideLayout85.xml.rels" ContentType="application/vnd.openxmlformats-package.relationships+xml"/>
  <Override PartName="/ppt/slideLayouts/_rels/slideLayout32.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3.xml.rels" ContentType="application/vnd.openxmlformats-package.relationships+xml"/>
  <Override PartName="/ppt/slideLayouts/_rels/slideLayout100.xml.rels" ContentType="application/vnd.openxmlformats-package.relationships+xml"/>
  <Override PartName="/ppt/slideLayouts/_rels/slideLayout106.xml.rels" ContentType="application/vnd.openxmlformats-package.relationships+xml"/>
  <Override PartName="/ppt/slideLayouts/_rels/slideLayout80.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01.xml.rels" ContentType="application/vnd.openxmlformats-package.relationships+xml"/>
  <Override PartName="/ppt/slideLayouts/_rels/slideLayout107.xml.rels" ContentType="application/vnd.openxmlformats-package.relationships+xml"/>
  <Override PartName="/ppt/slideLayouts/_rels/slideLayout81.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55.xml.rels" ContentType="application/vnd.openxmlformats-package.relationships+xml"/>
  <Override PartName="/ppt/slideLayouts/_rels/slideLayout40.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4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46.xml.rels" ContentType="application/vnd.openxmlformats-package.relationships+xml"/>
  <Override PartName="/ppt/slideLayouts/_rels/slideLayout92.xml.rels" ContentType="application/vnd.openxmlformats-package.relationships+xml"/>
  <Override PartName="/ppt/slideLayouts/_rels/slideLayout38.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5.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91.xml.rels" ContentType="application/vnd.openxmlformats-package.relationships+xml"/>
  <Override PartName="/ppt/slideLayouts/_rels/slideLayout25.xml.rels" ContentType="application/vnd.openxmlformats-package.relationships+xml"/>
  <Override PartName="/ppt/slideLayouts/_rels/slideLayout90.xml.rels" ContentType="application/vnd.openxmlformats-package.relationships+xml"/>
  <Override PartName="/ppt/slideLayouts/_rels/slideLayout24.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75.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76.xml.rels" ContentType="application/vnd.openxmlformats-package.relationships+xml"/>
  <Override PartName="/ppt/slideLayouts/_rels/slideLayout78.xml.rels" ContentType="application/vnd.openxmlformats-package.relationships+xml"/>
  <Override PartName="/ppt/slideLayouts/_rels/slideLayout87.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88.xml.rels" ContentType="application/vnd.openxmlformats-package.relationships+xml"/>
  <Override PartName="/ppt/slideLayouts/_rels/slideLayout64.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86.xml.rels" ContentType="application/vnd.openxmlformats-package.relationships+xml"/>
  <Override PartName="/ppt/slideLayouts/_rels/slideLayout93.xml.rels" ContentType="application/vnd.openxmlformats-package.relationships+xml"/>
  <Override PartName="/ppt/slideLayouts/_rels/slideLayout82.xml.rels" ContentType="application/vnd.openxmlformats-package.relationships+xml"/>
  <Override PartName="/ppt/slideLayouts/_rels/slideLayout108.xml.rels" ContentType="application/vnd.openxmlformats-package.relationships+xml"/>
  <Override PartName="/ppt/slideLayouts/_rels/slideLayout102.xml.rels" ContentType="application/vnd.openxmlformats-package.relationships+xml"/>
  <Override PartName="/ppt/slideLayouts/_rels/slideLayout7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49.xml" ContentType="application/vnd.openxmlformats-officedocument.presentationml.slideLayout+xml"/>
  <Override PartName="/ppt/slideLayouts/slideLayout12.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7.xml" ContentType="application/vnd.openxmlformats-officedocument.presentationml.slideLayout+xml"/>
  <Override PartName="/ppt/slideLayouts/slideLayout92.xml" ContentType="application/vnd.openxmlformats-officedocument.presentationml.slideLayout+xml"/>
  <Override PartName="/ppt/slideLayouts/slideLayout26.xml" ContentType="application/vnd.openxmlformats-officedocument.presentationml.slideLayout+xml"/>
  <Override PartName="/ppt/slideLayouts/slideLayout91.xml" ContentType="application/vnd.openxmlformats-officedocument.presentationml.slideLayout+xml"/>
  <Override PartName="/ppt/slideLayouts/slideLayout25.xml" ContentType="application/vnd.openxmlformats-officedocument.presentationml.slideLayout+xml"/>
  <Override PartName="/ppt/slideLayouts/slideLayout9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8.xml" ContentType="application/vnd.openxmlformats-officedocument.presentationml.slideLayout+xml"/>
  <Override PartName="/ppt/slideLayouts/slideLayout95.xml" ContentType="application/vnd.openxmlformats-officedocument.presentationml.slideLayout+xml"/>
  <Override PartName="/ppt/slideLayouts/slideLayout107.xml" ContentType="application/vnd.openxmlformats-officedocument.presentationml.slideLayout+xml"/>
  <Override PartName="/ppt/slideLayouts/slideLayout29.xml" ContentType="application/vnd.openxmlformats-officedocument.presentationml.slideLayout+xml"/>
  <Override PartName="/ppt/slideLayouts/slideLayout94.xml" ContentType="application/vnd.openxmlformats-officedocument.presentationml.slideLayout+xml"/>
  <Override PartName="/ppt/slideLayouts/slideLayout106.xml" ContentType="application/vnd.openxmlformats-officedocument.presentationml.slideLayout+xml"/>
  <Override PartName="/ppt/slideLayouts/slideLayout28.xml" ContentType="application/vnd.openxmlformats-officedocument.presentationml.slideLayout+xml"/>
  <Override PartName="/ppt/slideLayouts/slideLayout93.xml" ContentType="application/vnd.openxmlformats-officedocument.presentationml.slideLayout+xml"/>
  <Override PartName="/ppt/slideLayouts/slideLayout14.xml" ContentType="application/vnd.openxmlformats-officedocument.presentationml.slideLayout+xml"/>
  <Override PartName="/ppt/slideLayouts/slideLayout105.xml" ContentType="application/vnd.openxmlformats-officedocument.presentationml.slideLayout+xml"/>
  <Override PartName="/ppt/slideLayouts/slideLayout99.xml" ContentType="application/vnd.openxmlformats-officedocument.presentationml.slideLayout+xml"/>
  <Override PartName="/ppt/slideLayouts/slideLayout62.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97.xml" ContentType="application/vnd.openxmlformats-officedocument.presentationml.slideLayout+xml"/>
  <Override PartName="/ppt/slideLayouts/slideLayout60.xml" ContentType="application/vnd.openxmlformats-officedocument.presentationml.slideLayout+xml"/>
  <Override PartName="/ppt/slideLayouts/slideLayout102.xml" ContentType="application/vnd.openxmlformats-officedocument.presentationml.slideLayout+xml"/>
  <Override PartName="/ppt/slideLayouts/slideLayout96.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17.png" ContentType="image/png"/>
  <Override PartName="/ppt/media/image16.png" ContentType="image/png"/>
  <Override PartName="/ppt/media/image14.png" ContentType="image/png"/>
  <Override PartName="/ppt/media/image1.png" ContentType="image/png"/>
  <Override PartName="/ppt/media/image3.jpeg" ContentType="image/jpeg"/>
  <Override PartName="/ppt/media/image15.png" ContentType="image/png"/>
  <Override PartName="/ppt/media/image2.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x="12188825"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18"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319"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1"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23"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324"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325"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27"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328"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329"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31"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332"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333"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35"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336"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38"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339"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340"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341"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43"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344"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345"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346"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347"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348"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8"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31"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3"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37"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38"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42"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44"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46"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47"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51"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52"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53"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4"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55"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56"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57"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59"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60"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61"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63"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64"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66"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67"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68"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69"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74"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75"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76"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81"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83"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85"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86"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6"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90"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92"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98"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99"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00"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02"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103"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05"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06"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07"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108"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10"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114"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115"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19"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21"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9"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23"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124"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28"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29"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130"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32"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34"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36"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37"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38"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40"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141"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43"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44"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45"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146"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48"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149"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150"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151"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152"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153"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58"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60"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62"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163"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67"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68"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169"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71"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172"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73"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75"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76"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77"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79"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82"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83"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84"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185"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87"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189"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190"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191"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192"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97"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99"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01"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202"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06"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07"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208"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10"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211"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12"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14"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15"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16"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3"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15"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18"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219"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21"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23"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224"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26"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227"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228"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229"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230"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231"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36"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38"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40"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241"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45"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46"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247"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49"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250"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51"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53"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54"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55"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57"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258"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60"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61"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62"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263"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65"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266"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267"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268"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269"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270"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4"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75"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77"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79"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280"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2" name="PlaceHolder 1"/>
          <p:cNvSpPr>
            <a:spLocks noGrp="1"/>
          </p:cNvSpPr>
          <p:nvPr>
            <p:ph type="subTitle"/>
          </p:nvPr>
        </p:nvSpPr>
        <p:spPr>
          <a:xfrm>
            <a:off x="609120" y="301680"/>
            <a:ext cx="1096956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84"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85" name="PlaceHolder 3"/>
          <p:cNvSpPr>
            <a:spLocks noGrp="1"/>
          </p:cNvSpPr>
          <p:nvPr>
            <p:ph type="body"/>
          </p:nvPr>
        </p:nvSpPr>
        <p:spPr>
          <a:xfrm>
            <a:off x="6230160" y="1769400"/>
            <a:ext cx="5352840" cy="4385880"/>
          </a:xfrm>
          <a:prstGeom prst="rect">
            <a:avLst/>
          </a:prstGeom>
        </p:spPr>
        <p:txBody>
          <a:bodyPr lIns="0" rIns="0" tIns="0" bIns="0">
            <a:normAutofit/>
          </a:bodyPr>
          <a:p>
            <a:endParaRPr b="0" lang="en-US" sz="3200" spc="-1" strike="noStrike">
              <a:latin typeface="Arial"/>
            </a:endParaRPr>
          </a:p>
        </p:txBody>
      </p:sp>
      <p:sp>
        <p:nvSpPr>
          <p:cNvPr id="286"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88" name="PlaceHolder 2"/>
          <p:cNvSpPr>
            <a:spLocks noGrp="1"/>
          </p:cNvSpPr>
          <p:nvPr>
            <p:ph type="body"/>
          </p:nvPr>
        </p:nvSpPr>
        <p:spPr>
          <a:xfrm>
            <a:off x="609120" y="1769400"/>
            <a:ext cx="5352840" cy="4385880"/>
          </a:xfrm>
          <a:prstGeom prst="rect">
            <a:avLst/>
          </a:prstGeom>
        </p:spPr>
        <p:txBody>
          <a:bodyPr lIns="0" rIns="0" tIns="0" bIns="0">
            <a:normAutofit/>
          </a:bodyPr>
          <a:p>
            <a:endParaRPr b="0" lang="en-US" sz="3200" spc="-1" strike="noStrike">
              <a:latin typeface="Arial"/>
            </a:endParaRPr>
          </a:p>
        </p:txBody>
      </p:sp>
      <p:sp>
        <p:nvSpPr>
          <p:cNvPr id="289"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90" name="PlaceHolder 4"/>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92"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293"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294" name="PlaceHolder 4"/>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96" name="PlaceHolder 2"/>
          <p:cNvSpPr>
            <a:spLocks noGrp="1"/>
          </p:cNvSpPr>
          <p:nvPr>
            <p:ph type="body"/>
          </p:nvPr>
        </p:nvSpPr>
        <p:spPr>
          <a:xfrm>
            <a:off x="609120" y="1769400"/>
            <a:ext cx="10969560" cy="2091960"/>
          </a:xfrm>
          <a:prstGeom prst="rect">
            <a:avLst/>
          </a:prstGeom>
        </p:spPr>
        <p:txBody>
          <a:bodyPr lIns="0" rIns="0" tIns="0" bIns="0">
            <a:normAutofit/>
          </a:bodyPr>
          <a:p>
            <a:endParaRPr b="0" lang="en-US" sz="3200" spc="-1" strike="noStrike">
              <a:latin typeface="Arial"/>
            </a:endParaRPr>
          </a:p>
        </p:txBody>
      </p:sp>
      <p:sp>
        <p:nvSpPr>
          <p:cNvPr id="297" name="PlaceHolder 3"/>
          <p:cNvSpPr>
            <a:spLocks noGrp="1"/>
          </p:cNvSpPr>
          <p:nvPr>
            <p:ph type="body"/>
          </p:nvPr>
        </p:nvSpPr>
        <p:spPr>
          <a:xfrm>
            <a:off x="609120" y="4060440"/>
            <a:ext cx="109695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299" name="PlaceHolder 2"/>
          <p:cNvSpPr>
            <a:spLocks noGrp="1"/>
          </p:cNvSpPr>
          <p:nvPr>
            <p:ph type="body"/>
          </p:nvPr>
        </p:nvSpPr>
        <p:spPr>
          <a:xfrm>
            <a:off x="609120" y="1769400"/>
            <a:ext cx="5352840" cy="2091960"/>
          </a:xfrm>
          <a:prstGeom prst="rect">
            <a:avLst/>
          </a:prstGeom>
        </p:spPr>
        <p:txBody>
          <a:bodyPr lIns="0" rIns="0" tIns="0" bIns="0">
            <a:normAutofit/>
          </a:bodyPr>
          <a:p>
            <a:endParaRPr b="0" lang="en-US" sz="3200" spc="-1" strike="noStrike">
              <a:latin typeface="Arial"/>
            </a:endParaRPr>
          </a:p>
        </p:txBody>
      </p:sp>
      <p:sp>
        <p:nvSpPr>
          <p:cNvPr id="300" name="PlaceHolder 3"/>
          <p:cNvSpPr>
            <a:spLocks noGrp="1"/>
          </p:cNvSpPr>
          <p:nvPr>
            <p:ph type="body"/>
          </p:nvPr>
        </p:nvSpPr>
        <p:spPr>
          <a:xfrm>
            <a:off x="6230160" y="1769400"/>
            <a:ext cx="5352840" cy="2091960"/>
          </a:xfrm>
          <a:prstGeom prst="rect">
            <a:avLst/>
          </a:prstGeom>
        </p:spPr>
        <p:txBody>
          <a:bodyPr lIns="0" rIns="0" tIns="0" bIns="0">
            <a:normAutofit/>
          </a:bodyPr>
          <a:p>
            <a:endParaRPr b="0" lang="en-US" sz="3200" spc="-1" strike="noStrike">
              <a:latin typeface="Arial"/>
            </a:endParaRPr>
          </a:p>
        </p:txBody>
      </p:sp>
      <p:sp>
        <p:nvSpPr>
          <p:cNvPr id="301" name="PlaceHolder 4"/>
          <p:cNvSpPr>
            <a:spLocks noGrp="1"/>
          </p:cNvSpPr>
          <p:nvPr>
            <p:ph type="body"/>
          </p:nvPr>
        </p:nvSpPr>
        <p:spPr>
          <a:xfrm>
            <a:off x="609120" y="4060440"/>
            <a:ext cx="5352840" cy="2091960"/>
          </a:xfrm>
          <a:prstGeom prst="rect">
            <a:avLst/>
          </a:prstGeom>
        </p:spPr>
        <p:txBody>
          <a:bodyPr lIns="0" rIns="0" tIns="0" bIns="0">
            <a:normAutofit/>
          </a:bodyPr>
          <a:p>
            <a:endParaRPr b="0" lang="en-US" sz="3200" spc="-1" strike="noStrike">
              <a:latin typeface="Arial"/>
            </a:endParaRPr>
          </a:p>
        </p:txBody>
      </p:sp>
      <p:sp>
        <p:nvSpPr>
          <p:cNvPr id="302" name="PlaceHolder 5"/>
          <p:cNvSpPr>
            <a:spLocks noGrp="1"/>
          </p:cNvSpPr>
          <p:nvPr>
            <p:ph type="body"/>
          </p:nvPr>
        </p:nvSpPr>
        <p:spPr>
          <a:xfrm>
            <a:off x="6230160" y="4060440"/>
            <a:ext cx="535284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04" name="PlaceHolder 2"/>
          <p:cNvSpPr>
            <a:spLocks noGrp="1"/>
          </p:cNvSpPr>
          <p:nvPr>
            <p:ph type="body"/>
          </p:nvPr>
        </p:nvSpPr>
        <p:spPr>
          <a:xfrm>
            <a:off x="609120" y="1769400"/>
            <a:ext cx="3531960" cy="2091960"/>
          </a:xfrm>
          <a:prstGeom prst="rect">
            <a:avLst/>
          </a:prstGeom>
        </p:spPr>
        <p:txBody>
          <a:bodyPr lIns="0" rIns="0" tIns="0" bIns="0">
            <a:normAutofit/>
          </a:bodyPr>
          <a:p>
            <a:endParaRPr b="0" lang="en-US" sz="3200" spc="-1" strike="noStrike">
              <a:latin typeface="Arial"/>
            </a:endParaRPr>
          </a:p>
        </p:txBody>
      </p:sp>
      <p:sp>
        <p:nvSpPr>
          <p:cNvPr id="305" name="PlaceHolder 3"/>
          <p:cNvSpPr>
            <a:spLocks noGrp="1"/>
          </p:cNvSpPr>
          <p:nvPr>
            <p:ph type="body"/>
          </p:nvPr>
        </p:nvSpPr>
        <p:spPr>
          <a:xfrm>
            <a:off x="4318200" y="1769400"/>
            <a:ext cx="3531960" cy="2091960"/>
          </a:xfrm>
          <a:prstGeom prst="rect">
            <a:avLst/>
          </a:prstGeom>
        </p:spPr>
        <p:txBody>
          <a:bodyPr lIns="0" rIns="0" tIns="0" bIns="0">
            <a:normAutofit/>
          </a:bodyPr>
          <a:p>
            <a:endParaRPr b="0" lang="en-US" sz="3200" spc="-1" strike="noStrike">
              <a:latin typeface="Arial"/>
            </a:endParaRPr>
          </a:p>
        </p:txBody>
      </p:sp>
      <p:sp>
        <p:nvSpPr>
          <p:cNvPr id="306" name="PlaceHolder 4"/>
          <p:cNvSpPr>
            <a:spLocks noGrp="1"/>
          </p:cNvSpPr>
          <p:nvPr>
            <p:ph type="body"/>
          </p:nvPr>
        </p:nvSpPr>
        <p:spPr>
          <a:xfrm>
            <a:off x="8026920" y="1769400"/>
            <a:ext cx="3531960" cy="2091960"/>
          </a:xfrm>
          <a:prstGeom prst="rect">
            <a:avLst/>
          </a:prstGeom>
        </p:spPr>
        <p:txBody>
          <a:bodyPr lIns="0" rIns="0" tIns="0" bIns="0">
            <a:normAutofit/>
          </a:bodyPr>
          <a:p>
            <a:endParaRPr b="0" lang="en-US" sz="3200" spc="-1" strike="noStrike">
              <a:latin typeface="Arial"/>
            </a:endParaRPr>
          </a:p>
        </p:txBody>
      </p:sp>
      <p:sp>
        <p:nvSpPr>
          <p:cNvPr id="307" name="PlaceHolder 5"/>
          <p:cNvSpPr>
            <a:spLocks noGrp="1"/>
          </p:cNvSpPr>
          <p:nvPr>
            <p:ph type="body"/>
          </p:nvPr>
        </p:nvSpPr>
        <p:spPr>
          <a:xfrm>
            <a:off x="609120" y="4060440"/>
            <a:ext cx="3531960" cy="2091960"/>
          </a:xfrm>
          <a:prstGeom prst="rect">
            <a:avLst/>
          </a:prstGeom>
        </p:spPr>
        <p:txBody>
          <a:bodyPr lIns="0" rIns="0" tIns="0" bIns="0">
            <a:normAutofit/>
          </a:bodyPr>
          <a:p>
            <a:endParaRPr b="0" lang="en-US" sz="3200" spc="-1" strike="noStrike">
              <a:latin typeface="Arial"/>
            </a:endParaRPr>
          </a:p>
        </p:txBody>
      </p:sp>
      <p:sp>
        <p:nvSpPr>
          <p:cNvPr id="308" name="PlaceHolder 6"/>
          <p:cNvSpPr>
            <a:spLocks noGrp="1"/>
          </p:cNvSpPr>
          <p:nvPr>
            <p:ph type="body"/>
          </p:nvPr>
        </p:nvSpPr>
        <p:spPr>
          <a:xfrm>
            <a:off x="4318200" y="4060440"/>
            <a:ext cx="3531960" cy="2091960"/>
          </a:xfrm>
          <a:prstGeom prst="rect">
            <a:avLst/>
          </a:prstGeom>
        </p:spPr>
        <p:txBody>
          <a:bodyPr lIns="0" rIns="0" tIns="0" bIns="0">
            <a:normAutofit/>
          </a:bodyPr>
          <a:p>
            <a:endParaRPr b="0" lang="en-US" sz="3200" spc="-1" strike="noStrike">
              <a:latin typeface="Arial"/>
            </a:endParaRPr>
          </a:p>
        </p:txBody>
      </p:sp>
      <p:sp>
        <p:nvSpPr>
          <p:cNvPr id="309" name="PlaceHolder 7"/>
          <p:cNvSpPr>
            <a:spLocks noGrp="1"/>
          </p:cNvSpPr>
          <p:nvPr>
            <p:ph type="body"/>
          </p:nvPr>
        </p:nvSpPr>
        <p:spPr>
          <a:xfrm>
            <a:off x="8026920" y="4060440"/>
            <a:ext cx="3531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3"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14" name="PlaceHolder 2"/>
          <p:cNvSpPr>
            <a:spLocks noGrp="1"/>
          </p:cNvSpPr>
          <p:nvPr>
            <p:ph type="subTitle"/>
          </p:nvPr>
        </p:nvSpPr>
        <p:spPr>
          <a:xfrm>
            <a:off x="609120" y="1769400"/>
            <a:ext cx="1096956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endParaRPr b="0" lang="en-US" sz="4400" spc="-1" strike="noStrike">
              <a:latin typeface="Arial"/>
            </a:endParaRPr>
          </a:p>
        </p:txBody>
      </p:sp>
      <p:sp>
        <p:nvSpPr>
          <p:cNvPr id="316" name="PlaceHolder 2"/>
          <p:cNvSpPr>
            <a:spLocks noGrp="1"/>
          </p:cNvSpPr>
          <p:nvPr>
            <p:ph type="body"/>
          </p:nvPr>
        </p:nvSpPr>
        <p:spPr>
          <a:xfrm>
            <a:off x="609120" y="1769400"/>
            <a:ext cx="10969560" cy="438588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60" y="4317840"/>
            <a:ext cx="591120" cy="1065600"/>
          </a:xfrm>
          <a:prstGeom prst="rect">
            <a:avLst/>
          </a:prstGeom>
          <a:solidFill>
            <a:srgbClr val="ef2929"/>
          </a:solidFill>
          <a:ln>
            <a:noFill/>
          </a:ln>
        </p:spPr>
        <p:style>
          <a:lnRef idx="0"/>
          <a:fillRef idx="0"/>
          <a:effectRef idx="0"/>
          <a:fontRef idx="minor"/>
        </p:style>
      </p:sp>
      <p:sp>
        <p:nvSpPr>
          <p:cNvPr id="1"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a:t>
            </a:r>
            <a:r>
              <a:rPr b="0" lang="en-US" sz="4400" spc="-1" strike="noStrike">
                <a:latin typeface="Arial"/>
              </a:rPr>
              <a:t>text </a:t>
            </a:r>
            <a:r>
              <a:rPr b="0" lang="en-US" sz="4400" spc="-1" strike="noStrike">
                <a:latin typeface="Arial"/>
              </a:rPr>
              <a:t>format</a:t>
            </a:r>
            <a:endParaRPr b="0" lang="en-US" sz="4400" spc="-1" strike="noStrike">
              <a:latin typeface="Arial"/>
            </a:endParaRPr>
          </a:p>
        </p:txBody>
      </p:sp>
      <p:sp>
        <p:nvSpPr>
          <p:cNvPr id="2"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40" name="PlaceHolder 2"/>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CustomShape 1"/>
          <p:cNvSpPr/>
          <p:nvPr/>
        </p:nvSpPr>
        <p:spPr>
          <a:xfrm>
            <a:off x="360" y="285480"/>
            <a:ext cx="591120" cy="1065600"/>
          </a:xfrm>
          <a:prstGeom prst="rect">
            <a:avLst/>
          </a:prstGeom>
          <a:solidFill>
            <a:srgbClr val="ef2929"/>
          </a:solidFill>
          <a:ln>
            <a:noFill/>
          </a:ln>
        </p:spPr>
        <p:style>
          <a:lnRef idx="0"/>
          <a:fillRef idx="0"/>
          <a:effectRef idx="0"/>
          <a:fontRef idx="minor"/>
        </p:style>
      </p:sp>
      <p:sp>
        <p:nvSpPr>
          <p:cNvPr id="78"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79"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117" name="PlaceHolder 2"/>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CustomShape 1"/>
          <p:cNvSpPr/>
          <p:nvPr/>
        </p:nvSpPr>
        <p:spPr>
          <a:xfrm>
            <a:off x="360" y="285480"/>
            <a:ext cx="591120" cy="1065600"/>
          </a:xfrm>
          <a:prstGeom prst="rect">
            <a:avLst/>
          </a:prstGeom>
          <a:solidFill>
            <a:srgbClr val="ef2929"/>
          </a:solidFill>
          <a:ln>
            <a:noFill/>
          </a:ln>
        </p:spPr>
        <p:style>
          <a:lnRef idx="0"/>
          <a:fillRef idx="0"/>
          <a:effectRef idx="0"/>
          <a:fontRef idx="minor"/>
        </p:style>
      </p:sp>
      <p:sp>
        <p:nvSpPr>
          <p:cNvPr id="155"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156"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CustomShape 1"/>
          <p:cNvSpPr/>
          <p:nvPr/>
        </p:nvSpPr>
        <p:spPr>
          <a:xfrm>
            <a:off x="360" y="285480"/>
            <a:ext cx="591120" cy="1065600"/>
          </a:xfrm>
          <a:prstGeom prst="rect">
            <a:avLst/>
          </a:prstGeom>
          <a:solidFill>
            <a:srgbClr val="ef2929"/>
          </a:solidFill>
          <a:ln>
            <a:noFill/>
          </a:ln>
        </p:spPr>
        <p:style>
          <a:lnRef idx="0"/>
          <a:fillRef idx="0"/>
          <a:effectRef idx="0"/>
          <a:fontRef idx="minor"/>
        </p:style>
      </p:sp>
      <p:sp>
        <p:nvSpPr>
          <p:cNvPr id="194"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195"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CustomShape 1"/>
          <p:cNvSpPr/>
          <p:nvPr/>
        </p:nvSpPr>
        <p:spPr>
          <a:xfrm>
            <a:off x="360" y="285480"/>
            <a:ext cx="591120" cy="1065600"/>
          </a:xfrm>
          <a:prstGeom prst="rect">
            <a:avLst/>
          </a:prstGeom>
          <a:solidFill>
            <a:srgbClr val="ef2929"/>
          </a:solidFill>
          <a:ln>
            <a:noFill/>
          </a:ln>
        </p:spPr>
        <p:style>
          <a:lnRef idx="0"/>
          <a:fillRef idx="0"/>
          <a:effectRef idx="0"/>
          <a:fontRef idx="minor"/>
        </p:style>
      </p:sp>
      <p:sp>
        <p:nvSpPr>
          <p:cNvPr id="233"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234"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1" name="CustomShape 1"/>
          <p:cNvSpPr/>
          <p:nvPr/>
        </p:nvSpPr>
        <p:spPr>
          <a:xfrm>
            <a:off x="360" y="285480"/>
            <a:ext cx="591120" cy="1065600"/>
          </a:xfrm>
          <a:prstGeom prst="rect">
            <a:avLst/>
          </a:prstGeom>
          <a:solidFill>
            <a:srgbClr val="ef2929"/>
          </a:solidFill>
          <a:ln>
            <a:noFill/>
          </a:ln>
        </p:spPr>
        <p:style>
          <a:lnRef idx="0"/>
          <a:fillRef idx="0"/>
          <a:effectRef idx="0"/>
          <a:fontRef idx="minor"/>
        </p:style>
      </p:sp>
      <p:sp>
        <p:nvSpPr>
          <p:cNvPr id="272"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273"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0" name="CustomShape 1"/>
          <p:cNvSpPr/>
          <p:nvPr/>
        </p:nvSpPr>
        <p:spPr>
          <a:xfrm>
            <a:off x="360" y="285480"/>
            <a:ext cx="591120" cy="1065600"/>
          </a:xfrm>
          <a:prstGeom prst="rect">
            <a:avLst/>
          </a:prstGeom>
          <a:solidFill>
            <a:srgbClr val="ef2929"/>
          </a:solidFill>
          <a:ln>
            <a:noFill/>
          </a:ln>
        </p:spPr>
        <p:style>
          <a:lnRef idx="0"/>
          <a:fillRef idx="0"/>
          <a:effectRef idx="0"/>
          <a:fontRef idx="minor"/>
        </p:style>
      </p:sp>
      <p:sp>
        <p:nvSpPr>
          <p:cNvPr id="311" name="PlaceHolder 2"/>
          <p:cNvSpPr>
            <a:spLocks noGrp="1"/>
          </p:cNvSpPr>
          <p:nvPr>
            <p:ph type="title"/>
          </p:nvPr>
        </p:nvSpPr>
        <p:spPr>
          <a:xfrm>
            <a:off x="609120" y="301680"/>
            <a:ext cx="10969560" cy="126252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312" name="PlaceHolder 3"/>
          <p:cNvSpPr>
            <a:spLocks noGrp="1"/>
          </p:cNvSpPr>
          <p:nvPr>
            <p:ph type="body"/>
          </p:nvPr>
        </p:nvSpPr>
        <p:spPr>
          <a:xfrm>
            <a:off x="609120" y="1769400"/>
            <a:ext cx="1096956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hyperlink" Target="https://doi.org/10.1093/mnras/stad2593" TargetMode="External"/><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9" name="CustomShape 1"/>
          <p:cNvSpPr/>
          <p:nvPr/>
        </p:nvSpPr>
        <p:spPr>
          <a:xfrm>
            <a:off x="551520" y="470880"/>
            <a:ext cx="11037600" cy="4150080"/>
          </a:xfrm>
          <a:prstGeom prst="rect">
            <a:avLst/>
          </a:prstGeom>
          <a:noFill/>
          <a:ln>
            <a:noFill/>
          </a:ln>
        </p:spPr>
        <p:style>
          <a:lnRef idx="0"/>
          <a:fillRef idx="0"/>
          <a:effectRef idx="0"/>
          <a:fontRef idx="minor"/>
        </p:style>
        <p:txBody>
          <a:bodyPr lIns="0" rIns="0" tIns="0" bIns="0" anchor="ctr">
            <a:normAutofit/>
          </a:bodyPr>
          <a:p>
            <a:pPr algn="ctr">
              <a:lnSpc>
                <a:spcPct val="100000"/>
              </a:lnSpc>
            </a:pPr>
            <a:r>
              <a:rPr b="1" lang="en-IN" sz="5000" spc="-1" strike="noStrike" u="sng">
                <a:solidFill>
                  <a:srgbClr val="069a2e"/>
                </a:solidFill>
                <a:uFillTx/>
                <a:latin typeface="Manjari Bold"/>
                <a:ea typeface="DejaVu Sans"/>
              </a:rPr>
              <a:t>GRB Optical and X-ray Plateau Properties Classifier Using Unsupervised Machine Learning</a:t>
            </a:r>
            <a:endParaRPr b="0" lang="en-US" sz="5000" spc="-1" strike="noStrike">
              <a:latin typeface="Arial"/>
            </a:endParaRPr>
          </a:p>
        </p:txBody>
      </p:sp>
      <p:sp>
        <p:nvSpPr>
          <p:cNvPr id="350" name="CustomShape 2"/>
          <p:cNvSpPr/>
          <p:nvPr/>
        </p:nvSpPr>
        <p:spPr>
          <a:xfrm>
            <a:off x="132480" y="6371280"/>
            <a:ext cx="11909160" cy="89496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IN" sz="2400" spc="-1" strike="noStrike">
                <a:solidFill>
                  <a:srgbClr val="000000"/>
                </a:solidFill>
                <a:latin typeface="Manjari Thin"/>
                <a:ea typeface="DejaVu Sans"/>
              </a:rPr>
              <a:t>Shubham Bhardwaj, Maria Giovanna Dainotti</a:t>
            </a:r>
            <a:r>
              <a:rPr b="0" lang="en-IN" sz="2400" spc="-1" strike="noStrike">
                <a:solidFill>
                  <a:srgbClr val="000000"/>
                </a:solidFill>
                <a:latin typeface="Manjari Thin"/>
                <a:ea typeface="DejaVu Sans"/>
              </a:rPr>
              <a:t>, T.S. Sachin Venkatesh, Aditya Narendra, Anish Kalsi, Enrico Rinaldi, and Agnieszka Pollo</a:t>
            </a:r>
            <a:endParaRPr b="0" lang="en-US" sz="2400" spc="-1" strike="noStrike">
              <a:latin typeface="Arial"/>
            </a:endParaRPr>
          </a:p>
        </p:txBody>
      </p:sp>
      <p:sp>
        <p:nvSpPr>
          <p:cNvPr id="351" name="CustomShape 3"/>
          <p:cNvSpPr/>
          <p:nvPr/>
        </p:nvSpPr>
        <p:spPr>
          <a:xfrm>
            <a:off x="1214640" y="7040520"/>
            <a:ext cx="201240" cy="331560"/>
          </a:xfrm>
          <a:prstGeom prst="rect">
            <a:avLst/>
          </a:prstGeom>
          <a:noFill/>
          <a:ln>
            <a:noFill/>
          </a:ln>
        </p:spPr>
        <p:style>
          <a:lnRef idx="0"/>
          <a:fillRef idx="0"/>
          <a:effectRef idx="0"/>
          <a:fontRef idx="minor"/>
        </p:style>
      </p:sp>
      <p:sp>
        <p:nvSpPr>
          <p:cNvPr id="352" name="CustomShape 4"/>
          <p:cNvSpPr/>
          <p:nvPr/>
        </p:nvSpPr>
        <p:spPr>
          <a:xfrm>
            <a:off x="11715480" y="7178400"/>
            <a:ext cx="329760" cy="304920"/>
          </a:xfrm>
          <a:prstGeom prst="rect">
            <a:avLst/>
          </a:prstGeom>
          <a:noFill/>
          <a:ln>
            <a:noFill/>
          </a:ln>
        </p:spPr>
        <p:style>
          <a:lnRef idx="0"/>
          <a:fillRef idx="0"/>
          <a:effectRef idx="0"/>
          <a:fontRef idx="minor"/>
        </p:style>
        <p:txBody>
          <a:bodyPr lIns="90000" rIns="90000" tIns="45000" bIns="45000">
            <a:noAutofit/>
          </a:bodyPr>
          <a:p>
            <a:pPr algn="ctr">
              <a:lnSpc>
                <a:spcPct val="100000"/>
              </a:lnSpc>
            </a:pPr>
            <a:fld id="{52EAC9D1-F35A-4DFB-AEB8-7763DE653B53}" type="slidenum">
              <a:rPr b="0" lang="en-US" sz="1600" spc="-1" strike="noStrike">
                <a:solidFill>
                  <a:srgbClr val="c9211e"/>
                </a:solidFill>
                <a:latin typeface="Times new roman"/>
                <a:ea typeface="DejaVu Sans"/>
              </a:rPr>
              <a:t>1</a:t>
            </a:fld>
            <a:endParaRPr b="0" lang="en-US" sz="1600" spc="-1" strike="noStrike">
              <a:latin typeface="Arial"/>
            </a:endParaRPr>
          </a:p>
        </p:txBody>
      </p:sp>
      <p:sp>
        <p:nvSpPr>
          <p:cNvPr id="353" name="CustomShape 5"/>
          <p:cNvSpPr/>
          <p:nvPr/>
        </p:nvSpPr>
        <p:spPr>
          <a:xfrm>
            <a:off x="457200" y="5723280"/>
            <a:ext cx="11156760" cy="4964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i="1" lang="en-IN" sz="1800" spc="-1" strike="noStrike">
                <a:solidFill>
                  <a:srgbClr val="ffffff"/>
                </a:solidFill>
                <a:latin typeface="Manjari Thin"/>
                <a:ea typeface="DejaVu Sans"/>
              </a:rPr>
              <a:t>MNRAS, Volume 525, Issue 4, November 2023, Pages 5204–5223, https://doi.org/10.1093/mnras/stad2593</a:t>
            </a:r>
            <a:endParaRPr b="0" lang="en-US" sz="1800" spc="-1" strike="noStrike">
              <a:latin typeface="Arial"/>
            </a:endParaRPr>
          </a:p>
        </p:txBody>
      </p:sp>
      <p:sp>
        <p:nvSpPr>
          <p:cNvPr id="354" name="CustomShape 6"/>
          <p:cNvSpPr/>
          <p:nvPr/>
        </p:nvSpPr>
        <p:spPr>
          <a:xfrm>
            <a:off x="4132800" y="7187400"/>
            <a:ext cx="3529080" cy="338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355" name="CustomShape 7"/>
          <p:cNvSpPr/>
          <p:nvPr/>
        </p:nvSpPr>
        <p:spPr>
          <a:xfrm>
            <a:off x="784440" y="42181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pic>
        <p:nvPicPr>
          <p:cNvPr id="356" name="" descr=""/>
          <p:cNvPicPr/>
          <p:nvPr/>
        </p:nvPicPr>
        <p:blipFill>
          <a:blip r:embed="rId1"/>
          <a:stretch/>
        </p:blipFill>
        <p:spPr>
          <a:xfrm>
            <a:off x="34200" y="31320"/>
            <a:ext cx="2648520" cy="823320"/>
          </a:xfrm>
          <a:prstGeom prst="rect">
            <a:avLst/>
          </a:prstGeom>
          <a:ln>
            <a:noFill/>
          </a:ln>
        </p:spPr>
      </p:pic>
      <p:pic>
        <p:nvPicPr>
          <p:cNvPr id="357" name="" descr=""/>
          <p:cNvPicPr/>
          <p:nvPr/>
        </p:nvPicPr>
        <p:blipFill>
          <a:blip r:embed="rId2"/>
          <a:srcRect l="26318" t="23655" r="26460" b="24567"/>
          <a:stretch/>
        </p:blipFill>
        <p:spPr>
          <a:xfrm>
            <a:off x="9681120" y="45720"/>
            <a:ext cx="2465280" cy="910800"/>
          </a:xfrm>
          <a:prstGeom prst="rect">
            <a:avLst/>
          </a:prstGeom>
          <a:ln>
            <a:noFill/>
          </a:ln>
        </p:spPr>
      </p:pic>
      <p:sp>
        <p:nvSpPr>
          <p:cNvPr id="358" name="CustomShape 8"/>
          <p:cNvSpPr/>
          <p:nvPr/>
        </p:nvSpPr>
        <p:spPr>
          <a:xfrm>
            <a:off x="3951360" y="5677200"/>
            <a:ext cx="7643160" cy="7311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1" i="1" lang="en-US" sz="2000" spc="-1" strike="noStrike">
                <a:solidFill>
                  <a:srgbClr val="000000"/>
                </a:solidFill>
                <a:latin typeface="Manjari Thin"/>
                <a:ea typeface="Manjari Thin"/>
              </a:rPr>
              <a:t>This work has been published in MNRAS, 2023, 525, 4, 5204–5223</a:t>
            </a:r>
            <a:endParaRPr b="0" lang="en-US" sz="2000" spc="-1" strike="noStrike">
              <a:latin typeface="Arial"/>
            </a:endParaRPr>
          </a:p>
        </p:txBody>
      </p:sp>
      <p:sp>
        <p:nvSpPr>
          <p:cNvPr id="359" name="CustomShape 9"/>
          <p:cNvSpPr/>
          <p:nvPr/>
        </p:nvSpPr>
        <p:spPr>
          <a:xfrm>
            <a:off x="6780240" y="5976720"/>
            <a:ext cx="4883040" cy="4942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1" lang="en-US" sz="2000" spc="-1" strike="noStrike" u="sng">
                <a:solidFill>
                  <a:srgbClr val="0000ff"/>
                </a:solidFill>
                <a:uFillTx/>
                <a:latin typeface="Manjari Thin"/>
                <a:ea typeface="Manjari Thin"/>
                <a:hlinkClick r:id="rId3"/>
              </a:rPr>
              <a:t>https://doi.org/10.1093/mnras/stad2593</a:t>
            </a:r>
            <a:endParaRPr b="0" lang="en-US" sz="2000" spc="-1" strike="noStrike">
              <a:latin typeface="Arial"/>
            </a:endParaRPr>
          </a:p>
        </p:txBody>
      </p:sp>
      <p:sp>
        <p:nvSpPr>
          <p:cNvPr id="360" name="CustomShape 10"/>
          <p:cNvSpPr/>
          <p:nvPr/>
        </p:nvSpPr>
        <p:spPr>
          <a:xfrm>
            <a:off x="4739760" y="4227120"/>
            <a:ext cx="2587320" cy="708120"/>
          </a:xfrm>
          <a:prstGeom prst="rect">
            <a:avLst/>
          </a:prstGeom>
          <a:noFill/>
          <a:ln>
            <a:noFill/>
          </a:ln>
        </p:spPr>
        <p:style>
          <a:lnRef idx="0"/>
          <a:fillRef idx="0"/>
          <a:effectRef idx="0"/>
          <a:fontRef idx="minor"/>
        </p:style>
        <p:txBody>
          <a:bodyPr lIns="0" rIns="0" tIns="0" bIns="0" anchor="ctr">
            <a:noAutofit/>
          </a:bodyPr>
          <a:p>
            <a:pPr algn="just">
              <a:lnSpc>
                <a:spcPct val="100000"/>
              </a:lnSpc>
              <a:tabLst>
                <a:tab algn="l" pos="0"/>
              </a:tabLst>
            </a:pPr>
            <a:r>
              <a:rPr b="1" lang="en-US" sz="2200" spc="-1" strike="noStrike">
                <a:solidFill>
                  <a:srgbClr val="ff8000"/>
                </a:solidFill>
                <a:latin typeface="Manjari Thin"/>
                <a:ea typeface="Manjari Thin"/>
              </a:rPr>
              <a:t>Shubham Bhardwaj</a:t>
            </a:r>
            <a:endParaRPr b="0" lang="en-US" sz="2200" spc="-1" strike="noStrike">
              <a:latin typeface="Arial"/>
            </a:endParaRPr>
          </a:p>
        </p:txBody>
      </p:sp>
      <p:sp>
        <p:nvSpPr>
          <p:cNvPr id="361" name="CustomShape 11"/>
          <p:cNvSpPr/>
          <p:nvPr/>
        </p:nvSpPr>
        <p:spPr>
          <a:xfrm>
            <a:off x="2194560" y="4778280"/>
            <a:ext cx="8045640" cy="76284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1" lang="en-US" sz="2200" spc="-1" strike="noStrike">
                <a:solidFill>
                  <a:srgbClr val="ff8000"/>
                </a:solidFill>
                <a:latin typeface="Manjari Thin"/>
                <a:ea typeface="Manjari Thin"/>
              </a:rPr>
              <a:t>Graduate University for Advanced Studies, SOKENDAI, Japan</a:t>
            </a:r>
            <a:endParaRPr b="0" lang="en-US" sz="2200" spc="-1" strike="noStrike">
              <a:latin typeface="Arial"/>
            </a:endParaRPr>
          </a:p>
          <a:p>
            <a:pPr algn="just">
              <a:lnSpc>
                <a:spcPct val="100000"/>
              </a:lnSpc>
              <a:tabLst>
                <a:tab algn="l" pos="0"/>
              </a:tabLst>
            </a:pPr>
            <a:r>
              <a:rPr b="1" lang="en-US" sz="2200" spc="-1" strike="noStrike">
                <a:solidFill>
                  <a:srgbClr val="ff8000"/>
                </a:solidFill>
                <a:latin typeface="Manjari Thin"/>
                <a:ea typeface="Manjari Thin"/>
              </a:rPr>
              <a:t>National Astronomical Observatory of Japan</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729000" y="146160"/>
            <a:ext cx="712872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Results: Optical Data</a:t>
            </a:r>
            <a:endParaRPr b="0" lang="en-US" sz="4400" spc="-1" strike="noStrike">
              <a:latin typeface="Arial"/>
            </a:endParaRPr>
          </a:p>
        </p:txBody>
      </p:sp>
      <p:sp>
        <p:nvSpPr>
          <p:cNvPr id="446" name="CustomShape 2"/>
          <p:cNvSpPr/>
          <p:nvPr/>
        </p:nvSpPr>
        <p:spPr>
          <a:xfrm>
            <a:off x="11704320" y="7162560"/>
            <a:ext cx="41076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C27E46EF-ACC9-4E40-9A26-F104E76B491B}"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47"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48"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49" name="CustomShape 5"/>
          <p:cNvSpPr/>
          <p:nvPr/>
        </p:nvSpPr>
        <p:spPr>
          <a:xfrm>
            <a:off x="333360" y="897840"/>
            <a:ext cx="3412800" cy="76788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1" lang="en-US" sz="4400" spc="-1" strike="noStrike" u="sng">
                <a:solidFill>
                  <a:srgbClr val="ff0000"/>
                </a:solidFill>
                <a:uFillTx/>
                <a:latin typeface="Manjari"/>
                <a:ea typeface="Manjari"/>
              </a:rPr>
              <a:t>Microtrends</a:t>
            </a:r>
            <a:endParaRPr b="0" lang="en-US" sz="4400" spc="-1" strike="noStrike">
              <a:latin typeface="Arial"/>
            </a:endParaRPr>
          </a:p>
        </p:txBody>
      </p:sp>
      <p:sp>
        <p:nvSpPr>
          <p:cNvPr id="450" name="CustomShape 6"/>
          <p:cNvSpPr/>
          <p:nvPr/>
        </p:nvSpPr>
        <p:spPr>
          <a:xfrm>
            <a:off x="1800" y="1715040"/>
            <a:ext cx="6945480" cy="568944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Majority of XRR, XRF, and GRB-SNe can be found within the cluster with the largest occurrence of the LGRBs.</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Most ULs are found in a different cluster with a lower number of LGRBs.</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Counter-intuitively, most of the four SGRBs are almost always grouped within the cluster containing most of the LGRBs.</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Counter-intuitively, most IS samples they also go along the same cluster with the highest LGRBs, even when </a:t>
            </a:r>
            <a:r>
              <a:rPr b="1" lang="en-US" sz="2600" spc="-1" strike="noStrike">
                <a:solidFill>
                  <a:srgbClr val="000000"/>
                </a:solidFill>
                <a:latin typeface="Times new roman"/>
                <a:ea typeface="DejaVu Sans"/>
              </a:rPr>
              <a:t>NO </a:t>
            </a:r>
            <a:r>
              <a:rPr b="0" lang="en-US" sz="2600" spc="-1" strike="noStrike">
                <a:solidFill>
                  <a:srgbClr val="000000"/>
                </a:solidFill>
                <a:latin typeface="Times new roman"/>
                <a:ea typeface="DejaVu Sans"/>
              </a:rPr>
              <a:t>T</a:t>
            </a:r>
            <a:r>
              <a:rPr b="0" lang="en-US" sz="2600" spc="-1" strike="noStrike" baseline="-33000">
                <a:solidFill>
                  <a:srgbClr val="000000"/>
                </a:solidFill>
                <a:latin typeface="Times new roman"/>
                <a:ea typeface="DejaVu Sans"/>
              </a:rPr>
              <a:t>90,X</a:t>
            </a:r>
            <a:r>
              <a:rPr b="0" lang="en-US" sz="2600" spc="-1" strike="noStrike">
                <a:solidFill>
                  <a:srgbClr val="000000"/>
                </a:solidFill>
                <a:latin typeface="Times new roman"/>
                <a:ea typeface="DejaVu Sans"/>
              </a:rPr>
              <a:t> in the parameter space.</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Majority of VL belong to the cluster with the largest number of LGRBs.</a:t>
            </a:r>
            <a:endParaRPr b="0" lang="en-US" sz="2600" spc="-1" strike="noStrike">
              <a:latin typeface="Arial"/>
            </a:endParaRPr>
          </a:p>
        </p:txBody>
      </p:sp>
      <p:pic>
        <p:nvPicPr>
          <p:cNvPr id="451" name="" descr=""/>
          <p:cNvPicPr/>
          <p:nvPr/>
        </p:nvPicPr>
        <p:blipFill>
          <a:blip r:embed="rId1"/>
          <a:stretch/>
        </p:blipFill>
        <p:spPr>
          <a:xfrm>
            <a:off x="6949440" y="1083600"/>
            <a:ext cx="5227200" cy="3394800"/>
          </a:xfrm>
          <a:prstGeom prst="rect">
            <a:avLst/>
          </a:prstGeom>
          <a:ln>
            <a:noFill/>
          </a:ln>
        </p:spPr>
      </p:pic>
    </p:spTree>
  </p:cSld>
  <mc:AlternateContent>
    <mc:Choice Requires="p14">
      <p:transition spd="slow" p14:dur="2000"/>
    </mc:Choice>
    <mc:Fallback>
      <p:transition spd="slow"/>
    </mc:Fallback>
  </mc:AlternateContent>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45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44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729000" y="146160"/>
            <a:ext cx="914364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Results: MICE Imputed X-ray Data</a:t>
            </a:r>
            <a:endParaRPr b="0" lang="en-US" sz="4400" spc="-1" strike="noStrike">
              <a:latin typeface="Arial"/>
            </a:endParaRPr>
          </a:p>
        </p:txBody>
      </p:sp>
      <p:sp>
        <p:nvSpPr>
          <p:cNvPr id="453" name="CustomShape 2"/>
          <p:cNvSpPr/>
          <p:nvPr/>
        </p:nvSpPr>
        <p:spPr>
          <a:xfrm>
            <a:off x="11704320" y="7162560"/>
            <a:ext cx="41076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8B523550-4221-499E-AD45-A3989BDF68A1}"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54"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55"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pic>
        <p:nvPicPr>
          <p:cNvPr id="456" name="" descr=""/>
          <p:cNvPicPr/>
          <p:nvPr/>
        </p:nvPicPr>
        <p:blipFill>
          <a:blip r:embed="rId1"/>
          <a:stretch/>
        </p:blipFill>
        <p:spPr>
          <a:xfrm>
            <a:off x="45000" y="1079280"/>
            <a:ext cx="6810120" cy="3835440"/>
          </a:xfrm>
          <a:prstGeom prst="rect">
            <a:avLst/>
          </a:prstGeom>
          <a:ln>
            <a:noFill/>
          </a:ln>
        </p:spPr>
      </p:pic>
      <p:sp>
        <p:nvSpPr>
          <p:cNvPr id="457" name="CustomShape 5"/>
          <p:cNvSpPr/>
          <p:nvPr/>
        </p:nvSpPr>
        <p:spPr>
          <a:xfrm>
            <a:off x="147240" y="4987440"/>
            <a:ext cx="6433560" cy="953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2600" spc="-1" strike="noStrike" u="sng">
                <a:solidFill>
                  <a:srgbClr val="000000"/>
                </a:solidFill>
                <a:uFillTx/>
                <a:latin typeface="Times new roman"/>
                <a:ea typeface="DejaVu Sans"/>
              </a:rPr>
              <a:t>Fig. 3:</a:t>
            </a:r>
            <a:r>
              <a:rPr b="0" lang="en-US" sz="2600" spc="-1" strike="noStrike">
                <a:solidFill>
                  <a:srgbClr val="000000"/>
                </a:solidFill>
                <a:latin typeface="Times new roman"/>
                <a:ea typeface="DejaVu Sans"/>
              </a:rPr>
              <a:t> Histogram distribution of GRB classes with the MICE-imputed X-ray data.</a:t>
            </a:r>
            <a:endParaRPr b="0" lang="en-US" sz="2600" spc="-1" strike="noStrike">
              <a:latin typeface="Arial"/>
            </a:endParaRPr>
          </a:p>
        </p:txBody>
      </p:sp>
      <p:sp>
        <p:nvSpPr>
          <p:cNvPr id="458" name="CustomShape 6"/>
          <p:cNvSpPr/>
          <p:nvPr/>
        </p:nvSpPr>
        <p:spPr>
          <a:xfrm>
            <a:off x="207000" y="6010560"/>
            <a:ext cx="3916800" cy="11188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2000" spc="-1" strike="noStrike">
                <a:solidFill>
                  <a:srgbClr val="000000"/>
                </a:solidFill>
                <a:latin typeface="Times new roman"/>
                <a:ea typeface="DejaVu Sans"/>
              </a:rPr>
              <a:t>T*</a:t>
            </a:r>
            <a:r>
              <a:rPr b="0" lang="en-US" sz="2000" spc="-1" strike="noStrike" baseline="-33000">
                <a:solidFill>
                  <a:srgbClr val="000000"/>
                </a:solidFill>
                <a:latin typeface="Times new roman"/>
                <a:ea typeface="DejaVu Sans"/>
              </a:rPr>
              <a:t>90,X</a:t>
            </a:r>
            <a:r>
              <a:rPr b="0" lang="en-US" sz="2000" spc="-1" strike="noStrike">
                <a:solidFill>
                  <a:srgbClr val="000000"/>
                </a:solidFill>
                <a:latin typeface="Times new roman"/>
                <a:ea typeface="DejaVu Sans"/>
              </a:rPr>
              <a:t> is the rest frame T</a:t>
            </a:r>
            <a:r>
              <a:rPr b="0" lang="en-US" sz="2000" spc="-1" strike="noStrike" baseline="-33000">
                <a:solidFill>
                  <a:srgbClr val="000000"/>
                </a:solidFill>
                <a:latin typeface="Times new roman"/>
                <a:ea typeface="DejaVu Sans"/>
              </a:rPr>
              <a:t>90</a:t>
            </a:r>
            <a:r>
              <a:rPr b="0" lang="en-US" sz="2000" spc="-1" strike="noStrike">
                <a:solidFill>
                  <a:srgbClr val="000000"/>
                </a:solidFill>
                <a:latin typeface="Times new roman"/>
                <a:ea typeface="DejaVu Sans"/>
              </a:rPr>
              <a:t>, calculated as T*</a:t>
            </a:r>
            <a:r>
              <a:rPr b="0" lang="en-US" sz="2000" spc="-1" strike="noStrike" baseline="-33000">
                <a:solidFill>
                  <a:srgbClr val="000000"/>
                </a:solidFill>
                <a:latin typeface="Times new roman"/>
                <a:ea typeface="DejaVu Sans"/>
              </a:rPr>
              <a:t>90,X</a:t>
            </a:r>
            <a:r>
              <a:rPr b="0" lang="en-US" sz="2000" spc="-1" strike="noStrike">
                <a:solidFill>
                  <a:srgbClr val="000000"/>
                </a:solidFill>
                <a:latin typeface="Times new roman"/>
                <a:ea typeface="DejaVu Sans"/>
              </a:rPr>
              <a:t> = T</a:t>
            </a:r>
            <a:r>
              <a:rPr b="0" lang="en-US" sz="2000" spc="-1" strike="noStrike" baseline="-33000">
                <a:solidFill>
                  <a:srgbClr val="000000"/>
                </a:solidFill>
                <a:latin typeface="Times new roman"/>
                <a:ea typeface="DejaVu Sans"/>
              </a:rPr>
              <a:t>90,X</a:t>
            </a:r>
            <a:r>
              <a:rPr b="0" lang="en-US" sz="2000" spc="-1" strike="noStrike">
                <a:solidFill>
                  <a:srgbClr val="000000"/>
                </a:solidFill>
                <a:latin typeface="Times new roman"/>
                <a:ea typeface="DejaVu Sans"/>
              </a:rPr>
              <a:t> / (1 + </a:t>
            </a:r>
            <a:r>
              <a:rPr b="0" i="1" lang="en-US" sz="2000" spc="-1" strike="noStrike">
                <a:solidFill>
                  <a:srgbClr val="000000"/>
                </a:solidFill>
                <a:latin typeface="Times new roman"/>
                <a:ea typeface="DejaVu Sans"/>
              </a:rPr>
              <a:t>z</a:t>
            </a:r>
            <a:r>
              <a:rPr b="0" lang="en-US" sz="2000" spc="-1" strike="noStrike">
                <a:solidFill>
                  <a:srgbClr val="000000"/>
                </a:solidFill>
                <a:latin typeface="Times new roman"/>
                <a:ea typeface="DejaVu Sans"/>
              </a:rPr>
              <a:t>), where </a:t>
            </a:r>
            <a:r>
              <a:rPr b="0" i="1" lang="en-US" sz="2000" spc="-1" strike="noStrike">
                <a:solidFill>
                  <a:srgbClr val="000000"/>
                </a:solidFill>
                <a:latin typeface="Times new roman"/>
                <a:ea typeface="DejaVu Sans"/>
              </a:rPr>
              <a:t>z</a:t>
            </a:r>
            <a:r>
              <a:rPr b="0" lang="en-US" sz="2000" spc="-1" strike="noStrike">
                <a:solidFill>
                  <a:srgbClr val="000000"/>
                </a:solidFill>
                <a:latin typeface="Times new roman"/>
                <a:ea typeface="DejaVu Sans"/>
              </a:rPr>
              <a:t> is the redshift.</a:t>
            </a:r>
            <a:endParaRPr b="0" lang="en-US" sz="2000" spc="-1" strike="noStrike">
              <a:latin typeface="Arial"/>
            </a:endParaRPr>
          </a:p>
        </p:txBody>
      </p:sp>
      <p:sp>
        <p:nvSpPr>
          <p:cNvPr id="459" name="CustomShape 7"/>
          <p:cNvSpPr/>
          <p:nvPr/>
        </p:nvSpPr>
        <p:spPr>
          <a:xfrm>
            <a:off x="7431840" y="1031040"/>
            <a:ext cx="4635360" cy="13435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2600" spc="-1" strike="noStrike">
                <a:solidFill>
                  <a:srgbClr val="000000"/>
                </a:solidFill>
                <a:latin typeface="Times new roman"/>
                <a:ea typeface="DejaVu Sans"/>
              </a:rPr>
              <a:t>We obtained almost similar</a:t>
            </a:r>
            <a:r>
              <a:rPr b="0" lang="en-US" sz="2600" spc="-1" strike="noStrike">
                <a:solidFill>
                  <a:srgbClr val="ffffff"/>
                </a:solidFill>
                <a:latin typeface="Times new roman"/>
                <a:ea typeface="DejaVu Sans"/>
              </a:rPr>
              <a:t> </a:t>
            </a:r>
            <a:r>
              <a:rPr b="0" lang="en-US" sz="2600" spc="-1" strike="noStrike">
                <a:solidFill>
                  <a:srgbClr val="ff0000"/>
                </a:solidFill>
                <a:latin typeface="Times new roman"/>
                <a:ea typeface="DejaVu Sans"/>
              </a:rPr>
              <a:t>microtrends</a:t>
            </a:r>
            <a:r>
              <a:rPr b="0" lang="en-US" sz="2600" spc="-1" strike="noStrike">
                <a:solidFill>
                  <a:srgbClr val="ffffff"/>
                </a:solidFill>
                <a:latin typeface="Times new roman"/>
                <a:ea typeface="DejaVu Sans"/>
              </a:rPr>
              <a:t> </a:t>
            </a:r>
            <a:r>
              <a:rPr b="0" lang="en-US" sz="2600" spc="-1" strike="noStrike">
                <a:solidFill>
                  <a:srgbClr val="000000"/>
                </a:solidFill>
                <a:latin typeface="Times new roman"/>
                <a:ea typeface="DejaVu Sans"/>
              </a:rPr>
              <a:t>as the</a:t>
            </a:r>
            <a:r>
              <a:rPr b="0" lang="en-US" sz="2600" spc="-1" strike="noStrike">
                <a:solidFill>
                  <a:srgbClr val="ffffff"/>
                </a:solidFill>
                <a:latin typeface="Times new roman"/>
                <a:ea typeface="DejaVu Sans"/>
              </a:rPr>
              <a:t> </a:t>
            </a:r>
            <a:r>
              <a:rPr b="0" lang="en-US" sz="2600" spc="-1" strike="noStrike">
                <a:solidFill>
                  <a:srgbClr val="ff0000"/>
                </a:solidFill>
                <a:latin typeface="Times new roman"/>
                <a:ea typeface="DejaVu Sans"/>
              </a:rPr>
              <a:t>X-ray microtrends</a:t>
            </a:r>
            <a:r>
              <a:rPr b="0" lang="en-US" sz="2600" spc="-1" strike="noStrike">
                <a:solidFill>
                  <a:srgbClr val="ffffff"/>
                </a:solidFill>
                <a:latin typeface="Times new roman"/>
                <a:ea typeface="DejaVu Sans"/>
              </a:rPr>
              <a:t> </a:t>
            </a:r>
            <a:r>
              <a:rPr b="0" lang="en-US" sz="2600" spc="-1" strike="noStrike">
                <a:solidFill>
                  <a:srgbClr val="000000"/>
                </a:solidFill>
                <a:latin typeface="Times new roman"/>
                <a:ea typeface="DejaVu Sans"/>
              </a:rPr>
              <a:t>(</a:t>
            </a:r>
            <a:r>
              <a:rPr b="0" lang="en-US" sz="2600" spc="-1" strike="noStrike">
                <a:solidFill>
                  <a:srgbClr val="ff0000"/>
                </a:solidFill>
                <a:latin typeface="Times new roman"/>
                <a:ea typeface="DejaVu Sans"/>
              </a:rPr>
              <a:t>slide 8</a:t>
            </a:r>
            <a:r>
              <a:rPr b="0" lang="en-US" sz="2600" spc="-1" strike="noStrike">
                <a:solidFill>
                  <a:srgbClr val="000000"/>
                </a:solidFill>
                <a:latin typeface="Times new roman"/>
                <a:ea typeface="DejaVu Sans"/>
              </a:rPr>
              <a:t>).</a:t>
            </a:r>
            <a:endParaRPr b="0" lang="en-US" sz="2600" spc="-1" strike="noStrike">
              <a:latin typeface="Arial"/>
            </a:endParaRPr>
          </a:p>
        </p:txBody>
      </p:sp>
      <p:sp>
        <p:nvSpPr>
          <p:cNvPr id="460" name="Line 8"/>
          <p:cNvSpPr/>
          <p:nvPr/>
        </p:nvSpPr>
        <p:spPr>
          <a:xfrm>
            <a:off x="6674400" y="1854360"/>
            <a:ext cx="805320" cy="0"/>
          </a:xfrm>
          <a:prstGeom prst="line">
            <a:avLst/>
          </a:prstGeom>
          <a:ln w="76320">
            <a:solidFill>
              <a:srgbClr val="55308d"/>
            </a:solidFill>
            <a:round/>
            <a:tailEnd len="med" type="triangle" w="med"/>
          </a:ln>
        </p:spPr>
        <p:style>
          <a:lnRef idx="0"/>
          <a:fillRef idx="0"/>
          <a:effectRef idx="0"/>
          <a:fontRef idx="minor"/>
        </p:style>
      </p:sp>
      <p:sp>
        <p:nvSpPr>
          <p:cNvPr id="461" name="CustomShape 9"/>
          <p:cNvSpPr/>
          <p:nvPr/>
        </p:nvSpPr>
        <p:spPr>
          <a:xfrm>
            <a:off x="6766560" y="2255040"/>
            <a:ext cx="5419440" cy="492984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Most of the XRR, XRF, and GRB-SNe belongs to the cluster with most LGRBs.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In contrast, IS and SEE samples are also grouped within the cluster with most LGRBs.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Most ULs are found in the cluster with the lowest LGRBs.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In agreement with our expectation SGRBs are found in a cluster with the lowest number of LGRBs.</a:t>
            </a:r>
            <a:endParaRPr b="0" lang="en-US" sz="2600" spc="-1" strike="noStrike">
              <a:latin typeface="Arial"/>
            </a:endParaRPr>
          </a:p>
        </p:txBody>
      </p:sp>
      <p:sp>
        <p:nvSpPr>
          <p:cNvPr id="462" name="CustomShape 10"/>
          <p:cNvSpPr/>
          <p:nvPr/>
        </p:nvSpPr>
        <p:spPr>
          <a:xfrm>
            <a:off x="1463040" y="1244160"/>
            <a:ext cx="6581520" cy="2713680"/>
          </a:xfrm>
          <a:prstGeom prst="cloudCallout">
            <a:avLst>
              <a:gd name="adj1" fmla="val -37819"/>
              <a:gd name="adj2" fmla="val 96500"/>
            </a:avLst>
          </a:prstGeom>
          <a:blipFill rotWithShape="0">
            <a:blip r:embed="rId2"/>
            <a:tile/>
          </a:blipFill>
          <a:ln w="9360">
            <a:solidFill>
              <a:srgbClr val="3465a4"/>
            </a:solidFill>
            <a:round/>
          </a:ln>
        </p:spPr>
        <p:style>
          <a:lnRef idx="0"/>
          <a:fillRef idx="0"/>
          <a:effectRef idx="0"/>
          <a:fontRef idx="minor"/>
        </p:style>
        <p:txBody>
          <a:bodyPr lIns="90000" rIns="90000" tIns="45000" bIns="45000" anchor="ctr">
            <a:noAutofit/>
          </a:bodyPr>
          <a:p>
            <a:pPr algn="ctr">
              <a:lnSpc>
                <a:spcPct val="100000"/>
              </a:lnSpc>
              <a:spcAft>
                <a:spcPts val="1414"/>
              </a:spcAft>
              <a:tabLst>
                <a:tab algn="l" pos="0"/>
              </a:tabLst>
            </a:pPr>
            <a:r>
              <a:rPr b="0" lang="en-US" sz="2600" spc="-1" strike="noStrike">
                <a:solidFill>
                  <a:srgbClr val="ff0000"/>
                </a:solidFill>
                <a:latin typeface="Times new roman"/>
                <a:ea typeface="DejaVu Sans"/>
              </a:rPr>
              <a:t>Multivariate imputation by chained equations (MICE):</a:t>
            </a:r>
            <a:r>
              <a:rPr b="0" lang="en-US" sz="2600" spc="-1" strike="noStrike">
                <a:solidFill>
                  <a:srgbClr val="000000"/>
                </a:solidFill>
                <a:latin typeface="Times new roman"/>
                <a:ea typeface="DejaVu Sans"/>
              </a:rPr>
              <a:t> used to impute missing data.</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23" dur="indefinite" restart="never" nodeType="tmRoot">
          <p:childTnLst>
            <p:seq>
              <p:cTn id="124" dur="indefinite" nodeType="mainSeq">
                <p:childTnLst>
                  <p:par>
                    <p:cTn id="125" fill="hold">
                      <p:stCondLst>
                        <p:cond delay="indefinite"/>
                      </p:stCondLst>
                      <p:childTnLst>
                        <p:par>
                          <p:cTn id="126" fill="hold">
                            <p:stCondLst>
                              <p:cond delay="0"/>
                            </p:stCondLst>
                            <p:childTnLst>
                              <p:par>
                                <p:cTn id="127" nodeType="clickEffect" fill="hold" presetClass="exit" presetID="1">
                                  <p:stCondLst>
                                    <p:cond delay="0"/>
                                  </p:stCondLst>
                                  <p:childTnLst>
                                    <p:set>
                                      <p:cBhvr>
                                        <p:cTn id="128" dur="1" fill="hold">
                                          <p:stCondLst>
                                            <p:cond delay="0"/>
                                          </p:stCondLst>
                                        </p:cTn>
                                        <p:tgtEl>
                                          <p:spTgt spid="46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nodeType="clickEffect" fill="hold" presetClass="exit" presetID="1">
                                  <p:stCondLst>
                                    <p:cond delay="0"/>
                                  </p:stCondLst>
                                  <p:childTnLst>
                                    <p:set>
                                      <p:cBhvr>
                                        <p:cTn id="132" dur="1" fill="hold">
                                          <p:stCondLst>
                                            <p:cond delay="0"/>
                                          </p:stCondLst>
                                        </p:cTn>
                                        <p:tgtEl>
                                          <p:spTgt spid="462"/>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
                                  <p:stCondLst>
                                    <p:cond delay="0"/>
                                  </p:stCondLst>
                                  <p:childTnLst>
                                    <p:set>
                                      <p:cBhvr>
                                        <p:cTn id="136" dur="1" fill="hold">
                                          <p:stCondLst>
                                            <p:cond delay="0"/>
                                          </p:stCondLst>
                                        </p:cTn>
                                        <p:tgtEl>
                                          <p:spTgt spid="456"/>
                                        </p:tgtEl>
                                        <p:attrNameLst>
                                          <p:attrName>style.visibility</p:attrName>
                                        </p:attrNameLst>
                                      </p:cBhvr>
                                      <p:to>
                                        <p:strVal val="visible"/>
                                      </p:to>
                                    </p:set>
                                  </p:childTnLst>
                                </p:cTn>
                              </p:par>
                              <p:par>
                                <p:cTn id="137" nodeType="withEffect" fill="hold" presetClass="entr" presetID="1">
                                  <p:stCondLst>
                                    <p:cond delay="0"/>
                                  </p:stCondLst>
                                  <p:childTnLst>
                                    <p:set>
                                      <p:cBhvr>
                                        <p:cTn id="138" dur="1" fill="hold">
                                          <p:stCondLst>
                                            <p:cond delay="0"/>
                                          </p:stCondLst>
                                        </p:cTn>
                                        <p:tgtEl>
                                          <p:spTgt spid="45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45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459"/>
                                        </p:tgtEl>
                                        <p:attrNameLst>
                                          <p:attrName>style.visibility</p:attrName>
                                        </p:attrNameLst>
                                      </p:cBhvr>
                                      <p:to>
                                        <p:strVal val="visible"/>
                                      </p:to>
                                    </p:set>
                                  </p:childTnLst>
                                </p:cTn>
                              </p:par>
                              <p:par>
                                <p:cTn id="147" nodeType="withEffect" fill="hold" presetClass="entr" presetID="1">
                                  <p:stCondLst>
                                    <p:cond delay="0"/>
                                  </p:stCondLst>
                                  <p:childTnLst>
                                    <p:set>
                                      <p:cBhvr>
                                        <p:cTn id="148" dur="1" fill="hold">
                                          <p:stCondLst>
                                            <p:cond delay="0"/>
                                          </p:stCondLst>
                                        </p:cTn>
                                        <p:tgtEl>
                                          <p:spTgt spid="46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CustomShape 1"/>
          <p:cNvSpPr/>
          <p:nvPr/>
        </p:nvSpPr>
        <p:spPr>
          <a:xfrm>
            <a:off x="729000" y="146160"/>
            <a:ext cx="960084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Results: MICE Imputed Optical Data</a:t>
            </a:r>
            <a:endParaRPr b="0" lang="en-US" sz="4400" spc="-1" strike="noStrike">
              <a:latin typeface="Arial"/>
            </a:endParaRPr>
          </a:p>
        </p:txBody>
      </p:sp>
      <p:sp>
        <p:nvSpPr>
          <p:cNvPr id="464" name="CustomShape 2"/>
          <p:cNvSpPr/>
          <p:nvPr/>
        </p:nvSpPr>
        <p:spPr>
          <a:xfrm>
            <a:off x="11704320" y="7162560"/>
            <a:ext cx="41076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6FD75B49-6659-4207-9A98-D0E250CD7C35}"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65"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66"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67" name="CustomShape 5"/>
          <p:cNvSpPr/>
          <p:nvPr/>
        </p:nvSpPr>
        <p:spPr>
          <a:xfrm>
            <a:off x="147240" y="4987440"/>
            <a:ext cx="6433560" cy="953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2600" spc="-1" strike="noStrike" u="sng">
                <a:solidFill>
                  <a:srgbClr val="000000"/>
                </a:solidFill>
                <a:uFillTx/>
                <a:latin typeface="Times new roman"/>
                <a:ea typeface="DejaVu Sans"/>
              </a:rPr>
              <a:t>Fig. 4:</a:t>
            </a:r>
            <a:r>
              <a:rPr b="0" lang="en-US" sz="2600" spc="-1" strike="noStrike">
                <a:solidFill>
                  <a:srgbClr val="000000"/>
                </a:solidFill>
                <a:latin typeface="Times new roman"/>
                <a:ea typeface="DejaVu Sans"/>
              </a:rPr>
              <a:t> Histogram distribution of GRB classes with the MICE-imputed optical data.</a:t>
            </a:r>
            <a:endParaRPr b="0" lang="en-US" sz="2600" spc="-1" strike="noStrike">
              <a:latin typeface="Arial"/>
            </a:endParaRPr>
          </a:p>
        </p:txBody>
      </p:sp>
      <p:sp>
        <p:nvSpPr>
          <p:cNvPr id="468" name="CustomShape 6"/>
          <p:cNvSpPr/>
          <p:nvPr/>
        </p:nvSpPr>
        <p:spPr>
          <a:xfrm>
            <a:off x="7431840" y="1031040"/>
            <a:ext cx="4635360" cy="13435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2600" spc="-1" strike="noStrike">
                <a:solidFill>
                  <a:srgbClr val="000000"/>
                </a:solidFill>
                <a:latin typeface="Times new roman"/>
                <a:ea typeface="DejaVu Sans"/>
              </a:rPr>
              <a:t>We obtained almost similar</a:t>
            </a:r>
            <a:r>
              <a:rPr b="0" lang="en-US" sz="2600" spc="-1" strike="noStrike">
                <a:solidFill>
                  <a:srgbClr val="ffffff"/>
                </a:solidFill>
                <a:latin typeface="Times new roman"/>
                <a:ea typeface="DejaVu Sans"/>
              </a:rPr>
              <a:t> </a:t>
            </a:r>
            <a:r>
              <a:rPr b="0" lang="en-US" sz="2600" spc="-1" strike="noStrike">
                <a:solidFill>
                  <a:srgbClr val="ff0000"/>
                </a:solidFill>
                <a:latin typeface="Times new roman"/>
                <a:ea typeface="DejaVu Sans"/>
              </a:rPr>
              <a:t>microtrends</a:t>
            </a:r>
            <a:r>
              <a:rPr b="0" lang="en-US" sz="2600" spc="-1" strike="noStrike">
                <a:solidFill>
                  <a:srgbClr val="ffffff"/>
                </a:solidFill>
                <a:latin typeface="Times new roman"/>
                <a:ea typeface="DejaVu Sans"/>
              </a:rPr>
              <a:t> </a:t>
            </a:r>
            <a:r>
              <a:rPr b="0" lang="en-US" sz="2600" spc="-1" strike="noStrike">
                <a:solidFill>
                  <a:srgbClr val="000000"/>
                </a:solidFill>
                <a:latin typeface="Times new roman"/>
                <a:ea typeface="DejaVu Sans"/>
              </a:rPr>
              <a:t>as the</a:t>
            </a:r>
            <a:r>
              <a:rPr b="0" lang="en-US" sz="2600" spc="-1" strike="noStrike">
                <a:solidFill>
                  <a:srgbClr val="ffffff"/>
                </a:solidFill>
                <a:latin typeface="Times new roman"/>
                <a:ea typeface="DejaVu Sans"/>
              </a:rPr>
              <a:t> </a:t>
            </a:r>
            <a:r>
              <a:rPr b="0" lang="en-US" sz="2600" spc="-1" strike="noStrike">
                <a:solidFill>
                  <a:srgbClr val="ff0000"/>
                </a:solidFill>
                <a:latin typeface="Times new roman"/>
                <a:ea typeface="DejaVu Sans"/>
              </a:rPr>
              <a:t>Optical microtrends</a:t>
            </a:r>
            <a:r>
              <a:rPr b="0" lang="en-US" sz="2600" spc="-1" strike="noStrike">
                <a:solidFill>
                  <a:srgbClr val="ffffff"/>
                </a:solidFill>
                <a:latin typeface="Times new roman"/>
                <a:ea typeface="DejaVu Sans"/>
              </a:rPr>
              <a:t> </a:t>
            </a:r>
            <a:r>
              <a:rPr b="0" lang="en-US" sz="2600" spc="-1" strike="noStrike">
                <a:solidFill>
                  <a:srgbClr val="000000"/>
                </a:solidFill>
                <a:latin typeface="Times new roman"/>
                <a:ea typeface="DejaVu Sans"/>
              </a:rPr>
              <a:t>(</a:t>
            </a:r>
            <a:r>
              <a:rPr b="0" lang="en-US" sz="2600" spc="-1" strike="noStrike">
                <a:solidFill>
                  <a:srgbClr val="ff0000"/>
                </a:solidFill>
                <a:latin typeface="Times new roman"/>
                <a:ea typeface="DejaVu Sans"/>
              </a:rPr>
              <a:t>slide 10</a:t>
            </a:r>
            <a:r>
              <a:rPr b="0" lang="en-US" sz="2600" spc="-1" strike="noStrike">
                <a:solidFill>
                  <a:srgbClr val="000000"/>
                </a:solidFill>
                <a:latin typeface="Times new roman"/>
                <a:ea typeface="DejaVu Sans"/>
              </a:rPr>
              <a:t>).</a:t>
            </a:r>
            <a:endParaRPr b="0" lang="en-US" sz="2600" spc="-1" strike="noStrike">
              <a:latin typeface="Arial"/>
            </a:endParaRPr>
          </a:p>
        </p:txBody>
      </p:sp>
      <p:sp>
        <p:nvSpPr>
          <p:cNvPr id="469" name="CustomShape 7"/>
          <p:cNvSpPr/>
          <p:nvPr/>
        </p:nvSpPr>
        <p:spPr>
          <a:xfrm>
            <a:off x="7060320" y="2399040"/>
            <a:ext cx="5053680" cy="381600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Most of the XRR, XRF, and GRB-SNe belongs to the cluster with most LGRBs.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Contrary to our expectations, most IS and four SGRBs are clustered with most LGRBs.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Most ULs are found in a cluster with the lowest LGRBs.</a:t>
            </a:r>
            <a:endParaRPr b="0" lang="en-US" sz="2600" spc="-1" strike="noStrike">
              <a:latin typeface="Arial"/>
            </a:endParaRPr>
          </a:p>
        </p:txBody>
      </p:sp>
      <p:pic>
        <p:nvPicPr>
          <p:cNvPr id="470" name="" descr=""/>
          <p:cNvPicPr/>
          <p:nvPr/>
        </p:nvPicPr>
        <p:blipFill>
          <a:blip r:embed="rId1"/>
          <a:stretch/>
        </p:blipFill>
        <p:spPr>
          <a:xfrm>
            <a:off x="44640" y="1046520"/>
            <a:ext cx="6810480" cy="3833640"/>
          </a:xfrm>
          <a:prstGeom prst="rect">
            <a:avLst/>
          </a:prstGeom>
          <a:ln>
            <a:noFill/>
          </a:ln>
        </p:spPr>
      </p:pic>
      <p:sp>
        <p:nvSpPr>
          <p:cNvPr id="471" name="Line 8"/>
          <p:cNvSpPr/>
          <p:nvPr/>
        </p:nvSpPr>
        <p:spPr>
          <a:xfrm>
            <a:off x="6674400" y="1854360"/>
            <a:ext cx="805320" cy="0"/>
          </a:xfrm>
          <a:prstGeom prst="line">
            <a:avLst/>
          </a:prstGeom>
          <a:ln w="76320">
            <a:solidFill>
              <a:srgbClr val="55308d"/>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468"/>
                                        </p:tgtEl>
                                        <p:attrNameLst>
                                          <p:attrName>style.visibility</p:attrName>
                                        </p:attrNameLst>
                                      </p:cBhvr>
                                      <p:to>
                                        <p:strVal val="visible"/>
                                      </p:to>
                                    </p:set>
                                  </p:childTnLst>
                                </p:cTn>
                              </p:par>
                              <p:par>
                                <p:cTn id="159" nodeType="withEffect" fill="hold" presetClass="entr" presetID="1">
                                  <p:stCondLst>
                                    <p:cond delay="0"/>
                                  </p:stCondLst>
                                  <p:childTnLst>
                                    <p:set>
                                      <p:cBhvr>
                                        <p:cTn id="160" dur="1" fill="hold">
                                          <p:stCondLst>
                                            <p:cond delay="0"/>
                                          </p:stCondLst>
                                        </p:cTn>
                                        <p:tgtEl>
                                          <p:spTgt spid="47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CustomShape 1"/>
          <p:cNvSpPr/>
          <p:nvPr/>
        </p:nvSpPr>
        <p:spPr>
          <a:xfrm>
            <a:off x="729000" y="146160"/>
            <a:ext cx="960084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Conclusion: Part I</a:t>
            </a:r>
            <a:endParaRPr b="0" lang="en-US" sz="4400" spc="-1" strike="noStrike">
              <a:latin typeface="Arial"/>
            </a:endParaRPr>
          </a:p>
        </p:txBody>
      </p:sp>
      <p:sp>
        <p:nvSpPr>
          <p:cNvPr id="473" name="CustomShape 2"/>
          <p:cNvSpPr/>
          <p:nvPr/>
        </p:nvSpPr>
        <p:spPr>
          <a:xfrm>
            <a:off x="11704320" y="7198560"/>
            <a:ext cx="41076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1E956642-0794-40AF-9921-2302670E7CF2}"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74" name="CustomShape 3"/>
          <p:cNvSpPr/>
          <p:nvPr/>
        </p:nvSpPr>
        <p:spPr>
          <a:xfrm>
            <a:off x="684000" y="963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75" name="CustomShape 4"/>
          <p:cNvSpPr/>
          <p:nvPr/>
        </p:nvSpPr>
        <p:spPr>
          <a:xfrm>
            <a:off x="4607280" y="7207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76" name="CustomShape 5"/>
          <p:cNvSpPr/>
          <p:nvPr/>
        </p:nvSpPr>
        <p:spPr>
          <a:xfrm>
            <a:off x="365760" y="995040"/>
            <a:ext cx="11518560" cy="310032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1" lang="en-US" sz="2600" spc="-1" strike="noStrike">
                <a:solidFill>
                  <a:srgbClr val="000000"/>
                </a:solidFill>
                <a:latin typeface="Times new roman"/>
                <a:ea typeface="DejaVu Sans"/>
              </a:rPr>
              <a:t>Novelty:</a:t>
            </a:r>
            <a:r>
              <a:rPr b="0" lang="en-US" sz="2600" spc="-1" strike="noStrike">
                <a:solidFill>
                  <a:srgbClr val="000000"/>
                </a:solidFill>
                <a:latin typeface="Times new roman"/>
                <a:ea typeface="DejaVu Sans"/>
              </a:rPr>
              <a:t> used </a:t>
            </a:r>
            <a:r>
              <a:rPr b="0" lang="en-US" sz="2600" spc="-1" strike="noStrike">
                <a:solidFill>
                  <a:srgbClr val="ff0000"/>
                </a:solidFill>
                <a:latin typeface="Times new roman"/>
                <a:ea typeface="DejaVu Sans"/>
              </a:rPr>
              <a:t>plateau features</a:t>
            </a:r>
            <a:r>
              <a:rPr b="0" lang="en-US" sz="2600" spc="-1" strike="noStrike">
                <a:solidFill>
                  <a:srgbClr val="000000"/>
                </a:solidFill>
                <a:latin typeface="Times new roman"/>
                <a:ea typeface="DejaVu Sans"/>
              </a:rPr>
              <a:t> for the first time.</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Cross-verified and validated the results obtained from GMM with the observationally assigned GRB classes, hardly explored previously (Tsutsui &amp; Shigeyama 2014; Zhang et al. 2016; Chattopadhyay &amp; Maitra 2017).</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Benchmark for future studies in this field and contribute to improving clustering techniques.</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XRR, XRF, and GRB-SNe are clustered with LGRBs in optical and X-ray data.</a:t>
            </a:r>
            <a:endParaRPr b="0" lang="en-US" sz="2600" spc="-1" strike="noStrike">
              <a:latin typeface="Arial"/>
            </a:endParaRPr>
          </a:p>
        </p:txBody>
      </p:sp>
      <p:sp>
        <p:nvSpPr>
          <p:cNvPr id="477" name="Line 6"/>
          <p:cNvSpPr/>
          <p:nvPr/>
        </p:nvSpPr>
        <p:spPr>
          <a:xfrm>
            <a:off x="5898960" y="3825000"/>
            <a:ext cx="0" cy="753120"/>
          </a:xfrm>
          <a:prstGeom prst="line">
            <a:avLst/>
          </a:prstGeom>
          <a:ln w="57240">
            <a:solidFill>
              <a:srgbClr val="55308d"/>
            </a:solidFill>
            <a:round/>
            <a:tailEnd len="med" type="triangle" w="med"/>
          </a:ln>
        </p:spPr>
        <p:style>
          <a:lnRef idx="0"/>
          <a:fillRef idx="0"/>
          <a:effectRef idx="0"/>
          <a:fontRef idx="minor"/>
        </p:style>
      </p:sp>
      <p:sp>
        <p:nvSpPr>
          <p:cNvPr id="478" name="CustomShape 7"/>
          <p:cNvSpPr/>
          <p:nvPr/>
        </p:nvSpPr>
        <p:spPr>
          <a:xfrm>
            <a:off x="365760" y="4415040"/>
            <a:ext cx="11518560" cy="999360"/>
          </a:xfrm>
          <a:prstGeom prst="rect">
            <a:avLst/>
          </a:prstGeom>
          <a:noFill/>
          <a:ln>
            <a:noFill/>
          </a:ln>
        </p:spPr>
        <p:style>
          <a:lnRef idx="0"/>
          <a:fillRef idx="0"/>
          <a:effectRef idx="0"/>
          <a:fontRef idx="minor"/>
        </p:style>
        <p:txBody>
          <a:bodyPr lIns="90000" rIns="90000" tIns="45000" bIns="45000">
            <a:noAutofit/>
          </a:bodyPr>
          <a:p>
            <a:pPr algn="just">
              <a:lnSpc>
                <a:spcPct val="100000"/>
              </a:lnSpc>
              <a:spcAft>
                <a:spcPts val="1414"/>
              </a:spcAft>
            </a:pPr>
            <a:r>
              <a:rPr b="0" lang="en-US" sz="2600" spc="-1" strike="noStrike">
                <a:solidFill>
                  <a:srgbClr val="000000"/>
                </a:solidFill>
                <a:latin typeface="Times new roman"/>
                <a:ea typeface="DejaVu Sans"/>
              </a:rPr>
              <a:t>These classes may originate from the same progenitor as LGRBs or the same progenitors as LGRBs but with different environments.</a:t>
            </a:r>
            <a:endParaRPr b="0" lang="en-US" sz="2600" spc="-1" strike="noStrike">
              <a:latin typeface="Arial"/>
            </a:endParaRPr>
          </a:p>
        </p:txBody>
      </p:sp>
      <p:sp>
        <p:nvSpPr>
          <p:cNvPr id="479" name="Line 8"/>
          <p:cNvSpPr/>
          <p:nvPr/>
        </p:nvSpPr>
        <p:spPr>
          <a:xfrm>
            <a:off x="5898960" y="5219640"/>
            <a:ext cx="0" cy="753120"/>
          </a:xfrm>
          <a:prstGeom prst="line">
            <a:avLst/>
          </a:prstGeom>
          <a:ln w="57240">
            <a:solidFill>
              <a:srgbClr val="55308d"/>
            </a:solidFill>
            <a:round/>
            <a:tailEnd len="med" type="triangle" w="med"/>
          </a:ln>
        </p:spPr>
        <p:style>
          <a:lnRef idx="0"/>
          <a:fillRef idx="0"/>
          <a:effectRef idx="0"/>
          <a:fontRef idx="minor"/>
        </p:style>
      </p:sp>
      <p:sp>
        <p:nvSpPr>
          <p:cNvPr id="480" name="CustomShape 9"/>
          <p:cNvSpPr/>
          <p:nvPr/>
        </p:nvSpPr>
        <p:spPr>
          <a:xfrm>
            <a:off x="365760" y="5881680"/>
            <a:ext cx="11518560" cy="1247760"/>
          </a:xfrm>
          <a:prstGeom prst="rect">
            <a:avLst/>
          </a:prstGeom>
          <a:noFill/>
          <a:ln>
            <a:noFill/>
          </a:ln>
        </p:spPr>
        <p:style>
          <a:lnRef idx="0"/>
          <a:fillRef idx="0"/>
          <a:effectRef idx="0"/>
          <a:fontRef idx="minor"/>
        </p:style>
        <p:txBody>
          <a:bodyPr lIns="90000" rIns="90000" tIns="45000" bIns="45000">
            <a:noAutofit/>
          </a:bodyPr>
          <a:p>
            <a:pPr algn="just">
              <a:lnSpc>
                <a:spcPct val="100000"/>
              </a:lnSpc>
              <a:spcAft>
                <a:spcPts val="1414"/>
              </a:spcAft>
            </a:pPr>
            <a:r>
              <a:rPr b="0" lang="en-US" sz="2600" spc="-1" strike="noStrike">
                <a:solidFill>
                  <a:srgbClr val="000000"/>
                </a:solidFill>
                <a:latin typeface="Times new roman"/>
                <a:ea typeface="DejaVu Sans"/>
              </a:rPr>
              <a:t>These are sub-classes of LGRBs, as already stated in Soderberg et al. 2004; Arimoto et al. 2007; Chincarini et al. 2010; Yi et al. 2016; Bi et al. 2018; Liu &amp; Mao 2019; Woosley &amp; Bloom 2006; Melandri et al. 2014.</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childTnLst>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476">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476">
                                            <p:txEl>
                                              <p:pRg st="1" end="1"/>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476">
                                            <p:txEl>
                                              <p:pRg st="2" end="2"/>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476">
                                            <p:txEl>
                                              <p:pRg st="3" end="3"/>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1">
                                  <p:stCondLst>
                                    <p:cond delay="0"/>
                                  </p:stCondLst>
                                  <p:childTnLst>
                                    <p:set>
                                      <p:cBhvr>
                                        <p:cTn id="186" dur="1" fill="hold">
                                          <p:stCondLst>
                                            <p:cond delay="0"/>
                                          </p:stCondLst>
                                        </p:cTn>
                                        <p:tgtEl>
                                          <p:spTgt spid="477"/>
                                        </p:tgtEl>
                                        <p:attrNameLst>
                                          <p:attrName>style.visibility</p:attrName>
                                        </p:attrNameLst>
                                      </p:cBhvr>
                                      <p:to>
                                        <p:strVal val="visible"/>
                                      </p:to>
                                    </p:set>
                                  </p:childTnLst>
                                </p:cTn>
                              </p:par>
                              <p:par>
                                <p:cTn id="187" nodeType="withEffect" fill="hold" presetClass="entr" presetID="1">
                                  <p:stCondLst>
                                    <p:cond delay="0"/>
                                  </p:stCondLst>
                                  <p:childTnLst>
                                    <p:set>
                                      <p:cBhvr>
                                        <p:cTn id="188" dur="1" fill="hold">
                                          <p:stCondLst>
                                            <p:cond delay="0"/>
                                          </p:stCondLst>
                                        </p:cTn>
                                        <p:tgtEl>
                                          <p:spTgt spid="478"/>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479"/>
                                        </p:tgtEl>
                                        <p:attrNameLst>
                                          <p:attrName>style.visibility</p:attrName>
                                        </p:attrNameLst>
                                      </p:cBhvr>
                                      <p:to>
                                        <p:strVal val="visible"/>
                                      </p:to>
                                    </p:set>
                                  </p:childTnLst>
                                </p:cTn>
                              </p:par>
                              <p:par>
                                <p:cTn id="193" nodeType="withEffect" fill="hold" presetClass="entr" presetID="1">
                                  <p:stCondLst>
                                    <p:cond delay="0"/>
                                  </p:stCondLst>
                                  <p:childTnLst>
                                    <p:set>
                                      <p:cBhvr>
                                        <p:cTn id="194"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729000" y="146160"/>
            <a:ext cx="960084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Conclusion: Part II</a:t>
            </a:r>
            <a:endParaRPr b="0" lang="en-US" sz="4400" spc="-1" strike="noStrike">
              <a:latin typeface="Arial"/>
            </a:endParaRPr>
          </a:p>
        </p:txBody>
      </p:sp>
      <p:sp>
        <p:nvSpPr>
          <p:cNvPr id="482" name="CustomShape 2"/>
          <p:cNvSpPr/>
          <p:nvPr/>
        </p:nvSpPr>
        <p:spPr>
          <a:xfrm>
            <a:off x="11704320" y="7198560"/>
            <a:ext cx="41076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272BC713-8CD8-437B-8DFC-080BD192B162}"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83"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84" name="CustomShape 4"/>
          <p:cNvSpPr/>
          <p:nvPr/>
        </p:nvSpPr>
        <p:spPr>
          <a:xfrm>
            <a:off x="4607280" y="7207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85" name="CustomShape 5"/>
          <p:cNvSpPr/>
          <p:nvPr/>
        </p:nvSpPr>
        <p:spPr>
          <a:xfrm>
            <a:off x="365760" y="1067040"/>
            <a:ext cx="11518560" cy="64800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In both optical and X-ray data, we observe ULs clustered separately from LGRBs.</a:t>
            </a:r>
            <a:endParaRPr b="0" lang="en-US" sz="2600" spc="-1" strike="noStrike">
              <a:latin typeface="Arial"/>
            </a:endParaRPr>
          </a:p>
        </p:txBody>
      </p:sp>
      <p:sp>
        <p:nvSpPr>
          <p:cNvPr id="486" name="Line 6"/>
          <p:cNvSpPr/>
          <p:nvPr/>
        </p:nvSpPr>
        <p:spPr>
          <a:xfrm>
            <a:off x="5898960" y="1521000"/>
            <a:ext cx="0" cy="753120"/>
          </a:xfrm>
          <a:prstGeom prst="line">
            <a:avLst/>
          </a:prstGeom>
          <a:ln w="57240">
            <a:solidFill>
              <a:srgbClr val="55308d"/>
            </a:solidFill>
            <a:round/>
            <a:tailEnd len="med" type="triangle" w="med"/>
          </a:ln>
        </p:spPr>
        <p:style>
          <a:lnRef idx="0"/>
          <a:fillRef idx="0"/>
          <a:effectRef idx="0"/>
          <a:fontRef idx="minor"/>
        </p:style>
      </p:sp>
      <p:sp>
        <p:nvSpPr>
          <p:cNvPr id="487" name="CustomShape 7"/>
          <p:cNvSpPr/>
          <p:nvPr/>
        </p:nvSpPr>
        <p:spPr>
          <a:xfrm>
            <a:off x="365760" y="2183040"/>
            <a:ext cx="11518560" cy="2114640"/>
          </a:xfrm>
          <a:prstGeom prst="rect">
            <a:avLst/>
          </a:prstGeom>
          <a:noFill/>
          <a:ln>
            <a:noFill/>
          </a:ln>
        </p:spPr>
        <p:style>
          <a:lnRef idx="0"/>
          <a:fillRef idx="0"/>
          <a:effectRef idx="0"/>
          <a:fontRef idx="minor"/>
        </p:style>
        <p:txBody>
          <a:bodyPr lIns="90000" rIns="90000" tIns="45000" bIns="45000">
            <a:noAutofit/>
          </a:bodyPr>
          <a:p>
            <a:pPr algn="just">
              <a:lnSpc>
                <a:spcPct val="100000"/>
              </a:lnSpc>
              <a:spcAft>
                <a:spcPts val="1414"/>
              </a:spcAft>
            </a:pPr>
            <a:r>
              <a:rPr b="0" lang="en-US" sz="2600" spc="-1" strike="noStrike">
                <a:solidFill>
                  <a:srgbClr val="000000"/>
                </a:solidFill>
                <a:latin typeface="Times new roman"/>
                <a:ea typeface="DejaVu Sans"/>
              </a:rPr>
              <a:t>ULs might be a separate subclass of GRBs with a different progenitor that is highlighted using plateau properties. Gendre et al. (2013b), Levan et al. (2014), Piro et al. (2014), Boër et al. (2015), Perna et al. (2018), and Aloy &amp; Obergaulinger (2021) also claim that ULs might have a different progenitor than conventional LGRBs.</a:t>
            </a:r>
            <a:endParaRPr b="0" lang="en-US" sz="2600" spc="-1" strike="noStrike">
              <a:latin typeface="Arial"/>
            </a:endParaRPr>
          </a:p>
        </p:txBody>
      </p:sp>
      <p:sp>
        <p:nvSpPr>
          <p:cNvPr id="488" name="Line 8"/>
          <p:cNvSpPr/>
          <p:nvPr/>
        </p:nvSpPr>
        <p:spPr>
          <a:xfrm>
            <a:off x="5898960" y="3851640"/>
            <a:ext cx="0" cy="753120"/>
          </a:xfrm>
          <a:prstGeom prst="line">
            <a:avLst/>
          </a:prstGeom>
          <a:ln w="57240">
            <a:solidFill>
              <a:srgbClr val="55308d"/>
            </a:solidFill>
            <a:round/>
            <a:tailEnd len="med" type="triangle" w="med"/>
          </a:ln>
        </p:spPr>
        <p:style>
          <a:lnRef idx="0"/>
          <a:fillRef idx="0"/>
          <a:effectRef idx="0"/>
          <a:fontRef idx="minor"/>
        </p:style>
      </p:sp>
      <p:sp>
        <p:nvSpPr>
          <p:cNvPr id="489" name="CustomShape 9"/>
          <p:cNvSpPr/>
          <p:nvPr/>
        </p:nvSpPr>
        <p:spPr>
          <a:xfrm>
            <a:off x="365760" y="4549680"/>
            <a:ext cx="11518560" cy="934560"/>
          </a:xfrm>
          <a:prstGeom prst="rect">
            <a:avLst/>
          </a:prstGeom>
          <a:noFill/>
          <a:ln>
            <a:noFill/>
          </a:ln>
        </p:spPr>
        <p:style>
          <a:lnRef idx="0"/>
          <a:fillRef idx="0"/>
          <a:effectRef idx="0"/>
          <a:fontRef idx="minor"/>
        </p:style>
        <p:txBody>
          <a:bodyPr lIns="90000" rIns="90000" tIns="45000" bIns="45000">
            <a:noAutofit/>
          </a:bodyPr>
          <a:p>
            <a:pPr algn="just">
              <a:lnSpc>
                <a:spcPct val="100000"/>
              </a:lnSpc>
              <a:spcAft>
                <a:spcPts val="1414"/>
              </a:spcAft>
            </a:pPr>
            <a:r>
              <a:rPr b="0" lang="en-US" sz="2600" spc="-1" strike="noStrike">
                <a:solidFill>
                  <a:srgbClr val="000000"/>
                </a:solidFill>
                <a:latin typeface="Times new roman"/>
                <a:ea typeface="DejaVu Sans"/>
              </a:rPr>
              <a:t>They are thought to originate from the low metallicity blue supergiant or the collapse of stars with much larger radii than those attributed to LGRB progenitors.</a:t>
            </a:r>
            <a:endParaRPr b="0" lang="en-US" sz="2600" spc="-1" strike="noStrike">
              <a:latin typeface="Arial"/>
            </a:endParaRPr>
          </a:p>
        </p:txBody>
      </p:sp>
      <p:sp>
        <p:nvSpPr>
          <p:cNvPr id="490" name="CustomShape 10"/>
          <p:cNvSpPr/>
          <p:nvPr/>
        </p:nvSpPr>
        <p:spPr>
          <a:xfrm>
            <a:off x="365760" y="5387040"/>
            <a:ext cx="11518560" cy="189000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This leads to the point that plateau properties can distinguish between LGRBs and ULs.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These </a:t>
            </a:r>
            <a:r>
              <a:rPr b="0" lang="en-US" sz="2600" spc="-1" strike="noStrike">
                <a:solidFill>
                  <a:srgbClr val="ff0000"/>
                </a:solidFill>
                <a:latin typeface="Times new roman"/>
                <a:ea typeface="DejaVu Sans"/>
              </a:rPr>
              <a:t>microtrends</a:t>
            </a:r>
            <a:r>
              <a:rPr b="0" lang="en-US" sz="2600" spc="-1" strike="noStrike">
                <a:solidFill>
                  <a:srgbClr val="000000"/>
                </a:solidFill>
                <a:latin typeface="Times new roman"/>
                <a:ea typeface="DejaVu Sans"/>
              </a:rPr>
              <a:t> potentially reflect underlying physics that can be explored using plateau properties.</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95" dur="indefinite" restart="never" nodeType="tmRoot">
          <p:childTnLst>
            <p:seq>
              <p:cTn id="196" dur="indefinite" nodeType="mainSeq">
                <p:childTnLst>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486"/>
                                        </p:tgtEl>
                                        <p:attrNameLst>
                                          <p:attrName>style.visibility</p:attrName>
                                        </p:attrNameLst>
                                      </p:cBhvr>
                                      <p:to>
                                        <p:strVal val="visible"/>
                                      </p:to>
                                    </p:set>
                                  </p:childTnLst>
                                </p:cTn>
                              </p:par>
                              <p:par>
                                <p:cTn id="205" nodeType="withEffect" fill="hold" presetClass="entr" presetID="1">
                                  <p:stCondLst>
                                    <p:cond delay="0"/>
                                  </p:stCondLst>
                                  <p:childTnLst>
                                    <p:set>
                                      <p:cBhvr>
                                        <p:cTn id="206" dur="1" fill="hold">
                                          <p:stCondLst>
                                            <p:cond delay="0"/>
                                          </p:stCondLst>
                                        </p:cTn>
                                        <p:tgtEl>
                                          <p:spTgt spid="48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1">
                                  <p:stCondLst>
                                    <p:cond delay="0"/>
                                  </p:stCondLst>
                                  <p:childTnLst>
                                    <p:set>
                                      <p:cBhvr>
                                        <p:cTn id="210" dur="1" fill="hold">
                                          <p:stCondLst>
                                            <p:cond delay="0"/>
                                          </p:stCondLst>
                                        </p:cTn>
                                        <p:tgtEl>
                                          <p:spTgt spid="488"/>
                                        </p:tgtEl>
                                        <p:attrNameLst>
                                          <p:attrName>style.visibility</p:attrName>
                                        </p:attrNameLst>
                                      </p:cBhvr>
                                      <p:to>
                                        <p:strVal val="visible"/>
                                      </p:to>
                                    </p:set>
                                  </p:childTnLst>
                                </p:cTn>
                              </p:par>
                              <p:par>
                                <p:cTn id="211" nodeType="withEffect" fill="hold" presetClass="entr" presetID="1">
                                  <p:stCondLst>
                                    <p:cond delay="0"/>
                                  </p:stCondLst>
                                  <p:childTnLst>
                                    <p:set>
                                      <p:cBhvr>
                                        <p:cTn id="212" dur="1" fill="hold">
                                          <p:stCondLst>
                                            <p:cond delay="0"/>
                                          </p:stCondLst>
                                        </p:cTn>
                                        <p:tgtEl>
                                          <p:spTgt spid="489"/>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
                                  <p:stCondLst>
                                    <p:cond delay="0"/>
                                  </p:stCondLst>
                                  <p:childTnLst>
                                    <p:set>
                                      <p:cBhvr>
                                        <p:cTn id="216"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49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729000" y="146160"/>
            <a:ext cx="960084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Future Work</a:t>
            </a:r>
            <a:endParaRPr b="0" lang="en-US" sz="4400" spc="-1" strike="noStrike">
              <a:latin typeface="Arial"/>
            </a:endParaRPr>
          </a:p>
        </p:txBody>
      </p:sp>
      <p:sp>
        <p:nvSpPr>
          <p:cNvPr id="492" name="CustomShape 2"/>
          <p:cNvSpPr/>
          <p:nvPr/>
        </p:nvSpPr>
        <p:spPr>
          <a:xfrm>
            <a:off x="11704320" y="7198560"/>
            <a:ext cx="41076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40B26AD9-E2C6-4A5C-A79E-283CC446E3C3}"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93"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94" name="CustomShape 4"/>
          <p:cNvSpPr/>
          <p:nvPr/>
        </p:nvSpPr>
        <p:spPr>
          <a:xfrm>
            <a:off x="4607280" y="7207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95" name="CustomShape 5"/>
          <p:cNvSpPr/>
          <p:nvPr/>
        </p:nvSpPr>
        <p:spPr>
          <a:xfrm>
            <a:off x="365760" y="1427040"/>
            <a:ext cx="11518560" cy="463824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Larger dataset with a more balanced distribution of samples in each GRB category is necessary to understand GRB clustering based on plateau properties.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We expect larger and accurate samples of GRBs from future satellite and ground-based surveys.</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New data will be available with additional ML analysis to infer the </a:t>
            </a:r>
            <a:r>
              <a:rPr b="0" i="1" lang="en-US" sz="2600" spc="-1" strike="noStrike">
                <a:solidFill>
                  <a:srgbClr val="000000"/>
                </a:solidFill>
                <a:latin typeface="Times New Roman"/>
                <a:ea typeface="DejaVu Sans"/>
              </a:rPr>
              <a:t>z</a:t>
            </a:r>
            <a:r>
              <a:rPr b="0" lang="en-US" sz="2600" spc="-1" strike="noStrike">
                <a:solidFill>
                  <a:srgbClr val="000000"/>
                </a:solidFill>
                <a:latin typeface="Times New Roman"/>
                <a:ea typeface="DejaVu Sans"/>
              </a:rPr>
              <a:t> information (Dainotti et al. 2024) and to determine the plateau emission properties more precisely by implementing precise LC reconstruction methods (Dainotti et al. 2023).</a:t>
            </a:r>
            <a:endParaRPr b="0" lang="en-US" sz="2600" spc="-1" strike="noStrike">
              <a:latin typeface="Arial"/>
            </a:endParaRPr>
          </a:p>
          <a:p>
            <a:pPr marL="216000" indent="-209880" algn="just">
              <a:lnSpc>
                <a:spcPct val="100000"/>
              </a:lnSpc>
              <a:spcAft>
                <a:spcPts val="1414"/>
              </a:spcAft>
              <a:buClr>
                <a:srgbClr val="000000"/>
              </a:buClr>
              <a:buFont typeface="Noto Sans Symbols"/>
              <a:buChar char="●"/>
            </a:pPr>
            <a:r>
              <a:rPr b="0" lang="en-US" sz="2600" spc="-1" strike="noStrike">
                <a:solidFill>
                  <a:srgbClr val="000000"/>
                </a:solidFill>
                <a:latin typeface="Times New Roman"/>
                <a:ea typeface="DejaVu Sans"/>
              </a:rPr>
              <a:t>Using a different set of ML techniques with additional parameter combinations might also reveal hidden patterns in GRB classes that GMM is currently unable to discover.</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221" dur="indefinite" restart="never" nodeType="tmRoot">
          <p:childTnLst>
            <p:seq>
              <p:cTn id="222" dur="indefinite" nodeType="mainSeq">
                <p:childTnLst>
                  <p:par>
                    <p:cTn id="223" fill="hold">
                      <p:stCondLst>
                        <p:cond delay="indefinite"/>
                      </p:stCondLst>
                      <p:childTnLst>
                        <p:par>
                          <p:cTn id="224" fill="hold">
                            <p:stCondLst>
                              <p:cond delay="0"/>
                            </p:stCondLst>
                            <p:childTnLst>
                              <p:par>
                                <p:cTn id="225" nodeType="clickEffect" fill="hold" presetClass="entr" presetID="1">
                                  <p:stCondLst>
                                    <p:cond delay="0"/>
                                  </p:stCondLst>
                                  <p:childTnLst>
                                    <p:set>
                                      <p:cBhvr>
                                        <p:cTn id="226" dur="1" fill="hold">
                                          <p:stCondLst>
                                            <p:cond delay="0"/>
                                          </p:stCondLst>
                                        </p:cTn>
                                        <p:tgtEl>
                                          <p:spTgt spid="495">
                                            <p:txEl>
                                              <p:pRg st="0" end="0"/>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495">
                                            <p:txEl>
                                              <p:pRg st="1" end="1"/>
                                            </p:txEl>
                                          </p:spTgt>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495">
                                            <p:txEl>
                                              <p:pRg st="2" end="2"/>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49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100000">
              <a:srgbClr val="333333"/>
            </a:gs>
          </a:gsLst>
          <a:lin ang="5400000"/>
        </a:gradFill>
      </p:bgPr>
    </p:bg>
    <p:spTree>
      <p:nvGrpSpPr>
        <p:cNvPr id="1" name=""/>
        <p:cNvGrpSpPr/>
        <p:nvPr/>
      </p:nvGrpSpPr>
      <p:grpSpPr>
        <a:xfrm>
          <a:off x="0" y="0"/>
          <a:ext cx="0" cy="0"/>
          <a:chOff x="0" y="0"/>
          <a:chExt cx="0" cy="0"/>
        </a:xfrm>
      </p:grpSpPr>
      <p:pic>
        <p:nvPicPr>
          <p:cNvPr id="496" name="" descr=""/>
          <p:cNvPicPr/>
          <p:nvPr/>
        </p:nvPicPr>
        <p:blipFill>
          <a:blip r:embed="rId1"/>
          <a:stretch/>
        </p:blipFill>
        <p:spPr>
          <a:xfrm>
            <a:off x="0" y="0"/>
            <a:ext cx="12193200" cy="7574400"/>
          </a:xfrm>
          <a:prstGeom prst="rect">
            <a:avLst/>
          </a:prstGeom>
          <a:ln>
            <a:noFill/>
          </a:ln>
        </p:spPr>
      </p:pic>
      <p:sp>
        <p:nvSpPr>
          <p:cNvPr id="497" name="CustomShape 1"/>
          <p:cNvSpPr/>
          <p:nvPr/>
        </p:nvSpPr>
        <p:spPr>
          <a:xfrm>
            <a:off x="868320" y="62280"/>
            <a:ext cx="10687320" cy="36288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IN" sz="8000" spc="-1" strike="noStrike">
                <a:solidFill>
                  <a:srgbClr val="81d41a"/>
                </a:solidFill>
                <a:latin typeface="Manjari Bold"/>
                <a:ea typeface="DejaVu Sans"/>
              </a:rPr>
              <a:t>Thank You</a:t>
            </a:r>
            <a:endParaRPr b="0" lang="en-US" sz="8000" spc="-1" strike="noStrike">
              <a:latin typeface="Arial"/>
            </a:endParaRPr>
          </a:p>
          <a:p>
            <a:pPr algn="ctr">
              <a:lnSpc>
                <a:spcPct val="100000"/>
              </a:lnSpc>
            </a:pPr>
            <a:r>
              <a:rPr b="1" lang="zh-CN" sz="8000" spc="-1" strike="noStrike">
                <a:solidFill>
                  <a:srgbClr val="81d41a"/>
                </a:solidFill>
                <a:latin typeface="Manjari Bold"/>
                <a:ea typeface="DejaVu Sans"/>
              </a:rPr>
              <a:t>ありがとうございました</a:t>
            </a:r>
            <a:r>
              <a:rPr b="1" lang="en-IN" sz="8000" spc="-1" strike="noStrike">
                <a:solidFill>
                  <a:srgbClr val="81d41a"/>
                </a:solidFill>
                <a:latin typeface="Manjari Bold"/>
                <a:ea typeface="DejaVu Sans"/>
              </a:rPr>
              <a:t>!!</a:t>
            </a:r>
            <a:endParaRPr b="0" lang="en-US" sz="8000" spc="-1" strike="noStrike">
              <a:latin typeface="Arial"/>
            </a:endParaRPr>
          </a:p>
        </p:txBody>
      </p:sp>
      <p:sp>
        <p:nvSpPr>
          <p:cNvPr id="498" name="CustomShape 2"/>
          <p:cNvSpPr/>
          <p:nvPr/>
        </p:nvSpPr>
        <p:spPr>
          <a:xfrm>
            <a:off x="11495880" y="7178400"/>
            <a:ext cx="556560" cy="304920"/>
          </a:xfrm>
          <a:prstGeom prst="rect">
            <a:avLst/>
          </a:prstGeom>
          <a:noFill/>
          <a:ln>
            <a:noFill/>
          </a:ln>
        </p:spPr>
        <p:style>
          <a:lnRef idx="0"/>
          <a:fillRef idx="0"/>
          <a:effectRef idx="0"/>
          <a:fontRef idx="minor"/>
        </p:style>
        <p:txBody>
          <a:bodyPr lIns="90000" rIns="90000" tIns="45000" bIns="45000">
            <a:noAutofit/>
          </a:bodyPr>
          <a:p>
            <a:pPr algn="ctr">
              <a:lnSpc>
                <a:spcPct val="100000"/>
              </a:lnSpc>
            </a:pPr>
            <a:fld id="{BDF339A0-0274-404C-8992-CD8CCE5AC9D8}" type="slidenum">
              <a:rPr b="0" lang="en-US" sz="1600" spc="-1" strike="noStrike">
                <a:solidFill>
                  <a:srgbClr val="c9211e"/>
                </a:solidFill>
                <a:latin typeface="Times new roman"/>
                <a:ea typeface="DejaVu Sans"/>
              </a:rPr>
              <a:t>&lt;number&gt;</a:t>
            </a:fld>
            <a:endParaRPr b="0" lang="en-US" sz="1600" spc="-1" strike="noStrike">
              <a:latin typeface="Arial"/>
            </a:endParaRPr>
          </a:p>
        </p:txBody>
      </p:sp>
      <p:sp>
        <p:nvSpPr>
          <p:cNvPr id="499" name="CustomShape 3"/>
          <p:cNvSpPr/>
          <p:nvPr/>
        </p:nvSpPr>
        <p:spPr>
          <a:xfrm>
            <a:off x="41040" y="4239360"/>
            <a:ext cx="5694840" cy="74808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IN" sz="1800" spc="-1" strike="noStrike">
                <a:solidFill>
                  <a:srgbClr val="ffffff"/>
                </a:solidFill>
                <a:latin typeface="Manjari Bold"/>
                <a:ea typeface="DejaVu Sans"/>
              </a:rPr>
              <a:t>Shubham Bhardwaj</a:t>
            </a:r>
            <a:endParaRPr b="0" lang="en-US" sz="1800" spc="-1" strike="noStrike">
              <a:latin typeface="Arial"/>
            </a:endParaRPr>
          </a:p>
          <a:p>
            <a:pPr algn="ctr">
              <a:lnSpc>
                <a:spcPct val="100000"/>
              </a:lnSpc>
            </a:pPr>
            <a:r>
              <a:rPr b="0" lang="en-IN" sz="1800" spc="-1" strike="noStrike">
                <a:solidFill>
                  <a:srgbClr val="ffffff"/>
                </a:solidFill>
                <a:latin typeface="Manjari Bold"/>
                <a:ea typeface="DejaVu Sans"/>
              </a:rPr>
              <a:t>shubham.bhardwaj@grad.nao.ac.jp</a:t>
            </a:r>
            <a:endParaRPr b="0" lang="en-US" sz="1800" spc="-1" strike="noStrike">
              <a:latin typeface="Arial"/>
            </a:endParaRPr>
          </a:p>
        </p:txBody>
      </p:sp>
      <p:sp>
        <p:nvSpPr>
          <p:cNvPr id="500"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CustomShape 1"/>
          <p:cNvSpPr/>
          <p:nvPr/>
        </p:nvSpPr>
        <p:spPr>
          <a:xfrm>
            <a:off x="693000" y="218160"/>
            <a:ext cx="1020888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What are gamma-ray bursts (GRBs) ?</a:t>
            </a:r>
            <a:endParaRPr b="0" lang="en-US" sz="4400" spc="-1" strike="noStrike">
              <a:latin typeface="Arial"/>
            </a:endParaRPr>
          </a:p>
        </p:txBody>
      </p:sp>
      <p:sp>
        <p:nvSpPr>
          <p:cNvPr id="363" name="CustomShape 2"/>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A95C86C3-8C81-4162-BAEB-CEAA5C0630E9}" type="slidenum">
              <a:rPr b="0" lang="en-US" sz="1800" spc="-1" strike="noStrike">
                <a:solidFill>
                  <a:srgbClr val="c9211e"/>
                </a:solidFill>
                <a:latin typeface="Times new roman"/>
                <a:ea typeface="Times new roman"/>
              </a:rPr>
              <a:t>1</a:t>
            </a:fld>
            <a:endParaRPr b="0" lang="en-US" sz="1800" spc="-1" strike="noStrike">
              <a:latin typeface="Arial"/>
            </a:endParaRPr>
          </a:p>
        </p:txBody>
      </p:sp>
      <p:sp>
        <p:nvSpPr>
          <p:cNvPr id="364" name="CustomShape 3"/>
          <p:cNvSpPr/>
          <p:nvPr/>
        </p:nvSpPr>
        <p:spPr>
          <a:xfrm>
            <a:off x="648000" y="1071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365"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366" name="CustomShape 5"/>
          <p:cNvSpPr/>
          <p:nvPr/>
        </p:nvSpPr>
        <p:spPr>
          <a:xfrm>
            <a:off x="721800" y="1436760"/>
            <a:ext cx="10666080" cy="102636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Times new roman"/>
              </a:rPr>
              <a:t>Most violent and powerful explosions in the universe.</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Times new roman"/>
              </a:rPr>
              <a:t>Highly luminous and observed up to a redshift, </a:t>
            </a:r>
            <a:r>
              <a:rPr b="0" i="1" lang="en-US" sz="2600" spc="-1" strike="noStrike">
                <a:solidFill>
                  <a:srgbClr val="000000"/>
                </a:solidFill>
                <a:latin typeface="Times new roman"/>
                <a:ea typeface="Times new roman"/>
              </a:rPr>
              <a:t>z</a:t>
            </a:r>
            <a:r>
              <a:rPr b="0" lang="en-US" sz="2600" spc="-1" strike="noStrike">
                <a:solidFill>
                  <a:srgbClr val="000000"/>
                </a:solidFill>
                <a:latin typeface="Times new roman"/>
                <a:ea typeface="Times new roman"/>
              </a:rPr>
              <a:t> = 9.4.</a:t>
            </a:r>
            <a:endParaRPr b="0" lang="en-US" sz="2600" spc="-1" strike="noStrike">
              <a:latin typeface="Arial"/>
            </a:endParaRPr>
          </a:p>
        </p:txBody>
      </p:sp>
      <p:pic>
        <p:nvPicPr>
          <p:cNvPr id="367" name="Google Shape;88;p3_1" descr=""/>
          <p:cNvPicPr/>
          <p:nvPr/>
        </p:nvPicPr>
        <p:blipFill>
          <a:blip r:embed="rId1"/>
          <a:stretch/>
        </p:blipFill>
        <p:spPr>
          <a:xfrm>
            <a:off x="3713040" y="2880000"/>
            <a:ext cx="7734600" cy="3863160"/>
          </a:xfrm>
          <a:prstGeom prst="rect">
            <a:avLst/>
          </a:prstGeom>
          <a:ln>
            <a:noFill/>
          </a:ln>
        </p:spPr>
      </p:pic>
      <p:sp>
        <p:nvSpPr>
          <p:cNvPr id="368" name="CustomShape 6"/>
          <p:cNvSpPr/>
          <p:nvPr/>
        </p:nvSpPr>
        <p:spPr>
          <a:xfrm>
            <a:off x="8847360" y="6685200"/>
            <a:ext cx="294876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800" spc="-1" strike="noStrike">
                <a:solidFill>
                  <a:srgbClr val="000000"/>
                </a:solidFill>
                <a:latin typeface="Times new roman"/>
                <a:ea typeface="Times new roman"/>
              </a:rPr>
              <a:t>Credit: O’Connor et al. 2023</a:t>
            </a:r>
            <a:endParaRPr b="0" lang="en-US" sz="1800" spc="-1" strike="noStrike">
              <a:latin typeface="Arial"/>
            </a:endParaRPr>
          </a:p>
        </p:txBody>
      </p:sp>
      <p:sp>
        <p:nvSpPr>
          <p:cNvPr id="369" name="CustomShape 7"/>
          <p:cNvSpPr/>
          <p:nvPr/>
        </p:nvSpPr>
        <p:spPr>
          <a:xfrm>
            <a:off x="721800" y="2310120"/>
            <a:ext cx="10666080" cy="104004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Times new roman"/>
              </a:rPr>
              <a:t>Emit in a wide range of electromagnetic wavelengths (from gamma-rays to radio).</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ustomShape 1"/>
          <p:cNvSpPr/>
          <p:nvPr/>
        </p:nvSpPr>
        <p:spPr>
          <a:xfrm>
            <a:off x="729000" y="146160"/>
            <a:ext cx="712872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Classification of GRBs</a:t>
            </a:r>
            <a:endParaRPr b="0" lang="en-US" sz="4400" spc="-1" strike="noStrike">
              <a:latin typeface="Arial"/>
            </a:endParaRPr>
          </a:p>
        </p:txBody>
      </p:sp>
      <p:sp>
        <p:nvSpPr>
          <p:cNvPr id="371" name="CustomShape 2"/>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8F6821F3-E94A-4133-91ED-170E561C1872}" type="slidenum">
              <a:rPr b="0" lang="en-US" sz="1800" spc="-1" strike="noStrike">
                <a:solidFill>
                  <a:srgbClr val="c9211e"/>
                </a:solidFill>
                <a:latin typeface="Times new roman"/>
                <a:ea typeface="Times new roman"/>
              </a:rPr>
              <a:t>1</a:t>
            </a:fld>
            <a:endParaRPr b="0" lang="en-US" sz="1800" spc="-1" strike="noStrike">
              <a:latin typeface="Arial"/>
            </a:endParaRPr>
          </a:p>
        </p:txBody>
      </p:sp>
      <p:sp>
        <p:nvSpPr>
          <p:cNvPr id="372"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373"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pic>
        <p:nvPicPr>
          <p:cNvPr id="374" name="Google Shape;100;p4_1" descr=""/>
          <p:cNvPicPr/>
          <p:nvPr/>
        </p:nvPicPr>
        <p:blipFill>
          <a:blip r:embed="rId1"/>
          <a:stretch/>
        </p:blipFill>
        <p:spPr>
          <a:xfrm>
            <a:off x="2640960" y="1872360"/>
            <a:ext cx="6935400" cy="3488760"/>
          </a:xfrm>
          <a:prstGeom prst="rect">
            <a:avLst/>
          </a:prstGeom>
          <a:ln>
            <a:noFill/>
          </a:ln>
        </p:spPr>
      </p:pic>
      <p:sp>
        <p:nvSpPr>
          <p:cNvPr id="375" name="CustomShape 5"/>
          <p:cNvSpPr/>
          <p:nvPr/>
        </p:nvSpPr>
        <p:spPr>
          <a:xfrm>
            <a:off x="4463640" y="1429560"/>
            <a:ext cx="3493080" cy="495720"/>
          </a:xfrm>
          <a:prstGeom prst="rect">
            <a:avLst/>
          </a:prstGeom>
          <a:solidFill>
            <a:srgbClr val="ffff00"/>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tabLst>
                <a:tab algn="l" pos="0"/>
              </a:tabLst>
            </a:pPr>
            <a:r>
              <a:rPr b="1" lang="en-US" sz="2600" spc="-1" strike="noStrike">
                <a:solidFill>
                  <a:srgbClr val="c9211e"/>
                </a:solidFill>
                <a:latin typeface="Times new roman"/>
                <a:ea typeface="Times new roman"/>
              </a:rPr>
              <a:t>Short vs Long GRBs</a:t>
            </a:r>
            <a:endParaRPr b="0" lang="en-US" sz="2600" spc="-1" strike="noStrike">
              <a:latin typeface="Arial"/>
            </a:endParaRPr>
          </a:p>
        </p:txBody>
      </p:sp>
      <p:sp>
        <p:nvSpPr>
          <p:cNvPr id="376" name="CustomShape 6"/>
          <p:cNvSpPr/>
          <p:nvPr/>
        </p:nvSpPr>
        <p:spPr>
          <a:xfrm rot="10800000">
            <a:off x="6608160" y="2038320"/>
            <a:ext cx="360" cy="2718720"/>
          </a:xfrm>
          <a:custGeom>
            <a:avLst/>
            <a:gdLst/>
            <a:ahLst/>
            <a:rect l="l" t="t" r="r" b="b"/>
            <a:pathLst>
              <a:path w="21600" h="21600">
                <a:moveTo>
                  <a:pt x="0" y="0"/>
                </a:moveTo>
                <a:lnTo>
                  <a:pt x="21600" y="21600"/>
                </a:lnTo>
              </a:path>
            </a:pathLst>
          </a:custGeom>
          <a:noFill/>
          <a:ln w="38160">
            <a:solidFill>
              <a:srgbClr val="2a6099"/>
            </a:solidFill>
            <a:prstDash val="dashDot"/>
            <a:round/>
          </a:ln>
        </p:spPr>
        <p:style>
          <a:lnRef idx="0"/>
          <a:fillRef idx="0"/>
          <a:effectRef idx="0"/>
          <a:fontRef idx="minor"/>
        </p:style>
      </p:sp>
      <p:sp>
        <p:nvSpPr>
          <p:cNvPr id="377" name="CustomShape 7"/>
          <p:cNvSpPr/>
          <p:nvPr/>
        </p:nvSpPr>
        <p:spPr>
          <a:xfrm>
            <a:off x="3638160" y="2620440"/>
            <a:ext cx="2005560" cy="495720"/>
          </a:xfrm>
          <a:prstGeom prst="rect">
            <a:avLst/>
          </a:prstGeom>
          <a:no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tabLst>
                <a:tab algn="l" pos="0"/>
              </a:tabLst>
            </a:pPr>
            <a:r>
              <a:rPr b="1" lang="en-US" sz="2600" spc="-1" strike="noStrike">
                <a:solidFill>
                  <a:srgbClr val="2a6099"/>
                </a:solidFill>
                <a:latin typeface="Times new roman"/>
                <a:ea typeface="Times new roman"/>
              </a:rPr>
              <a:t>Short (hard)</a:t>
            </a:r>
            <a:endParaRPr b="0" lang="en-US" sz="2600" spc="-1" strike="noStrike">
              <a:latin typeface="Arial"/>
            </a:endParaRPr>
          </a:p>
        </p:txBody>
      </p:sp>
      <p:sp>
        <p:nvSpPr>
          <p:cNvPr id="378" name="CustomShape 8"/>
          <p:cNvSpPr/>
          <p:nvPr/>
        </p:nvSpPr>
        <p:spPr>
          <a:xfrm>
            <a:off x="7207200" y="2302920"/>
            <a:ext cx="1909080" cy="495720"/>
          </a:xfrm>
          <a:prstGeom prst="rect">
            <a:avLst/>
          </a:prstGeom>
          <a:no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tabLst>
                <a:tab algn="l" pos="0"/>
              </a:tabLst>
            </a:pPr>
            <a:r>
              <a:rPr b="1" lang="en-US" sz="2600" spc="-1" strike="noStrike">
                <a:solidFill>
                  <a:srgbClr val="650953"/>
                </a:solidFill>
                <a:latin typeface="Times new roman"/>
                <a:ea typeface="Times new roman"/>
              </a:rPr>
              <a:t>Long (soft)</a:t>
            </a:r>
            <a:endParaRPr b="0" lang="en-US" sz="2600" spc="-1" strike="noStrike">
              <a:latin typeface="Arial"/>
            </a:endParaRPr>
          </a:p>
        </p:txBody>
      </p:sp>
      <p:sp>
        <p:nvSpPr>
          <p:cNvPr id="379" name="CustomShape 9"/>
          <p:cNvSpPr/>
          <p:nvPr/>
        </p:nvSpPr>
        <p:spPr>
          <a:xfrm flipH="1">
            <a:off x="2381400" y="1692360"/>
            <a:ext cx="2075040" cy="62640"/>
          </a:xfrm>
          <a:custGeom>
            <a:avLst/>
            <a:gdLst/>
            <a:ahLst/>
            <a:rect l="l" t="t" r="r" b="b"/>
            <a:pathLst>
              <a:path w="21600" h="21600">
                <a:moveTo>
                  <a:pt x="0" y="0"/>
                </a:moveTo>
                <a:lnTo>
                  <a:pt x="21600" y="21600"/>
                </a:lnTo>
              </a:path>
            </a:pathLst>
          </a:custGeom>
          <a:noFill/>
          <a:ln w="152280">
            <a:solidFill>
              <a:srgbClr val="2a6099"/>
            </a:solidFill>
            <a:round/>
            <a:tailEnd len="med" type="triangle" w="med"/>
          </a:ln>
        </p:spPr>
        <p:style>
          <a:lnRef idx="0"/>
          <a:fillRef idx="0"/>
          <a:effectRef idx="0"/>
          <a:fontRef idx="minor"/>
        </p:style>
      </p:sp>
      <p:sp>
        <p:nvSpPr>
          <p:cNvPr id="380" name="CustomShape 10"/>
          <p:cNvSpPr/>
          <p:nvPr/>
        </p:nvSpPr>
        <p:spPr>
          <a:xfrm>
            <a:off x="7962840" y="1700280"/>
            <a:ext cx="1909080" cy="67320"/>
          </a:xfrm>
          <a:custGeom>
            <a:avLst/>
            <a:gdLst/>
            <a:ahLst/>
            <a:rect l="l" t="t" r="r" b="b"/>
            <a:pathLst>
              <a:path w="21600" h="21600">
                <a:moveTo>
                  <a:pt x="0" y="0"/>
                </a:moveTo>
                <a:lnTo>
                  <a:pt x="21600" y="21600"/>
                </a:lnTo>
              </a:path>
            </a:pathLst>
          </a:custGeom>
          <a:noFill/>
          <a:ln w="152280">
            <a:solidFill>
              <a:srgbClr val="650953"/>
            </a:solidFill>
            <a:round/>
            <a:tailEnd len="med" type="triangle" w="med"/>
          </a:ln>
        </p:spPr>
        <p:style>
          <a:lnRef idx="0"/>
          <a:fillRef idx="0"/>
          <a:effectRef idx="0"/>
          <a:fontRef idx="minor"/>
        </p:style>
      </p:sp>
      <p:sp>
        <p:nvSpPr>
          <p:cNvPr id="381" name="CustomShape 11"/>
          <p:cNvSpPr/>
          <p:nvPr/>
        </p:nvSpPr>
        <p:spPr>
          <a:xfrm>
            <a:off x="4206240" y="3122280"/>
            <a:ext cx="711000" cy="925200"/>
          </a:xfrm>
          <a:custGeom>
            <a:avLst/>
            <a:gdLst/>
            <a:ahLst/>
            <a:rect l="l" t="t" r="r" b="b"/>
            <a:pathLst>
              <a:path w="21600" h="21600">
                <a:moveTo>
                  <a:pt x="0" y="0"/>
                </a:moveTo>
                <a:lnTo>
                  <a:pt x="21600" y="21600"/>
                </a:lnTo>
              </a:path>
            </a:pathLst>
          </a:custGeom>
          <a:noFill/>
          <a:ln w="57240">
            <a:solidFill>
              <a:srgbClr val="2a6099"/>
            </a:solidFill>
            <a:round/>
            <a:tailEnd len="med" type="triangle" w="med"/>
          </a:ln>
        </p:spPr>
        <p:style>
          <a:lnRef idx="0"/>
          <a:fillRef idx="0"/>
          <a:effectRef idx="0"/>
          <a:fontRef idx="minor"/>
        </p:style>
      </p:sp>
      <p:sp>
        <p:nvSpPr>
          <p:cNvPr id="382" name="CustomShape 12"/>
          <p:cNvSpPr/>
          <p:nvPr/>
        </p:nvSpPr>
        <p:spPr>
          <a:xfrm flipH="1">
            <a:off x="8117640" y="2804760"/>
            <a:ext cx="470520" cy="939960"/>
          </a:xfrm>
          <a:custGeom>
            <a:avLst/>
            <a:gdLst/>
            <a:ahLst/>
            <a:rect l="l" t="t" r="r" b="b"/>
            <a:pathLst>
              <a:path w="21600" h="21600">
                <a:moveTo>
                  <a:pt x="0" y="0"/>
                </a:moveTo>
                <a:lnTo>
                  <a:pt x="21600" y="21600"/>
                </a:lnTo>
              </a:path>
            </a:pathLst>
          </a:custGeom>
          <a:noFill/>
          <a:ln w="57240">
            <a:solidFill>
              <a:srgbClr val="650953"/>
            </a:solidFill>
            <a:round/>
            <a:tailEnd len="med" type="triangle" w="med"/>
          </a:ln>
        </p:spPr>
        <p:style>
          <a:lnRef idx="0"/>
          <a:fillRef idx="0"/>
          <a:effectRef idx="0"/>
          <a:fontRef idx="minor"/>
        </p:style>
      </p:sp>
      <p:sp>
        <p:nvSpPr>
          <p:cNvPr id="383" name="CustomShape 13"/>
          <p:cNvSpPr/>
          <p:nvPr/>
        </p:nvSpPr>
        <p:spPr>
          <a:xfrm>
            <a:off x="9924480" y="1346400"/>
            <a:ext cx="2139480" cy="253584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0" lang="en-US" sz="2600" spc="-1" strike="noStrike">
                <a:solidFill>
                  <a:srgbClr val="000000"/>
                </a:solidFill>
                <a:latin typeface="Times new roman"/>
                <a:ea typeface="Times new roman"/>
              </a:rPr>
              <a:t>Core collapse of massive stars (M &gt; 30 M</a:t>
            </a:r>
            <a:r>
              <a:rPr b="0" lang="en-US" sz="2600" spc="-1" strike="noStrike" baseline="-25000">
                <a:solidFill>
                  <a:srgbClr val="000000"/>
                </a:solidFill>
                <a:latin typeface="Times new roman"/>
                <a:ea typeface="Times new roman"/>
              </a:rPr>
              <a:t>sun</a:t>
            </a:r>
            <a:r>
              <a:rPr b="0" lang="en-US" sz="2600" spc="-1" strike="noStrike">
                <a:solidFill>
                  <a:srgbClr val="000000"/>
                </a:solidFill>
                <a:latin typeface="Times new roman"/>
                <a:ea typeface="Times new roman"/>
              </a:rPr>
              <a:t>)</a:t>
            </a:r>
            <a:endParaRPr b="0" lang="en-US" sz="2600" spc="-1" strike="noStrike">
              <a:latin typeface="Arial"/>
            </a:endParaRPr>
          </a:p>
        </p:txBody>
      </p:sp>
      <p:sp>
        <p:nvSpPr>
          <p:cNvPr id="384" name="CustomShape 14"/>
          <p:cNvSpPr/>
          <p:nvPr/>
        </p:nvSpPr>
        <p:spPr>
          <a:xfrm>
            <a:off x="274320" y="1467360"/>
            <a:ext cx="2214360" cy="20116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0" lang="en-US" sz="2600" spc="-1" strike="noStrike">
                <a:solidFill>
                  <a:srgbClr val="000000"/>
                </a:solidFill>
                <a:latin typeface="Times new roman"/>
                <a:ea typeface="Times new roman"/>
              </a:rPr>
              <a:t>Compact object mergers (NS-NS, NS-BH)</a:t>
            </a:r>
            <a:endParaRPr b="0" lang="en-US" sz="2600" spc="-1" strike="noStrike">
              <a:latin typeface="Arial"/>
            </a:endParaRPr>
          </a:p>
        </p:txBody>
      </p:sp>
      <p:sp>
        <p:nvSpPr>
          <p:cNvPr id="385" name="CustomShape 15"/>
          <p:cNvSpPr/>
          <p:nvPr/>
        </p:nvSpPr>
        <p:spPr>
          <a:xfrm>
            <a:off x="5751720" y="5058000"/>
            <a:ext cx="174960" cy="275760"/>
          </a:xfrm>
          <a:prstGeom prst="rect">
            <a:avLst/>
          </a:prstGeom>
          <a:solidFill>
            <a:srgbClr val="ffffff"/>
          </a:solidFill>
          <a:ln>
            <a:noFill/>
          </a:ln>
        </p:spPr>
        <p:style>
          <a:lnRef idx="0"/>
          <a:fillRef idx="0"/>
          <a:effectRef idx="0"/>
          <a:fontRef idx="minor"/>
        </p:style>
      </p:sp>
      <p:sp>
        <p:nvSpPr>
          <p:cNvPr id="386" name="CustomShape 16"/>
          <p:cNvSpPr/>
          <p:nvPr/>
        </p:nvSpPr>
        <p:spPr>
          <a:xfrm>
            <a:off x="1398960" y="5296320"/>
            <a:ext cx="9686520" cy="52884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0" lang="en-US" sz="2600" spc="-1" strike="noStrike">
                <a:solidFill>
                  <a:srgbClr val="000000"/>
                </a:solidFill>
                <a:latin typeface="Times new roman"/>
                <a:ea typeface="Times new roman"/>
              </a:rPr>
              <a:t>Short GRBs (SGRBs) → T</a:t>
            </a:r>
            <a:r>
              <a:rPr b="0" lang="en-US" sz="2600" spc="-1" strike="noStrike" baseline="-25000">
                <a:solidFill>
                  <a:srgbClr val="000000"/>
                </a:solidFill>
                <a:latin typeface="Times new roman"/>
                <a:ea typeface="Times new roman"/>
              </a:rPr>
              <a:t>90</a:t>
            </a:r>
            <a:r>
              <a:rPr b="0" lang="en-US" sz="2600" spc="-1" strike="noStrike">
                <a:solidFill>
                  <a:srgbClr val="000000"/>
                </a:solidFill>
                <a:latin typeface="Times new roman"/>
                <a:ea typeface="Times new roman"/>
              </a:rPr>
              <a:t> &lt; 2s</a:t>
            </a:r>
            <a:r>
              <a:rPr b="0" lang="en-US" sz="2600" spc="-1" strike="noStrike">
                <a:solidFill>
                  <a:srgbClr val="000000"/>
                </a:solidFill>
                <a:latin typeface="Times new roman"/>
                <a:ea typeface="Times new roman"/>
              </a:rPr>
              <a:t>	</a:t>
            </a:r>
            <a:r>
              <a:rPr b="0" lang="en-US" sz="2600" spc="-1" strike="noStrike">
                <a:solidFill>
                  <a:srgbClr val="000000"/>
                </a:solidFill>
                <a:latin typeface="Times new roman"/>
                <a:ea typeface="Times new roman"/>
              </a:rPr>
              <a:t>	</a:t>
            </a:r>
            <a:r>
              <a:rPr b="0" lang="en-US" sz="2600" spc="-1" strike="noStrike">
                <a:solidFill>
                  <a:srgbClr val="000000"/>
                </a:solidFill>
                <a:latin typeface="Times new roman"/>
                <a:ea typeface="Times new roman"/>
              </a:rPr>
              <a:t>Long GRBs (LGRBs) → T</a:t>
            </a:r>
            <a:r>
              <a:rPr b="0" lang="en-US" sz="2600" spc="-1" strike="noStrike" baseline="-25000">
                <a:solidFill>
                  <a:srgbClr val="000000"/>
                </a:solidFill>
                <a:latin typeface="Times new roman"/>
                <a:ea typeface="Times new roman"/>
              </a:rPr>
              <a:t>90</a:t>
            </a:r>
            <a:r>
              <a:rPr b="0" lang="en-US" sz="2600" spc="-1" strike="noStrike">
                <a:solidFill>
                  <a:srgbClr val="000000"/>
                </a:solidFill>
                <a:latin typeface="Times new roman"/>
                <a:ea typeface="Times new roman"/>
              </a:rPr>
              <a:t> &gt; 2s</a:t>
            </a:r>
            <a:endParaRPr b="0" lang="en-US" sz="2600" spc="-1" strike="noStrike">
              <a:latin typeface="Arial"/>
            </a:endParaRPr>
          </a:p>
        </p:txBody>
      </p:sp>
      <p:sp>
        <p:nvSpPr>
          <p:cNvPr id="387" name="CustomShape 17"/>
          <p:cNvSpPr/>
          <p:nvPr/>
        </p:nvSpPr>
        <p:spPr>
          <a:xfrm>
            <a:off x="296640" y="5912640"/>
            <a:ext cx="11407320" cy="875160"/>
          </a:xfrm>
          <a:prstGeom prst="rect">
            <a:avLst/>
          </a:prstGeom>
          <a:noFill/>
          <a:ln>
            <a:noFill/>
          </a:ln>
        </p:spPr>
        <p:style>
          <a:lnRef idx="0"/>
          <a:fillRef idx="0"/>
          <a:effectRef idx="0"/>
          <a:fontRef idx="minor"/>
        </p:style>
        <p:txBody>
          <a:bodyPr lIns="0" rIns="0" tIns="0" bIns="0">
            <a:noAutofit/>
          </a:bodyPr>
          <a:p>
            <a:pPr algn="just">
              <a:lnSpc>
                <a:spcPct val="100000"/>
              </a:lnSpc>
              <a:tabLst>
                <a:tab algn="l" pos="0"/>
              </a:tabLst>
            </a:pPr>
            <a:r>
              <a:rPr b="0" lang="en-US" sz="2600" spc="-1" strike="noStrike">
                <a:solidFill>
                  <a:srgbClr val="000000"/>
                </a:solidFill>
                <a:latin typeface="Times New Roman"/>
                <a:ea typeface="Times New Roman"/>
              </a:rPr>
              <a:t>T</a:t>
            </a:r>
            <a:r>
              <a:rPr b="0" lang="en-US" sz="2600" spc="-1" strike="noStrike" baseline="-25000">
                <a:solidFill>
                  <a:srgbClr val="000000"/>
                </a:solidFill>
                <a:latin typeface="Times New Roman"/>
                <a:ea typeface="Times New Roman"/>
              </a:rPr>
              <a:t>90 </a:t>
            </a:r>
            <a:r>
              <a:rPr b="0" lang="en-US" sz="2600" spc="-1" strike="noStrike">
                <a:solidFill>
                  <a:srgbClr val="000000"/>
                </a:solidFill>
                <a:latin typeface="Times New Roman"/>
                <a:ea typeface="Times New Roman"/>
              </a:rPr>
              <a:t>is the prompt emission duration, namely the time in which 90% of the counts are detected from 5% to 95% of the total emission.</a:t>
            </a:r>
            <a:endParaRPr b="0" lang="en-US" sz="2600" spc="-1" strike="noStrike">
              <a:latin typeface="Arial"/>
            </a:endParaRPr>
          </a:p>
        </p:txBody>
      </p:sp>
      <p:pic>
        <p:nvPicPr>
          <p:cNvPr id="388" name="Google Shape;114;p4_1" descr=""/>
          <p:cNvPicPr/>
          <p:nvPr/>
        </p:nvPicPr>
        <p:blipFill>
          <a:blip r:embed="rId2"/>
          <a:srcRect l="65890" t="8304" r="2553" b="48962"/>
          <a:stretch/>
        </p:blipFill>
        <p:spPr>
          <a:xfrm>
            <a:off x="9803520" y="3309840"/>
            <a:ext cx="2274120" cy="1909440"/>
          </a:xfrm>
          <a:prstGeom prst="rect">
            <a:avLst/>
          </a:prstGeom>
          <a:ln>
            <a:noFill/>
          </a:ln>
        </p:spPr>
      </p:pic>
      <p:pic>
        <p:nvPicPr>
          <p:cNvPr id="389" name="Google Shape;115;p4_1" descr=""/>
          <p:cNvPicPr/>
          <p:nvPr/>
        </p:nvPicPr>
        <p:blipFill>
          <a:blip r:embed="rId3"/>
          <a:srcRect l="72636" t="50933" r="2553" b="5001"/>
          <a:stretch/>
        </p:blipFill>
        <p:spPr>
          <a:xfrm>
            <a:off x="274320" y="3321360"/>
            <a:ext cx="2005560" cy="201024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3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3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380"/>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3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3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374"/>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376"/>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377"/>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378"/>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381"/>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382"/>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3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3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CustomShape 1"/>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992C5F67-C3C6-4A0F-B01E-A5D06BAD44AE}" type="slidenum">
              <a:rPr b="0" lang="en-US" sz="1800" spc="-1" strike="noStrike">
                <a:solidFill>
                  <a:srgbClr val="c9211e"/>
                </a:solidFill>
                <a:latin typeface="Times new roman"/>
                <a:ea typeface="Times new roman"/>
              </a:rPr>
              <a:t>1</a:t>
            </a:fld>
            <a:endParaRPr b="0" lang="en-US" sz="1800" spc="-1" strike="noStrike">
              <a:latin typeface="Arial"/>
            </a:endParaRPr>
          </a:p>
        </p:txBody>
      </p:sp>
      <p:sp>
        <p:nvSpPr>
          <p:cNvPr id="391" name="CustomShape 2"/>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392" name="CustomShape 3"/>
          <p:cNvSpPr/>
          <p:nvPr/>
        </p:nvSpPr>
        <p:spPr>
          <a:xfrm>
            <a:off x="1152720" y="866160"/>
            <a:ext cx="10917000" cy="490896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15000" spc="-1" strike="noStrike">
                <a:solidFill>
                  <a:srgbClr val="2a6099"/>
                </a:solidFill>
                <a:latin typeface="Manjari"/>
                <a:ea typeface="Manjari"/>
              </a:rPr>
              <a:t>More Classes!!</a:t>
            </a:r>
            <a:endParaRPr b="0" lang="en-US" sz="15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93" name="Table 1"/>
          <p:cNvGraphicFramePr/>
          <p:nvPr/>
        </p:nvGraphicFramePr>
        <p:xfrm>
          <a:off x="642960" y="91440"/>
          <a:ext cx="7318800" cy="6709320"/>
        </p:xfrm>
        <a:graphic>
          <a:graphicData uri="http://schemas.openxmlformats.org/drawingml/2006/table">
            <a:tbl>
              <a:tblPr/>
              <a:tblGrid>
                <a:gridCol w="2437200"/>
                <a:gridCol w="2437200"/>
                <a:gridCol w="2444760"/>
              </a:tblGrid>
              <a:tr h="819720">
                <a:tc>
                  <a:txBody>
                    <a:bodyPr lIns="90000" rIns="90000">
                      <a:noAutofit/>
                    </a:bodyPr>
                    <a:p>
                      <a:pPr algn="ctr">
                        <a:lnSpc>
                          <a:spcPct val="100000"/>
                        </a:lnSpc>
                      </a:pPr>
                      <a:r>
                        <a:rPr b="1" lang="en-US" sz="1800" spc="-1" strike="noStrike">
                          <a:latin typeface="Arial"/>
                        </a:rPr>
                        <a:t>Class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0000"/>
                        </a:lnSpc>
                      </a:pPr>
                      <a:r>
                        <a:rPr b="1" lang="en-US" sz="1800" spc="-1" strike="noStrike">
                          <a:latin typeface="Arial"/>
                        </a:rPr>
                        <a:t>Duration of prompt emission</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0000"/>
                        </a:lnSpc>
                      </a:pPr>
                      <a:r>
                        <a:rPr b="1" lang="en-US" sz="1800" spc="-1" strike="noStrike">
                          <a:latin typeface="Arial"/>
                        </a:rPr>
                        <a:t>X-ray fluence/</a:t>
                      </a:r>
                      <a:r>
                        <a:rPr b="1" lang="en-US" sz="1800" spc="-1" strike="noStrike">
                          <a:latin typeface="Arial"/>
                          <a:ea typeface="Arial"/>
                        </a:rPr>
                        <a:t>ᵞ-ray fluence</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589680">
                <a:tc>
                  <a:txBody>
                    <a:bodyPr lIns="90000" rIns="90000">
                      <a:noAutofit/>
                    </a:bodyPr>
                    <a:p>
                      <a:pPr algn="ctr">
                        <a:lnSpc>
                          <a:spcPct val="100000"/>
                        </a:lnSpc>
                      </a:pPr>
                      <a:r>
                        <a:rPr b="0" lang="en-US" sz="1800" spc="-1" strike="noStrike">
                          <a:latin typeface="Arial"/>
                        </a:rPr>
                        <a:t>LGRB</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&gt; 2s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589680">
                <a:tc>
                  <a:txBody>
                    <a:bodyPr lIns="90000" rIns="90000">
                      <a:noAutofit/>
                    </a:bodyPr>
                    <a:p>
                      <a:pPr algn="ctr">
                        <a:lnSpc>
                          <a:spcPct val="100000"/>
                        </a:lnSpc>
                      </a:pPr>
                      <a:r>
                        <a:rPr b="0" lang="en-US" sz="1800" spc="-1" strike="noStrike">
                          <a:latin typeface="Arial"/>
                        </a:rPr>
                        <a:t>SGRB</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2s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589680">
                <a:tc>
                  <a:txBody>
                    <a:bodyPr lIns="90000" rIns="90000">
                      <a:noAutofit/>
                    </a:bodyPr>
                    <a:p>
                      <a:pPr algn="ctr">
                        <a:lnSpc>
                          <a:spcPct val="100000"/>
                        </a:lnSpc>
                      </a:pPr>
                      <a:r>
                        <a:rPr b="0" lang="en-US" sz="1800" spc="-1" strike="noStrike">
                          <a:latin typeface="Arial"/>
                        </a:rPr>
                        <a:t>UL</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&gt; 1000s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589680">
                <a:tc>
                  <a:txBody>
                    <a:bodyPr lIns="90000" rIns="90000">
                      <a:noAutofit/>
                    </a:bodyPr>
                    <a:p>
                      <a:pPr algn="ctr">
                        <a:lnSpc>
                          <a:spcPct val="100000"/>
                        </a:lnSpc>
                      </a:pPr>
                      <a:r>
                        <a:rPr b="0" lang="en-US" sz="1800" spc="-1" strike="noStrike">
                          <a:latin typeface="Arial"/>
                        </a:rPr>
                        <a:t>VL</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&gt; 500s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589680">
                <a:tc>
                  <a:txBody>
                    <a:bodyPr lIns="90000" rIns="90000">
                      <a:noAutofit/>
                    </a:bodyPr>
                    <a:p>
                      <a:pPr algn="ctr">
                        <a:lnSpc>
                          <a:spcPct val="100000"/>
                        </a:lnSpc>
                      </a:pPr>
                      <a:r>
                        <a:rPr b="0" lang="en-US" sz="1800" spc="-1" strike="noStrike">
                          <a:latin typeface="Arial"/>
                        </a:rPr>
                        <a:t>GRB-SNe</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&gt; 2s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589680">
                <a:tc>
                  <a:txBody>
                    <a:bodyPr lIns="90000" rIns="90000">
                      <a:noAutofit/>
                    </a:bodyPr>
                    <a:p>
                      <a:pPr algn="ctr">
                        <a:lnSpc>
                          <a:spcPct val="100000"/>
                        </a:lnSpc>
                      </a:pPr>
                      <a:r>
                        <a:rPr b="0" lang="en-US" sz="1800" spc="-1" strike="noStrike">
                          <a:latin typeface="Arial"/>
                        </a:rPr>
                        <a:t>GRB-KNe</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2s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589680">
                <a:tc>
                  <a:txBody>
                    <a:bodyPr lIns="90000" rIns="90000">
                      <a:noAutofit/>
                    </a:bodyPr>
                    <a:p>
                      <a:pPr algn="ctr">
                        <a:lnSpc>
                          <a:spcPct val="100000"/>
                        </a:lnSpc>
                      </a:pPr>
                      <a:r>
                        <a:rPr b="0" lang="en-US" sz="1800" spc="-1" strike="noStrike">
                          <a:latin typeface="Arial"/>
                        </a:rPr>
                        <a:t>IS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ea typeface="Noto Sans CJK SC"/>
                        </a:rPr>
                        <a:t>&lt; 2s in rest frame </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589680">
                <a:tc>
                  <a:txBody>
                    <a:bodyPr lIns="90000" rIns="90000">
                      <a:noAutofit/>
                    </a:bodyPr>
                    <a:p>
                      <a:pPr algn="ctr">
                        <a:lnSpc>
                          <a:spcPct val="100000"/>
                        </a:lnSpc>
                      </a:pPr>
                      <a:r>
                        <a:rPr b="0" lang="en-US" sz="1800" spc="-1" strike="noStrike">
                          <a:latin typeface="Arial"/>
                        </a:rPr>
                        <a:t>SEE</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10s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&lt;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589680">
                <a:tc>
                  <a:txBody>
                    <a:bodyPr lIns="90000" rIns="90000">
                      <a:noAutofit/>
                    </a:bodyPr>
                    <a:p>
                      <a:pPr algn="ctr">
                        <a:lnSpc>
                          <a:spcPct val="100000"/>
                        </a:lnSpc>
                      </a:pPr>
                      <a:r>
                        <a:rPr b="0" lang="en-US" sz="1800" spc="-1" strike="noStrike">
                          <a:latin typeface="Arial"/>
                        </a:rPr>
                        <a:t>XRF</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&gt; 2s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ctr">
                        <a:lnSpc>
                          <a:spcPct val="100000"/>
                        </a:lnSpc>
                      </a:pPr>
                      <a:r>
                        <a:rPr b="0" lang="en-US" sz="1800" spc="-1" strike="noStrike">
                          <a:latin typeface="Arial"/>
                        </a:rPr>
                        <a:t>&gt;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582840">
                <a:tc>
                  <a:txBody>
                    <a:bodyPr lIns="90000" rIns="90000">
                      <a:noAutofit/>
                    </a:bodyPr>
                    <a:p>
                      <a:pPr algn="ctr">
                        <a:lnSpc>
                          <a:spcPct val="100000"/>
                        </a:lnSpc>
                      </a:pPr>
                      <a:r>
                        <a:rPr b="0" lang="en-US" sz="1800" spc="-1" strike="noStrike">
                          <a:latin typeface="Arial"/>
                        </a:rPr>
                        <a:t>XRR</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&gt; 2s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ctr">
                        <a:lnSpc>
                          <a:spcPct val="100000"/>
                        </a:lnSpc>
                      </a:pPr>
                      <a:r>
                        <a:rPr b="0" lang="en-US" sz="1800" spc="-1" strike="noStrike">
                          <a:latin typeface="Arial"/>
                        </a:rPr>
                        <a:t>&gt; 1</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bl>
          </a:graphicData>
        </a:graphic>
      </p:graphicFrame>
      <p:sp>
        <p:nvSpPr>
          <p:cNvPr id="394" name="CustomShape 2"/>
          <p:cNvSpPr/>
          <p:nvPr/>
        </p:nvSpPr>
        <p:spPr>
          <a:xfrm>
            <a:off x="8073360" y="2212920"/>
            <a:ext cx="2760120" cy="34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Piro et al. 2014</a:t>
            </a:r>
            <a:endParaRPr b="0" lang="en-US" sz="1800" spc="-1" strike="noStrike">
              <a:latin typeface="Arial"/>
            </a:endParaRPr>
          </a:p>
        </p:txBody>
      </p:sp>
      <p:sp>
        <p:nvSpPr>
          <p:cNvPr id="395" name="CustomShape 3"/>
          <p:cNvSpPr/>
          <p:nvPr/>
        </p:nvSpPr>
        <p:spPr>
          <a:xfrm>
            <a:off x="8073360" y="2788920"/>
            <a:ext cx="2760120" cy="34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Levan et al. 2014</a:t>
            </a:r>
            <a:endParaRPr b="0" lang="en-US" sz="1800" spc="-1" strike="noStrike">
              <a:latin typeface="Arial"/>
            </a:endParaRPr>
          </a:p>
        </p:txBody>
      </p:sp>
      <p:sp>
        <p:nvSpPr>
          <p:cNvPr id="396" name="CustomShape 4"/>
          <p:cNvSpPr/>
          <p:nvPr/>
        </p:nvSpPr>
        <p:spPr>
          <a:xfrm>
            <a:off x="8073360" y="3364920"/>
            <a:ext cx="3423600" cy="361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Woosley &amp; Bloom 2006</a:t>
            </a:r>
            <a:endParaRPr b="0" lang="en-US" sz="1800" spc="-1" strike="noStrike">
              <a:latin typeface="Arial"/>
            </a:endParaRPr>
          </a:p>
        </p:txBody>
      </p:sp>
      <p:sp>
        <p:nvSpPr>
          <p:cNvPr id="397" name="CustomShape 5"/>
          <p:cNvSpPr/>
          <p:nvPr/>
        </p:nvSpPr>
        <p:spPr>
          <a:xfrm>
            <a:off x="8073360" y="3976200"/>
            <a:ext cx="3091680" cy="3898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Gompertz et al. 2018</a:t>
            </a:r>
            <a:endParaRPr b="0" lang="en-US" sz="1800" spc="-1" strike="noStrike">
              <a:latin typeface="Arial"/>
            </a:endParaRPr>
          </a:p>
        </p:txBody>
      </p:sp>
      <p:sp>
        <p:nvSpPr>
          <p:cNvPr id="398" name="CustomShape 6"/>
          <p:cNvSpPr/>
          <p:nvPr/>
        </p:nvSpPr>
        <p:spPr>
          <a:xfrm>
            <a:off x="8073360" y="4552560"/>
            <a:ext cx="2760120" cy="34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Rossi et al. 2002</a:t>
            </a:r>
            <a:endParaRPr b="0" lang="en-US" sz="1800" spc="-1" strike="noStrike">
              <a:latin typeface="Arial"/>
            </a:endParaRPr>
          </a:p>
        </p:txBody>
      </p:sp>
      <p:sp>
        <p:nvSpPr>
          <p:cNvPr id="399" name="CustomShape 7"/>
          <p:cNvSpPr/>
          <p:nvPr/>
        </p:nvSpPr>
        <p:spPr>
          <a:xfrm>
            <a:off x="8073360" y="5740200"/>
            <a:ext cx="3313080" cy="438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Soderberg et al. 2004</a:t>
            </a:r>
            <a:endParaRPr b="0" lang="en-US" sz="1800" spc="-1" strike="noStrike">
              <a:latin typeface="Arial"/>
            </a:endParaRPr>
          </a:p>
        </p:txBody>
      </p:sp>
      <p:sp>
        <p:nvSpPr>
          <p:cNvPr id="400" name="CustomShape 8"/>
          <p:cNvSpPr/>
          <p:nvPr/>
        </p:nvSpPr>
        <p:spPr>
          <a:xfrm>
            <a:off x="8073360" y="6316560"/>
            <a:ext cx="3313080" cy="438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Soderberg et al. 2004</a:t>
            </a:r>
            <a:endParaRPr b="0" lang="en-US" sz="1800" spc="-1" strike="noStrike">
              <a:latin typeface="Arial"/>
            </a:endParaRPr>
          </a:p>
        </p:txBody>
      </p:sp>
      <p:sp>
        <p:nvSpPr>
          <p:cNvPr id="401" name="CustomShape 9"/>
          <p:cNvSpPr/>
          <p:nvPr/>
        </p:nvSpPr>
        <p:spPr>
          <a:xfrm>
            <a:off x="8073360" y="5164560"/>
            <a:ext cx="3755520" cy="34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Norris &amp; Bonnell 2006</a:t>
            </a:r>
            <a:endParaRPr b="0" lang="en-US" sz="1800" spc="-1" strike="noStrike">
              <a:latin typeface="Arial"/>
            </a:endParaRPr>
          </a:p>
        </p:txBody>
      </p:sp>
      <p:sp>
        <p:nvSpPr>
          <p:cNvPr id="402" name="CustomShape 10"/>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4242DBA7-327A-457B-80D9-5887463D21BC}" type="slidenum">
              <a:rPr b="0" lang="en-US" sz="1800" spc="-1" strike="noStrike">
                <a:solidFill>
                  <a:srgbClr val="c9211e"/>
                </a:solidFill>
                <a:latin typeface="Times new roman"/>
                <a:ea typeface="Times new roman"/>
              </a:rPr>
              <a:t>1</a:t>
            </a:fld>
            <a:endParaRPr b="0" lang="en-US" sz="1800" spc="-1" strike="noStrike">
              <a:latin typeface="Arial"/>
            </a:endParaRPr>
          </a:p>
        </p:txBody>
      </p:sp>
      <p:sp>
        <p:nvSpPr>
          <p:cNvPr id="403" name="CustomShape 11"/>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04" name="CustomShape 12"/>
          <p:cNvSpPr/>
          <p:nvPr/>
        </p:nvSpPr>
        <p:spPr>
          <a:xfrm>
            <a:off x="7114680" y="239220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05" name="CustomShape 13"/>
          <p:cNvSpPr/>
          <p:nvPr/>
        </p:nvSpPr>
        <p:spPr>
          <a:xfrm>
            <a:off x="7105320" y="296856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06" name="CustomShape 14"/>
          <p:cNvSpPr/>
          <p:nvPr/>
        </p:nvSpPr>
        <p:spPr>
          <a:xfrm>
            <a:off x="7095960" y="354492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07" name="CustomShape 15"/>
          <p:cNvSpPr/>
          <p:nvPr/>
        </p:nvSpPr>
        <p:spPr>
          <a:xfrm>
            <a:off x="7095960" y="415692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08" name="CustomShape 16"/>
          <p:cNvSpPr/>
          <p:nvPr/>
        </p:nvSpPr>
        <p:spPr>
          <a:xfrm>
            <a:off x="7086600" y="473328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09" name="CustomShape 17"/>
          <p:cNvSpPr/>
          <p:nvPr/>
        </p:nvSpPr>
        <p:spPr>
          <a:xfrm>
            <a:off x="7077240" y="534564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10" name="CustomShape 18"/>
          <p:cNvSpPr/>
          <p:nvPr/>
        </p:nvSpPr>
        <p:spPr>
          <a:xfrm>
            <a:off x="7067880" y="592200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11" name="CustomShape 19"/>
          <p:cNvSpPr/>
          <p:nvPr/>
        </p:nvSpPr>
        <p:spPr>
          <a:xfrm>
            <a:off x="7058520" y="6498360"/>
            <a:ext cx="1002600" cy="360"/>
          </a:xfrm>
          <a:custGeom>
            <a:avLst/>
            <a:gdLst/>
            <a:ahLst/>
            <a:rect l="l" t="t" r="r" b="b"/>
            <a:pathLst>
              <a:path w="21600" h="21600">
                <a:moveTo>
                  <a:pt x="0" y="0"/>
                </a:moveTo>
                <a:lnTo>
                  <a:pt x="21600" y="21600"/>
                </a:lnTo>
              </a:path>
            </a:pathLst>
          </a:custGeom>
          <a:noFill/>
          <a:ln w="57240">
            <a:solidFill>
              <a:srgbClr val="55308d"/>
            </a:solidFill>
            <a:round/>
            <a:tailEnd len="med" type="triangle" w="med"/>
          </a:ln>
        </p:spPr>
        <p:style>
          <a:lnRef idx="0"/>
          <a:fillRef idx="0"/>
          <a:effectRef idx="0"/>
          <a:fontRef idx="minor"/>
        </p:style>
      </p:sp>
      <p:sp>
        <p:nvSpPr>
          <p:cNvPr id="412" name="CustomShape 20"/>
          <p:cNvSpPr/>
          <p:nvPr/>
        </p:nvSpPr>
        <p:spPr>
          <a:xfrm>
            <a:off x="608040" y="2830320"/>
            <a:ext cx="11001960" cy="147924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1" lang="en-US" sz="4400" spc="-1" strike="noStrike">
                <a:solidFill>
                  <a:srgbClr val="ff0000"/>
                </a:solidFill>
                <a:highlight>
                  <a:srgbClr val="ffffff"/>
                </a:highlight>
                <a:latin typeface="Manjari "/>
                <a:ea typeface="DejaVu Sans"/>
              </a:rPr>
              <a:t>Different environment of the same progenitor or different progenitors ?</a:t>
            </a:r>
            <a:endParaRPr b="0" lang="en-US" sz="4400" spc="-1" strike="noStrike">
              <a:latin typeface="Arial"/>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729000" y="146160"/>
            <a:ext cx="712872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This work</a:t>
            </a:r>
            <a:endParaRPr b="0" lang="en-US" sz="4400" spc="-1" strike="noStrike">
              <a:latin typeface="Arial"/>
            </a:endParaRPr>
          </a:p>
        </p:txBody>
      </p:sp>
      <p:sp>
        <p:nvSpPr>
          <p:cNvPr id="414" name="CustomShape 2"/>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77361B10-B5A7-4B0C-872F-66FE7EEB3FA4}"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15"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16"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17" name="CustomShape 5"/>
          <p:cNvSpPr/>
          <p:nvPr/>
        </p:nvSpPr>
        <p:spPr>
          <a:xfrm>
            <a:off x="333360" y="1077840"/>
            <a:ext cx="3196440" cy="76788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1" lang="en-US" sz="4400" spc="-1" strike="noStrike">
                <a:solidFill>
                  <a:srgbClr val="ff0000"/>
                </a:solidFill>
                <a:latin typeface="Manjari"/>
                <a:ea typeface="Manjari"/>
              </a:rPr>
              <a:t>Motivation</a:t>
            </a:r>
            <a:endParaRPr b="0" lang="en-US" sz="4400" spc="-1" strike="noStrike">
              <a:latin typeface="Arial"/>
            </a:endParaRPr>
          </a:p>
        </p:txBody>
      </p:sp>
      <p:sp>
        <p:nvSpPr>
          <p:cNvPr id="418" name="CustomShape 6"/>
          <p:cNvSpPr/>
          <p:nvPr/>
        </p:nvSpPr>
        <p:spPr>
          <a:xfrm>
            <a:off x="757800" y="1787040"/>
            <a:ext cx="10666080" cy="113616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Existence of more GRB sub-classes, observationally.</a:t>
            </a:r>
            <a:endParaRPr b="0" lang="en-US" sz="2600" spc="-1" strike="noStrike">
              <a:latin typeface="Arial"/>
            </a:endParaRPr>
          </a:p>
          <a:p>
            <a:pPr marL="216000" indent="-209880" algn="just">
              <a:lnSpc>
                <a:spcPct val="100000"/>
              </a:lnSpc>
              <a:spcBef>
                <a:spcPts val="1414"/>
              </a:spcBef>
              <a:buClr>
                <a:srgbClr val="000000"/>
              </a:buClr>
              <a:buFont typeface="Noto Sans Symbols"/>
              <a:buChar char="●"/>
            </a:pPr>
            <a:r>
              <a:rPr b="0" lang="en-US" sz="2600" spc="-1" strike="noStrike">
                <a:solidFill>
                  <a:srgbClr val="000000"/>
                </a:solidFill>
                <a:latin typeface="Times new roman"/>
                <a:ea typeface="DejaVu Sans"/>
              </a:rPr>
              <a:t>Results so far are either conflicting or not statistically significant.</a:t>
            </a:r>
            <a:endParaRPr b="0" lang="en-US" sz="2600" spc="-1" strike="noStrike">
              <a:latin typeface="Arial"/>
            </a:endParaRPr>
          </a:p>
        </p:txBody>
      </p:sp>
      <p:sp>
        <p:nvSpPr>
          <p:cNvPr id="419" name="CustomShape 7"/>
          <p:cNvSpPr/>
          <p:nvPr/>
        </p:nvSpPr>
        <p:spPr>
          <a:xfrm>
            <a:off x="333360" y="3201840"/>
            <a:ext cx="1126800" cy="76788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1" lang="en-US" sz="4400" spc="-1" strike="noStrike">
                <a:solidFill>
                  <a:srgbClr val="ff0000"/>
                </a:solidFill>
                <a:latin typeface="Manjari"/>
                <a:ea typeface="Manjari"/>
              </a:rPr>
              <a:t>Aim</a:t>
            </a:r>
            <a:endParaRPr b="0" lang="en-US" sz="4400" spc="-1" strike="noStrike">
              <a:latin typeface="Arial"/>
            </a:endParaRPr>
          </a:p>
        </p:txBody>
      </p:sp>
      <p:sp>
        <p:nvSpPr>
          <p:cNvPr id="420" name="CustomShape 8"/>
          <p:cNvSpPr/>
          <p:nvPr/>
        </p:nvSpPr>
        <p:spPr>
          <a:xfrm>
            <a:off x="757800" y="3911040"/>
            <a:ext cx="10666080" cy="150156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0" lang="en-US" sz="2600" spc="-1" strike="noStrike">
                <a:solidFill>
                  <a:srgbClr val="ff0000"/>
                </a:solidFill>
                <a:latin typeface="Times new roman"/>
                <a:ea typeface="DejaVu Sans"/>
              </a:rPr>
              <a:t>Plateau features (for the first time)</a:t>
            </a:r>
            <a:r>
              <a:rPr b="0" lang="en-US" sz="2600" spc="-1" strike="noStrike">
                <a:solidFill>
                  <a:srgbClr val="ffffff"/>
                </a:solidFill>
                <a:latin typeface="Times new roman"/>
                <a:ea typeface="DejaVu Sans"/>
              </a:rPr>
              <a:t> </a:t>
            </a:r>
            <a:r>
              <a:rPr b="0" lang="en-US" sz="2600" spc="-1" strike="noStrike">
                <a:solidFill>
                  <a:srgbClr val="000000"/>
                </a:solidFill>
                <a:latin typeface="Times new roman"/>
                <a:ea typeface="DejaVu Sans"/>
              </a:rPr>
              <a:t>+ prompt features, in both X-ray and optical band.</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Applying </a:t>
            </a:r>
            <a:r>
              <a:rPr b="0" lang="en-US" sz="2600" spc="-1" strike="noStrike">
                <a:solidFill>
                  <a:srgbClr val="ff0000"/>
                </a:solidFill>
                <a:latin typeface="Times new roman"/>
                <a:ea typeface="DejaVu Sans"/>
              </a:rPr>
              <a:t>unsupervised machine learning (ML), </a:t>
            </a:r>
            <a:r>
              <a:rPr b="0" lang="en-US" sz="2600" spc="-1" strike="noStrike">
                <a:solidFill>
                  <a:srgbClr val="000000"/>
                </a:solidFill>
                <a:latin typeface="Times new roman"/>
                <a:ea typeface="DejaVu Sans"/>
              </a:rPr>
              <a:t>clustering algorithm</a:t>
            </a:r>
            <a:r>
              <a:rPr b="0" lang="en-US" sz="2600" spc="-1" strike="noStrike">
                <a:solidFill>
                  <a:srgbClr val="ffffff"/>
                </a:solidFill>
                <a:latin typeface="Times new roman"/>
                <a:ea typeface="DejaVu Sans"/>
              </a:rPr>
              <a:t> </a:t>
            </a:r>
            <a:r>
              <a:rPr b="0" lang="en-US" sz="2600" spc="-1" strike="noStrike">
                <a:solidFill>
                  <a:srgbClr val="ff0000"/>
                </a:solidFill>
                <a:latin typeface="Times new roman"/>
                <a:ea typeface="DejaVu Sans"/>
              </a:rPr>
              <a:t>Gaussian Mixture Model (GMM).</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To lead to a more profound understanding of the physical meaning of these sub-classes or to confirm previous findings (e.g., a different environment of the same progenitor or different progenitors).</a:t>
            </a:r>
            <a:endParaRPr b="0" lang="en-US" sz="2600" spc="-1" strike="noStrike">
              <a:latin typeface="Arial"/>
            </a:endParaRPr>
          </a:p>
        </p:txBody>
      </p:sp>
      <p:sp>
        <p:nvSpPr>
          <p:cNvPr id="421" name="CustomShape 9"/>
          <p:cNvSpPr/>
          <p:nvPr/>
        </p:nvSpPr>
        <p:spPr>
          <a:xfrm>
            <a:off x="3746160" y="745200"/>
            <a:ext cx="6581520" cy="2713680"/>
          </a:xfrm>
          <a:prstGeom prst="cloudCallout">
            <a:avLst>
              <a:gd name="adj1" fmla="val -37819"/>
              <a:gd name="adj2" fmla="val 96500"/>
            </a:avLst>
          </a:prstGeom>
          <a:blipFill rotWithShape="0">
            <a:blip r:embed="rId1"/>
            <a:tile/>
          </a:blipFill>
          <a:ln w="9360">
            <a:solidFill>
              <a:srgbClr val="3465a4"/>
            </a:solidFill>
            <a:round/>
          </a:ln>
        </p:spPr>
        <p:style>
          <a:lnRef idx="0"/>
          <a:fillRef idx="0"/>
          <a:effectRef idx="0"/>
          <a:fontRef idx="minor"/>
        </p:style>
        <p:txBody>
          <a:bodyPr lIns="90000" rIns="90000" tIns="45000" bIns="45000" anchor="ctr">
            <a:noAutofit/>
          </a:bodyPr>
          <a:p>
            <a:pPr algn="ctr">
              <a:lnSpc>
                <a:spcPct val="100000"/>
              </a:lnSpc>
              <a:spcAft>
                <a:spcPts val="1414"/>
              </a:spcAft>
              <a:tabLst>
                <a:tab algn="l" pos="0"/>
              </a:tabLst>
            </a:pPr>
            <a:r>
              <a:rPr b="0" lang="en-US" sz="2600" spc="-1" strike="noStrike">
                <a:solidFill>
                  <a:srgbClr val="000000"/>
                </a:solidFill>
                <a:latin typeface="Times new roman"/>
                <a:ea typeface="DejaVu Sans"/>
              </a:rPr>
              <a:t>Train ML models on unlabeled data and find underlying trends and patterns, such as clustering.</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4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729000" y="146160"/>
            <a:ext cx="712872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Results: X-ray Data</a:t>
            </a:r>
            <a:endParaRPr b="0" lang="en-US" sz="4400" spc="-1" strike="noStrike">
              <a:latin typeface="Arial"/>
            </a:endParaRPr>
          </a:p>
        </p:txBody>
      </p:sp>
      <p:sp>
        <p:nvSpPr>
          <p:cNvPr id="423" name="CustomShape 2"/>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81F3374E-42F6-4357-A38C-22A4C00E5167}"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24"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25"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26" name="CustomShape 5"/>
          <p:cNvSpPr/>
          <p:nvPr/>
        </p:nvSpPr>
        <p:spPr>
          <a:xfrm>
            <a:off x="126360" y="4951440"/>
            <a:ext cx="11801520" cy="210564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2600" spc="-1" strike="noStrike" u="sng">
                <a:solidFill>
                  <a:srgbClr val="000000"/>
                </a:solidFill>
                <a:uFillTx/>
                <a:latin typeface="Times new roman"/>
                <a:ea typeface="DejaVu Sans"/>
              </a:rPr>
              <a:t>Fig. 1:</a:t>
            </a:r>
            <a:r>
              <a:rPr b="0" lang="en-US" sz="2600" spc="-1" strike="noStrike">
                <a:solidFill>
                  <a:srgbClr val="000000"/>
                </a:solidFill>
                <a:latin typeface="Times new roman"/>
                <a:ea typeface="DejaVu Sans"/>
              </a:rPr>
              <a:t> Clustering result obtained for the X-ray sample using GMM. The left figure shows the scatter plot of the clusters obtained for “log(Fluence</a:t>
            </a:r>
            <a:r>
              <a:rPr b="0" lang="en-US" sz="2600" spc="-1" strike="noStrike" baseline="-33000">
                <a:solidFill>
                  <a:srgbClr val="000000"/>
                </a:solidFill>
                <a:latin typeface="Times new roman"/>
                <a:ea typeface="DejaVu Sans"/>
              </a:rPr>
              <a:t>X</a:t>
            </a:r>
            <a:r>
              <a:rPr b="0" lang="en-US" sz="2600" spc="-1" strike="noStrike">
                <a:solidFill>
                  <a:srgbClr val="000000"/>
                </a:solidFill>
                <a:latin typeface="Times new roman"/>
                <a:ea typeface="DejaVu Sans"/>
              </a:rPr>
              <a:t>), log(Peak</a:t>
            </a:r>
            <a:r>
              <a:rPr b="0" lang="en-US" sz="2600" spc="-1" strike="noStrike" baseline="-33000">
                <a:solidFill>
                  <a:srgbClr val="000000"/>
                </a:solidFill>
                <a:latin typeface="Times new roman"/>
                <a:ea typeface="DejaVu Sans"/>
              </a:rPr>
              <a:t>X</a:t>
            </a:r>
            <a:r>
              <a:rPr b="0" lang="en-US" sz="2600" spc="-1" strike="noStrike">
                <a:solidFill>
                  <a:srgbClr val="000000"/>
                </a:solidFill>
                <a:latin typeface="Times new roman"/>
                <a:ea typeface="DejaVu Sans"/>
              </a:rPr>
              <a:t>), log(NH</a:t>
            </a:r>
            <a:r>
              <a:rPr b="0" lang="en-US" sz="2600" spc="-1" strike="noStrike" baseline="-33000">
                <a:solidFill>
                  <a:srgbClr val="000000"/>
                </a:solidFill>
                <a:latin typeface="Times new roman"/>
                <a:ea typeface="DejaVu Sans"/>
              </a:rPr>
              <a:t>X</a:t>
            </a:r>
            <a:r>
              <a:rPr b="0" lang="en-US" sz="2600" spc="-1" strike="noStrike">
                <a:solidFill>
                  <a:srgbClr val="000000"/>
                </a:solidFill>
                <a:latin typeface="Times new roman"/>
                <a:ea typeface="DejaVu Sans"/>
              </a:rPr>
              <a:t>), log(F</a:t>
            </a:r>
            <a:r>
              <a:rPr b="0" lang="en-US" sz="2600" spc="-1" strike="noStrike" baseline="-33000">
                <a:solidFill>
                  <a:srgbClr val="000000"/>
                </a:solidFill>
                <a:latin typeface="Times new roman"/>
                <a:ea typeface="DejaVu Sans"/>
              </a:rPr>
              <a:t>a,X</a:t>
            </a:r>
            <a:r>
              <a:rPr b="0" lang="en-US" sz="2600" spc="-1" strike="noStrike">
                <a:solidFill>
                  <a:srgbClr val="000000"/>
                </a:solidFill>
                <a:latin typeface="Times new roman"/>
                <a:ea typeface="DejaVu Sans"/>
              </a:rPr>
              <a:t>), log(T</a:t>
            </a:r>
            <a:r>
              <a:rPr b="0" lang="en-US" sz="2600" spc="-1" strike="noStrike" baseline="-33000">
                <a:solidFill>
                  <a:srgbClr val="000000"/>
                </a:solidFill>
                <a:latin typeface="Times new roman"/>
                <a:ea typeface="DejaVu Sans"/>
              </a:rPr>
              <a:t>a,X</a:t>
            </a:r>
            <a:r>
              <a:rPr b="0" lang="en-US" sz="2600" spc="-1" strike="noStrike">
                <a:solidFill>
                  <a:srgbClr val="000000"/>
                </a:solidFill>
                <a:latin typeface="Times new roman"/>
                <a:ea typeface="DejaVu Sans"/>
              </a:rPr>
              <a:t>), </a:t>
            </a:r>
            <a:r>
              <a:rPr b="0" lang="en-US" sz="2600" spc="-1" strike="noStrike">
                <a:solidFill>
                  <a:srgbClr val="000000"/>
                </a:solidFill>
                <a:latin typeface="Times new roman"/>
                <a:ea typeface="utkal"/>
              </a:rPr>
              <a:t>α</a:t>
            </a:r>
            <a:r>
              <a:rPr b="0" lang="en-US" sz="2600" spc="-1" strike="noStrike" baseline="-33000">
                <a:solidFill>
                  <a:srgbClr val="000000"/>
                </a:solidFill>
                <a:latin typeface="Times new roman"/>
                <a:ea typeface="utkal"/>
              </a:rPr>
              <a:t>X</a:t>
            </a:r>
            <a:r>
              <a:rPr b="0" lang="en-US" sz="2600" spc="-1" strike="noStrike">
                <a:solidFill>
                  <a:srgbClr val="000000"/>
                </a:solidFill>
                <a:latin typeface="Times new roman"/>
                <a:ea typeface="DejaVu Sans"/>
              </a:rPr>
              <a:t>”. The right figure shows the distribution of the GRBs within each cluster based on its ten major classes. ‘Dim1’ and ‘Dim2’ are the first two principal components used to describe the multi-parameter clustering graphically.</a:t>
            </a:r>
            <a:endParaRPr b="0" lang="en-US" sz="2600" spc="-1" strike="noStrike">
              <a:latin typeface="Arial"/>
            </a:endParaRPr>
          </a:p>
        </p:txBody>
      </p:sp>
      <p:pic>
        <p:nvPicPr>
          <p:cNvPr id="427" name="" descr=""/>
          <p:cNvPicPr/>
          <p:nvPr/>
        </p:nvPicPr>
        <p:blipFill>
          <a:blip r:embed="rId1"/>
          <a:stretch/>
        </p:blipFill>
        <p:spPr>
          <a:xfrm>
            <a:off x="175320" y="1083240"/>
            <a:ext cx="4634640" cy="3926160"/>
          </a:xfrm>
          <a:prstGeom prst="rect">
            <a:avLst/>
          </a:prstGeom>
          <a:ln>
            <a:noFill/>
          </a:ln>
        </p:spPr>
      </p:pic>
      <p:pic>
        <p:nvPicPr>
          <p:cNvPr id="428" name="" descr=""/>
          <p:cNvPicPr/>
          <p:nvPr/>
        </p:nvPicPr>
        <p:blipFill>
          <a:blip r:embed="rId2"/>
          <a:stretch/>
        </p:blipFill>
        <p:spPr>
          <a:xfrm>
            <a:off x="5040000" y="1083240"/>
            <a:ext cx="6956280" cy="39261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729000" y="146160"/>
            <a:ext cx="712872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Results: X-ray Data</a:t>
            </a:r>
            <a:endParaRPr b="0" lang="en-US" sz="4400" spc="-1" strike="noStrike">
              <a:latin typeface="Arial"/>
            </a:endParaRPr>
          </a:p>
        </p:txBody>
      </p:sp>
      <p:sp>
        <p:nvSpPr>
          <p:cNvPr id="430" name="CustomShape 2"/>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32A18AE5-DF4A-4D72-B40D-7E0441277972}"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31"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32"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33" name="CustomShape 5"/>
          <p:cNvSpPr/>
          <p:nvPr/>
        </p:nvSpPr>
        <p:spPr>
          <a:xfrm>
            <a:off x="333360" y="897840"/>
            <a:ext cx="3412800" cy="767880"/>
          </a:xfrm>
          <a:prstGeom prst="rect">
            <a:avLst/>
          </a:prstGeom>
          <a:noFill/>
          <a:ln>
            <a:noFill/>
          </a:ln>
        </p:spPr>
        <p:style>
          <a:lnRef idx="0"/>
          <a:fillRef idx="0"/>
          <a:effectRef idx="0"/>
          <a:fontRef idx="minor"/>
        </p:style>
        <p:txBody>
          <a:bodyPr lIns="90000" rIns="90000" tIns="45000" bIns="45000">
            <a:noAutofit/>
          </a:bodyPr>
          <a:p>
            <a:pPr algn="just">
              <a:lnSpc>
                <a:spcPct val="100000"/>
              </a:lnSpc>
              <a:tabLst>
                <a:tab algn="l" pos="0"/>
              </a:tabLst>
            </a:pPr>
            <a:r>
              <a:rPr b="1" lang="en-US" sz="4400" spc="-1" strike="noStrike" u="sng">
                <a:solidFill>
                  <a:srgbClr val="ff0000"/>
                </a:solidFill>
                <a:uFillTx/>
                <a:latin typeface="Manjari"/>
                <a:ea typeface="Manjari"/>
              </a:rPr>
              <a:t>Microtrends</a:t>
            </a:r>
            <a:endParaRPr b="0" lang="en-US" sz="4400" spc="-1" strike="noStrike">
              <a:latin typeface="Arial"/>
            </a:endParaRPr>
          </a:p>
        </p:txBody>
      </p:sp>
      <p:sp>
        <p:nvSpPr>
          <p:cNvPr id="434" name="CustomShape 6"/>
          <p:cNvSpPr/>
          <p:nvPr/>
        </p:nvSpPr>
        <p:spPr>
          <a:xfrm>
            <a:off x="37800" y="1751040"/>
            <a:ext cx="5995080" cy="5653440"/>
          </a:xfrm>
          <a:prstGeom prst="rect">
            <a:avLst/>
          </a:prstGeom>
          <a:noFill/>
          <a:ln>
            <a:noFill/>
          </a:ln>
        </p:spPr>
        <p:style>
          <a:lnRef idx="0"/>
          <a:fillRef idx="0"/>
          <a:effectRef idx="0"/>
          <a:fontRef idx="minor"/>
        </p:style>
        <p:txBody>
          <a:bodyPr lIns="90000" rIns="90000" tIns="45000" bIns="45000">
            <a:noAutofit/>
          </a:bodyPr>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Cluster with the highest occurrence of LGRBs exhibits the most XRR, XRF, and GRB-SNe.</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Most ULs tend to be predominantly found within a distinct cluster that does not exhibit the highest occurrence of LGRBs.</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In agreement with our expectation SGRBs are found in a cluster with the lowest number of LGRBs.</a:t>
            </a:r>
            <a:endParaRPr b="0" lang="en-US" sz="2600" spc="-1" strike="noStrike">
              <a:latin typeface="Arial"/>
            </a:endParaRPr>
          </a:p>
          <a:p>
            <a:pPr marL="216000" indent="-209880" algn="just">
              <a:lnSpc>
                <a:spcPct val="100000"/>
              </a:lnSpc>
              <a:buClr>
                <a:srgbClr val="000000"/>
              </a:buClr>
              <a:buFont typeface="Noto Sans Symbols"/>
              <a:buChar char="●"/>
            </a:pPr>
            <a:r>
              <a:rPr b="0" lang="en-US" sz="2600" spc="-1" strike="noStrike">
                <a:solidFill>
                  <a:srgbClr val="000000"/>
                </a:solidFill>
                <a:latin typeface="Times new roman"/>
                <a:ea typeface="DejaVu Sans"/>
              </a:rPr>
              <a:t>Contrary to our expectation, most IS and SEE samples are also primarily found in the cluster with the highest concentration of LGRBs.</a:t>
            </a:r>
            <a:endParaRPr b="0" lang="en-US" sz="2600" spc="-1" strike="noStrike">
              <a:latin typeface="Arial"/>
            </a:endParaRPr>
          </a:p>
        </p:txBody>
      </p:sp>
      <p:sp>
        <p:nvSpPr>
          <p:cNvPr id="435" name="CustomShape 7"/>
          <p:cNvSpPr/>
          <p:nvPr/>
        </p:nvSpPr>
        <p:spPr>
          <a:xfrm>
            <a:off x="7406640" y="5675040"/>
            <a:ext cx="4677840" cy="13579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2600" spc="-1" strike="noStrike">
                <a:solidFill>
                  <a:srgbClr val="000000"/>
                </a:solidFill>
                <a:latin typeface="Times new roman"/>
                <a:ea typeface="DejaVu Sans"/>
              </a:rPr>
              <a:t>SEE are claimed to be similar to the SGRBs (Barkov &amp; Pozanenko 2011).</a:t>
            </a:r>
            <a:endParaRPr b="0" lang="en-US" sz="2600" spc="-1" strike="noStrike">
              <a:latin typeface="Arial"/>
            </a:endParaRPr>
          </a:p>
        </p:txBody>
      </p:sp>
      <p:sp>
        <p:nvSpPr>
          <p:cNvPr id="436" name="Line 8"/>
          <p:cNvSpPr/>
          <p:nvPr/>
        </p:nvSpPr>
        <p:spPr>
          <a:xfrm flipV="1">
            <a:off x="6278040" y="6400800"/>
            <a:ext cx="945720" cy="9000"/>
          </a:xfrm>
          <a:prstGeom prst="line">
            <a:avLst/>
          </a:prstGeom>
          <a:ln w="57240">
            <a:solidFill>
              <a:srgbClr val="55308d"/>
            </a:solidFill>
            <a:round/>
            <a:tailEnd len="med" type="triangle" w="med"/>
          </a:ln>
        </p:spPr>
        <p:style>
          <a:lnRef idx="0"/>
          <a:fillRef idx="0"/>
          <a:effectRef idx="0"/>
          <a:fontRef idx="minor"/>
        </p:style>
      </p:sp>
      <p:pic>
        <p:nvPicPr>
          <p:cNvPr id="437" name="" descr=""/>
          <p:cNvPicPr/>
          <p:nvPr/>
        </p:nvPicPr>
        <p:blipFill>
          <a:blip r:embed="rId1"/>
          <a:stretch/>
        </p:blipFill>
        <p:spPr>
          <a:xfrm>
            <a:off x="6035040" y="1083240"/>
            <a:ext cx="6141600" cy="3486600"/>
          </a:xfrm>
          <a:prstGeom prst="rect">
            <a:avLst/>
          </a:prstGeom>
          <a:ln>
            <a:noFill/>
          </a:ln>
        </p:spPr>
      </p:pic>
    </p:spTree>
  </p:cSld>
  <mc:AlternateContent>
    <mc:Choice Requires="p14">
      <p:transition spd="slow" p14:dur="2000"/>
    </mc:Choice>
    <mc:Fallback>
      <p:transition spd="slow"/>
    </mc:Fallback>
  </mc:AlternateContent>
  <p:timing>
    <p:tnLst>
      <p:par>
        <p:cTn id="89" dur="indefinite" restart="never" nodeType="tmRoot">
          <p:childTnLst>
            <p:seq>
              <p:cTn id="90" dur="indefinite" nodeType="mainSeq">
                <p:childTnLst>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43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nodeType="clickEffect" fill="hold" presetClass="entr" presetID="1">
                                  <p:stCondLst>
                                    <p:cond delay="0"/>
                                  </p:stCondLst>
                                  <p:childTnLst>
                                    <p:set>
                                      <p:cBhvr>
                                        <p:cTn id="98" dur="1" fill="hold">
                                          <p:stCondLst>
                                            <p:cond delay="0"/>
                                          </p:stCondLst>
                                        </p:cTn>
                                        <p:tgtEl>
                                          <p:spTgt spid="4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4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435"/>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729000" y="146160"/>
            <a:ext cx="7128720" cy="84708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1" lang="en-US" sz="4400" spc="-1" strike="noStrike">
                <a:solidFill>
                  <a:srgbClr val="2a6099"/>
                </a:solidFill>
                <a:latin typeface="Manjari"/>
                <a:ea typeface="Manjari"/>
              </a:rPr>
              <a:t>Results: Optical Data</a:t>
            </a:r>
            <a:endParaRPr b="0" lang="en-US" sz="4400" spc="-1" strike="noStrike">
              <a:latin typeface="Arial"/>
            </a:endParaRPr>
          </a:p>
        </p:txBody>
      </p:sp>
      <p:sp>
        <p:nvSpPr>
          <p:cNvPr id="439" name="CustomShape 2"/>
          <p:cNvSpPr/>
          <p:nvPr/>
        </p:nvSpPr>
        <p:spPr>
          <a:xfrm>
            <a:off x="11846160" y="7162560"/>
            <a:ext cx="268920" cy="33336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fld id="{30BDA70B-E378-47BF-A8B5-51270A4E875A}" type="slidenum">
              <a:rPr b="0" lang="en-US" sz="1800" spc="-1" strike="noStrike">
                <a:solidFill>
                  <a:srgbClr val="c9211e"/>
                </a:solidFill>
                <a:latin typeface="Times new roman"/>
                <a:ea typeface="Times new roman"/>
              </a:rPr>
              <a:t>&lt;number&gt;</a:t>
            </a:fld>
            <a:endParaRPr b="0" lang="en-US" sz="1800" spc="-1" strike="noStrike">
              <a:latin typeface="Arial"/>
            </a:endParaRPr>
          </a:p>
        </p:txBody>
      </p:sp>
      <p:sp>
        <p:nvSpPr>
          <p:cNvPr id="440" name="CustomShape 3"/>
          <p:cNvSpPr/>
          <p:nvPr/>
        </p:nvSpPr>
        <p:spPr>
          <a:xfrm>
            <a:off x="684000" y="999720"/>
            <a:ext cx="10786320" cy="360"/>
          </a:xfrm>
          <a:custGeom>
            <a:avLst/>
            <a:gdLst/>
            <a:ahLst/>
            <a:rect l="l" t="t" r="r" b="b"/>
            <a:pathLst>
              <a:path w="21600" h="21600">
                <a:moveTo>
                  <a:pt x="0" y="0"/>
                </a:moveTo>
                <a:lnTo>
                  <a:pt x="21600" y="21600"/>
                </a:lnTo>
              </a:path>
            </a:pathLst>
          </a:custGeom>
          <a:noFill/>
          <a:ln w="38160">
            <a:solidFill>
              <a:srgbClr val="3465a4"/>
            </a:solidFill>
            <a:round/>
          </a:ln>
        </p:spPr>
        <p:style>
          <a:lnRef idx="0"/>
          <a:fillRef idx="0"/>
          <a:effectRef idx="0"/>
          <a:fontRef idx="minor"/>
        </p:style>
      </p:sp>
      <p:sp>
        <p:nvSpPr>
          <p:cNvPr id="441" name="CustomShape 4"/>
          <p:cNvSpPr/>
          <p:nvPr/>
        </p:nvSpPr>
        <p:spPr>
          <a:xfrm>
            <a:off x="4607280" y="7171200"/>
            <a:ext cx="3616200" cy="373680"/>
          </a:xfrm>
          <a:prstGeom prst="rect">
            <a:avLst/>
          </a:prstGeom>
          <a:noFill/>
          <a:ln>
            <a:noFill/>
          </a:ln>
        </p:spPr>
        <p:style>
          <a:lnRef idx="0"/>
          <a:fillRef idx="0"/>
          <a:effectRef idx="0"/>
          <a:fontRef idx="minor"/>
        </p:style>
        <p:txBody>
          <a:bodyPr lIns="90000" rIns="90000" tIns="45000" bIns="45000">
            <a:noAutofit/>
          </a:bodyPr>
          <a:p>
            <a:pPr algn="ctr">
              <a:lnSpc>
                <a:spcPct val="100000"/>
              </a:lnSpc>
              <a:tabLst>
                <a:tab algn="l" pos="0"/>
              </a:tabLst>
            </a:pPr>
            <a:r>
              <a:rPr b="0" lang="en-US" sz="1600" spc="-1" strike="noStrike">
                <a:solidFill>
                  <a:srgbClr val="c9211e"/>
                </a:solidFill>
                <a:latin typeface="Times new roman"/>
                <a:ea typeface="DejaVu Sans"/>
              </a:rPr>
              <a:t>2024/07/08 MG17</a:t>
            </a:r>
            <a:endParaRPr b="0" lang="en-US" sz="1600" spc="-1" strike="noStrike">
              <a:latin typeface="Arial"/>
            </a:endParaRPr>
          </a:p>
        </p:txBody>
      </p:sp>
      <p:sp>
        <p:nvSpPr>
          <p:cNvPr id="442" name="CustomShape 5"/>
          <p:cNvSpPr/>
          <p:nvPr/>
        </p:nvSpPr>
        <p:spPr>
          <a:xfrm>
            <a:off x="126360" y="4807440"/>
            <a:ext cx="11801520" cy="265176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2600" spc="-1" strike="noStrike" u="sng">
                <a:solidFill>
                  <a:srgbClr val="000000"/>
                </a:solidFill>
                <a:uFillTx/>
                <a:latin typeface="Times new roman"/>
                <a:ea typeface="DejaVu Sans"/>
              </a:rPr>
              <a:t>Fig. 2:</a:t>
            </a:r>
            <a:r>
              <a:rPr b="0" lang="en-US" sz="2600" spc="-1" strike="noStrike">
                <a:solidFill>
                  <a:srgbClr val="000000"/>
                </a:solidFill>
                <a:latin typeface="Times new roman"/>
                <a:ea typeface="DejaVu Sans"/>
              </a:rPr>
              <a:t> Clustering result obtained for the optical sample using GMM. The left figure shows the scatter plot of the clusters obtained for “log(Fluence</a:t>
            </a:r>
            <a:r>
              <a:rPr b="0" lang="en-US" sz="2600" spc="-1" strike="noStrike" baseline="-33000">
                <a:solidFill>
                  <a:srgbClr val="000000"/>
                </a:solidFill>
                <a:latin typeface="Times new roman"/>
                <a:ea typeface="DejaVu Sans"/>
              </a:rPr>
              <a:t>X</a:t>
            </a:r>
            <a:r>
              <a:rPr b="0" lang="en-US" sz="2600" spc="-1" strike="noStrike">
                <a:solidFill>
                  <a:srgbClr val="000000"/>
                </a:solidFill>
                <a:latin typeface="Times new roman"/>
                <a:ea typeface="DejaVu Sans"/>
              </a:rPr>
              <a:t>), log(Peak</a:t>
            </a:r>
            <a:r>
              <a:rPr b="0" lang="en-US" sz="2600" spc="-1" strike="noStrike" baseline="-33000">
                <a:solidFill>
                  <a:srgbClr val="000000"/>
                </a:solidFill>
                <a:latin typeface="Times new roman"/>
                <a:ea typeface="DejaVu Sans"/>
              </a:rPr>
              <a:t>X</a:t>
            </a:r>
            <a:r>
              <a:rPr b="0" lang="en-US" sz="2600" spc="-1" strike="noStrike">
                <a:solidFill>
                  <a:srgbClr val="000000"/>
                </a:solidFill>
                <a:latin typeface="Times new roman"/>
                <a:ea typeface="DejaVu Sans"/>
              </a:rPr>
              <a:t>), log(NH</a:t>
            </a:r>
            <a:r>
              <a:rPr b="0" lang="en-US" sz="2600" spc="-1" strike="noStrike" baseline="-33000">
                <a:solidFill>
                  <a:srgbClr val="000000"/>
                </a:solidFill>
                <a:latin typeface="Times new roman"/>
                <a:ea typeface="DejaVu Sans"/>
              </a:rPr>
              <a:t>X</a:t>
            </a:r>
            <a:r>
              <a:rPr b="0" lang="en-US" sz="2600" spc="-1" strike="noStrike">
                <a:solidFill>
                  <a:srgbClr val="000000"/>
                </a:solidFill>
                <a:latin typeface="Times new roman"/>
                <a:ea typeface="DejaVu Sans"/>
              </a:rPr>
              <a:t>), log(F</a:t>
            </a:r>
            <a:r>
              <a:rPr b="0" lang="en-US" sz="2600" spc="-1" strike="noStrike" baseline="-33000">
                <a:solidFill>
                  <a:srgbClr val="000000"/>
                </a:solidFill>
                <a:latin typeface="Times new roman"/>
                <a:ea typeface="DejaVu Sans"/>
              </a:rPr>
              <a:t>a,opt</a:t>
            </a:r>
            <a:r>
              <a:rPr b="0" lang="en-US" sz="2600" spc="-1" strike="noStrike">
                <a:solidFill>
                  <a:srgbClr val="000000"/>
                </a:solidFill>
                <a:latin typeface="Times new roman"/>
                <a:ea typeface="DejaVu Sans"/>
              </a:rPr>
              <a:t>), log(T</a:t>
            </a:r>
            <a:r>
              <a:rPr b="0" lang="en-US" sz="2600" spc="-1" strike="noStrike" baseline="-33000">
                <a:solidFill>
                  <a:srgbClr val="000000"/>
                </a:solidFill>
                <a:latin typeface="Times new roman"/>
                <a:ea typeface="DejaVu Sans"/>
              </a:rPr>
              <a:t>a,opt</a:t>
            </a:r>
            <a:r>
              <a:rPr b="0" lang="en-US" sz="2600" spc="-1" strike="noStrike">
                <a:solidFill>
                  <a:srgbClr val="000000"/>
                </a:solidFill>
                <a:latin typeface="Times new roman"/>
                <a:ea typeface="DejaVu Sans"/>
              </a:rPr>
              <a:t>), </a:t>
            </a:r>
            <a:r>
              <a:rPr b="0" lang="en-US" sz="2600" spc="-1" strike="noStrike">
                <a:solidFill>
                  <a:srgbClr val="000000"/>
                </a:solidFill>
                <a:latin typeface="utkal"/>
                <a:ea typeface="utkal"/>
              </a:rPr>
              <a:t>α</a:t>
            </a:r>
            <a:r>
              <a:rPr b="0" lang="en-US" sz="2600" spc="-1" strike="noStrike" baseline="-33000">
                <a:solidFill>
                  <a:srgbClr val="000000"/>
                </a:solidFill>
                <a:latin typeface="Times new roman"/>
                <a:ea typeface="DejaVu Sans"/>
              </a:rPr>
              <a:t>opt</a:t>
            </a:r>
            <a:r>
              <a:rPr b="0" lang="en-US" sz="2600" spc="-1" strike="noStrike">
                <a:solidFill>
                  <a:srgbClr val="000000"/>
                </a:solidFill>
                <a:latin typeface="Times new roman"/>
                <a:ea typeface="DejaVu Sans"/>
              </a:rPr>
              <a:t>”. The right figure shows the distribution of the GRBs within each cluster based on its ten major classes. ‘Dim1’ and ‘Dim2’ are the first two principal components used to describe the multi-parameter clustering graphically.</a:t>
            </a:r>
            <a:endParaRPr b="0" lang="en-US" sz="2600" spc="-1" strike="noStrike">
              <a:latin typeface="Arial"/>
            </a:endParaRPr>
          </a:p>
        </p:txBody>
      </p:sp>
      <p:pic>
        <p:nvPicPr>
          <p:cNvPr id="443" name="" descr=""/>
          <p:cNvPicPr/>
          <p:nvPr/>
        </p:nvPicPr>
        <p:blipFill>
          <a:blip r:embed="rId1"/>
          <a:stretch/>
        </p:blipFill>
        <p:spPr>
          <a:xfrm>
            <a:off x="175320" y="1083240"/>
            <a:ext cx="4634640" cy="3833640"/>
          </a:xfrm>
          <a:prstGeom prst="rect">
            <a:avLst/>
          </a:prstGeom>
          <a:ln>
            <a:noFill/>
          </a:ln>
        </p:spPr>
      </p:pic>
      <p:pic>
        <p:nvPicPr>
          <p:cNvPr id="444" name="" descr=""/>
          <p:cNvPicPr/>
          <p:nvPr/>
        </p:nvPicPr>
        <p:blipFill>
          <a:blip r:embed="rId2"/>
          <a:stretch/>
        </p:blipFill>
        <p:spPr>
          <a:xfrm>
            <a:off x="5040000" y="1083240"/>
            <a:ext cx="6956280" cy="3833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42289</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2020-09-17T13:54:08Z</dcterms:created>
  <dc:creator/>
  <dc:description/>
  <dc:language>en-IN</dc:language>
  <cp:lastModifiedBy/>
  <dcterms:modified xsi:type="dcterms:W3CDTF">2024-07-13T01:27:12Z</dcterms:modified>
  <cp:revision>2355</cp:revision>
  <dc:subject/>
  <dc:title>Impress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