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1"/>
  </p:sldMasterIdLst>
  <p:notesMasterIdLst>
    <p:notesMasterId r:id="rId27"/>
  </p:notesMasterIdLst>
  <p:sldIdLst>
    <p:sldId id="1082" r:id="rId2"/>
    <p:sldId id="1157" r:id="rId3"/>
    <p:sldId id="1164" r:id="rId4"/>
    <p:sldId id="1169" r:id="rId5"/>
    <p:sldId id="1172" r:id="rId6"/>
    <p:sldId id="1132" r:id="rId7"/>
    <p:sldId id="1150" r:id="rId8"/>
    <p:sldId id="1170" r:id="rId9"/>
    <p:sldId id="1152" r:id="rId10"/>
    <p:sldId id="1138" r:id="rId11"/>
    <p:sldId id="1151" r:id="rId12"/>
    <p:sldId id="1155" r:id="rId13"/>
    <p:sldId id="1148" r:id="rId14"/>
    <p:sldId id="1156" r:id="rId15"/>
    <p:sldId id="1159" r:id="rId16"/>
    <p:sldId id="1166" r:id="rId17"/>
    <p:sldId id="1167" r:id="rId18"/>
    <p:sldId id="1175" r:id="rId19"/>
    <p:sldId id="1174" r:id="rId20"/>
    <p:sldId id="1154" r:id="rId21"/>
    <p:sldId id="1173" r:id="rId22"/>
    <p:sldId id="1146" r:id="rId23"/>
    <p:sldId id="1149" r:id="rId24"/>
    <p:sldId id="1171" r:id="rId25"/>
    <p:sldId id="1158" r:id="rId2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3F25C1"/>
    <a:srgbClr val="3D2BA8"/>
    <a:srgbClr val="C12500"/>
    <a:srgbClr val="00FF0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0"/>
    <p:restoredTop sz="87700" autoAdjust="0"/>
  </p:normalViewPr>
  <p:slideViewPr>
    <p:cSldViewPr>
      <p:cViewPr varScale="1">
        <p:scale>
          <a:sx n="94" d="100"/>
          <a:sy n="94" d="100"/>
        </p:scale>
        <p:origin x="152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60"/>
    </p:cViewPr>
  </p:sorterViewPr>
  <p:notesViewPr>
    <p:cSldViewPr>
      <p:cViewPr varScale="1">
        <p:scale>
          <a:sx n="61" d="100"/>
          <a:sy n="61" d="100"/>
        </p:scale>
        <p:origin x="-2040" y="-10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21T21:28:31.849"/>
    </inkml:context>
    <inkml:brush xml:id="br0">
      <inkml:brushProperty name="width" value="0.05" units="cm"/>
      <inkml:brushProperty name="height" value="0.05" units="cm"/>
      <inkml:brushProperty name="color" value="#F6630D"/>
      <inkml:brushProperty name="ignorePressure" value="1"/>
    </inkml:brush>
  </inkml:definitions>
  <inkml:trace contextRef="#ctx0" brushRef="#br0">242 263,'0'-4,"-4"-2,-3-5,-5-4,-1-4,-6 1,-2-1,-1-1,2 2,3 0,1-2,0-1,0 2,-2 1,-3-2,1 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21T21:28:31.851"/>
    </inkml:context>
    <inkml:brush xml:id="br0">
      <inkml:brushProperty name="width" value="0.05" units="cm"/>
      <inkml:brushProperty name="height" value="0.05" units="cm"/>
      <inkml:brushProperty name="color" value="#F6630D"/>
      <inkml:brushProperty name="ignorePressure" value="1"/>
    </inkml:brush>
  </inkml:definitions>
  <inkml:trace contextRef="#ctx0" brushRef="#br0">384 101,'0'0,"0"1,0 0,0 0,-1 0,1 0,-1 0,1 0,-1-1,1 1,0 0,0 0,-1-1,0 1,1 0,-1-1,1 1,-1 0,1-1,-1 1,0-1,1 0,-1 1,0-1,0 0,1 1,-1-1,-1 0,-21 6,22-6,-6 0,0 1,1-2,-1 1,1-1,0 0,-1-1,1 0,0-1,-10-5,-3-4,-30-24,34 23,-1 1,-30-16,40 26,1 1,-1 0,1 0,-1 0,1 1,-1 1,0-1,1 1,0 0,-1 1,1 0,-1 0,1 0,0 1,0 0,0 1,0-1,0 1,-6 7,-1 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8-21T21:28:31.852"/>
    </inkml:context>
    <inkml:brush xml:id="br0">
      <inkml:brushProperty name="width" value="0.05" units="cm"/>
      <inkml:brushProperty name="height" value="0.05" units="cm"/>
      <inkml:brushProperty name="color" value="#F6630D"/>
      <inkml:brushProperty name="ignorePressure" value="1"/>
    </inkml:brush>
  </inkml:definitions>
  <inkml:trace contextRef="#ctx0" brushRef="#br0">326 1,'-3'0,"-4"0,-5 0,-11 0,-3 0,-2 0,-3 0,1 0,2 0,3 0,2 0,1 0,-2 0,0 0,4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-111" charset="0"/>
              </a:defRPr>
            </a:lvl1pPr>
          </a:lstStyle>
          <a:p>
            <a:pPr>
              <a:defRPr/>
            </a:pPr>
            <a:fld id="{296B3455-5EAF-9849-8E43-6683DB174F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1704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1" charset="0"/>
        <a:ea typeface="ＭＳ Ｐゴシック" pitchFamily="-111" charset="-128"/>
        <a:cs typeface="ＭＳ Ｐゴシック" pitchFamily="-111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1" charset="0"/>
        <a:ea typeface="ＭＳ Ｐゴシック" pitchFamily="-11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1" charset="0"/>
        <a:ea typeface="ＭＳ Ｐゴシック" pitchFamily="-11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1" charset="0"/>
        <a:ea typeface="ＭＳ Ｐゴシック" pitchFamily="-11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111" charset="0"/>
        <a:ea typeface="ＭＳ Ｐゴシック" pitchFamily="-11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277126-B598-B849-AA56-1CD4E60CF127}" type="slidenum">
              <a:rPr lang="en-US">
                <a:latin typeface="Times" charset="0"/>
              </a:rPr>
              <a:pPr/>
              <a:t>1</a:t>
            </a:fld>
            <a:endParaRPr lang="en-US" dirty="0">
              <a:latin typeface="Times" charset="0"/>
            </a:endParaRPr>
          </a:p>
        </p:txBody>
      </p:sp>
      <p:sp>
        <p:nvSpPr>
          <p:cNvPr id="17411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6B3455-5EAF-9849-8E43-6683DB174F1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5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Times New Roman" pitchFamily="-111" charset="0"/>
            </a:endParaRPr>
          </a:p>
        </p:txBody>
      </p:sp>
      <p:sp>
        <p:nvSpPr>
          <p:cNvPr id="5" name="Freeform 3"/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/>
            <a:ahLst/>
            <a:cxnLst>
              <a:cxn ang="0">
                <a:pos x="0" y="1491"/>
              </a:cxn>
              <a:cxn ang="0">
                <a:pos x="0" y="0"/>
              </a:cxn>
              <a:cxn ang="0">
                <a:pos x="171" y="3"/>
              </a:cxn>
              <a:cxn ang="0">
                <a:pos x="355" y="9"/>
              </a:cxn>
              <a:cxn ang="0">
                <a:pos x="499" y="21"/>
              </a:cxn>
              <a:cxn ang="0">
                <a:pos x="650" y="36"/>
              </a:cxn>
              <a:cxn ang="0">
                <a:pos x="809" y="54"/>
              </a:cxn>
              <a:cxn ang="0">
                <a:pos x="957" y="78"/>
              </a:cxn>
              <a:cxn ang="0">
                <a:pos x="1119" y="105"/>
              </a:cxn>
              <a:cxn ang="0">
                <a:pos x="1261" y="133"/>
              </a:cxn>
              <a:cxn ang="0">
                <a:pos x="1441" y="175"/>
              </a:cxn>
              <a:cxn ang="0">
                <a:pos x="1598" y="217"/>
              </a:cxn>
              <a:cxn ang="0">
                <a:pos x="1763" y="269"/>
              </a:cxn>
              <a:cxn ang="0">
                <a:pos x="1887" y="308"/>
              </a:cxn>
              <a:cxn ang="0">
                <a:pos x="2085" y="384"/>
              </a:cxn>
              <a:cxn ang="0">
                <a:pos x="2230" y="444"/>
              </a:cxn>
              <a:cxn ang="0">
                <a:pos x="2456" y="547"/>
              </a:cxn>
              <a:cxn ang="0">
                <a:pos x="2666" y="662"/>
              </a:cxn>
              <a:cxn ang="0">
                <a:pos x="2859" y="786"/>
              </a:cxn>
              <a:cxn ang="0">
                <a:pos x="3046" y="920"/>
              </a:cxn>
              <a:cxn ang="0">
                <a:pos x="3193" y="1038"/>
              </a:cxn>
              <a:cxn ang="0">
                <a:pos x="3332" y="1168"/>
              </a:cxn>
              <a:cxn ang="0">
                <a:pos x="3440" y="1280"/>
              </a:cxn>
              <a:cxn ang="0">
                <a:pos x="3524" y="1380"/>
              </a:cxn>
              <a:cxn ang="0">
                <a:pos x="3624" y="1491"/>
              </a:cxn>
              <a:cxn ang="0">
                <a:pos x="3608" y="1491"/>
              </a:cxn>
              <a:cxn ang="0">
                <a:pos x="0" y="1491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Times New Roman" pitchFamily="-111" charset="0"/>
            </a:endParaRPr>
          </a:p>
        </p:txBody>
      </p:sp>
      <p:sp>
        <p:nvSpPr>
          <p:cNvPr id="6" name="Freeform 4"/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/>
            <a:ahLst/>
            <a:cxnLst>
              <a:cxn ang="0">
                <a:pos x="2718" y="405"/>
              </a:cxn>
              <a:cxn ang="0">
                <a:pos x="2466" y="333"/>
              </a:cxn>
              <a:cxn ang="0">
                <a:pos x="2202" y="261"/>
              </a:cxn>
              <a:cxn ang="0">
                <a:pos x="1929" y="198"/>
              </a:cxn>
              <a:cxn ang="0">
                <a:pos x="1695" y="153"/>
              </a:cxn>
              <a:cxn ang="0">
                <a:pos x="1434" y="111"/>
              </a:cxn>
              <a:cxn ang="0">
                <a:pos x="1188" y="75"/>
              </a:cxn>
              <a:cxn ang="0">
                <a:pos x="957" y="48"/>
              </a:cxn>
              <a:cxn ang="0">
                <a:pos x="747" y="30"/>
              </a:cxn>
              <a:cxn ang="0">
                <a:pos x="501" y="15"/>
              </a:cxn>
              <a:cxn ang="0">
                <a:pos x="246" y="3"/>
              </a:cxn>
              <a:cxn ang="0">
                <a:pos x="0" y="0"/>
              </a:cxn>
              <a:cxn ang="0">
                <a:pos x="0" y="275"/>
              </a:cxn>
              <a:cxn ang="0">
                <a:pos x="0" y="345"/>
              </a:cxn>
              <a:cxn ang="0">
                <a:pos x="0" y="275"/>
              </a:cxn>
              <a:cxn ang="0">
                <a:pos x="0" y="342"/>
              </a:cxn>
              <a:cxn ang="0">
                <a:pos x="339" y="351"/>
              </a:cxn>
              <a:cxn ang="0">
                <a:pos x="606" y="372"/>
              </a:cxn>
              <a:cxn ang="0">
                <a:pos x="852" y="399"/>
              </a:cxn>
              <a:cxn ang="0">
                <a:pos x="1068" y="435"/>
              </a:cxn>
              <a:cxn ang="0">
                <a:pos x="1275" y="474"/>
              </a:cxn>
              <a:cxn ang="0">
                <a:pos x="1545" y="540"/>
              </a:cxn>
              <a:cxn ang="0">
                <a:pos x="1761" y="603"/>
              </a:cxn>
              <a:cxn ang="0">
                <a:pos x="1971" y="678"/>
              </a:cxn>
              <a:cxn ang="0">
                <a:pos x="2166" y="747"/>
              </a:cxn>
              <a:cxn ang="0">
                <a:pos x="2397" y="852"/>
              </a:cxn>
              <a:cxn ang="0">
                <a:pos x="2613" y="960"/>
              </a:cxn>
              <a:cxn ang="0">
                <a:pos x="2832" y="1095"/>
              </a:cxn>
              <a:cxn ang="0">
                <a:pos x="3012" y="1212"/>
              </a:cxn>
              <a:cxn ang="0">
                <a:pos x="3186" y="1347"/>
              </a:cxn>
              <a:cxn ang="0">
                <a:pos x="3351" y="1497"/>
              </a:cxn>
              <a:cxn ang="0">
                <a:pos x="3480" y="1629"/>
              </a:cxn>
              <a:cxn ang="0">
                <a:pos x="3612" y="1785"/>
              </a:cxn>
              <a:cxn ang="0">
                <a:pos x="3699" y="1901"/>
              </a:cxn>
              <a:cxn ang="0">
                <a:pos x="5142" y="1901"/>
              </a:cxn>
              <a:cxn ang="0">
                <a:pos x="5076" y="1827"/>
              </a:cxn>
              <a:cxn ang="0">
                <a:pos x="4968" y="1707"/>
              </a:cxn>
              <a:cxn ang="0">
                <a:pos x="4797" y="1539"/>
              </a:cxn>
              <a:cxn ang="0">
                <a:pos x="4617" y="1383"/>
              </a:cxn>
              <a:cxn ang="0">
                <a:pos x="4410" y="1221"/>
              </a:cxn>
              <a:cxn ang="0">
                <a:pos x="4185" y="1071"/>
              </a:cxn>
              <a:cxn ang="0">
                <a:pos x="3960" y="939"/>
              </a:cxn>
              <a:cxn ang="0">
                <a:pos x="3708" y="801"/>
              </a:cxn>
              <a:cxn ang="0">
                <a:pos x="3492" y="702"/>
              </a:cxn>
              <a:cxn ang="0">
                <a:pos x="3231" y="588"/>
              </a:cxn>
              <a:cxn ang="0">
                <a:pos x="2964" y="489"/>
              </a:cxn>
              <a:cxn ang="0">
                <a:pos x="2718" y="405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Times New Roman" pitchFamily="-111" charset="0"/>
            </a:endParaRPr>
          </a:p>
        </p:txBody>
      </p:sp>
      <p:sp>
        <p:nvSpPr>
          <p:cNvPr id="7" name="Freeform 5"/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39"/>
              </a:cxn>
              <a:cxn ang="0">
                <a:pos x="558" y="357"/>
              </a:cxn>
              <a:cxn ang="0">
                <a:pos x="807" y="375"/>
              </a:cxn>
              <a:cxn ang="0">
                <a:pos x="1056" y="399"/>
              </a:cxn>
              <a:cxn ang="0">
                <a:pos x="1272" y="426"/>
              </a:cxn>
              <a:cxn ang="0">
                <a:pos x="1539" y="465"/>
              </a:cxn>
              <a:cxn ang="0">
                <a:pos x="1791" y="510"/>
              </a:cxn>
              <a:cxn ang="0">
                <a:pos x="2076" y="570"/>
              </a:cxn>
              <a:cxn ang="0">
                <a:pos x="2334" y="630"/>
              </a:cxn>
              <a:cxn ang="0">
                <a:pos x="2544" y="687"/>
              </a:cxn>
              <a:cxn ang="0">
                <a:pos x="2775" y="759"/>
              </a:cxn>
              <a:cxn ang="0">
                <a:pos x="3003" y="837"/>
              </a:cxn>
              <a:cxn ang="0">
                <a:pos x="3231" y="924"/>
              </a:cxn>
              <a:cxn ang="0">
                <a:pos x="3438" y="1005"/>
              </a:cxn>
              <a:cxn ang="0">
                <a:pos x="3663" y="1110"/>
              </a:cxn>
              <a:cxn ang="0">
                <a:pos x="3903" y="1233"/>
              </a:cxn>
              <a:cxn ang="0">
                <a:pos x="4149" y="1374"/>
              </a:cxn>
              <a:cxn ang="0">
                <a:pos x="4353" y="1506"/>
              </a:cxn>
              <a:cxn ang="0">
                <a:pos x="4491" y="1602"/>
              </a:cxn>
              <a:cxn ang="0">
                <a:pos x="4668" y="1740"/>
              </a:cxn>
              <a:cxn ang="0">
                <a:pos x="4824" y="1875"/>
              </a:cxn>
              <a:cxn ang="0">
                <a:pos x="4968" y="2016"/>
              </a:cxn>
              <a:cxn ang="0">
                <a:pos x="5100" y="2154"/>
              </a:cxn>
              <a:cxn ang="0">
                <a:pos x="5238" y="2324"/>
              </a:cxn>
              <a:cxn ang="0">
                <a:pos x="5759" y="2324"/>
              </a:cxn>
              <a:cxn ang="0">
                <a:pos x="5759" y="1245"/>
              </a:cxn>
              <a:cxn ang="0">
                <a:pos x="5580" y="1119"/>
              </a:cxn>
              <a:cxn ang="0">
                <a:pos x="5400" y="1020"/>
              </a:cxn>
              <a:cxn ang="0">
                <a:pos x="5205" y="918"/>
              </a:cxn>
              <a:cxn ang="0">
                <a:pos x="5031" y="837"/>
              </a:cxn>
              <a:cxn ang="0">
                <a:pos x="4866" y="771"/>
              </a:cxn>
              <a:cxn ang="0">
                <a:pos x="4710" y="711"/>
              </a:cxn>
              <a:cxn ang="0">
                <a:pos x="4545" y="651"/>
              </a:cxn>
              <a:cxn ang="0">
                <a:pos x="4386" y="600"/>
              </a:cxn>
              <a:cxn ang="0">
                <a:pos x="4248" y="552"/>
              </a:cxn>
              <a:cxn ang="0">
                <a:pos x="3993" y="483"/>
              </a:cxn>
              <a:cxn ang="0">
                <a:pos x="3777" y="423"/>
              </a:cxn>
              <a:cxn ang="0">
                <a:pos x="3564" y="375"/>
              </a:cxn>
              <a:cxn ang="0">
                <a:pos x="3282" y="312"/>
              </a:cxn>
              <a:cxn ang="0">
                <a:pos x="3003" y="261"/>
              </a:cxn>
              <a:cxn ang="0">
                <a:pos x="2733" y="213"/>
              </a:cxn>
              <a:cxn ang="0">
                <a:pos x="2451" y="171"/>
              </a:cxn>
              <a:cxn ang="0">
                <a:pos x="2211" y="138"/>
              </a:cxn>
              <a:cxn ang="0">
                <a:pos x="1974" y="108"/>
              </a:cxn>
              <a:cxn ang="0">
                <a:pos x="1665" y="81"/>
              </a:cxn>
              <a:cxn ang="0">
                <a:pos x="1437" y="60"/>
              </a:cxn>
              <a:cxn ang="0">
                <a:pos x="1125" y="36"/>
              </a:cxn>
              <a:cxn ang="0">
                <a:pos x="828" y="21"/>
              </a:cxn>
              <a:cxn ang="0">
                <a:pos x="558" y="12"/>
              </a:cxn>
              <a:cxn ang="0">
                <a:pos x="282" y="3"/>
              </a:cxn>
              <a:cxn ang="0">
                <a:pos x="0" y="0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Times New Roman" pitchFamily="-111" charset="0"/>
            </a:endParaRPr>
          </a:p>
        </p:txBody>
      </p:sp>
      <p:sp>
        <p:nvSpPr>
          <p:cNvPr id="8" name="Freeform 6"/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51"/>
              </a:cxn>
              <a:cxn ang="0">
                <a:pos x="282" y="357"/>
              </a:cxn>
              <a:cxn ang="0">
                <a:pos x="627" y="363"/>
              </a:cxn>
              <a:cxn ang="0">
                <a:pos x="960" y="375"/>
              </a:cxn>
              <a:cxn ang="0">
                <a:pos x="1218" y="393"/>
              </a:cxn>
              <a:cxn ang="0">
                <a:pos x="1470" y="411"/>
              </a:cxn>
              <a:cxn ang="0">
                <a:pos x="1746" y="435"/>
              </a:cxn>
              <a:cxn ang="0">
                <a:pos x="2022" y="462"/>
              </a:cxn>
              <a:cxn ang="0">
                <a:pos x="2340" y="504"/>
              </a:cxn>
              <a:cxn ang="0">
                <a:pos x="2664" y="549"/>
              </a:cxn>
              <a:cxn ang="0">
                <a:pos x="2952" y="597"/>
              </a:cxn>
              <a:cxn ang="0">
                <a:pos x="3225" y="648"/>
              </a:cxn>
              <a:cxn ang="0">
                <a:pos x="3513" y="708"/>
              </a:cxn>
              <a:cxn ang="0">
                <a:pos x="3693" y="750"/>
              </a:cxn>
              <a:cxn ang="0">
                <a:pos x="3936" y="810"/>
              </a:cxn>
              <a:cxn ang="0">
                <a:pos x="4095" y="855"/>
              </a:cxn>
              <a:cxn ang="0">
                <a:pos x="4281" y="909"/>
              </a:cxn>
              <a:cxn ang="0">
                <a:pos x="4503" y="981"/>
              </a:cxn>
              <a:cxn ang="0">
                <a:pos x="4704" y="1053"/>
              </a:cxn>
              <a:cxn ang="0">
                <a:pos x="4911" y="1131"/>
              </a:cxn>
              <a:cxn ang="0">
                <a:pos x="5073" y="1197"/>
              </a:cxn>
              <a:cxn ang="0">
                <a:pos x="5256" y="1281"/>
              </a:cxn>
              <a:cxn ang="0">
                <a:pos x="5475" y="1401"/>
              </a:cxn>
              <a:cxn ang="0">
                <a:pos x="5628" y="1482"/>
              </a:cxn>
              <a:cxn ang="0">
                <a:pos x="5759" y="1572"/>
              </a:cxn>
              <a:cxn ang="0">
                <a:pos x="5759" y="633"/>
              </a:cxn>
              <a:cxn ang="0">
                <a:pos x="5493" y="570"/>
              </a:cxn>
              <a:cxn ang="0">
                <a:pos x="5214" y="501"/>
              </a:cxn>
              <a:cxn ang="0">
                <a:pos x="4950" y="444"/>
              </a:cxn>
              <a:cxn ang="0">
                <a:pos x="4701" y="396"/>
              </a:cxn>
              <a:cxn ang="0">
                <a:pos x="4425" y="348"/>
              </a:cxn>
              <a:cxn ang="0">
                <a:pos x="4110" y="294"/>
              </a:cxn>
              <a:cxn ang="0">
                <a:pos x="3813" y="252"/>
              </a:cxn>
              <a:cxn ang="0">
                <a:pos x="3549" y="213"/>
              </a:cxn>
              <a:cxn ang="0">
                <a:pos x="3261" y="183"/>
              </a:cxn>
              <a:cxn ang="0">
                <a:pos x="3015" y="153"/>
              </a:cxn>
              <a:cxn ang="0">
                <a:pos x="2757" y="129"/>
              </a:cxn>
              <a:cxn ang="0">
                <a:pos x="2520" y="105"/>
              </a:cxn>
              <a:cxn ang="0">
                <a:pos x="2301" y="87"/>
              </a:cxn>
              <a:cxn ang="0">
                <a:pos x="2013" y="66"/>
              </a:cxn>
              <a:cxn ang="0">
                <a:pos x="1731" y="48"/>
              </a:cxn>
              <a:cxn ang="0">
                <a:pos x="1524" y="39"/>
              </a:cxn>
              <a:cxn ang="0">
                <a:pos x="1260" y="27"/>
              </a:cxn>
              <a:cxn ang="0">
                <a:pos x="966" y="15"/>
              </a:cxn>
              <a:cxn ang="0">
                <a:pos x="714" y="12"/>
              </a:cxn>
              <a:cxn ang="0">
                <a:pos x="510" y="6"/>
              </a:cxn>
              <a:cxn ang="0">
                <a:pos x="243" y="0"/>
              </a:cxn>
              <a:cxn ang="0">
                <a:pos x="0" y="0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Times New Roman" pitchFamily="-111" charset="0"/>
            </a:endParaRPr>
          </a:p>
        </p:txBody>
      </p:sp>
      <p:sp>
        <p:nvSpPr>
          <p:cNvPr id="9" name="Freeform 7"/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39"/>
              </a:cxn>
              <a:cxn ang="0">
                <a:pos x="318" y="342"/>
              </a:cxn>
              <a:cxn ang="0">
                <a:pos x="591" y="348"/>
              </a:cxn>
              <a:cxn ang="0">
                <a:pos x="846" y="354"/>
              </a:cxn>
              <a:cxn ang="0">
                <a:pos x="1074" y="360"/>
              </a:cxn>
              <a:cxn ang="0">
                <a:pos x="1314" y="366"/>
              </a:cxn>
              <a:cxn ang="0">
                <a:pos x="1599" y="381"/>
              </a:cxn>
              <a:cxn ang="0">
                <a:pos x="1911" y="399"/>
              </a:cxn>
              <a:cxn ang="0">
                <a:pos x="2241" y="420"/>
              </a:cxn>
              <a:cxn ang="0">
                <a:pos x="2619" y="453"/>
              </a:cxn>
              <a:cxn ang="0">
                <a:pos x="2889" y="477"/>
              </a:cxn>
              <a:cxn ang="0">
                <a:pos x="3177" y="507"/>
              </a:cxn>
              <a:cxn ang="0">
                <a:pos x="3498" y="543"/>
              </a:cxn>
              <a:cxn ang="0">
                <a:pos x="3813" y="585"/>
              </a:cxn>
              <a:cxn ang="0">
                <a:pos x="4044" y="618"/>
              </a:cxn>
              <a:cxn ang="0">
                <a:pos x="4365" y="669"/>
              </a:cxn>
              <a:cxn ang="0">
                <a:pos x="4683" y="726"/>
              </a:cxn>
              <a:cxn ang="0">
                <a:pos x="4980" y="786"/>
              </a:cxn>
              <a:cxn ang="0">
                <a:pos x="5268" y="846"/>
              </a:cxn>
              <a:cxn ang="0">
                <a:pos x="5646" y="942"/>
              </a:cxn>
              <a:cxn ang="0">
                <a:pos x="5759" y="969"/>
              </a:cxn>
              <a:cxn ang="0">
                <a:pos x="5759" y="0"/>
              </a:cxn>
              <a:cxn ang="0">
                <a:pos x="0" y="0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Times New Roman" pitchFamily="-111" charset="0"/>
            </a:endParaRPr>
          </a:p>
        </p:txBody>
      </p:sp>
      <p:sp>
        <p:nvSpPr>
          <p:cNvPr id="10" name="Freeform 8"/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/>
            <a:ahLst/>
            <a:cxnLst>
              <a:cxn ang="0">
                <a:pos x="0" y="753"/>
              </a:cxn>
              <a:cxn ang="0">
                <a:pos x="0" y="1059"/>
              </a:cxn>
              <a:cxn ang="0">
                <a:pos x="5759" y="1059"/>
              </a:cxn>
              <a:cxn ang="0">
                <a:pos x="5759" y="0"/>
              </a:cxn>
              <a:cxn ang="0">
                <a:pos x="5430" y="0"/>
              </a:cxn>
              <a:cxn ang="0">
                <a:pos x="5298" y="84"/>
              </a:cxn>
              <a:cxn ang="0">
                <a:pos x="5136" y="159"/>
              </a:cxn>
              <a:cxn ang="0">
                <a:pos x="4968" y="222"/>
              </a:cxn>
              <a:cxn ang="0">
                <a:pos x="4812" y="267"/>
              </a:cxn>
              <a:cxn ang="0">
                <a:pos x="4626" y="324"/>
              </a:cxn>
              <a:cxn ang="0">
                <a:pos x="4440" y="366"/>
              </a:cxn>
              <a:cxn ang="0">
                <a:pos x="4230" y="414"/>
              </a:cxn>
              <a:cxn ang="0">
                <a:pos x="3939" y="468"/>
              </a:cxn>
              <a:cxn ang="0">
                <a:pos x="3711" y="504"/>
              </a:cxn>
              <a:cxn ang="0">
                <a:pos x="3441" y="543"/>
              </a:cxn>
              <a:cxn ang="0">
                <a:pos x="3189" y="579"/>
              </a:cxn>
              <a:cxn ang="0">
                <a:pos x="2925" y="606"/>
              </a:cxn>
              <a:cxn ang="0">
                <a:pos x="2679" y="633"/>
              </a:cxn>
              <a:cxn ang="0">
                <a:pos x="2418" y="654"/>
              </a:cxn>
              <a:cxn ang="0">
                <a:pos x="2142" y="675"/>
              </a:cxn>
              <a:cxn ang="0">
                <a:pos x="1896" y="693"/>
              </a:cxn>
              <a:cxn ang="0">
                <a:pos x="1647" y="708"/>
              </a:cxn>
              <a:cxn ang="0">
                <a:pos x="1404" y="720"/>
              </a:cxn>
              <a:cxn ang="0">
                <a:pos x="1170" y="732"/>
              </a:cxn>
              <a:cxn ang="0">
                <a:pos x="906" y="738"/>
              </a:cxn>
              <a:cxn ang="0">
                <a:pos x="534" y="747"/>
              </a:cxn>
              <a:cxn ang="0">
                <a:pos x="201" y="753"/>
              </a:cxn>
              <a:cxn ang="0">
                <a:pos x="0" y="753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Times New Roman" pitchFamily="-111" charset="0"/>
            </a:endParaRPr>
          </a:p>
        </p:txBody>
      </p:sp>
      <p:sp>
        <p:nvSpPr>
          <p:cNvPr id="11" name="Freeform 9"/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/>
            <a:ahLst/>
            <a:cxnLst>
              <a:cxn ang="0">
                <a:pos x="0" y="366"/>
              </a:cxn>
              <a:cxn ang="0">
                <a:pos x="0" y="672"/>
              </a:cxn>
              <a:cxn ang="0">
                <a:pos x="303" y="672"/>
              </a:cxn>
              <a:cxn ang="0">
                <a:pos x="723" y="663"/>
              </a:cxn>
              <a:cxn ang="0">
                <a:pos x="1020" y="654"/>
              </a:cxn>
              <a:cxn ang="0">
                <a:pos x="1302" y="642"/>
              </a:cxn>
              <a:cxn ang="0">
                <a:pos x="1554" y="630"/>
              </a:cxn>
              <a:cxn ang="0">
                <a:pos x="1779" y="615"/>
              </a:cxn>
              <a:cxn ang="0">
                <a:pos x="1962" y="606"/>
              </a:cxn>
              <a:cxn ang="0">
                <a:pos x="2193" y="588"/>
              </a:cxn>
              <a:cxn ang="0">
                <a:pos x="2448" y="570"/>
              </a:cxn>
              <a:cxn ang="0">
                <a:pos x="2700" y="546"/>
              </a:cxn>
              <a:cxn ang="0">
                <a:pos x="2904" y="528"/>
              </a:cxn>
              <a:cxn ang="0">
                <a:pos x="3138" y="498"/>
              </a:cxn>
              <a:cxn ang="0">
                <a:pos x="3324" y="474"/>
              </a:cxn>
              <a:cxn ang="0">
                <a:pos x="3534" y="447"/>
              </a:cxn>
              <a:cxn ang="0">
                <a:pos x="3735" y="420"/>
              </a:cxn>
              <a:cxn ang="0">
                <a:pos x="3933" y="384"/>
              </a:cxn>
              <a:cxn ang="0">
                <a:pos x="4116" y="351"/>
              </a:cxn>
              <a:cxn ang="0">
                <a:pos x="4266" y="318"/>
              </a:cxn>
              <a:cxn ang="0">
                <a:pos x="4446" y="279"/>
              </a:cxn>
              <a:cxn ang="0">
                <a:pos x="4620" y="237"/>
              </a:cxn>
              <a:cxn ang="0">
                <a:pos x="4779" y="192"/>
              </a:cxn>
              <a:cxn ang="0">
                <a:pos x="4920" y="147"/>
              </a:cxn>
              <a:cxn ang="0">
                <a:pos x="5085" y="90"/>
              </a:cxn>
              <a:cxn ang="0">
                <a:pos x="5193" y="42"/>
              </a:cxn>
              <a:cxn ang="0">
                <a:pos x="5283" y="0"/>
              </a:cxn>
              <a:cxn ang="0">
                <a:pos x="3201" y="0"/>
              </a:cxn>
              <a:cxn ang="0">
                <a:pos x="2982" y="57"/>
              </a:cxn>
              <a:cxn ang="0">
                <a:pos x="2775" y="108"/>
              </a:cxn>
              <a:cxn ang="0">
                <a:pos x="2562" y="150"/>
              </a:cxn>
              <a:cxn ang="0">
                <a:pos x="2397" y="183"/>
              </a:cxn>
              <a:cxn ang="0">
                <a:pos x="2205" y="213"/>
              </a:cxn>
              <a:cxn ang="0">
                <a:pos x="2001" y="243"/>
              </a:cxn>
              <a:cxn ang="0">
                <a:pos x="1776" y="273"/>
              </a:cxn>
              <a:cxn ang="0">
                <a:pos x="1536" y="297"/>
              </a:cxn>
              <a:cxn ang="0">
                <a:pos x="1344" y="312"/>
              </a:cxn>
              <a:cxn ang="0">
                <a:pos x="1134" y="330"/>
              </a:cxn>
              <a:cxn ang="0">
                <a:pos x="921" y="342"/>
              </a:cxn>
              <a:cxn ang="0">
                <a:pos x="696" y="354"/>
              </a:cxn>
              <a:cxn ang="0">
                <a:pos x="501" y="360"/>
              </a:cxn>
              <a:cxn ang="0">
                <a:pos x="279" y="366"/>
              </a:cxn>
              <a:cxn ang="0">
                <a:pos x="99" y="369"/>
              </a:cxn>
              <a:cxn ang="0">
                <a:pos x="0" y="366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Times New Roman" pitchFamily="-111" charset="0"/>
            </a:endParaRPr>
          </a:p>
        </p:txBody>
      </p:sp>
      <p:sp>
        <p:nvSpPr>
          <p:cNvPr id="12" name="Freeform 10"/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85"/>
              </a:cxn>
              <a:cxn ang="0">
                <a:pos x="192" y="285"/>
              </a:cxn>
              <a:cxn ang="0">
                <a:pos x="384" y="282"/>
              </a:cxn>
              <a:cxn ang="0">
                <a:pos x="579" y="276"/>
              </a:cxn>
              <a:cxn ang="0">
                <a:pos x="789" y="267"/>
              </a:cxn>
              <a:cxn ang="0">
                <a:pos x="999" y="258"/>
              </a:cxn>
              <a:cxn ang="0">
                <a:pos x="1161" y="246"/>
              </a:cxn>
              <a:cxn ang="0">
                <a:pos x="1302" y="234"/>
              </a:cxn>
              <a:cxn ang="0">
                <a:pos x="1458" y="222"/>
              </a:cxn>
              <a:cxn ang="0">
                <a:pos x="1665" y="201"/>
              </a:cxn>
              <a:cxn ang="0">
                <a:pos x="1992" y="159"/>
              </a:cxn>
              <a:cxn ang="0">
                <a:pos x="2301" y="117"/>
              </a:cxn>
              <a:cxn ang="0">
                <a:pos x="2604" y="60"/>
              </a:cxn>
              <a:cxn ang="0">
                <a:pos x="2883" y="0"/>
              </a:cxn>
              <a:cxn ang="0">
                <a:pos x="0" y="0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Times New Roman" pitchFamily="-111" charset="0"/>
            </a:endParaRPr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8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0C0AD-8943-464D-B345-1B0D4B55F6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BD341C-9AD7-4045-8C6B-6EA827514C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82FEFB-4CF2-B74C-B3CB-988E3A879F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257A1-D27C-474C-AAAD-2AF265F7E2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AA35F-8FBF-9B48-8A18-D8D7F7F235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24EA61-A15F-AA48-A70F-1E89290A7E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EB2320-64D7-1142-82E4-E01E1B30F3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6F3C80-DA18-3645-B053-C35EB595F1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DD827-2378-EE4E-98F0-7599940866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826FB8-B3C9-4242-BAA8-8BEB2DF434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25D79-FB87-4E4C-8C5A-4037C86A78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D1C6C-2852-5A40-AD78-2518910E4E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invGray">
      <p:bgPr>
        <a:solidFill>
          <a:srgbClr val="33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invGray">
          <a:xfrm>
            <a:off x="8809038" y="0"/>
            <a:ext cx="334962" cy="68580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50000">
                <a:schemeClr val="hlink"/>
              </a:gs>
              <a:gs pos="100000">
                <a:schemeClr val="accent2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Times New Roman" pitchFamily="-111" charset="0"/>
            </a:endParaRPr>
          </a:p>
        </p:txBody>
      </p:sp>
      <p:sp>
        <p:nvSpPr>
          <p:cNvPr id="2051" name="Freeform 3"/>
          <p:cNvSpPr>
            <a:spLocks/>
          </p:cNvSpPr>
          <p:nvPr/>
        </p:nvSpPr>
        <p:spPr bwMode="white">
          <a:xfrm>
            <a:off x="-9525" y="4489450"/>
            <a:ext cx="5754688" cy="2368550"/>
          </a:xfrm>
          <a:custGeom>
            <a:avLst/>
            <a:gdLst/>
            <a:ahLst/>
            <a:cxnLst>
              <a:cxn ang="0">
                <a:pos x="0" y="1491"/>
              </a:cxn>
              <a:cxn ang="0">
                <a:pos x="0" y="0"/>
              </a:cxn>
              <a:cxn ang="0">
                <a:pos x="171" y="3"/>
              </a:cxn>
              <a:cxn ang="0">
                <a:pos x="355" y="9"/>
              </a:cxn>
              <a:cxn ang="0">
                <a:pos x="499" y="21"/>
              </a:cxn>
              <a:cxn ang="0">
                <a:pos x="650" y="36"/>
              </a:cxn>
              <a:cxn ang="0">
                <a:pos x="809" y="54"/>
              </a:cxn>
              <a:cxn ang="0">
                <a:pos x="957" y="78"/>
              </a:cxn>
              <a:cxn ang="0">
                <a:pos x="1119" y="105"/>
              </a:cxn>
              <a:cxn ang="0">
                <a:pos x="1261" y="133"/>
              </a:cxn>
              <a:cxn ang="0">
                <a:pos x="1441" y="175"/>
              </a:cxn>
              <a:cxn ang="0">
                <a:pos x="1598" y="217"/>
              </a:cxn>
              <a:cxn ang="0">
                <a:pos x="1763" y="269"/>
              </a:cxn>
              <a:cxn ang="0">
                <a:pos x="1887" y="308"/>
              </a:cxn>
              <a:cxn ang="0">
                <a:pos x="2085" y="384"/>
              </a:cxn>
              <a:cxn ang="0">
                <a:pos x="2230" y="444"/>
              </a:cxn>
              <a:cxn ang="0">
                <a:pos x="2456" y="547"/>
              </a:cxn>
              <a:cxn ang="0">
                <a:pos x="2666" y="662"/>
              </a:cxn>
              <a:cxn ang="0">
                <a:pos x="2859" y="786"/>
              </a:cxn>
              <a:cxn ang="0">
                <a:pos x="3046" y="920"/>
              </a:cxn>
              <a:cxn ang="0">
                <a:pos x="3193" y="1038"/>
              </a:cxn>
              <a:cxn ang="0">
                <a:pos x="3332" y="1168"/>
              </a:cxn>
              <a:cxn ang="0">
                <a:pos x="3440" y="1280"/>
              </a:cxn>
              <a:cxn ang="0">
                <a:pos x="3524" y="1380"/>
              </a:cxn>
              <a:cxn ang="0">
                <a:pos x="3624" y="1491"/>
              </a:cxn>
              <a:cxn ang="0">
                <a:pos x="3608" y="1491"/>
              </a:cxn>
              <a:cxn ang="0">
                <a:pos x="0" y="1491"/>
              </a:cxn>
            </a:cxnLst>
            <a:rect l="0" t="0" r="r" b="b"/>
            <a:pathLst>
              <a:path w="3625" h="1492">
                <a:moveTo>
                  <a:pt x="0" y="1491"/>
                </a:moveTo>
                <a:lnTo>
                  <a:pt x="0" y="0"/>
                </a:lnTo>
                <a:lnTo>
                  <a:pt x="171" y="3"/>
                </a:lnTo>
                <a:lnTo>
                  <a:pt x="355" y="9"/>
                </a:lnTo>
                <a:lnTo>
                  <a:pt x="499" y="21"/>
                </a:lnTo>
                <a:lnTo>
                  <a:pt x="650" y="36"/>
                </a:lnTo>
                <a:lnTo>
                  <a:pt x="809" y="54"/>
                </a:lnTo>
                <a:lnTo>
                  <a:pt x="957" y="78"/>
                </a:lnTo>
                <a:lnTo>
                  <a:pt x="1119" y="105"/>
                </a:lnTo>
                <a:lnTo>
                  <a:pt x="1261" y="133"/>
                </a:lnTo>
                <a:lnTo>
                  <a:pt x="1441" y="175"/>
                </a:lnTo>
                <a:lnTo>
                  <a:pt x="1598" y="217"/>
                </a:lnTo>
                <a:lnTo>
                  <a:pt x="1763" y="269"/>
                </a:lnTo>
                <a:lnTo>
                  <a:pt x="1887" y="308"/>
                </a:lnTo>
                <a:lnTo>
                  <a:pt x="2085" y="384"/>
                </a:lnTo>
                <a:lnTo>
                  <a:pt x="2230" y="444"/>
                </a:lnTo>
                <a:lnTo>
                  <a:pt x="2456" y="547"/>
                </a:lnTo>
                <a:lnTo>
                  <a:pt x="2666" y="662"/>
                </a:lnTo>
                <a:lnTo>
                  <a:pt x="2859" y="786"/>
                </a:lnTo>
                <a:lnTo>
                  <a:pt x="3046" y="920"/>
                </a:lnTo>
                <a:lnTo>
                  <a:pt x="3193" y="1038"/>
                </a:lnTo>
                <a:lnTo>
                  <a:pt x="3332" y="1168"/>
                </a:lnTo>
                <a:lnTo>
                  <a:pt x="3440" y="1280"/>
                </a:lnTo>
                <a:lnTo>
                  <a:pt x="3524" y="1380"/>
                </a:lnTo>
                <a:lnTo>
                  <a:pt x="3624" y="1491"/>
                </a:lnTo>
                <a:lnTo>
                  <a:pt x="3608" y="1491"/>
                </a:lnTo>
                <a:lnTo>
                  <a:pt x="0" y="1491"/>
                </a:lnTo>
              </a:path>
            </a:pathLst>
          </a:cu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5400000" scaled="1"/>
          </a:gradFill>
          <a:ln w="9525" cap="flat" cmpd="sng">
            <a:noFill/>
            <a:prstDash val="solid"/>
            <a:miter lim="800000"/>
            <a:headEnd type="none" w="sm" len="sm"/>
            <a:tailEnd type="none" w="sm" len="sm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Times New Roman" pitchFamily="-111" charset="0"/>
            </a:endParaRPr>
          </a:p>
        </p:txBody>
      </p:sp>
      <p:sp>
        <p:nvSpPr>
          <p:cNvPr id="2052" name="Freeform 4"/>
          <p:cNvSpPr>
            <a:spLocks/>
          </p:cNvSpPr>
          <p:nvPr/>
        </p:nvSpPr>
        <p:spPr bwMode="white">
          <a:xfrm>
            <a:off x="0" y="3817938"/>
            <a:ext cx="8164513" cy="3019425"/>
          </a:xfrm>
          <a:custGeom>
            <a:avLst/>
            <a:gdLst/>
            <a:ahLst/>
            <a:cxnLst>
              <a:cxn ang="0">
                <a:pos x="2718" y="405"/>
              </a:cxn>
              <a:cxn ang="0">
                <a:pos x="2466" y="333"/>
              </a:cxn>
              <a:cxn ang="0">
                <a:pos x="2202" y="261"/>
              </a:cxn>
              <a:cxn ang="0">
                <a:pos x="1929" y="198"/>
              </a:cxn>
              <a:cxn ang="0">
                <a:pos x="1695" y="153"/>
              </a:cxn>
              <a:cxn ang="0">
                <a:pos x="1434" y="111"/>
              </a:cxn>
              <a:cxn ang="0">
                <a:pos x="1188" y="75"/>
              </a:cxn>
              <a:cxn ang="0">
                <a:pos x="957" y="48"/>
              </a:cxn>
              <a:cxn ang="0">
                <a:pos x="747" y="30"/>
              </a:cxn>
              <a:cxn ang="0">
                <a:pos x="501" y="15"/>
              </a:cxn>
              <a:cxn ang="0">
                <a:pos x="246" y="3"/>
              </a:cxn>
              <a:cxn ang="0">
                <a:pos x="0" y="0"/>
              </a:cxn>
              <a:cxn ang="0">
                <a:pos x="0" y="275"/>
              </a:cxn>
              <a:cxn ang="0">
                <a:pos x="0" y="345"/>
              </a:cxn>
              <a:cxn ang="0">
                <a:pos x="0" y="275"/>
              </a:cxn>
              <a:cxn ang="0">
                <a:pos x="0" y="342"/>
              </a:cxn>
              <a:cxn ang="0">
                <a:pos x="339" y="351"/>
              </a:cxn>
              <a:cxn ang="0">
                <a:pos x="606" y="372"/>
              </a:cxn>
              <a:cxn ang="0">
                <a:pos x="852" y="399"/>
              </a:cxn>
              <a:cxn ang="0">
                <a:pos x="1068" y="435"/>
              </a:cxn>
              <a:cxn ang="0">
                <a:pos x="1275" y="474"/>
              </a:cxn>
              <a:cxn ang="0">
                <a:pos x="1545" y="540"/>
              </a:cxn>
              <a:cxn ang="0">
                <a:pos x="1761" y="603"/>
              </a:cxn>
              <a:cxn ang="0">
                <a:pos x="1971" y="678"/>
              </a:cxn>
              <a:cxn ang="0">
                <a:pos x="2166" y="747"/>
              </a:cxn>
              <a:cxn ang="0">
                <a:pos x="2397" y="852"/>
              </a:cxn>
              <a:cxn ang="0">
                <a:pos x="2613" y="960"/>
              </a:cxn>
              <a:cxn ang="0">
                <a:pos x="2832" y="1095"/>
              </a:cxn>
              <a:cxn ang="0">
                <a:pos x="3012" y="1212"/>
              </a:cxn>
              <a:cxn ang="0">
                <a:pos x="3186" y="1347"/>
              </a:cxn>
              <a:cxn ang="0">
                <a:pos x="3351" y="1497"/>
              </a:cxn>
              <a:cxn ang="0">
                <a:pos x="3480" y="1629"/>
              </a:cxn>
              <a:cxn ang="0">
                <a:pos x="3612" y="1785"/>
              </a:cxn>
              <a:cxn ang="0">
                <a:pos x="3699" y="1901"/>
              </a:cxn>
              <a:cxn ang="0">
                <a:pos x="5142" y="1901"/>
              </a:cxn>
              <a:cxn ang="0">
                <a:pos x="5076" y="1827"/>
              </a:cxn>
              <a:cxn ang="0">
                <a:pos x="4968" y="1707"/>
              </a:cxn>
              <a:cxn ang="0">
                <a:pos x="4797" y="1539"/>
              </a:cxn>
              <a:cxn ang="0">
                <a:pos x="4617" y="1383"/>
              </a:cxn>
              <a:cxn ang="0">
                <a:pos x="4410" y="1221"/>
              </a:cxn>
              <a:cxn ang="0">
                <a:pos x="4185" y="1071"/>
              </a:cxn>
              <a:cxn ang="0">
                <a:pos x="3960" y="939"/>
              </a:cxn>
              <a:cxn ang="0">
                <a:pos x="3708" y="801"/>
              </a:cxn>
              <a:cxn ang="0">
                <a:pos x="3492" y="702"/>
              </a:cxn>
              <a:cxn ang="0">
                <a:pos x="3231" y="588"/>
              </a:cxn>
              <a:cxn ang="0">
                <a:pos x="2964" y="489"/>
              </a:cxn>
              <a:cxn ang="0">
                <a:pos x="2718" y="405"/>
              </a:cxn>
            </a:cxnLst>
            <a:rect l="0" t="0" r="r" b="b"/>
            <a:pathLst>
              <a:path w="5143" h="1902">
                <a:moveTo>
                  <a:pt x="2718" y="405"/>
                </a:moveTo>
                <a:lnTo>
                  <a:pt x="2466" y="333"/>
                </a:lnTo>
                <a:lnTo>
                  <a:pt x="2202" y="261"/>
                </a:lnTo>
                <a:lnTo>
                  <a:pt x="1929" y="198"/>
                </a:lnTo>
                <a:lnTo>
                  <a:pt x="1695" y="153"/>
                </a:lnTo>
                <a:lnTo>
                  <a:pt x="1434" y="111"/>
                </a:lnTo>
                <a:lnTo>
                  <a:pt x="1188" y="75"/>
                </a:lnTo>
                <a:lnTo>
                  <a:pt x="957" y="48"/>
                </a:lnTo>
                <a:lnTo>
                  <a:pt x="747" y="30"/>
                </a:lnTo>
                <a:lnTo>
                  <a:pt x="501" y="15"/>
                </a:lnTo>
                <a:lnTo>
                  <a:pt x="246" y="3"/>
                </a:lnTo>
                <a:lnTo>
                  <a:pt x="0" y="0"/>
                </a:lnTo>
                <a:lnTo>
                  <a:pt x="0" y="275"/>
                </a:lnTo>
                <a:lnTo>
                  <a:pt x="0" y="345"/>
                </a:lnTo>
                <a:lnTo>
                  <a:pt x="0" y="275"/>
                </a:lnTo>
                <a:lnTo>
                  <a:pt x="0" y="342"/>
                </a:lnTo>
                <a:lnTo>
                  <a:pt x="339" y="351"/>
                </a:lnTo>
                <a:lnTo>
                  <a:pt x="606" y="372"/>
                </a:lnTo>
                <a:lnTo>
                  <a:pt x="852" y="399"/>
                </a:lnTo>
                <a:lnTo>
                  <a:pt x="1068" y="435"/>
                </a:lnTo>
                <a:lnTo>
                  <a:pt x="1275" y="474"/>
                </a:lnTo>
                <a:lnTo>
                  <a:pt x="1545" y="540"/>
                </a:lnTo>
                <a:lnTo>
                  <a:pt x="1761" y="603"/>
                </a:lnTo>
                <a:lnTo>
                  <a:pt x="1971" y="678"/>
                </a:lnTo>
                <a:lnTo>
                  <a:pt x="2166" y="747"/>
                </a:lnTo>
                <a:lnTo>
                  <a:pt x="2397" y="852"/>
                </a:lnTo>
                <a:lnTo>
                  <a:pt x="2613" y="960"/>
                </a:lnTo>
                <a:lnTo>
                  <a:pt x="2832" y="1095"/>
                </a:lnTo>
                <a:lnTo>
                  <a:pt x="3012" y="1212"/>
                </a:lnTo>
                <a:lnTo>
                  <a:pt x="3186" y="1347"/>
                </a:lnTo>
                <a:lnTo>
                  <a:pt x="3351" y="1497"/>
                </a:lnTo>
                <a:lnTo>
                  <a:pt x="3480" y="1629"/>
                </a:lnTo>
                <a:lnTo>
                  <a:pt x="3612" y="1785"/>
                </a:lnTo>
                <a:lnTo>
                  <a:pt x="3699" y="1901"/>
                </a:lnTo>
                <a:lnTo>
                  <a:pt x="5142" y="1901"/>
                </a:lnTo>
                <a:lnTo>
                  <a:pt x="5076" y="1827"/>
                </a:lnTo>
                <a:lnTo>
                  <a:pt x="4968" y="1707"/>
                </a:lnTo>
                <a:lnTo>
                  <a:pt x="4797" y="1539"/>
                </a:lnTo>
                <a:lnTo>
                  <a:pt x="4617" y="1383"/>
                </a:lnTo>
                <a:lnTo>
                  <a:pt x="4410" y="1221"/>
                </a:lnTo>
                <a:lnTo>
                  <a:pt x="4185" y="1071"/>
                </a:lnTo>
                <a:lnTo>
                  <a:pt x="3960" y="939"/>
                </a:lnTo>
                <a:lnTo>
                  <a:pt x="3708" y="801"/>
                </a:lnTo>
                <a:lnTo>
                  <a:pt x="3492" y="702"/>
                </a:lnTo>
                <a:lnTo>
                  <a:pt x="3231" y="588"/>
                </a:lnTo>
                <a:lnTo>
                  <a:pt x="2964" y="489"/>
                </a:lnTo>
                <a:lnTo>
                  <a:pt x="2718" y="405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Times New Roman" pitchFamily="-111" charset="0"/>
            </a:endParaRPr>
          </a:p>
        </p:txBody>
      </p:sp>
      <p:sp>
        <p:nvSpPr>
          <p:cNvPr id="2053" name="Freeform 5"/>
          <p:cNvSpPr>
            <a:spLocks/>
          </p:cNvSpPr>
          <p:nvPr/>
        </p:nvSpPr>
        <p:spPr bwMode="white">
          <a:xfrm>
            <a:off x="0" y="3146425"/>
            <a:ext cx="9144000" cy="36909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39"/>
              </a:cxn>
              <a:cxn ang="0">
                <a:pos x="558" y="357"/>
              </a:cxn>
              <a:cxn ang="0">
                <a:pos x="807" y="375"/>
              </a:cxn>
              <a:cxn ang="0">
                <a:pos x="1056" y="399"/>
              </a:cxn>
              <a:cxn ang="0">
                <a:pos x="1272" y="426"/>
              </a:cxn>
              <a:cxn ang="0">
                <a:pos x="1539" y="465"/>
              </a:cxn>
              <a:cxn ang="0">
                <a:pos x="1791" y="510"/>
              </a:cxn>
              <a:cxn ang="0">
                <a:pos x="2076" y="570"/>
              </a:cxn>
              <a:cxn ang="0">
                <a:pos x="2334" y="630"/>
              </a:cxn>
              <a:cxn ang="0">
                <a:pos x="2544" y="687"/>
              </a:cxn>
              <a:cxn ang="0">
                <a:pos x="2775" y="759"/>
              </a:cxn>
              <a:cxn ang="0">
                <a:pos x="3003" y="837"/>
              </a:cxn>
              <a:cxn ang="0">
                <a:pos x="3231" y="924"/>
              </a:cxn>
              <a:cxn ang="0">
                <a:pos x="3438" y="1005"/>
              </a:cxn>
              <a:cxn ang="0">
                <a:pos x="3663" y="1110"/>
              </a:cxn>
              <a:cxn ang="0">
                <a:pos x="3903" y="1233"/>
              </a:cxn>
              <a:cxn ang="0">
                <a:pos x="4149" y="1374"/>
              </a:cxn>
              <a:cxn ang="0">
                <a:pos x="4353" y="1506"/>
              </a:cxn>
              <a:cxn ang="0">
                <a:pos x="4491" y="1602"/>
              </a:cxn>
              <a:cxn ang="0">
                <a:pos x="4668" y="1740"/>
              </a:cxn>
              <a:cxn ang="0">
                <a:pos x="4824" y="1875"/>
              </a:cxn>
              <a:cxn ang="0">
                <a:pos x="4968" y="2016"/>
              </a:cxn>
              <a:cxn ang="0">
                <a:pos x="5100" y="2154"/>
              </a:cxn>
              <a:cxn ang="0">
                <a:pos x="5238" y="2324"/>
              </a:cxn>
              <a:cxn ang="0">
                <a:pos x="5759" y="2324"/>
              </a:cxn>
              <a:cxn ang="0">
                <a:pos x="5759" y="1245"/>
              </a:cxn>
              <a:cxn ang="0">
                <a:pos x="5580" y="1119"/>
              </a:cxn>
              <a:cxn ang="0">
                <a:pos x="5400" y="1020"/>
              </a:cxn>
              <a:cxn ang="0">
                <a:pos x="5205" y="918"/>
              </a:cxn>
              <a:cxn ang="0">
                <a:pos x="5031" y="837"/>
              </a:cxn>
              <a:cxn ang="0">
                <a:pos x="4866" y="771"/>
              </a:cxn>
              <a:cxn ang="0">
                <a:pos x="4710" y="711"/>
              </a:cxn>
              <a:cxn ang="0">
                <a:pos x="4545" y="651"/>
              </a:cxn>
              <a:cxn ang="0">
                <a:pos x="4386" y="600"/>
              </a:cxn>
              <a:cxn ang="0">
                <a:pos x="4248" y="552"/>
              </a:cxn>
              <a:cxn ang="0">
                <a:pos x="3993" y="483"/>
              </a:cxn>
              <a:cxn ang="0">
                <a:pos x="3777" y="423"/>
              </a:cxn>
              <a:cxn ang="0">
                <a:pos x="3564" y="375"/>
              </a:cxn>
              <a:cxn ang="0">
                <a:pos x="3282" y="312"/>
              </a:cxn>
              <a:cxn ang="0">
                <a:pos x="3003" y="261"/>
              </a:cxn>
              <a:cxn ang="0">
                <a:pos x="2733" y="213"/>
              </a:cxn>
              <a:cxn ang="0">
                <a:pos x="2451" y="171"/>
              </a:cxn>
              <a:cxn ang="0">
                <a:pos x="2211" y="138"/>
              </a:cxn>
              <a:cxn ang="0">
                <a:pos x="1974" y="108"/>
              </a:cxn>
              <a:cxn ang="0">
                <a:pos x="1665" y="81"/>
              </a:cxn>
              <a:cxn ang="0">
                <a:pos x="1437" y="60"/>
              </a:cxn>
              <a:cxn ang="0">
                <a:pos x="1125" y="36"/>
              </a:cxn>
              <a:cxn ang="0">
                <a:pos x="828" y="21"/>
              </a:cxn>
              <a:cxn ang="0">
                <a:pos x="558" y="12"/>
              </a:cxn>
              <a:cxn ang="0">
                <a:pos x="282" y="3"/>
              </a:cxn>
              <a:cxn ang="0">
                <a:pos x="0" y="0"/>
              </a:cxn>
            </a:cxnLst>
            <a:rect l="0" t="0" r="r" b="b"/>
            <a:pathLst>
              <a:path w="5760" h="2325">
                <a:moveTo>
                  <a:pt x="0" y="0"/>
                </a:moveTo>
                <a:lnTo>
                  <a:pt x="0" y="339"/>
                </a:lnTo>
                <a:lnTo>
                  <a:pt x="558" y="357"/>
                </a:lnTo>
                <a:lnTo>
                  <a:pt x="807" y="375"/>
                </a:lnTo>
                <a:lnTo>
                  <a:pt x="1056" y="399"/>
                </a:lnTo>
                <a:lnTo>
                  <a:pt x="1272" y="426"/>
                </a:lnTo>
                <a:lnTo>
                  <a:pt x="1539" y="465"/>
                </a:lnTo>
                <a:lnTo>
                  <a:pt x="1791" y="510"/>
                </a:lnTo>
                <a:lnTo>
                  <a:pt x="2076" y="570"/>
                </a:lnTo>
                <a:lnTo>
                  <a:pt x="2334" y="630"/>
                </a:lnTo>
                <a:lnTo>
                  <a:pt x="2544" y="687"/>
                </a:lnTo>
                <a:lnTo>
                  <a:pt x="2775" y="759"/>
                </a:lnTo>
                <a:lnTo>
                  <a:pt x="3003" y="837"/>
                </a:lnTo>
                <a:lnTo>
                  <a:pt x="3231" y="924"/>
                </a:lnTo>
                <a:lnTo>
                  <a:pt x="3438" y="1005"/>
                </a:lnTo>
                <a:lnTo>
                  <a:pt x="3663" y="1110"/>
                </a:lnTo>
                <a:lnTo>
                  <a:pt x="3903" y="1233"/>
                </a:lnTo>
                <a:lnTo>
                  <a:pt x="4149" y="1374"/>
                </a:lnTo>
                <a:lnTo>
                  <a:pt x="4353" y="1506"/>
                </a:lnTo>
                <a:lnTo>
                  <a:pt x="4491" y="1602"/>
                </a:lnTo>
                <a:lnTo>
                  <a:pt x="4668" y="1740"/>
                </a:lnTo>
                <a:lnTo>
                  <a:pt x="4824" y="1875"/>
                </a:lnTo>
                <a:lnTo>
                  <a:pt x="4968" y="2016"/>
                </a:lnTo>
                <a:lnTo>
                  <a:pt x="5100" y="2154"/>
                </a:lnTo>
                <a:lnTo>
                  <a:pt x="5238" y="2324"/>
                </a:lnTo>
                <a:lnTo>
                  <a:pt x="5759" y="2324"/>
                </a:lnTo>
                <a:lnTo>
                  <a:pt x="5759" y="1245"/>
                </a:lnTo>
                <a:lnTo>
                  <a:pt x="5580" y="1119"/>
                </a:lnTo>
                <a:lnTo>
                  <a:pt x="5400" y="1020"/>
                </a:lnTo>
                <a:lnTo>
                  <a:pt x="5205" y="918"/>
                </a:lnTo>
                <a:lnTo>
                  <a:pt x="5031" y="837"/>
                </a:lnTo>
                <a:lnTo>
                  <a:pt x="4866" y="771"/>
                </a:lnTo>
                <a:lnTo>
                  <a:pt x="4710" y="711"/>
                </a:lnTo>
                <a:lnTo>
                  <a:pt x="4545" y="651"/>
                </a:lnTo>
                <a:lnTo>
                  <a:pt x="4386" y="600"/>
                </a:lnTo>
                <a:lnTo>
                  <a:pt x="4248" y="552"/>
                </a:lnTo>
                <a:lnTo>
                  <a:pt x="3993" y="483"/>
                </a:lnTo>
                <a:lnTo>
                  <a:pt x="3777" y="423"/>
                </a:lnTo>
                <a:lnTo>
                  <a:pt x="3564" y="375"/>
                </a:lnTo>
                <a:lnTo>
                  <a:pt x="3282" y="312"/>
                </a:lnTo>
                <a:lnTo>
                  <a:pt x="3003" y="261"/>
                </a:lnTo>
                <a:lnTo>
                  <a:pt x="2733" y="213"/>
                </a:lnTo>
                <a:lnTo>
                  <a:pt x="2451" y="171"/>
                </a:lnTo>
                <a:lnTo>
                  <a:pt x="2211" y="138"/>
                </a:lnTo>
                <a:lnTo>
                  <a:pt x="1974" y="108"/>
                </a:lnTo>
                <a:lnTo>
                  <a:pt x="1665" y="81"/>
                </a:lnTo>
                <a:lnTo>
                  <a:pt x="1437" y="60"/>
                </a:lnTo>
                <a:lnTo>
                  <a:pt x="1125" y="36"/>
                </a:lnTo>
                <a:lnTo>
                  <a:pt x="828" y="21"/>
                </a:lnTo>
                <a:lnTo>
                  <a:pt x="558" y="12"/>
                </a:lnTo>
                <a:lnTo>
                  <a:pt x="282" y="3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Times New Roman" pitchFamily="-111" charset="0"/>
            </a:endParaRPr>
          </a:p>
        </p:txBody>
      </p:sp>
      <p:sp>
        <p:nvSpPr>
          <p:cNvPr id="2054" name="Freeform 6"/>
          <p:cNvSpPr>
            <a:spLocks/>
          </p:cNvSpPr>
          <p:nvPr/>
        </p:nvSpPr>
        <p:spPr bwMode="white">
          <a:xfrm>
            <a:off x="0" y="2460625"/>
            <a:ext cx="9144000" cy="249713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51"/>
              </a:cxn>
              <a:cxn ang="0">
                <a:pos x="282" y="357"/>
              </a:cxn>
              <a:cxn ang="0">
                <a:pos x="627" y="363"/>
              </a:cxn>
              <a:cxn ang="0">
                <a:pos x="960" y="375"/>
              </a:cxn>
              <a:cxn ang="0">
                <a:pos x="1218" y="393"/>
              </a:cxn>
              <a:cxn ang="0">
                <a:pos x="1470" y="411"/>
              </a:cxn>
              <a:cxn ang="0">
                <a:pos x="1746" y="435"/>
              </a:cxn>
              <a:cxn ang="0">
                <a:pos x="2022" y="462"/>
              </a:cxn>
              <a:cxn ang="0">
                <a:pos x="2340" y="504"/>
              </a:cxn>
              <a:cxn ang="0">
                <a:pos x="2664" y="549"/>
              </a:cxn>
              <a:cxn ang="0">
                <a:pos x="2952" y="597"/>
              </a:cxn>
              <a:cxn ang="0">
                <a:pos x="3225" y="648"/>
              </a:cxn>
              <a:cxn ang="0">
                <a:pos x="3513" y="708"/>
              </a:cxn>
              <a:cxn ang="0">
                <a:pos x="3693" y="750"/>
              </a:cxn>
              <a:cxn ang="0">
                <a:pos x="3936" y="810"/>
              </a:cxn>
              <a:cxn ang="0">
                <a:pos x="4095" y="855"/>
              </a:cxn>
              <a:cxn ang="0">
                <a:pos x="4281" y="909"/>
              </a:cxn>
              <a:cxn ang="0">
                <a:pos x="4503" y="981"/>
              </a:cxn>
              <a:cxn ang="0">
                <a:pos x="4704" y="1053"/>
              </a:cxn>
              <a:cxn ang="0">
                <a:pos x="4911" y="1131"/>
              </a:cxn>
              <a:cxn ang="0">
                <a:pos x="5073" y="1197"/>
              </a:cxn>
              <a:cxn ang="0">
                <a:pos x="5256" y="1281"/>
              </a:cxn>
              <a:cxn ang="0">
                <a:pos x="5475" y="1401"/>
              </a:cxn>
              <a:cxn ang="0">
                <a:pos x="5628" y="1482"/>
              </a:cxn>
              <a:cxn ang="0">
                <a:pos x="5759" y="1572"/>
              </a:cxn>
              <a:cxn ang="0">
                <a:pos x="5759" y="633"/>
              </a:cxn>
              <a:cxn ang="0">
                <a:pos x="5493" y="570"/>
              </a:cxn>
              <a:cxn ang="0">
                <a:pos x="5214" y="501"/>
              </a:cxn>
              <a:cxn ang="0">
                <a:pos x="4950" y="444"/>
              </a:cxn>
              <a:cxn ang="0">
                <a:pos x="4701" y="396"/>
              </a:cxn>
              <a:cxn ang="0">
                <a:pos x="4425" y="348"/>
              </a:cxn>
              <a:cxn ang="0">
                <a:pos x="4110" y="294"/>
              </a:cxn>
              <a:cxn ang="0">
                <a:pos x="3813" y="252"/>
              </a:cxn>
              <a:cxn ang="0">
                <a:pos x="3549" y="213"/>
              </a:cxn>
              <a:cxn ang="0">
                <a:pos x="3261" y="183"/>
              </a:cxn>
              <a:cxn ang="0">
                <a:pos x="3015" y="153"/>
              </a:cxn>
              <a:cxn ang="0">
                <a:pos x="2757" y="129"/>
              </a:cxn>
              <a:cxn ang="0">
                <a:pos x="2520" y="105"/>
              </a:cxn>
              <a:cxn ang="0">
                <a:pos x="2301" y="87"/>
              </a:cxn>
              <a:cxn ang="0">
                <a:pos x="2013" y="66"/>
              </a:cxn>
              <a:cxn ang="0">
                <a:pos x="1731" y="48"/>
              </a:cxn>
              <a:cxn ang="0">
                <a:pos x="1524" y="39"/>
              </a:cxn>
              <a:cxn ang="0">
                <a:pos x="1260" y="27"/>
              </a:cxn>
              <a:cxn ang="0">
                <a:pos x="966" y="15"/>
              </a:cxn>
              <a:cxn ang="0">
                <a:pos x="714" y="12"/>
              </a:cxn>
              <a:cxn ang="0">
                <a:pos x="510" y="6"/>
              </a:cxn>
              <a:cxn ang="0">
                <a:pos x="243" y="0"/>
              </a:cxn>
              <a:cxn ang="0">
                <a:pos x="0" y="0"/>
              </a:cxn>
            </a:cxnLst>
            <a:rect l="0" t="0" r="r" b="b"/>
            <a:pathLst>
              <a:path w="5760" h="1573">
                <a:moveTo>
                  <a:pt x="0" y="0"/>
                </a:moveTo>
                <a:lnTo>
                  <a:pt x="0" y="351"/>
                </a:lnTo>
                <a:lnTo>
                  <a:pt x="282" y="357"/>
                </a:lnTo>
                <a:lnTo>
                  <a:pt x="627" y="363"/>
                </a:lnTo>
                <a:lnTo>
                  <a:pt x="960" y="375"/>
                </a:lnTo>
                <a:lnTo>
                  <a:pt x="1218" y="393"/>
                </a:lnTo>
                <a:lnTo>
                  <a:pt x="1470" y="411"/>
                </a:lnTo>
                <a:lnTo>
                  <a:pt x="1746" y="435"/>
                </a:lnTo>
                <a:lnTo>
                  <a:pt x="2022" y="462"/>
                </a:lnTo>
                <a:lnTo>
                  <a:pt x="2340" y="504"/>
                </a:lnTo>
                <a:lnTo>
                  <a:pt x="2664" y="549"/>
                </a:lnTo>
                <a:lnTo>
                  <a:pt x="2952" y="597"/>
                </a:lnTo>
                <a:lnTo>
                  <a:pt x="3225" y="648"/>
                </a:lnTo>
                <a:lnTo>
                  <a:pt x="3513" y="708"/>
                </a:lnTo>
                <a:lnTo>
                  <a:pt x="3693" y="750"/>
                </a:lnTo>
                <a:lnTo>
                  <a:pt x="3936" y="810"/>
                </a:lnTo>
                <a:lnTo>
                  <a:pt x="4095" y="855"/>
                </a:lnTo>
                <a:lnTo>
                  <a:pt x="4281" y="909"/>
                </a:lnTo>
                <a:lnTo>
                  <a:pt x="4503" y="981"/>
                </a:lnTo>
                <a:lnTo>
                  <a:pt x="4704" y="1053"/>
                </a:lnTo>
                <a:lnTo>
                  <a:pt x="4911" y="1131"/>
                </a:lnTo>
                <a:lnTo>
                  <a:pt x="5073" y="1197"/>
                </a:lnTo>
                <a:lnTo>
                  <a:pt x="5256" y="1281"/>
                </a:lnTo>
                <a:lnTo>
                  <a:pt x="5475" y="1401"/>
                </a:lnTo>
                <a:lnTo>
                  <a:pt x="5628" y="1482"/>
                </a:lnTo>
                <a:lnTo>
                  <a:pt x="5759" y="1572"/>
                </a:lnTo>
                <a:lnTo>
                  <a:pt x="5759" y="633"/>
                </a:lnTo>
                <a:lnTo>
                  <a:pt x="5493" y="570"/>
                </a:lnTo>
                <a:lnTo>
                  <a:pt x="5214" y="501"/>
                </a:lnTo>
                <a:lnTo>
                  <a:pt x="4950" y="444"/>
                </a:lnTo>
                <a:lnTo>
                  <a:pt x="4701" y="396"/>
                </a:lnTo>
                <a:lnTo>
                  <a:pt x="4425" y="348"/>
                </a:lnTo>
                <a:lnTo>
                  <a:pt x="4110" y="294"/>
                </a:lnTo>
                <a:lnTo>
                  <a:pt x="3813" y="252"/>
                </a:lnTo>
                <a:lnTo>
                  <a:pt x="3549" y="213"/>
                </a:lnTo>
                <a:lnTo>
                  <a:pt x="3261" y="183"/>
                </a:lnTo>
                <a:lnTo>
                  <a:pt x="3015" y="153"/>
                </a:lnTo>
                <a:lnTo>
                  <a:pt x="2757" y="129"/>
                </a:lnTo>
                <a:lnTo>
                  <a:pt x="2520" y="105"/>
                </a:lnTo>
                <a:lnTo>
                  <a:pt x="2301" y="87"/>
                </a:lnTo>
                <a:lnTo>
                  <a:pt x="2013" y="66"/>
                </a:lnTo>
                <a:lnTo>
                  <a:pt x="1731" y="48"/>
                </a:lnTo>
                <a:lnTo>
                  <a:pt x="1524" y="39"/>
                </a:lnTo>
                <a:lnTo>
                  <a:pt x="1260" y="27"/>
                </a:lnTo>
                <a:lnTo>
                  <a:pt x="966" y="15"/>
                </a:lnTo>
                <a:lnTo>
                  <a:pt x="714" y="12"/>
                </a:lnTo>
                <a:lnTo>
                  <a:pt x="510" y="6"/>
                </a:lnTo>
                <a:lnTo>
                  <a:pt x="24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Times New Roman" pitchFamily="-111" charset="0"/>
            </a:endParaRPr>
          </a:p>
        </p:txBody>
      </p:sp>
      <p:sp>
        <p:nvSpPr>
          <p:cNvPr id="2055" name="Freeform 7"/>
          <p:cNvSpPr>
            <a:spLocks/>
          </p:cNvSpPr>
          <p:nvPr/>
        </p:nvSpPr>
        <p:spPr bwMode="white">
          <a:xfrm>
            <a:off x="0" y="1793875"/>
            <a:ext cx="9144000" cy="1539875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339"/>
              </a:cxn>
              <a:cxn ang="0">
                <a:pos x="318" y="342"/>
              </a:cxn>
              <a:cxn ang="0">
                <a:pos x="591" y="348"/>
              </a:cxn>
              <a:cxn ang="0">
                <a:pos x="846" y="354"/>
              </a:cxn>
              <a:cxn ang="0">
                <a:pos x="1074" y="360"/>
              </a:cxn>
              <a:cxn ang="0">
                <a:pos x="1314" y="366"/>
              </a:cxn>
              <a:cxn ang="0">
                <a:pos x="1599" y="381"/>
              </a:cxn>
              <a:cxn ang="0">
                <a:pos x="1911" y="399"/>
              </a:cxn>
              <a:cxn ang="0">
                <a:pos x="2241" y="420"/>
              </a:cxn>
              <a:cxn ang="0">
                <a:pos x="2619" y="453"/>
              </a:cxn>
              <a:cxn ang="0">
                <a:pos x="2889" y="477"/>
              </a:cxn>
              <a:cxn ang="0">
                <a:pos x="3177" y="507"/>
              </a:cxn>
              <a:cxn ang="0">
                <a:pos x="3498" y="543"/>
              </a:cxn>
              <a:cxn ang="0">
                <a:pos x="3813" y="585"/>
              </a:cxn>
              <a:cxn ang="0">
                <a:pos x="4044" y="618"/>
              </a:cxn>
              <a:cxn ang="0">
                <a:pos x="4365" y="669"/>
              </a:cxn>
              <a:cxn ang="0">
                <a:pos x="4683" y="726"/>
              </a:cxn>
              <a:cxn ang="0">
                <a:pos x="4980" y="786"/>
              </a:cxn>
              <a:cxn ang="0">
                <a:pos x="5268" y="846"/>
              </a:cxn>
              <a:cxn ang="0">
                <a:pos x="5646" y="942"/>
              </a:cxn>
              <a:cxn ang="0">
                <a:pos x="5759" y="969"/>
              </a:cxn>
              <a:cxn ang="0">
                <a:pos x="5759" y="0"/>
              </a:cxn>
              <a:cxn ang="0">
                <a:pos x="0" y="0"/>
              </a:cxn>
            </a:cxnLst>
            <a:rect l="0" t="0" r="r" b="b"/>
            <a:pathLst>
              <a:path w="5760" h="970">
                <a:moveTo>
                  <a:pt x="0" y="0"/>
                </a:moveTo>
                <a:lnTo>
                  <a:pt x="0" y="339"/>
                </a:lnTo>
                <a:lnTo>
                  <a:pt x="318" y="342"/>
                </a:lnTo>
                <a:lnTo>
                  <a:pt x="591" y="348"/>
                </a:lnTo>
                <a:lnTo>
                  <a:pt x="846" y="354"/>
                </a:lnTo>
                <a:lnTo>
                  <a:pt x="1074" y="360"/>
                </a:lnTo>
                <a:lnTo>
                  <a:pt x="1314" y="366"/>
                </a:lnTo>
                <a:lnTo>
                  <a:pt x="1599" y="381"/>
                </a:lnTo>
                <a:lnTo>
                  <a:pt x="1911" y="399"/>
                </a:lnTo>
                <a:lnTo>
                  <a:pt x="2241" y="420"/>
                </a:lnTo>
                <a:lnTo>
                  <a:pt x="2619" y="453"/>
                </a:lnTo>
                <a:lnTo>
                  <a:pt x="2889" y="477"/>
                </a:lnTo>
                <a:lnTo>
                  <a:pt x="3177" y="507"/>
                </a:lnTo>
                <a:lnTo>
                  <a:pt x="3498" y="543"/>
                </a:lnTo>
                <a:lnTo>
                  <a:pt x="3813" y="585"/>
                </a:lnTo>
                <a:lnTo>
                  <a:pt x="4044" y="618"/>
                </a:lnTo>
                <a:lnTo>
                  <a:pt x="4365" y="669"/>
                </a:lnTo>
                <a:lnTo>
                  <a:pt x="4683" y="726"/>
                </a:lnTo>
                <a:lnTo>
                  <a:pt x="4980" y="786"/>
                </a:lnTo>
                <a:lnTo>
                  <a:pt x="5268" y="846"/>
                </a:lnTo>
                <a:lnTo>
                  <a:pt x="5646" y="942"/>
                </a:lnTo>
                <a:lnTo>
                  <a:pt x="5759" y="969"/>
                </a:lnTo>
                <a:lnTo>
                  <a:pt x="5759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Times New Roman" pitchFamily="-111" charset="0"/>
            </a:endParaRPr>
          </a:p>
        </p:txBody>
      </p:sp>
      <p:sp>
        <p:nvSpPr>
          <p:cNvPr id="2056" name="Freeform 8"/>
          <p:cNvSpPr>
            <a:spLocks/>
          </p:cNvSpPr>
          <p:nvPr/>
        </p:nvSpPr>
        <p:spPr bwMode="white">
          <a:xfrm>
            <a:off x="0" y="-20638"/>
            <a:ext cx="9144000" cy="1682751"/>
          </a:xfrm>
          <a:custGeom>
            <a:avLst/>
            <a:gdLst/>
            <a:ahLst/>
            <a:cxnLst>
              <a:cxn ang="0">
                <a:pos x="0" y="753"/>
              </a:cxn>
              <a:cxn ang="0">
                <a:pos x="0" y="1059"/>
              </a:cxn>
              <a:cxn ang="0">
                <a:pos x="5759" y="1059"/>
              </a:cxn>
              <a:cxn ang="0">
                <a:pos x="5759" y="0"/>
              </a:cxn>
              <a:cxn ang="0">
                <a:pos x="5430" y="0"/>
              </a:cxn>
              <a:cxn ang="0">
                <a:pos x="5298" y="84"/>
              </a:cxn>
              <a:cxn ang="0">
                <a:pos x="5136" y="159"/>
              </a:cxn>
              <a:cxn ang="0">
                <a:pos x="4968" y="222"/>
              </a:cxn>
              <a:cxn ang="0">
                <a:pos x="4812" y="267"/>
              </a:cxn>
              <a:cxn ang="0">
                <a:pos x="4626" y="324"/>
              </a:cxn>
              <a:cxn ang="0">
                <a:pos x="4440" y="366"/>
              </a:cxn>
              <a:cxn ang="0">
                <a:pos x="4230" y="414"/>
              </a:cxn>
              <a:cxn ang="0">
                <a:pos x="3939" y="468"/>
              </a:cxn>
              <a:cxn ang="0">
                <a:pos x="3711" y="504"/>
              </a:cxn>
              <a:cxn ang="0">
                <a:pos x="3441" y="543"/>
              </a:cxn>
              <a:cxn ang="0">
                <a:pos x="3189" y="579"/>
              </a:cxn>
              <a:cxn ang="0">
                <a:pos x="2925" y="606"/>
              </a:cxn>
              <a:cxn ang="0">
                <a:pos x="2679" y="633"/>
              </a:cxn>
              <a:cxn ang="0">
                <a:pos x="2418" y="654"/>
              </a:cxn>
              <a:cxn ang="0">
                <a:pos x="2142" y="675"/>
              </a:cxn>
              <a:cxn ang="0">
                <a:pos x="1896" y="693"/>
              </a:cxn>
              <a:cxn ang="0">
                <a:pos x="1647" y="708"/>
              </a:cxn>
              <a:cxn ang="0">
                <a:pos x="1404" y="720"/>
              </a:cxn>
              <a:cxn ang="0">
                <a:pos x="1170" y="732"/>
              </a:cxn>
              <a:cxn ang="0">
                <a:pos x="906" y="738"/>
              </a:cxn>
              <a:cxn ang="0">
                <a:pos x="534" y="747"/>
              </a:cxn>
              <a:cxn ang="0">
                <a:pos x="201" y="753"/>
              </a:cxn>
              <a:cxn ang="0">
                <a:pos x="0" y="753"/>
              </a:cxn>
            </a:cxnLst>
            <a:rect l="0" t="0" r="r" b="b"/>
            <a:pathLst>
              <a:path w="5760" h="1060">
                <a:moveTo>
                  <a:pt x="0" y="753"/>
                </a:moveTo>
                <a:lnTo>
                  <a:pt x="0" y="1059"/>
                </a:lnTo>
                <a:lnTo>
                  <a:pt x="5759" y="1059"/>
                </a:lnTo>
                <a:lnTo>
                  <a:pt x="5759" y="0"/>
                </a:lnTo>
                <a:lnTo>
                  <a:pt x="5430" y="0"/>
                </a:lnTo>
                <a:lnTo>
                  <a:pt x="5298" y="84"/>
                </a:lnTo>
                <a:lnTo>
                  <a:pt x="5136" y="159"/>
                </a:lnTo>
                <a:lnTo>
                  <a:pt x="4968" y="222"/>
                </a:lnTo>
                <a:lnTo>
                  <a:pt x="4812" y="267"/>
                </a:lnTo>
                <a:lnTo>
                  <a:pt x="4626" y="324"/>
                </a:lnTo>
                <a:lnTo>
                  <a:pt x="4440" y="366"/>
                </a:lnTo>
                <a:lnTo>
                  <a:pt x="4230" y="414"/>
                </a:lnTo>
                <a:lnTo>
                  <a:pt x="3939" y="468"/>
                </a:lnTo>
                <a:lnTo>
                  <a:pt x="3711" y="504"/>
                </a:lnTo>
                <a:lnTo>
                  <a:pt x="3441" y="543"/>
                </a:lnTo>
                <a:lnTo>
                  <a:pt x="3189" y="579"/>
                </a:lnTo>
                <a:lnTo>
                  <a:pt x="2925" y="606"/>
                </a:lnTo>
                <a:lnTo>
                  <a:pt x="2679" y="633"/>
                </a:lnTo>
                <a:lnTo>
                  <a:pt x="2418" y="654"/>
                </a:lnTo>
                <a:lnTo>
                  <a:pt x="2142" y="675"/>
                </a:lnTo>
                <a:lnTo>
                  <a:pt x="1896" y="693"/>
                </a:lnTo>
                <a:lnTo>
                  <a:pt x="1647" y="708"/>
                </a:lnTo>
                <a:lnTo>
                  <a:pt x="1404" y="720"/>
                </a:lnTo>
                <a:lnTo>
                  <a:pt x="1170" y="732"/>
                </a:lnTo>
                <a:lnTo>
                  <a:pt x="906" y="738"/>
                </a:lnTo>
                <a:lnTo>
                  <a:pt x="534" y="747"/>
                </a:lnTo>
                <a:lnTo>
                  <a:pt x="201" y="753"/>
                </a:lnTo>
                <a:lnTo>
                  <a:pt x="0" y="753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Times New Roman" pitchFamily="-111" charset="0"/>
            </a:endParaRPr>
          </a:p>
        </p:txBody>
      </p:sp>
      <p:sp>
        <p:nvSpPr>
          <p:cNvPr id="2057" name="Freeform 9"/>
          <p:cNvSpPr>
            <a:spLocks/>
          </p:cNvSpPr>
          <p:nvPr/>
        </p:nvSpPr>
        <p:spPr bwMode="white">
          <a:xfrm>
            <a:off x="0" y="-20638"/>
            <a:ext cx="8388350" cy="1068388"/>
          </a:xfrm>
          <a:custGeom>
            <a:avLst/>
            <a:gdLst/>
            <a:ahLst/>
            <a:cxnLst>
              <a:cxn ang="0">
                <a:pos x="0" y="366"/>
              </a:cxn>
              <a:cxn ang="0">
                <a:pos x="0" y="672"/>
              </a:cxn>
              <a:cxn ang="0">
                <a:pos x="303" y="672"/>
              </a:cxn>
              <a:cxn ang="0">
                <a:pos x="723" y="663"/>
              </a:cxn>
              <a:cxn ang="0">
                <a:pos x="1020" y="654"/>
              </a:cxn>
              <a:cxn ang="0">
                <a:pos x="1302" y="642"/>
              </a:cxn>
              <a:cxn ang="0">
                <a:pos x="1554" y="630"/>
              </a:cxn>
              <a:cxn ang="0">
                <a:pos x="1779" y="615"/>
              </a:cxn>
              <a:cxn ang="0">
                <a:pos x="1962" y="606"/>
              </a:cxn>
              <a:cxn ang="0">
                <a:pos x="2193" y="588"/>
              </a:cxn>
              <a:cxn ang="0">
                <a:pos x="2448" y="570"/>
              </a:cxn>
              <a:cxn ang="0">
                <a:pos x="2700" y="546"/>
              </a:cxn>
              <a:cxn ang="0">
                <a:pos x="2904" y="528"/>
              </a:cxn>
              <a:cxn ang="0">
                <a:pos x="3138" y="498"/>
              </a:cxn>
              <a:cxn ang="0">
                <a:pos x="3324" y="474"/>
              </a:cxn>
              <a:cxn ang="0">
                <a:pos x="3534" y="447"/>
              </a:cxn>
              <a:cxn ang="0">
                <a:pos x="3735" y="420"/>
              </a:cxn>
              <a:cxn ang="0">
                <a:pos x="3933" y="384"/>
              </a:cxn>
              <a:cxn ang="0">
                <a:pos x="4116" y="351"/>
              </a:cxn>
              <a:cxn ang="0">
                <a:pos x="4266" y="318"/>
              </a:cxn>
              <a:cxn ang="0">
                <a:pos x="4446" y="279"/>
              </a:cxn>
              <a:cxn ang="0">
                <a:pos x="4620" y="237"/>
              </a:cxn>
              <a:cxn ang="0">
                <a:pos x="4779" y="192"/>
              </a:cxn>
              <a:cxn ang="0">
                <a:pos x="4920" y="147"/>
              </a:cxn>
              <a:cxn ang="0">
                <a:pos x="5085" y="90"/>
              </a:cxn>
              <a:cxn ang="0">
                <a:pos x="5193" y="42"/>
              </a:cxn>
              <a:cxn ang="0">
                <a:pos x="5283" y="0"/>
              </a:cxn>
              <a:cxn ang="0">
                <a:pos x="3201" y="0"/>
              </a:cxn>
              <a:cxn ang="0">
                <a:pos x="2982" y="57"/>
              </a:cxn>
              <a:cxn ang="0">
                <a:pos x="2775" y="108"/>
              </a:cxn>
              <a:cxn ang="0">
                <a:pos x="2562" y="150"/>
              </a:cxn>
              <a:cxn ang="0">
                <a:pos x="2397" y="183"/>
              </a:cxn>
              <a:cxn ang="0">
                <a:pos x="2205" y="213"/>
              </a:cxn>
              <a:cxn ang="0">
                <a:pos x="2001" y="243"/>
              </a:cxn>
              <a:cxn ang="0">
                <a:pos x="1776" y="273"/>
              </a:cxn>
              <a:cxn ang="0">
                <a:pos x="1536" y="297"/>
              </a:cxn>
              <a:cxn ang="0">
                <a:pos x="1344" y="312"/>
              </a:cxn>
              <a:cxn ang="0">
                <a:pos x="1134" y="330"/>
              </a:cxn>
              <a:cxn ang="0">
                <a:pos x="921" y="342"/>
              </a:cxn>
              <a:cxn ang="0">
                <a:pos x="696" y="354"/>
              </a:cxn>
              <a:cxn ang="0">
                <a:pos x="501" y="360"/>
              </a:cxn>
              <a:cxn ang="0">
                <a:pos x="279" y="366"/>
              </a:cxn>
              <a:cxn ang="0">
                <a:pos x="99" y="369"/>
              </a:cxn>
              <a:cxn ang="0">
                <a:pos x="0" y="366"/>
              </a:cxn>
            </a:cxnLst>
            <a:rect l="0" t="0" r="r" b="b"/>
            <a:pathLst>
              <a:path w="5284" h="673">
                <a:moveTo>
                  <a:pt x="0" y="366"/>
                </a:moveTo>
                <a:lnTo>
                  <a:pt x="0" y="672"/>
                </a:lnTo>
                <a:lnTo>
                  <a:pt x="303" y="672"/>
                </a:lnTo>
                <a:lnTo>
                  <a:pt x="723" y="663"/>
                </a:lnTo>
                <a:lnTo>
                  <a:pt x="1020" y="654"/>
                </a:lnTo>
                <a:lnTo>
                  <a:pt x="1302" y="642"/>
                </a:lnTo>
                <a:lnTo>
                  <a:pt x="1554" y="630"/>
                </a:lnTo>
                <a:lnTo>
                  <a:pt x="1779" y="615"/>
                </a:lnTo>
                <a:lnTo>
                  <a:pt x="1962" y="606"/>
                </a:lnTo>
                <a:lnTo>
                  <a:pt x="2193" y="588"/>
                </a:lnTo>
                <a:lnTo>
                  <a:pt x="2448" y="570"/>
                </a:lnTo>
                <a:lnTo>
                  <a:pt x="2700" y="546"/>
                </a:lnTo>
                <a:lnTo>
                  <a:pt x="2904" y="528"/>
                </a:lnTo>
                <a:lnTo>
                  <a:pt x="3138" y="498"/>
                </a:lnTo>
                <a:lnTo>
                  <a:pt x="3324" y="474"/>
                </a:lnTo>
                <a:lnTo>
                  <a:pt x="3534" y="447"/>
                </a:lnTo>
                <a:lnTo>
                  <a:pt x="3735" y="420"/>
                </a:lnTo>
                <a:lnTo>
                  <a:pt x="3933" y="384"/>
                </a:lnTo>
                <a:lnTo>
                  <a:pt x="4116" y="351"/>
                </a:lnTo>
                <a:lnTo>
                  <a:pt x="4266" y="318"/>
                </a:lnTo>
                <a:lnTo>
                  <a:pt x="4446" y="279"/>
                </a:lnTo>
                <a:lnTo>
                  <a:pt x="4620" y="237"/>
                </a:lnTo>
                <a:lnTo>
                  <a:pt x="4779" y="192"/>
                </a:lnTo>
                <a:lnTo>
                  <a:pt x="4920" y="147"/>
                </a:lnTo>
                <a:lnTo>
                  <a:pt x="5085" y="90"/>
                </a:lnTo>
                <a:lnTo>
                  <a:pt x="5193" y="42"/>
                </a:lnTo>
                <a:lnTo>
                  <a:pt x="5283" y="0"/>
                </a:lnTo>
                <a:lnTo>
                  <a:pt x="3201" y="0"/>
                </a:lnTo>
                <a:lnTo>
                  <a:pt x="2982" y="57"/>
                </a:lnTo>
                <a:lnTo>
                  <a:pt x="2775" y="108"/>
                </a:lnTo>
                <a:lnTo>
                  <a:pt x="2562" y="150"/>
                </a:lnTo>
                <a:lnTo>
                  <a:pt x="2397" y="183"/>
                </a:lnTo>
                <a:lnTo>
                  <a:pt x="2205" y="213"/>
                </a:lnTo>
                <a:lnTo>
                  <a:pt x="2001" y="243"/>
                </a:lnTo>
                <a:lnTo>
                  <a:pt x="1776" y="273"/>
                </a:lnTo>
                <a:lnTo>
                  <a:pt x="1536" y="297"/>
                </a:lnTo>
                <a:lnTo>
                  <a:pt x="1344" y="312"/>
                </a:lnTo>
                <a:lnTo>
                  <a:pt x="1134" y="330"/>
                </a:lnTo>
                <a:lnTo>
                  <a:pt x="921" y="342"/>
                </a:lnTo>
                <a:lnTo>
                  <a:pt x="696" y="354"/>
                </a:lnTo>
                <a:lnTo>
                  <a:pt x="501" y="360"/>
                </a:lnTo>
                <a:lnTo>
                  <a:pt x="279" y="366"/>
                </a:lnTo>
                <a:lnTo>
                  <a:pt x="99" y="369"/>
                </a:lnTo>
                <a:lnTo>
                  <a:pt x="0" y="366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Times New Roman" pitchFamily="-111" charset="0"/>
            </a:endParaRPr>
          </a:p>
        </p:txBody>
      </p:sp>
      <p:sp>
        <p:nvSpPr>
          <p:cNvPr id="2058" name="Freeform 10"/>
          <p:cNvSpPr>
            <a:spLocks/>
          </p:cNvSpPr>
          <p:nvPr/>
        </p:nvSpPr>
        <p:spPr bwMode="white">
          <a:xfrm>
            <a:off x="0" y="-20638"/>
            <a:ext cx="4578350" cy="45402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0" y="285"/>
              </a:cxn>
              <a:cxn ang="0">
                <a:pos x="192" y="285"/>
              </a:cxn>
              <a:cxn ang="0">
                <a:pos x="384" y="282"/>
              </a:cxn>
              <a:cxn ang="0">
                <a:pos x="579" y="276"/>
              </a:cxn>
              <a:cxn ang="0">
                <a:pos x="789" y="267"/>
              </a:cxn>
              <a:cxn ang="0">
                <a:pos x="999" y="258"/>
              </a:cxn>
              <a:cxn ang="0">
                <a:pos x="1161" y="246"/>
              </a:cxn>
              <a:cxn ang="0">
                <a:pos x="1302" y="234"/>
              </a:cxn>
              <a:cxn ang="0">
                <a:pos x="1458" y="222"/>
              </a:cxn>
              <a:cxn ang="0">
                <a:pos x="1665" y="201"/>
              </a:cxn>
              <a:cxn ang="0">
                <a:pos x="1992" y="159"/>
              </a:cxn>
              <a:cxn ang="0">
                <a:pos x="2301" y="117"/>
              </a:cxn>
              <a:cxn ang="0">
                <a:pos x="2604" y="60"/>
              </a:cxn>
              <a:cxn ang="0">
                <a:pos x="2883" y="0"/>
              </a:cxn>
              <a:cxn ang="0">
                <a:pos x="0" y="0"/>
              </a:cxn>
            </a:cxnLst>
            <a:rect l="0" t="0" r="r" b="b"/>
            <a:pathLst>
              <a:path w="2884" h="286">
                <a:moveTo>
                  <a:pt x="0" y="0"/>
                </a:moveTo>
                <a:lnTo>
                  <a:pt x="0" y="285"/>
                </a:lnTo>
                <a:lnTo>
                  <a:pt x="192" y="285"/>
                </a:lnTo>
                <a:lnTo>
                  <a:pt x="384" y="282"/>
                </a:lnTo>
                <a:lnTo>
                  <a:pt x="579" y="276"/>
                </a:lnTo>
                <a:lnTo>
                  <a:pt x="789" y="267"/>
                </a:lnTo>
                <a:lnTo>
                  <a:pt x="999" y="258"/>
                </a:lnTo>
                <a:lnTo>
                  <a:pt x="1161" y="246"/>
                </a:lnTo>
                <a:lnTo>
                  <a:pt x="1302" y="234"/>
                </a:lnTo>
                <a:lnTo>
                  <a:pt x="1458" y="222"/>
                </a:lnTo>
                <a:lnTo>
                  <a:pt x="1665" y="201"/>
                </a:lnTo>
                <a:lnTo>
                  <a:pt x="1992" y="159"/>
                </a:lnTo>
                <a:lnTo>
                  <a:pt x="2301" y="117"/>
                </a:lnTo>
                <a:lnTo>
                  <a:pt x="2604" y="60"/>
                </a:lnTo>
                <a:lnTo>
                  <a:pt x="2883" y="0"/>
                </a:lnTo>
                <a:lnTo>
                  <a:pt x="0" y="0"/>
                </a:lnTo>
              </a:path>
            </a:pathLst>
          </a:cu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 w="9525">
            <a:noFill/>
            <a:round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latin typeface="Times New Roman" pitchFamily="-111" charset="0"/>
            </a:endParaRP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61" name="Rectangle 1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63" name="Rectangle 1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-111" charset="0"/>
              </a:defRPr>
            </a:lvl1pPr>
          </a:lstStyle>
          <a:p>
            <a:pPr>
              <a:defRPr/>
            </a:pPr>
            <a:fld id="{CB204676-8689-B54F-87B4-DBE0E4E106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46" r:id="rId11"/>
    <p:sldLayoutId id="2147484047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 animBg="1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11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11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5" Type="http://schemas.openxmlformats.org/officeDocument/2006/relationships/image" Target="../media/image30.png"/><Relationship Id="rId4" Type="http://schemas.openxmlformats.org/officeDocument/2006/relationships/customXml" Target="../ink/ink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52400" y="381000"/>
            <a:ext cx="8839200" cy="1219200"/>
          </a:xfrm>
        </p:spPr>
        <p:txBody>
          <a:bodyPr/>
          <a:lstStyle/>
          <a:p>
            <a:r>
              <a:rPr lang="en-US" sz="3200" dirty="0"/>
              <a:t>Primordial Black-Hole Dark Matter from Warm Natural Inflation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1676400"/>
            <a:ext cx="803271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ea typeface="ＭＳ Ｐゴシック" charset="-128"/>
                <a:cs typeface="ＭＳ Ｐゴシック" charset="-128"/>
              </a:rPr>
              <a:t>G. J. Mathews, M. Correa – University of Notre Dame</a:t>
            </a:r>
          </a:p>
          <a:p>
            <a:r>
              <a:rPr lang="en-US" sz="2800" dirty="0">
                <a:ea typeface="ＭＳ Ｐゴシック" charset="-128"/>
                <a:cs typeface="ＭＳ Ｐゴシック" charset="-128"/>
              </a:rPr>
              <a:t>M. R. Gangopadhyay, SGT U, N. </a:t>
            </a:r>
            <a:r>
              <a:rPr lang="en-US" sz="2800" dirty="0" err="1">
                <a:ea typeface="ＭＳ Ｐゴシック" charset="-128"/>
                <a:cs typeface="ＭＳ Ｐゴシック" charset="-128"/>
              </a:rPr>
              <a:t>Jaman</a:t>
            </a:r>
            <a:r>
              <a:rPr lang="en-US" sz="2800" dirty="0">
                <a:ea typeface="ＭＳ Ｐゴシック" charset="-128"/>
                <a:cs typeface="ＭＳ Ｐゴシック" charset="-128"/>
              </a:rPr>
              <a:t>, IISER</a:t>
            </a:r>
          </a:p>
          <a:p>
            <a:endParaRPr lang="en-US" sz="2800" dirty="0">
              <a:ea typeface="ＭＳ Ｐゴシック" charset="-128"/>
              <a:cs typeface="ＭＳ Ｐゴシック" charset="-128"/>
            </a:endParaRP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52400" y="5244405"/>
            <a:ext cx="8991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tx2"/>
                </a:solidFill>
              </a:rPr>
              <a:t>BH4</a:t>
            </a:r>
            <a:endParaRPr lang="en-US" sz="2800" i="1" dirty="0">
              <a:solidFill>
                <a:schemeClr val="tx2"/>
              </a:solidFill>
            </a:endParaRPr>
          </a:p>
          <a:p>
            <a:r>
              <a:rPr lang="en-US" sz="2800" i="1" dirty="0">
                <a:solidFill>
                  <a:schemeClr val="tx2"/>
                </a:solidFill>
              </a:rPr>
              <a:t>July 9, 2024</a:t>
            </a:r>
          </a:p>
          <a:p>
            <a:r>
              <a:rPr lang="en-US" sz="2800" i="1" dirty="0">
                <a:solidFill>
                  <a:schemeClr val="tx2"/>
                </a:solidFill>
              </a:rPr>
              <a:t>Pescara, Italy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580001"/>
            <a:ext cx="5181600" cy="2121523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9800" y="2905559"/>
            <a:ext cx="1460500" cy="14232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649C142-586C-EE47-AF80-B7AC06A42D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62300" y="4797570"/>
            <a:ext cx="5715000" cy="1615109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3474415049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5F4D120-3921-42A8-A063-46B023CB0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D01B3E5-85F4-41A9-A504-D5E6268DEC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29"/>
          <a:stretch>
            <a:fillRect/>
          </a:stretch>
        </p:blipFill>
        <p:spPr>
          <a:xfrm>
            <a:off x="2599660" y="550976"/>
            <a:ext cx="6544340" cy="5756049"/>
          </a:xfrm>
          <a:custGeom>
            <a:avLst/>
            <a:gdLst>
              <a:gd name="connsiteX0" fmla="*/ 0 w 8725786"/>
              <a:gd name="connsiteY0" fmla="*/ 0 h 5756049"/>
              <a:gd name="connsiteX1" fmla="*/ 8725786 w 8725786"/>
              <a:gd name="connsiteY1" fmla="*/ 0 h 5756049"/>
              <a:gd name="connsiteX2" fmla="*/ 8725786 w 8725786"/>
              <a:gd name="connsiteY2" fmla="*/ 5756049 h 5756049"/>
              <a:gd name="connsiteX3" fmla="*/ 0 w 8725786"/>
              <a:gd name="connsiteY3" fmla="*/ 5756049 h 57560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25786" h="5756049">
                <a:moveTo>
                  <a:pt x="0" y="0"/>
                </a:moveTo>
                <a:lnTo>
                  <a:pt x="8725786" y="0"/>
                </a:lnTo>
                <a:lnTo>
                  <a:pt x="8725786" y="5756049"/>
                </a:lnTo>
                <a:lnTo>
                  <a:pt x="0" y="5756049"/>
                </a:lnTo>
                <a:close/>
              </a:path>
            </a:pathLst>
          </a:custGeom>
        </p:spPr>
      </p:pic>
      <p:pic>
        <p:nvPicPr>
          <p:cNvPr id="19" name="Picture 18" descr="Chart&#10;&#10;Description automatically generated">
            <a:extLst>
              <a:ext uri="{FF2B5EF4-FFF2-40B4-BE49-F238E27FC236}">
                <a16:creationId xmlns:a16="http://schemas.microsoft.com/office/drawing/2014/main" id="{E0791309-5512-4A37-A184-0E1918C851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" t="9526" r="5755" b="70"/>
          <a:stretch/>
        </p:blipFill>
        <p:spPr>
          <a:xfrm>
            <a:off x="1657060" y="1645656"/>
            <a:ext cx="5315528" cy="521234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BD01BDA2-A8C1-A13C-842A-48AA6E92E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648" y="320094"/>
            <a:ext cx="7434552" cy="1325563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Satisfies Planck CMB constraints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63A27CE0-5C9E-4CCB-6138-0EBDA8BD2393}"/>
              </a:ext>
            </a:extLst>
          </p:cNvPr>
          <p:cNvSpPr/>
          <p:nvPr/>
        </p:nvSpPr>
        <p:spPr>
          <a:xfrm>
            <a:off x="4387645" y="5928852"/>
            <a:ext cx="66368" cy="108155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36324ED-4414-2272-8986-F6D1AD6C84AB}"/>
              </a:ext>
            </a:extLst>
          </p:cNvPr>
          <p:cNvSpPr/>
          <p:nvPr/>
        </p:nvSpPr>
        <p:spPr>
          <a:xfrm>
            <a:off x="4511215" y="5928851"/>
            <a:ext cx="66368" cy="108155"/>
          </a:xfrm>
          <a:prstGeom prst="ellipse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C8738E7-FCF7-700D-569C-2C3646CB5E2C}"/>
              </a:ext>
            </a:extLst>
          </p:cNvPr>
          <p:cNvSpPr/>
          <p:nvPr/>
        </p:nvSpPr>
        <p:spPr>
          <a:xfrm>
            <a:off x="4511217" y="5894437"/>
            <a:ext cx="66368" cy="108155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Arrow Connector 2"/>
          <p:cNvCxnSpPr/>
          <p:nvPr/>
        </p:nvCxnSpPr>
        <p:spPr bwMode="auto">
          <a:xfrm flipH="1">
            <a:off x="5181600" y="5791200"/>
            <a:ext cx="2667000" cy="762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697276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7772400" cy="1143000"/>
          </a:xfrm>
        </p:spPr>
        <p:txBody>
          <a:bodyPr/>
          <a:lstStyle/>
          <a:p>
            <a:r>
              <a:rPr lang="en-US" dirty="0"/>
              <a:t>Black Hole Mass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066800"/>
            <a:ext cx="5057503" cy="1282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209800"/>
            <a:ext cx="6495627" cy="1066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F6FC896-E550-CE4F-8AEA-3A523568BD26}"/>
              </a:ext>
            </a:extLst>
          </p:cNvPr>
          <p:cNvSpPr txBox="1"/>
          <p:nvPr/>
        </p:nvSpPr>
        <p:spPr>
          <a:xfrm>
            <a:off x="2971800" y="2438400"/>
            <a:ext cx="2934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2"/>
                </a:solidFill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8022829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7772400" cy="1143000"/>
          </a:xfrm>
        </p:spPr>
        <p:txBody>
          <a:bodyPr/>
          <a:lstStyle/>
          <a:p>
            <a:r>
              <a:rPr lang="en-US" dirty="0"/>
              <a:t>Black Hole Formation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066800"/>
            <a:ext cx="5057503" cy="1282700"/>
          </a:xfrm>
          <a:prstGeom prst="rect">
            <a:avLst/>
          </a:prstGeom>
        </p:spPr>
      </p:pic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B8B99309-A7FD-F9C4-F2FF-BB995D1591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" t="2344" r="10523" b="2351"/>
          <a:stretch/>
        </p:blipFill>
        <p:spPr>
          <a:xfrm>
            <a:off x="1400175" y="1179934"/>
            <a:ext cx="5915025" cy="5678066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 bwMode="auto">
          <a:xfrm flipH="1">
            <a:off x="4800600" y="2209800"/>
            <a:ext cx="2667000" cy="762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19861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r>
              <a:rPr lang="en-US" dirty="0"/>
              <a:t>Gravitational-Wave Constraints</a:t>
            </a:r>
          </a:p>
        </p:txBody>
      </p:sp>
      <p:pic>
        <p:nvPicPr>
          <p:cNvPr id="3" name="Picture 2" descr="pbh-gw0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43050" y="171450"/>
            <a:ext cx="5829300" cy="75438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19600" y="2526268"/>
            <a:ext cx="6592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bg2"/>
                </a:solidFill>
              </a:rPr>
              <a:t>BBN</a:t>
            </a:r>
          </a:p>
        </p:txBody>
      </p:sp>
    </p:spTree>
    <p:extLst>
      <p:ext uri="{BB962C8B-B14F-4D97-AF65-F5344CB8AC3E}">
        <p14:creationId xmlns:p14="http://schemas.microsoft.com/office/powerpoint/2010/main" val="19628794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76200"/>
            <a:ext cx="7772400" cy="1143000"/>
          </a:xfrm>
        </p:spPr>
        <p:txBody>
          <a:bodyPr/>
          <a:lstStyle/>
          <a:p>
            <a:r>
              <a:rPr lang="en-US" dirty="0"/>
              <a:t>Gravitational Wave Constraints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4BFC31-38AD-2F48-BCD8-4F204B3E9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666" y="914400"/>
            <a:ext cx="7535334" cy="5491336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40681441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8B37C3-C515-E44E-A227-2B2CE3C8E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Chandra/JWST observations of 4x10</a:t>
            </a:r>
            <a:r>
              <a:rPr lang="en-US" baseline="30000" dirty="0"/>
              <a:t>7 </a:t>
            </a:r>
            <a:r>
              <a:rPr lang="en-US" dirty="0"/>
              <a:t>M</a:t>
            </a:r>
            <a:r>
              <a:rPr lang="en-US" baseline="-25000" dirty="0"/>
              <a:t>⦿</a:t>
            </a:r>
            <a:r>
              <a:rPr lang="en-US" dirty="0"/>
              <a:t> AGN SMBH at z~10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407CF52-5414-8F43-8580-EA99CE8DC5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1981200"/>
            <a:ext cx="7391400" cy="38604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13C992-6DD5-9545-AB9C-FC3A484CACC2}"/>
              </a:ext>
            </a:extLst>
          </p:cNvPr>
          <p:cNvSpPr txBox="1"/>
          <p:nvPr/>
        </p:nvSpPr>
        <p:spPr>
          <a:xfrm>
            <a:off x="1662545" y="6082145"/>
            <a:ext cx="27446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Natarajan et al. 2023</a:t>
            </a:r>
          </a:p>
        </p:txBody>
      </p:sp>
    </p:spTree>
    <p:extLst>
      <p:ext uri="{BB962C8B-B14F-4D97-AF65-F5344CB8AC3E}">
        <p14:creationId xmlns:p14="http://schemas.microsoft.com/office/powerpoint/2010/main" val="19341161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B021595-691C-3442-B93F-4944D1DACA3C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sz="3200" dirty="0"/>
                  <a:t>How is it that low-mass PBH’s can lead to SMBH’s and galaxies in a short time while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𝝠</m:t>
                    </m:r>
                  </m:oMath>
                </a14:m>
                <a:r>
                  <a:rPr lang="en-US" sz="3200" dirty="0"/>
                  <a:t>CDM cannot?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1B021595-691C-3442-B93F-4944D1DACA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t="-25556" b="-3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4EE981D-F375-4248-98CC-51F5258426C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85800" y="1981200"/>
                <a:ext cx="7772400" cy="533400"/>
              </a:xfrm>
            </p:spPr>
            <p:txBody>
              <a:bodyPr/>
              <a:lstStyle/>
              <a:p>
                <a:r>
                  <a:rPr lang="en-US" dirty="0"/>
                  <a:t>In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𝝠</m:t>
                    </m:r>
                  </m:oMath>
                </a14:m>
                <a:r>
                  <a:rPr lang="en-US" dirty="0"/>
                  <a:t>CDM  stars must form and collapse and accrete to grow.  This is a slow process</a:t>
                </a:r>
              </a:p>
              <a:p>
                <a:r>
                  <a:rPr lang="en-US" dirty="0"/>
                  <a:t>PBHs can cluster and merge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4EE981D-F375-4248-98CC-51F5258426C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981200"/>
                <a:ext cx="7772400" cy="533400"/>
              </a:xfrm>
              <a:blipFill>
                <a:blip r:embed="rId3"/>
                <a:stretch>
                  <a:fillRect l="-1631" t="-16667" r="-2284" b="-242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al 3">
            <a:extLst>
              <a:ext uri="{FF2B5EF4-FFF2-40B4-BE49-F238E27FC236}">
                <a16:creationId xmlns:a16="http://schemas.microsoft.com/office/drawing/2014/main" id="{E5C72E71-8BAC-7745-9CFC-6D46DEECA5E2}"/>
              </a:ext>
            </a:extLst>
          </p:cNvPr>
          <p:cNvSpPr/>
          <p:nvPr/>
        </p:nvSpPr>
        <p:spPr bwMode="auto">
          <a:xfrm>
            <a:off x="1143000" y="4800600"/>
            <a:ext cx="914400" cy="914400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1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5BBC4120-4EEC-3B49-A8EE-A259C1516ADD}"/>
              </a:ext>
            </a:extLst>
          </p:cNvPr>
          <p:cNvSpPr/>
          <p:nvPr/>
        </p:nvSpPr>
        <p:spPr bwMode="auto">
          <a:xfrm>
            <a:off x="2996814" y="4684184"/>
            <a:ext cx="76200" cy="762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1" charset="0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1BA061D-2DC8-5B41-8C92-967BE1A042CC}"/>
              </a:ext>
            </a:extLst>
          </p:cNvPr>
          <p:cNvSpPr/>
          <p:nvPr/>
        </p:nvSpPr>
        <p:spPr bwMode="auto">
          <a:xfrm>
            <a:off x="2518064" y="5257800"/>
            <a:ext cx="76200" cy="762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1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90338E1-BAD1-D641-837C-6031E6EAA993}"/>
              </a:ext>
            </a:extLst>
          </p:cNvPr>
          <p:cNvSpPr/>
          <p:nvPr/>
        </p:nvSpPr>
        <p:spPr bwMode="auto">
          <a:xfrm>
            <a:off x="2109355" y="4495800"/>
            <a:ext cx="76200" cy="762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1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A237BF1-6C59-5E48-8D6C-B5C4B27A8DF7}"/>
              </a:ext>
            </a:extLst>
          </p:cNvPr>
          <p:cNvSpPr/>
          <p:nvPr/>
        </p:nvSpPr>
        <p:spPr bwMode="auto">
          <a:xfrm>
            <a:off x="2133600" y="5943600"/>
            <a:ext cx="76200" cy="762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1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CEF8070-18C4-4E49-B25B-56F811F3648A}"/>
              </a:ext>
            </a:extLst>
          </p:cNvPr>
          <p:cNvSpPr/>
          <p:nvPr/>
        </p:nvSpPr>
        <p:spPr bwMode="auto">
          <a:xfrm>
            <a:off x="606136" y="4810991"/>
            <a:ext cx="76200" cy="762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1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F6622FB-4411-CB40-9410-2CB166668521}"/>
              </a:ext>
            </a:extLst>
          </p:cNvPr>
          <p:cNvSpPr/>
          <p:nvPr/>
        </p:nvSpPr>
        <p:spPr bwMode="auto">
          <a:xfrm>
            <a:off x="2743200" y="5867400"/>
            <a:ext cx="76200" cy="762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1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314E0DAA-31AA-3249-9E26-B000914678F8}"/>
              </a:ext>
            </a:extLst>
          </p:cNvPr>
          <p:cNvSpPr/>
          <p:nvPr/>
        </p:nvSpPr>
        <p:spPr bwMode="auto">
          <a:xfrm>
            <a:off x="914400" y="6019800"/>
            <a:ext cx="76200" cy="76200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1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CCFCC6F-44E8-F74B-8ED2-5CAFBA04922D}"/>
              </a:ext>
            </a:extLst>
          </p:cNvPr>
          <p:cNvCxnSpPr>
            <a:cxnSpLocks/>
          </p:cNvCxnSpPr>
          <p:nvPr/>
        </p:nvCxnSpPr>
        <p:spPr bwMode="auto">
          <a:xfrm flipH="1">
            <a:off x="1905000" y="4572000"/>
            <a:ext cx="204355" cy="23899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BFBFCB5-E3CA-C745-955D-B4BC0129620C}"/>
              </a:ext>
            </a:extLst>
          </p:cNvPr>
          <p:cNvCxnSpPr>
            <a:cxnSpLocks/>
            <a:stCxn id="6" idx="2"/>
          </p:cNvCxnSpPr>
          <p:nvPr/>
        </p:nvCxnSpPr>
        <p:spPr bwMode="auto">
          <a:xfrm flipH="1">
            <a:off x="2171700" y="5295900"/>
            <a:ext cx="34636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A8AF3813-A299-E14F-A744-2FAB29788007}"/>
              </a:ext>
            </a:extLst>
          </p:cNvPr>
          <p:cNvCxnSpPr>
            <a:cxnSpLocks/>
            <a:stCxn id="10" idx="1"/>
          </p:cNvCxnSpPr>
          <p:nvPr/>
        </p:nvCxnSpPr>
        <p:spPr bwMode="auto">
          <a:xfrm flipH="1" flipV="1">
            <a:off x="2360085" y="5715001"/>
            <a:ext cx="394274" cy="16355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148EECC5-5F49-484B-BBC7-6405BE92DF32}"/>
              </a:ext>
            </a:extLst>
          </p:cNvPr>
          <p:cNvSpPr/>
          <p:nvPr/>
        </p:nvSpPr>
        <p:spPr bwMode="auto">
          <a:xfrm>
            <a:off x="5385186" y="4953000"/>
            <a:ext cx="914400" cy="914400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1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0494C69-96A3-CE4A-814C-C9924BD1B3A0}"/>
              </a:ext>
            </a:extLst>
          </p:cNvPr>
          <p:cNvSpPr/>
          <p:nvPr/>
        </p:nvSpPr>
        <p:spPr bwMode="auto">
          <a:xfrm>
            <a:off x="7162800" y="4724400"/>
            <a:ext cx="251308" cy="268816"/>
          </a:xfrm>
          <a:prstGeom prst="ellipse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1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E42E981-7F30-8E43-904C-243CA19E5C4F}"/>
              </a:ext>
            </a:extLst>
          </p:cNvPr>
          <p:cNvSpPr/>
          <p:nvPr/>
        </p:nvSpPr>
        <p:spPr bwMode="auto">
          <a:xfrm>
            <a:off x="6760250" y="5410200"/>
            <a:ext cx="76200" cy="76200"/>
          </a:xfrm>
          <a:prstGeom prst="ellipse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1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97E37B4-10BB-1345-AA81-613C562C5B1A}"/>
              </a:ext>
            </a:extLst>
          </p:cNvPr>
          <p:cNvSpPr/>
          <p:nvPr/>
        </p:nvSpPr>
        <p:spPr bwMode="auto">
          <a:xfrm>
            <a:off x="6351541" y="4648200"/>
            <a:ext cx="76200" cy="76200"/>
          </a:xfrm>
          <a:prstGeom prst="ellipse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1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D73BDFB-B5EE-F144-B54B-1FD2BAEBDE54}"/>
              </a:ext>
            </a:extLst>
          </p:cNvPr>
          <p:cNvSpPr/>
          <p:nvPr/>
        </p:nvSpPr>
        <p:spPr bwMode="auto">
          <a:xfrm>
            <a:off x="6375786" y="6096000"/>
            <a:ext cx="76200" cy="76200"/>
          </a:xfrm>
          <a:prstGeom prst="ellipse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1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C4678EC-6DDA-D84A-A249-EE5F9076D060}"/>
              </a:ext>
            </a:extLst>
          </p:cNvPr>
          <p:cNvSpPr/>
          <p:nvPr/>
        </p:nvSpPr>
        <p:spPr bwMode="auto">
          <a:xfrm>
            <a:off x="4848322" y="4963391"/>
            <a:ext cx="76200" cy="76200"/>
          </a:xfrm>
          <a:prstGeom prst="ellipse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1" charset="0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8B80D1D-1DAD-EA4D-B7A9-AE2EC3CD85E6}"/>
              </a:ext>
            </a:extLst>
          </p:cNvPr>
          <p:cNvSpPr/>
          <p:nvPr/>
        </p:nvSpPr>
        <p:spPr bwMode="auto">
          <a:xfrm>
            <a:off x="6985386" y="6019800"/>
            <a:ext cx="76200" cy="76200"/>
          </a:xfrm>
          <a:prstGeom prst="ellipse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1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7C63BB0D-962F-074B-A5ED-671505050C5A}"/>
              </a:ext>
            </a:extLst>
          </p:cNvPr>
          <p:cNvSpPr/>
          <p:nvPr/>
        </p:nvSpPr>
        <p:spPr bwMode="auto">
          <a:xfrm>
            <a:off x="5156586" y="6172200"/>
            <a:ext cx="76200" cy="76200"/>
          </a:xfrm>
          <a:prstGeom prst="ellipse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1" charset="0"/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085DCE1-144D-4047-84A6-076AB7E8C844}"/>
              </a:ext>
            </a:extLst>
          </p:cNvPr>
          <p:cNvCxnSpPr>
            <a:cxnSpLocks/>
          </p:cNvCxnSpPr>
          <p:nvPr/>
        </p:nvCxnSpPr>
        <p:spPr bwMode="auto">
          <a:xfrm flipH="1">
            <a:off x="6147186" y="4724400"/>
            <a:ext cx="204355" cy="23899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07C660F8-4053-9142-AF44-C3F00627BAEC}"/>
              </a:ext>
            </a:extLst>
          </p:cNvPr>
          <p:cNvCxnSpPr>
            <a:cxnSpLocks/>
            <a:stCxn id="23" idx="2"/>
          </p:cNvCxnSpPr>
          <p:nvPr/>
        </p:nvCxnSpPr>
        <p:spPr bwMode="auto">
          <a:xfrm flipH="1">
            <a:off x="6413886" y="5448300"/>
            <a:ext cx="346364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053759B-5F6B-A548-A4D7-6D2B54B1765D}"/>
              </a:ext>
            </a:extLst>
          </p:cNvPr>
          <p:cNvCxnSpPr>
            <a:cxnSpLocks/>
            <a:stCxn id="27" idx="1"/>
          </p:cNvCxnSpPr>
          <p:nvPr/>
        </p:nvCxnSpPr>
        <p:spPr bwMode="auto">
          <a:xfrm flipH="1" flipV="1">
            <a:off x="6602271" y="5867401"/>
            <a:ext cx="394274" cy="16355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4D7DA82-EBFE-684A-B365-07F09890DF70}"/>
              </a:ext>
            </a:extLst>
          </p:cNvPr>
          <p:cNvCxnSpPr>
            <a:cxnSpLocks/>
            <a:stCxn id="5" idx="2"/>
          </p:cNvCxnSpPr>
          <p:nvPr/>
        </p:nvCxnSpPr>
        <p:spPr bwMode="auto">
          <a:xfrm flipH="1">
            <a:off x="2594264" y="4722284"/>
            <a:ext cx="402550" cy="16490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DEBE349F-A489-9E4B-BC55-BD360BEF93A5}"/>
              </a:ext>
            </a:extLst>
          </p:cNvPr>
          <p:cNvCxnSpPr>
            <a:cxnSpLocks/>
          </p:cNvCxnSpPr>
          <p:nvPr/>
        </p:nvCxnSpPr>
        <p:spPr bwMode="auto">
          <a:xfrm>
            <a:off x="711393" y="4925964"/>
            <a:ext cx="317307" cy="11362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0CCC022-1AB9-FF4D-B618-5281BE29A108}"/>
              </a:ext>
            </a:extLst>
          </p:cNvPr>
          <p:cNvCxnSpPr>
            <a:cxnSpLocks/>
          </p:cNvCxnSpPr>
          <p:nvPr/>
        </p:nvCxnSpPr>
        <p:spPr bwMode="auto">
          <a:xfrm flipV="1">
            <a:off x="975978" y="5715000"/>
            <a:ext cx="167022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9913445A-A554-1743-98A0-224E8AD23EC6}"/>
              </a:ext>
            </a:extLst>
          </p:cNvPr>
          <p:cNvCxnSpPr>
            <a:cxnSpLocks/>
            <a:endCxn id="8" idx="2"/>
          </p:cNvCxnSpPr>
          <p:nvPr/>
        </p:nvCxnSpPr>
        <p:spPr bwMode="auto">
          <a:xfrm>
            <a:off x="2007177" y="5796780"/>
            <a:ext cx="126423" cy="18492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9458C954-3699-C84B-8AF8-88CE12943070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147186" y="5889240"/>
            <a:ext cx="210513" cy="21233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17E164B7-F513-5147-B7DE-79E2A7A3CFC8}"/>
              </a:ext>
            </a:extLst>
          </p:cNvPr>
          <p:cNvCxnSpPr>
            <a:cxnSpLocks/>
            <a:stCxn id="28" idx="7"/>
          </p:cNvCxnSpPr>
          <p:nvPr/>
        </p:nvCxnSpPr>
        <p:spPr bwMode="auto">
          <a:xfrm flipV="1">
            <a:off x="5221627" y="5995409"/>
            <a:ext cx="163559" cy="1879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AF721FE8-8B8E-DF43-BE12-1DC8B4FB261A}"/>
              </a:ext>
            </a:extLst>
          </p:cNvPr>
          <p:cNvCxnSpPr>
            <a:cxnSpLocks/>
            <a:stCxn id="26" idx="5"/>
          </p:cNvCxnSpPr>
          <p:nvPr/>
        </p:nvCxnSpPr>
        <p:spPr bwMode="auto">
          <a:xfrm>
            <a:off x="4913363" y="5028432"/>
            <a:ext cx="243223" cy="16355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EA7807E8-0F7D-5B44-A506-76BC331637CC}"/>
              </a:ext>
            </a:extLst>
          </p:cNvPr>
          <p:cNvCxnSpPr>
            <a:cxnSpLocks/>
          </p:cNvCxnSpPr>
          <p:nvPr/>
        </p:nvCxnSpPr>
        <p:spPr bwMode="auto">
          <a:xfrm flipH="1">
            <a:off x="6836450" y="4982777"/>
            <a:ext cx="277091" cy="12262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3" name="Oval 52">
            <a:extLst>
              <a:ext uri="{FF2B5EF4-FFF2-40B4-BE49-F238E27FC236}">
                <a16:creationId xmlns:a16="http://schemas.microsoft.com/office/drawing/2014/main" id="{4EE3DDFF-F8C6-BC44-9A33-8049E862244C}"/>
              </a:ext>
            </a:extLst>
          </p:cNvPr>
          <p:cNvSpPr/>
          <p:nvPr/>
        </p:nvSpPr>
        <p:spPr bwMode="auto">
          <a:xfrm>
            <a:off x="5791200" y="4191000"/>
            <a:ext cx="76200" cy="76200"/>
          </a:xfrm>
          <a:prstGeom prst="ellipse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1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00BAA831-8724-6A44-841F-C2C70F2903D6}"/>
              </a:ext>
            </a:extLst>
          </p:cNvPr>
          <p:cNvSpPr/>
          <p:nvPr/>
        </p:nvSpPr>
        <p:spPr bwMode="auto">
          <a:xfrm>
            <a:off x="5943600" y="4343400"/>
            <a:ext cx="76200" cy="76200"/>
          </a:xfrm>
          <a:prstGeom prst="ellipse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1" charset="0"/>
            </a:endParaRP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3F198FE2-C661-0E40-B937-1C11550CB017}"/>
              </a:ext>
            </a:extLst>
          </p:cNvPr>
          <p:cNvCxnSpPr>
            <a:cxnSpLocks/>
          </p:cNvCxnSpPr>
          <p:nvPr/>
        </p:nvCxnSpPr>
        <p:spPr bwMode="auto">
          <a:xfrm flipH="1">
            <a:off x="5599931" y="4379769"/>
            <a:ext cx="204355" cy="23899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56" name="Oval 55">
            <a:extLst>
              <a:ext uri="{FF2B5EF4-FFF2-40B4-BE49-F238E27FC236}">
                <a16:creationId xmlns:a16="http://schemas.microsoft.com/office/drawing/2014/main" id="{9A4F5EEE-0E1F-4240-9387-8C6B8BF07A32}"/>
              </a:ext>
            </a:extLst>
          </p:cNvPr>
          <p:cNvSpPr/>
          <p:nvPr/>
        </p:nvSpPr>
        <p:spPr bwMode="auto">
          <a:xfrm>
            <a:off x="5385186" y="4572000"/>
            <a:ext cx="177414" cy="193964"/>
          </a:xfrm>
          <a:prstGeom prst="ellipse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1" charset="0"/>
            </a:endParaRP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4EF8BDB2-49A8-D541-B355-0814CF918B1A}"/>
              </a:ext>
            </a:extLst>
          </p:cNvPr>
          <p:cNvCxnSpPr>
            <a:cxnSpLocks/>
            <a:stCxn id="56" idx="4"/>
          </p:cNvCxnSpPr>
          <p:nvPr/>
        </p:nvCxnSpPr>
        <p:spPr bwMode="auto">
          <a:xfrm>
            <a:off x="5473893" y="4765964"/>
            <a:ext cx="126038" cy="20642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224B9868-006D-B546-BEF9-EC3A9AA45C9A}"/>
                  </a:ext>
                </a:extLst>
              </p:cNvPr>
              <p:cNvSpPr txBox="1"/>
              <p:nvPr/>
            </p:nvSpPr>
            <p:spPr>
              <a:xfrm>
                <a:off x="1025236" y="4197927"/>
                <a:ext cx="108555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𝝠</m:t>
                    </m:r>
                  </m:oMath>
                </a14:m>
                <a:r>
                  <a:rPr lang="en-US" dirty="0"/>
                  <a:t>CDM</a:t>
                </a:r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224B9868-006D-B546-BEF9-EC3A9AA45C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236" y="4197927"/>
                <a:ext cx="1085554" cy="461665"/>
              </a:xfrm>
              <a:prstGeom prst="rect">
                <a:avLst/>
              </a:prstGeom>
              <a:blipFill>
                <a:blip r:embed="rId4"/>
                <a:stretch>
                  <a:fillRect l="-1163" t="-10811" r="-6977" b="-27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1" name="TextBox 60">
            <a:extLst>
              <a:ext uri="{FF2B5EF4-FFF2-40B4-BE49-F238E27FC236}">
                <a16:creationId xmlns:a16="http://schemas.microsoft.com/office/drawing/2014/main" id="{34E30919-8E2C-E443-9E66-DBC56161D813}"/>
              </a:ext>
            </a:extLst>
          </p:cNvPr>
          <p:cNvSpPr txBox="1"/>
          <p:nvPr/>
        </p:nvSpPr>
        <p:spPr>
          <a:xfrm>
            <a:off x="6401958" y="3845868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PBH</a:t>
            </a: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DF5CDA7B-64CC-A143-A19E-4CEBC291A979}"/>
              </a:ext>
            </a:extLst>
          </p:cNvPr>
          <p:cNvSpPr/>
          <p:nvPr/>
        </p:nvSpPr>
        <p:spPr bwMode="auto">
          <a:xfrm>
            <a:off x="7568045" y="4307532"/>
            <a:ext cx="204355" cy="188268"/>
          </a:xfrm>
          <a:prstGeom prst="ellipse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1" charset="0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7628BA18-79E9-B74F-95C3-33FBEF50542E}"/>
              </a:ext>
            </a:extLst>
          </p:cNvPr>
          <p:cNvSpPr/>
          <p:nvPr/>
        </p:nvSpPr>
        <p:spPr bwMode="auto">
          <a:xfrm>
            <a:off x="7772400" y="4495800"/>
            <a:ext cx="178572" cy="163792"/>
          </a:xfrm>
          <a:prstGeom prst="ellipse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1" charset="0"/>
            </a:endParaRP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DAD1BFF8-B677-4C4F-B472-6976F74E78A4}"/>
              </a:ext>
            </a:extLst>
          </p:cNvPr>
          <p:cNvCxnSpPr>
            <a:cxnSpLocks/>
          </p:cNvCxnSpPr>
          <p:nvPr/>
        </p:nvCxnSpPr>
        <p:spPr bwMode="auto">
          <a:xfrm flipH="1">
            <a:off x="7428731" y="4532169"/>
            <a:ext cx="204355" cy="23899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345849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53" grpId="0" animBg="1"/>
      <p:bldP spid="54" grpId="0" animBg="1"/>
      <p:bldP spid="56" grpId="0" animBg="1"/>
      <p:bldP spid="60" grpId="0"/>
      <p:bldP spid="61" grpId="0"/>
      <p:bldP spid="62" grpId="0" animBg="1"/>
      <p:bldP spid="6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32297-0463-8748-9900-1499AB9AA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Gravitational BH Merger Cross Section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D4F043-77B6-1941-91FC-796250223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0533" y="2057400"/>
            <a:ext cx="7844368" cy="1295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8E9017-F628-9946-A8D0-DC1881C81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3777825"/>
            <a:ext cx="1547222" cy="4512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BE7688-E918-3542-AA1A-BFF8CA8099A7}"/>
              </a:ext>
            </a:extLst>
          </p:cNvPr>
          <p:cNvSpPr txBox="1"/>
          <p:nvPr/>
        </p:nvSpPr>
        <p:spPr>
          <a:xfrm>
            <a:off x="873606" y="3767435"/>
            <a:ext cx="1724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Merger Rate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8C210FAF-7FC8-744A-852B-FECB25D1511D}"/>
              </a:ext>
            </a:extLst>
          </p:cNvPr>
          <p:cNvSpPr/>
          <p:nvPr/>
        </p:nvSpPr>
        <p:spPr bwMode="auto">
          <a:xfrm>
            <a:off x="969818" y="5041906"/>
            <a:ext cx="1136073" cy="1095658"/>
          </a:xfrm>
          <a:custGeom>
            <a:avLst/>
            <a:gdLst>
              <a:gd name="connsiteX0" fmla="*/ 0 w 1136073"/>
              <a:gd name="connsiteY0" fmla="*/ 929403 h 1095658"/>
              <a:gd name="connsiteX1" fmla="*/ 568037 w 1136073"/>
              <a:gd name="connsiteY1" fmla="*/ 1149 h 1095658"/>
              <a:gd name="connsiteX2" fmla="*/ 1136073 w 1136073"/>
              <a:gd name="connsiteY2" fmla="*/ 1095658 h 109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6073" h="1095658">
                <a:moveTo>
                  <a:pt x="0" y="929403"/>
                </a:moveTo>
                <a:cubicBezTo>
                  <a:pt x="189346" y="451421"/>
                  <a:pt x="378692" y="-26560"/>
                  <a:pt x="568037" y="1149"/>
                </a:cubicBezTo>
                <a:cubicBezTo>
                  <a:pt x="757382" y="28858"/>
                  <a:pt x="946727" y="562258"/>
                  <a:pt x="1136073" y="1095658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1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17EA59D-E67A-9E4A-870E-4CB4D22A0FB3}"/>
              </a:ext>
            </a:extLst>
          </p:cNvPr>
          <p:cNvCxnSpPr>
            <a:cxnSpLocks/>
          </p:cNvCxnSpPr>
          <p:nvPr/>
        </p:nvCxnSpPr>
        <p:spPr bwMode="auto">
          <a:xfrm>
            <a:off x="2819400" y="5367635"/>
            <a:ext cx="10668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Freeform 12">
            <a:extLst>
              <a:ext uri="{FF2B5EF4-FFF2-40B4-BE49-F238E27FC236}">
                <a16:creationId xmlns:a16="http://schemas.microsoft.com/office/drawing/2014/main" id="{E9B9166E-242D-7842-A0F3-49FA59B3F59B}"/>
              </a:ext>
            </a:extLst>
          </p:cNvPr>
          <p:cNvSpPr/>
          <p:nvPr/>
        </p:nvSpPr>
        <p:spPr bwMode="auto">
          <a:xfrm>
            <a:off x="4779818" y="5275237"/>
            <a:ext cx="3837709" cy="834618"/>
          </a:xfrm>
          <a:custGeom>
            <a:avLst/>
            <a:gdLst>
              <a:gd name="connsiteX0" fmla="*/ 0 w 3837709"/>
              <a:gd name="connsiteY0" fmla="*/ 654508 h 834618"/>
              <a:gd name="connsiteX1" fmla="*/ 1219200 w 3837709"/>
              <a:gd name="connsiteY1" fmla="*/ 3345 h 834618"/>
              <a:gd name="connsiteX2" fmla="*/ 2479964 w 3837709"/>
              <a:gd name="connsiteY2" fmla="*/ 418981 h 834618"/>
              <a:gd name="connsiteX3" fmla="*/ 3837709 w 3837709"/>
              <a:gd name="connsiteY3" fmla="*/ 834618 h 834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7709" h="834618">
                <a:moveTo>
                  <a:pt x="0" y="654508"/>
                </a:moveTo>
                <a:cubicBezTo>
                  <a:pt x="402936" y="348553"/>
                  <a:pt x="805873" y="42599"/>
                  <a:pt x="1219200" y="3345"/>
                </a:cubicBezTo>
                <a:cubicBezTo>
                  <a:pt x="1632527" y="-35910"/>
                  <a:pt x="2043546" y="280435"/>
                  <a:pt x="2479964" y="418981"/>
                </a:cubicBezTo>
                <a:cubicBezTo>
                  <a:pt x="2916382" y="557526"/>
                  <a:pt x="3558309" y="751491"/>
                  <a:pt x="3837709" y="834618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1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16BB58-8C35-FC4B-A7C6-D084C92EB39E}"/>
              </a:ext>
            </a:extLst>
          </p:cNvPr>
          <p:cNvSpPr txBox="1"/>
          <p:nvPr/>
        </p:nvSpPr>
        <p:spPr>
          <a:xfrm>
            <a:off x="3054927" y="5373988"/>
            <a:ext cx="729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DB33BA-FA47-7B4B-9729-1615757253C6}"/>
              </a:ext>
            </a:extLst>
          </p:cNvPr>
          <p:cNvSpPr txBox="1"/>
          <p:nvPr/>
        </p:nvSpPr>
        <p:spPr>
          <a:xfrm>
            <a:off x="1865169" y="4567534"/>
            <a:ext cx="5413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BH mass distribution shifts to higher mass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20F518-5AE4-1E4D-96C6-E2E807DF8619}"/>
              </a:ext>
            </a:extLst>
          </p:cNvPr>
          <p:cNvSpPr txBox="1"/>
          <p:nvPr/>
        </p:nvSpPr>
        <p:spPr>
          <a:xfrm>
            <a:off x="4724400" y="3810000"/>
            <a:ext cx="1635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 1 M</a:t>
            </a:r>
            <a:r>
              <a:rPr lang="en-US" baseline="-25000" dirty="0"/>
              <a:t>⦿</a:t>
            </a:r>
            <a:r>
              <a:rPr lang="en-US" dirty="0"/>
              <a:t> yr</a:t>
            </a:r>
            <a:r>
              <a:rPr lang="en-US" baseline="30000" dirty="0"/>
              <a:t>-1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903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3" grpId="0" animBg="1"/>
      <p:bldP spid="14" grpId="0"/>
      <p:bldP spid="15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932297-0463-8748-9900-1499AB9AA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Gravitational BH Merger Cross Section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D4F043-77B6-1941-91FC-796250223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66" y="1919021"/>
            <a:ext cx="4453467" cy="7354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A8E9017-F628-9946-A8D0-DC1881C81A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3777825"/>
            <a:ext cx="1547222" cy="4512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BE7688-E918-3542-AA1A-BFF8CA8099A7}"/>
              </a:ext>
            </a:extLst>
          </p:cNvPr>
          <p:cNvSpPr txBox="1"/>
          <p:nvPr/>
        </p:nvSpPr>
        <p:spPr>
          <a:xfrm>
            <a:off x="873606" y="3767435"/>
            <a:ext cx="17243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Merger Rate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8C210FAF-7FC8-744A-852B-FECB25D1511D}"/>
              </a:ext>
            </a:extLst>
          </p:cNvPr>
          <p:cNvSpPr/>
          <p:nvPr/>
        </p:nvSpPr>
        <p:spPr bwMode="auto">
          <a:xfrm>
            <a:off x="969818" y="5041906"/>
            <a:ext cx="1136073" cy="1095658"/>
          </a:xfrm>
          <a:custGeom>
            <a:avLst/>
            <a:gdLst>
              <a:gd name="connsiteX0" fmla="*/ 0 w 1136073"/>
              <a:gd name="connsiteY0" fmla="*/ 929403 h 1095658"/>
              <a:gd name="connsiteX1" fmla="*/ 568037 w 1136073"/>
              <a:gd name="connsiteY1" fmla="*/ 1149 h 1095658"/>
              <a:gd name="connsiteX2" fmla="*/ 1136073 w 1136073"/>
              <a:gd name="connsiteY2" fmla="*/ 1095658 h 10956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36073" h="1095658">
                <a:moveTo>
                  <a:pt x="0" y="929403"/>
                </a:moveTo>
                <a:cubicBezTo>
                  <a:pt x="189346" y="451421"/>
                  <a:pt x="378692" y="-26560"/>
                  <a:pt x="568037" y="1149"/>
                </a:cubicBezTo>
                <a:cubicBezTo>
                  <a:pt x="757382" y="28858"/>
                  <a:pt x="946727" y="562258"/>
                  <a:pt x="1136073" y="1095658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1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17EA59D-E67A-9E4A-870E-4CB4D22A0FB3}"/>
              </a:ext>
            </a:extLst>
          </p:cNvPr>
          <p:cNvCxnSpPr>
            <a:cxnSpLocks/>
          </p:cNvCxnSpPr>
          <p:nvPr/>
        </p:nvCxnSpPr>
        <p:spPr bwMode="auto">
          <a:xfrm>
            <a:off x="2819400" y="5367635"/>
            <a:ext cx="1066800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3" name="Freeform 12">
            <a:extLst>
              <a:ext uri="{FF2B5EF4-FFF2-40B4-BE49-F238E27FC236}">
                <a16:creationId xmlns:a16="http://schemas.microsoft.com/office/drawing/2014/main" id="{E9B9166E-242D-7842-A0F3-49FA59B3F59B}"/>
              </a:ext>
            </a:extLst>
          </p:cNvPr>
          <p:cNvSpPr/>
          <p:nvPr/>
        </p:nvSpPr>
        <p:spPr bwMode="auto">
          <a:xfrm>
            <a:off x="4779818" y="5275237"/>
            <a:ext cx="3837709" cy="834618"/>
          </a:xfrm>
          <a:custGeom>
            <a:avLst/>
            <a:gdLst>
              <a:gd name="connsiteX0" fmla="*/ 0 w 3837709"/>
              <a:gd name="connsiteY0" fmla="*/ 654508 h 834618"/>
              <a:gd name="connsiteX1" fmla="*/ 1219200 w 3837709"/>
              <a:gd name="connsiteY1" fmla="*/ 3345 h 834618"/>
              <a:gd name="connsiteX2" fmla="*/ 2479964 w 3837709"/>
              <a:gd name="connsiteY2" fmla="*/ 418981 h 834618"/>
              <a:gd name="connsiteX3" fmla="*/ 3837709 w 3837709"/>
              <a:gd name="connsiteY3" fmla="*/ 834618 h 834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37709" h="834618">
                <a:moveTo>
                  <a:pt x="0" y="654508"/>
                </a:moveTo>
                <a:cubicBezTo>
                  <a:pt x="402936" y="348553"/>
                  <a:pt x="805873" y="42599"/>
                  <a:pt x="1219200" y="3345"/>
                </a:cubicBezTo>
                <a:cubicBezTo>
                  <a:pt x="1632527" y="-35910"/>
                  <a:pt x="2043546" y="280435"/>
                  <a:pt x="2479964" y="418981"/>
                </a:cubicBezTo>
                <a:cubicBezTo>
                  <a:pt x="2916382" y="557526"/>
                  <a:pt x="3558309" y="751491"/>
                  <a:pt x="3837709" y="834618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1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16BB58-8C35-FC4B-A7C6-D084C92EB39E}"/>
              </a:ext>
            </a:extLst>
          </p:cNvPr>
          <p:cNvSpPr txBox="1"/>
          <p:nvPr/>
        </p:nvSpPr>
        <p:spPr>
          <a:xfrm>
            <a:off x="3054927" y="5373988"/>
            <a:ext cx="7296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DB33BA-FA47-7B4B-9729-1615757253C6}"/>
              </a:ext>
            </a:extLst>
          </p:cNvPr>
          <p:cNvSpPr txBox="1"/>
          <p:nvPr/>
        </p:nvSpPr>
        <p:spPr>
          <a:xfrm>
            <a:off x="1865169" y="4567534"/>
            <a:ext cx="54136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BH mass distribution shifts to higher mass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20F518-5AE4-1E4D-96C6-E2E807DF8619}"/>
              </a:ext>
            </a:extLst>
          </p:cNvPr>
          <p:cNvSpPr txBox="1"/>
          <p:nvPr/>
        </p:nvSpPr>
        <p:spPr>
          <a:xfrm>
            <a:off x="4724400" y="3810000"/>
            <a:ext cx="1635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 1 M</a:t>
            </a:r>
            <a:r>
              <a:rPr lang="en-US" baseline="-25000" dirty="0"/>
              <a:t>⦿</a:t>
            </a:r>
            <a:r>
              <a:rPr lang="en-US" dirty="0"/>
              <a:t> yr</a:t>
            </a:r>
            <a:r>
              <a:rPr lang="en-US" baseline="30000" dirty="0"/>
              <a:t>-1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9B4A98-04E4-8446-BEE1-7B9309678A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1400" y="2590800"/>
            <a:ext cx="3896360" cy="11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96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  <p:bldP spid="13" grpId="0" animBg="1"/>
      <p:bldP spid="14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B7C88-2A46-244A-9970-507740CE1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A9101-1356-834B-B0DE-0C8C696610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AC484C-5664-D046-8411-A2F2FCA93D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083" y="838200"/>
            <a:ext cx="7360995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213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787AA-35E1-D1C5-CA07-92ABB2B4A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76200"/>
            <a:ext cx="7772400" cy="1143000"/>
          </a:xfrm>
        </p:spPr>
        <p:txBody>
          <a:bodyPr>
            <a:normAutofit/>
          </a:bodyPr>
          <a:lstStyle/>
          <a:p>
            <a:r>
              <a:rPr lang="en-US" sz="5400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AB0501-07D4-F969-0899-206A8EE9A44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62000" y="990600"/>
            <a:ext cx="7886700" cy="4251325"/>
          </a:xfrm>
        </p:spPr>
        <p:txBody>
          <a:bodyPr>
            <a:noAutofit/>
          </a:bodyPr>
          <a:lstStyle/>
          <a:p>
            <a:r>
              <a:rPr lang="en-US" dirty="0"/>
              <a:t>Why the interest in Primordial Black holes? as Dark Matter?</a:t>
            </a:r>
          </a:p>
          <a:p>
            <a:r>
              <a:rPr lang="en-US" dirty="0"/>
              <a:t>PBH production </a:t>
            </a:r>
          </a:p>
          <a:p>
            <a:r>
              <a:rPr lang="en-US" dirty="0"/>
              <a:t>What is Warm Inflation?</a:t>
            </a:r>
          </a:p>
          <a:p>
            <a:r>
              <a:rPr lang="en-US" dirty="0"/>
              <a:t>Why natural potential (WNI)?</a:t>
            </a:r>
          </a:p>
          <a:p>
            <a:r>
              <a:rPr lang="en-US" dirty="0"/>
              <a:t>WNI equations</a:t>
            </a:r>
          </a:p>
          <a:p>
            <a:r>
              <a:rPr lang="en-US" dirty="0"/>
              <a:t>Observational constraints</a:t>
            </a:r>
          </a:p>
          <a:p>
            <a:pPr lvl="1"/>
            <a:r>
              <a:rPr lang="en-US" sz="3200" dirty="0"/>
              <a:t>CMB</a:t>
            </a:r>
          </a:p>
          <a:p>
            <a:pPr lvl="1"/>
            <a:r>
              <a:rPr lang="en-US" sz="3200" dirty="0"/>
              <a:t>PBH mass</a:t>
            </a:r>
          </a:p>
          <a:p>
            <a:pPr lvl="1"/>
            <a:r>
              <a:rPr lang="en-US" sz="3200" dirty="0"/>
              <a:t>GWs</a:t>
            </a:r>
          </a:p>
        </p:txBody>
      </p:sp>
    </p:spTree>
    <p:extLst>
      <p:ext uri="{BB962C8B-B14F-4D97-AF65-F5344CB8AC3E}">
        <p14:creationId xmlns:p14="http://schemas.microsoft.com/office/powerpoint/2010/main" val="34429437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-381000"/>
            <a:ext cx="7772400" cy="1143000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57200"/>
            <a:ext cx="8153400" cy="41148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/>
              <a:t>WNI provides some intriguing features</a:t>
            </a:r>
          </a:p>
          <a:p>
            <a:pPr marL="0" indent="0">
              <a:buNone/>
            </a:pPr>
            <a:endParaRPr lang="en-US" sz="2800" dirty="0"/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Scale of inflation is below the Planck mass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Satisfies a low value for the tensor/scalar ratio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Can produces primordial black holes in sufficient quantity to provide all of the dark matter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Naturally produces black holes of a mass consistent with constraints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Is consistent with current limits on GW energy density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/>
              <a:t>Spectrum of GWs from PBH’s may be detectable in next generation GW detectors</a:t>
            </a:r>
          </a:p>
          <a:p>
            <a:endParaRPr lang="en-US" sz="2800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677157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B1EDD-3DB8-9A4A-9A64-89BB7D6D29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F45DAC-1D85-7446-B82D-D2C6A86F58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1052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FC8AD4-1BB8-1EEB-B9F7-FDD02DAFC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Parameter Table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1FB23B-5CFD-77D0-0DA5-761E1FBE6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Miguel A. Correa, University of Notre Dame</a:t>
            </a:r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BE43158C-763E-F53A-C97D-09C6E83BD7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2246431"/>
            <a:ext cx="8137053" cy="2137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6027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C2FE9893-2DB7-42E5-8517-4B5B5B4CC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0"/>
            <a:ext cx="7886700" cy="1325563"/>
          </a:xfrm>
        </p:spPr>
        <p:txBody>
          <a:bodyPr/>
          <a:lstStyle/>
          <a:p>
            <a:r>
              <a:rPr lang="en-US" dirty="0"/>
              <a:t>Modified Slow Roll Condition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066800"/>
            <a:ext cx="5715001" cy="3429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2644" y="4495799"/>
            <a:ext cx="4351956" cy="205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5419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Relic PBH Abundance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599" y="2188464"/>
            <a:ext cx="3352801" cy="1240536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3810000"/>
            <a:ext cx="6328834" cy="990600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4C051F-0D82-8A6B-4022-FC1EC2EB2E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2803" y="5410200"/>
            <a:ext cx="2763133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06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F15F1-AE61-424C-AE2F-6B68219C4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-152400"/>
            <a:ext cx="7772400" cy="1143000"/>
          </a:xfrm>
        </p:spPr>
        <p:txBody>
          <a:bodyPr/>
          <a:lstStyle/>
          <a:p>
            <a:r>
              <a:rPr lang="en-US" dirty="0"/>
              <a:t>Motivation: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FCD685-8E53-3D45-8104-54070E71EF38}"/>
              </a:ext>
            </a:extLst>
          </p:cNvPr>
          <p:cNvSpPr txBox="1"/>
          <p:nvPr/>
        </p:nvSpPr>
        <p:spPr>
          <a:xfrm>
            <a:off x="533400" y="766465"/>
            <a:ext cx="78013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JWST observes that  Early Disk Galaxies Appear  t &lt; 400 </a:t>
            </a:r>
            <a:r>
              <a:rPr lang="en-US" dirty="0" err="1"/>
              <a:t>Myr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1BFD79-8C0F-C24F-9F6D-50BCE69F0B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741" y="1270000"/>
            <a:ext cx="6934200" cy="17018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DB9A5D-1A21-1C49-98FD-2B7268EB68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773" y="3200400"/>
            <a:ext cx="4285414" cy="32004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013696-CF3C-AB46-B88A-0B820CC4A1AB}"/>
              </a:ext>
            </a:extLst>
          </p:cNvPr>
          <p:cNvSpPr txBox="1"/>
          <p:nvPr/>
        </p:nvSpPr>
        <p:spPr>
          <a:xfrm>
            <a:off x="757886" y="3505200"/>
            <a:ext cx="955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 = 10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4CE35D-C82C-394C-8C92-85CD5477AED2}"/>
              </a:ext>
            </a:extLst>
          </p:cNvPr>
          <p:cNvSpPr txBox="1"/>
          <p:nvPr/>
        </p:nvSpPr>
        <p:spPr>
          <a:xfrm>
            <a:off x="609600" y="4724400"/>
            <a:ext cx="9557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 = 12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6FCC92-EC94-0D49-99D2-D77A88631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7145" y="3276600"/>
            <a:ext cx="4223133" cy="3048000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5420E2C-0651-BF47-903D-95441FA9DD84}"/>
              </a:ext>
            </a:extLst>
          </p:cNvPr>
          <p:cNvSpPr/>
          <p:nvPr/>
        </p:nvSpPr>
        <p:spPr bwMode="auto">
          <a:xfrm>
            <a:off x="6858000" y="3501112"/>
            <a:ext cx="1476766" cy="2671088"/>
          </a:xfrm>
          <a:prstGeom prst="rect">
            <a:avLst/>
          </a:prstGeom>
          <a:noFill/>
          <a:ln w="57150" cap="flat" cmpd="sng" algn="ctr">
            <a:solidFill>
              <a:srgbClr val="FF33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894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7EF34-EBE1-E449-B004-7492510D8D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Evidence of Primordial Black Hole Dark Matter?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E3B2F4-26DF-DE4C-9303-A0567929FA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8153400" cy="4114800"/>
          </a:xfrm>
        </p:spPr>
        <p:txBody>
          <a:bodyPr/>
          <a:lstStyle/>
          <a:p>
            <a:r>
              <a:rPr lang="en-US" sz="2400" dirty="0"/>
              <a:t>JWST observations of Galaxies at z~ 10-12</a:t>
            </a:r>
          </a:p>
          <a:p>
            <a:r>
              <a:rPr lang="en-US" sz="2400" dirty="0"/>
              <a:t>Chandra/JWST observations of SMBH at Z~10</a:t>
            </a:r>
          </a:p>
          <a:p>
            <a:r>
              <a:rPr lang="en-US" sz="2400" dirty="0"/>
              <a:t>Higher than expected  masses of BH mergers observed by LIGO/VIRGO/KAGRA</a:t>
            </a:r>
          </a:p>
          <a:p>
            <a:r>
              <a:rPr lang="en-US" sz="2400" dirty="0"/>
              <a:t>Ultra-short time microlensing events </a:t>
            </a:r>
          </a:p>
          <a:p>
            <a:r>
              <a:rPr lang="en-US" sz="2400" dirty="0"/>
              <a:t>Excess of Cosmic Infrared Background coincident with Cosmic X-ray Background</a:t>
            </a:r>
          </a:p>
          <a:p>
            <a:r>
              <a:rPr lang="en-US" sz="2400" dirty="0"/>
              <a:t>Scaling of velocity dispersion with SMBH masses</a:t>
            </a:r>
          </a:p>
          <a:p>
            <a:r>
              <a:rPr lang="en-US" sz="2400" dirty="0" err="1"/>
              <a:t>NanoGRAV</a:t>
            </a:r>
            <a:r>
              <a:rPr lang="en-US" sz="2400" dirty="0"/>
              <a:t> detection of the cosmic GW background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177868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rrow: Left 5">
            <a:extLst>
              <a:ext uri="{FF2B5EF4-FFF2-40B4-BE49-F238E27FC236}">
                <a16:creationId xmlns:a16="http://schemas.microsoft.com/office/drawing/2014/main" id="{7CA87DAD-16A7-451B-9D06-FFF873DBD89D}"/>
              </a:ext>
            </a:extLst>
          </p:cNvPr>
          <p:cNvSpPr/>
          <p:nvPr/>
        </p:nvSpPr>
        <p:spPr>
          <a:xfrm>
            <a:off x="1797379" y="5744596"/>
            <a:ext cx="5288437" cy="113121"/>
          </a:xfrm>
          <a:prstGeom prst="lef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C7C241D9-8566-45DB-9F27-856FC10FDDCA}"/>
              </a:ext>
            </a:extLst>
          </p:cNvPr>
          <p:cNvSpPr/>
          <p:nvPr/>
        </p:nvSpPr>
        <p:spPr>
          <a:xfrm rot="5400000">
            <a:off x="5200233" y="3667041"/>
            <a:ext cx="3781866" cy="76592"/>
          </a:xfrm>
          <a:prstGeom prst="lef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011D17-0124-4ED8-8421-6A0AD5B31EB8}"/>
              </a:ext>
            </a:extLst>
          </p:cNvPr>
          <p:cNvSpPr txBox="1"/>
          <p:nvPr/>
        </p:nvSpPr>
        <p:spPr>
          <a:xfrm>
            <a:off x="4700808" y="3150482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2357FEB-4CB2-45E4-BD45-3B8F2F0A146C}"/>
              </a:ext>
            </a:extLst>
          </p:cNvPr>
          <p:cNvSpPr txBox="1"/>
          <p:nvPr/>
        </p:nvSpPr>
        <p:spPr>
          <a:xfrm>
            <a:off x="7315199" y="2564826"/>
            <a:ext cx="26218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ym typeface="Symbol" panose="05050102010706020507" pitchFamily="18" charset="2"/>
              </a:rPr>
              <a:t>V()</a:t>
            </a:r>
            <a:endParaRPr lang="en-US" sz="4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94C5D7-3AA6-4CB8-8268-258CBD117C31}"/>
              </a:ext>
            </a:extLst>
          </p:cNvPr>
          <p:cNvSpPr txBox="1"/>
          <p:nvPr/>
        </p:nvSpPr>
        <p:spPr>
          <a:xfrm>
            <a:off x="4266095" y="5892947"/>
            <a:ext cx="38532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ym typeface="Symbol" panose="05050102010706020507" pitchFamily="18" charset="2"/>
              </a:rPr>
              <a:t></a:t>
            </a:r>
            <a:endParaRPr lang="en-US" sz="4400" dirty="0"/>
          </a:p>
        </p:txBody>
      </p:sp>
      <p:sp>
        <p:nvSpPr>
          <p:cNvPr id="16" name="Circle: Hollow 15">
            <a:extLst>
              <a:ext uri="{FF2B5EF4-FFF2-40B4-BE49-F238E27FC236}">
                <a16:creationId xmlns:a16="http://schemas.microsoft.com/office/drawing/2014/main" id="{A7359121-7505-480E-8832-D99EF65C0AB6}"/>
              </a:ext>
            </a:extLst>
          </p:cNvPr>
          <p:cNvSpPr/>
          <p:nvPr/>
        </p:nvSpPr>
        <p:spPr>
          <a:xfrm>
            <a:off x="2809081" y="4911735"/>
            <a:ext cx="391319" cy="498465"/>
          </a:xfrm>
          <a:prstGeom prst="donu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A408D773-1102-4E31-851E-9D0FBF1C03E9}"/>
              </a:ext>
            </a:extLst>
          </p:cNvPr>
          <p:cNvSpPr/>
          <p:nvPr/>
        </p:nvSpPr>
        <p:spPr>
          <a:xfrm rot="10800000">
            <a:off x="1930397" y="4869488"/>
            <a:ext cx="452336" cy="2814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ircle: Hollow 9">
            <a:extLst>
              <a:ext uri="{FF2B5EF4-FFF2-40B4-BE49-F238E27FC236}">
                <a16:creationId xmlns:a16="http://schemas.microsoft.com/office/drawing/2014/main" id="{473938B1-25D3-BABD-8217-27D5E0DD0567}"/>
              </a:ext>
            </a:extLst>
          </p:cNvPr>
          <p:cNvSpPr/>
          <p:nvPr/>
        </p:nvSpPr>
        <p:spPr>
          <a:xfrm>
            <a:off x="6296087" y="1647827"/>
            <a:ext cx="391319" cy="498465"/>
          </a:xfrm>
          <a:prstGeom prst="donut">
            <a:avLst/>
          </a:prstGeom>
          <a:solidFill>
            <a:srgbClr val="00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2D518974-2299-D430-7795-71DD9CDBFCBB}"/>
              </a:ext>
            </a:extLst>
          </p:cNvPr>
          <p:cNvSpPr/>
          <p:nvPr/>
        </p:nvSpPr>
        <p:spPr>
          <a:xfrm rot="9364859">
            <a:off x="5702735" y="2056222"/>
            <a:ext cx="452336" cy="28142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5465CDBF-3388-E042-93A4-51ED7E899ABC}"/>
              </a:ext>
            </a:extLst>
          </p:cNvPr>
          <p:cNvSpPr/>
          <p:nvPr/>
        </p:nvSpPr>
        <p:spPr bwMode="auto">
          <a:xfrm>
            <a:off x="3077451" y="1828800"/>
            <a:ext cx="3399550" cy="3522104"/>
          </a:xfrm>
          <a:custGeom>
            <a:avLst/>
            <a:gdLst>
              <a:gd name="connsiteX0" fmla="*/ 0 w 3297381"/>
              <a:gd name="connsiteY0" fmla="*/ 3657600 h 3657600"/>
              <a:gd name="connsiteX1" fmla="*/ 1052945 w 3297381"/>
              <a:gd name="connsiteY1" fmla="*/ 3048000 h 3657600"/>
              <a:gd name="connsiteX2" fmla="*/ 2105891 w 3297381"/>
              <a:gd name="connsiteY2" fmla="*/ 2258291 h 3657600"/>
              <a:gd name="connsiteX3" fmla="*/ 2743200 w 3297381"/>
              <a:gd name="connsiteY3" fmla="*/ 1343891 h 3657600"/>
              <a:gd name="connsiteX4" fmla="*/ 3075709 w 3297381"/>
              <a:gd name="connsiteY4" fmla="*/ 734291 h 3657600"/>
              <a:gd name="connsiteX5" fmla="*/ 3297381 w 3297381"/>
              <a:gd name="connsiteY5" fmla="*/ 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297381" h="3657600">
                <a:moveTo>
                  <a:pt x="0" y="3657600"/>
                </a:moveTo>
                <a:cubicBezTo>
                  <a:pt x="350981" y="3469409"/>
                  <a:pt x="701963" y="3281218"/>
                  <a:pt x="1052945" y="3048000"/>
                </a:cubicBezTo>
                <a:cubicBezTo>
                  <a:pt x="1403927" y="2814782"/>
                  <a:pt x="1824182" y="2542309"/>
                  <a:pt x="2105891" y="2258291"/>
                </a:cubicBezTo>
                <a:cubicBezTo>
                  <a:pt x="2387600" y="1974273"/>
                  <a:pt x="2581564" y="1597891"/>
                  <a:pt x="2743200" y="1343891"/>
                </a:cubicBezTo>
                <a:cubicBezTo>
                  <a:pt x="2904836" y="1089891"/>
                  <a:pt x="2983346" y="958273"/>
                  <a:pt x="3075709" y="734291"/>
                </a:cubicBezTo>
                <a:cubicBezTo>
                  <a:pt x="3168073" y="510309"/>
                  <a:pt x="3232727" y="255154"/>
                  <a:pt x="3297381" y="0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1" charset="0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6131C858-F21A-2840-8101-BE28EAB73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3581400" cy="1143000"/>
          </a:xfrm>
        </p:spPr>
        <p:txBody>
          <a:bodyPr/>
          <a:lstStyle/>
          <a:p>
            <a:r>
              <a:rPr lang="en-US" dirty="0"/>
              <a:t>“Warm” inflation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DCF1600-F8D1-CD4C-A6D0-2E56788E2E95}"/>
              </a:ext>
            </a:extLst>
          </p:cNvPr>
          <p:cNvSpPr txBox="1"/>
          <p:nvPr/>
        </p:nvSpPr>
        <p:spPr>
          <a:xfrm>
            <a:off x="4626965" y="3150482"/>
            <a:ext cx="68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0" name="Circle: Hollow 15">
            <a:extLst>
              <a:ext uri="{FF2B5EF4-FFF2-40B4-BE49-F238E27FC236}">
                <a16:creationId xmlns:a16="http://schemas.microsoft.com/office/drawing/2014/main" id="{49A922D5-BBD2-F54C-BD9D-6CDC7F4FAA3D}"/>
              </a:ext>
            </a:extLst>
          </p:cNvPr>
          <p:cNvSpPr/>
          <p:nvPr/>
        </p:nvSpPr>
        <p:spPr>
          <a:xfrm>
            <a:off x="4921446" y="3571674"/>
            <a:ext cx="391319" cy="498465"/>
          </a:xfrm>
          <a:prstGeom prst="donu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Arrow: Right 18">
            <a:extLst>
              <a:ext uri="{FF2B5EF4-FFF2-40B4-BE49-F238E27FC236}">
                <a16:creationId xmlns:a16="http://schemas.microsoft.com/office/drawing/2014/main" id="{44D2C9FB-8958-CD42-9542-FD80BDAEF5F3}"/>
              </a:ext>
            </a:extLst>
          </p:cNvPr>
          <p:cNvSpPr/>
          <p:nvPr/>
        </p:nvSpPr>
        <p:spPr>
          <a:xfrm rot="8559502">
            <a:off x="4534794" y="4070745"/>
            <a:ext cx="452336" cy="281421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5DE7D26A-4421-CE4F-9683-29C745BD84E5}"/>
              </a:ext>
            </a:extLst>
          </p:cNvPr>
          <p:cNvSpPr/>
          <p:nvPr/>
        </p:nvSpPr>
        <p:spPr>
          <a:xfrm>
            <a:off x="4563333" y="3312561"/>
            <a:ext cx="63632" cy="13395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06798C3-6486-2C4B-AC37-FC0A7F82718C}"/>
              </a:ext>
            </a:extLst>
          </p:cNvPr>
          <p:cNvSpPr/>
          <p:nvPr/>
        </p:nvSpPr>
        <p:spPr>
          <a:xfrm>
            <a:off x="4720054" y="2918206"/>
            <a:ext cx="63632" cy="13395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83BE48D-0B9F-E640-98DA-1452BBAB6912}"/>
              </a:ext>
            </a:extLst>
          </p:cNvPr>
          <p:cNvSpPr/>
          <p:nvPr/>
        </p:nvSpPr>
        <p:spPr>
          <a:xfrm>
            <a:off x="4834354" y="3212010"/>
            <a:ext cx="63632" cy="133950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23C495B-0942-8646-852E-16AC2E215412}"/>
              </a:ext>
            </a:extLst>
          </p:cNvPr>
          <p:cNvSpPr/>
          <p:nvPr/>
        </p:nvSpPr>
        <p:spPr>
          <a:xfrm>
            <a:off x="4241646" y="3468105"/>
            <a:ext cx="63632" cy="13395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6680295-86D0-E44B-AA3B-BEB3D2F40D9D}"/>
              </a:ext>
            </a:extLst>
          </p:cNvPr>
          <p:cNvSpPr/>
          <p:nvPr/>
        </p:nvSpPr>
        <p:spPr>
          <a:xfrm>
            <a:off x="4582189" y="3620505"/>
            <a:ext cx="63632" cy="13395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05176498-1C37-1346-BC7C-C81CC595889F}"/>
                  </a:ext>
                </a:extLst>
              </p14:cNvPr>
              <p14:cNvContentPartPr/>
              <p14:nvPr/>
            </p14:nvContentPartPr>
            <p14:xfrm>
              <a:off x="4907676" y="3437418"/>
              <a:ext cx="87210" cy="9504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05176498-1C37-1346-BC7C-C81CC595889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98704" y="3428418"/>
                <a:ext cx="104796" cy="11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3267CA84-D8A4-5E47-89F9-F3E45CE6CC07}"/>
                  </a:ext>
                </a:extLst>
              </p14:cNvPr>
              <p14:cNvContentPartPr/>
              <p14:nvPr/>
            </p14:nvContentPartPr>
            <p14:xfrm>
              <a:off x="4736226" y="3580338"/>
              <a:ext cx="138240" cy="45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3267CA84-D8A4-5E47-89F9-F3E45CE6CC0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727226" y="3571338"/>
                <a:ext cx="155880" cy="6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5CBE1F91-E921-F14A-8A27-A09B0EC62D7E}"/>
                  </a:ext>
                </a:extLst>
              </p14:cNvPr>
              <p14:cNvContentPartPr/>
              <p14:nvPr/>
            </p14:nvContentPartPr>
            <p14:xfrm>
              <a:off x="4728666" y="3786258"/>
              <a:ext cx="117450" cy="3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5CBE1F91-E921-F14A-8A27-A09B0EC62D7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719687" y="3777258"/>
                <a:ext cx="135050" cy="18000"/>
              </a:xfrm>
              <a:prstGeom prst="rect">
                <a:avLst/>
              </a:prstGeom>
            </p:spPr>
          </p:pic>
        </mc:Fallback>
      </mc:AlternateContent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85F49245-3B37-9849-9C94-CA58CC7ED882}"/>
              </a:ext>
            </a:extLst>
          </p:cNvPr>
          <p:cNvCxnSpPr>
            <a:cxnSpLocks/>
          </p:cNvCxnSpPr>
          <p:nvPr/>
        </p:nvCxnSpPr>
        <p:spPr>
          <a:xfrm flipH="1">
            <a:off x="4783686" y="2259651"/>
            <a:ext cx="90780" cy="506111"/>
          </a:xfrm>
          <a:prstGeom prst="straightConnector1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0F43F7E-0F42-F845-BF74-D68589C9EBAB}"/>
              </a:ext>
            </a:extLst>
          </p:cNvPr>
          <p:cNvSpPr txBox="1"/>
          <p:nvPr/>
        </p:nvSpPr>
        <p:spPr>
          <a:xfrm>
            <a:off x="3973787" y="1828800"/>
            <a:ext cx="15888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Thermal Bath</a:t>
            </a:r>
          </a:p>
        </p:txBody>
      </p:sp>
    </p:spTree>
    <p:extLst>
      <p:ext uri="{BB962C8B-B14F-4D97-AF65-F5344CB8AC3E}">
        <p14:creationId xmlns:p14="http://schemas.microsoft.com/office/powerpoint/2010/main" val="2378999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3" grpId="0"/>
      <p:bldP spid="4" grpId="0"/>
      <p:bldP spid="5" grpId="0"/>
      <p:bldP spid="16" grpId="0" animBg="1"/>
      <p:bldP spid="19" grpId="0" animBg="1"/>
      <p:bldP spid="10" grpId="0" animBg="1"/>
      <p:bldP spid="10" grpId="1" animBg="1"/>
      <p:bldP spid="11" grpId="0" animBg="1"/>
      <p:bldP spid="11" grpId="1" animBg="1"/>
      <p:bldP spid="9" grpId="0" animBg="1"/>
      <p:bldP spid="18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6FF14-5672-A941-BAA2-A94E68266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Natural Inflation?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64AB62-8BCE-1641-9005-B9B16E2F3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752600"/>
            <a:ext cx="3602182" cy="990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B4D29C-45BC-8E44-AE4A-54EFFDA6C8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399" y="2895600"/>
            <a:ext cx="6268427" cy="3124200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15B45C6-FF97-F24B-959E-7C08EE6872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0" y="6324600"/>
            <a:ext cx="4495800" cy="3810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4113351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C2FE9893-2DB7-42E5-8517-4B5B5B4CC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2400"/>
            <a:ext cx="7886700" cy="1325563"/>
          </a:xfrm>
        </p:spPr>
        <p:txBody>
          <a:bodyPr/>
          <a:lstStyle/>
          <a:p>
            <a:r>
              <a:rPr lang="en-US" dirty="0"/>
              <a:t>WNI Dynamics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19200"/>
            <a:ext cx="6588087" cy="2971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4724400"/>
            <a:ext cx="2332567" cy="723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9600" y="4724400"/>
            <a:ext cx="3000375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7911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/>
              <a:t>Primordial Power Spectrum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1" y="990600"/>
            <a:ext cx="5029200" cy="25709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3962400"/>
            <a:ext cx="7285463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6348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1F9A0-1B5D-418A-9408-50D2635B1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152400"/>
            <a:ext cx="8991600" cy="1143000"/>
          </a:xfrm>
        </p:spPr>
        <p:txBody>
          <a:bodyPr/>
          <a:lstStyle/>
          <a:p>
            <a:r>
              <a:rPr lang="en-US" sz="4000" dirty="0"/>
              <a:t>Primordial Black Hole Formation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F3CD243-CF9B-076D-4441-5BFDB01431CF}"/>
              </a:ext>
            </a:extLst>
          </p:cNvPr>
          <p:cNvCxnSpPr/>
          <p:nvPr/>
        </p:nvCxnSpPr>
        <p:spPr>
          <a:xfrm>
            <a:off x="1489710" y="4319698"/>
            <a:ext cx="5341620" cy="12997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432B000-D418-86CD-060D-FD2654063DFE}"/>
              </a:ext>
            </a:extLst>
          </p:cNvPr>
          <p:cNvCxnSpPr/>
          <p:nvPr/>
        </p:nvCxnSpPr>
        <p:spPr>
          <a:xfrm flipV="1">
            <a:off x="6831330" y="1283678"/>
            <a:ext cx="0" cy="316599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6750BD4-1159-CB76-D979-F9FF03BDCB90}"/>
              </a:ext>
            </a:extLst>
          </p:cNvPr>
          <p:cNvSpPr txBox="1"/>
          <p:nvPr/>
        </p:nvSpPr>
        <p:spPr>
          <a:xfrm>
            <a:off x="3286303" y="4709413"/>
            <a:ext cx="174289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Scale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CA98BB6-9F9A-33C1-71FE-4C729BDC0D30}"/>
              </a:ext>
            </a:extLst>
          </p:cNvPr>
          <p:cNvSpPr txBox="1"/>
          <p:nvPr/>
        </p:nvSpPr>
        <p:spPr>
          <a:xfrm>
            <a:off x="2727936" y="1376388"/>
            <a:ext cx="19391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Enhanced Perturbation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B08436-F1A9-D666-739C-858A94B382B6}"/>
              </a:ext>
            </a:extLst>
          </p:cNvPr>
          <p:cNvSpPr txBox="1"/>
          <p:nvPr/>
        </p:nvSpPr>
        <p:spPr>
          <a:xfrm>
            <a:off x="6985140" y="2057400"/>
            <a:ext cx="215886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Power spectrum (</a:t>
            </a:r>
            <a:r>
              <a:rPr lang="en-US" sz="3200" dirty="0">
                <a:sym typeface="Symbol" panose="05050102010706020507" pitchFamily="18" charset="2"/>
              </a:rPr>
              <a:t>)</a:t>
            </a:r>
            <a:endParaRPr lang="en-US" sz="3200" dirty="0"/>
          </a:p>
        </p:txBody>
      </p:sp>
      <p:cxnSp>
        <p:nvCxnSpPr>
          <p:cNvPr id="14" name="Straight Arrow Connector 13"/>
          <p:cNvCxnSpPr>
            <a:cxnSpLocks/>
          </p:cNvCxnSpPr>
          <p:nvPr/>
        </p:nvCxnSpPr>
        <p:spPr bwMode="auto">
          <a:xfrm>
            <a:off x="4336473" y="1676400"/>
            <a:ext cx="1752600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" name="Freeform 2">
            <a:extLst>
              <a:ext uri="{FF2B5EF4-FFF2-40B4-BE49-F238E27FC236}">
                <a16:creationId xmlns:a16="http://schemas.microsoft.com/office/drawing/2014/main" id="{79E9166F-8DE4-8A40-9D26-35EBBC4E8DCC}"/>
              </a:ext>
            </a:extLst>
          </p:cNvPr>
          <p:cNvSpPr/>
          <p:nvPr/>
        </p:nvSpPr>
        <p:spPr bwMode="auto">
          <a:xfrm>
            <a:off x="2881745" y="1507039"/>
            <a:ext cx="3451321" cy="2593906"/>
          </a:xfrm>
          <a:custGeom>
            <a:avLst/>
            <a:gdLst>
              <a:gd name="connsiteX0" fmla="*/ 0 w 3451321"/>
              <a:gd name="connsiteY0" fmla="*/ 2593906 h 2593906"/>
              <a:gd name="connsiteX1" fmla="*/ 332510 w 3451321"/>
              <a:gd name="connsiteY1" fmla="*/ 2053579 h 2593906"/>
              <a:gd name="connsiteX2" fmla="*/ 1163782 w 3451321"/>
              <a:gd name="connsiteY2" fmla="*/ 1346997 h 2593906"/>
              <a:gd name="connsiteX3" fmla="*/ 2092037 w 3451321"/>
              <a:gd name="connsiteY3" fmla="*/ 834379 h 2593906"/>
              <a:gd name="connsiteX4" fmla="*/ 2798619 w 3451321"/>
              <a:gd name="connsiteY4" fmla="*/ 515725 h 2593906"/>
              <a:gd name="connsiteX5" fmla="*/ 3214255 w 3451321"/>
              <a:gd name="connsiteY5" fmla="*/ 404888 h 2593906"/>
              <a:gd name="connsiteX6" fmla="*/ 3338946 w 3451321"/>
              <a:gd name="connsiteY6" fmla="*/ 280197 h 2593906"/>
              <a:gd name="connsiteX7" fmla="*/ 3435928 w 3451321"/>
              <a:gd name="connsiteY7" fmla="*/ 72379 h 2593906"/>
              <a:gd name="connsiteX8" fmla="*/ 3449782 w 3451321"/>
              <a:gd name="connsiteY8" fmla="*/ 1651797 h 2593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51321" h="2593906">
                <a:moveTo>
                  <a:pt x="0" y="2593906"/>
                </a:moveTo>
                <a:cubicBezTo>
                  <a:pt x="69273" y="2427651"/>
                  <a:pt x="138546" y="2261397"/>
                  <a:pt x="332510" y="2053579"/>
                </a:cubicBezTo>
                <a:cubicBezTo>
                  <a:pt x="526474" y="1845761"/>
                  <a:pt x="870528" y="1550197"/>
                  <a:pt x="1163782" y="1346997"/>
                </a:cubicBezTo>
                <a:cubicBezTo>
                  <a:pt x="1457036" y="1143797"/>
                  <a:pt x="1819564" y="972924"/>
                  <a:pt x="2092037" y="834379"/>
                </a:cubicBezTo>
                <a:cubicBezTo>
                  <a:pt x="2364510" y="695834"/>
                  <a:pt x="2611583" y="587307"/>
                  <a:pt x="2798619" y="515725"/>
                </a:cubicBezTo>
                <a:cubicBezTo>
                  <a:pt x="2985655" y="444143"/>
                  <a:pt x="3124201" y="444143"/>
                  <a:pt x="3214255" y="404888"/>
                </a:cubicBezTo>
                <a:cubicBezTo>
                  <a:pt x="3304309" y="365633"/>
                  <a:pt x="3302001" y="335615"/>
                  <a:pt x="3338946" y="280197"/>
                </a:cubicBezTo>
                <a:cubicBezTo>
                  <a:pt x="3375891" y="224779"/>
                  <a:pt x="3417455" y="-156221"/>
                  <a:pt x="3435928" y="72379"/>
                </a:cubicBezTo>
                <a:cubicBezTo>
                  <a:pt x="3454401" y="300979"/>
                  <a:pt x="3452091" y="976388"/>
                  <a:pt x="3449782" y="1651797"/>
                </a:cubicBezTo>
              </a:path>
            </a:pathLst>
          </a:cu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70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7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990600"/>
            <a:ext cx="7376215" cy="5562392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7772400" cy="1143000"/>
          </a:xfrm>
        </p:spPr>
        <p:txBody>
          <a:bodyPr/>
          <a:lstStyle/>
          <a:p>
            <a:r>
              <a:rPr lang="en-US" dirty="0"/>
              <a:t>Primordial Power Spectrum</a:t>
            </a:r>
          </a:p>
        </p:txBody>
      </p:sp>
      <p:cxnSp>
        <p:nvCxnSpPr>
          <p:cNvPr id="6" name="Straight Arrow Connector 5"/>
          <p:cNvCxnSpPr/>
          <p:nvPr/>
        </p:nvCxnSpPr>
        <p:spPr bwMode="auto">
          <a:xfrm flipH="1" flipV="1">
            <a:off x="6477000" y="1905000"/>
            <a:ext cx="1676400" cy="30480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33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848883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ulse">
  <a:themeElements>
    <a:clrScheme name="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0044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003D"/>
      </a:accent6>
      <a:hlink>
        <a:srgbClr val="3366FF"/>
      </a:hlink>
      <a:folHlink>
        <a:srgbClr val="FFFF00"/>
      </a:folHlink>
    </a:clrScheme>
    <a:fontScheme name="Puls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Pulse 1">
        <a:dk1>
          <a:srgbClr val="000000"/>
        </a:dk1>
        <a:lt1>
          <a:srgbClr val="CCECFF"/>
        </a:lt1>
        <a:dk2>
          <a:srgbClr val="000066"/>
        </a:dk2>
        <a:lt2>
          <a:srgbClr val="6699FF"/>
        </a:lt2>
        <a:accent1>
          <a:srgbClr val="33CCCC"/>
        </a:accent1>
        <a:accent2>
          <a:srgbClr val="0099FF"/>
        </a:accent2>
        <a:accent3>
          <a:srgbClr val="E2F4FF"/>
        </a:accent3>
        <a:accent4>
          <a:srgbClr val="000000"/>
        </a:accent4>
        <a:accent5>
          <a:srgbClr val="ADE2E2"/>
        </a:accent5>
        <a:accent6>
          <a:srgbClr val="008AE7"/>
        </a:accent6>
        <a:hlink>
          <a:srgbClr val="FFFFFF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2">
        <a:dk1>
          <a:srgbClr val="000000"/>
        </a:dk1>
        <a:lt1>
          <a:srgbClr val="FFFFFF"/>
        </a:lt1>
        <a:dk2>
          <a:srgbClr val="000066"/>
        </a:dk2>
        <a:lt2>
          <a:srgbClr val="FFCC66"/>
        </a:lt2>
        <a:accent1>
          <a:srgbClr val="FF9900"/>
        </a:accent1>
        <a:accent2>
          <a:srgbClr val="000044"/>
        </a:accent2>
        <a:accent3>
          <a:srgbClr val="AAAAB8"/>
        </a:accent3>
        <a:accent4>
          <a:srgbClr val="DADADA"/>
        </a:accent4>
        <a:accent5>
          <a:srgbClr val="FFCAAA"/>
        </a:accent5>
        <a:accent6>
          <a:srgbClr val="00003D"/>
        </a:accent6>
        <a:hlink>
          <a:srgbClr val="3366FF"/>
        </a:hlink>
        <a:folHlink>
          <a:srgbClr val="FF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3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CBCBCB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AEAEAE"/>
        </a:accent6>
        <a:hlink>
          <a:srgbClr val="4D4D4D"/>
        </a:hlink>
        <a:folHlink>
          <a:srgbClr val="8686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ulse 4">
        <a:dk1>
          <a:srgbClr val="000000"/>
        </a:dk1>
        <a:lt1>
          <a:srgbClr val="FFFFFF"/>
        </a:lt1>
        <a:dk2>
          <a:srgbClr val="660033"/>
        </a:dk2>
        <a:lt2>
          <a:srgbClr val="FFCC66"/>
        </a:lt2>
        <a:accent1>
          <a:srgbClr val="FF9900"/>
        </a:accent1>
        <a:accent2>
          <a:srgbClr val="440022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3D001E"/>
        </a:accent6>
        <a:hlink>
          <a:srgbClr val="B20059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5">
        <a:dk1>
          <a:srgbClr val="000000"/>
        </a:dk1>
        <a:lt1>
          <a:srgbClr val="FFFFFF"/>
        </a:lt1>
        <a:dk2>
          <a:srgbClr val="663300"/>
        </a:dk2>
        <a:lt2>
          <a:srgbClr val="FFCC66"/>
        </a:lt2>
        <a:accent1>
          <a:srgbClr val="FF9900"/>
        </a:accent1>
        <a:accent2>
          <a:srgbClr val="361B00"/>
        </a:accent2>
        <a:accent3>
          <a:srgbClr val="B8ADAA"/>
        </a:accent3>
        <a:accent4>
          <a:srgbClr val="DADADA"/>
        </a:accent4>
        <a:accent5>
          <a:srgbClr val="FFCAAA"/>
        </a:accent5>
        <a:accent6>
          <a:srgbClr val="301700"/>
        </a:accent6>
        <a:hlink>
          <a:srgbClr val="996633"/>
        </a:hlink>
        <a:folHlink>
          <a:srgbClr val="FF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ulse 6">
        <a:dk1>
          <a:srgbClr val="000000"/>
        </a:dk1>
        <a:lt1>
          <a:srgbClr val="FFFFFF"/>
        </a:lt1>
        <a:dk2>
          <a:srgbClr val="003300"/>
        </a:dk2>
        <a:lt2>
          <a:srgbClr val="FFCC66"/>
        </a:lt2>
        <a:accent1>
          <a:srgbClr val="CC9900"/>
        </a:accent1>
        <a:accent2>
          <a:srgbClr val="001600"/>
        </a:accent2>
        <a:accent3>
          <a:srgbClr val="AAADAA"/>
        </a:accent3>
        <a:accent4>
          <a:srgbClr val="DADADA"/>
        </a:accent4>
        <a:accent5>
          <a:srgbClr val="E2CAAA"/>
        </a:accent5>
        <a:accent6>
          <a:srgbClr val="001300"/>
        </a:accent6>
        <a:hlink>
          <a:srgbClr val="0066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84386</TotalTime>
  <Words>415</Words>
  <Application>Microsoft Macintosh PowerPoint</Application>
  <PresentationFormat>On-screen Show (4:3)</PresentationFormat>
  <Paragraphs>79</Paragraphs>
  <Slides>25</Slides>
  <Notes>2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ＭＳ Ｐゴシック</vt:lpstr>
      <vt:lpstr>Cambria Math</vt:lpstr>
      <vt:lpstr>Symbol</vt:lpstr>
      <vt:lpstr>Times</vt:lpstr>
      <vt:lpstr>Times New Roman</vt:lpstr>
      <vt:lpstr>Pulse</vt:lpstr>
      <vt:lpstr>Primordial Black-Hole Dark Matter from Warm Natural Inflation</vt:lpstr>
      <vt:lpstr>Outline</vt:lpstr>
      <vt:lpstr>Evidence of Primordial Black Hole Dark Matter?</vt:lpstr>
      <vt:lpstr>“Warm” inflation</vt:lpstr>
      <vt:lpstr>What is Natural Inflation?</vt:lpstr>
      <vt:lpstr>WNI Dynamics</vt:lpstr>
      <vt:lpstr>Primordial Power Spectrum</vt:lpstr>
      <vt:lpstr>Primordial Black Hole Formation</vt:lpstr>
      <vt:lpstr>Primordial Power Spectrum</vt:lpstr>
      <vt:lpstr>Satisfies Planck CMB constraints</vt:lpstr>
      <vt:lpstr>Black Hole Mass</vt:lpstr>
      <vt:lpstr>Black Hole Formation</vt:lpstr>
      <vt:lpstr>Gravitational-Wave Constraints</vt:lpstr>
      <vt:lpstr>Gravitational Wave Constraints</vt:lpstr>
      <vt:lpstr>Chandra/JWST observations of 4x107 M⦿ AGN SMBH at z~10</vt:lpstr>
      <vt:lpstr>How is it that low-mass PBH’s can lead to SMBH’s and galaxies in a short time while  ΛCDM cannot?</vt:lpstr>
      <vt:lpstr>Gravitational BH Merger Cross Section</vt:lpstr>
      <vt:lpstr>Gravitational BH Merger Cross Section</vt:lpstr>
      <vt:lpstr>PowerPoint Presentation</vt:lpstr>
      <vt:lpstr>Conclusions</vt:lpstr>
      <vt:lpstr>PowerPoint Presentation</vt:lpstr>
      <vt:lpstr>Parameter Table</vt:lpstr>
      <vt:lpstr>Modified Slow Roll Condition</vt:lpstr>
      <vt:lpstr>Relic PBH Abundance</vt:lpstr>
      <vt:lpstr>Motivation:</vt:lpstr>
    </vt:vector>
  </TitlesOfParts>
  <Company>University of Notre Dame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Frontiers in Nuclear Astrophysics </dc:title>
  <dc:creator>Grant Mathews</dc:creator>
  <cp:lastModifiedBy>Grant Mathews</cp:lastModifiedBy>
  <cp:revision>624</cp:revision>
  <cp:lastPrinted>2016-02-18T17:25:47Z</cp:lastPrinted>
  <dcterms:created xsi:type="dcterms:W3CDTF">2012-10-16T22:38:46Z</dcterms:created>
  <dcterms:modified xsi:type="dcterms:W3CDTF">2024-07-08T21:35:11Z</dcterms:modified>
</cp:coreProperties>
</file>