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9" r:id="rId3"/>
    <p:sldId id="291" r:id="rId4"/>
    <p:sldId id="297" r:id="rId5"/>
    <p:sldId id="298" r:id="rId6"/>
    <p:sldId id="300" r:id="rId7"/>
    <p:sldId id="299" r:id="rId8"/>
    <p:sldId id="296" r:id="rId9"/>
    <p:sldId id="301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05/07/2024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24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05/07/2024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80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05/07/2024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14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05/07/2024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176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05/07/2024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416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05/07/2024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64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05/07/2024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84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05/07/2024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90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05/07/2024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74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05/07/2024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68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6909-9D03-47E4-97B4-3D8F38C55E4B}" type="datetimeFigureOut">
              <a:rPr lang="it-IT" smtClean="0"/>
              <a:t>05/07/2024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68F9-007E-4A14-810F-6A95AAE05E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95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96909-9D03-47E4-97B4-3D8F38C55E4B}" type="datetimeFigureOut">
              <a:rPr lang="it-IT" smtClean="0"/>
              <a:t>05/07/2024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468F9-007E-4A14-810F-6A95AAE05E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16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shorts/DrrrRaTymxA" TargetMode="External"/><Relationship Id="rId2" Type="http://schemas.openxmlformats.org/officeDocument/2006/relationships/hyperlink" Target="https://youtu.be/O6zBM8ShwS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be.com/shorts/VZJhI9rUzy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IwWmXsRknY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shorts/oGhP1eq46rc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asaviz.gsfc.nasa.gov/14592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paceweatherlive.com/en/archive/2024/05/14/xray.html" TargetMode="External"/><Relationship Id="rId4" Type="http://schemas.openxmlformats.org/officeDocument/2006/relationships/hyperlink" Target="https://gong2.nso.edu/HA/hac/202405/20240511/20240511011902Bh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ra.it/gerbertus/2023/Gerbertus20.pdf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st-east.eu/images/Solarpedia/Solar_Meridian_Line/1_520_EST_Solarpedia.jpg" TargetMode="External"/><Relationship Id="rId4" Type="http://schemas.openxmlformats.org/officeDocument/2006/relationships/hyperlink" Target="https://www.youtube.com/channel/UCe18v3EZ8w2qmd8jW6mYV5w/video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ecola.ch/disegni/" TargetMode="External"/><Relationship Id="rId13" Type="http://schemas.openxmlformats.org/officeDocument/2006/relationships/hyperlink" Target="https://www.youtube.com/channel/UCe18v3EZ8w2qmd8jW6mYV5w/videos" TargetMode="External"/><Relationship Id="rId3" Type="http://schemas.openxmlformats.org/officeDocument/2006/relationships/hyperlink" Target="https://www.swpc.noaa.gov/products/goes-proton-flux" TargetMode="External"/><Relationship Id="rId7" Type="http://schemas.openxmlformats.org/officeDocument/2006/relationships/hyperlink" Target="https://sdo.gsfc.nasa.gov/" TargetMode="External"/><Relationship Id="rId12" Type="http://schemas.openxmlformats.org/officeDocument/2006/relationships/hyperlink" Target="https://est-east.eu/images/Solarpedia/Solar_Meridian_Line/1_520_EST_Solarpedia.jpg" TargetMode="External"/><Relationship Id="rId2" Type="http://schemas.openxmlformats.org/officeDocument/2006/relationships/hyperlink" Target="https://www.swpc.noaa.gov/products/goes-x-ray-flu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ho.nascom.nasa.gov/data/Theater/" TargetMode="External"/><Relationship Id="rId11" Type="http://schemas.openxmlformats.org/officeDocument/2006/relationships/hyperlink" Target="https://est-east.eu/solarpedia" TargetMode="External"/><Relationship Id="rId5" Type="http://schemas.openxmlformats.org/officeDocument/2006/relationships/hyperlink" Target="https://gong2.nso.edu/products/tableView/table.php?configFile=configs/hAlphaColor.cfg" TargetMode="External"/><Relationship Id="rId10" Type="http://schemas.openxmlformats.org/officeDocument/2006/relationships/hyperlink" Target="https://www.spaceweatherlive.com/" TargetMode="External"/><Relationship Id="rId4" Type="http://schemas.openxmlformats.org/officeDocument/2006/relationships/hyperlink" Target="http://www.icra.it/solar" TargetMode="External"/><Relationship Id="rId9" Type="http://schemas.openxmlformats.org/officeDocument/2006/relationships/hyperlink" Target="http://www.spaceweather.com/" TargetMode="External"/><Relationship Id="rId14" Type="http://schemas.openxmlformats.org/officeDocument/2006/relationships/hyperlink" Target="https://icranet.org/index.php?option=com_content&amp;task=view&amp;id=13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058895" y="5573382"/>
            <a:ext cx="8398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u="sng" dirty="0"/>
              <a:t>i</a:t>
            </a:r>
            <a:r>
              <a:rPr lang="it-IT" sz="3600" b="1" u="sng" dirty="0" smtClean="0"/>
              <a:t>l Sole a Colori: </a:t>
            </a:r>
            <a:r>
              <a:rPr lang="it-IT" sz="3600" b="1" i="1" u="sng" dirty="0" smtClean="0"/>
              <a:t>osservare e misurare l’attività della nostra stella al suo massimo</a:t>
            </a:r>
            <a:endParaRPr lang="it-IT" sz="3600" b="1" i="1" u="sng" dirty="0"/>
          </a:p>
        </p:txBody>
      </p:sp>
      <p:sp>
        <p:nvSpPr>
          <p:cNvPr id="12" name="Rettangolo 11"/>
          <p:cNvSpPr/>
          <p:nvPr/>
        </p:nvSpPr>
        <p:spPr>
          <a:xfrm>
            <a:off x="2330245" y="3929717"/>
            <a:ext cx="7039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Costantino </a:t>
            </a:r>
            <a:r>
              <a:rPr lang="it-IT" sz="2400" b="1" dirty="0" err="1" smtClean="0"/>
              <a:t>Sigismondi</a:t>
            </a:r>
            <a:r>
              <a:rPr lang="it-IT" sz="2400" b="1" dirty="0" smtClean="0"/>
              <a:t> 9 luglio 2024</a:t>
            </a:r>
          </a:p>
          <a:p>
            <a:pPr algn="ctr"/>
            <a:r>
              <a:rPr lang="it-IT" sz="2400" b="1" dirty="0"/>
              <a:t>p</a:t>
            </a:r>
            <a:r>
              <a:rPr lang="it-IT" sz="2400" b="1" dirty="0" smtClean="0"/>
              <a:t>rof.sigismondi@icra.it</a:t>
            </a:r>
            <a:endParaRPr lang="it-IT" sz="24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619" y="141123"/>
            <a:ext cx="5246123" cy="306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6813" y="551508"/>
            <a:ext cx="11630025" cy="57797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800"/>
              </a:spcBef>
            </a:pP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Il </a:t>
            </a:r>
            <a:r>
              <a:rPr lang="it-IT" sz="2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2024 è </a:t>
            </a: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l’anno del massimo dell’attività solare. </a:t>
            </a:r>
            <a:r>
              <a:rPr lang="it-IT" sz="22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 scuola osserviamo </a:t>
            </a: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quotidianamente il Sole al </a:t>
            </a:r>
            <a:r>
              <a:rPr lang="it-IT" sz="22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telescopio</a:t>
            </a: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in luce </a:t>
            </a:r>
            <a:r>
              <a:rPr lang="it-IT" sz="22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BIANCA</a:t>
            </a: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dentro il laboratorio di fisica e fuori al giardino, così da </a:t>
            </a:r>
            <a:r>
              <a:rPr lang="it-IT" sz="22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misurare</a:t>
            </a:r>
          </a:p>
          <a:p>
            <a:pPr marL="457200" lvl="0" indent="-457200">
              <a:lnSpc>
                <a:spcPct val="107000"/>
              </a:lnSpc>
              <a:spcBef>
                <a:spcPts val="800"/>
              </a:spcBef>
              <a:buAutoNum type="arabicParenR"/>
            </a:pP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l’attività solare (il numero di </a:t>
            </a:r>
            <a:r>
              <a:rPr lang="it-IT" sz="22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Wolf</a:t>
            </a: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 e la rotazione solare </a:t>
            </a:r>
            <a:endParaRPr lang="it-IT" sz="2200" b="1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7200" lvl="0" indent="-457200">
              <a:lnSpc>
                <a:spcPct val="107000"/>
              </a:lnSpc>
              <a:spcBef>
                <a:spcPts val="800"/>
              </a:spcBef>
              <a:buAutoNum type="arabicParenR"/>
            </a:pP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la temperatura delle  macchie solari (con il filtro </a:t>
            </a:r>
            <a:r>
              <a:rPr lang="it-IT" sz="22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VERDE</a:t>
            </a: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l-GR" sz="22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λ</a:t>
            </a:r>
            <a:r>
              <a:rPr lang="it-IT" sz="22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=</a:t>
            </a: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540±20 nm Solar Continuum)</a:t>
            </a:r>
          </a:p>
          <a:p>
            <a:pPr marL="457200" lvl="0" indent="-457200">
              <a:lnSpc>
                <a:spcPct val="107000"/>
              </a:lnSpc>
              <a:spcBef>
                <a:spcPts val="800"/>
              </a:spcBef>
              <a:buAutoNum type="arabicParenR"/>
            </a:pP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le dimensioni delle protuberanze (con il telescopio H-alfa </a:t>
            </a:r>
            <a:r>
              <a:rPr lang="it-IT" sz="22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ROSSO</a:t>
            </a: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).          </a:t>
            </a:r>
            <a:r>
              <a:rPr lang="it-IT" sz="22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Sul web studiamo</a:t>
            </a: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</a:t>
            </a:r>
          </a:p>
          <a:p>
            <a:pPr marL="457200" lvl="0" indent="-457200">
              <a:lnSpc>
                <a:spcPct val="107000"/>
              </a:lnSpc>
              <a:spcBef>
                <a:spcPts val="800"/>
              </a:spcBef>
              <a:buAutoNum type="arabicParenR"/>
            </a:pP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la velocità dei protoni dalle eruzioni solari (con i dati GOES –</a:t>
            </a:r>
            <a:r>
              <a:rPr lang="it-IT" sz="22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RADIAZIONE CORPUSCOLARE</a:t>
            </a: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</a:t>
            </a:r>
          </a:p>
          <a:p>
            <a:pPr marL="457200" lvl="0" indent="-457200">
              <a:lnSpc>
                <a:spcPct val="107000"/>
              </a:lnSpc>
              <a:spcBef>
                <a:spcPts val="800"/>
              </a:spcBef>
              <a:buAutoNum type="arabicParenR"/>
            </a:pP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la propagazione di onde sismiche sul Sole (con le immagini GONG e SDO </a:t>
            </a:r>
            <a:r>
              <a:rPr lang="it-IT" sz="22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ROSSO-UV e oltre</a:t>
            </a: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</a:t>
            </a:r>
          </a:p>
          <a:p>
            <a:pPr lvl="0">
              <a:lnSpc>
                <a:spcPct val="107000"/>
              </a:lnSpc>
              <a:spcBef>
                <a:spcPts val="800"/>
              </a:spcBef>
            </a:pP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 colori dell’aurora boreale dell’11 maggio 2024 ed i brillamenti osservati dal vivo hanno completato </a:t>
            </a:r>
            <a:r>
              <a:rPr lang="it-IT" sz="2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 modo unico </a:t>
            </a: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questo progetto, </a:t>
            </a:r>
            <a:r>
              <a:rPr lang="it-IT" sz="22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dedicato agli studenti delle scuole superiori</a:t>
            </a: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: ITIS e Liceo Galileo Ferraris di Roma, le classi del PCTO in Astrofisica del Liceo Galilei di </a:t>
            </a: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  <a:hlinkClick r:id="rId2"/>
              </a:rPr>
              <a:t>Pescara</a:t>
            </a: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del Liceo </a:t>
            </a: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  <a:hlinkClick r:id="rId3"/>
              </a:rPr>
              <a:t>Newton</a:t>
            </a: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di Roma e i professori del Liceo </a:t>
            </a:r>
            <a:r>
              <a:rPr lang="it-IT" sz="22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  <a:hlinkClick r:id="rId4"/>
              </a:rPr>
              <a:t>Morgagni</a:t>
            </a: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di Roma. L’astrofisica completa naturalmente i programmi scientifici della scuola superiore, ma è relegata al primo anno da programma. L’osservazione «multimediale» del Sole è stata offerta agli studenti di tutti gli indirizzi anche tramite una </a:t>
            </a:r>
            <a:r>
              <a:rPr lang="it-IT" sz="22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classroom</a:t>
            </a: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di </a:t>
            </a:r>
            <a:r>
              <a:rPr lang="it-IT" sz="22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google</a:t>
            </a: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Eventi speciali (Eclissi, Transiti meridiani, Occultazioni, </a:t>
            </a:r>
            <a:r>
              <a:rPr lang="it-IT" sz="2200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Webinar</a:t>
            </a:r>
            <a:r>
              <a:rPr lang="it-IT" sz="22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 completano il progetto.</a:t>
            </a:r>
            <a:endParaRPr lang="it-IT" sz="2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35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456788"/>
            <a:ext cx="5588000" cy="58801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36836" y="412010"/>
            <a:ext cx="9945414" cy="5893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1-Attività </a:t>
            </a:r>
            <a:r>
              <a:rPr lang="it-IT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Solare FOTOSFERA: LUCE </a:t>
            </a:r>
            <a:r>
              <a:rPr lang="it-IT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BIANCA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it-IT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numero di </a:t>
            </a:r>
            <a:r>
              <a:rPr lang="it-IT" sz="2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Wolf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conteggio accurato di gruppi G e macchie N; </a:t>
            </a:r>
            <a:r>
              <a:rPr lang="it-IT" sz="3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R=10G+N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rotazione solare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si può misurare seguendo le macchie più grandi (già dal 2020/21)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Attività semplice, sviluppa lo spirito di osservazione e la pazienza, permette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verificare cambiamenti da un giorno all’altro.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Questa attività richiede 5 minuti per studente, il risultato si può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confrontare con spaceweather.com e con la 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pecola Solare di Locarno.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disegno delle macchie il 4 giugno 2024 alle 10:30 </a:t>
            </a:r>
            <a:b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c’è la foto degli studenti al lavoro.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Hanno individuato 11 gruppi e 39 macchie, R=149.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L’attività solare R ha superato R= 200 in alcuni giorni di maggio 2024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Questa attività va bene per il biennio ITIS e per il Liceo, è consigliata per il triennio.  Davanti all’obiettivo del telescopio c’è un 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filtro pancromatico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mylar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780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597" y="0"/>
            <a:ext cx="4306403" cy="43434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24708" y="1103939"/>
            <a:ext cx="8976216" cy="57683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2-Differenze </a:t>
            </a:r>
            <a:r>
              <a:rPr lang="it-IT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Temperature FOTOSFERA: </a:t>
            </a:r>
            <a:r>
              <a:rPr lang="it-IT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BIANCO-VERDE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La temperatura delle macchie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più fredda della fotosfera, mentre le </a:t>
            </a:r>
            <a:r>
              <a:rPr lang="it-IT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plages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sono più calde della cromosfera. L’</a:t>
            </a:r>
            <a:r>
              <a:rPr lang="it-IT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emissività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corpo nero è proporzionale a T</a:t>
            </a:r>
            <a:r>
              <a:rPr lang="it-IT" sz="22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possiamo calcolare il rapporto tra le </a:t>
            </a:r>
            <a:r>
              <a:rPr lang="it-IT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emissività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delle regioni attive e il fondo circostante esaminando delle fotografie scattate all’oculare col telefonino. Questo esperimento riesce meglio con </a:t>
            </a:r>
            <a:r>
              <a:rPr lang="it-IT" sz="22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filtri a banda stretta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perché le telecamere dei telefonini non sono lineari. L’osservazione è per tutti, l’analisi dati per IV e V Liceo scientifico.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Col filtro verde è la macchia AR2835  </a:t>
            </a:r>
            <a:r>
              <a:rPr lang="it-IT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200" baseline="-25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macchia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it-IT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200" baseline="-25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fotosfera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=(32/124)</a:t>
            </a:r>
            <a:r>
              <a:rPr lang="it-IT" sz="22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1/4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it-IT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200" baseline="-25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fotosfera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=5780 K (letteratura),</a:t>
            </a: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risulta </a:t>
            </a:r>
            <a:r>
              <a:rPr lang="it-IT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it-IT" sz="2200" baseline="-25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macchia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=4120 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flare</a:t>
            </a:r>
            <a:r>
              <a:rPr lang="it-I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X4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luce bianca 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 il 3°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flare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più 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intenso del ciclo XXV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foto al Newton 25 cm f/4 è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presa dagli studenti di laboratorio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0" y="4343400"/>
            <a:ext cx="81597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9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75" y="973597"/>
            <a:ext cx="8051800" cy="852236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19957" y="195394"/>
            <a:ext cx="9105017" cy="57138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3-Le </a:t>
            </a:r>
            <a:r>
              <a:rPr lang="it-IT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protuberanze CROMOSFERA: H-alfa </a:t>
            </a:r>
            <a:r>
              <a:rPr lang="it-IT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ROSSO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La dimensione delle protuberanze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vederle ferme anche per vari giorni è già un’introduzione al magnetismo </a:t>
            </a:r>
            <a:r>
              <a:rPr lang="it-IT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 nostra stella. Il campo magnetico è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fisso, ma là attorno avvengono        </a:t>
            </a:r>
            <a:r>
              <a:rPr lang="it-IT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 di particelle cariche.</a:t>
            </a:r>
            <a:endParaRPr lang="it-IT" sz="2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 l’osservazione che il calcolo       </a:t>
            </a:r>
            <a:r>
              <a:rPr lang="it-IT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delle dimensioni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già per il biennio delle superiori. Qui vediamo una   </a:t>
            </a:r>
            <a:r>
              <a:rPr lang="it-IT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protuberanza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almeno 88 mila km sopra la superficie del Sole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        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Video in H-alfa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del 22 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maggio 2024 h 10:41</a:t>
            </a:r>
            <a:endParaRPr lang="it-IT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diametro del Sole è 553 pixel,                     la 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protuberanza è lunga 35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pixel,</a:t>
            </a:r>
            <a:b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quindi se il diametro solare  è 1.392 milioni di Km, la protuberanza </a:t>
            </a:r>
            <a:b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 per almeno 88 mila Km.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 sostiene queste enormi strutture contro la forza di gravità?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tema adatto a tutti, in particolare l’analisi della foto già per il biennio ITIS/Liceo, e lo studio del campo magnetico per il triennio del Liceo.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Telescopio </a:t>
            </a:r>
            <a:r>
              <a:rPr lang="pt-B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H-alfa                                           </a:t>
            </a: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CORONADO PST 2’’ </a:t>
            </a:r>
            <a:r>
              <a:rPr lang="pt-B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λ=656.3±1 </a:t>
            </a:r>
            <a:r>
              <a:rPr lang="pt-B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nm</a:t>
            </a:r>
            <a:endParaRPr lang="pt-BR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25" y="2245597"/>
            <a:ext cx="4127500" cy="41275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22536" y="714047"/>
            <a:ext cx="9316763" cy="55415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4-Sismologia </a:t>
            </a:r>
            <a:r>
              <a:rPr lang="it-IT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 Sole CROMOSFERA-CORONA: H-alfa EUV ed </a:t>
            </a:r>
            <a:r>
              <a:rPr lang="it-IT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Onde sismiche sul Sole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studiano da decenni con strumenti sensibilissimi. Abbiamo notato che i brillamenti più potenti ne hanno «accesi» altri subito dopo (14 maggio 2024 </a:t>
            </a:r>
            <a:r>
              <a:rPr lang="en-US" sz="2400" dirty="0" smtClean="0">
                <a:hlinkClick r:id="rId3"/>
              </a:rPr>
              <a:t>NASA SVS | Largest Flare X8.79 yet from Solar Cycle 25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è dal satellite SDO, mentre dalla rete GONG in H-alfa </a:t>
            </a:r>
            <a:b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vedono bene le onde di superficie guardando il </a:t>
            </a:r>
            <a:r>
              <a:rPr lang="it-IT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flare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X5.89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l’11 </a:t>
            </a:r>
            <a:r>
              <a:rPr lang="it-IT" sz="2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maggio 2024. </a:t>
            </a:r>
            <a:endParaRPr lang="it-IT" sz="2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velocità delle </a:t>
            </a:r>
            <a:r>
              <a:rPr lang="it-IT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 p (di pressione)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Sole è tale da coprire </a:t>
            </a:r>
            <a:b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cerchio bianco in circa 4 minuti, e arrivare agli antipodi in circa </a:t>
            </a:r>
            <a:b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mezz’ora, l’intervallo di tempo osservato tra il picco di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X8.79 e l’inizio di M4.4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 bordo opposto. Questi dati sono disponibili sul web, e noi li </a:t>
            </a:r>
            <a:b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abbiamo potuti interpretare grazie all’«avere due finestre» </a:t>
            </a:r>
            <a:b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sempre aperte nel laboratorio di scuola: il visibile e l’H-alfa,</a:t>
            </a:r>
            <a:b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soprattutto grazie al fatto che… le aprivamo tutti i giorni.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L’attività solare degli ultimi mesi di scuola 2024 ci ha premiato!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9231" y="506124"/>
            <a:ext cx="10516393" cy="58072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5-particelle </a:t>
            </a:r>
            <a:r>
              <a:rPr lang="it-IT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relativistiche dal Sole ELIOSFERA: RADIAZIONI </a:t>
            </a:r>
            <a:r>
              <a:rPr lang="it-IT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CORPUSCOLARI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it-IT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Le particelle relativistiche dal Sole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 giungono in occasione dei brillamenti più potenti, durante i quali sono rilasciate energie enormi per riconnessione magnetica. Nel grafico sottostante ho preso i dati in tempo reale dei satelliti GOES 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 raggi X e del flusso dei protoni: questi sono arrivati 22 minuti dopo i raggi X, hanno quindi impiegato 30 minuti dove la luce ne impiega 8: v=8/30∙c il 27% di c, abbastanza per usare la formula di Einstein  E=mc</a:t>
            </a:r>
            <a:r>
              <a:rPr lang="it-IT" sz="22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∙</a:t>
            </a:r>
            <a:r>
              <a:rPr lang="el-G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con </a:t>
            </a:r>
            <a:r>
              <a:rPr lang="el-G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(1-v</a:t>
            </a:r>
            <a:r>
              <a:rPr lang="it-IT" sz="22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/c</a:t>
            </a:r>
            <a:r>
              <a:rPr lang="it-IT" sz="22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it-IT" sz="2200" baseline="30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½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 Il </a:t>
            </a:r>
            <a:r>
              <a:rPr lang="it-I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flare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che li ha sparati è stato quello M9.75 dell’8 giugno 2024.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Coronografo C3↓</a:t>
            </a:r>
            <a:endParaRPr lang="it-IT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662017"/>
            <a:ext cx="2581275" cy="25812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990" y="3051941"/>
            <a:ext cx="10058400" cy="32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7026"/>
            <a:ext cx="7097964" cy="688502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7572374" y="316495"/>
            <a:ext cx="4492559" cy="35947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Referenze</a:t>
            </a:r>
            <a:endParaRPr lang="it-IT" b="1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Ristampa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it-IT" sz="2200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Il Sole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padre Angelo Secchi in Italiano (1884, </a:t>
            </a:r>
            <a:r>
              <a:rPr lang="it-IT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pdf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2023 su </a:t>
            </a:r>
            <a:r>
              <a:rPr lang="it-IT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Gerbertus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vol. 20) trascritto da me e patrocinio dell’Accademia dei Quaranta, di cui Secchi era socio.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scientifici su </a:t>
            </a:r>
            <a:r>
              <a:rPr lang="it-IT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youtube</a:t>
            </a:r>
            <a:endParaRPr lang="it-IT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Poster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sz="22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solarpedia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dedicato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all’Obelisco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Vaticano</a:t>
            </a:r>
            <a:endParaRPr lang="it-IT" sz="22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8643" y="6088558"/>
            <a:ext cx="6486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solidFill>
                  <a:srgbClr val="FFFF00"/>
                </a:solidFill>
              </a:rPr>
              <a:t>Il Sole colora la notte con </a:t>
            </a:r>
            <a:r>
              <a:rPr lang="it-IT" sz="2200" b="1" dirty="0" smtClean="0">
                <a:solidFill>
                  <a:srgbClr val="FFFF00"/>
                </a:solidFill>
              </a:rPr>
              <a:t>l’aurora boreale</a:t>
            </a:r>
          </a:p>
          <a:p>
            <a:r>
              <a:rPr lang="it-IT" sz="2200" dirty="0" smtClean="0">
                <a:solidFill>
                  <a:srgbClr val="FFFF00"/>
                </a:solidFill>
              </a:rPr>
              <a:t>Foto: Studenti Liceo Galilei, Pescara 11/5/24</a:t>
            </a:r>
            <a:endParaRPr lang="it-IT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0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7175" y="430418"/>
            <a:ext cx="11334750" cy="58485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b="1" u="sng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Sitografia</a:t>
            </a:r>
            <a:r>
              <a:rPr lang="it-IT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«operativa» 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Raggi X dal Sole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www.swpc.noaa.gov/products/goes-x-ray-flux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Protoni dal Sole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www.swpc.noaa.gov/products/goes-proton-flux</a:t>
            </a:r>
            <a:endParaRPr lang="it-IT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Laboratorio Fisica Solare «A. </a:t>
            </a:r>
            <a:r>
              <a:rPr lang="it-IT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Cacciani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(@ Sapienza)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www.icra.it/solar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Immagini H-alfa GONG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gong2.nso.edu/products/tableView/table.php?configFile=configs/hAlphaColor.cfg</a:t>
            </a:r>
            <a:endParaRPr lang="it-IT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Immagini dei coronografi C2 e C3 di 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SOHO: 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https://soho.nascom.nasa.gov/data/Theater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Immagini di SDO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https://sdo.gsfc.nasa.gov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Disegni 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Locarno: 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https://www.specola.ch/disegni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/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Siti di meteorologia spaziale: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www.spaceweather.com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://www.spaceweatherlive.com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/</a:t>
            </a:r>
            <a:endParaRPr lang="it-IT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Database di osservazioni e didattica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est-east.eu/</a:t>
            </a:r>
            <a:r>
              <a:rPr lang="it-IT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solarpedia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con il </a:t>
            </a:r>
            <a:r>
              <a:rPr lang="it-IT" sz="22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nostro contributo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</a:t>
            </a:r>
            <a:r>
              <a:rPr lang="it-IT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est-east.eu/images/Solarpedia/Solar_Meridian_Line/1_520_EST_Solarpedia.jpg</a:t>
            </a:r>
            <a:r>
              <a:rPr lang="it-IT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nostri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www.youtube.com/channel/UCe18v3EZ8w2qmd8jW6mYV5w/videos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cadenza quotidiana: transiti solari meridiani, osservazioni del Sole al telescopio.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Eventi speciali (</a:t>
            </a:r>
            <a:r>
              <a:rPr lang="it-IT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webinar</a:t>
            </a:r>
            <a:r>
              <a:rPr lang="it-IT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it-IT" sz="2400" dirty="0" smtClean="0">
                <a:hlinkClick r:id="rId14"/>
              </a:rPr>
              <a:t>Eventi PCTO (icranet.org) da </a:t>
            </a:r>
            <a:r>
              <a:rPr lang="it-IT" sz="2400" dirty="0" err="1" smtClean="0">
                <a:hlinkClick r:id="rId14"/>
              </a:rPr>
              <a:t>Betelgeuse</a:t>
            </a:r>
            <a:r>
              <a:rPr lang="it-IT" sz="2400" dirty="0" smtClean="0">
                <a:hlinkClick r:id="rId14"/>
              </a:rPr>
              <a:t> </a:t>
            </a:r>
            <a:r>
              <a:rPr lang="it-IT" sz="2400" dirty="0" err="1" smtClean="0">
                <a:hlinkClick r:id="rId14"/>
              </a:rPr>
              <a:t>Dimming</a:t>
            </a:r>
            <a:r>
              <a:rPr lang="it-IT" sz="2400" dirty="0" smtClean="0">
                <a:hlinkClick r:id="rId14"/>
              </a:rPr>
              <a:t> 2020 in poi</a:t>
            </a:r>
            <a:endParaRPr lang="it-IT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92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3141</TotalTime>
  <Words>923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Fondazione e Composizione Consiglio Direttivo</dc:title>
  <dc:creator>segreteria</dc:creator>
  <cp:lastModifiedBy>SF1</cp:lastModifiedBy>
  <cp:revision>225</cp:revision>
  <dcterms:created xsi:type="dcterms:W3CDTF">2020-12-01T12:28:58Z</dcterms:created>
  <dcterms:modified xsi:type="dcterms:W3CDTF">2024-07-05T13:17:38Z</dcterms:modified>
</cp:coreProperties>
</file>