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9CF-5F61-4DD7-A405-BD9E5EFB49A4}" type="datetimeFigureOut">
              <a:rPr lang="it-IT" smtClean="0"/>
              <a:t>06/07/2024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DFD-A6FB-4FE8-9977-A3477F582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90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9CF-5F61-4DD7-A405-BD9E5EFB49A4}" type="datetimeFigureOut">
              <a:rPr lang="it-IT" smtClean="0"/>
              <a:t>06/07/2024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DFD-A6FB-4FE8-9977-A3477F582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16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9CF-5F61-4DD7-A405-BD9E5EFB49A4}" type="datetimeFigureOut">
              <a:rPr lang="it-IT" smtClean="0"/>
              <a:t>06/07/2024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DFD-A6FB-4FE8-9977-A3477F582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35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9CF-5F61-4DD7-A405-BD9E5EFB49A4}" type="datetimeFigureOut">
              <a:rPr lang="it-IT" smtClean="0"/>
              <a:t>06/07/2024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DFD-A6FB-4FE8-9977-A3477F582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43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9CF-5F61-4DD7-A405-BD9E5EFB49A4}" type="datetimeFigureOut">
              <a:rPr lang="it-IT" smtClean="0"/>
              <a:t>06/07/2024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DFD-A6FB-4FE8-9977-A3477F582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7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9CF-5F61-4DD7-A405-BD9E5EFB49A4}" type="datetimeFigureOut">
              <a:rPr lang="it-IT" smtClean="0"/>
              <a:t>06/07/2024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DFD-A6FB-4FE8-9977-A3477F582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61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9CF-5F61-4DD7-A405-BD9E5EFB49A4}" type="datetimeFigureOut">
              <a:rPr lang="it-IT" smtClean="0"/>
              <a:t>06/07/2024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DFD-A6FB-4FE8-9977-A3477F582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01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9CF-5F61-4DD7-A405-BD9E5EFB49A4}" type="datetimeFigureOut">
              <a:rPr lang="it-IT" smtClean="0"/>
              <a:t>06/07/2024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DFD-A6FB-4FE8-9977-A3477F582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32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9CF-5F61-4DD7-A405-BD9E5EFB49A4}" type="datetimeFigureOut">
              <a:rPr lang="it-IT" smtClean="0"/>
              <a:t>06/07/2024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DFD-A6FB-4FE8-9977-A3477F582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97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9CF-5F61-4DD7-A405-BD9E5EFB49A4}" type="datetimeFigureOut">
              <a:rPr lang="it-IT" smtClean="0"/>
              <a:t>06/07/2024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DFD-A6FB-4FE8-9977-A3477F582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39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9CF-5F61-4DD7-A405-BD9E5EFB49A4}" type="datetimeFigureOut">
              <a:rPr lang="it-IT" smtClean="0"/>
              <a:t>06/07/2024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DFD-A6FB-4FE8-9977-A3477F582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869CF-5F61-4DD7-A405-BD9E5EFB49A4}" type="datetimeFigureOut">
              <a:rPr lang="it-IT" smtClean="0"/>
              <a:t>06/07/2024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7ADFD-A6FB-4FE8-9977-A3477F582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93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igismondi@icra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57325" y="522288"/>
            <a:ext cx="9144000" cy="2387600"/>
          </a:xfrm>
        </p:spPr>
        <p:txBody>
          <a:bodyPr>
            <a:normAutofit/>
          </a:bodyPr>
          <a:lstStyle/>
          <a:p>
            <a:r>
              <a:rPr lang="it-IT" dirty="0" err="1" smtClean="0"/>
              <a:t>Relativistic</a:t>
            </a:r>
            <a:r>
              <a:rPr lang="it-IT" dirty="0" smtClean="0"/>
              <a:t> </a:t>
            </a:r>
            <a:r>
              <a:rPr lang="it-IT" dirty="0" err="1" smtClean="0"/>
              <a:t>Particles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from the </a:t>
            </a:r>
            <a:r>
              <a:rPr lang="it-IT" dirty="0" err="1" smtClean="0"/>
              <a:t>Sun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Costantino </a:t>
            </a:r>
            <a:r>
              <a:rPr lang="it-IT" dirty="0" err="1" smtClean="0"/>
              <a:t>Sigismondi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>
                <a:hlinkClick r:id="rId2"/>
              </a:rPr>
              <a:t>sigismondi@icra.it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Paolo </a:t>
            </a:r>
            <a:r>
              <a:rPr lang="it-IT" dirty="0" err="1" smtClean="0"/>
              <a:t>Ochner</a:t>
            </a:r>
            <a:r>
              <a:rPr lang="it-IT" dirty="0" smtClean="0"/>
              <a:t>, Asiago </a:t>
            </a:r>
            <a:r>
              <a:rPr lang="it-IT" dirty="0" err="1" smtClean="0"/>
              <a:t>Astrophysical</a:t>
            </a:r>
            <a:r>
              <a:rPr lang="it-IT" dirty="0" smtClean="0"/>
              <a:t> </a:t>
            </a:r>
            <a:r>
              <a:rPr lang="it-IT" dirty="0" err="1" smtClean="0"/>
              <a:t>Observatory</a:t>
            </a:r>
            <a:endParaRPr lang="it-IT" dirty="0" smtClean="0"/>
          </a:p>
          <a:p>
            <a:r>
              <a:rPr lang="it-IT" dirty="0" smtClean="0"/>
              <a:t>Maria Dal Pian, Liceo Brocchi, Bassano del Grappa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3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175" y="365125"/>
            <a:ext cx="11410950" cy="1325563"/>
          </a:xfrm>
        </p:spPr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talk </a:t>
            </a:r>
            <a:r>
              <a:rPr lang="it-IT" dirty="0" err="1" smtClean="0"/>
              <a:t>here</a:t>
            </a:r>
            <a:r>
              <a:rPr lang="it-IT" dirty="0" smtClean="0"/>
              <a:t> in  HR2 </a:t>
            </a:r>
            <a:r>
              <a:rPr lang="it-IT" dirty="0" err="1" smtClean="0"/>
              <a:t>Historical</a:t>
            </a:r>
            <a:r>
              <a:rPr lang="it-IT" dirty="0" smtClean="0"/>
              <a:t> </a:t>
            </a:r>
            <a:r>
              <a:rPr lang="it-IT" dirty="0" err="1" smtClean="0"/>
              <a:t>Supernovae</a:t>
            </a:r>
            <a:r>
              <a:rPr lang="it-IT" dirty="0" smtClean="0"/>
              <a:t>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Sun’s</a:t>
            </a:r>
            <a:r>
              <a:rPr lang="it-IT" dirty="0" smtClean="0"/>
              <a:t> </a:t>
            </a:r>
            <a:r>
              <a:rPr lang="it-IT" dirty="0" err="1" smtClean="0"/>
              <a:t>flares</a:t>
            </a:r>
            <a:r>
              <a:rPr lang="it-IT" dirty="0" smtClean="0"/>
              <a:t> are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energetic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 </a:t>
            </a:r>
            <a:r>
              <a:rPr lang="it-IT" dirty="0" err="1" smtClean="0"/>
              <a:t>occurring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to the Earth</a:t>
            </a:r>
          </a:p>
          <a:p>
            <a:r>
              <a:rPr lang="it-IT" dirty="0" smtClean="0"/>
              <a:t>In </a:t>
            </a:r>
            <a:r>
              <a:rPr lang="it-IT" dirty="0" err="1" smtClean="0"/>
              <a:t>term</a:t>
            </a:r>
            <a:r>
              <a:rPr lang="it-IT" dirty="0" smtClean="0"/>
              <a:t> of X-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flux</a:t>
            </a:r>
            <a:r>
              <a:rPr lang="it-IT" dirty="0" smtClean="0"/>
              <a:t> an X100 </a:t>
            </a:r>
            <a:r>
              <a:rPr lang="it-IT" dirty="0" err="1" smtClean="0"/>
              <a:t>flare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10</a:t>
            </a:r>
            <a:r>
              <a:rPr lang="it-IT" baseline="30000" dirty="0" smtClean="0"/>
              <a:t>-2</a:t>
            </a:r>
            <a:r>
              <a:rPr lang="it-IT" dirty="0" smtClean="0"/>
              <a:t> W/m</a:t>
            </a:r>
            <a:r>
              <a:rPr lang="it-IT" baseline="30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Earth’s</a:t>
            </a:r>
            <a:r>
              <a:rPr lang="it-IT" dirty="0" smtClean="0"/>
              <a:t> </a:t>
            </a:r>
            <a:r>
              <a:rPr lang="it-IT" dirty="0" err="1" smtClean="0"/>
              <a:t>surface</a:t>
            </a:r>
            <a:r>
              <a:rPr lang="it-IT" dirty="0" smtClean="0"/>
              <a:t> in the 1-8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Å band.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flux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6 J/</a:t>
            </a:r>
            <a:r>
              <a:rPr lang="it-IT" dirty="0" smtClean="0"/>
              <a:t>m</a:t>
            </a:r>
            <a:r>
              <a:rPr lang="it-IT" baseline="30000" dirty="0" smtClean="0"/>
              <a:t>2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7" y="3762375"/>
            <a:ext cx="11513385" cy="25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2925" y="403225"/>
            <a:ext cx="11277600" cy="1325563"/>
          </a:xfrm>
        </p:spPr>
        <p:txBody>
          <a:bodyPr/>
          <a:lstStyle/>
          <a:p>
            <a:r>
              <a:rPr lang="it-IT" dirty="0" smtClean="0"/>
              <a:t>A GRB in the CRAB </a:t>
            </a:r>
            <a:r>
              <a:rPr lang="it-IT" dirty="0" err="1" smtClean="0"/>
              <a:t>at</a:t>
            </a:r>
            <a:r>
              <a:rPr lang="it-IT" dirty="0" smtClean="0"/>
              <a:t> 2 </a:t>
            </a:r>
            <a:r>
              <a:rPr lang="it-IT" dirty="0" err="1" smtClean="0"/>
              <a:t>Kpc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energetic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Using the GRB190114C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reference</a:t>
            </a:r>
            <a:endParaRPr lang="it-IT" dirty="0" smtClean="0"/>
          </a:p>
          <a:p>
            <a:r>
              <a:rPr lang="it-IT" dirty="0" smtClean="0"/>
              <a:t>10</a:t>
            </a:r>
            <a:r>
              <a:rPr lang="it-IT" baseline="30000" dirty="0" smtClean="0"/>
              <a:t>51~52</a:t>
            </a:r>
            <a:r>
              <a:rPr lang="it-IT" dirty="0" smtClean="0"/>
              <a:t> erg/s </a:t>
            </a:r>
            <a:r>
              <a:rPr lang="it-IT" dirty="0" err="1" smtClean="0"/>
              <a:t>at</a:t>
            </a:r>
            <a:r>
              <a:rPr lang="it-IT" dirty="0" smtClean="0"/>
              <a:t> t=0</a:t>
            </a:r>
          </a:p>
          <a:p>
            <a:r>
              <a:rPr lang="it-IT" dirty="0" smtClean="0"/>
              <a:t>10</a:t>
            </a:r>
            <a:r>
              <a:rPr lang="it-IT" baseline="30000" dirty="0" smtClean="0"/>
              <a:t>6~7</a:t>
            </a:r>
            <a:r>
              <a:rPr lang="it-IT" dirty="0" smtClean="0"/>
              <a:t> </a:t>
            </a:r>
            <a:r>
              <a:rPr lang="it-IT" dirty="0" err="1" smtClean="0"/>
              <a:t>times</a:t>
            </a:r>
            <a:r>
              <a:rPr lang="it-IT" dirty="0" smtClean="0"/>
              <a:t> a </a:t>
            </a:r>
            <a:r>
              <a:rPr lang="it-IT" dirty="0" err="1" smtClean="0"/>
              <a:t>very</a:t>
            </a:r>
            <a:r>
              <a:rPr lang="it-IT" dirty="0" smtClean="0"/>
              <a:t> strong solar </a:t>
            </a:r>
            <a:r>
              <a:rPr lang="it-IT" dirty="0" err="1" smtClean="0"/>
              <a:t>flare</a:t>
            </a:r>
            <a:r>
              <a:rPr lang="it-IT" dirty="0" smtClean="0"/>
              <a:t>, </a:t>
            </a:r>
            <a:r>
              <a:rPr lang="it-IT" dirty="0" err="1" smtClean="0"/>
              <a:t>probably</a:t>
            </a:r>
            <a:r>
              <a:rPr lang="it-IT" dirty="0" smtClean="0"/>
              <a:t> 10</a:t>
            </a:r>
            <a:r>
              <a:rPr lang="it-IT" baseline="30000" dirty="0" smtClean="0"/>
              <a:t> 4</a:t>
            </a:r>
            <a:r>
              <a:rPr lang="it-IT" dirty="0"/>
              <a:t> </a:t>
            </a:r>
            <a:r>
              <a:rPr lang="it-IT" dirty="0" err="1" smtClean="0"/>
              <a:t>times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a </a:t>
            </a:r>
            <a:r>
              <a:rPr lang="it-IT" dirty="0" err="1" smtClean="0"/>
              <a:t>Myake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(a </a:t>
            </a:r>
            <a:r>
              <a:rPr lang="it-IT" dirty="0" err="1" smtClean="0"/>
              <a:t>superflare</a:t>
            </a:r>
            <a:r>
              <a:rPr lang="it-IT" dirty="0" smtClean="0"/>
              <a:t> from the </a:t>
            </a:r>
            <a:r>
              <a:rPr lang="it-IT" dirty="0" err="1" smtClean="0"/>
              <a:t>Sun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10</a:t>
            </a:r>
            <a:r>
              <a:rPr lang="it-IT" baseline="30000" dirty="0" smtClean="0"/>
              <a:t> 4</a:t>
            </a:r>
            <a:r>
              <a:rPr lang="it-IT" dirty="0" smtClean="0"/>
              <a:t> </a:t>
            </a:r>
            <a:r>
              <a:rPr lang="it-IT" dirty="0" err="1" smtClean="0"/>
              <a:t>yr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Flux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6.2∙10</a:t>
            </a:r>
            <a:r>
              <a:rPr lang="it-IT" baseline="30000" dirty="0" smtClean="0"/>
              <a:t>19</a:t>
            </a:r>
            <a:r>
              <a:rPr lang="it-IT" dirty="0" smtClean="0"/>
              <a:t> m: 2.6 ∙10</a:t>
            </a:r>
            <a:r>
              <a:rPr lang="it-IT" baseline="30000" dirty="0" smtClean="0"/>
              <a:t>11~12</a:t>
            </a:r>
            <a:r>
              <a:rPr lang="it-IT" dirty="0" smtClean="0"/>
              <a:t> erg/s/m</a:t>
            </a:r>
            <a:r>
              <a:rPr lang="it-IT" baseline="30000" dirty="0" smtClean="0"/>
              <a:t>2</a:t>
            </a:r>
            <a:r>
              <a:rPr lang="it-IT" dirty="0" smtClean="0"/>
              <a:t>= 2.6 ∙10</a:t>
            </a:r>
            <a:r>
              <a:rPr lang="it-IT" baseline="30000" dirty="0" smtClean="0"/>
              <a:t>4~5</a:t>
            </a:r>
            <a:r>
              <a:rPr lang="it-IT" dirty="0" smtClean="0"/>
              <a:t> W/m</a:t>
            </a:r>
            <a:r>
              <a:rPr lang="it-IT" baseline="30000" dirty="0" smtClean="0"/>
              <a:t>2</a:t>
            </a:r>
          </a:p>
          <a:p>
            <a:r>
              <a:rPr lang="it-IT" dirty="0" err="1" smtClean="0"/>
              <a:t>Integrated</a:t>
            </a:r>
            <a:r>
              <a:rPr lang="it-IT" dirty="0" smtClean="0"/>
              <a:t> </a:t>
            </a:r>
            <a:r>
              <a:rPr lang="it-IT" dirty="0" err="1" smtClean="0"/>
              <a:t>flux</a:t>
            </a:r>
            <a:r>
              <a:rPr lang="it-IT" dirty="0" smtClean="0"/>
              <a:t> of the </a:t>
            </a:r>
            <a:r>
              <a:rPr lang="it-IT" dirty="0" err="1" smtClean="0"/>
              <a:t>power</a:t>
            </a:r>
            <a:r>
              <a:rPr lang="it-IT" dirty="0" smtClean="0"/>
              <a:t> law </a:t>
            </a:r>
            <a:r>
              <a:rPr lang="it-IT" dirty="0" err="1" smtClean="0"/>
              <a:t>dlog</a:t>
            </a:r>
            <a:r>
              <a:rPr lang="el-GR" dirty="0" smtClean="0"/>
              <a:t>Φ</a:t>
            </a:r>
            <a:r>
              <a:rPr lang="it-IT" dirty="0" smtClean="0"/>
              <a:t>/</a:t>
            </a:r>
            <a:r>
              <a:rPr lang="it-IT" dirty="0" err="1" smtClean="0"/>
              <a:t>dlogt</a:t>
            </a:r>
            <a:r>
              <a:rPr lang="it-IT" dirty="0" smtClean="0"/>
              <a:t> ~ -13/8 for 30 minutes: </a:t>
            </a:r>
          </a:p>
          <a:p>
            <a:r>
              <a:rPr lang="it-IT" dirty="0" smtClean="0"/>
              <a:t>8/13 </a:t>
            </a:r>
            <a:r>
              <a:rPr lang="el-GR" dirty="0" smtClean="0"/>
              <a:t>Φ</a:t>
            </a:r>
            <a:r>
              <a:rPr lang="it-IT" baseline="-25000" dirty="0" smtClean="0"/>
              <a:t>0</a:t>
            </a:r>
            <a:r>
              <a:rPr lang="it-IT" dirty="0" smtClean="0"/>
              <a:t> or 10</a:t>
            </a:r>
            <a:r>
              <a:rPr lang="it-IT" baseline="30000" dirty="0" smtClean="0"/>
              <a:t>50</a:t>
            </a:r>
            <a:r>
              <a:rPr lang="it-IT" dirty="0" smtClean="0"/>
              <a:t> erg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Earth </a:t>
            </a:r>
            <a:r>
              <a:rPr lang="it-IT" dirty="0" err="1" smtClean="0"/>
              <a:t>were</a:t>
            </a:r>
            <a:r>
              <a:rPr lang="it-IT" dirty="0" smtClean="0"/>
              <a:t> 2.6 ∙10</a:t>
            </a:r>
            <a:r>
              <a:rPr lang="it-IT" baseline="30000" dirty="0" smtClean="0"/>
              <a:t>2~3</a:t>
            </a:r>
            <a:r>
              <a:rPr lang="it-IT" dirty="0" smtClean="0"/>
              <a:t> J/m</a:t>
            </a:r>
            <a:r>
              <a:rPr lang="it-IT" baseline="30000" dirty="0" smtClean="0"/>
              <a:t>2</a:t>
            </a:r>
          </a:p>
          <a:p>
            <a:pPr marL="0" indent="0">
              <a:buNone/>
            </a:pPr>
            <a:r>
              <a:rPr lang="it-IT" dirty="0" smtClean="0"/>
              <a:t>Form 50 to 500 </a:t>
            </a:r>
            <a:r>
              <a:rPr lang="it-IT" dirty="0" err="1" smtClean="0"/>
              <a:t>times</a:t>
            </a:r>
            <a:r>
              <a:rPr lang="it-IT" dirty="0" smtClean="0"/>
              <a:t> an X100 </a:t>
            </a:r>
            <a:r>
              <a:rPr lang="it-IT" dirty="0" err="1" smtClean="0"/>
              <a:t>flare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studied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</a:t>
            </a:r>
            <a:r>
              <a:rPr lang="it-IT" dirty="0" err="1" smtClean="0"/>
              <a:t>safety</a:t>
            </a:r>
            <a:r>
              <a:rPr lang="it-IT" dirty="0" smtClean="0"/>
              <a:t> zone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outside</a:t>
            </a:r>
            <a:r>
              <a:rPr lang="it-IT" dirty="0" smtClean="0"/>
              <a:t> </a:t>
            </a:r>
            <a:r>
              <a:rPr lang="it-IT" dirty="0" smtClean="0"/>
              <a:t>15 </a:t>
            </a:r>
            <a:r>
              <a:rPr lang="it-IT" dirty="0" err="1" smtClean="0"/>
              <a:t>Kpc</a:t>
            </a:r>
            <a:r>
              <a:rPr lang="it-IT" dirty="0" smtClean="0"/>
              <a:t> from a GRB</a:t>
            </a:r>
          </a:p>
          <a:p>
            <a:pPr marL="0" indent="0">
              <a:buNone/>
            </a:pPr>
            <a:endParaRPr lang="it-IT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579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Energy </a:t>
            </a:r>
            <a:r>
              <a:rPr lang="it-IT" dirty="0" err="1" smtClean="0"/>
              <a:t>deposition’s</a:t>
            </a:r>
            <a:r>
              <a:rPr lang="it-IT" dirty="0" smtClean="0"/>
              <a:t> quote [Km]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4" y="1400176"/>
            <a:ext cx="11013472" cy="5272088"/>
          </a:xfrm>
        </p:spPr>
      </p:pic>
      <p:sp>
        <p:nvSpPr>
          <p:cNvPr id="6" name="CasellaDiTesto 5"/>
          <p:cNvSpPr txBox="1"/>
          <p:nvPr/>
        </p:nvSpPr>
        <p:spPr>
          <a:xfrm>
            <a:off x="6191250" y="4924425"/>
            <a:ext cx="54673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/>
              <a:t>Sun</a:t>
            </a:r>
            <a:r>
              <a:rPr lang="it-IT" sz="3600" dirty="0" smtClean="0"/>
              <a:t>, </a:t>
            </a:r>
            <a:r>
              <a:rPr lang="it-IT" sz="3600" dirty="0" err="1" smtClean="0"/>
              <a:t>Weather</a:t>
            </a:r>
            <a:r>
              <a:rPr lang="it-IT" sz="3600" dirty="0" smtClean="0"/>
              <a:t>, and </a:t>
            </a:r>
            <a:r>
              <a:rPr lang="it-IT" sz="3600" dirty="0" err="1" smtClean="0"/>
              <a:t>Climate</a:t>
            </a:r>
            <a:endParaRPr lang="it-IT" sz="3600" dirty="0" smtClean="0"/>
          </a:p>
          <a:p>
            <a:r>
              <a:rPr lang="it-IT" sz="2200" dirty="0" smtClean="0"/>
              <a:t>J. R. Herman and R. A. </a:t>
            </a:r>
            <a:r>
              <a:rPr lang="it-IT" sz="2200" dirty="0" err="1" smtClean="0"/>
              <a:t>Goldberg</a:t>
            </a:r>
            <a:endParaRPr lang="it-IT" sz="2200" dirty="0" smtClean="0"/>
          </a:p>
          <a:p>
            <a:r>
              <a:rPr lang="it-IT" sz="2200" dirty="0" smtClean="0"/>
              <a:t>NASA SP-426 (1978) </a:t>
            </a:r>
            <a:r>
              <a:rPr lang="it-IT" sz="2200" dirty="0" err="1" smtClean="0"/>
              <a:t>repr</a:t>
            </a:r>
            <a:r>
              <a:rPr lang="it-IT" sz="2200" dirty="0" smtClean="0"/>
              <a:t>. Dover Edition (1985)</a:t>
            </a:r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5859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2825" cy="1325563"/>
          </a:xfrm>
        </p:spPr>
        <p:txBody>
          <a:bodyPr/>
          <a:lstStyle/>
          <a:p>
            <a:r>
              <a:rPr lang="it-IT" dirty="0" err="1" smtClean="0"/>
              <a:t>Relativistic</a:t>
            </a:r>
            <a:r>
              <a:rPr lang="it-IT" dirty="0" smtClean="0"/>
              <a:t> </a:t>
            </a:r>
            <a:r>
              <a:rPr lang="it-IT" dirty="0" err="1" smtClean="0"/>
              <a:t>protons</a:t>
            </a:r>
            <a:r>
              <a:rPr lang="it-IT" dirty="0" smtClean="0"/>
              <a:t> from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cycle</a:t>
            </a:r>
            <a:r>
              <a:rPr lang="it-IT" dirty="0" smtClean="0"/>
              <a:t> (8 </a:t>
            </a:r>
            <a:r>
              <a:rPr lang="it-IT" dirty="0" err="1" smtClean="0"/>
              <a:t>June</a:t>
            </a:r>
            <a:r>
              <a:rPr lang="it-IT" dirty="0" smtClean="0"/>
              <a:t> ‘24)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862574"/>
            <a:ext cx="10515600" cy="34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X-</a:t>
            </a:r>
            <a:r>
              <a:rPr lang="it-IT" dirty="0" err="1" smtClean="0"/>
              <a:t>rays</a:t>
            </a:r>
            <a:r>
              <a:rPr lang="it-IT" dirty="0" smtClean="0"/>
              <a:t> 8.5 minutes from </a:t>
            </a:r>
            <a:r>
              <a:rPr lang="it-IT" dirty="0" err="1" smtClean="0"/>
              <a:t>Sun</a:t>
            </a:r>
            <a:r>
              <a:rPr lang="it-IT" dirty="0" smtClean="0"/>
              <a:t> to Earth</a:t>
            </a:r>
            <a:br>
              <a:rPr lang="it-IT" dirty="0" smtClean="0"/>
            </a:br>
            <a:r>
              <a:rPr lang="it-IT" dirty="0" err="1"/>
              <a:t>P</a:t>
            </a:r>
            <a:r>
              <a:rPr lang="it-IT" dirty="0" err="1" smtClean="0"/>
              <a:t>rotons</a:t>
            </a:r>
            <a:r>
              <a:rPr lang="it-IT" dirty="0" smtClean="0"/>
              <a:t> 8.5+22 minutes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700" y="1771650"/>
            <a:ext cx="6038850" cy="5276849"/>
          </a:xfrm>
        </p:spPr>
        <p:txBody>
          <a:bodyPr>
            <a:normAutofit/>
          </a:bodyPr>
          <a:lstStyle/>
          <a:p>
            <a:r>
              <a:rPr lang="it-IT" dirty="0" smtClean="0"/>
              <a:t>For an M9.75 </a:t>
            </a:r>
            <a:r>
              <a:rPr lang="it-IT" dirty="0" err="1" smtClean="0"/>
              <a:t>flare</a:t>
            </a:r>
            <a:r>
              <a:rPr lang="it-IT" dirty="0" smtClean="0"/>
              <a:t>, </a:t>
            </a:r>
          </a:p>
          <a:p>
            <a:r>
              <a:rPr lang="it-IT" dirty="0" err="1" smtClean="0"/>
              <a:t>say</a:t>
            </a:r>
            <a:r>
              <a:rPr lang="it-IT" dirty="0" smtClean="0"/>
              <a:t> a </a:t>
            </a:r>
            <a:r>
              <a:rPr lang="it-IT" dirty="0" err="1" smtClean="0"/>
              <a:t>flux</a:t>
            </a:r>
            <a:r>
              <a:rPr lang="it-IT" dirty="0" smtClean="0"/>
              <a:t> of 10</a:t>
            </a:r>
            <a:r>
              <a:rPr lang="it-IT" baseline="30000" dirty="0" smtClean="0"/>
              <a:t>-4</a:t>
            </a:r>
            <a:r>
              <a:rPr lang="it-IT" dirty="0" smtClean="0"/>
              <a:t> W/m</a:t>
            </a:r>
            <a:r>
              <a:rPr lang="it-IT" baseline="30000" dirty="0" smtClean="0"/>
              <a:t>2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</a:t>
            </a:r>
            <a:r>
              <a:rPr lang="it-IT" dirty="0" err="1" smtClean="0"/>
              <a:t>between</a:t>
            </a:r>
            <a:r>
              <a:rPr lang="it-IT" dirty="0" smtClean="0"/>
              <a:t> 1-8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Å 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Velocity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: ~ 8/30 c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 ~100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up to 500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The «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snow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» in the C3 video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1552575"/>
            <a:ext cx="53054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reconnection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source </a:t>
            </a:r>
            <a:r>
              <a:rPr lang="it-IT" dirty="0" err="1" smtClean="0"/>
              <a:t>energy</a:t>
            </a:r>
            <a:r>
              <a:rPr lang="it-IT" dirty="0" smtClean="0"/>
              <a:t> of solar </a:t>
            </a:r>
            <a:r>
              <a:rPr lang="it-IT" dirty="0" err="1" smtClean="0"/>
              <a:t>flares</a:t>
            </a:r>
            <a:r>
              <a:rPr lang="it-IT" dirty="0" smtClean="0"/>
              <a:t>: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B</a:t>
            </a:r>
            <a:r>
              <a:rPr lang="it-IT" baseline="30000" dirty="0" smtClean="0"/>
              <a:t>2</a:t>
            </a:r>
            <a:r>
              <a:rPr lang="it-IT" dirty="0" smtClean="0"/>
              <a:t>∙V with B=6000 Gauss and </a:t>
            </a:r>
            <a:r>
              <a:rPr lang="it-IT" dirty="0" err="1" smtClean="0"/>
              <a:t>Volumes</a:t>
            </a:r>
            <a:r>
              <a:rPr lang="it-IT" dirty="0" smtClean="0"/>
              <a:t> of ~ 10</a:t>
            </a:r>
            <a:r>
              <a:rPr lang="it-IT" baseline="30000" dirty="0" smtClean="0"/>
              <a:t>8 </a:t>
            </a:r>
            <a:r>
              <a:rPr lang="it-IT" dirty="0" smtClean="0"/>
              <a:t>m of </a:t>
            </a:r>
            <a:r>
              <a:rPr lang="it-IT" dirty="0" err="1" smtClean="0"/>
              <a:t>length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strong X solar </a:t>
            </a:r>
            <a:r>
              <a:rPr lang="it-IT" dirty="0" err="1" smtClean="0"/>
              <a:t>flares</a:t>
            </a:r>
            <a:r>
              <a:rPr lang="it-IT" dirty="0" smtClean="0"/>
              <a:t> </a:t>
            </a:r>
            <a:r>
              <a:rPr lang="it-IT" dirty="0" err="1" smtClean="0"/>
              <a:t>reach</a:t>
            </a:r>
            <a:r>
              <a:rPr lang="it-IT" dirty="0"/>
              <a:t> ~ </a:t>
            </a:r>
            <a:r>
              <a:rPr lang="it-IT" dirty="0" smtClean="0"/>
              <a:t>10</a:t>
            </a:r>
            <a:r>
              <a:rPr lang="it-IT" baseline="30000" dirty="0" smtClean="0"/>
              <a:t>26 </a:t>
            </a:r>
            <a:r>
              <a:rPr lang="it-IT" dirty="0" smtClean="0"/>
              <a:t>erg 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Gravitational</a:t>
            </a:r>
            <a:r>
              <a:rPr lang="it-IT" dirty="0" smtClean="0"/>
              <a:t> </a:t>
            </a:r>
            <a:r>
              <a:rPr lang="it-IT" dirty="0" err="1" smtClean="0"/>
              <a:t>collapse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source </a:t>
            </a:r>
            <a:r>
              <a:rPr lang="it-IT" dirty="0" err="1" smtClean="0"/>
              <a:t>energy</a:t>
            </a:r>
            <a:r>
              <a:rPr lang="it-IT" dirty="0" smtClean="0"/>
              <a:t> of a GRB (</a:t>
            </a:r>
            <a:r>
              <a:rPr lang="it-IT" dirty="0" err="1" smtClean="0"/>
              <a:t>including</a:t>
            </a:r>
            <a:r>
              <a:rPr lang="it-IT" dirty="0" smtClean="0"/>
              <a:t> the </a:t>
            </a:r>
            <a:r>
              <a:rPr lang="it-IT" dirty="0" err="1" smtClean="0"/>
              <a:t>rotational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collapse</a:t>
            </a:r>
            <a:r>
              <a:rPr lang="it-IT" dirty="0" smtClean="0"/>
              <a:t>) </a:t>
            </a:r>
            <a:r>
              <a:rPr lang="it-IT" dirty="0"/>
              <a:t>~ </a:t>
            </a:r>
            <a:r>
              <a:rPr lang="it-IT" dirty="0" smtClean="0"/>
              <a:t>10</a:t>
            </a:r>
            <a:r>
              <a:rPr lang="it-IT" baseline="30000" dirty="0" smtClean="0"/>
              <a:t>52 </a:t>
            </a:r>
            <a:r>
              <a:rPr lang="it-IT" dirty="0"/>
              <a:t>erg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To the Earth the </a:t>
            </a:r>
            <a:r>
              <a:rPr lang="it-IT" dirty="0" err="1" smtClean="0"/>
              <a:t>largest</a:t>
            </a:r>
            <a:r>
              <a:rPr lang="it-IT" dirty="0" smtClean="0"/>
              <a:t> </a:t>
            </a:r>
            <a:r>
              <a:rPr lang="it-IT" dirty="0" err="1" smtClean="0"/>
              <a:t>sources</a:t>
            </a:r>
            <a:r>
              <a:rPr lang="it-IT" dirty="0" smtClean="0"/>
              <a:t> of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solar </a:t>
            </a:r>
            <a:r>
              <a:rPr lang="it-IT" dirty="0" err="1" smtClean="0"/>
              <a:t>superflares</a:t>
            </a:r>
            <a:r>
              <a:rPr lang="it-IT" dirty="0" smtClean="0"/>
              <a:t> and </a:t>
            </a:r>
            <a:r>
              <a:rPr lang="it-IT" dirty="0" err="1" smtClean="0"/>
              <a:t>occasionally</a:t>
            </a:r>
            <a:r>
              <a:rPr lang="it-IT" dirty="0" smtClean="0"/>
              <a:t> </a:t>
            </a:r>
            <a:r>
              <a:rPr lang="it-IT" dirty="0" err="1" smtClean="0"/>
              <a:t>Supernovae</a:t>
            </a:r>
            <a:r>
              <a:rPr lang="it-IT" dirty="0" smtClean="0"/>
              <a:t>. A </a:t>
            </a:r>
            <a:r>
              <a:rPr lang="it-IT" dirty="0" err="1" smtClean="0"/>
              <a:t>signal</a:t>
            </a:r>
            <a:r>
              <a:rPr lang="it-IT" dirty="0" smtClean="0"/>
              <a:t> of SN 1054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present</a:t>
            </a:r>
            <a:r>
              <a:rPr lang="it-IT" dirty="0" smtClean="0"/>
              <a:t> in record of Antarctica </a:t>
            </a:r>
            <a:r>
              <a:rPr lang="it-IT" dirty="0" err="1" smtClean="0"/>
              <a:t>ice-cores</a:t>
            </a:r>
            <a:r>
              <a:rPr lang="it-IT" dirty="0" smtClean="0"/>
              <a:t>.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signal</a:t>
            </a:r>
            <a:r>
              <a:rPr lang="it-IT" dirty="0" smtClean="0"/>
              <a:t> of a GRB strong </a:t>
            </a:r>
            <a:r>
              <a:rPr lang="it-IT" dirty="0" err="1" smtClean="0"/>
              <a:t>event</a:t>
            </a:r>
            <a:r>
              <a:rPr lang="it-IT" dirty="0" smtClean="0"/>
              <a:t> of 30 minutes </a:t>
            </a:r>
            <a:r>
              <a:rPr lang="it-IT" dirty="0" err="1" smtClean="0"/>
              <a:t>is</a:t>
            </a:r>
            <a:r>
              <a:rPr lang="it-IT" dirty="0" smtClean="0"/>
              <a:t> «</a:t>
            </a:r>
            <a:r>
              <a:rPr lang="it-IT" dirty="0" err="1" smtClean="0"/>
              <a:t>whashed</a:t>
            </a:r>
            <a:r>
              <a:rPr lang="it-IT" dirty="0" smtClean="0"/>
              <a:t>» </a:t>
            </a:r>
            <a:r>
              <a:rPr lang="it-IT" dirty="0" err="1" smtClean="0"/>
              <a:t>averaged</a:t>
            </a:r>
            <a:r>
              <a:rPr lang="it-IT" dirty="0" smtClean="0"/>
              <a:t> over 20 </a:t>
            </a:r>
            <a:r>
              <a:rPr lang="it-IT" dirty="0" err="1" smtClean="0"/>
              <a:t>year</a:t>
            </a:r>
            <a:r>
              <a:rPr lang="it-IT" dirty="0" smtClean="0"/>
              <a:t>… so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cannot</a:t>
            </a:r>
            <a:r>
              <a:rPr lang="it-IT" dirty="0" smtClean="0"/>
              <a:t> be </a:t>
            </a:r>
            <a:r>
              <a:rPr lang="it-IT" dirty="0" err="1" smtClean="0"/>
              <a:t>as</a:t>
            </a:r>
            <a:r>
              <a:rPr lang="it-IT" dirty="0" smtClean="0"/>
              <a:t> strong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…</a:t>
            </a:r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Energy balances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13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Heliosphere</a:t>
            </a:r>
            <a:r>
              <a:rPr lang="it-IT" dirty="0" smtClean="0"/>
              <a:t> and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rays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-the case of </a:t>
            </a:r>
            <a:r>
              <a:rPr lang="it-IT" dirty="0" err="1" smtClean="0"/>
              <a:t>cold</a:t>
            </a:r>
            <a:r>
              <a:rPr lang="it-IT" dirty="0" smtClean="0"/>
              <a:t> H </a:t>
            </a:r>
            <a:r>
              <a:rPr lang="it-IT" dirty="0" err="1" smtClean="0"/>
              <a:t>cloud</a:t>
            </a:r>
            <a:r>
              <a:rPr lang="it-IT" dirty="0" smtClean="0"/>
              <a:t>-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7" y="1968500"/>
            <a:ext cx="7908036" cy="4351338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216" y="0"/>
            <a:ext cx="4148784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0524" y="2413000"/>
            <a:ext cx="4962526" cy="23018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Solar minima</a:t>
            </a:r>
            <a:br>
              <a:rPr lang="it-IT" dirty="0" smtClean="0"/>
            </a:br>
            <a:r>
              <a:rPr lang="it-IT" dirty="0" smtClean="0"/>
              <a:t>&amp; </a:t>
            </a:r>
            <a:r>
              <a:rPr lang="it-IT" baseline="30000" dirty="0" smtClean="0"/>
              <a:t>10</a:t>
            </a:r>
            <a:r>
              <a:rPr lang="it-IT" dirty="0" smtClean="0"/>
              <a:t>Be </a:t>
            </a:r>
            <a:r>
              <a:rPr lang="it-IT" dirty="0" err="1" smtClean="0"/>
              <a:t>peaks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Dome Fuji, </a:t>
            </a:r>
            <a:r>
              <a:rPr lang="it-IT" dirty="0" err="1" smtClean="0"/>
              <a:t>Anctartica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The </a:t>
            </a:r>
            <a:r>
              <a:rPr lang="it-IT" dirty="0" err="1" smtClean="0"/>
              <a:t>signal</a:t>
            </a:r>
            <a:r>
              <a:rPr lang="it-IT" dirty="0" smtClean="0"/>
              <a:t> of </a:t>
            </a:r>
            <a:br>
              <a:rPr lang="it-IT" dirty="0" smtClean="0"/>
            </a:br>
            <a:r>
              <a:rPr lang="it-IT" dirty="0" smtClean="0"/>
              <a:t>SN 1054</a:t>
            </a:r>
            <a:br>
              <a:rPr lang="it-IT" dirty="0" smtClean="0"/>
            </a:br>
            <a:r>
              <a:rPr lang="it-IT" dirty="0" err="1" smtClean="0"/>
              <a:t>cohincides</a:t>
            </a:r>
            <a:r>
              <a:rPr lang="it-IT" dirty="0" smtClean="0"/>
              <a:t> with the</a:t>
            </a:r>
            <a:br>
              <a:rPr lang="it-IT" dirty="0" smtClean="0"/>
            </a:br>
            <a:r>
              <a:rPr lang="it-IT" dirty="0" smtClean="0"/>
              <a:t>end of </a:t>
            </a:r>
            <a:r>
              <a:rPr lang="it-IT" dirty="0" err="1" smtClean="0"/>
              <a:t>Oort</a:t>
            </a:r>
            <a:r>
              <a:rPr lang="it-IT" dirty="0" smtClean="0"/>
              <a:t> </a:t>
            </a:r>
            <a:r>
              <a:rPr lang="it-IT" dirty="0" err="1" smtClean="0"/>
              <a:t>Minumum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peak</a:t>
            </a:r>
            <a:r>
              <a:rPr lang="it-IT" dirty="0" smtClean="0"/>
              <a:t> </a:t>
            </a:r>
            <a:r>
              <a:rPr lang="it-IT" dirty="0" err="1" smtClean="0"/>
              <a:t>instead</a:t>
            </a:r>
            <a:r>
              <a:rPr lang="it-IT" dirty="0" smtClean="0"/>
              <a:t> </a:t>
            </a:r>
            <a:r>
              <a:rPr lang="it-IT" dirty="0" smtClean="0"/>
              <a:t>of a </a:t>
            </a:r>
            <a:r>
              <a:rPr lang="it-IT" dirty="0" err="1" smtClean="0"/>
              <a:t>lowering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6" y="0"/>
            <a:ext cx="6743699" cy="6680478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31432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Conclusions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27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197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Relativistic Particles  from the Sun</vt:lpstr>
      <vt:lpstr>Why this talk here in  HR2 Historical Supernovae ?</vt:lpstr>
      <vt:lpstr>A GRB in the CRAB at 2 Kpc how was energetic?</vt:lpstr>
      <vt:lpstr>Energy deposition’s quote [Km]</vt:lpstr>
      <vt:lpstr>Relativistic protons from this cycle (8 June ‘24)</vt:lpstr>
      <vt:lpstr>X-rays 8.5 minutes from Sun to Earth Protons 8.5+22 minutes</vt:lpstr>
      <vt:lpstr>Energy balances</vt:lpstr>
      <vt:lpstr>Heliosphere and cosmic rays  -the case of cold H cloud-</vt:lpstr>
      <vt:lpstr>   Solar minima &amp; 10Be peaks Dome Fuji, Anctartica  The signal of  SN 1054 cohincides with the end of Oort Minumum, but there is a peak instead of a lowering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Relativistic Particles  from the Sun</dc:title>
  <dc:creator>SF1</dc:creator>
  <cp:lastModifiedBy>SF1</cp:lastModifiedBy>
  <cp:revision>14</cp:revision>
  <dcterms:created xsi:type="dcterms:W3CDTF">2024-07-05T14:51:41Z</dcterms:created>
  <dcterms:modified xsi:type="dcterms:W3CDTF">2024-07-06T09:27:49Z</dcterms:modified>
</cp:coreProperties>
</file>