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57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DFDFEED8-D0BF-48DA-B459-CD4C3EE953B6}" type="datetimeFigureOut">
              <a:rPr lang="it-IT" smtClean="0"/>
              <a:t>06/07/2024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FD43FB-F4A9-43A1-9CB6-FCFCFD9B957A}" type="slidenum">
              <a:rPr lang="it-IT" smtClean="0"/>
              <a:t>‹N›</a:t>
            </a:fld>
            <a:endParaRPr lang="it-IT"/>
          </a:p>
        </p:txBody>
      </p:sp>
    </p:spTree>
    <p:extLst>
      <p:ext uri="{BB962C8B-B14F-4D97-AF65-F5344CB8AC3E}">
        <p14:creationId xmlns:p14="http://schemas.microsoft.com/office/powerpoint/2010/main" val="1337853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FDFEED8-D0BF-48DA-B459-CD4C3EE953B6}" type="datetimeFigureOut">
              <a:rPr lang="it-IT" smtClean="0"/>
              <a:t>06/07/2024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FD43FB-F4A9-43A1-9CB6-FCFCFD9B957A}" type="slidenum">
              <a:rPr lang="it-IT" smtClean="0"/>
              <a:t>‹N›</a:t>
            </a:fld>
            <a:endParaRPr lang="it-IT"/>
          </a:p>
        </p:txBody>
      </p:sp>
    </p:spTree>
    <p:extLst>
      <p:ext uri="{BB962C8B-B14F-4D97-AF65-F5344CB8AC3E}">
        <p14:creationId xmlns:p14="http://schemas.microsoft.com/office/powerpoint/2010/main" val="3657167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FDFEED8-D0BF-48DA-B459-CD4C3EE953B6}" type="datetimeFigureOut">
              <a:rPr lang="it-IT" smtClean="0"/>
              <a:t>06/07/2024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FD43FB-F4A9-43A1-9CB6-FCFCFD9B957A}" type="slidenum">
              <a:rPr lang="it-IT" smtClean="0"/>
              <a:t>‹N›</a:t>
            </a:fld>
            <a:endParaRPr lang="it-IT"/>
          </a:p>
        </p:txBody>
      </p:sp>
    </p:spTree>
    <p:extLst>
      <p:ext uri="{BB962C8B-B14F-4D97-AF65-F5344CB8AC3E}">
        <p14:creationId xmlns:p14="http://schemas.microsoft.com/office/powerpoint/2010/main" val="2584549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FDFEED8-D0BF-48DA-B459-CD4C3EE953B6}" type="datetimeFigureOut">
              <a:rPr lang="it-IT" smtClean="0"/>
              <a:t>06/07/2024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FD43FB-F4A9-43A1-9CB6-FCFCFD9B957A}" type="slidenum">
              <a:rPr lang="it-IT" smtClean="0"/>
              <a:t>‹N›</a:t>
            </a:fld>
            <a:endParaRPr lang="it-IT"/>
          </a:p>
        </p:txBody>
      </p:sp>
    </p:spTree>
    <p:extLst>
      <p:ext uri="{BB962C8B-B14F-4D97-AF65-F5344CB8AC3E}">
        <p14:creationId xmlns:p14="http://schemas.microsoft.com/office/powerpoint/2010/main" val="3255218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DFDFEED8-D0BF-48DA-B459-CD4C3EE953B6}" type="datetimeFigureOut">
              <a:rPr lang="it-IT" smtClean="0"/>
              <a:t>06/07/2024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FD43FB-F4A9-43A1-9CB6-FCFCFD9B957A}" type="slidenum">
              <a:rPr lang="it-IT" smtClean="0"/>
              <a:t>‹N›</a:t>
            </a:fld>
            <a:endParaRPr lang="it-IT"/>
          </a:p>
        </p:txBody>
      </p:sp>
    </p:spTree>
    <p:extLst>
      <p:ext uri="{BB962C8B-B14F-4D97-AF65-F5344CB8AC3E}">
        <p14:creationId xmlns:p14="http://schemas.microsoft.com/office/powerpoint/2010/main" val="701120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DFDFEED8-D0BF-48DA-B459-CD4C3EE953B6}" type="datetimeFigureOut">
              <a:rPr lang="it-IT" smtClean="0"/>
              <a:t>06/07/2024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FFD43FB-F4A9-43A1-9CB6-FCFCFD9B957A}" type="slidenum">
              <a:rPr lang="it-IT" smtClean="0"/>
              <a:t>‹N›</a:t>
            </a:fld>
            <a:endParaRPr lang="it-IT"/>
          </a:p>
        </p:txBody>
      </p:sp>
    </p:spTree>
    <p:extLst>
      <p:ext uri="{BB962C8B-B14F-4D97-AF65-F5344CB8AC3E}">
        <p14:creationId xmlns:p14="http://schemas.microsoft.com/office/powerpoint/2010/main" val="2199671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DFDFEED8-D0BF-48DA-B459-CD4C3EE953B6}" type="datetimeFigureOut">
              <a:rPr lang="it-IT" smtClean="0"/>
              <a:t>06/07/2024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FFD43FB-F4A9-43A1-9CB6-FCFCFD9B957A}" type="slidenum">
              <a:rPr lang="it-IT" smtClean="0"/>
              <a:t>‹N›</a:t>
            </a:fld>
            <a:endParaRPr lang="it-IT"/>
          </a:p>
        </p:txBody>
      </p:sp>
    </p:spTree>
    <p:extLst>
      <p:ext uri="{BB962C8B-B14F-4D97-AF65-F5344CB8AC3E}">
        <p14:creationId xmlns:p14="http://schemas.microsoft.com/office/powerpoint/2010/main" val="1573794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DFDFEED8-D0BF-48DA-B459-CD4C3EE953B6}" type="datetimeFigureOut">
              <a:rPr lang="it-IT" smtClean="0"/>
              <a:t>06/07/2024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FFD43FB-F4A9-43A1-9CB6-FCFCFD9B957A}" type="slidenum">
              <a:rPr lang="it-IT" smtClean="0"/>
              <a:t>‹N›</a:t>
            </a:fld>
            <a:endParaRPr lang="it-IT"/>
          </a:p>
        </p:txBody>
      </p:sp>
    </p:spTree>
    <p:extLst>
      <p:ext uri="{BB962C8B-B14F-4D97-AF65-F5344CB8AC3E}">
        <p14:creationId xmlns:p14="http://schemas.microsoft.com/office/powerpoint/2010/main" val="1185715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FDFEED8-D0BF-48DA-B459-CD4C3EE953B6}" type="datetimeFigureOut">
              <a:rPr lang="it-IT" smtClean="0"/>
              <a:t>06/07/2024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FFD43FB-F4A9-43A1-9CB6-FCFCFD9B957A}" type="slidenum">
              <a:rPr lang="it-IT" smtClean="0"/>
              <a:t>‹N›</a:t>
            </a:fld>
            <a:endParaRPr lang="it-IT"/>
          </a:p>
        </p:txBody>
      </p:sp>
    </p:spTree>
    <p:extLst>
      <p:ext uri="{BB962C8B-B14F-4D97-AF65-F5344CB8AC3E}">
        <p14:creationId xmlns:p14="http://schemas.microsoft.com/office/powerpoint/2010/main" val="1446826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FDFEED8-D0BF-48DA-B459-CD4C3EE953B6}" type="datetimeFigureOut">
              <a:rPr lang="it-IT" smtClean="0"/>
              <a:t>06/07/2024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FFD43FB-F4A9-43A1-9CB6-FCFCFD9B957A}" type="slidenum">
              <a:rPr lang="it-IT" smtClean="0"/>
              <a:t>‹N›</a:t>
            </a:fld>
            <a:endParaRPr lang="it-IT"/>
          </a:p>
        </p:txBody>
      </p:sp>
    </p:spTree>
    <p:extLst>
      <p:ext uri="{BB962C8B-B14F-4D97-AF65-F5344CB8AC3E}">
        <p14:creationId xmlns:p14="http://schemas.microsoft.com/office/powerpoint/2010/main" val="3188123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FDFEED8-D0BF-48DA-B459-CD4C3EE953B6}" type="datetimeFigureOut">
              <a:rPr lang="it-IT" smtClean="0"/>
              <a:t>06/07/2024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FFD43FB-F4A9-43A1-9CB6-FCFCFD9B957A}" type="slidenum">
              <a:rPr lang="it-IT" smtClean="0"/>
              <a:t>‹N›</a:t>
            </a:fld>
            <a:endParaRPr lang="it-IT"/>
          </a:p>
        </p:txBody>
      </p:sp>
    </p:spTree>
    <p:extLst>
      <p:ext uri="{BB962C8B-B14F-4D97-AF65-F5344CB8AC3E}">
        <p14:creationId xmlns:p14="http://schemas.microsoft.com/office/powerpoint/2010/main" val="1538741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DFEED8-D0BF-48DA-B459-CD4C3EE953B6}" type="datetimeFigureOut">
              <a:rPr lang="it-IT" smtClean="0"/>
              <a:t>06/07/2024</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FD43FB-F4A9-43A1-9CB6-FCFCFD9B957A}" type="slidenum">
              <a:rPr lang="it-IT" smtClean="0"/>
              <a:t>‹N›</a:t>
            </a:fld>
            <a:endParaRPr lang="it-IT"/>
          </a:p>
        </p:txBody>
      </p:sp>
    </p:spTree>
    <p:extLst>
      <p:ext uri="{BB962C8B-B14F-4D97-AF65-F5344CB8AC3E}">
        <p14:creationId xmlns:p14="http://schemas.microsoft.com/office/powerpoint/2010/main" val="19989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igismondi@icra.i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1201737"/>
          </a:xfrm>
        </p:spPr>
        <p:txBody>
          <a:bodyPr/>
          <a:lstStyle/>
          <a:p>
            <a:r>
              <a:rPr lang="it-IT" dirty="0" smtClean="0"/>
              <a:t>SN 1054 </a:t>
            </a:r>
            <a:r>
              <a:rPr lang="it-IT" dirty="0" err="1" smtClean="0"/>
              <a:t>was</a:t>
            </a:r>
            <a:r>
              <a:rPr lang="it-IT" dirty="0" smtClean="0"/>
              <a:t> a GRB?</a:t>
            </a:r>
            <a:endParaRPr lang="it-IT" dirty="0"/>
          </a:p>
        </p:txBody>
      </p:sp>
      <p:sp>
        <p:nvSpPr>
          <p:cNvPr id="3" name="Sottotitolo 2"/>
          <p:cNvSpPr>
            <a:spLocks noGrp="1"/>
          </p:cNvSpPr>
          <p:nvPr>
            <p:ph type="subTitle" idx="1"/>
          </p:nvPr>
        </p:nvSpPr>
        <p:spPr/>
        <p:txBody>
          <a:bodyPr/>
          <a:lstStyle/>
          <a:p>
            <a:r>
              <a:rPr lang="it-IT" dirty="0" smtClean="0"/>
              <a:t>Remo Ruffini</a:t>
            </a:r>
          </a:p>
          <a:p>
            <a:r>
              <a:rPr lang="it-IT" dirty="0" smtClean="0"/>
              <a:t>Costantino </a:t>
            </a:r>
            <a:r>
              <a:rPr lang="it-IT" dirty="0" err="1" smtClean="0"/>
              <a:t>Sigismondi</a:t>
            </a:r>
            <a:r>
              <a:rPr lang="it-IT" dirty="0" smtClean="0"/>
              <a:t> </a:t>
            </a:r>
            <a:r>
              <a:rPr lang="it-IT" dirty="0" smtClean="0">
                <a:hlinkClick r:id="rId2"/>
              </a:rPr>
              <a:t>sigismondi@icra.it</a:t>
            </a:r>
            <a:r>
              <a:rPr lang="it-IT" dirty="0" smtClean="0"/>
              <a:t> </a:t>
            </a:r>
            <a:endParaRPr lang="it-IT" dirty="0"/>
          </a:p>
        </p:txBody>
      </p:sp>
    </p:spTree>
    <p:extLst>
      <p:ext uri="{BB962C8B-B14F-4D97-AF65-F5344CB8AC3E}">
        <p14:creationId xmlns:p14="http://schemas.microsoft.com/office/powerpoint/2010/main" val="1084068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Chronology</a:t>
            </a:r>
            <a:r>
              <a:rPr lang="it-IT" dirty="0" smtClean="0"/>
              <a:t> (Collins et al. 1999) </a:t>
            </a:r>
            <a:r>
              <a:rPr lang="it-IT" dirty="0" err="1" smtClean="0"/>
              <a:t>compared</a:t>
            </a:r>
            <a:endParaRPr lang="it-IT" dirty="0"/>
          </a:p>
        </p:txBody>
      </p:sp>
      <p:sp>
        <p:nvSpPr>
          <p:cNvPr id="3" name="Segnaposto contenuto 2"/>
          <p:cNvSpPr>
            <a:spLocks noGrp="1"/>
          </p:cNvSpPr>
          <p:nvPr>
            <p:ph idx="1"/>
          </p:nvPr>
        </p:nvSpPr>
        <p:spPr>
          <a:xfrm>
            <a:off x="838200" y="1825625"/>
            <a:ext cx="2914650" cy="4351338"/>
          </a:xfrm>
        </p:spPr>
        <p:txBody>
          <a:bodyPr/>
          <a:lstStyle/>
          <a:p>
            <a:r>
              <a:rPr lang="it-IT" dirty="0" smtClean="0"/>
              <a:t>Irish </a:t>
            </a:r>
            <a:r>
              <a:rPr lang="it-IT" dirty="0" err="1" smtClean="0"/>
              <a:t>sources</a:t>
            </a:r>
            <a:r>
              <a:rPr lang="it-IT" dirty="0" smtClean="0"/>
              <a:t>: </a:t>
            </a:r>
            <a:r>
              <a:rPr lang="it-IT" dirty="0" err="1" smtClean="0"/>
              <a:t>Pillars</a:t>
            </a:r>
            <a:r>
              <a:rPr lang="it-IT" dirty="0" smtClean="0"/>
              <a:t> of </a:t>
            </a:r>
            <a:r>
              <a:rPr lang="it-IT" dirty="0" err="1" smtClean="0"/>
              <a:t>fire</a:t>
            </a:r>
            <a:r>
              <a:rPr lang="it-IT" dirty="0" smtClean="0"/>
              <a:t>… on St. </a:t>
            </a:r>
            <a:r>
              <a:rPr lang="it-IT" dirty="0" err="1" smtClean="0"/>
              <a:t>George’s</a:t>
            </a:r>
            <a:r>
              <a:rPr lang="it-IT" dirty="0" smtClean="0"/>
              <a:t> </a:t>
            </a:r>
            <a:r>
              <a:rPr lang="it-IT" dirty="0" err="1" smtClean="0"/>
              <a:t>feast</a:t>
            </a:r>
            <a:r>
              <a:rPr lang="it-IT" dirty="0" smtClean="0"/>
              <a:t>, 24 </a:t>
            </a:r>
            <a:r>
              <a:rPr lang="it-IT" dirty="0" err="1" smtClean="0"/>
              <a:t>april</a:t>
            </a:r>
            <a:endParaRPr lang="it-IT" dirty="0" smtClean="0"/>
          </a:p>
          <a:p>
            <a:r>
              <a:rPr lang="it-IT" dirty="0" err="1" smtClean="0"/>
              <a:t>Aurorae</a:t>
            </a:r>
            <a:r>
              <a:rPr lang="it-IT" dirty="0" smtClean="0"/>
              <a:t>?</a:t>
            </a:r>
          </a:p>
          <a:p>
            <a:r>
              <a:rPr lang="it-IT" dirty="0" smtClean="0"/>
              <a:t>Do </a:t>
            </a:r>
            <a:r>
              <a:rPr lang="it-IT" dirty="0" err="1" smtClean="0"/>
              <a:t>they</a:t>
            </a:r>
            <a:r>
              <a:rPr lang="it-IT" dirty="0" smtClean="0"/>
              <a:t> </a:t>
            </a:r>
            <a:r>
              <a:rPr lang="it-IT" dirty="0" err="1" smtClean="0"/>
              <a:t>deserve</a:t>
            </a:r>
            <a:r>
              <a:rPr lang="it-IT" dirty="0" smtClean="0"/>
              <a:t> a special </a:t>
            </a:r>
            <a:r>
              <a:rPr lang="it-IT" dirty="0" err="1" smtClean="0"/>
              <a:t>mention</a:t>
            </a:r>
            <a:r>
              <a:rPr lang="it-IT" dirty="0" smtClean="0"/>
              <a:t> in the </a:t>
            </a:r>
            <a:r>
              <a:rPr lang="it-IT" dirty="0" err="1" smtClean="0"/>
              <a:t>chronicles</a:t>
            </a:r>
            <a:r>
              <a:rPr lang="it-IT" dirty="0" smtClean="0"/>
              <a:t>?</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5618" y="1841500"/>
            <a:ext cx="8566382" cy="5016500"/>
          </a:xfrm>
          <a:prstGeom prst="rect">
            <a:avLst/>
          </a:prstGeom>
        </p:spPr>
      </p:pic>
    </p:spTree>
    <p:extLst>
      <p:ext uri="{BB962C8B-B14F-4D97-AF65-F5344CB8AC3E}">
        <p14:creationId xmlns:p14="http://schemas.microsoft.com/office/powerpoint/2010/main" val="1341389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1449050" cy="1325563"/>
          </a:xfrm>
        </p:spPr>
        <p:txBody>
          <a:bodyPr/>
          <a:lstStyle/>
          <a:p>
            <a:r>
              <a:rPr lang="it-IT" dirty="0" err="1" smtClean="0"/>
              <a:t>Boreal</a:t>
            </a:r>
            <a:r>
              <a:rPr lang="it-IT" dirty="0" smtClean="0"/>
              <a:t> Aurora (Pescara, 11 </a:t>
            </a:r>
            <a:r>
              <a:rPr lang="it-IT" dirty="0" err="1" smtClean="0"/>
              <a:t>may</a:t>
            </a:r>
            <a:r>
              <a:rPr lang="it-IT" dirty="0" smtClean="0"/>
              <a:t> 2024 </a:t>
            </a:r>
            <a:r>
              <a:rPr lang="it-IT" dirty="0" err="1" smtClean="0"/>
              <a:t>naked</a:t>
            </a:r>
            <a:r>
              <a:rPr lang="it-IT" dirty="0" smtClean="0"/>
              <a:t> </a:t>
            </a:r>
            <a:r>
              <a:rPr lang="it-IT" dirty="0" err="1" smtClean="0"/>
              <a:t>eye</a:t>
            </a:r>
            <a:r>
              <a:rPr lang="it-IT" dirty="0" smtClean="0"/>
              <a:t>)</a:t>
            </a:r>
            <a:br>
              <a:rPr lang="it-IT" dirty="0" smtClean="0"/>
            </a:br>
            <a:r>
              <a:rPr lang="it-IT" dirty="0" err="1" smtClean="0"/>
              <a:t>white</a:t>
            </a:r>
            <a:r>
              <a:rPr lang="it-IT" dirty="0" smtClean="0"/>
              <a:t> </a:t>
            </a:r>
            <a:r>
              <a:rPr lang="it-IT" dirty="0" err="1" smtClean="0"/>
              <a:t>moving</a:t>
            </a:r>
            <a:r>
              <a:rPr lang="it-IT" dirty="0" smtClean="0"/>
              <a:t> </a:t>
            </a:r>
            <a:r>
              <a:rPr lang="it-IT" dirty="0" err="1" smtClean="0"/>
              <a:t>pillars</a:t>
            </a:r>
            <a:r>
              <a:rPr lang="it-IT" dirty="0" smtClean="0"/>
              <a:t> </a:t>
            </a:r>
            <a:r>
              <a:rPr lang="it-IT" dirty="0" err="1" smtClean="0"/>
              <a:t>at</a:t>
            </a:r>
            <a:r>
              <a:rPr lang="it-IT" dirty="0" smtClean="0"/>
              <a:t> North</a:t>
            </a:r>
            <a:endParaRPr lang="it-IT"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144" y="1825625"/>
            <a:ext cx="7735712" cy="4351338"/>
          </a:xfrm>
        </p:spPr>
      </p:pic>
    </p:spTree>
    <p:extLst>
      <p:ext uri="{BB962C8B-B14F-4D97-AF65-F5344CB8AC3E}">
        <p14:creationId xmlns:p14="http://schemas.microsoft.com/office/powerpoint/2010/main" val="42422507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Chinese</a:t>
            </a:r>
            <a:r>
              <a:rPr lang="it-IT" dirty="0" smtClean="0"/>
              <a:t> </a:t>
            </a:r>
            <a:r>
              <a:rPr lang="it-IT" dirty="0" err="1" smtClean="0"/>
              <a:t>chronicles</a:t>
            </a:r>
            <a:endParaRPr lang="it-IT" dirty="0"/>
          </a:p>
        </p:txBody>
      </p:sp>
      <p:sp>
        <p:nvSpPr>
          <p:cNvPr id="3" name="Segnaposto contenuto 2"/>
          <p:cNvSpPr>
            <a:spLocks noGrp="1"/>
          </p:cNvSpPr>
          <p:nvPr>
            <p:ph idx="1"/>
          </p:nvPr>
        </p:nvSpPr>
        <p:spPr/>
        <p:txBody>
          <a:bodyPr/>
          <a:lstStyle/>
          <a:p>
            <a:r>
              <a:rPr lang="it-IT" dirty="0" err="1" smtClean="0"/>
              <a:t>They</a:t>
            </a:r>
            <a:r>
              <a:rPr lang="it-IT" dirty="0" smtClean="0"/>
              <a:t> are </a:t>
            </a:r>
            <a:r>
              <a:rPr lang="it-IT" dirty="0" err="1" smtClean="0"/>
              <a:t>conflicts</a:t>
            </a:r>
            <a:r>
              <a:rPr lang="it-IT" dirty="0" smtClean="0"/>
              <a:t>:</a:t>
            </a:r>
          </a:p>
          <a:p>
            <a:endParaRPr lang="it-IT" dirty="0"/>
          </a:p>
          <a:p>
            <a:r>
              <a:rPr lang="it-IT" dirty="0" smtClean="0"/>
              <a:t>10 </a:t>
            </a:r>
            <a:r>
              <a:rPr lang="it-IT" dirty="0" err="1" smtClean="0"/>
              <a:t>may</a:t>
            </a:r>
            <a:r>
              <a:rPr lang="it-IT" dirty="0" smtClean="0"/>
              <a:t> 1054 solar </a:t>
            </a:r>
            <a:r>
              <a:rPr lang="it-IT" dirty="0" err="1" smtClean="0"/>
              <a:t>eclipse</a:t>
            </a:r>
            <a:r>
              <a:rPr lang="it-IT" dirty="0" smtClean="0"/>
              <a:t> AND? the new star</a:t>
            </a:r>
          </a:p>
          <a:p>
            <a:r>
              <a:rPr lang="it-IT" dirty="0" err="1" smtClean="0"/>
              <a:t>Japanese</a:t>
            </a:r>
            <a:r>
              <a:rPr lang="it-IT" dirty="0" smtClean="0"/>
              <a:t> </a:t>
            </a:r>
            <a:r>
              <a:rPr lang="it-IT" dirty="0" err="1" smtClean="0"/>
              <a:t>views</a:t>
            </a:r>
            <a:r>
              <a:rPr lang="it-IT" dirty="0" smtClean="0"/>
              <a:t> in late </a:t>
            </a:r>
            <a:r>
              <a:rPr lang="it-IT" dirty="0" err="1" smtClean="0"/>
              <a:t>may</a:t>
            </a:r>
            <a:endParaRPr lang="it-IT" dirty="0" smtClean="0"/>
          </a:p>
          <a:p>
            <a:r>
              <a:rPr lang="it-IT" dirty="0" smtClean="0"/>
              <a:t>1055 or 1054?</a:t>
            </a:r>
          </a:p>
          <a:p>
            <a:r>
              <a:rPr lang="it-IT" dirty="0" smtClean="0"/>
              <a:t>Damnatio memoriae of </a:t>
            </a:r>
            <a:r>
              <a:rPr lang="it-IT" dirty="0" err="1" smtClean="0"/>
              <a:t>specific</a:t>
            </a:r>
            <a:r>
              <a:rPr lang="it-IT" dirty="0" smtClean="0"/>
              <a:t> </a:t>
            </a:r>
            <a:r>
              <a:rPr lang="it-IT" dirty="0" err="1" smtClean="0"/>
              <a:t>events</a:t>
            </a:r>
            <a:r>
              <a:rPr lang="it-IT" dirty="0" smtClean="0"/>
              <a:t>, </a:t>
            </a:r>
            <a:r>
              <a:rPr lang="it-IT" dirty="0" err="1" smtClean="0"/>
              <a:t>contrary</a:t>
            </a:r>
            <a:r>
              <a:rPr lang="it-IT" dirty="0" smtClean="0"/>
              <a:t> to the living </a:t>
            </a:r>
            <a:r>
              <a:rPr lang="it-IT" dirty="0" err="1"/>
              <a:t>E</a:t>
            </a:r>
            <a:r>
              <a:rPr lang="it-IT" dirty="0" err="1" smtClean="0"/>
              <a:t>mperor</a:t>
            </a:r>
            <a:r>
              <a:rPr lang="it-IT" dirty="0" smtClean="0"/>
              <a:t>…</a:t>
            </a:r>
          </a:p>
          <a:p>
            <a:r>
              <a:rPr lang="it-IT" dirty="0" err="1" smtClean="0"/>
              <a:t>Transcriptions</a:t>
            </a:r>
            <a:r>
              <a:rPr lang="it-IT" dirty="0" smtClean="0"/>
              <a:t> </a:t>
            </a:r>
            <a:r>
              <a:rPr lang="it-IT" dirty="0" err="1" smtClean="0"/>
              <a:t>occurred</a:t>
            </a:r>
            <a:r>
              <a:rPr lang="it-IT" dirty="0" smtClean="0"/>
              <a:t> from 1 </a:t>
            </a:r>
            <a:r>
              <a:rPr lang="it-IT" dirty="0" err="1" smtClean="0"/>
              <a:t>century</a:t>
            </a:r>
            <a:r>
              <a:rPr lang="it-IT" dirty="0" smtClean="0"/>
              <a:t> to a </a:t>
            </a:r>
            <a:r>
              <a:rPr lang="it-IT" dirty="0" err="1" smtClean="0"/>
              <a:t>few</a:t>
            </a:r>
            <a:r>
              <a:rPr lang="it-IT" dirty="0" smtClean="0"/>
              <a:t> </a:t>
            </a:r>
            <a:r>
              <a:rPr lang="it-IT" dirty="0" err="1" smtClean="0"/>
              <a:t>centuries</a:t>
            </a:r>
            <a:r>
              <a:rPr lang="it-IT" dirty="0" smtClean="0"/>
              <a:t> </a:t>
            </a:r>
            <a:r>
              <a:rPr lang="it-IT" dirty="0" err="1" smtClean="0"/>
              <a:t>later</a:t>
            </a:r>
            <a:endParaRPr lang="it-IT" dirty="0"/>
          </a:p>
        </p:txBody>
      </p:sp>
    </p:spTree>
    <p:extLst>
      <p:ext uri="{BB962C8B-B14F-4D97-AF65-F5344CB8AC3E}">
        <p14:creationId xmlns:p14="http://schemas.microsoft.com/office/powerpoint/2010/main" val="2240527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Beta and Zeta Tauri stellar </a:t>
            </a:r>
            <a:r>
              <a:rPr lang="it-IT" dirty="0" err="1" smtClean="0"/>
              <a:t>field</a:t>
            </a:r>
            <a:endParaRPr lang="it-IT" dirty="0"/>
          </a:p>
        </p:txBody>
      </p:sp>
      <p:pic>
        <p:nvPicPr>
          <p:cNvPr id="3074" name="Picture 2" descr="M1 14 deg-stellarium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1946274"/>
            <a:ext cx="10029825" cy="4712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84808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8125" y="-352425"/>
            <a:ext cx="10515600" cy="1325563"/>
          </a:xfrm>
        </p:spPr>
        <p:txBody>
          <a:bodyPr/>
          <a:lstStyle/>
          <a:p>
            <a:r>
              <a:rPr lang="it-IT" dirty="0" smtClean="0"/>
              <a:t>«3 </a:t>
            </a:r>
            <a:r>
              <a:rPr lang="it-IT" dirty="0" err="1" smtClean="0"/>
              <a:t>July</a:t>
            </a:r>
            <a:r>
              <a:rPr lang="it-IT" dirty="0" smtClean="0"/>
              <a:t>» </a:t>
            </a:r>
            <a:r>
              <a:rPr lang="it-IT" dirty="0" err="1" smtClean="0"/>
              <a:t>Chronology</a:t>
            </a:r>
            <a:endParaRPr lang="it-IT" dirty="0"/>
          </a:p>
        </p:txBody>
      </p:sp>
      <p:pic>
        <p:nvPicPr>
          <p:cNvPr id="5" name="Immagine 4"/>
          <p:cNvPicPr/>
          <p:nvPr/>
        </p:nvPicPr>
        <p:blipFill>
          <a:blip r:embed="rId2">
            <a:extLst>
              <a:ext uri="{28A0092B-C50C-407E-A947-70E740481C1C}">
                <a14:useLocalDpi xmlns:a14="http://schemas.microsoft.com/office/drawing/2010/main" val="0"/>
              </a:ext>
            </a:extLst>
          </a:blip>
          <a:stretch>
            <a:fillRect/>
          </a:stretch>
        </p:blipFill>
        <p:spPr>
          <a:xfrm>
            <a:off x="419100" y="600074"/>
            <a:ext cx="11544300" cy="6257925"/>
          </a:xfrm>
          <a:prstGeom prst="rect">
            <a:avLst/>
          </a:prstGeom>
        </p:spPr>
      </p:pic>
    </p:spTree>
    <p:extLst>
      <p:ext uri="{BB962C8B-B14F-4D97-AF65-F5344CB8AC3E}">
        <p14:creationId xmlns:p14="http://schemas.microsoft.com/office/powerpoint/2010/main" val="31284456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Gamma-</a:t>
            </a:r>
            <a:r>
              <a:rPr lang="it-IT" dirty="0" err="1" smtClean="0"/>
              <a:t>Ray</a:t>
            </a:r>
            <a:r>
              <a:rPr lang="it-IT" dirty="0" smtClean="0"/>
              <a:t> </a:t>
            </a:r>
            <a:r>
              <a:rPr lang="it-IT" dirty="0" err="1" smtClean="0"/>
              <a:t>Burst</a:t>
            </a:r>
            <a:r>
              <a:rPr lang="it-IT" dirty="0" smtClean="0"/>
              <a:t>: </a:t>
            </a:r>
            <a:br>
              <a:rPr lang="it-IT" dirty="0" smtClean="0"/>
            </a:br>
            <a:r>
              <a:rPr lang="it-IT" dirty="0" smtClean="0"/>
              <a:t>in </a:t>
            </a:r>
            <a:r>
              <a:rPr lang="it-IT" dirty="0" err="1" smtClean="0"/>
              <a:t>twilight</a:t>
            </a:r>
            <a:r>
              <a:rPr lang="it-IT" dirty="0" smtClean="0"/>
              <a:t> for American </a:t>
            </a:r>
            <a:r>
              <a:rPr lang="it-IT" dirty="0" err="1" smtClean="0"/>
              <a:t>Indians</a:t>
            </a:r>
            <a:r>
              <a:rPr lang="it-IT" dirty="0" smtClean="0"/>
              <a:t>, z~76°</a:t>
            </a:r>
            <a:endParaRPr lang="it-IT" dirty="0"/>
          </a:p>
        </p:txBody>
      </p:sp>
      <p:pic>
        <p:nvPicPr>
          <p:cNvPr id="4" name="Segnaposto contenuto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155825" y="2045494"/>
            <a:ext cx="3041650" cy="4311650"/>
          </a:xfrm>
          <a:prstGeom prst="rect">
            <a:avLst/>
          </a:prstGeom>
        </p:spPr>
      </p:pic>
      <p:pic>
        <p:nvPicPr>
          <p:cNvPr id="5" name="Immagine 4"/>
          <p:cNvPicPr/>
          <p:nvPr/>
        </p:nvPicPr>
        <p:blipFill>
          <a:blip r:embed="rId3">
            <a:extLst>
              <a:ext uri="{28A0092B-C50C-407E-A947-70E740481C1C}">
                <a14:useLocalDpi xmlns:a14="http://schemas.microsoft.com/office/drawing/2010/main" val="0"/>
              </a:ext>
            </a:extLst>
          </a:blip>
          <a:stretch>
            <a:fillRect/>
          </a:stretch>
        </p:blipFill>
        <p:spPr>
          <a:xfrm>
            <a:off x="6912610" y="2692082"/>
            <a:ext cx="4745990" cy="2584768"/>
          </a:xfrm>
          <a:prstGeom prst="rect">
            <a:avLst/>
          </a:prstGeom>
        </p:spPr>
      </p:pic>
    </p:spTree>
    <p:extLst>
      <p:ext uri="{BB962C8B-B14F-4D97-AF65-F5344CB8AC3E}">
        <p14:creationId xmlns:p14="http://schemas.microsoft.com/office/powerpoint/2010/main" val="39326585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1950" y="0"/>
            <a:ext cx="10515600" cy="1325563"/>
          </a:xfrm>
        </p:spPr>
        <p:txBody>
          <a:bodyPr/>
          <a:lstStyle/>
          <a:p>
            <a:r>
              <a:rPr lang="it-IT" dirty="0" smtClean="0"/>
              <a:t>GRB in </a:t>
            </a:r>
            <a:r>
              <a:rPr lang="it-IT" dirty="0" err="1" smtClean="0"/>
              <a:t>Constantinoples</a:t>
            </a:r>
            <a:r>
              <a:rPr lang="it-IT" dirty="0" smtClean="0"/>
              <a:t> z~48° </a:t>
            </a:r>
            <a:r>
              <a:rPr lang="en-US" dirty="0"/>
              <a:t>Ibn </a:t>
            </a:r>
            <a:r>
              <a:rPr lang="en-US" dirty="0" err="1"/>
              <a:t>Batlān</a:t>
            </a:r>
            <a:r>
              <a:rPr lang="it-IT" dirty="0" smtClean="0"/>
              <a:t> </a:t>
            </a:r>
            <a:endParaRPr lang="it-IT"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5275" y="988492"/>
            <a:ext cx="6026150" cy="5016227"/>
          </a:xfrm>
        </p:spPr>
      </p:pic>
      <p:sp>
        <p:nvSpPr>
          <p:cNvPr id="5" name="CasellaDiTesto 4"/>
          <p:cNvSpPr txBox="1"/>
          <p:nvPr/>
        </p:nvSpPr>
        <p:spPr>
          <a:xfrm>
            <a:off x="561975" y="6069881"/>
            <a:ext cx="11315700" cy="923330"/>
          </a:xfrm>
          <a:prstGeom prst="rect">
            <a:avLst/>
          </a:prstGeom>
          <a:noFill/>
        </p:spPr>
        <p:txBody>
          <a:bodyPr wrap="square" rtlCol="0">
            <a:spAutoFit/>
          </a:bodyPr>
          <a:lstStyle/>
          <a:p>
            <a:r>
              <a:rPr lang="en-US" i="1" dirty="0"/>
              <a:t>One of the well-known epidemics of our time is that which occurred when the spectacular star appeared in Gemini in the year 446 after the Hegira (from April 12, 1054 to April 1, 1055). […]</a:t>
            </a:r>
            <a:endParaRPr lang="it-IT" dirty="0"/>
          </a:p>
          <a:p>
            <a:endParaRPr lang="it-IT" dirty="0"/>
          </a:p>
        </p:txBody>
      </p:sp>
    </p:spTree>
    <p:extLst>
      <p:ext uri="{BB962C8B-B14F-4D97-AF65-F5344CB8AC3E}">
        <p14:creationId xmlns:p14="http://schemas.microsoft.com/office/powerpoint/2010/main" val="1967391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Radiation’s</a:t>
            </a:r>
            <a:r>
              <a:rPr lang="it-IT" dirty="0" smtClean="0"/>
              <a:t> </a:t>
            </a:r>
            <a:r>
              <a:rPr lang="it-IT" dirty="0" err="1" smtClean="0"/>
              <a:t>penetration</a:t>
            </a:r>
            <a:r>
              <a:rPr lang="it-IT" dirty="0" smtClean="0"/>
              <a:t> in the </a:t>
            </a:r>
            <a:r>
              <a:rPr lang="it-IT" dirty="0" err="1" smtClean="0"/>
              <a:t>atmosphere</a:t>
            </a:r>
            <a:endParaRPr lang="it-IT"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23900" y="1416049"/>
            <a:ext cx="10374306" cy="4966123"/>
          </a:xfrm>
        </p:spPr>
      </p:pic>
      <p:sp>
        <p:nvSpPr>
          <p:cNvPr id="5" name="CasellaDiTesto 4"/>
          <p:cNvSpPr txBox="1"/>
          <p:nvPr/>
        </p:nvSpPr>
        <p:spPr>
          <a:xfrm>
            <a:off x="5911053" y="4699933"/>
            <a:ext cx="6000750" cy="1938992"/>
          </a:xfrm>
          <a:prstGeom prst="rect">
            <a:avLst/>
          </a:prstGeom>
          <a:noFill/>
        </p:spPr>
        <p:txBody>
          <a:bodyPr wrap="square" rtlCol="0">
            <a:spAutoFit/>
          </a:bodyPr>
          <a:lstStyle/>
          <a:p>
            <a:r>
              <a:rPr lang="it-IT" sz="2400" dirty="0" smtClean="0"/>
              <a:t>The </a:t>
            </a:r>
            <a:r>
              <a:rPr lang="it-IT" sz="2400" dirty="0" err="1" smtClean="0"/>
              <a:t>Atmosphere</a:t>
            </a:r>
            <a:r>
              <a:rPr lang="it-IT" sz="2400" dirty="0" smtClean="0"/>
              <a:t> </a:t>
            </a:r>
            <a:r>
              <a:rPr lang="it-IT" sz="2400" dirty="0" err="1" smtClean="0"/>
              <a:t>is</a:t>
            </a:r>
            <a:r>
              <a:rPr lang="it-IT" sz="2400" dirty="0" smtClean="0"/>
              <a:t> </a:t>
            </a:r>
            <a:r>
              <a:rPr lang="it-IT" sz="2400" dirty="0" err="1" smtClean="0"/>
              <a:t>optically</a:t>
            </a:r>
            <a:r>
              <a:rPr lang="it-IT" sz="2400" dirty="0" smtClean="0"/>
              <a:t> </a:t>
            </a:r>
            <a:r>
              <a:rPr lang="it-IT" sz="2400" dirty="0" err="1" smtClean="0"/>
              <a:t>thick</a:t>
            </a:r>
            <a:r>
              <a:rPr lang="it-IT" sz="2400" dirty="0" smtClean="0"/>
              <a:t> </a:t>
            </a:r>
            <a:r>
              <a:rPr lang="it-IT" sz="2400" dirty="0" err="1" smtClean="0"/>
              <a:t>below</a:t>
            </a:r>
            <a:r>
              <a:rPr lang="it-IT" sz="2400" dirty="0" smtClean="0"/>
              <a:t> 8 km… </a:t>
            </a:r>
            <a:r>
              <a:rPr lang="it-IT" sz="2400" dirty="0" err="1" smtClean="0"/>
              <a:t>but</a:t>
            </a:r>
            <a:r>
              <a:rPr lang="it-IT" sz="2400" dirty="0" smtClean="0"/>
              <a:t> the </a:t>
            </a:r>
            <a:r>
              <a:rPr lang="it-IT" sz="2400" dirty="0" err="1" smtClean="0"/>
              <a:t>energy</a:t>
            </a:r>
            <a:r>
              <a:rPr lang="it-IT" sz="2400" dirty="0" smtClean="0"/>
              <a:t> in the first 30 minutes of GRB </a:t>
            </a:r>
            <a:r>
              <a:rPr lang="it-IT" sz="2400" dirty="0" err="1" smtClean="0"/>
              <a:t>at</a:t>
            </a:r>
            <a:r>
              <a:rPr lang="it-IT" sz="2400" dirty="0" smtClean="0"/>
              <a:t> 2 </a:t>
            </a:r>
            <a:r>
              <a:rPr lang="it-IT" sz="2400" dirty="0" err="1" smtClean="0"/>
              <a:t>Kpc</a:t>
            </a:r>
            <a:r>
              <a:rPr lang="it-IT" sz="2400" dirty="0" smtClean="0"/>
              <a:t> </a:t>
            </a:r>
            <a:r>
              <a:rPr lang="it-IT" sz="2400" dirty="0" err="1" smtClean="0"/>
              <a:t>is</a:t>
            </a:r>
            <a:r>
              <a:rPr lang="it-IT" sz="2400" dirty="0" smtClean="0"/>
              <a:t> </a:t>
            </a:r>
            <a:r>
              <a:rPr lang="it-IT" sz="2400" dirty="0" err="1" smtClean="0"/>
              <a:t>enormous</a:t>
            </a:r>
            <a:r>
              <a:rPr lang="it-IT" sz="2400" dirty="0" smtClean="0"/>
              <a:t>, and the </a:t>
            </a:r>
            <a:r>
              <a:rPr lang="it-IT" sz="2400" dirty="0" err="1" smtClean="0"/>
              <a:t>exposed</a:t>
            </a:r>
            <a:r>
              <a:rPr lang="it-IT" sz="2400" dirty="0" smtClean="0"/>
              <a:t> </a:t>
            </a:r>
            <a:r>
              <a:rPr lang="it-IT" sz="2400" dirty="0" err="1" smtClean="0"/>
              <a:t>skin</a:t>
            </a:r>
            <a:r>
              <a:rPr lang="it-IT" sz="2400" dirty="0" smtClean="0"/>
              <a:t> </a:t>
            </a:r>
            <a:r>
              <a:rPr lang="it-IT" sz="2400" dirty="0" err="1" smtClean="0"/>
              <a:t>may</a:t>
            </a:r>
            <a:r>
              <a:rPr lang="it-IT" sz="2400" dirty="0" smtClean="0"/>
              <a:t> </a:t>
            </a:r>
            <a:r>
              <a:rPr lang="it-IT" sz="2400" dirty="0" err="1" smtClean="0"/>
              <a:t>have</a:t>
            </a:r>
            <a:r>
              <a:rPr lang="it-IT" sz="2400" dirty="0" smtClean="0"/>
              <a:t> </a:t>
            </a:r>
            <a:r>
              <a:rPr lang="it-IT" sz="2400" dirty="0" err="1" smtClean="0"/>
              <a:t>been</a:t>
            </a:r>
            <a:r>
              <a:rPr lang="it-IT" sz="2400" dirty="0" smtClean="0"/>
              <a:t> </a:t>
            </a:r>
            <a:r>
              <a:rPr lang="it-IT" sz="2400" dirty="0" err="1" smtClean="0"/>
              <a:t>burned</a:t>
            </a:r>
            <a:r>
              <a:rPr lang="it-IT" sz="2400" dirty="0" smtClean="0"/>
              <a:t>. On </a:t>
            </a:r>
            <a:r>
              <a:rPr lang="it-IT" sz="2400" dirty="0" err="1" smtClean="0"/>
              <a:t>July</a:t>
            </a:r>
            <a:r>
              <a:rPr lang="it-IT" sz="2400" dirty="0" smtClean="0"/>
              <a:t> 3rd </a:t>
            </a:r>
            <a:r>
              <a:rPr lang="it-IT" sz="2400" dirty="0" err="1" smtClean="0"/>
              <a:t>at</a:t>
            </a:r>
            <a:r>
              <a:rPr lang="it-IT" sz="2400" dirty="0" smtClean="0"/>
              <a:t> </a:t>
            </a:r>
            <a:r>
              <a:rPr lang="it-IT" sz="2400" dirty="0" err="1" smtClean="0"/>
              <a:t>noon</a:t>
            </a:r>
            <a:r>
              <a:rPr lang="it-IT" sz="2400" dirty="0" smtClean="0"/>
              <a:t> </a:t>
            </a:r>
            <a:r>
              <a:rPr lang="it-IT" sz="2400" dirty="0" err="1" smtClean="0"/>
              <a:t>people</a:t>
            </a:r>
            <a:r>
              <a:rPr lang="it-IT" sz="2400" dirty="0" smtClean="0"/>
              <a:t> </a:t>
            </a:r>
            <a:r>
              <a:rPr lang="it-IT" sz="2400" dirty="0" err="1" smtClean="0"/>
              <a:t>were</a:t>
            </a:r>
            <a:r>
              <a:rPr lang="it-IT" sz="2400" dirty="0" smtClean="0"/>
              <a:t> </a:t>
            </a:r>
            <a:r>
              <a:rPr lang="it-IT" sz="2400" dirty="0" err="1" smtClean="0"/>
              <a:t>reliably</a:t>
            </a:r>
            <a:r>
              <a:rPr lang="it-IT" sz="2400" dirty="0" smtClean="0"/>
              <a:t> </a:t>
            </a:r>
            <a:r>
              <a:rPr lang="it-IT" sz="2400" dirty="0" err="1" smtClean="0"/>
              <a:t>outside</a:t>
            </a:r>
            <a:r>
              <a:rPr lang="it-IT" sz="2400" dirty="0" smtClean="0"/>
              <a:t>. </a:t>
            </a:r>
            <a:r>
              <a:rPr lang="it-IT" sz="2400" dirty="0" err="1" smtClean="0"/>
              <a:t>Epidemics</a:t>
            </a:r>
            <a:r>
              <a:rPr lang="it-IT" sz="2400" dirty="0" smtClean="0"/>
              <a:t>.</a:t>
            </a:r>
            <a:endParaRPr lang="it-IT" sz="2400" dirty="0"/>
          </a:p>
        </p:txBody>
      </p:sp>
    </p:spTree>
    <p:extLst>
      <p:ext uri="{BB962C8B-B14F-4D97-AF65-F5344CB8AC3E}">
        <p14:creationId xmlns:p14="http://schemas.microsoft.com/office/powerpoint/2010/main" val="22228404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2475" y="-101600"/>
            <a:ext cx="10515600" cy="1325563"/>
          </a:xfrm>
        </p:spPr>
        <p:txBody>
          <a:bodyPr/>
          <a:lstStyle/>
          <a:p>
            <a:r>
              <a:rPr lang="it-IT" dirty="0" err="1" smtClean="0"/>
              <a:t>Conclusions</a:t>
            </a:r>
            <a:r>
              <a:rPr lang="it-IT" dirty="0" smtClean="0"/>
              <a:t> &amp; </a:t>
            </a:r>
            <a:r>
              <a:rPr lang="it-IT" dirty="0" err="1"/>
              <a:t>P</a:t>
            </a:r>
            <a:r>
              <a:rPr lang="it-IT" dirty="0" err="1" smtClean="0"/>
              <a:t>erspectives</a:t>
            </a:r>
            <a:endParaRPr lang="it-IT" dirty="0"/>
          </a:p>
        </p:txBody>
      </p:sp>
      <p:sp>
        <p:nvSpPr>
          <p:cNvPr id="3" name="Segnaposto contenuto 2"/>
          <p:cNvSpPr>
            <a:spLocks noGrp="1"/>
          </p:cNvSpPr>
          <p:nvPr>
            <p:ph idx="1"/>
          </p:nvPr>
        </p:nvSpPr>
        <p:spPr>
          <a:xfrm>
            <a:off x="390525" y="790575"/>
            <a:ext cx="11734800" cy="5934075"/>
          </a:xfrm>
        </p:spPr>
        <p:txBody>
          <a:bodyPr>
            <a:normAutofit fontScale="92500" lnSpcReduction="10000"/>
          </a:bodyPr>
          <a:lstStyle/>
          <a:p>
            <a:r>
              <a:rPr lang="it-IT" dirty="0" smtClean="0"/>
              <a:t>The </a:t>
            </a:r>
            <a:r>
              <a:rPr lang="it-IT" dirty="0" err="1" smtClean="0"/>
              <a:t>paper</a:t>
            </a:r>
            <a:r>
              <a:rPr lang="it-IT" dirty="0" smtClean="0"/>
              <a:t> </a:t>
            </a:r>
            <a:r>
              <a:rPr lang="it-IT" dirty="0" err="1" smtClean="0"/>
              <a:t>we</a:t>
            </a:r>
            <a:r>
              <a:rPr lang="it-IT" dirty="0" smtClean="0"/>
              <a:t> </a:t>
            </a:r>
            <a:r>
              <a:rPr lang="it-IT" dirty="0" err="1" smtClean="0"/>
              <a:t>have</a:t>
            </a:r>
            <a:r>
              <a:rPr lang="it-IT" dirty="0" smtClean="0"/>
              <a:t> </a:t>
            </a:r>
            <a:r>
              <a:rPr lang="it-IT" dirty="0" err="1" smtClean="0"/>
              <a:t>presented</a:t>
            </a:r>
            <a:r>
              <a:rPr lang="it-IT" dirty="0" smtClean="0"/>
              <a:t> </a:t>
            </a:r>
            <a:r>
              <a:rPr lang="it-IT" dirty="0" err="1" smtClean="0"/>
              <a:t>brings</a:t>
            </a:r>
            <a:r>
              <a:rPr lang="it-IT" dirty="0" smtClean="0"/>
              <a:t> </a:t>
            </a:r>
            <a:r>
              <a:rPr lang="it-IT" dirty="0" err="1" smtClean="0"/>
              <a:t>again</a:t>
            </a:r>
            <a:r>
              <a:rPr lang="it-IT" dirty="0" smtClean="0"/>
              <a:t> the </a:t>
            </a:r>
            <a:r>
              <a:rPr lang="it-IT" dirty="0" err="1" smtClean="0"/>
              <a:t>attention</a:t>
            </a:r>
            <a:r>
              <a:rPr lang="it-IT" dirty="0" smtClean="0"/>
              <a:t> to the </a:t>
            </a:r>
            <a:r>
              <a:rPr lang="it-IT" dirty="0" err="1" smtClean="0"/>
              <a:t>European</a:t>
            </a:r>
            <a:r>
              <a:rPr lang="it-IT" dirty="0" smtClean="0"/>
              <a:t> and American (</a:t>
            </a:r>
            <a:r>
              <a:rPr lang="it-IT" dirty="0" err="1" smtClean="0"/>
              <a:t>possible</a:t>
            </a:r>
            <a:r>
              <a:rPr lang="it-IT" dirty="0" smtClean="0"/>
              <a:t>) accounts of the 1054 </a:t>
            </a:r>
            <a:r>
              <a:rPr lang="it-IT" dirty="0" err="1" smtClean="0"/>
              <a:t>event</a:t>
            </a:r>
            <a:r>
              <a:rPr lang="it-IT" dirty="0" smtClean="0"/>
              <a:t>, the progenitor of the </a:t>
            </a:r>
            <a:r>
              <a:rPr lang="it-IT" dirty="0" err="1" smtClean="0"/>
              <a:t>Crab</a:t>
            </a:r>
            <a:r>
              <a:rPr lang="it-IT" dirty="0" smtClean="0"/>
              <a:t> Nebula</a:t>
            </a:r>
          </a:p>
          <a:p>
            <a:endParaRPr lang="it-IT" dirty="0"/>
          </a:p>
          <a:p>
            <a:r>
              <a:rPr lang="it-IT" dirty="0" err="1" smtClean="0"/>
              <a:t>Even</a:t>
            </a:r>
            <a:r>
              <a:rPr lang="it-IT" dirty="0" smtClean="0"/>
              <a:t> </a:t>
            </a:r>
            <a:r>
              <a:rPr lang="it-IT" dirty="0" err="1" smtClean="0"/>
              <a:t>if</a:t>
            </a:r>
            <a:r>
              <a:rPr lang="it-IT" dirty="0" smtClean="0"/>
              <a:t> the Core </a:t>
            </a:r>
            <a:r>
              <a:rPr lang="it-IT" dirty="0" err="1" smtClean="0"/>
              <a:t>Collapse</a:t>
            </a:r>
            <a:r>
              <a:rPr lang="it-IT" dirty="0" smtClean="0"/>
              <a:t> supernova (</a:t>
            </a:r>
            <a:r>
              <a:rPr lang="it-IT" dirty="0" err="1" smtClean="0"/>
              <a:t>type</a:t>
            </a:r>
            <a:r>
              <a:rPr lang="it-IT" dirty="0" smtClean="0"/>
              <a:t> II) </a:t>
            </a:r>
            <a:r>
              <a:rPr lang="it-IT" dirty="0" err="1" smtClean="0"/>
              <a:t>is</a:t>
            </a:r>
            <a:r>
              <a:rPr lang="it-IT" dirty="0" smtClean="0"/>
              <a:t> a </a:t>
            </a:r>
            <a:r>
              <a:rPr lang="it-IT" dirty="0" err="1" smtClean="0"/>
              <a:t>well</a:t>
            </a:r>
            <a:r>
              <a:rPr lang="it-IT" dirty="0" smtClean="0"/>
              <a:t> </a:t>
            </a:r>
            <a:r>
              <a:rPr lang="it-IT" dirty="0" err="1" smtClean="0"/>
              <a:t>established</a:t>
            </a:r>
            <a:r>
              <a:rPr lang="it-IT" dirty="0" smtClean="0"/>
              <a:t> model, some </a:t>
            </a:r>
            <a:r>
              <a:rPr lang="it-IT" dirty="0" err="1" smtClean="0"/>
              <a:t>features</a:t>
            </a:r>
            <a:r>
              <a:rPr lang="it-IT" dirty="0" smtClean="0"/>
              <a:t> </a:t>
            </a:r>
            <a:r>
              <a:rPr lang="it-IT" dirty="0" err="1" smtClean="0"/>
              <a:t>observed</a:t>
            </a:r>
            <a:r>
              <a:rPr lang="it-IT" dirty="0" smtClean="0"/>
              <a:t> in Europe </a:t>
            </a:r>
            <a:r>
              <a:rPr lang="it-IT" dirty="0" smtClean="0"/>
              <a:t>(</a:t>
            </a:r>
            <a:r>
              <a:rPr lang="it-IT" dirty="0" err="1" smtClean="0"/>
              <a:t>brilliant</a:t>
            </a:r>
            <a:r>
              <a:rPr lang="it-IT" dirty="0" smtClean="0"/>
              <a:t> </a:t>
            </a:r>
            <a:r>
              <a:rPr lang="it-IT" dirty="0" err="1" smtClean="0"/>
              <a:t>orb</a:t>
            </a:r>
            <a:r>
              <a:rPr lang="it-IT" dirty="0" smtClean="0"/>
              <a:t> in </a:t>
            </a:r>
            <a:r>
              <a:rPr lang="it-IT" dirty="0" err="1" smtClean="0"/>
              <a:t>day</a:t>
            </a:r>
            <a:r>
              <a:rPr lang="it-IT" dirty="0" smtClean="0"/>
              <a:t> time) </a:t>
            </a:r>
            <a:r>
              <a:rPr lang="it-IT" dirty="0" smtClean="0"/>
              <a:t>and the </a:t>
            </a:r>
            <a:r>
              <a:rPr lang="it-IT" dirty="0" err="1" smtClean="0"/>
              <a:t>ones</a:t>
            </a:r>
            <a:r>
              <a:rPr lang="it-IT" dirty="0" smtClean="0"/>
              <a:t> </a:t>
            </a:r>
            <a:r>
              <a:rPr lang="it-IT" dirty="0" err="1" smtClean="0"/>
              <a:t>depicted</a:t>
            </a:r>
            <a:r>
              <a:rPr lang="it-IT" dirty="0" smtClean="0"/>
              <a:t> in America by </a:t>
            </a:r>
            <a:r>
              <a:rPr lang="it-IT" dirty="0" err="1" smtClean="0"/>
              <a:t>local</a:t>
            </a:r>
            <a:r>
              <a:rPr lang="it-IT" dirty="0" smtClean="0"/>
              <a:t> </a:t>
            </a:r>
            <a:r>
              <a:rPr lang="it-IT" dirty="0" err="1" smtClean="0"/>
              <a:t>indians</a:t>
            </a:r>
            <a:r>
              <a:rPr lang="it-IT" dirty="0" smtClean="0"/>
              <a:t> (</a:t>
            </a:r>
            <a:r>
              <a:rPr lang="it-IT" dirty="0" err="1" smtClean="0"/>
              <a:t>agricultural</a:t>
            </a:r>
            <a:r>
              <a:rPr lang="it-IT" dirty="0" smtClean="0"/>
              <a:t> societies) </a:t>
            </a:r>
            <a:r>
              <a:rPr lang="it-IT" dirty="0" err="1" smtClean="0"/>
              <a:t>may</a:t>
            </a:r>
            <a:r>
              <a:rPr lang="it-IT" dirty="0" smtClean="0"/>
              <a:t> be </a:t>
            </a:r>
            <a:r>
              <a:rPr lang="it-IT" dirty="0" err="1" smtClean="0"/>
              <a:t>fit</a:t>
            </a:r>
            <a:r>
              <a:rPr lang="it-IT" dirty="0" smtClean="0"/>
              <a:t> with a GRB </a:t>
            </a:r>
            <a:r>
              <a:rPr lang="it-IT" dirty="0" err="1" smtClean="0"/>
              <a:t>explosion</a:t>
            </a:r>
            <a:endParaRPr lang="it-IT" dirty="0" smtClean="0"/>
          </a:p>
          <a:p>
            <a:pPr marL="0" indent="0">
              <a:buNone/>
            </a:pPr>
            <a:endParaRPr lang="it-IT" dirty="0" smtClean="0"/>
          </a:p>
          <a:p>
            <a:r>
              <a:rPr lang="it-IT" dirty="0" smtClean="0"/>
              <a:t>The </a:t>
            </a:r>
            <a:r>
              <a:rPr lang="it-IT" dirty="0" err="1" smtClean="0"/>
              <a:t>energy</a:t>
            </a:r>
            <a:r>
              <a:rPr lang="it-IT" dirty="0" smtClean="0"/>
              <a:t> of the </a:t>
            </a:r>
            <a:r>
              <a:rPr lang="it-IT" dirty="0" err="1" smtClean="0"/>
              <a:t>present</a:t>
            </a:r>
            <a:r>
              <a:rPr lang="it-IT" dirty="0" smtClean="0"/>
              <a:t> X and </a:t>
            </a:r>
            <a:r>
              <a:rPr lang="it-IT" dirty="0" err="1" smtClean="0"/>
              <a:t>visible</a:t>
            </a:r>
            <a:r>
              <a:rPr lang="it-IT" dirty="0" smtClean="0"/>
              <a:t> </a:t>
            </a:r>
            <a:r>
              <a:rPr lang="it-IT" dirty="0" err="1" smtClean="0"/>
              <a:t>radiation</a:t>
            </a:r>
            <a:r>
              <a:rPr lang="it-IT" dirty="0" smtClean="0"/>
              <a:t>, </a:t>
            </a:r>
            <a:r>
              <a:rPr lang="it-IT" dirty="0" err="1" smtClean="0"/>
              <a:t>as</a:t>
            </a:r>
            <a:r>
              <a:rPr lang="it-IT" dirty="0" smtClean="0"/>
              <a:t> </a:t>
            </a:r>
            <a:r>
              <a:rPr lang="it-IT" dirty="0" err="1" smtClean="0"/>
              <a:t>well</a:t>
            </a:r>
            <a:r>
              <a:rPr lang="it-IT" dirty="0" smtClean="0"/>
              <a:t> </a:t>
            </a:r>
            <a:r>
              <a:rPr lang="it-IT" dirty="0" err="1" smtClean="0"/>
              <a:t>as</a:t>
            </a:r>
            <a:r>
              <a:rPr lang="it-IT" dirty="0" smtClean="0"/>
              <a:t> the </a:t>
            </a:r>
            <a:r>
              <a:rPr lang="it-IT" dirty="0" err="1" smtClean="0"/>
              <a:t>MeV</a:t>
            </a:r>
            <a:r>
              <a:rPr lang="it-IT" dirty="0" smtClean="0"/>
              <a:t>/</a:t>
            </a:r>
            <a:r>
              <a:rPr lang="it-IT" dirty="0" err="1" smtClean="0"/>
              <a:t>GeV</a:t>
            </a:r>
            <a:r>
              <a:rPr lang="it-IT" dirty="0" smtClean="0"/>
              <a:t> </a:t>
            </a:r>
            <a:r>
              <a:rPr lang="it-IT" dirty="0" err="1" smtClean="0"/>
              <a:t>radiation</a:t>
            </a:r>
            <a:r>
              <a:rPr lang="it-IT" dirty="0" smtClean="0"/>
              <a:t> </a:t>
            </a:r>
            <a:r>
              <a:rPr lang="it-IT" dirty="0" err="1" smtClean="0"/>
              <a:t>is</a:t>
            </a:r>
            <a:r>
              <a:rPr lang="it-IT" dirty="0" smtClean="0"/>
              <a:t> </a:t>
            </a:r>
            <a:r>
              <a:rPr lang="it-IT" dirty="0" err="1" smtClean="0"/>
              <a:t>compatible</a:t>
            </a:r>
            <a:r>
              <a:rPr lang="it-IT" dirty="0" smtClean="0"/>
              <a:t> with the </a:t>
            </a:r>
            <a:r>
              <a:rPr lang="it-IT" dirty="0" err="1" smtClean="0"/>
              <a:t>initial</a:t>
            </a:r>
            <a:r>
              <a:rPr lang="it-IT" dirty="0" smtClean="0"/>
              <a:t> </a:t>
            </a:r>
            <a:r>
              <a:rPr lang="it-IT" dirty="0" err="1" smtClean="0"/>
              <a:t>power</a:t>
            </a:r>
            <a:r>
              <a:rPr lang="it-IT" dirty="0" smtClean="0"/>
              <a:t>-law </a:t>
            </a:r>
            <a:r>
              <a:rPr lang="it-IT" dirty="0" err="1" smtClean="0"/>
              <a:t>radiation</a:t>
            </a:r>
            <a:r>
              <a:rPr lang="it-IT" dirty="0" smtClean="0"/>
              <a:t> </a:t>
            </a:r>
            <a:r>
              <a:rPr lang="it-IT" dirty="0" err="1" smtClean="0"/>
              <a:t>shown</a:t>
            </a:r>
            <a:r>
              <a:rPr lang="it-IT" dirty="0" smtClean="0"/>
              <a:t> by the GRB 190114C </a:t>
            </a:r>
            <a:r>
              <a:rPr lang="it-IT" dirty="0" err="1" smtClean="0"/>
              <a:t>extrapolated</a:t>
            </a:r>
            <a:r>
              <a:rPr lang="it-IT" dirty="0" smtClean="0"/>
              <a:t> to 970 </a:t>
            </a:r>
            <a:r>
              <a:rPr lang="it-IT" dirty="0" err="1" smtClean="0"/>
              <a:t>years</a:t>
            </a:r>
            <a:r>
              <a:rPr lang="it-IT" dirty="0" smtClean="0"/>
              <a:t> </a:t>
            </a:r>
            <a:r>
              <a:rPr lang="it-IT" dirty="0" err="1" smtClean="0"/>
              <a:t>after</a:t>
            </a:r>
            <a:r>
              <a:rPr lang="it-IT" dirty="0" smtClean="0"/>
              <a:t>.</a:t>
            </a:r>
          </a:p>
          <a:p>
            <a:endParaRPr lang="it-IT" dirty="0" smtClean="0"/>
          </a:p>
          <a:p>
            <a:r>
              <a:rPr lang="it-IT" dirty="0" smtClean="0"/>
              <a:t>The </a:t>
            </a:r>
            <a:r>
              <a:rPr lang="it-IT" dirty="0" err="1" smtClean="0"/>
              <a:t>quality</a:t>
            </a:r>
            <a:r>
              <a:rPr lang="it-IT" dirty="0" smtClean="0"/>
              <a:t> of the </a:t>
            </a:r>
            <a:r>
              <a:rPr lang="it-IT" dirty="0" err="1" smtClean="0"/>
              <a:t>Chinese</a:t>
            </a:r>
            <a:r>
              <a:rPr lang="it-IT" dirty="0" smtClean="0"/>
              <a:t> </a:t>
            </a:r>
            <a:r>
              <a:rPr lang="it-IT" dirty="0" err="1" smtClean="0"/>
              <a:t>observations</a:t>
            </a:r>
            <a:r>
              <a:rPr lang="it-IT" dirty="0" smtClean="0"/>
              <a:t> </a:t>
            </a:r>
            <a:r>
              <a:rPr lang="it-IT" dirty="0" err="1" smtClean="0"/>
              <a:t>is</a:t>
            </a:r>
            <a:r>
              <a:rPr lang="it-IT" dirty="0" smtClean="0"/>
              <a:t> </a:t>
            </a:r>
            <a:r>
              <a:rPr lang="it-IT" dirty="0" err="1" smtClean="0"/>
              <a:t>not</a:t>
            </a:r>
            <a:r>
              <a:rPr lang="it-IT" dirty="0" smtClean="0"/>
              <a:t> </a:t>
            </a:r>
            <a:r>
              <a:rPr lang="it-IT" dirty="0" err="1" smtClean="0"/>
              <a:t>against</a:t>
            </a:r>
            <a:r>
              <a:rPr lang="it-IT" dirty="0" smtClean="0"/>
              <a:t> </a:t>
            </a:r>
            <a:r>
              <a:rPr lang="it-IT" dirty="0" err="1" smtClean="0"/>
              <a:t>this</a:t>
            </a:r>
            <a:r>
              <a:rPr lang="it-IT" dirty="0" smtClean="0"/>
              <a:t> </a:t>
            </a:r>
            <a:r>
              <a:rPr lang="it-IT" dirty="0" err="1" smtClean="0"/>
              <a:t>hypotesis</a:t>
            </a:r>
            <a:r>
              <a:rPr lang="it-IT" dirty="0" smtClean="0"/>
              <a:t>, </a:t>
            </a:r>
            <a:r>
              <a:rPr lang="it-IT" dirty="0" err="1" smtClean="0"/>
              <a:t>being</a:t>
            </a:r>
            <a:r>
              <a:rPr lang="it-IT" dirty="0" smtClean="0"/>
              <a:t> the </a:t>
            </a:r>
            <a:r>
              <a:rPr lang="it-IT" dirty="0" err="1" smtClean="0"/>
              <a:t>Crab</a:t>
            </a:r>
            <a:r>
              <a:rPr lang="it-IT" dirty="0" smtClean="0"/>
              <a:t> </a:t>
            </a:r>
            <a:r>
              <a:rPr lang="it-IT" dirty="0" err="1" smtClean="0"/>
              <a:t>below</a:t>
            </a:r>
            <a:r>
              <a:rPr lang="it-IT" dirty="0" smtClean="0"/>
              <a:t> </a:t>
            </a:r>
            <a:r>
              <a:rPr lang="it-IT" dirty="0" err="1" smtClean="0"/>
              <a:t>their</a:t>
            </a:r>
            <a:r>
              <a:rPr lang="it-IT" dirty="0" smtClean="0"/>
              <a:t> </a:t>
            </a:r>
            <a:r>
              <a:rPr lang="it-IT" dirty="0" err="1" smtClean="0"/>
              <a:t>horizon</a:t>
            </a:r>
            <a:r>
              <a:rPr lang="it-IT" dirty="0" smtClean="0"/>
              <a:t> </a:t>
            </a:r>
            <a:r>
              <a:rPr lang="it-IT" dirty="0" err="1" smtClean="0"/>
              <a:t>at</a:t>
            </a:r>
            <a:r>
              <a:rPr lang="it-IT" dirty="0" smtClean="0"/>
              <a:t> the moment of the </a:t>
            </a:r>
            <a:r>
              <a:rPr lang="it-IT" dirty="0" err="1" smtClean="0"/>
              <a:t>explosion</a:t>
            </a:r>
            <a:r>
              <a:rPr lang="it-IT" dirty="0" smtClean="0"/>
              <a:t>, </a:t>
            </a:r>
            <a:r>
              <a:rPr lang="it-IT" dirty="0" err="1" smtClean="0"/>
              <a:t>which</a:t>
            </a:r>
            <a:r>
              <a:rPr lang="it-IT" dirty="0" smtClean="0"/>
              <a:t> </a:t>
            </a:r>
            <a:r>
              <a:rPr lang="it-IT" dirty="0" err="1" smtClean="0"/>
              <a:t>produced</a:t>
            </a:r>
            <a:r>
              <a:rPr lang="it-IT" dirty="0" smtClean="0"/>
              <a:t> </a:t>
            </a:r>
            <a:r>
              <a:rPr lang="it-IT" dirty="0" err="1" smtClean="0"/>
              <a:t>skin</a:t>
            </a:r>
            <a:r>
              <a:rPr lang="it-IT" dirty="0" smtClean="0"/>
              <a:t> </a:t>
            </a:r>
            <a:r>
              <a:rPr lang="it-IT" dirty="0" err="1" smtClean="0"/>
              <a:t>burns</a:t>
            </a:r>
            <a:r>
              <a:rPr lang="it-IT" dirty="0" smtClean="0"/>
              <a:t> and a </a:t>
            </a:r>
            <a:r>
              <a:rPr lang="it-IT" dirty="0" err="1" smtClean="0"/>
              <a:t>consequent</a:t>
            </a:r>
            <a:r>
              <a:rPr lang="it-IT" dirty="0" smtClean="0"/>
              <a:t> </a:t>
            </a:r>
            <a:r>
              <a:rPr lang="it-IT" dirty="0" err="1" smtClean="0"/>
              <a:t>epidemy</a:t>
            </a:r>
            <a:r>
              <a:rPr lang="it-IT" dirty="0" smtClean="0"/>
              <a:t> in the </a:t>
            </a:r>
            <a:r>
              <a:rPr lang="it-IT" dirty="0" err="1" smtClean="0"/>
              <a:t>countries</a:t>
            </a:r>
            <a:r>
              <a:rPr lang="it-IT" dirty="0" smtClean="0"/>
              <a:t> under </a:t>
            </a:r>
            <a:r>
              <a:rPr lang="it-IT" dirty="0" err="1" smtClean="0"/>
              <a:t>its</a:t>
            </a:r>
            <a:r>
              <a:rPr lang="it-IT" dirty="0" smtClean="0"/>
              <a:t> «</a:t>
            </a:r>
            <a:r>
              <a:rPr lang="it-IT" dirty="0" err="1" smtClean="0"/>
              <a:t>zenith</a:t>
            </a:r>
            <a:r>
              <a:rPr lang="it-IT" dirty="0" smtClean="0"/>
              <a:t>» </a:t>
            </a:r>
            <a:r>
              <a:rPr lang="it-IT" dirty="0" err="1" smtClean="0"/>
              <a:t>where</a:t>
            </a:r>
            <a:r>
              <a:rPr lang="it-IT" dirty="0" smtClean="0"/>
              <a:t> the </a:t>
            </a:r>
            <a:r>
              <a:rPr lang="it-IT" dirty="0" err="1" smtClean="0"/>
              <a:t>airmass</a:t>
            </a:r>
            <a:r>
              <a:rPr lang="it-IT" dirty="0" smtClean="0"/>
              <a:t> </a:t>
            </a:r>
            <a:r>
              <a:rPr lang="it-IT" dirty="0" err="1" smtClean="0"/>
              <a:t>at</a:t>
            </a:r>
            <a:r>
              <a:rPr lang="it-IT" dirty="0" smtClean="0"/>
              <a:t> the </a:t>
            </a:r>
            <a:r>
              <a:rPr lang="it-IT" dirty="0" err="1" smtClean="0"/>
              <a:t>explosion</a:t>
            </a:r>
            <a:r>
              <a:rPr lang="it-IT" dirty="0" smtClean="0"/>
              <a:t> </a:t>
            </a:r>
            <a:r>
              <a:rPr lang="it-IT" dirty="0" err="1" smtClean="0"/>
              <a:t>was</a:t>
            </a:r>
            <a:r>
              <a:rPr lang="it-IT" dirty="0" smtClean="0"/>
              <a:t> </a:t>
            </a:r>
            <a:r>
              <a:rPr lang="it-IT" dirty="0" err="1" smtClean="0"/>
              <a:t>minimal</a:t>
            </a:r>
            <a:r>
              <a:rPr lang="it-IT" dirty="0" smtClean="0"/>
              <a:t>. </a:t>
            </a:r>
            <a:r>
              <a:rPr lang="it-IT" dirty="0" err="1" smtClean="0"/>
              <a:t>Further</a:t>
            </a:r>
            <a:r>
              <a:rPr lang="it-IT" dirty="0" smtClean="0"/>
              <a:t> </a:t>
            </a:r>
            <a:r>
              <a:rPr lang="it-IT" dirty="0" err="1" smtClean="0"/>
              <a:t>studies</a:t>
            </a:r>
            <a:r>
              <a:rPr lang="it-IT" dirty="0" smtClean="0"/>
              <a:t> of </a:t>
            </a:r>
            <a:r>
              <a:rPr lang="it-IT" dirty="0" err="1" smtClean="0"/>
              <a:t>airshower’s</a:t>
            </a:r>
            <a:r>
              <a:rPr lang="it-IT" dirty="0" smtClean="0"/>
              <a:t> </a:t>
            </a:r>
            <a:r>
              <a:rPr lang="it-IT" dirty="0" err="1" smtClean="0"/>
              <a:t>models</a:t>
            </a:r>
            <a:r>
              <a:rPr lang="it-IT" dirty="0" smtClean="0"/>
              <a:t> </a:t>
            </a:r>
            <a:r>
              <a:rPr lang="it-IT" dirty="0" err="1" smtClean="0"/>
              <a:t>may</a:t>
            </a:r>
            <a:r>
              <a:rPr lang="it-IT" dirty="0" smtClean="0"/>
              <a:t> </a:t>
            </a:r>
            <a:r>
              <a:rPr lang="it-IT" dirty="0" err="1" smtClean="0"/>
              <a:t>improve</a:t>
            </a:r>
            <a:r>
              <a:rPr lang="it-IT" dirty="0" smtClean="0"/>
              <a:t> </a:t>
            </a:r>
            <a:r>
              <a:rPr lang="it-IT" dirty="0" err="1" smtClean="0"/>
              <a:t>this</a:t>
            </a:r>
            <a:r>
              <a:rPr lang="it-IT" dirty="0"/>
              <a:t> </a:t>
            </a:r>
            <a:r>
              <a:rPr lang="it-IT" dirty="0" smtClean="0"/>
              <a:t>statement.</a:t>
            </a:r>
          </a:p>
        </p:txBody>
      </p:sp>
    </p:spTree>
    <p:extLst>
      <p:ext uri="{BB962C8B-B14F-4D97-AF65-F5344CB8AC3E}">
        <p14:creationId xmlns:p14="http://schemas.microsoft.com/office/powerpoint/2010/main" val="230773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a:t>
            </a:r>
            <a:r>
              <a:rPr lang="it-IT" dirty="0" err="1" smtClean="0"/>
              <a:t>paper</a:t>
            </a:r>
            <a:r>
              <a:rPr lang="it-IT" dirty="0" smtClean="0"/>
              <a:t> </a:t>
            </a:r>
            <a:r>
              <a:rPr lang="it-IT" dirty="0" err="1" smtClean="0"/>
              <a:t>is</a:t>
            </a:r>
            <a:r>
              <a:rPr lang="it-IT" dirty="0" smtClean="0"/>
              <a:t> </a:t>
            </a:r>
            <a:r>
              <a:rPr lang="it-IT" dirty="0" err="1" smtClean="0"/>
              <a:t>fun</a:t>
            </a:r>
            <a:r>
              <a:rPr lang="it-IT" dirty="0" smtClean="0"/>
              <a:t>, </a:t>
            </a:r>
            <a:r>
              <a:rPr lang="it-IT" dirty="0" err="1" smtClean="0"/>
              <a:t>interesting</a:t>
            </a:r>
            <a:r>
              <a:rPr lang="it-IT" dirty="0" smtClean="0"/>
              <a:t>, </a:t>
            </a:r>
            <a:r>
              <a:rPr lang="it-IT" dirty="0" err="1" smtClean="0"/>
              <a:t>intriguing</a:t>
            </a:r>
            <a:r>
              <a:rPr lang="it-IT" dirty="0" smtClean="0"/>
              <a:t>…</a:t>
            </a:r>
            <a:endParaRPr lang="it-IT"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6824" y="1497277"/>
            <a:ext cx="9515475" cy="4933950"/>
          </a:xfrm>
        </p:spPr>
      </p:pic>
    </p:spTree>
    <p:extLst>
      <p:ext uri="{BB962C8B-B14F-4D97-AF65-F5344CB8AC3E}">
        <p14:creationId xmlns:p14="http://schemas.microsoft.com/office/powerpoint/2010/main" val="103071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00175" y="5532437"/>
            <a:ext cx="10515600" cy="1325563"/>
          </a:xfrm>
        </p:spPr>
        <p:txBody>
          <a:bodyPr/>
          <a:lstStyle/>
          <a:p>
            <a:r>
              <a:rPr lang="it-IT" dirty="0" smtClean="0"/>
              <a:t>Prof. Ruffini </a:t>
            </a:r>
            <a:r>
              <a:rPr lang="it-IT" dirty="0" err="1" smtClean="0"/>
              <a:t>at</a:t>
            </a:r>
            <a:r>
              <a:rPr lang="it-IT" dirty="0" smtClean="0"/>
              <a:t> work on </a:t>
            </a:r>
            <a:r>
              <a:rPr lang="it-IT" dirty="0" err="1" smtClean="0"/>
              <a:t>this</a:t>
            </a:r>
            <a:r>
              <a:rPr lang="it-IT" dirty="0" smtClean="0"/>
              <a:t> </a:t>
            </a:r>
            <a:r>
              <a:rPr lang="it-IT" dirty="0" err="1" smtClean="0"/>
              <a:t>paper</a:t>
            </a:r>
            <a:r>
              <a:rPr lang="it-IT" dirty="0" smtClean="0"/>
              <a:t>, </a:t>
            </a:r>
            <a:r>
              <a:rPr lang="it-IT" dirty="0" err="1" smtClean="0"/>
              <a:t>June</a:t>
            </a:r>
            <a:r>
              <a:rPr lang="it-IT" dirty="0" smtClean="0"/>
              <a:t> 15 ‘24</a:t>
            </a:r>
            <a:endParaRPr lang="it-IT"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51994" y="1263650"/>
            <a:ext cx="7735712" cy="4351338"/>
          </a:xfrm>
        </p:spPr>
      </p:pic>
    </p:spTree>
    <p:extLst>
      <p:ext uri="{BB962C8B-B14F-4D97-AF65-F5344CB8AC3E}">
        <p14:creationId xmlns:p14="http://schemas.microsoft.com/office/powerpoint/2010/main" val="2022944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Historical</a:t>
            </a:r>
            <a:r>
              <a:rPr lang="it-IT" dirty="0" smtClean="0"/>
              <a:t> background</a:t>
            </a:r>
            <a:endParaRPr lang="it-IT"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6623049" y="1511300"/>
            <a:ext cx="6908799" cy="3886199"/>
          </a:xfr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639" y="1981200"/>
            <a:ext cx="8532988" cy="4799806"/>
          </a:xfrm>
          <a:prstGeom prst="rect">
            <a:avLst/>
          </a:prstGeom>
        </p:spPr>
      </p:pic>
    </p:spTree>
    <p:extLst>
      <p:ext uri="{BB962C8B-B14F-4D97-AF65-F5344CB8AC3E}">
        <p14:creationId xmlns:p14="http://schemas.microsoft.com/office/powerpoint/2010/main" val="15443784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Europe (</a:t>
            </a:r>
            <a:r>
              <a:rPr lang="it-IT" dirty="0" err="1" smtClean="0"/>
              <a:t>chronicles</a:t>
            </a:r>
            <a:r>
              <a:rPr lang="it-IT" dirty="0" smtClean="0"/>
              <a:t>) vs China (</a:t>
            </a:r>
            <a:r>
              <a:rPr lang="it-IT" dirty="0" err="1" smtClean="0"/>
              <a:t>professional</a:t>
            </a:r>
            <a:r>
              <a:rPr lang="it-IT" dirty="0" smtClean="0"/>
              <a:t>)</a:t>
            </a:r>
            <a:endParaRPr lang="it-IT" dirty="0"/>
          </a:p>
        </p:txBody>
      </p:sp>
      <p:sp>
        <p:nvSpPr>
          <p:cNvPr id="3" name="Segnaposto contenuto 2"/>
          <p:cNvSpPr>
            <a:spLocks noGrp="1"/>
          </p:cNvSpPr>
          <p:nvPr>
            <p:ph idx="1"/>
          </p:nvPr>
        </p:nvSpPr>
        <p:spPr/>
        <p:txBody>
          <a:bodyPr>
            <a:normAutofit/>
          </a:bodyPr>
          <a:lstStyle/>
          <a:p>
            <a:r>
              <a:rPr lang="it-IT" dirty="0" smtClean="0"/>
              <a:t>Total solar </a:t>
            </a:r>
            <a:r>
              <a:rPr lang="it-IT" dirty="0" err="1" smtClean="0"/>
              <a:t>eclipses</a:t>
            </a:r>
            <a:r>
              <a:rPr lang="it-IT" dirty="0" smtClean="0"/>
              <a:t>: accurate in date and </a:t>
            </a:r>
            <a:r>
              <a:rPr lang="it-IT" dirty="0" err="1" smtClean="0"/>
              <a:t>occurrence</a:t>
            </a:r>
            <a:endParaRPr lang="it-IT" dirty="0" smtClean="0"/>
          </a:p>
          <a:p>
            <a:r>
              <a:rPr lang="it-IT" dirty="0"/>
              <a:t>e</a:t>
            </a:r>
            <a:r>
              <a:rPr lang="it-IT" dirty="0" smtClean="0"/>
              <a:t>.g. Annales </a:t>
            </a:r>
            <a:r>
              <a:rPr lang="it-IT" dirty="0" err="1"/>
              <a:t>Admuntenses</a:t>
            </a:r>
            <a:r>
              <a:rPr lang="it-IT" dirty="0"/>
              <a:t> </a:t>
            </a:r>
            <a:r>
              <a:rPr lang="it-IT" dirty="0" err="1"/>
              <a:t>Admont</a:t>
            </a:r>
            <a:r>
              <a:rPr lang="it-IT" dirty="0"/>
              <a:t> </a:t>
            </a:r>
            <a:r>
              <a:rPr lang="it-IT" dirty="0" err="1" smtClean="0"/>
              <a:t>Annals</a:t>
            </a:r>
            <a:r>
              <a:rPr lang="it-IT" dirty="0" smtClean="0"/>
              <a:t> (Austria, 2 </a:t>
            </a:r>
            <a:r>
              <a:rPr lang="it-IT" dirty="0" err="1" smtClean="0"/>
              <a:t>aug</a:t>
            </a:r>
            <a:r>
              <a:rPr lang="it-IT" dirty="0" smtClean="0"/>
              <a:t> 1133, 4.7 minutes of </a:t>
            </a:r>
            <a:r>
              <a:rPr lang="it-IT" dirty="0" err="1" smtClean="0"/>
              <a:t>totality</a:t>
            </a:r>
            <a:r>
              <a:rPr lang="it-IT" dirty="0" smtClean="0"/>
              <a:t>)</a:t>
            </a:r>
            <a:endParaRPr lang="it-IT" dirty="0"/>
          </a:p>
          <a:p>
            <a:r>
              <a:rPr lang="it-IT" dirty="0"/>
              <a:t>Hoc anno 4.Non.Augustii circa </a:t>
            </a:r>
            <a:r>
              <a:rPr lang="it-IT" dirty="0" err="1" smtClean="0"/>
              <a:t>meridiem</a:t>
            </a:r>
            <a:r>
              <a:rPr lang="it-IT" dirty="0" smtClean="0"/>
              <a:t> </a:t>
            </a:r>
            <a:r>
              <a:rPr lang="fr-FR" dirty="0" err="1" smtClean="0"/>
              <a:t>facta</a:t>
            </a:r>
            <a:r>
              <a:rPr lang="fr-FR" dirty="0" smtClean="0"/>
              <a:t> </a:t>
            </a:r>
            <a:r>
              <a:rPr lang="fr-FR" dirty="0"/>
              <a:t>est </a:t>
            </a:r>
            <a:r>
              <a:rPr lang="fr-FR" dirty="0" err="1"/>
              <a:t>eclypsis</a:t>
            </a:r>
            <a:r>
              <a:rPr lang="fr-FR" dirty="0"/>
              <a:t> id est </a:t>
            </a:r>
            <a:r>
              <a:rPr lang="fr-FR" dirty="0" err="1" smtClean="0"/>
              <a:t>defectus</a:t>
            </a:r>
            <a:r>
              <a:rPr lang="fr-FR" dirty="0" smtClean="0"/>
              <a:t> </a:t>
            </a:r>
            <a:r>
              <a:rPr lang="it-IT" dirty="0" err="1" smtClean="0"/>
              <a:t>solis</a:t>
            </a:r>
            <a:r>
              <a:rPr lang="it-IT" dirty="0" smtClean="0"/>
              <a:t> </a:t>
            </a:r>
            <a:r>
              <a:rPr lang="it-IT" dirty="0" err="1"/>
              <a:t>tantus</a:t>
            </a:r>
            <a:r>
              <a:rPr lang="it-IT" dirty="0"/>
              <a:t>, ut </a:t>
            </a:r>
            <a:r>
              <a:rPr lang="it-IT" dirty="0" err="1"/>
              <a:t>apparentibus</a:t>
            </a:r>
            <a:r>
              <a:rPr lang="it-IT" dirty="0"/>
              <a:t> </a:t>
            </a:r>
            <a:r>
              <a:rPr lang="it-IT" dirty="0" err="1" smtClean="0"/>
              <a:t>stellis</a:t>
            </a:r>
            <a:r>
              <a:rPr lang="it-IT" dirty="0" smtClean="0"/>
              <a:t> </a:t>
            </a:r>
            <a:r>
              <a:rPr lang="it-IT" dirty="0" err="1" smtClean="0"/>
              <a:t>tenebrae</a:t>
            </a:r>
            <a:r>
              <a:rPr lang="it-IT" dirty="0" smtClean="0"/>
              <a:t> </a:t>
            </a:r>
            <a:r>
              <a:rPr lang="it-IT" dirty="0" err="1"/>
              <a:t>factae</a:t>
            </a:r>
            <a:r>
              <a:rPr lang="it-IT" dirty="0"/>
              <a:t> </a:t>
            </a:r>
            <a:r>
              <a:rPr lang="it-IT" dirty="0" err="1"/>
              <a:t>sunt</a:t>
            </a:r>
            <a:r>
              <a:rPr lang="it-IT" dirty="0"/>
              <a:t> per </a:t>
            </a:r>
            <a:r>
              <a:rPr lang="it-IT" dirty="0" err="1"/>
              <a:t>universam</a:t>
            </a:r>
            <a:r>
              <a:rPr lang="it-IT" dirty="0"/>
              <a:t> </a:t>
            </a:r>
            <a:r>
              <a:rPr lang="it-IT" dirty="0" err="1" smtClean="0"/>
              <a:t>terram</a:t>
            </a:r>
            <a:r>
              <a:rPr lang="it-IT" dirty="0" smtClean="0"/>
              <a:t> una </a:t>
            </a:r>
            <a:r>
              <a:rPr lang="it-IT" dirty="0"/>
              <a:t>hora.</a:t>
            </a:r>
          </a:p>
          <a:p>
            <a:r>
              <a:rPr lang="en-US" dirty="0"/>
              <a:t>In this year [1133] on August 2 </a:t>
            </a:r>
            <a:r>
              <a:rPr lang="en-US" dirty="0" smtClean="0"/>
              <a:t>about midday </a:t>
            </a:r>
            <a:r>
              <a:rPr lang="en-US" dirty="0"/>
              <a:t>there was an eclipse, that </a:t>
            </a:r>
            <a:r>
              <a:rPr lang="en-US" dirty="0" smtClean="0"/>
              <a:t>is, a </a:t>
            </a:r>
            <a:r>
              <a:rPr lang="en-US" dirty="0"/>
              <a:t>defect of the Sun so great that </a:t>
            </a:r>
            <a:r>
              <a:rPr lang="en-US" dirty="0" smtClean="0"/>
              <a:t>stars appeared </a:t>
            </a:r>
            <a:r>
              <a:rPr lang="en-US" dirty="0"/>
              <a:t>in the darkness </a:t>
            </a:r>
            <a:r>
              <a:rPr lang="en-US" dirty="0" smtClean="0"/>
              <a:t>throughout the </a:t>
            </a:r>
            <a:r>
              <a:rPr lang="en-US" dirty="0"/>
              <a:t>whole Earth for one hour</a:t>
            </a:r>
            <a:r>
              <a:rPr lang="en-US" dirty="0" smtClean="0"/>
              <a:t>.</a:t>
            </a:r>
            <a:r>
              <a:rPr lang="it-IT" dirty="0"/>
              <a:t> </a:t>
            </a:r>
            <a:r>
              <a:rPr lang="en-US" dirty="0" smtClean="0"/>
              <a:t>MGH SS,IX </a:t>
            </a:r>
            <a:endParaRPr lang="it-IT" dirty="0" smtClean="0"/>
          </a:p>
          <a:p>
            <a:endParaRPr lang="it-IT" dirty="0"/>
          </a:p>
        </p:txBody>
      </p:sp>
    </p:spTree>
    <p:extLst>
      <p:ext uri="{BB962C8B-B14F-4D97-AF65-F5344CB8AC3E}">
        <p14:creationId xmlns:p14="http://schemas.microsoft.com/office/powerpoint/2010/main" val="54980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3400" y="365125"/>
            <a:ext cx="11487150" cy="1325563"/>
          </a:xfrm>
        </p:spPr>
        <p:txBody>
          <a:bodyPr>
            <a:normAutofit fontScale="90000"/>
          </a:bodyPr>
          <a:lstStyle/>
          <a:p>
            <a:r>
              <a:rPr lang="it-IT" dirty="0" smtClean="0"/>
              <a:t>The strange case of 1054: </a:t>
            </a:r>
            <a:br>
              <a:rPr lang="it-IT" dirty="0" smtClean="0"/>
            </a:br>
            <a:r>
              <a:rPr lang="it-IT" dirty="0" err="1" smtClean="0"/>
              <a:t>numismatic</a:t>
            </a:r>
            <a:r>
              <a:rPr lang="it-IT" dirty="0" smtClean="0"/>
              <a:t> </a:t>
            </a:r>
            <a:r>
              <a:rPr lang="it-IT" dirty="0" err="1" smtClean="0"/>
              <a:t>evidences</a:t>
            </a:r>
            <a:r>
              <a:rPr lang="it-IT" dirty="0" smtClean="0"/>
              <a:t>? </a:t>
            </a:r>
            <a:r>
              <a:rPr lang="it-IT" dirty="0" err="1" smtClean="0"/>
              <a:t>Constantinus</a:t>
            </a:r>
            <a:r>
              <a:rPr lang="it-IT" dirty="0" smtClean="0"/>
              <a:t> IX 1042- </a:t>
            </a:r>
            <a:r>
              <a:rPr lang="it-IT" dirty="0" err="1" smtClean="0"/>
              <a:t>Jan</a:t>
            </a:r>
            <a:r>
              <a:rPr lang="it-IT" dirty="0" smtClean="0"/>
              <a:t> 1055</a:t>
            </a:r>
            <a:endParaRPr lang="it-IT" dirty="0"/>
          </a:p>
        </p:txBody>
      </p:sp>
      <p:pic>
        <p:nvPicPr>
          <p:cNvPr id="1028" name="Picture 4" descr="monomaco con due stel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9335" y="1942179"/>
            <a:ext cx="9434865" cy="448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94631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Alexius</a:t>
            </a:r>
            <a:r>
              <a:rPr lang="it-IT" dirty="0" smtClean="0"/>
              <a:t> </a:t>
            </a:r>
            <a:r>
              <a:rPr lang="it-IT" dirty="0" err="1" smtClean="0"/>
              <a:t>Comnenus</a:t>
            </a:r>
            <a:r>
              <a:rPr lang="it-IT" dirty="0" smtClean="0"/>
              <a:t> I (1088-1118)</a:t>
            </a:r>
            <a:endParaRPr lang="it-IT" dirty="0"/>
          </a:p>
        </p:txBody>
      </p:sp>
      <p:pic>
        <p:nvPicPr>
          <p:cNvPr id="2051" name="Picture 3" descr="Alessio Comneno st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8217" y="1592145"/>
            <a:ext cx="9495566" cy="443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390524" y="6219825"/>
            <a:ext cx="9363076" cy="461665"/>
          </a:xfrm>
          <a:prstGeom prst="rect">
            <a:avLst/>
          </a:prstGeom>
          <a:noFill/>
        </p:spPr>
        <p:txBody>
          <a:bodyPr wrap="square" rtlCol="0">
            <a:spAutoFit/>
          </a:bodyPr>
          <a:lstStyle/>
          <a:p>
            <a:r>
              <a:rPr lang="it-IT" sz="2400" dirty="0" err="1" smtClean="0"/>
              <a:t>Studies</a:t>
            </a:r>
            <a:r>
              <a:rPr lang="it-IT" sz="2400" dirty="0" smtClean="0"/>
              <a:t> by Bradley E. </a:t>
            </a:r>
            <a:r>
              <a:rPr lang="it-IT" sz="2400" dirty="0" err="1" smtClean="0"/>
              <a:t>Schaefer</a:t>
            </a:r>
            <a:r>
              <a:rPr lang="it-IT" sz="2400" dirty="0"/>
              <a:t> </a:t>
            </a:r>
            <a:r>
              <a:rPr lang="it-IT" sz="2400" dirty="0" smtClean="0"/>
              <a:t>(1996) and by Valerio Cerrone (2024)</a:t>
            </a:r>
            <a:endParaRPr lang="it-IT" sz="2400" dirty="0"/>
          </a:p>
        </p:txBody>
      </p:sp>
    </p:spTree>
    <p:extLst>
      <p:ext uri="{BB962C8B-B14F-4D97-AF65-F5344CB8AC3E}">
        <p14:creationId xmlns:p14="http://schemas.microsoft.com/office/powerpoint/2010/main" val="28973023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b="1" dirty="0"/>
              <a:t>11 </a:t>
            </a:r>
            <a:r>
              <a:rPr lang="en-US" b="1" dirty="0" err="1"/>
              <a:t>april</a:t>
            </a:r>
            <a:r>
              <a:rPr lang="en-US" b="1" dirty="0"/>
              <a:t> 1054, from </a:t>
            </a:r>
            <a:r>
              <a:rPr lang="en-US" b="1" dirty="0" err="1"/>
              <a:t>Historia</a:t>
            </a:r>
            <a:r>
              <a:rPr lang="en-US" b="1" dirty="0"/>
              <a:t> S. Petri Ecclesiae (</a:t>
            </a:r>
            <a:r>
              <a:rPr lang="en-US" b="1" dirty="0" err="1"/>
              <a:t>Oudembourgh</a:t>
            </a:r>
            <a:r>
              <a:rPr lang="en-US" b="1" dirty="0"/>
              <a:t>, Belgium)</a:t>
            </a:r>
            <a:r>
              <a:rPr lang="it-IT" dirty="0"/>
              <a:t/>
            </a:r>
            <a:br>
              <a:rPr lang="it-IT" dirty="0"/>
            </a:br>
            <a:endParaRPr lang="it-IT" dirty="0"/>
          </a:p>
        </p:txBody>
      </p:sp>
      <p:sp>
        <p:nvSpPr>
          <p:cNvPr id="3" name="Segnaposto contenuto 2"/>
          <p:cNvSpPr>
            <a:spLocks noGrp="1"/>
          </p:cNvSpPr>
          <p:nvPr>
            <p:ph idx="1"/>
          </p:nvPr>
        </p:nvSpPr>
        <p:spPr>
          <a:xfrm>
            <a:off x="838200" y="1825625"/>
            <a:ext cx="7820025" cy="4351338"/>
          </a:xfrm>
        </p:spPr>
        <p:txBody>
          <a:bodyPr/>
          <a:lstStyle/>
          <a:p>
            <a:r>
              <a:rPr lang="en-US" i="1" dirty="0"/>
              <a:t>“…on the 18</a:t>
            </a:r>
            <a:r>
              <a:rPr lang="en-US" i="1" baseline="30000" dirty="0"/>
              <a:t>th</a:t>
            </a:r>
            <a:r>
              <a:rPr lang="en-US" i="1" dirty="0"/>
              <a:t> day before the first of May, a Monday, around midday […] all over the World there appeared to men a circle in the sky of extraordinary brightness which lasted about half an hour</a:t>
            </a:r>
            <a:r>
              <a:rPr lang="en-US" i="1" dirty="0" smtClean="0"/>
              <a:t>.</a:t>
            </a:r>
          </a:p>
          <a:p>
            <a:endParaRPr lang="en-US" i="1" dirty="0"/>
          </a:p>
          <a:p>
            <a:r>
              <a:rPr lang="en-US" i="1" dirty="0" smtClean="0"/>
              <a:t>Supernatural Explanation:</a:t>
            </a:r>
          </a:p>
          <a:p>
            <a:pPr marL="0" indent="0">
              <a:buNone/>
            </a:pPr>
            <a:r>
              <a:rPr lang="en-US" i="1" dirty="0"/>
              <a:t>Perhaps the Lord wished to say that he </a:t>
            </a:r>
            <a:r>
              <a:rPr lang="en-US" dirty="0"/>
              <a:t>[the Pope] </a:t>
            </a:r>
            <a:r>
              <a:rPr lang="en-US" i="1" dirty="0"/>
              <a:t>was worthy to received a crown in Heaven between those who love Him.”</a:t>
            </a:r>
            <a:r>
              <a:rPr lang="en-US" i="1" dirty="0" smtClean="0"/>
              <a:t> </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4450" y="1439863"/>
            <a:ext cx="2838450" cy="4737100"/>
          </a:xfrm>
          <a:prstGeom prst="rect">
            <a:avLst/>
          </a:prstGeom>
        </p:spPr>
      </p:pic>
      <p:sp>
        <p:nvSpPr>
          <p:cNvPr id="5" name="CasellaDiTesto 4"/>
          <p:cNvSpPr txBox="1"/>
          <p:nvPr/>
        </p:nvSpPr>
        <p:spPr>
          <a:xfrm>
            <a:off x="8743950" y="6334125"/>
            <a:ext cx="3143250" cy="369332"/>
          </a:xfrm>
          <a:prstGeom prst="rect">
            <a:avLst/>
          </a:prstGeom>
          <a:noFill/>
        </p:spPr>
        <p:txBody>
          <a:bodyPr wrap="square" rtlCol="0">
            <a:spAutoFit/>
          </a:bodyPr>
          <a:lstStyle/>
          <a:p>
            <a:r>
              <a:rPr lang="it-IT" dirty="0" smtClean="0"/>
              <a:t>V. F. Polcaro (photo) in 2005</a:t>
            </a:r>
            <a:endParaRPr lang="it-IT" dirty="0"/>
          </a:p>
        </p:txBody>
      </p:sp>
    </p:spTree>
    <p:extLst>
      <p:ext uri="{BB962C8B-B14F-4D97-AF65-F5344CB8AC3E}">
        <p14:creationId xmlns:p14="http://schemas.microsoft.com/office/powerpoint/2010/main" val="656845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Leo IX                                    </a:t>
            </a:r>
            <a:r>
              <a:rPr lang="en-US" b="1" dirty="0" smtClean="0"/>
              <a:t>De </a:t>
            </a:r>
            <a:r>
              <a:rPr lang="en-US" b="1" dirty="0" err="1"/>
              <a:t>Obitu</a:t>
            </a:r>
            <a:r>
              <a:rPr lang="en-US" b="1" dirty="0"/>
              <a:t> </a:t>
            </a:r>
            <a:r>
              <a:rPr lang="en-US" b="1" dirty="0" err="1"/>
              <a:t>Leonis</a:t>
            </a:r>
            <a:r>
              <a:rPr lang="it-IT" dirty="0" smtClean="0"/>
              <a:t/>
            </a:r>
            <a:br>
              <a:rPr lang="it-IT" dirty="0" smtClean="0"/>
            </a:br>
            <a:r>
              <a:rPr lang="it-IT" dirty="0" smtClean="0"/>
              <a:t>+ 19 </a:t>
            </a:r>
            <a:r>
              <a:rPr lang="it-IT" dirty="0" err="1" smtClean="0"/>
              <a:t>april</a:t>
            </a:r>
            <a:r>
              <a:rPr lang="it-IT" dirty="0" smtClean="0"/>
              <a:t> 1054</a:t>
            </a:r>
            <a:endParaRPr lang="it-IT"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5721" y="1690688"/>
            <a:ext cx="6821779" cy="3828256"/>
          </a:xfrm>
        </p:spPr>
      </p:pic>
      <p:sp>
        <p:nvSpPr>
          <p:cNvPr id="5" name="CasellaDiTesto 4"/>
          <p:cNvSpPr txBox="1"/>
          <p:nvPr/>
        </p:nvSpPr>
        <p:spPr>
          <a:xfrm>
            <a:off x="1143000" y="5518944"/>
            <a:ext cx="8353425" cy="830997"/>
          </a:xfrm>
          <a:prstGeom prst="rect">
            <a:avLst/>
          </a:prstGeom>
          <a:noFill/>
        </p:spPr>
        <p:txBody>
          <a:bodyPr wrap="square" rtlCol="0">
            <a:spAutoFit/>
          </a:bodyPr>
          <a:lstStyle/>
          <a:p>
            <a:r>
              <a:rPr lang="en-US" sz="2400" dirty="0" smtClean="0"/>
              <a:t>“as along a path strewn with shining garments and lit by innumerable brilliant lamps”  (</a:t>
            </a:r>
            <a:r>
              <a:rPr lang="en-US" sz="2400" dirty="0" err="1" smtClean="0"/>
              <a:t>Libuinuis</a:t>
            </a:r>
            <a:r>
              <a:rPr lang="en-US" sz="2400" dirty="0" smtClean="0"/>
              <a:t>, De </a:t>
            </a:r>
            <a:r>
              <a:rPr lang="en-US" sz="2400" dirty="0" err="1" smtClean="0"/>
              <a:t>Obitu</a:t>
            </a:r>
            <a:r>
              <a:rPr lang="en-US" sz="2400" dirty="0" smtClean="0"/>
              <a:t> </a:t>
            </a:r>
            <a:r>
              <a:rPr lang="en-US" sz="2400" dirty="0" err="1" smtClean="0"/>
              <a:t>Leonis</a:t>
            </a:r>
            <a:r>
              <a:rPr lang="en-US" sz="2400" dirty="0" smtClean="0"/>
              <a:t>, </a:t>
            </a:r>
            <a:r>
              <a:rPr lang="en-US" sz="2400" dirty="0" err="1" smtClean="0"/>
              <a:t>Romae</a:t>
            </a:r>
            <a:r>
              <a:rPr lang="en-US" sz="2400" dirty="0" smtClean="0"/>
              <a:t>)</a:t>
            </a:r>
            <a:endParaRPr lang="it-IT" sz="2400" dirty="0"/>
          </a:p>
        </p:txBody>
      </p:sp>
    </p:spTree>
    <p:extLst>
      <p:ext uri="{BB962C8B-B14F-4D97-AF65-F5344CB8AC3E}">
        <p14:creationId xmlns:p14="http://schemas.microsoft.com/office/powerpoint/2010/main" val="320325209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670</Words>
  <Application>Microsoft Office PowerPoint</Application>
  <PresentationFormat>Widescreen</PresentationFormat>
  <Paragraphs>50</Paragraphs>
  <Slides>18</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18</vt:i4>
      </vt:variant>
    </vt:vector>
  </HeadingPairs>
  <TitlesOfParts>
    <vt:vector size="22" baseType="lpstr">
      <vt:lpstr>Arial</vt:lpstr>
      <vt:lpstr>Calibri</vt:lpstr>
      <vt:lpstr>Calibri Light</vt:lpstr>
      <vt:lpstr>Tema di Office</vt:lpstr>
      <vt:lpstr>SN 1054 was a GRB?</vt:lpstr>
      <vt:lpstr>The paper is fun, interesting, intriguing…</vt:lpstr>
      <vt:lpstr>Prof. Ruffini at work on this paper, June 15 ‘24</vt:lpstr>
      <vt:lpstr>Historical background</vt:lpstr>
      <vt:lpstr>Europe (chronicles) vs China (professional)</vt:lpstr>
      <vt:lpstr>The strange case of 1054:  numismatic evidences? Constantinus IX 1042- Jan 1055</vt:lpstr>
      <vt:lpstr>Alexius Comnenus I (1088-1118)</vt:lpstr>
      <vt:lpstr>11 april 1054, from Historia S. Petri Ecclesiae (Oudembourgh, Belgium) </vt:lpstr>
      <vt:lpstr>Leo IX                                    De Obitu Leonis + 19 april 1054</vt:lpstr>
      <vt:lpstr>Chronology (Collins et al. 1999) compared</vt:lpstr>
      <vt:lpstr>Boreal Aurora (Pescara, 11 may 2024 naked eye) white moving pillars at North</vt:lpstr>
      <vt:lpstr>Chinese chronicles</vt:lpstr>
      <vt:lpstr>Beta and Zeta Tauri stellar field</vt:lpstr>
      <vt:lpstr>«3 July» Chronology</vt:lpstr>
      <vt:lpstr>Gamma-Ray Burst:  in twilight for American Indians, z~76°</vt:lpstr>
      <vt:lpstr>GRB in Constantinoples z~48° Ibn Batlān </vt:lpstr>
      <vt:lpstr>Radiation’s penetration in the atmosphere</vt:lpstr>
      <vt:lpstr>Conclusions &amp; Perspectives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 1054 was a GRB?</dc:title>
  <dc:creator>SF1</dc:creator>
  <cp:lastModifiedBy>SF1</cp:lastModifiedBy>
  <cp:revision>10</cp:revision>
  <dcterms:created xsi:type="dcterms:W3CDTF">2024-07-06T13:50:18Z</dcterms:created>
  <dcterms:modified xsi:type="dcterms:W3CDTF">2024-07-06T16:20:50Z</dcterms:modified>
</cp:coreProperties>
</file>