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AE3B6E1-4B39-49DA-B616-BF712CFDBDF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backup-slides" id="{9835E464-DF24-420F-907E-612C90CCC3DB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/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/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07DAF6F-37D7-024D-A767-3B7D9F32EA34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60CFD3-2B6D-8F4D-8315-1BEB83C13B89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/>
            <a:t>A population of binary neutron star-mergers</a:t>
          </a:r>
        </a:p>
      </dgm:t>
    </dgm:pt>
    <dgm:pt modelId="{65C06C10-FF19-FB40-BEF4-D711D09D9A81}" type="parTrans" cxnId="{2BF645F0-493C-BA44-BD33-E31318BFDC28}">
      <dgm:prSet/>
      <dgm:spPr/>
      <dgm:t>
        <a:bodyPr/>
        <a:lstStyle/>
        <a:p>
          <a:endParaRPr lang="en-GB"/>
        </a:p>
      </dgm:t>
    </dgm:pt>
    <dgm:pt modelId="{2D1261D9-7D89-D547-A73D-D0CE836FE0A4}" type="sibTrans" cxnId="{2BF645F0-493C-BA44-BD33-E31318BFDC28}">
      <dgm:prSet/>
      <dgm:spPr/>
      <dgm:t>
        <a:bodyPr/>
        <a:lstStyle/>
        <a:p>
          <a:endParaRPr lang="en-GB"/>
        </a:p>
      </dgm:t>
    </dgm:pt>
    <dgm:pt modelId="{FBC8CD54-B825-1D40-B282-7A6D5999F041}">
      <dgm:prSet phldrT="[Text]"/>
      <dgm:spPr/>
      <dgm:t>
        <a:bodyPr/>
        <a:lstStyle/>
        <a:p>
          <a:r>
            <a:rPr lang="en-GB" dirty="0"/>
            <a:t>a sample </a:t>
          </a:r>
          <a:r>
            <a:rPr lang="en-GB"/>
            <a:t>of GWs</a:t>
          </a:r>
          <a:endParaRPr lang="en-GB" dirty="0"/>
        </a:p>
      </dgm:t>
    </dgm:pt>
    <dgm:pt modelId="{36BD827C-0D1E-8848-B946-98254AE15580}" type="parTrans" cxnId="{041E10E8-AE94-0244-A7E4-0DB9838587EB}">
      <dgm:prSet/>
      <dgm:spPr/>
      <dgm:t>
        <a:bodyPr/>
        <a:lstStyle/>
        <a:p>
          <a:endParaRPr lang="en-GB"/>
        </a:p>
      </dgm:t>
    </dgm:pt>
    <dgm:pt modelId="{92F8F1C1-C9C6-0848-8AB9-CCE6BD03C283}" type="sibTrans" cxnId="{041E10E8-AE94-0244-A7E4-0DB9838587EB}">
      <dgm:prSet/>
      <dgm:spPr/>
      <dgm:t>
        <a:bodyPr/>
        <a:lstStyle/>
        <a:p>
          <a:endParaRPr lang="en-GB"/>
        </a:p>
      </dgm:t>
    </dgm:pt>
    <dgm:pt modelId="{59504DB9-D6DB-354D-B1B7-2038F93A5ECF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a sample of  </a:t>
          </a:r>
          <a:r>
            <a:rPr lang="en-GB" dirty="0" err="1"/>
            <a:t>sGRBs</a:t>
          </a:r>
          <a:endParaRPr lang="en-GB" dirty="0"/>
        </a:p>
      </dgm:t>
    </dgm:pt>
    <dgm:pt modelId="{BDD51A58-ECA7-3B49-BA26-BC0DD67AFB2C}" type="parTrans" cxnId="{0C5F4890-20EC-A141-9218-FBE217F1DAE2}">
      <dgm:prSet/>
      <dgm:spPr/>
      <dgm:t>
        <a:bodyPr/>
        <a:lstStyle/>
        <a:p>
          <a:endParaRPr lang="en-GB"/>
        </a:p>
      </dgm:t>
    </dgm:pt>
    <dgm:pt modelId="{7DE07072-DF85-804C-8C3F-ED35B859D412}" type="sibTrans" cxnId="{0C5F4890-20EC-A141-9218-FBE217F1DAE2}">
      <dgm:prSet/>
      <dgm:spPr/>
      <dgm:t>
        <a:bodyPr/>
        <a:lstStyle/>
        <a:p>
          <a:endParaRPr lang="en-GB"/>
        </a:p>
      </dgm:t>
    </dgm:pt>
    <dgm:pt modelId="{BF21C0D0-7124-1740-8335-EC88CFD99212}" type="pres">
      <dgm:prSet presAssocID="{407DAF6F-37D7-024D-A767-3B7D9F32EA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B77353-517B-9C40-B688-6A0B69032EB2}" type="pres">
      <dgm:prSet presAssocID="{2E60CFD3-2B6D-8F4D-8315-1BEB83C13B89}" presName="hierRoot1" presStyleCnt="0">
        <dgm:presLayoutVars>
          <dgm:hierBranch val="init"/>
        </dgm:presLayoutVars>
      </dgm:prSet>
      <dgm:spPr/>
    </dgm:pt>
    <dgm:pt modelId="{84F72F8F-D926-5C48-AC2A-EC171B7DED71}" type="pres">
      <dgm:prSet presAssocID="{2E60CFD3-2B6D-8F4D-8315-1BEB83C13B89}" presName="rootComposite1" presStyleCnt="0"/>
      <dgm:spPr/>
    </dgm:pt>
    <dgm:pt modelId="{68A273CB-E242-F248-9BE7-1A6EF4850576}" type="pres">
      <dgm:prSet presAssocID="{2E60CFD3-2B6D-8F4D-8315-1BEB83C13B89}" presName="rootText1" presStyleLbl="node0" presStyleIdx="0" presStyleCnt="1">
        <dgm:presLayoutVars>
          <dgm:chPref val="3"/>
        </dgm:presLayoutVars>
      </dgm:prSet>
      <dgm:spPr/>
    </dgm:pt>
    <dgm:pt modelId="{9E525C3B-5312-A947-935C-E0D413AEF4A8}" type="pres">
      <dgm:prSet presAssocID="{2E60CFD3-2B6D-8F4D-8315-1BEB83C13B89}" presName="rootConnector1" presStyleLbl="node1" presStyleIdx="0" presStyleCnt="0"/>
      <dgm:spPr/>
    </dgm:pt>
    <dgm:pt modelId="{D56F7B4F-7696-0046-A3CC-B9E560588298}" type="pres">
      <dgm:prSet presAssocID="{2E60CFD3-2B6D-8F4D-8315-1BEB83C13B89}" presName="hierChild2" presStyleCnt="0"/>
      <dgm:spPr/>
    </dgm:pt>
    <dgm:pt modelId="{4F049B8F-522F-B447-AA9C-FF35A52A261B}" type="pres">
      <dgm:prSet presAssocID="{36BD827C-0D1E-8848-B946-98254AE15580}" presName="Name37" presStyleLbl="parChTrans1D2" presStyleIdx="0" presStyleCnt="2"/>
      <dgm:spPr/>
    </dgm:pt>
    <dgm:pt modelId="{2021ECB9-2097-A349-895B-78E77ABB7BDE}" type="pres">
      <dgm:prSet presAssocID="{FBC8CD54-B825-1D40-B282-7A6D5999F041}" presName="hierRoot2" presStyleCnt="0">
        <dgm:presLayoutVars>
          <dgm:hierBranch val="init"/>
        </dgm:presLayoutVars>
      </dgm:prSet>
      <dgm:spPr/>
    </dgm:pt>
    <dgm:pt modelId="{CD704C1D-193C-1140-8C7B-5950D345ABFD}" type="pres">
      <dgm:prSet presAssocID="{FBC8CD54-B825-1D40-B282-7A6D5999F041}" presName="rootComposite" presStyleCnt="0"/>
      <dgm:spPr/>
    </dgm:pt>
    <dgm:pt modelId="{BB70CAC1-27E7-E446-B385-AA35452EE63B}" type="pres">
      <dgm:prSet presAssocID="{FBC8CD54-B825-1D40-B282-7A6D5999F041}" presName="rootText" presStyleLbl="node2" presStyleIdx="0" presStyleCnt="2">
        <dgm:presLayoutVars>
          <dgm:chPref val="3"/>
        </dgm:presLayoutVars>
      </dgm:prSet>
      <dgm:spPr/>
    </dgm:pt>
    <dgm:pt modelId="{4C2471F0-AA25-0043-BF16-2BBAA884E5EE}" type="pres">
      <dgm:prSet presAssocID="{FBC8CD54-B825-1D40-B282-7A6D5999F041}" presName="rootConnector" presStyleLbl="node2" presStyleIdx="0" presStyleCnt="2"/>
      <dgm:spPr/>
    </dgm:pt>
    <dgm:pt modelId="{CAD724EC-6D48-5D42-B5FC-FF528818E85A}" type="pres">
      <dgm:prSet presAssocID="{FBC8CD54-B825-1D40-B282-7A6D5999F041}" presName="hierChild4" presStyleCnt="0"/>
      <dgm:spPr/>
    </dgm:pt>
    <dgm:pt modelId="{730A8133-9500-0A43-8D22-69A6AD4833A0}" type="pres">
      <dgm:prSet presAssocID="{FBC8CD54-B825-1D40-B282-7A6D5999F041}" presName="hierChild5" presStyleCnt="0"/>
      <dgm:spPr/>
    </dgm:pt>
    <dgm:pt modelId="{80ABE1A7-4B5E-AE40-9C5B-675EA8E5A2E0}" type="pres">
      <dgm:prSet presAssocID="{BDD51A58-ECA7-3B49-BA26-BC0DD67AFB2C}" presName="Name37" presStyleLbl="parChTrans1D2" presStyleIdx="1" presStyleCnt="2"/>
      <dgm:spPr/>
    </dgm:pt>
    <dgm:pt modelId="{F8B5989C-AC1C-DD45-B98C-075CA79E7D39}" type="pres">
      <dgm:prSet presAssocID="{59504DB9-D6DB-354D-B1B7-2038F93A5ECF}" presName="hierRoot2" presStyleCnt="0">
        <dgm:presLayoutVars>
          <dgm:hierBranch val="init"/>
        </dgm:presLayoutVars>
      </dgm:prSet>
      <dgm:spPr/>
    </dgm:pt>
    <dgm:pt modelId="{43F769A1-5069-8C4C-9CF8-F525FD9765C4}" type="pres">
      <dgm:prSet presAssocID="{59504DB9-D6DB-354D-B1B7-2038F93A5ECF}" presName="rootComposite" presStyleCnt="0"/>
      <dgm:spPr/>
    </dgm:pt>
    <dgm:pt modelId="{33F53E61-23D5-F54F-A844-545C36C01704}" type="pres">
      <dgm:prSet presAssocID="{59504DB9-D6DB-354D-B1B7-2038F93A5ECF}" presName="rootText" presStyleLbl="node2" presStyleIdx="1" presStyleCnt="2">
        <dgm:presLayoutVars>
          <dgm:chPref val="3"/>
        </dgm:presLayoutVars>
      </dgm:prSet>
      <dgm:spPr/>
    </dgm:pt>
    <dgm:pt modelId="{0CB83EA7-1539-2343-8774-97B9AAD33315}" type="pres">
      <dgm:prSet presAssocID="{59504DB9-D6DB-354D-B1B7-2038F93A5ECF}" presName="rootConnector" presStyleLbl="node2" presStyleIdx="1" presStyleCnt="2"/>
      <dgm:spPr/>
    </dgm:pt>
    <dgm:pt modelId="{DDECA5AF-FDB4-9E4D-85A7-1306CF947B48}" type="pres">
      <dgm:prSet presAssocID="{59504DB9-D6DB-354D-B1B7-2038F93A5ECF}" presName="hierChild4" presStyleCnt="0"/>
      <dgm:spPr/>
    </dgm:pt>
    <dgm:pt modelId="{E49E94E1-306D-6A41-947A-0850D70B347E}" type="pres">
      <dgm:prSet presAssocID="{59504DB9-D6DB-354D-B1B7-2038F93A5ECF}" presName="hierChild5" presStyleCnt="0"/>
      <dgm:spPr/>
    </dgm:pt>
    <dgm:pt modelId="{FF36E9F4-17B5-5E47-BF38-F5C69E5EBC84}" type="pres">
      <dgm:prSet presAssocID="{2E60CFD3-2B6D-8F4D-8315-1BEB83C13B89}" presName="hierChild3" presStyleCnt="0"/>
      <dgm:spPr/>
    </dgm:pt>
  </dgm:ptLst>
  <dgm:cxnLst>
    <dgm:cxn modelId="{101DBD20-D9F8-B942-B84B-8FB40D15A5AF}" type="presOf" srcId="{2E60CFD3-2B6D-8F4D-8315-1BEB83C13B89}" destId="{9E525C3B-5312-A947-935C-E0D413AEF4A8}" srcOrd="1" destOrd="0" presId="urn:microsoft.com/office/officeart/2005/8/layout/orgChart1"/>
    <dgm:cxn modelId="{CA76572C-CEC1-D641-AECC-B5700BAFC16D}" type="presOf" srcId="{BDD51A58-ECA7-3B49-BA26-BC0DD67AFB2C}" destId="{80ABE1A7-4B5E-AE40-9C5B-675EA8E5A2E0}" srcOrd="0" destOrd="0" presId="urn:microsoft.com/office/officeart/2005/8/layout/orgChart1"/>
    <dgm:cxn modelId="{FE555F3A-0619-DC4D-BEB0-B17FA6793D18}" type="presOf" srcId="{59504DB9-D6DB-354D-B1B7-2038F93A5ECF}" destId="{0CB83EA7-1539-2343-8774-97B9AAD33315}" srcOrd="1" destOrd="0" presId="urn:microsoft.com/office/officeart/2005/8/layout/orgChart1"/>
    <dgm:cxn modelId="{B923394F-488A-4340-BD9B-E786B86638C1}" type="presOf" srcId="{36BD827C-0D1E-8848-B946-98254AE15580}" destId="{4F049B8F-522F-B447-AA9C-FF35A52A261B}" srcOrd="0" destOrd="0" presId="urn:microsoft.com/office/officeart/2005/8/layout/orgChart1"/>
    <dgm:cxn modelId="{0C5F4890-20EC-A141-9218-FBE217F1DAE2}" srcId="{2E60CFD3-2B6D-8F4D-8315-1BEB83C13B89}" destId="{59504DB9-D6DB-354D-B1B7-2038F93A5ECF}" srcOrd="1" destOrd="0" parTransId="{BDD51A58-ECA7-3B49-BA26-BC0DD67AFB2C}" sibTransId="{7DE07072-DF85-804C-8C3F-ED35B859D412}"/>
    <dgm:cxn modelId="{06AB47A3-9D8A-964A-98CB-220A6A42ACB6}" type="presOf" srcId="{FBC8CD54-B825-1D40-B282-7A6D5999F041}" destId="{4C2471F0-AA25-0043-BF16-2BBAA884E5EE}" srcOrd="1" destOrd="0" presId="urn:microsoft.com/office/officeart/2005/8/layout/orgChart1"/>
    <dgm:cxn modelId="{80D6BFC9-FC77-D24F-8F86-3D3004664C61}" type="presOf" srcId="{2E60CFD3-2B6D-8F4D-8315-1BEB83C13B89}" destId="{68A273CB-E242-F248-9BE7-1A6EF4850576}" srcOrd="0" destOrd="0" presId="urn:microsoft.com/office/officeart/2005/8/layout/orgChart1"/>
    <dgm:cxn modelId="{DA6888CE-3F5E-044C-9186-54B774A5EF42}" type="presOf" srcId="{407DAF6F-37D7-024D-A767-3B7D9F32EA34}" destId="{BF21C0D0-7124-1740-8335-EC88CFD99212}" srcOrd="0" destOrd="0" presId="urn:microsoft.com/office/officeart/2005/8/layout/orgChart1"/>
    <dgm:cxn modelId="{8CDE32E1-290F-F940-B084-42B19A7EB22B}" type="presOf" srcId="{59504DB9-D6DB-354D-B1B7-2038F93A5ECF}" destId="{33F53E61-23D5-F54F-A844-545C36C01704}" srcOrd="0" destOrd="0" presId="urn:microsoft.com/office/officeart/2005/8/layout/orgChart1"/>
    <dgm:cxn modelId="{041E10E8-AE94-0244-A7E4-0DB9838587EB}" srcId="{2E60CFD3-2B6D-8F4D-8315-1BEB83C13B89}" destId="{FBC8CD54-B825-1D40-B282-7A6D5999F041}" srcOrd="0" destOrd="0" parTransId="{36BD827C-0D1E-8848-B946-98254AE15580}" sibTransId="{92F8F1C1-C9C6-0848-8AB9-CCE6BD03C283}"/>
    <dgm:cxn modelId="{2BF645F0-493C-BA44-BD33-E31318BFDC28}" srcId="{407DAF6F-37D7-024D-A767-3B7D9F32EA34}" destId="{2E60CFD3-2B6D-8F4D-8315-1BEB83C13B89}" srcOrd="0" destOrd="0" parTransId="{65C06C10-FF19-FB40-BEF4-D711D09D9A81}" sibTransId="{2D1261D9-7D89-D547-A73D-D0CE836FE0A4}"/>
    <dgm:cxn modelId="{26958CFB-C6D7-1447-8700-EB6694F0ED42}" type="presOf" srcId="{FBC8CD54-B825-1D40-B282-7A6D5999F041}" destId="{BB70CAC1-27E7-E446-B385-AA35452EE63B}" srcOrd="0" destOrd="0" presId="urn:microsoft.com/office/officeart/2005/8/layout/orgChart1"/>
    <dgm:cxn modelId="{C8234CA7-BA8F-E842-B518-03ED2D74CA9A}" type="presParOf" srcId="{BF21C0D0-7124-1740-8335-EC88CFD99212}" destId="{63B77353-517B-9C40-B688-6A0B69032EB2}" srcOrd="0" destOrd="0" presId="urn:microsoft.com/office/officeart/2005/8/layout/orgChart1"/>
    <dgm:cxn modelId="{B4786223-B4F5-C044-A6A5-45393E398552}" type="presParOf" srcId="{63B77353-517B-9C40-B688-6A0B69032EB2}" destId="{84F72F8F-D926-5C48-AC2A-EC171B7DED71}" srcOrd="0" destOrd="0" presId="urn:microsoft.com/office/officeart/2005/8/layout/orgChart1"/>
    <dgm:cxn modelId="{33705419-2823-2946-86DC-BD712CD1CF1E}" type="presParOf" srcId="{84F72F8F-D926-5C48-AC2A-EC171B7DED71}" destId="{68A273CB-E242-F248-9BE7-1A6EF4850576}" srcOrd="0" destOrd="0" presId="urn:microsoft.com/office/officeart/2005/8/layout/orgChart1"/>
    <dgm:cxn modelId="{91EE0AA9-C7DD-4049-8EF1-890E0423CB7B}" type="presParOf" srcId="{84F72F8F-D926-5C48-AC2A-EC171B7DED71}" destId="{9E525C3B-5312-A947-935C-E0D413AEF4A8}" srcOrd="1" destOrd="0" presId="urn:microsoft.com/office/officeart/2005/8/layout/orgChart1"/>
    <dgm:cxn modelId="{4C500F21-0794-7E4F-9DEC-D8E2BA991F3D}" type="presParOf" srcId="{63B77353-517B-9C40-B688-6A0B69032EB2}" destId="{D56F7B4F-7696-0046-A3CC-B9E560588298}" srcOrd="1" destOrd="0" presId="urn:microsoft.com/office/officeart/2005/8/layout/orgChart1"/>
    <dgm:cxn modelId="{D547928E-2DDE-894D-92AF-EF5BA60A3B42}" type="presParOf" srcId="{D56F7B4F-7696-0046-A3CC-B9E560588298}" destId="{4F049B8F-522F-B447-AA9C-FF35A52A261B}" srcOrd="0" destOrd="0" presId="urn:microsoft.com/office/officeart/2005/8/layout/orgChart1"/>
    <dgm:cxn modelId="{044ED1EB-853C-9445-8D30-0F43E60574AB}" type="presParOf" srcId="{D56F7B4F-7696-0046-A3CC-B9E560588298}" destId="{2021ECB9-2097-A349-895B-78E77ABB7BDE}" srcOrd="1" destOrd="0" presId="urn:microsoft.com/office/officeart/2005/8/layout/orgChart1"/>
    <dgm:cxn modelId="{DBE564EB-E671-764C-80E5-5CAF800CC8AC}" type="presParOf" srcId="{2021ECB9-2097-A349-895B-78E77ABB7BDE}" destId="{CD704C1D-193C-1140-8C7B-5950D345ABFD}" srcOrd="0" destOrd="0" presId="urn:microsoft.com/office/officeart/2005/8/layout/orgChart1"/>
    <dgm:cxn modelId="{06626871-5429-844F-B10C-7FB1A08A0361}" type="presParOf" srcId="{CD704C1D-193C-1140-8C7B-5950D345ABFD}" destId="{BB70CAC1-27E7-E446-B385-AA35452EE63B}" srcOrd="0" destOrd="0" presId="urn:microsoft.com/office/officeart/2005/8/layout/orgChart1"/>
    <dgm:cxn modelId="{8A17BD54-92BF-9F4F-B7E3-E7BE329D417B}" type="presParOf" srcId="{CD704C1D-193C-1140-8C7B-5950D345ABFD}" destId="{4C2471F0-AA25-0043-BF16-2BBAA884E5EE}" srcOrd="1" destOrd="0" presId="urn:microsoft.com/office/officeart/2005/8/layout/orgChart1"/>
    <dgm:cxn modelId="{149A7CB8-992C-2844-AAFE-1096D2103332}" type="presParOf" srcId="{2021ECB9-2097-A349-895B-78E77ABB7BDE}" destId="{CAD724EC-6D48-5D42-B5FC-FF528818E85A}" srcOrd="1" destOrd="0" presId="urn:microsoft.com/office/officeart/2005/8/layout/orgChart1"/>
    <dgm:cxn modelId="{6F4541A1-5FC4-A94B-826C-C081BFF6EE49}" type="presParOf" srcId="{2021ECB9-2097-A349-895B-78E77ABB7BDE}" destId="{730A8133-9500-0A43-8D22-69A6AD4833A0}" srcOrd="2" destOrd="0" presId="urn:microsoft.com/office/officeart/2005/8/layout/orgChart1"/>
    <dgm:cxn modelId="{BBB3FB45-86B8-DC4E-B99B-309467A7BA72}" type="presParOf" srcId="{D56F7B4F-7696-0046-A3CC-B9E560588298}" destId="{80ABE1A7-4B5E-AE40-9C5B-675EA8E5A2E0}" srcOrd="2" destOrd="0" presId="urn:microsoft.com/office/officeart/2005/8/layout/orgChart1"/>
    <dgm:cxn modelId="{0DEA901E-C9DB-AE4E-95AE-CB8AD58220F9}" type="presParOf" srcId="{D56F7B4F-7696-0046-A3CC-B9E560588298}" destId="{F8B5989C-AC1C-DD45-B98C-075CA79E7D39}" srcOrd="3" destOrd="0" presId="urn:microsoft.com/office/officeart/2005/8/layout/orgChart1"/>
    <dgm:cxn modelId="{A82C315A-A9A9-EB46-9856-0C28B6C82753}" type="presParOf" srcId="{F8B5989C-AC1C-DD45-B98C-075CA79E7D39}" destId="{43F769A1-5069-8C4C-9CF8-F525FD9765C4}" srcOrd="0" destOrd="0" presId="urn:microsoft.com/office/officeart/2005/8/layout/orgChart1"/>
    <dgm:cxn modelId="{BE93D0A9-D71E-2548-90F2-347F0477447D}" type="presParOf" srcId="{43F769A1-5069-8C4C-9CF8-F525FD9765C4}" destId="{33F53E61-23D5-F54F-A844-545C36C01704}" srcOrd="0" destOrd="0" presId="urn:microsoft.com/office/officeart/2005/8/layout/orgChart1"/>
    <dgm:cxn modelId="{0114728A-4AA7-5845-B683-81C918A7C666}" type="presParOf" srcId="{43F769A1-5069-8C4C-9CF8-F525FD9765C4}" destId="{0CB83EA7-1539-2343-8774-97B9AAD33315}" srcOrd="1" destOrd="0" presId="urn:microsoft.com/office/officeart/2005/8/layout/orgChart1"/>
    <dgm:cxn modelId="{86B62A3C-F683-9C4D-8DDC-1AE2AB6B8F10}" type="presParOf" srcId="{F8B5989C-AC1C-DD45-B98C-075CA79E7D39}" destId="{DDECA5AF-FDB4-9E4D-85A7-1306CF947B48}" srcOrd="1" destOrd="0" presId="urn:microsoft.com/office/officeart/2005/8/layout/orgChart1"/>
    <dgm:cxn modelId="{32AD9358-2C5D-7847-997C-01ECE8506D95}" type="presParOf" srcId="{F8B5989C-AC1C-DD45-B98C-075CA79E7D39}" destId="{E49E94E1-306D-6A41-947A-0850D70B347E}" srcOrd="2" destOrd="0" presId="urn:microsoft.com/office/officeart/2005/8/layout/orgChart1"/>
    <dgm:cxn modelId="{476D593F-B7DC-1A44-8B88-EAC6D07D7065}" type="presParOf" srcId="{63B77353-517B-9C40-B688-6A0B69032EB2}" destId="{FF36E9F4-17B5-5E47-BF38-F5C69E5EBC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/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/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/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/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/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/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/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/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/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/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A9F18B-5DB5-409C-9B48-7A47F8D86A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9BCC08-A378-430F-B8C2-E6B1B07F68A5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Preparation before O4</a:t>
          </a:r>
        </a:p>
      </dgm:t>
    </dgm:pt>
    <dgm:pt modelId="{B3395F34-3735-4A30-B19E-4D441C4EC9F0}" type="par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E6A443A6-E33B-4FCD-969B-D17933C4F2BB}" type="sibTrans" cxnId="{27C171AF-6803-4758-BFF9-E3CCD04CFE38}">
      <dgm:prSet/>
      <dgm:spPr/>
      <dgm:t>
        <a:bodyPr/>
        <a:lstStyle/>
        <a:p>
          <a:endParaRPr lang="zh-CN" altLang="en-US"/>
        </a:p>
      </dgm:t>
    </dgm:pt>
    <dgm:pt modelId="{C0049F6D-B3AD-4304-8338-0927E81AB803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Follow-up in O4</a:t>
          </a:r>
          <a:endParaRPr lang="zh-CN" altLang="en-US" dirty="0"/>
        </a:p>
      </dgm:t>
    </dgm:pt>
    <dgm:pt modelId="{3FEF211C-4D16-4A58-91C4-AC0121E10779}" type="par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9D9804C1-DA34-4904-A8B2-2E3486583498}" type="sibTrans" cxnId="{8930D604-01DD-477E-BD5E-5F59D576D578}">
      <dgm:prSet/>
      <dgm:spPr/>
      <dgm:t>
        <a:bodyPr/>
        <a:lstStyle/>
        <a:p>
          <a:endParaRPr lang="zh-CN" altLang="en-US"/>
        </a:p>
      </dgm:t>
    </dgm:pt>
    <dgm:pt modelId="{B2871E2C-C717-4666-A721-4C629CB3DA66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/>
            <a:t>Theoretical studies</a:t>
          </a:r>
          <a:endParaRPr lang="zh-CN" altLang="en-US" dirty="0"/>
        </a:p>
      </dgm:t>
    </dgm:pt>
    <dgm:pt modelId="{8454DF35-4305-46E7-8497-1F68B50C5645}" type="par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82C235D0-528C-4AE6-9801-525657B5C143}" type="sibTrans" cxnId="{FABCB82A-10FD-4C90-A98F-6008C7A52F54}">
      <dgm:prSet/>
      <dgm:spPr/>
      <dgm:t>
        <a:bodyPr/>
        <a:lstStyle/>
        <a:p>
          <a:endParaRPr lang="zh-CN" altLang="en-US"/>
        </a:p>
      </dgm:t>
    </dgm:pt>
    <dgm:pt modelId="{1E606707-C083-43CC-966C-7AC9265FF982}" type="pres">
      <dgm:prSet presAssocID="{F2A9F18B-5DB5-409C-9B48-7A47F8D86A62}" presName="Name0" presStyleCnt="0">
        <dgm:presLayoutVars>
          <dgm:dir/>
          <dgm:resizeHandles val="exact"/>
        </dgm:presLayoutVars>
      </dgm:prSet>
      <dgm:spPr/>
    </dgm:pt>
    <dgm:pt modelId="{72BF18E5-5F94-434F-BAF2-6F79B8BFE917}" type="pres">
      <dgm:prSet presAssocID="{099BCC08-A378-430F-B8C2-E6B1B07F68A5}" presName="parTxOnly" presStyleLbl="node1" presStyleIdx="0" presStyleCnt="3">
        <dgm:presLayoutVars>
          <dgm:bulletEnabled val="1"/>
        </dgm:presLayoutVars>
      </dgm:prSet>
      <dgm:spPr/>
    </dgm:pt>
    <dgm:pt modelId="{32306785-4BEF-4CE5-9B7C-AB74D4A7264D}" type="pres">
      <dgm:prSet presAssocID="{E6A443A6-E33B-4FCD-969B-D17933C4F2BB}" presName="parSpace" presStyleCnt="0"/>
      <dgm:spPr/>
    </dgm:pt>
    <dgm:pt modelId="{7E42834E-00F4-4DBB-970B-06D466FD7D79}" type="pres">
      <dgm:prSet presAssocID="{C0049F6D-B3AD-4304-8338-0927E81AB803}" presName="parTxOnly" presStyleLbl="node1" presStyleIdx="1" presStyleCnt="3">
        <dgm:presLayoutVars>
          <dgm:bulletEnabled val="1"/>
        </dgm:presLayoutVars>
      </dgm:prSet>
      <dgm:spPr/>
    </dgm:pt>
    <dgm:pt modelId="{65061378-A36A-4835-BEB7-3516BB38EE60}" type="pres">
      <dgm:prSet presAssocID="{9D9804C1-DA34-4904-A8B2-2E3486583498}" presName="parSpace" presStyleCnt="0"/>
      <dgm:spPr/>
    </dgm:pt>
    <dgm:pt modelId="{41C44680-6206-4C46-AAD1-4AA7BAC10B6B}" type="pres">
      <dgm:prSet presAssocID="{B2871E2C-C717-4666-A721-4C629CB3DA6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930D604-01DD-477E-BD5E-5F59D576D578}" srcId="{F2A9F18B-5DB5-409C-9B48-7A47F8D86A62}" destId="{C0049F6D-B3AD-4304-8338-0927E81AB803}" srcOrd="1" destOrd="0" parTransId="{3FEF211C-4D16-4A58-91C4-AC0121E10779}" sibTransId="{9D9804C1-DA34-4904-A8B2-2E3486583498}"/>
    <dgm:cxn modelId="{FABCB82A-10FD-4C90-A98F-6008C7A52F54}" srcId="{F2A9F18B-5DB5-409C-9B48-7A47F8D86A62}" destId="{B2871E2C-C717-4666-A721-4C629CB3DA66}" srcOrd="2" destOrd="0" parTransId="{8454DF35-4305-46E7-8497-1F68B50C5645}" sibTransId="{82C235D0-528C-4AE6-9801-525657B5C143}"/>
    <dgm:cxn modelId="{CF404855-6D89-474D-81BA-386A8263808C}" type="presOf" srcId="{099BCC08-A378-430F-B8C2-E6B1B07F68A5}" destId="{72BF18E5-5F94-434F-BAF2-6F79B8BFE917}" srcOrd="0" destOrd="0" presId="urn:microsoft.com/office/officeart/2005/8/layout/hChevron3"/>
    <dgm:cxn modelId="{11FC1558-B9D4-4E57-A942-209DD144621B}" type="presOf" srcId="{C0049F6D-B3AD-4304-8338-0927E81AB803}" destId="{7E42834E-00F4-4DBB-970B-06D466FD7D79}" srcOrd="0" destOrd="0" presId="urn:microsoft.com/office/officeart/2005/8/layout/hChevron3"/>
    <dgm:cxn modelId="{085C235E-D7E3-498D-8C00-6BCF47E1E7F8}" type="presOf" srcId="{B2871E2C-C717-4666-A721-4C629CB3DA66}" destId="{41C44680-6206-4C46-AAD1-4AA7BAC10B6B}" srcOrd="0" destOrd="0" presId="urn:microsoft.com/office/officeart/2005/8/layout/hChevron3"/>
    <dgm:cxn modelId="{D1D04291-00F0-4FDD-8A16-DDE71C1FE468}" type="presOf" srcId="{F2A9F18B-5DB5-409C-9B48-7A47F8D86A62}" destId="{1E606707-C083-43CC-966C-7AC9265FF982}" srcOrd="0" destOrd="0" presId="urn:microsoft.com/office/officeart/2005/8/layout/hChevron3"/>
    <dgm:cxn modelId="{27C171AF-6803-4758-BFF9-E3CCD04CFE38}" srcId="{F2A9F18B-5DB5-409C-9B48-7A47F8D86A62}" destId="{099BCC08-A378-430F-B8C2-E6B1B07F68A5}" srcOrd="0" destOrd="0" parTransId="{B3395F34-3735-4A30-B19E-4D441C4EC9F0}" sibTransId="{E6A443A6-E33B-4FCD-969B-D17933C4F2BB}"/>
    <dgm:cxn modelId="{570DD410-B412-45BB-A112-FE47C283EF9C}" type="presParOf" srcId="{1E606707-C083-43CC-966C-7AC9265FF982}" destId="{72BF18E5-5F94-434F-BAF2-6F79B8BFE917}" srcOrd="0" destOrd="0" presId="urn:microsoft.com/office/officeart/2005/8/layout/hChevron3"/>
    <dgm:cxn modelId="{16FF073A-2949-4388-B8BF-2F563800ADCA}" type="presParOf" srcId="{1E606707-C083-43CC-966C-7AC9265FF982}" destId="{32306785-4BEF-4CE5-9B7C-AB74D4A7264D}" srcOrd="1" destOrd="0" presId="urn:microsoft.com/office/officeart/2005/8/layout/hChevron3"/>
    <dgm:cxn modelId="{5BA3B7BE-C276-4C4F-A5F5-8CA78AAB8C89}" type="presParOf" srcId="{1E606707-C083-43CC-966C-7AC9265FF982}" destId="{7E42834E-00F4-4DBB-970B-06D466FD7D79}" srcOrd="2" destOrd="0" presId="urn:microsoft.com/office/officeart/2005/8/layout/hChevron3"/>
    <dgm:cxn modelId="{3C0E46A1-2117-43C6-BF7F-9F503815FD40}" type="presParOf" srcId="{1E606707-C083-43CC-966C-7AC9265FF982}" destId="{65061378-A36A-4835-BEB7-3516BB38EE60}" srcOrd="3" destOrd="0" presId="urn:microsoft.com/office/officeart/2005/8/layout/hChevron3"/>
    <dgm:cxn modelId="{681B3476-6A47-426B-A854-FCA6249FD504}" type="presParOf" srcId="{1E606707-C083-43CC-966C-7AC9265FF982}" destId="{41C44680-6206-4C46-AAD1-4AA7BAC10B6B}" srcOrd="4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BE1A7-4B5E-AE40-9C5B-675EA8E5A2E0}">
      <dsp:nvSpPr>
        <dsp:cNvPr id="0" name=""/>
        <dsp:cNvSpPr/>
      </dsp:nvSpPr>
      <dsp:spPr>
        <a:xfrm>
          <a:off x="2128156" y="821971"/>
          <a:ext cx="993312" cy="34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93"/>
              </a:lnTo>
              <a:lnTo>
                <a:pt x="993312" y="172393"/>
              </a:lnTo>
              <a:lnTo>
                <a:pt x="993312" y="3447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49B8F-522F-B447-AA9C-FF35A52A261B}">
      <dsp:nvSpPr>
        <dsp:cNvPr id="0" name=""/>
        <dsp:cNvSpPr/>
      </dsp:nvSpPr>
      <dsp:spPr>
        <a:xfrm>
          <a:off x="1134843" y="821971"/>
          <a:ext cx="993312" cy="344786"/>
        </a:xfrm>
        <a:custGeom>
          <a:avLst/>
          <a:gdLst/>
          <a:ahLst/>
          <a:cxnLst/>
          <a:rect l="0" t="0" r="0" b="0"/>
          <a:pathLst>
            <a:path>
              <a:moveTo>
                <a:pt x="993312" y="0"/>
              </a:moveTo>
              <a:lnTo>
                <a:pt x="993312" y="172393"/>
              </a:lnTo>
              <a:lnTo>
                <a:pt x="0" y="172393"/>
              </a:lnTo>
              <a:lnTo>
                <a:pt x="0" y="3447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273CB-E242-F248-9BE7-1A6EF4850576}">
      <dsp:nvSpPr>
        <dsp:cNvPr id="0" name=""/>
        <dsp:cNvSpPr/>
      </dsp:nvSpPr>
      <dsp:spPr>
        <a:xfrm>
          <a:off x="1307236" y="1051"/>
          <a:ext cx="1641839" cy="820919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 population of binary neutron star-mergers</a:t>
          </a:r>
        </a:p>
      </dsp:txBody>
      <dsp:txXfrm>
        <a:off x="1307236" y="1051"/>
        <a:ext cx="1641839" cy="820919"/>
      </dsp:txXfrm>
    </dsp:sp>
    <dsp:sp modelId="{BB70CAC1-27E7-E446-B385-AA35452EE63B}">
      <dsp:nvSpPr>
        <dsp:cNvPr id="0" name=""/>
        <dsp:cNvSpPr/>
      </dsp:nvSpPr>
      <dsp:spPr>
        <a:xfrm>
          <a:off x="313923" y="1166757"/>
          <a:ext cx="1641839" cy="820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 sample </a:t>
          </a:r>
          <a:r>
            <a:rPr lang="en-GB" sz="1700" kern="1200"/>
            <a:t>of GWs</a:t>
          </a:r>
          <a:endParaRPr lang="en-GB" sz="1700" kern="1200" dirty="0"/>
        </a:p>
      </dsp:txBody>
      <dsp:txXfrm>
        <a:off x="313923" y="1166757"/>
        <a:ext cx="1641839" cy="820919"/>
      </dsp:txXfrm>
    </dsp:sp>
    <dsp:sp modelId="{33F53E61-23D5-F54F-A844-545C36C01704}">
      <dsp:nvSpPr>
        <dsp:cNvPr id="0" name=""/>
        <dsp:cNvSpPr/>
      </dsp:nvSpPr>
      <dsp:spPr>
        <a:xfrm>
          <a:off x="2300549" y="1166757"/>
          <a:ext cx="1641839" cy="82091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 sample of  </a:t>
          </a:r>
          <a:r>
            <a:rPr lang="en-GB" sz="1700" kern="1200" dirty="0" err="1"/>
            <a:t>sGRBs</a:t>
          </a:r>
          <a:endParaRPr lang="en-GB" sz="1700" kern="1200" dirty="0"/>
        </a:p>
      </dsp:txBody>
      <dsp:txXfrm>
        <a:off x="2300549" y="1166757"/>
        <a:ext cx="1641839" cy="820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18E5-5F94-434F-BAF2-6F79B8BFE917}">
      <dsp:nvSpPr>
        <dsp:cNvPr id="0" name=""/>
        <dsp:cNvSpPr/>
      </dsp:nvSpPr>
      <dsp:spPr>
        <a:xfrm>
          <a:off x="5357" y="0"/>
          <a:ext cx="4685109" cy="36933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Preparation before O4</a:t>
          </a:r>
        </a:p>
      </dsp:txBody>
      <dsp:txXfrm>
        <a:off x="5357" y="0"/>
        <a:ext cx="4592776" cy="369333"/>
      </dsp:txXfrm>
    </dsp:sp>
    <dsp:sp modelId="{7E42834E-00F4-4DBB-970B-06D466FD7D79}">
      <dsp:nvSpPr>
        <dsp:cNvPr id="0" name=""/>
        <dsp:cNvSpPr/>
      </dsp:nvSpPr>
      <dsp:spPr>
        <a:xfrm>
          <a:off x="3753445" y="0"/>
          <a:ext cx="4685109" cy="36933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Follow-up in O4</a:t>
          </a:r>
          <a:endParaRPr lang="zh-CN" altLang="en-US" sz="1700" kern="1200" dirty="0"/>
        </a:p>
      </dsp:txBody>
      <dsp:txXfrm>
        <a:off x="3938112" y="0"/>
        <a:ext cx="4315776" cy="369333"/>
      </dsp:txXfrm>
    </dsp:sp>
    <dsp:sp modelId="{41C44680-6206-4C46-AAD1-4AA7BAC10B6B}">
      <dsp:nvSpPr>
        <dsp:cNvPr id="0" name=""/>
        <dsp:cNvSpPr/>
      </dsp:nvSpPr>
      <dsp:spPr>
        <a:xfrm>
          <a:off x="7501532" y="0"/>
          <a:ext cx="4685109" cy="36933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Theoretical studies</a:t>
          </a:r>
          <a:endParaRPr lang="zh-CN" altLang="en-US" sz="1700" kern="1200" dirty="0"/>
        </a:p>
      </dsp:txBody>
      <dsp:txXfrm>
        <a:off x="7686199" y="0"/>
        <a:ext cx="4315776" cy="369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D041D-9C62-46D1-BF84-4956EC7C7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5625EE3-C1D0-46E9-BF79-01BF3B6E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12FFBA-E174-46DA-B1AD-3D2EBDB3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9DD4-8D69-4AA2-8D44-4DA293999220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77CCE-99FE-4B30-A31E-9ACF951A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B51A13-D800-4F66-BC70-963E60A4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C6FB-FD2C-4D8E-B49E-A7FC02F96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1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183629-16E4-4C34-B575-6B68AB64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6672AB-C63A-4131-A316-700073802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49F9B3-3AEE-4F19-8141-02219D26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9DD4-8D69-4AA2-8D44-4DA293999220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90AC21-794E-45BC-A0BA-A9575DED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8B1907-59AE-4935-9CA2-883F6780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C6FB-FD2C-4D8E-B49E-A7FC02F96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38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C04264-4C48-4CDA-A57C-A113BF388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9A845-9B0B-4323-9546-1B0106DB7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70F4BA-0AF3-4ED7-B847-19B20CA3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9DD4-8D69-4AA2-8D44-4DA293999220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470206-3750-491A-8A06-B79D623D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4371AE-B7D2-4EB2-8412-0B99BE95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C6FB-FD2C-4D8E-B49E-A7FC02F96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65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DD9A7-8218-4C83-AC18-1974925D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373308-2168-434D-8B3E-65760ED0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7203DC-EC31-424D-A270-5214CB19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9DD4-8D69-4AA2-8D44-4DA293999220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9BE34E-F290-4427-AA55-89AC35A8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B6E938-BF6A-4106-B5F8-B4836311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C6FB-FD2C-4D8E-B49E-A7FC02F96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60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B1D47-ECF2-40BC-BD54-58738E24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21D4EC-5BBF-4EB8-823C-9F95F812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592EF1-459D-4E68-B8AF-78AE6330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9DD4-8D69-4AA2-8D44-4DA293999220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30259D-84C7-4303-9D9E-6524EAF6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C1354D-5CC3-4817-AD25-65293005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C6FB-FD2C-4D8E-B49E-A7FC02F96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90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F57D7-CE1B-4493-B051-18543D79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66F6CC-89DD-4A44-9D66-42647BAA8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62FFC4-1412-4C3F-8559-759F2002F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562993-C394-4690-AE46-B7FCA16A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9DD4-8D69-4AA2-8D44-4DA293999220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B0240C-CC45-47B2-82D0-456523E0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55D840-28B3-41AE-9476-B5E17C0D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C6FB-FD2C-4D8E-B49E-A7FC02F96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06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8FDB46-0383-41CE-BAC3-6C6D59F4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A03AF4-92FF-4772-BAB0-54EED866B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7B6BCC-31BC-48D6-A7FC-66A6ADEB5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381147-30A3-4BA8-AF13-02ACDBC0B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31B5BD-5978-4C45-B25A-42CCBDFAF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862A6A-D88A-443D-A21C-E43B4C38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9DD4-8D69-4AA2-8D44-4DA293999220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8B7ED4-05D0-491D-8856-70DA784A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3986507-238D-480B-A1D9-6DA7B7AB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C6FB-FD2C-4D8E-B49E-A7FC02F96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22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4194F6-5486-4504-B6F6-090BBE45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078E64-3DB7-43C6-9B8B-F332BABB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9DD4-8D69-4AA2-8D44-4DA293999220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D7D959-926A-4049-BE64-C7CEC81F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6A769-1CE6-4A5E-A9FE-696B6411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C6FB-FD2C-4D8E-B49E-A7FC02F96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33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3BC9F6-8D65-4B16-AB12-C4B85DB1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9DD4-8D69-4AA2-8D44-4DA293999220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ED9DF6-6512-4387-88CB-F1E01C43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CB2499-3D35-4283-B52F-5470FD08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C6FB-FD2C-4D8E-B49E-A7FC02F96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44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EFD3E4-FE32-4F0C-9D29-BD39C467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B94F52-8D38-46B2-9939-4A2AF3D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EB404B-0B1C-4E53-A6C6-5D66E4B68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D62DB2-C219-4CA6-A135-0172D8E2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9DD4-8D69-4AA2-8D44-4DA293999220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E89846-E428-433C-B272-671343D3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E46A7-9522-4A91-995D-E8D43AC0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C6FB-FD2C-4D8E-B49E-A7FC02F96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33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FF8E7-F711-4008-85A1-2B4A446D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A3AEFF-C852-499B-8632-6611B6D58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6016B1-9693-4017-8730-D6A607F56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EE0B7A-4C99-4FD1-A7BB-3377AA80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9DD4-8D69-4AA2-8D44-4DA293999220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D0A9BD-E8EA-4875-8343-5D2C2954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0207C9-837E-42ED-ABF9-D9456755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C6FB-FD2C-4D8E-B49E-A7FC02F96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13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5F2B9FC-5B84-4175-8131-66EABF30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01DD92-0D58-4295-8096-EC4876455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1FF0DB-6BDE-452B-9FA0-93E577CB0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9DD4-8D69-4AA2-8D44-4DA293999220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27F99F-D4CD-4532-90B1-DDB7790EB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362816-FD9F-4DD1-A5BA-922CDB713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7C6FB-FD2C-4D8E-B49E-A7FC02F96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49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21.jp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26.sv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diagramData" Target="../diagrams/data1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image" Target="../media/image40.png"/><Relationship Id="rId5" Type="http://schemas.openxmlformats.org/officeDocument/2006/relationships/diagramColors" Target="../diagrams/colors13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50.png"/><Relationship Id="rId5" Type="http://schemas.openxmlformats.org/officeDocument/2006/relationships/diagramQuickStyle" Target="../diagrams/quickStyle14.xml"/><Relationship Id="rId15" Type="http://schemas.openxmlformats.org/officeDocument/2006/relationships/image" Target="../media/image50.jpg"/><Relationship Id="rId10" Type="http://schemas.openxmlformats.org/officeDocument/2006/relationships/image" Target="../media/image49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58.pn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57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jpeg"/><Relationship Id="rId10" Type="http://schemas.openxmlformats.org/officeDocument/2006/relationships/diagramLayout" Target="../diagrams/layout1.xml"/><Relationship Id="rId4" Type="http://schemas.microsoft.com/office/2007/relationships/hdphoto" Target="../media/hdphoto1.wdp"/><Relationship Id="rId9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6.xml"/><Relationship Id="rId3" Type="http://schemas.openxmlformats.org/officeDocument/2006/relationships/hyperlink" Target="https://gracedb.ligo.org/superevents/S230529ay/view/" TargetMode="External"/><Relationship Id="rId7" Type="http://schemas.openxmlformats.org/officeDocument/2006/relationships/hyperlink" Target="https://gracedb.ligo.org/superevents/S231118an/view/" TargetMode="Externa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cedb.ligo.org/superevents/S231020ba/view/" TargetMode="External"/><Relationship Id="rId11" Type="http://schemas.openxmlformats.org/officeDocument/2006/relationships/diagramQuickStyle" Target="../diagrams/quickStyle6.xml"/><Relationship Id="rId5" Type="http://schemas.openxmlformats.org/officeDocument/2006/relationships/hyperlink" Target="https://gracedb.ligo.org/superevents/S230802aq/view/" TargetMode="External"/><Relationship Id="rId10" Type="http://schemas.openxmlformats.org/officeDocument/2006/relationships/diagramLayout" Target="../diagrams/layout6.xml"/><Relationship Id="rId4" Type="http://schemas.openxmlformats.org/officeDocument/2006/relationships/hyperlink" Target="https://gracedb.ligo.org/superevents/S230627c/view/" TargetMode="External"/><Relationship Id="rId9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8153E6-38D6-45B6-975F-7DA8A5F8E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069"/>
            <a:ext cx="9144000" cy="1425131"/>
          </a:xfrm>
        </p:spPr>
        <p:txBody>
          <a:bodyPr>
            <a:normAutofit/>
          </a:bodyPr>
          <a:lstStyle/>
          <a:p>
            <a:r>
              <a:rPr lang="en-US" altLang="zh-CN" sz="4400" b="1" dirty="0"/>
              <a:t>GW/Multi-messenger astrophysics in Institute of High Energy Physics, CAS </a:t>
            </a:r>
            <a:endParaRPr lang="zh-CN" altLang="en-US" sz="4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78B5FD-2865-4019-BE5A-3143843C0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6064"/>
            <a:ext cx="9144000" cy="209227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Original title: </a:t>
            </a:r>
            <a:r>
              <a:rPr lang="en-US" altLang="zh-CN" dirty="0" err="1"/>
              <a:t>Multimessenger</a:t>
            </a:r>
            <a:r>
              <a:rPr lang="en-US" altLang="zh-CN" dirty="0"/>
              <a:t> astrophysical studies with Gravitational Wave Universe Toolbox</a:t>
            </a:r>
          </a:p>
          <a:p>
            <a:endParaRPr lang="en-US" altLang="zh-CN" sz="2000" dirty="0"/>
          </a:p>
          <a:p>
            <a:r>
              <a:rPr lang="en-US" altLang="zh-CN" sz="2000" dirty="0"/>
              <a:t>Shu-Xu Yi (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易疏序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en-US" altLang="zh-CN" sz="2000" dirty="0"/>
          </a:p>
          <a:p>
            <a:r>
              <a:rPr lang="en-US" altLang="zh-CN" sz="2000" dirty="0"/>
              <a:t>Institute of High Energy </a:t>
            </a:r>
            <a:r>
              <a:rPr lang="en-US" altLang="zh-CN" sz="2000" dirty="0" err="1"/>
              <a:t>Physcis</a:t>
            </a:r>
            <a:r>
              <a:rPr lang="en-US" altLang="zh-CN" sz="2000" dirty="0"/>
              <a:t>, CAS</a:t>
            </a:r>
          </a:p>
          <a:p>
            <a:r>
              <a:rPr lang="en-US" altLang="zh-CN" sz="2000" dirty="0"/>
              <a:t>2024.7.11 Pescara, Italy</a:t>
            </a:r>
            <a:endParaRPr lang="zh-CN" altLang="en-US" sz="20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E68539B-6F14-4BEB-AB79-0942C0412DE1}"/>
              </a:ext>
            </a:extLst>
          </p:cNvPr>
          <p:cNvGrpSpPr/>
          <p:nvPr/>
        </p:nvGrpSpPr>
        <p:grpSpPr>
          <a:xfrm>
            <a:off x="3437439" y="5552366"/>
            <a:ext cx="5182649" cy="1058622"/>
            <a:chOff x="0" y="5579798"/>
            <a:chExt cx="5182649" cy="10586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927E67-4102-43CA-8FB9-3093E0B37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35637"/>
              <a:ext cx="1903506" cy="746946"/>
            </a:xfrm>
            <a:prstGeom prst="rect">
              <a:avLst/>
            </a:prstGeom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553933A6-010B-4241-9E5A-EB4A6DB28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98" y="5676914"/>
              <a:ext cx="1594387" cy="864391"/>
            </a:xfrm>
            <a:prstGeom prst="rect">
              <a:avLst/>
            </a:prstGeom>
          </p:spPr>
        </p:pic>
        <p:pic>
          <p:nvPicPr>
            <p:cNvPr id="1026" name="Picture 2" descr="Image result for GECAM logo IHEP">
              <a:extLst>
                <a:ext uri="{FF2B5EF4-FFF2-40B4-BE49-F238E27FC236}">
                  <a16:creationId xmlns:a16="http://schemas.microsoft.com/office/drawing/2014/main" id="{79D49DE1-CADB-41D3-94D1-4FC18BB48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740" y="5579798"/>
              <a:ext cx="1093909" cy="1058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474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7DFE-5ADE-E442-558F-E0EC6445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6759"/>
            <a:ext cx="10515600" cy="1325563"/>
          </a:xfrm>
        </p:spPr>
        <p:txBody>
          <a:bodyPr/>
          <a:lstStyle/>
          <a:p>
            <a:r>
              <a:rPr lang="en-US" altLang="zh-CN" sz="4400" dirty="0">
                <a:solidFill>
                  <a:srgbClr val="FF0000"/>
                </a:solidFill>
              </a:rPr>
              <a:t>The GW Universe Toolbox</a:t>
            </a:r>
            <a:br>
              <a:rPr lang="en-US" altLang="zh-CN" sz="4400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AD6BA-9D70-01A4-601C-A3875867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1885047"/>
            <a:ext cx="4553712" cy="2579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1CF1FD-6E24-65FA-18C6-E2767704E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07" y="1341612"/>
            <a:ext cx="7359893" cy="3570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425EBB-14CE-F094-21DB-782E9688C33D}"/>
              </a:ext>
            </a:extLst>
          </p:cNvPr>
          <p:cNvSpPr txBox="1"/>
          <p:nvPr/>
        </p:nvSpPr>
        <p:spPr>
          <a:xfrm>
            <a:off x="7437122" y="4862940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gw-universe.ihep.ac.cn or gw-universe.org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8AAB6-E6B7-8F07-46E0-E497581DE7AE}"/>
              </a:ext>
            </a:extLst>
          </p:cNvPr>
          <p:cNvSpPr txBox="1"/>
          <p:nvPr/>
        </p:nvSpPr>
        <p:spPr>
          <a:xfrm>
            <a:off x="201168" y="5320930"/>
            <a:ext cx="117896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i="0" u="none" strike="noStrike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The Gravitational Wave Universe Toolbox: A software package to simulate observations of the gravitational wave universe with different detectors, Shu-Xu Yi </a:t>
            </a:r>
            <a:r>
              <a:rPr lang="en-GB" i="1" u="none" strike="noStrike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et al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. A&amp;A, 2022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i="0" u="none" strike="noStrike" dirty="0">
              <a:solidFill>
                <a:srgbClr val="000000"/>
              </a:solidFill>
              <a:effectLst/>
              <a:latin typeface="Open Sans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Open Sans" panose="020F0502020204030204" pitchFamily="34" charset="0"/>
              </a:rPr>
              <a:t>The Gravitational Wave Universe Toolbox. II. Constraining the binary black hole population with second and third generation detectors, Shu-Xu Yi, et al. A&amp;A, 2022</a:t>
            </a:r>
          </a:p>
          <a:p>
            <a:pPr algn="l"/>
            <a:endParaRPr lang="en-GB" i="0" u="none" strike="noStrike" dirty="0">
              <a:solidFill>
                <a:srgbClr val="000000"/>
              </a:solidFill>
              <a:effectLst/>
              <a:latin typeface="Open Sans" panose="020F0502020204030204" pitchFamily="34" charset="0"/>
            </a:endParaRPr>
          </a:p>
        </p:txBody>
      </p:sp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40E31744-3B39-4B1F-800C-A87C94BBD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551924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114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034CD-9E9A-411A-98A5-CB76BA38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GW-GRB joint detection simulation</a:t>
            </a:r>
            <a:endParaRPr lang="zh-CN" altLang="en-US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7D7AC87-6C0C-4E71-9899-B1A2BB3D4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972267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>
            <a:extLst>
              <a:ext uri="{FF2B5EF4-FFF2-40B4-BE49-F238E27FC236}">
                <a16:creationId xmlns:a16="http://schemas.microsoft.com/office/drawing/2014/main" id="{395082E0-423B-4B62-B392-92F9EFD342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464" y="2693371"/>
            <a:ext cx="5112158" cy="289566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B9F9C7AA-343A-495E-8522-B72DF2DF4E49}"/>
              </a:ext>
            </a:extLst>
          </p:cNvPr>
          <p:cNvGrpSpPr/>
          <p:nvPr/>
        </p:nvGrpSpPr>
        <p:grpSpPr>
          <a:xfrm>
            <a:off x="5829449" y="5163721"/>
            <a:ext cx="1533332" cy="261257"/>
            <a:chOff x="4562669" y="4599992"/>
            <a:chExt cx="1533332" cy="261257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BEA599B-C5BB-412D-B9A4-3EB30FA56348}"/>
                </a:ext>
              </a:extLst>
            </p:cNvPr>
            <p:cNvSpPr/>
            <p:nvPr/>
          </p:nvSpPr>
          <p:spPr>
            <a:xfrm>
              <a:off x="5943601" y="4599992"/>
              <a:ext cx="152400" cy="261257"/>
            </a:xfrm>
            <a:custGeom>
              <a:avLst/>
              <a:gdLst>
                <a:gd name="connsiteX0" fmla="*/ 177282 w 205273"/>
                <a:gd name="connsiteY0" fmla="*/ 0 h 270588"/>
                <a:gd name="connsiteX1" fmla="*/ 0 w 205273"/>
                <a:gd name="connsiteY1" fmla="*/ 0 h 270588"/>
                <a:gd name="connsiteX2" fmla="*/ 0 w 205273"/>
                <a:gd name="connsiteY2" fmla="*/ 270588 h 270588"/>
                <a:gd name="connsiteX3" fmla="*/ 205273 w 205273"/>
                <a:gd name="connsiteY3" fmla="*/ 270588 h 27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73" h="270588">
                  <a:moveTo>
                    <a:pt x="177282" y="0"/>
                  </a:moveTo>
                  <a:lnTo>
                    <a:pt x="0" y="0"/>
                  </a:lnTo>
                  <a:lnTo>
                    <a:pt x="0" y="270588"/>
                  </a:lnTo>
                  <a:lnTo>
                    <a:pt x="205273" y="270588"/>
                  </a:lnTo>
                </a:path>
              </a:pathLst>
            </a:cu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119B34C3-31C0-4410-BE52-BA80718DC53A}"/>
                </a:ext>
              </a:extLst>
            </p:cNvPr>
            <p:cNvCxnSpPr/>
            <p:nvPr/>
          </p:nvCxnSpPr>
          <p:spPr>
            <a:xfrm flipH="1">
              <a:off x="4562669" y="4721290"/>
              <a:ext cx="13809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B2A11484-A89A-45A2-8BDB-436A9E627E9E}"/>
              </a:ext>
            </a:extLst>
          </p:cNvPr>
          <p:cNvSpPr txBox="1"/>
          <p:nvPr/>
        </p:nvSpPr>
        <p:spPr>
          <a:xfrm>
            <a:off x="4565962" y="5057947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Type I GRB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5C31771-EBB0-44E0-9FDC-F6E6E72D0B81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5197705" y="4038964"/>
            <a:ext cx="1" cy="10189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4380A3A-845A-4838-9300-0F420E45D0C9}"/>
              </a:ext>
            </a:extLst>
          </p:cNvPr>
          <p:cNvGrpSpPr/>
          <p:nvPr/>
        </p:nvGrpSpPr>
        <p:grpSpPr>
          <a:xfrm>
            <a:off x="4234786" y="2190808"/>
            <a:ext cx="1838130" cy="1826953"/>
            <a:chOff x="2901821" y="1690687"/>
            <a:chExt cx="1838130" cy="1826953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488FBAE-FF70-476C-A6E1-9A4FCC145AE1}"/>
                </a:ext>
              </a:extLst>
            </p:cNvPr>
            <p:cNvSpPr/>
            <p:nvPr/>
          </p:nvSpPr>
          <p:spPr>
            <a:xfrm>
              <a:off x="2901821" y="1690688"/>
              <a:ext cx="1838130" cy="1826952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Insight/HE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GECAM/GRD</a:t>
              </a:r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Fermi/GBM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Swift/BAT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Integral/BASTE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65640CE-9DE4-45FC-9B38-4B2BA5DF4A00}"/>
                </a:ext>
              </a:extLst>
            </p:cNvPr>
            <p:cNvCxnSpPr>
              <a:cxnSpLocks/>
            </p:cNvCxnSpPr>
            <p:nvPr/>
          </p:nvCxnSpPr>
          <p:spPr>
            <a:xfrm>
              <a:off x="2967135" y="2034073"/>
              <a:ext cx="170750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141D4FD-4FF4-49EA-81DA-3C030226D8D1}"/>
                </a:ext>
              </a:extLst>
            </p:cNvPr>
            <p:cNvSpPr txBox="1"/>
            <p:nvPr/>
          </p:nvSpPr>
          <p:spPr>
            <a:xfrm>
              <a:off x="3194276" y="1690687"/>
              <a:ext cx="12843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GRB detectors</a:t>
              </a:r>
              <a:endParaRPr lang="zh-CN" altLang="en-US" sz="1400" dirty="0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67B82127-6DAB-4F0C-8E31-D5FA758CF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9611" y="3865373"/>
            <a:ext cx="642211" cy="86912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7926F5C-4B49-4D14-80D5-6CA25D97BC7C}"/>
              </a:ext>
            </a:extLst>
          </p:cNvPr>
          <p:cNvSpPr txBox="1"/>
          <p:nvPr/>
        </p:nvSpPr>
        <p:spPr>
          <a:xfrm>
            <a:off x="5829449" y="4719393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Kai Hendriks</a:t>
            </a:r>
          </a:p>
          <a:p>
            <a:r>
              <a:rPr lang="en-US" altLang="zh-CN" sz="1400" dirty="0"/>
              <a:t>@Radboud</a:t>
            </a:r>
            <a:endParaRPr lang="zh-CN" altLang="en-US" sz="14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E242B6B-842F-4DB4-B9FA-D982E2485B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745" y="1323062"/>
            <a:ext cx="3403188" cy="4728718"/>
          </a:xfrm>
          <a:prstGeom prst="rect">
            <a:avLst/>
          </a:prstGeom>
        </p:spPr>
      </p:pic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1BF0E1E2-3404-466F-94CC-0F94C0A9956C}"/>
              </a:ext>
            </a:extLst>
          </p:cNvPr>
          <p:cNvCxnSpPr>
            <a:cxnSpLocks/>
          </p:cNvCxnSpPr>
          <p:nvPr/>
        </p:nvCxnSpPr>
        <p:spPr>
          <a:xfrm flipH="1">
            <a:off x="3655336" y="4548455"/>
            <a:ext cx="78839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B0555077-09E6-4D71-93BC-945171BB0083}"/>
              </a:ext>
            </a:extLst>
          </p:cNvPr>
          <p:cNvSpPr txBox="1"/>
          <p:nvPr/>
        </p:nvSpPr>
        <p:spPr>
          <a:xfrm>
            <a:off x="641683" y="6123543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gw-universe.ihep.ac.cn</a:t>
            </a:r>
            <a:endParaRPr lang="zh-CN" altLang="en-US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449101D1-CA8E-4200-891E-CD858F8748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57" y="4670419"/>
            <a:ext cx="544762" cy="817461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98EB7DE7-CD25-4E54-A2AA-E1440AA9ABFA}"/>
              </a:ext>
            </a:extLst>
          </p:cNvPr>
          <p:cNvSpPr txBox="1"/>
          <p:nvPr/>
        </p:nvSpPr>
        <p:spPr>
          <a:xfrm>
            <a:off x="3677165" y="557528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Rao JH</a:t>
            </a: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饶金辉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87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DC145E-CE99-4A8C-AFE4-9000B3CFC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/>
              <a:t>Probability of joint GW-GRB is low in</a:t>
            </a:r>
            <a:r>
              <a:rPr lang="zh-CN" altLang="en-US" sz="1800" dirty="0"/>
              <a:t> </a:t>
            </a:r>
            <a:r>
              <a:rPr lang="en-US" altLang="zh-CN" sz="1800" dirty="0"/>
              <a:t>O4:</a:t>
            </a:r>
          </a:p>
          <a:p>
            <a:pPr marL="0" indent="0">
              <a:buNone/>
            </a:pPr>
            <a:r>
              <a:rPr lang="en-US" altLang="zh-CN" sz="1800" dirty="0"/>
              <a:t>~10%</a:t>
            </a:r>
          </a:p>
          <a:p>
            <a:r>
              <a:rPr lang="en-US" altLang="zh-CN" sz="1800" dirty="0"/>
              <a:t>For 2G GW detectors:</a:t>
            </a:r>
          </a:p>
          <a:p>
            <a:pPr marL="0" indent="0">
              <a:buNone/>
            </a:pPr>
            <a:r>
              <a:rPr lang="en-US" altLang="zh-CN" sz="1800" dirty="0"/>
              <a:t>Including subthreshold GW improve the </a:t>
            </a:r>
          </a:p>
          <a:p>
            <a:pPr marL="0" indent="0">
              <a:buNone/>
            </a:pPr>
            <a:r>
              <a:rPr lang="en-US" altLang="zh-CN" sz="1800" dirty="0"/>
              <a:t>chance, while including subthreshold GRB</a:t>
            </a:r>
          </a:p>
          <a:p>
            <a:pPr marL="0" indent="0">
              <a:buNone/>
            </a:pPr>
            <a:r>
              <a:rPr lang="en-US" altLang="zh-CN" sz="1800" dirty="0"/>
              <a:t>candidate will not help 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79F358A6-EFCD-488F-8E52-FC2F5FEF0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924788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FE46BE05-991D-4337-A0B6-D0A7879FF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93776"/>
            <a:ext cx="10766469" cy="13229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6D9594-82FB-459E-BB84-89974A1C4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5079" y="1782069"/>
            <a:ext cx="3437182" cy="22192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64A1E8F-FF7A-44E7-A45C-1D72E56D8D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9981" y="1716723"/>
            <a:ext cx="3292019" cy="231289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5B0AE41-8905-4B3C-9A68-9B23A22F2467}"/>
              </a:ext>
            </a:extLst>
          </p:cNvPr>
          <p:cNvGrpSpPr/>
          <p:nvPr/>
        </p:nvGrpSpPr>
        <p:grpSpPr>
          <a:xfrm>
            <a:off x="703539" y="4175937"/>
            <a:ext cx="6018867" cy="2109928"/>
            <a:chOff x="321564" y="2245172"/>
            <a:chExt cx="10058781" cy="3373816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6170C25-5758-453B-B3CC-F6F727D5C07F}"/>
                </a:ext>
              </a:extLst>
            </p:cNvPr>
            <p:cNvSpPr/>
            <p:nvPr/>
          </p:nvSpPr>
          <p:spPr>
            <a:xfrm>
              <a:off x="321564" y="2903220"/>
              <a:ext cx="2715768" cy="2715768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86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13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形 10" descr="地球仪 - 亚洲 纯色填充">
              <a:extLst>
                <a:ext uri="{FF2B5EF4-FFF2-40B4-BE49-F238E27FC236}">
                  <a16:creationId xmlns:a16="http://schemas.microsoft.com/office/drawing/2014/main" id="{C129F27B-D7A3-40A1-BE46-3C1AEF518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22248" y="3803904"/>
              <a:ext cx="914400" cy="91440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1EA907C-21A8-4B64-B49F-84A91081EA0C}"/>
                </a:ext>
              </a:extLst>
            </p:cNvPr>
            <p:cNvSpPr txBox="1"/>
            <p:nvPr/>
          </p:nvSpPr>
          <p:spPr>
            <a:xfrm>
              <a:off x="2720721" y="4533638"/>
              <a:ext cx="1401318" cy="41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~200 </a:t>
              </a:r>
              <a:r>
                <a:rPr lang="en-US" altLang="zh-CN" sz="1100" dirty="0" err="1"/>
                <a:t>Mpc</a:t>
              </a:r>
              <a:endParaRPr lang="en-US" altLang="zh-CN" sz="1100" dirty="0"/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7D5D439-033E-4903-B572-7FB205525B96}"/>
                </a:ext>
              </a:extLst>
            </p:cNvPr>
            <p:cNvGrpSpPr/>
            <p:nvPr/>
          </p:nvGrpSpPr>
          <p:grpSpPr>
            <a:xfrm>
              <a:off x="1650682" y="3338512"/>
              <a:ext cx="209550" cy="180975"/>
              <a:chOff x="4169664" y="2562225"/>
              <a:chExt cx="209550" cy="180975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AE518D-CAF4-4723-BC15-23A6E2FEB344}"/>
                  </a:ext>
                </a:extLst>
              </p:cNvPr>
              <p:cNvSpPr/>
              <p:nvPr/>
            </p:nvSpPr>
            <p:spPr>
              <a:xfrm>
                <a:off x="4169664" y="25622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F14EFD80-5852-4BEA-9D06-6EDB05C9D878}"/>
                  </a:ext>
                </a:extLst>
              </p:cNvPr>
              <p:cNvSpPr/>
              <p:nvPr/>
            </p:nvSpPr>
            <p:spPr>
              <a:xfrm>
                <a:off x="4274439" y="26384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2C38956-8691-4936-8BD4-D9E897F90B6C}"/>
                </a:ext>
              </a:extLst>
            </p:cNvPr>
            <p:cNvGrpSpPr/>
            <p:nvPr/>
          </p:nvGrpSpPr>
          <p:grpSpPr>
            <a:xfrm rot="17705095">
              <a:off x="679132" y="4881562"/>
              <a:ext cx="209550" cy="180975"/>
              <a:chOff x="4169664" y="2562225"/>
              <a:chExt cx="209550" cy="180975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3DD7A37F-494D-4155-A0E0-C9CFE539CA7D}"/>
                  </a:ext>
                </a:extLst>
              </p:cNvPr>
              <p:cNvSpPr/>
              <p:nvPr/>
            </p:nvSpPr>
            <p:spPr>
              <a:xfrm>
                <a:off x="4169664" y="25622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26C7F4FA-5C8F-4058-AE6D-CFF753F6FAE9}"/>
                  </a:ext>
                </a:extLst>
              </p:cNvPr>
              <p:cNvSpPr/>
              <p:nvPr/>
            </p:nvSpPr>
            <p:spPr>
              <a:xfrm>
                <a:off x="4274439" y="26384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6BAD041-F17E-43EC-AB4F-4FFEF924C885}"/>
                </a:ext>
              </a:extLst>
            </p:cNvPr>
            <p:cNvGrpSpPr/>
            <p:nvPr/>
          </p:nvGrpSpPr>
          <p:grpSpPr>
            <a:xfrm rot="3095490">
              <a:off x="2574607" y="4900612"/>
              <a:ext cx="209550" cy="180975"/>
              <a:chOff x="4169664" y="2562225"/>
              <a:chExt cx="209550" cy="180975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3A773DC3-0DE2-418C-8492-1CEEED14E3A4}"/>
                  </a:ext>
                </a:extLst>
              </p:cNvPr>
              <p:cNvSpPr/>
              <p:nvPr/>
            </p:nvSpPr>
            <p:spPr>
              <a:xfrm>
                <a:off x="4169664" y="25622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CD054E36-C061-47E6-A639-27A945EA02A3}"/>
                  </a:ext>
                </a:extLst>
              </p:cNvPr>
              <p:cNvSpPr/>
              <p:nvPr/>
            </p:nvSpPr>
            <p:spPr>
              <a:xfrm>
                <a:off x="4274439" y="26384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EE893CE-2439-4B1A-83FC-F4C0DBADFAC2}"/>
                </a:ext>
              </a:extLst>
            </p:cNvPr>
            <p:cNvGrpSpPr/>
            <p:nvPr/>
          </p:nvGrpSpPr>
          <p:grpSpPr>
            <a:xfrm rot="3095490">
              <a:off x="5260655" y="4129952"/>
              <a:ext cx="209550" cy="180975"/>
              <a:chOff x="4169664" y="2562225"/>
              <a:chExt cx="209550" cy="180975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7C7DA13E-7501-4247-82E1-08153C599D82}"/>
                  </a:ext>
                </a:extLst>
              </p:cNvPr>
              <p:cNvSpPr/>
              <p:nvPr/>
            </p:nvSpPr>
            <p:spPr>
              <a:xfrm>
                <a:off x="4169664" y="25622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C5D9FE16-8761-438D-8105-AF1FE3781B14}"/>
                  </a:ext>
                </a:extLst>
              </p:cNvPr>
              <p:cNvSpPr/>
              <p:nvPr/>
            </p:nvSpPr>
            <p:spPr>
              <a:xfrm>
                <a:off x="4274439" y="26384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E2A8612-D77D-43CD-846A-64838B2533F4}"/>
                </a:ext>
              </a:extLst>
            </p:cNvPr>
            <p:cNvGrpSpPr/>
            <p:nvPr/>
          </p:nvGrpSpPr>
          <p:grpSpPr>
            <a:xfrm rot="3095490">
              <a:off x="2262781" y="4268271"/>
              <a:ext cx="209550" cy="180975"/>
              <a:chOff x="4169664" y="2562225"/>
              <a:chExt cx="209550" cy="180975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76821B3B-B5B0-43E1-A023-979C5959591D}"/>
                  </a:ext>
                </a:extLst>
              </p:cNvPr>
              <p:cNvSpPr/>
              <p:nvPr/>
            </p:nvSpPr>
            <p:spPr>
              <a:xfrm>
                <a:off x="4169664" y="25622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F0265BDA-EA07-4C9E-89BF-9779FB15544F}"/>
                  </a:ext>
                </a:extLst>
              </p:cNvPr>
              <p:cNvSpPr/>
              <p:nvPr/>
            </p:nvSpPr>
            <p:spPr>
              <a:xfrm>
                <a:off x="4274439" y="26384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4EF1562-8C33-4A9B-91B5-BC20B4AF8279}"/>
                </a:ext>
              </a:extLst>
            </p:cNvPr>
            <p:cNvGrpSpPr/>
            <p:nvPr/>
          </p:nvGrpSpPr>
          <p:grpSpPr>
            <a:xfrm rot="3095490">
              <a:off x="7794307" y="3475041"/>
              <a:ext cx="209550" cy="180975"/>
              <a:chOff x="4169664" y="2562225"/>
              <a:chExt cx="209550" cy="18097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01AD864E-4DCE-4442-B13B-1B01F87A022E}"/>
                  </a:ext>
                </a:extLst>
              </p:cNvPr>
              <p:cNvSpPr/>
              <p:nvPr/>
            </p:nvSpPr>
            <p:spPr>
              <a:xfrm>
                <a:off x="4169664" y="25622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9EB21969-8DA8-4BC4-94E3-1263AC797CE3}"/>
                  </a:ext>
                </a:extLst>
              </p:cNvPr>
              <p:cNvSpPr/>
              <p:nvPr/>
            </p:nvSpPr>
            <p:spPr>
              <a:xfrm>
                <a:off x="4274439" y="26384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06F8127-29D2-4568-A19E-322B10F1663D}"/>
                </a:ext>
              </a:extLst>
            </p:cNvPr>
            <p:cNvGrpSpPr/>
            <p:nvPr/>
          </p:nvGrpSpPr>
          <p:grpSpPr>
            <a:xfrm rot="3095490">
              <a:off x="7875895" y="4507870"/>
              <a:ext cx="209550" cy="180975"/>
              <a:chOff x="4169664" y="2562225"/>
              <a:chExt cx="209550" cy="180975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9031FF4E-0461-43A3-9EB3-659322767C3D}"/>
                  </a:ext>
                </a:extLst>
              </p:cNvPr>
              <p:cNvSpPr/>
              <p:nvPr/>
            </p:nvSpPr>
            <p:spPr>
              <a:xfrm>
                <a:off x="4169664" y="25622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5641145F-E326-44E9-8852-3C286EFE0881}"/>
                  </a:ext>
                </a:extLst>
              </p:cNvPr>
              <p:cNvSpPr/>
              <p:nvPr/>
            </p:nvSpPr>
            <p:spPr>
              <a:xfrm>
                <a:off x="4274439" y="26384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DD6F11E-B9EF-4FB1-882B-96F4AFFA4AD4}"/>
                </a:ext>
              </a:extLst>
            </p:cNvPr>
            <p:cNvGrpSpPr/>
            <p:nvPr/>
          </p:nvGrpSpPr>
          <p:grpSpPr>
            <a:xfrm rot="3095490">
              <a:off x="8994457" y="2259459"/>
              <a:ext cx="209550" cy="180975"/>
              <a:chOff x="4169664" y="2562225"/>
              <a:chExt cx="209550" cy="180975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723B6757-842C-499C-BDC4-6C1D124050FC}"/>
                  </a:ext>
                </a:extLst>
              </p:cNvPr>
              <p:cNvSpPr/>
              <p:nvPr/>
            </p:nvSpPr>
            <p:spPr>
              <a:xfrm>
                <a:off x="4169664" y="25622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1D6CA782-C9F2-44F0-AF52-D89319E5E5BC}"/>
                  </a:ext>
                </a:extLst>
              </p:cNvPr>
              <p:cNvSpPr/>
              <p:nvPr/>
            </p:nvSpPr>
            <p:spPr>
              <a:xfrm>
                <a:off x="4274439" y="26384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61D1EED-A2A0-46B4-ABCB-4C21AADF28D8}"/>
                </a:ext>
              </a:extLst>
            </p:cNvPr>
            <p:cNvGrpSpPr/>
            <p:nvPr/>
          </p:nvGrpSpPr>
          <p:grpSpPr>
            <a:xfrm rot="3095490">
              <a:off x="10185083" y="4443150"/>
              <a:ext cx="209550" cy="180975"/>
              <a:chOff x="4169664" y="2562225"/>
              <a:chExt cx="209550" cy="180975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E7AB759-8FAF-4046-91D2-1DB75063BC0D}"/>
                  </a:ext>
                </a:extLst>
              </p:cNvPr>
              <p:cNvSpPr/>
              <p:nvPr/>
            </p:nvSpPr>
            <p:spPr>
              <a:xfrm>
                <a:off x="4169664" y="25622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6624E12D-98FF-4034-B1B6-21A0487C767D}"/>
                  </a:ext>
                </a:extLst>
              </p:cNvPr>
              <p:cNvSpPr/>
              <p:nvPr/>
            </p:nvSpPr>
            <p:spPr>
              <a:xfrm>
                <a:off x="4274439" y="2638425"/>
                <a:ext cx="104775" cy="10477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FA9AA9C9-13DB-45AA-AFB9-8919A13AAD7F}"/>
                </a:ext>
              </a:extLst>
            </p:cNvPr>
            <p:cNvSpPr/>
            <p:nvPr/>
          </p:nvSpPr>
          <p:spPr>
            <a:xfrm rot="5400000">
              <a:off x="4353139" y="3422100"/>
              <a:ext cx="225843" cy="1578926"/>
            </a:xfrm>
            <a:prstGeom prst="triangle">
              <a:avLst/>
            </a:prstGeom>
            <a:solidFill>
              <a:schemeClr val="accent2">
                <a:alpha val="31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647ED292-BA6D-44BB-9369-E6432EE4A013}"/>
                </a:ext>
              </a:extLst>
            </p:cNvPr>
            <p:cNvSpPr/>
            <p:nvPr/>
          </p:nvSpPr>
          <p:spPr>
            <a:xfrm rot="16200000">
              <a:off x="5364539" y="-15110"/>
              <a:ext cx="1321338" cy="8539502"/>
            </a:xfrm>
            <a:prstGeom prst="triangle">
              <a:avLst/>
            </a:prstGeom>
            <a:solidFill>
              <a:schemeClr val="accent2">
                <a:alpha val="31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E4F15B26-E2FC-415D-8AC9-F8BEF95DF3FC}"/>
                </a:ext>
              </a:extLst>
            </p:cNvPr>
            <p:cNvSpPr/>
            <p:nvPr/>
          </p:nvSpPr>
          <p:spPr>
            <a:xfrm rot="5400000">
              <a:off x="6905849" y="2766746"/>
              <a:ext cx="225843" cy="1578926"/>
            </a:xfrm>
            <a:prstGeom prst="triangle">
              <a:avLst/>
            </a:prstGeom>
            <a:solidFill>
              <a:schemeClr val="accent2">
                <a:alpha val="31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71B33E35-EE02-4226-8410-EEBC55122019}"/>
                </a:ext>
              </a:extLst>
            </p:cNvPr>
            <p:cNvSpPr/>
            <p:nvPr/>
          </p:nvSpPr>
          <p:spPr>
            <a:xfrm rot="5400000">
              <a:off x="9277567" y="3739531"/>
              <a:ext cx="225843" cy="1578926"/>
            </a:xfrm>
            <a:prstGeom prst="triangle">
              <a:avLst/>
            </a:prstGeom>
            <a:solidFill>
              <a:schemeClr val="accent2">
                <a:alpha val="31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F9DFD109-20D0-4280-A0EC-43ADDB92AF76}"/>
                </a:ext>
              </a:extLst>
            </p:cNvPr>
            <p:cNvSpPr/>
            <p:nvPr/>
          </p:nvSpPr>
          <p:spPr>
            <a:xfrm rot="5400000">
              <a:off x="6952318" y="3815920"/>
              <a:ext cx="225843" cy="1578926"/>
            </a:xfrm>
            <a:prstGeom prst="triangle">
              <a:avLst/>
            </a:prstGeom>
            <a:solidFill>
              <a:schemeClr val="accent2">
                <a:alpha val="31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F352115E-9A1C-4C9A-8E4C-A85EADD1F195}"/>
                </a:ext>
              </a:extLst>
            </p:cNvPr>
            <p:cNvSpPr/>
            <p:nvPr/>
          </p:nvSpPr>
          <p:spPr>
            <a:xfrm rot="5400000">
              <a:off x="2068153" y="4099344"/>
              <a:ext cx="122705" cy="494337"/>
            </a:xfrm>
            <a:prstGeom prst="triangle">
              <a:avLst/>
            </a:prstGeom>
            <a:solidFill>
              <a:schemeClr val="accent2">
                <a:alpha val="31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>
              <a:extLst>
                <a:ext uri="{FF2B5EF4-FFF2-40B4-BE49-F238E27FC236}">
                  <a16:creationId xmlns:a16="http://schemas.microsoft.com/office/drawing/2014/main" id="{8EA1E2AC-1923-418A-A157-9F110E2E1814}"/>
                </a:ext>
              </a:extLst>
            </p:cNvPr>
            <p:cNvSpPr/>
            <p:nvPr/>
          </p:nvSpPr>
          <p:spPr>
            <a:xfrm rot="5400000">
              <a:off x="8099554" y="1569360"/>
              <a:ext cx="225843" cy="1578926"/>
            </a:xfrm>
            <a:prstGeom prst="triangle">
              <a:avLst/>
            </a:prstGeom>
            <a:solidFill>
              <a:schemeClr val="accent2">
                <a:alpha val="31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73F4437-ED07-4AA7-A168-24F7BA5A4B6C}"/>
                </a:ext>
              </a:extLst>
            </p:cNvPr>
            <p:cNvSpPr txBox="1"/>
            <p:nvPr/>
          </p:nvSpPr>
          <p:spPr>
            <a:xfrm>
              <a:off x="2063824" y="3885078"/>
              <a:ext cx="1354456" cy="393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GW170817</a:t>
              </a:r>
              <a:endParaRPr lang="zh-CN" altLang="en-US" sz="1000" dirty="0"/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48CCF133-D687-4B92-B6AE-40C9DB2A5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0282" y="4317632"/>
            <a:ext cx="3581710" cy="2377646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538754B1-1708-4CC4-94FC-90D315B71DFB}"/>
              </a:ext>
            </a:extLst>
          </p:cNvPr>
          <p:cNvSpPr txBox="1"/>
          <p:nvPr/>
        </p:nvSpPr>
        <p:spPr>
          <a:xfrm>
            <a:off x="4866351" y="6178286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1800" dirty="0"/>
              <a:t>Hendriks et al. 2023, A&amp;A 672,A74</a:t>
            </a:r>
          </a:p>
        </p:txBody>
      </p:sp>
    </p:spTree>
    <p:extLst>
      <p:ext uri="{BB962C8B-B14F-4D97-AF65-F5344CB8AC3E}">
        <p14:creationId xmlns:p14="http://schemas.microsoft.com/office/powerpoint/2010/main" val="378015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E7535-0351-44E5-9CAB-D61EE9FA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GW-GRB joint detection simulation</a:t>
            </a:r>
            <a:br>
              <a:rPr lang="en-US" altLang="zh-CN" dirty="0"/>
            </a:br>
            <a:r>
              <a:rPr lang="en-US" altLang="zh-CN" dirty="0"/>
              <a:t>Science application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BB74856-60F3-426E-8A3D-A01EA309C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/>
                  <a:t>GRB170817a was 1.7s behind GW170817, it was used to put  constraint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</m:sSub>
                  </m:oMath>
                </a14:m>
                <a:r>
                  <a:rPr lang="en-US" altLang="zh-CN" dirty="0"/>
                  <a:t> (LVC 2017b): </a:t>
                </a:r>
              </a:p>
              <a:p>
                <a:pPr algn="ctr"/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(and assume photos are emitted no earlier than GW):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𝑔𝑤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, and we must assume photons are emitted intrinsically later: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𝑔𝑤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Main stream GRB prompt emission model expect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, therefore: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(10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We can see, the further D, the better constrain on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c_gw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GW170817 @ 40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Mpc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pt-BR" altLang="zh-CN" dirty="0"/>
                  <a:t> (−3×10e−15c, +7×10e−16c) </a:t>
                </a:r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BB74856-60F3-426E-8A3D-A01EA309C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081" b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810755B-767C-4859-A820-82C48D6E8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988261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139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6DBE421B-B097-4B8C-8359-352292268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99" y="2082771"/>
            <a:ext cx="5137171" cy="1938723"/>
          </a:xfrm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38F7D7-B1C8-48F8-8415-D033BEB10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842389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id="{007F38AB-4CE4-4F25-A701-F5DE1566B86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GW-GRB joint detection simulation</a:t>
            </a:r>
            <a:br>
              <a:rPr lang="en-US" altLang="zh-CN"/>
            </a:br>
            <a:r>
              <a:rPr lang="en-US" altLang="zh-CN"/>
              <a:t>Science application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D8595CD-C308-43F7-965B-FE8B23EBDB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082771"/>
            <a:ext cx="5775778" cy="19387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73B9945-18BD-4E78-BE59-791D850CB8BA}"/>
              </a:ext>
            </a:extLst>
          </p:cNvPr>
          <p:cNvSpPr txBox="1"/>
          <p:nvPr/>
        </p:nvSpPr>
        <p:spPr>
          <a:xfrm>
            <a:off x="533399" y="6155809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Rao JH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饶金辉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RAA accepted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75987D0-F483-41CD-AD85-34979A2B5CB7}"/>
              </a:ext>
            </a:extLst>
          </p:cNvPr>
          <p:cNvSpPr txBox="1"/>
          <p:nvPr/>
        </p:nvSpPr>
        <p:spPr>
          <a:xfrm>
            <a:off x="566306" y="4737127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If graviton has mass: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26EB35B-780E-47E7-B23D-847269D63D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6806" y="4584836"/>
            <a:ext cx="1683763" cy="679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F74C742-520C-4F83-96F4-760238AC3CDC}"/>
                  </a:ext>
                </a:extLst>
              </p:cNvPr>
              <p:cNvSpPr txBox="1"/>
              <p:nvPr/>
            </p:nvSpPr>
            <p:spPr>
              <a:xfrm>
                <a:off x="5763180" y="4774766"/>
                <a:ext cx="993285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𝑔𝑤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F74C742-520C-4F83-96F4-760238AC3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180" y="4774766"/>
                <a:ext cx="993285" cy="299569"/>
              </a:xfrm>
              <a:prstGeom prst="rect">
                <a:avLst/>
              </a:prstGeom>
              <a:blipFill>
                <a:blip r:embed="rId10"/>
                <a:stretch>
                  <a:fillRect l="-4294" r="-2454" b="-26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60524D1-AC19-488E-BC40-5E8834C7E42B}"/>
                  </a:ext>
                </a:extLst>
              </p:cNvPr>
              <p:cNvSpPr txBox="1"/>
              <p:nvPr/>
            </p:nvSpPr>
            <p:spPr>
              <a:xfrm>
                <a:off x="6849076" y="4769251"/>
                <a:ext cx="1885324" cy="305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&lt;∼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60524D1-AC19-488E-BC40-5E8834C7E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76" y="4769251"/>
                <a:ext cx="1885324" cy="305084"/>
              </a:xfrm>
              <a:prstGeom prst="rect">
                <a:avLst/>
              </a:prstGeom>
              <a:blipFill>
                <a:blip r:embed="rId11"/>
                <a:stretch>
                  <a:fillRect l="-1618" r="-1942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4FF7CCC9-B9BE-4341-8DAC-347CFEC072D3}"/>
              </a:ext>
            </a:extLst>
          </p:cNvPr>
          <p:cNvSpPr txBox="1"/>
          <p:nvPr/>
        </p:nvSpPr>
        <p:spPr>
          <a:xfrm>
            <a:off x="8827011" y="472084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~the best current constraints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77BC1D1-C676-49FB-9A70-D4DC47CC37EC}"/>
              </a:ext>
            </a:extLst>
          </p:cNvPr>
          <p:cNvSpPr txBox="1"/>
          <p:nvPr/>
        </p:nvSpPr>
        <p:spPr>
          <a:xfrm>
            <a:off x="580140" y="5531106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Local Lorentz violation: 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D02D292-35FA-4E4E-B6C8-8128A3C67E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8700" y="5373242"/>
            <a:ext cx="3580528" cy="6795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5073CC3-853D-40CA-BB89-511429686A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8732" y="5385348"/>
            <a:ext cx="3787468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9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CD69A9-CEC7-4EB2-B702-86AB721B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Simulation joint observation on verification white dwarf binaries with </a:t>
            </a:r>
            <a:r>
              <a:rPr lang="en-US" altLang="zh-CN" dirty="0" err="1"/>
              <a:t>GW+Optical</a:t>
            </a:r>
            <a:r>
              <a:rPr lang="en-US" altLang="zh-CN" dirty="0"/>
              <a:t> data</a:t>
            </a:r>
            <a:endParaRPr lang="zh-CN" altLang="en-US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2E65E74A-415C-4E3B-8D8C-FF041701F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970731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9EF7F08-69CE-D255-8073-1E7BC3D7D834}"/>
              </a:ext>
            </a:extLst>
          </p:cNvPr>
          <p:cNvSpPr/>
          <p:nvPr/>
        </p:nvSpPr>
        <p:spPr>
          <a:xfrm>
            <a:off x="778746" y="2518119"/>
            <a:ext cx="462224" cy="361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4D4DEB-213B-4123-A560-894C6C7FBDFC}"/>
              </a:ext>
            </a:extLst>
          </p:cNvPr>
          <p:cNvSpPr/>
          <p:nvPr/>
        </p:nvSpPr>
        <p:spPr>
          <a:xfrm>
            <a:off x="1564193" y="2518118"/>
            <a:ext cx="462224" cy="361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7CE34FBB-0878-7857-B6D0-10371E76358D}"/>
              </a:ext>
            </a:extLst>
          </p:cNvPr>
          <p:cNvSpPr/>
          <p:nvPr/>
        </p:nvSpPr>
        <p:spPr>
          <a:xfrm rot="16200000">
            <a:off x="1100797" y="1972992"/>
            <a:ext cx="672234" cy="854111"/>
          </a:xfrm>
          <a:prstGeom prst="arc">
            <a:avLst>
              <a:gd name="adj1" fmla="val 16200000"/>
              <a:gd name="adj2" fmla="val 5453714"/>
            </a:avLst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EA99030-C522-1A67-5AA8-E42C2BC22F0F}"/>
              </a:ext>
            </a:extLst>
          </p:cNvPr>
          <p:cNvSpPr/>
          <p:nvPr/>
        </p:nvSpPr>
        <p:spPr>
          <a:xfrm rot="5691215">
            <a:off x="1127637" y="2575147"/>
            <a:ext cx="636926" cy="854111"/>
          </a:xfrm>
          <a:prstGeom prst="arc">
            <a:avLst>
              <a:gd name="adj1" fmla="val 16200000"/>
              <a:gd name="adj2" fmla="val 5453714"/>
            </a:avLst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C801383-B353-E49D-7AE9-EB4BEDF12282}"/>
              </a:ext>
            </a:extLst>
          </p:cNvPr>
          <p:cNvSpPr/>
          <p:nvPr/>
        </p:nvSpPr>
        <p:spPr>
          <a:xfrm>
            <a:off x="2651758" y="2416631"/>
            <a:ext cx="1288869" cy="463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E6270F-CA92-9295-11B1-54180208F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832" y="1968133"/>
            <a:ext cx="1570899" cy="12327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C0E22D-5640-6DC0-0C07-22F40DC30E9F}"/>
              </a:ext>
            </a:extLst>
          </p:cNvPr>
          <p:cNvSpPr txBox="1"/>
          <p:nvPr/>
        </p:nvSpPr>
        <p:spPr>
          <a:xfrm>
            <a:off x="4082833" y="3235835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space-borne GW detectors</a:t>
            </a: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BE64676A-5CAA-BA96-8955-2ADC4FE0EC8F}"/>
              </a:ext>
            </a:extLst>
          </p:cNvPr>
          <p:cNvSpPr/>
          <p:nvPr/>
        </p:nvSpPr>
        <p:spPr>
          <a:xfrm flipV="1">
            <a:off x="1436913" y="3838572"/>
            <a:ext cx="2503713" cy="1125313"/>
          </a:xfrm>
          <a:prstGeom prst="bentArrow">
            <a:avLst>
              <a:gd name="adj1" fmla="val 25000"/>
              <a:gd name="adj2" fmla="val 24404"/>
              <a:gd name="adj3" fmla="val 25000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208979-6173-95A6-E562-3BCD1B1E2E26}"/>
              </a:ext>
            </a:extLst>
          </p:cNvPr>
          <p:cNvSpPr txBox="1"/>
          <p:nvPr/>
        </p:nvSpPr>
        <p:spPr>
          <a:xfrm>
            <a:off x="3017520" y="300827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56D0CC-802F-FD4C-5F93-14C782E03A8A}"/>
              </a:ext>
            </a:extLst>
          </p:cNvPr>
          <p:cNvSpPr txBox="1"/>
          <p:nvPr/>
        </p:nvSpPr>
        <p:spPr>
          <a:xfrm>
            <a:off x="4191511" y="3872446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area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246A17A-D4C0-B434-AD1A-ABB6C761E728}"/>
              </a:ext>
            </a:extLst>
          </p:cNvPr>
          <p:cNvSpPr/>
          <p:nvPr/>
        </p:nvSpPr>
        <p:spPr>
          <a:xfrm>
            <a:off x="6540812" y="4209000"/>
            <a:ext cx="1288869" cy="4632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3CB8D5-6382-55AD-6E96-44145B657405}"/>
              </a:ext>
            </a:extLst>
          </p:cNvPr>
          <p:cNvSpPr txBox="1"/>
          <p:nvPr/>
        </p:nvSpPr>
        <p:spPr>
          <a:xfrm>
            <a:off x="4178871" y="4234329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(apparent magnitudes)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7C5AEF-5869-74A8-FE2B-3DF606033B0A}"/>
              </a:ext>
            </a:extLst>
          </p:cNvPr>
          <p:cNvSpPr txBox="1"/>
          <p:nvPr/>
        </p:nvSpPr>
        <p:spPr>
          <a:xfrm>
            <a:off x="4178871" y="4903911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of sight velocity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EDF2710-FD73-AF02-587F-8697C3C550A0}"/>
              </a:ext>
            </a:extLst>
          </p:cNvPr>
          <p:cNvSpPr/>
          <p:nvPr/>
        </p:nvSpPr>
        <p:spPr>
          <a:xfrm>
            <a:off x="6540812" y="4799361"/>
            <a:ext cx="1288869" cy="4632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79B61E-C47F-1AF3-A1B8-54D60ED01101}"/>
              </a:ext>
            </a:extLst>
          </p:cNvPr>
          <p:cNvSpPr txBox="1"/>
          <p:nvPr/>
        </p:nvSpPr>
        <p:spPr>
          <a:xfrm>
            <a:off x="444137" y="3355657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DW binary in Galaxy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D8346C-8419-32B7-0FCF-AD05A4DBD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54" y="1500484"/>
            <a:ext cx="2852394" cy="20841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75A9E6-1D2F-EBA6-E4CC-1050E3B88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675" y="3089195"/>
            <a:ext cx="2876108" cy="1973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140B0F-812C-3C28-EC9F-356FDA21B4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738" y="4956117"/>
            <a:ext cx="2698684" cy="18393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B441EB1-7C46-7C1F-E39B-54E7732429EF}"/>
              </a:ext>
            </a:extLst>
          </p:cNvPr>
          <p:cNvSpPr txBox="1"/>
          <p:nvPr/>
        </p:nvSpPr>
        <p:spPr>
          <a:xfrm>
            <a:off x="1455396" y="3878353"/>
            <a:ext cx="275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signal</a:t>
            </a:r>
          </a:p>
          <a:p>
            <a:r>
              <a:rPr lang="en-US" dirty="0"/>
              <a:t>photometry/spectroscopy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61CAA41-66BE-4103-46C8-7892BF53A45E}"/>
              </a:ext>
            </a:extLst>
          </p:cNvPr>
          <p:cNvSpPr/>
          <p:nvPr/>
        </p:nvSpPr>
        <p:spPr>
          <a:xfrm>
            <a:off x="6733227" y="2593083"/>
            <a:ext cx="1288869" cy="463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B48C84-812A-B293-822B-2947F4A670C7}"/>
              </a:ext>
            </a:extLst>
          </p:cNvPr>
          <p:cNvGrpSpPr/>
          <p:nvPr/>
        </p:nvGrpSpPr>
        <p:grpSpPr>
          <a:xfrm>
            <a:off x="311215" y="5288342"/>
            <a:ext cx="5628072" cy="526619"/>
            <a:chOff x="635180" y="5720702"/>
            <a:chExt cx="5628072" cy="526619"/>
          </a:xfrm>
        </p:grpSpPr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842CE309-856D-E84C-E236-52E29BBFD84B}"/>
                </a:ext>
              </a:extLst>
            </p:cNvPr>
            <p:cNvSpPr/>
            <p:nvPr/>
          </p:nvSpPr>
          <p:spPr>
            <a:xfrm>
              <a:off x="3114079" y="5834918"/>
              <a:ext cx="450935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9C46DCB-B1AC-7D5D-6B9B-72FA2931CF55}"/>
                    </a:ext>
                  </a:extLst>
                </p:cNvPr>
                <p:cNvSpPr txBox="1"/>
                <p:nvPr/>
              </p:nvSpPr>
              <p:spPr>
                <a:xfrm>
                  <a:off x="635180" y="5833074"/>
                  <a:ext cx="2488310" cy="3018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𝐺𝑊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𝑅𝑉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9C46DCB-B1AC-7D5D-6B9B-72FA2931C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180" y="5833074"/>
                  <a:ext cx="2488310" cy="301878"/>
                </a:xfrm>
                <a:prstGeom prst="rect">
                  <a:avLst/>
                </a:prstGeom>
                <a:blipFill>
                  <a:blip r:embed="rId11"/>
                  <a:stretch>
                    <a:fillRect l="-1523" b="-29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1D3A264-2B99-8BF4-CEEB-11D27EBB695D}"/>
                    </a:ext>
                  </a:extLst>
                </p:cNvPr>
                <p:cNvSpPr txBox="1"/>
                <p:nvPr/>
              </p:nvSpPr>
              <p:spPr>
                <a:xfrm>
                  <a:off x="3620408" y="5845513"/>
                  <a:ext cx="1129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1D3A264-2B99-8BF4-CEEB-11D27EBB6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0408" y="5845513"/>
                  <a:ext cx="112954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444" r="-3333" b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1FD98F7-34A9-6FB4-C339-2EADD201CF22}"/>
                    </a:ext>
                  </a:extLst>
                </p:cNvPr>
                <p:cNvSpPr txBox="1"/>
                <p:nvPr/>
              </p:nvSpPr>
              <p:spPr>
                <a:xfrm>
                  <a:off x="5442386" y="5720702"/>
                  <a:ext cx="820866" cy="526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1FD98F7-34A9-6FB4-C339-2EADD201CF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2386" y="5720702"/>
                  <a:ext cx="820866" cy="526619"/>
                </a:xfrm>
                <a:prstGeom prst="rect">
                  <a:avLst/>
                </a:prstGeom>
                <a:blipFill>
                  <a:blip r:embed="rId13"/>
                  <a:stretch>
                    <a:fillRect l="-7692" t="-2381" r="-6154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140C78B6-652E-C3DC-CFE3-2D99DEA5A695}"/>
                </a:ext>
              </a:extLst>
            </p:cNvPr>
            <p:cNvSpPr/>
            <p:nvPr/>
          </p:nvSpPr>
          <p:spPr>
            <a:xfrm>
              <a:off x="4828945" y="5833074"/>
              <a:ext cx="450935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328173-3FBB-9024-FCC4-B5133080D15D}"/>
              </a:ext>
            </a:extLst>
          </p:cNvPr>
          <p:cNvSpPr txBox="1"/>
          <p:nvPr/>
        </p:nvSpPr>
        <p:spPr>
          <a:xfrm>
            <a:off x="258718" y="5864238"/>
            <a:ext cx="37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 verification WD binary with LISA: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3F1295F-1815-84E5-A474-74498ECC775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4"/>
          <a:stretch/>
        </p:blipFill>
        <p:spPr>
          <a:xfrm>
            <a:off x="3980584" y="6601226"/>
            <a:ext cx="2857500" cy="252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ED48D7-31B3-5265-BA74-C526FFA48A92}"/>
                  </a:ext>
                </a:extLst>
              </p:cNvPr>
              <p:cNvSpPr txBox="1"/>
              <p:nvPr/>
            </p:nvSpPr>
            <p:spPr>
              <a:xfrm>
                <a:off x="3980584" y="5945000"/>
                <a:ext cx="2312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−2.1,4.8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ED48D7-31B3-5265-BA74-C526FFA48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584" y="5945000"/>
                <a:ext cx="2312043" cy="276999"/>
              </a:xfrm>
              <a:prstGeom prst="rect">
                <a:avLst/>
              </a:prstGeom>
              <a:blipFill>
                <a:blip r:embed="rId15"/>
                <a:stretch>
                  <a:fillRect l="-1639" t="-4348" r="-54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AF9F99E9-8762-C847-90A1-FBD63590CC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84" y="6248669"/>
            <a:ext cx="1905000" cy="2921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17CE19C-0D17-4E60-B25F-2F7BAA0F27EB}"/>
              </a:ext>
            </a:extLst>
          </p:cNvPr>
          <p:cNvSpPr txBox="1"/>
          <p:nvPr/>
        </p:nvSpPr>
        <p:spPr>
          <a:xfrm>
            <a:off x="305358" y="6431949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Cao TY </a:t>
            </a:r>
            <a:r>
              <a:rPr lang="en-US" sz="1600" dirty="0" err="1">
                <a:latin typeface="Kai" pitchFamily="2" charset="-122"/>
                <a:ea typeface="Kai" pitchFamily="2" charset="-122"/>
              </a:rPr>
              <a:t>曹天涌</a:t>
            </a:r>
            <a:r>
              <a:rPr lang="zh-CN" altLang="en-US" sz="1600" dirty="0"/>
              <a:t> </a:t>
            </a:r>
            <a:r>
              <a:rPr lang="en-US" altLang="zh-CN" sz="1600" dirty="0"/>
              <a:t>MNRAS submitted</a:t>
            </a:r>
            <a:endParaRPr lang="en-US" sz="16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C6089B7-D538-A946-B2B5-1BBAAE408EF6}"/>
              </a:ext>
            </a:extLst>
          </p:cNvPr>
          <p:cNvCxnSpPr/>
          <p:nvPr/>
        </p:nvCxnSpPr>
        <p:spPr>
          <a:xfrm>
            <a:off x="3980584" y="6540769"/>
            <a:ext cx="195870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77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0708-0121-0787-62B9-7A26CEBD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Sub-threshold joint GW-EMW observation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E9752B-1159-085B-F187-AECCEB99E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-620" r="1" b="620"/>
          <a:stretch/>
        </p:blipFill>
        <p:spPr>
          <a:xfrm>
            <a:off x="164739" y="2879666"/>
            <a:ext cx="4607560" cy="3810000"/>
          </a:xfrm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CEDCD66-BF9A-DB63-EEAB-E7CD5182C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098877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733C421-EC02-BE5E-D4AE-C67D943545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" y="1366649"/>
            <a:ext cx="3606800" cy="66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EB041E-2260-9C9D-2245-027A12703A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" y="2162149"/>
            <a:ext cx="3483429" cy="717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F36FDC-742A-8422-B7A7-14107B7C2C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85" y="1483391"/>
            <a:ext cx="3804573" cy="4721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EAFD6-3EDC-5468-4309-15939438A224}"/>
                  </a:ext>
                </a:extLst>
              </p:cNvPr>
              <p:cNvSpPr txBox="1"/>
              <p:nvPr/>
            </p:nvSpPr>
            <p:spPr>
              <a:xfrm>
                <a:off x="9062257" y="1752254"/>
                <a:ext cx="160986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𝑎𝑠𝑡𝑟𝑜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𝑗𝑜𝑖𝑛𝑡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EAFD6-3EDC-5468-4309-15939438A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257" y="1752254"/>
                <a:ext cx="1609864" cy="299313"/>
              </a:xfrm>
              <a:prstGeom prst="rect">
                <a:avLst/>
              </a:prstGeom>
              <a:blipFill>
                <a:blip r:embed="rId11"/>
                <a:stretch>
                  <a:fillRect l="-2344" t="-4000" r="-468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9EAA4A-109D-4E3B-2661-D1DF820EF9DB}"/>
                  </a:ext>
                </a:extLst>
              </p:cNvPr>
              <p:cNvSpPr txBox="1"/>
              <p:nvPr/>
            </p:nvSpPr>
            <p:spPr>
              <a:xfrm>
                <a:off x="9062257" y="2243908"/>
                <a:ext cx="28180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det. vol. of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↑∼10%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9EAA4A-109D-4E3B-2661-D1DF820EF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257" y="2243908"/>
                <a:ext cx="2818079" cy="276999"/>
              </a:xfrm>
              <a:prstGeom prst="rect">
                <a:avLst/>
              </a:prstGeom>
              <a:blipFill>
                <a:blip r:embed="rId12"/>
                <a:stretch>
                  <a:fillRect l="-4933" t="-26087" r="-1794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669F72-9848-230D-85C1-23775A87C7B3}"/>
                  </a:ext>
                </a:extLst>
              </p:cNvPr>
              <p:cNvSpPr txBox="1"/>
              <p:nvPr/>
            </p:nvSpPr>
            <p:spPr>
              <a:xfrm>
                <a:off x="9062257" y="2692089"/>
                <a:ext cx="2944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 5% tighter constraint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669F72-9848-230D-85C1-23775A87C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257" y="2692089"/>
                <a:ext cx="2944781" cy="276999"/>
              </a:xfrm>
              <a:prstGeom prst="rect">
                <a:avLst/>
              </a:prstGeom>
              <a:blipFill>
                <a:blip r:embed="rId13"/>
                <a:stretch>
                  <a:fillRect l="-2575" t="-27273" r="-3863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68CF04-5F5F-4799-6D9C-C6A57F764B2C}"/>
                  </a:ext>
                </a:extLst>
              </p:cNvPr>
              <p:cNvSpPr txBox="1"/>
              <p:nvPr/>
            </p:nvSpPr>
            <p:spPr>
              <a:xfrm>
                <a:off x="9057901" y="3092686"/>
                <a:ext cx="1853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  10%  tighter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68CF04-5F5F-4799-6D9C-C6A57F764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901" y="3092686"/>
                <a:ext cx="1853264" cy="276999"/>
              </a:xfrm>
              <a:prstGeom prst="rect">
                <a:avLst/>
              </a:prstGeom>
              <a:blipFill>
                <a:blip r:embed="rId14"/>
                <a:stretch>
                  <a:fillRect l="-4762" t="-26087" r="-6122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2854CB1-9CBA-7434-CD25-9B4F164B9177}"/>
              </a:ext>
            </a:extLst>
          </p:cNvPr>
          <p:cNvSpPr txBox="1"/>
          <p:nvPr/>
        </p:nvSpPr>
        <p:spPr>
          <a:xfrm>
            <a:off x="8909244" y="4186420"/>
            <a:ext cx="332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 YF (</a:t>
            </a:r>
            <a:r>
              <a:rPr lang="en-US" dirty="0" err="1">
                <a:latin typeface="Kai" pitchFamily="2" charset="-122"/>
                <a:ea typeface="Kai" pitchFamily="2" charset="-122"/>
              </a:rPr>
              <a:t>杜云飞</a:t>
            </a:r>
            <a:r>
              <a:rPr lang="en-US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2024, submitted</a:t>
            </a:r>
            <a:endParaRPr lang="en-US" dirty="0"/>
          </a:p>
        </p:txBody>
      </p:sp>
      <p:pic>
        <p:nvPicPr>
          <p:cNvPr id="20" name="图片 16">
            <a:extLst>
              <a:ext uri="{FF2B5EF4-FFF2-40B4-BE49-F238E27FC236}">
                <a16:creationId xmlns:a16="http://schemas.microsoft.com/office/drawing/2014/main" id="{2DDD241D-4119-142C-C9AE-4D153CF436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37" y="4587017"/>
            <a:ext cx="1103970" cy="11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7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E13E3C-9492-F275-A993-575E9AB63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" y="3619501"/>
            <a:ext cx="4256313" cy="3238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A6B67A-4538-17E5-1EC7-55C2D84C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of binary neutron star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AE87C3-5E6A-42CA-8058-B8DE22B27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561155"/>
              </p:ext>
            </p:extLst>
          </p:nvPr>
        </p:nvGraphicFramePr>
        <p:xfrm>
          <a:off x="7046" y="1525897"/>
          <a:ext cx="4256313" cy="198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57F2E10-5087-1D22-19D7-48247500BD6A}"/>
              </a:ext>
            </a:extLst>
          </p:cNvPr>
          <p:cNvSpPr txBox="1"/>
          <p:nvPr/>
        </p:nvSpPr>
        <p:spPr>
          <a:xfrm>
            <a:off x="1112144" y="242059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 probability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6B60B3-E193-AA7F-6C69-24E47D4EB2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03" y="2175222"/>
            <a:ext cx="43307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4964D9-6D68-9A73-B8A8-B8C6EF27E4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568978"/>
            <a:ext cx="3390900" cy="40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3DCBBE-05D5-9672-402B-A7EAEBF8B6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9" y="3040756"/>
            <a:ext cx="3887280" cy="38348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3157BB-6F58-80B9-24DB-F0F13BCF81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99" y="2791585"/>
            <a:ext cx="3212135" cy="2362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B013DF-66B9-A01C-79FD-21EBB1D5A636}"/>
              </a:ext>
            </a:extLst>
          </p:cNvPr>
          <p:cNvSpPr txBox="1"/>
          <p:nvPr/>
        </p:nvSpPr>
        <p:spPr>
          <a:xfrm>
            <a:off x="8519672" y="5238750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years </a:t>
            </a:r>
            <a:r>
              <a:rPr lang="en-US" dirty="0" err="1"/>
              <a:t>aLIGO</a:t>
            </a:r>
            <a:endParaRPr lang="en-US" dirty="0"/>
          </a:p>
          <a:p>
            <a:r>
              <a:rPr lang="en-US" dirty="0"/>
              <a:t>+20 GMB: </a:t>
            </a:r>
          </a:p>
          <a:p>
            <a:r>
              <a:rPr lang="en-US" dirty="0"/>
              <a:t>preliminary from</a:t>
            </a:r>
          </a:p>
          <a:p>
            <a:r>
              <a:rPr lang="en-US" dirty="0"/>
              <a:t>Du </a:t>
            </a:r>
            <a:r>
              <a:rPr lang="en-US" dirty="0" err="1"/>
              <a:t>Yunfei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6E961-E952-C56A-4EE0-27863F9FDDD9}"/>
              </a:ext>
            </a:extLst>
          </p:cNvPr>
          <p:cNvSpPr txBox="1"/>
          <p:nvPr/>
        </p:nvSpPr>
        <p:spPr>
          <a:xfrm rot="20717236">
            <a:off x="5065581" y="3364731"/>
            <a:ext cx="2282837" cy="584775"/>
          </a:xfrm>
          <a:prstGeom prst="rect">
            <a:avLst/>
          </a:prstGeom>
          <a:noFill/>
          <a:ln w="15875">
            <a:solidFill>
              <a:srgbClr val="FF0000">
                <a:alpha val="6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preliminary </a:t>
            </a:r>
          </a:p>
        </p:txBody>
      </p:sp>
    </p:spTree>
    <p:extLst>
      <p:ext uri="{BB962C8B-B14F-4D97-AF65-F5344CB8AC3E}">
        <p14:creationId xmlns:p14="http://schemas.microsoft.com/office/powerpoint/2010/main" val="172263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4A1D4-393C-1D61-6865-4E604F29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C524CB-8AD5-6B2B-CA0E-FD33FEED8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CN" dirty="0"/>
                  <a:t>Before LVK-O4</a:t>
                </a:r>
              </a:p>
              <a:p>
                <a:pPr lvl="1"/>
                <a:r>
                  <a:rPr lang="en-US" altLang="zh-CN" dirty="0"/>
                  <a:t>Hardware</a:t>
                </a:r>
                <a:r>
                  <a:rPr lang="zh-CN" altLang="en-US" dirty="0"/>
                  <a:t>： </a:t>
                </a:r>
                <a:r>
                  <a:rPr lang="en-US" altLang="zh-CN" dirty="0"/>
                  <a:t>GECAM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A-D+</a:t>
                </a:r>
                <a:r>
                  <a:rPr lang="en-US" altLang="zh-CN" i="1" dirty="0" err="1"/>
                  <a:t>Insight</a:t>
                </a:r>
                <a:r>
                  <a:rPr lang="en-US" altLang="zh-CN" dirty="0"/>
                  <a:t>/HXMT</a:t>
                </a:r>
              </a:p>
              <a:p>
                <a:pPr lvl="1"/>
                <a:r>
                  <a:rPr lang="en-US" altLang="zh-CN" dirty="0"/>
                  <a:t>Software: automatic follow-up (</a:t>
                </a:r>
                <a:r>
                  <a:rPr lang="en-US" altLang="zh-CN" i="1" dirty="0"/>
                  <a:t>follow-us</a:t>
                </a:r>
                <a:r>
                  <a:rPr lang="en-US" altLang="zh-CN" dirty="0"/>
                  <a:t>): Target searching, joint-localization and host galaxies ranking</a:t>
                </a:r>
              </a:p>
              <a:p>
                <a:r>
                  <a:rPr lang="en-US" altLang="zh-CN" dirty="0"/>
                  <a:t>During LVK-O4 so far</a:t>
                </a:r>
              </a:p>
              <a:p>
                <a:pPr lvl="1"/>
                <a:r>
                  <a:rPr lang="en-US" altLang="zh-CN" dirty="0"/>
                  <a:t>S240622ed gamma-ray upper limit</a:t>
                </a:r>
              </a:p>
              <a:p>
                <a:pPr lvl="1"/>
                <a:r>
                  <a:rPr lang="en-US" altLang="zh-CN" dirty="0"/>
                  <a:t>~10 merger originated GRBs</a:t>
                </a:r>
              </a:p>
              <a:p>
                <a:pPr lvl="1"/>
                <a:r>
                  <a:rPr lang="en-US" altLang="zh-CN" dirty="0"/>
                  <a:t>3 temporal coincident candidates</a:t>
                </a:r>
              </a:p>
              <a:p>
                <a:pPr lvl="1"/>
                <a:r>
                  <a:rPr lang="en-US" altLang="zh-CN" dirty="0"/>
                  <a:t>No GW-gamma counterpart</a:t>
                </a:r>
              </a:p>
              <a:p>
                <a:r>
                  <a:rPr lang="en-US" altLang="zh-CN" dirty="0"/>
                  <a:t>Theoretical studies using simulation and catalogues</a:t>
                </a:r>
              </a:p>
              <a:p>
                <a:pPr lvl="1"/>
                <a:r>
                  <a:rPr lang="en-US" altLang="zh-CN" dirty="0"/>
                  <a:t>The GW-Universe Toolbox</a:t>
                </a:r>
              </a:p>
              <a:p>
                <a:pPr lvl="1"/>
                <a:r>
                  <a:rPr lang="en-US" altLang="zh-CN" dirty="0"/>
                  <a:t>The joint GRB-GW simulation: </a:t>
                </a:r>
              </a:p>
              <a:p>
                <a:pPr lvl="2"/>
                <a:r>
                  <a:rPr lang="en-US" altLang="zh-CN" dirty="0"/>
                  <a:t>~10% chance to find GRB counterpart for each BNS merger in LVK-O4; including sub-threshold GW events increase the chance</a:t>
                </a:r>
              </a:p>
              <a:p>
                <a:pPr lvl="1"/>
                <a:r>
                  <a:rPr lang="en-US" altLang="zh-CN" dirty="0"/>
                  <a:t>The GW velocity studies:</a:t>
                </a:r>
              </a:p>
              <a:p>
                <a:pPr lvl="2"/>
                <a:r>
                  <a:rPr lang="en-US" altLang="zh-CN" dirty="0"/>
                  <a:t>GW-GRB joint: can constrain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 to ~(1e-17-1e-16)c </a:t>
                </a:r>
              </a:p>
              <a:p>
                <a:pPr lvl="2"/>
                <a:r>
                  <a:rPr lang="en-US" altLang="zh-CN" dirty="0"/>
                  <a:t>GW-Galactic White Dwarf Binaries: </a:t>
                </a:r>
              </a:p>
              <a:p>
                <a:pPr lvl="1"/>
                <a:r>
                  <a:rPr lang="en-US" altLang="zh-CN" dirty="0"/>
                  <a:t>Sub-threshold GW-EM detection:  </a:t>
                </a:r>
              </a:p>
              <a:p>
                <a:pPr lvl="1"/>
                <a:r>
                  <a:rPr lang="en-US" altLang="zh-CN" dirty="0"/>
                  <a:t>Population studies: 20 years LIGO Virgo+ 20 GBM </a:t>
                </a:r>
                <a:r>
                  <a:rPr lang="en-US" altLang="zh-CN" dirty="0">
                    <a:sym typeface="Wingdings" pitchFamily="2" charset="2"/>
                  </a:rPr>
                  <a:t>constrain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ℛ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altLang="zh-CN" dirty="0"/>
                  <a:t> up to z~1.5; </a:t>
                </a:r>
                <a:endParaRPr lang="zh-CN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C524CB-8AD5-6B2B-CA0E-FD33FEED8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3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B5BDB14-EB58-0B36-B546-7537E08A2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52" y="5103302"/>
            <a:ext cx="19050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54A866-5639-F0C2-D716-A1C0E4F9A6C9}"/>
                  </a:ext>
                </a:extLst>
              </p:cNvPr>
              <p:cNvSpPr txBox="1"/>
              <p:nvPr/>
            </p:nvSpPr>
            <p:spPr>
              <a:xfrm>
                <a:off x="4517160" y="5319314"/>
                <a:ext cx="28180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det. vol. of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↑∼10%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54A866-5639-F0C2-D716-A1C0E4F9A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160" y="5319314"/>
                <a:ext cx="2818079" cy="276999"/>
              </a:xfrm>
              <a:prstGeom prst="rect">
                <a:avLst/>
              </a:prstGeom>
              <a:blipFill>
                <a:blip r:embed="rId4"/>
                <a:stretch>
                  <a:fillRect l="-4933" t="-27273" r="-2242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E46089-3738-62EF-B705-38E6C7BB5CB6}"/>
                  </a:ext>
                </a:extLst>
              </p:cNvPr>
              <p:cNvSpPr txBox="1"/>
              <p:nvPr/>
            </p:nvSpPr>
            <p:spPr>
              <a:xfrm>
                <a:off x="7541684" y="5319313"/>
                <a:ext cx="2944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 5% tighter constraint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E46089-3738-62EF-B705-38E6C7BB5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684" y="5319313"/>
                <a:ext cx="2944781" cy="276999"/>
              </a:xfrm>
              <a:prstGeom prst="rect">
                <a:avLst/>
              </a:prstGeom>
              <a:blipFill>
                <a:blip r:embed="rId5"/>
                <a:stretch>
                  <a:fillRect l="-2575" t="-27273" r="-3863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FED068F-FD1C-1B3C-AC8C-FF8B515AF037}"/>
              </a:ext>
            </a:extLst>
          </p:cNvPr>
          <p:cNvSpPr/>
          <p:nvPr/>
        </p:nvSpPr>
        <p:spPr>
          <a:xfrm>
            <a:off x="4213529" y="5715298"/>
            <a:ext cx="332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91537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AE34DC-00ED-3B99-D671-1D57E9FB4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135" y="1455324"/>
            <a:ext cx="80772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48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Source Sans Pro Web"/>
              </a:rPr>
              <a:t>LIGO/Virgo/KAGRA S240422ed </a:t>
            </a:r>
            <a:r>
              <a:rPr lang="zh-CN" altLang="en-US" b="1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+mn-ea"/>
                <a:ea typeface="+mn-ea"/>
              </a:rPr>
              <a:t>观测情况汇总</a:t>
            </a:r>
            <a:endParaRPr lang="zh-CN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974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B458CA-0008-4F1F-ABA5-5B30F501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7A436E-693E-49A2-969E-765BE7A72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IHEP’s preparation for high energy EMW follow-up in advance of LVK-O4</a:t>
            </a:r>
          </a:p>
          <a:p>
            <a:pPr lvl="1"/>
            <a:r>
              <a:rPr lang="en-US" altLang="zh-CN" dirty="0"/>
              <a:t>Hardware</a:t>
            </a:r>
          </a:p>
          <a:p>
            <a:pPr lvl="1"/>
            <a:r>
              <a:rPr lang="en-US" altLang="zh-CN" dirty="0"/>
              <a:t>Software</a:t>
            </a:r>
          </a:p>
          <a:p>
            <a:r>
              <a:rPr lang="en-US" altLang="zh-CN" dirty="0"/>
              <a:t>IHEP’s follow-up observation during LVK-O4 so far</a:t>
            </a:r>
          </a:p>
          <a:p>
            <a:r>
              <a:rPr lang="en-US" altLang="zh-CN" dirty="0"/>
              <a:t>Theoretical studies using simulation and catalogues</a:t>
            </a:r>
          </a:p>
          <a:p>
            <a:pPr lvl="1"/>
            <a:r>
              <a:rPr lang="en-US" altLang="zh-CN" dirty="0"/>
              <a:t>The GW-Universe Toolbox</a:t>
            </a:r>
          </a:p>
          <a:p>
            <a:pPr lvl="1"/>
            <a:r>
              <a:rPr lang="en-US" altLang="zh-CN" dirty="0"/>
              <a:t>The joint GRB-GW simulation</a:t>
            </a:r>
          </a:p>
          <a:p>
            <a:pPr lvl="1"/>
            <a:r>
              <a:rPr lang="en-US" altLang="zh-CN" dirty="0"/>
              <a:t>The GW velocity studies</a:t>
            </a:r>
          </a:p>
          <a:p>
            <a:pPr lvl="1"/>
            <a:r>
              <a:rPr lang="en-US" altLang="zh-CN" dirty="0"/>
              <a:t>Sub-threshold GW-EM detection </a:t>
            </a:r>
          </a:p>
          <a:p>
            <a:pPr lvl="1"/>
            <a:r>
              <a:rPr lang="en-US" altLang="zh-CN" dirty="0"/>
              <a:t>Population studies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11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4C45370-BF5E-2B73-7FB9-8174AA90B71D}"/>
              </a:ext>
            </a:extLst>
          </p:cNvPr>
          <p:cNvSpPr txBox="1"/>
          <p:nvPr/>
        </p:nvSpPr>
        <p:spPr>
          <a:xfrm>
            <a:off x="1097033" y="1971984"/>
            <a:ext cx="3867564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T0 = 2024-04-22T21:35:13.417 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R.A. = 122.38°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Dec. = -20°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Distance</a:t>
            </a:r>
            <a:r>
              <a:rPr lang="zh-CN" altLang="en-US" b="1" dirty="0"/>
              <a:t>： </a:t>
            </a:r>
            <a:r>
              <a:rPr lang="en-US" altLang="zh-CN" b="1" dirty="0"/>
              <a:t>188Mpc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Type</a:t>
            </a:r>
            <a:r>
              <a:rPr lang="zh-CN" altLang="en-US" b="1" dirty="0"/>
              <a:t>：</a:t>
            </a:r>
            <a:r>
              <a:rPr lang="en-US" altLang="zh-CN" b="1" dirty="0"/>
              <a:t>NSBH</a:t>
            </a:r>
            <a:endParaRPr lang="zh-CN" altLang="en-US" b="1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91C9622-C36A-E9A2-4447-A869E7BC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23" y="1842776"/>
            <a:ext cx="5319550" cy="24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1B6DDF7-E53B-700D-826F-E7BFE3B29159}"/>
              </a:ext>
            </a:extLst>
          </p:cNvPr>
          <p:cNvSpPr txBox="1"/>
          <p:nvPr/>
        </p:nvSpPr>
        <p:spPr>
          <a:xfrm>
            <a:off x="629893" y="590586"/>
            <a:ext cx="8300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LIGO/Virgo/KAGRA S240422ed 基本信息</a:t>
            </a:r>
          </a:p>
        </p:txBody>
      </p:sp>
    </p:spTree>
    <p:extLst>
      <p:ext uri="{BB962C8B-B14F-4D97-AF65-F5344CB8AC3E}">
        <p14:creationId xmlns:p14="http://schemas.microsoft.com/office/powerpoint/2010/main" val="2635629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79983AD-B627-4CCB-EA8C-BC7DAD387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31" y="1138360"/>
            <a:ext cx="5178286" cy="289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8F6BA41-182F-64FD-221F-1038ED5B4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1" y="1074737"/>
            <a:ext cx="4441350" cy="44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89ADF01-9529-2F2F-E9DB-A5561E890FD3}"/>
              </a:ext>
            </a:extLst>
          </p:cNvPr>
          <p:cNvSpPr txBox="1"/>
          <p:nvPr/>
        </p:nvSpPr>
        <p:spPr>
          <a:xfrm>
            <a:off x="611256" y="258417"/>
            <a:ext cx="521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GTM</a:t>
            </a:r>
            <a:r>
              <a:rPr lang="zh-CN" altLang="en-US" sz="28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及</a:t>
            </a:r>
            <a:r>
              <a:rPr lang="en-US" altLang="zh-CN" sz="28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GECAM-C</a:t>
            </a:r>
            <a:r>
              <a:rPr lang="zh-CN" altLang="en-US" sz="28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观测情况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88EA7A-5829-A9E9-9BA2-B947069C3D71}"/>
              </a:ext>
            </a:extLst>
          </p:cNvPr>
          <p:cNvSpPr txBox="1"/>
          <p:nvPr/>
        </p:nvSpPr>
        <p:spPr>
          <a:xfrm>
            <a:off x="1934403" y="5651413"/>
            <a:ext cx="2105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GECAM-C</a:t>
            </a:r>
            <a:r>
              <a:rPr lang="zh-CN" altLang="en-US" sz="1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光变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A0A14F-3D5B-6D24-4AED-AD69529E2B3B}"/>
              </a:ext>
            </a:extLst>
          </p:cNvPr>
          <p:cNvSpPr txBox="1"/>
          <p:nvPr/>
        </p:nvSpPr>
        <p:spPr>
          <a:xfrm>
            <a:off x="8015494" y="4233740"/>
            <a:ext cx="2105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GTM</a:t>
            </a:r>
            <a:r>
              <a:rPr lang="zh-CN" altLang="en-US" sz="1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光变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522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A539837-884A-6EF3-B307-AE50DC37E7E2}"/>
              </a:ext>
            </a:extLst>
          </p:cNvPr>
          <p:cNvSpPr txBox="1"/>
          <p:nvPr/>
        </p:nvSpPr>
        <p:spPr>
          <a:xfrm>
            <a:off x="841099" y="466347"/>
            <a:ext cx="609517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GECAM-C</a:t>
            </a:r>
            <a:r>
              <a:rPr lang="zh-CN" altLang="en-US" sz="28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与</a:t>
            </a:r>
            <a:r>
              <a:rPr lang="en-US" altLang="zh-CN" sz="28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GBM</a:t>
            </a:r>
            <a:r>
              <a:rPr lang="zh-CN" altLang="en-US" sz="28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观测情况对比</a:t>
            </a:r>
            <a:endParaRPr lang="en-US" altLang="zh-CN" sz="2800" b="1" dirty="0">
              <a:solidFill>
                <a:srgbClr val="1B1B1B"/>
              </a:solidFill>
              <a:highlight>
                <a:srgbClr val="FFFFFF"/>
              </a:highlight>
              <a:latin typeface="+mn-ea"/>
              <a:cs typeface="+mj-cs"/>
            </a:endParaRPr>
          </a:p>
          <a:p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4563E4A-703C-155E-628C-DE82D7E5A5D7}"/>
              </a:ext>
            </a:extLst>
          </p:cNvPr>
          <p:cNvGraphicFramePr>
            <a:graphicFrameLocks noGrp="1"/>
          </p:cNvGraphicFramePr>
          <p:nvPr/>
        </p:nvGraphicFramePr>
        <p:xfrm>
          <a:off x="1116497" y="1480257"/>
          <a:ext cx="9228513" cy="251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468">
                  <a:extLst>
                    <a:ext uri="{9D8B030D-6E8A-4147-A177-3AD203B41FA5}">
                      <a16:colId xmlns:a16="http://schemas.microsoft.com/office/drawing/2014/main" val="969211584"/>
                    </a:ext>
                  </a:extLst>
                </a:gridCol>
                <a:gridCol w="915345">
                  <a:extLst>
                    <a:ext uri="{9D8B030D-6E8A-4147-A177-3AD203B41FA5}">
                      <a16:colId xmlns:a16="http://schemas.microsoft.com/office/drawing/2014/main" val="1721672783"/>
                    </a:ext>
                  </a:extLst>
                </a:gridCol>
                <a:gridCol w="1135353">
                  <a:extLst>
                    <a:ext uri="{9D8B030D-6E8A-4147-A177-3AD203B41FA5}">
                      <a16:colId xmlns:a16="http://schemas.microsoft.com/office/drawing/2014/main" val="596697736"/>
                    </a:ext>
                  </a:extLst>
                </a:gridCol>
                <a:gridCol w="1004890">
                  <a:extLst>
                    <a:ext uri="{9D8B030D-6E8A-4147-A177-3AD203B41FA5}">
                      <a16:colId xmlns:a16="http://schemas.microsoft.com/office/drawing/2014/main" val="66185558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val="1809040293"/>
                    </a:ext>
                  </a:extLst>
                </a:gridCol>
                <a:gridCol w="850744">
                  <a:extLst>
                    <a:ext uri="{9D8B030D-6E8A-4147-A177-3AD203B41FA5}">
                      <a16:colId xmlns:a16="http://schemas.microsoft.com/office/drawing/2014/main" val="4139623429"/>
                    </a:ext>
                  </a:extLst>
                </a:gridCol>
                <a:gridCol w="1031204">
                  <a:extLst>
                    <a:ext uri="{9D8B030D-6E8A-4147-A177-3AD203B41FA5}">
                      <a16:colId xmlns:a16="http://schemas.microsoft.com/office/drawing/2014/main" val="951877090"/>
                    </a:ext>
                  </a:extLst>
                </a:gridCol>
                <a:gridCol w="1031204">
                  <a:extLst>
                    <a:ext uri="{9D8B030D-6E8A-4147-A177-3AD203B41FA5}">
                      <a16:colId xmlns:a16="http://schemas.microsoft.com/office/drawing/2014/main" val="272466733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endParaRPr lang="en-US" altLang="zh-CN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altLang="zh-CN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GECAM-C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GBM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GECAM-C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GBM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GECAM-C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GBM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56909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0.128s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1.024s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8.192s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320403"/>
                  </a:ext>
                </a:extLst>
              </a:tr>
              <a:tr h="151046">
                <a:tc rowSpan="3"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sigma flux upper limits (in units of 10^-7 erg/s/cm^2)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2.18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6360"/>
                  </a:ext>
                </a:extLst>
              </a:tr>
              <a:tr h="302092">
                <a:tc vMerge="1">
                  <a:txBody>
                    <a:bodyPr/>
                    <a:lstStyle/>
                    <a:p>
                      <a:pPr algn="l"/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85846"/>
                  </a:ext>
                </a:extLst>
              </a:tr>
              <a:tr h="213982">
                <a:tc vMerge="1">
                  <a:txBody>
                    <a:bodyPr/>
                    <a:lstStyle/>
                    <a:p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3.07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04885"/>
                  </a:ext>
                </a:extLst>
              </a:tr>
              <a:tr h="21398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sigma luminosity upper limits (in units of 10^48 erg/s)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10586"/>
                  </a:ext>
                </a:extLst>
              </a:tr>
              <a:tr h="213982">
                <a:tc vMerge="1">
                  <a:txBody>
                    <a:bodyPr/>
                    <a:lstStyle/>
                    <a:p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67149"/>
                  </a:ext>
                </a:extLst>
              </a:tr>
              <a:tr h="34882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3.48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2.37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0.84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7593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A4506FF3-2854-5623-F792-2CF54ECFE971}"/>
              </a:ext>
            </a:extLst>
          </p:cNvPr>
          <p:cNvSpPr txBox="1"/>
          <p:nvPr/>
        </p:nvSpPr>
        <p:spPr>
          <a:xfrm>
            <a:off x="1593575" y="4397273"/>
            <a:ext cx="609517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GECAM-C: 10-2000keV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GBM: 10-1000keV</a:t>
            </a:r>
          </a:p>
        </p:txBody>
      </p:sp>
    </p:spTree>
    <p:extLst>
      <p:ext uri="{BB962C8B-B14F-4D97-AF65-F5344CB8AC3E}">
        <p14:creationId xmlns:p14="http://schemas.microsoft.com/office/powerpoint/2010/main" val="2710958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230EA3-5A28-E31B-32F3-6D03A5D09F43}"/>
              </a:ext>
            </a:extLst>
          </p:cNvPr>
          <p:cNvSpPr txBox="1"/>
          <p:nvPr/>
        </p:nvSpPr>
        <p:spPr>
          <a:xfrm>
            <a:off x="927652" y="20727"/>
            <a:ext cx="10257184" cy="681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GCN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上其他设备观测情况总结：</a:t>
            </a:r>
            <a:endParaRPr lang="en-US" altLang="zh-CN" sz="2000" b="1" dirty="0">
              <a:solidFill>
                <a:srgbClr val="1B1B1B"/>
              </a:solidFill>
              <a:highlight>
                <a:srgbClr val="FFFFFF"/>
              </a:highlight>
              <a:latin typeface="+mn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1. 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除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EP/FXT 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外的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X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射线望远镜都只能给出上限。</a:t>
            </a:r>
            <a:endParaRPr lang="en-US" altLang="zh-CN" sz="2000" b="1" dirty="0">
              <a:solidFill>
                <a:srgbClr val="1B1B1B"/>
              </a:solidFill>
              <a:highlight>
                <a:srgbClr val="FFFFFF"/>
              </a:highlight>
              <a:latin typeface="+mn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2. 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光学望远镜要么没看到对应体，要么看到候选体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【GCN 36276 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（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Magellan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）、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 GCN 36267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 （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Magellan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）、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GCN 36273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（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 GW-MMADS </a:t>
            </a:r>
            <a:r>
              <a:rPr lang="en-US" altLang="zh-CN" sz="2000" b="1" dirty="0" err="1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DECam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）、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 GCN 36298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（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 GW-MMADS </a:t>
            </a:r>
            <a:r>
              <a:rPr lang="en-US" altLang="zh-CN" sz="2000" b="1" dirty="0" err="1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DECam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） 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】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后被其他仪器排除。</a:t>
            </a:r>
            <a:endParaRPr lang="en-US" altLang="zh-CN" sz="2000" b="1" dirty="0">
              <a:solidFill>
                <a:srgbClr val="1B1B1B"/>
              </a:solidFill>
              <a:highlight>
                <a:srgbClr val="FFFFFF"/>
              </a:highlight>
              <a:latin typeface="+mn-ea"/>
              <a:cs typeface="+mj-cs"/>
            </a:endParaRPr>
          </a:p>
          <a:p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3. 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红外波段的对应候选体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【GCN 36333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（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Subaru/MOIRCS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）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】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没有被其他设备看到。</a:t>
            </a:r>
            <a:endParaRPr lang="zh-CN" altLang="zh-CN" sz="2000" b="1" dirty="0">
              <a:solidFill>
                <a:srgbClr val="1B1B1B"/>
              </a:solidFill>
              <a:highlight>
                <a:srgbClr val="FFFFFF"/>
              </a:highlight>
              <a:latin typeface="+mn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4. Swift/XRT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原先的三个候选体（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GCN 36278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）没有被光学望远镜看到。</a:t>
            </a:r>
            <a:endParaRPr lang="en-US" altLang="zh-CN" sz="2000" b="1" dirty="0">
              <a:solidFill>
                <a:srgbClr val="1B1B1B"/>
              </a:solidFill>
              <a:highlight>
                <a:srgbClr val="FFFFFF"/>
              </a:highlight>
              <a:latin typeface="+mn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5. EP/FXT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的候选体观测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EP240426a 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（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GCN 36313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）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,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被一些设备认为与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AGN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活动有关（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 GCN 36317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、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 GCN 36325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、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 GCN 36329 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、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GCN 36331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），被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Swift/XRT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报告有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X-ray source S240422ed_X255 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（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GCN 36332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），除此之外没有任何光学对应体被看到，均只能给出上限。</a:t>
            </a:r>
            <a:endParaRPr lang="en-US" altLang="zh-CN" sz="2000" b="1" dirty="0">
              <a:solidFill>
                <a:srgbClr val="1B1B1B"/>
              </a:solidFill>
              <a:highlight>
                <a:srgbClr val="FFFFFF"/>
              </a:highlight>
              <a:latin typeface="+mn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6. 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关于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EP240426a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。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EP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定位：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R.A. = 121.8567 deg, Dec. = -29.4609 deg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EP flux in 0.5-10 keV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：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~ 9.2 x 10 ^-13 erg/s/cm2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Swift/XRT flux in 0.5-10 keV </a:t>
            </a:r>
            <a:r>
              <a:rPr lang="zh-CN" altLang="en-US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：</a:t>
            </a:r>
            <a:r>
              <a:rPr lang="en-US" altLang="zh-CN" sz="2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~7.0 x 10^-13 erg/s/cm2</a:t>
            </a:r>
            <a:endParaRPr lang="zh-CN" altLang="en-US" sz="2000" b="1" dirty="0">
              <a:solidFill>
                <a:srgbClr val="1B1B1B"/>
              </a:solidFill>
              <a:highlight>
                <a:srgbClr val="FFFFFF"/>
              </a:highlight>
              <a:latin typeface="+mn-ea"/>
              <a:cs typeface="+mj-cs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rgbClr val="1B1B1B"/>
              </a:solidFill>
              <a:highlight>
                <a:srgbClr val="FFFFFF"/>
              </a:highlight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470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C13E108-87C6-B49A-791C-C3FCD0298BA8}"/>
              </a:ext>
            </a:extLst>
          </p:cNvPr>
          <p:cNvSpPr txBox="1"/>
          <p:nvPr/>
        </p:nvSpPr>
        <p:spPr>
          <a:xfrm>
            <a:off x="2226364" y="2082247"/>
            <a:ext cx="7096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GCN</a:t>
            </a:r>
            <a:r>
              <a:rPr lang="zh-CN" altLang="en-US" sz="4000" b="1" dirty="0">
                <a:solidFill>
                  <a:srgbClr val="1B1B1B"/>
                </a:solidFill>
                <a:highlight>
                  <a:srgbClr val="FFFFFF"/>
                </a:highlight>
                <a:latin typeface="+mn-ea"/>
                <a:cs typeface="+mj-cs"/>
              </a:rPr>
              <a:t>上其他设备观测情况汇总</a:t>
            </a:r>
          </a:p>
        </p:txBody>
      </p:sp>
    </p:spTree>
    <p:extLst>
      <p:ext uri="{BB962C8B-B14F-4D97-AF65-F5344CB8AC3E}">
        <p14:creationId xmlns:p14="http://schemas.microsoft.com/office/powerpoint/2010/main" val="257179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4CDB277-F195-9D14-8C82-DE269D5A1FD9}"/>
              </a:ext>
            </a:extLst>
          </p:cNvPr>
          <p:cNvGraphicFramePr>
            <a:graphicFrameLocks noGrp="1"/>
          </p:cNvGraphicFramePr>
          <p:nvPr/>
        </p:nvGraphicFramePr>
        <p:xfrm>
          <a:off x="446600" y="253447"/>
          <a:ext cx="112988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55">
                  <a:extLst>
                    <a:ext uri="{9D8B030D-6E8A-4147-A177-3AD203B41FA5}">
                      <a16:colId xmlns:a16="http://schemas.microsoft.com/office/drawing/2014/main" val="2753995122"/>
                    </a:ext>
                  </a:extLst>
                </a:gridCol>
                <a:gridCol w="2276793">
                  <a:extLst>
                    <a:ext uri="{9D8B030D-6E8A-4147-A177-3AD203B41FA5}">
                      <a16:colId xmlns:a16="http://schemas.microsoft.com/office/drawing/2014/main" val="2554598349"/>
                    </a:ext>
                  </a:extLst>
                </a:gridCol>
                <a:gridCol w="1927543">
                  <a:extLst>
                    <a:ext uri="{9D8B030D-6E8A-4147-A177-3AD203B41FA5}">
                      <a16:colId xmlns:a16="http://schemas.microsoft.com/office/drawing/2014/main" val="1613103609"/>
                    </a:ext>
                  </a:extLst>
                </a:gridCol>
                <a:gridCol w="2336413">
                  <a:extLst>
                    <a:ext uri="{9D8B030D-6E8A-4147-A177-3AD203B41FA5}">
                      <a16:colId xmlns:a16="http://schemas.microsoft.com/office/drawing/2014/main" val="3533854952"/>
                    </a:ext>
                  </a:extLst>
                </a:gridCol>
                <a:gridCol w="3721096">
                  <a:extLst>
                    <a:ext uri="{9D8B030D-6E8A-4147-A177-3AD203B41FA5}">
                      <a16:colId xmlns:a16="http://schemas.microsoft.com/office/drawing/2014/main" val="168045310"/>
                    </a:ext>
                  </a:extLst>
                </a:gridCol>
              </a:tblGrid>
              <a:tr h="26433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effectLst/>
                        </a:rPr>
                        <a:t>Circular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effectLst/>
                        </a:rPr>
                        <a:t>观测设备</a:t>
                      </a:r>
                      <a:endParaRPr lang="zh-CN" alt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观测频段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观测结果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23645"/>
                  </a:ext>
                </a:extLst>
              </a:tr>
              <a:tr h="151046"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36234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effectLst/>
                        </a:rPr>
                        <a:t>MASTER-SAAO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C-band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107s after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 up to 17.0 mag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38654"/>
                  </a:ext>
                </a:extLst>
              </a:tr>
              <a:tr h="30209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36235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NASA/IPAC Extragalactic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 (NED)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cross-matched the S240422ed Preliminary sky localization with the NED Local Volume Sample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91762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36236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effectLst/>
                        </a:rPr>
                        <a:t>LIGO &amp; Virgo</a:t>
                      </a:r>
                      <a:endParaRPr lang="en-US" altLang="zh-CN" sz="1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 NSBH (&gt;99%) candidate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076888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36237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err="1">
                          <a:effectLst/>
                        </a:rPr>
                        <a:t>MeerLICHT</a:t>
                      </a:r>
                      <a:r>
                        <a:rPr lang="en-US" altLang="zh-CN" sz="1400" b="1" dirty="0">
                          <a:effectLst/>
                        </a:rPr>
                        <a:t> &amp; </a:t>
                      </a:r>
                      <a:r>
                        <a:rPr lang="en-US" altLang="zh-CN" sz="1400" b="1" dirty="0" err="1">
                          <a:effectLst/>
                        </a:rPr>
                        <a:t>BlackGEM</a:t>
                      </a:r>
                      <a:endParaRPr lang="en-US" altLang="zh-CN" sz="1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q-band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2024-04-22 21:34 UTC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71935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36238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effectLst/>
                        </a:rPr>
                        <a:t>MAXI/GSC</a:t>
                      </a:r>
                      <a:endParaRPr lang="en-US" altLang="zh-CN" sz="1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 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T0+3418 to T0+3713 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 up to 20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mCrab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3988"/>
                  </a:ext>
                </a:extLst>
              </a:tr>
              <a:tr h="348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effectLst/>
                        </a:rPr>
                        <a:t>Fermi/GBM</a:t>
                      </a:r>
                      <a:endParaRPr lang="en-US" altLang="zh-CN" sz="1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 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prompt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 flux up to 2.4*</a:t>
                      </a:r>
                      <a:r>
                        <a:rPr lang="nl-NL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10^-7 erg/s/cm^2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231975"/>
                  </a:ext>
                </a:extLst>
              </a:tr>
              <a:tr h="177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AstroSat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CZTI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 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100s window around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 flux up to </a:t>
                      </a:r>
                      <a:r>
                        <a:rPr lang="pt-BR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2.88e-07 ergs/cm^2/s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070999"/>
                  </a:ext>
                </a:extLst>
              </a:tr>
              <a:tr h="2712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Magellan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-band optical 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obvious transient sources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801858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36245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GW-MMADS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DECam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2023-04-22 23:37 to 2024-04-23 03:40 UTC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 up to 22.46 mag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62594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36246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Zwicky Transient Facility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g-, r- and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-band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 hours after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candidates were rejected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37300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INTEGRAL SPI-ACS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 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prompt 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 flux up to </a:t>
                      </a:r>
                      <a:r>
                        <a:rPr lang="nl-NL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~1.7e-07 erg/cm^2/s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9643"/>
                  </a:ext>
                </a:extLst>
              </a:tr>
              <a:tr h="27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WINTER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near-infrared J-band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~5.5 to 8 hours after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 up to 16.6 mag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92397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 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~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7.2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after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candidate counterparts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992765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DDOTI/OAN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 to 7.5 hours after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Counterparts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737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94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F48178C-ECBD-2D14-C507-AAA5FBD06E8B}"/>
              </a:ext>
            </a:extLst>
          </p:cNvPr>
          <p:cNvGraphicFramePr>
            <a:graphicFrameLocks noGrp="1"/>
          </p:cNvGraphicFramePr>
          <p:nvPr/>
        </p:nvGraphicFramePr>
        <p:xfrm>
          <a:off x="226943" y="167029"/>
          <a:ext cx="11298800" cy="632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55">
                  <a:extLst>
                    <a:ext uri="{9D8B030D-6E8A-4147-A177-3AD203B41FA5}">
                      <a16:colId xmlns:a16="http://schemas.microsoft.com/office/drawing/2014/main" val="105214439"/>
                    </a:ext>
                  </a:extLst>
                </a:gridCol>
                <a:gridCol w="2276793">
                  <a:extLst>
                    <a:ext uri="{9D8B030D-6E8A-4147-A177-3AD203B41FA5}">
                      <a16:colId xmlns:a16="http://schemas.microsoft.com/office/drawing/2014/main" val="4015020385"/>
                    </a:ext>
                  </a:extLst>
                </a:gridCol>
                <a:gridCol w="1927543">
                  <a:extLst>
                    <a:ext uri="{9D8B030D-6E8A-4147-A177-3AD203B41FA5}">
                      <a16:colId xmlns:a16="http://schemas.microsoft.com/office/drawing/2014/main" val="137943993"/>
                    </a:ext>
                  </a:extLst>
                </a:gridCol>
                <a:gridCol w="2336413">
                  <a:extLst>
                    <a:ext uri="{9D8B030D-6E8A-4147-A177-3AD203B41FA5}">
                      <a16:colId xmlns:a16="http://schemas.microsoft.com/office/drawing/2014/main" val="1420997130"/>
                    </a:ext>
                  </a:extLst>
                </a:gridCol>
                <a:gridCol w="3721096">
                  <a:extLst>
                    <a:ext uri="{9D8B030D-6E8A-4147-A177-3AD203B41FA5}">
                      <a16:colId xmlns:a16="http://schemas.microsoft.com/office/drawing/2014/main" val="4059878700"/>
                    </a:ext>
                  </a:extLst>
                </a:gridCol>
              </a:tblGrid>
              <a:tr h="459938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effectLst/>
                        </a:rPr>
                        <a:t>Circular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effectLst/>
                        </a:rPr>
                        <a:t>观测设备</a:t>
                      </a:r>
                      <a:endParaRPr lang="zh-CN" alt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观测频段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观测结果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721783"/>
                  </a:ext>
                </a:extLst>
              </a:tr>
              <a:tr h="15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GOTO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 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 minutes after T0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10.96 hours after T0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significant counterpart sources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826790"/>
                  </a:ext>
                </a:extLst>
              </a:tr>
              <a:tr h="302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Pan-STARRS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-band and z-band 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after T0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candidate counterparts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100019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Magellan</a:t>
                      </a:r>
                      <a:endParaRPr lang="en-US" altLang="zh-CN" sz="1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-band optical 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two 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65186"/>
                  </a:ext>
                </a:extLst>
              </a:tr>
              <a:tr h="348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reference images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11005"/>
                  </a:ext>
                </a:extLst>
              </a:tr>
              <a:tr h="173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Subaru/MOIRCS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near-infrared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 hours after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67697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SAGUARO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2024-04-23 03:22:01 UT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credible candidates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207805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Magellan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-band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apparent transient source Mag24a 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28297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EP-WXT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significant X-ray counterpart at the position of GCN 36267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09858"/>
                  </a:ext>
                </a:extLst>
              </a:tr>
              <a:tr h="27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J- band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23.11 hours after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credible source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25545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Magellan</a:t>
                      </a:r>
                      <a:endParaRPr lang="en-US" altLang="zh-CN" sz="1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-band optical 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sources of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36263 are ruled out</a:t>
                      </a:r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279740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GW-MMADS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DECam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new transients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33112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Archival DECaPSs2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r- and z-band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07003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CGEM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-band and z-band 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Mag24a is likely not a transient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377848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WIRC) on the 200-inch Hale Telescope at Palomar Observatory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J-band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2024-04-24T04:24:14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non-detection of Mag24a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82849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EP-WXT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T0+1487 to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T0+36202 s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X-ray upper limit up to 1.3 x 10^-11 </a:t>
                      </a:r>
                      <a:r>
                        <a:rPr lang="nl-NL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erg/cm^2/s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70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571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1FD33B6-C380-F4C7-8B42-51A9A9D5BF03}"/>
              </a:ext>
            </a:extLst>
          </p:cNvPr>
          <p:cNvGraphicFramePr>
            <a:graphicFrameLocks noGrp="1"/>
          </p:cNvGraphicFramePr>
          <p:nvPr/>
        </p:nvGraphicFramePr>
        <p:xfrm>
          <a:off x="301487" y="8468"/>
          <a:ext cx="11298800" cy="662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09">
                  <a:extLst>
                    <a:ext uri="{9D8B030D-6E8A-4147-A177-3AD203B41FA5}">
                      <a16:colId xmlns:a16="http://schemas.microsoft.com/office/drawing/2014/main" val="3135509151"/>
                    </a:ext>
                  </a:extLst>
                </a:gridCol>
                <a:gridCol w="2308239">
                  <a:extLst>
                    <a:ext uri="{9D8B030D-6E8A-4147-A177-3AD203B41FA5}">
                      <a16:colId xmlns:a16="http://schemas.microsoft.com/office/drawing/2014/main" val="520194260"/>
                    </a:ext>
                  </a:extLst>
                </a:gridCol>
                <a:gridCol w="1927543">
                  <a:extLst>
                    <a:ext uri="{9D8B030D-6E8A-4147-A177-3AD203B41FA5}">
                      <a16:colId xmlns:a16="http://schemas.microsoft.com/office/drawing/2014/main" val="4122095922"/>
                    </a:ext>
                  </a:extLst>
                </a:gridCol>
                <a:gridCol w="2336413">
                  <a:extLst>
                    <a:ext uri="{9D8B030D-6E8A-4147-A177-3AD203B41FA5}">
                      <a16:colId xmlns:a16="http://schemas.microsoft.com/office/drawing/2014/main" val="2599556323"/>
                    </a:ext>
                  </a:extLst>
                </a:gridCol>
                <a:gridCol w="3721096">
                  <a:extLst>
                    <a:ext uri="{9D8B030D-6E8A-4147-A177-3AD203B41FA5}">
                      <a16:colId xmlns:a16="http://schemas.microsoft.com/office/drawing/2014/main" val="2722392256"/>
                    </a:ext>
                  </a:extLst>
                </a:gridCol>
              </a:tblGrid>
              <a:tr h="459938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effectLst/>
                        </a:rPr>
                        <a:t>Circular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effectLst/>
                        </a:rPr>
                        <a:t>观测设备</a:t>
                      </a:r>
                      <a:endParaRPr lang="zh-CN" alt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观测频段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观测结果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6476"/>
                  </a:ext>
                </a:extLst>
              </a:tr>
              <a:tr h="15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Swift-XRT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possible counterparts S240422ed_X61, S240422ed_X101, S240422ed_X190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73724"/>
                  </a:ext>
                </a:extLst>
              </a:tr>
              <a:tr h="302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36279</a:t>
                      </a:r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MOSFIRE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J-band 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070116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ATCA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~6 to 10 hours after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radio emission at the position of GCN 36267 and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GCN 36273</a:t>
                      </a:r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34536"/>
                  </a:ext>
                </a:extLst>
              </a:tr>
              <a:tr h="348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MOSFIRE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near-infrared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Z=0.12 for a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transient in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GCN 36273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20465"/>
                  </a:ext>
                </a:extLst>
              </a:tr>
              <a:tr h="173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36282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EP-WXT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 upper limits for Swift-XRT counterparts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04401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36284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GRANDMA/FRAM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 hours after the GW trigger time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significant candidates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31753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SAGUARO 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Vetting of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DECam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Candidates of 36273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66366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HAWC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gamma 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Around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significant counterpart candidates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140596"/>
                  </a:ext>
                </a:extLst>
              </a:tr>
              <a:tr h="27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Chandra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 days after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afterglow in S240422ed_X101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767610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BlackGEM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MeerLICHT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q-band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the GW counterpart for 36273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76739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SRG/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eROSITA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limits for Swift/XRT candidates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40584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Magellan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 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36273 not associated with S240422ed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96030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ANU 2.3m telescope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redshifts of the transients in 36273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680192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36298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GW-MMADS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DECam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new transients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997216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GRANDMA 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significant candidates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04202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GECAM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 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prompt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 flux up to 3.07*</a:t>
                      </a:r>
                      <a:r>
                        <a:rPr lang="nl-NL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10^-7 erg/s/cm^2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38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276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8FB6CCE-D544-6A08-24D3-A81697A6E423}"/>
              </a:ext>
            </a:extLst>
          </p:cNvPr>
          <p:cNvGraphicFramePr>
            <a:graphicFrameLocks noGrp="1"/>
          </p:cNvGraphicFramePr>
          <p:nvPr/>
        </p:nvGraphicFramePr>
        <p:xfrm>
          <a:off x="301487" y="8468"/>
          <a:ext cx="112988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09">
                  <a:extLst>
                    <a:ext uri="{9D8B030D-6E8A-4147-A177-3AD203B41FA5}">
                      <a16:colId xmlns:a16="http://schemas.microsoft.com/office/drawing/2014/main" val="3135509151"/>
                    </a:ext>
                  </a:extLst>
                </a:gridCol>
                <a:gridCol w="2308239">
                  <a:extLst>
                    <a:ext uri="{9D8B030D-6E8A-4147-A177-3AD203B41FA5}">
                      <a16:colId xmlns:a16="http://schemas.microsoft.com/office/drawing/2014/main" val="520194260"/>
                    </a:ext>
                  </a:extLst>
                </a:gridCol>
                <a:gridCol w="1927543">
                  <a:extLst>
                    <a:ext uri="{9D8B030D-6E8A-4147-A177-3AD203B41FA5}">
                      <a16:colId xmlns:a16="http://schemas.microsoft.com/office/drawing/2014/main" val="4122095922"/>
                    </a:ext>
                  </a:extLst>
                </a:gridCol>
                <a:gridCol w="2336413">
                  <a:extLst>
                    <a:ext uri="{9D8B030D-6E8A-4147-A177-3AD203B41FA5}">
                      <a16:colId xmlns:a16="http://schemas.microsoft.com/office/drawing/2014/main" val="2599556323"/>
                    </a:ext>
                  </a:extLst>
                </a:gridCol>
                <a:gridCol w="3721096">
                  <a:extLst>
                    <a:ext uri="{9D8B030D-6E8A-4147-A177-3AD203B41FA5}">
                      <a16:colId xmlns:a16="http://schemas.microsoft.com/office/drawing/2014/main" val="2722392256"/>
                    </a:ext>
                  </a:extLst>
                </a:gridCol>
              </a:tblGrid>
              <a:tr h="459938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effectLst/>
                        </a:rPr>
                        <a:t>Circular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effectLst/>
                        </a:rPr>
                        <a:t>观测设备</a:t>
                      </a:r>
                      <a:endParaRPr lang="zh-CN" alt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观测频段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观测结果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6476"/>
                  </a:ext>
                </a:extLst>
              </a:tr>
              <a:tr h="302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EP-FXT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significant X-ray counterparts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070116"/>
                  </a:ext>
                </a:extLst>
              </a:tr>
              <a:tr h="208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J-GEM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near-infrared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31.7 hours after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34536"/>
                  </a:ext>
                </a:extLst>
              </a:tr>
              <a:tr h="348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Pan-STARRS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32.0 hours after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compelling candidate optical counterpart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20465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36305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2.5m PRL Telescope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1.73 days after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Non-detection of  any source for Swift/XRT source S240422ed_X190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31753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near-infrared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hours after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66366"/>
                  </a:ext>
                </a:extLst>
              </a:tr>
              <a:tr h="232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BlackGEM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MeerLICHT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 band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new candidate  AT2024hgl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140596"/>
                  </a:ext>
                </a:extLst>
              </a:tr>
              <a:tr h="27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GOTO 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source is detected at AT2024hgl in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767610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Zwicky Transient 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new candidate counterparts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76739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Magellan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limits for Swift-XRT counterparts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40584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EP-FXT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2024-04-26T04:23:21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possible X-ray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counterpart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candidate EP240426a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680192"/>
                  </a:ext>
                </a:extLst>
              </a:tr>
              <a:tr h="224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Swift-XRT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S240422ed_X190 is not a real X-ray 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04202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GMG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counterpart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EP240426a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715755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GW-MMADS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DECam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EP240426a possible optical detection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99122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EP-FXT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2024-04-25T11:57:54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the Potential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Opitcal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Electromagnetic Counterpart AT 2024hfq Reported by 36298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08501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BOOTES-4/MET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Limits for EP240426a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6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260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CC5E9C8-66A9-D391-B15D-05B032A8581B}"/>
              </a:ext>
            </a:extLst>
          </p:cNvPr>
          <p:cNvGraphicFramePr>
            <a:graphicFrameLocks noGrp="1"/>
          </p:cNvGraphicFramePr>
          <p:nvPr/>
        </p:nvGraphicFramePr>
        <p:xfrm>
          <a:off x="301487" y="8468"/>
          <a:ext cx="11330246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55">
                  <a:extLst>
                    <a:ext uri="{9D8B030D-6E8A-4147-A177-3AD203B41FA5}">
                      <a16:colId xmlns:a16="http://schemas.microsoft.com/office/drawing/2014/main" val="3135509151"/>
                    </a:ext>
                  </a:extLst>
                </a:gridCol>
                <a:gridCol w="2308239">
                  <a:extLst>
                    <a:ext uri="{9D8B030D-6E8A-4147-A177-3AD203B41FA5}">
                      <a16:colId xmlns:a16="http://schemas.microsoft.com/office/drawing/2014/main" val="520194260"/>
                    </a:ext>
                  </a:extLst>
                </a:gridCol>
                <a:gridCol w="1927543">
                  <a:extLst>
                    <a:ext uri="{9D8B030D-6E8A-4147-A177-3AD203B41FA5}">
                      <a16:colId xmlns:a16="http://schemas.microsoft.com/office/drawing/2014/main" val="4122095922"/>
                    </a:ext>
                  </a:extLst>
                </a:gridCol>
                <a:gridCol w="2336413">
                  <a:extLst>
                    <a:ext uri="{9D8B030D-6E8A-4147-A177-3AD203B41FA5}">
                      <a16:colId xmlns:a16="http://schemas.microsoft.com/office/drawing/2014/main" val="2599556323"/>
                    </a:ext>
                  </a:extLst>
                </a:gridCol>
                <a:gridCol w="3721096">
                  <a:extLst>
                    <a:ext uri="{9D8B030D-6E8A-4147-A177-3AD203B41FA5}">
                      <a16:colId xmlns:a16="http://schemas.microsoft.com/office/drawing/2014/main" val="2722392256"/>
                    </a:ext>
                  </a:extLst>
                </a:gridCol>
              </a:tblGrid>
              <a:tr h="459938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effectLst/>
                        </a:rPr>
                        <a:t>Circular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effectLst/>
                        </a:rPr>
                        <a:t>观测设备</a:t>
                      </a:r>
                      <a:endParaRPr lang="zh-CN" alt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观测频段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观测结果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6476"/>
                  </a:ext>
                </a:extLst>
              </a:tr>
              <a:tr h="15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XMM-Newton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 of EP240426a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723452"/>
                  </a:ext>
                </a:extLst>
              </a:tr>
              <a:tr h="15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36323 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YAHPT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 upper limit of EP240426a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43226"/>
                  </a:ext>
                </a:extLst>
              </a:tr>
              <a:tr h="15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ESO/VISTA telescope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K-band</a:t>
                      </a: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EP240426a has been observed multiple times in the during 2018-2019, and is probably not related to S240422ed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73724"/>
                  </a:ext>
                </a:extLst>
              </a:tr>
              <a:tr h="15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GRANDMA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Limits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EP240426a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06755"/>
                  </a:ext>
                </a:extLst>
              </a:tr>
              <a:tr h="302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BOOTES-6/DPRT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counterpart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EP240426a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070116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Archival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persistent faint source at the location of EP240426a starting in December 2022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consistent with it being an AGN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34536"/>
                  </a:ext>
                </a:extLst>
              </a:tr>
              <a:tr h="348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Nordic Optical Telescope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source which is positionally consistent with the one found at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DECam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36317. the source is mostly likely due to AGN activity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20465"/>
                  </a:ext>
                </a:extLst>
              </a:tr>
              <a:tr h="173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Swift XRT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28.8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after the EP-FXT discovery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X-ray source S240422ed_X255 which 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consistent with the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localisation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reported by EP-FXT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04401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Subaru/MOIRCS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near-infrared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transient candidate J-GEM24a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31753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1.6m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Mephisto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2024-04-26T12:35:44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non-detected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transient in 36333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66366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DDOTI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significant optical counterparts for J-GEM24a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140596"/>
                  </a:ext>
                </a:extLst>
              </a:tr>
              <a:tr h="27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Wide-Field Infrared Camera (WIRC)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J-band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non-detection of J-GEM24a</a:t>
                      </a:r>
                    </a:p>
                    <a:p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76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9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75AAFFF-B804-4ECA-9CDA-DE1823D0FA8B}"/>
              </a:ext>
            </a:extLst>
          </p:cNvPr>
          <p:cNvCxnSpPr>
            <a:cxnSpLocks/>
          </p:cNvCxnSpPr>
          <p:nvPr/>
        </p:nvCxnSpPr>
        <p:spPr>
          <a:xfrm>
            <a:off x="1868424" y="5995035"/>
            <a:ext cx="1316736" cy="0"/>
          </a:xfrm>
          <a:prstGeom prst="line">
            <a:avLst/>
          </a:prstGeom>
          <a:ln w="203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CA9895D-DFDF-4FCF-B8B8-41D4BF500042}"/>
              </a:ext>
            </a:extLst>
          </p:cNvPr>
          <p:cNvCxnSpPr>
            <a:cxnSpLocks/>
          </p:cNvCxnSpPr>
          <p:nvPr/>
        </p:nvCxnSpPr>
        <p:spPr>
          <a:xfrm>
            <a:off x="5315712" y="5995035"/>
            <a:ext cx="3520440" cy="0"/>
          </a:xfrm>
          <a:prstGeom prst="line">
            <a:avLst/>
          </a:prstGeom>
          <a:ln w="203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ADCE7AAD-2690-40B8-A902-24FC3CB760E6}"/>
              </a:ext>
            </a:extLst>
          </p:cNvPr>
          <p:cNvSpPr txBox="1"/>
          <p:nvPr/>
        </p:nvSpPr>
        <p:spPr>
          <a:xfrm>
            <a:off x="1511808" y="610476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2023.5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E2F4DC-8954-4DB3-B354-32E53BC81AEC}"/>
              </a:ext>
            </a:extLst>
          </p:cNvPr>
          <p:cNvSpPr txBox="1"/>
          <p:nvPr/>
        </p:nvSpPr>
        <p:spPr>
          <a:xfrm>
            <a:off x="4893160" y="610476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2024.7</a:t>
            </a:r>
            <a:endParaRPr lang="zh-CN" altLang="en-US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C3D1284-DC1B-4DFA-9D38-B73825824629}"/>
              </a:ext>
            </a:extLst>
          </p:cNvPr>
          <p:cNvCxnSpPr>
            <a:cxnSpLocks/>
          </p:cNvCxnSpPr>
          <p:nvPr/>
        </p:nvCxnSpPr>
        <p:spPr>
          <a:xfrm>
            <a:off x="3922776" y="5995035"/>
            <a:ext cx="1316736" cy="0"/>
          </a:xfrm>
          <a:prstGeom prst="line">
            <a:avLst/>
          </a:prstGeom>
          <a:ln w="203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4987C975-F5AB-4FF6-BC4D-9988D90526A9}"/>
              </a:ext>
            </a:extLst>
          </p:cNvPr>
          <p:cNvSpPr txBox="1"/>
          <p:nvPr/>
        </p:nvSpPr>
        <p:spPr>
          <a:xfrm>
            <a:off x="3646528" y="610476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2024.4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E1B43A1-78E8-42A1-9ED3-50851CCA6ABB}"/>
              </a:ext>
            </a:extLst>
          </p:cNvPr>
          <p:cNvSpPr txBox="1"/>
          <p:nvPr/>
        </p:nvSpPr>
        <p:spPr>
          <a:xfrm>
            <a:off x="7300579" y="5256630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LVK-O4</a:t>
            </a:r>
            <a:endParaRPr lang="zh-CN" altLang="en-US" sz="3200" b="1" dirty="0"/>
          </a:p>
        </p:txBody>
      </p:sp>
      <p:pic>
        <p:nvPicPr>
          <p:cNvPr id="2052" name="Picture 4" descr="Image result for GECAM satellite">
            <a:extLst>
              <a:ext uri="{FF2B5EF4-FFF2-40B4-BE49-F238E27FC236}">
                <a16:creationId xmlns:a16="http://schemas.microsoft.com/office/drawing/2014/main" id="{06832262-E2C9-4994-A1DD-E6C2D212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344">
            <a:off x="5465783" y="2992730"/>
            <a:ext cx="1284259" cy="89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B5D4F7A-945E-43CF-A3DC-0191D97A5E31}"/>
              </a:ext>
            </a:extLst>
          </p:cNvPr>
          <p:cNvSpPr txBox="1"/>
          <p:nvPr/>
        </p:nvSpPr>
        <p:spPr>
          <a:xfrm rot="21516226">
            <a:off x="6322639" y="295918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GECAM-B</a:t>
            </a:r>
            <a:endParaRPr lang="zh-CN" altLang="en-US" dirty="0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021CBA8-6354-4674-80EE-BE88153FA7BE}"/>
              </a:ext>
            </a:extLst>
          </p:cNvPr>
          <p:cNvCxnSpPr>
            <a:cxnSpLocks/>
          </p:cNvCxnSpPr>
          <p:nvPr/>
        </p:nvCxnSpPr>
        <p:spPr>
          <a:xfrm>
            <a:off x="1077483" y="3994843"/>
            <a:ext cx="4162029" cy="0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6C0AB1E-ADA0-4834-95E1-CEC91107E213}"/>
              </a:ext>
            </a:extLst>
          </p:cNvPr>
          <p:cNvCxnSpPr>
            <a:cxnSpLocks/>
          </p:cNvCxnSpPr>
          <p:nvPr/>
        </p:nvCxnSpPr>
        <p:spPr>
          <a:xfrm>
            <a:off x="771525" y="3264269"/>
            <a:ext cx="4467987" cy="3331"/>
          </a:xfrm>
          <a:prstGeom prst="line">
            <a:avLst/>
          </a:prstGeom>
          <a:ln w="203200">
            <a:solidFill>
              <a:srgbClr val="FC7A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1684512F-5952-4839-8D09-EF2D8B696D1F}"/>
              </a:ext>
            </a:extLst>
          </p:cNvPr>
          <p:cNvSpPr txBox="1"/>
          <p:nvPr/>
        </p:nvSpPr>
        <p:spPr>
          <a:xfrm>
            <a:off x="6107912" y="4045060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SATech-01/HEBS</a:t>
            </a:r>
            <a:endParaRPr lang="zh-CN" altLang="en-US" dirty="0"/>
          </a:p>
        </p:txBody>
      </p:sp>
      <p:pic>
        <p:nvPicPr>
          <p:cNvPr id="33" name="图片 18">
            <a:extLst>
              <a:ext uri="{FF2B5EF4-FFF2-40B4-BE49-F238E27FC236}">
                <a16:creationId xmlns:a16="http://schemas.microsoft.com/office/drawing/2014/main" id="{EF249D17-7181-4D6A-8411-6438C7EE9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256" y1="36441" x2="21074" y2="38136"/>
                        <a14:backgroundMark x1="83884" y1="36441" x2="76240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1" y="2189158"/>
            <a:ext cx="862583" cy="63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49E582B-63C5-4D7A-95DA-52E6FD3D7BB9}"/>
              </a:ext>
            </a:extLst>
          </p:cNvPr>
          <p:cNvCxnSpPr>
            <a:cxnSpLocks/>
          </p:cNvCxnSpPr>
          <p:nvPr/>
        </p:nvCxnSpPr>
        <p:spPr>
          <a:xfrm>
            <a:off x="57150" y="2504578"/>
            <a:ext cx="5182362" cy="0"/>
          </a:xfrm>
          <a:prstGeom prst="line">
            <a:avLst/>
          </a:prstGeom>
          <a:ln w="203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Image result for binary neutron star inspiral">
            <a:extLst>
              <a:ext uri="{FF2B5EF4-FFF2-40B4-BE49-F238E27FC236}">
                <a16:creationId xmlns:a16="http://schemas.microsoft.com/office/drawing/2014/main" id="{26D8D5F0-628A-4897-8ACC-C445F3098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118" y="5411473"/>
            <a:ext cx="847220" cy="9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84CC36C8-034B-492D-A565-3F1E9E6A6C45}"/>
              </a:ext>
            </a:extLst>
          </p:cNvPr>
          <p:cNvCxnSpPr>
            <a:cxnSpLocks/>
          </p:cNvCxnSpPr>
          <p:nvPr/>
        </p:nvCxnSpPr>
        <p:spPr>
          <a:xfrm>
            <a:off x="11189340" y="5411473"/>
            <a:ext cx="0" cy="101724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AF38C57B-930E-4EC7-B09D-B0695EB966BF}"/>
              </a:ext>
            </a:extLst>
          </p:cNvPr>
          <p:cNvSpPr txBox="1"/>
          <p:nvPr/>
        </p:nvSpPr>
        <p:spPr>
          <a:xfrm>
            <a:off x="11189340" y="627579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~10 Hz</a:t>
            </a:r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E0B8639-CE24-43E2-BD91-F9933AF7F4A0}"/>
              </a:ext>
            </a:extLst>
          </p:cNvPr>
          <p:cNvSpPr txBox="1"/>
          <p:nvPr/>
        </p:nvSpPr>
        <p:spPr>
          <a:xfrm>
            <a:off x="11189340" y="514763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~1 kHz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9B805B3-6293-4875-BE8F-B473F8DD13AE}"/>
              </a:ext>
            </a:extLst>
          </p:cNvPr>
          <p:cNvSpPr txBox="1"/>
          <p:nvPr/>
        </p:nvSpPr>
        <p:spPr>
          <a:xfrm>
            <a:off x="7103973" y="6364367"/>
            <a:ext cx="397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Inspiral</a:t>
            </a:r>
            <a:r>
              <a:rPr lang="en-US" altLang="zh-CN" dirty="0"/>
              <a:t> &amp; merger of binary NS/NS-BH</a:t>
            </a:r>
            <a:endParaRPr lang="zh-CN" altLang="en-US" dirty="0"/>
          </a:p>
        </p:txBody>
      </p:sp>
      <p:pic>
        <p:nvPicPr>
          <p:cNvPr id="2056" name="Picture 8" descr="Image result for gamma-ray burst">
            <a:extLst>
              <a:ext uri="{FF2B5EF4-FFF2-40B4-BE49-F238E27FC236}">
                <a16:creationId xmlns:a16="http://schemas.microsoft.com/office/drawing/2014/main" id="{BC84017E-E774-49E9-95F4-F46B4BF5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53671" y="1446940"/>
            <a:ext cx="3311648" cy="21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DE0E3E40-32FD-4D15-8A89-EC16AF25459F}"/>
              </a:ext>
            </a:extLst>
          </p:cNvPr>
          <p:cNvSpPr txBox="1"/>
          <p:nvPr/>
        </p:nvSpPr>
        <p:spPr>
          <a:xfrm>
            <a:off x="8344935" y="4185199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Type I Gamma-ray bursts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87195AF-08A7-4747-B065-8956B5B7D39C}"/>
              </a:ext>
            </a:extLst>
          </p:cNvPr>
          <p:cNvSpPr txBox="1"/>
          <p:nvPr/>
        </p:nvSpPr>
        <p:spPr>
          <a:xfrm>
            <a:off x="10411132" y="5364351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GW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D5B6E60-FABD-4685-8D53-E25F3B58A67B}"/>
              </a:ext>
            </a:extLst>
          </p:cNvPr>
          <p:cNvSpPr txBox="1"/>
          <p:nvPr/>
        </p:nvSpPr>
        <p:spPr>
          <a:xfrm>
            <a:off x="9996028" y="467281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HE MEW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AC4C256-BEBC-44DE-9508-7E8B2B2D4CF7}"/>
              </a:ext>
            </a:extLst>
          </p:cNvPr>
          <p:cNvSpPr txBox="1"/>
          <p:nvPr/>
        </p:nvSpPr>
        <p:spPr>
          <a:xfrm>
            <a:off x="6308007" y="2273371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Insight/HXMT</a:t>
            </a:r>
            <a:endParaRPr lang="zh-CN" altLang="en-US" dirty="0"/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4E0330C1-68A5-4D73-887A-7769B5C665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64222">
            <a:off x="4586795" y="3752058"/>
            <a:ext cx="2217612" cy="464860"/>
          </a:xfrm>
          <a:prstGeom prst="rect">
            <a:avLst/>
          </a:prstGeom>
        </p:spPr>
      </p:pic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262C6747-EDF1-4B23-AA43-A5CF0C7A40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917513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F437A56-285E-4731-AA67-F95DA3942270}"/>
              </a:ext>
            </a:extLst>
          </p:cNvPr>
          <p:cNvSpPr txBox="1"/>
          <p:nvPr/>
        </p:nvSpPr>
        <p:spPr>
          <a:xfrm>
            <a:off x="814501" y="944604"/>
            <a:ext cx="223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</a:rPr>
              <a:t>Detectors</a:t>
            </a:r>
            <a:endParaRPr lang="zh-CN" altLang="en-US" sz="4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20D6F9-55C1-90CF-71B3-9C3A0B1884E5}"/>
              </a:ext>
            </a:extLst>
          </p:cNvPr>
          <p:cNvGrpSpPr/>
          <p:nvPr/>
        </p:nvGrpSpPr>
        <p:grpSpPr>
          <a:xfrm>
            <a:off x="11081344" y="2140462"/>
            <a:ext cx="1110656" cy="2372451"/>
            <a:chOff x="11081344" y="2753406"/>
            <a:chExt cx="1110656" cy="2372451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3916AC9-52FC-4658-A7FA-DBCCAD3F3B99}"/>
                </a:ext>
              </a:extLst>
            </p:cNvPr>
            <p:cNvSpPr txBox="1"/>
            <p:nvPr/>
          </p:nvSpPr>
          <p:spPr>
            <a:xfrm>
              <a:off x="11199526" y="2753406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6keV</a:t>
              </a:r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E3DCC1E-BAE9-44FA-AF3D-BF45D8B6EA31}"/>
                </a:ext>
              </a:extLst>
            </p:cNvPr>
            <p:cNvSpPr txBox="1"/>
            <p:nvPr/>
          </p:nvSpPr>
          <p:spPr>
            <a:xfrm>
              <a:off x="11198865" y="4347592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5MeV</a:t>
              </a:r>
              <a:endParaRPr lang="zh-CN" altLang="en-US" dirty="0"/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9F3A9E16-6BE1-4C87-B498-3615AE69700C}"/>
                </a:ext>
              </a:extLst>
            </p:cNvPr>
            <p:cNvCxnSpPr>
              <a:cxnSpLocks/>
            </p:cNvCxnSpPr>
            <p:nvPr/>
          </p:nvCxnSpPr>
          <p:spPr>
            <a:xfrm>
              <a:off x="11195370" y="2940419"/>
              <a:ext cx="0" cy="177424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D2F4A6A8-6EBE-4348-B25E-0E01D66648FB}"/>
                </a:ext>
              </a:extLst>
            </p:cNvPr>
            <p:cNvCxnSpPr>
              <a:cxnSpLocks/>
            </p:cNvCxnSpPr>
            <p:nvPr/>
          </p:nvCxnSpPr>
          <p:spPr>
            <a:xfrm>
              <a:off x="11081344" y="3984488"/>
              <a:ext cx="0" cy="1061109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25">
              <a:extLst>
                <a:ext uri="{FF2B5EF4-FFF2-40B4-BE49-F238E27FC236}">
                  <a16:creationId xmlns:a16="http://schemas.microsoft.com/office/drawing/2014/main" id="{FC550DE9-5E27-A49A-8D00-53F95F9BDA41}"/>
                </a:ext>
              </a:extLst>
            </p:cNvPr>
            <p:cNvSpPr txBox="1"/>
            <p:nvPr/>
          </p:nvSpPr>
          <p:spPr>
            <a:xfrm>
              <a:off x="11210641" y="3847924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200</a:t>
              </a:r>
              <a:r>
                <a:rPr lang="zh-CN" altLang="en-US" dirty="0"/>
                <a:t> </a:t>
              </a:r>
              <a:r>
                <a:rPr lang="en-US" altLang="zh-CN" dirty="0"/>
                <a:t>keV</a:t>
              </a:r>
              <a:endParaRPr lang="zh-CN" altLang="en-US" dirty="0"/>
            </a:p>
          </p:txBody>
        </p:sp>
        <p:sp>
          <p:nvSpPr>
            <p:cNvPr id="21" name="文本框 25">
              <a:extLst>
                <a:ext uri="{FF2B5EF4-FFF2-40B4-BE49-F238E27FC236}">
                  <a16:creationId xmlns:a16="http://schemas.microsoft.com/office/drawing/2014/main" id="{36726118-E655-9F22-6F1E-349861C67F8D}"/>
                </a:ext>
              </a:extLst>
            </p:cNvPr>
            <p:cNvSpPr txBox="1"/>
            <p:nvPr/>
          </p:nvSpPr>
          <p:spPr>
            <a:xfrm>
              <a:off x="11189340" y="4756525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10MeV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8713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A2605F1-5C8E-7FB2-0022-81B31A0A21EA}"/>
              </a:ext>
            </a:extLst>
          </p:cNvPr>
          <p:cNvGraphicFramePr>
            <a:graphicFrameLocks noGrp="1"/>
          </p:cNvGraphicFramePr>
          <p:nvPr/>
        </p:nvGraphicFramePr>
        <p:xfrm>
          <a:off x="286578" y="540212"/>
          <a:ext cx="10714296" cy="568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55">
                  <a:extLst>
                    <a:ext uri="{9D8B030D-6E8A-4147-A177-3AD203B41FA5}">
                      <a16:colId xmlns:a16="http://schemas.microsoft.com/office/drawing/2014/main" val="3135509151"/>
                    </a:ext>
                  </a:extLst>
                </a:gridCol>
                <a:gridCol w="2308239">
                  <a:extLst>
                    <a:ext uri="{9D8B030D-6E8A-4147-A177-3AD203B41FA5}">
                      <a16:colId xmlns:a16="http://schemas.microsoft.com/office/drawing/2014/main" val="520194260"/>
                    </a:ext>
                  </a:extLst>
                </a:gridCol>
                <a:gridCol w="1311593">
                  <a:extLst>
                    <a:ext uri="{9D8B030D-6E8A-4147-A177-3AD203B41FA5}">
                      <a16:colId xmlns:a16="http://schemas.microsoft.com/office/drawing/2014/main" val="4122095922"/>
                    </a:ext>
                  </a:extLst>
                </a:gridCol>
                <a:gridCol w="2336413">
                  <a:extLst>
                    <a:ext uri="{9D8B030D-6E8A-4147-A177-3AD203B41FA5}">
                      <a16:colId xmlns:a16="http://schemas.microsoft.com/office/drawing/2014/main" val="2599556323"/>
                    </a:ext>
                  </a:extLst>
                </a:gridCol>
                <a:gridCol w="3721096">
                  <a:extLst>
                    <a:ext uri="{9D8B030D-6E8A-4147-A177-3AD203B41FA5}">
                      <a16:colId xmlns:a16="http://schemas.microsoft.com/office/drawing/2014/main" val="2722392256"/>
                    </a:ext>
                  </a:extLst>
                </a:gridCol>
              </a:tblGrid>
              <a:tr h="459938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effectLst/>
                        </a:rPr>
                        <a:t>Circular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effectLst/>
                        </a:rPr>
                        <a:t>观测设备</a:t>
                      </a:r>
                      <a:endParaRPr lang="zh-CN" alt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观测频段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观测结果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6476"/>
                  </a:ext>
                </a:extLst>
              </a:tr>
              <a:tr h="15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ENGRAVE VLT/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XShooter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 2024-04-28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spectrum of the potential host galaxy of J-GEM24a, identified at a redshift of 0.055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inconsistent with the S240422ed GW distance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723452"/>
                  </a:ext>
                </a:extLst>
              </a:tr>
              <a:tr h="15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GECKO/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KMTNet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hours 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afterafter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T0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43226"/>
                  </a:ext>
                </a:extLst>
              </a:tr>
              <a:tr h="15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SRG/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eROSITA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 for EP240426a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73724"/>
                  </a:ext>
                </a:extLst>
              </a:tr>
              <a:tr h="15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DECam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GW-MMADS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new transients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06755"/>
                  </a:ext>
                </a:extLst>
              </a:tr>
              <a:tr h="302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GECKO/7DT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 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070116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36367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Zwicky Transient 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Transients in 36298 are unrelated to the event S240422ed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34536"/>
                  </a:ext>
                </a:extLst>
              </a:tr>
              <a:tr h="348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GECKO/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KMTNet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Transient Candidates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20465"/>
                  </a:ext>
                </a:extLst>
              </a:tr>
              <a:tr h="173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WINTER 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near-infrared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candidate transients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04401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zh-CN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IceCube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neutrino 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2024-04-22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pl-PL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19:11:13.417 to 2024-05-06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pl-PL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21:35:13.417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significant excess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31753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66366"/>
                  </a:ext>
                </a:extLst>
              </a:tr>
              <a:tr h="213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140596"/>
                  </a:ext>
                </a:extLst>
              </a:tr>
              <a:tr h="27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76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23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3A28B7-1434-4C8D-953D-5E78AC42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67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b="1" dirty="0"/>
              <a:t>automatic target search software (</a:t>
            </a:r>
            <a:r>
              <a:rPr lang="en-US" altLang="zh-CN" b="1" i="1" dirty="0"/>
              <a:t>follow-us</a:t>
            </a:r>
            <a:r>
              <a:rPr lang="en-US" altLang="zh-CN" b="1" dirty="0"/>
              <a:t>)</a:t>
            </a:r>
            <a:br>
              <a:rPr lang="en-CN" altLang="zh-CN" sz="4400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altLang="zh-CN" dirty="0"/>
            </a:br>
            <a:endParaRPr lang="zh-CN" altLang="en-US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1BA7E82E-5354-4DA8-84DF-999EB4817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791266"/>
              </p:ext>
            </p:extLst>
          </p:nvPr>
        </p:nvGraphicFramePr>
        <p:xfrm>
          <a:off x="838200" y="2546858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700846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46442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Telescope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EMC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45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Insight</a:t>
                      </a:r>
                      <a:r>
                        <a:rPr lang="zh-CN" altLang="en-US" dirty="0"/>
                        <a:t>、</a:t>
                      </a:r>
                      <a:r>
                        <a:rPr lang="en-US" altLang="zh-CN" dirty="0"/>
                        <a:t>GECAM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B/C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GRB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prompt emission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776610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40BA8DF7-2864-4FEE-AC32-47959029017A}"/>
              </a:ext>
            </a:extLst>
          </p:cNvPr>
          <p:cNvSpPr txBox="1"/>
          <p:nvPr/>
        </p:nvSpPr>
        <p:spPr>
          <a:xfrm>
            <a:off x="838200" y="3616452"/>
            <a:ext cx="84818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ea typeface="华文中宋" panose="02010600040101010101" pitchFamily="2" charset="-122"/>
              </a:rPr>
              <a:t>Automatically do the following</a:t>
            </a:r>
            <a:r>
              <a:rPr lang="zh-CN" altLang="en-US" dirty="0">
                <a:ea typeface="华文中宋" panose="02010600040101010101" pitchFamily="2" charset="-122"/>
              </a:rPr>
              <a:t>：</a:t>
            </a:r>
            <a:endParaRPr lang="en-US" altLang="zh-CN" dirty="0">
              <a:ea typeface="华文中宋" panose="0201060004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ea typeface="华文中宋" panose="02010600040101010101" pitchFamily="2" charset="-122"/>
              </a:rPr>
              <a:t>Find GRB and GW pairs that match in space and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ea typeface="华文中宋" panose="02010600040101010101" pitchFamily="2" charset="-122"/>
              </a:rPr>
              <a:t>GW+GRB</a:t>
            </a:r>
            <a:r>
              <a:rPr lang="zh-CN" altLang="en-US" dirty="0">
                <a:ea typeface="华文中宋" panose="02010600040101010101" pitchFamily="2" charset="-122"/>
              </a:rPr>
              <a:t> </a:t>
            </a:r>
            <a:r>
              <a:rPr lang="en-US" altLang="zh-CN" dirty="0">
                <a:ea typeface="华文中宋" panose="02010600040101010101" pitchFamily="2" charset="-122"/>
              </a:rPr>
              <a:t>joint</a:t>
            </a:r>
            <a:r>
              <a:rPr lang="zh-CN" altLang="en-US" dirty="0">
                <a:ea typeface="华文中宋" panose="02010600040101010101" pitchFamily="2" charset="-122"/>
              </a:rPr>
              <a:t> </a:t>
            </a:r>
            <a:r>
              <a:rPr lang="en-US" altLang="zh-CN" dirty="0">
                <a:ea typeface="华文中宋" panose="02010600040101010101" pitchFamily="2" charset="-122"/>
              </a:rPr>
              <a:t>localization</a:t>
            </a:r>
            <a:r>
              <a:rPr lang="zh-CN" altLang="en-US" dirty="0">
                <a:ea typeface="华文中宋" panose="02010600040101010101" pitchFamily="2" charset="-122"/>
              </a:rPr>
              <a:t>、</a:t>
            </a:r>
            <a:r>
              <a:rPr lang="en-US" altLang="zh-CN" dirty="0">
                <a:ea typeface="华文中宋" panose="02010600040101010101" pitchFamily="2" charset="-122"/>
              </a:rPr>
              <a:t>host galaxy candidate ranking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ea typeface="华文中宋" panose="02010600040101010101" pitchFamily="2" charset="-122"/>
              </a:rPr>
              <a:t>process gamma-ray data and calculate gamma-ray flux upper limit in the region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ea typeface="华文中宋" panose="02010600040101010101" pitchFamily="2" charset="-122"/>
              </a:rPr>
              <a:t>Write GCN circulars</a:t>
            </a:r>
          </a:p>
        </p:txBody>
      </p:sp>
      <p:graphicFrame>
        <p:nvGraphicFramePr>
          <p:cNvPr id="13" name="图示 12">
            <a:extLst>
              <a:ext uri="{FF2B5EF4-FFF2-40B4-BE49-F238E27FC236}">
                <a16:creationId xmlns:a16="http://schemas.microsoft.com/office/drawing/2014/main" id="{0B93ACCC-3627-448A-B0BC-B51949023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34272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16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AE4849-2158-4345-AC9D-6251CB9B9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BBFBC41-B501-4FB5-B413-ABD94BA8D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04" y="1829738"/>
            <a:ext cx="6002072" cy="3601243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98651EB-9636-4B05-AB87-CE431A18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076" y="1902474"/>
            <a:ext cx="5933700" cy="243053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A9004FF-36EF-4CC3-A0D6-1865A1FAA318}"/>
              </a:ext>
            </a:extLst>
          </p:cNvPr>
          <p:cNvSpPr txBox="1"/>
          <p:nvPr/>
        </p:nvSpPr>
        <p:spPr>
          <a:xfrm>
            <a:off x="2154889" y="569440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</a:t>
            </a:r>
            <a:r>
              <a:rPr lang="en-US" altLang="zh-CN" dirty="0"/>
              <a:t>1</a:t>
            </a:r>
            <a:endParaRPr lang="en-CN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C38A673-E0D9-46D9-B4AA-72E3491B7076}"/>
              </a:ext>
            </a:extLst>
          </p:cNvPr>
          <p:cNvSpPr txBox="1"/>
          <p:nvPr/>
        </p:nvSpPr>
        <p:spPr>
          <a:xfrm>
            <a:off x="9903506" y="576455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Case 2</a:t>
            </a:r>
            <a:endParaRPr lang="en-CN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7D52409-9CDE-4E66-AA48-5542EDEA6010}"/>
              </a:ext>
            </a:extLst>
          </p:cNvPr>
          <p:cNvSpPr txBox="1"/>
          <p:nvPr/>
        </p:nvSpPr>
        <p:spPr>
          <a:xfrm>
            <a:off x="2918240" y="3963677"/>
            <a:ext cx="178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preliminary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CN" dirty="0">
                <a:solidFill>
                  <a:srgbClr val="FF0000"/>
                </a:solidFill>
              </a:rPr>
              <a:t>GCN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CN" dirty="0">
              <a:solidFill>
                <a:srgbClr val="FF0000"/>
              </a:solidFill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70FF6B91-2A4C-42F8-8336-E1A948DB236C}"/>
              </a:ext>
            </a:extLst>
          </p:cNvPr>
          <p:cNvSpPr txBox="1"/>
          <p:nvPr/>
        </p:nvSpPr>
        <p:spPr>
          <a:xfrm>
            <a:off x="5130076" y="2284936"/>
            <a:ext cx="120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finial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CN" dirty="0">
                <a:solidFill>
                  <a:srgbClr val="FF0000"/>
                </a:solidFill>
              </a:rPr>
              <a:t>GC</a:t>
            </a:r>
            <a:r>
              <a:rPr lang="en-US" altLang="zh-CN" dirty="0">
                <a:solidFill>
                  <a:srgbClr val="FF0000"/>
                </a:solidFill>
              </a:rPr>
              <a:t>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template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en-CN" dirty="0">
              <a:solidFill>
                <a:srgbClr val="FF0000"/>
              </a:solidFill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5DA22958-7282-4700-9B3D-740F549501AA}"/>
              </a:ext>
            </a:extLst>
          </p:cNvPr>
          <p:cNvSpPr txBox="1"/>
          <p:nvPr/>
        </p:nvSpPr>
        <p:spPr>
          <a:xfrm>
            <a:off x="2585730" y="2496373"/>
            <a:ext cx="158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retraction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GCN</a:t>
            </a:r>
            <a:endParaRPr lang="en-CN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3">
            <a:extLst>
              <a:ext uri="{FF2B5EF4-FFF2-40B4-BE49-F238E27FC236}">
                <a16:creationId xmlns:a16="http://schemas.microsoft.com/office/drawing/2014/main" id="{56F5673A-6E3B-46B6-934B-19A0CED29305}"/>
              </a:ext>
            </a:extLst>
          </p:cNvPr>
          <p:cNvCxnSpPr/>
          <p:nvPr/>
        </p:nvCxnSpPr>
        <p:spPr>
          <a:xfrm flipV="1">
            <a:off x="3223040" y="2824140"/>
            <a:ext cx="0" cy="252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4">
            <a:extLst>
              <a:ext uri="{FF2B5EF4-FFF2-40B4-BE49-F238E27FC236}">
                <a16:creationId xmlns:a16="http://schemas.microsoft.com/office/drawing/2014/main" id="{66B6F8EB-54F3-4118-878A-255E762B1E43}"/>
              </a:ext>
            </a:extLst>
          </p:cNvPr>
          <p:cNvSpPr txBox="1"/>
          <p:nvPr/>
        </p:nvSpPr>
        <p:spPr>
          <a:xfrm>
            <a:off x="4997885" y="5107815"/>
            <a:ext cx="120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finial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CN" dirty="0">
                <a:solidFill>
                  <a:srgbClr val="FF0000"/>
                </a:solidFill>
              </a:rPr>
              <a:t>GC</a:t>
            </a:r>
            <a:r>
              <a:rPr lang="en-US" altLang="zh-CN" dirty="0">
                <a:solidFill>
                  <a:srgbClr val="FF0000"/>
                </a:solidFill>
              </a:rPr>
              <a:t>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template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en-CN" dirty="0">
              <a:solidFill>
                <a:srgbClr val="FF0000"/>
              </a:solidFill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233B4DD6-FA2D-4D99-BEE3-D5EC9508496F}"/>
              </a:ext>
            </a:extLst>
          </p:cNvPr>
          <p:cNvSpPr txBox="1"/>
          <p:nvPr/>
        </p:nvSpPr>
        <p:spPr>
          <a:xfrm>
            <a:off x="8028209" y="3963677"/>
            <a:ext cx="178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preliminary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CN" dirty="0">
                <a:solidFill>
                  <a:srgbClr val="FF0000"/>
                </a:solidFill>
              </a:rPr>
              <a:t>GCN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CN" dirty="0">
              <a:solidFill>
                <a:srgbClr val="FF0000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2AF36356-0905-4A8F-93D3-984FBF11087E}"/>
              </a:ext>
            </a:extLst>
          </p:cNvPr>
          <p:cNvSpPr txBox="1"/>
          <p:nvPr/>
        </p:nvSpPr>
        <p:spPr>
          <a:xfrm>
            <a:off x="10955909" y="3429000"/>
            <a:ext cx="120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finial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CN" dirty="0">
                <a:solidFill>
                  <a:srgbClr val="FF0000"/>
                </a:solidFill>
              </a:rPr>
              <a:t>GC</a:t>
            </a:r>
            <a:r>
              <a:rPr lang="en-US" altLang="zh-CN" dirty="0">
                <a:solidFill>
                  <a:srgbClr val="FF0000"/>
                </a:solidFill>
              </a:rPr>
              <a:t>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template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en-CN" dirty="0">
              <a:solidFill>
                <a:srgbClr val="FF0000"/>
              </a:solidFill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F467529B-26FC-496E-A4AD-F5FFE4C36FDB}"/>
              </a:ext>
            </a:extLst>
          </p:cNvPr>
          <p:cNvSpPr txBox="1"/>
          <p:nvPr/>
        </p:nvSpPr>
        <p:spPr>
          <a:xfrm>
            <a:off x="8454098" y="2186718"/>
            <a:ext cx="158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retraction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GCN</a:t>
            </a:r>
            <a:endParaRPr lang="en-CN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8">
            <a:extLst>
              <a:ext uri="{FF2B5EF4-FFF2-40B4-BE49-F238E27FC236}">
                <a16:creationId xmlns:a16="http://schemas.microsoft.com/office/drawing/2014/main" id="{89547162-77C2-4904-AA5E-04B4BD28D79E}"/>
              </a:ext>
            </a:extLst>
          </p:cNvPr>
          <p:cNvCxnSpPr/>
          <p:nvPr/>
        </p:nvCxnSpPr>
        <p:spPr>
          <a:xfrm flipV="1">
            <a:off x="9244859" y="2572104"/>
            <a:ext cx="0" cy="252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C7B19F7C-D980-4598-9615-56AD74AE0B29}"/>
              </a:ext>
            </a:extLst>
          </p:cNvPr>
          <p:cNvSpPr txBox="1">
            <a:spLocks/>
          </p:cNvSpPr>
          <p:nvPr/>
        </p:nvSpPr>
        <p:spPr>
          <a:xfrm>
            <a:off x="654921" y="855861"/>
            <a:ext cx="10088880" cy="521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/>
              <a:t>The pipeline of </a:t>
            </a:r>
            <a:r>
              <a:rPr lang="en-US" altLang="zh-CN" sz="3600" b="1" i="1" dirty="0"/>
              <a:t>follow-us</a:t>
            </a:r>
            <a:endParaRPr lang="en-CN" sz="3600" i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18" name="图示 17">
            <a:extLst>
              <a:ext uri="{FF2B5EF4-FFF2-40B4-BE49-F238E27FC236}">
                <a16:creationId xmlns:a16="http://schemas.microsoft.com/office/drawing/2014/main" id="{E5F0E47D-8523-46D2-852B-7F85B0DDE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34272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067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B707-C9DE-21C4-0618-F7EFF6C5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4349"/>
            <a:ext cx="10280904" cy="51457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  <a:ea typeface="华文中宋" panose="02010600040101010101" pitchFamily="2" charset="-122"/>
              </a:rPr>
              <a:t>Host galaxies ranking</a:t>
            </a:r>
            <a:endParaRPr lang="en-CN" sz="3600" dirty="0">
              <a:latin typeface="+mn-lt"/>
              <a:ea typeface="华文中宋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B8BC9-BF94-209A-8BF9-9EF217B0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997"/>
            <a:ext cx="10515600" cy="5328190"/>
          </a:xfrm>
        </p:spPr>
        <p:txBody>
          <a:bodyPr>
            <a:normAutofit/>
          </a:bodyPr>
          <a:lstStyle/>
          <a:p>
            <a:r>
              <a:rPr lang="en-US" dirty="0">
                <a:ea typeface="华文中宋" panose="02010600040101010101" pitchFamily="2" charset="-122"/>
              </a:rPr>
              <a:t>Cross the joint localization area with </a:t>
            </a:r>
            <a:r>
              <a:rPr lang="en-US" altLang="zh-CN" dirty="0">
                <a:ea typeface="华文中宋" panose="02010600040101010101" pitchFamily="2" charset="-122"/>
              </a:rPr>
              <a:t>GLADE</a:t>
            </a:r>
            <a:r>
              <a:rPr lang="zh-CN" altLang="en-US" dirty="0">
                <a:ea typeface="华文中宋" panose="02010600040101010101" pitchFamily="2" charset="-122"/>
              </a:rPr>
              <a:t> </a:t>
            </a:r>
            <a:r>
              <a:rPr lang="en-US" altLang="zh-CN" dirty="0">
                <a:ea typeface="华文中宋" panose="02010600040101010101" pitchFamily="2" charset="-122"/>
              </a:rPr>
              <a:t>v2 galaxy catalogue</a:t>
            </a:r>
          </a:p>
          <a:p>
            <a:r>
              <a:rPr lang="en-US" altLang="zh-CN" dirty="0">
                <a:ea typeface="华文中宋" panose="02010600040101010101" pitchFamily="2" charset="-122"/>
              </a:rPr>
              <a:t>Give a score to each galaxy according to its location</a:t>
            </a:r>
            <a:r>
              <a:rPr lang="zh-CN" altLang="en-US" dirty="0">
                <a:ea typeface="华文中宋" panose="02010600040101010101" pitchFamily="2" charset="-122"/>
              </a:rPr>
              <a:t>：</a:t>
            </a:r>
            <a:endParaRPr lang="en-US" altLang="zh-CN" dirty="0">
              <a:ea typeface="华文中宋" panose="02010600040101010101" pitchFamily="2" charset="-122"/>
            </a:endParaRPr>
          </a:p>
          <a:p>
            <a:endParaRPr lang="en-US" altLang="zh-CN" dirty="0">
              <a:ea typeface="华文中宋" panose="02010600040101010101" pitchFamily="2" charset="-122"/>
            </a:endParaRPr>
          </a:p>
          <a:p>
            <a:endParaRPr lang="en-US" altLang="zh-CN" dirty="0">
              <a:ea typeface="华文中宋" panose="02010600040101010101" pitchFamily="2" charset="-122"/>
            </a:endParaRPr>
          </a:p>
          <a:p>
            <a:pPr marL="0" indent="0">
              <a:buNone/>
            </a:pPr>
            <a:endParaRPr lang="en-US" altLang="zh-CN" dirty="0">
              <a:ea typeface="华文中宋" panose="02010600040101010101" pitchFamily="2" charset="-122"/>
            </a:endParaRPr>
          </a:p>
          <a:p>
            <a:r>
              <a:rPr lang="en-US" altLang="zh-CN" dirty="0">
                <a:ea typeface="华文中宋" panose="02010600040101010101" pitchFamily="2" charset="-122"/>
              </a:rPr>
              <a:t>Assign another score according to its B magnitude, because mergers of compact binary tend to appear in massive galaxies, and B magnitude can represent its mass</a:t>
            </a:r>
          </a:p>
          <a:p>
            <a:r>
              <a:rPr lang="en-US" altLang="zh-CN" dirty="0">
                <a:ea typeface="华文中宋" panose="02010600040101010101" pitchFamily="2" charset="-122"/>
              </a:rPr>
              <a:t>Give an overall score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77DB2-EC7D-D3A8-BE2A-8BBDC555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339" y="2780469"/>
            <a:ext cx="1816100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905EB-7710-AB97-915F-E40EF5F85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67" y="3328075"/>
            <a:ext cx="8833270" cy="699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9D2668-5BC8-FCC4-FBE9-C64DA494D0F8}"/>
              </a:ext>
            </a:extLst>
          </p:cNvPr>
          <p:cNvSpPr txBox="1"/>
          <p:nvPr/>
        </p:nvSpPr>
        <p:spPr>
          <a:xfrm>
            <a:off x="7500234" y="614415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NimbusSanL"/>
              </a:rPr>
              <a:t>Based on the algorithm and open source codes of</a:t>
            </a:r>
          </a:p>
          <a:p>
            <a:r>
              <a:rPr lang="en-GB" sz="1600" dirty="0" err="1">
                <a:effectLst/>
                <a:latin typeface="NimbusSanL"/>
              </a:rPr>
              <a:t>Salmon</a:t>
            </a:r>
            <a:r>
              <a:rPr lang="en-GB" sz="1600" dirty="0" err="1">
                <a:effectLst/>
                <a:latin typeface="NimbusSanL-Regu-Slant_167"/>
              </a:rPr>
              <a:t>etal</a:t>
            </a:r>
            <a:r>
              <a:rPr lang="en-GB" sz="1600" dirty="0">
                <a:effectLst/>
                <a:latin typeface="NimbusSanL-Regu-Slant_167"/>
              </a:rPr>
              <a:t>. </a:t>
            </a:r>
            <a:r>
              <a:rPr lang="en-GB" sz="1600" dirty="0">
                <a:effectLst/>
                <a:latin typeface="NimbusSanL"/>
              </a:rPr>
              <a:t>2019</a:t>
            </a:r>
            <a:r>
              <a:rPr lang="en-GB" sz="1600" dirty="0">
                <a:effectLst/>
                <a:latin typeface="txtt"/>
              </a:rPr>
              <a:t>https://arxiv.org/pdf/1912.07304.pdf </a:t>
            </a:r>
            <a:endParaRPr lang="en-GB" sz="4400" dirty="0"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F09405-6222-59F3-3CAD-464937854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639" y="5344159"/>
            <a:ext cx="1701800" cy="482600"/>
          </a:xfrm>
          <a:prstGeom prst="rect">
            <a:avLst/>
          </a:prstGeom>
        </p:spPr>
      </p:pic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A18226AE-FC0C-44D5-95D0-7F37043AD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34272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8546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9EFF-84BA-00AD-B283-7C5460C6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27" y="0"/>
            <a:ext cx="10341864" cy="145075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+mn-lt"/>
                <a:ea typeface="华文中宋" panose="02010600040101010101" pitchFamily="2" charset="-122"/>
              </a:rPr>
              <a:t>Results from tests</a:t>
            </a:r>
            <a:endParaRPr lang="en-CN" sz="3600" dirty="0">
              <a:latin typeface="+mn-lt"/>
              <a:ea typeface="华文中宋" panose="02010600040101010101" pitchFamily="2" charset="-122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018330A-8C64-F65D-830F-9EC4FA3E1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1" r="1583" b="1609"/>
          <a:stretch/>
        </p:blipFill>
        <p:spPr>
          <a:xfrm>
            <a:off x="787459" y="1261872"/>
            <a:ext cx="9325805" cy="4882896"/>
          </a:xfrm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26946C9E-23AF-419F-A5D2-FCB1E277B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34272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542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0E03C-7778-4E7E-84CD-6B18DC2F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NS related GW events in LVK-O4</a:t>
            </a:r>
            <a:endParaRPr lang="zh-CN" altLang="en-US" dirty="0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5412BE61-EDBD-9081-CDEF-2344DB760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33" y="2381489"/>
            <a:ext cx="6756400" cy="306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B924D-F409-7B24-7D86-FCD7E8D7FAFD}"/>
              </a:ext>
            </a:extLst>
          </p:cNvPr>
          <p:cNvSpPr txBox="1"/>
          <p:nvPr/>
        </p:nvSpPr>
        <p:spPr>
          <a:xfrm>
            <a:off x="1192698" y="249471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O4a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717E4-1E44-A3D3-2A37-A22C854E635C}"/>
              </a:ext>
            </a:extLst>
          </p:cNvPr>
          <p:cNvSpPr txBox="1"/>
          <p:nvPr/>
        </p:nvSpPr>
        <p:spPr>
          <a:xfrm>
            <a:off x="5890306" y="2520359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O4b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4D367-7A6E-B8D9-EE4E-49FE6EFE3414}"/>
              </a:ext>
            </a:extLst>
          </p:cNvPr>
          <p:cNvSpPr txBox="1"/>
          <p:nvPr/>
        </p:nvSpPr>
        <p:spPr>
          <a:xfrm>
            <a:off x="839306" y="3200867"/>
            <a:ext cx="5524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u="sng" dirty="0">
                <a:solidFill>
                  <a:srgbClr val="043856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hlinkClick r:id="rId3"/>
              </a:rPr>
              <a:t>S230529ay</a:t>
            </a:r>
            <a:r>
              <a:rPr lang="zh-CN" altLang="en-US" sz="1200" b="0" i="0" u="sng" dirty="0">
                <a:solidFill>
                  <a:srgbClr val="043856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GB" sz="1200" b="0" i="0" u="none" strike="noStrike" dirty="0">
                <a:solidFill>
                  <a:srgbClr val="212529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NSBH (62%), </a:t>
            </a:r>
            <a:r>
              <a:rPr lang="en-GB" sz="1200" b="0" i="0" u="none" strike="noStrike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</a:rPr>
              <a:t>BNS (31%),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7689F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hlinkClick r:id="rId4"/>
              </a:rPr>
              <a:t>S230627c</a:t>
            </a:r>
            <a:r>
              <a:rPr lang="zh-CN" altLang="en-US" sz="1200" b="0" i="0" u="none" strike="noStrike" dirty="0">
                <a:solidFill>
                  <a:srgbClr val="07689F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GB" sz="1200" b="0" i="0" u="none" strike="noStrike" dirty="0">
                <a:solidFill>
                  <a:srgbClr val="212529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NSBH (49%), BBH (48%)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7689F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hlinkClick r:id="rId5"/>
              </a:rPr>
              <a:t>S230802aq</a:t>
            </a:r>
            <a:r>
              <a:rPr lang="zh-CN" altLang="en-US" sz="1200" b="0" i="0" u="none" strike="noStrike" baseline="30000" dirty="0">
                <a:solidFill>
                  <a:srgbClr val="212529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GB" sz="1200" b="0" i="0" u="none" strike="noStrike" dirty="0">
                <a:solidFill>
                  <a:srgbClr val="212529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BBH (90%), NSBH (6%)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7689F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hlinkClick r:id="rId6"/>
              </a:rPr>
              <a:t>S231020ba</a:t>
            </a:r>
            <a:r>
              <a:rPr lang="zh-CN" altLang="en-US" sz="1200" baseline="30000" dirty="0">
                <a:solidFill>
                  <a:srgbClr val="21252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GB" sz="1200" b="0" i="0" u="none" strike="noStrike" dirty="0">
                <a:solidFill>
                  <a:srgbClr val="212529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BBH (91%), NSBH (8%)</a:t>
            </a:r>
            <a:endParaRPr lang="en-GB" sz="1200" dirty="0">
              <a:solidFill>
                <a:srgbClr val="212529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7689F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hlinkClick r:id="rId7"/>
              </a:rPr>
              <a:t>S231118an</a:t>
            </a:r>
            <a:r>
              <a:rPr lang="zh-CN" altLang="en-US" sz="1200" b="0" i="0" u="none" strike="noStrike" dirty="0">
                <a:solidFill>
                  <a:srgbClr val="07689F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GB" sz="1200" b="0" i="0" u="none" strike="noStrike" dirty="0">
                <a:solidFill>
                  <a:srgbClr val="212529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BBH (74%), NSBH (1%)</a:t>
            </a:r>
            <a:endParaRPr lang="en-US" altLang="zh-CN" sz="1200" dirty="0">
              <a:solidFill>
                <a:srgbClr val="212529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200" b="0" i="0" u="none" strike="noStrike" dirty="0">
              <a:solidFill>
                <a:srgbClr val="212529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B3481-79A1-D28F-8BF5-DE124DBEAB05}"/>
              </a:ext>
            </a:extLst>
          </p:cNvPr>
          <p:cNvSpPr txBox="1"/>
          <p:nvPr/>
        </p:nvSpPr>
        <p:spPr>
          <a:xfrm>
            <a:off x="4450246" y="3447459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S240422ed</a:t>
            </a:r>
            <a:r>
              <a:rPr lang="en-US" altLang="zh-CN" sz="1400" dirty="0">
                <a:solidFill>
                  <a:srgbClr val="21252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1400" dirty="0">
                <a:solidFill>
                  <a:srgbClr val="212529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</a:rPr>
              <a:t>NSBH (&gt;99%), </a:t>
            </a:r>
          </a:p>
          <a:p>
            <a:pPr lvl="1"/>
            <a:r>
              <a:rPr lang="en-US" altLang="zh-CN" sz="1400" dirty="0">
                <a:solidFill>
                  <a:srgbClr val="21252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localization </a:t>
            </a:r>
            <a:r>
              <a:rPr lang="en-US" altLang="zh-CN" sz="1400" dirty="0">
                <a:solidFill>
                  <a:srgbClr val="212529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</a:rPr>
              <a:t>259 deg2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B56DAB-2BEA-660A-E1A6-176C70D1077D}"/>
              </a:ext>
            </a:extLst>
          </p:cNvPr>
          <p:cNvSpPr txBox="1"/>
          <p:nvPr/>
        </p:nvSpPr>
        <p:spPr>
          <a:xfrm>
            <a:off x="483322" y="1564853"/>
            <a:ext cx="356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significance </a:t>
            </a:r>
            <a:r>
              <a:rPr lang="en-US" dirty="0" err="1"/>
              <a:t>superevents</a:t>
            </a:r>
            <a:r>
              <a:rPr lang="en-US" dirty="0"/>
              <a:t>: 112</a:t>
            </a:r>
          </a:p>
          <a:p>
            <a:r>
              <a:rPr lang="en-US" dirty="0"/>
              <a:t>Sub-threshold </a:t>
            </a:r>
            <a:r>
              <a:rPr lang="en-US" dirty="0" err="1"/>
              <a:t>superevents</a:t>
            </a:r>
            <a:r>
              <a:rPr lang="en-US" dirty="0"/>
              <a:t>: 2028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F30191-FA3E-EEB9-6B94-029F73671904}"/>
              </a:ext>
            </a:extLst>
          </p:cNvPr>
          <p:cNvSpPr txBox="1"/>
          <p:nvPr/>
        </p:nvSpPr>
        <p:spPr>
          <a:xfrm>
            <a:off x="7499074" y="1421296"/>
            <a:ext cx="4580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GECAM conducted targeted search in the</a:t>
            </a:r>
          </a:p>
          <a:p>
            <a:r>
              <a:rPr lang="en-US" dirty="0"/>
              <a:t>localization area, no GRB counterpart found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upper limits on the GRB flux</a:t>
            </a:r>
          </a:p>
        </p:txBody>
      </p:sp>
      <p:graphicFrame>
        <p:nvGraphicFramePr>
          <p:cNvPr id="16" name="表格 7">
            <a:extLst>
              <a:ext uri="{FF2B5EF4-FFF2-40B4-BE49-F238E27FC236}">
                <a16:creationId xmlns:a16="http://schemas.microsoft.com/office/drawing/2014/main" id="{5D8203A8-1442-79AE-9DB8-CF27848C0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116871"/>
              </p:ext>
            </p:extLst>
          </p:nvPr>
        </p:nvGraphicFramePr>
        <p:xfrm>
          <a:off x="7611902" y="2523253"/>
          <a:ext cx="45801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025">
                  <a:extLst>
                    <a:ext uri="{9D8B030D-6E8A-4147-A177-3AD203B41FA5}">
                      <a16:colId xmlns:a16="http://schemas.microsoft.com/office/drawing/2014/main" val="2701485456"/>
                    </a:ext>
                  </a:extLst>
                </a:gridCol>
                <a:gridCol w="1145025">
                  <a:extLst>
                    <a:ext uri="{9D8B030D-6E8A-4147-A177-3AD203B41FA5}">
                      <a16:colId xmlns:a16="http://schemas.microsoft.com/office/drawing/2014/main" val="844745472"/>
                    </a:ext>
                  </a:extLst>
                </a:gridCol>
                <a:gridCol w="1145025">
                  <a:extLst>
                    <a:ext uri="{9D8B030D-6E8A-4147-A177-3AD203B41FA5}">
                      <a16:colId xmlns:a16="http://schemas.microsoft.com/office/drawing/2014/main" val="4286391367"/>
                    </a:ext>
                  </a:extLst>
                </a:gridCol>
                <a:gridCol w="1145025">
                  <a:extLst>
                    <a:ext uri="{9D8B030D-6E8A-4147-A177-3AD203B41FA5}">
                      <a16:colId xmlns:a16="http://schemas.microsoft.com/office/drawing/2014/main" val="2140375938"/>
                    </a:ext>
                  </a:extLst>
                </a:gridCol>
              </a:tblGrid>
              <a:tr h="569593">
                <a:tc>
                  <a:txBody>
                    <a:bodyPr/>
                    <a:lstStyle/>
                    <a:p>
                      <a:r>
                        <a:rPr lang="en-US" altLang="zh-CN" dirty="0"/>
                        <a:t>Timescale (s)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Soft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Normal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Hard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575687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r>
                        <a:rPr lang="en-US" altLang="zh-CN" dirty="0"/>
                        <a:t>0.1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10.26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309789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3.07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277615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356777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D12823-9E26-B7C0-6D66-8BE454AD097A}"/>
              </a:ext>
            </a:extLst>
          </p:cNvPr>
          <p:cNvCxnSpPr>
            <a:endCxn id="15" idx="1"/>
          </p:cNvCxnSpPr>
          <p:nvPr/>
        </p:nvCxnSpPr>
        <p:spPr>
          <a:xfrm flipV="1">
            <a:off x="5890306" y="1882961"/>
            <a:ext cx="1608768" cy="1546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2">
            <a:extLst>
              <a:ext uri="{FF2B5EF4-FFF2-40B4-BE49-F238E27FC236}">
                <a16:creationId xmlns:a16="http://schemas.microsoft.com/office/drawing/2014/main" id="{D80AA0D0-FFDB-B174-23A0-762762FA8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8933" y="4479290"/>
            <a:ext cx="5123067" cy="1461427"/>
          </a:xfrm>
          <a:prstGeom prst="rect">
            <a:avLst/>
          </a:prstGeom>
        </p:spPr>
      </p:pic>
      <p:graphicFrame>
        <p:nvGraphicFramePr>
          <p:cNvPr id="17" name="图示 16">
            <a:extLst>
              <a:ext uri="{FF2B5EF4-FFF2-40B4-BE49-F238E27FC236}">
                <a16:creationId xmlns:a16="http://schemas.microsoft.com/office/drawing/2014/main" id="{10A95FC0-B0A7-4BF8-A61B-74CF73316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999343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8226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509B-6051-B629-62CA-DE5398EA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Merger-originated GRBs observed by GECAM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A4AAA-1D06-4F6B-AA66-6EB965BBA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表格 3">
            <a:extLst>
              <a:ext uri="{FF2B5EF4-FFF2-40B4-BE49-F238E27FC236}">
                <a16:creationId xmlns:a16="http://schemas.microsoft.com/office/drawing/2014/main" id="{6EA43C81-4D23-6ADE-D357-6CA14B799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67406"/>
              </p:ext>
            </p:extLst>
          </p:nvPr>
        </p:nvGraphicFramePr>
        <p:xfrm>
          <a:off x="1057656" y="1825625"/>
          <a:ext cx="4540197" cy="432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9">
                  <a:extLst>
                    <a:ext uri="{9D8B030D-6E8A-4147-A177-3AD203B41FA5}">
                      <a16:colId xmlns:a16="http://schemas.microsoft.com/office/drawing/2014/main" val="247432581"/>
                    </a:ext>
                  </a:extLst>
                </a:gridCol>
                <a:gridCol w="1513399">
                  <a:extLst>
                    <a:ext uri="{9D8B030D-6E8A-4147-A177-3AD203B41FA5}">
                      <a16:colId xmlns:a16="http://schemas.microsoft.com/office/drawing/2014/main" val="581812220"/>
                    </a:ext>
                  </a:extLst>
                </a:gridCol>
                <a:gridCol w="1513399">
                  <a:extLst>
                    <a:ext uri="{9D8B030D-6E8A-4147-A177-3AD203B41FA5}">
                      <a16:colId xmlns:a16="http://schemas.microsoft.com/office/drawing/2014/main" val="1818334827"/>
                    </a:ext>
                  </a:extLst>
                </a:gridCol>
              </a:tblGrid>
              <a:tr h="404072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ID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class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comments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676726"/>
                  </a:ext>
                </a:extLst>
              </a:tr>
              <a:tr h="592733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231205A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Short burst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No GW detected</a:t>
                      </a:r>
                      <a:r>
                        <a:rPr lang="zh-CN" altLang="en-US" sz="1100" dirty="0"/>
                        <a:t>；</a:t>
                      </a:r>
                      <a:r>
                        <a:rPr lang="en-US" altLang="zh-CN" sz="1100" dirty="0"/>
                        <a:t>GCN35266</a:t>
                      </a:r>
                      <a:r>
                        <a:rPr lang="zh-CN" altLang="en-US" sz="1100" dirty="0"/>
                        <a:t>；</a:t>
                      </a:r>
                      <a:r>
                        <a:rPr lang="en-US" altLang="zh-CN" sz="1100" dirty="0"/>
                        <a:t>GECAM-joint localization 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31927"/>
                  </a:ext>
                </a:extLst>
              </a:tr>
              <a:tr h="592733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231206A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Short burst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No GW detected</a:t>
                      </a:r>
                      <a:r>
                        <a:rPr lang="zh-CN" altLang="en-US" sz="1100" dirty="0"/>
                        <a:t>；</a:t>
                      </a:r>
                      <a:r>
                        <a:rPr lang="en-US" altLang="zh-CN" sz="1100" dirty="0"/>
                        <a:t>GCN35266</a:t>
                      </a:r>
                      <a:r>
                        <a:rPr lang="zh-CN" altLang="en-US" sz="1100" dirty="0"/>
                        <a:t>；</a:t>
                      </a:r>
                      <a:r>
                        <a:rPr lang="en-US" altLang="zh-CN" sz="1100" dirty="0"/>
                        <a:t>GECAM-joint localization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797447"/>
                  </a:ext>
                </a:extLst>
              </a:tr>
              <a:tr h="414914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240112A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intermediate</a:t>
                      </a:r>
                      <a:r>
                        <a:rPr lang="zh-CN" altLang="en-US" sz="1100" dirty="0"/>
                        <a:t>（</a:t>
                      </a:r>
                      <a:r>
                        <a:rPr lang="en-US" altLang="zh-CN" sz="1100" dirty="0"/>
                        <a:t>T90~3s</a:t>
                      </a:r>
                      <a:r>
                        <a:rPr lang="zh-CN" altLang="en-US" sz="11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rgbClr val="FF0000"/>
                          </a:solidFill>
                        </a:rPr>
                        <a:t>GW not observing</a:t>
                      </a:r>
                      <a:r>
                        <a:rPr lang="zh-CN" altLang="en-US" sz="1100" dirty="0"/>
                        <a:t>；</a:t>
                      </a:r>
                      <a:r>
                        <a:rPr lang="en-US" altLang="zh-CN" sz="1100" dirty="0"/>
                        <a:t>GCN35520</a:t>
                      </a:r>
                      <a:r>
                        <a:rPr lang="zh-CN" altLang="en-US" sz="1100" dirty="0"/>
                        <a:t>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289561"/>
                  </a:ext>
                </a:extLst>
              </a:tr>
              <a:tr h="414914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240119A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Short burst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rgbClr val="FF0000"/>
                          </a:solidFill>
                        </a:rPr>
                        <a:t>GW not observing</a:t>
                      </a:r>
                      <a:r>
                        <a:rPr lang="zh-CN" altLang="en-US" sz="1100" dirty="0"/>
                        <a:t>；</a:t>
                      </a:r>
                      <a:r>
                        <a:rPr lang="en-US" altLang="zh-CN" sz="1100" dirty="0"/>
                        <a:t>GCN35591</a:t>
                      </a:r>
                      <a:r>
                        <a:rPr lang="zh-CN" altLang="en-US" sz="1100" dirty="0"/>
                        <a:t>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02008"/>
                  </a:ext>
                </a:extLst>
              </a:tr>
              <a:tr h="414914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240222A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intermediate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rgbClr val="FF0000"/>
                          </a:solidFill>
                        </a:rPr>
                        <a:t>GW not observing</a:t>
                      </a:r>
                      <a:r>
                        <a:rPr lang="zh-CN" altLang="en-US" sz="1100" dirty="0"/>
                        <a:t>；</a:t>
                      </a:r>
                      <a:r>
                        <a:rPr lang="en-US" altLang="zh-CN" sz="1100" dirty="0"/>
                        <a:t>GCN35782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450521"/>
                  </a:ext>
                </a:extLst>
              </a:tr>
              <a:tr h="414914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240402B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intermediate</a:t>
                      </a:r>
                      <a:r>
                        <a:rPr lang="zh-CN" altLang="en-US" sz="1100" dirty="0"/>
                        <a:t>（</a:t>
                      </a:r>
                      <a:r>
                        <a:rPr lang="en-US" altLang="zh-CN" sz="1100" dirty="0"/>
                        <a:t>6s</a:t>
                      </a:r>
                      <a:r>
                        <a:rPr lang="zh-CN" altLang="en-US" sz="11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LEIA counter part</a:t>
                      </a:r>
                      <a:r>
                        <a:rPr lang="zh-CN" altLang="en-US" sz="1100" dirty="0"/>
                        <a:t>，</a:t>
                      </a:r>
                      <a:r>
                        <a:rPr lang="en-US" altLang="zh-CN" sz="1100" dirty="0">
                          <a:solidFill>
                            <a:srgbClr val="FF0000"/>
                          </a:solidFill>
                        </a:rPr>
                        <a:t>GW not observing</a:t>
                      </a:r>
                      <a:r>
                        <a:rPr lang="zh-CN" altLang="en-US" sz="1100" dirty="0"/>
                        <a:t>；</a:t>
                      </a:r>
                      <a:r>
                        <a:rPr lang="en-US" altLang="zh-CN" sz="1100" dirty="0"/>
                        <a:t>GCN36017</a:t>
                      </a:r>
                      <a:r>
                        <a:rPr lang="zh-CN" altLang="en-US" sz="1100" dirty="0"/>
                        <a:t>；</a:t>
                      </a:r>
                      <a:endParaRPr lang="en-US" altLang="zh-C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48440"/>
                  </a:ext>
                </a:extLst>
              </a:tr>
              <a:tr h="414914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240415B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Short burst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No GW detected</a:t>
                      </a:r>
                      <a:r>
                        <a:rPr lang="zh-CN" altLang="en-US" sz="1100" dirty="0"/>
                        <a:t>；</a:t>
                      </a:r>
                      <a:r>
                        <a:rPr lang="en-US" altLang="zh-CN" sz="1100" dirty="0"/>
                        <a:t>GCN36145</a:t>
                      </a:r>
                      <a:r>
                        <a:rPr lang="zh-CN" altLang="en-US" sz="1100" dirty="0"/>
                        <a:t>；</a:t>
                      </a:r>
                      <a:endParaRPr lang="en-US" altLang="zh-C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273136"/>
                  </a:ext>
                </a:extLst>
              </a:tr>
              <a:tr h="414914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240603A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Short burst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No GW detected</a:t>
                      </a:r>
                      <a:r>
                        <a:rPr lang="zh-CN" altLang="en-US" sz="1100" dirty="0"/>
                        <a:t>；</a:t>
                      </a:r>
                      <a:r>
                        <a:rPr lang="en-US" altLang="zh-CN" sz="1100" dirty="0"/>
                        <a:t>GCN36602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789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319925-3478-4A74-4EE0-A1385ABD54C8}"/>
              </a:ext>
            </a:extLst>
          </p:cNvPr>
          <p:cNvSpPr txBox="1"/>
          <p:nvPr/>
        </p:nvSpPr>
        <p:spPr>
          <a:xfrm>
            <a:off x="5597853" y="1795039"/>
            <a:ext cx="58753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GW-GRB time coincident candidates found by </a:t>
            </a:r>
            <a:r>
              <a:rPr lang="en-US" i="1" dirty="0"/>
              <a:t>follow-us:</a:t>
            </a:r>
          </a:p>
          <a:p>
            <a:r>
              <a:rPr lang="en-US" u="sng" dirty="0"/>
              <a:t>S231215I; </a:t>
            </a:r>
          </a:p>
          <a:p>
            <a:r>
              <a:rPr lang="en-US" u="sng" dirty="0"/>
              <a:t>S240511an; </a:t>
            </a:r>
          </a:p>
          <a:p>
            <a:r>
              <a:rPr lang="en-US" u="sng" dirty="0"/>
              <a:t>S240602ed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probabilities of them being astrophysical origin were </a:t>
            </a:r>
          </a:p>
          <a:p>
            <a:r>
              <a:rPr lang="en-US" dirty="0"/>
              <a:t>low. 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28696BC6-D5D9-41AD-BABC-97755379B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102798"/>
              </p:ext>
            </p:extLst>
          </p:nvPr>
        </p:nvGraphicFramePr>
        <p:xfrm>
          <a:off x="0" y="36646"/>
          <a:ext cx="12192000" cy="3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326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2701</Words>
  <Application>Microsoft Macintosh PowerPoint</Application>
  <PresentationFormat>Widescreen</PresentationFormat>
  <Paragraphs>726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等线</vt:lpstr>
      <vt:lpstr>等线 Light</vt:lpstr>
      <vt:lpstr>Kai</vt:lpstr>
      <vt:lpstr>楷体</vt:lpstr>
      <vt:lpstr>NimbusSanL</vt:lpstr>
      <vt:lpstr>NimbusSanL-Regu-Slant_167</vt:lpstr>
      <vt:lpstr>Source Sans Pro Web</vt:lpstr>
      <vt:lpstr>华文楷体</vt:lpstr>
      <vt:lpstr>华文中宋</vt:lpstr>
      <vt:lpstr>txtt</vt:lpstr>
      <vt:lpstr>Arial</vt:lpstr>
      <vt:lpstr>Cambria Math</vt:lpstr>
      <vt:lpstr>Open Sans</vt:lpstr>
      <vt:lpstr>Office 主题​​</vt:lpstr>
      <vt:lpstr>GW/Multi-messenger astrophysics in Institute of High Energy Physics, CAS </vt:lpstr>
      <vt:lpstr>Outline</vt:lpstr>
      <vt:lpstr>PowerPoint Presentation</vt:lpstr>
      <vt:lpstr> automatic target search software (follow-us)  </vt:lpstr>
      <vt:lpstr>PowerPoint Presentation</vt:lpstr>
      <vt:lpstr>Host galaxies ranking</vt:lpstr>
      <vt:lpstr>Results from tests</vt:lpstr>
      <vt:lpstr>NS related GW events in LVK-O4</vt:lpstr>
      <vt:lpstr>Merger-originated GRBs observed by GECAM</vt:lpstr>
      <vt:lpstr>The GW Universe Toolbox </vt:lpstr>
      <vt:lpstr>GW-GRB joint detection simulation</vt:lpstr>
      <vt:lpstr>PowerPoint Presentation</vt:lpstr>
      <vt:lpstr>GW-GRB joint detection simulation Science application</vt:lpstr>
      <vt:lpstr>PowerPoint Presentation</vt:lpstr>
      <vt:lpstr>Simulation joint observation on verification white dwarf binaries with GW+Optical data</vt:lpstr>
      <vt:lpstr>Sub-threshold joint GW-EMW observation</vt:lpstr>
      <vt:lpstr>Population of binary neutron star</vt:lpstr>
      <vt:lpstr>summary</vt:lpstr>
      <vt:lpstr>LIGO/Virgo/KAGRA S240422ed 观测情况汇总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IHEP’s work on GW/Multi-messenger astrophysical studies</dc:title>
  <dc:creator>Shuxu Yi</dc:creator>
  <cp:lastModifiedBy>Shuxu Yi</cp:lastModifiedBy>
  <cp:revision>441</cp:revision>
  <dcterms:created xsi:type="dcterms:W3CDTF">2024-06-27T00:46:21Z</dcterms:created>
  <dcterms:modified xsi:type="dcterms:W3CDTF">2024-07-10T09:22:03Z</dcterms:modified>
</cp:coreProperties>
</file>