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y="5143500" cx="9144000"/>
  <p:notesSz cx="6858000" cy="9144000"/>
  <p:embeddedFontLst>
    <p:embeddedFont>
      <p:font typeface="Gill Sans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2D2632E-4BFF-4F7D-8B61-BD472A474D32}">
  <a:tblStyle styleId="{72D2632E-4BFF-4F7D-8B61-BD472A474D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GillSans-regular.fntdata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32" Type="http://schemas.openxmlformats.org/officeDocument/2006/relationships/font" Target="fonts/GillSans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82db4a953_1_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2e82db4a953_1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8480ec650_2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e8480ec650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e8480ec650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e8480ec650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e8480ec650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e8480ec650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e8480ec650_2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e8480ec650_2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e8480ec650_2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e8480ec650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e86aaa6ad7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e86aaa6ad7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e86aaa6ad7_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e86aaa6ad7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e8480ec650_2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e8480ec650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e8480ec650_2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e8480ec650_2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e8480ec650_2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e8480ec650_2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82db4a953_1_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2e82db4a953_1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e8480ec650_2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e8480ec650_2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e8480ec650_2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e8480ec650_2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e86aaa6ad7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e86aaa6ad7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e82db4a953_1_3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2e82db4a953_1_3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2db4a953_1_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e82db4a953_1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8480ec650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e8480ec650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e8480ec650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e8480ec650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e8480ec650_2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e8480ec650_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e8480ec650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e8480ec650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86aaa6ad7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e86aaa6ad7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8480ec650_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e8480ec650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type="ctrTitle"/>
          </p:nvPr>
        </p:nvSpPr>
        <p:spPr>
          <a:xfrm>
            <a:off x="435893" y="765323"/>
            <a:ext cx="8245162" cy="110626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Gill Sans"/>
              <a:buNone/>
              <a:defRPr sz="27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435896" y="1871584"/>
            <a:ext cx="8245160" cy="4427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200" cap="none">
                <a:solidFill>
                  <a:schemeClr val="accent2"/>
                </a:solidFill>
              </a:defRPr>
            </a:lvl1pPr>
            <a:lvl2pPr lvl="1" algn="ctr">
              <a:spcBef>
                <a:spcPts val="5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00"/>
              </a:spcBef>
              <a:spcAft>
                <a:spcPts val="500"/>
              </a:spcAft>
              <a:buSzPts val="8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0" type="dt"/>
          </p:nvPr>
        </p:nvSpPr>
        <p:spPr>
          <a:xfrm>
            <a:off x="5704463" y="446710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11" type="ftr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7918725" y="4467103"/>
            <a:ext cx="762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435894" y="1635372"/>
            <a:ext cx="8272211" cy="2758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04800" lvl="0" marL="4572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indent="-304800" lvl="1" marL="914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indent="-304800" lvl="2" marL="1371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indent="-304800" lvl="3" marL="1828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indent="-304800" lvl="4" marL="22860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indent="-304800" lvl="5" marL="27432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indent="-304800" lvl="6" marL="3200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indent="-304800" lvl="7" marL="3657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indent="-304800" lvl="8" marL="411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0" type="dt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1" type="ftr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7918725" y="4467103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type="title"/>
          </p:nvPr>
        </p:nvSpPr>
        <p:spPr>
          <a:xfrm>
            <a:off x="435895" y="2282932"/>
            <a:ext cx="8272211" cy="112313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Gill Sans"/>
              <a:buNone/>
              <a:defRPr b="0" sz="2700" cap="none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435894" y="3406063"/>
            <a:ext cx="8272211" cy="4504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400" cap="none">
                <a:solidFill>
                  <a:schemeClr val="accent2"/>
                </a:solidFill>
              </a:defRPr>
            </a:lvl1pPr>
            <a:lvl2pPr indent="-228600" lvl="1" marL="9144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500"/>
              </a:spcBef>
              <a:spcAft>
                <a:spcPts val="50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" name="Google Shape;77;p16"/>
          <p:cNvSpPr txBox="1"/>
          <p:nvPr>
            <p:ph idx="10" type="dt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1" type="ftr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7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/>
          <p:nvPr/>
        </p:nvSpPr>
        <p:spPr>
          <a:xfrm>
            <a:off x="334486" y="454915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 txBox="1"/>
          <p:nvPr>
            <p:ph type="title"/>
          </p:nvPr>
        </p:nvSpPr>
        <p:spPr>
          <a:xfrm>
            <a:off x="435895" y="547244"/>
            <a:ext cx="8272212" cy="74124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435895" y="1671002"/>
            <a:ext cx="4066793" cy="2724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04800" lvl="0" marL="4572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indent="-304800" lvl="1" marL="914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indent="-304800" lvl="2" marL="1371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indent="-304800" lvl="3" marL="1828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indent="-304800" lvl="4" marL="22860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indent="-304800" lvl="5" marL="27432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indent="-304800" lvl="6" marL="3200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indent="-304800" lvl="7" marL="3657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indent="-304800" lvl="8" marL="411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2" type="body"/>
          </p:nvPr>
        </p:nvSpPr>
        <p:spPr>
          <a:xfrm>
            <a:off x="4641313" y="1671002"/>
            <a:ext cx="4066794" cy="2724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04800" lvl="0" marL="4572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indent="-304800" lvl="1" marL="914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indent="-304800" lvl="2" marL="1371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indent="-304800" lvl="3" marL="1828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indent="-304800" lvl="4" marL="22860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indent="-304800" lvl="5" marL="27432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indent="-304800" lvl="6" marL="3200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indent="-304800" lvl="7" marL="3657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indent="-304800" lvl="8" marL="411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10" type="dt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idx="11" type="ftr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2" type="sldNum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334486" y="454915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type="title"/>
          </p:nvPr>
        </p:nvSpPr>
        <p:spPr>
          <a:xfrm>
            <a:off x="435895" y="547244"/>
            <a:ext cx="8272212" cy="74124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665414" y="1688169"/>
            <a:ext cx="3815306" cy="40200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0" sz="1700">
                <a:solidFill>
                  <a:schemeClr val="accent2"/>
                </a:solidFill>
              </a:defRPr>
            </a:lvl1pPr>
            <a:lvl2pPr indent="-228600" lvl="1" marL="91440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1" sz="15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1200"/>
              <a:buNone/>
              <a:defRPr b="1" sz="14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100"/>
              <a:buNone/>
              <a:defRPr b="1" sz="12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100"/>
              <a:buNone/>
              <a:defRPr b="1" sz="1200"/>
            </a:lvl5pPr>
            <a:lvl6pPr indent="-228600" lvl="5" marL="2743200" algn="l">
              <a:spcBef>
                <a:spcPts val="500"/>
              </a:spcBef>
              <a:spcAft>
                <a:spcPts val="0"/>
              </a:spcAft>
              <a:buSzPts val="1100"/>
              <a:buNone/>
              <a:defRPr b="1" sz="1200"/>
            </a:lvl6pPr>
            <a:lvl7pPr indent="-228600" lvl="6" marL="3200400" algn="l">
              <a:spcBef>
                <a:spcPts val="500"/>
              </a:spcBef>
              <a:spcAft>
                <a:spcPts val="0"/>
              </a:spcAft>
              <a:buSzPts val="1100"/>
              <a:buNone/>
              <a:defRPr b="1" sz="1200"/>
            </a:lvl7pPr>
            <a:lvl8pPr indent="-228600" lvl="7" marL="3657600" algn="l">
              <a:spcBef>
                <a:spcPts val="500"/>
              </a:spcBef>
              <a:spcAft>
                <a:spcPts val="0"/>
              </a:spcAft>
              <a:buSzPts val="1100"/>
              <a:buNone/>
              <a:defRPr b="1" sz="1200"/>
            </a:lvl8pPr>
            <a:lvl9pPr indent="-228600" lvl="8" marL="4114800" algn="l">
              <a:spcBef>
                <a:spcPts val="500"/>
              </a:spcBef>
              <a:spcAft>
                <a:spcPts val="500"/>
              </a:spcAft>
              <a:buSzPts val="1100"/>
              <a:buNone/>
              <a:defRPr b="1" sz="1200"/>
            </a:lvl9pPr>
          </a:lstStyle>
          <a:p/>
        </p:txBody>
      </p:sp>
      <p:sp>
        <p:nvSpPr>
          <p:cNvPr id="92" name="Google Shape;92;p18"/>
          <p:cNvSpPr txBox="1"/>
          <p:nvPr>
            <p:ph idx="2" type="body"/>
          </p:nvPr>
        </p:nvSpPr>
        <p:spPr>
          <a:xfrm>
            <a:off x="435896" y="2194539"/>
            <a:ext cx="4044825" cy="2201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04800" lvl="0" marL="4572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indent="-304800" lvl="1" marL="914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indent="-304800" lvl="2" marL="1371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indent="-304800" lvl="3" marL="1828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indent="-304800" lvl="4" marL="22860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indent="-304800" lvl="5" marL="27432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indent="-304800" lvl="6" marL="3200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indent="-304800" lvl="7" marL="3657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indent="-304800" lvl="8" marL="411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3" type="body"/>
          </p:nvPr>
        </p:nvSpPr>
        <p:spPr>
          <a:xfrm>
            <a:off x="4892801" y="1688169"/>
            <a:ext cx="3815305" cy="41503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0" sz="1700">
                <a:solidFill>
                  <a:schemeClr val="accent2"/>
                </a:solidFill>
              </a:defRPr>
            </a:lvl1pPr>
            <a:lvl2pPr indent="-228600" lvl="1" marL="91440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1" sz="15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1200"/>
              <a:buNone/>
              <a:defRPr b="1" sz="14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100"/>
              <a:buNone/>
              <a:defRPr b="1" sz="12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100"/>
              <a:buNone/>
              <a:defRPr b="1" sz="1200"/>
            </a:lvl5pPr>
            <a:lvl6pPr indent="-228600" lvl="5" marL="2743200" algn="l">
              <a:spcBef>
                <a:spcPts val="500"/>
              </a:spcBef>
              <a:spcAft>
                <a:spcPts val="0"/>
              </a:spcAft>
              <a:buSzPts val="1100"/>
              <a:buNone/>
              <a:defRPr b="1" sz="1200"/>
            </a:lvl6pPr>
            <a:lvl7pPr indent="-228600" lvl="6" marL="3200400" algn="l">
              <a:spcBef>
                <a:spcPts val="500"/>
              </a:spcBef>
              <a:spcAft>
                <a:spcPts val="0"/>
              </a:spcAft>
              <a:buSzPts val="1100"/>
              <a:buNone/>
              <a:defRPr b="1" sz="1200"/>
            </a:lvl7pPr>
            <a:lvl8pPr indent="-228600" lvl="7" marL="3657600" algn="l">
              <a:spcBef>
                <a:spcPts val="500"/>
              </a:spcBef>
              <a:spcAft>
                <a:spcPts val="0"/>
              </a:spcAft>
              <a:buSzPts val="1100"/>
              <a:buNone/>
              <a:defRPr b="1" sz="1200"/>
            </a:lvl8pPr>
            <a:lvl9pPr indent="-228600" lvl="8" marL="4114800" algn="l">
              <a:spcBef>
                <a:spcPts val="500"/>
              </a:spcBef>
              <a:spcAft>
                <a:spcPts val="500"/>
              </a:spcAft>
              <a:buSzPts val="1100"/>
              <a:buNone/>
              <a:defRPr b="1" sz="1200"/>
            </a:lvl9pPr>
          </a:lstStyle>
          <a:p/>
        </p:txBody>
      </p:sp>
      <p:sp>
        <p:nvSpPr>
          <p:cNvPr id="94" name="Google Shape;94;p18"/>
          <p:cNvSpPr txBox="1"/>
          <p:nvPr>
            <p:ph idx="4" type="body"/>
          </p:nvPr>
        </p:nvSpPr>
        <p:spPr>
          <a:xfrm>
            <a:off x="4663282" y="2194539"/>
            <a:ext cx="4044825" cy="2201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04800" lvl="0" marL="4572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indent="-304800" lvl="1" marL="914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indent="-304800" lvl="2" marL="1371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indent="-304800" lvl="3" marL="1828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indent="-304800" lvl="4" marL="22860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indent="-304800" lvl="5" marL="27432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indent="-304800" lvl="6" marL="3200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indent="-304800" lvl="7" marL="3657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indent="-304800" lvl="8" marL="411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0" type="dt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1" type="ftr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 txBox="1"/>
          <p:nvPr>
            <p:ph type="title"/>
          </p:nvPr>
        </p:nvSpPr>
        <p:spPr>
          <a:xfrm>
            <a:off x="435894" y="3946722"/>
            <a:ext cx="3682084" cy="5171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C8089"/>
              </a:buClr>
              <a:buSzPts val="1500"/>
              <a:buFont typeface="Gill Sans"/>
              <a:buNone/>
              <a:defRPr b="0" sz="1500"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35862" y="450900"/>
            <a:ext cx="8469630" cy="31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◼"/>
              <a:defRPr sz="1500">
                <a:solidFill>
                  <a:schemeClr val="dk2"/>
                </a:solidFill>
              </a:defRPr>
            </a:lvl1pPr>
            <a:lvl2pPr indent="-304800" lvl="1" marL="914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 sz="1400">
                <a:solidFill>
                  <a:schemeClr val="dk2"/>
                </a:solidFill>
              </a:defRPr>
            </a:lvl2pPr>
            <a:lvl3pPr indent="-298450" lvl="2" marL="1371600" algn="l">
              <a:spcBef>
                <a:spcPts val="500"/>
              </a:spcBef>
              <a:spcAft>
                <a:spcPts val="0"/>
              </a:spcAft>
              <a:buSzPts val="1100"/>
              <a:buChar char="◼"/>
              <a:defRPr sz="1200">
                <a:solidFill>
                  <a:schemeClr val="dk2"/>
                </a:solidFill>
              </a:defRPr>
            </a:lvl3pPr>
            <a:lvl4pPr indent="-292100" lvl="3" marL="18288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4pPr>
            <a:lvl5pPr indent="-292100" lvl="4" marL="22860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5pPr>
            <a:lvl6pPr indent="-292100" lvl="5" marL="27432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6pPr>
            <a:lvl7pPr indent="-292100" lvl="6" marL="32004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7pPr>
            <a:lvl8pPr indent="-292100" lvl="7" marL="36576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8pPr>
            <a:lvl9pPr indent="-292100" lvl="8" marL="4114800" algn="l">
              <a:spcBef>
                <a:spcPts val="500"/>
              </a:spcBef>
              <a:spcAft>
                <a:spcPts val="50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2" name="Google Shape;102;p19"/>
          <p:cNvSpPr txBox="1"/>
          <p:nvPr>
            <p:ph idx="2" type="body"/>
          </p:nvPr>
        </p:nvSpPr>
        <p:spPr>
          <a:xfrm>
            <a:off x="4305617" y="3946722"/>
            <a:ext cx="4402490" cy="5171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r">
              <a:spcBef>
                <a:spcPts val="2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00"/>
              <a:buNone/>
              <a:defRPr sz="8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5pPr>
            <a:lvl6pPr indent="-228600" lvl="5" marL="27432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6pPr>
            <a:lvl7pPr indent="-228600" lvl="6" marL="32004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7pPr>
            <a:lvl8pPr indent="-228600" lvl="7" marL="3657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8pPr>
            <a:lvl9pPr indent="-228600" lvl="8" marL="4114800" algn="l">
              <a:spcBef>
                <a:spcPts val="500"/>
              </a:spcBef>
              <a:spcAft>
                <a:spcPts val="500"/>
              </a:spcAft>
              <a:buSzPts val="600"/>
              <a:buNone/>
              <a:defRPr sz="700"/>
            </a:lvl9pPr>
          </a:lstStyle>
          <a:p/>
        </p:txBody>
      </p:sp>
      <p:sp>
        <p:nvSpPr>
          <p:cNvPr id="103" name="Google Shape;103;p19"/>
          <p:cNvSpPr txBox="1"/>
          <p:nvPr>
            <p:ph idx="10" type="dt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19"/>
          <p:cNvSpPr txBox="1"/>
          <p:nvPr>
            <p:ph idx="11" type="ftr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0" type="dt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11" type="ftr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2" type="sldNum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330512" y="454915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1"/>
          <p:cNvSpPr txBox="1"/>
          <p:nvPr>
            <p:ph type="title"/>
          </p:nvPr>
        </p:nvSpPr>
        <p:spPr>
          <a:xfrm>
            <a:off x="431921" y="547244"/>
            <a:ext cx="8272212" cy="74124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10" type="dt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11" type="ftr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1"/>
          <p:cNvSpPr txBox="1"/>
          <p:nvPr>
            <p:ph idx="12" type="sldNum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435895" y="3520042"/>
            <a:ext cx="8272212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Gill Sans"/>
              <a:buNone/>
              <a:defRPr b="0" sz="18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2"/>
          <p:cNvSpPr/>
          <p:nvPr>
            <p:ph idx="2" type="pic"/>
          </p:nvPr>
        </p:nvSpPr>
        <p:spPr>
          <a:xfrm>
            <a:off x="335863" y="449794"/>
            <a:ext cx="8468144" cy="2667939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435894" y="3945095"/>
            <a:ext cx="8272213" cy="4490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900"/>
            </a:lvl1pPr>
            <a:lvl2pPr indent="-228600" lvl="1" marL="914400" algn="l">
              <a:spcBef>
                <a:spcPts val="500"/>
              </a:spcBef>
              <a:spcAft>
                <a:spcPts val="0"/>
              </a:spcAft>
              <a:buSzPts val="800"/>
              <a:buNone/>
              <a:defRPr sz="9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00"/>
              <a:buNone/>
              <a:defRPr sz="8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5pPr>
            <a:lvl6pPr indent="-228600" lvl="5" marL="27432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6pPr>
            <a:lvl7pPr indent="-228600" lvl="6" marL="32004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7pPr>
            <a:lvl8pPr indent="-228600" lvl="7" marL="3657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8pPr>
            <a:lvl9pPr indent="-228600" lvl="8" marL="4114800" algn="l">
              <a:spcBef>
                <a:spcPts val="500"/>
              </a:spcBef>
              <a:spcAft>
                <a:spcPts val="500"/>
              </a:spcAft>
              <a:buSzPts val="600"/>
              <a:buNone/>
              <a:defRPr sz="700"/>
            </a:lvl9pPr>
          </a:lstStyle>
          <a:p/>
        </p:txBody>
      </p:sp>
      <p:sp>
        <p:nvSpPr>
          <p:cNvPr id="120" name="Google Shape;120;p22"/>
          <p:cNvSpPr txBox="1"/>
          <p:nvPr>
            <p:ph idx="10" type="dt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2"/>
          <p:cNvSpPr txBox="1"/>
          <p:nvPr>
            <p:ph idx="11" type="ftr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/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 rot="5400000">
            <a:off x="3250952" y="-1063056"/>
            <a:ext cx="2642096" cy="82722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04800" lvl="0" marL="4572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indent="-298450" lvl="1" marL="914400" algn="l">
              <a:spcBef>
                <a:spcPts val="500"/>
              </a:spcBef>
              <a:spcAft>
                <a:spcPts val="0"/>
              </a:spcAft>
              <a:buSzPts val="1100"/>
              <a:buChar char="◼"/>
              <a:defRPr/>
            </a:lvl2pPr>
            <a:lvl3pPr indent="-292100" lvl="2" marL="13716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/>
            </a:lvl3pPr>
            <a:lvl4pPr indent="-279400" lvl="3" marL="1828800" algn="l">
              <a:spcBef>
                <a:spcPts val="500"/>
              </a:spcBef>
              <a:spcAft>
                <a:spcPts val="0"/>
              </a:spcAft>
              <a:buSzPts val="800"/>
              <a:buChar char="◼"/>
              <a:defRPr/>
            </a:lvl4pPr>
            <a:lvl5pPr indent="-279400" lvl="4" marL="2286000" algn="l">
              <a:spcBef>
                <a:spcPts val="500"/>
              </a:spcBef>
              <a:spcAft>
                <a:spcPts val="0"/>
              </a:spcAft>
              <a:buSzPts val="800"/>
              <a:buChar char="◼"/>
              <a:defRPr/>
            </a:lvl5pPr>
            <a:lvl6pPr indent="-304800" lvl="5" marL="27432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indent="-304800" lvl="6" marL="3200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indent="-304800" lvl="7" marL="3657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indent="-304800" lvl="8" marL="411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/>
        </p:txBody>
      </p:sp>
      <p:sp>
        <p:nvSpPr>
          <p:cNvPr id="127" name="Google Shape;127;p23"/>
          <p:cNvSpPr txBox="1"/>
          <p:nvPr>
            <p:ph idx="10" type="dt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11" type="ftr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2" type="sldNum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/>
          <p:nvPr/>
        </p:nvSpPr>
        <p:spPr>
          <a:xfrm>
            <a:off x="6629401" y="449794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type="title"/>
          </p:nvPr>
        </p:nvSpPr>
        <p:spPr>
          <a:xfrm rot="5400000">
            <a:off x="5437310" y="1698885"/>
            <a:ext cx="3887305" cy="150312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 rot="5400000">
            <a:off x="1598644" y="-510658"/>
            <a:ext cx="3887305" cy="59222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04800" lvl="0" marL="4572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indent="-304800" lvl="1" marL="914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indent="-304800" lvl="2" marL="1371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indent="-304800" lvl="3" marL="1828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indent="-304800" lvl="4" marL="22860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indent="-304800" lvl="5" marL="27432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indent="-304800" lvl="6" marL="32004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indent="-304800" lvl="7" marL="36576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indent="-304800" lvl="8" marL="411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/>
        </p:txBody>
      </p:sp>
      <p:sp>
        <p:nvSpPr>
          <p:cNvPr id="134" name="Google Shape;134;p24"/>
          <p:cNvSpPr txBox="1"/>
          <p:nvPr>
            <p:ph idx="10" type="dt"/>
          </p:nvPr>
        </p:nvSpPr>
        <p:spPr>
          <a:xfrm>
            <a:off x="6745255" y="4467103"/>
            <a:ext cx="99610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11" type="ftr"/>
          </p:nvPr>
        </p:nvSpPr>
        <p:spPr>
          <a:xfrm>
            <a:off x="581192" y="4463858"/>
            <a:ext cx="5922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4"/>
          <p:cNvSpPr txBox="1"/>
          <p:nvPr>
            <p:ph idx="12" type="sldNum"/>
          </p:nvPr>
        </p:nvSpPr>
        <p:spPr>
          <a:xfrm>
            <a:off x="7834961" y="4467103"/>
            <a:ext cx="87314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Gill Sans"/>
              <a:buNone/>
              <a:defRPr b="0" i="0" sz="2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048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◼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984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2921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◼"/>
              <a:defRPr b="0" i="0" sz="11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2794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◼"/>
              <a:defRPr b="0" i="0" sz="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2794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◼"/>
              <a:defRPr b="0" i="0" sz="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2794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◼"/>
              <a:defRPr b="0" i="0" sz="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2794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◼"/>
              <a:defRPr b="0" i="0" sz="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2794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◼"/>
              <a:defRPr b="0" i="0" sz="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2794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ts val="800"/>
              <a:buFont typeface="Noto Sans Symbols"/>
              <a:buChar char="◼"/>
              <a:defRPr b="0" i="0" sz="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334900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2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2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ctrTitle"/>
          </p:nvPr>
        </p:nvSpPr>
        <p:spPr>
          <a:xfrm>
            <a:off x="435893" y="765323"/>
            <a:ext cx="8245162" cy="110626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Gill Sans"/>
              <a:buNone/>
            </a:pPr>
            <a:r>
              <a:rPr lang="en"/>
              <a:t>How are the LVK gravitational wave searches doing, and where are they headed?</a:t>
            </a:r>
            <a:endParaRPr/>
          </a:p>
        </p:txBody>
      </p:sp>
      <p:sp>
        <p:nvSpPr>
          <p:cNvPr id="142" name="Google Shape;142;p25"/>
          <p:cNvSpPr txBox="1"/>
          <p:nvPr>
            <p:ph idx="1" type="subTitle"/>
          </p:nvPr>
        </p:nvSpPr>
        <p:spPr>
          <a:xfrm>
            <a:off x="449425" y="2743613"/>
            <a:ext cx="8245200" cy="10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PRATHAMESH JOSHI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PhD student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Penn State University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/>
          <p:nvPr/>
        </p:nvSpPr>
        <p:spPr>
          <a:xfrm>
            <a:off x="1744075" y="524725"/>
            <a:ext cx="2320500" cy="13599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r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 MLy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  <a:p>
            <a:pPr indent="-304800" lvl="0" marL="457200" rtl="0" algn="r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 oLIB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  <a:p>
            <a:pPr indent="-304800" lvl="0" marL="457200" rtl="0" algn="r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cWB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6" name="Google Shape;226;p34"/>
          <p:cNvSpPr/>
          <p:nvPr/>
        </p:nvSpPr>
        <p:spPr>
          <a:xfrm>
            <a:off x="285450" y="558875"/>
            <a:ext cx="2446200" cy="13599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GstLAL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PyCBC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MBTA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SPIIR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7" name="Google Shape;227;p34"/>
          <p:cNvSpPr txBox="1"/>
          <p:nvPr/>
        </p:nvSpPr>
        <p:spPr>
          <a:xfrm>
            <a:off x="416250" y="1985650"/>
            <a:ext cx="370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CBC pipelines                       Burst pipelines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1810650" y="1054175"/>
            <a:ext cx="92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cWB_BBH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9" name="Google Shape;229;p34"/>
          <p:cNvSpPr/>
          <p:nvPr/>
        </p:nvSpPr>
        <p:spPr>
          <a:xfrm>
            <a:off x="3532350" y="3033700"/>
            <a:ext cx="2079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CBC searches use templates; Burst searches are unmodeled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0" name="Google Shape;2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25" y="2452725"/>
            <a:ext cx="3045700" cy="2598375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31" name="Google Shape;231;p34"/>
          <p:cNvSpPr txBox="1"/>
          <p:nvPr>
            <p:ph idx="4294967295" type="body"/>
          </p:nvPr>
        </p:nvSpPr>
        <p:spPr>
          <a:xfrm>
            <a:off x="5762800" y="636575"/>
            <a:ext cx="2972400" cy="20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Online searches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AllSky</a:t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Early Warning</a:t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Sub-Solar Mass</a:t>
            </a:r>
            <a:endParaRPr/>
          </a:p>
        </p:txBody>
      </p:sp>
      <p:sp>
        <p:nvSpPr>
          <p:cNvPr id="232" name="Google Shape;232;p34"/>
          <p:cNvSpPr txBox="1"/>
          <p:nvPr>
            <p:ph idx="4294967295" type="body"/>
          </p:nvPr>
        </p:nvSpPr>
        <p:spPr>
          <a:xfrm>
            <a:off x="5848675" y="2510850"/>
            <a:ext cx="2972400" cy="20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Offline searches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AllSky</a:t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Sub-Solar Mass</a:t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Intermediate-mass Black Hole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/>
        </p:nvSpPr>
        <p:spPr>
          <a:xfrm>
            <a:off x="386588" y="598600"/>
            <a:ext cx="425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Early Warning Search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75" y="1239900"/>
            <a:ext cx="4222526" cy="7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/>
          <p:nvPr/>
        </p:nvSpPr>
        <p:spPr>
          <a:xfrm>
            <a:off x="1256300" y="1183758"/>
            <a:ext cx="266050" cy="838163"/>
          </a:xfrm>
          <a:custGeom>
            <a:rect b="b" l="l" r="r" t="t"/>
            <a:pathLst>
              <a:path extrusionOk="0" h="50844" w="10642">
                <a:moveTo>
                  <a:pt x="5321" y="0"/>
                </a:moveTo>
                <a:lnTo>
                  <a:pt x="0" y="9164"/>
                </a:lnTo>
                <a:lnTo>
                  <a:pt x="7391" y="6208"/>
                </a:lnTo>
                <a:lnTo>
                  <a:pt x="592" y="15667"/>
                </a:lnTo>
                <a:lnTo>
                  <a:pt x="8277" y="13893"/>
                </a:lnTo>
                <a:lnTo>
                  <a:pt x="1478" y="24831"/>
                </a:lnTo>
                <a:lnTo>
                  <a:pt x="10051" y="21283"/>
                </a:lnTo>
                <a:lnTo>
                  <a:pt x="1183" y="33994"/>
                </a:lnTo>
                <a:lnTo>
                  <a:pt x="10642" y="29856"/>
                </a:lnTo>
                <a:lnTo>
                  <a:pt x="887" y="44636"/>
                </a:lnTo>
                <a:lnTo>
                  <a:pt x="9164" y="39315"/>
                </a:lnTo>
                <a:lnTo>
                  <a:pt x="2070" y="50844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0" name="Google Shape;240;p35"/>
          <p:cNvSpPr/>
          <p:nvPr/>
        </p:nvSpPr>
        <p:spPr>
          <a:xfrm>
            <a:off x="3300875" y="4006400"/>
            <a:ext cx="2079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Cut off the template at different points, and try to predict the merger time before it happens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1" name="Google Shape;24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900" y="650326"/>
            <a:ext cx="3551250" cy="32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5"/>
          <p:cNvSpPr/>
          <p:nvPr/>
        </p:nvSpPr>
        <p:spPr>
          <a:xfrm>
            <a:off x="6234600" y="4006400"/>
            <a:ext cx="2079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Only searches the low mass (BNS) space</a:t>
            </a:r>
            <a:br>
              <a:rPr lang="en">
                <a:latin typeface="Gill Sans"/>
                <a:ea typeface="Gill Sans"/>
                <a:cs typeface="Gill Sans"/>
                <a:sym typeface="Gill Sans"/>
              </a:rPr>
            </a:br>
            <a:r>
              <a:rPr lang="en">
                <a:latin typeface="Gill Sans"/>
                <a:ea typeface="Gill Sans"/>
                <a:cs typeface="Gill Sans"/>
                <a:sym typeface="Gill Sans"/>
              </a:rPr>
              <a:t>Crucial for multi-messenger astronomy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3" name="Google Shape;2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75" y="2232125"/>
            <a:ext cx="4222526" cy="7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/>
          <p:nvPr/>
        </p:nvSpPr>
        <p:spPr>
          <a:xfrm>
            <a:off x="1746350" y="2232133"/>
            <a:ext cx="266050" cy="838163"/>
          </a:xfrm>
          <a:custGeom>
            <a:rect b="b" l="l" r="r" t="t"/>
            <a:pathLst>
              <a:path extrusionOk="0" h="50844" w="10642">
                <a:moveTo>
                  <a:pt x="5321" y="0"/>
                </a:moveTo>
                <a:lnTo>
                  <a:pt x="0" y="9164"/>
                </a:lnTo>
                <a:lnTo>
                  <a:pt x="7391" y="6208"/>
                </a:lnTo>
                <a:lnTo>
                  <a:pt x="592" y="15667"/>
                </a:lnTo>
                <a:lnTo>
                  <a:pt x="8277" y="13893"/>
                </a:lnTo>
                <a:lnTo>
                  <a:pt x="1478" y="24831"/>
                </a:lnTo>
                <a:lnTo>
                  <a:pt x="10051" y="21283"/>
                </a:lnTo>
                <a:lnTo>
                  <a:pt x="1183" y="33994"/>
                </a:lnTo>
                <a:lnTo>
                  <a:pt x="10642" y="29856"/>
                </a:lnTo>
                <a:lnTo>
                  <a:pt x="887" y="44636"/>
                </a:lnTo>
                <a:lnTo>
                  <a:pt x="9164" y="39315"/>
                </a:lnTo>
                <a:lnTo>
                  <a:pt x="2070" y="50844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245" name="Google Shape;24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75" y="3224337"/>
            <a:ext cx="4222526" cy="7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/>
          <p:nvPr/>
        </p:nvSpPr>
        <p:spPr>
          <a:xfrm>
            <a:off x="2315400" y="3224346"/>
            <a:ext cx="266050" cy="838163"/>
          </a:xfrm>
          <a:custGeom>
            <a:rect b="b" l="l" r="r" t="t"/>
            <a:pathLst>
              <a:path extrusionOk="0" h="50844" w="10642">
                <a:moveTo>
                  <a:pt x="5321" y="0"/>
                </a:moveTo>
                <a:lnTo>
                  <a:pt x="0" y="9164"/>
                </a:lnTo>
                <a:lnTo>
                  <a:pt x="7391" y="6208"/>
                </a:lnTo>
                <a:lnTo>
                  <a:pt x="592" y="15667"/>
                </a:lnTo>
                <a:lnTo>
                  <a:pt x="8277" y="13893"/>
                </a:lnTo>
                <a:lnTo>
                  <a:pt x="1478" y="24831"/>
                </a:lnTo>
                <a:lnTo>
                  <a:pt x="10051" y="21283"/>
                </a:lnTo>
                <a:lnTo>
                  <a:pt x="1183" y="33994"/>
                </a:lnTo>
                <a:lnTo>
                  <a:pt x="10642" y="29856"/>
                </a:lnTo>
                <a:lnTo>
                  <a:pt x="887" y="44636"/>
                </a:lnTo>
                <a:lnTo>
                  <a:pt x="9164" y="39315"/>
                </a:lnTo>
                <a:lnTo>
                  <a:pt x="2070" y="50844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247" name="Google Shape;247;p35"/>
          <p:cNvCxnSpPr/>
          <p:nvPr/>
        </p:nvCxnSpPr>
        <p:spPr>
          <a:xfrm rot="10800000">
            <a:off x="2704675" y="3769000"/>
            <a:ext cx="894300" cy="17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8" name="Google Shape;248;p35"/>
          <p:cNvCxnSpPr/>
          <p:nvPr/>
        </p:nvCxnSpPr>
        <p:spPr>
          <a:xfrm rot="10800000">
            <a:off x="2128475" y="2778700"/>
            <a:ext cx="1463100" cy="116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9" name="Google Shape;249;p35"/>
          <p:cNvCxnSpPr/>
          <p:nvPr/>
        </p:nvCxnSpPr>
        <p:spPr>
          <a:xfrm rot="10800000">
            <a:off x="1729375" y="1818100"/>
            <a:ext cx="1869600" cy="212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/>
          <p:nvPr/>
        </p:nvSpPr>
        <p:spPr>
          <a:xfrm>
            <a:off x="384275" y="551400"/>
            <a:ext cx="425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Improvements in O4: monitoring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5" name="Google Shape;255;p36"/>
          <p:cNvSpPr txBox="1"/>
          <p:nvPr/>
        </p:nvSpPr>
        <p:spPr>
          <a:xfrm>
            <a:off x="221700" y="1987900"/>
            <a:ext cx="538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Traditional way of running an online search (top) vs the modern way (bottom)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6" name="Google Shape;256;p36"/>
          <p:cNvSpPr/>
          <p:nvPr/>
        </p:nvSpPr>
        <p:spPr>
          <a:xfrm>
            <a:off x="221700" y="1145475"/>
            <a:ext cx="1049400" cy="635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set up online analysis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57" name="Google Shape;257;p36"/>
          <p:cNvCxnSpPr/>
          <p:nvPr/>
        </p:nvCxnSpPr>
        <p:spPr>
          <a:xfrm>
            <a:off x="1411500" y="1455850"/>
            <a:ext cx="51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8" name="Google Shape;258;p36"/>
          <p:cNvSpPr/>
          <p:nvPr/>
        </p:nvSpPr>
        <p:spPr>
          <a:xfrm>
            <a:off x="2091400" y="1145450"/>
            <a:ext cx="1093800" cy="6651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black box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59" name="Google Shape;259;p36"/>
          <p:cNvCxnSpPr/>
          <p:nvPr/>
        </p:nvCxnSpPr>
        <p:spPr>
          <a:xfrm>
            <a:off x="3367075" y="1463175"/>
            <a:ext cx="51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0" name="Google Shape;260;p36"/>
          <p:cNvSpPr/>
          <p:nvPr/>
        </p:nvSpPr>
        <p:spPr>
          <a:xfrm>
            <a:off x="3994375" y="1175150"/>
            <a:ext cx="1049400" cy="635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Check results on GraceDB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61" name="Google Shape;2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88100"/>
            <a:ext cx="5187197" cy="24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7197" y="3003375"/>
            <a:ext cx="2751360" cy="180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/>
          <p:nvPr/>
        </p:nvSpPr>
        <p:spPr>
          <a:xfrm>
            <a:off x="428625" y="642925"/>
            <a:ext cx="425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Improvements in O4: sensitivity and reliability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68" name="Google Shape;26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850" y="1393135"/>
            <a:ext cx="3362401" cy="245251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7"/>
          <p:cNvSpPr/>
          <p:nvPr/>
        </p:nvSpPr>
        <p:spPr>
          <a:xfrm>
            <a:off x="4828975" y="2003700"/>
            <a:ext cx="2079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Gill Sans"/>
                <a:ea typeface="Gill Sans"/>
                <a:cs typeface="Gill Sans"/>
                <a:sym typeface="Gill Sans"/>
              </a:rPr>
              <a:t>VT</a:t>
            </a:r>
            <a:r>
              <a:rPr lang="en">
                <a:latin typeface="Gill Sans"/>
                <a:ea typeface="Gill Sans"/>
                <a:cs typeface="Gill Sans"/>
                <a:sym typeface="Gill Sans"/>
              </a:rPr>
              <a:t>, the sensitive volume-time is a measure of the sensitivity of a pipeline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 txBox="1"/>
          <p:nvPr>
            <p:ph type="title"/>
          </p:nvPr>
        </p:nvSpPr>
        <p:spPr>
          <a:xfrm>
            <a:off x="435895" y="2282933"/>
            <a:ext cx="8272200" cy="11232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O4 Results</a:t>
            </a:r>
            <a:endParaRPr/>
          </a:p>
        </p:txBody>
      </p:sp>
      <p:sp>
        <p:nvSpPr>
          <p:cNvPr id="275" name="Google Shape;275;p38"/>
          <p:cNvSpPr txBox="1"/>
          <p:nvPr>
            <p:ph idx="1" type="body"/>
          </p:nvPr>
        </p:nvSpPr>
        <p:spPr>
          <a:xfrm>
            <a:off x="435894" y="3406063"/>
            <a:ext cx="8272200" cy="450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/>
          <p:nvPr/>
        </p:nvSpPr>
        <p:spPr>
          <a:xfrm>
            <a:off x="695100" y="3748513"/>
            <a:ext cx="2079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A retraction is a GW candidate that we sent out an alert for, but later on lost confidence in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281" name="Google Shape;281;p39"/>
          <p:cNvGraphicFramePr/>
          <p:nvPr/>
        </p:nvGraphicFramePr>
        <p:xfrm>
          <a:off x="627325" y="892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{72D2632E-4BFF-4F7D-8B61-BD472A474D32}</a:tableStyleId>
              </a:tblPr>
              <a:tblGrid>
                <a:gridCol w="1592375"/>
                <a:gridCol w="656275"/>
                <a:gridCol w="674375"/>
                <a:gridCol w="613575"/>
              </a:tblGrid>
              <a:tr h="35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O3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O4a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O4b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888888"/>
                    </a:solidFill>
                  </a:tcPr>
                </a:tc>
              </a:tr>
              <a:tr h="35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Detections (FAR &lt; 1/month)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5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Retractions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5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Duration (months)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3*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82" name="Google Shape;282;p39"/>
          <p:cNvSpPr txBox="1"/>
          <p:nvPr/>
        </p:nvSpPr>
        <p:spPr>
          <a:xfrm>
            <a:off x="3040725" y="2971563"/>
            <a:ext cx="112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*still in progress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3" name="Google Shape;283;p39"/>
          <p:cNvSpPr/>
          <p:nvPr/>
        </p:nvSpPr>
        <p:spPr>
          <a:xfrm>
            <a:off x="4840400" y="871038"/>
            <a:ext cx="2079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Due to multiple pipelines running, we have a trials factor on what qualifies far a public alert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4" name="Google Shape;284;p39"/>
          <p:cNvSpPr txBox="1"/>
          <p:nvPr>
            <p:ph idx="4294967295" type="body"/>
          </p:nvPr>
        </p:nvSpPr>
        <p:spPr>
          <a:xfrm>
            <a:off x="4840400" y="2103175"/>
            <a:ext cx="2972400" cy="15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Trials factors for O4b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AllSky: 5</a:t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Early Warning: 3</a:t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Sub-Solar Mass: No alerts</a:t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Burst: 4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 txBox="1"/>
          <p:nvPr/>
        </p:nvSpPr>
        <p:spPr>
          <a:xfrm>
            <a:off x="386588" y="598600"/>
            <a:ext cx="425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Source classifications for public alerts in O4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290" name="Google Shape;290;p40"/>
          <p:cNvGraphicFramePr/>
          <p:nvPr/>
        </p:nvGraphicFramePr>
        <p:xfrm>
          <a:off x="560825" y="2212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{72D2632E-4BFF-4F7D-8B61-BD472A474D32}</a:tableStyleId>
              </a:tblPr>
              <a:tblGrid>
                <a:gridCol w="871150"/>
                <a:gridCol w="569000"/>
                <a:gridCol w="726400"/>
                <a:gridCol w="581625"/>
                <a:gridCol w="714625"/>
              </a:tblGrid>
              <a:tr h="554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BBH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NSBH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BNS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Noise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50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Number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91" name="Google Shape;291;p40"/>
          <p:cNvSpPr txBox="1"/>
          <p:nvPr/>
        </p:nvSpPr>
        <p:spPr>
          <a:xfrm>
            <a:off x="1899275" y="3835450"/>
            <a:ext cx="59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O4a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292" name="Google Shape;292;p40"/>
          <p:cNvGraphicFramePr/>
          <p:nvPr/>
        </p:nvGraphicFramePr>
        <p:xfrm>
          <a:off x="4859075" y="2247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{72D2632E-4BFF-4F7D-8B61-BD472A474D32}</a:tableStyleId>
              </a:tblPr>
              <a:tblGrid>
                <a:gridCol w="874350"/>
                <a:gridCol w="593550"/>
                <a:gridCol w="705725"/>
                <a:gridCol w="584800"/>
                <a:gridCol w="704375"/>
              </a:tblGrid>
              <a:tr h="554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BBH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NSBH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BNS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Noise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50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Number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93" name="Google Shape;293;p40"/>
          <p:cNvSpPr txBox="1"/>
          <p:nvPr/>
        </p:nvSpPr>
        <p:spPr>
          <a:xfrm>
            <a:off x="6441400" y="3835450"/>
            <a:ext cx="59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O4b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4" name="Google Shape;294;p40"/>
          <p:cNvSpPr/>
          <p:nvPr/>
        </p:nvSpPr>
        <p:spPr>
          <a:xfrm>
            <a:off x="5540050" y="472951"/>
            <a:ext cx="2226906" cy="1604610"/>
          </a:xfrm>
          <a:prstGeom prst="irregularSeal1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   No BNS!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/>
        </p:nvSpPr>
        <p:spPr>
          <a:xfrm>
            <a:off x="386588" y="598600"/>
            <a:ext cx="425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Interesting candidates: GW230529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0" name="Google Shape;30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21615"/>
            <a:ext cx="4419600" cy="287041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1"/>
          <p:cNvSpPr txBox="1"/>
          <p:nvPr/>
        </p:nvSpPr>
        <p:spPr>
          <a:xfrm>
            <a:off x="916350" y="4714875"/>
            <a:ext cx="228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https://arxiv.org/abs/2404.04248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2" name="Google Shape;302;p41"/>
          <p:cNvSpPr txBox="1"/>
          <p:nvPr>
            <p:ph idx="4294967295" type="body"/>
          </p:nvPr>
        </p:nvSpPr>
        <p:spPr>
          <a:xfrm>
            <a:off x="4643300" y="598600"/>
            <a:ext cx="4256700" cy="17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Probable NSBH during O4a</a:t>
            </a:r>
            <a:endParaRPr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Single detector candidate</a:t>
            </a:r>
            <a:endParaRPr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Provides support for objects in the lower mass gap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Has implications for merger rates</a:t>
            </a:r>
            <a:endParaRPr/>
          </a:p>
        </p:txBody>
      </p:sp>
      <p:pic>
        <p:nvPicPr>
          <p:cNvPr id="303" name="Google Shape;30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000" y="2415150"/>
            <a:ext cx="2466175" cy="26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2"/>
          <p:cNvSpPr txBox="1"/>
          <p:nvPr/>
        </p:nvSpPr>
        <p:spPr>
          <a:xfrm>
            <a:off x="386588" y="598600"/>
            <a:ext cx="425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Interesting candidates: </a:t>
            </a: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S230814ah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9" name="Google Shape;3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550" y="632400"/>
            <a:ext cx="3601775" cy="21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72" y="1276803"/>
            <a:ext cx="3111701" cy="30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4127" y="3042100"/>
            <a:ext cx="2908226" cy="174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2"/>
          <p:cNvSpPr/>
          <p:nvPr/>
        </p:nvSpPr>
        <p:spPr>
          <a:xfrm>
            <a:off x="6902775" y="3209038"/>
            <a:ext cx="2079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Unfortunately, only L1 was observing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/>
          <p:nvPr/>
        </p:nvSpPr>
        <p:spPr>
          <a:xfrm>
            <a:off x="386605" y="598600"/>
            <a:ext cx="5880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Interesting candidates: </a:t>
            </a: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S240527fv, S240615dg, S240621dy 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18" name="Google Shape;31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75" y="1334225"/>
            <a:ext cx="2781474" cy="15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50" y="3180113"/>
            <a:ext cx="2838300" cy="1656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6925" y="1243175"/>
            <a:ext cx="3116275" cy="17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3"/>
          <p:cNvSpPr/>
          <p:nvPr/>
        </p:nvSpPr>
        <p:spPr>
          <a:xfrm>
            <a:off x="4286675" y="3494688"/>
            <a:ext cx="2079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Virgo data has helped a lot in sky localization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2" name="Google Shape;322;p43"/>
          <p:cNvSpPr/>
          <p:nvPr/>
        </p:nvSpPr>
        <p:spPr>
          <a:xfrm>
            <a:off x="6900000" y="3494688"/>
            <a:ext cx="2079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New SNR Optimization techniques also help make skymaps more accurate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Gill Sans"/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435894" y="1635372"/>
            <a:ext cx="8272211" cy="2758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22250" lvl="0" marL="228600" rtl="0" algn="l">
              <a:spcBef>
                <a:spcPts val="0"/>
              </a:spcBef>
              <a:spcAft>
                <a:spcPts val="0"/>
              </a:spcAft>
              <a:buSzPts val="1500"/>
              <a:buChar char="◼"/>
            </a:pPr>
            <a:r>
              <a:rPr lang="en" sz="1700"/>
              <a:t>1. How do searches for compact binaries work?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234950" lvl="0" marL="228600" rtl="0" algn="l">
              <a:spcBef>
                <a:spcPts val="0"/>
              </a:spcBef>
              <a:spcAft>
                <a:spcPts val="0"/>
              </a:spcAft>
              <a:buSzPts val="1700"/>
              <a:buChar char="◼"/>
            </a:pPr>
            <a:r>
              <a:rPr lang="en" sz="1700"/>
              <a:t>2. Searches </a:t>
            </a:r>
            <a:r>
              <a:rPr lang="en" sz="1700"/>
              <a:t>running</a:t>
            </a:r>
            <a:r>
              <a:rPr lang="en" sz="1700"/>
              <a:t> during O4</a:t>
            </a:r>
            <a:endParaRPr sz="1700"/>
          </a:p>
          <a:p>
            <a:pPr indent="-127000" lvl="0" marL="228600" rtl="0" algn="l"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700"/>
          </a:p>
          <a:p>
            <a:pPr indent="-222250" lvl="0" marL="228600" rtl="0" algn="l">
              <a:spcBef>
                <a:spcPts val="800"/>
              </a:spcBef>
              <a:spcAft>
                <a:spcPts val="0"/>
              </a:spcAft>
              <a:buSzPts val="1500"/>
              <a:buChar char="◼"/>
            </a:pPr>
            <a:r>
              <a:rPr lang="en" sz="1700"/>
              <a:t>3. O4 results</a:t>
            </a:r>
            <a:endParaRPr/>
          </a:p>
          <a:p>
            <a:pPr indent="-127000" lvl="0" marL="228600" rtl="0" algn="l"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700"/>
          </a:p>
          <a:p>
            <a:pPr indent="-222250" lvl="0" marL="228600" rtl="0" algn="l">
              <a:spcBef>
                <a:spcPts val="800"/>
              </a:spcBef>
              <a:spcAft>
                <a:spcPts val="0"/>
              </a:spcAft>
              <a:buSzPts val="1500"/>
              <a:buChar char="◼"/>
            </a:pPr>
            <a:r>
              <a:rPr lang="en" sz="1700"/>
              <a:t>4. Future Directions</a:t>
            </a:r>
            <a:endParaRPr/>
          </a:p>
        </p:txBody>
      </p:sp>
      <p:sp>
        <p:nvSpPr>
          <p:cNvPr id="149" name="Google Shape;149;p26"/>
          <p:cNvSpPr txBox="1"/>
          <p:nvPr>
            <p:ph idx="12" type="sldNum"/>
          </p:nvPr>
        </p:nvSpPr>
        <p:spPr>
          <a:xfrm>
            <a:off x="7918725" y="4467103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4"/>
          <p:cNvSpPr txBox="1"/>
          <p:nvPr>
            <p:ph type="title"/>
          </p:nvPr>
        </p:nvSpPr>
        <p:spPr>
          <a:xfrm>
            <a:off x="435895" y="2282933"/>
            <a:ext cx="8272200" cy="11232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  <p:sp>
        <p:nvSpPr>
          <p:cNvPr id="328" name="Google Shape;328;p44"/>
          <p:cNvSpPr txBox="1"/>
          <p:nvPr>
            <p:ph idx="1" type="body"/>
          </p:nvPr>
        </p:nvSpPr>
        <p:spPr>
          <a:xfrm>
            <a:off x="435894" y="3406063"/>
            <a:ext cx="8272200" cy="450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5"/>
          <p:cNvSpPr txBox="1"/>
          <p:nvPr>
            <p:ph idx="4294967295" type="body"/>
          </p:nvPr>
        </p:nvSpPr>
        <p:spPr>
          <a:xfrm>
            <a:off x="365250" y="774150"/>
            <a:ext cx="3654900" cy="3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Searches keep getting more robust, more flexible, and more efficient</a:t>
            </a:r>
            <a:endParaRPr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We are now more prepared than ever to participate in the next multi-messenger event</a:t>
            </a:r>
            <a:endParaRPr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Making a burst detection would be huge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Precession and higher order modes are the next frontier to conquer for searches</a:t>
            </a:r>
            <a:endParaRPr/>
          </a:p>
        </p:txBody>
      </p:sp>
      <p:sp>
        <p:nvSpPr>
          <p:cNvPr id="334" name="Google Shape;334;p45"/>
          <p:cNvSpPr txBox="1"/>
          <p:nvPr/>
        </p:nvSpPr>
        <p:spPr>
          <a:xfrm>
            <a:off x="5653425" y="3695050"/>
            <a:ext cx="223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https://arxiv.org/pdf/2302.00436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35" name="Google Shape;3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4475" y="1038525"/>
            <a:ext cx="4429500" cy="25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6"/>
          <p:cNvSpPr txBox="1"/>
          <p:nvPr/>
        </p:nvSpPr>
        <p:spPr>
          <a:xfrm>
            <a:off x="386588" y="598600"/>
            <a:ext cx="425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Sub-Solar Mass Search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1" name="Google Shape;341;p46"/>
          <p:cNvSpPr txBox="1"/>
          <p:nvPr>
            <p:ph idx="4294967295" type="body"/>
          </p:nvPr>
        </p:nvSpPr>
        <p:spPr>
          <a:xfrm>
            <a:off x="386600" y="1205625"/>
            <a:ext cx="3870000" cy="30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Searches for compact binaries with at least one component below 1 solar mass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A very computationally expensive search, in terms of both number of templates and calculations per template</a:t>
            </a:r>
            <a:endParaRPr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Pipelines are running online searches as well as more comprehensive offline searches</a:t>
            </a:r>
            <a:endParaRPr/>
          </a:p>
        </p:txBody>
      </p:sp>
      <p:pic>
        <p:nvPicPr>
          <p:cNvPr id="342" name="Google Shape;34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288" y="669700"/>
            <a:ext cx="3731631" cy="308725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6"/>
          <p:cNvSpPr/>
          <p:nvPr/>
        </p:nvSpPr>
        <p:spPr>
          <a:xfrm>
            <a:off x="3691150" y="3446101"/>
            <a:ext cx="2226906" cy="1604610"/>
          </a:xfrm>
          <a:prstGeom prst="irregularSeal1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New Physics!!!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4" name="Google Shape;344;p46"/>
          <p:cNvSpPr txBox="1"/>
          <p:nvPr/>
        </p:nvSpPr>
        <p:spPr>
          <a:xfrm>
            <a:off x="6066525" y="3865125"/>
            <a:ext cx="275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GstLAL’s online SSM bank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7"/>
          <p:cNvSpPr txBox="1"/>
          <p:nvPr/>
        </p:nvSpPr>
        <p:spPr>
          <a:xfrm>
            <a:off x="3595579" y="2571750"/>
            <a:ext cx="1952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THANK YOU!</a:t>
            </a:r>
            <a:endParaRPr sz="1100"/>
          </a:p>
        </p:txBody>
      </p:sp>
      <p:sp>
        <p:nvSpPr>
          <p:cNvPr id="350" name="Google Shape;350;p47"/>
          <p:cNvSpPr txBox="1"/>
          <p:nvPr>
            <p:ph idx="12" type="sldNum"/>
          </p:nvPr>
        </p:nvSpPr>
        <p:spPr>
          <a:xfrm>
            <a:off x="7918725" y="4467103"/>
            <a:ext cx="789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title"/>
          </p:nvPr>
        </p:nvSpPr>
        <p:spPr>
          <a:xfrm>
            <a:off x="435895" y="2282932"/>
            <a:ext cx="8272211" cy="112313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Gill Sans"/>
              <a:buNone/>
            </a:pPr>
            <a:r>
              <a:rPr lang="en"/>
              <a:t>How do searches for compact binaries work?</a:t>
            </a:r>
            <a:endParaRPr/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435894" y="3406063"/>
            <a:ext cx="8272211" cy="4504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56" name="Google Shape;156;p27"/>
          <p:cNvSpPr txBox="1"/>
          <p:nvPr>
            <p:ph idx="12" type="sldNum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02675"/>
            <a:ext cx="1761600" cy="1068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28"/>
          <p:cNvCxnSpPr/>
          <p:nvPr/>
        </p:nvCxnSpPr>
        <p:spPr>
          <a:xfrm flipH="1" rot="10800000">
            <a:off x="1699725" y="1433025"/>
            <a:ext cx="7464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3" name="Google Shape;163;p28"/>
          <p:cNvPicPr preferRelativeResize="0"/>
          <p:nvPr/>
        </p:nvPicPr>
        <p:blipFill rotWithShape="1">
          <a:blip r:embed="rId4">
            <a:alphaModFix/>
          </a:blip>
          <a:srcRect b="2789" l="2401" r="3436" t="6334"/>
          <a:stretch/>
        </p:blipFill>
        <p:spPr>
          <a:xfrm>
            <a:off x="2556950" y="675588"/>
            <a:ext cx="2131326" cy="15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9125" y="1910465"/>
            <a:ext cx="4025450" cy="1773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p28"/>
          <p:cNvCxnSpPr/>
          <p:nvPr/>
        </p:nvCxnSpPr>
        <p:spPr>
          <a:xfrm flipH="1" rot="10800000">
            <a:off x="6636400" y="1123300"/>
            <a:ext cx="4359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6" name="Google Shape;166;p28"/>
          <p:cNvCxnSpPr/>
          <p:nvPr/>
        </p:nvCxnSpPr>
        <p:spPr>
          <a:xfrm>
            <a:off x="7072300" y="1123300"/>
            <a:ext cx="0" cy="35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Chart&#10;&#10;Description automatically generated" id="167" name="Google Shape;167;p28"/>
          <p:cNvPicPr preferRelativeResize="0"/>
          <p:nvPr>
            <p:ph idx="4294967295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450" y="2505251"/>
            <a:ext cx="3115200" cy="233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/>
          <p:nvPr/>
        </p:nvSpPr>
        <p:spPr>
          <a:xfrm>
            <a:off x="3850225" y="3773550"/>
            <a:ext cx="1714500" cy="99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Solution:</a:t>
            </a:r>
            <a:b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Matched filtering!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" name="Google Shape;169;p28"/>
          <p:cNvSpPr txBox="1"/>
          <p:nvPr/>
        </p:nvSpPr>
        <p:spPr>
          <a:xfrm>
            <a:off x="1086736" y="4841648"/>
            <a:ext cx="1395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Credit: Ryan Magee</a:t>
            </a:r>
            <a:endParaRPr sz="1100"/>
          </a:p>
        </p:txBody>
      </p:sp>
      <p:sp>
        <p:nvSpPr>
          <p:cNvPr id="170" name="Google Shape;170;p28"/>
          <p:cNvSpPr/>
          <p:nvPr/>
        </p:nvSpPr>
        <p:spPr>
          <a:xfrm>
            <a:off x="4799100" y="598600"/>
            <a:ext cx="1796580" cy="1265760"/>
          </a:xfrm>
          <a:prstGeom prst="cloud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  </a:t>
            </a: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BUT!!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Real data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looks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like this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/>
          <p:nvPr/>
        </p:nvSpPr>
        <p:spPr>
          <a:xfrm>
            <a:off x="347325" y="820300"/>
            <a:ext cx="4256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" name="Google Shape;176;p29"/>
          <p:cNvSpPr/>
          <p:nvPr/>
        </p:nvSpPr>
        <p:spPr>
          <a:xfrm>
            <a:off x="2076625" y="722350"/>
            <a:ext cx="18105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SNR is the inner product of (whitened) data and (whitened) template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62" y="1551950"/>
            <a:ext cx="1268925" cy="6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325" y="2316575"/>
            <a:ext cx="1333000" cy="51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/>
          <p:nvPr/>
        </p:nvSpPr>
        <p:spPr>
          <a:xfrm>
            <a:off x="281725" y="820300"/>
            <a:ext cx="1269000" cy="56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SNR = ⟨d̃∣h̃⟩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" name="Google Shape;180;p29"/>
          <p:cNvSpPr/>
          <p:nvPr/>
        </p:nvSpPr>
        <p:spPr>
          <a:xfrm>
            <a:off x="507150" y="3491900"/>
            <a:ext cx="2079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The PSD (S</a:t>
            </a:r>
            <a:r>
              <a:rPr baseline="-25000" lang="en">
                <a:latin typeface="Gill Sans"/>
                <a:ea typeface="Gill Sans"/>
                <a:cs typeface="Gill Sans"/>
                <a:sym typeface="Gill Sans"/>
              </a:rPr>
              <a:t>n</a:t>
            </a:r>
            <a:r>
              <a:rPr lang="en">
                <a:latin typeface="Gill Sans"/>
                <a:ea typeface="Gill Sans"/>
                <a:cs typeface="Gill Sans"/>
                <a:sym typeface="Gill Sans"/>
              </a:rPr>
              <a:t>(f)) is used to remove </a:t>
            </a:r>
            <a:r>
              <a:rPr lang="en">
                <a:latin typeface="Gill Sans"/>
                <a:ea typeface="Gill Sans"/>
                <a:cs typeface="Gill Sans"/>
                <a:sym typeface="Gill Sans"/>
              </a:rPr>
              <a:t>frequency</a:t>
            </a:r>
            <a:r>
              <a:rPr lang="en">
                <a:latin typeface="Gill Sans"/>
                <a:ea typeface="Gill Sans"/>
                <a:cs typeface="Gill Sans"/>
                <a:sym typeface="Gill Sans"/>
              </a:rPr>
              <a:t> correlations in a process called whitening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6850" y="1300650"/>
            <a:ext cx="4709550" cy="290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475" y="604325"/>
            <a:ext cx="3852403" cy="342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/>
          <p:nvPr/>
        </p:nvSpPr>
        <p:spPr>
          <a:xfrm>
            <a:off x="1068800" y="3780125"/>
            <a:ext cx="2079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We form “banks” of templates in intrinsic parameter space to find </a:t>
            </a:r>
            <a:r>
              <a:rPr i="1" lang="en">
                <a:latin typeface="Gill Sans"/>
                <a:ea typeface="Gill Sans"/>
                <a:cs typeface="Gill Sans"/>
                <a:sym typeface="Gill Sans"/>
              </a:rPr>
              <a:t>all</a:t>
            </a:r>
            <a:r>
              <a:rPr lang="en">
                <a:latin typeface="Gill Sans"/>
                <a:ea typeface="Gill Sans"/>
                <a:cs typeface="Gill Sans"/>
                <a:sym typeface="Gill Sans"/>
              </a:rPr>
              <a:t> the GWs out there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Chart&#10;&#10;Description automatically generated" id="188" name="Google Shape;188;p30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2425" y="731600"/>
            <a:ext cx="2814600" cy="21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0"/>
          <p:cNvSpPr/>
          <p:nvPr/>
        </p:nvSpPr>
        <p:spPr>
          <a:xfrm>
            <a:off x="7524950" y="961700"/>
            <a:ext cx="1520400" cy="1092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SNR isn’t always the perfect criteria for a GW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5401627" y="2956000"/>
            <a:ext cx="1096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Credit: Ryan Magee</a:t>
            </a:r>
            <a:endParaRPr sz="900"/>
          </a:p>
        </p:txBody>
      </p:sp>
      <p:sp>
        <p:nvSpPr>
          <p:cNvPr id="191" name="Google Shape;191;p30"/>
          <p:cNvSpPr/>
          <p:nvPr/>
        </p:nvSpPr>
        <p:spPr>
          <a:xfrm>
            <a:off x="4461125" y="3703450"/>
            <a:ext cx="1872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First solution: Form “coincidences” of triggers across detectors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2" name="Google Shape;192;p30"/>
          <p:cNvSpPr/>
          <p:nvPr/>
        </p:nvSpPr>
        <p:spPr>
          <a:xfrm>
            <a:off x="6815775" y="3703450"/>
            <a:ext cx="1872300" cy="102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Trigger = a time when SNR &gt; 4 is a particular detector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/>
          <p:nvPr/>
        </p:nvSpPr>
        <p:spPr>
          <a:xfrm>
            <a:off x="931150" y="762175"/>
            <a:ext cx="2387100" cy="730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Second</a:t>
            </a:r>
            <a:r>
              <a:rPr lang="en">
                <a:latin typeface="Gill Sans"/>
                <a:ea typeface="Gill Sans"/>
                <a:cs typeface="Gill Sans"/>
                <a:sym typeface="Gill Sans"/>
              </a:rPr>
              <a:t> solution: create a better statistic than SNR to rank candidates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8" name="Google Shape;198;p31"/>
          <p:cNvSpPr txBox="1"/>
          <p:nvPr>
            <p:ph idx="4294967295" type="body"/>
          </p:nvPr>
        </p:nvSpPr>
        <p:spPr>
          <a:xfrm>
            <a:off x="406450" y="1894025"/>
            <a:ext cx="4042500" cy="25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sz="1200"/>
              <a:t>This ranking statistic should consider things like background statistics, expected signal distributions, etc</a:t>
            </a:r>
            <a:endParaRPr sz="1200"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sz="1200"/>
              <a:t>A common quantity used as an input to this ranking statistic is a χ</a:t>
            </a:r>
            <a:r>
              <a:rPr baseline="30000" lang="en" sz="1200"/>
              <a:t>2</a:t>
            </a:r>
            <a:r>
              <a:rPr lang="en" sz="1200"/>
              <a:t> statistic to evaluate signal consistency across time/frequency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sz="1200"/>
              <a:t>The ranking statistic should consider the likelihood of </a:t>
            </a:r>
            <a:r>
              <a:rPr lang="en" sz="1200"/>
              <a:t>relative</a:t>
            </a:r>
            <a:r>
              <a:rPr lang="en" sz="1200"/>
              <a:t> arrival times (dt) and phases(</a:t>
            </a:r>
            <a:r>
              <a:rPr lang="en" sz="1200"/>
              <a:t>dφ</a:t>
            </a:r>
            <a:r>
              <a:rPr lang="en" sz="1200"/>
              <a:t>) of the GW at different detectors</a:t>
            </a:r>
            <a:endParaRPr sz="1200"/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3">
            <a:alphaModFix/>
          </a:blip>
          <a:srcRect b="0" l="48333" r="0" t="0"/>
          <a:stretch/>
        </p:blipFill>
        <p:spPr>
          <a:xfrm>
            <a:off x="4631125" y="503500"/>
            <a:ext cx="3974149" cy="23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 rotWithShape="1">
          <a:blip r:embed="rId4">
            <a:alphaModFix/>
          </a:blip>
          <a:srcRect b="0" l="0" r="51224" t="47997"/>
          <a:stretch/>
        </p:blipFill>
        <p:spPr>
          <a:xfrm>
            <a:off x="6788575" y="2880925"/>
            <a:ext cx="2027799" cy="216192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1"/>
          <p:cNvSpPr txBox="1"/>
          <p:nvPr/>
        </p:nvSpPr>
        <p:spPr>
          <a:xfrm>
            <a:off x="4572000" y="3148200"/>
            <a:ext cx="2027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An example background collected by a GstLAL analysis (top) and an example calculated dt-dφ (right)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/>
          <p:nvPr/>
        </p:nvSpPr>
        <p:spPr>
          <a:xfrm>
            <a:off x="724225" y="533075"/>
            <a:ext cx="2387100" cy="1092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The False Alarm Rate (FAR) of a candidate describes how frequently such a candidate will be produced from noise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25" y="1906600"/>
            <a:ext cx="3049200" cy="260135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/>
          <p:nvPr/>
        </p:nvSpPr>
        <p:spPr>
          <a:xfrm>
            <a:off x="3585050" y="533075"/>
            <a:ext cx="1758024" cy="1265760"/>
          </a:xfrm>
          <a:prstGeom prst="cloud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How do we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know noise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statistics for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such a long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time?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9" name="Google Shape;209;p32"/>
          <p:cNvSpPr/>
          <p:nvPr/>
        </p:nvSpPr>
        <p:spPr>
          <a:xfrm>
            <a:off x="3522250" y="2025450"/>
            <a:ext cx="1865100" cy="1092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Solution: Create new “fake” noise triggers from existing noise triggers 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0" name="Google Shape;210;p32"/>
          <p:cNvSpPr txBox="1"/>
          <p:nvPr>
            <p:ph idx="4294967295" type="body"/>
          </p:nvPr>
        </p:nvSpPr>
        <p:spPr>
          <a:xfrm>
            <a:off x="3634450" y="3214675"/>
            <a:ext cx="16407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Common methods:</a:t>
            </a:r>
            <a:endParaRPr sz="1200"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sz="1200"/>
              <a:t>Time slides</a:t>
            </a:r>
            <a:endParaRPr sz="1200"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sz="1200"/>
              <a:t>Sampling from the noise background</a:t>
            </a:r>
            <a:endParaRPr sz="1200"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8900" y="1958350"/>
            <a:ext cx="3503806" cy="21636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212" name="Google Shape;212;p32"/>
          <p:cNvCxnSpPr/>
          <p:nvPr/>
        </p:nvCxnSpPr>
        <p:spPr>
          <a:xfrm flipH="1" rot="10800000">
            <a:off x="1965775" y="1647950"/>
            <a:ext cx="1529700" cy="195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3" name="Google Shape;213;p32"/>
          <p:cNvSpPr txBox="1"/>
          <p:nvPr/>
        </p:nvSpPr>
        <p:spPr>
          <a:xfrm>
            <a:off x="5589300" y="4301000"/>
            <a:ext cx="3554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Evaluating the FAR of a candidate with ranking statistic 100 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4" name="Google Shape;214;p32"/>
          <p:cNvSpPr/>
          <p:nvPr/>
        </p:nvSpPr>
        <p:spPr>
          <a:xfrm>
            <a:off x="5990575" y="533075"/>
            <a:ext cx="2892300" cy="1092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P(astro) considers the FAR and a prior astrophysical distribution to evaluate the probability of astrophysical origin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435895" y="2282933"/>
            <a:ext cx="8272200" cy="11232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Searches running during O4</a:t>
            </a:r>
            <a:endParaRPr/>
          </a:p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435894" y="3406063"/>
            <a:ext cx="8272200" cy="450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vidend">
  <a:themeElements>
    <a:clrScheme name="Dividend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