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4" r:id="rId3"/>
    <p:sldId id="257" r:id="rId4"/>
    <p:sldId id="258" r:id="rId5"/>
    <p:sldId id="259" r:id="rId6"/>
    <p:sldId id="260" r:id="rId7"/>
    <p:sldId id="261" r:id="rId8"/>
    <p:sldId id="273" r:id="rId9"/>
    <p:sldId id="263" r:id="rId10"/>
    <p:sldId id="262" r:id="rId11"/>
    <p:sldId id="265" r:id="rId12"/>
    <p:sldId id="270" r:id="rId13"/>
    <p:sldId id="271" r:id="rId14"/>
    <p:sldId id="266" r:id="rId15"/>
    <p:sldId id="268" r:id="rId16"/>
    <p:sldId id="269" r:id="rId17"/>
    <p:sldId id="272" r:id="rId18"/>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521" autoAdjust="0"/>
  </p:normalViewPr>
  <p:slideViewPr>
    <p:cSldViewPr snapToGrid="0">
      <p:cViewPr varScale="1">
        <p:scale>
          <a:sx n="95" d="100"/>
          <a:sy n="95" d="100"/>
        </p:scale>
        <p:origin x="12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F25F7-7EAF-9B4B-A3FF-532DF2202B2D}" type="datetimeFigureOut">
              <a:rPr lang="en-CN" smtClean="0"/>
              <a:t>7/6/24</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09E7B-FBBB-1741-A8C1-7055406E93AB}" type="slidenum">
              <a:rPr lang="en-CN" smtClean="0"/>
              <a:t>‹#›</a:t>
            </a:fld>
            <a:endParaRPr lang="en-CN"/>
          </a:p>
        </p:txBody>
      </p:sp>
    </p:spTree>
    <p:extLst>
      <p:ext uri="{BB962C8B-B14F-4D97-AF65-F5344CB8AC3E}">
        <p14:creationId xmlns:p14="http://schemas.microsoft.com/office/powerpoint/2010/main" val="61404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509E7B-FBBB-1741-A8C1-7055406E93AB}" type="slidenum">
              <a:rPr lang="en-CN" smtClean="0"/>
              <a:t>1</a:t>
            </a:fld>
            <a:endParaRPr lang="en-CN"/>
          </a:p>
        </p:txBody>
      </p:sp>
    </p:spTree>
    <p:extLst>
      <p:ext uri="{BB962C8B-B14F-4D97-AF65-F5344CB8AC3E}">
        <p14:creationId xmlns:p14="http://schemas.microsoft.com/office/powerpoint/2010/main" val="760617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are some other evident that an underlying big sardine is not there. </a:t>
            </a:r>
            <a:endParaRPr lang="zh-CN" altLang="en-US" dirty="0"/>
          </a:p>
        </p:txBody>
      </p:sp>
      <p:sp>
        <p:nvSpPr>
          <p:cNvPr id="4" name="灯片编号占位符 3"/>
          <p:cNvSpPr>
            <a:spLocks noGrp="1"/>
          </p:cNvSpPr>
          <p:nvPr>
            <p:ph type="sldNum" sz="quarter" idx="5"/>
          </p:nvPr>
        </p:nvSpPr>
        <p:spPr/>
        <p:txBody>
          <a:bodyPr/>
          <a:lstStyle/>
          <a:p>
            <a:fld id="{59509E7B-FBBB-1741-A8C1-7055406E93AB}" type="slidenum">
              <a:rPr lang="en-CN" smtClean="0"/>
              <a:t>10</a:t>
            </a:fld>
            <a:endParaRPr lang="en-CN"/>
          </a:p>
        </p:txBody>
      </p:sp>
    </p:spTree>
    <p:extLst>
      <p:ext uri="{BB962C8B-B14F-4D97-AF65-F5344CB8AC3E}">
        <p14:creationId xmlns:p14="http://schemas.microsoft.com/office/powerpoint/2010/main" val="883371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observational conclusion is that:</a:t>
            </a:r>
          </a:p>
          <a:p>
            <a:pPr marL="228600" indent="-228600">
              <a:buAutoNum type="arabicPeriod"/>
            </a:pPr>
            <a:r>
              <a:rPr lang="en-US" dirty="0"/>
              <a:t>There is no underlying elementary slow component, </a:t>
            </a:r>
          </a:p>
          <a:p>
            <a:pPr marL="228600" indent="-228600">
              <a:buAutoNum type="arabicPeriod"/>
            </a:pPr>
            <a:r>
              <a:rPr lang="en-US" dirty="0"/>
              <a:t>The fast pulses are correlated in time, to resemble a broad pulse, and show the classic overall shape-energy dependence. </a:t>
            </a:r>
          </a:p>
          <a:p>
            <a:pPr marL="0" indent="0">
              <a:buNone/>
            </a:pPr>
            <a:endParaRPr lang="en-US" dirty="0"/>
          </a:p>
          <a:p>
            <a:pPr marL="0" indent="0">
              <a:buNone/>
            </a:pPr>
            <a:r>
              <a:rPr lang="en-US" dirty="0"/>
              <a:t>These features are very difficult for internal shock model to reproduce. Because in the IS model, a fast pulse corresponds to a random collision between a shell pair. So how they could act in coordination to have a overall shape-energy dependence?</a:t>
            </a:r>
            <a:endParaRPr lang="en-CN" dirty="0"/>
          </a:p>
        </p:txBody>
      </p:sp>
      <p:sp>
        <p:nvSpPr>
          <p:cNvPr id="4" name="Slide Number Placeholder 3"/>
          <p:cNvSpPr>
            <a:spLocks noGrp="1"/>
          </p:cNvSpPr>
          <p:nvPr>
            <p:ph type="sldNum" sz="quarter" idx="5"/>
          </p:nvPr>
        </p:nvSpPr>
        <p:spPr/>
        <p:txBody>
          <a:bodyPr/>
          <a:lstStyle/>
          <a:p>
            <a:fld id="{59509E7B-FBBB-1741-A8C1-7055406E93AB}" type="slidenum">
              <a:rPr lang="en-CN" smtClean="0"/>
              <a:t>11</a:t>
            </a:fld>
            <a:endParaRPr lang="en-CN"/>
          </a:p>
        </p:txBody>
      </p:sp>
    </p:spTree>
    <p:extLst>
      <p:ext uri="{BB962C8B-B14F-4D97-AF65-F5344CB8AC3E}">
        <p14:creationId xmlns:p14="http://schemas.microsoft.com/office/powerpoint/2010/main" val="3167018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another case in the internal shock picture. A shock at larger distance gives the overall broad pulse, and many shocks at a smaller distance gives the fast pulses. It is again require an underlying slow pulse, which has already been disproven. </a:t>
            </a:r>
            <a:endParaRPr lang="en-CN" dirty="0"/>
          </a:p>
        </p:txBody>
      </p:sp>
      <p:sp>
        <p:nvSpPr>
          <p:cNvPr id="4" name="Slide Number Placeholder 3"/>
          <p:cNvSpPr>
            <a:spLocks noGrp="1"/>
          </p:cNvSpPr>
          <p:nvPr>
            <p:ph type="sldNum" sz="quarter" idx="5"/>
          </p:nvPr>
        </p:nvSpPr>
        <p:spPr/>
        <p:txBody>
          <a:bodyPr/>
          <a:lstStyle/>
          <a:p>
            <a:fld id="{59509E7B-FBBB-1741-A8C1-7055406E93AB}" type="slidenum">
              <a:rPr lang="en-CN" smtClean="0"/>
              <a:t>12</a:t>
            </a:fld>
            <a:endParaRPr lang="en-CN"/>
          </a:p>
        </p:txBody>
      </p:sp>
    </p:spTree>
    <p:extLst>
      <p:ext uri="{BB962C8B-B14F-4D97-AF65-F5344CB8AC3E}">
        <p14:creationId xmlns:p14="http://schemas.microsoft.com/office/powerpoint/2010/main" val="276644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the ICMART picture, one fast pulse corresponds to a mini-jet. But all the mini-jet are from a single expanding fluid. So as the fluid expands, the magnetic field strength decays. So we can have the overall pulse shape, overall shape-Energy dependence, very deep dent, and no underlying slow pulse required. </a:t>
            </a:r>
            <a:endParaRPr lang="en-CN" dirty="0"/>
          </a:p>
        </p:txBody>
      </p:sp>
      <p:sp>
        <p:nvSpPr>
          <p:cNvPr id="4" name="Slide Number Placeholder 3"/>
          <p:cNvSpPr>
            <a:spLocks noGrp="1"/>
          </p:cNvSpPr>
          <p:nvPr>
            <p:ph type="sldNum" sz="quarter" idx="5"/>
          </p:nvPr>
        </p:nvSpPr>
        <p:spPr/>
        <p:txBody>
          <a:bodyPr/>
          <a:lstStyle/>
          <a:p>
            <a:fld id="{59509E7B-FBBB-1741-A8C1-7055406E93AB}" type="slidenum">
              <a:rPr lang="en-CN" smtClean="0"/>
              <a:t>13</a:t>
            </a:fld>
            <a:endParaRPr lang="en-CN"/>
          </a:p>
        </p:txBody>
      </p:sp>
    </p:spTree>
    <p:extLst>
      <p:ext uri="{BB962C8B-B14F-4D97-AF65-F5344CB8AC3E}">
        <p14:creationId xmlns:p14="http://schemas.microsoft.com/office/powerpoint/2010/main" val="1425165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in this picture, the central engine was only active for a short and single episode. That’s consistent with the compact merger origin picture. </a:t>
            </a:r>
            <a:endParaRPr lang="zh-CN" altLang="en-US" dirty="0"/>
          </a:p>
        </p:txBody>
      </p:sp>
      <p:sp>
        <p:nvSpPr>
          <p:cNvPr id="4" name="灯片编号占位符 3"/>
          <p:cNvSpPr>
            <a:spLocks noGrp="1"/>
          </p:cNvSpPr>
          <p:nvPr>
            <p:ph type="sldNum" sz="quarter" idx="5"/>
          </p:nvPr>
        </p:nvSpPr>
        <p:spPr/>
        <p:txBody>
          <a:bodyPr/>
          <a:lstStyle/>
          <a:p>
            <a:fld id="{59509E7B-FBBB-1741-A8C1-7055406E93AB}" type="slidenum">
              <a:rPr lang="en-CN" smtClean="0"/>
              <a:t>16</a:t>
            </a:fld>
            <a:endParaRPr lang="en-CN"/>
          </a:p>
        </p:txBody>
      </p:sp>
    </p:spTree>
    <p:extLst>
      <p:ext uri="{BB962C8B-B14F-4D97-AF65-F5344CB8AC3E}">
        <p14:creationId xmlns:p14="http://schemas.microsoft.com/office/powerpoint/2010/main" val="3484319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let’s summary. Observationally, we demonstrate that: </a:t>
            </a:r>
          </a:p>
          <a:p>
            <a:endParaRPr lang="zh-CN" altLang="en-US" dirty="0"/>
          </a:p>
        </p:txBody>
      </p:sp>
      <p:sp>
        <p:nvSpPr>
          <p:cNvPr id="4" name="灯片编号占位符 3"/>
          <p:cNvSpPr>
            <a:spLocks noGrp="1"/>
          </p:cNvSpPr>
          <p:nvPr>
            <p:ph type="sldNum" sz="quarter" idx="5"/>
          </p:nvPr>
        </p:nvSpPr>
        <p:spPr/>
        <p:txBody>
          <a:bodyPr/>
          <a:lstStyle/>
          <a:p>
            <a:fld id="{59509E7B-FBBB-1741-A8C1-7055406E93AB}" type="slidenum">
              <a:rPr lang="en-CN" smtClean="0"/>
              <a:t>17</a:t>
            </a:fld>
            <a:endParaRPr lang="en-CN"/>
          </a:p>
        </p:txBody>
      </p:sp>
    </p:spTree>
    <p:extLst>
      <p:ext uri="{BB962C8B-B14F-4D97-AF65-F5344CB8AC3E}">
        <p14:creationId xmlns:p14="http://schemas.microsoft.com/office/powerpoint/2010/main" val="3749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morning dear colleagues, I’m happy to take this opportunity to report to you our recent results on this gamma-ray bursts, 0307A. I’m presenting this work on behalf of all the co-authors of this paper, which has been post on </a:t>
            </a:r>
            <a:r>
              <a:rPr lang="en-US" altLang="zh-CN" dirty="0" err="1"/>
              <a:t>arXiv</a:t>
            </a:r>
            <a:r>
              <a:rPr lang="en-US" altLang="zh-CN" dirty="0"/>
              <a:t>. I hope during this talk, you can be convinced that, this burst provides valuable and unique information on the prompt emission mechanism of GRB. </a:t>
            </a:r>
            <a:endParaRPr lang="zh-CN" altLang="en-US" dirty="0"/>
          </a:p>
        </p:txBody>
      </p:sp>
      <p:sp>
        <p:nvSpPr>
          <p:cNvPr id="4" name="灯片编号占位符 3"/>
          <p:cNvSpPr>
            <a:spLocks noGrp="1"/>
          </p:cNvSpPr>
          <p:nvPr>
            <p:ph type="sldNum" sz="quarter" idx="5"/>
          </p:nvPr>
        </p:nvSpPr>
        <p:spPr/>
        <p:txBody>
          <a:bodyPr/>
          <a:lstStyle/>
          <a:p>
            <a:fld id="{59509E7B-FBBB-1741-A8C1-7055406E93AB}" type="slidenum">
              <a:rPr lang="en-CN" smtClean="0"/>
              <a:t>2</a:t>
            </a:fld>
            <a:endParaRPr lang="en-CN"/>
          </a:p>
        </p:txBody>
      </p:sp>
    </p:spTree>
    <p:extLst>
      <p:ext uri="{BB962C8B-B14F-4D97-AF65-F5344CB8AC3E}">
        <p14:creationId xmlns:p14="http://schemas.microsoft.com/office/powerpoint/2010/main" val="230546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Hear is the general picture of gamma-ray: the energy is first given from the central engine to the relativistic jet. And at some distance, the energy in the jet is further dissipated into radiation, and that’s what we see in the prompt emission of GRBs. Here we want to focus on two major branches of dissipation models, the first is the standard internal shock picture, where the energy of the jet is stored as the kinetic energy of particles, and the dissipation happens when a pair of jet shells collides and triggers shock; the other picture, is represent by the ICMART model, where the energy in the jet is mainly magnetic energy, and the dissipation mechanism are random reconnection in mini-jets. </a:t>
            </a:r>
            <a:endParaRPr lang="zh-CN" altLang="en-US" dirty="0"/>
          </a:p>
        </p:txBody>
      </p:sp>
      <p:sp>
        <p:nvSpPr>
          <p:cNvPr id="4" name="灯片编号占位符 3"/>
          <p:cNvSpPr>
            <a:spLocks noGrp="1"/>
          </p:cNvSpPr>
          <p:nvPr>
            <p:ph type="sldNum" sz="quarter" idx="5"/>
          </p:nvPr>
        </p:nvSpPr>
        <p:spPr/>
        <p:txBody>
          <a:bodyPr/>
          <a:lstStyle/>
          <a:p>
            <a:fld id="{59509E7B-FBBB-1741-A8C1-7055406E93AB}" type="slidenum">
              <a:rPr lang="en-CN" smtClean="0"/>
              <a:t>3</a:t>
            </a:fld>
            <a:endParaRPr lang="en-CN"/>
          </a:p>
        </p:txBody>
      </p:sp>
    </p:spTree>
    <p:extLst>
      <p:ext uri="{BB962C8B-B14F-4D97-AF65-F5344CB8AC3E}">
        <p14:creationId xmlns:p14="http://schemas.microsoft.com/office/powerpoint/2010/main" val="215321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Come to this burst, the GRB230307A is the second brightest GRB, it was firstly reported by the GECAM. There is something special about the burst. its duration is 41s, we can say it’s a long gamma-ray burst. So it falls into the traditionally called long GRBs, or now days, people prefer to say type II GRBs. But its other properties indicate that it’s more like a type I GRB, or the merger induced GRB. One key evidence is that, it was found to be associated with a </a:t>
            </a:r>
            <a:r>
              <a:rPr lang="en-US" altLang="zh-CN" dirty="0" err="1"/>
              <a:t>Kilonova</a:t>
            </a:r>
            <a:r>
              <a:rPr lang="en-US" altLang="zh-CN" dirty="0"/>
              <a:t>. And we know that a </a:t>
            </a:r>
            <a:r>
              <a:rPr lang="en-US" altLang="zh-CN" dirty="0" err="1"/>
              <a:t>kilonova</a:t>
            </a:r>
            <a:r>
              <a:rPr lang="en-US" altLang="zh-CN" dirty="0"/>
              <a:t> requires a neutron rich environment, that again imply that there should be a neutron star in its progenitor system.  </a:t>
            </a:r>
            <a:endParaRPr lang="zh-CN" altLang="en-US" dirty="0"/>
          </a:p>
        </p:txBody>
      </p:sp>
      <p:sp>
        <p:nvSpPr>
          <p:cNvPr id="4" name="灯片编号占位符 3"/>
          <p:cNvSpPr>
            <a:spLocks noGrp="1"/>
          </p:cNvSpPr>
          <p:nvPr>
            <p:ph type="sldNum" sz="quarter" idx="5"/>
          </p:nvPr>
        </p:nvSpPr>
        <p:spPr/>
        <p:txBody>
          <a:bodyPr/>
          <a:lstStyle/>
          <a:p>
            <a:fld id="{59509E7B-FBBB-1741-A8C1-7055406E93AB}" type="slidenum">
              <a:rPr lang="en-CN" smtClean="0"/>
              <a:t>4</a:t>
            </a:fld>
            <a:endParaRPr lang="en-CN"/>
          </a:p>
        </p:txBody>
      </p:sp>
    </p:spTree>
    <p:extLst>
      <p:ext uri="{BB962C8B-B14F-4D97-AF65-F5344CB8AC3E}">
        <p14:creationId xmlns:p14="http://schemas.microsoft.com/office/powerpoint/2010/main" val="19445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you can see the light curve of the burst, in multiple energy band. We can see two things: </a:t>
            </a:r>
          </a:p>
          <a:p>
            <a:pPr marL="228600" indent="-228600">
              <a:buAutoNum type="arabicPeriod"/>
            </a:pPr>
            <a:r>
              <a:rPr lang="en-US" altLang="zh-CN" dirty="0"/>
              <a:t>The overall shape of the light curve in all the energy band follow similar shape. We call it a FRED shape, or the Fast rising and exponential decay shape. </a:t>
            </a:r>
          </a:p>
          <a:p>
            <a:pPr marL="228600" indent="-228600">
              <a:buAutoNum type="arabicPeriod"/>
            </a:pPr>
            <a:r>
              <a:rPr lang="en-US" altLang="zh-CN" dirty="0"/>
              <a:t>The shape of the FRED is changing with observing energy: as you go to lower energy, the shape is wider, and peaks later. We found that the width of the FRED and its peaking time follow a power law with the energy. It’s a classic behavior of GRB pulse. So here the conclusion is that, the overall light curve seems to be dominated by a single broad pulse. </a:t>
            </a:r>
            <a:endParaRPr lang="zh-CN" altLang="en-US" dirty="0"/>
          </a:p>
        </p:txBody>
      </p:sp>
      <p:sp>
        <p:nvSpPr>
          <p:cNvPr id="4" name="灯片编号占位符 3"/>
          <p:cNvSpPr>
            <a:spLocks noGrp="1"/>
          </p:cNvSpPr>
          <p:nvPr>
            <p:ph type="sldNum" sz="quarter" idx="5"/>
          </p:nvPr>
        </p:nvSpPr>
        <p:spPr/>
        <p:txBody>
          <a:bodyPr/>
          <a:lstStyle/>
          <a:p>
            <a:fld id="{59509E7B-FBBB-1741-A8C1-7055406E93AB}" type="slidenum">
              <a:rPr lang="en-CN" smtClean="0"/>
              <a:t>5</a:t>
            </a:fld>
            <a:endParaRPr lang="en-CN"/>
          </a:p>
        </p:txBody>
      </p:sp>
    </p:spTree>
    <p:extLst>
      <p:ext uri="{BB962C8B-B14F-4D97-AF65-F5344CB8AC3E}">
        <p14:creationId xmlns:p14="http://schemas.microsoft.com/office/powerpoint/2010/main" val="63231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interesting feature of the broad pulse is that, if you stretch the pulse in time axis with an energy dependent scaling factor, you can find that the pulse shape become identical in all energy bands! It means the shape of the FRED can be describe by this new FRED formula. If you compare this new FRED formulation, with the traditional Norris formulation, you would think here the new formulation contain more physical implication: ]something is linearly growing, while another thing is exponential decay, the tradeoff of two that gives this overall shape. </a:t>
            </a:r>
            <a:endParaRPr lang="en-CN" dirty="0"/>
          </a:p>
        </p:txBody>
      </p:sp>
      <p:sp>
        <p:nvSpPr>
          <p:cNvPr id="4" name="Slide Number Placeholder 3"/>
          <p:cNvSpPr>
            <a:spLocks noGrp="1"/>
          </p:cNvSpPr>
          <p:nvPr>
            <p:ph type="sldNum" sz="quarter" idx="5"/>
          </p:nvPr>
        </p:nvSpPr>
        <p:spPr/>
        <p:txBody>
          <a:bodyPr/>
          <a:lstStyle/>
          <a:p>
            <a:fld id="{59509E7B-FBBB-1741-A8C1-7055406E93AB}" type="slidenum">
              <a:rPr lang="en-CN" smtClean="0"/>
              <a:t>6</a:t>
            </a:fld>
            <a:endParaRPr lang="en-CN"/>
          </a:p>
        </p:txBody>
      </p:sp>
    </p:spTree>
    <p:extLst>
      <p:ext uri="{BB962C8B-B14F-4D97-AF65-F5344CB8AC3E}">
        <p14:creationId xmlns:p14="http://schemas.microsoft.com/office/powerpoint/2010/main" val="258774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 an overall FRED behavior is not something new. Here we can resolve many fast components in the light curve, on the top of the slow pulse, that’s not new either. </a:t>
            </a:r>
          </a:p>
          <a:p>
            <a:r>
              <a:rPr lang="en-US" altLang="zh-CN" dirty="0"/>
              <a:t>What makes the case new is that, we can see there is a very deep dent, or dip here. In the residual light curve, you can see it clearer, it aligns in time in all energy bands, and very deep with negative value. </a:t>
            </a:r>
            <a:endParaRPr lang="zh-CN" altLang="en-US" dirty="0"/>
          </a:p>
        </p:txBody>
      </p:sp>
      <p:sp>
        <p:nvSpPr>
          <p:cNvPr id="4" name="灯片编号占位符 3"/>
          <p:cNvSpPr>
            <a:spLocks noGrp="1"/>
          </p:cNvSpPr>
          <p:nvPr>
            <p:ph type="sldNum" sz="quarter" idx="5"/>
          </p:nvPr>
        </p:nvSpPr>
        <p:spPr/>
        <p:txBody>
          <a:bodyPr/>
          <a:lstStyle/>
          <a:p>
            <a:fld id="{59509E7B-FBBB-1741-A8C1-7055406E93AB}" type="slidenum">
              <a:rPr lang="en-CN" smtClean="0"/>
              <a:t>7</a:t>
            </a:fld>
            <a:endParaRPr lang="en-CN"/>
          </a:p>
        </p:txBody>
      </p:sp>
    </p:spTree>
    <p:extLst>
      <p:ext uri="{BB962C8B-B14F-4D97-AF65-F5344CB8AC3E}">
        <p14:creationId xmlns:p14="http://schemas.microsoft.com/office/powerpoint/2010/main" val="280918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please allow me to make an analogue: suppose we see a big shadow of a huge sardine fish swimming in the sea, and around the big sardine there are shapes of smaller sardines, people will naturally think, well, there are a big mother sardine, and on top of her, there are many baby sardines, that’s what people always thought. But then, we suddenly see that, at the place where the mother sardine should be, there is a void, a transparent hole. So that immediately tell us, that, there is no mother sardine, there is only a school of small sardines, but they are coordinating themselves so that they are acting like a big sardine. </a:t>
            </a:r>
            <a:endParaRPr lang="zh-CN" altLang="en-US" dirty="0"/>
          </a:p>
        </p:txBody>
      </p:sp>
      <p:sp>
        <p:nvSpPr>
          <p:cNvPr id="4" name="灯片编号占位符 3"/>
          <p:cNvSpPr>
            <a:spLocks noGrp="1"/>
          </p:cNvSpPr>
          <p:nvPr>
            <p:ph type="sldNum" sz="quarter" idx="5"/>
          </p:nvPr>
        </p:nvSpPr>
        <p:spPr/>
        <p:txBody>
          <a:bodyPr/>
          <a:lstStyle/>
          <a:p>
            <a:fld id="{59509E7B-FBBB-1741-A8C1-7055406E93AB}" type="slidenum">
              <a:rPr lang="en-CN" smtClean="0"/>
              <a:t>8</a:t>
            </a:fld>
            <a:endParaRPr lang="en-CN"/>
          </a:p>
        </p:txBody>
      </p:sp>
    </p:spTree>
    <p:extLst>
      <p:ext uri="{BB962C8B-B14F-4D97-AF65-F5344CB8AC3E}">
        <p14:creationId xmlns:p14="http://schemas.microsoft.com/office/powerpoint/2010/main" val="2102270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have also proven that the dip couldn’t be a feature of blocking or absorption. </a:t>
            </a:r>
          </a:p>
          <a:p>
            <a:pPr marL="228600" indent="-228600">
              <a:buAutoNum type="arabicPeriod"/>
            </a:pPr>
            <a:r>
              <a:rPr lang="en-US" altLang="zh-CN" dirty="0"/>
              <a:t>if an absorbing object flies by the line-of-sight, and blocks the whole emission region for only 1s. That will require a </a:t>
            </a:r>
            <a:r>
              <a:rPr lang="en-US" altLang="zh-CN" b="0" i="0" dirty="0">
                <a:solidFill>
                  <a:srgbClr val="24292F"/>
                </a:solidFill>
                <a:effectLst/>
                <a:latin typeface="Noto Sans SC"/>
              </a:rPr>
              <a:t>superluminal </a:t>
            </a:r>
            <a:r>
              <a:rPr lang="en-US" altLang="zh-CN" dirty="0"/>
              <a:t>transverse velocity.</a:t>
            </a:r>
            <a:r>
              <a:rPr lang="zh-CN" altLang="en-US" dirty="0"/>
              <a:t> </a:t>
            </a:r>
            <a:r>
              <a:rPr lang="en-US" altLang="zh-CN" dirty="0"/>
              <a:t>Otherwise,</a:t>
            </a:r>
            <a:r>
              <a:rPr lang="zh-CN" altLang="en-US" dirty="0"/>
              <a:t> </a:t>
            </a:r>
            <a:r>
              <a:rPr lang="en-US" altLang="zh-CN" dirty="0"/>
              <a:t>the</a:t>
            </a:r>
            <a:r>
              <a:rPr lang="zh-CN" altLang="en-US" dirty="0"/>
              <a:t> </a:t>
            </a:r>
            <a:r>
              <a:rPr lang="en-US" altLang="zh-CN" dirty="0"/>
              <a:t>absorbing</a:t>
            </a:r>
            <a:r>
              <a:rPr lang="zh-CN" altLang="en-US" dirty="0"/>
              <a:t> </a:t>
            </a:r>
            <a:r>
              <a:rPr lang="en-US" altLang="zh-CN" dirty="0"/>
              <a:t>object</a:t>
            </a:r>
            <a:r>
              <a:rPr lang="zh-CN" altLang="en-US" dirty="0"/>
              <a:t> </a:t>
            </a:r>
            <a:r>
              <a:rPr lang="en-US" altLang="zh-CN" dirty="0"/>
              <a:t>should</a:t>
            </a:r>
            <a:r>
              <a:rPr lang="zh-CN" altLang="en-US" dirty="0"/>
              <a:t> </a:t>
            </a:r>
            <a:r>
              <a:rPr lang="en-US" altLang="zh-CN" dirty="0"/>
              <a:t>be</a:t>
            </a:r>
            <a:r>
              <a:rPr lang="zh-CN" altLang="en-US" dirty="0"/>
              <a:t> </a:t>
            </a:r>
            <a:r>
              <a:rPr lang="en-US" altLang="zh-CN" dirty="0"/>
              <a:t>in</a:t>
            </a:r>
            <a:r>
              <a:rPr lang="zh-CN" altLang="en-US" dirty="0"/>
              <a:t> </a:t>
            </a:r>
            <a:r>
              <a:rPr lang="en-US" altLang="zh-CN" dirty="0"/>
              <a:t>our</a:t>
            </a:r>
            <a:r>
              <a:rPr lang="zh-CN" altLang="en-US" dirty="0"/>
              <a:t> </a:t>
            </a:r>
            <a:r>
              <a:rPr lang="en-US" altLang="zh-CN" dirty="0"/>
              <a:t>local</a:t>
            </a:r>
            <a:r>
              <a:rPr lang="zh-CN" altLang="en-US" dirty="0"/>
              <a:t> </a:t>
            </a:r>
            <a:r>
              <a:rPr lang="en-US" altLang="zh-CN" dirty="0"/>
              <a:t>Galaxy, that’s too </a:t>
            </a:r>
            <a:r>
              <a:rPr lang="en-US" altLang="zh-CN" dirty="0" err="1"/>
              <a:t>coindencial</a:t>
            </a:r>
            <a:r>
              <a:rPr lang="en-US" altLang="zh-CN" dirty="0"/>
              <a:t>. </a:t>
            </a:r>
          </a:p>
          <a:p>
            <a:pPr marL="228600" indent="-228600">
              <a:buAutoNum type="arabicPeriod"/>
            </a:pPr>
            <a:r>
              <a:rPr lang="en-US" altLang="zh-CN" dirty="0"/>
              <a:t>If that’s absorption, then the optical depth has an positive energy dependence with a power index of 0.41  That means the absorption cross section depend on energy to the index 0.41. We don’t know any physics giving that cross-section-energy dependence. </a:t>
            </a:r>
            <a:endParaRPr lang="zh-CN" altLang="en-US" dirty="0"/>
          </a:p>
        </p:txBody>
      </p:sp>
      <p:sp>
        <p:nvSpPr>
          <p:cNvPr id="4" name="灯片编号占位符 3"/>
          <p:cNvSpPr>
            <a:spLocks noGrp="1"/>
          </p:cNvSpPr>
          <p:nvPr>
            <p:ph type="sldNum" sz="quarter" idx="5"/>
          </p:nvPr>
        </p:nvSpPr>
        <p:spPr/>
        <p:txBody>
          <a:bodyPr/>
          <a:lstStyle/>
          <a:p>
            <a:fld id="{59509E7B-FBBB-1741-A8C1-7055406E93AB}" type="slidenum">
              <a:rPr lang="en-CN" smtClean="0"/>
              <a:t>9</a:t>
            </a:fld>
            <a:endParaRPr lang="en-CN"/>
          </a:p>
        </p:txBody>
      </p:sp>
    </p:spTree>
    <p:extLst>
      <p:ext uri="{BB962C8B-B14F-4D97-AF65-F5344CB8AC3E}">
        <p14:creationId xmlns:p14="http://schemas.microsoft.com/office/powerpoint/2010/main" val="117967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3F3B-8A65-8955-2DA6-6153CC85E58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N"/>
          </a:p>
        </p:txBody>
      </p:sp>
      <p:sp>
        <p:nvSpPr>
          <p:cNvPr id="3" name="Subtitle 2">
            <a:extLst>
              <a:ext uri="{FF2B5EF4-FFF2-40B4-BE49-F238E27FC236}">
                <a16:creationId xmlns:a16="http://schemas.microsoft.com/office/drawing/2014/main" id="{A37C80E9-4699-20BE-6230-956D142EDC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N"/>
          </a:p>
        </p:txBody>
      </p:sp>
      <p:sp>
        <p:nvSpPr>
          <p:cNvPr id="4" name="Date Placeholder 3">
            <a:extLst>
              <a:ext uri="{FF2B5EF4-FFF2-40B4-BE49-F238E27FC236}">
                <a16:creationId xmlns:a16="http://schemas.microsoft.com/office/drawing/2014/main" id="{BBBA1C8A-5EED-ED19-8121-8520F4E311AC}"/>
              </a:ext>
            </a:extLst>
          </p:cNvPr>
          <p:cNvSpPr>
            <a:spLocks noGrp="1"/>
          </p:cNvSpPr>
          <p:nvPr>
            <p:ph type="dt" sz="half" idx="10"/>
          </p:nvPr>
        </p:nvSpPr>
        <p:spPr/>
        <p:txBody>
          <a:bodyPr/>
          <a:lstStyle/>
          <a:p>
            <a:fld id="{C5D17C4F-AC47-DB4F-AA5E-3D4F9C81F4DA}" type="datetimeFigureOut">
              <a:rPr lang="en-CN" smtClean="0"/>
              <a:t>7/6/24</a:t>
            </a:fld>
            <a:endParaRPr lang="en-CN"/>
          </a:p>
        </p:txBody>
      </p:sp>
      <p:sp>
        <p:nvSpPr>
          <p:cNvPr id="5" name="Footer Placeholder 4">
            <a:extLst>
              <a:ext uri="{FF2B5EF4-FFF2-40B4-BE49-F238E27FC236}">
                <a16:creationId xmlns:a16="http://schemas.microsoft.com/office/drawing/2014/main" id="{98D4017F-9984-1B70-08B3-6167738771EB}"/>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E898A6E4-2A2F-228C-F257-D87AE6083F89}"/>
              </a:ext>
            </a:extLst>
          </p:cNvPr>
          <p:cNvSpPr>
            <a:spLocks noGrp="1"/>
          </p:cNvSpPr>
          <p:nvPr>
            <p:ph type="sldNum" sz="quarter" idx="12"/>
          </p:nvPr>
        </p:nvSpPr>
        <p:spPr/>
        <p:txBody>
          <a:bodyPr/>
          <a:lstStyle/>
          <a:p>
            <a:fld id="{FC4AD2F0-4A06-694B-9342-25DB493ABC5F}" type="slidenum">
              <a:rPr lang="en-CN" smtClean="0"/>
              <a:t>‹#›</a:t>
            </a:fld>
            <a:endParaRPr lang="en-CN"/>
          </a:p>
        </p:txBody>
      </p:sp>
    </p:spTree>
    <p:extLst>
      <p:ext uri="{BB962C8B-B14F-4D97-AF65-F5344CB8AC3E}">
        <p14:creationId xmlns:p14="http://schemas.microsoft.com/office/powerpoint/2010/main" val="103261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873C-BD24-9513-1392-1931266180E4}"/>
              </a:ext>
            </a:extLst>
          </p:cNvPr>
          <p:cNvSpPr>
            <a:spLocks noGrp="1"/>
          </p:cNvSpPr>
          <p:nvPr>
            <p:ph type="title"/>
          </p:nvPr>
        </p:nvSpPr>
        <p:spPr/>
        <p:txBody>
          <a:bodyPr/>
          <a:lstStyle/>
          <a:p>
            <a:r>
              <a:rPr lang="en-GB"/>
              <a:t>Click to edit Master title style</a:t>
            </a:r>
            <a:endParaRPr lang="en-CN"/>
          </a:p>
        </p:txBody>
      </p:sp>
      <p:sp>
        <p:nvSpPr>
          <p:cNvPr id="3" name="Vertical Text Placeholder 2">
            <a:extLst>
              <a:ext uri="{FF2B5EF4-FFF2-40B4-BE49-F238E27FC236}">
                <a16:creationId xmlns:a16="http://schemas.microsoft.com/office/drawing/2014/main" id="{4C5480B7-BA5C-0018-0421-926F7768B4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4" name="Date Placeholder 3">
            <a:extLst>
              <a:ext uri="{FF2B5EF4-FFF2-40B4-BE49-F238E27FC236}">
                <a16:creationId xmlns:a16="http://schemas.microsoft.com/office/drawing/2014/main" id="{D16E0C7A-64FF-0C1C-2353-2ECB6D5B96E4}"/>
              </a:ext>
            </a:extLst>
          </p:cNvPr>
          <p:cNvSpPr>
            <a:spLocks noGrp="1"/>
          </p:cNvSpPr>
          <p:nvPr>
            <p:ph type="dt" sz="half" idx="10"/>
          </p:nvPr>
        </p:nvSpPr>
        <p:spPr/>
        <p:txBody>
          <a:bodyPr/>
          <a:lstStyle/>
          <a:p>
            <a:fld id="{C5D17C4F-AC47-DB4F-AA5E-3D4F9C81F4DA}" type="datetimeFigureOut">
              <a:rPr lang="en-CN" smtClean="0"/>
              <a:t>7/6/24</a:t>
            </a:fld>
            <a:endParaRPr lang="en-CN"/>
          </a:p>
        </p:txBody>
      </p:sp>
      <p:sp>
        <p:nvSpPr>
          <p:cNvPr id="5" name="Footer Placeholder 4">
            <a:extLst>
              <a:ext uri="{FF2B5EF4-FFF2-40B4-BE49-F238E27FC236}">
                <a16:creationId xmlns:a16="http://schemas.microsoft.com/office/drawing/2014/main" id="{A0E97AE4-9C9D-32E0-A8BA-E2F16DFA585B}"/>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DC877C3C-AFF7-3FA9-303E-EF23D2228506}"/>
              </a:ext>
            </a:extLst>
          </p:cNvPr>
          <p:cNvSpPr>
            <a:spLocks noGrp="1"/>
          </p:cNvSpPr>
          <p:nvPr>
            <p:ph type="sldNum" sz="quarter" idx="12"/>
          </p:nvPr>
        </p:nvSpPr>
        <p:spPr/>
        <p:txBody>
          <a:bodyPr/>
          <a:lstStyle/>
          <a:p>
            <a:fld id="{FC4AD2F0-4A06-694B-9342-25DB493ABC5F}" type="slidenum">
              <a:rPr lang="en-CN" smtClean="0"/>
              <a:t>‹#›</a:t>
            </a:fld>
            <a:endParaRPr lang="en-CN"/>
          </a:p>
        </p:txBody>
      </p:sp>
    </p:spTree>
    <p:extLst>
      <p:ext uri="{BB962C8B-B14F-4D97-AF65-F5344CB8AC3E}">
        <p14:creationId xmlns:p14="http://schemas.microsoft.com/office/powerpoint/2010/main" val="120725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DB6695-FDF9-5174-7EDA-685B9FBE6F6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N"/>
          </a:p>
        </p:txBody>
      </p:sp>
      <p:sp>
        <p:nvSpPr>
          <p:cNvPr id="3" name="Vertical Text Placeholder 2">
            <a:extLst>
              <a:ext uri="{FF2B5EF4-FFF2-40B4-BE49-F238E27FC236}">
                <a16:creationId xmlns:a16="http://schemas.microsoft.com/office/drawing/2014/main" id="{A7DB265F-01D3-8EA5-588B-932A79600B9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4" name="Date Placeholder 3">
            <a:extLst>
              <a:ext uri="{FF2B5EF4-FFF2-40B4-BE49-F238E27FC236}">
                <a16:creationId xmlns:a16="http://schemas.microsoft.com/office/drawing/2014/main" id="{6CE10C28-A273-E317-A07B-47F3F2974098}"/>
              </a:ext>
            </a:extLst>
          </p:cNvPr>
          <p:cNvSpPr>
            <a:spLocks noGrp="1"/>
          </p:cNvSpPr>
          <p:nvPr>
            <p:ph type="dt" sz="half" idx="10"/>
          </p:nvPr>
        </p:nvSpPr>
        <p:spPr/>
        <p:txBody>
          <a:bodyPr/>
          <a:lstStyle/>
          <a:p>
            <a:fld id="{C5D17C4F-AC47-DB4F-AA5E-3D4F9C81F4DA}" type="datetimeFigureOut">
              <a:rPr lang="en-CN" smtClean="0"/>
              <a:t>7/6/24</a:t>
            </a:fld>
            <a:endParaRPr lang="en-CN"/>
          </a:p>
        </p:txBody>
      </p:sp>
      <p:sp>
        <p:nvSpPr>
          <p:cNvPr id="5" name="Footer Placeholder 4">
            <a:extLst>
              <a:ext uri="{FF2B5EF4-FFF2-40B4-BE49-F238E27FC236}">
                <a16:creationId xmlns:a16="http://schemas.microsoft.com/office/drawing/2014/main" id="{67AEBA9C-5C7F-48EA-CAA2-047F70913309}"/>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1B59D785-117F-7F79-555E-F49CCDE16014}"/>
              </a:ext>
            </a:extLst>
          </p:cNvPr>
          <p:cNvSpPr>
            <a:spLocks noGrp="1"/>
          </p:cNvSpPr>
          <p:nvPr>
            <p:ph type="sldNum" sz="quarter" idx="12"/>
          </p:nvPr>
        </p:nvSpPr>
        <p:spPr/>
        <p:txBody>
          <a:bodyPr/>
          <a:lstStyle/>
          <a:p>
            <a:fld id="{FC4AD2F0-4A06-694B-9342-25DB493ABC5F}" type="slidenum">
              <a:rPr lang="en-CN" smtClean="0"/>
              <a:t>‹#›</a:t>
            </a:fld>
            <a:endParaRPr lang="en-CN"/>
          </a:p>
        </p:txBody>
      </p:sp>
    </p:spTree>
    <p:extLst>
      <p:ext uri="{BB962C8B-B14F-4D97-AF65-F5344CB8AC3E}">
        <p14:creationId xmlns:p14="http://schemas.microsoft.com/office/powerpoint/2010/main" val="266898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888C-4B39-9D2D-5B1B-589A0D1AC7FE}"/>
              </a:ext>
            </a:extLst>
          </p:cNvPr>
          <p:cNvSpPr>
            <a:spLocks noGrp="1"/>
          </p:cNvSpPr>
          <p:nvPr>
            <p:ph type="title"/>
          </p:nvPr>
        </p:nvSpPr>
        <p:spPr/>
        <p:txBody>
          <a:bodyPr/>
          <a:lstStyle/>
          <a:p>
            <a:r>
              <a:rPr lang="en-GB"/>
              <a:t>Click to edit Master title style</a:t>
            </a:r>
            <a:endParaRPr lang="en-CN"/>
          </a:p>
        </p:txBody>
      </p:sp>
      <p:sp>
        <p:nvSpPr>
          <p:cNvPr id="3" name="Content Placeholder 2">
            <a:extLst>
              <a:ext uri="{FF2B5EF4-FFF2-40B4-BE49-F238E27FC236}">
                <a16:creationId xmlns:a16="http://schemas.microsoft.com/office/drawing/2014/main" id="{AFB74C5C-4896-9954-46B2-D1342D9642C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4" name="Date Placeholder 3">
            <a:extLst>
              <a:ext uri="{FF2B5EF4-FFF2-40B4-BE49-F238E27FC236}">
                <a16:creationId xmlns:a16="http://schemas.microsoft.com/office/drawing/2014/main" id="{86B8415F-4A30-7F75-7179-513BC126D9C2}"/>
              </a:ext>
            </a:extLst>
          </p:cNvPr>
          <p:cNvSpPr>
            <a:spLocks noGrp="1"/>
          </p:cNvSpPr>
          <p:nvPr>
            <p:ph type="dt" sz="half" idx="10"/>
          </p:nvPr>
        </p:nvSpPr>
        <p:spPr/>
        <p:txBody>
          <a:bodyPr/>
          <a:lstStyle/>
          <a:p>
            <a:fld id="{C5D17C4F-AC47-DB4F-AA5E-3D4F9C81F4DA}" type="datetimeFigureOut">
              <a:rPr lang="en-CN" smtClean="0"/>
              <a:t>7/6/24</a:t>
            </a:fld>
            <a:endParaRPr lang="en-CN"/>
          </a:p>
        </p:txBody>
      </p:sp>
      <p:sp>
        <p:nvSpPr>
          <p:cNvPr id="5" name="Footer Placeholder 4">
            <a:extLst>
              <a:ext uri="{FF2B5EF4-FFF2-40B4-BE49-F238E27FC236}">
                <a16:creationId xmlns:a16="http://schemas.microsoft.com/office/drawing/2014/main" id="{6C1DE168-A9E3-8BF5-310A-C0CE9E59D275}"/>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96A25F63-11A8-655F-8831-F0686D556873}"/>
              </a:ext>
            </a:extLst>
          </p:cNvPr>
          <p:cNvSpPr>
            <a:spLocks noGrp="1"/>
          </p:cNvSpPr>
          <p:nvPr>
            <p:ph type="sldNum" sz="quarter" idx="12"/>
          </p:nvPr>
        </p:nvSpPr>
        <p:spPr/>
        <p:txBody>
          <a:bodyPr/>
          <a:lstStyle/>
          <a:p>
            <a:fld id="{FC4AD2F0-4A06-694B-9342-25DB493ABC5F}" type="slidenum">
              <a:rPr lang="en-CN" smtClean="0"/>
              <a:t>‹#›</a:t>
            </a:fld>
            <a:endParaRPr lang="en-CN"/>
          </a:p>
        </p:txBody>
      </p:sp>
    </p:spTree>
    <p:extLst>
      <p:ext uri="{BB962C8B-B14F-4D97-AF65-F5344CB8AC3E}">
        <p14:creationId xmlns:p14="http://schemas.microsoft.com/office/powerpoint/2010/main" val="84785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E2C5-9848-3B87-F4F2-8C608BF5E9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N"/>
          </a:p>
        </p:txBody>
      </p:sp>
      <p:sp>
        <p:nvSpPr>
          <p:cNvPr id="3" name="Text Placeholder 2">
            <a:extLst>
              <a:ext uri="{FF2B5EF4-FFF2-40B4-BE49-F238E27FC236}">
                <a16:creationId xmlns:a16="http://schemas.microsoft.com/office/drawing/2014/main" id="{824728C7-98C3-5EA6-78F5-01EAF8C42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E9664E5-88E7-9E4F-2819-4E1DD25B118A}"/>
              </a:ext>
            </a:extLst>
          </p:cNvPr>
          <p:cNvSpPr>
            <a:spLocks noGrp="1"/>
          </p:cNvSpPr>
          <p:nvPr>
            <p:ph type="dt" sz="half" idx="10"/>
          </p:nvPr>
        </p:nvSpPr>
        <p:spPr/>
        <p:txBody>
          <a:bodyPr/>
          <a:lstStyle/>
          <a:p>
            <a:fld id="{C5D17C4F-AC47-DB4F-AA5E-3D4F9C81F4DA}" type="datetimeFigureOut">
              <a:rPr lang="en-CN" smtClean="0"/>
              <a:t>7/6/24</a:t>
            </a:fld>
            <a:endParaRPr lang="en-CN"/>
          </a:p>
        </p:txBody>
      </p:sp>
      <p:sp>
        <p:nvSpPr>
          <p:cNvPr id="5" name="Footer Placeholder 4">
            <a:extLst>
              <a:ext uri="{FF2B5EF4-FFF2-40B4-BE49-F238E27FC236}">
                <a16:creationId xmlns:a16="http://schemas.microsoft.com/office/drawing/2014/main" id="{A7D93160-B7B1-AC89-ABAD-878DC0F3D82F}"/>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1FAFCF43-095A-7E9A-D62D-104152BEB950}"/>
              </a:ext>
            </a:extLst>
          </p:cNvPr>
          <p:cNvSpPr>
            <a:spLocks noGrp="1"/>
          </p:cNvSpPr>
          <p:nvPr>
            <p:ph type="sldNum" sz="quarter" idx="12"/>
          </p:nvPr>
        </p:nvSpPr>
        <p:spPr/>
        <p:txBody>
          <a:bodyPr/>
          <a:lstStyle/>
          <a:p>
            <a:fld id="{FC4AD2F0-4A06-694B-9342-25DB493ABC5F}" type="slidenum">
              <a:rPr lang="en-CN" smtClean="0"/>
              <a:t>‹#›</a:t>
            </a:fld>
            <a:endParaRPr lang="en-CN"/>
          </a:p>
        </p:txBody>
      </p:sp>
    </p:spTree>
    <p:extLst>
      <p:ext uri="{BB962C8B-B14F-4D97-AF65-F5344CB8AC3E}">
        <p14:creationId xmlns:p14="http://schemas.microsoft.com/office/powerpoint/2010/main" val="364627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B92B-F92E-E56F-7769-30CEF9CBBF81}"/>
              </a:ext>
            </a:extLst>
          </p:cNvPr>
          <p:cNvSpPr>
            <a:spLocks noGrp="1"/>
          </p:cNvSpPr>
          <p:nvPr>
            <p:ph type="title"/>
          </p:nvPr>
        </p:nvSpPr>
        <p:spPr/>
        <p:txBody>
          <a:bodyPr/>
          <a:lstStyle/>
          <a:p>
            <a:r>
              <a:rPr lang="en-GB"/>
              <a:t>Click to edit Master title style</a:t>
            </a:r>
            <a:endParaRPr lang="en-CN"/>
          </a:p>
        </p:txBody>
      </p:sp>
      <p:sp>
        <p:nvSpPr>
          <p:cNvPr id="3" name="Content Placeholder 2">
            <a:extLst>
              <a:ext uri="{FF2B5EF4-FFF2-40B4-BE49-F238E27FC236}">
                <a16:creationId xmlns:a16="http://schemas.microsoft.com/office/drawing/2014/main" id="{A3856DEF-3C71-6675-0F9E-E55F7D15F3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4" name="Content Placeholder 3">
            <a:extLst>
              <a:ext uri="{FF2B5EF4-FFF2-40B4-BE49-F238E27FC236}">
                <a16:creationId xmlns:a16="http://schemas.microsoft.com/office/drawing/2014/main" id="{EF198DAD-0E0E-33BE-0A68-99FB8566C5A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5" name="Date Placeholder 4">
            <a:extLst>
              <a:ext uri="{FF2B5EF4-FFF2-40B4-BE49-F238E27FC236}">
                <a16:creationId xmlns:a16="http://schemas.microsoft.com/office/drawing/2014/main" id="{D8B75A7B-2220-8ABA-BF8C-BD939263EBE1}"/>
              </a:ext>
            </a:extLst>
          </p:cNvPr>
          <p:cNvSpPr>
            <a:spLocks noGrp="1"/>
          </p:cNvSpPr>
          <p:nvPr>
            <p:ph type="dt" sz="half" idx="10"/>
          </p:nvPr>
        </p:nvSpPr>
        <p:spPr/>
        <p:txBody>
          <a:bodyPr/>
          <a:lstStyle/>
          <a:p>
            <a:fld id="{C5D17C4F-AC47-DB4F-AA5E-3D4F9C81F4DA}" type="datetimeFigureOut">
              <a:rPr lang="en-CN" smtClean="0"/>
              <a:t>7/6/24</a:t>
            </a:fld>
            <a:endParaRPr lang="en-CN"/>
          </a:p>
        </p:txBody>
      </p:sp>
      <p:sp>
        <p:nvSpPr>
          <p:cNvPr id="6" name="Footer Placeholder 5">
            <a:extLst>
              <a:ext uri="{FF2B5EF4-FFF2-40B4-BE49-F238E27FC236}">
                <a16:creationId xmlns:a16="http://schemas.microsoft.com/office/drawing/2014/main" id="{C2E74CFA-F437-2046-C230-EC50B2199EB8}"/>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EBAA8FDC-20E9-8301-B8DD-E7618460D00C}"/>
              </a:ext>
            </a:extLst>
          </p:cNvPr>
          <p:cNvSpPr>
            <a:spLocks noGrp="1"/>
          </p:cNvSpPr>
          <p:nvPr>
            <p:ph type="sldNum" sz="quarter" idx="12"/>
          </p:nvPr>
        </p:nvSpPr>
        <p:spPr/>
        <p:txBody>
          <a:bodyPr/>
          <a:lstStyle/>
          <a:p>
            <a:fld id="{FC4AD2F0-4A06-694B-9342-25DB493ABC5F}" type="slidenum">
              <a:rPr lang="en-CN" smtClean="0"/>
              <a:t>‹#›</a:t>
            </a:fld>
            <a:endParaRPr lang="en-CN"/>
          </a:p>
        </p:txBody>
      </p:sp>
    </p:spTree>
    <p:extLst>
      <p:ext uri="{BB962C8B-B14F-4D97-AF65-F5344CB8AC3E}">
        <p14:creationId xmlns:p14="http://schemas.microsoft.com/office/powerpoint/2010/main" val="37384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68D7-1F58-A3B8-1752-4FAD69E6B689}"/>
              </a:ext>
            </a:extLst>
          </p:cNvPr>
          <p:cNvSpPr>
            <a:spLocks noGrp="1"/>
          </p:cNvSpPr>
          <p:nvPr>
            <p:ph type="title"/>
          </p:nvPr>
        </p:nvSpPr>
        <p:spPr>
          <a:xfrm>
            <a:off x="839788" y="365125"/>
            <a:ext cx="10515600" cy="1325563"/>
          </a:xfrm>
        </p:spPr>
        <p:txBody>
          <a:bodyPr/>
          <a:lstStyle/>
          <a:p>
            <a:r>
              <a:rPr lang="en-GB"/>
              <a:t>Click to edit Master title style</a:t>
            </a:r>
            <a:endParaRPr lang="en-CN"/>
          </a:p>
        </p:txBody>
      </p:sp>
      <p:sp>
        <p:nvSpPr>
          <p:cNvPr id="3" name="Text Placeholder 2">
            <a:extLst>
              <a:ext uri="{FF2B5EF4-FFF2-40B4-BE49-F238E27FC236}">
                <a16:creationId xmlns:a16="http://schemas.microsoft.com/office/drawing/2014/main" id="{C883F36F-4556-C41D-BCA3-0448628FD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8E70559-02C9-6866-F593-4B683D45178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5" name="Text Placeholder 4">
            <a:extLst>
              <a:ext uri="{FF2B5EF4-FFF2-40B4-BE49-F238E27FC236}">
                <a16:creationId xmlns:a16="http://schemas.microsoft.com/office/drawing/2014/main" id="{1DC56FFD-5D5E-A6CC-6C81-8A5685D14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96B2B4-93E6-23A1-6BB8-A1694DDD27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7" name="Date Placeholder 6">
            <a:extLst>
              <a:ext uri="{FF2B5EF4-FFF2-40B4-BE49-F238E27FC236}">
                <a16:creationId xmlns:a16="http://schemas.microsoft.com/office/drawing/2014/main" id="{AB8DF6AE-85E3-CAC7-6113-90669AE414B9}"/>
              </a:ext>
            </a:extLst>
          </p:cNvPr>
          <p:cNvSpPr>
            <a:spLocks noGrp="1"/>
          </p:cNvSpPr>
          <p:nvPr>
            <p:ph type="dt" sz="half" idx="10"/>
          </p:nvPr>
        </p:nvSpPr>
        <p:spPr/>
        <p:txBody>
          <a:bodyPr/>
          <a:lstStyle/>
          <a:p>
            <a:fld id="{C5D17C4F-AC47-DB4F-AA5E-3D4F9C81F4DA}" type="datetimeFigureOut">
              <a:rPr lang="en-CN" smtClean="0"/>
              <a:t>7/6/24</a:t>
            </a:fld>
            <a:endParaRPr lang="en-CN"/>
          </a:p>
        </p:txBody>
      </p:sp>
      <p:sp>
        <p:nvSpPr>
          <p:cNvPr id="8" name="Footer Placeholder 7">
            <a:extLst>
              <a:ext uri="{FF2B5EF4-FFF2-40B4-BE49-F238E27FC236}">
                <a16:creationId xmlns:a16="http://schemas.microsoft.com/office/drawing/2014/main" id="{A6DA169C-644F-67AA-5CE0-DA706503FA10}"/>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BB9AE9DF-5979-E01A-C62B-DD3A1606D4FD}"/>
              </a:ext>
            </a:extLst>
          </p:cNvPr>
          <p:cNvSpPr>
            <a:spLocks noGrp="1"/>
          </p:cNvSpPr>
          <p:nvPr>
            <p:ph type="sldNum" sz="quarter" idx="12"/>
          </p:nvPr>
        </p:nvSpPr>
        <p:spPr/>
        <p:txBody>
          <a:bodyPr/>
          <a:lstStyle/>
          <a:p>
            <a:fld id="{FC4AD2F0-4A06-694B-9342-25DB493ABC5F}" type="slidenum">
              <a:rPr lang="en-CN" smtClean="0"/>
              <a:t>‹#›</a:t>
            </a:fld>
            <a:endParaRPr lang="en-CN"/>
          </a:p>
        </p:txBody>
      </p:sp>
    </p:spTree>
    <p:extLst>
      <p:ext uri="{BB962C8B-B14F-4D97-AF65-F5344CB8AC3E}">
        <p14:creationId xmlns:p14="http://schemas.microsoft.com/office/powerpoint/2010/main" val="314205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9A7B-D5CE-8EC4-6993-48C63E07BDC3}"/>
              </a:ext>
            </a:extLst>
          </p:cNvPr>
          <p:cNvSpPr>
            <a:spLocks noGrp="1"/>
          </p:cNvSpPr>
          <p:nvPr>
            <p:ph type="title"/>
          </p:nvPr>
        </p:nvSpPr>
        <p:spPr/>
        <p:txBody>
          <a:bodyPr/>
          <a:lstStyle/>
          <a:p>
            <a:r>
              <a:rPr lang="en-GB"/>
              <a:t>Click to edit Master title style</a:t>
            </a:r>
            <a:endParaRPr lang="en-CN"/>
          </a:p>
        </p:txBody>
      </p:sp>
      <p:sp>
        <p:nvSpPr>
          <p:cNvPr id="3" name="Date Placeholder 2">
            <a:extLst>
              <a:ext uri="{FF2B5EF4-FFF2-40B4-BE49-F238E27FC236}">
                <a16:creationId xmlns:a16="http://schemas.microsoft.com/office/drawing/2014/main" id="{02A943C6-F2A4-CEC1-9E46-9FC821A026EB}"/>
              </a:ext>
            </a:extLst>
          </p:cNvPr>
          <p:cNvSpPr>
            <a:spLocks noGrp="1"/>
          </p:cNvSpPr>
          <p:nvPr>
            <p:ph type="dt" sz="half" idx="10"/>
          </p:nvPr>
        </p:nvSpPr>
        <p:spPr/>
        <p:txBody>
          <a:bodyPr/>
          <a:lstStyle/>
          <a:p>
            <a:fld id="{C5D17C4F-AC47-DB4F-AA5E-3D4F9C81F4DA}" type="datetimeFigureOut">
              <a:rPr lang="en-CN" smtClean="0"/>
              <a:t>7/6/24</a:t>
            </a:fld>
            <a:endParaRPr lang="en-CN"/>
          </a:p>
        </p:txBody>
      </p:sp>
      <p:sp>
        <p:nvSpPr>
          <p:cNvPr id="4" name="Footer Placeholder 3">
            <a:extLst>
              <a:ext uri="{FF2B5EF4-FFF2-40B4-BE49-F238E27FC236}">
                <a16:creationId xmlns:a16="http://schemas.microsoft.com/office/drawing/2014/main" id="{AC22E128-6A4C-0657-A28B-7F5F6E8DDEF6}"/>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22DA059A-04A6-FEFC-7C4A-5F5698E8EED4}"/>
              </a:ext>
            </a:extLst>
          </p:cNvPr>
          <p:cNvSpPr>
            <a:spLocks noGrp="1"/>
          </p:cNvSpPr>
          <p:nvPr>
            <p:ph type="sldNum" sz="quarter" idx="12"/>
          </p:nvPr>
        </p:nvSpPr>
        <p:spPr/>
        <p:txBody>
          <a:bodyPr/>
          <a:lstStyle/>
          <a:p>
            <a:fld id="{FC4AD2F0-4A06-694B-9342-25DB493ABC5F}" type="slidenum">
              <a:rPr lang="en-CN" smtClean="0"/>
              <a:t>‹#›</a:t>
            </a:fld>
            <a:endParaRPr lang="en-CN"/>
          </a:p>
        </p:txBody>
      </p:sp>
    </p:spTree>
    <p:extLst>
      <p:ext uri="{BB962C8B-B14F-4D97-AF65-F5344CB8AC3E}">
        <p14:creationId xmlns:p14="http://schemas.microsoft.com/office/powerpoint/2010/main" val="28187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B0207-6215-8B35-C439-1A24B9942249}"/>
              </a:ext>
            </a:extLst>
          </p:cNvPr>
          <p:cNvSpPr>
            <a:spLocks noGrp="1"/>
          </p:cNvSpPr>
          <p:nvPr>
            <p:ph type="dt" sz="half" idx="10"/>
          </p:nvPr>
        </p:nvSpPr>
        <p:spPr/>
        <p:txBody>
          <a:bodyPr/>
          <a:lstStyle/>
          <a:p>
            <a:fld id="{C5D17C4F-AC47-DB4F-AA5E-3D4F9C81F4DA}" type="datetimeFigureOut">
              <a:rPr lang="en-CN" smtClean="0"/>
              <a:t>7/6/24</a:t>
            </a:fld>
            <a:endParaRPr lang="en-CN"/>
          </a:p>
        </p:txBody>
      </p:sp>
      <p:sp>
        <p:nvSpPr>
          <p:cNvPr id="3" name="Footer Placeholder 2">
            <a:extLst>
              <a:ext uri="{FF2B5EF4-FFF2-40B4-BE49-F238E27FC236}">
                <a16:creationId xmlns:a16="http://schemas.microsoft.com/office/drawing/2014/main" id="{AC489412-389B-F710-7454-70D379EDC5E4}"/>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0282D7AF-7584-2C10-3B3B-62AE3FF15CBC}"/>
              </a:ext>
            </a:extLst>
          </p:cNvPr>
          <p:cNvSpPr>
            <a:spLocks noGrp="1"/>
          </p:cNvSpPr>
          <p:nvPr>
            <p:ph type="sldNum" sz="quarter" idx="12"/>
          </p:nvPr>
        </p:nvSpPr>
        <p:spPr/>
        <p:txBody>
          <a:bodyPr/>
          <a:lstStyle/>
          <a:p>
            <a:fld id="{FC4AD2F0-4A06-694B-9342-25DB493ABC5F}" type="slidenum">
              <a:rPr lang="en-CN" smtClean="0"/>
              <a:t>‹#›</a:t>
            </a:fld>
            <a:endParaRPr lang="en-CN"/>
          </a:p>
        </p:txBody>
      </p:sp>
    </p:spTree>
    <p:extLst>
      <p:ext uri="{BB962C8B-B14F-4D97-AF65-F5344CB8AC3E}">
        <p14:creationId xmlns:p14="http://schemas.microsoft.com/office/powerpoint/2010/main" val="342338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2608-EB0D-F65F-1811-2322D96BED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N"/>
          </a:p>
        </p:txBody>
      </p:sp>
      <p:sp>
        <p:nvSpPr>
          <p:cNvPr id="3" name="Content Placeholder 2">
            <a:extLst>
              <a:ext uri="{FF2B5EF4-FFF2-40B4-BE49-F238E27FC236}">
                <a16:creationId xmlns:a16="http://schemas.microsoft.com/office/drawing/2014/main" id="{50F8133A-FFEF-CC4A-FC88-F501BD49AA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4" name="Text Placeholder 3">
            <a:extLst>
              <a:ext uri="{FF2B5EF4-FFF2-40B4-BE49-F238E27FC236}">
                <a16:creationId xmlns:a16="http://schemas.microsoft.com/office/drawing/2014/main" id="{CB230AEA-C4B2-59CA-630E-4DBF42234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21158B-E4E5-E2C6-5842-F6C792A565C5}"/>
              </a:ext>
            </a:extLst>
          </p:cNvPr>
          <p:cNvSpPr>
            <a:spLocks noGrp="1"/>
          </p:cNvSpPr>
          <p:nvPr>
            <p:ph type="dt" sz="half" idx="10"/>
          </p:nvPr>
        </p:nvSpPr>
        <p:spPr/>
        <p:txBody>
          <a:bodyPr/>
          <a:lstStyle/>
          <a:p>
            <a:fld id="{C5D17C4F-AC47-DB4F-AA5E-3D4F9C81F4DA}" type="datetimeFigureOut">
              <a:rPr lang="en-CN" smtClean="0"/>
              <a:t>7/6/24</a:t>
            </a:fld>
            <a:endParaRPr lang="en-CN"/>
          </a:p>
        </p:txBody>
      </p:sp>
      <p:sp>
        <p:nvSpPr>
          <p:cNvPr id="6" name="Footer Placeholder 5">
            <a:extLst>
              <a:ext uri="{FF2B5EF4-FFF2-40B4-BE49-F238E27FC236}">
                <a16:creationId xmlns:a16="http://schemas.microsoft.com/office/drawing/2014/main" id="{71972E72-52C2-CA7C-C424-283142A8E5D2}"/>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14C437D4-C8BB-606B-F33F-9F972127844C}"/>
              </a:ext>
            </a:extLst>
          </p:cNvPr>
          <p:cNvSpPr>
            <a:spLocks noGrp="1"/>
          </p:cNvSpPr>
          <p:nvPr>
            <p:ph type="sldNum" sz="quarter" idx="12"/>
          </p:nvPr>
        </p:nvSpPr>
        <p:spPr/>
        <p:txBody>
          <a:bodyPr/>
          <a:lstStyle/>
          <a:p>
            <a:fld id="{FC4AD2F0-4A06-694B-9342-25DB493ABC5F}" type="slidenum">
              <a:rPr lang="en-CN" smtClean="0"/>
              <a:t>‹#›</a:t>
            </a:fld>
            <a:endParaRPr lang="en-CN"/>
          </a:p>
        </p:txBody>
      </p:sp>
    </p:spTree>
    <p:extLst>
      <p:ext uri="{BB962C8B-B14F-4D97-AF65-F5344CB8AC3E}">
        <p14:creationId xmlns:p14="http://schemas.microsoft.com/office/powerpoint/2010/main" val="340541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65E8-F2FD-2A34-9E9D-8CF6870E1C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N"/>
          </a:p>
        </p:txBody>
      </p:sp>
      <p:sp>
        <p:nvSpPr>
          <p:cNvPr id="3" name="Picture Placeholder 2">
            <a:extLst>
              <a:ext uri="{FF2B5EF4-FFF2-40B4-BE49-F238E27FC236}">
                <a16:creationId xmlns:a16="http://schemas.microsoft.com/office/drawing/2014/main" id="{56BDC0BE-E58C-E157-7A47-A00ABD057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BCCF174E-5189-E8D2-ADF3-83F17795D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94565B-7EA9-2C92-4C25-750AA2A34B50}"/>
              </a:ext>
            </a:extLst>
          </p:cNvPr>
          <p:cNvSpPr>
            <a:spLocks noGrp="1"/>
          </p:cNvSpPr>
          <p:nvPr>
            <p:ph type="dt" sz="half" idx="10"/>
          </p:nvPr>
        </p:nvSpPr>
        <p:spPr/>
        <p:txBody>
          <a:bodyPr/>
          <a:lstStyle/>
          <a:p>
            <a:fld id="{C5D17C4F-AC47-DB4F-AA5E-3D4F9C81F4DA}" type="datetimeFigureOut">
              <a:rPr lang="en-CN" smtClean="0"/>
              <a:t>7/6/24</a:t>
            </a:fld>
            <a:endParaRPr lang="en-CN"/>
          </a:p>
        </p:txBody>
      </p:sp>
      <p:sp>
        <p:nvSpPr>
          <p:cNvPr id="6" name="Footer Placeholder 5">
            <a:extLst>
              <a:ext uri="{FF2B5EF4-FFF2-40B4-BE49-F238E27FC236}">
                <a16:creationId xmlns:a16="http://schemas.microsoft.com/office/drawing/2014/main" id="{91D6D384-1111-B6E5-BB8C-BCDC4F569BF4}"/>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CBAC0A54-14BF-5521-6E6F-DF11AE8AFEAF}"/>
              </a:ext>
            </a:extLst>
          </p:cNvPr>
          <p:cNvSpPr>
            <a:spLocks noGrp="1"/>
          </p:cNvSpPr>
          <p:nvPr>
            <p:ph type="sldNum" sz="quarter" idx="12"/>
          </p:nvPr>
        </p:nvSpPr>
        <p:spPr/>
        <p:txBody>
          <a:bodyPr/>
          <a:lstStyle/>
          <a:p>
            <a:fld id="{FC4AD2F0-4A06-694B-9342-25DB493ABC5F}" type="slidenum">
              <a:rPr lang="en-CN" smtClean="0"/>
              <a:t>‹#›</a:t>
            </a:fld>
            <a:endParaRPr lang="en-CN"/>
          </a:p>
        </p:txBody>
      </p:sp>
    </p:spTree>
    <p:extLst>
      <p:ext uri="{BB962C8B-B14F-4D97-AF65-F5344CB8AC3E}">
        <p14:creationId xmlns:p14="http://schemas.microsoft.com/office/powerpoint/2010/main" val="56545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AE1C4-E8B1-B316-7B73-29F351FD43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N"/>
          </a:p>
        </p:txBody>
      </p:sp>
      <p:sp>
        <p:nvSpPr>
          <p:cNvPr id="3" name="Text Placeholder 2">
            <a:extLst>
              <a:ext uri="{FF2B5EF4-FFF2-40B4-BE49-F238E27FC236}">
                <a16:creationId xmlns:a16="http://schemas.microsoft.com/office/drawing/2014/main" id="{4B388A1E-A435-A916-6612-3E11FFBF6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4" name="Date Placeholder 3">
            <a:extLst>
              <a:ext uri="{FF2B5EF4-FFF2-40B4-BE49-F238E27FC236}">
                <a16:creationId xmlns:a16="http://schemas.microsoft.com/office/drawing/2014/main" id="{D6D4CCEC-EBCF-100F-B473-6A25D902D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17C4F-AC47-DB4F-AA5E-3D4F9C81F4DA}" type="datetimeFigureOut">
              <a:rPr lang="en-CN" smtClean="0"/>
              <a:t>7/6/24</a:t>
            </a:fld>
            <a:endParaRPr lang="en-CN"/>
          </a:p>
        </p:txBody>
      </p:sp>
      <p:sp>
        <p:nvSpPr>
          <p:cNvPr id="5" name="Footer Placeholder 4">
            <a:extLst>
              <a:ext uri="{FF2B5EF4-FFF2-40B4-BE49-F238E27FC236}">
                <a16:creationId xmlns:a16="http://schemas.microsoft.com/office/drawing/2014/main" id="{02628D47-8409-3091-89C3-F35117D83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40178E58-8DFD-E40E-41C9-7403AE0A8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AD2F0-4A06-694B-9342-25DB493ABC5F}" type="slidenum">
              <a:rPr lang="en-CN" smtClean="0"/>
              <a:t>‹#›</a:t>
            </a:fld>
            <a:endParaRPr lang="en-CN"/>
          </a:p>
        </p:txBody>
      </p:sp>
    </p:spTree>
    <p:extLst>
      <p:ext uri="{BB962C8B-B14F-4D97-AF65-F5344CB8AC3E}">
        <p14:creationId xmlns:p14="http://schemas.microsoft.com/office/powerpoint/2010/main" val="3903445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81.png"/><Relationship Id="rId7" Type="http://schemas.openxmlformats.org/officeDocument/2006/relationships/image" Target="../media/image250.png"/><Relationship Id="rId12" Type="http://schemas.openxmlformats.org/officeDocument/2006/relationships/image" Target="../media/image8.emf"/><Relationship Id="rId2" Type="http://schemas.openxmlformats.org/officeDocument/2006/relationships/image" Target="../media/image36.gif"/><Relationship Id="rId1" Type="http://schemas.openxmlformats.org/officeDocument/2006/relationships/slideLayout" Target="../slideLayouts/slideLayout2.xml"/><Relationship Id="rId6" Type="http://schemas.openxmlformats.org/officeDocument/2006/relationships/image" Target="../media/image291.PNG"/><Relationship Id="rId11" Type="http://schemas.openxmlformats.org/officeDocument/2006/relationships/image" Target="../media/image290.png"/><Relationship Id="rId5" Type="http://schemas.openxmlformats.org/officeDocument/2006/relationships/image" Target="../media/image230.png"/><Relationship Id="rId10" Type="http://schemas.openxmlformats.org/officeDocument/2006/relationships/image" Target="../media/image280.png"/><Relationship Id="rId4" Type="http://schemas.openxmlformats.org/officeDocument/2006/relationships/image" Target="../media/image220.png"/><Relationship Id="rId9" Type="http://schemas.openxmlformats.org/officeDocument/2006/relationships/image" Target="../media/image27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603C-0D4A-49E4-D094-0931B47252C8}"/>
              </a:ext>
            </a:extLst>
          </p:cNvPr>
          <p:cNvSpPr>
            <a:spLocks noGrp="1"/>
          </p:cNvSpPr>
          <p:nvPr>
            <p:ph type="ctrTitle"/>
          </p:nvPr>
        </p:nvSpPr>
        <p:spPr>
          <a:xfrm>
            <a:off x="483079" y="990814"/>
            <a:ext cx="11708921" cy="2387600"/>
          </a:xfrm>
        </p:spPr>
        <p:txBody>
          <a:bodyPr>
            <a:normAutofit/>
          </a:bodyPr>
          <a:lstStyle/>
          <a:p>
            <a:r>
              <a:rPr lang="en-CN" dirty="0">
                <a:latin typeface="Arial" panose="020B0604020202020204" pitchFamily="34" charset="0"/>
                <a:ea typeface="Hei" pitchFamily="2" charset="-122"/>
                <a:cs typeface="Arial" panose="020B0604020202020204" pitchFamily="34" charset="0"/>
              </a:rPr>
              <a:t>Research on the multi-band light curve of GRB230307A</a:t>
            </a:r>
          </a:p>
        </p:txBody>
      </p:sp>
      <p:sp>
        <p:nvSpPr>
          <p:cNvPr id="3" name="Subtitle 2">
            <a:extLst>
              <a:ext uri="{FF2B5EF4-FFF2-40B4-BE49-F238E27FC236}">
                <a16:creationId xmlns:a16="http://schemas.microsoft.com/office/drawing/2014/main" id="{A7254D61-AEAA-C774-9AFF-E89F3F62497F}"/>
              </a:ext>
            </a:extLst>
          </p:cNvPr>
          <p:cNvSpPr>
            <a:spLocks noGrp="1"/>
          </p:cNvSpPr>
          <p:nvPr>
            <p:ph type="subTitle" idx="1"/>
          </p:nvPr>
        </p:nvSpPr>
        <p:spPr>
          <a:xfrm>
            <a:off x="1936741" y="3378414"/>
            <a:ext cx="9144000" cy="1655762"/>
          </a:xfrm>
        </p:spPr>
        <p:txBody>
          <a:bodyPr>
            <a:normAutofit/>
          </a:bodyPr>
          <a:lstStyle/>
          <a:p>
            <a:r>
              <a:rPr lang="en-CN" altLang="zh-CN" sz="2000" dirty="0">
                <a:latin typeface="Kai" pitchFamily="2" charset="-122"/>
                <a:ea typeface="Kai" pitchFamily="2" charset="-122"/>
              </a:rPr>
              <a:t>Shu-Xu </a:t>
            </a:r>
            <a:r>
              <a:rPr lang="en-CN" altLang="zh-CN" sz="2000">
                <a:latin typeface="Kai" pitchFamily="2" charset="-122"/>
                <a:ea typeface="Kai" pitchFamily="2" charset="-122"/>
              </a:rPr>
              <a:t>Yi</a:t>
            </a:r>
            <a:r>
              <a:rPr lang="en-US" altLang="zh-CN" sz="2000" dirty="0">
                <a:latin typeface="Kai" pitchFamily="2" charset="-122"/>
                <a:ea typeface="Kai" pitchFamily="2" charset="-122"/>
              </a:rPr>
              <a:t>@Pescara, 17</a:t>
            </a:r>
            <a:r>
              <a:rPr lang="en-US" altLang="zh-CN" sz="2000" baseline="30000" dirty="0">
                <a:latin typeface="Kai" pitchFamily="2" charset="-122"/>
                <a:ea typeface="Kai" pitchFamily="2" charset="-122"/>
              </a:rPr>
              <a:t>th</a:t>
            </a:r>
            <a:r>
              <a:rPr lang="en-US" altLang="zh-CN" sz="2000" dirty="0">
                <a:latin typeface="Kai" pitchFamily="2" charset="-122"/>
                <a:ea typeface="Kai" pitchFamily="2" charset="-122"/>
              </a:rPr>
              <a:t> Marcel Grossmann Meeting</a:t>
            </a:r>
          </a:p>
          <a:p>
            <a:r>
              <a:rPr lang="en-US" altLang="zh-CN" sz="2000" dirty="0">
                <a:latin typeface="Kai" pitchFamily="2" charset="-122"/>
                <a:ea typeface="Kai" pitchFamily="2" charset="-122"/>
              </a:rPr>
              <a:t>July, 2024 </a:t>
            </a:r>
            <a:r>
              <a:rPr lang="en-CN" sz="2000" dirty="0">
                <a:latin typeface="Kai" pitchFamily="2" charset="-122"/>
                <a:ea typeface="Kai" pitchFamily="2" charset="-122"/>
              </a:rPr>
              <a:t>	</a:t>
            </a:r>
          </a:p>
        </p:txBody>
      </p:sp>
      <p:pic>
        <p:nvPicPr>
          <p:cNvPr id="4" name="Picture 3">
            <a:extLst>
              <a:ext uri="{FF2B5EF4-FFF2-40B4-BE49-F238E27FC236}">
                <a16:creationId xmlns:a16="http://schemas.microsoft.com/office/drawing/2014/main" id="{212CF4D3-638B-39B9-F2A1-622D21E298AF}"/>
              </a:ext>
            </a:extLst>
          </p:cNvPr>
          <p:cNvPicPr>
            <a:picLocks noChangeAspect="1"/>
          </p:cNvPicPr>
          <p:nvPr/>
        </p:nvPicPr>
        <p:blipFill>
          <a:blip r:embed="rId3"/>
          <a:stretch>
            <a:fillRect/>
          </a:stretch>
        </p:blipFill>
        <p:spPr>
          <a:xfrm>
            <a:off x="2742223" y="295916"/>
            <a:ext cx="2659030" cy="1389796"/>
          </a:xfrm>
          <a:prstGeom prst="rect">
            <a:avLst/>
          </a:prstGeom>
        </p:spPr>
      </p:pic>
      <p:pic>
        <p:nvPicPr>
          <p:cNvPr id="8" name="Picture 5">
            <a:extLst>
              <a:ext uri="{FF2B5EF4-FFF2-40B4-BE49-F238E27FC236}">
                <a16:creationId xmlns:a16="http://schemas.microsoft.com/office/drawing/2014/main" id="{EDE40DCD-464A-4D8D-985E-E4CACBF0E4E6}"/>
              </a:ext>
            </a:extLst>
          </p:cNvPr>
          <p:cNvPicPr>
            <a:picLocks noChangeAspect="1"/>
          </p:cNvPicPr>
          <p:nvPr/>
        </p:nvPicPr>
        <p:blipFill>
          <a:blip r:embed="rId4"/>
          <a:stretch>
            <a:fillRect/>
          </a:stretch>
        </p:blipFill>
        <p:spPr>
          <a:xfrm>
            <a:off x="100863" y="35358"/>
            <a:ext cx="2462946" cy="1655762"/>
          </a:xfrm>
          <a:prstGeom prst="rect">
            <a:avLst/>
          </a:prstGeom>
        </p:spPr>
      </p:pic>
      <p:pic>
        <p:nvPicPr>
          <p:cNvPr id="9" name="图片 8">
            <a:extLst>
              <a:ext uri="{FF2B5EF4-FFF2-40B4-BE49-F238E27FC236}">
                <a16:creationId xmlns:a16="http://schemas.microsoft.com/office/drawing/2014/main" id="{92DC364D-6271-4280-BBE9-74F716126D05}"/>
              </a:ext>
            </a:extLst>
          </p:cNvPr>
          <p:cNvPicPr>
            <a:picLocks noChangeAspect="1"/>
          </p:cNvPicPr>
          <p:nvPr/>
        </p:nvPicPr>
        <p:blipFill>
          <a:blip r:embed="rId5"/>
          <a:stretch>
            <a:fillRect/>
          </a:stretch>
        </p:blipFill>
        <p:spPr>
          <a:xfrm>
            <a:off x="2742223" y="4133472"/>
            <a:ext cx="7779721" cy="26195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5291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2D7355D-D5BF-04E5-0D5D-43E5D0DE90E7}"/>
                  </a:ext>
                </a:extLst>
              </p:cNvPr>
              <p:cNvSpPr>
                <a:spLocks noGrp="1"/>
              </p:cNvSpPr>
              <p:nvPr>
                <p:ph sz="half" idx="1"/>
              </p:nvPr>
            </p:nvSpPr>
            <p:spPr>
              <a:xfrm>
                <a:off x="444844" y="1825625"/>
                <a:ext cx="4175478" cy="4351338"/>
              </a:xfrm>
            </p:spPr>
            <p:txBody>
              <a:bodyPr/>
              <a:lstStyle/>
              <a:p>
                <a:pPr marL="0" indent="0" algn="ctr">
                  <a:buNone/>
                </a:pPr>
                <a:r>
                  <a:rPr lang="en-CN" sz="1800" dirty="0"/>
                  <a:t>Overall light curve= </a:t>
                </a:r>
                <a:r>
                  <a:rPr lang="en-CN" sz="1800" dirty="0">
                    <a:solidFill>
                      <a:schemeClr val="accent1"/>
                    </a:solidFill>
                  </a:rPr>
                  <a:t>Elementary Slow component </a:t>
                </a:r>
                <a:r>
                  <a:rPr lang="en-CN" sz="1800" dirty="0"/>
                  <a:t>+ Fast components? </a:t>
                </a:r>
              </a:p>
              <a:p>
                <a:pPr marL="0" indent="0" algn="ctr">
                  <a:buNone/>
                </a:pPr>
                <a:r>
                  <a:rPr lang="en-CN" sz="1800" dirty="0"/>
                  <a:t>or </a:t>
                </a:r>
              </a:p>
              <a:p>
                <a:pPr marL="0" indent="0" algn="ctr">
                  <a:buNone/>
                </a:pPr>
                <a:r>
                  <a:rPr lang="en-CN" sz="1800" dirty="0"/>
                  <a:t>Slow component = </a:t>
                </a:r>
                <a14:m>
                  <m:oMath xmlns:m="http://schemas.openxmlformats.org/officeDocument/2006/math">
                    <m:r>
                      <m:rPr>
                        <m:sty m:val="p"/>
                      </m:rPr>
                      <a:rPr lang="en-US" sz="1800" b="0" i="0" smtClean="0">
                        <a:latin typeface="Cambria Math" panose="02040503050406030204" pitchFamily="18" charset="0"/>
                      </a:rPr>
                      <m:t>Σ</m:t>
                    </m:r>
                  </m:oMath>
                </a14:m>
                <a:r>
                  <a:rPr lang="en-CN" sz="1800" dirty="0"/>
                  <a:t>Fast components ? </a:t>
                </a:r>
              </a:p>
              <a:p>
                <a:pPr marL="0" indent="0">
                  <a:buNone/>
                </a:pPr>
                <a:endParaRPr lang="en-CN" dirty="0"/>
              </a:p>
            </p:txBody>
          </p:sp>
        </mc:Choice>
        <mc:Fallback xmlns="">
          <p:sp>
            <p:nvSpPr>
              <p:cNvPr id="5" name="Content Placeholder 4">
                <a:extLst>
                  <a:ext uri="{FF2B5EF4-FFF2-40B4-BE49-F238E27FC236}">
                    <a16:creationId xmlns:a16="http://schemas.microsoft.com/office/drawing/2014/main" id="{52D7355D-D5BF-04E5-0D5D-43E5D0DE90E7}"/>
                  </a:ext>
                </a:extLst>
              </p:cNvPr>
              <p:cNvSpPr>
                <a:spLocks noGrp="1" noRot="1" noChangeAspect="1" noMove="1" noResize="1" noEditPoints="1" noAdjustHandles="1" noChangeArrowheads="1" noChangeShapeType="1" noTextEdit="1"/>
              </p:cNvSpPr>
              <p:nvPr>
                <p:ph sz="half" idx="1"/>
              </p:nvPr>
            </p:nvSpPr>
            <p:spPr>
              <a:xfrm>
                <a:off x="444844" y="1825625"/>
                <a:ext cx="4175478" cy="4351338"/>
              </a:xfrm>
              <a:blipFill>
                <a:blip r:embed="rId3"/>
                <a:stretch>
                  <a:fillRect t="-1261"/>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E825F29B-07FD-F875-8F42-BE2C3B8E71F8}"/>
              </a:ext>
            </a:extLst>
          </p:cNvPr>
          <p:cNvSpPr>
            <a:spLocks noGrp="1"/>
          </p:cNvSpPr>
          <p:nvPr>
            <p:ph type="title"/>
          </p:nvPr>
        </p:nvSpPr>
        <p:spPr>
          <a:xfrm>
            <a:off x="331573" y="377482"/>
            <a:ext cx="4067432" cy="1325563"/>
          </a:xfrm>
        </p:spPr>
        <p:txBody>
          <a:bodyPr/>
          <a:lstStyle/>
          <a:p>
            <a:r>
              <a:rPr lang="en-CN" dirty="0"/>
              <a:t>Fast components</a:t>
            </a:r>
          </a:p>
        </p:txBody>
      </p:sp>
      <p:pic>
        <p:nvPicPr>
          <p:cNvPr id="9" name="Graphic 8" descr="Tick with solid fill">
            <a:extLst>
              <a:ext uri="{FF2B5EF4-FFF2-40B4-BE49-F238E27FC236}">
                <a16:creationId xmlns:a16="http://schemas.microsoft.com/office/drawing/2014/main" id="{3932C453-E901-CE51-6DF1-760C0F197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62270" y="2624824"/>
            <a:ext cx="914400" cy="914400"/>
          </a:xfrm>
          <a:prstGeom prst="rect">
            <a:avLst/>
          </a:prstGeom>
        </p:spPr>
      </p:pic>
      <p:pic>
        <p:nvPicPr>
          <p:cNvPr id="11" name="Graphic 10" descr="Close with solid fill">
            <a:extLst>
              <a:ext uri="{FF2B5EF4-FFF2-40B4-BE49-F238E27FC236}">
                <a16:creationId xmlns:a16="http://schemas.microsoft.com/office/drawing/2014/main" id="{024C5F3A-E702-DEF1-71D8-47B93370F2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62270" y="1575487"/>
            <a:ext cx="914400" cy="914400"/>
          </a:xfrm>
          <a:prstGeom prst="rect">
            <a:avLst/>
          </a:prstGeom>
        </p:spPr>
      </p:pic>
      <p:pic>
        <p:nvPicPr>
          <p:cNvPr id="13" name="Picture 12">
            <a:extLst>
              <a:ext uri="{FF2B5EF4-FFF2-40B4-BE49-F238E27FC236}">
                <a16:creationId xmlns:a16="http://schemas.microsoft.com/office/drawing/2014/main" id="{7F596D57-143F-CB8F-D5BB-CAB1A0501BD1}"/>
              </a:ext>
            </a:extLst>
          </p:cNvPr>
          <p:cNvPicPr>
            <a:picLocks noChangeAspect="1"/>
          </p:cNvPicPr>
          <p:nvPr/>
        </p:nvPicPr>
        <p:blipFill>
          <a:blip r:embed="rId8"/>
          <a:stretch>
            <a:fillRect/>
          </a:stretch>
        </p:blipFill>
        <p:spPr>
          <a:xfrm>
            <a:off x="4735651" y="0"/>
            <a:ext cx="7456349" cy="6858000"/>
          </a:xfrm>
          <a:prstGeom prst="rect">
            <a:avLst/>
          </a:prstGeom>
        </p:spPr>
      </p:pic>
      <p:pic>
        <p:nvPicPr>
          <p:cNvPr id="18" name="Content Placeholder 8">
            <a:extLst>
              <a:ext uri="{FF2B5EF4-FFF2-40B4-BE49-F238E27FC236}">
                <a16:creationId xmlns:a16="http://schemas.microsoft.com/office/drawing/2014/main" id="{05CE0C8E-912C-531F-4119-DC32CCE2E138}"/>
              </a:ext>
            </a:extLst>
          </p:cNvPr>
          <p:cNvPicPr>
            <a:picLocks noChangeAspect="1"/>
          </p:cNvPicPr>
          <p:nvPr/>
        </p:nvPicPr>
        <p:blipFill>
          <a:blip r:embed="rId9"/>
          <a:stretch>
            <a:fillRect/>
          </a:stretch>
        </p:blipFill>
        <p:spPr>
          <a:xfrm>
            <a:off x="773804" y="3429000"/>
            <a:ext cx="3517557" cy="3350350"/>
          </a:xfrm>
          <a:prstGeom prst="rect">
            <a:avLst/>
          </a:prstGeom>
        </p:spPr>
      </p:pic>
      <p:sp>
        <p:nvSpPr>
          <p:cNvPr id="21" name="TextBox 20">
            <a:extLst>
              <a:ext uri="{FF2B5EF4-FFF2-40B4-BE49-F238E27FC236}">
                <a16:creationId xmlns:a16="http://schemas.microsoft.com/office/drawing/2014/main" id="{20D03A5B-B8E3-8DC0-9871-6F113E3C351A}"/>
              </a:ext>
            </a:extLst>
          </p:cNvPr>
          <p:cNvSpPr txBox="1"/>
          <p:nvPr/>
        </p:nvSpPr>
        <p:spPr>
          <a:xfrm>
            <a:off x="2911605" y="6176963"/>
            <a:ext cx="1894621" cy="369332"/>
          </a:xfrm>
          <a:prstGeom prst="rect">
            <a:avLst/>
          </a:prstGeom>
          <a:noFill/>
        </p:spPr>
        <p:txBody>
          <a:bodyPr wrap="none" rtlCol="0">
            <a:spAutoFit/>
          </a:bodyPr>
          <a:lstStyle/>
          <a:p>
            <a:r>
              <a:rPr lang="en-CN" dirty="0"/>
              <a:t>Negative residuals</a:t>
            </a:r>
          </a:p>
        </p:txBody>
      </p:sp>
      <p:pic>
        <p:nvPicPr>
          <p:cNvPr id="20" name="Content Placeholder 19" descr="Tick with solid fill">
            <a:extLst>
              <a:ext uri="{FF2B5EF4-FFF2-40B4-BE49-F238E27FC236}">
                <a16:creationId xmlns:a16="http://schemas.microsoft.com/office/drawing/2014/main" id="{E4DDFECC-6794-C389-E4FC-F381E9ED810C}"/>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3963371" y="2920765"/>
            <a:ext cx="771310" cy="771310"/>
          </a:xfrm>
        </p:spPr>
      </p:pic>
    </p:spTree>
    <p:extLst>
      <p:ext uri="{BB962C8B-B14F-4D97-AF65-F5344CB8AC3E}">
        <p14:creationId xmlns:p14="http://schemas.microsoft.com/office/powerpoint/2010/main" val="126344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DB0EDF-C89E-427B-8388-BCC3B1FA171C}"/>
              </a:ext>
            </a:extLst>
          </p:cNvPr>
          <p:cNvPicPr>
            <a:picLocks noChangeAspect="1"/>
          </p:cNvPicPr>
          <p:nvPr/>
        </p:nvPicPr>
        <p:blipFill>
          <a:blip r:embed="rId3"/>
          <a:stretch>
            <a:fillRect/>
          </a:stretch>
        </p:blipFill>
        <p:spPr>
          <a:xfrm>
            <a:off x="4138277" y="2799268"/>
            <a:ext cx="7215523" cy="4058732"/>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7CE19A-03FD-7AC8-CC61-598B2BFBF0F7}"/>
                  </a:ext>
                </a:extLst>
              </p:cNvPr>
              <p:cNvSpPr>
                <a:spLocks noGrp="1"/>
              </p:cNvSpPr>
              <p:nvPr>
                <p:ph idx="1"/>
              </p:nvPr>
            </p:nvSpPr>
            <p:spPr/>
            <p:txBody>
              <a:bodyPr/>
              <a:lstStyle/>
              <a:p>
                <a:r>
                  <a:rPr lang="en-CN" dirty="0">
                    <a:solidFill>
                      <a:srgbClr val="FF0000"/>
                    </a:solidFill>
                  </a:rPr>
                  <a:t>There is no </a:t>
                </a:r>
                <a:r>
                  <a:rPr lang="en-US" dirty="0">
                    <a:solidFill>
                      <a:srgbClr val="FF0000"/>
                    </a:solidFill>
                  </a:rPr>
                  <a:t>underlying </a:t>
                </a:r>
                <a:r>
                  <a:rPr lang="en-CN" dirty="0">
                    <a:solidFill>
                      <a:srgbClr val="FF0000"/>
                    </a:solidFill>
                  </a:rPr>
                  <a:t>elementary slow</a:t>
                </a:r>
                <a:r>
                  <a:rPr lang="en-US" dirty="0">
                    <a:solidFill>
                      <a:srgbClr val="FF0000"/>
                    </a:solidFill>
                  </a:rPr>
                  <a:t> pulse</a:t>
                </a:r>
                <a:r>
                  <a:rPr lang="en-CN" dirty="0">
                    <a:solidFill>
                      <a:srgbClr val="FF0000"/>
                    </a:solidFill>
                  </a:rPr>
                  <a:t>. </a:t>
                </a:r>
              </a:p>
              <a:p>
                <a14:m>
                  <m:oMath xmlns:m="http://schemas.openxmlformats.org/officeDocument/2006/math">
                    <m:r>
                      <m:rPr>
                        <m:sty m:val="p"/>
                      </m:rPr>
                      <a:rPr lang="en-US" sz="2800" b="0" i="0" smtClean="0">
                        <a:solidFill>
                          <a:srgbClr val="FF0000"/>
                        </a:solidFill>
                        <a:latin typeface="Cambria Math" panose="02040503050406030204" pitchFamily="18" charset="0"/>
                      </a:rPr>
                      <m:t>Σ</m:t>
                    </m:r>
                  </m:oMath>
                </a14:m>
                <a:r>
                  <a:rPr lang="en-CN" sz="2800" dirty="0">
                    <a:solidFill>
                      <a:srgbClr val="FF0000"/>
                    </a:solidFill>
                  </a:rPr>
                  <a:t>Fast components</a:t>
                </a:r>
                <a:r>
                  <a:rPr lang="en-US" sz="2800" dirty="0">
                    <a:solidFill>
                      <a:srgbClr val="FF0000"/>
                    </a:solidFill>
                  </a:rPr>
                  <a:t> </a:t>
                </a:r>
                <a:r>
                  <a:rPr lang="en-US" altLang="zh-CN" sz="2800" dirty="0">
                    <a:solidFill>
                      <a:srgbClr val="FF0000"/>
                    </a:solidFill>
                  </a:rPr>
                  <a:t>= typical broad pulse</a:t>
                </a:r>
                <a:r>
                  <a:rPr lang="en-CN" sz="2800" dirty="0">
                    <a:solidFill>
                      <a:srgbClr val="FF0000"/>
                    </a:solidFill>
                  </a:rPr>
                  <a:t>.</a:t>
                </a:r>
              </a:p>
              <a:p>
                <a:r>
                  <a:rPr lang="en-CN" dirty="0"/>
                  <a:t>Internal shock</a:t>
                </a:r>
                <a:r>
                  <a:rPr lang="en-US" dirty="0"/>
                  <a:t> (case A)</a:t>
                </a:r>
                <a:r>
                  <a:rPr lang="en-CN" dirty="0"/>
                  <a:t>:</a:t>
                </a:r>
                <a:endParaRPr lang="en-US" dirty="0"/>
              </a:p>
              <a:p>
                <a:pPr lvl="1"/>
                <a:r>
                  <a:rPr lang="en-US" dirty="0"/>
                  <a:t>No overall shape-E</a:t>
                </a:r>
              </a:p>
              <a:p>
                <a:pPr marL="457200" lvl="1" indent="0">
                  <a:buNone/>
                </a:pPr>
                <a:r>
                  <a:rPr lang="en-US" dirty="0"/>
                  <a:t>dependence</a:t>
                </a:r>
                <a:r>
                  <a:rPr lang="en-CN" dirty="0"/>
                  <a:t>  </a:t>
                </a:r>
              </a:p>
              <a:p>
                <a:pPr marL="0" indent="0">
                  <a:buNone/>
                </a:pPr>
                <a:endParaRPr lang="en-CN" dirty="0"/>
              </a:p>
            </p:txBody>
          </p:sp>
        </mc:Choice>
        <mc:Fallback xmlns="">
          <p:sp>
            <p:nvSpPr>
              <p:cNvPr id="3" name="Content Placeholder 2">
                <a:extLst>
                  <a:ext uri="{FF2B5EF4-FFF2-40B4-BE49-F238E27FC236}">
                    <a16:creationId xmlns:a16="http://schemas.microsoft.com/office/drawing/2014/main" id="{2C7CE19A-03FD-7AC8-CC61-598B2BFBF0F7}"/>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40089569-9263-1F98-3112-29030CE14944}"/>
              </a:ext>
            </a:extLst>
          </p:cNvPr>
          <p:cNvSpPr>
            <a:spLocks noGrp="1"/>
          </p:cNvSpPr>
          <p:nvPr>
            <p:ph type="title"/>
          </p:nvPr>
        </p:nvSpPr>
        <p:spPr/>
        <p:txBody>
          <a:bodyPr/>
          <a:lstStyle/>
          <a:p>
            <a:r>
              <a:rPr lang="en-CN" dirty="0"/>
              <a:t>Difficult to explain with internal shock</a:t>
            </a:r>
          </a:p>
        </p:txBody>
      </p:sp>
    </p:spTree>
    <p:extLst>
      <p:ext uri="{BB962C8B-B14F-4D97-AF65-F5344CB8AC3E}">
        <p14:creationId xmlns:p14="http://schemas.microsoft.com/office/powerpoint/2010/main" val="131082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DB0EDF-C89E-427B-8388-BCC3B1FA171C}"/>
              </a:ext>
            </a:extLst>
          </p:cNvPr>
          <p:cNvPicPr>
            <a:picLocks noChangeAspect="1"/>
          </p:cNvPicPr>
          <p:nvPr/>
        </p:nvPicPr>
        <p:blipFill>
          <a:blip r:embed="rId3"/>
          <a:srcRect/>
          <a:stretch/>
        </p:blipFill>
        <p:spPr>
          <a:xfrm>
            <a:off x="4138277" y="2799268"/>
            <a:ext cx="7215523" cy="4058731"/>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7CE19A-03FD-7AC8-CC61-598B2BFBF0F7}"/>
                  </a:ext>
                </a:extLst>
              </p:cNvPr>
              <p:cNvSpPr>
                <a:spLocks noGrp="1"/>
              </p:cNvSpPr>
              <p:nvPr>
                <p:ph idx="1"/>
              </p:nvPr>
            </p:nvSpPr>
            <p:spPr/>
            <p:txBody>
              <a:bodyPr/>
              <a:lstStyle/>
              <a:p>
                <a:r>
                  <a:rPr lang="en-CN" dirty="0">
                    <a:solidFill>
                      <a:srgbClr val="FF0000"/>
                    </a:solidFill>
                  </a:rPr>
                  <a:t>There is no elementary slow component. </a:t>
                </a:r>
              </a:p>
              <a:p>
                <a:r>
                  <a:rPr lang="en-CN" sz="2800" dirty="0">
                    <a:solidFill>
                      <a:srgbClr val="FF0000"/>
                    </a:solidFill>
                  </a:rPr>
                  <a:t>Slow component</a:t>
                </a:r>
                <a:r>
                  <a:rPr lang="en-US" sz="2800" dirty="0">
                    <a:solidFill>
                      <a:srgbClr val="FF0000"/>
                    </a:solidFill>
                  </a:rPr>
                  <a:t> (E dependent)</a:t>
                </a:r>
                <a:r>
                  <a:rPr lang="en-CN" sz="2800" dirty="0">
                    <a:solidFill>
                      <a:srgbClr val="FF0000"/>
                    </a:solidFill>
                  </a:rPr>
                  <a:t> = </a:t>
                </a:r>
                <a14:m>
                  <m:oMath xmlns:m="http://schemas.openxmlformats.org/officeDocument/2006/math">
                    <m:r>
                      <m:rPr>
                        <m:sty m:val="p"/>
                      </m:rPr>
                      <a:rPr lang="en-US" sz="2800" b="0" i="0" smtClean="0">
                        <a:solidFill>
                          <a:srgbClr val="FF0000"/>
                        </a:solidFill>
                        <a:latin typeface="Cambria Math" panose="02040503050406030204" pitchFamily="18" charset="0"/>
                      </a:rPr>
                      <m:t>Σ</m:t>
                    </m:r>
                  </m:oMath>
                </a14:m>
                <a:r>
                  <a:rPr lang="en-CN" sz="2800" dirty="0">
                    <a:solidFill>
                      <a:srgbClr val="FF0000"/>
                    </a:solidFill>
                  </a:rPr>
                  <a:t>Fast components.</a:t>
                </a:r>
              </a:p>
              <a:p>
                <a:r>
                  <a:rPr lang="en-CN" dirty="0"/>
                  <a:t>Internal shock</a:t>
                </a:r>
                <a:r>
                  <a:rPr lang="en-US" dirty="0"/>
                  <a:t> (case B)</a:t>
                </a:r>
                <a:r>
                  <a:rPr lang="en-CN" dirty="0"/>
                  <a:t>:</a:t>
                </a:r>
                <a:endParaRPr lang="en-US" dirty="0"/>
              </a:p>
              <a:p>
                <a:pPr lvl="1"/>
                <a:r>
                  <a:rPr lang="en-US" dirty="0"/>
                  <a:t>overall shape-E</a:t>
                </a:r>
              </a:p>
              <a:p>
                <a:pPr marL="457200" lvl="1" indent="0">
                  <a:buNone/>
                </a:pPr>
                <a:r>
                  <a:rPr lang="en-US" dirty="0"/>
                  <a:t>dependence</a:t>
                </a:r>
                <a:r>
                  <a:rPr lang="en-CN" dirty="0"/>
                  <a:t> </a:t>
                </a:r>
                <a:endParaRPr lang="en-US" dirty="0"/>
              </a:p>
              <a:p>
                <a:pPr marL="457200" lvl="1" indent="0">
                  <a:buNone/>
                </a:pPr>
                <a:r>
                  <a:rPr lang="en-US" dirty="0">
                    <a:solidFill>
                      <a:schemeClr val="accent1"/>
                    </a:solidFill>
                  </a:rPr>
                  <a:t>But:</a:t>
                </a:r>
              </a:p>
              <a:p>
                <a:pPr marL="457200" lvl="1" indent="0">
                  <a:buNone/>
                </a:pPr>
                <a:r>
                  <a:rPr lang="en-US" dirty="0">
                    <a:solidFill>
                      <a:schemeClr val="accent1"/>
                    </a:solidFill>
                  </a:rPr>
                  <a:t>There is underlying</a:t>
                </a:r>
              </a:p>
              <a:p>
                <a:pPr marL="457200" lvl="1" indent="0">
                  <a:buNone/>
                </a:pPr>
                <a:r>
                  <a:rPr lang="en-US" dirty="0">
                    <a:solidFill>
                      <a:schemeClr val="accent1"/>
                    </a:solidFill>
                  </a:rPr>
                  <a:t>Slow pulse</a:t>
                </a:r>
                <a:r>
                  <a:rPr lang="en-CN" dirty="0"/>
                  <a:t> </a:t>
                </a:r>
              </a:p>
              <a:p>
                <a:pPr marL="0" indent="0">
                  <a:buNone/>
                </a:pPr>
                <a:endParaRPr lang="en-CN" dirty="0"/>
              </a:p>
            </p:txBody>
          </p:sp>
        </mc:Choice>
        <mc:Fallback xmlns="">
          <p:sp>
            <p:nvSpPr>
              <p:cNvPr id="3" name="Content Placeholder 2">
                <a:extLst>
                  <a:ext uri="{FF2B5EF4-FFF2-40B4-BE49-F238E27FC236}">
                    <a16:creationId xmlns:a16="http://schemas.microsoft.com/office/drawing/2014/main" id="{2C7CE19A-03FD-7AC8-CC61-598B2BFBF0F7}"/>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40089569-9263-1F98-3112-29030CE14944}"/>
              </a:ext>
            </a:extLst>
          </p:cNvPr>
          <p:cNvSpPr>
            <a:spLocks noGrp="1"/>
          </p:cNvSpPr>
          <p:nvPr>
            <p:ph type="title"/>
          </p:nvPr>
        </p:nvSpPr>
        <p:spPr/>
        <p:txBody>
          <a:bodyPr/>
          <a:lstStyle/>
          <a:p>
            <a:r>
              <a:rPr lang="en-CN" dirty="0"/>
              <a:t>Difficult to explain with internal shock</a:t>
            </a:r>
          </a:p>
        </p:txBody>
      </p:sp>
    </p:spTree>
    <p:extLst>
      <p:ext uri="{BB962C8B-B14F-4D97-AF65-F5344CB8AC3E}">
        <p14:creationId xmlns:p14="http://schemas.microsoft.com/office/powerpoint/2010/main" val="22780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DB0EDF-C89E-427B-8388-BCC3B1FA171C}"/>
              </a:ext>
            </a:extLst>
          </p:cNvPr>
          <p:cNvPicPr>
            <a:picLocks noChangeAspect="1"/>
          </p:cNvPicPr>
          <p:nvPr/>
        </p:nvPicPr>
        <p:blipFill>
          <a:blip r:embed="rId3"/>
          <a:srcRect/>
          <a:stretch/>
        </p:blipFill>
        <p:spPr>
          <a:xfrm>
            <a:off x="4138278" y="2799269"/>
            <a:ext cx="7215522" cy="4058731"/>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7CE19A-03FD-7AC8-CC61-598B2BFBF0F7}"/>
                  </a:ext>
                </a:extLst>
              </p:cNvPr>
              <p:cNvSpPr>
                <a:spLocks noGrp="1"/>
              </p:cNvSpPr>
              <p:nvPr>
                <p:ph idx="1"/>
              </p:nvPr>
            </p:nvSpPr>
            <p:spPr/>
            <p:txBody>
              <a:bodyPr/>
              <a:lstStyle/>
              <a:p>
                <a:r>
                  <a:rPr lang="en-CN" dirty="0">
                    <a:solidFill>
                      <a:srgbClr val="FF0000"/>
                    </a:solidFill>
                  </a:rPr>
                  <a:t>There is no elementary slow component. </a:t>
                </a:r>
              </a:p>
              <a:p>
                <a:r>
                  <a:rPr lang="en-CN" sz="2800" dirty="0">
                    <a:solidFill>
                      <a:srgbClr val="FF0000"/>
                    </a:solidFill>
                  </a:rPr>
                  <a:t>Slow component</a:t>
                </a:r>
                <a:r>
                  <a:rPr lang="en-US" sz="2800" dirty="0">
                    <a:solidFill>
                      <a:srgbClr val="FF0000"/>
                    </a:solidFill>
                  </a:rPr>
                  <a:t> (E dependent)</a:t>
                </a:r>
                <a:r>
                  <a:rPr lang="en-CN" sz="2800" dirty="0">
                    <a:solidFill>
                      <a:srgbClr val="FF0000"/>
                    </a:solidFill>
                  </a:rPr>
                  <a:t> = </a:t>
                </a:r>
                <a14:m>
                  <m:oMath xmlns:m="http://schemas.openxmlformats.org/officeDocument/2006/math">
                    <m:r>
                      <m:rPr>
                        <m:sty m:val="p"/>
                      </m:rPr>
                      <a:rPr lang="en-US" sz="2800" b="0" i="0" smtClean="0">
                        <a:solidFill>
                          <a:srgbClr val="FF0000"/>
                        </a:solidFill>
                        <a:latin typeface="Cambria Math" panose="02040503050406030204" pitchFamily="18" charset="0"/>
                      </a:rPr>
                      <m:t>Σ</m:t>
                    </m:r>
                  </m:oMath>
                </a14:m>
                <a:r>
                  <a:rPr lang="en-CN" sz="2800" dirty="0">
                    <a:solidFill>
                      <a:srgbClr val="FF0000"/>
                    </a:solidFill>
                  </a:rPr>
                  <a:t>Fast components.</a:t>
                </a:r>
              </a:p>
              <a:p>
                <a:r>
                  <a:rPr lang="en-CN" dirty="0"/>
                  <a:t>I</a:t>
                </a:r>
                <a:r>
                  <a:rPr lang="en-US" dirty="0"/>
                  <a:t>CMART</a:t>
                </a:r>
                <a:r>
                  <a:rPr lang="en-CN" dirty="0"/>
                  <a:t>:</a:t>
                </a:r>
                <a:endParaRPr lang="en-US" dirty="0"/>
              </a:p>
              <a:p>
                <a:pPr lvl="1"/>
                <a:r>
                  <a:rPr lang="en-US" dirty="0"/>
                  <a:t>overall shape-E</a:t>
                </a:r>
              </a:p>
              <a:p>
                <a:pPr marL="457200" lvl="1" indent="0">
                  <a:buNone/>
                </a:pPr>
                <a:r>
                  <a:rPr lang="en-US" dirty="0"/>
                  <a:t>dependence</a:t>
                </a:r>
                <a:r>
                  <a:rPr lang="en-CN" dirty="0"/>
                  <a:t> </a:t>
                </a:r>
                <a:endParaRPr lang="en-US" dirty="0"/>
              </a:p>
              <a:p>
                <a:pPr marL="457200" lvl="1" indent="0">
                  <a:buNone/>
                </a:pPr>
                <a:r>
                  <a:rPr lang="en-US" dirty="0">
                    <a:solidFill>
                      <a:schemeClr val="accent1"/>
                    </a:solidFill>
                  </a:rPr>
                  <a:t>And no underlying</a:t>
                </a:r>
              </a:p>
              <a:p>
                <a:pPr marL="457200" lvl="1" indent="0">
                  <a:buNone/>
                </a:pPr>
                <a:r>
                  <a:rPr lang="en-US" dirty="0">
                    <a:solidFill>
                      <a:schemeClr val="accent1"/>
                    </a:solidFill>
                  </a:rPr>
                  <a:t>Slow pulse</a:t>
                </a:r>
                <a:r>
                  <a:rPr lang="en-CN" dirty="0"/>
                  <a:t> </a:t>
                </a:r>
              </a:p>
              <a:p>
                <a:pPr marL="0" indent="0">
                  <a:buNone/>
                </a:pPr>
                <a:endParaRPr lang="en-CN" dirty="0"/>
              </a:p>
            </p:txBody>
          </p:sp>
        </mc:Choice>
        <mc:Fallback xmlns="">
          <p:sp>
            <p:nvSpPr>
              <p:cNvPr id="3" name="Content Placeholder 2">
                <a:extLst>
                  <a:ext uri="{FF2B5EF4-FFF2-40B4-BE49-F238E27FC236}">
                    <a16:creationId xmlns:a16="http://schemas.microsoft.com/office/drawing/2014/main" id="{2C7CE19A-03FD-7AC8-CC61-598B2BFBF0F7}"/>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40089569-9263-1F98-3112-29030CE14944}"/>
              </a:ext>
            </a:extLst>
          </p:cNvPr>
          <p:cNvSpPr>
            <a:spLocks noGrp="1"/>
          </p:cNvSpPr>
          <p:nvPr>
            <p:ph type="title"/>
          </p:nvPr>
        </p:nvSpPr>
        <p:spPr/>
        <p:txBody>
          <a:bodyPr/>
          <a:lstStyle/>
          <a:p>
            <a:r>
              <a:rPr lang="en-US" dirty="0"/>
              <a:t>Nature in ICMART</a:t>
            </a:r>
            <a:endParaRPr lang="en-CN" dirty="0"/>
          </a:p>
        </p:txBody>
      </p:sp>
      <p:pic>
        <p:nvPicPr>
          <p:cNvPr id="5" name="Picture 15">
            <a:extLst>
              <a:ext uri="{FF2B5EF4-FFF2-40B4-BE49-F238E27FC236}">
                <a16:creationId xmlns:a16="http://schemas.microsoft.com/office/drawing/2014/main" id="{297FDEB3-D60E-42F5-88FF-54AD5D25DB4A}"/>
              </a:ext>
            </a:extLst>
          </p:cNvPr>
          <p:cNvPicPr>
            <a:picLocks noChangeAspect="1"/>
          </p:cNvPicPr>
          <p:nvPr/>
        </p:nvPicPr>
        <p:blipFill>
          <a:blip r:embed="rId5"/>
          <a:stretch>
            <a:fillRect/>
          </a:stretch>
        </p:blipFill>
        <p:spPr>
          <a:xfrm>
            <a:off x="0" y="5573409"/>
            <a:ext cx="2324100" cy="723900"/>
          </a:xfrm>
          <a:prstGeom prst="rect">
            <a:avLst/>
          </a:prstGeom>
        </p:spPr>
      </p:pic>
      <p:pic>
        <p:nvPicPr>
          <p:cNvPr id="6" name="Picture 17">
            <a:extLst>
              <a:ext uri="{FF2B5EF4-FFF2-40B4-BE49-F238E27FC236}">
                <a16:creationId xmlns:a16="http://schemas.microsoft.com/office/drawing/2014/main" id="{B3D007C3-C9B9-463A-9021-5580AF9B85D7}"/>
              </a:ext>
            </a:extLst>
          </p:cNvPr>
          <p:cNvPicPr>
            <a:picLocks noChangeAspect="1"/>
          </p:cNvPicPr>
          <p:nvPr/>
        </p:nvPicPr>
        <p:blipFill>
          <a:blip r:embed="rId6"/>
          <a:stretch>
            <a:fillRect/>
          </a:stretch>
        </p:blipFill>
        <p:spPr>
          <a:xfrm>
            <a:off x="2474401" y="5620296"/>
            <a:ext cx="2095500" cy="558800"/>
          </a:xfrm>
          <a:prstGeom prst="rect">
            <a:avLst/>
          </a:prstGeom>
        </p:spPr>
      </p:pic>
    </p:spTree>
    <p:extLst>
      <p:ext uri="{BB962C8B-B14F-4D97-AF65-F5344CB8AC3E}">
        <p14:creationId xmlns:p14="http://schemas.microsoft.com/office/powerpoint/2010/main" val="292176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31A7-56C8-3072-544C-63EF67DA214B}"/>
              </a:ext>
            </a:extLst>
          </p:cNvPr>
          <p:cNvSpPr>
            <a:spLocks noGrp="1"/>
          </p:cNvSpPr>
          <p:nvPr>
            <p:ph type="title"/>
          </p:nvPr>
        </p:nvSpPr>
        <p:spPr/>
        <p:txBody>
          <a:bodyPr/>
          <a:lstStyle/>
          <a:p>
            <a:r>
              <a:rPr lang="en-CN" dirty="0"/>
              <a:t>Natural in ICMART framework</a:t>
            </a:r>
          </a:p>
        </p:txBody>
      </p:sp>
      <p:sp>
        <p:nvSpPr>
          <p:cNvPr id="14" name="Content Placeholder 13">
            <a:extLst>
              <a:ext uri="{FF2B5EF4-FFF2-40B4-BE49-F238E27FC236}">
                <a16:creationId xmlns:a16="http://schemas.microsoft.com/office/drawing/2014/main" id="{F78DE49E-3439-29CC-1E73-7752FB788246}"/>
              </a:ext>
            </a:extLst>
          </p:cNvPr>
          <p:cNvSpPr>
            <a:spLocks noGrp="1"/>
          </p:cNvSpPr>
          <p:nvPr>
            <p:ph idx="1"/>
          </p:nvPr>
        </p:nvSpPr>
        <p:spPr>
          <a:xfrm>
            <a:off x="467498" y="1505893"/>
            <a:ext cx="10515600" cy="4351338"/>
          </a:xfrm>
        </p:spPr>
        <p:txBody>
          <a:bodyPr>
            <a:normAutofit lnSpcReduction="10000"/>
          </a:bodyPr>
          <a:lstStyle/>
          <a:p>
            <a:pPr marL="0" indent="0">
              <a:buNone/>
            </a:pPr>
            <a:r>
              <a:rPr lang="en-US" altLang="zh-CN" dirty="0"/>
              <a:t>Overall</a:t>
            </a:r>
            <a:r>
              <a:rPr lang="zh-CN" altLang="en-US" dirty="0"/>
              <a:t> </a:t>
            </a:r>
            <a:r>
              <a:rPr lang="en-US" altLang="zh-CN" dirty="0"/>
              <a:t>light</a:t>
            </a:r>
            <a:r>
              <a:rPr lang="zh-CN" altLang="en-US" dirty="0"/>
              <a:t> </a:t>
            </a:r>
            <a:r>
              <a:rPr lang="en-US" altLang="zh-CN" dirty="0"/>
              <a:t>curve:</a:t>
            </a:r>
            <a:r>
              <a:rPr lang="zh-CN" altLang="en-US" dirty="0"/>
              <a:t> </a:t>
            </a:r>
            <a:r>
              <a:rPr lang="en-US" altLang="zh-CN" dirty="0"/>
              <a:t>Expansion</a:t>
            </a:r>
            <a:r>
              <a:rPr lang="zh-CN" altLang="en-US" dirty="0"/>
              <a:t> </a:t>
            </a:r>
            <a:r>
              <a:rPr lang="en-US" altLang="zh-CN" dirty="0"/>
              <a:t>of</a:t>
            </a:r>
            <a:r>
              <a:rPr lang="zh-CN" altLang="en-US" dirty="0"/>
              <a:t> </a:t>
            </a:r>
            <a:r>
              <a:rPr lang="en-US" altLang="zh-CN" dirty="0"/>
              <a:t>a</a:t>
            </a:r>
            <a:r>
              <a:rPr lang="zh-CN" altLang="en-US" dirty="0"/>
              <a:t> </a:t>
            </a:r>
            <a:r>
              <a:rPr lang="en-US" altLang="zh-CN" dirty="0"/>
              <a:t>magnetic</a:t>
            </a:r>
            <a:r>
              <a:rPr lang="zh-CN" altLang="en-US" dirty="0"/>
              <a:t> </a:t>
            </a:r>
            <a:r>
              <a:rPr lang="en-US" altLang="zh-CN" dirty="0"/>
              <a:t>bubble</a:t>
            </a:r>
          </a:p>
          <a:p>
            <a:pPr marL="0" indent="0">
              <a:buNone/>
            </a:pPr>
            <a:r>
              <a:rPr lang="en-US" altLang="zh-CN" dirty="0"/>
              <a:t>Fast</a:t>
            </a:r>
            <a:r>
              <a:rPr lang="zh-CN" altLang="en-US" dirty="0"/>
              <a:t> </a:t>
            </a:r>
            <a:r>
              <a:rPr lang="en-US" altLang="zh-CN" dirty="0"/>
              <a:t>pulses:</a:t>
            </a:r>
            <a:r>
              <a:rPr lang="zh-CN" altLang="en-US" dirty="0"/>
              <a:t> </a:t>
            </a:r>
            <a:r>
              <a:rPr lang="en-US" altLang="zh-CN" dirty="0"/>
              <a:t>local</a:t>
            </a:r>
            <a:r>
              <a:rPr lang="zh-CN" altLang="en-US" dirty="0"/>
              <a:t> </a:t>
            </a:r>
            <a:r>
              <a:rPr lang="en-US" altLang="zh-CN" dirty="0"/>
              <a:t>magnetic</a:t>
            </a:r>
            <a:r>
              <a:rPr lang="zh-CN" altLang="en-US" dirty="0"/>
              <a:t> </a:t>
            </a:r>
            <a:r>
              <a:rPr lang="en-US" altLang="zh-CN" dirty="0"/>
              <a:t>reconnection</a:t>
            </a:r>
            <a:r>
              <a:rPr lang="zh-CN" altLang="en-US" dirty="0"/>
              <a:t> </a:t>
            </a:r>
            <a:r>
              <a:rPr lang="en-US" altLang="zh-CN" dirty="0"/>
              <a:t>due</a:t>
            </a:r>
            <a:r>
              <a:rPr lang="zh-CN" altLang="en-US" dirty="0"/>
              <a:t> </a:t>
            </a:r>
            <a:r>
              <a:rPr lang="en-US" altLang="zh-CN" dirty="0"/>
              <a:t>to</a:t>
            </a:r>
            <a:r>
              <a:rPr lang="zh-CN" altLang="en-US" dirty="0"/>
              <a:t> </a:t>
            </a:r>
            <a:r>
              <a:rPr lang="en-US" altLang="zh-CN" dirty="0"/>
              <a:t>turbulence</a:t>
            </a:r>
          </a:p>
          <a:p>
            <a:pPr marL="0" indent="0">
              <a:buNone/>
            </a:pPr>
            <a:endParaRPr lang="en-US" dirty="0"/>
          </a:p>
          <a:p>
            <a:pPr marL="0" indent="0">
              <a:buNone/>
            </a:pPr>
            <a:r>
              <a:rPr lang="en-US" altLang="zh-CN" dirty="0"/>
              <a:t>As</a:t>
            </a:r>
            <a:r>
              <a:rPr lang="zh-CN" altLang="en-US" dirty="0"/>
              <a:t> </a:t>
            </a:r>
            <a:r>
              <a:rPr lang="en-US" altLang="zh-CN" dirty="0"/>
              <a:t>the</a:t>
            </a:r>
            <a:r>
              <a:rPr lang="zh-CN" altLang="en-US" dirty="0"/>
              <a:t> </a:t>
            </a:r>
            <a:r>
              <a:rPr lang="en-US" altLang="zh-CN" dirty="0"/>
              <a:t>bubble</a:t>
            </a:r>
            <a:r>
              <a:rPr lang="zh-CN" altLang="en-US" dirty="0"/>
              <a:t> </a:t>
            </a:r>
            <a:r>
              <a:rPr lang="en-US" altLang="zh-CN" dirty="0"/>
              <a:t>expands:</a:t>
            </a:r>
          </a:p>
          <a:p>
            <a:pPr marL="0" indent="0">
              <a:buNone/>
            </a:pPr>
            <a:endParaRPr lang="en-US" dirty="0"/>
          </a:p>
          <a:p>
            <a:pPr marL="0" indent="0">
              <a:buNone/>
            </a:pPr>
            <a:endParaRPr lang="en-US" altLang="zh-CN" dirty="0"/>
          </a:p>
          <a:p>
            <a:pPr marL="0" indent="0">
              <a:buNone/>
            </a:pPr>
            <a:r>
              <a:rPr lang="en-US" altLang="zh-CN" dirty="0"/>
              <a:t>The</a:t>
            </a:r>
            <a:r>
              <a:rPr lang="zh-CN" altLang="en-US" dirty="0"/>
              <a:t> </a:t>
            </a:r>
            <a:r>
              <a:rPr lang="en-US" altLang="zh-CN" dirty="0"/>
              <a:t>spectrum</a:t>
            </a:r>
            <a:r>
              <a:rPr lang="zh-CN" altLang="en-US" dirty="0"/>
              <a:t> </a:t>
            </a:r>
            <a:r>
              <a:rPr lang="en-US" altLang="zh-CN" dirty="0"/>
              <a:t>of</a:t>
            </a:r>
            <a:r>
              <a:rPr lang="zh-CN" altLang="en-US" dirty="0"/>
              <a:t> </a:t>
            </a:r>
            <a:r>
              <a:rPr lang="en-US" altLang="zh-CN" dirty="0"/>
              <a:t>prompt</a:t>
            </a:r>
            <a:r>
              <a:rPr lang="zh-CN" altLang="en-US" dirty="0"/>
              <a:t> </a:t>
            </a:r>
            <a:r>
              <a:rPr lang="en-US" altLang="zh-CN" dirty="0"/>
              <a:t>emission</a:t>
            </a:r>
          </a:p>
          <a:p>
            <a:pPr marL="0" indent="0">
              <a:buNone/>
            </a:pPr>
            <a:r>
              <a:rPr lang="zh-CN" altLang="en-US" dirty="0"/>
              <a:t> </a:t>
            </a:r>
            <a:r>
              <a:rPr lang="en-US" altLang="zh-CN" dirty="0"/>
              <a:t>softer</a:t>
            </a:r>
            <a:r>
              <a:rPr lang="zh-CN" altLang="en-US" dirty="0"/>
              <a:t> </a:t>
            </a:r>
            <a:r>
              <a:rPr lang="en-US" altLang="zh-CN" dirty="0"/>
              <a:t>at</a:t>
            </a:r>
            <a:r>
              <a:rPr lang="zh-CN" altLang="en-US" dirty="0"/>
              <a:t> </a:t>
            </a:r>
            <a:r>
              <a:rPr lang="en-US" altLang="zh-CN" dirty="0"/>
              <a:t>later</a:t>
            </a:r>
            <a:r>
              <a:rPr lang="zh-CN" altLang="en-US" dirty="0"/>
              <a:t> </a:t>
            </a:r>
            <a:r>
              <a:rPr lang="en-US" altLang="zh-CN" dirty="0"/>
              <a:t>time:</a:t>
            </a:r>
          </a:p>
          <a:p>
            <a:pPr marL="0" indent="0">
              <a:buNone/>
            </a:pPr>
            <a:r>
              <a:rPr lang="en-US" altLang="zh-CN" sz="2000" dirty="0"/>
              <a:t>Uhm</a:t>
            </a:r>
            <a:r>
              <a:rPr lang="zh-CN" altLang="en-US" sz="2000" dirty="0"/>
              <a:t> </a:t>
            </a:r>
            <a:r>
              <a:rPr lang="en-US" altLang="zh-CN" sz="2000" dirty="0"/>
              <a:t>et</a:t>
            </a:r>
            <a:r>
              <a:rPr lang="zh-CN" altLang="en-US" sz="2000" dirty="0"/>
              <a:t> </a:t>
            </a:r>
            <a:r>
              <a:rPr lang="en-US" altLang="zh-CN" sz="2000" dirty="0"/>
              <a:t>al.(2018)</a:t>
            </a:r>
            <a:endParaRPr lang="en-US" sz="2000" dirty="0"/>
          </a:p>
          <a:p>
            <a:pPr marL="0" indent="0">
              <a:buNone/>
            </a:pPr>
            <a:endParaRPr lang="en-CN" dirty="0"/>
          </a:p>
        </p:txBody>
      </p:sp>
      <p:pic>
        <p:nvPicPr>
          <p:cNvPr id="16" name="Picture 15">
            <a:extLst>
              <a:ext uri="{FF2B5EF4-FFF2-40B4-BE49-F238E27FC236}">
                <a16:creationId xmlns:a16="http://schemas.microsoft.com/office/drawing/2014/main" id="{920683B3-D84C-7638-D95D-465765F89193}"/>
              </a:ext>
            </a:extLst>
          </p:cNvPr>
          <p:cNvPicPr>
            <a:picLocks noChangeAspect="1"/>
          </p:cNvPicPr>
          <p:nvPr/>
        </p:nvPicPr>
        <p:blipFill>
          <a:blip r:embed="rId2"/>
          <a:stretch>
            <a:fillRect/>
          </a:stretch>
        </p:blipFill>
        <p:spPr>
          <a:xfrm>
            <a:off x="317197" y="3382113"/>
            <a:ext cx="2324100" cy="723900"/>
          </a:xfrm>
          <a:prstGeom prst="rect">
            <a:avLst/>
          </a:prstGeom>
        </p:spPr>
      </p:pic>
      <p:pic>
        <p:nvPicPr>
          <p:cNvPr id="18" name="Picture 17">
            <a:extLst>
              <a:ext uri="{FF2B5EF4-FFF2-40B4-BE49-F238E27FC236}">
                <a16:creationId xmlns:a16="http://schemas.microsoft.com/office/drawing/2014/main" id="{72A4AD7B-6F00-6806-3500-79AF5B967724}"/>
              </a:ext>
            </a:extLst>
          </p:cNvPr>
          <p:cNvPicPr>
            <a:picLocks noChangeAspect="1"/>
          </p:cNvPicPr>
          <p:nvPr/>
        </p:nvPicPr>
        <p:blipFill>
          <a:blip r:embed="rId3"/>
          <a:stretch>
            <a:fillRect/>
          </a:stretch>
        </p:blipFill>
        <p:spPr>
          <a:xfrm>
            <a:off x="2791598" y="3429000"/>
            <a:ext cx="2095500" cy="558800"/>
          </a:xfrm>
          <a:prstGeom prst="rect">
            <a:avLst/>
          </a:prstGeom>
        </p:spPr>
      </p:pic>
      <p:pic>
        <p:nvPicPr>
          <p:cNvPr id="20" name="Picture 19">
            <a:extLst>
              <a:ext uri="{FF2B5EF4-FFF2-40B4-BE49-F238E27FC236}">
                <a16:creationId xmlns:a16="http://schemas.microsoft.com/office/drawing/2014/main" id="{9FCD6306-A97E-28C5-46DB-153F8B8CFE66}"/>
              </a:ext>
            </a:extLst>
          </p:cNvPr>
          <p:cNvPicPr>
            <a:picLocks noChangeAspect="1"/>
          </p:cNvPicPr>
          <p:nvPr/>
        </p:nvPicPr>
        <p:blipFill>
          <a:blip r:embed="rId4"/>
          <a:stretch>
            <a:fillRect/>
          </a:stretch>
        </p:blipFill>
        <p:spPr>
          <a:xfrm>
            <a:off x="7652708" y="2368967"/>
            <a:ext cx="2810741" cy="4443718"/>
          </a:xfrm>
          <a:prstGeom prst="rect">
            <a:avLst/>
          </a:prstGeom>
        </p:spPr>
      </p:pic>
      <p:sp>
        <p:nvSpPr>
          <p:cNvPr id="23" name="TextBox 22">
            <a:extLst>
              <a:ext uri="{FF2B5EF4-FFF2-40B4-BE49-F238E27FC236}">
                <a16:creationId xmlns:a16="http://schemas.microsoft.com/office/drawing/2014/main" id="{E5FEA9EC-72BB-D22D-1DE7-1B0F4552CECA}"/>
              </a:ext>
            </a:extLst>
          </p:cNvPr>
          <p:cNvSpPr txBox="1"/>
          <p:nvPr/>
        </p:nvSpPr>
        <p:spPr>
          <a:xfrm>
            <a:off x="1051129" y="5982233"/>
            <a:ext cx="5469895" cy="369332"/>
          </a:xfrm>
          <a:prstGeom prst="rect">
            <a:avLst/>
          </a:prstGeom>
          <a:noFill/>
        </p:spPr>
        <p:txBody>
          <a:bodyPr wrap="none" rtlCol="0">
            <a:spAutoFit/>
          </a:bodyPr>
          <a:lstStyle/>
          <a:p>
            <a:r>
              <a:rPr lang="en-CN" dirty="0">
                <a:solidFill>
                  <a:srgbClr val="FF0000"/>
                </a:solidFill>
              </a:rPr>
              <a:t>Tuning in parameters to get the multi-band self-similarity</a:t>
            </a:r>
          </a:p>
        </p:txBody>
      </p:sp>
    </p:spTree>
    <p:extLst>
      <p:ext uri="{BB962C8B-B14F-4D97-AF65-F5344CB8AC3E}">
        <p14:creationId xmlns:p14="http://schemas.microsoft.com/office/powerpoint/2010/main" val="102872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555DA2F-8C21-FFD2-F860-2E28A87DD2E8}"/>
              </a:ext>
            </a:extLst>
          </p:cNvPr>
          <p:cNvPicPr>
            <a:picLocks noGrp="1" noChangeAspect="1"/>
          </p:cNvPicPr>
          <p:nvPr>
            <p:ph idx="1"/>
          </p:nvPr>
        </p:nvPicPr>
        <p:blipFill rotWithShape="1">
          <a:blip r:embed="rId2"/>
          <a:srcRect t="53575"/>
          <a:stretch/>
        </p:blipFill>
        <p:spPr>
          <a:xfrm rot="5400000">
            <a:off x="-506588" y="2343715"/>
            <a:ext cx="5324794" cy="1648023"/>
          </a:xfrm>
        </p:spPr>
      </p:pic>
      <p:sp>
        <p:nvSpPr>
          <p:cNvPr id="10" name="TextBox 9">
            <a:extLst>
              <a:ext uri="{FF2B5EF4-FFF2-40B4-BE49-F238E27FC236}">
                <a16:creationId xmlns:a16="http://schemas.microsoft.com/office/drawing/2014/main" id="{77980DB0-C170-8870-4A62-418F1BA5B6EF}"/>
              </a:ext>
            </a:extLst>
          </p:cNvPr>
          <p:cNvSpPr txBox="1"/>
          <p:nvPr/>
        </p:nvSpPr>
        <p:spPr>
          <a:xfrm>
            <a:off x="1515387" y="5402139"/>
            <a:ext cx="2334165" cy="923330"/>
          </a:xfrm>
          <a:prstGeom prst="rect">
            <a:avLst/>
          </a:prstGeom>
          <a:noFill/>
        </p:spPr>
        <p:txBody>
          <a:bodyPr wrap="none" rtlCol="0">
            <a:spAutoFit/>
          </a:bodyPr>
          <a:lstStyle/>
          <a:p>
            <a:r>
              <a:rPr lang="en-CN" dirty="0"/>
              <a:t>Internal collision shell: </a:t>
            </a:r>
          </a:p>
          <a:p>
            <a:r>
              <a:rPr lang="en-CN" dirty="0"/>
              <a:t>Energy inject at </a:t>
            </a:r>
          </a:p>
          <a:p>
            <a:r>
              <a:rPr lang="en-CN" dirty="0"/>
              <a:t>small region initially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87C42B7-AA77-3B2C-DC5F-941E2763494C}"/>
                  </a:ext>
                </a:extLst>
              </p:cNvPr>
              <p:cNvSpPr txBox="1"/>
              <p:nvPr/>
            </p:nvSpPr>
            <p:spPr>
              <a:xfrm>
                <a:off x="3970422" y="2346160"/>
                <a:ext cx="4546694" cy="369332"/>
              </a:xfrm>
              <a:prstGeom prst="rect">
                <a:avLst/>
              </a:prstGeom>
              <a:noFill/>
            </p:spPr>
            <p:txBody>
              <a:bodyPr wrap="none" rtlCol="0">
                <a:spAutoFit/>
              </a:bodyPr>
              <a:lstStyle/>
              <a:p>
                <a:r>
                  <a:rPr lang="en-CN" dirty="0"/>
                  <a:t>turbulence distance</a:t>
                </a:r>
                <a:r>
                  <a:rPr lang="zh-CN" altLang="en-US" dirty="0"/>
                  <a:t> </a:t>
                </a:r>
                <a:r>
                  <a:rPr lang="en-US" altLang="zh-CN" dirty="0"/>
                  <a:t>to</a:t>
                </a:r>
                <a:r>
                  <a:rPr lang="zh-CN" altLang="en-US" dirty="0"/>
                  <a:t> </a:t>
                </a:r>
                <a:r>
                  <a:rPr lang="en-US" altLang="zh-CN" dirty="0"/>
                  <a:t>initial</a:t>
                </a:r>
                <a:r>
                  <a:rPr lang="zh-CN" altLang="en-US" dirty="0"/>
                  <a:t> </a:t>
                </a:r>
                <a:r>
                  <a:rPr lang="en-US" altLang="zh-CN" dirty="0"/>
                  <a:t>collision</a:t>
                </a:r>
                <a:r>
                  <a:rPr lang="en-CN" dirty="0"/>
                  <a: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𝐴</m:t>
                        </m:r>
                      </m:sub>
                    </m:sSub>
                    <m:r>
                      <a:rPr lang="en-US" b="0" i="1" smtClean="0">
                        <a:latin typeface="Cambria Math" panose="02040503050406030204" pitchFamily="18" charset="0"/>
                      </a:rPr>
                      <m:t>𝑡</m:t>
                    </m:r>
                  </m:oMath>
                </a14:m>
                <a:endParaRPr lang="en-CN" dirty="0"/>
              </a:p>
            </p:txBody>
          </p:sp>
        </mc:Choice>
        <mc:Fallback xmlns="">
          <p:sp>
            <p:nvSpPr>
              <p:cNvPr id="12" name="TextBox 11">
                <a:extLst>
                  <a:ext uri="{FF2B5EF4-FFF2-40B4-BE49-F238E27FC236}">
                    <a16:creationId xmlns:a16="http://schemas.microsoft.com/office/drawing/2014/main" id="{E87C42B7-AA77-3B2C-DC5F-941E2763494C}"/>
                  </a:ext>
                </a:extLst>
              </p:cNvPr>
              <p:cNvSpPr txBox="1">
                <a:spLocks noRot="1" noChangeAspect="1" noMove="1" noResize="1" noEditPoints="1" noAdjustHandles="1" noChangeArrowheads="1" noChangeShapeType="1" noTextEdit="1"/>
              </p:cNvSpPr>
              <p:nvPr/>
            </p:nvSpPr>
            <p:spPr>
              <a:xfrm>
                <a:off x="3970422" y="2346160"/>
                <a:ext cx="4546694" cy="369332"/>
              </a:xfrm>
              <a:prstGeom prst="rect">
                <a:avLst/>
              </a:prstGeom>
              <a:blipFill>
                <a:blip r:embed="rId3"/>
                <a:stretch>
                  <a:fillRect l="-1114" t="-6667" b="-26667"/>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ABC2237-57B5-CB34-715E-A3C06F1A5C16}"/>
                  </a:ext>
                </a:extLst>
              </p:cNvPr>
              <p:cNvSpPr txBox="1"/>
              <p:nvPr/>
            </p:nvSpPr>
            <p:spPr>
              <a:xfrm>
                <a:off x="3970422" y="2863518"/>
                <a:ext cx="3517501" cy="369332"/>
              </a:xfrm>
              <a:prstGeom prst="rect">
                <a:avLst/>
              </a:prstGeom>
              <a:noFill/>
            </p:spPr>
            <p:txBody>
              <a:bodyPr wrap="none" rtlCol="0">
                <a:spAutoFit/>
              </a:bodyPr>
              <a:lstStyle/>
              <a:p>
                <a:r>
                  <a:rPr lang="en-CN" dirty="0"/>
                  <a:t>decaying turbulence amplitude:</a:t>
                </a:r>
                <a14:m>
                  <m:oMath xmlns:m="http://schemas.openxmlformats.org/officeDocument/2006/math">
                    <m:sSup>
                      <m:sSupPr>
                        <m:ctrlPr>
                          <a:rPr lang="en-CN"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𝑟</m:t>
                        </m:r>
                      </m:sup>
                    </m:sSup>
                  </m:oMath>
                </a14:m>
                <a:endParaRPr lang="en-CN" dirty="0"/>
              </a:p>
            </p:txBody>
          </p:sp>
        </mc:Choice>
        <mc:Fallback xmlns="">
          <p:sp>
            <p:nvSpPr>
              <p:cNvPr id="13" name="TextBox 12">
                <a:extLst>
                  <a:ext uri="{FF2B5EF4-FFF2-40B4-BE49-F238E27FC236}">
                    <a16:creationId xmlns:a16="http://schemas.microsoft.com/office/drawing/2014/main" id="{4ABC2237-57B5-CB34-715E-A3C06F1A5C16}"/>
                  </a:ext>
                </a:extLst>
              </p:cNvPr>
              <p:cNvSpPr txBox="1">
                <a:spLocks noRot="1" noChangeAspect="1" noMove="1" noResize="1" noEditPoints="1" noAdjustHandles="1" noChangeArrowheads="1" noChangeShapeType="1" noTextEdit="1"/>
              </p:cNvSpPr>
              <p:nvPr/>
            </p:nvSpPr>
            <p:spPr>
              <a:xfrm>
                <a:off x="3970422" y="2863518"/>
                <a:ext cx="3517501" cy="369332"/>
              </a:xfrm>
              <a:prstGeom prst="rect">
                <a:avLst/>
              </a:prstGeom>
              <a:blipFill>
                <a:blip r:embed="rId4"/>
                <a:stretch>
                  <a:fillRect l="-1439" t="-6667" b="-26667"/>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FB4A06C-0585-722A-7D3C-C692858FE96C}"/>
                  </a:ext>
                </a:extLst>
              </p:cNvPr>
              <p:cNvSpPr txBox="1"/>
              <p:nvPr/>
            </p:nvSpPr>
            <p:spPr>
              <a:xfrm>
                <a:off x="3970422" y="3380876"/>
                <a:ext cx="3090333" cy="430759"/>
              </a:xfrm>
              <a:prstGeom prst="rect">
                <a:avLst/>
              </a:prstGeom>
              <a:noFill/>
            </p:spPr>
            <p:txBody>
              <a:bodyPr wrap="none" rtlCol="0">
                <a:spAutoFit/>
              </a:bodyPr>
              <a:lstStyle/>
              <a:p>
                <a:r>
                  <a:rPr lang="en-CN" dirty="0"/>
                  <a:t>FRED profile: </a:t>
                </a:r>
                <a14:m>
                  <m:oMath xmlns:m="http://schemas.openxmlformats.org/officeDocument/2006/math">
                    <m:r>
                      <a:rPr lang="en-US" b="0" i="1" smtClean="0">
                        <a:latin typeface="Cambria Math" panose="02040503050406030204" pitchFamily="18" charset="0"/>
                      </a:rPr>
                      <m:t>𝑟</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𝑟</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𝐴</m:t>
                        </m:r>
                      </m:sub>
                    </m:sSub>
                    <m:r>
                      <a:rPr lang="en-US" b="0" i="1" smtClean="0">
                        <a:latin typeface="Cambria Math" panose="02040503050406030204" pitchFamily="18" charset="0"/>
                      </a:rPr>
                      <m:t>𝑡</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𝑒</m:t>
                        </m:r>
                      </m:e>
                      <m:sub/>
                      <m: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𝐴</m:t>
                            </m:r>
                          </m:sub>
                        </m:sSub>
                        <m:r>
                          <a:rPr lang="en-US" b="0" i="1" smtClean="0">
                            <a:latin typeface="Cambria Math" panose="02040503050406030204" pitchFamily="18" charset="0"/>
                          </a:rPr>
                          <m:t>𝑡</m:t>
                        </m:r>
                      </m:sup>
                    </m:sSubSup>
                  </m:oMath>
                </a14:m>
                <a:endParaRPr lang="en-CN" dirty="0"/>
              </a:p>
            </p:txBody>
          </p:sp>
        </mc:Choice>
        <mc:Fallback xmlns="">
          <p:sp>
            <p:nvSpPr>
              <p:cNvPr id="14" name="TextBox 13">
                <a:extLst>
                  <a:ext uri="{FF2B5EF4-FFF2-40B4-BE49-F238E27FC236}">
                    <a16:creationId xmlns:a16="http://schemas.microsoft.com/office/drawing/2014/main" id="{5FB4A06C-0585-722A-7D3C-C692858FE96C}"/>
                  </a:ext>
                </a:extLst>
              </p:cNvPr>
              <p:cNvSpPr txBox="1">
                <a:spLocks noRot="1" noChangeAspect="1" noMove="1" noResize="1" noEditPoints="1" noAdjustHandles="1" noChangeArrowheads="1" noChangeShapeType="1" noTextEdit="1"/>
              </p:cNvSpPr>
              <p:nvPr/>
            </p:nvSpPr>
            <p:spPr>
              <a:xfrm>
                <a:off x="3970422" y="3380876"/>
                <a:ext cx="3090333" cy="430759"/>
              </a:xfrm>
              <a:prstGeom prst="rect">
                <a:avLst/>
              </a:prstGeom>
              <a:blipFill>
                <a:blip r:embed="rId5"/>
                <a:stretch>
                  <a:fillRect l="-1639" b="-20588"/>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59A20D-A77C-2052-E7AB-C232FDC1EB0C}"/>
                  </a:ext>
                </a:extLst>
              </p:cNvPr>
              <p:cNvSpPr txBox="1"/>
              <p:nvPr/>
            </p:nvSpPr>
            <p:spPr>
              <a:xfrm>
                <a:off x="4455814" y="3850281"/>
                <a:ext cx="1403718" cy="582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𝐴</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𝐵</m:t>
                          </m:r>
                        </m:num>
                        <m:den>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altLang="zh-CN"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altLang="zh-CN" b="0" i="1" smtClean="0">
                                      <a:latin typeface="Cambria Math" panose="02040503050406030204" pitchFamily="18" charset="0"/>
                                      <a:ea typeface="Cambria Math" panose="02040503050406030204" pitchFamily="18" charset="0"/>
                                    </a:rPr>
                                    <m:t>𝑒</m:t>
                                  </m:r>
                                </m:sub>
                              </m:sSub>
                            </m:e>
                          </m:rad>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oMath>
                  </m:oMathPara>
                </a14:m>
                <a:endParaRPr lang="en-CN" dirty="0"/>
              </a:p>
            </p:txBody>
          </p:sp>
        </mc:Choice>
        <mc:Fallback xmlns="">
          <p:sp>
            <p:nvSpPr>
              <p:cNvPr id="15" name="TextBox 14">
                <a:extLst>
                  <a:ext uri="{FF2B5EF4-FFF2-40B4-BE49-F238E27FC236}">
                    <a16:creationId xmlns:a16="http://schemas.microsoft.com/office/drawing/2014/main" id="{9359A20D-A77C-2052-E7AB-C232FDC1EB0C}"/>
                  </a:ext>
                </a:extLst>
              </p:cNvPr>
              <p:cNvSpPr txBox="1">
                <a:spLocks noRot="1" noChangeAspect="1" noMove="1" noResize="1" noEditPoints="1" noAdjustHandles="1" noChangeArrowheads="1" noChangeShapeType="1" noTextEdit="1"/>
              </p:cNvSpPr>
              <p:nvPr/>
            </p:nvSpPr>
            <p:spPr>
              <a:xfrm>
                <a:off x="4455814" y="3850281"/>
                <a:ext cx="1403718" cy="582339"/>
              </a:xfrm>
              <a:prstGeom prst="rect">
                <a:avLst/>
              </a:prstGeom>
              <a:blipFill>
                <a:blip r:embed="rId6"/>
                <a:stretch>
                  <a:fillRect l="-1786" t="-2174" r="-893" b="-2174"/>
                </a:stretch>
              </a:blipFill>
            </p:spPr>
            <p:txBody>
              <a:bodyPr/>
              <a:lstStyle/>
              <a:p>
                <a:r>
                  <a:rPr lang="en-CN">
                    <a:noFill/>
                  </a:rPr>
                  <a:t> </a:t>
                </a:r>
              </a:p>
            </p:txBody>
          </p:sp>
        </mc:Fallback>
      </mc:AlternateContent>
      <p:sp>
        <p:nvSpPr>
          <p:cNvPr id="16" name="TextBox 15">
            <a:extLst>
              <a:ext uri="{FF2B5EF4-FFF2-40B4-BE49-F238E27FC236}">
                <a16:creationId xmlns:a16="http://schemas.microsoft.com/office/drawing/2014/main" id="{E5A1343F-D4F5-AD33-783E-8F873639A478}"/>
              </a:ext>
            </a:extLst>
          </p:cNvPr>
          <p:cNvSpPr txBox="1"/>
          <p:nvPr/>
        </p:nvSpPr>
        <p:spPr>
          <a:xfrm>
            <a:off x="7487923" y="3882780"/>
            <a:ext cx="1938544" cy="369332"/>
          </a:xfrm>
          <a:prstGeom prst="rect">
            <a:avLst/>
          </a:prstGeom>
          <a:noFill/>
        </p:spPr>
        <p:txBody>
          <a:bodyPr wrap="none" rtlCol="0">
            <a:spAutoFit/>
          </a:bodyPr>
          <a:lstStyle/>
          <a:p>
            <a:r>
              <a:rPr lang="en-CN" dirty="0"/>
              <a:t>Alfvén wave speed</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6111282-FCE1-3B39-FE03-134764E4D2F6}"/>
                  </a:ext>
                </a:extLst>
              </p:cNvPr>
              <p:cNvSpPr txBox="1"/>
              <p:nvPr/>
            </p:nvSpPr>
            <p:spPr>
              <a:xfrm>
                <a:off x="3970422" y="4282826"/>
                <a:ext cx="7473393" cy="558423"/>
              </a:xfrm>
              <a:prstGeom prst="rect">
                <a:avLst/>
              </a:prstGeom>
              <a:noFill/>
            </p:spPr>
            <p:txBody>
              <a:bodyPr wrap="none" rtlCol="0">
                <a:spAutoFit/>
              </a:bodyPr>
              <a:lstStyle/>
              <a:p>
                <a:r>
                  <a:rPr lang="en-CN" dirty="0"/>
                  <a:t>Electron accelerated to energy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𝑒</m:t>
                        </m:r>
                      </m:sub>
                    </m:sSub>
                  </m:oMath>
                </a14:m>
                <a:r>
                  <a:rPr lang="en-CN" dirty="0"/>
                  <a:t> by magnetic reconnection: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2</m:t>
                            </m:r>
                          </m:sup>
                        </m:s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den>
                    </m:f>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𝐴</m:t>
                        </m:r>
                      </m:sub>
                      <m:sup>
                        <m:r>
                          <a:rPr lang="en-US" b="0" i="1" smtClean="0">
                            <a:latin typeface="Cambria Math" panose="02040503050406030204" pitchFamily="18" charset="0"/>
                          </a:rPr>
                          <m:t>2</m:t>
                        </m:r>
                      </m:sup>
                    </m:sSubSup>
                  </m:oMath>
                </a14:m>
                <a:endParaRPr lang="en-CN" dirty="0"/>
              </a:p>
            </p:txBody>
          </p:sp>
        </mc:Choice>
        <mc:Fallback xmlns="">
          <p:sp>
            <p:nvSpPr>
              <p:cNvPr id="17" name="TextBox 16">
                <a:extLst>
                  <a:ext uri="{FF2B5EF4-FFF2-40B4-BE49-F238E27FC236}">
                    <a16:creationId xmlns:a16="http://schemas.microsoft.com/office/drawing/2014/main" id="{D6111282-FCE1-3B39-FE03-134764E4D2F6}"/>
                  </a:ext>
                </a:extLst>
              </p:cNvPr>
              <p:cNvSpPr txBox="1">
                <a:spLocks noRot="1" noChangeAspect="1" noMove="1" noResize="1" noEditPoints="1" noAdjustHandles="1" noChangeArrowheads="1" noChangeShapeType="1" noTextEdit="1"/>
              </p:cNvSpPr>
              <p:nvPr/>
            </p:nvSpPr>
            <p:spPr>
              <a:xfrm>
                <a:off x="3970422" y="4282826"/>
                <a:ext cx="7473393" cy="558423"/>
              </a:xfrm>
              <a:prstGeom prst="rect">
                <a:avLst/>
              </a:prstGeom>
              <a:blipFill>
                <a:blip r:embed="rId7"/>
                <a:stretch>
                  <a:fillRect l="-679" b="-2222"/>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6AC382A-B2EB-7C3E-BC75-9A708BE04660}"/>
                  </a:ext>
                </a:extLst>
              </p:cNvPr>
              <p:cNvSpPr txBox="1"/>
              <p:nvPr/>
            </p:nvSpPr>
            <p:spPr>
              <a:xfrm>
                <a:off x="7187134" y="3411589"/>
                <a:ext cx="3590150" cy="369332"/>
              </a:xfrm>
              <a:prstGeom prst="rect">
                <a:avLst/>
              </a:prstGeom>
              <a:noFill/>
            </p:spPr>
            <p:txBody>
              <a:bodyPr wrap="none" rtlCol="0">
                <a:spAutoFit/>
              </a:bodyPr>
              <a:lstStyle/>
              <a:p>
                <a:r>
                  <a:rPr lang="en-CN" dirty="0"/>
                  <a:t>So the decaying time scale </a:t>
                </a:r>
                <a14:m>
                  <m:oMath xmlns:m="http://schemas.openxmlformats.org/officeDocument/2006/math">
                    <m:r>
                      <a:rPr lang="en-US" b="0" i="1" smtClean="0">
                        <a:latin typeface="Cambria Math" panose="02040503050406030204" pitchFamily="18" charset="0"/>
                      </a:rPr>
                      <m:t>𝜏</m:t>
                    </m:r>
                    <m:r>
                      <a:rPr lang="en-US" altLang="zh-CN" b="0" i="1" smtClean="0">
                        <a:latin typeface="Cambria Math" panose="02040503050406030204" pitchFamily="18" charset="0"/>
                      </a:rPr>
                      <m:t>∝</m:t>
                    </m:r>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𝐴</m:t>
                        </m:r>
                      </m:sub>
                    </m:sSub>
                  </m:oMath>
                </a14:m>
                <a:endParaRPr lang="en-CN" dirty="0"/>
              </a:p>
            </p:txBody>
          </p:sp>
        </mc:Choice>
        <mc:Fallback xmlns="">
          <p:sp>
            <p:nvSpPr>
              <p:cNvPr id="18" name="TextBox 17">
                <a:extLst>
                  <a:ext uri="{FF2B5EF4-FFF2-40B4-BE49-F238E27FC236}">
                    <a16:creationId xmlns:a16="http://schemas.microsoft.com/office/drawing/2014/main" id="{B6AC382A-B2EB-7C3E-BC75-9A708BE04660}"/>
                  </a:ext>
                </a:extLst>
              </p:cNvPr>
              <p:cNvSpPr txBox="1">
                <a:spLocks noRot="1" noChangeAspect="1" noMove="1" noResize="1" noEditPoints="1" noAdjustHandles="1" noChangeArrowheads="1" noChangeShapeType="1" noTextEdit="1"/>
              </p:cNvSpPr>
              <p:nvPr/>
            </p:nvSpPr>
            <p:spPr>
              <a:xfrm>
                <a:off x="7187134" y="3411589"/>
                <a:ext cx="3590150" cy="369332"/>
              </a:xfrm>
              <a:prstGeom prst="rect">
                <a:avLst/>
              </a:prstGeom>
              <a:blipFill>
                <a:blip r:embed="rId8"/>
                <a:stretch>
                  <a:fillRect l="-1056" t="-6667" b="-26667"/>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B5E9604-6C4C-FD26-60A9-918A48B8F8CF}"/>
                  </a:ext>
                </a:extLst>
              </p:cNvPr>
              <p:cNvSpPr txBox="1"/>
              <p:nvPr/>
            </p:nvSpPr>
            <p:spPr>
              <a:xfrm>
                <a:off x="4040829" y="4892980"/>
                <a:ext cx="2131674" cy="372410"/>
              </a:xfrm>
              <a:prstGeom prst="rect">
                <a:avLst/>
              </a:prstGeom>
              <a:noFill/>
            </p:spPr>
            <p:txBody>
              <a:bodyPr wrap="none" rtlCol="0">
                <a:spAutoFit/>
              </a:bodyPr>
              <a:lstStyle/>
              <a:p>
                <a:r>
                  <a:rPr lang="en-CN" dirty="0"/>
                  <a:t>Therefore, </a:t>
                </a:r>
                <a14:m>
                  <m:oMath xmlns:m="http://schemas.openxmlformats.org/officeDocument/2006/math">
                    <m:r>
                      <a:rPr lang="en-US" b="0" i="1" smtClean="0">
                        <a:latin typeface="Cambria Math" panose="02040503050406030204" pitchFamily="18" charset="0"/>
                      </a:rPr>
                      <m:t>𝜏</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𝑒</m:t>
                        </m:r>
                      </m:sub>
                      <m:sup>
                        <m:r>
                          <a:rPr lang="en-US" b="0" i="1" smtClean="0">
                            <a:latin typeface="Cambria Math" panose="02040503050406030204" pitchFamily="18" charset="0"/>
                          </a:rPr>
                          <m:t>−0.5</m:t>
                        </m:r>
                      </m:sup>
                    </m:sSubSup>
                  </m:oMath>
                </a14:m>
                <a:endParaRPr lang="en-CN" dirty="0"/>
              </a:p>
            </p:txBody>
          </p:sp>
        </mc:Choice>
        <mc:Fallback xmlns="">
          <p:sp>
            <p:nvSpPr>
              <p:cNvPr id="19" name="TextBox 18">
                <a:extLst>
                  <a:ext uri="{FF2B5EF4-FFF2-40B4-BE49-F238E27FC236}">
                    <a16:creationId xmlns:a16="http://schemas.microsoft.com/office/drawing/2014/main" id="{EB5E9604-6C4C-FD26-60A9-918A48B8F8CF}"/>
                  </a:ext>
                </a:extLst>
              </p:cNvPr>
              <p:cNvSpPr txBox="1">
                <a:spLocks noRot="1" noChangeAspect="1" noMove="1" noResize="1" noEditPoints="1" noAdjustHandles="1" noChangeArrowheads="1" noChangeShapeType="1" noTextEdit="1"/>
              </p:cNvSpPr>
              <p:nvPr/>
            </p:nvSpPr>
            <p:spPr>
              <a:xfrm>
                <a:off x="4040829" y="4892980"/>
                <a:ext cx="2131674" cy="372410"/>
              </a:xfrm>
              <a:prstGeom prst="rect">
                <a:avLst/>
              </a:prstGeom>
              <a:blipFill>
                <a:blip r:embed="rId9"/>
                <a:stretch>
                  <a:fillRect l="-2959" t="-6667" b="-23333"/>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ABF1CBD-0EA5-C07F-9C59-6BBAA73F8B5B}"/>
                  </a:ext>
                </a:extLst>
              </p:cNvPr>
              <p:cNvSpPr txBox="1"/>
              <p:nvPr/>
            </p:nvSpPr>
            <p:spPr>
              <a:xfrm>
                <a:off x="4040829" y="5450308"/>
                <a:ext cx="4708212" cy="397032"/>
              </a:xfrm>
              <a:prstGeom prst="rect">
                <a:avLst/>
              </a:prstGeom>
              <a:noFill/>
            </p:spPr>
            <p:txBody>
              <a:bodyPr wrap="none" rtlCol="0">
                <a:spAutoFit/>
              </a:bodyPr>
              <a:lstStyle/>
              <a:p>
                <a:r>
                  <a:rPr lang="en-CN" dirty="0"/>
                  <a:t>In case of pure synchrotron radiation: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𝛾</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𝑒</m:t>
                        </m:r>
                      </m:sub>
                      <m:sup>
                        <m:r>
                          <a:rPr lang="en-US" b="0" i="1" smtClean="0">
                            <a:latin typeface="Cambria Math" panose="02040503050406030204" pitchFamily="18" charset="0"/>
                          </a:rPr>
                          <m:t>2</m:t>
                        </m:r>
                      </m:sup>
                    </m:sSub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oMath>
                </a14:m>
                <a:endParaRPr lang="en-CN" dirty="0"/>
              </a:p>
            </p:txBody>
          </p:sp>
        </mc:Choice>
        <mc:Fallback xmlns="">
          <p:sp>
            <p:nvSpPr>
              <p:cNvPr id="20" name="TextBox 19">
                <a:extLst>
                  <a:ext uri="{FF2B5EF4-FFF2-40B4-BE49-F238E27FC236}">
                    <a16:creationId xmlns:a16="http://schemas.microsoft.com/office/drawing/2014/main" id="{EABF1CBD-0EA5-C07F-9C59-6BBAA73F8B5B}"/>
                  </a:ext>
                </a:extLst>
              </p:cNvPr>
              <p:cNvSpPr txBox="1">
                <a:spLocks noRot="1" noChangeAspect="1" noMove="1" noResize="1" noEditPoints="1" noAdjustHandles="1" noChangeArrowheads="1" noChangeShapeType="1" noTextEdit="1"/>
              </p:cNvSpPr>
              <p:nvPr/>
            </p:nvSpPr>
            <p:spPr>
              <a:xfrm>
                <a:off x="4040829" y="5450308"/>
                <a:ext cx="4708212" cy="397032"/>
              </a:xfrm>
              <a:prstGeom prst="rect">
                <a:avLst/>
              </a:prstGeom>
              <a:blipFill>
                <a:blip r:embed="rId10"/>
                <a:stretch>
                  <a:fillRect l="-1348" t="-3125" b="-21875"/>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946E85D-900A-5239-F650-D7CECD7AA7E2}"/>
                  </a:ext>
                </a:extLst>
              </p:cNvPr>
              <p:cNvSpPr txBox="1"/>
              <p:nvPr/>
            </p:nvSpPr>
            <p:spPr>
              <a:xfrm>
                <a:off x="4040829" y="5847340"/>
                <a:ext cx="1660455" cy="400944"/>
              </a:xfrm>
              <a:prstGeom prst="rect">
                <a:avLst/>
              </a:prstGeom>
              <a:noFill/>
            </p:spPr>
            <p:txBody>
              <a:bodyPr wrap="none" rtlCol="0">
                <a:spAutoFit/>
              </a:bodyPr>
              <a:lstStyle/>
              <a:p>
                <a:r>
                  <a:rPr lang="en-CN" dirty="0"/>
                  <a:t>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𝐸</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𝛾</m:t>
                        </m:r>
                      </m:sub>
                      <m:sup>
                        <m:r>
                          <a:rPr lang="en-US" b="0" i="1" smtClean="0">
                            <a:latin typeface="Cambria Math" panose="02040503050406030204" pitchFamily="18" charset="0"/>
                          </a:rPr>
                          <m:t>−0.25</m:t>
                        </m:r>
                      </m:sup>
                    </m:sSubSup>
                  </m:oMath>
                </a14:m>
                <a:endParaRPr lang="en-CN" dirty="0"/>
              </a:p>
            </p:txBody>
          </p:sp>
        </mc:Choice>
        <mc:Fallback xmlns="">
          <p:sp>
            <p:nvSpPr>
              <p:cNvPr id="21" name="TextBox 20">
                <a:extLst>
                  <a:ext uri="{FF2B5EF4-FFF2-40B4-BE49-F238E27FC236}">
                    <a16:creationId xmlns:a16="http://schemas.microsoft.com/office/drawing/2014/main" id="{5946E85D-900A-5239-F650-D7CECD7AA7E2}"/>
                  </a:ext>
                </a:extLst>
              </p:cNvPr>
              <p:cNvSpPr txBox="1">
                <a:spLocks noRot="1" noChangeAspect="1" noMove="1" noResize="1" noEditPoints="1" noAdjustHandles="1" noChangeArrowheads="1" noChangeShapeType="1" noTextEdit="1"/>
              </p:cNvSpPr>
              <p:nvPr/>
            </p:nvSpPr>
            <p:spPr>
              <a:xfrm>
                <a:off x="4040829" y="5847340"/>
                <a:ext cx="1660455" cy="400944"/>
              </a:xfrm>
              <a:prstGeom prst="rect">
                <a:avLst/>
              </a:prstGeom>
              <a:blipFill>
                <a:blip r:embed="rId11"/>
                <a:stretch>
                  <a:fillRect l="-3817" t="-3030" b="-18182"/>
                </a:stretch>
              </a:blipFill>
            </p:spPr>
            <p:txBody>
              <a:bodyPr/>
              <a:lstStyle/>
              <a:p>
                <a:r>
                  <a:rPr lang="en-CN">
                    <a:noFill/>
                  </a:rPr>
                  <a:t> </a:t>
                </a:r>
              </a:p>
            </p:txBody>
          </p:sp>
        </mc:Fallback>
      </mc:AlternateContent>
      <p:sp>
        <p:nvSpPr>
          <p:cNvPr id="24" name="TextBox 23">
            <a:extLst>
              <a:ext uri="{FF2B5EF4-FFF2-40B4-BE49-F238E27FC236}">
                <a16:creationId xmlns:a16="http://schemas.microsoft.com/office/drawing/2014/main" id="{B6DE88B8-6AD5-1208-552E-E430969F1489}"/>
              </a:ext>
            </a:extLst>
          </p:cNvPr>
          <p:cNvSpPr txBox="1"/>
          <p:nvPr/>
        </p:nvSpPr>
        <p:spPr>
          <a:xfrm>
            <a:off x="3970422" y="1359507"/>
            <a:ext cx="5385577" cy="646331"/>
          </a:xfrm>
          <a:prstGeom prst="rect">
            <a:avLst/>
          </a:prstGeom>
          <a:noFill/>
        </p:spPr>
        <p:txBody>
          <a:bodyPr wrap="none" rtlCol="0">
            <a:spAutoFit/>
          </a:bodyPr>
          <a:lstStyle/>
          <a:p>
            <a:r>
              <a:rPr lang="en-CN" dirty="0">
                <a:solidFill>
                  <a:srgbClr val="FF0000"/>
                </a:solidFill>
              </a:rPr>
              <a:t>Broad pulse: An ICMART event</a:t>
            </a:r>
          </a:p>
          <a:p>
            <a:r>
              <a:rPr lang="en-CN" dirty="0">
                <a:solidFill>
                  <a:srgbClr val="FF0000"/>
                </a:solidFill>
              </a:rPr>
              <a:t>a short pulse: random local reconnection and radation. </a:t>
            </a:r>
          </a:p>
        </p:txBody>
      </p:sp>
      <p:sp>
        <p:nvSpPr>
          <p:cNvPr id="2" name="Title 1">
            <a:extLst>
              <a:ext uri="{FF2B5EF4-FFF2-40B4-BE49-F238E27FC236}">
                <a16:creationId xmlns:a16="http://schemas.microsoft.com/office/drawing/2014/main" id="{E685DB8F-4E42-DAEE-3CB1-FC0C617DDFA0}"/>
              </a:ext>
            </a:extLst>
          </p:cNvPr>
          <p:cNvSpPr>
            <a:spLocks noGrp="1"/>
          </p:cNvSpPr>
          <p:nvPr>
            <p:ph type="title"/>
          </p:nvPr>
        </p:nvSpPr>
        <p:spPr>
          <a:xfrm>
            <a:off x="838200" y="365125"/>
            <a:ext cx="10515600" cy="1325563"/>
          </a:xfrm>
        </p:spPr>
        <p:txBody>
          <a:bodyPr/>
          <a:lstStyle/>
          <a:p>
            <a:r>
              <a:rPr lang="en-CN" dirty="0"/>
              <a:t>Towards a more natural self-similarity origin</a:t>
            </a:r>
          </a:p>
        </p:txBody>
      </p:sp>
      <p:sp>
        <p:nvSpPr>
          <p:cNvPr id="3" name="Oval 2">
            <a:extLst>
              <a:ext uri="{FF2B5EF4-FFF2-40B4-BE49-F238E27FC236}">
                <a16:creationId xmlns:a16="http://schemas.microsoft.com/office/drawing/2014/main" id="{96312DAB-8FF6-02A6-E57C-D18801CB187A}"/>
              </a:ext>
            </a:extLst>
          </p:cNvPr>
          <p:cNvSpPr/>
          <p:nvPr/>
        </p:nvSpPr>
        <p:spPr>
          <a:xfrm>
            <a:off x="217628" y="3181865"/>
            <a:ext cx="247135" cy="2471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N"/>
          </a:p>
        </p:txBody>
      </p:sp>
      <p:pic>
        <p:nvPicPr>
          <p:cNvPr id="4" name="Picture 3">
            <a:extLst>
              <a:ext uri="{FF2B5EF4-FFF2-40B4-BE49-F238E27FC236}">
                <a16:creationId xmlns:a16="http://schemas.microsoft.com/office/drawing/2014/main" id="{6D6FD162-6A70-D8F7-389A-F46E22F3F753}"/>
              </a:ext>
            </a:extLst>
          </p:cNvPr>
          <p:cNvPicPr>
            <a:picLocks noChangeAspect="1"/>
          </p:cNvPicPr>
          <p:nvPr/>
        </p:nvPicPr>
        <p:blipFill>
          <a:blip r:embed="rId12"/>
          <a:stretch>
            <a:fillRect/>
          </a:stretch>
        </p:blipFill>
        <p:spPr>
          <a:xfrm>
            <a:off x="9289691" y="1526968"/>
            <a:ext cx="2731933" cy="1832890"/>
          </a:xfrm>
          <a:prstGeom prst="rect">
            <a:avLst/>
          </a:prstGeom>
        </p:spPr>
      </p:pic>
    </p:spTree>
    <p:extLst>
      <p:ext uri="{BB962C8B-B14F-4D97-AF65-F5344CB8AC3E}">
        <p14:creationId xmlns:p14="http://schemas.microsoft.com/office/powerpoint/2010/main" val="8739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0256-2B45-0FB8-3B55-166E0DB0F3CE}"/>
              </a:ext>
            </a:extLst>
          </p:cNvPr>
          <p:cNvSpPr>
            <a:spLocks noGrp="1"/>
          </p:cNvSpPr>
          <p:nvPr>
            <p:ph type="title"/>
          </p:nvPr>
        </p:nvSpPr>
        <p:spPr/>
        <p:txBody>
          <a:bodyPr/>
          <a:lstStyle/>
          <a:p>
            <a:r>
              <a:rPr lang="en-CN" dirty="0"/>
              <a:t>On its progenitor</a:t>
            </a:r>
          </a:p>
        </p:txBody>
      </p:sp>
      <p:sp>
        <p:nvSpPr>
          <p:cNvPr id="3" name="Content Placeholder 2">
            <a:extLst>
              <a:ext uri="{FF2B5EF4-FFF2-40B4-BE49-F238E27FC236}">
                <a16:creationId xmlns:a16="http://schemas.microsoft.com/office/drawing/2014/main" id="{F704C91B-07A8-4904-C340-4280E22683D2}"/>
              </a:ext>
            </a:extLst>
          </p:cNvPr>
          <p:cNvSpPr>
            <a:spLocks noGrp="1"/>
          </p:cNvSpPr>
          <p:nvPr>
            <p:ph idx="1"/>
          </p:nvPr>
        </p:nvSpPr>
        <p:spPr/>
        <p:txBody>
          <a:bodyPr/>
          <a:lstStyle/>
          <a:p>
            <a:r>
              <a:rPr lang="en-US" dirty="0"/>
              <a:t>Short single episode</a:t>
            </a:r>
            <a:r>
              <a:rPr lang="en-CN" dirty="0"/>
              <a:t> energy injection from centre engine </a:t>
            </a:r>
            <a:r>
              <a:rPr lang="en-CN" dirty="0">
                <a:sym typeface="Wingdings" pitchFamily="2" charset="2"/>
              </a:rPr>
              <a:t> short centre engine activity  merger origin  </a:t>
            </a:r>
          </a:p>
          <a:p>
            <a:r>
              <a:rPr lang="en-CN" dirty="0">
                <a:sym typeface="Wingdings" pitchFamily="2" charset="2"/>
              </a:rPr>
              <a:t>consistent with the KN observation</a:t>
            </a:r>
          </a:p>
        </p:txBody>
      </p:sp>
    </p:spTree>
    <p:extLst>
      <p:ext uri="{BB962C8B-B14F-4D97-AF65-F5344CB8AC3E}">
        <p14:creationId xmlns:p14="http://schemas.microsoft.com/office/powerpoint/2010/main" val="58082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62E3AE-7018-48B9-BCAD-A6EF593B8555}"/>
              </a:ext>
            </a:extLst>
          </p:cNvPr>
          <p:cNvSpPr>
            <a:spLocks noGrp="1"/>
          </p:cNvSpPr>
          <p:nvPr>
            <p:ph type="title"/>
          </p:nvPr>
        </p:nvSpPr>
        <p:spPr/>
        <p:txBody>
          <a:bodyPr/>
          <a:lstStyle/>
          <a:p>
            <a:r>
              <a:rPr lang="en-US" altLang="zh-CN" dirty="0"/>
              <a:t>Summary</a:t>
            </a:r>
            <a:endParaRPr lang="zh-CN" altLang="en-US" dirty="0"/>
          </a:p>
        </p:txBody>
      </p:sp>
      <p:sp>
        <p:nvSpPr>
          <p:cNvPr id="3" name="内容占位符 2">
            <a:extLst>
              <a:ext uri="{FF2B5EF4-FFF2-40B4-BE49-F238E27FC236}">
                <a16:creationId xmlns:a16="http://schemas.microsoft.com/office/drawing/2014/main" id="{B44861DD-4519-4286-81C1-9ACE550C5069}"/>
              </a:ext>
            </a:extLst>
          </p:cNvPr>
          <p:cNvSpPr>
            <a:spLocks noGrp="1"/>
          </p:cNvSpPr>
          <p:nvPr>
            <p:ph idx="1"/>
          </p:nvPr>
        </p:nvSpPr>
        <p:spPr/>
        <p:txBody>
          <a:bodyPr/>
          <a:lstStyle/>
          <a:p>
            <a:r>
              <a:rPr lang="en-US" altLang="zh-CN" dirty="0"/>
              <a:t>Observation: </a:t>
            </a:r>
          </a:p>
          <a:p>
            <a:pPr lvl="1"/>
            <a:r>
              <a:rPr lang="en-US" altLang="zh-CN" dirty="0"/>
              <a:t>Overall light curve of GRB 230307A is a single broad pulse with classic shape-E dependence;</a:t>
            </a:r>
          </a:p>
          <a:p>
            <a:pPr lvl="1"/>
            <a:r>
              <a:rPr lang="en-US" altLang="zh-CN" dirty="0"/>
              <a:t>But this pulse is not “atom”</a:t>
            </a:r>
            <a:r>
              <a:rPr lang="zh-CN" altLang="en-US" dirty="0"/>
              <a:t> </a:t>
            </a:r>
            <a:r>
              <a:rPr lang="en-US" altLang="zh-CN" dirty="0"/>
              <a:t>of</a:t>
            </a:r>
            <a:r>
              <a:rPr lang="zh-CN" altLang="en-US" dirty="0"/>
              <a:t> </a:t>
            </a:r>
            <a:r>
              <a:rPr lang="en-US" altLang="zh-CN" dirty="0"/>
              <a:t>light</a:t>
            </a:r>
            <a:r>
              <a:rPr lang="zh-CN" altLang="en-US" dirty="0"/>
              <a:t> </a:t>
            </a:r>
            <a:r>
              <a:rPr lang="en-US" altLang="zh-CN" dirty="0"/>
              <a:t>curve,</a:t>
            </a:r>
            <a:r>
              <a:rPr lang="zh-CN" altLang="en-US" dirty="0"/>
              <a:t> </a:t>
            </a:r>
            <a:r>
              <a:rPr lang="en-US" altLang="zh-CN" dirty="0"/>
              <a:t>it</a:t>
            </a:r>
            <a:r>
              <a:rPr lang="zh-CN" altLang="en-US" dirty="0"/>
              <a:t> </a:t>
            </a:r>
            <a:r>
              <a:rPr lang="en-US" altLang="zh-CN" dirty="0"/>
              <a:t>can</a:t>
            </a:r>
            <a:r>
              <a:rPr lang="zh-CN" altLang="en-US" dirty="0"/>
              <a:t> </a:t>
            </a:r>
            <a:r>
              <a:rPr lang="en-US" altLang="zh-CN" dirty="0"/>
              <a:t>be</a:t>
            </a:r>
            <a:r>
              <a:rPr lang="zh-CN" altLang="en-US" dirty="0"/>
              <a:t> </a:t>
            </a:r>
            <a:r>
              <a:rPr lang="en-US" altLang="zh-CN" dirty="0"/>
              <a:t>decomposed</a:t>
            </a:r>
            <a:r>
              <a:rPr lang="zh-CN" altLang="en-US" dirty="0"/>
              <a:t> </a:t>
            </a:r>
            <a:r>
              <a:rPr lang="en-US" altLang="zh-CN" dirty="0"/>
              <a:t>into</a:t>
            </a:r>
            <a:r>
              <a:rPr lang="zh-CN" altLang="en-US" dirty="0"/>
              <a:t> </a:t>
            </a:r>
            <a:r>
              <a:rPr lang="en-US" altLang="zh-CN" dirty="0"/>
              <a:t>fast</a:t>
            </a:r>
            <a:r>
              <a:rPr lang="zh-CN" altLang="en-US" dirty="0"/>
              <a:t> </a:t>
            </a:r>
            <a:r>
              <a:rPr lang="en-US" altLang="zh-CN" dirty="0"/>
              <a:t>pulses.</a:t>
            </a:r>
          </a:p>
          <a:p>
            <a:r>
              <a:rPr lang="en-US" altLang="zh-CN" dirty="0"/>
              <a:t>Physical implication:</a:t>
            </a:r>
          </a:p>
          <a:p>
            <a:pPr lvl="1"/>
            <a:r>
              <a:rPr lang="en-US" altLang="zh-CN" dirty="0"/>
              <a:t>IS-like model can’t explain this behavior</a:t>
            </a:r>
          </a:p>
          <a:p>
            <a:pPr lvl="1"/>
            <a:r>
              <a:rPr lang="en-US" altLang="zh-CN" dirty="0"/>
              <a:t>Mini-jets in a single expanding magnetized fluid can naturally explain this.</a:t>
            </a:r>
          </a:p>
          <a:p>
            <a:pPr lvl="1"/>
            <a:endParaRPr lang="zh-CN" altLang="en-US" dirty="0"/>
          </a:p>
        </p:txBody>
      </p:sp>
      <p:grpSp>
        <p:nvGrpSpPr>
          <p:cNvPr id="4" name="组合 3">
            <a:extLst>
              <a:ext uri="{FF2B5EF4-FFF2-40B4-BE49-F238E27FC236}">
                <a16:creationId xmlns:a16="http://schemas.microsoft.com/office/drawing/2014/main" id="{BE90F8CE-A194-4FD8-A4B1-869F8B79CA81}"/>
              </a:ext>
            </a:extLst>
          </p:cNvPr>
          <p:cNvGrpSpPr/>
          <p:nvPr/>
        </p:nvGrpSpPr>
        <p:grpSpPr>
          <a:xfrm>
            <a:off x="7153275" y="1167774"/>
            <a:ext cx="3943985" cy="841359"/>
            <a:chOff x="7089775" y="3936374"/>
            <a:chExt cx="3943985" cy="841359"/>
          </a:xfrm>
        </p:grpSpPr>
        <p:pic>
          <p:nvPicPr>
            <p:cNvPr id="5" name="图片 4">
              <a:extLst>
                <a:ext uri="{FF2B5EF4-FFF2-40B4-BE49-F238E27FC236}">
                  <a16:creationId xmlns:a16="http://schemas.microsoft.com/office/drawing/2014/main" id="{1CD6C511-000C-4328-831D-996C1CF271E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392672" y="4250373"/>
              <a:ext cx="743585" cy="160639"/>
            </a:xfrm>
            <a:prstGeom prst="rect">
              <a:avLst/>
            </a:prstGeom>
          </p:spPr>
        </p:pic>
        <p:pic>
          <p:nvPicPr>
            <p:cNvPr id="6" name="图片 5">
              <a:extLst>
                <a:ext uri="{FF2B5EF4-FFF2-40B4-BE49-F238E27FC236}">
                  <a16:creationId xmlns:a16="http://schemas.microsoft.com/office/drawing/2014/main" id="{337AFC4B-0FC5-43ED-9F92-9B431427B46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089775" y="4085893"/>
              <a:ext cx="743585" cy="160639"/>
            </a:xfrm>
            <a:prstGeom prst="rect">
              <a:avLst/>
            </a:prstGeom>
          </p:spPr>
        </p:pic>
        <p:pic>
          <p:nvPicPr>
            <p:cNvPr id="7" name="图片 6">
              <a:extLst>
                <a:ext uri="{FF2B5EF4-FFF2-40B4-BE49-F238E27FC236}">
                  <a16:creationId xmlns:a16="http://schemas.microsoft.com/office/drawing/2014/main" id="{B324F748-4024-49A4-997D-EF88414ACD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764464" y="4468132"/>
              <a:ext cx="743585" cy="160639"/>
            </a:xfrm>
            <a:prstGeom prst="rect">
              <a:avLst/>
            </a:prstGeom>
          </p:spPr>
        </p:pic>
        <p:pic>
          <p:nvPicPr>
            <p:cNvPr id="8" name="图片 7">
              <a:extLst>
                <a:ext uri="{FF2B5EF4-FFF2-40B4-BE49-F238E27FC236}">
                  <a16:creationId xmlns:a16="http://schemas.microsoft.com/office/drawing/2014/main" id="{AD786C18-A714-4530-AE32-BD50565573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922895" y="4149734"/>
              <a:ext cx="743585" cy="160639"/>
            </a:xfrm>
            <a:prstGeom prst="rect">
              <a:avLst/>
            </a:prstGeom>
          </p:spPr>
        </p:pic>
        <p:pic>
          <p:nvPicPr>
            <p:cNvPr id="9" name="图片 8">
              <a:extLst>
                <a:ext uri="{FF2B5EF4-FFF2-40B4-BE49-F238E27FC236}">
                  <a16:creationId xmlns:a16="http://schemas.microsoft.com/office/drawing/2014/main" id="{07102ECD-BE95-4FAC-B957-6F92BD98C90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075295" y="4302134"/>
              <a:ext cx="743585" cy="160639"/>
            </a:xfrm>
            <a:prstGeom prst="rect">
              <a:avLst/>
            </a:prstGeom>
          </p:spPr>
        </p:pic>
        <p:pic>
          <p:nvPicPr>
            <p:cNvPr id="10" name="图片 9">
              <a:extLst>
                <a:ext uri="{FF2B5EF4-FFF2-40B4-BE49-F238E27FC236}">
                  <a16:creationId xmlns:a16="http://schemas.microsoft.com/office/drawing/2014/main" id="{EC91CC3E-B520-4E8A-993E-69D8559A3CA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782175" y="4027814"/>
              <a:ext cx="743585" cy="160639"/>
            </a:xfrm>
            <a:prstGeom prst="rect">
              <a:avLst/>
            </a:prstGeom>
          </p:spPr>
        </p:pic>
        <p:pic>
          <p:nvPicPr>
            <p:cNvPr id="11" name="图片 10">
              <a:extLst>
                <a:ext uri="{FF2B5EF4-FFF2-40B4-BE49-F238E27FC236}">
                  <a16:creationId xmlns:a16="http://schemas.microsoft.com/office/drawing/2014/main" id="{47A2C760-602E-4685-83F0-7BA143CD157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10290175" y="4312294"/>
              <a:ext cx="743585" cy="160639"/>
            </a:xfrm>
            <a:prstGeom prst="rect">
              <a:avLst/>
            </a:prstGeom>
          </p:spPr>
        </p:pic>
        <p:pic>
          <p:nvPicPr>
            <p:cNvPr id="12" name="图片 11">
              <a:extLst>
                <a:ext uri="{FF2B5EF4-FFF2-40B4-BE49-F238E27FC236}">
                  <a16:creationId xmlns:a16="http://schemas.microsoft.com/office/drawing/2014/main" id="{D70C07E4-6968-416F-8F3B-EFA8AA95B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497695" y="4617094"/>
              <a:ext cx="743585" cy="160639"/>
            </a:xfrm>
            <a:prstGeom prst="rect">
              <a:avLst/>
            </a:prstGeom>
          </p:spPr>
        </p:pic>
        <p:pic>
          <p:nvPicPr>
            <p:cNvPr id="13" name="图片 12">
              <a:extLst>
                <a:ext uri="{FF2B5EF4-FFF2-40B4-BE49-F238E27FC236}">
                  <a16:creationId xmlns:a16="http://schemas.microsoft.com/office/drawing/2014/main" id="{62FF0A49-26B6-4732-9A1C-1FFB0F09104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573135" y="4596774"/>
              <a:ext cx="743585" cy="160639"/>
            </a:xfrm>
            <a:prstGeom prst="rect">
              <a:avLst/>
            </a:prstGeom>
          </p:spPr>
        </p:pic>
        <p:pic>
          <p:nvPicPr>
            <p:cNvPr id="14" name="图片 13">
              <a:extLst>
                <a:ext uri="{FF2B5EF4-FFF2-40B4-BE49-F238E27FC236}">
                  <a16:creationId xmlns:a16="http://schemas.microsoft.com/office/drawing/2014/main" id="{6936D714-2772-43D7-A376-8A844A9E406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593455" y="4007494"/>
              <a:ext cx="743585" cy="160639"/>
            </a:xfrm>
            <a:prstGeom prst="rect">
              <a:avLst/>
            </a:prstGeom>
          </p:spPr>
        </p:pic>
        <p:pic>
          <p:nvPicPr>
            <p:cNvPr id="15" name="图片 14">
              <a:extLst>
                <a:ext uri="{FF2B5EF4-FFF2-40B4-BE49-F238E27FC236}">
                  <a16:creationId xmlns:a16="http://schemas.microsoft.com/office/drawing/2014/main" id="{F4E28DFC-0D17-4B22-8585-B953B2E1905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938895" y="4281814"/>
              <a:ext cx="743585" cy="160639"/>
            </a:xfrm>
            <a:prstGeom prst="rect">
              <a:avLst/>
            </a:prstGeom>
          </p:spPr>
        </p:pic>
        <p:pic>
          <p:nvPicPr>
            <p:cNvPr id="16" name="图片 15">
              <a:extLst>
                <a:ext uri="{FF2B5EF4-FFF2-40B4-BE49-F238E27FC236}">
                  <a16:creationId xmlns:a16="http://schemas.microsoft.com/office/drawing/2014/main" id="{B906E677-5254-4047-876C-F1E484E9FF3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345295" y="3936374"/>
              <a:ext cx="743585" cy="160639"/>
            </a:xfrm>
            <a:prstGeom prst="rect">
              <a:avLst/>
            </a:prstGeom>
          </p:spPr>
        </p:pic>
        <p:pic>
          <p:nvPicPr>
            <p:cNvPr id="17" name="图片 16">
              <a:extLst>
                <a:ext uri="{FF2B5EF4-FFF2-40B4-BE49-F238E27FC236}">
                  <a16:creationId xmlns:a16="http://schemas.microsoft.com/office/drawing/2014/main" id="{778AF27D-8E5A-454B-AAB8-FC6C91AD6A6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893935" y="4403734"/>
              <a:ext cx="743585" cy="160639"/>
            </a:xfrm>
            <a:prstGeom prst="rect">
              <a:avLst/>
            </a:prstGeom>
          </p:spPr>
        </p:pic>
        <p:pic>
          <p:nvPicPr>
            <p:cNvPr id="18" name="图片 17">
              <a:extLst>
                <a:ext uri="{FF2B5EF4-FFF2-40B4-BE49-F238E27FC236}">
                  <a16:creationId xmlns:a16="http://schemas.microsoft.com/office/drawing/2014/main" id="{A6F8D49F-7EC5-4453-B0EB-A67AF449C7F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10208895" y="4139574"/>
              <a:ext cx="743585" cy="160639"/>
            </a:xfrm>
            <a:prstGeom prst="rect">
              <a:avLst/>
            </a:prstGeom>
          </p:spPr>
        </p:pic>
        <p:pic>
          <p:nvPicPr>
            <p:cNvPr id="19" name="图片 18">
              <a:extLst>
                <a:ext uri="{FF2B5EF4-FFF2-40B4-BE49-F238E27FC236}">
                  <a16:creationId xmlns:a16="http://schemas.microsoft.com/office/drawing/2014/main" id="{49287EE6-0A68-426B-A2EA-8EF82CB1100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573135" y="4170054"/>
              <a:ext cx="743585" cy="160639"/>
            </a:xfrm>
            <a:prstGeom prst="rect">
              <a:avLst/>
            </a:prstGeom>
          </p:spPr>
        </p:pic>
        <p:pic>
          <p:nvPicPr>
            <p:cNvPr id="20" name="图片 19">
              <a:extLst>
                <a:ext uri="{FF2B5EF4-FFF2-40B4-BE49-F238E27FC236}">
                  <a16:creationId xmlns:a16="http://schemas.microsoft.com/office/drawing/2014/main" id="{5724E53E-FC24-4927-99E1-A0482F06409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664575" y="4007494"/>
              <a:ext cx="743585" cy="160639"/>
            </a:xfrm>
            <a:prstGeom prst="rect">
              <a:avLst/>
            </a:prstGeom>
          </p:spPr>
        </p:pic>
        <p:pic>
          <p:nvPicPr>
            <p:cNvPr id="21" name="图片 20">
              <a:extLst>
                <a:ext uri="{FF2B5EF4-FFF2-40B4-BE49-F238E27FC236}">
                  <a16:creationId xmlns:a16="http://schemas.microsoft.com/office/drawing/2014/main" id="{E098A37A-E6AA-4E8E-8208-6F55C994E3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816975" y="4159894"/>
              <a:ext cx="743585" cy="160639"/>
            </a:xfrm>
            <a:prstGeom prst="rect">
              <a:avLst/>
            </a:prstGeom>
          </p:spPr>
        </p:pic>
        <p:pic>
          <p:nvPicPr>
            <p:cNvPr id="22" name="图片 21">
              <a:extLst>
                <a:ext uri="{FF2B5EF4-FFF2-40B4-BE49-F238E27FC236}">
                  <a16:creationId xmlns:a16="http://schemas.microsoft.com/office/drawing/2014/main" id="{AB9BCE19-503A-4B7E-9875-0714E046EDC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213215" y="4068454"/>
              <a:ext cx="743585" cy="160639"/>
            </a:xfrm>
            <a:prstGeom prst="rect">
              <a:avLst/>
            </a:prstGeom>
          </p:spPr>
        </p:pic>
        <p:pic>
          <p:nvPicPr>
            <p:cNvPr id="23" name="图片 22">
              <a:extLst>
                <a:ext uri="{FF2B5EF4-FFF2-40B4-BE49-F238E27FC236}">
                  <a16:creationId xmlns:a16="http://schemas.microsoft.com/office/drawing/2014/main" id="{7FEE5BBA-3768-4CC3-B65B-BE74331D7F4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867775" y="4393574"/>
              <a:ext cx="743585" cy="160639"/>
            </a:xfrm>
            <a:prstGeom prst="rect">
              <a:avLst/>
            </a:prstGeom>
          </p:spPr>
        </p:pic>
        <p:pic>
          <p:nvPicPr>
            <p:cNvPr id="24" name="图片 23">
              <a:extLst>
                <a:ext uri="{FF2B5EF4-FFF2-40B4-BE49-F238E27FC236}">
                  <a16:creationId xmlns:a16="http://schemas.microsoft.com/office/drawing/2014/main" id="{5198D575-254E-4DB2-8C43-1BD16A45CB7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020175" y="4545974"/>
              <a:ext cx="743585" cy="160639"/>
            </a:xfrm>
            <a:prstGeom prst="rect">
              <a:avLst/>
            </a:prstGeom>
          </p:spPr>
        </p:pic>
        <p:pic>
          <p:nvPicPr>
            <p:cNvPr id="25" name="图片 24">
              <a:extLst>
                <a:ext uri="{FF2B5EF4-FFF2-40B4-BE49-F238E27FC236}">
                  <a16:creationId xmlns:a16="http://schemas.microsoft.com/office/drawing/2014/main" id="{0F9CC90C-715F-43AC-994B-E70968F0BFA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518015" y="4413894"/>
              <a:ext cx="743585" cy="160639"/>
            </a:xfrm>
            <a:prstGeom prst="rect">
              <a:avLst/>
            </a:prstGeom>
          </p:spPr>
        </p:pic>
        <p:pic>
          <p:nvPicPr>
            <p:cNvPr id="26" name="图片 25">
              <a:extLst>
                <a:ext uri="{FF2B5EF4-FFF2-40B4-BE49-F238E27FC236}">
                  <a16:creationId xmlns:a16="http://schemas.microsoft.com/office/drawing/2014/main" id="{EE3E598B-E0F1-4C13-B1BA-310707DDC74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709535" y="4088774"/>
              <a:ext cx="743585" cy="160639"/>
            </a:xfrm>
            <a:prstGeom prst="rect">
              <a:avLst/>
            </a:prstGeom>
          </p:spPr>
        </p:pic>
        <p:pic>
          <p:nvPicPr>
            <p:cNvPr id="27" name="图片 26">
              <a:extLst>
                <a:ext uri="{FF2B5EF4-FFF2-40B4-BE49-F238E27FC236}">
                  <a16:creationId xmlns:a16="http://schemas.microsoft.com/office/drawing/2014/main" id="{8D19087C-F5AE-45AA-A53A-4FED2EC3BF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861935" y="4241174"/>
              <a:ext cx="743585" cy="160639"/>
            </a:xfrm>
            <a:prstGeom prst="rect">
              <a:avLst/>
            </a:prstGeom>
          </p:spPr>
        </p:pic>
        <p:pic>
          <p:nvPicPr>
            <p:cNvPr id="28" name="图片 27">
              <a:extLst>
                <a:ext uri="{FF2B5EF4-FFF2-40B4-BE49-F238E27FC236}">
                  <a16:creationId xmlns:a16="http://schemas.microsoft.com/office/drawing/2014/main" id="{69435BD2-CE2A-41FF-8287-1467A4DB474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359775" y="4109094"/>
              <a:ext cx="743585" cy="160639"/>
            </a:xfrm>
            <a:prstGeom prst="rect">
              <a:avLst/>
            </a:prstGeom>
          </p:spPr>
        </p:pic>
        <p:pic>
          <p:nvPicPr>
            <p:cNvPr id="29" name="图片 28">
              <a:extLst>
                <a:ext uri="{FF2B5EF4-FFF2-40B4-BE49-F238E27FC236}">
                  <a16:creationId xmlns:a16="http://schemas.microsoft.com/office/drawing/2014/main" id="{F382C248-A4A7-4EF8-A4D3-229FC01BB77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308975" y="4322454"/>
              <a:ext cx="743585" cy="160639"/>
            </a:xfrm>
            <a:prstGeom prst="rect">
              <a:avLst/>
            </a:prstGeom>
          </p:spPr>
        </p:pic>
        <p:pic>
          <p:nvPicPr>
            <p:cNvPr id="30" name="图片 29">
              <a:extLst>
                <a:ext uri="{FF2B5EF4-FFF2-40B4-BE49-F238E27FC236}">
                  <a16:creationId xmlns:a16="http://schemas.microsoft.com/office/drawing/2014/main" id="{E38A4B26-8D5F-4C3C-A632-41B39F9FC3A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461375" y="4474854"/>
              <a:ext cx="743585" cy="160639"/>
            </a:xfrm>
            <a:prstGeom prst="rect">
              <a:avLst/>
            </a:prstGeom>
          </p:spPr>
        </p:pic>
        <p:pic>
          <p:nvPicPr>
            <p:cNvPr id="31" name="图片 30">
              <a:extLst>
                <a:ext uri="{FF2B5EF4-FFF2-40B4-BE49-F238E27FC236}">
                  <a16:creationId xmlns:a16="http://schemas.microsoft.com/office/drawing/2014/main" id="{9C9A2CC9-124B-43C5-AF3C-6A723309B7A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959215" y="4342774"/>
              <a:ext cx="743585" cy="160639"/>
            </a:xfrm>
            <a:prstGeom prst="rect">
              <a:avLst/>
            </a:prstGeom>
          </p:spPr>
        </p:pic>
        <p:pic>
          <p:nvPicPr>
            <p:cNvPr id="32" name="图片 31">
              <a:extLst>
                <a:ext uri="{FF2B5EF4-FFF2-40B4-BE49-F238E27FC236}">
                  <a16:creationId xmlns:a16="http://schemas.microsoft.com/office/drawing/2014/main" id="{EDBEE261-67C0-438B-90A3-1A9BA882E83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802495" y="4210694"/>
              <a:ext cx="743585" cy="160639"/>
            </a:xfrm>
            <a:prstGeom prst="rect">
              <a:avLst/>
            </a:prstGeom>
          </p:spPr>
        </p:pic>
        <p:pic>
          <p:nvPicPr>
            <p:cNvPr id="33" name="图片 32">
              <a:extLst>
                <a:ext uri="{FF2B5EF4-FFF2-40B4-BE49-F238E27FC236}">
                  <a16:creationId xmlns:a16="http://schemas.microsoft.com/office/drawing/2014/main" id="{A97120D7-5DA3-4EFF-8745-7923FB6AC30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589135" y="4424054"/>
              <a:ext cx="743585" cy="160639"/>
            </a:xfrm>
            <a:prstGeom prst="rect">
              <a:avLst/>
            </a:prstGeom>
          </p:spPr>
        </p:pic>
        <p:pic>
          <p:nvPicPr>
            <p:cNvPr id="34" name="图片 33">
              <a:extLst>
                <a:ext uri="{FF2B5EF4-FFF2-40B4-BE49-F238E27FC236}">
                  <a16:creationId xmlns:a16="http://schemas.microsoft.com/office/drawing/2014/main" id="{B094D79F-C0DF-4AF1-8609-8417E94E4DB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10086975" y="4291974"/>
              <a:ext cx="743585" cy="160639"/>
            </a:xfrm>
            <a:prstGeom prst="rect">
              <a:avLst/>
            </a:prstGeom>
          </p:spPr>
        </p:pic>
      </p:grpSp>
    </p:spTree>
    <p:extLst>
      <p:ext uri="{BB962C8B-B14F-4D97-AF65-F5344CB8AC3E}">
        <p14:creationId xmlns:p14="http://schemas.microsoft.com/office/powerpoint/2010/main" val="155995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603C-0D4A-49E4-D094-0931B47252C8}"/>
              </a:ext>
            </a:extLst>
          </p:cNvPr>
          <p:cNvSpPr>
            <a:spLocks noGrp="1"/>
          </p:cNvSpPr>
          <p:nvPr>
            <p:ph type="ctrTitle"/>
          </p:nvPr>
        </p:nvSpPr>
        <p:spPr>
          <a:xfrm>
            <a:off x="483079" y="990814"/>
            <a:ext cx="11708921" cy="2387600"/>
          </a:xfrm>
        </p:spPr>
        <p:txBody>
          <a:bodyPr>
            <a:normAutofit/>
          </a:bodyPr>
          <a:lstStyle/>
          <a:p>
            <a:r>
              <a:rPr lang="en-CN" dirty="0">
                <a:latin typeface="Arial" panose="020B0604020202020204" pitchFamily="34" charset="0"/>
                <a:ea typeface="Hei" pitchFamily="2" charset="-122"/>
                <a:cs typeface="Arial" panose="020B0604020202020204" pitchFamily="34" charset="0"/>
              </a:rPr>
              <a:t>Research on the multi-band light curve of GRB230307A</a:t>
            </a:r>
          </a:p>
        </p:txBody>
      </p:sp>
      <p:pic>
        <p:nvPicPr>
          <p:cNvPr id="4" name="Picture 3">
            <a:extLst>
              <a:ext uri="{FF2B5EF4-FFF2-40B4-BE49-F238E27FC236}">
                <a16:creationId xmlns:a16="http://schemas.microsoft.com/office/drawing/2014/main" id="{212CF4D3-638B-39B9-F2A1-622D21E298AF}"/>
              </a:ext>
            </a:extLst>
          </p:cNvPr>
          <p:cNvPicPr>
            <a:picLocks noChangeAspect="1"/>
          </p:cNvPicPr>
          <p:nvPr/>
        </p:nvPicPr>
        <p:blipFill>
          <a:blip r:embed="rId3"/>
          <a:stretch>
            <a:fillRect/>
          </a:stretch>
        </p:blipFill>
        <p:spPr>
          <a:xfrm>
            <a:off x="2742223" y="295916"/>
            <a:ext cx="2659030" cy="1389796"/>
          </a:xfrm>
          <a:prstGeom prst="rect">
            <a:avLst/>
          </a:prstGeom>
        </p:spPr>
      </p:pic>
      <p:pic>
        <p:nvPicPr>
          <p:cNvPr id="8" name="Picture 5">
            <a:extLst>
              <a:ext uri="{FF2B5EF4-FFF2-40B4-BE49-F238E27FC236}">
                <a16:creationId xmlns:a16="http://schemas.microsoft.com/office/drawing/2014/main" id="{EDE40DCD-464A-4D8D-985E-E4CACBF0E4E6}"/>
              </a:ext>
            </a:extLst>
          </p:cNvPr>
          <p:cNvPicPr>
            <a:picLocks noChangeAspect="1"/>
          </p:cNvPicPr>
          <p:nvPr/>
        </p:nvPicPr>
        <p:blipFill>
          <a:blip r:embed="rId4"/>
          <a:stretch>
            <a:fillRect/>
          </a:stretch>
        </p:blipFill>
        <p:spPr>
          <a:xfrm>
            <a:off x="100863" y="35358"/>
            <a:ext cx="2462946" cy="1655762"/>
          </a:xfrm>
          <a:prstGeom prst="rect">
            <a:avLst/>
          </a:prstGeom>
        </p:spPr>
      </p:pic>
      <p:pic>
        <p:nvPicPr>
          <p:cNvPr id="9" name="图片 8">
            <a:extLst>
              <a:ext uri="{FF2B5EF4-FFF2-40B4-BE49-F238E27FC236}">
                <a16:creationId xmlns:a16="http://schemas.microsoft.com/office/drawing/2014/main" id="{92DC364D-6271-4280-BBE9-74F716126D05}"/>
              </a:ext>
            </a:extLst>
          </p:cNvPr>
          <p:cNvPicPr>
            <a:picLocks noChangeAspect="1"/>
          </p:cNvPicPr>
          <p:nvPr/>
        </p:nvPicPr>
        <p:blipFill>
          <a:blip r:embed="rId5"/>
          <a:stretch>
            <a:fillRect/>
          </a:stretch>
        </p:blipFill>
        <p:spPr>
          <a:xfrm>
            <a:off x="2742223" y="4133472"/>
            <a:ext cx="7779721" cy="26195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Subtitle 2">
            <a:extLst>
              <a:ext uri="{FF2B5EF4-FFF2-40B4-BE49-F238E27FC236}">
                <a16:creationId xmlns:a16="http://schemas.microsoft.com/office/drawing/2014/main" id="{26EEB66B-2CD2-22CA-8CDC-656FF54B3423}"/>
              </a:ext>
            </a:extLst>
          </p:cNvPr>
          <p:cNvSpPr txBox="1">
            <a:spLocks/>
          </p:cNvSpPr>
          <p:nvPr/>
        </p:nvSpPr>
        <p:spPr>
          <a:xfrm>
            <a:off x="1936741" y="337841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N" altLang="zh-CN" sz="2000">
                <a:latin typeface="Kai" pitchFamily="2" charset="-122"/>
                <a:ea typeface="Kai" pitchFamily="2" charset="-122"/>
              </a:rPr>
              <a:t>Shu-Xu Yi</a:t>
            </a:r>
            <a:r>
              <a:rPr lang="en-US" altLang="zh-CN" sz="2000">
                <a:latin typeface="Kai" pitchFamily="2" charset="-122"/>
                <a:ea typeface="Kai" pitchFamily="2" charset="-122"/>
              </a:rPr>
              <a:t>@Pescara, 17</a:t>
            </a:r>
            <a:r>
              <a:rPr lang="en-US" altLang="zh-CN" sz="2000" baseline="30000">
                <a:latin typeface="Kai" pitchFamily="2" charset="-122"/>
                <a:ea typeface="Kai" pitchFamily="2" charset="-122"/>
              </a:rPr>
              <a:t>th</a:t>
            </a:r>
            <a:r>
              <a:rPr lang="en-US" altLang="zh-CN" sz="2000">
                <a:latin typeface="Kai" pitchFamily="2" charset="-122"/>
                <a:ea typeface="Kai" pitchFamily="2" charset="-122"/>
              </a:rPr>
              <a:t> Marcel Grossmann Meeting</a:t>
            </a:r>
          </a:p>
          <a:p>
            <a:r>
              <a:rPr lang="en-US" altLang="zh-CN" sz="2000">
                <a:latin typeface="Kai" pitchFamily="2" charset="-122"/>
                <a:ea typeface="Kai" pitchFamily="2" charset="-122"/>
              </a:rPr>
              <a:t>July, 2024 </a:t>
            </a:r>
            <a:r>
              <a:rPr lang="en-CN" sz="2000">
                <a:latin typeface="Kai" pitchFamily="2" charset="-122"/>
                <a:ea typeface="Kai" pitchFamily="2" charset="-122"/>
              </a:rPr>
              <a:t>	</a:t>
            </a:r>
            <a:endParaRPr lang="en-CN" sz="2000" dirty="0">
              <a:latin typeface="Kai" pitchFamily="2" charset="-122"/>
              <a:ea typeface="Kai" pitchFamily="2" charset="-122"/>
            </a:endParaRPr>
          </a:p>
        </p:txBody>
      </p:sp>
    </p:spTree>
    <p:extLst>
      <p:ext uri="{BB962C8B-B14F-4D97-AF65-F5344CB8AC3E}">
        <p14:creationId xmlns:p14="http://schemas.microsoft.com/office/powerpoint/2010/main" val="93651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FE21-5FBD-E20E-0BF9-EED3A7904EF8}"/>
              </a:ext>
            </a:extLst>
          </p:cNvPr>
          <p:cNvSpPr>
            <a:spLocks noGrp="1"/>
          </p:cNvSpPr>
          <p:nvPr>
            <p:ph type="title"/>
          </p:nvPr>
        </p:nvSpPr>
        <p:spPr/>
        <p:txBody>
          <a:bodyPr/>
          <a:lstStyle/>
          <a:p>
            <a:r>
              <a:rPr lang="en-CN" dirty="0"/>
              <a:t>Internal shock vs. ICMART</a:t>
            </a:r>
          </a:p>
        </p:txBody>
      </p:sp>
      <p:pic>
        <p:nvPicPr>
          <p:cNvPr id="5" name="Content Placeholder 4">
            <a:extLst>
              <a:ext uri="{FF2B5EF4-FFF2-40B4-BE49-F238E27FC236}">
                <a16:creationId xmlns:a16="http://schemas.microsoft.com/office/drawing/2014/main" id="{B2924499-FD47-13EE-7042-661BBAFD00A6}"/>
              </a:ext>
            </a:extLst>
          </p:cNvPr>
          <p:cNvPicPr>
            <a:picLocks noGrp="1" noChangeAspect="1"/>
          </p:cNvPicPr>
          <p:nvPr>
            <p:ph idx="1"/>
          </p:nvPr>
        </p:nvPicPr>
        <p:blipFill>
          <a:blip r:embed="rId3"/>
          <a:stretch>
            <a:fillRect/>
          </a:stretch>
        </p:blipFill>
        <p:spPr>
          <a:xfrm>
            <a:off x="514902" y="1690688"/>
            <a:ext cx="5243348" cy="4610721"/>
          </a:xfrm>
        </p:spPr>
      </p:pic>
      <p:sp>
        <p:nvSpPr>
          <p:cNvPr id="6" name="TextBox 5">
            <a:extLst>
              <a:ext uri="{FF2B5EF4-FFF2-40B4-BE49-F238E27FC236}">
                <a16:creationId xmlns:a16="http://schemas.microsoft.com/office/drawing/2014/main" id="{EFAB2813-39B1-3A50-30AA-07399ECD7A15}"/>
              </a:ext>
            </a:extLst>
          </p:cNvPr>
          <p:cNvSpPr txBox="1"/>
          <p:nvPr/>
        </p:nvSpPr>
        <p:spPr>
          <a:xfrm>
            <a:off x="4560999" y="6308209"/>
            <a:ext cx="1197251" cy="369332"/>
          </a:xfrm>
          <a:prstGeom prst="rect">
            <a:avLst/>
          </a:prstGeom>
          <a:noFill/>
        </p:spPr>
        <p:txBody>
          <a:bodyPr wrap="none" rtlCol="0">
            <a:spAutoFit/>
          </a:bodyPr>
          <a:lstStyle/>
          <a:p>
            <a:r>
              <a:rPr lang="en-CN" dirty="0"/>
              <a:t>Piron 2015</a:t>
            </a:r>
          </a:p>
        </p:txBody>
      </p:sp>
      <p:sp>
        <p:nvSpPr>
          <p:cNvPr id="13" name="TextBox 12">
            <a:extLst>
              <a:ext uri="{FF2B5EF4-FFF2-40B4-BE49-F238E27FC236}">
                <a16:creationId xmlns:a16="http://schemas.microsoft.com/office/drawing/2014/main" id="{A1E18A32-94B7-3C1F-5CFD-EAB9D68902B9}"/>
              </a:ext>
            </a:extLst>
          </p:cNvPr>
          <p:cNvSpPr txBox="1"/>
          <p:nvPr/>
        </p:nvSpPr>
        <p:spPr>
          <a:xfrm>
            <a:off x="5969000" y="1259106"/>
            <a:ext cx="6033062" cy="523220"/>
          </a:xfrm>
          <a:prstGeom prst="rect">
            <a:avLst/>
          </a:prstGeom>
          <a:noFill/>
        </p:spPr>
        <p:txBody>
          <a:bodyPr wrap="none" rtlCol="0">
            <a:spAutoFit/>
          </a:bodyPr>
          <a:lstStyle/>
          <a:p>
            <a:r>
              <a:rPr lang="en-CN" sz="2800" dirty="0"/>
              <a:t>Collision between </a:t>
            </a:r>
            <a:r>
              <a:rPr lang="en-US" sz="2800" dirty="0"/>
              <a:t>fast</a:t>
            </a:r>
            <a:r>
              <a:rPr lang="en-CN" sz="2800" dirty="0"/>
              <a:t> and slower ejecta</a:t>
            </a:r>
          </a:p>
        </p:txBody>
      </p:sp>
      <p:graphicFrame>
        <p:nvGraphicFramePr>
          <p:cNvPr id="14" name="Table 14">
            <a:extLst>
              <a:ext uri="{FF2B5EF4-FFF2-40B4-BE49-F238E27FC236}">
                <a16:creationId xmlns:a16="http://schemas.microsoft.com/office/drawing/2014/main" id="{CC06831B-8529-83C4-EC1E-B3E4A548CD88}"/>
              </a:ext>
            </a:extLst>
          </p:cNvPr>
          <p:cNvGraphicFramePr>
            <a:graphicFrameLocks noGrp="1"/>
          </p:cNvGraphicFramePr>
          <p:nvPr>
            <p:extLst>
              <p:ext uri="{D42A27DB-BD31-4B8C-83A1-F6EECF244321}">
                <p14:modId xmlns:p14="http://schemas.microsoft.com/office/powerpoint/2010/main" val="2330875179"/>
              </p:ext>
            </p:extLst>
          </p:nvPr>
        </p:nvGraphicFramePr>
        <p:xfrm>
          <a:off x="5969001" y="1873964"/>
          <a:ext cx="6033063" cy="4922296"/>
        </p:xfrm>
        <a:graphic>
          <a:graphicData uri="http://schemas.openxmlformats.org/drawingml/2006/table">
            <a:tbl>
              <a:tblPr firstRow="1" bandRow="1">
                <a:tableStyleId>{5C22544A-7EE6-4342-B048-85BDC9FD1C3A}</a:tableStyleId>
              </a:tblPr>
              <a:tblGrid>
                <a:gridCol w="1706125">
                  <a:extLst>
                    <a:ext uri="{9D8B030D-6E8A-4147-A177-3AD203B41FA5}">
                      <a16:colId xmlns:a16="http://schemas.microsoft.com/office/drawing/2014/main" val="3185431465"/>
                    </a:ext>
                  </a:extLst>
                </a:gridCol>
                <a:gridCol w="2163469">
                  <a:extLst>
                    <a:ext uri="{9D8B030D-6E8A-4147-A177-3AD203B41FA5}">
                      <a16:colId xmlns:a16="http://schemas.microsoft.com/office/drawing/2014/main" val="1684606165"/>
                    </a:ext>
                  </a:extLst>
                </a:gridCol>
                <a:gridCol w="2163469">
                  <a:extLst>
                    <a:ext uri="{9D8B030D-6E8A-4147-A177-3AD203B41FA5}">
                      <a16:colId xmlns:a16="http://schemas.microsoft.com/office/drawing/2014/main" val="2293239900"/>
                    </a:ext>
                  </a:extLst>
                </a:gridCol>
              </a:tblGrid>
              <a:tr h="441980">
                <a:tc>
                  <a:txBody>
                    <a:bodyPr/>
                    <a:lstStyle/>
                    <a:p>
                      <a:pPr algn="ctr"/>
                      <a:endParaRPr lang="en-CN" sz="2400" dirty="0"/>
                    </a:p>
                  </a:txBody>
                  <a:tcPr/>
                </a:tc>
                <a:tc>
                  <a:txBody>
                    <a:bodyPr/>
                    <a:lstStyle/>
                    <a:p>
                      <a:pPr algn="ctr"/>
                      <a:r>
                        <a:rPr lang="en-CN" sz="2400" dirty="0"/>
                        <a:t>Internal Shock</a:t>
                      </a:r>
                    </a:p>
                  </a:txBody>
                  <a:tcPr/>
                </a:tc>
                <a:tc>
                  <a:txBody>
                    <a:bodyPr/>
                    <a:lstStyle/>
                    <a:p>
                      <a:pPr algn="ctr"/>
                      <a:r>
                        <a:rPr lang="en-CN" sz="2400" dirty="0"/>
                        <a:t>ICMART</a:t>
                      </a:r>
                    </a:p>
                  </a:txBody>
                  <a:tcPr/>
                </a:tc>
                <a:extLst>
                  <a:ext uri="{0D108BD9-81ED-4DB2-BD59-A6C34878D82A}">
                    <a16:rowId xmlns:a16="http://schemas.microsoft.com/office/drawing/2014/main" val="4215451021"/>
                  </a:ext>
                </a:extLst>
              </a:tr>
              <a:tr h="795563">
                <a:tc>
                  <a:txBody>
                    <a:bodyPr/>
                    <a:lstStyle/>
                    <a:p>
                      <a:pPr algn="ctr"/>
                      <a:r>
                        <a:rPr lang="en-CN" sz="2400" dirty="0"/>
                        <a:t>Dominating energy</a:t>
                      </a:r>
                    </a:p>
                  </a:txBody>
                  <a:tcPr/>
                </a:tc>
                <a:tc>
                  <a:txBody>
                    <a:bodyPr/>
                    <a:lstStyle/>
                    <a:p>
                      <a:pPr algn="ctr"/>
                      <a:r>
                        <a:rPr lang="en-CN" sz="2400" b="1" dirty="0">
                          <a:solidFill>
                            <a:schemeClr val="accent1"/>
                          </a:solidFill>
                        </a:rPr>
                        <a:t>Kinetic energy</a:t>
                      </a:r>
                      <a:r>
                        <a:rPr lang="en-CN" sz="2400" dirty="0">
                          <a:solidFill>
                            <a:schemeClr val="accent1"/>
                          </a:solidFill>
                        </a:rPr>
                        <a:t> </a:t>
                      </a:r>
                      <a:r>
                        <a:rPr lang="en-CN" sz="2400" dirty="0"/>
                        <a:t>dominated</a:t>
                      </a:r>
                    </a:p>
                  </a:txBody>
                  <a:tcPr/>
                </a:tc>
                <a:tc>
                  <a:txBody>
                    <a:bodyPr/>
                    <a:lstStyle/>
                    <a:p>
                      <a:pPr algn="ctr"/>
                      <a:r>
                        <a:rPr lang="en-CN" sz="2400" b="1" dirty="0">
                          <a:solidFill>
                            <a:schemeClr val="accent1"/>
                          </a:solidFill>
                        </a:rPr>
                        <a:t>Magnetic</a:t>
                      </a:r>
                      <a:r>
                        <a:rPr lang="en-CN" sz="2400" dirty="0"/>
                        <a:t> energy</a:t>
                      </a:r>
                    </a:p>
                  </a:txBody>
                  <a:tcPr/>
                </a:tc>
                <a:extLst>
                  <a:ext uri="{0D108BD9-81ED-4DB2-BD59-A6C34878D82A}">
                    <a16:rowId xmlns:a16="http://schemas.microsoft.com/office/drawing/2014/main" val="3016322994"/>
                  </a:ext>
                </a:extLst>
              </a:tr>
              <a:tr h="2209898">
                <a:tc>
                  <a:txBody>
                    <a:bodyPr/>
                    <a:lstStyle/>
                    <a:p>
                      <a:pPr algn="ctr"/>
                      <a:r>
                        <a:rPr lang="en-CN" sz="2400" dirty="0"/>
                        <a:t>Particle acceleration</a:t>
                      </a:r>
                    </a:p>
                  </a:txBody>
                  <a:tcPr/>
                </a:tc>
                <a:tc>
                  <a:txBody>
                    <a:bodyPr/>
                    <a:lstStyle/>
                    <a:p>
                      <a:pPr algn="ctr"/>
                      <a:r>
                        <a:rPr lang="en-CN" sz="2400" b="1" dirty="0">
                          <a:solidFill>
                            <a:schemeClr val="accent1"/>
                          </a:solidFill>
                        </a:rPr>
                        <a:t>Shock</a:t>
                      </a:r>
                      <a:r>
                        <a:rPr lang="en-CN" sz="2400" b="1" dirty="0"/>
                        <a:t> </a:t>
                      </a:r>
                      <a:r>
                        <a:rPr lang="en-CN" sz="2400" dirty="0"/>
                        <a:t>acceleration</a:t>
                      </a:r>
                    </a:p>
                  </a:txBody>
                  <a:tcPr/>
                </a:tc>
                <a:tc>
                  <a:txBody>
                    <a:bodyPr/>
                    <a:lstStyle/>
                    <a:p>
                      <a:pPr algn="ctr"/>
                      <a:r>
                        <a:rPr lang="en-CN" sz="2400" dirty="0"/>
                        <a:t>Local turbulence induced magnetic </a:t>
                      </a:r>
                      <a:r>
                        <a:rPr lang="en-CN" sz="2400" b="1" dirty="0">
                          <a:solidFill>
                            <a:schemeClr val="accent1"/>
                          </a:solidFill>
                        </a:rPr>
                        <a:t>reconnection</a:t>
                      </a:r>
                      <a:endParaRPr lang="en-US" sz="2400" b="1" dirty="0">
                        <a:solidFill>
                          <a:schemeClr val="accent1"/>
                        </a:solidFill>
                      </a:endParaRPr>
                    </a:p>
                    <a:p>
                      <a:pPr algn="ctr"/>
                      <a:r>
                        <a:rPr lang="en-US" sz="2400" b="1" dirty="0">
                          <a:solidFill>
                            <a:schemeClr val="accent1"/>
                          </a:solidFill>
                        </a:rPr>
                        <a:t>in mini-jet</a:t>
                      </a:r>
                      <a:endParaRPr lang="en-CN" sz="2400" b="1" dirty="0">
                        <a:solidFill>
                          <a:schemeClr val="accent1"/>
                        </a:solidFill>
                      </a:endParaRPr>
                    </a:p>
                  </a:txBody>
                  <a:tcPr/>
                </a:tc>
                <a:extLst>
                  <a:ext uri="{0D108BD9-81ED-4DB2-BD59-A6C34878D82A}">
                    <a16:rowId xmlns:a16="http://schemas.microsoft.com/office/drawing/2014/main" val="3021917249"/>
                  </a:ext>
                </a:extLst>
              </a:tr>
              <a:tr h="1356136">
                <a:tc>
                  <a:txBody>
                    <a:bodyPr/>
                    <a:lstStyle/>
                    <a:p>
                      <a:pPr algn="ctr"/>
                      <a:endParaRPr lang="en-CN" sz="2400" dirty="0"/>
                    </a:p>
                  </a:txBody>
                  <a:tcPr/>
                </a:tc>
                <a:tc>
                  <a:txBody>
                    <a:bodyPr/>
                    <a:lstStyle/>
                    <a:p>
                      <a:pPr algn="ctr"/>
                      <a:r>
                        <a:rPr lang="en-US" sz="2400" dirty="0"/>
                        <a:t>One shock, </a:t>
                      </a:r>
                    </a:p>
                    <a:p>
                      <a:pPr algn="ctr"/>
                      <a:r>
                        <a:rPr lang="en-US" sz="2400" dirty="0"/>
                        <a:t>one pulse</a:t>
                      </a:r>
                      <a:endParaRPr lang="en-CN" sz="2400" dirty="0"/>
                    </a:p>
                  </a:txBody>
                  <a:tcPr/>
                </a:tc>
                <a:tc>
                  <a:txBody>
                    <a:bodyPr/>
                    <a:lstStyle/>
                    <a:p>
                      <a:pPr algn="ctr"/>
                      <a:r>
                        <a:rPr lang="en-US" sz="2400" b="1" dirty="0">
                          <a:solidFill>
                            <a:schemeClr val="accent1"/>
                          </a:solidFill>
                        </a:rPr>
                        <a:t>One mini-jet, one pulse</a:t>
                      </a:r>
                      <a:endParaRPr lang="en-CN" sz="2400" b="1" dirty="0">
                        <a:solidFill>
                          <a:schemeClr val="accent1"/>
                        </a:solidFill>
                      </a:endParaRPr>
                    </a:p>
                  </a:txBody>
                  <a:tcPr/>
                </a:tc>
                <a:extLst>
                  <a:ext uri="{0D108BD9-81ED-4DB2-BD59-A6C34878D82A}">
                    <a16:rowId xmlns:a16="http://schemas.microsoft.com/office/drawing/2014/main" val="1773121992"/>
                  </a:ext>
                </a:extLst>
              </a:tr>
            </a:tbl>
          </a:graphicData>
        </a:graphic>
      </p:graphicFrame>
    </p:spTree>
    <p:extLst>
      <p:ext uri="{BB962C8B-B14F-4D97-AF65-F5344CB8AC3E}">
        <p14:creationId xmlns:p14="http://schemas.microsoft.com/office/powerpoint/2010/main" val="377599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18A4-D3EE-A757-EDB3-8027F9327FEC}"/>
              </a:ext>
            </a:extLst>
          </p:cNvPr>
          <p:cNvSpPr>
            <a:spLocks noGrp="1"/>
          </p:cNvSpPr>
          <p:nvPr>
            <p:ph type="title"/>
          </p:nvPr>
        </p:nvSpPr>
        <p:spPr/>
        <p:txBody>
          <a:bodyPr/>
          <a:lstStyle/>
          <a:p>
            <a:r>
              <a:rPr lang="en-CN" dirty="0"/>
              <a:t>GRB230307A</a:t>
            </a:r>
          </a:p>
        </p:txBody>
      </p:sp>
      <p:sp>
        <p:nvSpPr>
          <p:cNvPr id="3" name="Content Placeholder 2">
            <a:extLst>
              <a:ext uri="{FF2B5EF4-FFF2-40B4-BE49-F238E27FC236}">
                <a16:creationId xmlns:a16="http://schemas.microsoft.com/office/drawing/2014/main" id="{F52CF4C9-8DD2-4E19-60E4-732E2659EDFF}"/>
              </a:ext>
            </a:extLst>
          </p:cNvPr>
          <p:cNvSpPr>
            <a:spLocks noGrp="1"/>
          </p:cNvSpPr>
          <p:nvPr>
            <p:ph idx="1"/>
          </p:nvPr>
        </p:nvSpPr>
        <p:spPr>
          <a:xfrm>
            <a:off x="838200" y="1825625"/>
            <a:ext cx="3548449" cy="4351338"/>
          </a:xfrm>
        </p:spPr>
        <p:txBody>
          <a:bodyPr>
            <a:normAutofit fontScale="70000" lnSpcReduction="20000"/>
          </a:bodyPr>
          <a:lstStyle/>
          <a:p>
            <a:r>
              <a:rPr lang="en-CN" dirty="0"/>
              <a:t>Second brightest GRB</a:t>
            </a:r>
          </a:p>
          <a:p>
            <a:pPr lvl="1"/>
            <a:r>
              <a:rPr lang="en-CN" dirty="0"/>
              <a:t>Peak flux: 4.5e-4 erg/cm2/s</a:t>
            </a:r>
          </a:p>
          <a:p>
            <a:pPr lvl="1"/>
            <a:r>
              <a:rPr lang="en-CN" dirty="0"/>
              <a:t>Total fluence: 3e-3 erg/cm2</a:t>
            </a:r>
          </a:p>
          <a:p>
            <a:r>
              <a:rPr lang="en-CN" dirty="0"/>
              <a:t>Triggered GECAM-B at 15:44:06 UT on 7th March and also detected by GECAM-C; Firstly reported by GECAM via GCN</a:t>
            </a:r>
          </a:p>
          <a:p>
            <a:r>
              <a:rPr lang="en-CN" dirty="0"/>
              <a:t>The prompt emission also detected by LEIA (0.5-4 keV)</a:t>
            </a:r>
          </a:p>
          <a:p>
            <a:r>
              <a:rPr lang="en-CN" b="1" dirty="0">
                <a:solidFill>
                  <a:schemeClr val="accent1"/>
                </a:solidFill>
              </a:rPr>
              <a:t>T90~41 second</a:t>
            </a:r>
            <a:r>
              <a:rPr lang="en-CN" dirty="0"/>
              <a:t>: Long in duration but similar to Type I in parameters space</a:t>
            </a:r>
          </a:p>
          <a:p>
            <a:r>
              <a:rPr lang="en-CN" b="1" dirty="0">
                <a:solidFill>
                  <a:schemeClr val="accent1"/>
                </a:solidFill>
              </a:rPr>
              <a:t>Association of a Kilonova</a:t>
            </a:r>
          </a:p>
        </p:txBody>
      </p:sp>
      <p:pic>
        <p:nvPicPr>
          <p:cNvPr id="5" name="Picture 4">
            <a:extLst>
              <a:ext uri="{FF2B5EF4-FFF2-40B4-BE49-F238E27FC236}">
                <a16:creationId xmlns:a16="http://schemas.microsoft.com/office/drawing/2014/main" id="{5CBB7623-9E1B-CF97-2CB1-855D2190F9CD}"/>
              </a:ext>
            </a:extLst>
          </p:cNvPr>
          <p:cNvPicPr>
            <a:picLocks noChangeAspect="1"/>
          </p:cNvPicPr>
          <p:nvPr/>
        </p:nvPicPr>
        <p:blipFill>
          <a:blip r:embed="rId3"/>
          <a:stretch>
            <a:fillRect/>
          </a:stretch>
        </p:blipFill>
        <p:spPr>
          <a:xfrm>
            <a:off x="4658839" y="178960"/>
            <a:ext cx="7395371" cy="6184770"/>
          </a:xfrm>
          <a:prstGeom prst="rect">
            <a:avLst/>
          </a:prstGeom>
        </p:spPr>
      </p:pic>
      <p:sp>
        <p:nvSpPr>
          <p:cNvPr id="6" name="TextBox 5">
            <a:extLst>
              <a:ext uri="{FF2B5EF4-FFF2-40B4-BE49-F238E27FC236}">
                <a16:creationId xmlns:a16="http://schemas.microsoft.com/office/drawing/2014/main" id="{4CA66457-A53E-F377-7B09-729D7F459426}"/>
              </a:ext>
            </a:extLst>
          </p:cNvPr>
          <p:cNvSpPr txBox="1"/>
          <p:nvPr/>
        </p:nvSpPr>
        <p:spPr>
          <a:xfrm>
            <a:off x="9144000" y="6363730"/>
            <a:ext cx="1573251" cy="369332"/>
          </a:xfrm>
          <a:prstGeom prst="rect">
            <a:avLst/>
          </a:prstGeom>
          <a:noFill/>
        </p:spPr>
        <p:txBody>
          <a:bodyPr wrap="none" rtlCol="0">
            <a:spAutoFit/>
          </a:bodyPr>
          <a:lstStyle/>
          <a:p>
            <a:r>
              <a:rPr lang="en-CN" dirty="0"/>
              <a:t>Sun et al. 2023</a:t>
            </a:r>
          </a:p>
        </p:txBody>
      </p:sp>
    </p:spTree>
    <p:extLst>
      <p:ext uri="{BB962C8B-B14F-4D97-AF65-F5344CB8AC3E}">
        <p14:creationId xmlns:p14="http://schemas.microsoft.com/office/powerpoint/2010/main" val="313965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D927-DC58-F25F-F1BD-9154E27916E4}"/>
              </a:ext>
            </a:extLst>
          </p:cNvPr>
          <p:cNvSpPr>
            <a:spLocks noGrp="1"/>
          </p:cNvSpPr>
          <p:nvPr>
            <p:ph type="title"/>
          </p:nvPr>
        </p:nvSpPr>
        <p:spPr/>
        <p:txBody>
          <a:bodyPr>
            <a:normAutofit/>
          </a:bodyPr>
          <a:lstStyle/>
          <a:p>
            <a:r>
              <a:rPr lang="en-CN" sz="4000" dirty="0"/>
              <a:t>light curve in multi-E bands</a:t>
            </a:r>
            <a:r>
              <a:rPr lang="en-US" sz="4000" dirty="0"/>
              <a:t> act like a single pulse</a:t>
            </a:r>
            <a:endParaRPr lang="en-CN" sz="4000" dirty="0"/>
          </a:p>
        </p:txBody>
      </p:sp>
      <p:pic>
        <p:nvPicPr>
          <p:cNvPr id="4" name="Content Placeholder 3">
            <a:extLst>
              <a:ext uri="{FF2B5EF4-FFF2-40B4-BE49-F238E27FC236}">
                <a16:creationId xmlns:a16="http://schemas.microsoft.com/office/drawing/2014/main" id="{08906DA0-583A-1F09-1BD2-85E70381CFEA}"/>
              </a:ext>
            </a:extLst>
          </p:cNvPr>
          <p:cNvPicPr>
            <a:picLocks noGrp="1" noChangeAspect="1"/>
          </p:cNvPicPr>
          <p:nvPr>
            <p:ph idx="1"/>
          </p:nvPr>
        </p:nvPicPr>
        <p:blipFill>
          <a:blip r:embed="rId3"/>
          <a:stretch>
            <a:fillRect/>
          </a:stretch>
        </p:blipFill>
        <p:spPr>
          <a:xfrm>
            <a:off x="469620" y="1318997"/>
            <a:ext cx="3089126" cy="553154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A6919A0-D3DF-27B2-B7D7-8B33EDD47D69}"/>
                  </a:ext>
                </a:extLst>
              </p:cNvPr>
              <p:cNvSpPr txBox="1"/>
              <p:nvPr/>
            </p:nvSpPr>
            <p:spPr>
              <a:xfrm>
                <a:off x="4300151" y="1318997"/>
                <a:ext cx="7605223" cy="1836785"/>
              </a:xfrm>
              <a:prstGeom prst="rect">
                <a:avLst/>
              </a:prstGeom>
              <a:noFill/>
            </p:spPr>
            <p:txBody>
              <a:bodyPr wrap="none" rtlCol="0">
                <a:spAutoFit/>
              </a:bodyPr>
              <a:lstStyle/>
              <a:p>
                <a:r>
                  <a:rPr lang="en-CN" dirty="0"/>
                  <a:t>The FRED shape (Fast rising and exponential decay):</a:t>
                </a:r>
              </a:p>
              <a:p>
                <a:r>
                  <a:rPr lang="en-CN" dirty="0">
                    <a:solidFill>
                      <a:schemeClr val="accent1"/>
                    </a:solidFill>
                  </a:rPr>
                  <a:t>Norris’ (05) formulation: </a:t>
                </a:r>
              </a:p>
              <a:p>
                <a:r>
                  <a:rPr lang="en-CN" dirty="0">
                    <a:solidFill>
                      <a:schemeClr val="accent1"/>
                    </a:solidFill>
                  </a:rPr>
                  <a:t>	</a:t>
                </a:r>
                <a14:m>
                  <m:oMath xmlns:m="http://schemas.openxmlformats.org/officeDocument/2006/math">
                    <m:r>
                      <m:rPr>
                        <m:sty m:val="p"/>
                      </m:rPr>
                      <a:rPr lang="en-US" b="0" i="0" smtClean="0">
                        <a:solidFill>
                          <a:schemeClr val="accent1"/>
                        </a:solidFill>
                        <a:latin typeface="Cambria Math" panose="02040503050406030204" pitchFamily="18" charset="0"/>
                      </a:rPr>
                      <m:t>L</m:t>
                    </m:r>
                    <m:r>
                      <a:rPr lang="en-US" b="0" i="1" smtClean="0">
                        <a:solidFill>
                          <a:schemeClr val="accent1"/>
                        </a:solidFill>
                        <a:latin typeface="Cambria Math" panose="02040503050406030204" pitchFamily="18" charset="0"/>
                      </a:rPr>
                      <m:t>∝</m:t>
                    </m:r>
                    <m:f>
                      <m:fPr>
                        <m:ctrlPr>
                          <a:rPr lang="en-CN"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func>
                          <m:funcPr>
                            <m:ctrlPr>
                              <a:rPr lang="en-US" i="1">
                                <a:solidFill>
                                  <a:schemeClr val="accent1"/>
                                </a:solidFill>
                                <a:latin typeface="Cambria Math" panose="02040503050406030204" pitchFamily="18" charset="0"/>
                              </a:rPr>
                            </m:ctrlPr>
                          </m:funcPr>
                          <m:fName>
                            <m:r>
                              <m:rPr>
                                <m:sty m:val="p"/>
                              </m:rPr>
                              <a:rPr lang="en-US">
                                <a:solidFill>
                                  <a:schemeClr val="accent1"/>
                                </a:solidFill>
                                <a:latin typeface="Cambria Math" panose="02040503050406030204" pitchFamily="18" charset="0"/>
                              </a:rPr>
                              <m:t>exp</m:t>
                            </m:r>
                          </m:fName>
                          <m:e>
                            <m:d>
                              <m:dPr>
                                <m:ctrlPr>
                                  <a:rPr lang="en-US" i="1">
                                    <a:solidFill>
                                      <a:schemeClr val="accent1"/>
                                    </a:solidFill>
                                    <a:latin typeface="Cambria Math" panose="02040503050406030204" pitchFamily="18" charset="0"/>
                                  </a:rPr>
                                </m:ctrlPr>
                              </m:dPr>
                              <m:e>
                                <m:f>
                                  <m:fPr>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𝑡</m:t>
                                    </m:r>
                                    <m:r>
                                      <a:rPr lang="en-US" i="1">
                                        <a:solidFill>
                                          <a:schemeClr val="accent1"/>
                                        </a:solidFill>
                                        <a:latin typeface="Cambria Math" panose="02040503050406030204" pitchFamily="18" charset="0"/>
                                      </a:rPr>
                                      <m:t>−</m:t>
                                    </m:r>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𝑡</m:t>
                                        </m:r>
                                      </m:e>
                                      <m:sub>
                                        <m:r>
                                          <a:rPr lang="en-US" i="1">
                                            <a:solidFill>
                                              <a:schemeClr val="accent1"/>
                                            </a:solidFill>
                                            <a:latin typeface="Cambria Math" panose="02040503050406030204" pitchFamily="18" charset="0"/>
                                          </a:rPr>
                                          <m:t>𝑠</m:t>
                                        </m:r>
                                      </m:sub>
                                    </m:sSub>
                                  </m:num>
                                  <m:den>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𝑡</m:t>
                                        </m:r>
                                      </m:e>
                                      <m:sub>
                                        <m:r>
                                          <a:rPr lang="en-US" i="1">
                                            <a:solidFill>
                                              <a:schemeClr val="accent1"/>
                                            </a:solidFill>
                                            <a:latin typeface="Cambria Math" panose="02040503050406030204" pitchFamily="18" charset="0"/>
                                          </a:rPr>
                                          <m:t>𝑑</m:t>
                                        </m:r>
                                      </m:sub>
                                    </m:sSub>
                                  </m:den>
                                </m:f>
                                <m:r>
                                  <a:rPr lang="en-US" i="1">
                                    <a:solidFill>
                                      <a:schemeClr val="accent1"/>
                                    </a:solidFill>
                                    <a:latin typeface="Cambria Math" panose="02040503050406030204" pitchFamily="18" charset="0"/>
                                  </a:rPr>
                                  <m:t>+</m:t>
                                </m:r>
                                <m:f>
                                  <m:fPr>
                                    <m:ctrlPr>
                                      <a:rPr lang="en-US" i="1">
                                        <a:solidFill>
                                          <a:schemeClr val="accent1"/>
                                        </a:solidFill>
                                        <a:latin typeface="Cambria Math" panose="02040503050406030204" pitchFamily="18" charset="0"/>
                                      </a:rPr>
                                    </m:ctrlPr>
                                  </m:fPr>
                                  <m:num>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𝑡</m:t>
                                        </m:r>
                                      </m:e>
                                      <m:sub>
                                        <m:r>
                                          <a:rPr lang="en-US" i="1">
                                            <a:solidFill>
                                              <a:schemeClr val="accent1"/>
                                            </a:solidFill>
                                            <a:latin typeface="Cambria Math" panose="02040503050406030204" pitchFamily="18" charset="0"/>
                                          </a:rPr>
                                          <m:t>𝑟</m:t>
                                        </m:r>
                                      </m:sub>
                                    </m:sSub>
                                  </m:num>
                                  <m:den>
                                    <m:r>
                                      <a:rPr lang="en-US" i="1">
                                        <a:solidFill>
                                          <a:schemeClr val="accent1"/>
                                        </a:solidFill>
                                        <a:latin typeface="Cambria Math" panose="02040503050406030204" pitchFamily="18" charset="0"/>
                                      </a:rPr>
                                      <m:t>𝑡</m:t>
                                    </m:r>
                                    <m:r>
                                      <a:rPr lang="en-US" i="1">
                                        <a:solidFill>
                                          <a:schemeClr val="accent1"/>
                                        </a:solidFill>
                                        <a:latin typeface="Cambria Math" panose="02040503050406030204" pitchFamily="18" charset="0"/>
                                      </a:rPr>
                                      <m:t>−</m:t>
                                    </m:r>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𝑡</m:t>
                                        </m:r>
                                      </m:e>
                                      <m:sub>
                                        <m:r>
                                          <a:rPr lang="en-US" i="1">
                                            <a:solidFill>
                                              <a:schemeClr val="accent1"/>
                                            </a:solidFill>
                                            <a:latin typeface="Cambria Math" panose="02040503050406030204" pitchFamily="18" charset="0"/>
                                          </a:rPr>
                                          <m:t>𝑠</m:t>
                                        </m:r>
                                      </m:sub>
                                    </m:sSub>
                                  </m:den>
                                </m:f>
                              </m:e>
                            </m:d>
                          </m:e>
                        </m:func>
                      </m:den>
                    </m:f>
                  </m:oMath>
                </a14:m>
                <a:r>
                  <a:rPr lang="en-CN" dirty="0">
                    <a:solidFill>
                      <a:schemeClr val="accent1"/>
                    </a:solidFill>
                  </a:rPr>
                  <a:t>;        </a:t>
                </a:r>
                <a14:m>
                  <m:oMath xmlns:m="http://schemas.openxmlformats.org/officeDocument/2006/math">
                    <m:r>
                      <a:rPr lang="en-US" b="0" i="0" smtClean="0">
                        <a:solidFill>
                          <a:schemeClr val="accent1"/>
                        </a:solidFill>
                        <a:latin typeface="Cambria Math" panose="02040503050406030204" pitchFamily="18" charset="0"/>
                      </a:rPr>
                      <m:t>   </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𝑡</m:t>
                        </m:r>
                      </m:e>
                      <m:sub>
                        <m:r>
                          <a:rPr lang="en-US" b="0" i="1" smtClean="0">
                            <a:solidFill>
                              <a:schemeClr val="accent1"/>
                            </a:solidFill>
                            <a:latin typeface="Cambria Math" panose="02040503050406030204" pitchFamily="18" charset="0"/>
                          </a:rPr>
                          <m:t>𝑟</m:t>
                        </m:r>
                      </m:sub>
                    </m:sSub>
                  </m:oMath>
                </a14:m>
                <a:r>
                  <a:rPr lang="en-CN" dirty="0">
                    <a:solidFill>
                      <a:schemeClr val="accent1"/>
                    </a:solidFill>
                  </a:rPr>
                  <a:t>: Rising time scale;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𝑡</m:t>
                        </m:r>
                      </m:e>
                      <m:sub>
                        <m:r>
                          <a:rPr lang="en-US" b="0" i="1" smtClean="0">
                            <a:solidFill>
                              <a:schemeClr val="accent1"/>
                            </a:solidFill>
                            <a:latin typeface="Cambria Math" panose="02040503050406030204" pitchFamily="18" charset="0"/>
                          </a:rPr>
                          <m:t>𝑑</m:t>
                        </m:r>
                      </m:sub>
                    </m:sSub>
                  </m:oMath>
                </a14:m>
                <a:r>
                  <a:rPr lang="en-CN" dirty="0">
                    <a:solidFill>
                      <a:schemeClr val="accent1"/>
                    </a:solidFill>
                  </a:rPr>
                  <a:t>: decaying time scale; </a:t>
                </a:r>
              </a:p>
              <a:p>
                <a:r>
                  <a:rPr lang="en-CN" dirty="0">
                    <a:solidFill>
                      <a:schemeClr val="accent1"/>
                    </a:solidFill>
                  </a:rPr>
                  <a:t>                                                             width=</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𝑡</m:t>
                        </m:r>
                      </m:e>
                      <m:sub>
                        <m:r>
                          <a:rPr lang="en-US" b="0" i="1" smtClean="0">
                            <a:solidFill>
                              <a:schemeClr val="accent1"/>
                            </a:solidFill>
                            <a:latin typeface="Cambria Math" panose="02040503050406030204" pitchFamily="18" charset="0"/>
                          </a:rPr>
                          <m:t>𝑟</m:t>
                        </m:r>
                      </m:sub>
                    </m:sSub>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𝑡</m:t>
                        </m:r>
                      </m:e>
                      <m:sub>
                        <m:r>
                          <a:rPr lang="en-US" b="0" i="1" smtClean="0">
                            <a:solidFill>
                              <a:schemeClr val="accent1"/>
                            </a:solidFill>
                            <a:latin typeface="Cambria Math" panose="02040503050406030204" pitchFamily="18" charset="0"/>
                          </a:rPr>
                          <m:t>𝑑</m:t>
                        </m:r>
                      </m:sub>
                    </m:sSub>
                  </m:oMath>
                </a14:m>
                <a:r>
                  <a:rPr lang="en-CN" dirty="0">
                    <a:solidFill>
                      <a:schemeClr val="accent1"/>
                    </a:solidFill>
                  </a:rPr>
                  <a:t>; peak time: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𝑡</m:t>
                        </m:r>
                      </m:e>
                      <m:sub>
                        <m:r>
                          <a:rPr lang="en-US" b="0" i="1" smtClean="0">
                            <a:solidFill>
                              <a:schemeClr val="accent1"/>
                            </a:solidFill>
                            <a:latin typeface="Cambria Math" panose="02040503050406030204" pitchFamily="18" charset="0"/>
                          </a:rPr>
                          <m:t>𝑠</m:t>
                        </m:r>
                      </m:sub>
                    </m:sSub>
                    <m:r>
                      <a:rPr lang="en-US" b="0" i="1" smtClean="0">
                        <a:solidFill>
                          <a:schemeClr val="accent1"/>
                        </a:solidFill>
                        <a:latin typeface="Cambria Math" panose="02040503050406030204" pitchFamily="18" charset="0"/>
                      </a:rPr>
                      <m:t>+</m:t>
                    </m:r>
                    <m:rad>
                      <m:radPr>
                        <m:degHide m:val="on"/>
                        <m:ctrlPr>
                          <a:rPr lang="en-US" b="0" i="1" smtClean="0">
                            <a:solidFill>
                              <a:schemeClr val="accent1"/>
                            </a:solidFill>
                            <a:latin typeface="Cambria Math" panose="02040503050406030204" pitchFamily="18" charset="0"/>
                          </a:rPr>
                        </m:ctrlPr>
                      </m:radPr>
                      <m:deg/>
                      <m:e>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𝑡</m:t>
                            </m:r>
                          </m:e>
                          <m:sub>
                            <m:r>
                              <a:rPr lang="en-US" b="0" i="1" smtClean="0">
                                <a:solidFill>
                                  <a:schemeClr val="accent1"/>
                                </a:solidFill>
                                <a:latin typeface="Cambria Math" panose="02040503050406030204" pitchFamily="18" charset="0"/>
                              </a:rPr>
                              <m:t>𝑟</m:t>
                            </m:r>
                          </m:sub>
                        </m:sSub>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𝑡</m:t>
                            </m:r>
                          </m:e>
                          <m:sub>
                            <m:r>
                              <a:rPr lang="en-US" b="0" i="1" smtClean="0">
                                <a:solidFill>
                                  <a:schemeClr val="accent1"/>
                                </a:solidFill>
                                <a:latin typeface="Cambria Math" panose="02040503050406030204" pitchFamily="18" charset="0"/>
                              </a:rPr>
                              <m:t>𝑑</m:t>
                            </m:r>
                          </m:sub>
                        </m:sSub>
                      </m:e>
                    </m:rad>
                  </m:oMath>
                </a14:m>
                <a:endParaRPr lang="en-CN" dirty="0">
                  <a:solidFill>
                    <a:schemeClr val="accent1"/>
                  </a:solidFill>
                </a:endParaRPr>
              </a:p>
              <a:p>
                <a:endParaRPr lang="en-CN" dirty="0">
                  <a:solidFill>
                    <a:schemeClr val="accent1"/>
                  </a:solidFill>
                </a:endParaRPr>
              </a:p>
            </p:txBody>
          </p:sp>
        </mc:Choice>
        <mc:Fallback xmlns="">
          <p:sp>
            <p:nvSpPr>
              <p:cNvPr id="5" name="TextBox 4">
                <a:extLst>
                  <a:ext uri="{FF2B5EF4-FFF2-40B4-BE49-F238E27FC236}">
                    <a16:creationId xmlns:a16="http://schemas.microsoft.com/office/drawing/2014/main" id="{8A6919A0-D3DF-27B2-B7D7-8B33EDD47D69}"/>
                  </a:ext>
                </a:extLst>
              </p:cNvPr>
              <p:cNvSpPr txBox="1">
                <a:spLocks noRot="1" noChangeAspect="1" noMove="1" noResize="1" noEditPoints="1" noAdjustHandles="1" noChangeArrowheads="1" noChangeShapeType="1" noTextEdit="1"/>
              </p:cNvSpPr>
              <p:nvPr/>
            </p:nvSpPr>
            <p:spPr>
              <a:xfrm>
                <a:off x="4300151" y="1318997"/>
                <a:ext cx="7605223" cy="1836785"/>
              </a:xfrm>
              <a:prstGeom prst="rect">
                <a:avLst/>
              </a:prstGeom>
              <a:blipFill>
                <a:blip r:embed="rId4"/>
                <a:stretch>
                  <a:fillRect l="-641" t="-1656"/>
                </a:stretch>
              </a:blipFill>
            </p:spPr>
            <p:txBody>
              <a:bodyPr/>
              <a:lstStyle/>
              <a:p>
                <a:r>
                  <a:rPr lang="zh-CN" altLang="en-US">
                    <a:noFill/>
                  </a:rPr>
                  <a:t> </a:t>
                </a:r>
              </a:p>
            </p:txBody>
          </p:sp>
        </mc:Fallback>
      </mc:AlternateContent>
      <p:pic>
        <p:nvPicPr>
          <p:cNvPr id="6" name="Picture 5">
            <a:extLst>
              <a:ext uri="{FF2B5EF4-FFF2-40B4-BE49-F238E27FC236}">
                <a16:creationId xmlns:a16="http://schemas.microsoft.com/office/drawing/2014/main" id="{A8B58F63-FE75-26E3-E4B2-776EE3D2FBAB}"/>
              </a:ext>
            </a:extLst>
          </p:cNvPr>
          <p:cNvPicPr>
            <a:picLocks noChangeAspect="1"/>
          </p:cNvPicPr>
          <p:nvPr/>
        </p:nvPicPr>
        <p:blipFill>
          <a:blip r:embed="rId5"/>
          <a:stretch>
            <a:fillRect/>
          </a:stretch>
        </p:blipFill>
        <p:spPr>
          <a:xfrm>
            <a:off x="3558746" y="3003974"/>
            <a:ext cx="4686763" cy="3144411"/>
          </a:xfrm>
          <a:prstGeom prst="rect">
            <a:avLst/>
          </a:prstGeom>
        </p:spPr>
      </p:pic>
      <p:sp>
        <p:nvSpPr>
          <p:cNvPr id="7" name="TextBox 6">
            <a:extLst>
              <a:ext uri="{FF2B5EF4-FFF2-40B4-BE49-F238E27FC236}">
                <a16:creationId xmlns:a16="http://schemas.microsoft.com/office/drawing/2014/main" id="{676CF8A0-F888-CFC9-51D6-748FC39E69A5}"/>
              </a:ext>
            </a:extLst>
          </p:cNvPr>
          <p:cNvSpPr txBox="1"/>
          <p:nvPr/>
        </p:nvSpPr>
        <p:spPr>
          <a:xfrm>
            <a:off x="8245509" y="3578781"/>
            <a:ext cx="3386504" cy="1200329"/>
          </a:xfrm>
          <a:prstGeom prst="rect">
            <a:avLst/>
          </a:prstGeom>
          <a:noFill/>
        </p:spPr>
        <p:txBody>
          <a:bodyPr wrap="none" rtlCol="0">
            <a:spAutoFit/>
          </a:bodyPr>
          <a:lstStyle/>
          <a:p>
            <a:r>
              <a:rPr lang="en-CN" dirty="0"/>
              <a:t>width and t_p following the same </a:t>
            </a:r>
          </a:p>
          <a:p>
            <a:r>
              <a:rPr lang="en-CN" dirty="0"/>
              <a:t>E dependence power law;</a:t>
            </a:r>
          </a:p>
          <a:p>
            <a:endParaRPr lang="en-CN" dirty="0"/>
          </a:p>
          <a:p>
            <a:endParaRPr lang="en-CN"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F2C346-17D3-869A-2629-AE8E9F9A747C}"/>
                  </a:ext>
                </a:extLst>
              </p:cNvPr>
              <p:cNvSpPr txBox="1"/>
              <p:nvPr/>
            </p:nvSpPr>
            <p:spPr>
              <a:xfrm>
                <a:off x="6830197" y="5510390"/>
                <a:ext cx="6098058" cy="6751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solidFill>
                            <a:srgbClr val="FF0000"/>
                          </a:solidFill>
                          <a:latin typeface="Cambria Math" panose="02040503050406030204" pitchFamily="18" charset="0"/>
                        </a:rPr>
                        <m:t>𝐿</m:t>
                      </m:r>
                      <m:r>
                        <a:rPr lang="en-US" altLang="zh-CN" sz="1800" b="0" i="1" smtClean="0">
                          <a:solidFill>
                            <a:srgbClr val="FF0000"/>
                          </a:solidFill>
                          <a:latin typeface="Cambria Math" panose="02040503050406030204" pitchFamily="18" charset="0"/>
                        </a:rPr>
                        <m:t>∝</m:t>
                      </m:r>
                      <m:f>
                        <m:fPr>
                          <m:ctrlPr>
                            <a:rPr lang="en-US" altLang="zh-CN" sz="1800" b="0" i="1" smtClean="0">
                              <a:solidFill>
                                <a:srgbClr val="FF0000"/>
                              </a:solidFill>
                              <a:latin typeface="Cambria Math" panose="02040503050406030204" pitchFamily="18" charset="0"/>
                            </a:rPr>
                          </m:ctrlPr>
                        </m:fPr>
                        <m:num>
                          <m:d>
                            <m:dPr>
                              <m:ctrlPr>
                                <a:rPr lang="en-US" altLang="zh-CN" sz="1800" b="0" i="1" smtClean="0">
                                  <a:solidFill>
                                    <a:srgbClr val="FF0000"/>
                                  </a:solidFill>
                                  <a:latin typeface="Cambria Math" panose="02040503050406030204" pitchFamily="18" charset="0"/>
                                </a:rPr>
                              </m:ctrlPr>
                            </m:dPr>
                            <m:e>
                              <m:r>
                                <a:rPr lang="en-US" altLang="zh-CN" sz="1800" b="0" i="1" smtClean="0">
                                  <a:solidFill>
                                    <a:srgbClr val="FF0000"/>
                                  </a:solidFill>
                                  <a:latin typeface="Cambria Math" panose="02040503050406030204" pitchFamily="18" charset="0"/>
                                </a:rPr>
                                <m:t>𝑡</m:t>
                              </m:r>
                              <m:r>
                                <a:rPr lang="en-US" altLang="zh-CN" sz="1800" b="0" i="1" smtClean="0">
                                  <a:solidFill>
                                    <a:srgbClr val="FF0000"/>
                                  </a:solidFill>
                                  <a:latin typeface="Cambria Math" panose="02040503050406030204" pitchFamily="18" charset="0"/>
                                </a:rPr>
                                <m:t>−</m:t>
                              </m:r>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𝑡</m:t>
                                  </m:r>
                                </m:e>
                                <m:sub>
                                  <m:r>
                                    <a:rPr lang="en-US" altLang="zh-CN" sz="1800" b="0" i="1" smtClean="0">
                                      <a:solidFill>
                                        <a:srgbClr val="FF0000"/>
                                      </a:solidFill>
                                      <a:latin typeface="Cambria Math" panose="02040503050406030204" pitchFamily="18" charset="0"/>
                                    </a:rPr>
                                    <m:t>𝑠</m:t>
                                  </m:r>
                                </m:sub>
                              </m:sSub>
                            </m:e>
                          </m:d>
                        </m:num>
                        <m:den>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𝜏</m:t>
                              </m:r>
                            </m:e>
                            <m:sub>
                              <m:r>
                                <a:rPr lang="en-US" altLang="zh-CN" sz="1800" b="0" i="1" smtClean="0">
                                  <a:solidFill>
                                    <a:srgbClr val="FF0000"/>
                                  </a:solidFill>
                                  <a:latin typeface="Cambria Math" panose="02040503050406030204" pitchFamily="18" charset="0"/>
                                </a:rPr>
                                <m:t>𝐸</m:t>
                              </m:r>
                            </m:sub>
                          </m:sSub>
                        </m:den>
                      </m:f>
                      <m:func>
                        <m:funcPr>
                          <m:ctrlPr>
                            <a:rPr lang="zh-CN" altLang="en-US" sz="1800" b="0" i="1" smtClean="0">
                              <a:solidFill>
                                <a:srgbClr val="FF0000"/>
                              </a:solidFill>
                              <a:latin typeface="Cambria Math" panose="02040503050406030204" pitchFamily="18" charset="0"/>
                            </a:rPr>
                          </m:ctrlPr>
                        </m:funcPr>
                        <m:fName>
                          <m:r>
                            <m:rPr>
                              <m:sty m:val="p"/>
                            </m:rPr>
                            <a:rPr lang="en-US" altLang="zh-CN" sz="1800" b="0" i="0" smtClean="0">
                              <a:solidFill>
                                <a:srgbClr val="FF0000"/>
                              </a:solidFill>
                              <a:latin typeface="Cambria Math" panose="02040503050406030204" pitchFamily="18" charset="0"/>
                            </a:rPr>
                            <m:t>exp</m:t>
                          </m:r>
                        </m:fName>
                        <m:e>
                          <m:r>
                            <a:rPr lang="en-US" altLang="zh-CN" sz="1800" b="0" i="1" smtClean="0">
                              <a:solidFill>
                                <a:srgbClr val="FF0000"/>
                              </a:solidFill>
                              <a:latin typeface="Cambria Math" panose="02040503050406030204" pitchFamily="18" charset="0"/>
                            </a:rPr>
                            <m:t>−</m:t>
                          </m:r>
                          <m:f>
                            <m:fPr>
                              <m:ctrlPr>
                                <a:rPr lang="en-US" altLang="zh-CN" sz="1800" b="0" i="1" smtClean="0">
                                  <a:solidFill>
                                    <a:srgbClr val="FF0000"/>
                                  </a:solidFill>
                                  <a:latin typeface="Cambria Math" panose="02040503050406030204" pitchFamily="18" charset="0"/>
                                </a:rPr>
                              </m:ctrlPr>
                            </m:fPr>
                            <m:num>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𝑡</m:t>
                                  </m:r>
                                  <m:r>
                                    <a:rPr lang="en-US" altLang="zh-CN" sz="1800" b="0" i="1" smtClean="0">
                                      <a:solidFill>
                                        <a:srgbClr val="FF0000"/>
                                      </a:solidFill>
                                      <a:latin typeface="Cambria Math" panose="02040503050406030204" pitchFamily="18" charset="0"/>
                                    </a:rPr>
                                    <m:t>−</m:t>
                                  </m:r>
                                  <m:r>
                                    <a:rPr lang="en-US" altLang="zh-CN" sz="1800" b="0" i="1" smtClean="0">
                                      <a:solidFill>
                                        <a:srgbClr val="FF0000"/>
                                      </a:solidFill>
                                      <a:latin typeface="Cambria Math" panose="02040503050406030204" pitchFamily="18" charset="0"/>
                                    </a:rPr>
                                    <m:t>𝑡</m:t>
                                  </m:r>
                                </m:e>
                                <m:sub>
                                  <m:r>
                                    <a:rPr lang="en-US" altLang="zh-CN" sz="1800" b="0" i="1" smtClean="0">
                                      <a:solidFill>
                                        <a:srgbClr val="FF0000"/>
                                      </a:solidFill>
                                      <a:latin typeface="Cambria Math" panose="02040503050406030204" pitchFamily="18" charset="0"/>
                                    </a:rPr>
                                    <m:t>𝑠</m:t>
                                  </m:r>
                                </m:sub>
                              </m:sSub>
                            </m:num>
                            <m:den>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𝜏</m:t>
                                  </m:r>
                                </m:e>
                                <m:sub>
                                  <m:r>
                                    <a:rPr lang="en-US" altLang="zh-CN" sz="1800" b="0" i="1" smtClean="0">
                                      <a:solidFill>
                                        <a:srgbClr val="FF0000"/>
                                      </a:solidFill>
                                      <a:latin typeface="Cambria Math" panose="02040503050406030204" pitchFamily="18" charset="0"/>
                                    </a:rPr>
                                    <m:t>𝐸</m:t>
                                  </m:r>
                                </m:sub>
                              </m:sSub>
                            </m:den>
                          </m:f>
                        </m:e>
                      </m:func>
                      <m:r>
                        <a:rPr lang="zh-CN" altLang="en-US" sz="1800" b="0" i="1" smtClean="0">
                          <a:solidFill>
                            <a:srgbClr val="FF0000"/>
                          </a:solidFill>
                          <a:latin typeface="Cambria Math" panose="02040503050406030204" pitchFamily="18" charset="0"/>
                        </a:rPr>
                        <m:t> </m:t>
                      </m:r>
                    </m:oMath>
                  </m:oMathPara>
                </a14:m>
                <a:endParaRPr lang="en-CN" dirty="0">
                  <a:solidFill>
                    <a:srgbClr val="FF0000"/>
                  </a:solidFill>
                </a:endParaRPr>
              </a:p>
            </p:txBody>
          </p:sp>
        </mc:Choice>
        <mc:Fallback xmlns="">
          <p:sp>
            <p:nvSpPr>
              <p:cNvPr id="9" name="TextBox 8">
                <a:extLst>
                  <a:ext uri="{FF2B5EF4-FFF2-40B4-BE49-F238E27FC236}">
                    <a16:creationId xmlns:a16="http://schemas.microsoft.com/office/drawing/2014/main" id="{F6F2C346-17D3-869A-2629-AE8E9F9A747C}"/>
                  </a:ext>
                </a:extLst>
              </p:cNvPr>
              <p:cNvSpPr txBox="1">
                <a:spLocks noRot="1" noChangeAspect="1" noMove="1" noResize="1" noEditPoints="1" noAdjustHandles="1" noChangeArrowheads="1" noChangeShapeType="1" noTextEdit="1"/>
              </p:cNvSpPr>
              <p:nvPr/>
            </p:nvSpPr>
            <p:spPr>
              <a:xfrm>
                <a:off x="6830197" y="5510390"/>
                <a:ext cx="6098058" cy="675185"/>
              </a:xfrm>
              <a:prstGeom prst="rect">
                <a:avLst/>
              </a:prstGeom>
              <a:blipFill>
                <a:blip r:embed="rId6"/>
                <a:stretch>
                  <a:fillRect/>
                </a:stretch>
              </a:blipFill>
            </p:spPr>
            <p:txBody>
              <a:bodyPr/>
              <a:lstStyle/>
              <a:p>
                <a:r>
                  <a:rPr lang="en-CN">
                    <a:noFill/>
                  </a:rPr>
                  <a:t> </a:t>
                </a:r>
              </a:p>
            </p:txBody>
          </p:sp>
        </mc:Fallback>
      </mc:AlternateContent>
      <p:sp>
        <p:nvSpPr>
          <p:cNvPr id="10" name="TextBox 9">
            <a:extLst>
              <a:ext uri="{FF2B5EF4-FFF2-40B4-BE49-F238E27FC236}">
                <a16:creationId xmlns:a16="http://schemas.microsoft.com/office/drawing/2014/main" id="{7697F32A-949C-A8BB-2B90-37A183FDCAB2}"/>
              </a:ext>
            </a:extLst>
          </p:cNvPr>
          <p:cNvSpPr txBox="1"/>
          <p:nvPr/>
        </p:nvSpPr>
        <p:spPr>
          <a:xfrm>
            <a:off x="8489092" y="4779110"/>
            <a:ext cx="3648628" cy="646331"/>
          </a:xfrm>
          <a:prstGeom prst="rect">
            <a:avLst/>
          </a:prstGeom>
          <a:noFill/>
        </p:spPr>
        <p:txBody>
          <a:bodyPr wrap="none" rtlCol="0">
            <a:spAutoFit/>
          </a:bodyPr>
          <a:lstStyle/>
          <a:p>
            <a:r>
              <a:rPr lang="en-CN" dirty="0">
                <a:solidFill>
                  <a:srgbClr val="FF0000"/>
                </a:solidFill>
              </a:rPr>
              <a:t>New FRED formulation with one less </a:t>
            </a:r>
          </a:p>
          <a:p>
            <a:r>
              <a:rPr lang="en-CN" dirty="0">
                <a:solidFill>
                  <a:srgbClr val="FF0000"/>
                </a:solidFill>
              </a:rPr>
              <a:t>degree of freedom</a:t>
            </a:r>
          </a:p>
        </p:txBody>
      </p:sp>
    </p:spTree>
    <p:extLst>
      <p:ext uri="{BB962C8B-B14F-4D97-AF65-F5344CB8AC3E}">
        <p14:creationId xmlns:p14="http://schemas.microsoft.com/office/powerpoint/2010/main" val="2481699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D927-DC58-F25F-F1BD-9154E27916E4}"/>
              </a:ext>
            </a:extLst>
          </p:cNvPr>
          <p:cNvSpPr>
            <a:spLocks noGrp="1"/>
          </p:cNvSpPr>
          <p:nvPr>
            <p:ph type="title"/>
          </p:nvPr>
        </p:nvSpPr>
        <p:spPr/>
        <p:txBody>
          <a:bodyPr/>
          <a:lstStyle/>
          <a:p>
            <a:r>
              <a:rPr lang="en-US" dirty="0"/>
              <a:t>Self-similarity of the pulse</a:t>
            </a:r>
            <a:endParaRPr lang="en-CN" dirty="0"/>
          </a:p>
        </p:txBody>
      </p:sp>
      <p:pic>
        <p:nvPicPr>
          <p:cNvPr id="4" name="Content Placeholder 3">
            <a:extLst>
              <a:ext uri="{FF2B5EF4-FFF2-40B4-BE49-F238E27FC236}">
                <a16:creationId xmlns:a16="http://schemas.microsoft.com/office/drawing/2014/main" id="{08906DA0-583A-1F09-1BD2-85E70381CFEA}"/>
              </a:ext>
            </a:extLst>
          </p:cNvPr>
          <p:cNvPicPr>
            <a:picLocks noGrp="1" noChangeAspect="1"/>
          </p:cNvPicPr>
          <p:nvPr>
            <p:ph idx="1"/>
          </p:nvPr>
        </p:nvPicPr>
        <p:blipFill>
          <a:blip r:embed="rId3"/>
          <a:stretch>
            <a:fillRect/>
          </a:stretch>
        </p:blipFill>
        <p:spPr>
          <a:xfrm>
            <a:off x="469620" y="1318997"/>
            <a:ext cx="3089126" cy="553154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F2C346-17D3-869A-2629-AE8E9F9A747C}"/>
                  </a:ext>
                </a:extLst>
              </p:cNvPr>
              <p:cNvSpPr txBox="1"/>
              <p:nvPr/>
            </p:nvSpPr>
            <p:spPr>
              <a:xfrm>
                <a:off x="6743699" y="1290143"/>
                <a:ext cx="6098058" cy="6751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solidFill>
                            <a:srgbClr val="FF0000"/>
                          </a:solidFill>
                          <a:latin typeface="Cambria Math" panose="02040503050406030204" pitchFamily="18" charset="0"/>
                        </a:rPr>
                        <m:t>𝐿</m:t>
                      </m:r>
                      <m:r>
                        <a:rPr lang="en-US" altLang="zh-CN" sz="1800" b="0" i="1" smtClean="0">
                          <a:solidFill>
                            <a:srgbClr val="FF0000"/>
                          </a:solidFill>
                          <a:latin typeface="Cambria Math" panose="02040503050406030204" pitchFamily="18" charset="0"/>
                        </a:rPr>
                        <m:t>∝</m:t>
                      </m:r>
                      <m:f>
                        <m:fPr>
                          <m:ctrlPr>
                            <a:rPr lang="en-US" altLang="zh-CN" sz="1800" b="0" i="1" smtClean="0">
                              <a:solidFill>
                                <a:srgbClr val="FF0000"/>
                              </a:solidFill>
                              <a:latin typeface="Cambria Math" panose="02040503050406030204" pitchFamily="18" charset="0"/>
                            </a:rPr>
                          </m:ctrlPr>
                        </m:fPr>
                        <m:num>
                          <m:d>
                            <m:dPr>
                              <m:ctrlPr>
                                <a:rPr lang="en-US" altLang="zh-CN" sz="1800" b="0" i="1" smtClean="0">
                                  <a:solidFill>
                                    <a:srgbClr val="FF0000"/>
                                  </a:solidFill>
                                  <a:latin typeface="Cambria Math" panose="02040503050406030204" pitchFamily="18" charset="0"/>
                                </a:rPr>
                              </m:ctrlPr>
                            </m:dPr>
                            <m:e>
                              <m:r>
                                <a:rPr lang="en-US" altLang="zh-CN" sz="1800" b="0" i="1" smtClean="0">
                                  <a:solidFill>
                                    <a:srgbClr val="FF0000"/>
                                  </a:solidFill>
                                  <a:latin typeface="Cambria Math" panose="02040503050406030204" pitchFamily="18" charset="0"/>
                                </a:rPr>
                                <m:t>𝑡</m:t>
                              </m:r>
                              <m:r>
                                <a:rPr lang="en-US" altLang="zh-CN" sz="1800" b="0" i="1" smtClean="0">
                                  <a:solidFill>
                                    <a:srgbClr val="FF0000"/>
                                  </a:solidFill>
                                  <a:latin typeface="Cambria Math" panose="02040503050406030204" pitchFamily="18" charset="0"/>
                                </a:rPr>
                                <m:t>−</m:t>
                              </m:r>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𝑡</m:t>
                                  </m:r>
                                </m:e>
                                <m:sub>
                                  <m:r>
                                    <a:rPr lang="en-US" altLang="zh-CN" sz="1800" b="0" i="1" smtClean="0">
                                      <a:solidFill>
                                        <a:srgbClr val="FF0000"/>
                                      </a:solidFill>
                                      <a:latin typeface="Cambria Math" panose="02040503050406030204" pitchFamily="18" charset="0"/>
                                    </a:rPr>
                                    <m:t>𝑠</m:t>
                                  </m:r>
                                </m:sub>
                              </m:sSub>
                            </m:e>
                          </m:d>
                        </m:num>
                        <m:den>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𝜏</m:t>
                              </m:r>
                            </m:e>
                            <m:sub>
                              <m:r>
                                <a:rPr lang="en-US" altLang="zh-CN" sz="1800" b="0" i="1" smtClean="0">
                                  <a:solidFill>
                                    <a:srgbClr val="FF0000"/>
                                  </a:solidFill>
                                  <a:latin typeface="Cambria Math" panose="02040503050406030204" pitchFamily="18" charset="0"/>
                                </a:rPr>
                                <m:t>𝐸</m:t>
                              </m:r>
                            </m:sub>
                          </m:sSub>
                        </m:den>
                      </m:f>
                      <m:func>
                        <m:funcPr>
                          <m:ctrlPr>
                            <a:rPr lang="zh-CN" altLang="en-US" sz="1800" b="0" i="1" smtClean="0">
                              <a:solidFill>
                                <a:srgbClr val="FF0000"/>
                              </a:solidFill>
                              <a:latin typeface="Cambria Math" panose="02040503050406030204" pitchFamily="18" charset="0"/>
                            </a:rPr>
                          </m:ctrlPr>
                        </m:funcPr>
                        <m:fName>
                          <m:r>
                            <m:rPr>
                              <m:sty m:val="p"/>
                            </m:rPr>
                            <a:rPr lang="en-US" altLang="zh-CN" sz="1800" b="0" i="0" smtClean="0">
                              <a:solidFill>
                                <a:srgbClr val="FF0000"/>
                              </a:solidFill>
                              <a:latin typeface="Cambria Math" panose="02040503050406030204" pitchFamily="18" charset="0"/>
                            </a:rPr>
                            <m:t>exp</m:t>
                          </m:r>
                        </m:fName>
                        <m:e>
                          <m:r>
                            <a:rPr lang="en-US" altLang="zh-CN" sz="1800" b="0" i="1" smtClean="0">
                              <a:solidFill>
                                <a:srgbClr val="FF0000"/>
                              </a:solidFill>
                              <a:latin typeface="Cambria Math" panose="02040503050406030204" pitchFamily="18" charset="0"/>
                            </a:rPr>
                            <m:t>−</m:t>
                          </m:r>
                          <m:f>
                            <m:fPr>
                              <m:ctrlPr>
                                <a:rPr lang="en-US" altLang="zh-CN" sz="1800" b="0" i="1" smtClean="0">
                                  <a:solidFill>
                                    <a:srgbClr val="FF0000"/>
                                  </a:solidFill>
                                  <a:latin typeface="Cambria Math" panose="02040503050406030204" pitchFamily="18" charset="0"/>
                                </a:rPr>
                              </m:ctrlPr>
                            </m:fPr>
                            <m:num>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𝑡</m:t>
                                  </m:r>
                                  <m:r>
                                    <a:rPr lang="en-US" altLang="zh-CN" sz="1800" b="0" i="1" smtClean="0">
                                      <a:solidFill>
                                        <a:srgbClr val="FF0000"/>
                                      </a:solidFill>
                                      <a:latin typeface="Cambria Math" panose="02040503050406030204" pitchFamily="18" charset="0"/>
                                    </a:rPr>
                                    <m:t>−</m:t>
                                  </m:r>
                                  <m:r>
                                    <a:rPr lang="en-US" altLang="zh-CN" sz="1800" b="0" i="1" smtClean="0">
                                      <a:solidFill>
                                        <a:srgbClr val="FF0000"/>
                                      </a:solidFill>
                                      <a:latin typeface="Cambria Math" panose="02040503050406030204" pitchFamily="18" charset="0"/>
                                    </a:rPr>
                                    <m:t>𝑡</m:t>
                                  </m:r>
                                </m:e>
                                <m:sub>
                                  <m:r>
                                    <a:rPr lang="en-US" altLang="zh-CN" sz="1800" b="0" i="1" smtClean="0">
                                      <a:solidFill>
                                        <a:srgbClr val="FF0000"/>
                                      </a:solidFill>
                                      <a:latin typeface="Cambria Math" panose="02040503050406030204" pitchFamily="18" charset="0"/>
                                    </a:rPr>
                                    <m:t>𝑠</m:t>
                                  </m:r>
                                </m:sub>
                              </m:sSub>
                            </m:num>
                            <m:den>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𝜏</m:t>
                                  </m:r>
                                </m:e>
                                <m:sub>
                                  <m:r>
                                    <a:rPr lang="en-US" altLang="zh-CN" sz="1800" b="0" i="1" smtClean="0">
                                      <a:solidFill>
                                        <a:srgbClr val="FF0000"/>
                                      </a:solidFill>
                                      <a:latin typeface="Cambria Math" panose="02040503050406030204" pitchFamily="18" charset="0"/>
                                    </a:rPr>
                                    <m:t>𝐸</m:t>
                                  </m:r>
                                </m:sub>
                              </m:sSub>
                            </m:den>
                          </m:f>
                        </m:e>
                      </m:func>
                      <m:r>
                        <a:rPr lang="zh-CN" altLang="en-US" sz="1800" b="0" i="1" smtClean="0">
                          <a:solidFill>
                            <a:srgbClr val="FF0000"/>
                          </a:solidFill>
                          <a:latin typeface="Cambria Math" panose="02040503050406030204" pitchFamily="18" charset="0"/>
                        </a:rPr>
                        <m:t> </m:t>
                      </m:r>
                    </m:oMath>
                  </m:oMathPara>
                </a14:m>
                <a:endParaRPr lang="en-CN" dirty="0">
                  <a:solidFill>
                    <a:srgbClr val="FF0000"/>
                  </a:solidFill>
                </a:endParaRPr>
              </a:p>
            </p:txBody>
          </p:sp>
        </mc:Choice>
        <mc:Fallback xmlns="">
          <p:sp>
            <p:nvSpPr>
              <p:cNvPr id="9" name="TextBox 8">
                <a:extLst>
                  <a:ext uri="{FF2B5EF4-FFF2-40B4-BE49-F238E27FC236}">
                    <a16:creationId xmlns:a16="http://schemas.microsoft.com/office/drawing/2014/main" id="{F6F2C346-17D3-869A-2629-AE8E9F9A747C}"/>
                  </a:ext>
                </a:extLst>
              </p:cNvPr>
              <p:cNvSpPr txBox="1">
                <a:spLocks noRot="1" noChangeAspect="1" noMove="1" noResize="1" noEditPoints="1" noAdjustHandles="1" noChangeArrowheads="1" noChangeShapeType="1" noTextEdit="1"/>
              </p:cNvSpPr>
              <p:nvPr/>
            </p:nvSpPr>
            <p:spPr>
              <a:xfrm>
                <a:off x="6743699" y="1290143"/>
                <a:ext cx="6098058" cy="675185"/>
              </a:xfrm>
              <a:prstGeom prst="rect">
                <a:avLst/>
              </a:prstGeom>
              <a:blipFill>
                <a:blip r:embed="rId4"/>
                <a:stretch>
                  <a:fillRect b="-1852"/>
                </a:stretch>
              </a:blipFill>
            </p:spPr>
            <p:txBody>
              <a:bodyPr/>
              <a:lstStyle/>
              <a:p>
                <a:r>
                  <a:rPr lang="en-CN">
                    <a:noFill/>
                  </a:rPr>
                  <a:t> </a:t>
                </a:r>
              </a:p>
            </p:txBody>
          </p:sp>
        </mc:Fallback>
      </mc:AlternateContent>
      <p:sp>
        <p:nvSpPr>
          <p:cNvPr id="10" name="TextBox 9">
            <a:extLst>
              <a:ext uri="{FF2B5EF4-FFF2-40B4-BE49-F238E27FC236}">
                <a16:creationId xmlns:a16="http://schemas.microsoft.com/office/drawing/2014/main" id="{7697F32A-949C-A8BB-2B90-37A183FDCAB2}"/>
              </a:ext>
            </a:extLst>
          </p:cNvPr>
          <p:cNvSpPr txBox="1"/>
          <p:nvPr/>
        </p:nvSpPr>
        <p:spPr>
          <a:xfrm>
            <a:off x="3807645" y="1318997"/>
            <a:ext cx="3648628" cy="646331"/>
          </a:xfrm>
          <a:prstGeom prst="rect">
            <a:avLst/>
          </a:prstGeom>
          <a:noFill/>
        </p:spPr>
        <p:txBody>
          <a:bodyPr wrap="none" rtlCol="0">
            <a:spAutoFit/>
          </a:bodyPr>
          <a:lstStyle/>
          <a:p>
            <a:r>
              <a:rPr lang="en-CN" dirty="0">
                <a:solidFill>
                  <a:srgbClr val="FF0000"/>
                </a:solidFill>
              </a:rPr>
              <a:t>New FRED formulation with one less </a:t>
            </a:r>
          </a:p>
          <a:p>
            <a:r>
              <a:rPr lang="en-CN" dirty="0">
                <a:solidFill>
                  <a:srgbClr val="FF0000"/>
                </a:solidFill>
              </a:rPr>
              <a:t>degree of freedom</a:t>
            </a:r>
          </a:p>
        </p:txBody>
      </p:sp>
      <p:sp>
        <p:nvSpPr>
          <p:cNvPr id="3" name="TextBox 2">
            <a:extLst>
              <a:ext uri="{FF2B5EF4-FFF2-40B4-BE49-F238E27FC236}">
                <a16:creationId xmlns:a16="http://schemas.microsoft.com/office/drawing/2014/main" id="{0CF80BB2-0BDB-7C8E-9BCA-9F67BF2F48BB}"/>
              </a:ext>
            </a:extLst>
          </p:cNvPr>
          <p:cNvSpPr txBox="1"/>
          <p:nvPr/>
        </p:nvSpPr>
        <p:spPr>
          <a:xfrm>
            <a:off x="3807645" y="2100649"/>
            <a:ext cx="3157211" cy="646331"/>
          </a:xfrm>
          <a:prstGeom prst="rect">
            <a:avLst/>
          </a:prstGeom>
          <a:noFill/>
        </p:spPr>
        <p:txBody>
          <a:bodyPr wrap="none" rtlCol="0">
            <a:spAutoFit/>
          </a:bodyPr>
          <a:lstStyle/>
          <a:p>
            <a:r>
              <a:rPr lang="en-CN" dirty="0"/>
              <a:t>shape identities across E bands:</a:t>
            </a:r>
          </a:p>
          <a:p>
            <a:endParaRPr lang="en-CN" dirty="0"/>
          </a:p>
        </p:txBody>
      </p:sp>
      <p:pic>
        <p:nvPicPr>
          <p:cNvPr id="8" name="Picture 7">
            <a:extLst>
              <a:ext uri="{FF2B5EF4-FFF2-40B4-BE49-F238E27FC236}">
                <a16:creationId xmlns:a16="http://schemas.microsoft.com/office/drawing/2014/main" id="{750F9E49-FBE4-E047-6231-38F8DF2DF8F4}"/>
              </a:ext>
            </a:extLst>
          </p:cNvPr>
          <p:cNvPicPr>
            <a:picLocks noChangeAspect="1"/>
          </p:cNvPicPr>
          <p:nvPr/>
        </p:nvPicPr>
        <p:blipFill>
          <a:blip r:embed="rId5"/>
          <a:stretch>
            <a:fillRect/>
          </a:stretch>
        </p:blipFill>
        <p:spPr>
          <a:xfrm>
            <a:off x="6743699" y="2882301"/>
            <a:ext cx="2955103" cy="3904735"/>
          </a:xfrm>
          <a:prstGeom prst="rect">
            <a:avLst/>
          </a:prstGeom>
        </p:spPr>
      </p:pic>
      <p:cxnSp>
        <p:nvCxnSpPr>
          <p:cNvPr id="12" name="Straight Arrow Connector 11">
            <a:extLst>
              <a:ext uri="{FF2B5EF4-FFF2-40B4-BE49-F238E27FC236}">
                <a16:creationId xmlns:a16="http://schemas.microsoft.com/office/drawing/2014/main" id="{5BC6645F-7E74-AE0F-0E4E-A98C61567FEB}"/>
              </a:ext>
            </a:extLst>
          </p:cNvPr>
          <p:cNvCxnSpPr/>
          <p:nvPr/>
        </p:nvCxnSpPr>
        <p:spPr>
          <a:xfrm>
            <a:off x="3673671" y="5567857"/>
            <a:ext cx="29742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3BF688D-383E-78EC-9B78-4CF7A88FFF48}"/>
              </a:ext>
            </a:extLst>
          </p:cNvPr>
          <p:cNvSpPr txBox="1"/>
          <p:nvPr/>
        </p:nvSpPr>
        <p:spPr>
          <a:xfrm>
            <a:off x="4491202" y="5108551"/>
            <a:ext cx="1783950" cy="369332"/>
          </a:xfrm>
          <a:prstGeom prst="rect">
            <a:avLst/>
          </a:prstGeom>
          <a:noFill/>
        </p:spPr>
        <p:txBody>
          <a:bodyPr wrap="none" rtlCol="0">
            <a:spAutoFit/>
          </a:bodyPr>
          <a:lstStyle/>
          <a:p>
            <a:r>
              <a:rPr lang="en-CN" dirty="0"/>
              <a:t>“stretch” in time </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A9C5768-66E1-6C9D-85DC-221012C5D841}"/>
                  </a:ext>
                </a:extLst>
              </p:cNvPr>
              <p:cNvSpPr txBox="1"/>
              <p:nvPr/>
            </p:nvSpPr>
            <p:spPr>
              <a:xfrm>
                <a:off x="4607254" y="5842497"/>
                <a:ext cx="1421158" cy="6242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𝐸</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den>
                              </m:f>
                            </m:e>
                          </m:d>
                        </m:e>
                        <m:sup>
                          <m:r>
                            <a:rPr lang="en-US" b="0" i="1" smtClean="0">
                              <a:latin typeface="Cambria Math" panose="02040503050406030204" pitchFamily="18" charset="0"/>
                            </a:rPr>
                            <m:t>0.35</m:t>
                          </m:r>
                        </m:sup>
                      </m:sSup>
                    </m:oMath>
                  </m:oMathPara>
                </a14:m>
                <a:endParaRPr lang="en-CN" dirty="0"/>
              </a:p>
            </p:txBody>
          </p:sp>
        </mc:Choice>
        <mc:Fallback xmlns="">
          <p:sp>
            <p:nvSpPr>
              <p:cNvPr id="14" name="TextBox 13">
                <a:extLst>
                  <a:ext uri="{FF2B5EF4-FFF2-40B4-BE49-F238E27FC236}">
                    <a16:creationId xmlns:a16="http://schemas.microsoft.com/office/drawing/2014/main" id="{EA9C5768-66E1-6C9D-85DC-221012C5D841}"/>
                  </a:ext>
                </a:extLst>
              </p:cNvPr>
              <p:cNvSpPr txBox="1">
                <a:spLocks noRot="1" noChangeAspect="1" noMove="1" noResize="1" noEditPoints="1" noAdjustHandles="1" noChangeArrowheads="1" noChangeShapeType="1" noTextEdit="1"/>
              </p:cNvSpPr>
              <p:nvPr/>
            </p:nvSpPr>
            <p:spPr>
              <a:xfrm>
                <a:off x="4607254" y="5842497"/>
                <a:ext cx="1421158" cy="624210"/>
              </a:xfrm>
              <a:prstGeom prst="rect">
                <a:avLst/>
              </a:prstGeom>
              <a:blipFill>
                <a:blip r:embed="rId6"/>
                <a:stretch>
                  <a:fillRect l="-1770" r="-1770" b="-7843"/>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3A4932D2-20E3-4A88-A5E1-694ABB64E4DD}"/>
                  </a:ext>
                </a:extLst>
              </p:cNvPr>
              <p:cNvSpPr txBox="1"/>
              <p:nvPr/>
            </p:nvSpPr>
            <p:spPr>
              <a:xfrm>
                <a:off x="7680143" y="2100649"/>
                <a:ext cx="4268017" cy="670376"/>
              </a:xfrm>
              <a:prstGeom prst="rect">
                <a:avLst/>
              </a:prstGeom>
              <a:noFill/>
            </p:spPr>
            <p:txBody>
              <a:bodyPr wrap="square">
                <a:spAutoFit/>
              </a:bodyPr>
              <a:lstStyle/>
              <a:p>
                <a:r>
                  <a:rPr lang="en-CN" altLang="zh-CN" dirty="0">
                    <a:solidFill>
                      <a:schemeClr val="accent1"/>
                    </a:solidFill>
                  </a:rPr>
                  <a:t>Norris’ (05) formulation: </a:t>
                </a:r>
                <a14:m>
                  <m:oMath xmlns:m="http://schemas.openxmlformats.org/officeDocument/2006/math">
                    <m:r>
                      <m:rPr>
                        <m:sty m:val="p"/>
                      </m:rPr>
                      <a:rPr lang="en-US" altLang="zh-CN" b="0" i="0" smtClean="0">
                        <a:solidFill>
                          <a:schemeClr val="accent1"/>
                        </a:solidFill>
                        <a:latin typeface="Cambria Math" panose="02040503050406030204" pitchFamily="18" charset="0"/>
                      </a:rPr>
                      <m:t>L</m:t>
                    </m:r>
                    <m:r>
                      <a:rPr lang="en-US" altLang="zh-CN" b="0" i="1" smtClean="0">
                        <a:solidFill>
                          <a:schemeClr val="accent1"/>
                        </a:solidFill>
                        <a:latin typeface="Cambria Math" panose="02040503050406030204" pitchFamily="18" charset="0"/>
                      </a:rPr>
                      <m:t>∝</m:t>
                    </m:r>
                    <m:f>
                      <m:fPr>
                        <m:ctrlPr>
                          <a:rPr lang="en-CN" altLang="zh-CN" i="1" smtClean="0">
                            <a:solidFill>
                              <a:schemeClr val="accent1"/>
                            </a:solidFill>
                            <a:latin typeface="Cambria Math" panose="02040503050406030204" pitchFamily="18" charset="0"/>
                          </a:rPr>
                        </m:ctrlPr>
                      </m:fPr>
                      <m:num>
                        <m:r>
                          <a:rPr lang="en-US" altLang="zh-CN" b="0" i="1" smtClean="0">
                            <a:solidFill>
                              <a:schemeClr val="accent1"/>
                            </a:solidFill>
                            <a:latin typeface="Cambria Math" panose="02040503050406030204" pitchFamily="18" charset="0"/>
                          </a:rPr>
                          <m:t>1</m:t>
                        </m:r>
                      </m:num>
                      <m:den>
                        <m:func>
                          <m:funcPr>
                            <m:ctrlPr>
                              <a:rPr lang="en-US" altLang="zh-CN" i="1">
                                <a:solidFill>
                                  <a:schemeClr val="accent1"/>
                                </a:solidFill>
                                <a:latin typeface="Cambria Math" panose="02040503050406030204" pitchFamily="18" charset="0"/>
                              </a:rPr>
                            </m:ctrlPr>
                          </m:funcPr>
                          <m:fName>
                            <m:r>
                              <m:rPr>
                                <m:sty m:val="p"/>
                              </m:rPr>
                              <a:rPr lang="en-US" altLang="zh-CN">
                                <a:solidFill>
                                  <a:schemeClr val="accent1"/>
                                </a:solidFill>
                                <a:latin typeface="Cambria Math" panose="02040503050406030204" pitchFamily="18" charset="0"/>
                              </a:rPr>
                              <m:t>exp</m:t>
                            </m:r>
                          </m:fName>
                          <m:e>
                            <m:d>
                              <m:dPr>
                                <m:ctrlPr>
                                  <a:rPr lang="en-US" altLang="zh-CN" i="1">
                                    <a:solidFill>
                                      <a:schemeClr val="accent1"/>
                                    </a:solidFill>
                                    <a:latin typeface="Cambria Math" panose="02040503050406030204" pitchFamily="18" charset="0"/>
                                  </a:rPr>
                                </m:ctrlPr>
                              </m:dPr>
                              <m:e>
                                <m:f>
                                  <m:fPr>
                                    <m:ctrlPr>
                                      <a:rPr lang="en-US" altLang="zh-CN" i="1">
                                        <a:solidFill>
                                          <a:schemeClr val="accent1"/>
                                        </a:solidFill>
                                        <a:latin typeface="Cambria Math" panose="02040503050406030204" pitchFamily="18" charset="0"/>
                                      </a:rPr>
                                    </m:ctrlPr>
                                  </m:fPr>
                                  <m:num>
                                    <m:r>
                                      <a:rPr lang="en-US" altLang="zh-CN" i="1">
                                        <a:solidFill>
                                          <a:schemeClr val="accent1"/>
                                        </a:solidFill>
                                        <a:latin typeface="Cambria Math" panose="02040503050406030204" pitchFamily="18" charset="0"/>
                                      </a:rPr>
                                      <m:t>𝑡</m:t>
                                    </m:r>
                                    <m:r>
                                      <a:rPr lang="en-US" altLang="zh-CN" i="1">
                                        <a:solidFill>
                                          <a:schemeClr val="accent1"/>
                                        </a:solidFill>
                                        <a:latin typeface="Cambria Math" panose="02040503050406030204" pitchFamily="18" charset="0"/>
                                      </a:rPr>
                                      <m:t>−</m:t>
                                    </m:r>
                                    <m:sSub>
                                      <m:sSubPr>
                                        <m:ctrlPr>
                                          <a:rPr lang="en-US" altLang="zh-CN" i="1">
                                            <a:solidFill>
                                              <a:schemeClr val="accent1"/>
                                            </a:solidFill>
                                            <a:latin typeface="Cambria Math" panose="02040503050406030204" pitchFamily="18" charset="0"/>
                                          </a:rPr>
                                        </m:ctrlPr>
                                      </m:sSubPr>
                                      <m:e>
                                        <m:r>
                                          <a:rPr lang="en-US" altLang="zh-CN" i="1">
                                            <a:solidFill>
                                              <a:schemeClr val="accent1"/>
                                            </a:solidFill>
                                            <a:latin typeface="Cambria Math" panose="02040503050406030204" pitchFamily="18" charset="0"/>
                                          </a:rPr>
                                          <m:t>𝑡</m:t>
                                        </m:r>
                                      </m:e>
                                      <m:sub>
                                        <m:r>
                                          <a:rPr lang="en-US" altLang="zh-CN" i="1">
                                            <a:solidFill>
                                              <a:schemeClr val="accent1"/>
                                            </a:solidFill>
                                            <a:latin typeface="Cambria Math" panose="02040503050406030204" pitchFamily="18" charset="0"/>
                                          </a:rPr>
                                          <m:t>𝑠</m:t>
                                        </m:r>
                                      </m:sub>
                                    </m:sSub>
                                  </m:num>
                                  <m:den>
                                    <m:sSub>
                                      <m:sSubPr>
                                        <m:ctrlPr>
                                          <a:rPr lang="en-US" altLang="zh-CN" i="1">
                                            <a:solidFill>
                                              <a:schemeClr val="accent1"/>
                                            </a:solidFill>
                                            <a:latin typeface="Cambria Math" panose="02040503050406030204" pitchFamily="18" charset="0"/>
                                          </a:rPr>
                                        </m:ctrlPr>
                                      </m:sSubPr>
                                      <m:e>
                                        <m:r>
                                          <a:rPr lang="en-US" altLang="zh-CN" i="1">
                                            <a:solidFill>
                                              <a:schemeClr val="accent1"/>
                                            </a:solidFill>
                                            <a:latin typeface="Cambria Math" panose="02040503050406030204" pitchFamily="18" charset="0"/>
                                          </a:rPr>
                                          <m:t>𝑡</m:t>
                                        </m:r>
                                      </m:e>
                                      <m:sub>
                                        <m:r>
                                          <a:rPr lang="en-US" altLang="zh-CN" i="1">
                                            <a:solidFill>
                                              <a:schemeClr val="accent1"/>
                                            </a:solidFill>
                                            <a:latin typeface="Cambria Math" panose="02040503050406030204" pitchFamily="18" charset="0"/>
                                          </a:rPr>
                                          <m:t>𝑑</m:t>
                                        </m:r>
                                      </m:sub>
                                    </m:sSub>
                                  </m:den>
                                </m:f>
                                <m:r>
                                  <a:rPr lang="en-US" altLang="zh-CN" i="1">
                                    <a:solidFill>
                                      <a:schemeClr val="accent1"/>
                                    </a:solidFill>
                                    <a:latin typeface="Cambria Math" panose="02040503050406030204" pitchFamily="18" charset="0"/>
                                  </a:rPr>
                                  <m:t>+</m:t>
                                </m:r>
                                <m:f>
                                  <m:fPr>
                                    <m:ctrlPr>
                                      <a:rPr lang="en-US" altLang="zh-CN" i="1">
                                        <a:solidFill>
                                          <a:schemeClr val="accent1"/>
                                        </a:solidFill>
                                        <a:latin typeface="Cambria Math" panose="02040503050406030204" pitchFamily="18" charset="0"/>
                                      </a:rPr>
                                    </m:ctrlPr>
                                  </m:fPr>
                                  <m:num>
                                    <m:sSub>
                                      <m:sSubPr>
                                        <m:ctrlPr>
                                          <a:rPr lang="en-US" altLang="zh-CN" i="1">
                                            <a:solidFill>
                                              <a:schemeClr val="accent1"/>
                                            </a:solidFill>
                                            <a:latin typeface="Cambria Math" panose="02040503050406030204" pitchFamily="18" charset="0"/>
                                          </a:rPr>
                                        </m:ctrlPr>
                                      </m:sSubPr>
                                      <m:e>
                                        <m:r>
                                          <a:rPr lang="en-US" altLang="zh-CN" i="1">
                                            <a:solidFill>
                                              <a:schemeClr val="accent1"/>
                                            </a:solidFill>
                                            <a:latin typeface="Cambria Math" panose="02040503050406030204" pitchFamily="18" charset="0"/>
                                          </a:rPr>
                                          <m:t>𝑡</m:t>
                                        </m:r>
                                      </m:e>
                                      <m:sub>
                                        <m:r>
                                          <a:rPr lang="en-US" altLang="zh-CN" i="1">
                                            <a:solidFill>
                                              <a:schemeClr val="accent1"/>
                                            </a:solidFill>
                                            <a:latin typeface="Cambria Math" panose="02040503050406030204" pitchFamily="18" charset="0"/>
                                          </a:rPr>
                                          <m:t>𝑟</m:t>
                                        </m:r>
                                      </m:sub>
                                    </m:sSub>
                                  </m:num>
                                  <m:den>
                                    <m:r>
                                      <a:rPr lang="en-US" altLang="zh-CN" i="1">
                                        <a:solidFill>
                                          <a:schemeClr val="accent1"/>
                                        </a:solidFill>
                                        <a:latin typeface="Cambria Math" panose="02040503050406030204" pitchFamily="18" charset="0"/>
                                      </a:rPr>
                                      <m:t>𝑡</m:t>
                                    </m:r>
                                    <m:r>
                                      <a:rPr lang="en-US" altLang="zh-CN" i="1">
                                        <a:solidFill>
                                          <a:schemeClr val="accent1"/>
                                        </a:solidFill>
                                        <a:latin typeface="Cambria Math" panose="02040503050406030204" pitchFamily="18" charset="0"/>
                                      </a:rPr>
                                      <m:t>−</m:t>
                                    </m:r>
                                    <m:sSub>
                                      <m:sSubPr>
                                        <m:ctrlPr>
                                          <a:rPr lang="en-US" altLang="zh-CN" i="1">
                                            <a:solidFill>
                                              <a:schemeClr val="accent1"/>
                                            </a:solidFill>
                                            <a:latin typeface="Cambria Math" panose="02040503050406030204" pitchFamily="18" charset="0"/>
                                          </a:rPr>
                                        </m:ctrlPr>
                                      </m:sSubPr>
                                      <m:e>
                                        <m:r>
                                          <a:rPr lang="en-US" altLang="zh-CN" i="1">
                                            <a:solidFill>
                                              <a:schemeClr val="accent1"/>
                                            </a:solidFill>
                                            <a:latin typeface="Cambria Math" panose="02040503050406030204" pitchFamily="18" charset="0"/>
                                          </a:rPr>
                                          <m:t>𝑡</m:t>
                                        </m:r>
                                      </m:e>
                                      <m:sub>
                                        <m:r>
                                          <a:rPr lang="en-US" altLang="zh-CN" i="1">
                                            <a:solidFill>
                                              <a:schemeClr val="accent1"/>
                                            </a:solidFill>
                                            <a:latin typeface="Cambria Math" panose="02040503050406030204" pitchFamily="18" charset="0"/>
                                          </a:rPr>
                                          <m:t>𝑠</m:t>
                                        </m:r>
                                      </m:sub>
                                    </m:sSub>
                                  </m:den>
                                </m:f>
                              </m:e>
                            </m:d>
                          </m:e>
                        </m:func>
                      </m:den>
                    </m:f>
                  </m:oMath>
                </a14:m>
                <a:r>
                  <a:rPr lang="en-CN" altLang="zh-CN" dirty="0">
                    <a:solidFill>
                      <a:schemeClr val="accent1"/>
                    </a:solidFill>
                  </a:rPr>
                  <a:t>;     </a:t>
                </a:r>
              </a:p>
            </p:txBody>
          </p:sp>
        </mc:Choice>
        <mc:Fallback xmlns="">
          <p:sp>
            <p:nvSpPr>
              <p:cNvPr id="15" name="文本框 14">
                <a:extLst>
                  <a:ext uri="{FF2B5EF4-FFF2-40B4-BE49-F238E27FC236}">
                    <a16:creationId xmlns:a16="http://schemas.microsoft.com/office/drawing/2014/main" id="{3A4932D2-20E3-4A88-A5E1-694ABB64E4DD}"/>
                  </a:ext>
                </a:extLst>
              </p:cNvPr>
              <p:cNvSpPr txBox="1">
                <a:spLocks noRot="1" noChangeAspect="1" noMove="1" noResize="1" noEditPoints="1" noAdjustHandles="1" noChangeArrowheads="1" noChangeShapeType="1" noTextEdit="1"/>
              </p:cNvSpPr>
              <p:nvPr/>
            </p:nvSpPr>
            <p:spPr>
              <a:xfrm>
                <a:off x="7680143" y="2100649"/>
                <a:ext cx="4268017" cy="670376"/>
              </a:xfrm>
              <a:prstGeom prst="rect">
                <a:avLst/>
              </a:prstGeom>
              <a:blipFill>
                <a:blip r:embed="rId7"/>
                <a:stretch>
                  <a:fillRect l="-1286" r="-47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98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516A7-11E3-9CAE-C306-D3D388DFC401}"/>
              </a:ext>
            </a:extLst>
          </p:cNvPr>
          <p:cNvSpPr>
            <a:spLocks noGrp="1"/>
          </p:cNvSpPr>
          <p:nvPr>
            <p:ph type="title"/>
          </p:nvPr>
        </p:nvSpPr>
        <p:spPr/>
        <p:txBody>
          <a:bodyPr/>
          <a:lstStyle/>
          <a:p>
            <a:r>
              <a:rPr lang="en-US" dirty="0"/>
              <a:t>Fast components and the dip ~18s.</a:t>
            </a:r>
            <a:endParaRPr lang="en-CN" dirty="0"/>
          </a:p>
        </p:txBody>
      </p:sp>
      <p:pic>
        <p:nvPicPr>
          <p:cNvPr id="9" name="Content Placeholder 8">
            <a:extLst>
              <a:ext uri="{FF2B5EF4-FFF2-40B4-BE49-F238E27FC236}">
                <a16:creationId xmlns:a16="http://schemas.microsoft.com/office/drawing/2014/main" id="{CD294FED-87AD-7BB0-00AB-A59BA4879E5C}"/>
              </a:ext>
            </a:extLst>
          </p:cNvPr>
          <p:cNvPicPr>
            <a:picLocks noGrp="1" noChangeAspect="1"/>
          </p:cNvPicPr>
          <p:nvPr>
            <p:ph idx="1"/>
          </p:nvPr>
        </p:nvPicPr>
        <p:blipFill>
          <a:blip r:embed="rId3"/>
          <a:stretch>
            <a:fillRect/>
          </a:stretch>
        </p:blipFill>
        <p:spPr>
          <a:xfrm>
            <a:off x="7623498" y="2490956"/>
            <a:ext cx="4568502" cy="4351338"/>
          </a:xfrm>
        </p:spPr>
      </p:pic>
      <p:pic>
        <p:nvPicPr>
          <p:cNvPr id="10" name="Content Placeholder 3">
            <a:extLst>
              <a:ext uri="{FF2B5EF4-FFF2-40B4-BE49-F238E27FC236}">
                <a16:creationId xmlns:a16="http://schemas.microsoft.com/office/drawing/2014/main" id="{6A1AEBE9-D8AE-D6BD-10AA-7EDE61AD59F6}"/>
              </a:ext>
            </a:extLst>
          </p:cNvPr>
          <p:cNvPicPr>
            <a:picLocks noChangeAspect="1"/>
          </p:cNvPicPr>
          <p:nvPr/>
        </p:nvPicPr>
        <p:blipFill>
          <a:blip r:embed="rId4"/>
          <a:stretch>
            <a:fillRect/>
          </a:stretch>
        </p:blipFill>
        <p:spPr>
          <a:xfrm>
            <a:off x="469620" y="1318997"/>
            <a:ext cx="3089126" cy="5531545"/>
          </a:xfrm>
          <a:prstGeom prst="rect">
            <a:avLst/>
          </a:prstGeom>
        </p:spPr>
      </p:pic>
      <p:pic>
        <p:nvPicPr>
          <p:cNvPr id="11" name="Picture 10">
            <a:extLst>
              <a:ext uri="{FF2B5EF4-FFF2-40B4-BE49-F238E27FC236}">
                <a16:creationId xmlns:a16="http://schemas.microsoft.com/office/drawing/2014/main" id="{D5293A83-1472-08B3-3B3F-7C52CAA0C772}"/>
              </a:ext>
            </a:extLst>
          </p:cNvPr>
          <p:cNvPicPr>
            <a:picLocks noChangeAspect="1"/>
          </p:cNvPicPr>
          <p:nvPr/>
        </p:nvPicPr>
        <p:blipFill>
          <a:blip r:embed="rId5"/>
          <a:stretch>
            <a:fillRect/>
          </a:stretch>
        </p:blipFill>
        <p:spPr>
          <a:xfrm>
            <a:off x="5025644" y="2821449"/>
            <a:ext cx="2955103" cy="3904735"/>
          </a:xfrm>
          <a:prstGeom prst="rect">
            <a:avLst/>
          </a:prstGeom>
        </p:spPr>
      </p:pic>
      <p:cxnSp>
        <p:nvCxnSpPr>
          <p:cNvPr id="12" name="Straight Arrow Connector 11">
            <a:extLst>
              <a:ext uri="{FF2B5EF4-FFF2-40B4-BE49-F238E27FC236}">
                <a16:creationId xmlns:a16="http://schemas.microsoft.com/office/drawing/2014/main" id="{25E814AB-6FEF-FC9C-6B40-C02B93B4400E}"/>
              </a:ext>
            </a:extLst>
          </p:cNvPr>
          <p:cNvCxnSpPr>
            <a:cxnSpLocks/>
          </p:cNvCxnSpPr>
          <p:nvPr/>
        </p:nvCxnSpPr>
        <p:spPr>
          <a:xfrm>
            <a:off x="3673671" y="5567857"/>
            <a:ext cx="14790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78A8E05-D574-9E69-2C63-505B29D411AA}"/>
              </a:ext>
            </a:extLst>
          </p:cNvPr>
          <p:cNvSpPr txBox="1"/>
          <p:nvPr/>
        </p:nvSpPr>
        <p:spPr>
          <a:xfrm>
            <a:off x="3368818" y="5216094"/>
            <a:ext cx="1783950" cy="369332"/>
          </a:xfrm>
          <a:prstGeom prst="rect">
            <a:avLst/>
          </a:prstGeom>
          <a:noFill/>
        </p:spPr>
        <p:txBody>
          <a:bodyPr wrap="none" rtlCol="0">
            <a:spAutoFit/>
          </a:bodyPr>
          <a:lstStyle/>
          <a:p>
            <a:r>
              <a:rPr lang="en-CN" dirty="0"/>
              <a:t>“stretch” in time </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8DEE07A-9EA4-74F4-3227-AFB85B9A6668}"/>
                  </a:ext>
                </a:extLst>
              </p:cNvPr>
              <p:cNvSpPr txBox="1"/>
              <p:nvPr/>
            </p:nvSpPr>
            <p:spPr>
              <a:xfrm>
                <a:off x="3493094" y="5625084"/>
                <a:ext cx="1421158" cy="6242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𝐸</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den>
                              </m:f>
                            </m:e>
                          </m:d>
                        </m:e>
                        <m:sup>
                          <m:r>
                            <a:rPr lang="en-US" b="0" i="1" smtClean="0">
                              <a:latin typeface="Cambria Math" panose="02040503050406030204" pitchFamily="18" charset="0"/>
                            </a:rPr>
                            <m:t>0.35</m:t>
                          </m:r>
                        </m:sup>
                      </m:sSup>
                    </m:oMath>
                  </m:oMathPara>
                </a14:m>
                <a:endParaRPr lang="en-CN" dirty="0"/>
              </a:p>
            </p:txBody>
          </p:sp>
        </mc:Choice>
        <mc:Fallback xmlns="">
          <p:sp>
            <p:nvSpPr>
              <p:cNvPr id="14" name="TextBox 13">
                <a:extLst>
                  <a:ext uri="{FF2B5EF4-FFF2-40B4-BE49-F238E27FC236}">
                    <a16:creationId xmlns:a16="http://schemas.microsoft.com/office/drawing/2014/main" id="{C8DEE07A-9EA4-74F4-3227-AFB85B9A6668}"/>
                  </a:ext>
                </a:extLst>
              </p:cNvPr>
              <p:cNvSpPr txBox="1">
                <a:spLocks noRot="1" noChangeAspect="1" noMove="1" noResize="1" noEditPoints="1" noAdjustHandles="1" noChangeArrowheads="1" noChangeShapeType="1" noTextEdit="1"/>
              </p:cNvSpPr>
              <p:nvPr/>
            </p:nvSpPr>
            <p:spPr>
              <a:xfrm>
                <a:off x="3493094" y="5625084"/>
                <a:ext cx="1421158" cy="624210"/>
              </a:xfrm>
              <a:prstGeom prst="rect">
                <a:avLst/>
              </a:prstGeom>
              <a:blipFill>
                <a:blip r:embed="rId6"/>
                <a:stretch>
                  <a:fillRect l="-1786" r="-1786" b="-6000"/>
                </a:stretch>
              </a:blipFill>
            </p:spPr>
            <p:txBody>
              <a:bodyPr/>
              <a:lstStyle/>
              <a:p>
                <a:r>
                  <a:rPr lang="en-CN">
                    <a:noFill/>
                  </a:rPr>
                  <a:t> </a:t>
                </a:r>
              </a:p>
            </p:txBody>
          </p:sp>
        </mc:Fallback>
      </mc:AlternateContent>
      <p:sp>
        <p:nvSpPr>
          <p:cNvPr id="16" name="TextBox 15">
            <a:extLst>
              <a:ext uri="{FF2B5EF4-FFF2-40B4-BE49-F238E27FC236}">
                <a16:creationId xmlns:a16="http://schemas.microsoft.com/office/drawing/2014/main" id="{4FDDEFBA-5B4F-18A3-1388-274ECAA17C39}"/>
              </a:ext>
            </a:extLst>
          </p:cNvPr>
          <p:cNvSpPr txBox="1"/>
          <p:nvPr/>
        </p:nvSpPr>
        <p:spPr>
          <a:xfrm>
            <a:off x="4817236" y="2452117"/>
            <a:ext cx="3117456" cy="369332"/>
          </a:xfrm>
          <a:prstGeom prst="rect">
            <a:avLst/>
          </a:prstGeom>
          <a:noFill/>
        </p:spPr>
        <p:txBody>
          <a:bodyPr wrap="none" rtlCol="0">
            <a:spAutoFit/>
          </a:bodyPr>
          <a:lstStyle/>
          <a:p>
            <a:r>
              <a:rPr lang="en-CN" dirty="0"/>
              <a:t>only work for slow component!</a:t>
            </a:r>
          </a:p>
        </p:txBody>
      </p:sp>
      <p:sp>
        <p:nvSpPr>
          <p:cNvPr id="17" name="TextBox 16">
            <a:extLst>
              <a:ext uri="{FF2B5EF4-FFF2-40B4-BE49-F238E27FC236}">
                <a16:creationId xmlns:a16="http://schemas.microsoft.com/office/drawing/2014/main" id="{6D0E3311-5075-D553-AAEC-A3C5C27CF339}"/>
              </a:ext>
            </a:extLst>
          </p:cNvPr>
          <p:cNvSpPr txBox="1"/>
          <p:nvPr/>
        </p:nvSpPr>
        <p:spPr>
          <a:xfrm>
            <a:off x="8349021" y="2126418"/>
            <a:ext cx="3306033" cy="369332"/>
          </a:xfrm>
          <a:prstGeom prst="rect">
            <a:avLst/>
          </a:prstGeom>
          <a:noFill/>
        </p:spPr>
        <p:txBody>
          <a:bodyPr wrap="none" rtlCol="0">
            <a:spAutoFit/>
          </a:bodyPr>
          <a:lstStyle/>
          <a:p>
            <a:r>
              <a:rPr lang="en-CN" dirty="0"/>
              <a:t>fast components aligned already!</a:t>
            </a:r>
          </a:p>
        </p:txBody>
      </p:sp>
    </p:spTree>
    <p:extLst>
      <p:ext uri="{BB962C8B-B14F-4D97-AF65-F5344CB8AC3E}">
        <p14:creationId xmlns:p14="http://schemas.microsoft.com/office/powerpoint/2010/main" val="293528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10" name="组合 209">
            <a:extLst>
              <a:ext uri="{FF2B5EF4-FFF2-40B4-BE49-F238E27FC236}">
                <a16:creationId xmlns:a16="http://schemas.microsoft.com/office/drawing/2014/main" id="{47206218-E0E7-454B-9ED5-2EA495DA61B7}"/>
              </a:ext>
            </a:extLst>
          </p:cNvPr>
          <p:cNvGrpSpPr/>
          <p:nvPr/>
        </p:nvGrpSpPr>
        <p:grpSpPr>
          <a:xfrm>
            <a:off x="384175" y="298545"/>
            <a:ext cx="4514850" cy="1368108"/>
            <a:chOff x="384175" y="1090613"/>
            <a:chExt cx="4514850" cy="1368108"/>
          </a:xfrm>
        </p:grpSpPr>
        <p:pic>
          <p:nvPicPr>
            <p:cNvPr id="183" name="图片 182">
              <a:extLst>
                <a:ext uri="{FF2B5EF4-FFF2-40B4-BE49-F238E27FC236}">
                  <a16:creationId xmlns:a16="http://schemas.microsoft.com/office/drawing/2014/main" id="{31750FDF-701F-4397-80ED-81BA86B5594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384175" y="1090613"/>
              <a:ext cx="4514850" cy="1368108"/>
            </a:xfrm>
            <a:prstGeom prst="rect">
              <a:avLst/>
            </a:prstGeom>
          </p:spPr>
        </p:pic>
        <p:grpSp>
          <p:nvGrpSpPr>
            <p:cNvPr id="209" name="组合 208">
              <a:extLst>
                <a:ext uri="{FF2B5EF4-FFF2-40B4-BE49-F238E27FC236}">
                  <a16:creationId xmlns:a16="http://schemas.microsoft.com/office/drawing/2014/main" id="{08DDD5D6-46C6-4304-871C-D60F6EBB5CAC}"/>
                </a:ext>
              </a:extLst>
            </p:cNvPr>
            <p:cNvGrpSpPr/>
            <p:nvPr/>
          </p:nvGrpSpPr>
          <p:grpSpPr>
            <a:xfrm>
              <a:off x="916622" y="1367620"/>
              <a:ext cx="3716338" cy="1030141"/>
              <a:chOff x="916622" y="1367620"/>
              <a:chExt cx="3716338" cy="1030141"/>
            </a:xfrm>
          </p:grpSpPr>
          <p:pic>
            <p:nvPicPr>
              <p:cNvPr id="186" name="图片 185">
                <a:extLst>
                  <a:ext uri="{FF2B5EF4-FFF2-40B4-BE49-F238E27FC236}">
                    <a16:creationId xmlns:a16="http://schemas.microsoft.com/office/drawing/2014/main" id="{3392FC3A-9406-4AAE-BA84-D28EB9A3198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916622" y="1554897"/>
                <a:ext cx="763905" cy="231482"/>
              </a:xfrm>
              <a:prstGeom prst="rect">
                <a:avLst/>
              </a:prstGeom>
            </p:spPr>
          </p:pic>
          <p:pic>
            <p:nvPicPr>
              <p:cNvPr id="187" name="图片 186">
                <a:extLst>
                  <a:ext uri="{FF2B5EF4-FFF2-40B4-BE49-F238E27FC236}">
                    <a16:creationId xmlns:a16="http://schemas.microsoft.com/office/drawing/2014/main" id="{2909382A-CAA8-4196-9E23-60D209F8E55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146175" y="1913378"/>
                <a:ext cx="763905" cy="231482"/>
              </a:xfrm>
              <a:prstGeom prst="rect">
                <a:avLst/>
              </a:prstGeom>
            </p:spPr>
          </p:pic>
          <p:pic>
            <p:nvPicPr>
              <p:cNvPr id="188" name="图片 187">
                <a:extLst>
                  <a:ext uri="{FF2B5EF4-FFF2-40B4-BE49-F238E27FC236}">
                    <a16:creationId xmlns:a16="http://schemas.microsoft.com/office/drawing/2014/main" id="{CB84F37F-F2EF-45F8-8AC8-6C5BDC7728C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3015615" y="1367620"/>
                <a:ext cx="763905" cy="231482"/>
              </a:xfrm>
              <a:prstGeom prst="rect">
                <a:avLst/>
              </a:prstGeom>
            </p:spPr>
          </p:pic>
          <p:pic>
            <p:nvPicPr>
              <p:cNvPr id="189" name="图片 188">
                <a:extLst>
                  <a:ext uri="{FF2B5EF4-FFF2-40B4-BE49-F238E27FC236}">
                    <a16:creationId xmlns:a16="http://schemas.microsoft.com/office/drawing/2014/main" id="{8C13695C-49BA-4894-870C-E39C2FC0C8B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212975" y="1516039"/>
                <a:ext cx="763905" cy="231482"/>
              </a:xfrm>
              <a:prstGeom prst="rect">
                <a:avLst/>
              </a:prstGeom>
            </p:spPr>
          </p:pic>
          <p:pic>
            <p:nvPicPr>
              <p:cNvPr id="190" name="图片 189">
                <a:extLst>
                  <a:ext uri="{FF2B5EF4-FFF2-40B4-BE49-F238E27FC236}">
                    <a16:creationId xmlns:a16="http://schemas.microsoft.com/office/drawing/2014/main" id="{BF6CB5E4-6798-48A7-93B7-F3E1FCDE37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796415" y="1983399"/>
                <a:ext cx="763905" cy="231482"/>
              </a:xfrm>
              <a:prstGeom prst="rect">
                <a:avLst/>
              </a:prstGeom>
            </p:spPr>
          </p:pic>
          <p:pic>
            <p:nvPicPr>
              <p:cNvPr id="191" name="图片 190">
                <a:extLst>
                  <a:ext uri="{FF2B5EF4-FFF2-40B4-BE49-F238E27FC236}">
                    <a16:creationId xmlns:a16="http://schemas.microsoft.com/office/drawing/2014/main" id="{D0F15910-922E-4331-9A8D-B11F8D9F772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3869055" y="1841159"/>
                <a:ext cx="763905" cy="231482"/>
              </a:xfrm>
              <a:prstGeom prst="rect">
                <a:avLst/>
              </a:prstGeom>
            </p:spPr>
          </p:pic>
          <p:pic>
            <p:nvPicPr>
              <p:cNvPr id="192" name="图片 191">
                <a:extLst>
                  <a:ext uri="{FF2B5EF4-FFF2-40B4-BE49-F238E27FC236}">
                    <a16:creationId xmlns:a16="http://schemas.microsoft.com/office/drawing/2014/main" id="{B08D50B3-404C-4EF4-AA0D-4B6008B6BDA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450975" y="1648119"/>
                <a:ext cx="763905" cy="231482"/>
              </a:xfrm>
              <a:prstGeom prst="rect">
                <a:avLst/>
              </a:prstGeom>
            </p:spPr>
          </p:pic>
          <p:pic>
            <p:nvPicPr>
              <p:cNvPr id="193" name="图片 192">
                <a:extLst>
                  <a:ext uri="{FF2B5EF4-FFF2-40B4-BE49-F238E27FC236}">
                    <a16:creationId xmlns:a16="http://schemas.microsoft.com/office/drawing/2014/main" id="{C9BDCA77-472C-4AEC-9C66-7BEAD3C9656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3696335" y="1485559"/>
                <a:ext cx="763905" cy="231482"/>
              </a:xfrm>
              <a:prstGeom prst="rect">
                <a:avLst/>
              </a:prstGeom>
            </p:spPr>
          </p:pic>
          <p:pic>
            <p:nvPicPr>
              <p:cNvPr id="194" name="图片 193">
                <a:extLst>
                  <a:ext uri="{FF2B5EF4-FFF2-40B4-BE49-F238E27FC236}">
                    <a16:creationId xmlns:a16="http://schemas.microsoft.com/office/drawing/2014/main" id="{90529595-ADA9-4AEA-8EDC-A727F871E2B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3066415" y="2166279"/>
                <a:ext cx="763905" cy="231482"/>
              </a:xfrm>
              <a:prstGeom prst="rect">
                <a:avLst/>
              </a:prstGeom>
            </p:spPr>
          </p:pic>
        </p:grpSp>
      </p:grpSp>
      <p:grpSp>
        <p:nvGrpSpPr>
          <p:cNvPr id="4" name="组合 3">
            <a:extLst>
              <a:ext uri="{FF2B5EF4-FFF2-40B4-BE49-F238E27FC236}">
                <a16:creationId xmlns:a16="http://schemas.microsoft.com/office/drawing/2014/main" id="{7A05AE64-B15C-462A-A184-7B2AB131B4AE}"/>
              </a:ext>
            </a:extLst>
          </p:cNvPr>
          <p:cNvGrpSpPr/>
          <p:nvPr/>
        </p:nvGrpSpPr>
        <p:grpSpPr>
          <a:xfrm>
            <a:off x="6547167" y="728222"/>
            <a:ext cx="4514850" cy="1388427"/>
            <a:chOff x="6547167" y="728222"/>
            <a:chExt cx="4514850" cy="1388427"/>
          </a:xfrm>
        </p:grpSpPr>
        <p:pic>
          <p:nvPicPr>
            <p:cNvPr id="184" name="图片 183">
              <a:extLst>
                <a:ext uri="{FF2B5EF4-FFF2-40B4-BE49-F238E27FC236}">
                  <a16:creationId xmlns:a16="http://schemas.microsoft.com/office/drawing/2014/main" id="{DEC8E7CD-7C4E-4E57-89ED-EF8700E01CC5}"/>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73281" b="97031" l="10000" r="90000"/>
                      </a14:imgEffect>
                    </a14:imgLayer>
                  </a14:imgProps>
                </a:ext>
              </a:extLst>
            </a:blip>
            <a:srcRect t="70312"/>
            <a:stretch/>
          </p:blipFill>
          <p:spPr>
            <a:xfrm>
              <a:off x="6547167" y="728222"/>
              <a:ext cx="4514850" cy="1388427"/>
            </a:xfrm>
            <a:prstGeom prst="rect">
              <a:avLst/>
            </a:prstGeom>
          </p:spPr>
        </p:pic>
        <p:grpSp>
          <p:nvGrpSpPr>
            <p:cNvPr id="285" name="组合 284">
              <a:extLst>
                <a:ext uri="{FF2B5EF4-FFF2-40B4-BE49-F238E27FC236}">
                  <a16:creationId xmlns:a16="http://schemas.microsoft.com/office/drawing/2014/main" id="{32BAC5A6-0474-485D-B475-4497E189A17F}"/>
                </a:ext>
              </a:extLst>
            </p:cNvPr>
            <p:cNvGrpSpPr/>
            <p:nvPr/>
          </p:nvGrpSpPr>
          <p:grpSpPr>
            <a:xfrm>
              <a:off x="6937375" y="811338"/>
              <a:ext cx="3943985" cy="841359"/>
              <a:chOff x="6937375" y="776614"/>
              <a:chExt cx="3943985" cy="841359"/>
            </a:xfrm>
          </p:grpSpPr>
          <p:pic>
            <p:nvPicPr>
              <p:cNvPr id="185" name="图片 184">
                <a:extLst>
                  <a:ext uri="{FF2B5EF4-FFF2-40B4-BE49-F238E27FC236}">
                    <a16:creationId xmlns:a16="http://schemas.microsoft.com/office/drawing/2014/main" id="{73720F00-E82D-4082-B529-3F0165C78694}"/>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240272" y="1090613"/>
                <a:ext cx="743585" cy="160639"/>
              </a:xfrm>
              <a:prstGeom prst="rect">
                <a:avLst/>
              </a:prstGeom>
            </p:spPr>
          </p:pic>
          <p:pic>
            <p:nvPicPr>
              <p:cNvPr id="195" name="图片 194">
                <a:extLst>
                  <a:ext uri="{FF2B5EF4-FFF2-40B4-BE49-F238E27FC236}">
                    <a16:creationId xmlns:a16="http://schemas.microsoft.com/office/drawing/2014/main" id="{7CA218EE-9224-42C0-A3C1-6C878AA5E71B}"/>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6937375" y="926133"/>
                <a:ext cx="743585" cy="160639"/>
              </a:xfrm>
              <a:prstGeom prst="rect">
                <a:avLst/>
              </a:prstGeom>
            </p:spPr>
          </p:pic>
          <p:pic>
            <p:nvPicPr>
              <p:cNvPr id="196" name="图片 195">
                <a:extLst>
                  <a:ext uri="{FF2B5EF4-FFF2-40B4-BE49-F238E27FC236}">
                    <a16:creationId xmlns:a16="http://schemas.microsoft.com/office/drawing/2014/main" id="{F08615F6-33D5-4CA0-B512-7EDE36131880}"/>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612064" y="1308372"/>
                <a:ext cx="743585" cy="160639"/>
              </a:xfrm>
              <a:prstGeom prst="rect">
                <a:avLst/>
              </a:prstGeom>
            </p:spPr>
          </p:pic>
          <p:pic>
            <p:nvPicPr>
              <p:cNvPr id="197" name="图片 196">
                <a:extLst>
                  <a:ext uri="{FF2B5EF4-FFF2-40B4-BE49-F238E27FC236}">
                    <a16:creationId xmlns:a16="http://schemas.microsoft.com/office/drawing/2014/main" id="{F3E2E596-3FE3-40D4-994A-152848921E8F}"/>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770495" y="989974"/>
                <a:ext cx="743585" cy="160639"/>
              </a:xfrm>
              <a:prstGeom prst="rect">
                <a:avLst/>
              </a:prstGeom>
            </p:spPr>
          </p:pic>
          <p:pic>
            <p:nvPicPr>
              <p:cNvPr id="198" name="图片 197">
                <a:extLst>
                  <a:ext uri="{FF2B5EF4-FFF2-40B4-BE49-F238E27FC236}">
                    <a16:creationId xmlns:a16="http://schemas.microsoft.com/office/drawing/2014/main" id="{0F7D062B-2E5A-45AF-B6C8-D6134DD5454A}"/>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922895" y="1142374"/>
                <a:ext cx="743585" cy="160639"/>
              </a:xfrm>
              <a:prstGeom prst="rect">
                <a:avLst/>
              </a:prstGeom>
            </p:spPr>
          </p:pic>
          <p:pic>
            <p:nvPicPr>
              <p:cNvPr id="199" name="图片 198">
                <a:extLst>
                  <a:ext uri="{FF2B5EF4-FFF2-40B4-BE49-F238E27FC236}">
                    <a16:creationId xmlns:a16="http://schemas.microsoft.com/office/drawing/2014/main" id="{AD33C3C7-FF9B-4AFC-B773-5000206FDC43}"/>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629775" y="868054"/>
                <a:ext cx="743585" cy="160639"/>
              </a:xfrm>
              <a:prstGeom prst="rect">
                <a:avLst/>
              </a:prstGeom>
            </p:spPr>
          </p:pic>
          <p:pic>
            <p:nvPicPr>
              <p:cNvPr id="200" name="图片 199">
                <a:extLst>
                  <a:ext uri="{FF2B5EF4-FFF2-40B4-BE49-F238E27FC236}">
                    <a16:creationId xmlns:a16="http://schemas.microsoft.com/office/drawing/2014/main" id="{2986D77B-6CE1-4DC1-B6CE-67744DFF1C2F}"/>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10137775" y="1152534"/>
                <a:ext cx="743585" cy="160639"/>
              </a:xfrm>
              <a:prstGeom prst="rect">
                <a:avLst/>
              </a:prstGeom>
            </p:spPr>
          </p:pic>
          <p:pic>
            <p:nvPicPr>
              <p:cNvPr id="201" name="图片 200">
                <a:extLst>
                  <a:ext uri="{FF2B5EF4-FFF2-40B4-BE49-F238E27FC236}">
                    <a16:creationId xmlns:a16="http://schemas.microsoft.com/office/drawing/2014/main" id="{FACB580C-A251-4A35-ACC7-FE60DC97623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345295" y="1457334"/>
                <a:ext cx="743585" cy="160639"/>
              </a:xfrm>
              <a:prstGeom prst="rect">
                <a:avLst/>
              </a:prstGeom>
            </p:spPr>
          </p:pic>
          <p:pic>
            <p:nvPicPr>
              <p:cNvPr id="202" name="图片 201">
                <a:extLst>
                  <a:ext uri="{FF2B5EF4-FFF2-40B4-BE49-F238E27FC236}">
                    <a16:creationId xmlns:a16="http://schemas.microsoft.com/office/drawing/2014/main" id="{D5967228-F62F-44D0-8AB3-DE6624A4AFA6}"/>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420735" y="1437014"/>
                <a:ext cx="743585" cy="160639"/>
              </a:xfrm>
              <a:prstGeom prst="rect">
                <a:avLst/>
              </a:prstGeom>
            </p:spPr>
          </p:pic>
          <p:pic>
            <p:nvPicPr>
              <p:cNvPr id="203" name="图片 202">
                <a:extLst>
                  <a:ext uri="{FF2B5EF4-FFF2-40B4-BE49-F238E27FC236}">
                    <a16:creationId xmlns:a16="http://schemas.microsoft.com/office/drawing/2014/main" id="{478CD56E-5AD3-49A8-8C2A-8F3BC1F811B0}"/>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441055" y="847734"/>
                <a:ext cx="743585" cy="160639"/>
              </a:xfrm>
              <a:prstGeom prst="rect">
                <a:avLst/>
              </a:prstGeom>
            </p:spPr>
          </p:pic>
          <p:pic>
            <p:nvPicPr>
              <p:cNvPr id="204" name="图片 203">
                <a:extLst>
                  <a:ext uri="{FF2B5EF4-FFF2-40B4-BE49-F238E27FC236}">
                    <a16:creationId xmlns:a16="http://schemas.microsoft.com/office/drawing/2014/main" id="{8C17100E-5322-46D3-9638-43FC75D00D63}"/>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786495" y="1122054"/>
                <a:ext cx="743585" cy="160639"/>
              </a:xfrm>
              <a:prstGeom prst="rect">
                <a:avLst/>
              </a:prstGeom>
            </p:spPr>
          </p:pic>
          <p:pic>
            <p:nvPicPr>
              <p:cNvPr id="205" name="图片 204">
                <a:extLst>
                  <a:ext uri="{FF2B5EF4-FFF2-40B4-BE49-F238E27FC236}">
                    <a16:creationId xmlns:a16="http://schemas.microsoft.com/office/drawing/2014/main" id="{0181BB2C-D2CC-4E8D-B627-732A784EDF80}"/>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192895" y="776614"/>
                <a:ext cx="743585" cy="160639"/>
              </a:xfrm>
              <a:prstGeom prst="rect">
                <a:avLst/>
              </a:prstGeom>
            </p:spPr>
          </p:pic>
          <p:pic>
            <p:nvPicPr>
              <p:cNvPr id="206" name="图片 205">
                <a:extLst>
                  <a:ext uri="{FF2B5EF4-FFF2-40B4-BE49-F238E27FC236}">
                    <a16:creationId xmlns:a16="http://schemas.microsoft.com/office/drawing/2014/main" id="{8881A3AE-45C5-4CBA-977A-59220410379C}"/>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741535" y="1243974"/>
                <a:ext cx="743585" cy="160639"/>
              </a:xfrm>
              <a:prstGeom prst="rect">
                <a:avLst/>
              </a:prstGeom>
            </p:spPr>
          </p:pic>
          <p:pic>
            <p:nvPicPr>
              <p:cNvPr id="207" name="图片 206">
                <a:extLst>
                  <a:ext uri="{FF2B5EF4-FFF2-40B4-BE49-F238E27FC236}">
                    <a16:creationId xmlns:a16="http://schemas.microsoft.com/office/drawing/2014/main" id="{54A73A43-9010-46C4-9114-C158A88132A8}"/>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10056495" y="979814"/>
                <a:ext cx="743585" cy="160639"/>
              </a:xfrm>
              <a:prstGeom prst="rect">
                <a:avLst/>
              </a:prstGeom>
            </p:spPr>
          </p:pic>
          <p:pic>
            <p:nvPicPr>
              <p:cNvPr id="208" name="图片 207">
                <a:extLst>
                  <a:ext uri="{FF2B5EF4-FFF2-40B4-BE49-F238E27FC236}">
                    <a16:creationId xmlns:a16="http://schemas.microsoft.com/office/drawing/2014/main" id="{053C990C-85D2-4E18-BBCC-5BBD0578E633}"/>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420735" y="1010294"/>
                <a:ext cx="743585" cy="160639"/>
              </a:xfrm>
              <a:prstGeom prst="rect">
                <a:avLst/>
              </a:prstGeom>
            </p:spPr>
          </p:pic>
        </p:grpSp>
      </p:grpSp>
      <p:pic>
        <p:nvPicPr>
          <p:cNvPr id="276" name="图片 275">
            <a:extLst>
              <a:ext uri="{FF2B5EF4-FFF2-40B4-BE49-F238E27FC236}">
                <a16:creationId xmlns:a16="http://schemas.microsoft.com/office/drawing/2014/main" id="{5E2E6BF2-12A7-46B2-8B84-99046B3578F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3208655" y="3794217"/>
            <a:ext cx="1742116" cy="527904"/>
          </a:xfrm>
          <a:prstGeom prst="rect">
            <a:avLst/>
          </a:prstGeom>
        </p:spPr>
      </p:pic>
      <p:grpSp>
        <p:nvGrpSpPr>
          <p:cNvPr id="2" name="组合 1">
            <a:extLst>
              <a:ext uri="{FF2B5EF4-FFF2-40B4-BE49-F238E27FC236}">
                <a16:creationId xmlns:a16="http://schemas.microsoft.com/office/drawing/2014/main" id="{C904B0CE-8FBA-4D8A-90C6-49E80EC1CD4F}"/>
              </a:ext>
            </a:extLst>
          </p:cNvPr>
          <p:cNvGrpSpPr/>
          <p:nvPr/>
        </p:nvGrpSpPr>
        <p:grpSpPr>
          <a:xfrm>
            <a:off x="384175" y="3346610"/>
            <a:ext cx="3923665" cy="1394235"/>
            <a:chOff x="892175" y="3344446"/>
            <a:chExt cx="3923665" cy="1394235"/>
          </a:xfrm>
        </p:grpSpPr>
        <p:pic>
          <p:nvPicPr>
            <p:cNvPr id="214" name="图片 213">
              <a:extLst>
                <a:ext uri="{FF2B5EF4-FFF2-40B4-BE49-F238E27FC236}">
                  <a16:creationId xmlns:a16="http://schemas.microsoft.com/office/drawing/2014/main" id="{A56B7DA3-3241-443A-BE7F-BD076724E3A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069022" y="3895817"/>
              <a:ext cx="763905" cy="231482"/>
            </a:xfrm>
            <a:prstGeom prst="rect">
              <a:avLst/>
            </a:prstGeom>
          </p:spPr>
        </p:pic>
        <p:pic>
          <p:nvPicPr>
            <p:cNvPr id="215" name="图片 214">
              <a:extLst>
                <a:ext uri="{FF2B5EF4-FFF2-40B4-BE49-F238E27FC236}">
                  <a16:creationId xmlns:a16="http://schemas.microsoft.com/office/drawing/2014/main" id="{4827D148-9BBE-4215-B2E5-B05098CBF0D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298575" y="4254298"/>
              <a:ext cx="763905" cy="231482"/>
            </a:xfrm>
            <a:prstGeom prst="rect">
              <a:avLst/>
            </a:prstGeom>
          </p:spPr>
        </p:pic>
        <p:pic>
          <p:nvPicPr>
            <p:cNvPr id="216" name="图片 215">
              <a:extLst>
                <a:ext uri="{FF2B5EF4-FFF2-40B4-BE49-F238E27FC236}">
                  <a16:creationId xmlns:a16="http://schemas.microsoft.com/office/drawing/2014/main" id="{6CEC1B67-55BA-4822-A167-410942504CD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3168015" y="3708540"/>
              <a:ext cx="763905" cy="231482"/>
            </a:xfrm>
            <a:prstGeom prst="rect">
              <a:avLst/>
            </a:prstGeom>
          </p:spPr>
        </p:pic>
        <p:pic>
          <p:nvPicPr>
            <p:cNvPr id="217" name="图片 216">
              <a:extLst>
                <a:ext uri="{FF2B5EF4-FFF2-40B4-BE49-F238E27FC236}">
                  <a16:creationId xmlns:a16="http://schemas.microsoft.com/office/drawing/2014/main" id="{1B1B7AA1-6021-4124-859E-3746E513C4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365375" y="3856959"/>
              <a:ext cx="763905" cy="231482"/>
            </a:xfrm>
            <a:prstGeom prst="rect">
              <a:avLst/>
            </a:prstGeom>
          </p:spPr>
        </p:pic>
        <p:pic>
          <p:nvPicPr>
            <p:cNvPr id="218" name="图片 217">
              <a:extLst>
                <a:ext uri="{FF2B5EF4-FFF2-40B4-BE49-F238E27FC236}">
                  <a16:creationId xmlns:a16="http://schemas.microsoft.com/office/drawing/2014/main" id="{F0F9AD5B-70F6-4FF2-977E-3FE96DF1B76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948815" y="4324319"/>
              <a:ext cx="763905" cy="231482"/>
            </a:xfrm>
            <a:prstGeom prst="rect">
              <a:avLst/>
            </a:prstGeom>
          </p:spPr>
        </p:pic>
        <p:pic>
          <p:nvPicPr>
            <p:cNvPr id="219" name="图片 218">
              <a:extLst>
                <a:ext uri="{FF2B5EF4-FFF2-40B4-BE49-F238E27FC236}">
                  <a16:creationId xmlns:a16="http://schemas.microsoft.com/office/drawing/2014/main" id="{5020209A-39CE-445C-8713-A607C679F1D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4021455" y="4182079"/>
              <a:ext cx="763905" cy="231482"/>
            </a:xfrm>
            <a:prstGeom prst="rect">
              <a:avLst/>
            </a:prstGeom>
          </p:spPr>
        </p:pic>
        <p:pic>
          <p:nvPicPr>
            <p:cNvPr id="220" name="图片 219">
              <a:extLst>
                <a:ext uri="{FF2B5EF4-FFF2-40B4-BE49-F238E27FC236}">
                  <a16:creationId xmlns:a16="http://schemas.microsoft.com/office/drawing/2014/main" id="{9205E125-D407-4B76-A2EE-D1C11918317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603375" y="3989039"/>
              <a:ext cx="763905" cy="231482"/>
            </a:xfrm>
            <a:prstGeom prst="rect">
              <a:avLst/>
            </a:prstGeom>
          </p:spPr>
        </p:pic>
        <p:pic>
          <p:nvPicPr>
            <p:cNvPr id="221" name="图片 220">
              <a:extLst>
                <a:ext uri="{FF2B5EF4-FFF2-40B4-BE49-F238E27FC236}">
                  <a16:creationId xmlns:a16="http://schemas.microsoft.com/office/drawing/2014/main" id="{4923AD96-3BE3-4B31-862D-A05EC640D92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3848735" y="3826479"/>
              <a:ext cx="763905" cy="231482"/>
            </a:xfrm>
            <a:prstGeom prst="rect">
              <a:avLst/>
            </a:prstGeom>
          </p:spPr>
        </p:pic>
        <p:pic>
          <p:nvPicPr>
            <p:cNvPr id="222" name="图片 221">
              <a:extLst>
                <a:ext uri="{FF2B5EF4-FFF2-40B4-BE49-F238E27FC236}">
                  <a16:creationId xmlns:a16="http://schemas.microsoft.com/office/drawing/2014/main" id="{DD6FCCDC-1738-4C07-935F-3E97673F74D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3218815" y="4507199"/>
              <a:ext cx="763905" cy="231482"/>
            </a:xfrm>
            <a:prstGeom prst="rect">
              <a:avLst/>
            </a:prstGeom>
          </p:spPr>
        </p:pic>
        <p:pic>
          <p:nvPicPr>
            <p:cNvPr id="232" name="图片 231">
              <a:extLst>
                <a:ext uri="{FF2B5EF4-FFF2-40B4-BE49-F238E27FC236}">
                  <a16:creationId xmlns:a16="http://schemas.microsoft.com/office/drawing/2014/main" id="{5150047A-E5A5-45F0-9C89-FA3F376AB2B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902335" y="4039839"/>
              <a:ext cx="763905" cy="231482"/>
            </a:xfrm>
            <a:prstGeom prst="rect">
              <a:avLst/>
            </a:prstGeom>
          </p:spPr>
        </p:pic>
        <p:pic>
          <p:nvPicPr>
            <p:cNvPr id="233" name="图片 232">
              <a:extLst>
                <a:ext uri="{FF2B5EF4-FFF2-40B4-BE49-F238E27FC236}">
                  <a16:creationId xmlns:a16="http://schemas.microsoft.com/office/drawing/2014/main" id="{38A9B48A-FAC4-43D7-B812-761FE6BD513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892175" y="4141439"/>
              <a:ext cx="763905" cy="231482"/>
            </a:xfrm>
            <a:prstGeom prst="rect">
              <a:avLst/>
            </a:prstGeom>
          </p:spPr>
        </p:pic>
        <p:pic>
          <p:nvPicPr>
            <p:cNvPr id="234" name="图片 233">
              <a:extLst>
                <a:ext uri="{FF2B5EF4-FFF2-40B4-BE49-F238E27FC236}">
                  <a16:creationId xmlns:a16="http://schemas.microsoft.com/office/drawing/2014/main" id="{59F99215-5541-411F-8DA7-B9C8D963B68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359535" y="3999199"/>
              <a:ext cx="763905" cy="231482"/>
            </a:xfrm>
            <a:prstGeom prst="rect">
              <a:avLst/>
            </a:prstGeom>
          </p:spPr>
        </p:pic>
        <p:pic>
          <p:nvPicPr>
            <p:cNvPr id="235" name="图片 234">
              <a:extLst>
                <a:ext uri="{FF2B5EF4-FFF2-40B4-BE49-F238E27FC236}">
                  <a16:creationId xmlns:a16="http://schemas.microsoft.com/office/drawing/2014/main" id="{FEBB0E50-77A6-45DF-83E8-02EC4747791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105535" y="4080479"/>
              <a:ext cx="763905" cy="231482"/>
            </a:xfrm>
            <a:prstGeom prst="rect">
              <a:avLst/>
            </a:prstGeom>
          </p:spPr>
        </p:pic>
        <p:pic>
          <p:nvPicPr>
            <p:cNvPr id="236" name="图片 235">
              <a:extLst>
                <a:ext uri="{FF2B5EF4-FFF2-40B4-BE49-F238E27FC236}">
                  <a16:creationId xmlns:a16="http://schemas.microsoft.com/office/drawing/2014/main" id="{E31F33E5-2C0D-4310-BF3A-02FC7357A92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257935" y="4151599"/>
              <a:ext cx="763905" cy="231482"/>
            </a:xfrm>
            <a:prstGeom prst="rect">
              <a:avLst/>
            </a:prstGeom>
          </p:spPr>
        </p:pic>
        <p:pic>
          <p:nvPicPr>
            <p:cNvPr id="237" name="图片 236">
              <a:extLst>
                <a:ext uri="{FF2B5EF4-FFF2-40B4-BE49-F238E27FC236}">
                  <a16:creationId xmlns:a16="http://schemas.microsoft.com/office/drawing/2014/main" id="{3909B362-E211-411F-BF92-A35CDC58C1B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430655" y="4080479"/>
              <a:ext cx="763905" cy="231482"/>
            </a:xfrm>
            <a:prstGeom prst="rect">
              <a:avLst/>
            </a:prstGeom>
          </p:spPr>
        </p:pic>
        <p:pic>
          <p:nvPicPr>
            <p:cNvPr id="238" name="图片 237">
              <a:extLst>
                <a:ext uri="{FF2B5EF4-FFF2-40B4-BE49-F238E27FC236}">
                  <a16:creationId xmlns:a16="http://schemas.microsoft.com/office/drawing/2014/main" id="{B0E99C6C-0931-447B-8C02-A1EED33E536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847215" y="3897599"/>
              <a:ext cx="763905" cy="231482"/>
            </a:xfrm>
            <a:prstGeom prst="rect">
              <a:avLst/>
            </a:prstGeom>
          </p:spPr>
        </p:pic>
        <p:pic>
          <p:nvPicPr>
            <p:cNvPr id="239" name="图片 238">
              <a:extLst>
                <a:ext uri="{FF2B5EF4-FFF2-40B4-BE49-F238E27FC236}">
                  <a16:creationId xmlns:a16="http://schemas.microsoft.com/office/drawing/2014/main" id="{D68CDC67-CB22-4FC3-B065-4CC8E1C361B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603375" y="4171919"/>
              <a:ext cx="763905" cy="231482"/>
            </a:xfrm>
            <a:prstGeom prst="rect">
              <a:avLst/>
            </a:prstGeom>
          </p:spPr>
        </p:pic>
        <p:pic>
          <p:nvPicPr>
            <p:cNvPr id="240" name="图片 239">
              <a:extLst>
                <a:ext uri="{FF2B5EF4-FFF2-40B4-BE49-F238E27FC236}">
                  <a16:creationId xmlns:a16="http://schemas.microsoft.com/office/drawing/2014/main" id="{60893692-65E7-4704-91DA-4CE4DBD54F9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3493135" y="3775679"/>
              <a:ext cx="763905" cy="231482"/>
            </a:xfrm>
            <a:prstGeom prst="rect">
              <a:avLst/>
            </a:prstGeom>
          </p:spPr>
        </p:pic>
        <p:pic>
          <p:nvPicPr>
            <p:cNvPr id="241" name="图片 240">
              <a:extLst>
                <a:ext uri="{FF2B5EF4-FFF2-40B4-BE49-F238E27FC236}">
                  <a16:creationId xmlns:a16="http://schemas.microsoft.com/office/drawing/2014/main" id="{73926FE3-5F36-48B7-87E1-3DFE1D05ED5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3726815" y="3917919"/>
              <a:ext cx="763905" cy="231482"/>
            </a:xfrm>
            <a:prstGeom prst="rect">
              <a:avLst/>
            </a:prstGeom>
          </p:spPr>
        </p:pic>
        <p:pic>
          <p:nvPicPr>
            <p:cNvPr id="254" name="图片 253">
              <a:extLst>
                <a:ext uri="{FF2B5EF4-FFF2-40B4-BE49-F238E27FC236}">
                  <a16:creationId xmlns:a16="http://schemas.microsoft.com/office/drawing/2014/main" id="{A0C27403-F6EC-4479-9C35-33808386F36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517775" y="4009359"/>
              <a:ext cx="763905" cy="231482"/>
            </a:xfrm>
            <a:prstGeom prst="rect">
              <a:avLst/>
            </a:prstGeom>
          </p:spPr>
        </p:pic>
        <p:pic>
          <p:nvPicPr>
            <p:cNvPr id="255" name="图片 254">
              <a:extLst>
                <a:ext uri="{FF2B5EF4-FFF2-40B4-BE49-F238E27FC236}">
                  <a16:creationId xmlns:a16="http://schemas.microsoft.com/office/drawing/2014/main" id="{99F2DEAF-4A67-459D-9990-C8726DD279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670175" y="4141439"/>
              <a:ext cx="763905" cy="231482"/>
            </a:xfrm>
            <a:prstGeom prst="rect">
              <a:avLst/>
            </a:prstGeom>
          </p:spPr>
        </p:pic>
        <p:pic>
          <p:nvPicPr>
            <p:cNvPr id="256" name="图片 255">
              <a:extLst>
                <a:ext uri="{FF2B5EF4-FFF2-40B4-BE49-F238E27FC236}">
                  <a16:creationId xmlns:a16="http://schemas.microsoft.com/office/drawing/2014/main" id="{852B352A-EC0E-4A25-A285-5DA242AADDF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182495" y="4080479"/>
              <a:ext cx="763905" cy="231482"/>
            </a:xfrm>
            <a:prstGeom prst="rect">
              <a:avLst/>
            </a:prstGeom>
          </p:spPr>
        </p:pic>
        <p:pic>
          <p:nvPicPr>
            <p:cNvPr id="257" name="图片 256">
              <a:extLst>
                <a:ext uri="{FF2B5EF4-FFF2-40B4-BE49-F238E27FC236}">
                  <a16:creationId xmlns:a16="http://schemas.microsoft.com/office/drawing/2014/main" id="{C53BAD75-5FED-433D-8E0D-FF5533E5211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141855" y="4161759"/>
              <a:ext cx="763905" cy="231482"/>
            </a:xfrm>
            <a:prstGeom prst="rect">
              <a:avLst/>
            </a:prstGeom>
          </p:spPr>
        </p:pic>
        <p:pic>
          <p:nvPicPr>
            <p:cNvPr id="258" name="图片 257">
              <a:extLst>
                <a:ext uri="{FF2B5EF4-FFF2-40B4-BE49-F238E27FC236}">
                  <a16:creationId xmlns:a16="http://schemas.microsoft.com/office/drawing/2014/main" id="{15D841A4-6482-462B-BA8D-4A81EDC514C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253615" y="3938239"/>
              <a:ext cx="763905" cy="231482"/>
            </a:xfrm>
            <a:prstGeom prst="rect">
              <a:avLst/>
            </a:prstGeom>
          </p:spPr>
        </p:pic>
        <p:pic>
          <p:nvPicPr>
            <p:cNvPr id="259" name="图片 258">
              <a:extLst>
                <a:ext uri="{FF2B5EF4-FFF2-40B4-BE49-F238E27FC236}">
                  <a16:creationId xmlns:a16="http://schemas.microsoft.com/office/drawing/2014/main" id="{8DD027F1-6E39-4A23-ACD9-820E0544A9C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735455" y="4070319"/>
              <a:ext cx="763905" cy="231482"/>
            </a:xfrm>
            <a:prstGeom prst="rect">
              <a:avLst/>
            </a:prstGeom>
          </p:spPr>
        </p:pic>
        <p:pic>
          <p:nvPicPr>
            <p:cNvPr id="260" name="图片 259">
              <a:extLst>
                <a:ext uri="{FF2B5EF4-FFF2-40B4-BE49-F238E27FC236}">
                  <a16:creationId xmlns:a16="http://schemas.microsoft.com/office/drawing/2014/main" id="{997320E5-FDBD-4EBB-B451-AF1161DFF3E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989455" y="3989039"/>
              <a:ext cx="763905" cy="231482"/>
            </a:xfrm>
            <a:prstGeom prst="rect">
              <a:avLst/>
            </a:prstGeom>
          </p:spPr>
        </p:pic>
        <p:pic>
          <p:nvPicPr>
            <p:cNvPr id="261" name="图片 260">
              <a:extLst>
                <a:ext uri="{FF2B5EF4-FFF2-40B4-BE49-F238E27FC236}">
                  <a16:creationId xmlns:a16="http://schemas.microsoft.com/office/drawing/2014/main" id="{3212B59D-28CB-4CA0-BC74-CEA81E25726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867535" y="4243039"/>
              <a:ext cx="763905" cy="231482"/>
            </a:xfrm>
            <a:prstGeom prst="rect">
              <a:avLst/>
            </a:prstGeom>
          </p:spPr>
        </p:pic>
        <p:pic>
          <p:nvPicPr>
            <p:cNvPr id="262" name="图片 261">
              <a:extLst>
                <a:ext uri="{FF2B5EF4-FFF2-40B4-BE49-F238E27FC236}">
                  <a16:creationId xmlns:a16="http://schemas.microsoft.com/office/drawing/2014/main" id="{12B56478-20DE-467B-8648-ABAEE2CD232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1989455" y="4090639"/>
              <a:ext cx="763905" cy="231482"/>
            </a:xfrm>
            <a:prstGeom prst="rect">
              <a:avLst/>
            </a:prstGeom>
          </p:spPr>
        </p:pic>
        <p:pic>
          <p:nvPicPr>
            <p:cNvPr id="263" name="图片 262">
              <a:extLst>
                <a:ext uri="{FF2B5EF4-FFF2-40B4-BE49-F238E27FC236}">
                  <a16:creationId xmlns:a16="http://schemas.microsoft.com/office/drawing/2014/main" id="{74E8A957-E56C-4C05-83B9-5025203F6A4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334895" y="4375119"/>
              <a:ext cx="763905" cy="231482"/>
            </a:xfrm>
            <a:prstGeom prst="rect">
              <a:avLst/>
            </a:prstGeom>
          </p:spPr>
        </p:pic>
        <p:pic>
          <p:nvPicPr>
            <p:cNvPr id="264" name="图片 263">
              <a:extLst>
                <a:ext uri="{FF2B5EF4-FFF2-40B4-BE49-F238E27FC236}">
                  <a16:creationId xmlns:a16="http://schemas.microsoft.com/office/drawing/2014/main" id="{7A8D958E-57FE-4E3D-9520-3619F921670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345055" y="3735039"/>
              <a:ext cx="763905" cy="231482"/>
            </a:xfrm>
            <a:prstGeom prst="rect">
              <a:avLst/>
            </a:prstGeom>
          </p:spPr>
        </p:pic>
        <p:pic>
          <p:nvPicPr>
            <p:cNvPr id="265" name="图片 264">
              <a:extLst>
                <a:ext uri="{FF2B5EF4-FFF2-40B4-BE49-F238E27FC236}">
                  <a16:creationId xmlns:a16="http://schemas.microsoft.com/office/drawing/2014/main" id="{7A46FA3E-EAE2-4C1A-9E21-EFD4E1ECE19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741295" y="3765519"/>
              <a:ext cx="763905" cy="231482"/>
            </a:xfrm>
            <a:prstGeom prst="rect">
              <a:avLst/>
            </a:prstGeom>
          </p:spPr>
        </p:pic>
        <p:pic>
          <p:nvPicPr>
            <p:cNvPr id="266" name="图片 265">
              <a:extLst>
                <a:ext uri="{FF2B5EF4-FFF2-40B4-BE49-F238E27FC236}">
                  <a16:creationId xmlns:a16="http://schemas.microsoft.com/office/drawing/2014/main" id="{F9420AFA-B37F-4339-908C-11318AF3422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4051935" y="4049999"/>
              <a:ext cx="763905" cy="231482"/>
            </a:xfrm>
            <a:prstGeom prst="rect">
              <a:avLst/>
            </a:prstGeom>
          </p:spPr>
        </p:pic>
        <p:pic>
          <p:nvPicPr>
            <p:cNvPr id="267" name="图片 266">
              <a:extLst>
                <a:ext uri="{FF2B5EF4-FFF2-40B4-BE49-F238E27FC236}">
                  <a16:creationId xmlns:a16="http://schemas.microsoft.com/office/drawing/2014/main" id="{4DD1AAA0-EFCB-42FB-9E81-C36D1D70F66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660015" y="3907759"/>
              <a:ext cx="763905" cy="231482"/>
            </a:xfrm>
            <a:prstGeom prst="rect">
              <a:avLst/>
            </a:prstGeom>
          </p:spPr>
        </p:pic>
        <p:pic>
          <p:nvPicPr>
            <p:cNvPr id="268" name="图片 267">
              <a:extLst>
                <a:ext uri="{FF2B5EF4-FFF2-40B4-BE49-F238E27FC236}">
                  <a16:creationId xmlns:a16="http://schemas.microsoft.com/office/drawing/2014/main" id="{A9FB0EFA-8E97-4679-ABD0-473AC2C5C2E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670175" y="4100799"/>
              <a:ext cx="763905" cy="231482"/>
            </a:xfrm>
            <a:prstGeom prst="rect">
              <a:avLst/>
            </a:prstGeom>
          </p:spPr>
        </p:pic>
        <p:pic>
          <p:nvPicPr>
            <p:cNvPr id="269" name="图片 268">
              <a:extLst>
                <a:ext uri="{FF2B5EF4-FFF2-40B4-BE49-F238E27FC236}">
                  <a16:creationId xmlns:a16="http://schemas.microsoft.com/office/drawing/2014/main" id="{D8755AB1-EC40-4595-B443-247C0B2B1A7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263775" y="4263359"/>
              <a:ext cx="763905" cy="231482"/>
            </a:xfrm>
            <a:prstGeom prst="rect">
              <a:avLst/>
            </a:prstGeom>
          </p:spPr>
        </p:pic>
        <p:pic>
          <p:nvPicPr>
            <p:cNvPr id="270" name="图片 269">
              <a:extLst>
                <a:ext uri="{FF2B5EF4-FFF2-40B4-BE49-F238E27FC236}">
                  <a16:creationId xmlns:a16="http://schemas.microsoft.com/office/drawing/2014/main" id="{AF8F7AD3-7ECA-4661-8A77-D3E8E2260F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426335" y="3694399"/>
              <a:ext cx="1870350" cy="566762"/>
            </a:xfrm>
            <a:prstGeom prst="rect">
              <a:avLst/>
            </a:prstGeom>
          </p:spPr>
        </p:pic>
        <p:pic>
          <p:nvPicPr>
            <p:cNvPr id="271" name="图片 270">
              <a:extLst>
                <a:ext uri="{FF2B5EF4-FFF2-40B4-BE49-F238E27FC236}">
                  <a16:creationId xmlns:a16="http://schemas.microsoft.com/office/drawing/2014/main" id="{26346F76-1F32-4870-A64E-04F69809670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903855" y="4009359"/>
              <a:ext cx="763905" cy="231482"/>
            </a:xfrm>
            <a:prstGeom prst="rect">
              <a:avLst/>
            </a:prstGeom>
          </p:spPr>
        </p:pic>
        <p:pic>
          <p:nvPicPr>
            <p:cNvPr id="272" name="图片 271">
              <a:extLst>
                <a:ext uri="{FF2B5EF4-FFF2-40B4-BE49-F238E27FC236}">
                  <a16:creationId xmlns:a16="http://schemas.microsoft.com/office/drawing/2014/main" id="{6C0CEC4E-CADD-4BFB-84EA-B4039C6155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517775" y="4182079"/>
              <a:ext cx="763905" cy="231482"/>
            </a:xfrm>
            <a:prstGeom prst="rect">
              <a:avLst/>
            </a:prstGeom>
          </p:spPr>
        </p:pic>
        <p:pic>
          <p:nvPicPr>
            <p:cNvPr id="273" name="图片 272">
              <a:extLst>
                <a:ext uri="{FF2B5EF4-FFF2-40B4-BE49-F238E27FC236}">
                  <a16:creationId xmlns:a16="http://schemas.microsoft.com/office/drawing/2014/main" id="{D4877F29-7333-4F1C-B778-9B7E765D962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568575" y="4283679"/>
              <a:ext cx="763905" cy="231482"/>
            </a:xfrm>
            <a:prstGeom prst="rect">
              <a:avLst/>
            </a:prstGeom>
          </p:spPr>
        </p:pic>
        <p:pic>
          <p:nvPicPr>
            <p:cNvPr id="274" name="图片 273">
              <a:extLst>
                <a:ext uri="{FF2B5EF4-FFF2-40B4-BE49-F238E27FC236}">
                  <a16:creationId xmlns:a16="http://schemas.microsoft.com/office/drawing/2014/main" id="{2EF1A393-E2D0-4DFF-A057-18265936D14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842895" y="4395439"/>
              <a:ext cx="763905" cy="231482"/>
            </a:xfrm>
            <a:prstGeom prst="rect">
              <a:avLst/>
            </a:prstGeom>
          </p:spPr>
        </p:pic>
        <p:pic>
          <p:nvPicPr>
            <p:cNvPr id="275" name="图片 274">
              <a:extLst>
                <a:ext uri="{FF2B5EF4-FFF2-40B4-BE49-F238E27FC236}">
                  <a16:creationId xmlns:a16="http://schemas.microsoft.com/office/drawing/2014/main" id="{D294F81D-A544-40EB-9589-4496DB61C9B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832735" y="3784057"/>
              <a:ext cx="1742116" cy="527904"/>
            </a:xfrm>
            <a:prstGeom prst="rect">
              <a:avLst/>
            </a:prstGeom>
          </p:spPr>
        </p:pic>
        <p:pic>
          <p:nvPicPr>
            <p:cNvPr id="277" name="图片 276">
              <a:extLst>
                <a:ext uri="{FF2B5EF4-FFF2-40B4-BE49-F238E27FC236}">
                  <a16:creationId xmlns:a16="http://schemas.microsoft.com/office/drawing/2014/main" id="{E7A33B5F-0A3B-4E94-AA4D-3BDE5BB58D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192655" y="4109177"/>
              <a:ext cx="1742116" cy="527904"/>
            </a:xfrm>
            <a:prstGeom prst="rect">
              <a:avLst/>
            </a:prstGeom>
          </p:spPr>
        </p:pic>
        <p:pic>
          <p:nvPicPr>
            <p:cNvPr id="278" name="图片 277">
              <a:extLst>
                <a:ext uri="{FF2B5EF4-FFF2-40B4-BE49-F238E27FC236}">
                  <a16:creationId xmlns:a16="http://schemas.microsoft.com/office/drawing/2014/main" id="{2D8D0C53-EDB1-4C95-821E-100F13BB657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2639695" y="4180297"/>
              <a:ext cx="1742116" cy="527904"/>
            </a:xfrm>
            <a:prstGeom prst="rect">
              <a:avLst/>
            </a:prstGeom>
          </p:spPr>
        </p:pic>
        <p:pic>
          <p:nvPicPr>
            <p:cNvPr id="279" name="图片 278">
              <a:extLst>
                <a:ext uri="{FF2B5EF4-FFF2-40B4-BE49-F238E27FC236}">
                  <a16:creationId xmlns:a16="http://schemas.microsoft.com/office/drawing/2014/main" id="{2E13261C-0456-4E7D-A526-77EB0169007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25" b="26328" l="10000" r="90000"/>
                      </a14:imgEffect>
                    </a14:imgLayer>
                  </a14:imgProps>
                </a:ext>
              </a:extLst>
            </a:blip>
            <a:srcRect b="70747"/>
            <a:stretch/>
          </p:blipFill>
          <p:spPr>
            <a:xfrm>
              <a:off x="3015615" y="4007577"/>
              <a:ext cx="1742116" cy="527904"/>
            </a:xfrm>
            <a:prstGeom prst="rect">
              <a:avLst/>
            </a:prstGeom>
          </p:spPr>
        </p:pic>
        <p:cxnSp>
          <p:nvCxnSpPr>
            <p:cNvPr id="281" name="直接箭头连接符 280">
              <a:extLst>
                <a:ext uri="{FF2B5EF4-FFF2-40B4-BE49-F238E27FC236}">
                  <a16:creationId xmlns:a16="http://schemas.microsoft.com/office/drawing/2014/main" id="{0A08F213-70CC-4251-951E-16CB23C5ACC3}"/>
                </a:ext>
              </a:extLst>
            </p:cNvPr>
            <p:cNvCxnSpPr>
              <a:cxnSpLocks/>
            </p:cNvCxnSpPr>
            <p:nvPr/>
          </p:nvCxnSpPr>
          <p:spPr>
            <a:xfrm flipH="1">
              <a:off x="3602556" y="3344446"/>
              <a:ext cx="586098" cy="83737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82" name="箭头: 右 281">
            <a:extLst>
              <a:ext uri="{FF2B5EF4-FFF2-40B4-BE49-F238E27FC236}">
                <a16:creationId xmlns:a16="http://schemas.microsoft.com/office/drawing/2014/main" id="{0BD8288C-45DB-4F3F-8DA7-5086122D794B}"/>
              </a:ext>
            </a:extLst>
          </p:cNvPr>
          <p:cNvSpPr/>
          <p:nvPr/>
        </p:nvSpPr>
        <p:spPr>
          <a:xfrm>
            <a:off x="5180648" y="727159"/>
            <a:ext cx="1471295" cy="510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9" name="组合 318">
            <a:extLst>
              <a:ext uri="{FF2B5EF4-FFF2-40B4-BE49-F238E27FC236}">
                <a16:creationId xmlns:a16="http://schemas.microsoft.com/office/drawing/2014/main" id="{F1D035A1-675B-4AA4-99E4-28D3002CEDD5}"/>
              </a:ext>
            </a:extLst>
          </p:cNvPr>
          <p:cNvGrpSpPr/>
          <p:nvPr/>
        </p:nvGrpSpPr>
        <p:grpSpPr>
          <a:xfrm>
            <a:off x="6937375" y="3623048"/>
            <a:ext cx="3943985" cy="841359"/>
            <a:chOff x="7089775" y="3936374"/>
            <a:chExt cx="3943985" cy="841359"/>
          </a:xfrm>
        </p:grpSpPr>
        <p:pic>
          <p:nvPicPr>
            <p:cNvPr id="287" name="图片 286">
              <a:extLst>
                <a:ext uri="{FF2B5EF4-FFF2-40B4-BE49-F238E27FC236}">
                  <a16:creationId xmlns:a16="http://schemas.microsoft.com/office/drawing/2014/main" id="{69975666-932E-423F-B921-77279F9468AA}"/>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392672" y="4250373"/>
              <a:ext cx="743585" cy="160639"/>
            </a:xfrm>
            <a:prstGeom prst="rect">
              <a:avLst/>
            </a:prstGeom>
          </p:spPr>
        </p:pic>
        <p:pic>
          <p:nvPicPr>
            <p:cNvPr id="288" name="图片 287">
              <a:extLst>
                <a:ext uri="{FF2B5EF4-FFF2-40B4-BE49-F238E27FC236}">
                  <a16:creationId xmlns:a16="http://schemas.microsoft.com/office/drawing/2014/main" id="{9D552402-E7B0-482D-B1E1-7412091865F2}"/>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089775" y="4085893"/>
              <a:ext cx="743585" cy="160639"/>
            </a:xfrm>
            <a:prstGeom prst="rect">
              <a:avLst/>
            </a:prstGeom>
          </p:spPr>
        </p:pic>
        <p:pic>
          <p:nvPicPr>
            <p:cNvPr id="289" name="图片 288">
              <a:extLst>
                <a:ext uri="{FF2B5EF4-FFF2-40B4-BE49-F238E27FC236}">
                  <a16:creationId xmlns:a16="http://schemas.microsoft.com/office/drawing/2014/main" id="{99591C0C-F4D2-434E-8838-043A86458A04}"/>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764464" y="4468132"/>
              <a:ext cx="743585" cy="160639"/>
            </a:xfrm>
            <a:prstGeom prst="rect">
              <a:avLst/>
            </a:prstGeom>
          </p:spPr>
        </p:pic>
        <p:pic>
          <p:nvPicPr>
            <p:cNvPr id="290" name="图片 289">
              <a:extLst>
                <a:ext uri="{FF2B5EF4-FFF2-40B4-BE49-F238E27FC236}">
                  <a16:creationId xmlns:a16="http://schemas.microsoft.com/office/drawing/2014/main" id="{710EF984-71C8-4C92-85A0-EC9BD7C3BEC5}"/>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922895" y="4149734"/>
              <a:ext cx="743585" cy="160639"/>
            </a:xfrm>
            <a:prstGeom prst="rect">
              <a:avLst/>
            </a:prstGeom>
          </p:spPr>
        </p:pic>
        <p:pic>
          <p:nvPicPr>
            <p:cNvPr id="291" name="图片 290">
              <a:extLst>
                <a:ext uri="{FF2B5EF4-FFF2-40B4-BE49-F238E27FC236}">
                  <a16:creationId xmlns:a16="http://schemas.microsoft.com/office/drawing/2014/main" id="{C7C3E4B8-1856-4537-840E-7A50901F5F31}"/>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075295" y="4302134"/>
              <a:ext cx="743585" cy="160639"/>
            </a:xfrm>
            <a:prstGeom prst="rect">
              <a:avLst/>
            </a:prstGeom>
          </p:spPr>
        </p:pic>
        <p:pic>
          <p:nvPicPr>
            <p:cNvPr id="292" name="图片 291">
              <a:extLst>
                <a:ext uri="{FF2B5EF4-FFF2-40B4-BE49-F238E27FC236}">
                  <a16:creationId xmlns:a16="http://schemas.microsoft.com/office/drawing/2014/main" id="{45598DF8-23B1-44FC-9007-55E2FB324776}"/>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782175" y="4027814"/>
              <a:ext cx="743585" cy="160639"/>
            </a:xfrm>
            <a:prstGeom prst="rect">
              <a:avLst/>
            </a:prstGeom>
          </p:spPr>
        </p:pic>
        <p:pic>
          <p:nvPicPr>
            <p:cNvPr id="293" name="图片 292">
              <a:extLst>
                <a:ext uri="{FF2B5EF4-FFF2-40B4-BE49-F238E27FC236}">
                  <a16:creationId xmlns:a16="http://schemas.microsoft.com/office/drawing/2014/main" id="{64A632E1-491B-42CA-9FE2-C1BC3CFB44ED}"/>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10290175" y="4312294"/>
              <a:ext cx="743585" cy="160639"/>
            </a:xfrm>
            <a:prstGeom prst="rect">
              <a:avLst/>
            </a:prstGeom>
          </p:spPr>
        </p:pic>
        <p:pic>
          <p:nvPicPr>
            <p:cNvPr id="294" name="图片 293">
              <a:extLst>
                <a:ext uri="{FF2B5EF4-FFF2-40B4-BE49-F238E27FC236}">
                  <a16:creationId xmlns:a16="http://schemas.microsoft.com/office/drawing/2014/main" id="{110984FC-4B9E-4B0C-BA2A-8E03124A6A5C}"/>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497695" y="4617094"/>
              <a:ext cx="743585" cy="160639"/>
            </a:xfrm>
            <a:prstGeom prst="rect">
              <a:avLst/>
            </a:prstGeom>
          </p:spPr>
        </p:pic>
        <p:pic>
          <p:nvPicPr>
            <p:cNvPr id="295" name="图片 294">
              <a:extLst>
                <a:ext uri="{FF2B5EF4-FFF2-40B4-BE49-F238E27FC236}">
                  <a16:creationId xmlns:a16="http://schemas.microsoft.com/office/drawing/2014/main" id="{54BCEADE-C642-4348-ADCC-E36165848C1A}"/>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573135" y="4596774"/>
              <a:ext cx="743585" cy="160639"/>
            </a:xfrm>
            <a:prstGeom prst="rect">
              <a:avLst/>
            </a:prstGeom>
          </p:spPr>
        </p:pic>
        <p:pic>
          <p:nvPicPr>
            <p:cNvPr id="296" name="图片 295">
              <a:extLst>
                <a:ext uri="{FF2B5EF4-FFF2-40B4-BE49-F238E27FC236}">
                  <a16:creationId xmlns:a16="http://schemas.microsoft.com/office/drawing/2014/main" id="{2244545F-2185-4ECE-A89F-3C586036DBFF}"/>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593455" y="4007494"/>
              <a:ext cx="743585" cy="160639"/>
            </a:xfrm>
            <a:prstGeom prst="rect">
              <a:avLst/>
            </a:prstGeom>
          </p:spPr>
        </p:pic>
        <p:pic>
          <p:nvPicPr>
            <p:cNvPr id="297" name="图片 296">
              <a:extLst>
                <a:ext uri="{FF2B5EF4-FFF2-40B4-BE49-F238E27FC236}">
                  <a16:creationId xmlns:a16="http://schemas.microsoft.com/office/drawing/2014/main" id="{3B51E569-A0D7-4ED3-929B-1E70B087673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938895" y="4281814"/>
              <a:ext cx="743585" cy="160639"/>
            </a:xfrm>
            <a:prstGeom prst="rect">
              <a:avLst/>
            </a:prstGeom>
          </p:spPr>
        </p:pic>
        <p:pic>
          <p:nvPicPr>
            <p:cNvPr id="298" name="图片 297">
              <a:extLst>
                <a:ext uri="{FF2B5EF4-FFF2-40B4-BE49-F238E27FC236}">
                  <a16:creationId xmlns:a16="http://schemas.microsoft.com/office/drawing/2014/main" id="{A14D1754-EE4F-4840-A33E-DA366DADBCE3}"/>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345295" y="3936374"/>
              <a:ext cx="743585" cy="160639"/>
            </a:xfrm>
            <a:prstGeom prst="rect">
              <a:avLst/>
            </a:prstGeom>
          </p:spPr>
        </p:pic>
        <p:pic>
          <p:nvPicPr>
            <p:cNvPr id="299" name="图片 298">
              <a:extLst>
                <a:ext uri="{FF2B5EF4-FFF2-40B4-BE49-F238E27FC236}">
                  <a16:creationId xmlns:a16="http://schemas.microsoft.com/office/drawing/2014/main" id="{0A099B3D-C1C4-4624-AF02-32F11B84D388}"/>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893935" y="4403734"/>
              <a:ext cx="743585" cy="160639"/>
            </a:xfrm>
            <a:prstGeom prst="rect">
              <a:avLst/>
            </a:prstGeom>
          </p:spPr>
        </p:pic>
        <p:pic>
          <p:nvPicPr>
            <p:cNvPr id="300" name="图片 299">
              <a:extLst>
                <a:ext uri="{FF2B5EF4-FFF2-40B4-BE49-F238E27FC236}">
                  <a16:creationId xmlns:a16="http://schemas.microsoft.com/office/drawing/2014/main" id="{E7978770-06C2-4D64-946E-0D7349B0F634}"/>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10208895" y="4139574"/>
              <a:ext cx="743585" cy="160639"/>
            </a:xfrm>
            <a:prstGeom prst="rect">
              <a:avLst/>
            </a:prstGeom>
          </p:spPr>
        </p:pic>
        <p:pic>
          <p:nvPicPr>
            <p:cNvPr id="301" name="图片 300">
              <a:extLst>
                <a:ext uri="{FF2B5EF4-FFF2-40B4-BE49-F238E27FC236}">
                  <a16:creationId xmlns:a16="http://schemas.microsoft.com/office/drawing/2014/main" id="{DC0F3588-9E8A-4071-9931-902233CD10F8}"/>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573135" y="4170054"/>
              <a:ext cx="743585" cy="160639"/>
            </a:xfrm>
            <a:prstGeom prst="rect">
              <a:avLst/>
            </a:prstGeom>
          </p:spPr>
        </p:pic>
        <p:pic>
          <p:nvPicPr>
            <p:cNvPr id="302" name="图片 301">
              <a:extLst>
                <a:ext uri="{FF2B5EF4-FFF2-40B4-BE49-F238E27FC236}">
                  <a16:creationId xmlns:a16="http://schemas.microsoft.com/office/drawing/2014/main" id="{C7CC497C-A028-408B-A836-D0BE8C8C4C4C}"/>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664575" y="4007494"/>
              <a:ext cx="743585" cy="160639"/>
            </a:xfrm>
            <a:prstGeom prst="rect">
              <a:avLst/>
            </a:prstGeom>
          </p:spPr>
        </p:pic>
        <p:pic>
          <p:nvPicPr>
            <p:cNvPr id="303" name="图片 302">
              <a:extLst>
                <a:ext uri="{FF2B5EF4-FFF2-40B4-BE49-F238E27FC236}">
                  <a16:creationId xmlns:a16="http://schemas.microsoft.com/office/drawing/2014/main" id="{D0F13EC6-254D-498A-9D02-5CCFFB80A5B1}"/>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816975" y="4159894"/>
              <a:ext cx="743585" cy="160639"/>
            </a:xfrm>
            <a:prstGeom prst="rect">
              <a:avLst/>
            </a:prstGeom>
          </p:spPr>
        </p:pic>
        <p:pic>
          <p:nvPicPr>
            <p:cNvPr id="304" name="图片 303">
              <a:extLst>
                <a:ext uri="{FF2B5EF4-FFF2-40B4-BE49-F238E27FC236}">
                  <a16:creationId xmlns:a16="http://schemas.microsoft.com/office/drawing/2014/main" id="{BAE66568-8BEA-482D-B61A-63C84C423382}"/>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213215" y="4068454"/>
              <a:ext cx="743585" cy="160639"/>
            </a:xfrm>
            <a:prstGeom prst="rect">
              <a:avLst/>
            </a:prstGeom>
          </p:spPr>
        </p:pic>
        <p:pic>
          <p:nvPicPr>
            <p:cNvPr id="305" name="图片 304">
              <a:extLst>
                <a:ext uri="{FF2B5EF4-FFF2-40B4-BE49-F238E27FC236}">
                  <a16:creationId xmlns:a16="http://schemas.microsoft.com/office/drawing/2014/main" id="{EFCB077B-D05E-46E8-897F-73506F061BF6}"/>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867775" y="4393574"/>
              <a:ext cx="743585" cy="160639"/>
            </a:xfrm>
            <a:prstGeom prst="rect">
              <a:avLst/>
            </a:prstGeom>
          </p:spPr>
        </p:pic>
        <p:pic>
          <p:nvPicPr>
            <p:cNvPr id="306" name="图片 305">
              <a:extLst>
                <a:ext uri="{FF2B5EF4-FFF2-40B4-BE49-F238E27FC236}">
                  <a16:creationId xmlns:a16="http://schemas.microsoft.com/office/drawing/2014/main" id="{365A9C5B-DEFD-4E5B-B941-5AEFCC4AE87C}"/>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020175" y="4545974"/>
              <a:ext cx="743585" cy="160639"/>
            </a:xfrm>
            <a:prstGeom prst="rect">
              <a:avLst/>
            </a:prstGeom>
          </p:spPr>
        </p:pic>
        <p:pic>
          <p:nvPicPr>
            <p:cNvPr id="307" name="图片 306">
              <a:extLst>
                <a:ext uri="{FF2B5EF4-FFF2-40B4-BE49-F238E27FC236}">
                  <a16:creationId xmlns:a16="http://schemas.microsoft.com/office/drawing/2014/main" id="{BFEC43CB-1327-4A1A-BCF3-0BBDD9B7D51C}"/>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518015" y="4413894"/>
              <a:ext cx="743585" cy="160639"/>
            </a:xfrm>
            <a:prstGeom prst="rect">
              <a:avLst/>
            </a:prstGeom>
          </p:spPr>
        </p:pic>
        <p:pic>
          <p:nvPicPr>
            <p:cNvPr id="308" name="图片 307">
              <a:extLst>
                <a:ext uri="{FF2B5EF4-FFF2-40B4-BE49-F238E27FC236}">
                  <a16:creationId xmlns:a16="http://schemas.microsoft.com/office/drawing/2014/main" id="{0FDE73A8-A481-4D3F-9060-0801AFD1428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709535" y="4088774"/>
              <a:ext cx="743585" cy="160639"/>
            </a:xfrm>
            <a:prstGeom prst="rect">
              <a:avLst/>
            </a:prstGeom>
          </p:spPr>
        </p:pic>
        <p:pic>
          <p:nvPicPr>
            <p:cNvPr id="309" name="图片 308">
              <a:extLst>
                <a:ext uri="{FF2B5EF4-FFF2-40B4-BE49-F238E27FC236}">
                  <a16:creationId xmlns:a16="http://schemas.microsoft.com/office/drawing/2014/main" id="{ED65EFAE-AF48-4E83-B7CD-DDA121A133E8}"/>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7861935" y="4241174"/>
              <a:ext cx="743585" cy="160639"/>
            </a:xfrm>
            <a:prstGeom prst="rect">
              <a:avLst/>
            </a:prstGeom>
          </p:spPr>
        </p:pic>
        <p:pic>
          <p:nvPicPr>
            <p:cNvPr id="310" name="图片 309">
              <a:extLst>
                <a:ext uri="{FF2B5EF4-FFF2-40B4-BE49-F238E27FC236}">
                  <a16:creationId xmlns:a16="http://schemas.microsoft.com/office/drawing/2014/main" id="{0B02131E-76B7-4A73-B921-20D2D69BBE8A}"/>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359775" y="4109094"/>
              <a:ext cx="743585" cy="160639"/>
            </a:xfrm>
            <a:prstGeom prst="rect">
              <a:avLst/>
            </a:prstGeom>
          </p:spPr>
        </p:pic>
        <p:pic>
          <p:nvPicPr>
            <p:cNvPr id="311" name="图片 310">
              <a:extLst>
                <a:ext uri="{FF2B5EF4-FFF2-40B4-BE49-F238E27FC236}">
                  <a16:creationId xmlns:a16="http://schemas.microsoft.com/office/drawing/2014/main" id="{799BFD86-4E17-48F6-93C9-0911E3541B5B}"/>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308975" y="4322454"/>
              <a:ext cx="743585" cy="160639"/>
            </a:xfrm>
            <a:prstGeom prst="rect">
              <a:avLst/>
            </a:prstGeom>
          </p:spPr>
        </p:pic>
        <p:pic>
          <p:nvPicPr>
            <p:cNvPr id="312" name="图片 311">
              <a:extLst>
                <a:ext uri="{FF2B5EF4-FFF2-40B4-BE49-F238E27FC236}">
                  <a16:creationId xmlns:a16="http://schemas.microsoft.com/office/drawing/2014/main" id="{D02B5864-F547-41D1-8E55-14776A338D6F}"/>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461375" y="4474854"/>
              <a:ext cx="743585" cy="160639"/>
            </a:xfrm>
            <a:prstGeom prst="rect">
              <a:avLst/>
            </a:prstGeom>
          </p:spPr>
        </p:pic>
        <p:pic>
          <p:nvPicPr>
            <p:cNvPr id="313" name="图片 312">
              <a:extLst>
                <a:ext uri="{FF2B5EF4-FFF2-40B4-BE49-F238E27FC236}">
                  <a16:creationId xmlns:a16="http://schemas.microsoft.com/office/drawing/2014/main" id="{ED563281-E77E-4DC2-9B39-1C6139E1F78B}"/>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8959215" y="4342774"/>
              <a:ext cx="743585" cy="160639"/>
            </a:xfrm>
            <a:prstGeom prst="rect">
              <a:avLst/>
            </a:prstGeom>
          </p:spPr>
        </p:pic>
        <p:pic>
          <p:nvPicPr>
            <p:cNvPr id="314" name="图片 313">
              <a:extLst>
                <a:ext uri="{FF2B5EF4-FFF2-40B4-BE49-F238E27FC236}">
                  <a16:creationId xmlns:a16="http://schemas.microsoft.com/office/drawing/2014/main" id="{82FF14E8-E2B4-4F2E-B1C1-4C1B749A7008}"/>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802495" y="4210694"/>
              <a:ext cx="743585" cy="160639"/>
            </a:xfrm>
            <a:prstGeom prst="rect">
              <a:avLst/>
            </a:prstGeom>
          </p:spPr>
        </p:pic>
        <p:pic>
          <p:nvPicPr>
            <p:cNvPr id="315" name="图片 314">
              <a:extLst>
                <a:ext uri="{FF2B5EF4-FFF2-40B4-BE49-F238E27FC236}">
                  <a16:creationId xmlns:a16="http://schemas.microsoft.com/office/drawing/2014/main" id="{59B3E9A2-7FB6-4638-8BD0-B697CB5E5669}"/>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9589135" y="4424054"/>
              <a:ext cx="743585" cy="160639"/>
            </a:xfrm>
            <a:prstGeom prst="rect">
              <a:avLst/>
            </a:prstGeom>
          </p:spPr>
        </p:pic>
        <p:pic>
          <p:nvPicPr>
            <p:cNvPr id="316" name="图片 315">
              <a:extLst>
                <a:ext uri="{FF2B5EF4-FFF2-40B4-BE49-F238E27FC236}">
                  <a16:creationId xmlns:a16="http://schemas.microsoft.com/office/drawing/2014/main" id="{B8581887-B593-491A-99A2-29C411C04BD0}"/>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10086975" y="4291974"/>
              <a:ext cx="743585" cy="160639"/>
            </a:xfrm>
            <a:prstGeom prst="rect">
              <a:avLst/>
            </a:prstGeom>
          </p:spPr>
        </p:pic>
      </p:grpSp>
      <p:sp>
        <p:nvSpPr>
          <p:cNvPr id="318" name="文本框 317">
            <a:extLst>
              <a:ext uri="{FF2B5EF4-FFF2-40B4-BE49-F238E27FC236}">
                <a16:creationId xmlns:a16="http://schemas.microsoft.com/office/drawing/2014/main" id="{828E9488-DEB6-410B-AAE9-8FBAA91CD21A}"/>
              </a:ext>
            </a:extLst>
          </p:cNvPr>
          <p:cNvSpPr txBox="1"/>
          <p:nvPr/>
        </p:nvSpPr>
        <p:spPr>
          <a:xfrm>
            <a:off x="2391727" y="5194493"/>
            <a:ext cx="7691120" cy="954107"/>
          </a:xfrm>
          <a:prstGeom prst="rect">
            <a:avLst/>
          </a:prstGeom>
          <a:noFill/>
        </p:spPr>
        <p:txBody>
          <a:bodyPr wrap="square" rtlCol="0">
            <a:spAutoFit/>
          </a:bodyPr>
          <a:lstStyle/>
          <a:p>
            <a:r>
              <a:rPr lang="en-US" altLang="zh-CN" sz="2800" b="1" dirty="0">
                <a:solidFill>
                  <a:srgbClr val="FFFF00"/>
                </a:solidFill>
              </a:rPr>
              <a:t>No underlying big fish, but the school of fish coordinate themselves to mimic one big fish</a:t>
            </a:r>
            <a:endParaRPr lang="zh-CN" altLang="en-US" sz="2800" b="1" dirty="0">
              <a:solidFill>
                <a:srgbClr val="FFFF00"/>
              </a:solidFill>
            </a:endParaRPr>
          </a:p>
        </p:txBody>
      </p:sp>
      <p:sp>
        <p:nvSpPr>
          <p:cNvPr id="111" name="箭头: 右 110">
            <a:extLst>
              <a:ext uri="{FF2B5EF4-FFF2-40B4-BE49-F238E27FC236}">
                <a16:creationId xmlns:a16="http://schemas.microsoft.com/office/drawing/2014/main" id="{FCC4BCCB-32B9-477C-9FFE-0AE542D76B35}"/>
              </a:ext>
            </a:extLst>
          </p:cNvPr>
          <p:cNvSpPr/>
          <p:nvPr/>
        </p:nvSpPr>
        <p:spPr>
          <a:xfrm>
            <a:off x="5180648" y="3788287"/>
            <a:ext cx="1471295" cy="510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770647D4-CC66-40BA-A5C1-AE4ED9DCDBD9}"/>
              </a:ext>
            </a:extLst>
          </p:cNvPr>
          <p:cNvSpPr txBox="1"/>
          <p:nvPr/>
        </p:nvSpPr>
        <p:spPr>
          <a:xfrm>
            <a:off x="3749040" y="3032567"/>
            <a:ext cx="1026243" cy="369332"/>
          </a:xfrm>
          <a:prstGeom prst="rect">
            <a:avLst/>
          </a:prstGeom>
          <a:noFill/>
        </p:spPr>
        <p:txBody>
          <a:bodyPr wrap="none" rtlCol="0">
            <a:spAutoFit/>
          </a:bodyPr>
          <a:lstStyle/>
          <a:p>
            <a:r>
              <a:rPr lang="en-US" altLang="zh-CN" dirty="0">
                <a:solidFill>
                  <a:srgbClr val="FFFF00"/>
                </a:solidFill>
              </a:rPr>
              <a:t>~18 s</a:t>
            </a:r>
            <a:r>
              <a:rPr lang="zh-CN" altLang="en-US" dirty="0">
                <a:solidFill>
                  <a:srgbClr val="FFFF00"/>
                </a:solidFill>
              </a:rPr>
              <a:t> </a:t>
            </a:r>
            <a:r>
              <a:rPr lang="en-US" altLang="zh-CN" dirty="0">
                <a:solidFill>
                  <a:srgbClr val="FFFF00"/>
                </a:solidFill>
              </a:rPr>
              <a:t>dip</a:t>
            </a:r>
            <a:endParaRPr lang="zh-CN" altLang="en-US" dirty="0">
              <a:solidFill>
                <a:srgbClr val="FFFF00"/>
              </a:solidFill>
            </a:endParaRPr>
          </a:p>
        </p:txBody>
      </p:sp>
      <p:pic>
        <p:nvPicPr>
          <p:cNvPr id="115" name="图片 114">
            <a:extLst>
              <a:ext uri="{FF2B5EF4-FFF2-40B4-BE49-F238E27FC236}">
                <a16:creationId xmlns:a16="http://schemas.microsoft.com/office/drawing/2014/main" id="{0F43C64E-C1DF-4136-8B80-87C66796FE54}"/>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1758" b="68442" l="10000" r="90000"/>
                    </a14:imgEffect>
                  </a14:imgLayer>
                </a14:imgProps>
              </a:ext>
            </a:extLst>
          </a:blip>
          <a:srcRect t="49673" b="29472"/>
          <a:stretch/>
        </p:blipFill>
        <p:spPr>
          <a:xfrm>
            <a:off x="6970685" y="4068673"/>
            <a:ext cx="743585" cy="160639"/>
          </a:xfrm>
          <a:prstGeom prst="rect">
            <a:avLst/>
          </a:prstGeom>
        </p:spPr>
      </p:pic>
    </p:spTree>
    <p:extLst>
      <p:ext uri="{BB962C8B-B14F-4D97-AF65-F5344CB8AC3E}">
        <p14:creationId xmlns:p14="http://schemas.microsoft.com/office/powerpoint/2010/main" val="4081786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E7F2C-560E-D07B-E523-0A1224A4324E}"/>
              </a:ext>
            </a:extLst>
          </p:cNvPr>
          <p:cNvSpPr>
            <a:spLocks noGrp="1"/>
          </p:cNvSpPr>
          <p:nvPr>
            <p:ph sz="half" idx="1"/>
          </p:nvPr>
        </p:nvSpPr>
        <p:spPr/>
        <p:txBody>
          <a:bodyPr/>
          <a:lstStyle/>
          <a:p>
            <a:r>
              <a:rPr lang="en-CN" dirty="0"/>
              <a:t>Can’t be absor</a:t>
            </a:r>
            <a:r>
              <a:rPr lang="en-US" dirty="0"/>
              <a:t>p</a:t>
            </a:r>
            <a:r>
              <a:rPr lang="en-CN" dirty="0"/>
              <a:t>tion feature</a:t>
            </a:r>
          </a:p>
        </p:txBody>
      </p:sp>
      <p:sp>
        <p:nvSpPr>
          <p:cNvPr id="5" name="Title 1">
            <a:extLst>
              <a:ext uri="{FF2B5EF4-FFF2-40B4-BE49-F238E27FC236}">
                <a16:creationId xmlns:a16="http://schemas.microsoft.com/office/drawing/2014/main" id="{E3641B9F-E630-1AFE-B8A2-E6BEAE11DDCF}"/>
              </a:ext>
            </a:extLst>
          </p:cNvPr>
          <p:cNvSpPr>
            <a:spLocks noGrp="1"/>
          </p:cNvSpPr>
          <p:nvPr>
            <p:ph type="title"/>
          </p:nvPr>
        </p:nvSpPr>
        <p:spPr/>
        <p:txBody>
          <a:bodyPr/>
          <a:lstStyle/>
          <a:p>
            <a:r>
              <a:rPr lang="en-CN" dirty="0"/>
              <a:t>Dip around 18 s</a:t>
            </a:r>
          </a:p>
        </p:txBody>
      </p:sp>
      <p:pic>
        <p:nvPicPr>
          <p:cNvPr id="8" name="Picture 7">
            <a:extLst>
              <a:ext uri="{FF2B5EF4-FFF2-40B4-BE49-F238E27FC236}">
                <a16:creationId xmlns:a16="http://schemas.microsoft.com/office/drawing/2014/main" id="{CF76305B-1300-AB07-9DFE-896BA02FC990}"/>
              </a:ext>
            </a:extLst>
          </p:cNvPr>
          <p:cNvPicPr>
            <a:picLocks noChangeAspect="1"/>
          </p:cNvPicPr>
          <p:nvPr/>
        </p:nvPicPr>
        <p:blipFill>
          <a:blip r:embed="rId3"/>
          <a:stretch>
            <a:fillRect/>
          </a:stretch>
        </p:blipFill>
        <p:spPr>
          <a:xfrm>
            <a:off x="246335" y="2248965"/>
            <a:ext cx="2258447" cy="3927998"/>
          </a:xfrm>
          <a:prstGeom prst="rect">
            <a:avLst/>
          </a:prstGeom>
        </p:spPr>
      </p:pic>
      <p:pic>
        <p:nvPicPr>
          <p:cNvPr id="12" name="Content Placeholder 11">
            <a:extLst>
              <a:ext uri="{FF2B5EF4-FFF2-40B4-BE49-F238E27FC236}">
                <a16:creationId xmlns:a16="http://schemas.microsoft.com/office/drawing/2014/main" id="{DC8DB5EF-E087-32A5-ECB7-FFDFFCB95EC9}"/>
              </a:ext>
            </a:extLst>
          </p:cNvPr>
          <p:cNvPicPr>
            <a:picLocks noGrp="1" noChangeAspect="1"/>
          </p:cNvPicPr>
          <p:nvPr>
            <p:ph sz="half" idx="2"/>
          </p:nvPr>
        </p:nvPicPr>
        <p:blipFill>
          <a:blip r:embed="rId4"/>
          <a:stretch>
            <a:fillRect/>
          </a:stretch>
        </p:blipFill>
        <p:spPr>
          <a:xfrm>
            <a:off x="2483499" y="2310913"/>
            <a:ext cx="3401725" cy="2520449"/>
          </a:xfrm>
        </p:spPr>
      </p:pic>
      <p:sp>
        <p:nvSpPr>
          <p:cNvPr id="13" name="TextBox 12">
            <a:extLst>
              <a:ext uri="{FF2B5EF4-FFF2-40B4-BE49-F238E27FC236}">
                <a16:creationId xmlns:a16="http://schemas.microsoft.com/office/drawing/2014/main" id="{BDF6FF79-9A5F-56C6-AC1E-7EF7B8A8726B}"/>
              </a:ext>
            </a:extLst>
          </p:cNvPr>
          <p:cNvSpPr txBox="1"/>
          <p:nvPr/>
        </p:nvSpPr>
        <p:spPr>
          <a:xfrm>
            <a:off x="2767914" y="4987299"/>
            <a:ext cx="2277547" cy="369332"/>
          </a:xfrm>
          <a:prstGeom prst="rect">
            <a:avLst/>
          </a:prstGeom>
          <a:noFill/>
        </p:spPr>
        <p:txBody>
          <a:bodyPr wrap="none" rtlCol="0">
            <a:spAutoFit/>
          </a:bodyPr>
          <a:lstStyle/>
          <a:p>
            <a:r>
              <a:rPr lang="en-CN" dirty="0"/>
              <a:t>Effective optical depth</a:t>
            </a:r>
          </a:p>
        </p:txBody>
      </p:sp>
      <p:pic>
        <p:nvPicPr>
          <p:cNvPr id="15" name="Picture 14">
            <a:extLst>
              <a:ext uri="{FF2B5EF4-FFF2-40B4-BE49-F238E27FC236}">
                <a16:creationId xmlns:a16="http://schemas.microsoft.com/office/drawing/2014/main" id="{778595DD-DC7D-93BB-FB86-61D5BA1AC7FC}"/>
              </a:ext>
            </a:extLst>
          </p:cNvPr>
          <p:cNvPicPr>
            <a:picLocks noChangeAspect="1"/>
          </p:cNvPicPr>
          <p:nvPr/>
        </p:nvPicPr>
        <p:blipFill>
          <a:blip r:embed="rId5"/>
          <a:stretch>
            <a:fillRect/>
          </a:stretch>
        </p:blipFill>
        <p:spPr>
          <a:xfrm>
            <a:off x="5925110" y="347938"/>
            <a:ext cx="3301664" cy="5733535"/>
          </a:xfrm>
          <a:prstGeom prst="rect">
            <a:avLst/>
          </a:prstGeom>
        </p:spPr>
      </p:pic>
      <p:pic>
        <p:nvPicPr>
          <p:cNvPr id="17" name="Picture 16">
            <a:extLst>
              <a:ext uri="{FF2B5EF4-FFF2-40B4-BE49-F238E27FC236}">
                <a16:creationId xmlns:a16="http://schemas.microsoft.com/office/drawing/2014/main" id="{82D57CD3-E3C1-E666-D2C7-C4C5DEA55DE0}"/>
              </a:ext>
            </a:extLst>
          </p:cNvPr>
          <p:cNvPicPr>
            <a:picLocks noChangeAspect="1"/>
          </p:cNvPicPr>
          <p:nvPr/>
        </p:nvPicPr>
        <p:blipFill>
          <a:blip r:embed="rId6"/>
          <a:stretch>
            <a:fillRect/>
          </a:stretch>
        </p:blipFill>
        <p:spPr>
          <a:xfrm>
            <a:off x="9266660" y="436970"/>
            <a:ext cx="2865530" cy="2239902"/>
          </a:xfrm>
          <a:prstGeom prst="rect">
            <a:avLst/>
          </a:prstGeom>
        </p:spPr>
      </p:pic>
      <p:sp>
        <p:nvSpPr>
          <p:cNvPr id="18" name="TextBox 17">
            <a:extLst>
              <a:ext uri="{FF2B5EF4-FFF2-40B4-BE49-F238E27FC236}">
                <a16:creationId xmlns:a16="http://schemas.microsoft.com/office/drawing/2014/main" id="{EF3045E8-41F1-F23C-D307-FEA525D0FA1C}"/>
              </a:ext>
            </a:extLst>
          </p:cNvPr>
          <p:cNvSpPr txBox="1"/>
          <p:nvPr/>
        </p:nvSpPr>
        <p:spPr>
          <a:xfrm>
            <a:off x="9440128" y="3030039"/>
            <a:ext cx="2682145" cy="369332"/>
          </a:xfrm>
          <a:prstGeom prst="rect">
            <a:avLst/>
          </a:prstGeom>
          <a:noFill/>
        </p:spPr>
        <p:txBody>
          <a:bodyPr wrap="none" rtlCol="0">
            <a:spAutoFit/>
          </a:bodyPr>
          <a:lstStyle/>
          <a:p>
            <a:r>
              <a:rPr lang="en-CN" dirty="0"/>
              <a:t>pulse width-E dependence</a:t>
            </a:r>
          </a:p>
        </p:txBody>
      </p:sp>
    </p:spTree>
    <p:extLst>
      <p:ext uri="{BB962C8B-B14F-4D97-AF65-F5344CB8AC3E}">
        <p14:creationId xmlns:p14="http://schemas.microsoft.com/office/powerpoint/2010/main" val="4286633905"/>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1875</Words>
  <Application>Microsoft Macintosh PowerPoint</Application>
  <PresentationFormat>Widescreen</PresentationFormat>
  <Paragraphs>162</Paragraphs>
  <Slides>17</Slides>
  <Notes>15</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Kai</vt:lpstr>
      <vt:lpstr>Noto Sans SC</vt:lpstr>
      <vt:lpstr>Arial</vt:lpstr>
      <vt:lpstr>Calibri</vt:lpstr>
      <vt:lpstr>Calibri Light</vt:lpstr>
      <vt:lpstr>Cambria Math</vt:lpstr>
      <vt:lpstr>Office Theme 2013 - 2022</vt:lpstr>
      <vt:lpstr>Research on the multi-band light curve of GRB230307A</vt:lpstr>
      <vt:lpstr>Research on the multi-band light curve of GRB230307A</vt:lpstr>
      <vt:lpstr>Internal shock vs. ICMART</vt:lpstr>
      <vt:lpstr>GRB230307A</vt:lpstr>
      <vt:lpstr>light curve in multi-E bands act like a single pulse</vt:lpstr>
      <vt:lpstr>Self-similarity of the pulse</vt:lpstr>
      <vt:lpstr>Fast components and the dip ~18s.</vt:lpstr>
      <vt:lpstr>PowerPoint Presentation</vt:lpstr>
      <vt:lpstr>Dip around 18 s</vt:lpstr>
      <vt:lpstr>Fast components</vt:lpstr>
      <vt:lpstr>Difficult to explain with internal shock</vt:lpstr>
      <vt:lpstr>Difficult to explain with internal shock</vt:lpstr>
      <vt:lpstr>Nature in ICMART</vt:lpstr>
      <vt:lpstr>Natural in ICMART framework</vt:lpstr>
      <vt:lpstr>Towards a more natural self-similarity origin</vt:lpstr>
      <vt:lpstr>On its progenitor</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引力波/伽马暴多信使天体物理研究</dc:title>
  <dc:creator>Shuxu Yi</dc:creator>
  <cp:lastModifiedBy>Shuxu Yi</cp:lastModifiedBy>
  <cp:revision>376</cp:revision>
  <dcterms:created xsi:type="dcterms:W3CDTF">2023-11-20T07:09:30Z</dcterms:created>
  <dcterms:modified xsi:type="dcterms:W3CDTF">2024-07-06T13:51:04Z</dcterms:modified>
</cp:coreProperties>
</file>