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7" r:id="rId2"/>
    <p:sldMasterId id="2147483727" r:id="rId3"/>
    <p:sldMasterId id="2147483737" r:id="rId4"/>
    <p:sldMasterId id="2147483796" r:id="rId5"/>
    <p:sldMasterId id="2147483821" r:id="rId6"/>
    <p:sldMasterId id="2147484270" r:id="rId7"/>
    <p:sldMasterId id="2147484312" r:id="rId8"/>
    <p:sldMasterId id="2147484326" r:id="rId9"/>
    <p:sldMasterId id="2147484354" r:id="rId10"/>
    <p:sldMasterId id="2147484424" r:id="rId11"/>
    <p:sldMasterId id="2147484462" r:id="rId12"/>
  </p:sldMasterIdLst>
  <p:notesMasterIdLst>
    <p:notesMasterId r:id="rId73"/>
  </p:notesMasterIdLst>
  <p:sldIdLst>
    <p:sldId id="3430" r:id="rId13"/>
    <p:sldId id="3659" r:id="rId14"/>
    <p:sldId id="3660" r:id="rId15"/>
    <p:sldId id="3661" r:id="rId16"/>
    <p:sldId id="3523" r:id="rId17"/>
    <p:sldId id="3524" r:id="rId18"/>
    <p:sldId id="3664" r:id="rId19"/>
    <p:sldId id="3597" r:id="rId20"/>
    <p:sldId id="3598" r:id="rId21"/>
    <p:sldId id="3640" r:id="rId22"/>
    <p:sldId id="3649" r:id="rId23"/>
    <p:sldId id="3650" r:id="rId24"/>
    <p:sldId id="3611" r:id="rId25"/>
    <p:sldId id="3600" r:id="rId26"/>
    <p:sldId id="3601" r:id="rId27"/>
    <p:sldId id="3602" r:id="rId28"/>
    <p:sldId id="3603" r:id="rId29"/>
    <p:sldId id="3604" r:id="rId30"/>
    <p:sldId id="3608" r:id="rId31"/>
    <p:sldId id="3609" r:id="rId32"/>
    <p:sldId id="3482" r:id="rId33"/>
    <p:sldId id="3637" r:id="rId34"/>
    <p:sldId id="3613" r:id="rId35"/>
    <p:sldId id="3568" r:id="rId36"/>
    <p:sldId id="3656" r:id="rId37"/>
    <p:sldId id="3443" r:id="rId38"/>
    <p:sldId id="3444" r:id="rId39"/>
    <p:sldId id="3447" r:id="rId40"/>
    <p:sldId id="3448" r:id="rId41"/>
    <p:sldId id="3596" r:id="rId42"/>
    <p:sldId id="3572" r:id="rId43"/>
    <p:sldId id="3651" r:id="rId44"/>
    <p:sldId id="3614" r:id="rId45"/>
    <p:sldId id="3654" r:id="rId46"/>
    <p:sldId id="3655" r:id="rId47"/>
    <p:sldId id="3621" r:id="rId48"/>
    <p:sldId id="3644" r:id="rId49"/>
    <p:sldId id="3645" r:id="rId50"/>
    <p:sldId id="3653" r:id="rId51"/>
    <p:sldId id="3573" r:id="rId52"/>
    <p:sldId id="3574" r:id="rId53"/>
    <p:sldId id="3580" r:id="rId54"/>
    <p:sldId id="3583" r:id="rId55"/>
    <p:sldId id="3662" r:id="rId56"/>
    <p:sldId id="3657" r:id="rId57"/>
    <p:sldId id="3658" r:id="rId58"/>
    <p:sldId id="3646" r:id="rId59"/>
    <p:sldId id="3612" r:id="rId60"/>
    <p:sldId id="3638" r:id="rId61"/>
    <p:sldId id="3515" r:id="rId62"/>
    <p:sldId id="3516" r:id="rId63"/>
    <p:sldId id="3517" r:id="rId64"/>
    <p:sldId id="3518" r:id="rId65"/>
    <p:sldId id="3519" r:id="rId66"/>
    <p:sldId id="3631" r:id="rId67"/>
    <p:sldId id="3632" r:id="rId68"/>
    <p:sldId id="3633" r:id="rId69"/>
    <p:sldId id="3634" r:id="rId70"/>
    <p:sldId id="3635" r:id="rId71"/>
    <p:sldId id="3636" r:id="rId72"/>
  </p:sldIdLst>
  <p:sldSz cx="9144000" cy="6858000" type="screen4x3"/>
  <p:notesSz cx="7104063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9966"/>
    <a:srgbClr val="00CC99"/>
    <a:srgbClr val="0000FF"/>
    <a:srgbClr val="FF9933"/>
    <a:srgbClr val="FFCC99"/>
    <a:srgbClr val="FF3300"/>
    <a:srgbClr val="FFFF00"/>
    <a:srgbClr val="00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4627" autoAdjust="0"/>
  </p:normalViewPr>
  <p:slideViewPr>
    <p:cSldViewPr>
      <p:cViewPr varScale="1">
        <p:scale>
          <a:sx n="64" d="100"/>
          <a:sy n="64" d="100"/>
        </p:scale>
        <p:origin x="114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5291121E-D77F-4916-8CB2-7DD720FFD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0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5363" y="768350"/>
            <a:ext cx="5113337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43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srgbClr val="000000"/>
                </a:solidFill>
              </a:rPr>
              <a:pPr eaLnBrk="1" hangingPunct="1">
                <a:defRPr/>
              </a:pPr>
              <a:t>28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32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srgbClr val="000000"/>
                </a:solidFill>
              </a:rPr>
              <a:pPr eaLnBrk="1" hangingPunct="1">
                <a:defRPr/>
              </a:pPr>
              <a:t>29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74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2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637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53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170cbdb1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d170cbdb1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600"/>
              <a:t>Presenter’s note: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1600">
                <a:latin typeface="Arial"/>
                <a:ea typeface="Arial"/>
                <a:cs typeface="Arial"/>
                <a:sym typeface="Arial"/>
              </a:rPr>
              <a:t>With THESEUS &amp; 2G++ we will move from GW+EM studies of single cases to a statistical approach, starting to build the full picture of compact binary coalescences and to answer  questions that with 3G will find full confirmation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</p:txBody>
      </p:sp>
      <p:sp>
        <p:nvSpPr>
          <p:cNvPr id="81" name="Google Shape;81;gd170cbdb16_0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it-IT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ts val="1400"/>
                <a:buFontTx/>
                <a:buNone/>
                <a:tabLst/>
                <a:defRPr/>
              </a:pPr>
              <a:t>34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14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774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725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619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b56f58f1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b56f58f1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550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713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57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045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680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033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419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98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33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582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82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332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14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66825" y="612775"/>
            <a:ext cx="4086225" cy="30638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5384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09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427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85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890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14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13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z="1300" smtClean="0">
                <a:solidFill>
                  <a:prstClr val="black"/>
                </a:solidFill>
              </a:rPr>
              <a:pPr eaLnBrk="1" hangingPunct="1">
                <a:defRPr/>
              </a:pPr>
              <a:t>26</a:t>
            </a:fld>
            <a:endParaRPr lang="it-IT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00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z="1300" smtClean="0">
                <a:solidFill>
                  <a:prstClr val="black"/>
                </a:solidFill>
              </a:rPr>
              <a:pPr eaLnBrk="1" hangingPunct="1">
                <a:defRPr/>
              </a:pPr>
              <a:t>27</a:t>
            </a:fld>
            <a:endParaRPr lang="it-IT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9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8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openxmlformats.org/officeDocument/2006/relationships/image" Target="../media/image24.png"/><Relationship Id="rId3" Type="http://schemas.openxmlformats.org/officeDocument/2006/relationships/image" Target="../media/image53.png"/><Relationship Id="rId21" Type="http://schemas.openxmlformats.org/officeDocument/2006/relationships/image" Target="../media/image46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image" Target="../media/image49.png"/><Relationship Id="rId2" Type="http://schemas.openxmlformats.org/officeDocument/2006/relationships/image" Target="../media/image52.jpeg"/><Relationship Id="rId16" Type="http://schemas.openxmlformats.org/officeDocument/2006/relationships/image" Target="../media/image14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24" Type="http://schemas.openxmlformats.org/officeDocument/2006/relationships/image" Target="../media/image4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23" Type="http://schemas.openxmlformats.org/officeDocument/2006/relationships/image" Target="../media/image47.png"/><Relationship Id="rId28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54.png"/><Relationship Id="rId9" Type="http://schemas.openxmlformats.org/officeDocument/2006/relationships/image" Target="../media/image3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50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NUL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8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3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3020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6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1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5" y="-1142997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4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82877"/>
      </p:ext>
    </p:extLst>
  </p:cSld>
  <p:clrMapOvr>
    <a:masterClrMapping/>
  </p:clrMapOvr>
  <p:hf sldNum="0"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576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942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139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29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397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473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560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738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289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1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26224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593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1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2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6068725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0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41796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2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91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kumimoji="0" lang="en-US" sz="14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4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5" y="6249153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4" y="446077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905757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 black">
  <p:cSld name="2_slides blac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214991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/>
          <p:nvPr/>
        </p:nvSpPr>
        <p:spPr>
          <a:xfrm>
            <a:off x="1014082" y="6590581"/>
            <a:ext cx="8096751" cy="20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sm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2" y="6068725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726020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896137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1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2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6068725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0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12565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29466-EC7C-45A9-955E-8AB7E2A45108}" type="slidenum">
              <a:rPr kumimoji="0" lang="it-IT" alt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957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F1BC2-AC55-4AB9-B3D5-ED30712A305A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7855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7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7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7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1385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8403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1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kumimoji="0" lang="en-US" sz="14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3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4" y="6249151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3" y="446075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70282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4130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021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 black">
  <p:cSld name="2_slides blac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214989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/>
          <p:nvPr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sm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69512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8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3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9566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1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7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41040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02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9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7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26872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4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7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309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7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1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3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7787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3782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5673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26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5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7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247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3065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8998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104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4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4938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1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7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4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01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88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8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630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35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90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05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06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80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1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37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52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36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4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0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711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94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7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1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87427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73165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7586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5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7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14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7555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099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4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4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077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1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7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4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91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1372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1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5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3770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9824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174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82385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7558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4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16332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8988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9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4994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9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13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5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3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8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13704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03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92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101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12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969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34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469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04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686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9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399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436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001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42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010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56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967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79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30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053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6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1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8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6062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59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601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550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889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214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095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662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014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950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45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45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3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5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8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231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39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531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5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45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473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5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45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201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20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291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117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95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493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772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4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2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3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40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33.jpeg"/><Relationship Id="rId17" Type="http://schemas.openxmlformats.org/officeDocument/2006/relationships/image" Target="../media/image37.png"/><Relationship Id="rId25" Type="http://schemas.openxmlformats.org/officeDocument/2006/relationships/image" Target="../media/image42.png"/><Relationship Id="rId33" Type="http://schemas.openxmlformats.org/officeDocument/2006/relationships/image" Target="../media/image49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6.png"/><Relationship Id="rId20" Type="http://schemas.openxmlformats.org/officeDocument/2006/relationships/image" Target="../media/image39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32.png"/><Relationship Id="rId24" Type="http://schemas.openxmlformats.org/officeDocument/2006/relationships/image" Target="../media/image14.png"/><Relationship Id="rId32" Type="http://schemas.openxmlformats.org/officeDocument/2006/relationships/image" Target="../media/image48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36" Type="http://schemas.openxmlformats.org/officeDocument/2006/relationships/image" Target="../media/image51.png"/><Relationship Id="rId10" Type="http://schemas.openxmlformats.org/officeDocument/2006/relationships/theme" Target="../theme/theme5.xml"/><Relationship Id="rId19" Type="http://schemas.openxmlformats.org/officeDocument/2006/relationships/image" Target="../media/image9.png"/><Relationship Id="rId31" Type="http://schemas.openxmlformats.org/officeDocument/2006/relationships/image" Target="../media/image47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5.png"/><Relationship Id="rId22" Type="http://schemas.openxmlformats.org/officeDocument/2006/relationships/image" Target="../media/image12.png"/><Relationship Id="rId27" Type="http://schemas.openxmlformats.org/officeDocument/2006/relationships/image" Target="../media/image44.png"/><Relationship Id="rId30" Type="http://schemas.openxmlformats.org/officeDocument/2006/relationships/image" Target="../media/image20.png"/><Relationship Id="rId35" Type="http://schemas.openxmlformats.org/officeDocument/2006/relationships/image" Target="../media/image50.png"/><Relationship Id="rId8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6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6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8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7433717" y="6107603"/>
            <a:ext cx="156709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9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90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7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  <p:sldLayoutId id="2147484366" r:id="rId12"/>
    <p:sldLayoutId id="21474843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99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60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5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0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60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2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0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86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2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2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87094" y="6107603"/>
            <a:ext cx="21137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noProof="1" smtClean="0">
                <a:solidFill>
                  <a:schemeClr val="bg2"/>
                </a:solidFill>
              </a:rPr>
              <a:t>ESA THESEUS team (AR/JL) | 09/10/2020 | Slide  </a:t>
            </a:r>
            <a:fld id="{A23FB853-5403-4C0E-900C-E95901285920}" type="slidenum">
              <a:rPr lang="en-US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80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7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35801" y="6107603"/>
            <a:ext cx="216501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>
                <a:solidFill>
                  <a:srgbClr val="4D4F53"/>
                </a:solidFill>
                <a:latin typeface="Verdana" pitchFamily="34" charset="0"/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9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endParaRPr lang="en-GB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6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1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  <p:sldLayoutId id="21474843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  <p:sldLayoutId id="2147484338" r:id="rId12"/>
    <p:sldLayoutId id="21474843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97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6.sv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3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461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49.png"/><Relationship Id="rId5" Type="http://schemas.openxmlformats.org/officeDocument/2006/relationships/image" Target="../media/image148.emf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49.png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7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49.png"/><Relationship Id="rId5" Type="http://schemas.openxmlformats.org/officeDocument/2006/relationships/image" Target="../media/image151.png"/><Relationship Id="rId4" Type="http://schemas.openxmlformats.org/officeDocument/2006/relationships/image" Target="../media/image1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52400" y="330875"/>
            <a:ext cx="8863178" cy="203132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Cosmology</a:t>
            </a:r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and multi-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messenger</a:t>
            </a:r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astrophysics</a:t>
            </a:r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with 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next</a:t>
            </a:r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-generation GRB 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space</a:t>
            </a:r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missions</a:t>
            </a:r>
            <a:endParaRPr lang="it-IT" sz="4200" b="1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CasellaDiTesto 1"/>
          <p:cNvSpPr txBox="1">
            <a:spLocks noChangeArrowheads="1"/>
          </p:cNvSpPr>
          <p:nvPr/>
        </p:nvSpPr>
        <p:spPr bwMode="auto">
          <a:xfrm>
            <a:off x="2025432" y="2953046"/>
            <a:ext cx="53278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Lorenzo Amati </a:t>
            </a:r>
            <a:endParaRPr lang="it-IT" altLang="it-IT" b="1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(INAF – OAS Bologna)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Pescara</a:t>
            </a:r>
            <a:r>
              <a:rPr lang="it-IT" altLang="it-IT" sz="28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it-IT" altLang="it-IT" sz="28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11th </a:t>
            </a:r>
            <a:r>
              <a:rPr lang="it-IT" altLang="it-IT" sz="2800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July</a:t>
            </a:r>
            <a:r>
              <a:rPr lang="it-IT" altLang="it-IT" sz="28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2024</a:t>
            </a:r>
            <a:endParaRPr lang="it-IT" altLang="it-IT" sz="2800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3" y="2819400"/>
            <a:ext cx="2690977" cy="15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41886" y="2874686"/>
            <a:ext cx="1621114" cy="1621114"/>
          </a:xfrm>
          <a:prstGeom prst="rect">
            <a:avLst/>
          </a:prstGeom>
          <a:ln/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t="1" b="76364"/>
          <a:stretch/>
        </p:blipFill>
        <p:spPr>
          <a:xfrm>
            <a:off x="152399" y="5203452"/>
            <a:ext cx="8863179" cy="1349748"/>
          </a:xfrm>
          <a:prstGeom prst="rect">
            <a:avLst/>
          </a:prstGeom>
          <a:ln w="4762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91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Next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generation GRB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(‘30s)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4538008"/>
            <a:ext cx="8839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1813" indent="-531813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536700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173288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09875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46463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036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608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180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2752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45085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studied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ESA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Cosmic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Vision / M5),                   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HiZ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-GUNDAM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(JAXA, under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study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Gamow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Explorer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proposal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NASA MIDEX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):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emission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down to soft X-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rays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source location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accuracy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of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few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arcmin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follow-up with NIR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telescope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on-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board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REDSHIFT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2436"/>
          <a:stretch/>
        </p:blipFill>
        <p:spPr>
          <a:xfrm>
            <a:off x="14868" y="834522"/>
            <a:ext cx="9144000" cy="335647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52399" y="914400"/>
            <a:ext cx="8839201" cy="13716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3" y="1143000"/>
            <a:ext cx="7847013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3" y="1143000"/>
            <a:ext cx="7847013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438400" y="1447801"/>
            <a:ext cx="1905000" cy="42672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3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52400" y="990600"/>
            <a:ext cx="4267200" cy="5486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Long GRBs: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huge luminosities, mostly emitted in the X and gamma-rays</a:t>
            </a: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Redshift distribution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extending at least to </a:t>
            </a:r>
            <a:r>
              <a:rPr lang="en-GB" altLang="it-IT" sz="24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z ~9 and association with exploding massive stars </a:t>
            </a:r>
          </a:p>
          <a:p>
            <a:pPr marL="0" indent="0">
              <a:buNone/>
            </a:pPr>
            <a:endParaRPr lang="en-GB" altLang="it-IT" sz="24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Powerful tools for cosmology: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 SFR evolution, physics of re-ionization, high-z low luminosity galaxies, pop III stars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2" y="914400"/>
            <a:ext cx="39655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7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35" y="457200"/>
            <a:ext cx="877577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 statistical sample of high–z GRBs can provide fundamental information: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measure independently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cosmic star–formation rate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even beyond the limits of current and future galaxy surveys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directly (or indirectly) detect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first population of stars (pop III)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195" name="Picture 6" descr="090429B_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855399"/>
            <a:ext cx="3810000" cy="263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7"/>
          <p:cNvSpPr txBox="1">
            <a:spLocks noChangeArrowheads="1"/>
          </p:cNvSpPr>
          <p:nvPr/>
        </p:nvSpPr>
        <p:spPr bwMode="auto">
          <a:xfrm>
            <a:off x="3098800" y="3948121"/>
            <a:ext cx="1092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 = 9.2</a:t>
            </a:r>
          </a:p>
        </p:txBody>
      </p:sp>
      <p:sp>
        <p:nvSpPr>
          <p:cNvPr id="8198" name="ZoneTexte 22"/>
          <p:cNvSpPr txBox="1">
            <a:spLocks noChangeArrowheads="1"/>
          </p:cNvSpPr>
          <p:nvPr/>
        </p:nvSpPr>
        <p:spPr bwMode="auto">
          <a:xfrm>
            <a:off x="6885354" y="3917957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46" y="52391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 light on the early Universe with 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72" y="3711428"/>
            <a:ext cx="4373941" cy="30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10"/>
          <p:cNvSpPr txBox="1">
            <a:spLocks noChangeArrowheads="1"/>
          </p:cNvSpPr>
          <p:nvPr/>
        </p:nvSpPr>
        <p:spPr bwMode="auto">
          <a:xfrm>
            <a:off x="511185" y="5353791"/>
            <a:ext cx="798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JWST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ELTs 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surveys will be not able to probe the faint end of the galaxy Luminosity Function at high redshifts (z&gt;6-8)</a:t>
            </a:r>
          </a:p>
        </p:txBody>
      </p: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3" y="1066802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711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3" y="1066802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21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4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2329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3" y="1066802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21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4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5257800" y="1119187"/>
            <a:ext cx="3811678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neutral hydrogen fraction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escape fraction of UV photons from high-z galaxies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early metallicity  of the ISM and IGM and its evolution</a:t>
            </a:r>
          </a:p>
        </p:txBody>
      </p:sp>
      <p:sp>
        <p:nvSpPr>
          <p:cNvPr id="11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2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76200" y="3429000"/>
            <a:ext cx="4953000" cy="313932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Beyond even JWST capabilities: </a:t>
            </a:r>
            <a:endParaRPr kumimoji="0" lang="en-GB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Primordial galaxies detection and characterization Independent on mass and luminosity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Allow absorption spectroscopy (needed because most metals are in neutral gas and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dust ratio)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Properties of primordial IGM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Targets for JWST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5257800" y="1119187"/>
            <a:ext cx="3811678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neutral hydrogen fraction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escape fraction of UV photons from high-z galaxies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early metallicity  of the ISM and IGM and its evolution</a:t>
            </a:r>
          </a:p>
        </p:txBody>
      </p:sp>
      <p:sp>
        <p:nvSpPr>
          <p:cNvPr id="15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4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" y="2"/>
            <a:ext cx="9001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</a:t>
            </a: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 multi-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messenger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astrophysics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endParaRPr kumimoji="0" lang="it-IT" altLang="it-IT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0" y="3310875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 (~40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2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101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8" y="3783455"/>
            <a:ext cx="2290853" cy="29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" y="1214238"/>
            <a:ext cx="3861271" cy="3098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3751" y="3899624"/>
            <a:ext cx="8928875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About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1 per day detected by gamma-ray photons </a:t>
            </a:r>
            <a:r>
              <a:rPr kumimoji="0" lang="en-GB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detectos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put on satellites operating in low-Earth (500-600 km) orbit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</a:t>
            </a:r>
            <a:r>
              <a:rPr lang="en-GB" sz="22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estimated true rate of 2-3 per day)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Coming from random directions and random times; non repeating</a:t>
            </a:r>
            <a:endParaRPr lang="en-GB" sz="2200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Huge intensity, </a:t>
            </a: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overshining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those of all other X/gamma-ray sources in the sky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75" y="1315713"/>
            <a:ext cx="42672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Gamma-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Bursts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: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most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extreme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phenomena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in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Universe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7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0" y="3310875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 (~40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2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101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8" y="3783455"/>
            <a:ext cx="2290853" cy="296526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53" y="1371601"/>
            <a:ext cx="438564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" y="2"/>
            <a:ext cx="9001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Short 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and multi-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messenger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astrophysics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endParaRPr kumimoji="0" lang="it-IT" altLang="it-IT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7395C69-E313-334A-A88F-236CDB31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6959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64CE95-6AB1-944A-87CE-27C8240B275B}"/>
              </a:ext>
            </a:extLst>
          </p:cNvPr>
          <p:cNvSpPr txBox="1"/>
          <p:nvPr/>
        </p:nvSpPr>
        <p:spPr>
          <a:xfrm>
            <a:off x="232575" y="1812925"/>
            <a:ext cx="2755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Relativistic jet formation, equation of state, fundamental physics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B5AD5F-BA13-F144-A2A9-D18D87230F37}"/>
              </a:ext>
            </a:extLst>
          </p:cNvPr>
          <p:cNvSpPr txBox="1"/>
          <p:nvPr/>
        </p:nvSpPr>
        <p:spPr>
          <a:xfrm>
            <a:off x="3192726" y="2456517"/>
            <a:ext cx="26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Cosmic sites of r-process nucleosynthesis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CCE6CD-0889-EA4E-A37B-16037FD25D9A}"/>
              </a:ext>
            </a:extLst>
          </p:cNvPr>
          <p:cNvSpPr txBox="1"/>
          <p:nvPr/>
        </p:nvSpPr>
        <p:spPr>
          <a:xfrm>
            <a:off x="6212883" y="2909762"/>
            <a:ext cx="2818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New independent route to measure cosmological parameters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7735FD9-8DC3-7D4E-9860-FC889A35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362" y="3161036"/>
            <a:ext cx="2743200" cy="16929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36AEC3-E7A0-2348-AC61-854DA9B3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29" y="2784082"/>
            <a:ext cx="2818371" cy="1739379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" y="188893"/>
            <a:ext cx="90011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GRB: a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key</a:t>
            </a: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phenomenon</a:t>
            </a: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multi-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messenger</a:t>
            </a: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astrophysics</a:t>
            </a:r>
            <a:r>
              <a:rPr kumimoji="0" lang="it-IT" altLang="it-IT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(and </a:t>
            </a:r>
            <a:r>
              <a:rPr kumimoji="0" lang="it-IT" altLang="it-IT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cosmology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  <a:endParaRPr kumimoji="0" lang="it-IT" altLang="it-IT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78" y="3833092"/>
            <a:ext cx="3103687" cy="212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0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/>
          </a:bodyPr>
          <a:lstStyle/>
          <a:p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progress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in the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near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future (’20s)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99166" y="914400"/>
            <a:ext cx="8792434" cy="57150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Continuing operations of current main GRB / related  missions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(Swift, Fermi, </a:t>
            </a:r>
            <a:r>
              <a:rPr lang="en-GB" altLang="it-IT" sz="2400" dirty="0" err="1" smtClean="0">
                <a:latin typeface="Book Antiqua" panose="02040602050305030304" pitchFamily="18" charset="0"/>
                <a:cs typeface="Calibri" panose="020F0502020204030204" pitchFamily="34" charset="0"/>
              </a:rPr>
              <a:t>Konus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-WIND, GECAM, HXMT, MAXI, </a:t>
            </a:r>
            <a:r>
              <a:rPr lang="en-GB" altLang="it-IT" sz="2400" dirty="0" err="1" smtClean="0">
                <a:latin typeface="Book Antiqua" panose="02040602050305030304" pitchFamily="18" charset="0"/>
                <a:cs typeface="Calibri" panose="020F0502020204030204" pitchFamily="34" charset="0"/>
              </a:rPr>
              <a:t>GRBalpha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, …)</a:t>
            </a: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ew / near future GRB / related  missions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(EP, SVOM, POLAR-2, COSI, …) and </a:t>
            </a:r>
            <a:r>
              <a:rPr lang="en-GB" altLang="it-IT" sz="24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cubesats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networks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(e.g., HERMES)</a:t>
            </a:r>
            <a:endParaRPr lang="en-GB" altLang="it-IT" sz="2400" dirty="0" smtClean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Synergies with new / growing on-ground very large facilities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(late ’20s): JWST, ELT, LSST, CTA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, SKA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, upgraded 2</a:t>
            </a:r>
            <a:r>
              <a:rPr lang="en-GB" altLang="it-IT" sz="2400" baseline="300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nd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 generation GW and neutrino detectors </a:t>
            </a:r>
          </a:p>
          <a:p>
            <a:pPr marL="0" indent="0">
              <a:buNone/>
            </a:pPr>
            <a:endParaRPr lang="en-GB" altLang="it-IT" sz="24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Main improvements on GRB physics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, incremental progress in GRB cosmology, little progress in multi-messenger astrophysics </a:t>
            </a:r>
            <a:r>
              <a:rPr lang="en-GB" altLang="it-IT" sz="2600" b="1" u="sng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(mostly limited by capabilities of 2G detectors)</a:t>
            </a:r>
            <a:endParaRPr lang="en-GB" altLang="it-IT" sz="2600" u="sng" dirty="0"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2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breakthrough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it-IT" altLang="it-IT" sz="3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ext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generation GRB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</a:t>
            </a:r>
            <a:r>
              <a:rPr kumimoji="0" lang="it-IT" altLang="it-IT" sz="3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the 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‘30s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4538008"/>
            <a:ext cx="8839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1813" indent="-531813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536700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173288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09875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46463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036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608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180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2752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45085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(under</a:t>
            </a:r>
            <a:r>
              <a:rPr kumimoji="0" lang="it-IT" altLang="it-IT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study</a:t>
            </a:r>
            <a:r>
              <a:rPr kumimoji="0" lang="it-IT" altLang="it-IT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by ESA </a:t>
            </a:r>
            <a:r>
              <a:rPr kumimoji="0" lang="it-IT" altLang="it-IT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as</a:t>
            </a:r>
            <a:r>
              <a:rPr kumimoji="0" lang="it-IT" altLang="it-IT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candidate M7 </a:t>
            </a:r>
            <a:r>
              <a:rPr kumimoji="0" lang="it-IT" altLang="it-IT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mission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),                   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HiZ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-GUNDAM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(JAXA, under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study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Gamow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Explorer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proposal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NASA MIDEX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):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emission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down to soft X-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rays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source location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accuracy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of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few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arcmin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follow-up with NIR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telescope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on-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board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REDSHIFT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2436"/>
          <a:stretch/>
        </p:blipFill>
        <p:spPr>
          <a:xfrm>
            <a:off x="14868" y="1444122"/>
            <a:ext cx="9144000" cy="26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3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S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565"/>
            <a:ext cx="7239000" cy="87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370119" y="990600"/>
            <a:ext cx="8479967" cy="18288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- 2018-2021: ESA Phase-A study (2018-2021) as M5 candidate  </a:t>
            </a:r>
            <a:b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- 2022: Selected for Phase 0  study (2023) within M7 process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small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- 2023: Selected for Phase-A study (2024-2026) as M7 candidate</a:t>
            </a:r>
            <a:b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M7 timeline: Phase-A (2024-2026), adoption 2028, launch 2037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425269" y="2895600"/>
            <a:ext cx="8424817" cy="2438401"/>
          </a:xfrm>
          <a:prstGeom prst="roundRect">
            <a:avLst/>
          </a:prstGeom>
          <a:solidFill>
            <a:srgbClr val="0070C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Payload </a:t>
            </a: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consortium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Italy,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Germany, UK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France,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Switzerland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Spain,  Poland, Denmark, Belgium, Czech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Republic, The Netherlands, Norway, Slovenia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Ireland (+ Hungary?)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Leads: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L. Amati (INAF – OAS Bologna, Italy,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 proposer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A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Santangelo (Un. Tuebingen, D),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O’Brien (Un. Leicester, UK),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D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Gotz (CEA-Paris, France),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Bozzo (Un. Genève, CH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122707" y="5503681"/>
            <a:ext cx="4806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http://www.isdc.unige.ch/theseus/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425269" y="5410200"/>
            <a:ext cx="8424817" cy="1337399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25270" y="5410200"/>
            <a:ext cx="833773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Amati et al. 2018 (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arXiv:1710.04638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Stratta et al. 2018 (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arXiv:1712.08153)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Articles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for SPIE 2020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..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Astr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(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arXiv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http://www.isdc.unige.ch/theseus</a:t>
            </a:r>
          </a:p>
        </p:txBody>
      </p:sp>
    </p:spTree>
    <p:extLst>
      <p:ext uri="{BB962C8B-B14F-4D97-AF65-F5344CB8AC3E}">
        <p14:creationId xmlns:p14="http://schemas.microsoft.com/office/powerpoint/2010/main" val="26274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557884"/>
            <a:ext cx="9144000" cy="5220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DE8C8-3F20-CD05-DEA8-63837AC4B2A4}"/>
              </a:ext>
            </a:extLst>
          </p:cNvPr>
          <p:cNvSpPr txBox="1"/>
          <p:nvPr/>
        </p:nvSpPr>
        <p:spPr>
          <a:xfrm>
            <a:off x="1" y="838200"/>
            <a:ext cx="5867399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Probe 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the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early Universe (first stars, first galaxies, cosmic reionization)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, by unveiling and exploiting the population of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extremely distant cosmic                Gamma - Ray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Bursts (GRB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it-IT" sz="1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Provide a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fundamental contribution to multi-messenger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astrophysics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through GRB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produced by merging neutron stars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and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other X/gamma-ray transient sources</a:t>
            </a:r>
            <a:endParaRPr kumimoji="0" lang="en-US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4191001"/>
            <a:ext cx="3275625" cy="254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6200" y="76200"/>
            <a:ext cx="882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core science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goals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B67280-7ECE-C942-8D87-7A0EA0EDA9C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"/>
          <a:stretch/>
        </p:blipFill>
        <p:spPr bwMode="auto">
          <a:xfrm>
            <a:off x="5791199" y="719346"/>
            <a:ext cx="3429000" cy="3395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56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699" y="1692728"/>
            <a:ext cx="3820886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26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0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1" y="2362200"/>
            <a:ext cx="4807838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2" y="2394861"/>
            <a:ext cx="4807838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range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lang="en-US" sz="20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and localization accuracy</a:t>
            </a:r>
          </a:p>
        </p:txBody>
      </p:sp>
      <p:sp>
        <p:nvSpPr>
          <p:cNvPr id="14" name="Ovale 13"/>
          <p:cNvSpPr/>
          <p:nvPr/>
        </p:nvSpPr>
        <p:spPr>
          <a:xfrm>
            <a:off x="5112042" y="3521986"/>
            <a:ext cx="740232" cy="69668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219705" y="4261414"/>
            <a:ext cx="707573" cy="66323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8" name="Ovale 16">
            <a:extLst>
              <a:ext uri="{FF2B5EF4-FFF2-40B4-BE49-F238E27FC236}">
                <a16:creationId xmlns:a16="http://schemas.microsoft.com/office/drawing/2014/main" id="{92B2EA65-02FE-44FD-8BAA-63A59C3D46F7}"/>
              </a:ext>
            </a:extLst>
          </p:cNvPr>
          <p:cNvSpPr/>
          <p:nvPr/>
        </p:nvSpPr>
        <p:spPr>
          <a:xfrm>
            <a:off x="5755831" y="3285106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5875569" y="4205456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6199" y="177225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699" y="1692728"/>
            <a:ext cx="3820886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27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149247" y="4351457"/>
            <a:ext cx="4807839" cy="1402407"/>
          </a:xfrm>
          <a:prstGeom prst="roundRect">
            <a:avLst>
              <a:gd name="adj" fmla="val 14235"/>
            </a:avLst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49248" y="4382464"/>
            <a:ext cx="4807837" cy="133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</a:t>
            </a:r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autonomous fast follow-up in optical/NIR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arcsec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location and </a:t>
            </a:r>
            <a:r>
              <a:rPr lang="en-US" sz="20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redshift 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measurement 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of detected GRB/transients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6199" y="177225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753093" y="3433484"/>
            <a:ext cx="998768" cy="9979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1" y="2362200"/>
            <a:ext cx="4807838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2" y="2394861"/>
            <a:ext cx="4807838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range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lang="en-US" sz="20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and localization accuracy</a:t>
            </a:r>
          </a:p>
        </p:txBody>
      </p:sp>
    </p:spTree>
    <p:extLst>
      <p:ext uri="{BB962C8B-B14F-4D97-AF65-F5344CB8AC3E}">
        <p14:creationId xmlns:p14="http://schemas.microsoft.com/office/powerpoint/2010/main" val="2022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5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69" y="1676402"/>
            <a:ext cx="3961242" cy="4456397"/>
          </a:xfrm>
          <a:prstGeom prst="rect">
            <a:avLst/>
          </a:prstGeom>
        </p:spPr>
      </p:pic>
      <p:pic>
        <p:nvPicPr>
          <p:cNvPr id="10" name="lum_z_hist_notheseus.pdf" descr="lum_z_hist_notheseus.pdf"/>
          <p:cNvPicPr>
            <a:picLocks noChangeAspect="1"/>
          </p:cNvPicPr>
          <p:nvPr/>
        </p:nvPicPr>
        <p:blipFill rotWithShape="1">
          <a:blip r:embed="rId5">
            <a:extLst/>
          </a:blip>
          <a:srcRect r="28354"/>
          <a:stretch/>
        </p:blipFill>
        <p:spPr>
          <a:xfrm>
            <a:off x="39755" y="509867"/>
            <a:ext cx="4331154" cy="568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7" y="761371"/>
            <a:ext cx="4773091" cy="528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 performances: early Universe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5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817852"/>
            <a:ext cx="4724400" cy="5314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01655"/>
            <a:ext cx="4292600" cy="567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 performances: early Universe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ammaraybursttype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53" y="1143000"/>
            <a:ext cx="4409990" cy="34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/>
          <p:nvPr/>
        </p:nvSpPr>
        <p:spPr>
          <a:xfrm>
            <a:off x="-23751" y="4114800"/>
            <a:ext cx="8928875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Two main </a:t>
            </a:r>
            <a:r>
              <a:rPr lang="en-GB" sz="2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flavors</a:t>
            </a:r>
            <a:r>
              <a:rPr lang="en-GB" sz="2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short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(lasting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less than a few s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 </a:t>
            </a:r>
            <a:r>
              <a:rPr lang="en-GB" sz="22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long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(more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frequent, lasting typically from tens of s to minutes)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2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 are followed by a slowly decaying emission, the “afterglow”, detectable at any wavelength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(X, UV, </a:t>
            </a: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visibile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IR, radio,)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Gamma-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Bursts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: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most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extreme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phenomena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in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Universe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447800"/>
            <a:ext cx="4370127" cy="310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0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0" y="3310875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655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 (~40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2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101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8" y="3783455"/>
            <a:ext cx="2290853" cy="2965267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888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Expected performances: multi-messenger </a:t>
            </a:r>
            <a:r>
              <a:rPr kumimoji="0" lang="en-US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4"/>
          <a:stretch/>
        </p:blipFill>
        <p:spPr>
          <a:xfrm>
            <a:off x="0" y="1045475"/>
            <a:ext cx="9144000" cy="34517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119583"/>
            <a:ext cx="2930236" cy="268877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200400" y="1045475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733800" y="5334000"/>
            <a:ext cx="2895600" cy="1676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0" y="1371600"/>
            <a:ext cx="3048000" cy="4924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short GRB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over large FOV with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arcmin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localization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Kilonova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arcsec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localization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characterization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Possible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of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weaker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isotropic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X-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ray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emission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6705600" y="2209800"/>
            <a:ext cx="76200" cy="762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r="36666" b="33759"/>
          <a:stretch/>
        </p:blipFill>
        <p:spPr>
          <a:xfrm>
            <a:off x="6179793" y="4119579"/>
            <a:ext cx="2964217" cy="2440108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6705600" y="4462627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888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Expected performances: multi-messenger </a:t>
            </a:r>
            <a:r>
              <a:rPr kumimoji="0" lang="en-US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7"/>
    </mc:Choice>
    <mc:Fallback xmlns="">
      <p:transition spd="slow" advTm="33877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1265583"/>
            <a:ext cx="6194172" cy="5612296"/>
          </a:xfrm>
          <a:prstGeom prst="rect">
            <a:avLst/>
          </a:prstGeom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49207" y="457200"/>
            <a:ext cx="8839204" cy="114300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endParaRPr lang="en-US" altLang="it-IT" sz="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>
              <a:buNone/>
              <a:defRPr/>
            </a:pPr>
            <a:r>
              <a:rPr lang="en-US" altLang="it-IT" sz="2600" dirty="0" smtClean="0">
                <a:latin typeface="Book Antiqua" panose="02040602050305030304" pitchFamily="18" charset="0"/>
                <a:ea typeface="Arial" charset="0"/>
                <a:cs typeface="Arial" charset="0"/>
              </a:rPr>
              <a:t>Late ’30s: </a:t>
            </a:r>
            <a:r>
              <a:rPr lang="en-US" altLang="it-IT" sz="2600" dirty="0">
                <a:latin typeface="Book Antiqua" panose="02040602050305030304" pitchFamily="18" charset="0"/>
                <a:ea typeface="Arial" charset="0"/>
                <a:cs typeface="Arial" charset="0"/>
              </a:rPr>
              <a:t>great synergy with 3G GW detectors (ET, CE)</a:t>
            </a:r>
          </a:p>
        </p:txBody>
      </p:sp>
    </p:spTree>
    <p:extLst>
      <p:ext uri="{BB962C8B-B14F-4D97-AF65-F5344CB8AC3E}">
        <p14:creationId xmlns:p14="http://schemas.microsoft.com/office/powerpoint/2010/main" val="24881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DB580D7-CDC9-4747-AAB1-7BE5FE0F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844433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INDEPENDENT DETECTION &amp; CHARACTERISATION OF THE MULTI-MESSENGER SOURCES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Immagine 16">
            <a:extLst>
              <a:ext uri="{FF2B5EF4-FFF2-40B4-BE49-F238E27FC236}">
                <a16:creationId xmlns:a16="http://schemas.microsoft.com/office/drawing/2014/main" id="{7B840D49-6FC6-4262-B2DD-98C378523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78" y="2600274"/>
            <a:ext cx="2992991" cy="3360731"/>
          </a:xfrm>
          <a:prstGeom prst="rect">
            <a:avLst/>
          </a:prstGeom>
        </p:spPr>
      </p:pic>
      <p:sp>
        <p:nvSpPr>
          <p:cNvPr id="16" name="CasellaDiTesto 18">
            <a:extLst>
              <a:ext uri="{FF2B5EF4-FFF2-40B4-BE49-F238E27FC236}">
                <a16:creationId xmlns:a16="http://schemas.microsoft.com/office/drawing/2014/main" id="{1E37C4C9-9485-49EF-A062-BFABD3CDFC8A}"/>
              </a:ext>
            </a:extLst>
          </p:cNvPr>
          <p:cNvSpPr txBox="1"/>
          <p:nvPr/>
        </p:nvSpPr>
        <p:spPr>
          <a:xfrm>
            <a:off x="2503812" y="2356731"/>
            <a:ext cx="1349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Misaligned GRBs</a:t>
            </a:r>
          </a:p>
        </p:txBody>
      </p:sp>
      <p:pic>
        <p:nvPicPr>
          <p:cNvPr id="24" name="Elemento grafico 19" descr="Faccia sorridente senza riempimento">
            <a:extLst>
              <a:ext uri="{FF2B5EF4-FFF2-40B4-BE49-F238E27FC236}">
                <a16:creationId xmlns:a16="http://schemas.microsoft.com/office/drawing/2014/main" id="{BBB1BF23-D0C3-41E8-AF64-58D81EF28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7596" y="2100374"/>
            <a:ext cx="501557" cy="501557"/>
          </a:xfrm>
          <a:prstGeom prst="rect">
            <a:avLst/>
          </a:prstGeom>
        </p:spPr>
      </p:pic>
      <p:sp>
        <p:nvSpPr>
          <p:cNvPr id="25" name="CasellaDiTesto 20">
            <a:extLst>
              <a:ext uri="{FF2B5EF4-FFF2-40B4-BE49-F238E27FC236}">
                <a16:creationId xmlns:a16="http://schemas.microsoft.com/office/drawing/2014/main" id="{6E0E5087-03E0-457F-BB98-B310803673D9}"/>
              </a:ext>
            </a:extLst>
          </p:cNvPr>
          <p:cNvSpPr txBox="1"/>
          <p:nvPr/>
        </p:nvSpPr>
        <p:spPr>
          <a:xfrm>
            <a:off x="717397" y="2101265"/>
            <a:ext cx="11574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Bangla Sangam MN" panose="02000000000000000000" pitchFamily="2" charset="0"/>
              </a:rPr>
              <a:t>Aligned GRBs</a:t>
            </a:r>
          </a:p>
        </p:txBody>
      </p:sp>
      <p:pic>
        <p:nvPicPr>
          <p:cNvPr id="26" name="Elemento grafico 21" descr="Faccia sorridente senza riempimento">
            <a:extLst>
              <a:ext uri="{FF2B5EF4-FFF2-40B4-BE49-F238E27FC236}">
                <a16:creationId xmlns:a16="http://schemas.microsoft.com/office/drawing/2014/main" id="{765C92F1-03C2-40CD-A243-EEE732C4A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3312" y="2905454"/>
            <a:ext cx="501557" cy="501557"/>
          </a:xfrm>
          <a:prstGeom prst="rect">
            <a:avLst/>
          </a:prstGeom>
        </p:spPr>
      </p:pic>
      <p:sp>
        <p:nvSpPr>
          <p:cNvPr id="30" name="Rettangolo arrotondato 7">
            <a:extLst>
              <a:ext uri="{FF2B5EF4-FFF2-40B4-BE49-F238E27FC236}">
                <a16:creationId xmlns:a16="http://schemas.microsoft.com/office/drawing/2014/main" id="{7D2CBCA5-534D-4604-900D-0B92C530CB5D}"/>
              </a:ext>
            </a:extLst>
          </p:cNvPr>
          <p:cNvSpPr/>
          <p:nvPr/>
        </p:nvSpPr>
        <p:spPr>
          <a:xfrm>
            <a:off x="4013802" y="2356731"/>
            <a:ext cx="4895027" cy="1758069"/>
          </a:xfrm>
          <a:prstGeom prst="roundRect">
            <a:avLst>
              <a:gd name="adj" fmla="val 6642"/>
            </a:avLst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CD3D43-89BC-48D6-A37E-CF2A298181B9}"/>
              </a:ext>
            </a:extLst>
          </p:cNvPr>
          <p:cNvSpPr txBox="1"/>
          <p:nvPr/>
        </p:nvSpPr>
        <p:spPr>
          <a:xfrm>
            <a:off x="4088173" y="2422029"/>
            <a:ext cx="49811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THESEUS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+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ET in 3 years: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~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7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aligned+misaligned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short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additional long GRBs from mergers and possible GW-X-ray transients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ttangolo arrotondato 8">
            <a:extLst>
              <a:ext uri="{FF2B5EF4-FFF2-40B4-BE49-F238E27FC236}">
                <a16:creationId xmlns:a16="http://schemas.microsoft.com/office/drawing/2014/main" id="{470E6F0A-5100-CB47-8038-E99920D9CF35}"/>
              </a:ext>
            </a:extLst>
          </p:cNvPr>
          <p:cNvSpPr/>
          <p:nvPr/>
        </p:nvSpPr>
        <p:spPr>
          <a:xfrm>
            <a:off x="800197" y="1543128"/>
            <a:ext cx="2677912" cy="457773"/>
          </a:xfrm>
          <a:prstGeom prst="roundRect">
            <a:avLst/>
          </a:prstGeom>
          <a:solidFill>
            <a:srgbClr val="9ABCE6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C62EFF4F-B5DD-4DC8-81E4-C6D14F264E18}"/>
              </a:ext>
            </a:extLst>
          </p:cNvPr>
          <p:cNvSpPr txBox="1"/>
          <p:nvPr/>
        </p:nvSpPr>
        <p:spPr>
          <a:xfrm>
            <a:off x="800197" y="1605667"/>
            <a:ext cx="2677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Lessons from GRB170817A</a:t>
            </a:r>
          </a:p>
        </p:txBody>
      </p:sp>
      <p:sp>
        <p:nvSpPr>
          <p:cNvPr id="2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4013800" y="4398217"/>
            <a:ext cx="4895027" cy="1758108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2201DA04-107A-43C8-938D-E2C4B66EF93C}"/>
              </a:ext>
            </a:extLst>
          </p:cNvPr>
          <p:cNvSpPr txBox="1"/>
          <p:nvPr/>
        </p:nvSpPr>
        <p:spPr>
          <a:xfrm>
            <a:off x="4035573" y="4436593"/>
            <a:ext cx="4895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Higher redshift events –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/𝛾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likely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only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route to EM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detection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larger statistical studies including source evolution,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probe of dark energy and test modified gravity on cosmological scales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science with THESEUS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170cbdb16_0_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5" name="Google Shape;85;gd170cbdb16_0_71"/>
          <p:cNvSpPr/>
          <p:nvPr/>
        </p:nvSpPr>
        <p:spPr>
          <a:xfrm>
            <a:off x="0" y="772463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THESEUS &amp;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3G 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SCIENCE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86" name="Google Shape;86;gd170cbdb16_0_71"/>
          <p:cNvSpPr txBox="1"/>
          <p:nvPr/>
        </p:nvSpPr>
        <p:spPr>
          <a:xfrm>
            <a:off x="894945" y="1852420"/>
            <a:ext cx="72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</p:txBody>
      </p:sp>
      <p:graphicFrame>
        <p:nvGraphicFramePr>
          <p:cNvPr id="87" name="Google Shape;87;gd170cbdb16_0_71"/>
          <p:cNvGraphicFramePr/>
          <p:nvPr>
            <p:extLst/>
          </p:nvPr>
        </p:nvGraphicFramePr>
        <p:xfrm>
          <a:off x="682713" y="1414947"/>
          <a:ext cx="8158525" cy="45731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6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Main</a:t>
                      </a:r>
                      <a:r>
                        <a:rPr lang="it-IT" sz="1800" u="none" strike="noStrike" cap="none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800" u="none" strike="noStrike" cap="none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topics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THESEUS role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What will we learn?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Physics of compact binaries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short GRB+GW detection and localization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i="0" u="none" strike="noStrike" cap="none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relativistic jet formation mechanism/efficiency, remnant nature, NS EoS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Relativistic plasma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accurate sky coordinates of GW events associated with misaligned afterglows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Jet propagation, jet structure and its universality, NSBH vs NSNS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Physics of kilonova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   </a:t>
                      </a: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accurate sky coordinates 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of GW events 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</a:t>
                      </a: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ole of NS-NS/NSBH in r-process element nucleosynthesis </a:t>
                      </a:r>
                      <a:endParaRPr sz="12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          </a:ext>
                          </a:extLst>
                        </a:rPr>
                        <a:t>Fundamental physics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Identify counterparts for events at z&gt;0.3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Tests of modified gravity theories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Cosmology</a:t>
                      </a:r>
                      <a:endParaRPr sz="1600" b="1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accurate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sky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coordinates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of GW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events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allowing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redshift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measurement</a:t>
                      </a:r>
                      <a:endParaRPr sz="1600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Independent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H</a:t>
                      </a:r>
                      <a:r>
                        <a:rPr lang="it-IT" sz="11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0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measure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endParaRPr sz="1600" b="1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science with THESEUS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67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" y="1980164"/>
            <a:ext cx="4961177" cy="33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115250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MEASURING THE EXPANSION RATE AND GEOMETRY OF SPACE-TIME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30F12-044E-4DE8-BBC6-74F1CB2AE001}"/>
              </a:ext>
            </a:extLst>
          </p:cNvPr>
          <p:cNvSpPr txBox="1"/>
          <p:nvPr/>
        </p:nvSpPr>
        <p:spPr>
          <a:xfrm>
            <a:off x="2514600" y="5793090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~20 joint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GRB</a:t>
            </a:r>
            <a:r>
              <a:rPr kumimoji="0" lang="it-IT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GW events</a:t>
            </a:r>
          </a:p>
        </p:txBody>
      </p:sp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2538735" y="5781978"/>
            <a:ext cx="3820885" cy="45868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62" y="1648127"/>
            <a:ext cx="427355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32625" y="6324600"/>
            <a:ext cx="33269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ET collaboration</a:t>
            </a: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cosmology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15240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extreme and fundamental physics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94305" y="762000"/>
            <a:ext cx="87147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THESEUS will measure the prompt and early afterglow emission of thousand GRBs over an unprecedented  huge energy band (0.3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MeV) with great sensitivity, timing and spectroscopic capabilities, plus NR afterglow and redshift measurement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19" y="2667000"/>
            <a:ext cx="5029194" cy="36577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428874"/>
            <a:ext cx="3733800" cy="42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15240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extreme and fundamental physics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94305" y="838200"/>
            <a:ext cx="4834895" cy="26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Extreme prompt emission physics &amp;  jet structure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entral engine, sub-classes &amp; progenitors,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osmological parameters &amp; fundamental physics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/>
          <a:stretch/>
        </p:blipFill>
        <p:spPr bwMode="auto">
          <a:xfrm>
            <a:off x="228606" y="3661975"/>
            <a:ext cx="4556335" cy="301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93950"/>
            <a:ext cx="3876675" cy="578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0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-7938" y="616803"/>
            <a:ext cx="90090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Using time delay between low and high energy photons to put Limits on Lorentz Invariance </a:t>
            </a:r>
            <a:r>
              <a:rPr kumimoji="0" lang="en-US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Violation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371600"/>
            <a:ext cx="425291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38600"/>
            <a:ext cx="4800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8313"/>
            <a:ext cx="4041775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472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57600"/>
            <a:ext cx="2284413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990600" y="36576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GRB 990510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physics</a:t>
            </a:r>
            <a:r>
              <a:rPr kumimoji="0" lang="it-IT" alt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testing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LI / QG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5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70247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physics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 GW vs. light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speed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22" y="2438400"/>
            <a:ext cx="4300073" cy="2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53122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68087"/>
            <a:ext cx="20351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a destra 1"/>
          <p:cNvSpPr/>
          <p:nvPr/>
        </p:nvSpPr>
        <p:spPr>
          <a:xfrm>
            <a:off x="6049769" y="1752600"/>
            <a:ext cx="397262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447032" y="1676400"/>
            <a:ext cx="2696968" cy="49244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it-IT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it-IT" sz="2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gw</a:t>
            </a: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-C| / C 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it-IT" sz="2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-16</a:t>
            </a:r>
            <a:endParaRPr kumimoji="0" lang="it-IT" sz="26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52400" y="99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GW170817/GRB170817A, D ~ 40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Mpc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5" y="5351444"/>
            <a:ext cx="454775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76" y="5843238"/>
            <a:ext cx="4505836" cy="8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0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Gamma-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Bursts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: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most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extreme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phenomena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in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Universe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62725" y="4550420"/>
            <a:ext cx="8928875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8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22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In 1997, first measurements of GRB distances (through the redshift of the spectral lines in the </a:t>
            </a:r>
            <a:r>
              <a:rPr lang="en-GB" sz="2200" dirty="0" err="1" smtClean="0">
                <a:latin typeface="Book Antiqua" panose="02040602050305030304" pitchFamily="18" charset="0"/>
                <a:cs typeface="Calibri" panose="020F0502020204030204" pitchFamily="34" charset="0"/>
              </a:rPr>
              <a:t>oprtical</a:t>
            </a:r>
            <a:r>
              <a:rPr lang="en-GB" sz="22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/NIR afterglow emission</a:t>
            </a:r>
            <a:r>
              <a:rPr lang="en-GB" sz="22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): </a:t>
            </a:r>
            <a:r>
              <a:rPr lang="en-GB" sz="2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 are cosmological events  with huge luminosities</a:t>
            </a:r>
            <a:endParaRPr kumimoji="0" lang="en-GB" sz="2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477000" cy="463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1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0"/>
            <a:ext cx="86804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Explori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 the transient sky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4" y="3581400"/>
            <a:ext cx="425207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83" y="3581400"/>
            <a:ext cx="453081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9207" y="457200"/>
            <a:ext cx="8839204" cy="601951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GRBs extreme emission physics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, central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engine, sub-classes &amp; progenitors,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c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osmological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parameters &amp; fundamental physics </a:t>
            </a:r>
            <a:endParaRPr kumimoji="0" lang="en-US" altLang="it-IT" sz="23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endParaRPr kumimoji="0" lang="en-US" altLang="it-IT" sz="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S</a:t>
            </a:r>
            <a:r>
              <a:rPr kumimoji="0" lang="en-US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tudy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of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many classes of X-ray sources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by exploiting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the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simultaneous broad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band X-ray and NIR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observations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</a:t>
            </a:r>
            <a:r>
              <a:rPr kumimoji="0" lang="en-US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rovide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a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flexible follow-up observatory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for fast transient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events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with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multi-wavelength </a:t>
            </a:r>
            <a:r>
              <a:rPr kumimoji="0" lang="en-US" altLang="it-IT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ToO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capabilities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and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guest-observer </a:t>
            </a:r>
            <a:r>
              <a:rPr kumimoji="0" lang="en-US" altLang="it-IT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programmes</a:t>
            </a:r>
            <a:endParaRPr kumimoji="0" lang="en-US" altLang="it-IT" sz="2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61925" y="1524000"/>
            <a:ext cx="8839200" cy="1981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" y="76200"/>
            <a:ext cx="90677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crucial synergies in the late ‘30s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03" y="587377"/>
            <a:ext cx="7096125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6202" y="5689939"/>
            <a:ext cx="8991599" cy="1015663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«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M7» 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timeline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will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allow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to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widely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broaden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the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mission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scientific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impact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by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taking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advantage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of the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perfectly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matched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synergies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with major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facilities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coming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fully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operative in the 2030s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(e.g., 3G GW detectors)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3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624" y="-152400"/>
            <a:ext cx="7979664" cy="914400"/>
          </a:xfrm>
          <a:prstGeom prst="rect">
            <a:avLst/>
          </a:prstGeom>
        </p:spPr>
        <p:txBody>
          <a:bodyPr/>
          <a:lstStyle/>
          <a:p>
            <a:r>
              <a:rPr lang="it-IT" altLang="it-IT" sz="3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In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</a:t>
            </a:r>
            <a:r>
              <a:rPr lang="it-IT" altLang="it-IT" sz="36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ummary</a:t>
            </a:r>
            <a:endParaRPr lang="it-IT" altLang="it-IT" sz="36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4692" y="415801"/>
            <a:ext cx="8915400" cy="6518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are a key phenomenon for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cosmology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astrophysics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 physics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Next generation GRB missions </a:t>
            </a:r>
            <a:r>
              <a:rPr lang="en-US" altLang="it-IT" sz="8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</a:t>
            </a:r>
            <a:r>
              <a:rPr kumimoji="0" lang="en-US" altLang="it-IT" sz="8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ike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THESEUS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under study by ESA (M7 Phase-A) </a:t>
            </a:r>
            <a:r>
              <a:rPr lang="en-US" altLang="it-IT" sz="8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aim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en-US" altLang="it-IT" sz="8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ully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exploit these potentialities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providing a substantial contribution to extreme GRB physics and time-domain astronomy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8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 </a:t>
            </a:r>
            <a:r>
              <a:rPr lang="en-US" altLang="it-IT" sz="8400" noProof="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‘30s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timeline will allow an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unprecedented great synergy with future very large observing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facilities  in the </a:t>
            </a:r>
            <a:r>
              <a:rPr kumimoji="0" lang="en-US" altLang="it-IT" sz="8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e.m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and multi messenger domains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enhancing their scientific return and  fully exploiting</a:t>
            </a:r>
            <a:r>
              <a:rPr kumimoji="0" lang="en-US" altLang="it-IT" sz="8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investments put in them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8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 very strong </a:t>
            </a:r>
            <a:r>
              <a:rPr kumimoji="0" lang="en-US" sz="8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synergy </a:t>
            </a:r>
            <a:r>
              <a:rPr kumimoji="0" lang="en-US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with Einstein Telescope and</a:t>
            </a:r>
            <a:r>
              <a:rPr kumimoji="0" lang="en-US" sz="8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possibly cosmic explorer</a:t>
            </a:r>
            <a:r>
              <a:rPr kumimoji="0" 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will provide a </a:t>
            </a:r>
            <a:r>
              <a:rPr kumimoji="0" lang="en-US" sz="8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breakthough</a:t>
            </a:r>
            <a:r>
              <a:rPr kumimoji="0" 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in multi-messenger astrophysics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</a:t>
            </a:r>
            <a:r>
              <a:rPr kumimoji="0" lang="en-US" altLang="it-IT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ESA/M5 Phase 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 study and selected for M7 Phase A (-&gt;2037)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SPIE articles on instruments, </a:t>
            </a:r>
            <a:r>
              <a:rPr kumimoji="0" lang="en-US" altLang="it-IT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Adv.Sp.Res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&amp; </a:t>
            </a:r>
            <a:r>
              <a:rPr kumimoji="0" lang="en-US" altLang="it-IT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Exp.Astr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articles on science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8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http</a:t>
            </a:r>
            <a:r>
              <a:rPr kumimoji="0" lang="it-IT" sz="8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://www.isdc.unige.ch/theseus/</a:t>
            </a:r>
          </a:p>
          <a:p>
            <a:pPr marL="342900" marR="0" lvl="0" indent="-34290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8800" b="0" i="0" u="sng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6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4691" y="5410200"/>
            <a:ext cx="8915400" cy="1143000"/>
          </a:xfrm>
          <a:prstGeom prst="rect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8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95600"/>
            <a:ext cx="7980363" cy="914400"/>
          </a:xfrm>
        </p:spPr>
        <p:txBody>
          <a:bodyPr/>
          <a:lstStyle/>
          <a:p>
            <a:r>
              <a:rPr lang="it-IT" altLang="it-IT" sz="60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Back-up </a:t>
            </a:r>
            <a:r>
              <a:rPr lang="it-IT" altLang="it-IT" sz="60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slides</a:t>
            </a:r>
            <a:r>
              <a:rPr lang="it-IT" altLang="it-IT" sz="4000" b="1" dirty="0" smtClean="0">
                <a:solidFill>
                  <a:srgbClr val="FF0000"/>
                </a:solidFill>
              </a:rPr>
              <a:t/>
            </a:r>
            <a:br>
              <a:rPr lang="it-IT" altLang="it-IT" sz="4000" b="1" dirty="0" smtClean="0">
                <a:solidFill>
                  <a:srgbClr val="FF0000"/>
                </a:solidFill>
              </a:rPr>
            </a:br>
            <a:r>
              <a:rPr lang="it-IT" altLang="it-IT" sz="4000" b="1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er 12"/>
          <p:cNvGrpSpPr>
            <a:grpSpLocks/>
          </p:cNvGrpSpPr>
          <p:nvPr/>
        </p:nvGrpSpPr>
        <p:grpSpPr bwMode="auto">
          <a:xfrm>
            <a:off x="1431927" y="838200"/>
            <a:ext cx="5848350" cy="3646488"/>
            <a:chOff x="1385517" y="460900"/>
            <a:chExt cx="6795631" cy="4341189"/>
          </a:xfrm>
        </p:grpSpPr>
        <p:pic>
          <p:nvPicPr>
            <p:cNvPr id="9222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17" y="460900"/>
              <a:ext cx="6795631" cy="434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ZoneTexte 4"/>
            <p:cNvSpPr txBox="1">
              <a:spLocks noChangeArrowheads="1"/>
            </p:cNvSpPr>
            <p:nvPr/>
          </p:nvSpPr>
          <p:spPr bwMode="auto">
            <a:xfrm>
              <a:off x="1550460" y="686381"/>
              <a:ext cx="199340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z=6.29;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28.86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4" name="ZoneTexte 5"/>
            <p:cNvSpPr txBox="1">
              <a:spLocks noChangeArrowheads="1"/>
            </p:cNvSpPr>
            <p:nvPr/>
          </p:nvSpPr>
          <p:spPr bwMode="auto">
            <a:xfrm>
              <a:off x="3715175" y="686381"/>
              <a:ext cx="1999590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Z=5.11;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28.13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5" name="ZoneTexte 6"/>
            <p:cNvSpPr txBox="1">
              <a:spLocks noChangeArrowheads="1"/>
            </p:cNvSpPr>
            <p:nvPr/>
          </p:nvSpPr>
          <p:spPr bwMode="auto">
            <a:xfrm>
              <a:off x="6028321" y="686381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Z=5.47;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28.57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6" name="ZoneTexte 7"/>
            <p:cNvSpPr txBox="1">
              <a:spLocks noChangeArrowheads="1"/>
            </p:cNvSpPr>
            <p:nvPr/>
          </p:nvSpPr>
          <p:spPr bwMode="auto">
            <a:xfrm>
              <a:off x="1550460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Z=6.73;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27.92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7" name="ZoneTexte 8"/>
            <p:cNvSpPr txBox="1">
              <a:spLocks noChangeArrowheads="1"/>
            </p:cNvSpPr>
            <p:nvPr/>
          </p:nvSpPr>
          <p:spPr bwMode="auto">
            <a:xfrm>
              <a:off x="3732081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Z=8.23;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30.29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8" name="ZoneTexte 9"/>
            <p:cNvSpPr txBox="1">
              <a:spLocks noChangeArrowheads="1"/>
            </p:cNvSpPr>
            <p:nvPr/>
          </p:nvSpPr>
          <p:spPr bwMode="auto">
            <a:xfrm>
              <a:off x="6028321" y="2867725"/>
              <a:ext cx="1905862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Z=9.4;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28.49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9" name="ZoneTexte 11"/>
            <p:cNvSpPr txBox="1">
              <a:spLocks noChangeArrowheads="1"/>
            </p:cNvSpPr>
            <p:nvPr/>
          </p:nvSpPr>
          <p:spPr bwMode="auto">
            <a:xfrm>
              <a:off x="1385517" y="4372751"/>
              <a:ext cx="106461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Tanvir+12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994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Shedding light on the early Universe with GRBs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6" y="774445"/>
            <a:ext cx="7419475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192483"/>
            <a:ext cx="5421086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Imager (SXI):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0.3 - 5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band, total FOV of ~0.5sr with source location accuracy &lt;2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rays  Imaging Spectrometer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 band, a FOV of &gt;2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&lt;15’ GRB location accuracy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Telescope (IRT):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0.7 – 1.8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 band, providing a 15’x15’ FOV, with both imaging and moderate resolution spectroscopy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F1C83E3E-096E-F540-A768-33529740B830}"/>
              </a:ext>
            </a:extLst>
          </p:cNvPr>
          <p:cNvPicPr/>
          <p:nvPr/>
        </p:nvPicPr>
        <p:blipFill rotWithShape="1">
          <a:blip r:embed="rId3"/>
          <a:srcRect l="48279" r="-783"/>
          <a:stretch/>
        </p:blipFill>
        <p:spPr>
          <a:xfrm>
            <a:off x="7507891" y="751110"/>
            <a:ext cx="1458686" cy="174761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7208536" y="2801294"/>
            <a:ext cx="1783872" cy="166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4"/>
          <a:stretch/>
        </p:blipFill>
        <p:spPr bwMode="auto">
          <a:xfrm>
            <a:off x="5323114" y="890217"/>
            <a:ext cx="2184777" cy="16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1086" y="3002939"/>
            <a:ext cx="1698171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5446674" y="4686754"/>
            <a:ext cx="3646713" cy="1719942"/>
            <a:chOff x="136956" y="633113"/>
            <a:chExt cx="3868333" cy="2044690"/>
          </a:xfrm>
        </p:grpSpPr>
        <p:pic>
          <p:nvPicPr>
            <p:cNvPr id="22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4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6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tabLst/>
                  <a:defRPr/>
                </a:pPr>
                <a:r>
                  <a:rPr kumimoji="0" lang="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kumimoji="0" lang="fr" sz="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f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kumimoji="0" lang="fr" sz="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6199" y="76200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Concept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7794" y="212233"/>
            <a:ext cx="8991600" cy="209288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will have a combination of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instrumentation and mission profile allowing the detection of all types of GRBs (long, short/hard, weak/soft, high-redshift) and provide accurate location and redshift measurement for a large fraction of them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2928"/>
          <a:stretch/>
        </p:blipFill>
        <p:spPr>
          <a:xfrm>
            <a:off x="995363" y="2362200"/>
            <a:ext cx="6705600" cy="4419600"/>
          </a:xfrm>
          <a:prstGeom prst="rect">
            <a:avLst/>
          </a:prstGeom>
        </p:spPr>
      </p:pic>
      <p:sp>
        <p:nvSpPr>
          <p:cNvPr id="3" name="Callout a incrocio 2"/>
          <p:cNvSpPr/>
          <p:nvPr/>
        </p:nvSpPr>
        <p:spPr>
          <a:xfrm>
            <a:off x="5334000" y="3516132"/>
            <a:ext cx="304800" cy="293867"/>
          </a:xfrm>
          <a:prstGeom prst="quad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867400" y="243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GRB170817A/GW170817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 flipH="1">
            <a:off x="5638800" y="2807735"/>
            <a:ext cx="838200" cy="6974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747294" y="238368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Fermi/GBM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4541118" y="2755352"/>
            <a:ext cx="628180" cy="52086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133600" y="4180398"/>
            <a:ext cx="2407518" cy="176320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319016" y="301577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redshift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3023269" y="3413757"/>
            <a:ext cx="314090" cy="104172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0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6199" y="76200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Concept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Picture 12">
            <a:extLst>
              <a:ext uri="{FF2B5EF4-FFF2-40B4-BE49-F238E27FC236}">
                <a16:creationId xmlns:a16="http://schemas.microsoft.com/office/drawing/2014/main" id="{B037C569-53F1-4ED5-8F66-DCEC5E82F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49091" y="1447800"/>
            <a:ext cx="2143342" cy="406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14924126-3627-4FCA-B5D2-66A18A997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r="8876"/>
          <a:stretch/>
        </p:blipFill>
        <p:spPr bwMode="auto">
          <a:xfrm>
            <a:off x="6280921" y="1755600"/>
            <a:ext cx="2841148" cy="344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15">
            <a:extLst>
              <a:ext uri="{FF2B5EF4-FFF2-40B4-BE49-F238E27FC236}">
                <a16:creationId xmlns:a16="http://schemas.microsoft.com/office/drawing/2014/main" id="{CF6087C9-E774-4E7F-BAD6-C6857314756B}"/>
              </a:ext>
            </a:extLst>
          </p:cNvPr>
          <p:cNvSpPr txBox="1"/>
          <p:nvPr/>
        </p:nvSpPr>
        <p:spPr>
          <a:xfrm>
            <a:off x="5378964" y="5204400"/>
            <a:ext cx="858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(ADS)</a:t>
            </a:r>
            <a:endParaRPr kumimoji="0" lang="it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6C59726D-7874-4CDF-AD71-7F4719D9927B}"/>
              </a:ext>
            </a:extLst>
          </p:cNvPr>
          <p:cNvSpPr txBox="1"/>
          <p:nvPr/>
        </p:nvSpPr>
        <p:spPr>
          <a:xfrm>
            <a:off x="7771313" y="5194545"/>
            <a:ext cx="1272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(THALES)</a:t>
            </a:r>
            <a:endParaRPr kumimoji="0" lang="it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321203"/>
            <a:ext cx="3962400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Fast slewing capability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(&gt;10°/min), granting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prompt NIR follow-up of GRBs and transients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Low-Earth Orbit (LEO),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with about 4° inclination and 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550-640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km altitude,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granting low and stable BKG for the monitors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weight (about 2.3 tons) and dimensions are suitable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launch with VEGA-E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91346" y="52390"/>
            <a:ext cx="8853488" cy="93820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SFR(z)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from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JWST observations: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lower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limits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consistent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with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previous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estimates</a:t>
            </a:r>
            <a:endParaRPr kumimoji="0" lang="fr-FR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71600"/>
            <a:ext cx="6401355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2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76200" y="3429000"/>
            <a:ext cx="4953000" cy="313932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Beyond even JWST capabilities: </a:t>
            </a:r>
            <a:endParaRPr kumimoji="0" lang="en-GB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Primordial galaxies detection and characterization independent on mass and luminosity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Allow absorption spectroscopy (needed because most metals are in neutral gas and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dust ratio)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Properties of primordial IGM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Targets for JWST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5257800" y="1119187"/>
            <a:ext cx="3811678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neutral hydrogen fraction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escape fraction of UV photons from high-z galaxies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chemical abundances in the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ISM and IGM and its evolution</a:t>
            </a:r>
          </a:p>
        </p:txBody>
      </p:sp>
      <p:sp>
        <p:nvSpPr>
          <p:cNvPr id="15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35890" y="3423296"/>
            <a:ext cx="9033587" cy="320610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JWST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early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results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on primordial galaxies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it-IT" sz="15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lower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limits</a:t>
            </a:r>
            <a:r>
              <a:rPr kumimoji="0" lang="fr-FR" alt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only</a:t>
            </a:r>
            <a:r>
              <a:rPr kumimoji="0" lang="fr-FR" alt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to total SFR(z), 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consistent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with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previous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estimates</a:t>
            </a:r>
            <a:r>
              <a:rPr kumimoji="0" lang="fr-FR" alt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and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our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assumptions</a:t>
            </a:r>
            <a:endParaRPr kumimoji="0" lang="fr-FR" altLang="it-IT" sz="2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altLang="it-IT" sz="2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it-IT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r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aised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further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interest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: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e.g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., possible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excess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of high-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luminosity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galaxies</a:t>
            </a:r>
            <a:endParaRPr kumimoji="0" lang="fr-FR" altLang="it-IT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0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3529227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5281827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5314486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3616313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lang="en-US" sz="2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72526"/>
            <a:ext cx="3406535" cy="227933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Gamma-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Bursts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: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most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extreme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phenomena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in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Universe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4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Independent measure of  cosmic SFR at high-z (possibly including pop-III stars)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B5F9A2B4-D2BA-8F43-8F3B-E6A5C6446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800" y="1153928"/>
            <a:ext cx="6019800" cy="425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ttangolo arrotondato 12">
            <a:extLst>
              <a:ext uri="{FF2B5EF4-FFF2-40B4-BE49-F238E27FC236}">
                <a16:creationId xmlns:a16="http://schemas.microsoft.com/office/drawing/2014/main" id="{47DC13AB-05EA-494A-87F4-B5212C4DF7FD}"/>
              </a:ext>
            </a:extLst>
          </p:cNvPr>
          <p:cNvSpPr/>
          <p:nvPr/>
        </p:nvSpPr>
        <p:spPr>
          <a:xfrm>
            <a:off x="545108" y="5478035"/>
            <a:ext cx="8053782" cy="69416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89000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F50D3963-2657-414F-AD48-1229BB5CE6C0}"/>
              </a:ext>
            </a:extLst>
          </p:cNvPr>
          <p:cNvSpPr txBox="1"/>
          <p:nvPr/>
        </p:nvSpPr>
        <p:spPr>
          <a:xfrm>
            <a:off x="545109" y="5486914"/>
            <a:ext cx="8053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sample 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&gt;40 high–z GRBs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will give access to star formation in the faintest galaxies, overcoming limits of current and future galaxy surveys </a:t>
            </a:r>
          </a:p>
        </p:txBody>
      </p:sp>
    </p:spTree>
    <p:extLst>
      <p:ext uri="{BB962C8B-B14F-4D97-AF65-F5344CB8AC3E}">
        <p14:creationId xmlns:p14="http://schemas.microsoft.com/office/powerpoint/2010/main" val="134009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9DEEC3-D03E-9B4C-BEC2-8A211504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83" y="2086223"/>
            <a:ext cx="5269150" cy="3923835"/>
          </a:xfrm>
          <a:prstGeom prst="rect">
            <a:avLst/>
          </a:prstGeom>
        </p:spPr>
      </p:pic>
      <p:sp>
        <p:nvSpPr>
          <p:cNvPr id="8" name="Rettangolo arrotondato 6">
            <a:extLst>
              <a:ext uri="{FF2B5EF4-FFF2-40B4-BE49-F238E27FC236}">
                <a16:creationId xmlns:a16="http://schemas.microsoft.com/office/drawing/2014/main" id="{7359D941-5F5F-4447-AB4B-0B4DFC108C2B}"/>
              </a:ext>
            </a:extLst>
          </p:cNvPr>
          <p:cNvSpPr/>
          <p:nvPr/>
        </p:nvSpPr>
        <p:spPr>
          <a:xfrm>
            <a:off x="418417" y="966504"/>
            <a:ext cx="8307169" cy="709896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E62D11C-53B1-CA44-8B9D-D343E7CF5FF1}"/>
              </a:ext>
            </a:extLst>
          </p:cNvPr>
          <p:cNvSpPr/>
          <p:nvPr/>
        </p:nvSpPr>
        <p:spPr>
          <a:xfrm>
            <a:off x="5537061" y="2339982"/>
            <a:ext cx="1748409" cy="3145046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DB4A74-8074-114C-BE3B-69F7582E1ECA}"/>
              </a:ext>
            </a:extLst>
          </p:cNvPr>
          <p:cNvSpPr/>
          <p:nvPr/>
        </p:nvSpPr>
        <p:spPr>
          <a:xfrm>
            <a:off x="5516963" y="2450434"/>
            <a:ext cx="854106" cy="3034594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254" h="3139101">
                <a:moveTo>
                  <a:pt x="0" y="112441"/>
                </a:moveTo>
                <a:cubicBezTo>
                  <a:pt x="284703" y="49327"/>
                  <a:pt x="597663" y="13712"/>
                  <a:pt x="797582" y="4015"/>
                </a:cubicBezTo>
                <a:cubicBezTo>
                  <a:pt x="997501" y="-5682"/>
                  <a:pt x="1077261" y="-1009"/>
                  <a:pt x="1199516" y="54257"/>
                </a:cubicBezTo>
                <a:cubicBezTo>
                  <a:pt x="1321771" y="109523"/>
                  <a:pt x="1418905" y="166464"/>
                  <a:pt x="1531111" y="335611"/>
                </a:cubicBezTo>
                <a:cubicBezTo>
                  <a:pt x="1643317" y="504758"/>
                  <a:pt x="1763898" y="601892"/>
                  <a:pt x="1872755" y="1069140"/>
                </a:cubicBezTo>
                <a:cubicBezTo>
                  <a:pt x="1981612" y="1536388"/>
                  <a:pt x="2184254" y="3139101"/>
                  <a:pt x="2184254" y="3139101"/>
                </a:cubicBezTo>
                <a:lnTo>
                  <a:pt x="2184254" y="3139101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5807CA9-BD6A-894B-9B2C-61ADB4381845}"/>
              </a:ext>
            </a:extLst>
          </p:cNvPr>
          <p:cNvSpPr/>
          <p:nvPr/>
        </p:nvSpPr>
        <p:spPr>
          <a:xfrm>
            <a:off x="5537060" y="2339982"/>
            <a:ext cx="2632665" cy="3145046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7616C-3F04-1541-9964-A517B1D0D4C7}"/>
              </a:ext>
            </a:extLst>
          </p:cNvPr>
          <p:cNvSpPr/>
          <p:nvPr/>
        </p:nvSpPr>
        <p:spPr>
          <a:xfrm>
            <a:off x="6561989" y="3048740"/>
            <a:ext cx="912359" cy="15018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glow rad="1397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A9CBB-B39B-1749-AF62-FDFAC3901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2" t="-971" r="-1694" b="6832"/>
          <a:stretch/>
        </p:blipFill>
        <p:spPr>
          <a:xfrm>
            <a:off x="5536419" y="1988902"/>
            <a:ext cx="2856088" cy="37096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77800">
              <a:schemeClr val="tx1">
                <a:alpha val="29000"/>
              </a:schemeClr>
            </a:glo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3A95C7-852C-2942-A0BA-FBEB3162E659}"/>
              </a:ext>
            </a:extLst>
          </p:cNvPr>
          <p:cNvCxnSpPr/>
          <p:nvPr/>
        </p:nvCxnSpPr>
        <p:spPr>
          <a:xfrm>
            <a:off x="3127024" y="6141154"/>
            <a:ext cx="2856089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4FA1A1-2B4E-2B4F-977B-4BF5C14EFF06}"/>
              </a:ext>
            </a:extLst>
          </p:cNvPr>
          <p:cNvSpPr txBox="1"/>
          <p:nvPr/>
        </p:nvSpPr>
        <p:spPr>
          <a:xfrm>
            <a:off x="2104080" y="5945199"/>
            <a:ext cx="164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Bright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CE663-985A-E34A-B398-9D3776F1B31A}"/>
              </a:ext>
            </a:extLst>
          </p:cNvPr>
          <p:cNvSpPr txBox="1"/>
          <p:nvPr/>
        </p:nvSpPr>
        <p:spPr>
          <a:xfrm>
            <a:off x="6286614" y="5933910"/>
            <a:ext cx="164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Faint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DC88B5-5FBB-CF43-B573-28FF374A1221}"/>
              </a:ext>
            </a:extLst>
          </p:cNvPr>
          <p:cNvSpPr txBox="1"/>
          <p:nvPr/>
        </p:nvSpPr>
        <p:spPr>
          <a:xfrm>
            <a:off x="3761660" y="1683394"/>
            <a:ext cx="103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UV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≈ 30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24CF89-9BBA-5345-9C8C-9506D98E65C1}"/>
              </a:ext>
            </a:extLst>
          </p:cNvPr>
          <p:cNvCxnSpPr>
            <a:cxnSpLocks/>
          </p:cNvCxnSpPr>
          <p:nvPr/>
        </p:nvCxnSpPr>
        <p:spPr>
          <a:xfrm flipH="1">
            <a:off x="4269661" y="2064017"/>
            <a:ext cx="0" cy="170933"/>
          </a:xfrm>
          <a:prstGeom prst="straightConnector1">
            <a:avLst/>
          </a:prstGeom>
          <a:ln w="19050">
            <a:solidFill>
              <a:srgbClr val="1273FA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583A39-F750-4947-879A-80F242318119}"/>
              </a:ext>
            </a:extLst>
          </p:cNvPr>
          <p:cNvSpPr txBox="1"/>
          <p:nvPr/>
        </p:nvSpPr>
        <p:spPr>
          <a:xfrm>
            <a:off x="418416" y="995852"/>
            <a:ext cx="8307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proportion of GRB hosts below a given detection limit provides an estimate of the fraction of star formation “hidden” in such faint galaxies</a:t>
            </a: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842873" y="6392316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6955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4" grpId="0" animBg="1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Shedding light on cosmic reionization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05EA9078-3A49-7143-A1E5-684395A2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3404" r="4643" b="3199"/>
          <a:stretch/>
        </p:blipFill>
        <p:spPr>
          <a:xfrm>
            <a:off x="1861458" y="1019186"/>
            <a:ext cx="5502729" cy="40445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ttangolo arrotondato 8">
            <a:extLst>
              <a:ext uri="{FF2B5EF4-FFF2-40B4-BE49-F238E27FC236}">
                <a16:creationId xmlns:a16="http://schemas.microsoft.com/office/drawing/2014/main" id="{3E883F1D-DD21-E842-9FF2-C0C5F9F820EC}"/>
              </a:ext>
            </a:extLst>
          </p:cNvPr>
          <p:cNvSpPr/>
          <p:nvPr/>
        </p:nvSpPr>
        <p:spPr>
          <a:xfrm>
            <a:off x="692361" y="5129905"/>
            <a:ext cx="8097398" cy="968973"/>
          </a:xfrm>
          <a:prstGeom prst="roundRect">
            <a:avLst/>
          </a:prstGeom>
          <a:solidFill>
            <a:schemeClr val="tx2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DFCF0A6-7D47-4B6B-9082-130319A02BFE}"/>
              </a:ext>
            </a:extLst>
          </p:cNvPr>
          <p:cNvSpPr txBox="1"/>
          <p:nvPr/>
        </p:nvSpPr>
        <p:spPr>
          <a:xfrm>
            <a:off x="692361" y="5096854"/>
            <a:ext cx="80973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Combination of massive star formation rate and ionizing escape fraction will establish whether stellar radiation was sufficient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reionize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the universe, and indicate the galaxy populations responsible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7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Cosmic chemical evolution at high-z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2" y="1027115"/>
            <a:ext cx="6742113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0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111480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125132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0496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3802"/>
            <a:ext cx="4038600" cy="31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9611" name="Line 11"/>
          <p:cNvSpPr>
            <a:spLocks noChangeShapeType="1"/>
          </p:cNvSpPr>
          <p:nvPr/>
        </p:nvSpPr>
        <p:spPr bwMode="auto">
          <a:xfrm>
            <a:off x="2209800" y="1327527"/>
            <a:ext cx="0" cy="2514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12" name="Text Box 12"/>
          <p:cNvSpPr txBox="1">
            <a:spLocks noChangeArrowheads="1"/>
          </p:cNvSpPr>
          <p:nvPr/>
        </p:nvSpPr>
        <p:spPr bwMode="auto">
          <a:xfrm>
            <a:off x="1981200" y="3765927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1" u="none" strike="noStrike" kern="1200" cap="none" spc="0" normalizeH="0" baseline="0" noProof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Ep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7620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Measuring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cosmological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parameters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t="17098" r="6004" b="42147"/>
          <a:stretch/>
        </p:blipFill>
        <p:spPr bwMode="auto">
          <a:xfrm>
            <a:off x="4360312" y="685800"/>
            <a:ext cx="4590066" cy="3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201" y="4101600"/>
            <a:ext cx="4567861" cy="27564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027" y="3957293"/>
            <a:ext cx="3609145" cy="282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8">
            <a:extLst>
              <a:ext uri="{FF2B5EF4-FFF2-40B4-BE49-F238E27FC236}">
                <a16:creationId xmlns:a16="http://schemas.microsoft.com/office/drawing/2014/main" id="{CAD522BC-588E-E44D-A6A8-719986FF48E1}"/>
              </a:ext>
            </a:extLst>
          </p:cNvPr>
          <p:cNvSpPr/>
          <p:nvPr/>
        </p:nvSpPr>
        <p:spPr>
          <a:xfrm>
            <a:off x="3775185" y="2368405"/>
            <a:ext cx="3332379" cy="9839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775185" y="3763655"/>
            <a:ext cx="3332379" cy="2442592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208316"/>
            <a:ext cx="8468352" cy="1023258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2"/>
              <p:cNvSpPr txBox="1">
                <a:spLocks/>
              </p:cNvSpPr>
              <p:nvPr/>
            </p:nvSpPr>
            <p:spPr bwMode="auto">
              <a:xfrm>
                <a:off x="239813" y="1195213"/>
                <a:ext cx="8454159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Two sensitive “lobster-eye” X-ray telescopes (0.3 - 5 keV); total FOV of 0.5sr (&gt;1000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conventional X-ray telescopes); 100ms photon timing; source location accuracy &lt;2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’ </a:t>
                </a:r>
              </a:p>
            </p:txBody>
          </p:sp>
        </mc:Choice>
        <mc:Fallback xmlns="">
          <p:sp>
            <p:nvSpPr>
              <p:cNvPr id="11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813" y="1195213"/>
                <a:ext cx="8454159" cy="838200"/>
              </a:xfrm>
              <a:prstGeom prst="rect">
                <a:avLst/>
              </a:prstGeom>
              <a:blipFill rotWithShape="1">
                <a:blip r:embed="rId3"/>
                <a:stretch>
                  <a:fillRect t="-3623" b="-485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>
            <a:extLst>
              <a:ext uri="{FF2B5EF4-FFF2-40B4-BE49-F238E27FC236}">
                <a16:creationId xmlns:a16="http://schemas.microsoft.com/office/drawing/2014/main" id="{D33E48D3-3555-6241-9118-AEB11F494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/>
          <a:stretch/>
        </p:blipFill>
        <p:spPr bwMode="auto">
          <a:xfrm>
            <a:off x="497913" y="2461666"/>
            <a:ext cx="3160536" cy="36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43181033-1B2F-2245-8E4F-7B0A2D1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95"/>
          <a:stretch/>
        </p:blipFill>
        <p:spPr bwMode="auto">
          <a:xfrm>
            <a:off x="7179566" y="4095532"/>
            <a:ext cx="1715619" cy="169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1945AD3-740D-2842-B8D0-2BF90BF6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24" y="2461666"/>
            <a:ext cx="1741165" cy="13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1" y="2435587"/>
            <a:ext cx="331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Mimic a lobster-eye using  curved, square-pore MPOs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9257ECD-66A4-EF4E-BE4B-E7808A0EA667}"/>
              </a:ext>
            </a:extLst>
          </p:cNvPr>
          <p:cNvSpPr/>
          <p:nvPr/>
        </p:nvSpPr>
        <p:spPr>
          <a:xfrm>
            <a:off x="6128425" y="3045023"/>
            <a:ext cx="1630892" cy="341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B665A-A8FB-BC4B-92CF-A4F3616B6964}"/>
              </a:ext>
            </a:extLst>
          </p:cNvPr>
          <p:cNvSpPr txBox="1"/>
          <p:nvPr/>
        </p:nvSpPr>
        <p:spPr>
          <a:xfrm>
            <a:off x="3813238" y="3851794"/>
            <a:ext cx="3200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No single optical axis: get a wide field of view plus focusing with constant effective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Spot (double reflection) Lines (single reflections)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CA6EA1FC-6C60-9247-ACD8-618BA5F93812}"/>
              </a:ext>
            </a:extLst>
          </p:cNvPr>
          <p:cNvSpPr/>
          <p:nvPr/>
        </p:nvSpPr>
        <p:spPr>
          <a:xfrm rot="16200000" flipV="1">
            <a:off x="6987401" y="4939647"/>
            <a:ext cx="690664" cy="11245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0" y="274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38" y="361951"/>
            <a:ext cx="1068189" cy="55688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1" y="307520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826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74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DB7A7-98EA-4542-8969-A24E768190C7}"/>
              </a:ext>
            </a:extLst>
          </p:cNvPr>
          <p:cNvSpPr txBox="1"/>
          <p:nvPr/>
        </p:nvSpPr>
        <p:spPr>
          <a:xfrm>
            <a:off x="243683" y="1216214"/>
            <a:ext cx="45632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2 identical SXI modules: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Focal length: 300mm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Optic: 8x8 array of plates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Focal plane: 8 CMOS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0.5sr total field of view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27DC2C-A577-5C40-A75F-A5356505F6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7323" y="2720595"/>
            <a:ext cx="4095961" cy="3246451"/>
          </a:xfrm>
          <a:prstGeom prst="rect">
            <a:avLst/>
          </a:prstGeom>
        </p:spPr>
      </p:pic>
      <p:sp>
        <p:nvSpPr>
          <p:cNvPr id="12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33048" y="1254476"/>
            <a:ext cx="8753044" cy="1162158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243683" y="1287134"/>
            <a:ext cx="8407947" cy="161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SXI will show a unique combination of FOV and effective area (GRASP), enabling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simulatneous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detection and localization of many transients in parallel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24E6EAD9-8B6E-3444-B3BB-49250C24043E}"/>
              </a:ext>
            </a:extLst>
          </p:cNvPr>
          <p:cNvPicPr/>
          <p:nvPr/>
        </p:nvPicPr>
        <p:blipFill rotWithShape="1">
          <a:blip r:embed="rId4"/>
          <a:srcRect l="3948" t="9772" r="6859" b="6634"/>
          <a:stretch/>
        </p:blipFill>
        <p:spPr>
          <a:xfrm>
            <a:off x="4650428" y="2925089"/>
            <a:ext cx="4344524" cy="3063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38" y="361951"/>
            <a:ext cx="1068189" cy="55688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1" y="307520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11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57200" y="762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Imaging Spectrometer (XGIS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239813" y="1173441"/>
            <a:ext cx="8664701" cy="1134330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3" y="1173441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Two coded-mask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cameras using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innovative coupling between Silicon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drift detectors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(2-30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 and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crystal scintillator bars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(20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–10 MeV)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926671" y="2307771"/>
            <a:ext cx="424265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69329" y="2318043"/>
            <a:ext cx="3974672" cy="197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13"/>
          <p:cNvCxnSpPr/>
          <p:nvPr/>
        </p:nvCxnSpPr>
        <p:spPr>
          <a:xfrm flipH="1" flipV="1">
            <a:off x="2155371" y="5020491"/>
            <a:ext cx="3102430" cy="73152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3"/>
          <p:cNvCxnSpPr/>
          <p:nvPr/>
        </p:nvCxnSpPr>
        <p:spPr>
          <a:xfrm flipH="1">
            <a:off x="4147457" y="3037114"/>
            <a:ext cx="1981364" cy="48985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65" y="4196022"/>
            <a:ext cx="1590111" cy="227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52400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2521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3454" r="4039" b="5427"/>
          <a:stretch/>
        </p:blipFill>
        <p:spPr bwMode="auto">
          <a:xfrm>
            <a:off x="5159834" y="3790688"/>
            <a:ext cx="3984171" cy="266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72502" y="1534888"/>
            <a:ext cx="4326463" cy="336368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272945" y="1644327"/>
            <a:ext cx="4125575" cy="214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energy band  (2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MeV)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arge effective area down to 2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&gt;2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overlapping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SXI one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ocation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accuracy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&lt;15’ in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2-150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xcellent timing  (&lt; a few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32" y="979935"/>
            <a:ext cx="3864429" cy="2810600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457200" y="762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Imaging Spectrometer (XGIS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282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524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131048"/>
            <a:ext cx="8468352" cy="1312638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3" y="1216985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 m class telescope with an off-axis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Korsch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optical design allowing for a large field of view (15’x15’) with imaging and moderate (R~400) spectroscopic capabilities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1" y="2435587"/>
            <a:ext cx="331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Mimic a lobster-eye using  curved, square-pore MPOs</a:t>
            </a:r>
          </a:p>
        </p:txBody>
      </p:sp>
      <p:grpSp>
        <p:nvGrpSpPr>
          <p:cNvPr id="16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4191002" y="2581797"/>
            <a:ext cx="4952997" cy="3165859"/>
            <a:chOff x="136956" y="633113"/>
            <a:chExt cx="3868333" cy="2044690"/>
          </a:xfrm>
        </p:grpSpPr>
        <p:pic>
          <p:nvPicPr>
            <p:cNvPr id="18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1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2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3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tabLst/>
                  <a:defRPr/>
                </a:pPr>
                <a:r>
                  <a:rPr kumimoji="0" lang="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kumimoji="0" lang="fr" sz="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f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kumimoji="0" lang="fr" sz="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37824" y="2789530"/>
            <a:ext cx="3906460" cy="27186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2716BF08-66AC-F441-B2E8-BBAA70929B6D}"/>
              </a:ext>
            </a:extLst>
          </p:cNvPr>
          <p:cNvSpPr txBox="1">
            <a:spLocks/>
          </p:cNvSpPr>
          <p:nvPr/>
        </p:nvSpPr>
        <p:spPr bwMode="auto">
          <a:xfrm>
            <a:off x="392254" y="2867347"/>
            <a:ext cx="3743497" cy="174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Teledyne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H2RG sensitive in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0.7-1.8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microns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Expected sensitivity per filter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(over 150 s): 20.9 (I), 20.7 (Z), 20.4 (Y), 21.1 (J), 21.1(H). Spectral sensitivity limit (over 1800 s), about 17.5 (H) over the 0.8-1.6 microns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42" y="237428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71341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2172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3529227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5281827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5314486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3616313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lang="en-US" sz="2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72526"/>
            <a:ext cx="3406535" cy="227933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Gamma-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Bursts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: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most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extreme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phenomena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in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Universe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3477C3-1753-EE77-E8D4-6AEC23D6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90619"/>
            <a:ext cx="8077443" cy="45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6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29;p50">
            <a:extLst>
              <a:ext uri="{FF2B5EF4-FFF2-40B4-BE49-F238E27FC236}">
                <a16:creationId xmlns:a16="http://schemas.microsoft.com/office/drawing/2014/main" id="{E7C892E5-23C1-234B-96A3-4614D042DA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1219200"/>
            <a:ext cx="4001663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28;p50">
            <a:extLst>
              <a:ext uri="{FF2B5EF4-FFF2-40B4-BE49-F238E27FC236}">
                <a16:creationId xmlns:a16="http://schemas.microsoft.com/office/drawing/2014/main" id="{6310A8EF-4C8D-A34B-9ABC-5762782289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991" y="4038600"/>
            <a:ext cx="4315867" cy="269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138533" y="2590800"/>
            <a:ext cx="4542326" cy="120716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n-board sensitive absorption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spectrosocpy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medium-bright events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138533" y="1177936"/>
            <a:ext cx="4542325" cy="1108064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photometric redshift for &gt;90% detected GRB afterglows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0" y="1524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42" y="237428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171341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84F91B15-8BBB-213C-FB68-60C03EF6F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794648"/>
            <a:ext cx="3985497" cy="317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98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4294967295"/>
          </p:nvPr>
        </p:nvSpPr>
        <p:spPr>
          <a:xfrm>
            <a:off x="4478375" y="1295400"/>
            <a:ext cx="4370400" cy="5673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600"/>
              </a:spcAft>
              <a:buSzPts val="523"/>
              <a:buNone/>
            </a:pPr>
            <a:r>
              <a:rPr lang="es" sz="2025" b="1" dirty="0">
                <a:solidFill>
                  <a:schemeClr val="dk2"/>
                </a:solidFill>
              </a:rPr>
              <a:t>The binary-driven hypernova model</a:t>
            </a:r>
            <a:endParaRPr sz="655"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1" y="2008075"/>
            <a:ext cx="4720749" cy="16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l="-1" t="1" r="74629" b="47478"/>
          <a:stretch/>
        </p:blipFill>
        <p:spPr>
          <a:xfrm>
            <a:off x="121744" y="1579050"/>
            <a:ext cx="1922331" cy="46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4031175" y="5255001"/>
            <a:ext cx="51129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" sz="12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Bianco et al., ApJ 2024; Aimuratov et al. ApJ 2023; Rueda, et al., ApJ 2022; Ruffini, et al., MNRAS 2021; Moradi, et al., A&amp;A 2021; Rueda, et al., ApJ 2020; Rueda &amp; Ruffini, EPJC 2020; Ruffini, et al., ApJ 2019; Becerra, et al., ApJ 2019; Ruffini, et al., ApJ 2018; Ruffini, et al., ApJ 2018; Becerra, et al., ApJ 2016; Fryer et al., PRL 2015;  Fryer, et al., APJL 2014; Rueda &amp; Ruffini, APJL 2012</a:t>
            </a:r>
            <a:endParaRPr sz="1200" i="1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Gamma-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Bursts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: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most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extreme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phenomena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in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Universe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5142" t="35793" r="7120" b="8436"/>
          <a:stretch/>
        </p:blipFill>
        <p:spPr>
          <a:xfrm>
            <a:off x="3581400" y="1831306"/>
            <a:ext cx="5746995" cy="2740694"/>
          </a:xfrm>
          <a:prstGeom prst="rect">
            <a:avLst/>
          </a:prstGeom>
        </p:spPr>
      </p:pic>
      <p:pic>
        <p:nvPicPr>
          <p:cNvPr id="14" name="Google Shape;57;p13"/>
          <p:cNvPicPr preferRelativeResize="0"/>
          <p:nvPr/>
        </p:nvPicPr>
        <p:blipFill rotWithShape="1">
          <a:blip r:embed="rId4">
            <a:alphaModFix/>
          </a:blip>
          <a:srcRect l="-1" t="54803" r="72649" b="2244"/>
          <a:stretch/>
        </p:blipFill>
        <p:spPr>
          <a:xfrm>
            <a:off x="1981200" y="1611736"/>
            <a:ext cx="1987025" cy="3874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70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624" y="67056"/>
            <a:ext cx="7979664" cy="9144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 ESA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Cosmic</a:t>
            </a: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Vision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Programme</a:t>
            </a:r>
            <a:endParaRPr lang="it-IT" altLang="it-IT" sz="36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505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0624" y="448056"/>
            <a:ext cx="8686800" cy="63337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altLang="it-IT" dirty="0" smtClean="0">
              <a:solidFill>
                <a:srgbClr val="0000FF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it-IT" b="1" dirty="0">
                <a:solidFill>
                  <a:srgbClr val="0000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en-US" altLang="it-IT" dirty="0" smtClean="0">
                <a:solidFill>
                  <a:srgbClr val="0000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Selected missions</a:t>
            </a:r>
            <a:endParaRPr lang="en-US" dirty="0">
              <a:solidFill>
                <a:srgbClr val="0000FF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S1: CHEOPS (exoplanets, 2019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M1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Solar Orbiter (solar astrophysics,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2020)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M2: Euclid (cosmology,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2023)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L1: JUICE (exploration of Jupiter system,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2023)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S2 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(ESA-CAS): SMILE (solar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wind-magneto/ionosphere, 2025) 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M3: PLATO (exoplanets, 2026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F1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COMET INTERCEPTOR (solar system origin, 2026)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M4: ARIEL (exoplanets, 2028)  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F2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ARRAKIHS (cosmology through faint galaxies, 2030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M5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ENVISION (exploration of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Venus, 2032)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L3: LISA (gravitational wave observatory, 2035) </a:t>
            </a:r>
          </a:p>
          <a:p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L2: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NEWATHENA </a:t>
            </a:r>
            <a:r>
              <a:rPr lang="en-US" sz="28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(X-ray </a:t>
            </a:r>
            <a:r>
              <a:rPr lang="en-US" sz="28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obs., cosmology, MMA,  2037)</a:t>
            </a:r>
            <a:endParaRPr lang="en-US" sz="2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8328" y="732283"/>
            <a:ext cx="8153400" cy="5928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it-IT" dirty="0" smtClean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it-IT" b="1" dirty="0">
                <a:solidFill>
                  <a:srgbClr val="0000FF"/>
                </a:solidFill>
              </a:rPr>
              <a:t> </a:t>
            </a:r>
            <a:r>
              <a:rPr lang="en-US" altLang="it-IT" dirty="0" smtClean="0">
                <a:solidFill>
                  <a:srgbClr val="0000FF"/>
                </a:solidFill>
              </a:rPr>
              <a:t>Selected missions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M1: Solar Orbiter (solar astrophysics, 2017)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M2: Euclid (cosmology, 2020)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L1: JUICE (exploration of Jupiter system, 2022)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S1: CHEOPS (exoplanets, 2017)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M3: PLATO (exoplanets, 2024)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L2: ATHENA (X-ray observatory, cosmology 2028)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[L3: gravitational </a:t>
            </a:r>
            <a:r>
              <a:rPr lang="en-US" sz="2800" dirty="0" err="1">
                <a:solidFill>
                  <a:srgbClr val="FF0000"/>
                </a:solidFill>
              </a:rPr>
              <a:t>wawes</a:t>
            </a:r>
            <a:r>
              <a:rPr lang="en-US" sz="2800" dirty="0">
                <a:solidFill>
                  <a:srgbClr val="FF0000"/>
                </a:solidFill>
              </a:rPr>
              <a:t> observatory (</a:t>
            </a:r>
            <a:r>
              <a:rPr lang="en-US" sz="2800" dirty="0" err="1">
                <a:solidFill>
                  <a:srgbClr val="FF0000"/>
                </a:solidFill>
              </a:rPr>
              <a:t>eLISA</a:t>
            </a:r>
            <a:r>
              <a:rPr lang="en-US" sz="2800" dirty="0">
                <a:solidFill>
                  <a:srgbClr val="FF0000"/>
                </a:solidFill>
              </a:rPr>
              <a:t>) 2032 ] 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52408" y="1467281"/>
            <a:ext cx="8884691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Resonant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keywords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cosmology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dark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energy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dark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matter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re-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ionization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structures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formation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evolution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physics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relativity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quantum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gravity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QCD,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gravitational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wave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universe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 life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exoplanets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formation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evolution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census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solar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system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exploration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0624" y="67056"/>
            <a:ext cx="797966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The ESA Cosmic Vision Programme</a:t>
            </a:r>
            <a:endParaRPr kumimoji="0" lang="it-IT" altLang="it-IT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10.xml><?xml version="1.0" encoding="utf-8"?>
<a:theme xmlns:a="http://schemas.openxmlformats.org/drawingml/2006/main" name="1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3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4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6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7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19583</TotalTime>
  <Words>4020</Words>
  <Application>Microsoft Office PowerPoint</Application>
  <PresentationFormat>Presentazione su schermo (4:3)</PresentationFormat>
  <Paragraphs>475</Paragraphs>
  <Slides>60</Slides>
  <Notes>33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12</vt:i4>
      </vt:variant>
      <vt:variant>
        <vt:lpstr>Titoli diapositive</vt:lpstr>
      </vt:variant>
      <vt:variant>
        <vt:i4>60</vt:i4>
      </vt:variant>
    </vt:vector>
  </HeadingPairs>
  <TitlesOfParts>
    <vt:vector size="86" baseType="lpstr">
      <vt:lpstr>Arial</vt:lpstr>
      <vt:lpstr>Arial Narrow</vt:lpstr>
      <vt:lpstr>Arial Unicode MS</vt:lpstr>
      <vt:lpstr>Bangla Sangam MN</vt:lpstr>
      <vt:lpstr>Book Antiqua</vt:lpstr>
      <vt:lpstr>Calibri</vt:lpstr>
      <vt:lpstr>Cambria Math</vt:lpstr>
      <vt:lpstr>Courier New</vt:lpstr>
      <vt:lpstr>Gotham Book</vt:lpstr>
      <vt:lpstr>Lato</vt:lpstr>
      <vt:lpstr>Symbol</vt:lpstr>
      <vt:lpstr>Times New Roman</vt:lpstr>
      <vt:lpstr>Verdana</vt:lpstr>
      <vt:lpstr>Wingdings</vt:lpstr>
      <vt:lpstr>Esa presentation</vt:lpstr>
      <vt:lpstr>1_Esa presentation</vt:lpstr>
      <vt:lpstr>2_Esa presentation</vt:lpstr>
      <vt:lpstr>7_Struttura predefinita</vt:lpstr>
      <vt:lpstr>3_Esa presentation</vt:lpstr>
      <vt:lpstr>4_Esa presentation</vt:lpstr>
      <vt:lpstr>5_Struttura predefinita</vt:lpstr>
      <vt:lpstr>9_Struttura predefinita</vt:lpstr>
      <vt:lpstr>8_Struttura predefinita</vt:lpstr>
      <vt:lpstr>13_Struttura predefinita</vt:lpstr>
      <vt:lpstr>3_Tema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ESA Cosmic Vision Programme</vt:lpstr>
      <vt:lpstr>Presentazione standard di PowerPoint</vt:lpstr>
      <vt:lpstr>Presentazione standard di PowerPoint</vt:lpstr>
      <vt:lpstr>Shedding light on the early Universe with GRBs</vt:lpstr>
      <vt:lpstr>Shedding light on the early Universe with GRBs</vt:lpstr>
      <vt:lpstr>Shedding light on the early Universe with GRBs</vt:lpstr>
      <vt:lpstr>Shedding light on the early Universe with GRBs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Expected progress in the near future (’20s)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summary</vt:lpstr>
      <vt:lpstr>Back-up slides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</dc:creator>
  <cp:lastModifiedBy>lorenzo amati</cp:lastModifiedBy>
  <cp:revision>2206</cp:revision>
  <cp:lastPrinted>2020-03-31T10:12:49Z</cp:lastPrinted>
  <dcterms:created xsi:type="dcterms:W3CDTF">1601-01-01T00:00:00Z</dcterms:created>
  <dcterms:modified xsi:type="dcterms:W3CDTF">2024-07-10T22:59:34Z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