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Lst>
  <p:notesMasterIdLst>
    <p:notesMasterId r:id="rId15"/>
  </p:notesMasterIdLst>
  <p:handoutMasterIdLst>
    <p:handoutMasterId r:id="rId16"/>
  </p:handoutMasterIdLst>
  <p:sldIdLst>
    <p:sldId id="427" r:id="rId3"/>
    <p:sldId id="333" r:id="rId4"/>
    <p:sldId id="275" r:id="rId5"/>
    <p:sldId id="341" r:id="rId6"/>
    <p:sldId id="449" r:id="rId7"/>
    <p:sldId id="455" r:id="rId8"/>
    <p:sldId id="256" r:id="rId9"/>
    <p:sldId id="451" r:id="rId10"/>
    <p:sldId id="452" r:id="rId11"/>
    <p:sldId id="456" r:id="rId12"/>
    <p:sldId id="454" r:id="rId13"/>
    <p:sldId id="453" r:id="rId14"/>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1D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58" autoAdjust="0"/>
    <p:restoredTop sz="94682"/>
  </p:normalViewPr>
  <p:slideViewPr>
    <p:cSldViewPr snapToGrid="0" snapToObjects="1">
      <p:cViewPr varScale="1">
        <p:scale>
          <a:sx n="133" d="100"/>
          <a:sy n="133" d="100"/>
        </p:scale>
        <p:origin x="240" y="184"/>
      </p:cViewPr>
      <p:guideLst>
        <p:guide orient="horz" pos="1800"/>
        <p:guide pos="288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FC5B56-155A-8A4F-A200-15510EAC000D}" type="datetime1">
              <a:rPr lang="en-US" smtClean="0"/>
              <a:t>7/8/24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3DA938-9C0B-3841-966A-9297D5C04961}" type="slidenum">
              <a:rPr lang="en-US" smtClean="0"/>
              <a:t>‹#›</a:t>
            </a:fld>
            <a:endParaRPr lang="en-US"/>
          </a:p>
        </p:txBody>
      </p:sp>
    </p:spTree>
    <p:extLst>
      <p:ext uri="{BB962C8B-B14F-4D97-AF65-F5344CB8AC3E}">
        <p14:creationId xmlns:p14="http://schemas.microsoft.com/office/powerpoint/2010/main" val="203510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232FE-02A3-6D41-B422-B15757ACBFED}" type="datetime1">
              <a:rPr lang="en-US" smtClean="0"/>
              <a:t>7/8/24</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268CE-33B7-7549-BEF6-7F438D74ABCA}" type="slidenum">
              <a:rPr lang="en-US" smtClean="0"/>
              <a:t>‹#›</a:t>
            </a:fld>
            <a:endParaRPr lang="en-US"/>
          </a:p>
        </p:txBody>
      </p:sp>
    </p:spTree>
    <p:extLst>
      <p:ext uri="{BB962C8B-B14F-4D97-AF65-F5344CB8AC3E}">
        <p14:creationId xmlns:p14="http://schemas.microsoft.com/office/powerpoint/2010/main" val="2332839167"/>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20232FE-02A3-6D41-B422-B15757ACBFED}" type="datetime1">
              <a:rPr lang="en-US" smtClean="0"/>
              <a:t>7/8/24</a:t>
            </a:fld>
            <a:endParaRPr lang="en-US"/>
          </a:p>
        </p:txBody>
      </p:sp>
      <p:sp>
        <p:nvSpPr>
          <p:cNvPr id="5" name="Footer Placeholder 4"/>
          <p:cNvSpPr>
            <a:spLocks noGrp="1"/>
          </p:cNvSpPr>
          <p:nvPr>
            <p:ph type="ftr" sz="quarter" idx="4"/>
          </p:nvPr>
        </p:nvSpPr>
        <p:spPr/>
        <p:txBody>
          <a:bodyPr/>
          <a:lstStyle/>
          <a:p>
            <a:r>
              <a:rPr lang="en-US"/>
              <a:t>Los Alamos National Laboratory</a:t>
            </a:r>
          </a:p>
        </p:txBody>
      </p:sp>
      <p:sp>
        <p:nvSpPr>
          <p:cNvPr id="6" name="Slide Number Placeholder 5"/>
          <p:cNvSpPr>
            <a:spLocks noGrp="1"/>
          </p:cNvSpPr>
          <p:nvPr>
            <p:ph type="sldNum" sz="quarter" idx="5"/>
          </p:nvPr>
        </p:nvSpPr>
        <p:spPr/>
        <p:txBody>
          <a:bodyPr/>
          <a:lstStyle/>
          <a:p>
            <a:fld id="{9B4268CE-33B7-7549-BEF6-7F438D74ABCA}" type="slidenum">
              <a:rPr lang="en-US" smtClean="0"/>
              <a:t>8</a:t>
            </a:fld>
            <a:endParaRPr lang="en-US"/>
          </a:p>
        </p:txBody>
      </p:sp>
    </p:spTree>
    <p:extLst>
      <p:ext uri="{BB962C8B-B14F-4D97-AF65-F5344CB8AC3E}">
        <p14:creationId xmlns:p14="http://schemas.microsoft.com/office/powerpoint/2010/main" val="507133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20232FE-02A3-6D41-B422-B15757ACBFED}" type="datetime1">
              <a:rPr lang="en-US" smtClean="0"/>
              <a:t>7/8/24</a:t>
            </a:fld>
            <a:endParaRPr lang="en-US"/>
          </a:p>
        </p:txBody>
      </p:sp>
      <p:sp>
        <p:nvSpPr>
          <p:cNvPr id="5" name="Footer Placeholder 4"/>
          <p:cNvSpPr>
            <a:spLocks noGrp="1"/>
          </p:cNvSpPr>
          <p:nvPr>
            <p:ph type="ftr" sz="quarter" idx="4"/>
          </p:nvPr>
        </p:nvSpPr>
        <p:spPr/>
        <p:txBody>
          <a:bodyPr/>
          <a:lstStyle/>
          <a:p>
            <a:r>
              <a:rPr lang="en-US"/>
              <a:t>Los Alamos National Laboratory</a:t>
            </a:r>
          </a:p>
        </p:txBody>
      </p:sp>
      <p:sp>
        <p:nvSpPr>
          <p:cNvPr id="6" name="Slide Number Placeholder 5"/>
          <p:cNvSpPr>
            <a:spLocks noGrp="1"/>
          </p:cNvSpPr>
          <p:nvPr>
            <p:ph type="sldNum" sz="quarter" idx="5"/>
          </p:nvPr>
        </p:nvSpPr>
        <p:spPr/>
        <p:txBody>
          <a:bodyPr/>
          <a:lstStyle/>
          <a:p>
            <a:fld id="{9B4268CE-33B7-7549-BEF6-7F438D74ABCA}" type="slidenum">
              <a:rPr lang="en-US" smtClean="0"/>
              <a:t>9</a:t>
            </a:fld>
            <a:endParaRPr lang="en-US"/>
          </a:p>
        </p:txBody>
      </p:sp>
    </p:spTree>
    <p:extLst>
      <p:ext uri="{BB962C8B-B14F-4D97-AF65-F5344CB8AC3E}">
        <p14:creationId xmlns:p14="http://schemas.microsoft.com/office/powerpoint/2010/main" val="2258167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alk-in slide">
    <p:spTree>
      <p:nvGrpSpPr>
        <p:cNvPr id="1" name=""/>
        <p:cNvGrpSpPr/>
        <p:nvPr/>
      </p:nvGrpSpPr>
      <p:grpSpPr>
        <a:xfrm>
          <a:off x="0" y="0"/>
          <a:ext cx="0" cy="0"/>
          <a:chOff x="0" y="0"/>
          <a:chExt cx="0" cy="0"/>
        </a:xfrm>
      </p:grpSpPr>
      <p:sp>
        <p:nvSpPr>
          <p:cNvPr id="3" name="TextBox 2"/>
          <p:cNvSpPr txBox="1"/>
          <p:nvPr userDrawn="1"/>
        </p:nvSpPr>
        <p:spPr>
          <a:xfrm>
            <a:off x="-1371600" y="0"/>
            <a:ext cx="1371600" cy="2677650"/>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WALK-IN SLIDE OPTION #1.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endParaRPr lang="en-US" sz="1200" dirty="0">
              <a:solidFill>
                <a:srgbClr val="000000"/>
              </a:solidFill>
            </a:endParaRPr>
          </a:p>
        </p:txBody>
      </p:sp>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9" name="Picture 8" descr="LANL_allWHITE.ai"/>
          <p:cNvPicPr>
            <a:picLocks noChangeAspect="1"/>
          </p:cNvPicPr>
          <p:nvPr userDrawn="1"/>
        </p:nvPicPr>
        <p:blipFill rotWithShape="1">
          <a:blip r:embed="rId2" cstate="print">
            <a:extLst>
              <a:ext uri="{28A0092B-C50C-407E-A947-70E740481C1C}">
                <a14:useLocalDpi xmlns:a14="http://schemas.microsoft.com/office/drawing/2010/main"/>
              </a:ext>
            </a:extLst>
          </a:blip>
          <a:srcRect l="23021" t="26248" r="27098" b="30198"/>
          <a:stretch/>
        </p:blipFill>
        <p:spPr>
          <a:xfrm>
            <a:off x="545314" y="321028"/>
            <a:ext cx="7542237" cy="3763219"/>
          </a:xfrm>
          <a:prstGeom prst="rect">
            <a:avLst/>
          </a:prstGeom>
        </p:spPr>
      </p:pic>
      <p:pic>
        <p:nvPicPr>
          <p:cNvPr id="13" name="Picture 12" descr="NNSA_80%.ai"/>
          <p:cNvPicPr>
            <a:picLocks noChangeAspect="1"/>
          </p:cNvPicPr>
          <p:nvPr userDrawn="1"/>
        </p:nvPicPr>
        <p:blipFill rotWithShape="1">
          <a:blip r:embed="rId3" cstate="print">
            <a:extLst>
              <a:ext uri="{28A0092B-C50C-407E-A947-70E740481C1C}">
                <a14:useLocalDpi xmlns:a14="http://schemas.microsoft.com/office/drawing/2010/main"/>
              </a:ext>
            </a:extLst>
          </a:blip>
          <a:srcRect l="29116" t="44234" r="25200" b="40485"/>
          <a:stretch/>
        </p:blipFill>
        <p:spPr>
          <a:xfrm>
            <a:off x="8104485" y="5291926"/>
            <a:ext cx="961301" cy="321552"/>
          </a:xfrm>
          <a:prstGeom prst="rect">
            <a:avLst/>
          </a:prstGeom>
        </p:spPr>
      </p:pic>
    </p:spTree>
    <p:extLst>
      <p:ext uri="{BB962C8B-B14F-4D97-AF65-F5344CB8AC3E}">
        <p14:creationId xmlns:p14="http://schemas.microsoft.com/office/powerpoint/2010/main" val="16999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11F9-2C0D-C07B-2C15-AAB58F90AD5F}"/>
              </a:ext>
            </a:extLst>
          </p:cNvPr>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08B02D-A6F0-07CB-ADF6-5139524F7340}"/>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683BBE-36A6-6751-690A-55F480D91B63}"/>
              </a:ext>
            </a:extLst>
          </p:cNvPr>
          <p:cNvSpPr>
            <a:spLocks noGrp="1"/>
          </p:cNvSpPr>
          <p:nvPr>
            <p:ph type="dt" sz="half" idx="10"/>
          </p:nvPr>
        </p:nvSpPr>
        <p:spPr/>
        <p:txBody>
          <a:bodyPr/>
          <a:lstStyle/>
          <a:p>
            <a:fld id="{74D07CDD-DC3C-1C47-9E76-2EE1445B8CBF}" type="datetimeFigureOut">
              <a:rPr lang="en-US" smtClean="0"/>
              <a:t>7/8/24</a:t>
            </a:fld>
            <a:endParaRPr lang="en-US"/>
          </a:p>
        </p:txBody>
      </p:sp>
      <p:sp>
        <p:nvSpPr>
          <p:cNvPr id="5" name="Footer Placeholder 4">
            <a:extLst>
              <a:ext uri="{FF2B5EF4-FFF2-40B4-BE49-F238E27FC236}">
                <a16:creationId xmlns:a16="http://schemas.microsoft.com/office/drawing/2014/main" id="{DF6FB9D8-D8EA-D92B-9EF0-762ADCB21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4BF31-D940-D568-A9FD-1A70AB385C85}"/>
              </a:ext>
            </a:extLst>
          </p:cNvPr>
          <p:cNvSpPr>
            <a:spLocks noGrp="1"/>
          </p:cNvSpPr>
          <p:nvPr>
            <p:ph type="sldNum" sz="quarter" idx="12"/>
          </p:nvPr>
        </p:nvSpPr>
        <p:spPr/>
        <p:txBody>
          <a:bodyPr/>
          <a:lstStyle/>
          <a:p>
            <a:fld id="{1599177E-A404-964B-BAC4-3B4E8B5243C8}" type="slidenum">
              <a:rPr lang="en-US" smtClean="0"/>
              <a:t>‹#›</a:t>
            </a:fld>
            <a:endParaRPr lang="en-US"/>
          </a:p>
        </p:txBody>
      </p:sp>
    </p:spTree>
    <p:extLst>
      <p:ext uri="{BB962C8B-B14F-4D97-AF65-F5344CB8AC3E}">
        <p14:creationId xmlns:p14="http://schemas.microsoft.com/office/powerpoint/2010/main" val="74083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B0E39-4D06-D9E8-CBDE-BD9CF75232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CA6F24-A0A8-5DC3-7E2C-8E9A83ACF2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B9DD-69FD-A11F-D9E9-E055FE063B27}"/>
              </a:ext>
            </a:extLst>
          </p:cNvPr>
          <p:cNvSpPr>
            <a:spLocks noGrp="1"/>
          </p:cNvSpPr>
          <p:nvPr>
            <p:ph type="dt" sz="half" idx="10"/>
          </p:nvPr>
        </p:nvSpPr>
        <p:spPr/>
        <p:txBody>
          <a:bodyPr/>
          <a:lstStyle/>
          <a:p>
            <a:fld id="{74D07CDD-DC3C-1C47-9E76-2EE1445B8CBF}" type="datetimeFigureOut">
              <a:rPr lang="en-US" smtClean="0"/>
              <a:t>7/8/24</a:t>
            </a:fld>
            <a:endParaRPr lang="en-US"/>
          </a:p>
        </p:txBody>
      </p:sp>
      <p:sp>
        <p:nvSpPr>
          <p:cNvPr id="5" name="Footer Placeholder 4">
            <a:extLst>
              <a:ext uri="{FF2B5EF4-FFF2-40B4-BE49-F238E27FC236}">
                <a16:creationId xmlns:a16="http://schemas.microsoft.com/office/drawing/2014/main" id="{F70ECE36-A345-A7E0-5CF7-F834C07DF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9F8C7-2B7F-513E-8933-ECB0F95A292F}"/>
              </a:ext>
            </a:extLst>
          </p:cNvPr>
          <p:cNvSpPr>
            <a:spLocks noGrp="1"/>
          </p:cNvSpPr>
          <p:nvPr>
            <p:ph type="sldNum" sz="quarter" idx="12"/>
          </p:nvPr>
        </p:nvSpPr>
        <p:spPr/>
        <p:txBody>
          <a:bodyPr/>
          <a:lstStyle/>
          <a:p>
            <a:fld id="{1599177E-A404-964B-BAC4-3B4E8B5243C8}" type="slidenum">
              <a:rPr lang="en-US" smtClean="0"/>
              <a:t>‹#›</a:t>
            </a:fld>
            <a:endParaRPr lang="en-US"/>
          </a:p>
        </p:txBody>
      </p:sp>
    </p:spTree>
    <p:extLst>
      <p:ext uri="{BB962C8B-B14F-4D97-AF65-F5344CB8AC3E}">
        <p14:creationId xmlns:p14="http://schemas.microsoft.com/office/powerpoint/2010/main" val="3305206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7BBB-89AD-7FC3-D207-DB6E8D37C33B}"/>
              </a:ext>
            </a:extLst>
          </p:cNvPr>
          <p:cNvSpPr>
            <a:spLocks noGrp="1"/>
          </p:cNvSpPr>
          <p:nvPr>
            <p:ph type="title"/>
          </p:nvPr>
        </p:nvSpPr>
        <p:spPr>
          <a:xfrm>
            <a:off x="623887" y="1424782"/>
            <a:ext cx="7886700" cy="2377281"/>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BE7F623-1B96-A081-B561-55208350823E}"/>
              </a:ext>
            </a:extLst>
          </p:cNvPr>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A1238-5B8C-9B50-130E-53C00B80F856}"/>
              </a:ext>
            </a:extLst>
          </p:cNvPr>
          <p:cNvSpPr>
            <a:spLocks noGrp="1"/>
          </p:cNvSpPr>
          <p:nvPr>
            <p:ph type="dt" sz="half" idx="10"/>
          </p:nvPr>
        </p:nvSpPr>
        <p:spPr/>
        <p:txBody>
          <a:bodyPr/>
          <a:lstStyle/>
          <a:p>
            <a:fld id="{74D07CDD-DC3C-1C47-9E76-2EE1445B8CBF}" type="datetimeFigureOut">
              <a:rPr lang="en-US" smtClean="0"/>
              <a:t>7/8/24</a:t>
            </a:fld>
            <a:endParaRPr lang="en-US"/>
          </a:p>
        </p:txBody>
      </p:sp>
      <p:sp>
        <p:nvSpPr>
          <p:cNvPr id="5" name="Footer Placeholder 4">
            <a:extLst>
              <a:ext uri="{FF2B5EF4-FFF2-40B4-BE49-F238E27FC236}">
                <a16:creationId xmlns:a16="http://schemas.microsoft.com/office/drawing/2014/main" id="{C25306C3-7481-8E33-4477-FC5606AB7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9F06E-25ED-46A1-4C26-0E4E4FA891EC}"/>
              </a:ext>
            </a:extLst>
          </p:cNvPr>
          <p:cNvSpPr>
            <a:spLocks noGrp="1"/>
          </p:cNvSpPr>
          <p:nvPr>
            <p:ph type="sldNum" sz="quarter" idx="12"/>
          </p:nvPr>
        </p:nvSpPr>
        <p:spPr/>
        <p:txBody>
          <a:bodyPr/>
          <a:lstStyle/>
          <a:p>
            <a:fld id="{1599177E-A404-964B-BAC4-3B4E8B5243C8}" type="slidenum">
              <a:rPr lang="en-US" smtClean="0"/>
              <a:t>‹#›</a:t>
            </a:fld>
            <a:endParaRPr lang="en-US"/>
          </a:p>
        </p:txBody>
      </p:sp>
    </p:spTree>
    <p:extLst>
      <p:ext uri="{BB962C8B-B14F-4D97-AF65-F5344CB8AC3E}">
        <p14:creationId xmlns:p14="http://schemas.microsoft.com/office/powerpoint/2010/main" val="2040524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92E6-0771-F02E-29C5-D4DBB5D4F5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C88DF4-2B23-D102-EF8E-63B74619A6A9}"/>
              </a:ext>
            </a:extLst>
          </p:cNvPr>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AE75A5-4884-A1A1-468A-36975B133194}"/>
              </a:ext>
            </a:extLst>
          </p:cNvPr>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9FB7C3-27C9-5C3F-2BD7-FE84508B921C}"/>
              </a:ext>
            </a:extLst>
          </p:cNvPr>
          <p:cNvSpPr>
            <a:spLocks noGrp="1"/>
          </p:cNvSpPr>
          <p:nvPr>
            <p:ph type="dt" sz="half" idx="10"/>
          </p:nvPr>
        </p:nvSpPr>
        <p:spPr/>
        <p:txBody>
          <a:bodyPr/>
          <a:lstStyle/>
          <a:p>
            <a:fld id="{74D07CDD-DC3C-1C47-9E76-2EE1445B8CBF}" type="datetimeFigureOut">
              <a:rPr lang="en-US" smtClean="0"/>
              <a:t>7/8/24</a:t>
            </a:fld>
            <a:endParaRPr lang="en-US"/>
          </a:p>
        </p:txBody>
      </p:sp>
      <p:sp>
        <p:nvSpPr>
          <p:cNvPr id="6" name="Footer Placeholder 5">
            <a:extLst>
              <a:ext uri="{FF2B5EF4-FFF2-40B4-BE49-F238E27FC236}">
                <a16:creationId xmlns:a16="http://schemas.microsoft.com/office/drawing/2014/main" id="{F11D9674-8D78-4C08-96DC-1A2CD8C702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83935-3F3F-AE22-2451-C820D8A0C737}"/>
              </a:ext>
            </a:extLst>
          </p:cNvPr>
          <p:cNvSpPr>
            <a:spLocks noGrp="1"/>
          </p:cNvSpPr>
          <p:nvPr>
            <p:ph type="sldNum" sz="quarter" idx="12"/>
          </p:nvPr>
        </p:nvSpPr>
        <p:spPr/>
        <p:txBody>
          <a:bodyPr/>
          <a:lstStyle/>
          <a:p>
            <a:fld id="{1599177E-A404-964B-BAC4-3B4E8B5243C8}" type="slidenum">
              <a:rPr lang="en-US" smtClean="0"/>
              <a:t>‹#›</a:t>
            </a:fld>
            <a:endParaRPr lang="en-US"/>
          </a:p>
        </p:txBody>
      </p:sp>
    </p:spTree>
    <p:extLst>
      <p:ext uri="{BB962C8B-B14F-4D97-AF65-F5344CB8AC3E}">
        <p14:creationId xmlns:p14="http://schemas.microsoft.com/office/powerpoint/2010/main" val="602729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92E9C-E25C-A16C-8E30-C86A37FEBA54}"/>
              </a:ext>
            </a:extLst>
          </p:cNvPr>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AAA90B-D6E9-2675-7C5D-056EC32DA8D4}"/>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F80B0-8A70-1ED4-9F46-0DCCD5DE40B4}"/>
              </a:ext>
            </a:extLst>
          </p:cNvPr>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9A0281-22FD-3C6F-623D-3DF0A33AADCD}"/>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4974664-0843-5BE1-E89F-B4A1F87DE351}"/>
              </a:ext>
            </a:extLst>
          </p:cNvPr>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4BB635-D80D-483A-B8DD-9A729AF4944C}"/>
              </a:ext>
            </a:extLst>
          </p:cNvPr>
          <p:cNvSpPr>
            <a:spLocks noGrp="1"/>
          </p:cNvSpPr>
          <p:nvPr>
            <p:ph type="dt" sz="half" idx="10"/>
          </p:nvPr>
        </p:nvSpPr>
        <p:spPr/>
        <p:txBody>
          <a:bodyPr/>
          <a:lstStyle/>
          <a:p>
            <a:fld id="{74D07CDD-DC3C-1C47-9E76-2EE1445B8CBF}" type="datetimeFigureOut">
              <a:rPr lang="en-US" smtClean="0"/>
              <a:t>7/8/24</a:t>
            </a:fld>
            <a:endParaRPr lang="en-US"/>
          </a:p>
        </p:txBody>
      </p:sp>
      <p:sp>
        <p:nvSpPr>
          <p:cNvPr id="8" name="Footer Placeholder 7">
            <a:extLst>
              <a:ext uri="{FF2B5EF4-FFF2-40B4-BE49-F238E27FC236}">
                <a16:creationId xmlns:a16="http://schemas.microsoft.com/office/drawing/2014/main" id="{E933CE86-95D4-1E0C-7A02-EA759EE119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1D14B8-767B-FFD3-8D1B-57D75584AD5C}"/>
              </a:ext>
            </a:extLst>
          </p:cNvPr>
          <p:cNvSpPr>
            <a:spLocks noGrp="1"/>
          </p:cNvSpPr>
          <p:nvPr>
            <p:ph type="sldNum" sz="quarter" idx="12"/>
          </p:nvPr>
        </p:nvSpPr>
        <p:spPr/>
        <p:txBody>
          <a:bodyPr/>
          <a:lstStyle/>
          <a:p>
            <a:fld id="{1599177E-A404-964B-BAC4-3B4E8B5243C8}" type="slidenum">
              <a:rPr lang="en-US" smtClean="0"/>
              <a:t>‹#›</a:t>
            </a:fld>
            <a:endParaRPr lang="en-US"/>
          </a:p>
        </p:txBody>
      </p:sp>
    </p:spTree>
    <p:extLst>
      <p:ext uri="{BB962C8B-B14F-4D97-AF65-F5344CB8AC3E}">
        <p14:creationId xmlns:p14="http://schemas.microsoft.com/office/powerpoint/2010/main" val="65041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6793-ED3B-CA2C-C746-F26D62F88F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8EA303-4A4F-7B39-1ABF-64C8E90C35BD}"/>
              </a:ext>
            </a:extLst>
          </p:cNvPr>
          <p:cNvSpPr>
            <a:spLocks noGrp="1"/>
          </p:cNvSpPr>
          <p:nvPr>
            <p:ph type="dt" sz="half" idx="10"/>
          </p:nvPr>
        </p:nvSpPr>
        <p:spPr/>
        <p:txBody>
          <a:bodyPr/>
          <a:lstStyle/>
          <a:p>
            <a:fld id="{74D07CDD-DC3C-1C47-9E76-2EE1445B8CBF}" type="datetimeFigureOut">
              <a:rPr lang="en-US" smtClean="0"/>
              <a:t>7/8/24</a:t>
            </a:fld>
            <a:endParaRPr lang="en-US"/>
          </a:p>
        </p:txBody>
      </p:sp>
      <p:sp>
        <p:nvSpPr>
          <p:cNvPr id="4" name="Footer Placeholder 3">
            <a:extLst>
              <a:ext uri="{FF2B5EF4-FFF2-40B4-BE49-F238E27FC236}">
                <a16:creationId xmlns:a16="http://schemas.microsoft.com/office/drawing/2014/main" id="{3B392EB8-9AFE-FD36-C9D5-0741802B14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8DE176-237D-A915-4F02-D066627C966B}"/>
              </a:ext>
            </a:extLst>
          </p:cNvPr>
          <p:cNvSpPr>
            <a:spLocks noGrp="1"/>
          </p:cNvSpPr>
          <p:nvPr>
            <p:ph type="sldNum" sz="quarter" idx="12"/>
          </p:nvPr>
        </p:nvSpPr>
        <p:spPr/>
        <p:txBody>
          <a:bodyPr/>
          <a:lstStyle/>
          <a:p>
            <a:fld id="{1599177E-A404-964B-BAC4-3B4E8B5243C8}" type="slidenum">
              <a:rPr lang="en-US" smtClean="0"/>
              <a:t>‹#›</a:t>
            </a:fld>
            <a:endParaRPr lang="en-US"/>
          </a:p>
        </p:txBody>
      </p:sp>
    </p:spTree>
    <p:extLst>
      <p:ext uri="{BB962C8B-B14F-4D97-AF65-F5344CB8AC3E}">
        <p14:creationId xmlns:p14="http://schemas.microsoft.com/office/powerpoint/2010/main" val="3882464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60684-4F8F-B8C9-2E0A-3713213C6DA6}"/>
              </a:ext>
            </a:extLst>
          </p:cNvPr>
          <p:cNvSpPr>
            <a:spLocks noGrp="1"/>
          </p:cNvSpPr>
          <p:nvPr>
            <p:ph type="dt" sz="half" idx="10"/>
          </p:nvPr>
        </p:nvSpPr>
        <p:spPr/>
        <p:txBody>
          <a:bodyPr/>
          <a:lstStyle/>
          <a:p>
            <a:fld id="{74D07CDD-DC3C-1C47-9E76-2EE1445B8CBF}" type="datetimeFigureOut">
              <a:rPr lang="en-US" smtClean="0"/>
              <a:t>7/8/24</a:t>
            </a:fld>
            <a:endParaRPr lang="en-US"/>
          </a:p>
        </p:txBody>
      </p:sp>
      <p:sp>
        <p:nvSpPr>
          <p:cNvPr id="3" name="Footer Placeholder 2">
            <a:extLst>
              <a:ext uri="{FF2B5EF4-FFF2-40B4-BE49-F238E27FC236}">
                <a16:creationId xmlns:a16="http://schemas.microsoft.com/office/drawing/2014/main" id="{0D974519-4DF1-5F13-568A-07685FADEF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B60100-2F3B-2679-6736-CCAEC6504A43}"/>
              </a:ext>
            </a:extLst>
          </p:cNvPr>
          <p:cNvSpPr>
            <a:spLocks noGrp="1"/>
          </p:cNvSpPr>
          <p:nvPr>
            <p:ph type="sldNum" sz="quarter" idx="12"/>
          </p:nvPr>
        </p:nvSpPr>
        <p:spPr/>
        <p:txBody>
          <a:bodyPr/>
          <a:lstStyle/>
          <a:p>
            <a:fld id="{1599177E-A404-964B-BAC4-3B4E8B5243C8}" type="slidenum">
              <a:rPr lang="en-US" smtClean="0"/>
              <a:t>‹#›</a:t>
            </a:fld>
            <a:endParaRPr lang="en-US"/>
          </a:p>
        </p:txBody>
      </p:sp>
    </p:spTree>
    <p:extLst>
      <p:ext uri="{BB962C8B-B14F-4D97-AF65-F5344CB8AC3E}">
        <p14:creationId xmlns:p14="http://schemas.microsoft.com/office/powerpoint/2010/main" val="3849651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5F88-9689-105C-D202-D2D2E30F21FC}"/>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47D4B03-7C87-205C-9F81-8F328660B120}"/>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437441-F0B3-41ED-DD56-F8FD26B8D8B5}"/>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F3B874B-8CC6-9D80-4680-C1B11C7D6472}"/>
              </a:ext>
            </a:extLst>
          </p:cNvPr>
          <p:cNvSpPr>
            <a:spLocks noGrp="1"/>
          </p:cNvSpPr>
          <p:nvPr>
            <p:ph type="dt" sz="half" idx="10"/>
          </p:nvPr>
        </p:nvSpPr>
        <p:spPr/>
        <p:txBody>
          <a:bodyPr/>
          <a:lstStyle/>
          <a:p>
            <a:fld id="{74D07CDD-DC3C-1C47-9E76-2EE1445B8CBF}" type="datetimeFigureOut">
              <a:rPr lang="en-US" smtClean="0"/>
              <a:t>7/8/24</a:t>
            </a:fld>
            <a:endParaRPr lang="en-US"/>
          </a:p>
        </p:txBody>
      </p:sp>
      <p:sp>
        <p:nvSpPr>
          <p:cNvPr id="6" name="Footer Placeholder 5">
            <a:extLst>
              <a:ext uri="{FF2B5EF4-FFF2-40B4-BE49-F238E27FC236}">
                <a16:creationId xmlns:a16="http://schemas.microsoft.com/office/drawing/2014/main" id="{C869E7ED-6977-2CC9-D620-09923E9F8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9F3654-EF88-34E8-B42A-F3E4F5E7284D}"/>
              </a:ext>
            </a:extLst>
          </p:cNvPr>
          <p:cNvSpPr>
            <a:spLocks noGrp="1"/>
          </p:cNvSpPr>
          <p:nvPr>
            <p:ph type="sldNum" sz="quarter" idx="12"/>
          </p:nvPr>
        </p:nvSpPr>
        <p:spPr/>
        <p:txBody>
          <a:bodyPr/>
          <a:lstStyle/>
          <a:p>
            <a:fld id="{1599177E-A404-964B-BAC4-3B4E8B5243C8}" type="slidenum">
              <a:rPr lang="en-US" smtClean="0"/>
              <a:t>‹#›</a:t>
            </a:fld>
            <a:endParaRPr lang="en-US"/>
          </a:p>
        </p:txBody>
      </p:sp>
    </p:spTree>
    <p:extLst>
      <p:ext uri="{BB962C8B-B14F-4D97-AF65-F5344CB8AC3E}">
        <p14:creationId xmlns:p14="http://schemas.microsoft.com/office/powerpoint/2010/main" val="2893744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FB8C-DF8C-1C4E-6B87-0944ECD86FCF}"/>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C2358E3-1380-7EFD-06C4-DFF8FC43EAEF}"/>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636EA26-2E01-8A03-C81F-343A02124665}"/>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A53793F-2DA4-2D5A-9E07-EC905C31375F}"/>
              </a:ext>
            </a:extLst>
          </p:cNvPr>
          <p:cNvSpPr>
            <a:spLocks noGrp="1"/>
          </p:cNvSpPr>
          <p:nvPr>
            <p:ph type="dt" sz="half" idx="10"/>
          </p:nvPr>
        </p:nvSpPr>
        <p:spPr/>
        <p:txBody>
          <a:bodyPr/>
          <a:lstStyle/>
          <a:p>
            <a:fld id="{74D07CDD-DC3C-1C47-9E76-2EE1445B8CBF}" type="datetimeFigureOut">
              <a:rPr lang="en-US" smtClean="0"/>
              <a:t>7/8/24</a:t>
            </a:fld>
            <a:endParaRPr lang="en-US"/>
          </a:p>
        </p:txBody>
      </p:sp>
      <p:sp>
        <p:nvSpPr>
          <p:cNvPr id="6" name="Footer Placeholder 5">
            <a:extLst>
              <a:ext uri="{FF2B5EF4-FFF2-40B4-BE49-F238E27FC236}">
                <a16:creationId xmlns:a16="http://schemas.microsoft.com/office/drawing/2014/main" id="{72794C25-4F0B-D464-7B59-99632B646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EADFE-A23A-DC6F-D900-53585656D6D7}"/>
              </a:ext>
            </a:extLst>
          </p:cNvPr>
          <p:cNvSpPr>
            <a:spLocks noGrp="1"/>
          </p:cNvSpPr>
          <p:nvPr>
            <p:ph type="sldNum" sz="quarter" idx="12"/>
          </p:nvPr>
        </p:nvSpPr>
        <p:spPr/>
        <p:txBody>
          <a:bodyPr/>
          <a:lstStyle/>
          <a:p>
            <a:fld id="{1599177E-A404-964B-BAC4-3B4E8B5243C8}" type="slidenum">
              <a:rPr lang="en-US" smtClean="0"/>
              <a:t>‹#›</a:t>
            </a:fld>
            <a:endParaRPr lang="en-US"/>
          </a:p>
        </p:txBody>
      </p:sp>
    </p:spTree>
    <p:extLst>
      <p:ext uri="{BB962C8B-B14F-4D97-AF65-F5344CB8AC3E}">
        <p14:creationId xmlns:p14="http://schemas.microsoft.com/office/powerpoint/2010/main" val="1342797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D5E1-D7A0-5655-2E5D-8900068D68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9524B9-389F-5D3C-2074-F889108957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F108D-31D3-4DEF-02B7-0919CD955360}"/>
              </a:ext>
            </a:extLst>
          </p:cNvPr>
          <p:cNvSpPr>
            <a:spLocks noGrp="1"/>
          </p:cNvSpPr>
          <p:nvPr>
            <p:ph type="dt" sz="half" idx="10"/>
          </p:nvPr>
        </p:nvSpPr>
        <p:spPr/>
        <p:txBody>
          <a:bodyPr/>
          <a:lstStyle/>
          <a:p>
            <a:fld id="{74D07CDD-DC3C-1C47-9E76-2EE1445B8CBF}" type="datetimeFigureOut">
              <a:rPr lang="en-US" smtClean="0"/>
              <a:t>7/8/24</a:t>
            </a:fld>
            <a:endParaRPr lang="en-US"/>
          </a:p>
        </p:txBody>
      </p:sp>
      <p:sp>
        <p:nvSpPr>
          <p:cNvPr id="5" name="Footer Placeholder 4">
            <a:extLst>
              <a:ext uri="{FF2B5EF4-FFF2-40B4-BE49-F238E27FC236}">
                <a16:creationId xmlns:a16="http://schemas.microsoft.com/office/drawing/2014/main" id="{DCD5E2B7-F43A-9DE0-028D-730165C96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EB65A-C434-88C2-F6AB-0C2FF510018C}"/>
              </a:ext>
            </a:extLst>
          </p:cNvPr>
          <p:cNvSpPr>
            <a:spLocks noGrp="1"/>
          </p:cNvSpPr>
          <p:nvPr>
            <p:ph type="sldNum" sz="quarter" idx="12"/>
          </p:nvPr>
        </p:nvSpPr>
        <p:spPr/>
        <p:txBody>
          <a:bodyPr/>
          <a:lstStyle/>
          <a:p>
            <a:fld id="{1599177E-A404-964B-BAC4-3B4E8B5243C8}" type="slidenum">
              <a:rPr lang="en-US" smtClean="0"/>
              <a:t>‹#›</a:t>
            </a:fld>
            <a:endParaRPr lang="en-US"/>
          </a:p>
        </p:txBody>
      </p:sp>
    </p:spTree>
    <p:extLst>
      <p:ext uri="{BB962C8B-B14F-4D97-AF65-F5344CB8AC3E}">
        <p14:creationId xmlns:p14="http://schemas.microsoft.com/office/powerpoint/2010/main" val="3860899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alk-in slide - Photo Option">
    <p:spTree>
      <p:nvGrpSpPr>
        <p:cNvPr id="1" name=""/>
        <p:cNvGrpSpPr/>
        <p:nvPr/>
      </p:nvGrpSpPr>
      <p:grpSpPr>
        <a:xfrm>
          <a:off x="0" y="0"/>
          <a:ext cx="0" cy="0"/>
          <a:chOff x="0" y="0"/>
          <a:chExt cx="0" cy="0"/>
        </a:xfrm>
      </p:grpSpPr>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12" name="Picture 11" descr="NNSA_80%.ai"/>
          <p:cNvPicPr>
            <a:picLocks noChangeAspect="1"/>
          </p:cNvPicPr>
          <p:nvPr userDrawn="1"/>
        </p:nvPicPr>
        <p:blipFill rotWithShape="1">
          <a:blip r:embed="rId2" cstate="screen">
            <a:extLst>
              <a:ext uri="{28A0092B-C50C-407E-A947-70E740481C1C}">
                <a14:useLocalDpi xmlns:a14="http://schemas.microsoft.com/office/drawing/2010/main"/>
              </a:ext>
            </a:extLst>
          </a:blip>
          <a:srcRect l="29116" t="44234" r="25200" b="40485"/>
          <a:stretch/>
        </p:blipFill>
        <p:spPr>
          <a:xfrm>
            <a:off x="8087553" y="5271918"/>
            <a:ext cx="961301" cy="321552"/>
          </a:xfrm>
          <a:prstGeom prst="rect">
            <a:avLst/>
          </a:prstGeom>
        </p:spPr>
      </p:pic>
      <p:sp>
        <p:nvSpPr>
          <p:cNvPr id="4" name="Picture Placeholder 3"/>
          <p:cNvSpPr>
            <a:spLocks noGrp="1"/>
          </p:cNvSpPr>
          <p:nvPr>
            <p:ph type="pic" sz="quarter" idx="10" hasCustomPrompt="1"/>
          </p:nvPr>
        </p:nvSpPr>
        <p:spPr>
          <a:xfrm>
            <a:off x="0" y="-8467"/>
            <a:ext cx="5334000" cy="5266267"/>
          </a:xfrm>
          <a:prstGeom prst="rect">
            <a:avLst/>
          </a:prstGeom>
        </p:spPr>
        <p:txBody>
          <a:bodyPr vert="horz" anchor="ctr"/>
          <a:lstStyle>
            <a:lvl1pPr marL="0" indent="0" algn="ctr">
              <a:buNone/>
              <a:defRPr sz="1800" baseline="0">
                <a:solidFill>
                  <a:srgbClr val="FFFFFF"/>
                </a:solidFill>
              </a:defRPr>
            </a:lvl1pPr>
          </a:lstStyle>
          <a:p>
            <a:r>
              <a:rPr lang="en-US" dirty="0"/>
              <a:t>Click icon to insert photo</a:t>
            </a:r>
          </a:p>
          <a:p>
            <a:endParaRPr lang="en-US" dirty="0"/>
          </a:p>
          <a:p>
            <a:endParaRPr lang="en-US" dirty="0"/>
          </a:p>
        </p:txBody>
      </p:sp>
      <p:sp>
        <p:nvSpPr>
          <p:cNvPr id="5" name="Right Triangle 4"/>
          <p:cNvSpPr/>
          <p:nvPr userDrawn="1"/>
        </p:nvSpPr>
        <p:spPr>
          <a:xfrm>
            <a:off x="5334000" y="-8467"/>
            <a:ext cx="3810000" cy="5257800"/>
          </a:xfrm>
          <a:custGeom>
            <a:avLst/>
            <a:gdLst>
              <a:gd name="connsiteX0" fmla="*/ 0 w 3810000"/>
              <a:gd name="connsiteY0" fmla="*/ 5257800 h 5257800"/>
              <a:gd name="connsiteX1" fmla="*/ 0 w 3810000"/>
              <a:gd name="connsiteY1" fmla="*/ 0 h 5257800"/>
              <a:gd name="connsiteX2" fmla="*/ 3810000 w 3810000"/>
              <a:gd name="connsiteY2" fmla="*/ 5257800 h 5257800"/>
              <a:gd name="connsiteX3" fmla="*/ 0 w 3810000"/>
              <a:gd name="connsiteY3"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257800">
                <a:moveTo>
                  <a:pt x="0" y="5257800"/>
                </a:moveTo>
                <a:lnTo>
                  <a:pt x="0" y="0"/>
                </a:lnTo>
                <a:cubicBezTo>
                  <a:pt x="16933" y="708378"/>
                  <a:pt x="59269" y="2737554"/>
                  <a:pt x="1193801" y="3911599"/>
                </a:cubicBezTo>
                <a:cubicBezTo>
                  <a:pt x="1899356" y="4580464"/>
                  <a:pt x="2791178" y="5012267"/>
                  <a:pt x="3810000" y="5257800"/>
                </a:cubicBezTo>
                <a:lnTo>
                  <a:pt x="0" y="5257800"/>
                </a:lnTo>
                <a:close/>
              </a:path>
            </a:pathLst>
          </a:custGeom>
          <a:solidFill>
            <a:srgbClr val="080419">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5884335" y="2743202"/>
            <a:ext cx="2971798" cy="954107"/>
          </a:xfrm>
          <a:prstGeom prst="rect">
            <a:avLst/>
          </a:prstGeom>
          <a:noFill/>
        </p:spPr>
        <p:txBody>
          <a:bodyPr wrap="square" rtlCol="0">
            <a:spAutoFit/>
          </a:bodyPr>
          <a:lstStyle/>
          <a:p>
            <a:pPr marL="0" marR="0" indent="0" algn="ctr" defTabSz="457164" rtl="0" eaLnBrk="1" fontAlgn="auto" latinLnBrk="0" hangingPunct="1">
              <a:lnSpc>
                <a:spcPct val="100000"/>
              </a:lnSpc>
              <a:spcBef>
                <a:spcPts val="0"/>
              </a:spcBef>
              <a:spcAft>
                <a:spcPts val="0"/>
              </a:spcAft>
              <a:buClrTx/>
              <a:buSzTx/>
              <a:buFontTx/>
              <a:buNone/>
              <a:tabLst/>
              <a:defRPr/>
            </a:pPr>
            <a:r>
              <a:rPr lang="en-US" sz="1400" b="0" i="0" dirty="0">
                <a:solidFill>
                  <a:srgbClr val="FFFFFF">
                    <a:alpha val="75000"/>
                  </a:srgbClr>
                </a:solidFill>
                <a:latin typeface="Arial"/>
                <a:cs typeface="Arial"/>
              </a:rPr>
              <a:t>Delivering science and technology</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to protect our nation</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and promote world stability</a:t>
            </a:r>
          </a:p>
          <a:p>
            <a:pPr algn="ctr"/>
            <a:endParaRPr lang="en-US" sz="1400" dirty="0">
              <a:solidFill>
                <a:srgbClr val="FFFFFF">
                  <a:alpha val="75000"/>
                </a:srgbClr>
              </a:solidFill>
              <a:latin typeface="Arial"/>
              <a:cs typeface="Arial"/>
            </a:endParaRPr>
          </a:p>
        </p:txBody>
      </p:sp>
      <p:sp>
        <p:nvSpPr>
          <p:cNvPr id="14" name="TextBox 13"/>
          <p:cNvSpPr txBox="1"/>
          <p:nvPr userDrawn="1"/>
        </p:nvSpPr>
        <p:spPr>
          <a:xfrm>
            <a:off x="-1439333" y="2"/>
            <a:ext cx="1439333" cy="3231647"/>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a:t>
            </a:r>
            <a:r>
              <a:rPr lang="en-US" sz="1200" b="0" baseline="0" dirty="0">
                <a:solidFill>
                  <a:srgbClr val="000000"/>
                </a:solidFill>
              </a:rPr>
              <a:t>-IN </a:t>
            </a:r>
            <a:r>
              <a:rPr lang="en-US" sz="1200" b="0" dirty="0">
                <a:solidFill>
                  <a:srgbClr val="000000"/>
                </a:solidFill>
              </a:rPr>
              <a:t>SLIDE OPTION #2.</a:t>
            </a:r>
            <a:r>
              <a:rPr lang="en-US" sz="1200" b="0" baseline="0" dirty="0">
                <a:solidFill>
                  <a:srgbClr val="000000"/>
                </a:solidFill>
              </a:rPr>
              <a:t>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br>
              <a:rPr lang="en-US" sz="1200" dirty="0">
                <a:effectLst/>
              </a:rPr>
            </a:br>
            <a:r>
              <a:rPr lang="en-US" sz="1200" kern="1200" dirty="0">
                <a:solidFill>
                  <a:schemeClr val="tx1"/>
                </a:solidFill>
                <a:effectLst/>
                <a:latin typeface="+mn-lt"/>
                <a:ea typeface="+mn-ea"/>
                <a:cs typeface="+mn-cs"/>
              </a:rPr>
              <a:t>Use only a high-resolution photograph.</a:t>
            </a:r>
            <a:endParaRPr lang="en-US" sz="1200" dirty="0">
              <a:solidFill>
                <a:srgbClr val="000000"/>
              </a:solidFill>
            </a:endParaRPr>
          </a:p>
        </p:txBody>
      </p:sp>
      <p:pic>
        <p:nvPicPr>
          <p:cNvPr id="15" name="Picture 14" descr="LANL_allWHITE.ai"/>
          <p:cNvPicPr>
            <a:picLocks noChangeAspect="1"/>
          </p:cNvPicPr>
          <p:nvPr userDrawn="1"/>
        </p:nvPicPr>
        <p:blipFill rotWithShape="1">
          <a:blip r:embed="rId3" cstate="screen">
            <a:extLst>
              <a:ext uri="{28A0092B-C50C-407E-A947-70E740481C1C}">
                <a14:useLocalDpi xmlns:a14="http://schemas.microsoft.com/office/drawing/2010/main"/>
              </a:ext>
            </a:extLst>
          </a:blip>
          <a:srcRect l="23021" t="26248" r="27098" b="30198"/>
          <a:stretch/>
        </p:blipFill>
        <p:spPr>
          <a:xfrm>
            <a:off x="5582838" y="600428"/>
            <a:ext cx="3055811" cy="1524705"/>
          </a:xfrm>
          <a:prstGeom prst="rect">
            <a:avLst/>
          </a:prstGeom>
        </p:spPr>
      </p:pic>
    </p:spTree>
    <p:extLst>
      <p:ext uri="{BB962C8B-B14F-4D97-AF65-F5344CB8AC3E}">
        <p14:creationId xmlns:p14="http://schemas.microsoft.com/office/powerpoint/2010/main" val="339451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93EC06-4332-4E66-CF0A-3725EF28022B}"/>
              </a:ext>
            </a:extLst>
          </p:cNvPr>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19821A-884B-CB71-9667-F5CBED80302B}"/>
              </a:ext>
            </a:extLst>
          </p:cNvPr>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CF379-49B7-9C8F-0710-B3C76A32F731}"/>
              </a:ext>
            </a:extLst>
          </p:cNvPr>
          <p:cNvSpPr>
            <a:spLocks noGrp="1"/>
          </p:cNvSpPr>
          <p:nvPr>
            <p:ph type="dt" sz="half" idx="10"/>
          </p:nvPr>
        </p:nvSpPr>
        <p:spPr/>
        <p:txBody>
          <a:bodyPr/>
          <a:lstStyle/>
          <a:p>
            <a:fld id="{74D07CDD-DC3C-1C47-9E76-2EE1445B8CBF}" type="datetimeFigureOut">
              <a:rPr lang="en-US" smtClean="0"/>
              <a:t>7/8/24</a:t>
            </a:fld>
            <a:endParaRPr lang="en-US"/>
          </a:p>
        </p:txBody>
      </p:sp>
      <p:sp>
        <p:nvSpPr>
          <p:cNvPr id="5" name="Footer Placeholder 4">
            <a:extLst>
              <a:ext uri="{FF2B5EF4-FFF2-40B4-BE49-F238E27FC236}">
                <a16:creationId xmlns:a16="http://schemas.microsoft.com/office/drawing/2014/main" id="{A5B253A2-BB56-8793-6D2D-032193D8A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C040A-3FF9-C31B-AEA0-DFB3C750CE35}"/>
              </a:ext>
            </a:extLst>
          </p:cNvPr>
          <p:cNvSpPr>
            <a:spLocks noGrp="1"/>
          </p:cNvSpPr>
          <p:nvPr>
            <p:ph type="sldNum" sz="quarter" idx="12"/>
          </p:nvPr>
        </p:nvSpPr>
        <p:spPr/>
        <p:txBody>
          <a:bodyPr/>
          <a:lstStyle/>
          <a:p>
            <a:fld id="{1599177E-A404-964B-BAC4-3B4E8B5243C8}" type="slidenum">
              <a:rPr lang="en-US" smtClean="0"/>
              <a:t>‹#›</a:t>
            </a:fld>
            <a:endParaRPr lang="en-US"/>
          </a:p>
        </p:txBody>
      </p:sp>
    </p:spTree>
    <p:extLst>
      <p:ext uri="{BB962C8B-B14F-4D97-AF65-F5344CB8AC3E}">
        <p14:creationId xmlns:p14="http://schemas.microsoft.com/office/powerpoint/2010/main" val="780279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360360"/>
            <a:ext cx="9144000" cy="4081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itle 1"/>
          <p:cNvSpPr>
            <a:spLocks noGrp="1"/>
          </p:cNvSpPr>
          <p:nvPr>
            <p:ph type="ctrTitle" hasCustomPrompt="1"/>
          </p:nvPr>
        </p:nvSpPr>
        <p:spPr>
          <a:xfrm>
            <a:off x="914400" y="1"/>
            <a:ext cx="7772400" cy="1361134"/>
          </a:xfrm>
          <a:prstGeom prst="rect">
            <a:avLst/>
          </a:prstGeom>
        </p:spPr>
        <p:txBody>
          <a:bodyPr lIns="91433" tIns="45717" rIns="91433" bIns="45717" anchor="b"/>
          <a:lstStyle>
            <a:lvl1pPr algn="r">
              <a:defRPr sz="3200" b="0" i="0">
                <a:solidFill>
                  <a:srgbClr val="FFFFFF"/>
                </a:solidFill>
                <a:latin typeface="+mj-lt"/>
              </a:defRPr>
            </a:lvl1pPr>
          </a:lstStyle>
          <a:p>
            <a:pPr algn="r"/>
            <a:r>
              <a:rPr lang="en-US" b="1" dirty="0">
                <a:solidFill>
                  <a:schemeClr val="bg1"/>
                </a:solidFill>
              </a:rPr>
              <a:t>Click to add title</a:t>
            </a:r>
          </a:p>
        </p:txBody>
      </p:sp>
      <p:sp>
        <p:nvSpPr>
          <p:cNvPr id="10" name="Text Placeholder 2"/>
          <p:cNvSpPr>
            <a:spLocks noGrp="1"/>
          </p:cNvSpPr>
          <p:nvPr>
            <p:ph type="body" sz="quarter" idx="11" hasCustomPrompt="1"/>
          </p:nvPr>
        </p:nvSpPr>
        <p:spPr>
          <a:xfrm>
            <a:off x="5143500" y="3165407"/>
            <a:ext cx="3543300" cy="606908"/>
          </a:xfrm>
          <a:prstGeom prst="rect">
            <a:avLst/>
          </a:prstGeom>
        </p:spPr>
        <p:txBody>
          <a:bodyPr vert="horz" lIns="91433" tIns="45717" rIns="91433" bIns="45717" anchor="b"/>
          <a:lstStyle>
            <a:lvl1pPr marL="0" indent="0" algn="r">
              <a:buNone/>
              <a:defRPr sz="2000" b="1">
                <a:solidFill>
                  <a:schemeClr val="tx1"/>
                </a:solidFill>
              </a:defRPr>
            </a:lvl1pPr>
            <a:lvl2pPr marL="457164" indent="0">
              <a:buNone/>
              <a:defRPr sz="2400" b="1">
                <a:solidFill>
                  <a:schemeClr val="tx1"/>
                </a:solidFill>
              </a:defRPr>
            </a:lvl2pPr>
            <a:lvl3pPr marL="914327" indent="0">
              <a:buNone/>
              <a:defRPr sz="2400" b="1">
                <a:solidFill>
                  <a:schemeClr val="tx1"/>
                </a:solidFill>
              </a:defRPr>
            </a:lvl3pPr>
            <a:lvl4pPr marL="1371491" indent="0">
              <a:buNone/>
              <a:defRPr sz="2400" b="1">
                <a:solidFill>
                  <a:schemeClr val="tx1"/>
                </a:solidFill>
              </a:defRPr>
            </a:lvl4pPr>
            <a:lvl5pPr marL="1828654" indent="0">
              <a:buNone/>
              <a:defRPr sz="2400" b="1">
                <a:solidFill>
                  <a:schemeClr val="tx1"/>
                </a:solidFill>
              </a:defRPr>
            </a:lvl5pPr>
          </a:lstStyle>
          <a:p>
            <a:pPr lvl="0"/>
            <a:r>
              <a:rPr lang="en-US" dirty="0"/>
              <a:t>Click to add presenter(s)</a:t>
            </a:r>
          </a:p>
        </p:txBody>
      </p:sp>
      <p:sp>
        <p:nvSpPr>
          <p:cNvPr id="11" name="Text Placeholder 4"/>
          <p:cNvSpPr>
            <a:spLocks noGrp="1"/>
          </p:cNvSpPr>
          <p:nvPr>
            <p:ph type="body" sz="quarter" idx="12" hasCustomPrompt="1"/>
          </p:nvPr>
        </p:nvSpPr>
        <p:spPr>
          <a:xfrm>
            <a:off x="5143500" y="3772967"/>
            <a:ext cx="3543300" cy="627160"/>
          </a:xfrm>
          <a:prstGeom prst="rect">
            <a:avLst/>
          </a:prstGeom>
        </p:spPr>
        <p:txBody>
          <a:bodyPr vert="horz" lIns="91433" tIns="45717" rIns="91433" bIns="45717"/>
          <a:lstStyle>
            <a:lvl1pPr marL="0" indent="0" algn="r">
              <a:buNone/>
              <a:defRPr sz="1800" b="0">
                <a:solidFill>
                  <a:schemeClr val="tx1"/>
                </a:solidFill>
              </a:defRPr>
            </a:lvl1pPr>
          </a:lstStyle>
          <a:p>
            <a:pPr lvl="0"/>
            <a:r>
              <a:rPr lang="en-US" dirty="0"/>
              <a:t>Click to add date</a:t>
            </a:r>
          </a:p>
        </p:txBody>
      </p:sp>
      <p:sp>
        <p:nvSpPr>
          <p:cNvPr id="12" name="Text Placeholder 6"/>
          <p:cNvSpPr>
            <a:spLocks noGrp="1"/>
          </p:cNvSpPr>
          <p:nvPr>
            <p:ph type="body" sz="quarter" idx="13" hasCustomPrompt="1"/>
          </p:nvPr>
        </p:nvSpPr>
        <p:spPr>
          <a:xfrm>
            <a:off x="914400" y="1360361"/>
            <a:ext cx="7772400" cy="907423"/>
          </a:xfrm>
          <a:prstGeom prst="rect">
            <a:avLst/>
          </a:prstGeom>
        </p:spPr>
        <p:txBody>
          <a:bodyPr vert="horz" lIns="91433" tIns="45717" rIns="91433" bIns="45717"/>
          <a:lstStyle>
            <a:lvl1pPr marL="0" indent="0" algn="r">
              <a:buNone/>
              <a:defRPr sz="2400">
                <a:solidFill>
                  <a:schemeClr val="tx1"/>
                </a:solidFill>
              </a:defRPr>
            </a:lvl1pPr>
            <a:lvl2pPr marL="457164" indent="0" algn="r">
              <a:buNone/>
              <a:defRPr sz="3600"/>
            </a:lvl2pPr>
            <a:lvl3pPr marL="914327" indent="0" algn="r">
              <a:buNone/>
              <a:defRPr sz="3600"/>
            </a:lvl3pPr>
            <a:lvl4pPr marL="1371491" indent="0" algn="r">
              <a:buNone/>
              <a:defRPr sz="3600"/>
            </a:lvl4pPr>
            <a:lvl5pPr marL="1828654" indent="0" algn="r">
              <a:buNone/>
              <a:defRPr sz="3600"/>
            </a:lvl5pPr>
          </a:lstStyle>
          <a:p>
            <a:pPr lvl="0"/>
            <a:r>
              <a:rPr lang="en-US" dirty="0"/>
              <a:t>Click to add subtitle</a:t>
            </a:r>
          </a:p>
        </p:txBody>
      </p:sp>
      <p:sp>
        <p:nvSpPr>
          <p:cNvPr id="13" name="Text Placeholder 3"/>
          <p:cNvSpPr>
            <a:spLocks noGrp="1"/>
          </p:cNvSpPr>
          <p:nvPr>
            <p:ph type="body" sz="quarter" idx="14" hasCustomPrompt="1"/>
          </p:nvPr>
        </p:nvSpPr>
        <p:spPr>
          <a:xfrm>
            <a:off x="7196668" y="5441602"/>
            <a:ext cx="1947333" cy="263409"/>
          </a:xfrm>
          <a:prstGeom prst="rect">
            <a:avLst/>
          </a:prstGeom>
        </p:spPr>
        <p:txBody>
          <a:bodyPr vert="horz"/>
          <a:lstStyle>
            <a:lvl1pPr marL="0" indent="0" algn="r">
              <a:buNone/>
              <a:defRPr sz="800" baseline="0">
                <a:solidFill>
                  <a:srgbClr val="FFFFFF"/>
                </a:solidFill>
              </a:defRPr>
            </a:lvl1pPr>
          </a:lstStyle>
          <a:p>
            <a:pPr lvl="0"/>
            <a:r>
              <a:rPr lang="en-US" dirty="0"/>
              <a:t>Click to add LA-UR# </a:t>
            </a:r>
          </a:p>
        </p:txBody>
      </p:sp>
      <p:grpSp>
        <p:nvGrpSpPr>
          <p:cNvPr id="19" name="Group 18"/>
          <p:cNvGrpSpPr/>
          <p:nvPr userDrawn="1"/>
        </p:nvGrpSpPr>
        <p:grpSpPr>
          <a:xfrm>
            <a:off x="4572000" y="4989149"/>
            <a:ext cx="4572000" cy="452454"/>
            <a:chOff x="4572000" y="5026384"/>
            <a:chExt cx="4572000" cy="452454"/>
          </a:xfrm>
        </p:grpSpPr>
        <p:sp>
          <p:nvSpPr>
            <p:cNvPr id="20" name="Rectangle 19"/>
            <p:cNvSpPr>
              <a:spLocks noChangeArrowheads="1"/>
            </p:cNvSpPr>
            <p:nvPr/>
          </p:nvSpPr>
          <p:spPr bwMode="auto">
            <a:xfrm>
              <a:off x="4572000" y="5294172"/>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21" name="Picture 20" descr="NNSA_80%.ai"/>
            <p:cNvPicPr>
              <a:picLocks noChangeAspect="1"/>
            </p:cNvPicPr>
            <p:nvPr/>
          </p:nvPicPr>
          <p:blipFill rotWithShape="1">
            <a:blip r:embed="rId2" cstate="screen">
              <a:extLst>
                <a:ext uri="{28A0092B-C50C-407E-A947-70E740481C1C}">
                  <a14:useLocalDpi xmlns:a14="http://schemas.microsoft.com/office/drawing/2010/main"/>
                </a:ext>
              </a:extLst>
            </a:blip>
            <a:srcRect l="29116" t="44234" r="25200" b="40485"/>
            <a:stretch/>
          </p:blipFill>
          <p:spPr>
            <a:xfrm>
              <a:off x="8087551" y="5026384"/>
              <a:ext cx="961301" cy="321552"/>
            </a:xfrm>
            <a:prstGeom prst="rect">
              <a:avLst/>
            </a:prstGeom>
          </p:spPr>
        </p:pic>
      </p:gr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01" y="2907926"/>
            <a:ext cx="4663440" cy="2487168"/>
          </a:xfrm>
          <a:prstGeom prst="rect">
            <a:avLst/>
          </a:prstGeom>
        </p:spPr>
      </p:pic>
    </p:spTree>
    <p:extLst>
      <p:ext uri="{BB962C8B-B14F-4D97-AF65-F5344CB8AC3E}">
        <p14:creationId xmlns:p14="http://schemas.microsoft.com/office/powerpoint/2010/main" val="13399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agenda title</a:t>
            </a:r>
          </a:p>
        </p:txBody>
      </p:sp>
      <p:sp>
        <p:nvSpPr>
          <p:cNvPr id="9" name="Date Placeholder 8"/>
          <p:cNvSpPr>
            <a:spLocks noGrp="1"/>
          </p:cNvSpPr>
          <p:nvPr>
            <p:ph type="dt" sz="half" idx="10"/>
          </p:nvPr>
        </p:nvSpPr>
        <p:spPr/>
        <p:txBody>
          <a:bodyPr/>
          <a:lstStyle/>
          <a:p>
            <a:fld id="{FDFC695E-3847-284B-804A-F0C0441E204C}" type="datetime1">
              <a:rPr lang="en-US" smtClean="0"/>
              <a:t>7/8/24</a:t>
            </a:fld>
            <a:r>
              <a:rPr lang="en-US" dirty="0"/>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cxnSp>
        <p:nvCxnSpPr>
          <p:cNvPr id="11" name="Straight Connector 10"/>
          <p:cNvCxnSpPr/>
          <p:nvPr userDrawn="1"/>
        </p:nvCxnSpPr>
        <p:spPr>
          <a:xfrm>
            <a:off x="4631268" y="943030"/>
            <a:ext cx="0" cy="4328440"/>
          </a:xfrm>
          <a:prstGeom prst="line">
            <a:avLst/>
          </a:prstGeom>
        </p:spPr>
        <p:style>
          <a:lnRef idx="1">
            <a:schemeClr val="dk1"/>
          </a:lnRef>
          <a:fillRef idx="0">
            <a:schemeClr val="dk1"/>
          </a:fillRef>
          <a:effectRef idx="0">
            <a:schemeClr val="dk1"/>
          </a:effectRef>
          <a:fontRef idx="minor">
            <a:schemeClr val="tx1"/>
          </a:fontRef>
        </p:style>
      </p:cxnSp>
      <p:sp>
        <p:nvSpPr>
          <p:cNvPr id="13" name="Text Placeholder 12"/>
          <p:cNvSpPr>
            <a:spLocks noGrp="1"/>
          </p:cNvSpPr>
          <p:nvPr>
            <p:ph type="body" sz="quarter" idx="12" hasCustomPrompt="1"/>
          </p:nvPr>
        </p:nvSpPr>
        <p:spPr>
          <a:xfrm>
            <a:off x="2895601" y="943031"/>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date</a:t>
            </a:r>
          </a:p>
        </p:txBody>
      </p:sp>
      <p:sp>
        <p:nvSpPr>
          <p:cNvPr id="15" name="Text Placeholder 12"/>
          <p:cNvSpPr>
            <a:spLocks noGrp="1"/>
          </p:cNvSpPr>
          <p:nvPr>
            <p:ph type="body" sz="quarter" idx="14" hasCustomPrompt="1"/>
          </p:nvPr>
        </p:nvSpPr>
        <p:spPr>
          <a:xfrm>
            <a:off x="2895601" y="1568548"/>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location</a:t>
            </a:r>
          </a:p>
        </p:txBody>
      </p:sp>
      <p:sp>
        <p:nvSpPr>
          <p:cNvPr id="12" name="Content Placeholder 2"/>
          <p:cNvSpPr>
            <a:spLocks noGrp="1"/>
          </p:cNvSpPr>
          <p:nvPr>
            <p:ph idx="1" hasCustomPrompt="1"/>
          </p:nvPr>
        </p:nvSpPr>
        <p:spPr>
          <a:xfrm>
            <a:off x="4800600" y="943030"/>
            <a:ext cx="38862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agenda item</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01" y="2907926"/>
            <a:ext cx="4663440" cy="2487168"/>
          </a:xfrm>
          <a:prstGeom prst="rect">
            <a:avLst/>
          </a:prstGeom>
        </p:spPr>
      </p:pic>
    </p:spTree>
    <p:extLst>
      <p:ext uri="{BB962C8B-B14F-4D97-AF65-F5344CB8AC3E}">
        <p14:creationId xmlns:p14="http://schemas.microsoft.com/office/powerpoint/2010/main" val="132025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20149"/>
            <a:ext cx="8229600" cy="820911"/>
          </a:xfrm>
          <a:prstGeom prst="rect">
            <a:avLst/>
          </a:prstGeom>
        </p:spPr>
        <p:txBody>
          <a:bodyPr anchor="ctr"/>
          <a:lstStyle>
            <a:lvl1pPr algn="ctr">
              <a:defRPr b="0"/>
            </a:lvl1pPr>
          </a:lstStyle>
          <a:p>
            <a:r>
              <a:rPr lang="en-US" dirty="0"/>
              <a:t>Click to edit section title</a:t>
            </a:r>
          </a:p>
        </p:txBody>
      </p:sp>
      <p:sp>
        <p:nvSpPr>
          <p:cNvPr id="9" name="Date Placeholder 8"/>
          <p:cNvSpPr>
            <a:spLocks noGrp="1"/>
          </p:cNvSpPr>
          <p:nvPr>
            <p:ph type="dt" sz="half" idx="10"/>
          </p:nvPr>
        </p:nvSpPr>
        <p:spPr/>
        <p:txBody>
          <a:bodyPr/>
          <a:lstStyle/>
          <a:p>
            <a:fld id="{D3CA6442-326F-BF43-9512-C754596C1A34}" type="datetime1">
              <a:rPr lang="en-US" smtClean="0"/>
              <a:t>7/8/24</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Tree>
    <p:extLst>
      <p:ext uri="{BB962C8B-B14F-4D97-AF65-F5344CB8AC3E}">
        <p14:creationId xmlns:p14="http://schemas.microsoft.com/office/powerpoint/2010/main" val="27646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NL 1">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fld id="{3BB050BD-D5D4-004B-87E1-382D8D28594F}" type="datetime1">
              <a:rPr lang="en-US" smtClean="0"/>
              <a:t>7/8/24</a:t>
            </a:fld>
            <a:r>
              <a:rPr lang="en-US" dirty="0"/>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828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NL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9470"/>
            <a:ext cx="8229600" cy="952500"/>
          </a:xfrm>
          <a:prstGeom prst="rect">
            <a:avLst/>
          </a:prstGeom>
        </p:spPr>
        <p:txBody>
          <a:bodyPr vert="horz" anchor="ctr"/>
          <a:lstStyle/>
          <a:p>
            <a:r>
              <a:rPr lang="en-US" dirty="0"/>
              <a:t>Click to edit title</a:t>
            </a:r>
          </a:p>
        </p:txBody>
      </p:sp>
      <p:sp>
        <p:nvSpPr>
          <p:cNvPr id="3" name="Footer Placeholder 2"/>
          <p:cNvSpPr>
            <a:spLocks noGrp="1"/>
          </p:cNvSpPr>
          <p:nvPr>
            <p:ph type="ftr" sz="quarter" idx="10"/>
          </p:nvPr>
        </p:nvSpPr>
        <p:spPr/>
        <p:txBody>
          <a:bodyPr/>
          <a:lstStyle/>
          <a:p>
            <a:r>
              <a:rPr lang="en-US"/>
              <a:t>Los Alamos National Laboratory</a:t>
            </a:r>
            <a:endParaRPr lang="en-US" dirty="0"/>
          </a:p>
        </p:txBody>
      </p:sp>
      <p:sp>
        <p:nvSpPr>
          <p:cNvPr id="4" name="Date Placeholder 3"/>
          <p:cNvSpPr>
            <a:spLocks noGrp="1"/>
          </p:cNvSpPr>
          <p:nvPr>
            <p:ph type="dt" sz="half" idx="11"/>
          </p:nvPr>
        </p:nvSpPr>
        <p:spPr/>
        <p:txBody>
          <a:bodyPr/>
          <a:lstStyle/>
          <a:p>
            <a:fld id="{E497D45A-E2C2-5444-8727-94AA467EBF1A}" type="datetime1">
              <a:rPr lang="en-US" smtClean="0"/>
              <a:t>7/8/24</a:t>
            </a:fld>
            <a:r>
              <a:rPr lang="en-US"/>
              <a:t>   |   </a:t>
            </a:r>
            <a:fld id="{5D01E7E5-6465-7A46-A26D-BAABC2D34D38}" type="slidenum">
              <a:rPr lang="en-US" smtClean="0"/>
              <a:t>‹#›</a:t>
            </a:fld>
            <a:endParaRPr lang="en-US" dirty="0"/>
          </a:p>
        </p:txBody>
      </p:sp>
      <p:sp>
        <p:nvSpPr>
          <p:cNvPr id="5" name="Content Placeholder 2"/>
          <p:cNvSpPr>
            <a:spLocks noGrp="1"/>
          </p:cNvSpPr>
          <p:nvPr>
            <p:ph idx="1" hasCustomPrompt="1"/>
          </p:nvPr>
        </p:nvSpPr>
        <p:spPr>
          <a:xfrm>
            <a:off x="457200" y="943030"/>
            <a:ext cx="8229600" cy="4328440"/>
          </a:xfrm>
          <a:prstGeom prst="rect">
            <a:avLst/>
          </a:prstGeom>
        </p:spPr>
        <p:txBody>
          <a:bodyPr/>
          <a:lstStyle>
            <a:lvl1pPr>
              <a:defRPr sz="2000" b="0">
                <a:solidFill>
                  <a:srgbClr val="FFFFFF"/>
                </a:solidFill>
              </a:defRPr>
            </a:lvl1pPr>
            <a:lvl2pPr marL="346075" indent="-171450">
              <a:defRPr sz="1800">
                <a:solidFill>
                  <a:srgbClr val="FFFFFF"/>
                </a:solidFill>
              </a:defRPr>
            </a:lvl2pPr>
            <a:lvl3pPr marL="515938" indent="-173038">
              <a:defRPr sz="1600">
                <a:solidFill>
                  <a:srgbClr val="FFFFFF"/>
                </a:solidFill>
              </a:defRPr>
            </a:lvl3pPr>
            <a:lvl4pPr marL="685800" indent="-173038">
              <a:defRPr sz="1400">
                <a:solidFill>
                  <a:srgbClr val="FFFFFF"/>
                </a:solidFill>
              </a:defRPr>
            </a:lvl4pPr>
            <a:lvl5pPr marL="855663" indent="-174625">
              <a:defRPr>
                <a:solidFill>
                  <a:srgbClr val="FFFFFF"/>
                </a:solidFill>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082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NL 3">
    <p:spTree>
      <p:nvGrpSpPr>
        <p:cNvPr id="1" name=""/>
        <p:cNvGrpSpPr/>
        <p:nvPr/>
      </p:nvGrpSpPr>
      <p:grpSpPr>
        <a:xfrm>
          <a:off x="0" y="0"/>
          <a:ext cx="0" cy="0"/>
          <a:chOff x="0" y="0"/>
          <a:chExt cx="0" cy="0"/>
        </a:xfrm>
      </p:grpSpPr>
      <p:sp>
        <p:nvSpPr>
          <p:cNvPr id="7" name="Rectangle 6"/>
          <p:cNvSpPr/>
          <p:nvPr userDrawn="1"/>
        </p:nvSpPr>
        <p:spPr>
          <a:xfrm>
            <a:off x="0" y="319853"/>
            <a:ext cx="9144000" cy="50908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Date Placeholder 8"/>
          <p:cNvSpPr>
            <a:spLocks noGrp="1"/>
          </p:cNvSpPr>
          <p:nvPr>
            <p:ph type="dt" sz="half" idx="10"/>
          </p:nvPr>
        </p:nvSpPr>
        <p:spPr/>
        <p:txBody>
          <a:bodyPr/>
          <a:lstStyle/>
          <a:p>
            <a:fld id="{3BCD5A60-AEBD-CD41-AE13-C139EF5F076B}" type="datetime1">
              <a:rPr lang="en-US" smtClean="0"/>
              <a:t>7/8/24</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Title 1"/>
          <p:cNvSpPr>
            <a:spLocks noGrp="1"/>
          </p:cNvSpPr>
          <p:nvPr>
            <p:ph type="title" hasCustomPrompt="1"/>
          </p:nvPr>
        </p:nvSpPr>
        <p:spPr>
          <a:xfrm>
            <a:off x="457200" y="319852"/>
            <a:ext cx="8229600" cy="501060"/>
          </a:xfrm>
          <a:prstGeom prst="rect">
            <a:avLst/>
          </a:prstGeom>
        </p:spPr>
        <p:txBody>
          <a:bodyPr anchor="ctr"/>
          <a:lstStyle>
            <a:lvl1pPr>
              <a:defRPr>
                <a:solidFill>
                  <a:schemeClr val="tx1"/>
                </a:solidFill>
              </a:defRPr>
            </a:lvl1pPr>
          </a:lstStyle>
          <a:p>
            <a:r>
              <a:rPr lang="en-US" dirty="0"/>
              <a:t>Click to edit title</a:t>
            </a:r>
          </a:p>
        </p:txBody>
      </p:sp>
      <p:sp>
        <p:nvSpPr>
          <p:cNvPr id="11"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199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tatement slide">
    <p:spTree>
      <p:nvGrpSpPr>
        <p:cNvPr id="1" name=""/>
        <p:cNvGrpSpPr/>
        <p:nvPr/>
      </p:nvGrpSpPr>
      <p:grpSpPr>
        <a:xfrm>
          <a:off x="0" y="0"/>
          <a:ext cx="0" cy="0"/>
          <a:chOff x="0" y="0"/>
          <a:chExt cx="0" cy="0"/>
        </a:xfrm>
      </p:grpSpPr>
      <p:sp>
        <p:nvSpPr>
          <p:cNvPr id="7" name="Picture Placeholder 14"/>
          <p:cNvSpPr>
            <a:spLocks noGrp="1"/>
          </p:cNvSpPr>
          <p:nvPr>
            <p:ph type="pic" sz="quarter" idx="15" hasCustomPrompt="1"/>
          </p:nvPr>
        </p:nvSpPr>
        <p:spPr>
          <a:xfrm>
            <a:off x="0" y="229309"/>
            <a:ext cx="9144000" cy="5256829"/>
          </a:xfrm>
          <a:prstGeom prst="rect">
            <a:avLst/>
          </a:prstGeom>
        </p:spPr>
        <p:txBody>
          <a:bodyPr vert="horz" lIns="91433" tIns="45717" rIns="91433" bIns="45717" anchor="ctr"/>
          <a:lstStyle>
            <a:lvl1pPr marL="0" marR="0" indent="0" algn="ctr" defTabSz="457164" rtl="0" eaLnBrk="1" fontAlgn="auto" latinLnBrk="0" hangingPunct="1">
              <a:lnSpc>
                <a:spcPct val="100000"/>
              </a:lnSpc>
              <a:spcBef>
                <a:spcPct val="20000"/>
              </a:spcBef>
              <a:spcAft>
                <a:spcPts val="0"/>
              </a:spcAft>
              <a:buClrTx/>
              <a:buSzTx/>
              <a:buFont typeface="Arial"/>
              <a:buNone/>
              <a:tabLst/>
              <a:defRPr lang="en-US" sz="1500" smtClean="0">
                <a:solidFill>
                  <a:srgbClr val="FFFFFF"/>
                </a:solidFill>
              </a:defRPr>
            </a:lvl1pPr>
          </a:lstStyle>
          <a:p>
            <a:r>
              <a:rPr lang="en-US" dirty="0"/>
              <a:t>Click icon to insert photo</a:t>
            </a:r>
          </a:p>
          <a:p>
            <a:endParaRPr lang="en-US" dirty="0"/>
          </a:p>
          <a:p>
            <a:endParaRPr lang="en-US" dirty="0"/>
          </a:p>
          <a:p>
            <a:endParaRPr lang="en-US" dirty="0"/>
          </a:p>
        </p:txBody>
      </p:sp>
      <p:sp>
        <p:nvSpPr>
          <p:cNvPr id="6" name="Title 1"/>
          <p:cNvSpPr>
            <a:spLocks noGrp="1"/>
          </p:cNvSpPr>
          <p:nvPr>
            <p:ph type="title" hasCustomPrompt="1"/>
          </p:nvPr>
        </p:nvSpPr>
        <p:spPr>
          <a:xfrm>
            <a:off x="1875329" y="3046995"/>
            <a:ext cx="5393342" cy="461659"/>
          </a:xfrm>
          <a:prstGeom prst="rect">
            <a:avLst/>
          </a:prstGeom>
          <a:noFill/>
        </p:spPr>
        <p:txBody>
          <a:bodyPr vert="horz" wrap="square" lIns="91433" tIns="45717" rIns="91433" bIns="45717">
            <a:spAutoFit/>
          </a:bodyPr>
          <a:lstStyle>
            <a:lvl1pPr algn="ctr">
              <a:defRPr sz="2400" b="0">
                <a:solidFill>
                  <a:schemeClr val="bg1"/>
                </a:solidFill>
              </a:defRPr>
            </a:lvl1pPr>
          </a:lstStyle>
          <a:p>
            <a:r>
              <a:rPr lang="en-US" dirty="0"/>
              <a:t>Click to add statement</a:t>
            </a:r>
          </a:p>
        </p:txBody>
      </p:sp>
      <p:sp>
        <p:nvSpPr>
          <p:cNvPr id="29" name="Rectangle 28"/>
          <p:cNvSpPr/>
          <p:nvPr userDrawn="1"/>
        </p:nvSpPr>
        <p:spPr>
          <a:xfrm>
            <a:off x="-117070" y="1114871"/>
            <a:ext cx="101168" cy="335921"/>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450791"/>
            <a:ext cx="101168" cy="335921"/>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1786711"/>
            <a:ext cx="101168" cy="335921"/>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122632"/>
            <a:ext cx="101168" cy="335921"/>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1"/>
            <a:ext cx="101168" cy="335921"/>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335921"/>
            <a:ext cx="101168" cy="335921"/>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727310"/>
            <a:ext cx="101168" cy="33592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53658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51D7D"/>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3"/>
          </p:nvPr>
        </p:nvSpPr>
        <p:spPr>
          <a:xfrm>
            <a:off x="-1" y="5409848"/>
            <a:ext cx="3310467" cy="305152"/>
          </a:xfrm>
          <a:prstGeom prst="rect">
            <a:avLst/>
          </a:prstGeom>
        </p:spPr>
        <p:txBody>
          <a:bodyPr vert="horz" lIns="91440" tIns="45720" rIns="91440" bIns="45720" rtlCol="0" anchor="ctr"/>
          <a:lstStyle>
            <a:lvl1pPr algn="l">
              <a:defRPr sz="800">
                <a:solidFill>
                  <a:srgbClr val="FFFFFF"/>
                </a:solidFill>
              </a:defRPr>
            </a:lvl1pPr>
          </a:lstStyle>
          <a:p>
            <a:r>
              <a:rPr lang="en-US"/>
              <a:t>Los Alamos National Laboratory</a:t>
            </a:r>
            <a:endParaRPr lang="en-US" dirty="0"/>
          </a:p>
        </p:txBody>
      </p:sp>
      <p:sp>
        <p:nvSpPr>
          <p:cNvPr id="14" name="Date Placeholder 13"/>
          <p:cNvSpPr>
            <a:spLocks noGrp="1"/>
          </p:cNvSpPr>
          <p:nvPr>
            <p:ph type="dt" sz="half" idx="2"/>
          </p:nvPr>
        </p:nvSpPr>
        <p:spPr>
          <a:xfrm>
            <a:off x="7004050" y="5409848"/>
            <a:ext cx="2133600" cy="305152"/>
          </a:xfrm>
          <a:prstGeom prst="rect">
            <a:avLst/>
          </a:prstGeom>
        </p:spPr>
        <p:txBody>
          <a:bodyPr vert="horz" lIns="91440" tIns="45720" rIns="91440" bIns="45720" rtlCol="0" anchor="ctr"/>
          <a:lstStyle>
            <a:lvl1pPr algn="r">
              <a:defRPr sz="800">
                <a:solidFill>
                  <a:srgbClr val="FFFFFF"/>
                </a:solidFill>
              </a:defRPr>
            </a:lvl1pPr>
          </a:lstStyle>
          <a:p>
            <a:fld id="{33415E80-817E-41B3-A1DB-15C0B125CF72}" type="datetime1">
              <a:rPr lang="en-US" smtClean="0"/>
              <a:pPr/>
              <a:t>7/8/24</a:t>
            </a:fld>
            <a:r>
              <a:rPr lang="en-US" dirty="0"/>
              <a:t>   |   </a:t>
            </a:r>
            <a:fld id="{5D01E7E5-6465-7A46-A26D-BAABC2D34D38}" type="slidenum">
              <a:rPr lang="en-US" smtClean="0"/>
              <a:pPr/>
              <a:t>‹#›</a:t>
            </a:fld>
            <a:endParaRPr lang="en-US" dirty="0"/>
          </a:p>
        </p:txBody>
      </p:sp>
      <p:sp>
        <p:nvSpPr>
          <p:cNvPr id="16" name="Rectangle 15"/>
          <p:cNvSpPr/>
          <p:nvPr userDrawn="1"/>
        </p:nvSpPr>
        <p:spPr>
          <a:xfrm>
            <a:off x="-117070" y="1238744"/>
            <a:ext cx="101168" cy="373246"/>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p:cNvSpPr/>
          <p:nvPr userDrawn="1"/>
        </p:nvSpPr>
        <p:spPr>
          <a:xfrm>
            <a:off x="-117070" y="1611989"/>
            <a:ext cx="101168" cy="373246"/>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a:off x="-117070" y="1985234"/>
            <a:ext cx="101168" cy="373246"/>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p:cNvSpPr/>
          <p:nvPr userDrawn="1"/>
        </p:nvSpPr>
        <p:spPr>
          <a:xfrm>
            <a:off x="-117070" y="2358479"/>
            <a:ext cx="101168" cy="373246"/>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Rectangle 19"/>
          <p:cNvSpPr/>
          <p:nvPr userDrawn="1"/>
        </p:nvSpPr>
        <p:spPr>
          <a:xfrm>
            <a:off x="-117070" y="0"/>
            <a:ext cx="101168" cy="373246"/>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p:cNvSpPr/>
          <p:nvPr userDrawn="1"/>
        </p:nvSpPr>
        <p:spPr>
          <a:xfrm>
            <a:off x="-117070" y="373245"/>
            <a:ext cx="101168" cy="373246"/>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Rectangle 21"/>
          <p:cNvSpPr/>
          <p:nvPr userDrawn="1"/>
        </p:nvSpPr>
        <p:spPr>
          <a:xfrm>
            <a:off x="-117070" y="808120"/>
            <a:ext cx="101168" cy="37324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TextBox 22"/>
          <p:cNvSpPr txBox="1"/>
          <p:nvPr userDrawn="1"/>
        </p:nvSpPr>
        <p:spPr>
          <a:xfrm>
            <a:off x="-635000" y="-2"/>
            <a:ext cx="517930" cy="707886"/>
          </a:xfrm>
          <a:prstGeom prst="rect">
            <a:avLst/>
          </a:prstGeom>
          <a:noFill/>
        </p:spPr>
        <p:txBody>
          <a:bodyPr wrap="square" rtlCol="0">
            <a:spAutoFit/>
          </a:bodyPr>
          <a:lstStyle/>
          <a:p>
            <a:pPr algn="r"/>
            <a:r>
              <a:rPr lang="en-US" sz="800" b="1" dirty="0">
                <a:solidFill>
                  <a:srgbClr val="0D0C2E"/>
                </a:solidFill>
              </a:rPr>
              <a:t>NOTE:</a:t>
            </a:r>
          </a:p>
          <a:p>
            <a:pPr algn="r"/>
            <a:r>
              <a:rPr lang="en-US" sz="800" dirty="0">
                <a:solidFill>
                  <a:srgbClr val="0D0C2E"/>
                </a:solidFill>
              </a:rPr>
              <a:t>This is</a:t>
            </a:r>
            <a:r>
              <a:rPr lang="en-US" sz="800" baseline="0" dirty="0">
                <a:solidFill>
                  <a:srgbClr val="0D0C2E"/>
                </a:solidFill>
              </a:rPr>
              <a:t> the lab color palette.</a:t>
            </a:r>
            <a:endParaRPr lang="en-US" sz="800" baseline="0" dirty="0">
              <a:solidFill>
                <a:srgbClr val="0D0C2E"/>
              </a:solidFill>
              <a:latin typeface="Wingdings"/>
              <a:ea typeface="Wingdings"/>
              <a:cs typeface="Wingdings"/>
              <a:sym typeface="Wingdings"/>
            </a:endParaRPr>
          </a:p>
        </p:txBody>
      </p:sp>
    </p:spTree>
    <p:extLst>
      <p:ext uri="{BB962C8B-B14F-4D97-AF65-F5344CB8AC3E}">
        <p14:creationId xmlns:p14="http://schemas.microsoft.com/office/powerpoint/2010/main" val="13427975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49" r:id="rId3"/>
    <p:sldLayoutId id="2147483673" r:id="rId4"/>
    <p:sldLayoutId id="2147483671" r:id="rId5"/>
    <p:sldLayoutId id="2147483650" r:id="rId6"/>
    <p:sldLayoutId id="2147483660" r:id="rId7"/>
    <p:sldLayoutId id="2147483674" r:id="rId8"/>
    <p:sldLayoutId id="2147483677" r:id="rId9"/>
  </p:sldLayoutIdLst>
  <p:hf sldNum="0" hdr="0"/>
  <p:txStyles>
    <p:titleStyle>
      <a:lvl1pPr algn="l" defTabSz="457200" rtl="0" eaLnBrk="1" latinLnBrk="0" hangingPunct="1">
        <a:spcBef>
          <a:spcPct val="0"/>
        </a:spcBef>
        <a:buNone/>
        <a:defRPr sz="2400" b="1" kern="1200">
          <a:solidFill>
            <a:srgbClr val="FFFFFF"/>
          </a:solidFill>
          <a:latin typeface="+mj-lt"/>
          <a:ea typeface="+mj-ea"/>
          <a:cs typeface="+mj-cs"/>
        </a:defRPr>
      </a:lvl1pPr>
    </p:titleStyle>
    <p:bodyStyle>
      <a:lvl1pPr marL="171450" indent="-171450" algn="l" defTabSz="457200" rtl="0" eaLnBrk="1" latinLnBrk="0" hangingPunct="1">
        <a:spcBef>
          <a:spcPct val="20000"/>
        </a:spcBef>
        <a:buFont typeface="Arial"/>
        <a:buChar char="•"/>
        <a:defRPr sz="1800" b="1" kern="1200">
          <a:solidFill>
            <a:schemeClr val="tx1"/>
          </a:solidFill>
          <a:latin typeface="+mn-lt"/>
          <a:ea typeface="+mn-ea"/>
          <a:cs typeface="+mn-cs"/>
        </a:defRPr>
      </a:lvl1pPr>
      <a:lvl2pPr marL="403225" indent="-1714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628650" indent="-173038"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4075" indent="-173038" algn="l" defTabSz="457200" rtl="0" eaLnBrk="1" latinLnBrk="0" hangingPunct="1">
        <a:spcBef>
          <a:spcPct val="20000"/>
        </a:spcBef>
        <a:buFont typeface="Arial"/>
        <a:buChar char="–"/>
        <a:defRPr sz="1200" kern="1200">
          <a:solidFill>
            <a:schemeClr val="tx1"/>
          </a:solidFill>
          <a:latin typeface="+mn-lt"/>
          <a:ea typeface="+mn-ea"/>
          <a:cs typeface="+mn-cs"/>
        </a:defRPr>
      </a:lvl4pPr>
      <a:lvl5pPr marL="1087438"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E8241D-44BD-2582-B2B0-8C757F394F63}"/>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AADF6A-2932-AA76-FB46-837E78AEF907}"/>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18B5C-B538-58D6-495D-BE364C366222}"/>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74D07CDD-DC3C-1C47-9E76-2EE1445B8CBF}" type="datetimeFigureOut">
              <a:rPr lang="en-US" smtClean="0"/>
              <a:t>7/8/24</a:t>
            </a:fld>
            <a:endParaRPr lang="en-US"/>
          </a:p>
        </p:txBody>
      </p:sp>
      <p:sp>
        <p:nvSpPr>
          <p:cNvPr id="5" name="Footer Placeholder 4">
            <a:extLst>
              <a:ext uri="{FF2B5EF4-FFF2-40B4-BE49-F238E27FC236}">
                <a16:creationId xmlns:a16="http://schemas.microsoft.com/office/drawing/2014/main" id="{34287A08-B56D-B545-683A-7780FA40CE29}"/>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8D5356-64F1-44C1-23C7-A693B67A3FEF}"/>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1599177E-A404-964B-BAC4-3B4E8B5243C8}" type="slidenum">
              <a:rPr lang="en-US" smtClean="0"/>
              <a:t>‹#›</a:t>
            </a:fld>
            <a:endParaRPr lang="en-US"/>
          </a:p>
        </p:txBody>
      </p:sp>
    </p:spTree>
    <p:extLst>
      <p:ext uri="{BB962C8B-B14F-4D97-AF65-F5344CB8AC3E}">
        <p14:creationId xmlns:p14="http://schemas.microsoft.com/office/powerpoint/2010/main" val="424574262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4945-C719-7E45-96EB-0D5ACB049145}"/>
              </a:ext>
            </a:extLst>
          </p:cNvPr>
          <p:cNvSpPr>
            <a:spLocks noGrp="1"/>
          </p:cNvSpPr>
          <p:nvPr>
            <p:ph type="ctrTitle"/>
          </p:nvPr>
        </p:nvSpPr>
        <p:spPr>
          <a:xfrm>
            <a:off x="66675" y="127183"/>
            <a:ext cx="8696325" cy="1177598"/>
          </a:xfrm>
        </p:spPr>
        <p:txBody>
          <a:bodyPr/>
          <a:lstStyle/>
          <a:p>
            <a:r>
              <a:rPr lang="en-US" sz="2800" dirty="0"/>
              <a:t>The Ever-Changing World of Astrophysical Transients and Neutron Star/Black Hole Formation</a:t>
            </a:r>
          </a:p>
        </p:txBody>
      </p:sp>
      <p:sp>
        <p:nvSpPr>
          <p:cNvPr id="3" name="Text Placeholder 2">
            <a:extLst>
              <a:ext uri="{FF2B5EF4-FFF2-40B4-BE49-F238E27FC236}">
                <a16:creationId xmlns:a16="http://schemas.microsoft.com/office/drawing/2014/main" id="{C21F022D-95E6-2B4B-8ACA-F8AF57264969}"/>
              </a:ext>
            </a:extLst>
          </p:cNvPr>
          <p:cNvSpPr>
            <a:spLocks noGrp="1"/>
          </p:cNvSpPr>
          <p:nvPr>
            <p:ph type="body" sz="quarter" idx="11"/>
          </p:nvPr>
        </p:nvSpPr>
        <p:spPr>
          <a:xfrm>
            <a:off x="5041900" y="3965770"/>
            <a:ext cx="3543300" cy="606908"/>
          </a:xfrm>
        </p:spPr>
        <p:txBody>
          <a:bodyPr/>
          <a:lstStyle/>
          <a:p>
            <a:r>
              <a:rPr lang="en-US" dirty="0"/>
              <a:t>Chris Fryer (LANL)</a:t>
            </a:r>
          </a:p>
        </p:txBody>
      </p:sp>
      <p:sp>
        <p:nvSpPr>
          <p:cNvPr id="6" name="Text Placeholder 5">
            <a:extLst>
              <a:ext uri="{FF2B5EF4-FFF2-40B4-BE49-F238E27FC236}">
                <a16:creationId xmlns:a16="http://schemas.microsoft.com/office/drawing/2014/main" id="{18D3F56C-E76F-B44F-B5CF-C0C721D913D6}"/>
              </a:ext>
            </a:extLst>
          </p:cNvPr>
          <p:cNvSpPr>
            <a:spLocks noGrp="1"/>
          </p:cNvSpPr>
          <p:nvPr>
            <p:ph type="body" sz="quarter" idx="14"/>
          </p:nvPr>
        </p:nvSpPr>
        <p:spPr/>
        <p:txBody>
          <a:bodyPr/>
          <a:lstStyle/>
          <a:p>
            <a:endParaRPr lang="en-US"/>
          </a:p>
        </p:txBody>
      </p:sp>
      <p:sp>
        <p:nvSpPr>
          <p:cNvPr id="7" name="TextBox 6">
            <a:extLst>
              <a:ext uri="{FF2B5EF4-FFF2-40B4-BE49-F238E27FC236}">
                <a16:creationId xmlns:a16="http://schemas.microsoft.com/office/drawing/2014/main" id="{539A9F0E-DC68-A449-99A1-D7AB8EA823DA}"/>
              </a:ext>
            </a:extLst>
          </p:cNvPr>
          <p:cNvSpPr txBox="1"/>
          <p:nvPr/>
        </p:nvSpPr>
        <p:spPr>
          <a:xfrm>
            <a:off x="3136900" y="1422336"/>
            <a:ext cx="5837767" cy="923330"/>
          </a:xfrm>
          <a:prstGeom prst="rect">
            <a:avLst/>
          </a:prstGeom>
          <a:noFill/>
        </p:spPr>
        <p:txBody>
          <a:bodyPr wrap="square" rtlCol="0">
            <a:spAutoFit/>
          </a:bodyPr>
          <a:lstStyle/>
          <a:p>
            <a:r>
              <a:rPr lang="en-US" dirty="0"/>
              <a:t>The Study of astrophysical transients is a rapidly evolving field.  Here I discuss the advances in supernovae and gamma-ray bursts in just my career.</a:t>
            </a:r>
          </a:p>
        </p:txBody>
      </p:sp>
    </p:spTree>
    <p:extLst>
      <p:ext uri="{BB962C8B-B14F-4D97-AF65-F5344CB8AC3E}">
        <p14:creationId xmlns:p14="http://schemas.microsoft.com/office/powerpoint/2010/main" val="2260968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78781-10B2-57BD-0B92-F8B82BF8E5F8}"/>
              </a:ext>
            </a:extLst>
          </p:cNvPr>
          <p:cNvSpPr>
            <a:spLocks noGrp="1"/>
          </p:cNvSpPr>
          <p:nvPr>
            <p:ph type="title"/>
          </p:nvPr>
        </p:nvSpPr>
        <p:spPr/>
        <p:txBody>
          <a:bodyPr/>
          <a:lstStyle/>
          <a:p>
            <a:r>
              <a:rPr lang="en-US" dirty="0"/>
              <a:t>Massive Star Models</a:t>
            </a:r>
          </a:p>
        </p:txBody>
      </p:sp>
      <p:sp>
        <p:nvSpPr>
          <p:cNvPr id="3" name="Date Placeholder 2">
            <a:extLst>
              <a:ext uri="{FF2B5EF4-FFF2-40B4-BE49-F238E27FC236}">
                <a16:creationId xmlns:a16="http://schemas.microsoft.com/office/drawing/2014/main" id="{2C0C3AE4-BB18-94D1-1D48-6CCCD64CCF19}"/>
              </a:ext>
            </a:extLst>
          </p:cNvPr>
          <p:cNvSpPr>
            <a:spLocks noGrp="1"/>
          </p:cNvSpPr>
          <p:nvPr>
            <p:ph type="dt" sz="half" idx="10"/>
          </p:nvPr>
        </p:nvSpPr>
        <p:spPr/>
        <p:txBody>
          <a:bodyPr/>
          <a:lstStyle/>
          <a:p>
            <a:fld id="{3BB050BD-D5D4-004B-87E1-382D8D28594F}" type="datetime1">
              <a:rPr lang="en-US" smtClean="0"/>
              <a:t>7/8/24</a:t>
            </a:fld>
            <a:r>
              <a:rPr lang="en-US"/>
              <a:t>   |   </a:t>
            </a:r>
            <a:fld id="{5D01E7E5-6465-7A46-A26D-BAABC2D34D38}" type="slidenum">
              <a:rPr lang="en-US" smtClean="0"/>
              <a:t>10</a:t>
            </a:fld>
            <a:endParaRPr lang="en-US" dirty="0"/>
          </a:p>
        </p:txBody>
      </p:sp>
      <p:sp>
        <p:nvSpPr>
          <p:cNvPr id="4" name="Footer Placeholder 3">
            <a:extLst>
              <a:ext uri="{FF2B5EF4-FFF2-40B4-BE49-F238E27FC236}">
                <a16:creationId xmlns:a16="http://schemas.microsoft.com/office/drawing/2014/main" id="{109BCE99-A432-7A0E-B13E-B17A805BC1F7}"/>
              </a:ext>
            </a:extLst>
          </p:cNvPr>
          <p:cNvSpPr>
            <a:spLocks noGrp="1"/>
          </p:cNvSpPr>
          <p:nvPr>
            <p:ph type="ftr" sz="quarter" idx="11"/>
          </p:nvPr>
        </p:nvSpPr>
        <p:spPr/>
        <p:txBody>
          <a:bodyPr/>
          <a:lstStyle/>
          <a:p>
            <a:r>
              <a:rPr lang="en-US"/>
              <a:t>Los Alamos National Laboratory</a:t>
            </a:r>
            <a:endParaRPr lang="en-US" dirty="0"/>
          </a:p>
        </p:txBody>
      </p:sp>
      <p:pic>
        <p:nvPicPr>
          <p:cNvPr id="6" name="Content Placeholder 6" descr="A table with black text&#10;&#10;Description automatically generated">
            <a:extLst>
              <a:ext uri="{FF2B5EF4-FFF2-40B4-BE49-F238E27FC236}">
                <a16:creationId xmlns:a16="http://schemas.microsoft.com/office/drawing/2014/main" id="{01EA05B6-78F8-5849-9EEE-560685C86DAF}"/>
              </a:ext>
            </a:extLst>
          </p:cNvPr>
          <p:cNvPicPr>
            <a:picLocks noGrp="1" noChangeAspect="1"/>
          </p:cNvPicPr>
          <p:nvPr>
            <p:ph idx="1"/>
          </p:nvPr>
        </p:nvPicPr>
        <p:blipFill>
          <a:blip r:embed="rId2"/>
          <a:stretch>
            <a:fillRect/>
          </a:stretch>
        </p:blipFill>
        <p:spPr>
          <a:xfrm>
            <a:off x="53187" y="1942752"/>
            <a:ext cx="9037625" cy="3467096"/>
          </a:xfrm>
        </p:spPr>
      </p:pic>
      <p:sp>
        <p:nvSpPr>
          <p:cNvPr id="7" name="TextBox 6">
            <a:extLst>
              <a:ext uri="{FF2B5EF4-FFF2-40B4-BE49-F238E27FC236}">
                <a16:creationId xmlns:a16="http://schemas.microsoft.com/office/drawing/2014/main" id="{7AA33158-C272-70DA-7E93-A95CEEAAA15B}"/>
              </a:ext>
            </a:extLst>
          </p:cNvPr>
          <p:cNvSpPr txBox="1"/>
          <p:nvPr/>
        </p:nvSpPr>
        <p:spPr>
          <a:xfrm>
            <a:off x="5894781" y="2229917"/>
            <a:ext cx="2133600" cy="338554"/>
          </a:xfrm>
          <a:prstGeom prst="rect">
            <a:avLst/>
          </a:prstGeom>
          <a:noFill/>
        </p:spPr>
        <p:txBody>
          <a:bodyPr wrap="square" rtlCol="0">
            <a:spAutoFit/>
          </a:bodyPr>
          <a:lstStyle/>
          <a:p>
            <a:r>
              <a:rPr lang="en-US" sz="1600" dirty="0">
                <a:solidFill>
                  <a:schemeClr val="accent6">
                    <a:lumMod val="75000"/>
                  </a:schemeClr>
                </a:solidFill>
              </a:rPr>
              <a:t>Fryer et al. 2007</a:t>
            </a:r>
          </a:p>
        </p:txBody>
      </p:sp>
      <p:sp>
        <p:nvSpPr>
          <p:cNvPr id="8" name="TextBox 7">
            <a:extLst>
              <a:ext uri="{FF2B5EF4-FFF2-40B4-BE49-F238E27FC236}">
                <a16:creationId xmlns:a16="http://schemas.microsoft.com/office/drawing/2014/main" id="{E9D0136E-460C-094D-9C9B-ACF067937CAD}"/>
              </a:ext>
            </a:extLst>
          </p:cNvPr>
          <p:cNvSpPr txBox="1"/>
          <p:nvPr/>
        </p:nvSpPr>
        <p:spPr>
          <a:xfrm>
            <a:off x="147636" y="886005"/>
            <a:ext cx="8848725" cy="1200329"/>
          </a:xfrm>
          <a:prstGeom prst="rect">
            <a:avLst/>
          </a:prstGeom>
          <a:noFill/>
        </p:spPr>
        <p:txBody>
          <a:bodyPr wrap="square" rtlCol="0">
            <a:spAutoFit/>
          </a:bodyPr>
          <a:lstStyle/>
          <a:p>
            <a:r>
              <a:rPr lang="en-US" dirty="0"/>
              <a:t>For massive star progenitors, a number of scenarios have been proposed to achieve the high angular momenta need for the magnetar, NSAD, and BHAD engines.  Only a few of the progenitors/engines can explain the spins and the observed associated supernovae, trends with redshift, and surrounding environments.</a:t>
            </a:r>
          </a:p>
        </p:txBody>
      </p:sp>
    </p:spTree>
    <p:extLst>
      <p:ext uri="{BB962C8B-B14F-4D97-AF65-F5344CB8AC3E}">
        <p14:creationId xmlns:p14="http://schemas.microsoft.com/office/powerpoint/2010/main" val="3737010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8C60-AF64-BAFF-18D0-70F1FC23AC56}"/>
              </a:ext>
            </a:extLst>
          </p:cNvPr>
          <p:cNvSpPr>
            <a:spLocks noGrp="1"/>
          </p:cNvSpPr>
          <p:nvPr>
            <p:ph type="title"/>
          </p:nvPr>
        </p:nvSpPr>
        <p:spPr/>
        <p:txBody>
          <a:bodyPr/>
          <a:lstStyle/>
          <a:p>
            <a:r>
              <a:rPr lang="en-US" dirty="0"/>
              <a:t>Lots of Open Questions and New Things to Discover</a:t>
            </a:r>
          </a:p>
        </p:txBody>
      </p:sp>
      <p:sp>
        <p:nvSpPr>
          <p:cNvPr id="3" name="Date Placeholder 2">
            <a:extLst>
              <a:ext uri="{FF2B5EF4-FFF2-40B4-BE49-F238E27FC236}">
                <a16:creationId xmlns:a16="http://schemas.microsoft.com/office/drawing/2014/main" id="{79FB8B92-3901-9F6A-2EF2-6442066362A6}"/>
              </a:ext>
            </a:extLst>
          </p:cNvPr>
          <p:cNvSpPr>
            <a:spLocks noGrp="1"/>
          </p:cNvSpPr>
          <p:nvPr>
            <p:ph type="dt" sz="half" idx="10"/>
          </p:nvPr>
        </p:nvSpPr>
        <p:spPr/>
        <p:txBody>
          <a:bodyPr/>
          <a:lstStyle/>
          <a:p>
            <a:fld id="{3BB050BD-D5D4-004B-87E1-382D8D28594F}" type="datetime1">
              <a:rPr lang="en-US" smtClean="0"/>
              <a:t>7/8/24</a:t>
            </a:fld>
            <a:r>
              <a:rPr lang="en-US"/>
              <a:t>   |   </a:t>
            </a:r>
            <a:fld id="{5D01E7E5-6465-7A46-A26D-BAABC2D34D38}" type="slidenum">
              <a:rPr lang="en-US" smtClean="0"/>
              <a:t>11</a:t>
            </a:fld>
            <a:endParaRPr lang="en-US" dirty="0"/>
          </a:p>
        </p:txBody>
      </p:sp>
      <p:sp>
        <p:nvSpPr>
          <p:cNvPr id="4" name="Footer Placeholder 3">
            <a:extLst>
              <a:ext uri="{FF2B5EF4-FFF2-40B4-BE49-F238E27FC236}">
                <a16:creationId xmlns:a16="http://schemas.microsoft.com/office/drawing/2014/main" id="{08E75AD5-59D0-9930-8328-F42BED33C3B6}"/>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4BE274F2-2A23-0076-7B1A-9C993FBB788A}"/>
              </a:ext>
            </a:extLst>
          </p:cNvPr>
          <p:cNvSpPr>
            <a:spLocks noGrp="1"/>
          </p:cNvSpPr>
          <p:nvPr>
            <p:ph idx="1"/>
          </p:nvPr>
        </p:nvSpPr>
        <p:spPr>
          <a:xfrm>
            <a:off x="200722" y="920728"/>
            <a:ext cx="3868117" cy="4466818"/>
          </a:xfrm>
        </p:spPr>
        <p:txBody>
          <a:bodyPr/>
          <a:lstStyle/>
          <a:p>
            <a:pPr marL="0" indent="0">
              <a:buNone/>
            </a:pPr>
            <a:r>
              <a:rPr lang="en-US" sz="1600" dirty="0"/>
              <a:t>Supernovae:  </a:t>
            </a:r>
          </a:p>
          <a:p>
            <a:r>
              <a:rPr lang="en-US" sz="1600" dirty="0"/>
              <a:t>Which stars explode?</a:t>
            </a:r>
          </a:p>
          <a:p>
            <a:r>
              <a:rPr lang="en-US" sz="1600" dirty="0"/>
              <a:t>Why don’t our yields match those observed in remnants?  Are our progenitors or our explosions wrong?</a:t>
            </a:r>
          </a:p>
          <a:p>
            <a:r>
              <a:rPr lang="en-US" sz="1600" dirty="0"/>
              <a:t>What powers the observed emission?</a:t>
            </a:r>
          </a:p>
          <a:p>
            <a:r>
              <a:rPr lang="en-US" sz="1600" dirty="0"/>
              <a:t>Can we use these to probe fundamental physics (neutrinos, matter in the extremes, …)</a:t>
            </a:r>
          </a:p>
          <a:p>
            <a:pPr marL="0" indent="0">
              <a:buNone/>
            </a:pPr>
            <a:r>
              <a:rPr lang="en-US" sz="1600" dirty="0"/>
              <a:t>Long GRBs:  </a:t>
            </a:r>
          </a:p>
          <a:p>
            <a:r>
              <a:rPr lang="en-US" sz="1600" dirty="0"/>
              <a:t>How do we get the needed high angular momenta?  </a:t>
            </a:r>
          </a:p>
          <a:p>
            <a:r>
              <a:rPr lang="en-US" sz="1600" dirty="0"/>
              <a:t>What drives the powerful jets (what is the GRB engine)?</a:t>
            </a:r>
          </a:p>
          <a:p>
            <a:r>
              <a:rPr lang="en-US" sz="1600" dirty="0"/>
              <a:t>What are the GRB progenitors?</a:t>
            </a:r>
          </a:p>
          <a:p>
            <a:r>
              <a:rPr lang="en-US" sz="1600" dirty="0"/>
              <a:t>…</a:t>
            </a:r>
          </a:p>
        </p:txBody>
      </p:sp>
      <p:pic>
        <p:nvPicPr>
          <p:cNvPr id="7" name="Picture 6" descr="A graph with a line and dots&#10;&#10;Description automatically generated with medium confidence">
            <a:extLst>
              <a:ext uri="{FF2B5EF4-FFF2-40B4-BE49-F238E27FC236}">
                <a16:creationId xmlns:a16="http://schemas.microsoft.com/office/drawing/2014/main" id="{47761DC3-36C6-564D-B6F9-5985C1BF38C1}"/>
              </a:ext>
            </a:extLst>
          </p:cNvPr>
          <p:cNvPicPr>
            <a:picLocks noChangeAspect="1"/>
          </p:cNvPicPr>
          <p:nvPr/>
        </p:nvPicPr>
        <p:blipFill>
          <a:blip r:embed="rId2"/>
          <a:stretch>
            <a:fillRect/>
          </a:stretch>
        </p:blipFill>
        <p:spPr>
          <a:xfrm>
            <a:off x="3964878" y="1311021"/>
            <a:ext cx="4978400" cy="3352800"/>
          </a:xfrm>
          <a:prstGeom prst="rect">
            <a:avLst/>
          </a:prstGeom>
        </p:spPr>
      </p:pic>
      <p:sp>
        <p:nvSpPr>
          <p:cNvPr id="8" name="TextBox 7">
            <a:extLst>
              <a:ext uri="{FF2B5EF4-FFF2-40B4-BE49-F238E27FC236}">
                <a16:creationId xmlns:a16="http://schemas.microsoft.com/office/drawing/2014/main" id="{13B547E8-61CA-07AA-984C-9EB5C68F1B56}"/>
              </a:ext>
            </a:extLst>
          </p:cNvPr>
          <p:cNvSpPr txBox="1"/>
          <p:nvPr/>
        </p:nvSpPr>
        <p:spPr>
          <a:xfrm>
            <a:off x="5231279" y="1888984"/>
            <a:ext cx="2024913" cy="307777"/>
          </a:xfrm>
          <a:prstGeom prst="rect">
            <a:avLst/>
          </a:prstGeom>
          <a:noFill/>
        </p:spPr>
        <p:txBody>
          <a:bodyPr wrap="none" rtlCol="0">
            <a:spAutoFit/>
          </a:bodyPr>
          <a:lstStyle/>
          <a:p>
            <a:r>
              <a:rPr lang="en-US" sz="1400" dirty="0">
                <a:solidFill>
                  <a:srgbClr val="00B050"/>
                </a:solidFill>
              </a:rPr>
              <a:t>Safi-</a:t>
            </a:r>
            <a:r>
              <a:rPr lang="en-US" sz="1400" dirty="0" err="1">
                <a:solidFill>
                  <a:srgbClr val="00B050"/>
                </a:solidFill>
              </a:rPr>
              <a:t>Harb</a:t>
            </a:r>
            <a:r>
              <a:rPr lang="en-US" sz="1400" dirty="0">
                <a:solidFill>
                  <a:srgbClr val="00B050"/>
                </a:solidFill>
              </a:rPr>
              <a:t> et al., in prep</a:t>
            </a:r>
          </a:p>
        </p:txBody>
      </p:sp>
    </p:spTree>
    <p:extLst>
      <p:ext uri="{BB962C8B-B14F-4D97-AF65-F5344CB8AC3E}">
        <p14:creationId xmlns:p14="http://schemas.microsoft.com/office/powerpoint/2010/main" val="2047748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E2BA4-7220-CB49-B0CB-3F5956DC9296}"/>
              </a:ext>
            </a:extLst>
          </p:cNvPr>
          <p:cNvSpPr>
            <a:spLocks noGrp="1"/>
          </p:cNvSpPr>
          <p:nvPr>
            <p:ph type="title"/>
          </p:nvPr>
        </p:nvSpPr>
        <p:spPr>
          <a:xfrm>
            <a:off x="289932" y="1"/>
            <a:ext cx="5553307" cy="820911"/>
          </a:xfrm>
        </p:spPr>
        <p:txBody>
          <a:bodyPr/>
          <a:lstStyle/>
          <a:p>
            <a:r>
              <a:rPr lang="en-US" dirty="0"/>
              <a:t>The Future is Bright!  We Have New Tools and Techniques</a:t>
            </a:r>
          </a:p>
        </p:txBody>
      </p:sp>
      <p:sp>
        <p:nvSpPr>
          <p:cNvPr id="3" name="Date Placeholder 2">
            <a:extLst>
              <a:ext uri="{FF2B5EF4-FFF2-40B4-BE49-F238E27FC236}">
                <a16:creationId xmlns:a16="http://schemas.microsoft.com/office/drawing/2014/main" id="{96A8B15C-D624-098D-A4FF-3950BA18BFB7}"/>
              </a:ext>
            </a:extLst>
          </p:cNvPr>
          <p:cNvSpPr>
            <a:spLocks noGrp="1"/>
          </p:cNvSpPr>
          <p:nvPr>
            <p:ph type="dt" sz="half" idx="10"/>
          </p:nvPr>
        </p:nvSpPr>
        <p:spPr/>
        <p:txBody>
          <a:bodyPr/>
          <a:lstStyle/>
          <a:p>
            <a:fld id="{3BB050BD-D5D4-004B-87E1-382D8D28594F}" type="datetime1">
              <a:rPr lang="en-US" smtClean="0"/>
              <a:t>7/8/24</a:t>
            </a:fld>
            <a:r>
              <a:rPr lang="en-US"/>
              <a:t>   |   </a:t>
            </a:r>
            <a:fld id="{5D01E7E5-6465-7A46-A26D-BAABC2D34D38}" type="slidenum">
              <a:rPr lang="en-US" smtClean="0"/>
              <a:t>12</a:t>
            </a:fld>
            <a:endParaRPr lang="en-US" dirty="0"/>
          </a:p>
        </p:txBody>
      </p:sp>
      <p:sp>
        <p:nvSpPr>
          <p:cNvPr id="4" name="Footer Placeholder 3">
            <a:extLst>
              <a:ext uri="{FF2B5EF4-FFF2-40B4-BE49-F238E27FC236}">
                <a16:creationId xmlns:a16="http://schemas.microsoft.com/office/drawing/2014/main" id="{86944954-0442-C8B7-B08B-9BCCB7D2B14D}"/>
              </a:ext>
            </a:extLst>
          </p:cNvPr>
          <p:cNvSpPr>
            <a:spLocks noGrp="1"/>
          </p:cNvSpPr>
          <p:nvPr>
            <p:ph type="ftr" sz="quarter" idx="11"/>
          </p:nvPr>
        </p:nvSpPr>
        <p:spPr/>
        <p:txBody>
          <a:bodyPr/>
          <a:lstStyle/>
          <a:p>
            <a:r>
              <a:rPr lang="en-US"/>
              <a:t>Los Alamos National Laboratory</a:t>
            </a:r>
            <a:endParaRPr lang="en-US" dirty="0"/>
          </a:p>
        </p:txBody>
      </p:sp>
      <p:pic>
        <p:nvPicPr>
          <p:cNvPr id="6" name="Content Placeholder 5" descr="A blue light in a tunnel&#10;&#10;Description automatically generated">
            <a:extLst>
              <a:ext uri="{FF2B5EF4-FFF2-40B4-BE49-F238E27FC236}">
                <a16:creationId xmlns:a16="http://schemas.microsoft.com/office/drawing/2014/main" id="{5ED50FFA-30B7-5C1C-5F6C-09702C4BDDE9}"/>
              </a:ext>
            </a:extLst>
          </p:cNvPr>
          <p:cNvPicPr>
            <a:picLocks noGrp="1" noChangeAspect="1"/>
          </p:cNvPicPr>
          <p:nvPr>
            <p:ph idx="1"/>
          </p:nvPr>
        </p:nvPicPr>
        <p:blipFill>
          <a:blip r:embed="rId2"/>
          <a:stretch>
            <a:fillRect/>
          </a:stretch>
        </p:blipFill>
        <p:spPr>
          <a:xfrm>
            <a:off x="5949369" y="121722"/>
            <a:ext cx="3167063" cy="2090995"/>
          </a:xfrm>
          <a:prstGeom prst="rect">
            <a:avLst/>
          </a:prstGeom>
        </p:spPr>
      </p:pic>
      <p:pic>
        <p:nvPicPr>
          <p:cNvPr id="8" name="Picture 7" descr="A large machine with pipes and a flag&#10;&#10;Description automatically generated">
            <a:extLst>
              <a:ext uri="{FF2B5EF4-FFF2-40B4-BE49-F238E27FC236}">
                <a16:creationId xmlns:a16="http://schemas.microsoft.com/office/drawing/2014/main" id="{BF781A15-ABE3-95AF-FEC1-42EF14389CA3}"/>
              </a:ext>
            </a:extLst>
          </p:cNvPr>
          <p:cNvPicPr>
            <a:picLocks noChangeAspect="1"/>
          </p:cNvPicPr>
          <p:nvPr/>
        </p:nvPicPr>
        <p:blipFill>
          <a:blip r:embed="rId3"/>
          <a:stretch>
            <a:fillRect/>
          </a:stretch>
        </p:blipFill>
        <p:spPr>
          <a:xfrm>
            <a:off x="6298366" y="3073121"/>
            <a:ext cx="2678366" cy="2226322"/>
          </a:xfrm>
          <a:prstGeom prst="rect">
            <a:avLst/>
          </a:prstGeom>
        </p:spPr>
      </p:pic>
      <p:pic>
        <p:nvPicPr>
          <p:cNvPr id="9" name="Picture 8" descr="A satellite with solar panels&#10;&#10;Description automatically generated">
            <a:extLst>
              <a:ext uri="{FF2B5EF4-FFF2-40B4-BE49-F238E27FC236}">
                <a16:creationId xmlns:a16="http://schemas.microsoft.com/office/drawing/2014/main" id="{A4F39555-93CC-3EE7-1790-FB40E27DEDB4}"/>
              </a:ext>
            </a:extLst>
          </p:cNvPr>
          <p:cNvPicPr>
            <a:picLocks noChangeAspect="1"/>
          </p:cNvPicPr>
          <p:nvPr/>
        </p:nvPicPr>
        <p:blipFill>
          <a:blip r:embed="rId4"/>
          <a:stretch>
            <a:fillRect/>
          </a:stretch>
        </p:blipFill>
        <p:spPr>
          <a:xfrm rot="2055877">
            <a:off x="4916423" y="1455767"/>
            <a:ext cx="3059843" cy="1757342"/>
          </a:xfrm>
          <a:prstGeom prst="rect">
            <a:avLst/>
          </a:prstGeom>
        </p:spPr>
      </p:pic>
      <p:pic>
        <p:nvPicPr>
          <p:cNvPr id="10" name="Picture 9" descr="A satellite with solar panels&#10;&#10;Description automatically generated">
            <a:extLst>
              <a:ext uri="{FF2B5EF4-FFF2-40B4-BE49-F238E27FC236}">
                <a16:creationId xmlns:a16="http://schemas.microsoft.com/office/drawing/2014/main" id="{5285AE53-3E05-F508-4A75-56C18DDC16D0}"/>
              </a:ext>
            </a:extLst>
          </p:cNvPr>
          <p:cNvPicPr>
            <a:picLocks noChangeAspect="1"/>
          </p:cNvPicPr>
          <p:nvPr/>
        </p:nvPicPr>
        <p:blipFill>
          <a:blip r:embed="rId5"/>
          <a:stretch>
            <a:fillRect/>
          </a:stretch>
        </p:blipFill>
        <p:spPr>
          <a:xfrm>
            <a:off x="3870885" y="2334438"/>
            <a:ext cx="2575459" cy="1840994"/>
          </a:xfrm>
          <a:prstGeom prst="rect">
            <a:avLst/>
          </a:prstGeom>
        </p:spPr>
      </p:pic>
      <p:pic>
        <p:nvPicPr>
          <p:cNvPr id="11" name="Picture 10" descr="A black server boxes with white writing&#10;&#10;Description automatically generated with medium confidence">
            <a:extLst>
              <a:ext uri="{FF2B5EF4-FFF2-40B4-BE49-F238E27FC236}">
                <a16:creationId xmlns:a16="http://schemas.microsoft.com/office/drawing/2014/main" id="{CFCDBDCD-F82D-C1F4-B232-46767D765F3E}"/>
              </a:ext>
            </a:extLst>
          </p:cNvPr>
          <p:cNvPicPr>
            <a:picLocks noChangeAspect="1"/>
          </p:cNvPicPr>
          <p:nvPr/>
        </p:nvPicPr>
        <p:blipFill>
          <a:blip r:embed="rId6"/>
          <a:stretch>
            <a:fillRect/>
          </a:stretch>
        </p:blipFill>
        <p:spPr>
          <a:xfrm>
            <a:off x="4155795" y="892881"/>
            <a:ext cx="1187699" cy="1290729"/>
          </a:xfrm>
          <a:prstGeom prst="rect">
            <a:avLst/>
          </a:prstGeom>
        </p:spPr>
      </p:pic>
      <p:sp>
        <p:nvSpPr>
          <p:cNvPr id="12" name="TextBox 11">
            <a:extLst>
              <a:ext uri="{FF2B5EF4-FFF2-40B4-BE49-F238E27FC236}">
                <a16:creationId xmlns:a16="http://schemas.microsoft.com/office/drawing/2014/main" id="{E1B3AEAD-ED81-43E6-5E34-57F8BF3374DC}"/>
              </a:ext>
            </a:extLst>
          </p:cNvPr>
          <p:cNvSpPr txBox="1"/>
          <p:nvPr/>
        </p:nvSpPr>
        <p:spPr>
          <a:xfrm>
            <a:off x="155293" y="885533"/>
            <a:ext cx="3726386" cy="4524315"/>
          </a:xfrm>
          <a:prstGeom prst="rect">
            <a:avLst/>
          </a:prstGeom>
          <a:noFill/>
        </p:spPr>
        <p:txBody>
          <a:bodyPr wrap="square" rtlCol="0">
            <a:spAutoFit/>
          </a:bodyPr>
          <a:lstStyle/>
          <a:p>
            <a:r>
              <a:rPr lang="en-US" dirty="0"/>
              <a:t>In the next couple decades, our ability to study these explosions will continue to increase with new:</a:t>
            </a:r>
          </a:p>
          <a:p>
            <a:pPr marL="285750" indent="-285750">
              <a:buFont typeface="Arial" panose="020B0604020202020204" pitchFamily="34" charset="0"/>
              <a:buChar char="•"/>
            </a:pPr>
            <a:r>
              <a:rPr lang="en-US" dirty="0"/>
              <a:t>Observatories:  COSI, </a:t>
            </a:r>
            <a:r>
              <a:rPr lang="en-US" dirty="0" err="1"/>
              <a:t>UltraSat</a:t>
            </a:r>
            <a:r>
              <a:rPr lang="en-US" dirty="0"/>
              <a:t>, Rubin, SVOM, SKAO, Cosmic Explorer, Hyper </a:t>
            </a:r>
            <a:r>
              <a:rPr lang="en-US" dirty="0" err="1"/>
              <a:t>Kamiokande</a:t>
            </a:r>
            <a:r>
              <a:rPr lang="en-US" dirty="0"/>
              <a:t>, UVEX?, …</a:t>
            </a:r>
          </a:p>
          <a:p>
            <a:pPr marL="285750" indent="-285750">
              <a:buFont typeface="Arial" panose="020B0604020202020204" pitchFamily="34" charset="0"/>
              <a:buChar char="•"/>
            </a:pPr>
            <a:r>
              <a:rPr lang="en-US" dirty="0"/>
              <a:t>Laboratory Experiments:  Omega, NIF, FRIB, …</a:t>
            </a:r>
          </a:p>
          <a:p>
            <a:pPr marL="285750" indent="-285750">
              <a:buFont typeface="Arial" panose="020B0604020202020204" pitchFamily="34" charset="0"/>
              <a:buChar char="•"/>
            </a:pPr>
            <a:r>
              <a:rPr lang="en-US" dirty="0"/>
              <a:t>Computing Tools:  For me it was Beowulf clusters (a.k.a. commodity computing), faster GPU machines,  Quantum Computing</a:t>
            </a:r>
          </a:p>
          <a:p>
            <a:r>
              <a:rPr lang="en-US" dirty="0">
                <a:solidFill>
                  <a:srgbClr val="00B050"/>
                </a:solidFill>
              </a:rPr>
              <a:t>And we keep on discovering new events! </a:t>
            </a:r>
          </a:p>
        </p:txBody>
      </p:sp>
      <p:pic>
        <p:nvPicPr>
          <p:cNvPr id="14" name="Picture 13" descr="A building with a dome shaped roof&#10;&#10;Description automatically generated with medium confidence">
            <a:extLst>
              <a:ext uri="{FF2B5EF4-FFF2-40B4-BE49-F238E27FC236}">
                <a16:creationId xmlns:a16="http://schemas.microsoft.com/office/drawing/2014/main" id="{6ED5EF10-4029-E885-2BF4-E5905699EB52}"/>
              </a:ext>
            </a:extLst>
          </p:cNvPr>
          <p:cNvPicPr>
            <a:picLocks noChangeAspect="1"/>
          </p:cNvPicPr>
          <p:nvPr/>
        </p:nvPicPr>
        <p:blipFill>
          <a:blip r:embed="rId7"/>
          <a:stretch>
            <a:fillRect/>
          </a:stretch>
        </p:blipFill>
        <p:spPr>
          <a:xfrm>
            <a:off x="3941943" y="4254474"/>
            <a:ext cx="2678367" cy="1044969"/>
          </a:xfrm>
          <a:prstGeom prst="rect">
            <a:avLst/>
          </a:prstGeom>
        </p:spPr>
      </p:pic>
      <p:pic>
        <p:nvPicPr>
          <p:cNvPr id="18" name="Picture 17" descr="A diagram of a water tank&#10;&#10;Description automatically generated">
            <a:extLst>
              <a:ext uri="{FF2B5EF4-FFF2-40B4-BE49-F238E27FC236}">
                <a16:creationId xmlns:a16="http://schemas.microsoft.com/office/drawing/2014/main" id="{9BAA40F8-B328-381B-F6DB-BC96DAA363DF}"/>
              </a:ext>
            </a:extLst>
          </p:cNvPr>
          <p:cNvPicPr>
            <a:picLocks noChangeAspect="1"/>
          </p:cNvPicPr>
          <p:nvPr/>
        </p:nvPicPr>
        <p:blipFill>
          <a:blip r:embed="rId8"/>
          <a:stretch>
            <a:fillRect/>
          </a:stretch>
        </p:blipFill>
        <p:spPr>
          <a:xfrm rot="5400000">
            <a:off x="7688275" y="2020103"/>
            <a:ext cx="1290131" cy="1436184"/>
          </a:xfrm>
          <a:prstGeom prst="rect">
            <a:avLst/>
          </a:prstGeom>
        </p:spPr>
      </p:pic>
    </p:spTree>
    <p:extLst>
      <p:ext uri="{BB962C8B-B14F-4D97-AF65-F5344CB8AC3E}">
        <p14:creationId xmlns:p14="http://schemas.microsoft.com/office/powerpoint/2010/main" val="321446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E83B-A660-E04C-A4F3-C69402DB232F}"/>
              </a:ext>
            </a:extLst>
          </p:cNvPr>
          <p:cNvSpPr>
            <a:spLocks noGrp="1"/>
          </p:cNvSpPr>
          <p:nvPr>
            <p:ph type="title"/>
          </p:nvPr>
        </p:nvSpPr>
        <p:spPr/>
        <p:txBody>
          <a:bodyPr/>
          <a:lstStyle/>
          <a:p>
            <a:r>
              <a:rPr lang="en-US" dirty="0"/>
              <a:t>Understanding Mixing in Supernovae:  SN 1987A (when I was an undergraduate)</a:t>
            </a:r>
            <a:endParaRPr lang="en-US" sz="2000" dirty="0"/>
          </a:p>
        </p:txBody>
      </p:sp>
      <p:sp>
        <p:nvSpPr>
          <p:cNvPr id="3" name="Date Placeholder 2">
            <a:extLst>
              <a:ext uri="{FF2B5EF4-FFF2-40B4-BE49-F238E27FC236}">
                <a16:creationId xmlns:a16="http://schemas.microsoft.com/office/drawing/2014/main" id="{F5C4B543-3D8F-FC4A-B7CD-DE8428952B27}"/>
              </a:ext>
            </a:extLst>
          </p:cNvPr>
          <p:cNvSpPr>
            <a:spLocks noGrp="1"/>
          </p:cNvSpPr>
          <p:nvPr>
            <p:ph type="dt" sz="half" idx="10"/>
          </p:nvPr>
        </p:nvSpPr>
        <p:spPr/>
        <p:txBody>
          <a:bodyPr/>
          <a:lstStyle/>
          <a:p>
            <a:fld id="{3BB050BD-D5D4-004B-87E1-382D8D28594F}" type="datetime1">
              <a:rPr lang="en-US" smtClean="0"/>
              <a:t>7/8/24</a:t>
            </a:fld>
            <a:r>
              <a:rPr lang="en-US"/>
              <a:t>   |   </a:t>
            </a:r>
            <a:fld id="{5D01E7E5-6465-7A46-A26D-BAABC2D34D38}" type="slidenum">
              <a:rPr lang="en-US" smtClean="0"/>
              <a:t>2</a:t>
            </a:fld>
            <a:endParaRPr lang="en-US" dirty="0"/>
          </a:p>
        </p:txBody>
      </p:sp>
      <p:pic>
        <p:nvPicPr>
          <p:cNvPr id="6" name="Picture 3" descr="pintowoosley88.tiff">
            <a:extLst>
              <a:ext uri="{FF2B5EF4-FFF2-40B4-BE49-F238E27FC236}">
                <a16:creationId xmlns:a16="http://schemas.microsoft.com/office/drawing/2014/main" id="{C36EB1A0-BCE8-C747-B266-090019376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052" y="810652"/>
            <a:ext cx="6553476" cy="463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81A3ED36-129C-9B4B-B107-B82F920DB466}"/>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82A006FF-B2EE-C940-86A1-42DE04762BAD}"/>
              </a:ext>
            </a:extLst>
          </p:cNvPr>
          <p:cNvSpPr>
            <a:spLocks noGrp="1"/>
          </p:cNvSpPr>
          <p:nvPr>
            <p:ph idx="1"/>
          </p:nvPr>
        </p:nvSpPr>
        <p:spPr>
          <a:xfrm>
            <a:off x="6350" y="905679"/>
            <a:ext cx="2865295" cy="4391877"/>
          </a:xfrm>
        </p:spPr>
        <p:txBody>
          <a:bodyPr/>
          <a:lstStyle/>
          <a:p>
            <a:r>
              <a:rPr lang="en-US" sz="1600" dirty="0"/>
              <a:t>Radioactive nickel is produced in the violent shocks of supernova explosions.</a:t>
            </a:r>
          </a:p>
          <a:p>
            <a:r>
              <a:rPr lang="en-US" sz="1600" dirty="0"/>
              <a:t>Its decay powers supernova light-curves and, once it is uncovered, emits gamma-rays</a:t>
            </a:r>
          </a:p>
          <a:p>
            <a:r>
              <a:rPr lang="en-US" sz="1600" dirty="0"/>
              <a:t>With SN 1987A, we could study this formation and we found that the nickel was extensively mixed.</a:t>
            </a:r>
          </a:p>
          <a:p>
            <a:r>
              <a:rPr lang="en-US" sz="1600" dirty="0"/>
              <a:t>A new engine was needed!  </a:t>
            </a:r>
            <a:r>
              <a:rPr lang="en-US" sz="1600" dirty="0" err="1"/>
              <a:t>Herant</a:t>
            </a:r>
            <a:r>
              <a:rPr lang="en-US" sz="1600" dirty="0"/>
              <a:t> et al. (1994) argued for convection above the newly formed neutron star.</a:t>
            </a:r>
            <a:endParaRPr lang="en-US" sz="1600" dirty="0">
              <a:solidFill>
                <a:schemeClr val="accent3"/>
              </a:solidFill>
            </a:endParaRPr>
          </a:p>
        </p:txBody>
      </p:sp>
      <p:sp>
        <p:nvSpPr>
          <p:cNvPr id="7" name="TextBox 6">
            <a:extLst>
              <a:ext uri="{FF2B5EF4-FFF2-40B4-BE49-F238E27FC236}">
                <a16:creationId xmlns:a16="http://schemas.microsoft.com/office/drawing/2014/main" id="{5CB21FE8-4BAD-4A86-0B2A-B59B327AEE1F}"/>
              </a:ext>
            </a:extLst>
          </p:cNvPr>
          <p:cNvSpPr txBox="1"/>
          <p:nvPr/>
        </p:nvSpPr>
        <p:spPr>
          <a:xfrm>
            <a:off x="3683265" y="1819275"/>
            <a:ext cx="1944700" cy="307777"/>
          </a:xfrm>
          <a:prstGeom prst="rect">
            <a:avLst/>
          </a:prstGeom>
          <a:noFill/>
        </p:spPr>
        <p:txBody>
          <a:bodyPr wrap="none" rtlCol="0">
            <a:spAutoFit/>
          </a:bodyPr>
          <a:lstStyle/>
          <a:p>
            <a:r>
              <a:rPr lang="en-US" sz="1400" dirty="0">
                <a:solidFill>
                  <a:srgbClr val="00B050"/>
                </a:solidFill>
              </a:rPr>
              <a:t>Pinto &amp; </a:t>
            </a:r>
            <a:r>
              <a:rPr lang="en-US" sz="1400" dirty="0" err="1">
                <a:solidFill>
                  <a:srgbClr val="00B050"/>
                </a:solidFill>
              </a:rPr>
              <a:t>Woosley</a:t>
            </a:r>
            <a:r>
              <a:rPr lang="en-US" sz="1400" dirty="0">
                <a:solidFill>
                  <a:srgbClr val="00B050"/>
                </a:solidFill>
              </a:rPr>
              <a:t> 1988</a:t>
            </a:r>
          </a:p>
        </p:txBody>
      </p:sp>
    </p:spTree>
    <p:extLst>
      <p:ext uri="{BB962C8B-B14F-4D97-AF65-F5344CB8AC3E}">
        <p14:creationId xmlns:p14="http://schemas.microsoft.com/office/powerpoint/2010/main" val="2054710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F39F8-F0DA-4D4E-ACF5-A3AA107A57AA}"/>
              </a:ext>
            </a:extLst>
          </p:cNvPr>
          <p:cNvSpPr>
            <a:spLocks noGrp="1"/>
          </p:cNvSpPr>
          <p:nvPr>
            <p:ph type="title"/>
          </p:nvPr>
        </p:nvSpPr>
        <p:spPr>
          <a:xfrm>
            <a:off x="0" y="1"/>
            <a:ext cx="3421348" cy="820911"/>
          </a:xfrm>
        </p:spPr>
        <p:txBody>
          <a:bodyPr/>
          <a:lstStyle/>
          <a:p>
            <a:r>
              <a:rPr lang="en-US" sz="1800" dirty="0"/>
              <a:t>The Convective Supernova Engine (</a:t>
            </a:r>
            <a:r>
              <a:rPr lang="en-US" sz="1800" dirty="0" err="1"/>
              <a:t>Herant</a:t>
            </a:r>
            <a:r>
              <a:rPr lang="en-US" sz="1800" dirty="0"/>
              <a:t> et al. 1994)</a:t>
            </a:r>
          </a:p>
        </p:txBody>
      </p:sp>
      <p:sp>
        <p:nvSpPr>
          <p:cNvPr id="3" name="Date Placeholder 2">
            <a:extLst>
              <a:ext uri="{FF2B5EF4-FFF2-40B4-BE49-F238E27FC236}">
                <a16:creationId xmlns:a16="http://schemas.microsoft.com/office/drawing/2014/main" id="{0988AADC-B6E3-234E-9FE2-CBE89DF1FD25}"/>
              </a:ext>
            </a:extLst>
          </p:cNvPr>
          <p:cNvSpPr>
            <a:spLocks noGrp="1"/>
          </p:cNvSpPr>
          <p:nvPr>
            <p:ph type="dt" sz="half" idx="10"/>
          </p:nvPr>
        </p:nvSpPr>
        <p:spPr/>
        <p:txBody>
          <a:bodyPr/>
          <a:lstStyle/>
          <a:p>
            <a:fld id="{3BB050BD-D5D4-004B-87E1-382D8D28594F}" type="datetime1">
              <a:rPr lang="en-US" smtClean="0"/>
              <a:t>7/8/24</a:t>
            </a:fld>
            <a:r>
              <a:rPr lang="en-US"/>
              <a:t>   |   </a:t>
            </a:r>
            <a:fld id="{5D01E7E5-6465-7A46-A26D-BAABC2D34D38}" type="slidenum">
              <a:rPr lang="en-US" smtClean="0"/>
              <a:t>3</a:t>
            </a:fld>
            <a:endParaRPr lang="en-US" dirty="0"/>
          </a:p>
        </p:txBody>
      </p:sp>
      <p:sp>
        <p:nvSpPr>
          <p:cNvPr id="4" name="Footer Placeholder 3">
            <a:extLst>
              <a:ext uri="{FF2B5EF4-FFF2-40B4-BE49-F238E27FC236}">
                <a16:creationId xmlns:a16="http://schemas.microsoft.com/office/drawing/2014/main" id="{0205439A-57C0-6446-A988-C764B90EAA4E}"/>
              </a:ext>
            </a:extLst>
          </p:cNvPr>
          <p:cNvSpPr>
            <a:spLocks noGrp="1"/>
          </p:cNvSpPr>
          <p:nvPr>
            <p:ph type="ftr" sz="quarter" idx="11"/>
          </p:nvPr>
        </p:nvSpPr>
        <p:spPr/>
        <p:txBody>
          <a:bodyPr/>
          <a:lstStyle/>
          <a:p>
            <a:r>
              <a:rPr lang="en-US"/>
              <a:t>Los Alamos National Laboratory</a:t>
            </a:r>
            <a:endParaRPr lang="en-US" dirty="0"/>
          </a:p>
        </p:txBody>
      </p:sp>
      <p:pic>
        <p:nvPicPr>
          <p:cNvPr id="6" name="Picture 4" descr="3dslice">
            <a:extLst>
              <a:ext uri="{FF2B5EF4-FFF2-40B4-BE49-F238E27FC236}">
                <a16:creationId xmlns:a16="http://schemas.microsoft.com/office/drawing/2014/main" id="{99FDDEF9-E426-6144-BDB8-F75617F61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421348" y="22961"/>
            <a:ext cx="5722827" cy="5722827"/>
          </a:xfrm>
          <a:prstGeom prst="rect">
            <a:avLst/>
          </a:prstGeom>
          <a:noFill/>
        </p:spPr>
      </p:pic>
      <p:sp>
        <p:nvSpPr>
          <p:cNvPr id="7" name="Line 6">
            <a:extLst>
              <a:ext uri="{FF2B5EF4-FFF2-40B4-BE49-F238E27FC236}">
                <a16:creationId xmlns:a16="http://schemas.microsoft.com/office/drawing/2014/main" id="{CA63D1C0-3425-944F-A215-C23E390BC434}"/>
              </a:ext>
            </a:extLst>
          </p:cNvPr>
          <p:cNvSpPr>
            <a:spLocks noChangeShapeType="1"/>
          </p:cNvSpPr>
          <p:nvPr/>
        </p:nvSpPr>
        <p:spPr bwMode="auto">
          <a:xfrm>
            <a:off x="3166712" y="1113102"/>
            <a:ext cx="3113740" cy="1487293"/>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 name="Line 8">
            <a:extLst>
              <a:ext uri="{FF2B5EF4-FFF2-40B4-BE49-F238E27FC236}">
                <a16:creationId xmlns:a16="http://schemas.microsoft.com/office/drawing/2014/main" id="{64FBF8CE-B6D3-BB48-8B96-37BBB0BB6AB8}"/>
              </a:ext>
            </a:extLst>
          </p:cNvPr>
          <p:cNvSpPr>
            <a:spLocks noChangeShapeType="1"/>
          </p:cNvSpPr>
          <p:nvPr/>
        </p:nvSpPr>
        <p:spPr bwMode="auto">
          <a:xfrm>
            <a:off x="2826577" y="1668616"/>
            <a:ext cx="1933628" cy="830997"/>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 name="Line 9">
            <a:extLst>
              <a:ext uri="{FF2B5EF4-FFF2-40B4-BE49-F238E27FC236}">
                <a16:creationId xmlns:a16="http://schemas.microsoft.com/office/drawing/2014/main" id="{C1648CCA-33A0-8E47-AC23-814E4CA350BC}"/>
              </a:ext>
            </a:extLst>
          </p:cNvPr>
          <p:cNvSpPr>
            <a:spLocks noChangeShapeType="1"/>
          </p:cNvSpPr>
          <p:nvPr/>
        </p:nvSpPr>
        <p:spPr bwMode="auto">
          <a:xfrm flipV="1">
            <a:off x="3581400" y="3765684"/>
            <a:ext cx="2408765" cy="22211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0" name="Line 10">
            <a:extLst>
              <a:ext uri="{FF2B5EF4-FFF2-40B4-BE49-F238E27FC236}">
                <a16:creationId xmlns:a16="http://schemas.microsoft.com/office/drawing/2014/main" id="{4DA2E30E-7ED1-9341-B61B-9CF975A97CA8}"/>
              </a:ext>
            </a:extLst>
          </p:cNvPr>
          <p:cNvSpPr>
            <a:spLocks noChangeShapeType="1"/>
          </p:cNvSpPr>
          <p:nvPr/>
        </p:nvSpPr>
        <p:spPr bwMode="auto">
          <a:xfrm>
            <a:off x="3252250" y="3036945"/>
            <a:ext cx="2399250" cy="0"/>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 name="Text Box 11">
            <a:extLst>
              <a:ext uri="{FF2B5EF4-FFF2-40B4-BE49-F238E27FC236}">
                <a16:creationId xmlns:a16="http://schemas.microsoft.com/office/drawing/2014/main" id="{7D1B19D4-9E4D-0D42-8C59-0538941E52D7}"/>
              </a:ext>
            </a:extLst>
          </p:cNvPr>
          <p:cNvSpPr txBox="1">
            <a:spLocks noChangeArrowheads="1"/>
          </p:cNvSpPr>
          <p:nvPr/>
        </p:nvSpPr>
        <p:spPr bwMode="auto">
          <a:xfrm>
            <a:off x="2878452" y="3011829"/>
            <a:ext cx="1423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eaLnBrk="1" hangingPunct="1"/>
            <a:r>
              <a:rPr lang="en-US" altLang="en-US" sz="1800" dirty="0" err="1">
                <a:solidFill>
                  <a:schemeClr val="hlink"/>
                </a:solidFill>
              </a:rPr>
              <a:t>Upflow</a:t>
            </a:r>
            <a:endParaRPr lang="en-US" altLang="en-US" sz="1800" dirty="0">
              <a:solidFill>
                <a:schemeClr val="hlink"/>
              </a:solidFill>
            </a:endParaRPr>
          </a:p>
        </p:txBody>
      </p:sp>
      <p:sp>
        <p:nvSpPr>
          <p:cNvPr id="12" name="Text Box 12">
            <a:extLst>
              <a:ext uri="{FF2B5EF4-FFF2-40B4-BE49-F238E27FC236}">
                <a16:creationId xmlns:a16="http://schemas.microsoft.com/office/drawing/2014/main" id="{F77068E2-6928-9D43-9C6D-4F25EC00A0D3}"/>
              </a:ext>
            </a:extLst>
          </p:cNvPr>
          <p:cNvSpPr txBox="1">
            <a:spLocks noChangeArrowheads="1"/>
          </p:cNvSpPr>
          <p:nvPr/>
        </p:nvSpPr>
        <p:spPr bwMode="auto">
          <a:xfrm>
            <a:off x="2899039" y="3987799"/>
            <a:ext cx="1183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eaLnBrk="1" hangingPunct="1"/>
            <a:r>
              <a:rPr lang="en-US" altLang="en-US" sz="1800" dirty="0">
                <a:solidFill>
                  <a:schemeClr val="hlink"/>
                </a:solidFill>
              </a:rPr>
              <a:t>Downflow</a:t>
            </a:r>
          </a:p>
        </p:txBody>
      </p:sp>
      <p:sp>
        <p:nvSpPr>
          <p:cNvPr id="13" name="Text Box 13">
            <a:extLst>
              <a:ext uri="{FF2B5EF4-FFF2-40B4-BE49-F238E27FC236}">
                <a16:creationId xmlns:a16="http://schemas.microsoft.com/office/drawing/2014/main" id="{EEB21A90-F09B-044F-AA58-71F003F8C054}"/>
              </a:ext>
            </a:extLst>
          </p:cNvPr>
          <p:cNvSpPr txBox="1">
            <a:spLocks noChangeArrowheads="1"/>
          </p:cNvSpPr>
          <p:nvPr/>
        </p:nvSpPr>
        <p:spPr bwMode="auto">
          <a:xfrm>
            <a:off x="1173015" y="801561"/>
            <a:ext cx="2859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eaLnBrk="1" hangingPunct="1"/>
            <a:r>
              <a:rPr lang="en-US" altLang="en-US" sz="1800" dirty="0">
                <a:solidFill>
                  <a:schemeClr val="hlink"/>
                </a:solidFill>
              </a:rPr>
              <a:t>Proto-neutron star</a:t>
            </a:r>
          </a:p>
        </p:txBody>
      </p:sp>
      <p:sp>
        <p:nvSpPr>
          <p:cNvPr id="15" name="Text Box 15">
            <a:extLst>
              <a:ext uri="{FF2B5EF4-FFF2-40B4-BE49-F238E27FC236}">
                <a16:creationId xmlns:a16="http://schemas.microsoft.com/office/drawing/2014/main" id="{EE0F05CD-B9F7-7342-A6E2-B2DB7CFFA5A9}"/>
              </a:ext>
            </a:extLst>
          </p:cNvPr>
          <p:cNvSpPr txBox="1">
            <a:spLocks noChangeArrowheads="1"/>
          </p:cNvSpPr>
          <p:nvPr/>
        </p:nvSpPr>
        <p:spPr bwMode="auto">
          <a:xfrm>
            <a:off x="3547416" y="5153088"/>
            <a:ext cx="12940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eaLnBrk="1" hangingPunct="1"/>
            <a:r>
              <a:rPr lang="en-US" altLang="en-US" sz="1400" dirty="0">
                <a:solidFill>
                  <a:srgbClr val="800080"/>
                </a:solidFill>
              </a:rPr>
              <a:t>Fryer &amp; Warren 2002</a:t>
            </a:r>
          </a:p>
        </p:txBody>
      </p:sp>
      <p:sp>
        <p:nvSpPr>
          <p:cNvPr id="16" name="Text Box 16">
            <a:extLst>
              <a:ext uri="{FF2B5EF4-FFF2-40B4-BE49-F238E27FC236}">
                <a16:creationId xmlns:a16="http://schemas.microsoft.com/office/drawing/2014/main" id="{29C3A33A-0D84-2C46-B900-C68BB89EA722}"/>
              </a:ext>
            </a:extLst>
          </p:cNvPr>
          <p:cNvSpPr txBox="1">
            <a:spLocks noChangeArrowheads="1"/>
          </p:cNvSpPr>
          <p:nvPr/>
        </p:nvSpPr>
        <p:spPr bwMode="auto">
          <a:xfrm>
            <a:off x="1847286" y="1249040"/>
            <a:ext cx="26388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l" eaLnBrk="1" hangingPunct="1"/>
            <a:r>
              <a:rPr lang="en-US" altLang="en-US" sz="1800" dirty="0">
                <a:solidFill>
                  <a:schemeClr val="hlink"/>
                </a:solidFill>
              </a:rPr>
              <a:t>Accretion shock</a:t>
            </a:r>
          </a:p>
        </p:txBody>
      </p:sp>
      <p:sp>
        <p:nvSpPr>
          <p:cNvPr id="18" name="TextBox 17">
            <a:extLst>
              <a:ext uri="{FF2B5EF4-FFF2-40B4-BE49-F238E27FC236}">
                <a16:creationId xmlns:a16="http://schemas.microsoft.com/office/drawing/2014/main" id="{E3A38EFA-178D-7F4C-8149-214851B1F77D}"/>
              </a:ext>
            </a:extLst>
          </p:cNvPr>
          <p:cNvSpPr txBox="1"/>
          <p:nvPr/>
        </p:nvSpPr>
        <p:spPr>
          <a:xfrm>
            <a:off x="12702" y="1687344"/>
            <a:ext cx="3113740" cy="3554819"/>
          </a:xfrm>
          <a:prstGeom prst="rect">
            <a:avLst/>
          </a:prstGeom>
          <a:noFill/>
        </p:spPr>
        <p:txBody>
          <a:bodyPr wrap="square" rtlCol="0">
            <a:spAutoFit/>
          </a:bodyPr>
          <a:lstStyle/>
          <a:p>
            <a:pPr marL="285750" indent="-285750">
              <a:buFont typeface="Wingdings" pitchFamily="2" charset="2"/>
              <a:buChar char="Ø"/>
            </a:pPr>
            <a:r>
              <a:rPr lang="en-US" sz="1500" dirty="0"/>
              <a:t>Convective model current paradigm behind normal core-collapse supernovae:  explains mixing, energies, progenitor masses, remnants?</a:t>
            </a:r>
          </a:p>
          <a:p>
            <a:pPr marL="285750" indent="-285750">
              <a:buFont typeface="Wingdings" pitchFamily="2" charset="2"/>
              <a:buChar char="Ø"/>
            </a:pPr>
            <a:r>
              <a:rPr lang="en-US" sz="1500" dirty="0"/>
              <a:t>But a lot of questions remain:  </a:t>
            </a:r>
          </a:p>
          <a:p>
            <a:pPr marL="285750" indent="-285750">
              <a:buFont typeface="Arial" panose="020B0604020202020204" pitchFamily="34" charset="0"/>
              <a:buChar char="•"/>
            </a:pPr>
            <a:r>
              <a:rPr lang="en-US" sz="1500" dirty="0"/>
              <a:t>what is the nature of convection?</a:t>
            </a:r>
          </a:p>
          <a:p>
            <a:pPr marL="285750" indent="-285750">
              <a:buFont typeface="Arial" panose="020B0604020202020204" pitchFamily="34" charset="0"/>
              <a:buChar char="•"/>
            </a:pPr>
            <a:r>
              <a:rPr lang="en-US" sz="1500" dirty="0"/>
              <a:t>what are the progenitors (masses, red vs. blue)? </a:t>
            </a:r>
          </a:p>
          <a:p>
            <a:pPr marL="285750" indent="-285750">
              <a:buFont typeface="Arial" panose="020B0604020202020204" pitchFamily="34" charset="0"/>
              <a:buChar char="•"/>
            </a:pPr>
            <a:r>
              <a:rPr lang="en-US" sz="1500" dirty="0"/>
              <a:t>how prevalent are alternate explosion mechanisms?</a:t>
            </a:r>
          </a:p>
          <a:p>
            <a:pPr marL="285750" indent="-285750">
              <a:buFont typeface="Wingdings" pitchFamily="2" charset="2"/>
              <a:buChar char="Ø"/>
            </a:pPr>
            <a:r>
              <a:rPr lang="en-US" sz="1500" dirty="0"/>
              <a:t>Advances leveraged new computing:  Beowulf/Commodity computing  </a:t>
            </a:r>
          </a:p>
        </p:txBody>
      </p:sp>
      <p:pic>
        <p:nvPicPr>
          <p:cNvPr id="5" name="Picture 4" descr="A close-up of several boxes&#10;&#10;Description automatically generated">
            <a:extLst>
              <a:ext uri="{FF2B5EF4-FFF2-40B4-BE49-F238E27FC236}">
                <a16:creationId xmlns:a16="http://schemas.microsoft.com/office/drawing/2014/main" id="{869DB39A-61C1-C603-85A2-F00775D2B6BA}"/>
              </a:ext>
            </a:extLst>
          </p:cNvPr>
          <p:cNvPicPr>
            <a:picLocks noChangeAspect="1"/>
          </p:cNvPicPr>
          <p:nvPr/>
        </p:nvPicPr>
        <p:blipFill>
          <a:blip r:embed="rId3"/>
          <a:stretch>
            <a:fillRect/>
          </a:stretch>
        </p:blipFill>
        <p:spPr>
          <a:xfrm>
            <a:off x="6158965" y="105627"/>
            <a:ext cx="2766979" cy="1323491"/>
          </a:xfrm>
          <a:prstGeom prst="rect">
            <a:avLst/>
          </a:prstGeom>
        </p:spPr>
      </p:pic>
    </p:spTree>
    <p:extLst>
      <p:ext uri="{BB962C8B-B14F-4D97-AF65-F5344CB8AC3E}">
        <p14:creationId xmlns:p14="http://schemas.microsoft.com/office/powerpoint/2010/main" val="1006675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0F84D-A390-C840-B95C-BF9C6D316426}"/>
              </a:ext>
            </a:extLst>
          </p:cNvPr>
          <p:cNvSpPr>
            <a:spLocks noGrp="1"/>
          </p:cNvSpPr>
          <p:nvPr>
            <p:ph type="title"/>
          </p:nvPr>
        </p:nvSpPr>
        <p:spPr/>
        <p:txBody>
          <a:bodyPr/>
          <a:lstStyle/>
          <a:p>
            <a:r>
              <a:rPr lang="en-US" dirty="0"/>
              <a:t>Gamma-Rays</a:t>
            </a:r>
          </a:p>
        </p:txBody>
      </p:sp>
      <p:sp>
        <p:nvSpPr>
          <p:cNvPr id="3" name="Date Placeholder 2">
            <a:extLst>
              <a:ext uri="{FF2B5EF4-FFF2-40B4-BE49-F238E27FC236}">
                <a16:creationId xmlns:a16="http://schemas.microsoft.com/office/drawing/2014/main" id="{ED7E74AA-BA54-E643-A692-9BE8F79C6C29}"/>
              </a:ext>
            </a:extLst>
          </p:cNvPr>
          <p:cNvSpPr>
            <a:spLocks noGrp="1"/>
          </p:cNvSpPr>
          <p:nvPr>
            <p:ph type="dt" sz="half" idx="10"/>
          </p:nvPr>
        </p:nvSpPr>
        <p:spPr/>
        <p:txBody>
          <a:bodyPr/>
          <a:lstStyle/>
          <a:p>
            <a:fld id="{3BB050BD-D5D4-004B-87E1-382D8D28594F}" type="datetime1">
              <a:rPr lang="en-US" smtClean="0"/>
              <a:t>7/8/24</a:t>
            </a:fld>
            <a:r>
              <a:rPr lang="en-US"/>
              <a:t>   |   </a:t>
            </a:r>
            <a:fld id="{5D01E7E5-6465-7A46-A26D-BAABC2D34D38}" type="slidenum">
              <a:rPr lang="en-US" smtClean="0"/>
              <a:t>4</a:t>
            </a:fld>
            <a:endParaRPr lang="en-US" dirty="0"/>
          </a:p>
        </p:txBody>
      </p:sp>
      <p:sp>
        <p:nvSpPr>
          <p:cNvPr id="4" name="Footer Placeholder 3">
            <a:extLst>
              <a:ext uri="{FF2B5EF4-FFF2-40B4-BE49-F238E27FC236}">
                <a16:creationId xmlns:a16="http://schemas.microsoft.com/office/drawing/2014/main" id="{152F1997-B187-BD47-BE4A-118AD6D88A00}"/>
              </a:ext>
            </a:extLst>
          </p:cNvPr>
          <p:cNvSpPr>
            <a:spLocks noGrp="1"/>
          </p:cNvSpPr>
          <p:nvPr>
            <p:ph type="ftr" sz="quarter" idx="11"/>
          </p:nvPr>
        </p:nvSpPr>
        <p:spPr/>
        <p:txBody>
          <a:bodyPr/>
          <a:lstStyle/>
          <a:p>
            <a:r>
              <a:rPr lang="en-US"/>
              <a:t>Los Alamos National Laboratory</a:t>
            </a:r>
            <a:endParaRPr lang="en-US" dirty="0"/>
          </a:p>
        </p:txBody>
      </p:sp>
      <p:pic>
        <p:nvPicPr>
          <p:cNvPr id="6" name="Picture 2" descr="anggam_f3th40">
            <a:extLst>
              <a:ext uri="{FF2B5EF4-FFF2-40B4-BE49-F238E27FC236}">
                <a16:creationId xmlns:a16="http://schemas.microsoft.com/office/drawing/2014/main" id="{E69A6623-9741-6E41-B0D3-B4821DDED2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79273" y="1"/>
            <a:ext cx="5258377" cy="525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4745EDB-AA3D-B741-BA31-D292E806F7D2}"/>
              </a:ext>
            </a:extLst>
          </p:cNvPr>
          <p:cNvSpPr txBox="1"/>
          <p:nvPr/>
        </p:nvSpPr>
        <p:spPr>
          <a:xfrm>
            <a:off x="114300" y="953137"/>
            <a:ext cx="3764973"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convective engine produces asymmetric explosions.  </a:t>
            </a:r>
          </a:p>
          <a:p>
            <a:pPr marL="285750" indent="-285750">
              <a:buFont typeface="Arial" panose="020B0604020202020204" pitchFamily="34" charset="0"/>
              <a:buChar char="•"/>
            </a:pPr>
            <a:r>
              <a:rPr lang="en-US" sz="1600" dirty="0"/>
              <a:t>With mild rotation, the convection is aligned with the rotation axis (the angular momentum gradient prevents convection on the equator).</a:t>
            </a:r>
          </a:p>
          <a:p>
            <a:pPr marL="285750" indent="-285750">
              <a:buFont typeface="Arial" panose="020B0604020202020204" pitchFamily="34" charset="0"/>
              <a:buChar char="•"/>
            </a:pPr>
            <a:r>
              <a:rPr lang="en-US" sz="1600" dirty="0"/>
              <a:t>Based on the convective engine, 3-dimensional SN calculations coupled with 3D gamma-ray transport calculations demonstrated how this engine could explain the features in SN 1987A.</a:t>
            </a:r>
          </a:p>
          <a:p>
            <a:pPr marL="285750" indent="-285750">
              <a:buFont typeface="Arial" panose="020B0604020202020204" pitchFamily="34" charset="0"/>
              <a:buChar char="•"/>
            </a:pPr>
            <a:r>
              <a:rPr lang="en-US" sz="1600" dirty="0">
                <a:solidFill>
                  <a:srgbClr val="7030A0"/>
                </a:solidFill>
              </a:rPr>
              <a:t>Clumpy explosions (from low-mode convection) is critical.</a:t>
            </a:r>
          </a:p>
        </p:txBody>
      </p:sp>
      <p:sp>
        <p:nvSpPr>
          <p:cNvPr id="7" name="TextBox 6">
            <a:extLst>
              <a:ext uri="{FF2B5EF4-FFF2-40B4-BE49-F238E27FC236}">
                <a16:creationId xmlns:a16="http://schemas.microsoft.com/office/drawing/2014/main" id="{91572FA5-63CF-674D-830F-2385763FDDDF}"/>
              </a:ext>
            </a:extLst>
          </p:cNvPr>
          <p:cNvSpPr txBox="1"/>
          <p:nvPr/>
        </p:nvSpPr>
        <p:spPr>
          <a:xfrm>
            <a:off x="6824312" y="490887"/>
            <a:ext cx="1934677" cy="584775"/>
          </a:xfrm>
          <a:prstGeom prst="rect">
            <a:avLst/>
          </a:prstGeom>
          <a:noFill/>
        </p:spPr>
        <p:txBody>
          <a:bodyPr wrap="square" rtlCol="0">
            <a:spAutoFit/>
          </a:bodyPr>
          <a:lstStyle/>
          <a:p>
            <a:r>
              <a:rPr lang="en-US" sz="1600" dirty="0">
                <a:solidFill>
                  <a:srgbClr val="00B050"/>
                </a:solidFill>
              </a:rPr>
              <a:t>Hungerford et al. 2003</a:t>
            </a:r>
          </a:p>
        </p:txBody>
      </p:sp>
    </p:spTree>
    <p:extLst>
      <p:ext uri="{BB962C8B-B14F-4D97-AF65-F5344CB8AC3E}">
        <p14:creationId xmlns:p14="http://schemas.microsoft.com/office/powerpoint/2010/main" val="3654880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1B16145-313D-4707-F114-AA8C7AD7AB9B}"/>
              </a:ext>
            </a:extLst>
          </p:cNvPr>
          <p:cNvSpPr>
            <a:spLocks noGrp="1"/>
          </p:cNvSpPr>
          <p:nvPr>
            <p:ph type="dt" sz="half" idx="10"/>
          </p:nvPr>
        </p:nvSpPr>
        <p:spPr/>
        <p:txBody>
          <a:bodyPr/>
          <a:lstStyle/>
          <a:p>
            <a:fld id="{3BB050BD-D5D4-004B-87E1-382D8D28594F}" type="datetime1">
              <a:rPr lang="en-US" smtClean="0"/>
              <a:t>7/8/24</a:t>
            </a:fld>
            <a:r>
              <a:rPr lang="en-US"/>
              <a:t>   |   </a:t>
            </a:r>
            <a:fld id="{5D01E7E5-6465-7A46-A26D-BAABC2D34D38}" type="slidenum">
              <a:rPr lang="en-US" smtClean="0"/>
              <a:t>5</a:t>
            </a:fld>
            <a:endParaRPr lang="en-US" dirty="0"/>
          </a:p>
        </p:txBody>
      </p:sp>
      <p:sp>
        <p:nvSpPr>
          <p:cNvPr id="4" name="Footer Placeholder 3">
            <a:extLst>
              <a:ext uri="{FF2B5EF4-FFF2-40B4-BE49-F238E27FC236}">
                <a16:creationId xmlns:a16="http://schemas.microsoft.com/office/drawing/2014/main" id="{F8E08959-4ADB-E1C7-3767-D13DF8354DA5}"/>
              </a:ext>
            </a:extLst>
          </p:cNvPr>
          <p:cNvSpPr>
            <a:spLocks noGrp="1"/>
          </p:cNvSpPr>
          <p:nvPr>
            <p:ph type="ftr" sz="quarter" idx="11"/>
          </p:nvPr>
        </p:nvSpPr>
        <p:spPr/>
        <p:txBody>
          <a:bodyPr/>
          <a:lstStyle/>
          <a:p>
            <a:r>
              <a:rPr lang="en-US"/>
              <a:t>Los Alamos National Laboratory</a:t>
            </a:r>
            <a:endParaRPr lang="en-US" dirty="0"/>
          </a:p>
        </p:txBody>
      </p:sp>
      <p:pic>
        <p:nvPicPr>
          <p:cNvPr id="7" name="Picture 2" descr="figure2-4_topright.tif">
            <a:extLst>
              <a:ext uri="{FF2B5EF4-FFF2-40B4-BE49-F238E27FC236}">
                <a16:creationId xmlns:a16="http://schemas.microsoft.com/office/drawing/2014/main" id="{5090825A-7C5A-CEEC-0BF9-9C66A94DCF05}"/>
              </a:ext>
            </a:extLst>
          </p:cNvPr>
          <p:cNvPicPr>
            <a:picLocks noChangeAspect="1"/>
          </p:cNvPicPr>
          <p:nvPr/>
        </p:nvPicPr>
        <p:blipFill rotWithShape="1">
          <a:blip r:embed="rId2">
            <a:extLst>
              <a:ext uri="{28A0092B-C50C-407E-A947-70E740481C1C}">
                <a14:useLocalDpi xmlns:a14="http://schemas.microsoft.com/office/drawing/2010/main" val="0"/>
              </a:ext>
            </a:extLst>
          </a:blip>
          <a:srcRect t="12099" r="8975" b="6248"/>
          <a:stretch/>
        </p:blipFill>
        <p:spPr bwMode="auto">
          <a:xfrm>
            <a:off x="2996188" y="102995"/>
            <a:ext cx="6141462" cy="5509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950A15E9-CDA9-E4C6-66F9-1D97C6F3A927}"/>
              </a:ext>
            </a:extLst>
          </p:cNvPr>
          <p:cNvSpPr txBox="1"/>
          <p:nvPr/>
        </p:nvSpPr>
        <p:spPr>
          <a:xfrm>
            <a:off x="31751" y="14094"/>
            <a:ext cx="2989838" cy="830997"/>
          </a:xfrm>
          <a:prstGeom prst="rect">
            <a:avLst/>
          </a:prstGeom>
          <a:noFill/>
        </p:spPr>
        <p:txBody>
          <a:bodyPr wrap="square" rtlCol="0">
            <a:spAutoFit/>
          </a:bodyPr>
          <a:lstStyle/>
          <a:p>
            <a:r>
              <a:rPr lang="en-US" sz="2400" dirty="0">
                <a:solidFill>
                  <a:schemeClr val="bg1"/>
                </a:solidFill>
              </a:rPr>
              <a:t>Convective Model Confirmed</a:t>
            </a:r>
          </a:p>
        </p:txBody>
      </p:sp>
      <p:sp>
        <p:nvSpPr>
          <p:cNvPr id="9" name="TextBox 8">
            <a:extLst>
              <a:ext uri="{FF2B5EF4-FFF2-40B4-BE49-F238E27FC236}">
                <a16:creationId xmlns:a16="http://schemas.microsoft.com/office/drawing/2014/main" id="{DB4F3DF6-E95B-7AE2-536E-25586C3FCD4D}"/>
              </a:ext>
            </a:extLst>
          </p:cNvPr>
          <p:cNvSpPr txBox="1"/>
          <p:nvPr/>
        </p:nvSpPr>
        <p:spPr>
          <a:xfrm>
            <a:off x="98425" y="988422"/>
            <a:ext cx="2856489" cy="4278094"/>
          </a:xfrm>
          <a:prstGeom prst="rect">
            <a:avLst/>
          </a:prstGeom>
          <a:noFill/>
        </p:spPr>
        <p:txBody>
          <a:bodyPr wrap="square" rtlCol="0">
            <a:spAutoFit/>
          </a:bodyPr>
          <a:lstStyle/>
          <a:p>
            <a:r>
              <a:rPr lang="en-US" sz="1600" dirty="0"/>
              <a:t>The puzzle of the Cassiopeia A Supernova remnant:</a:t>
            </a:r>
          </a:p>
          <a:p>
            <a:pPr marL="342900" indent="-342900">
              <a:buFont typeface="Arial" panose="020B0604020202020204" pitchFamily="34" charset="0"/>
              <a:buChar char="•"/>
            </a:pPr>
            <a:r>
              <a:rPr lang="en-US" sz="1600" dirty="0"/>
              <a:t>Shock heated silicon features reminiscent of a jet (Huang et al. 2004). But this emission can be affected by the circumstellar media</a:t>
            </a:r>
          </a:p>
          <a:p>
            <a:pPr marL="342900" indent="-342900">
              <a:buFont typeface="Arial" panose="020B0604020202020204" pitchFamily="34" charset="0"/>
              <a:buChar char="•"/>
            </a:pPr>
            <a:r>
              <a:rPr lang="en-US" sz="1600" baseline="30000" dirty="0"/>
              <a:t>44</a:t>
            </a:r>
            <a:r>
              <a:rPr lang="en-US" sz="1600" dirty="0"/>
              <a:t>Ti decay photons confirm the convective engine (</a:t>
            </a:r>
            <a:r>
              <a:rPr lang="en-US" sz="1600" dirty="0" err="1"/>
              <a:t>Grefenstette</a:t>
            </a:r>
            <a:r>
              <a:rPr lang="en-US" sz="1600" dirty="0"/>
              <a:t> et al. 2014)</a:t>
            </a:r>
          </a:p>
          <a:p>
            <a:pPr marL="342900" indent="-342900">
              <a:buFont typeface="Arial" panose="020B0604020202020204" pitchFamily="34" charset="0"/>
              <a:buChar char="•"/>
            </a:pPr>
            <a:r>
              <a:rPr lang="en-US" sz="1600" dirty="0" err="1"/>
              <a:t>Milisavljevic</a:t>
            </a:r>
            <a:r>
              <a:rPr lang="en-US" sz="1600" dirty="0"/>
              <a:t> is leading a JWST team to probe unshocked material (first results out – </a:t>
            </a:r>
            <a:r>
              <a:rPr lang="en-US" sz="1600" dirty="0" err="1"/>
              <a:t>Milisavljevic</a:t>
            </a:r>
            <a:r>
              <a:rPr lang="en-US" sz="1600" dirty="0"/>
              <a:t> et al. 2024)</a:t>
            </a:r>
          </a:p>
        </p:txBody>
      </p:sp>
    </p:spTree>
    <p:extLst>
      <p:ext uri="{BB962C8B-B14F-4D97-AF65-F5344CB8AC3E}">
        <p14:creationId xmlns:p14="http://schemas.microsoft.com/office/powerpoint/2010/main" val="390964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CA56-37AD-22B6-480B-3350F210884A}"/>
              </a:ext>
            </a:extLst>
          </p:cNvPr>
          <p:cNvSpPr>
            <a:spLocks noGrp="1"/>
          </p:cNvSpPr>
          <p:nvPr>
            <p:ph type="title"/>
          </p:nvPr>
        </p:nvSpPr>
        <p:spPr>
          <a:xfrm>
            <a:off x="433450" y="141294"/>
            <a:ext cx="8253350" cy="624732"/>
          </a:xfrm>
        </p:spPr>
        <p:txBody>
          <a:bodyPr/>
          <a:lstStyle/>
          <a:p>
            <a:r>
              <a:rPr lang="en-US" sz="2000" dirty="0">
                <a:solidFill>
                  <a:schemeClr val="bg1"/>
                </a:solidFill>
              </a:rPr>
              <a:t>With the convective model, we can predict compact remnant mass distributions and compare to GW observations. </a:t>
            </a:r>
            <a:endParaRPr lang="en-US" dirty="0"/>
          </a:p>
        </p:txBody>
      </p:sp>
      <p:sp>
        <p:nvSpPr>
          <p:cNvPr id="3" name="Date Placeholder 2">
            <a:extLst>
              <a:ext uri="{FF2B5EF4-FFF2-40B4-BE49-F238E27FC236}">
                <a16:creationId xmlns:a16="http://schemas.microsoft.com/office/drawing/2014/main" id="{2B461488-78C5-6293-0841-C226BC14EDFB}"/>
              </a:ext>
            </a:extLst>
          </p:cNvPr>
          <p:cNvSpPr>
            <a:spLocks noGrp="1"/>
          </p:cNvSpPr>
          <p:nvPr>
            <p:ph type="dt" sz="half" idx="10"/>
          </p:nvPr>
        </p:nvSpPr>
        <p:spPr/>
        <p:txBody>
          <a:bodyPr/>
          <a:lstStyle/>
          <a:p>
            <a:fld id="{3BB050BD-D5D4-004B-87E1-382D8D28594F}" type="datetime1">
              <a:rPr lang="en-US" smtClean="0"/>
              <a:t>7/8/24</a:t>
            </a:fld>
            <a:r>
              <a:rPr lang="en-US"/>
              <a:t>   |   </a:t>
            </a:r>
            <a:fld id="{5D01E7E5-6465-7A46-A26D-BAABC2D34D38}" type="slidenum">
              <a:rPr lang="en-US" smtClean="0"/>
              <a:t>6</a:t>
            </a:fld>
            <a:endParaRPr lang="en-US" dirty="0"/>
          </a:p>
        </p:txBody>
      </p:sp>
      <p:sp>
        <p:nvSpPr>
          <p:cNvPr id="4" name="Footer Placeholder 3">
            <a:extLst>
              <a:ext uri="{FF2B5EF4-FFF2-40B4-BE49-F238E27FC236}">
                <a16:creationId xmlns:a16="http://schemas.microsoft.com/office/drawing/2014/main" id="{85FB9359-012D-E7AF-55C8-3E20E33905D1}"/>
              </a:ext>
            </a:extLst>
          </p:cNvPr>
          <p:cNvSpPr>
            <a:spLocks noGrp="1"/>
          </p:cNvSpPr>
          <p:nvPr>
            <p:ph type="ftr" sz="quarter" idx="11"/>
          </p:nvPr>
        </p:nvSpPr>
        <p:spPr/>
        <p:txBody>
          <a:bodyPr/>
          <a:lstStyle/>
          <a:p>
            <a:r>
              <a:rPr lang="en-US"/>
              <a:t>Los Alamos National Laboratory</a:t>
            </a:r>
            <a:endParaRPr lang="en-US" dirty="0"/>
          </a:p>
        </p:txBody>
      </p:sp>
      <p:sp>
        <p:nvSpPr>
          <p:cNvPr id="6" name="Title 1">
            <a:extLst>
              <a:ext uri="{FF2B5EF4-FFF2-40B4-BE49-F238E27FC236}">
                <a16:creationId xmlns:a16="http://schemas.microsoft.com/office/drawing/2014/main" id="{C97B2DA5-1DE7-1F91-6100-78A8494FD806}"/>
              </a:ext>
            </a:extLst>
          </p:cNvPr>
          <p:cNvSpPr txBox="1">
            <a:spLocks/>
          </p:cNvSpPr>
          <p:nvPr/>
        </p:nvSpPr>
        <p:spPr>
          <a:xfrm>
            <a:off x="433450" y="241571"/>
            <a:ext cx="7886700" cy="994172"/>
          </a:xfrm>
          <a:prstGeom prst="rect">
            <a:avLst/>
          </a:prstGeom>
        </p:spPr>
        <p:txBody>
          <a:bodyPr anchor="ctr">
            <a:normAutofit fontScale="97500"/>
          </a:bodyPr>
          <a:lstStyle>
            <a:lvl1pPr algn="l" defTabSz="457200" rtl="0" eaLnBrk="1" latinLnBrk="0" hangingPunct="1">
              <a:spcBef>
                <a:spcPct val="0"/>
              </a:spcBef>
              <a:buNone/>
              <a:defRPr sz="2400" b="1" kern="1200">
                <a:solidFill>
                  <a:srgbClr val="FFFFFF"/>
                </a:solidFill>
                <a:latin typeface="+mj-lt"/>
                <a:ea typeface="+mj-ea"/>
                <a:cs typeface="+mj-cs"/>
              </a:defRPr>
            </a:lvl1pPr>
          </a:lstStyle>
          <a:p>
            <a:endParaRPr lang="en-US" dirty="0">
              <a:solidFill>
                <a:schemeClr val="accent6">
                  <a:lumMod val="50000"/>
                </a:schemeClr>
              </a:solidFill>
            </a:endParaRPr>
          </a:p>
        </p:txBody>
      </p:sp>
      <p:pic>
        <p:nvPicPr>
          <p:cNvPr id="7" name="New picture">
            <a:extLst>
              <a:ext uri="{FF2B5EF4-FFF2-40B4-BE49-F238E27FC236}">
                <a16:creationId xmlns:a16="http://schemas.microsoft.com/office/drawing/2014/main" id="{14B799A8-40BA-51F2-E779-1F253A87E0D0}"/>
              </a:ext>
            </a:extLst>
          </p:cNvPr>
          <p:cNvPicPr/>
          <p:nvPr/>
        </p:nvPicPr>
        <p:blipFill>
          <a:blip r:embed="rId2"/>
          <a:stretch>
            <a:fillRect/>
          </a:stretch>
        </p:blipFill>
        <p:spPr>
          <a:xfrm>
            <a:off x="2950713" y="2572378"/>
            <a:ext cx="3078641" cy="2465225"/>
          </a:xfrm>
          <a:prstGeom prst="rect">
            <a:avLst/>
          </a:prstGeom>
        </p:spPr>
      </p:pic>
      <p:pic>
        <p:nvPicPr>
          <p:cNvPr id="8" name="Picture 7" descr="A graph of a mass&#10;&#10;Description automatically generated">
            <a:extLst>
              <a:ext uri="{FF2B5EF4-FFF2-40B4-BE49-F238E27FC236}">
                <a16:creationId xmlns:a16="http://schemas.microsoft.com/office/drawing/2014/main" id="{3361A14B-6F06-A9AB-A978-69CF8A408F45}"/>
              </a:ext>
            </a:extLst>
          </p:cNvPr>
          <p:cNvPicPr>
            <a:picLocks noChangeAspect="1"/>
          </p:cNvPicPr>
          <p:nvPr/>
        </p:nvPicPr>
        <p:blipFill>
          <a:blip r:embed="rId3"/>
          <a:stretch>
            <a:fillRect/>
          </a:stretch>
        </p:blipFill>
        <p:spPr>
          <a:xfrm>
            <a:off x="27044" y="2465852"/>
            <a:ext cx="2626835" cy="2571750"/>
          </a:xfrm>
          <a:prstGeom prst="rect">
            <a:avLst/>
          </a:prstGeom>
        </p:spPr>
      </p:pic>
      <p:pic>
        <p:nvPicPr>
          <p:cNvPr id="9" name="Picture 8" descr="A graph of a graph of a function&#10;&#10;Description automatically generated with medium confidence">
            <a:extLst>
              <a:ext uri="{FF2B5EF4-FFF2-40B4-BE49-F238E27FC236}">
                <a16:creationId xmlns:a16="http://schemas.microsoft.com/office/drawing/2014/main" id="{8BB05F1B-FE07-3B0E-B434-D82AF936C413}"/>
              </a:ext>
            </a:extLst>
          </p:cNvPr>
          <p:cNvPicPr>
            <a:picLocks noChangeAspect="1"/>
          </p:cNvPicPr>
          <p:nvPr/>
        </p:nvPicPr>
        <p:blipFill>
          <a:blip r:embed="rId4"/>
          <a:stretch>
            <a:fillRect/>
          </a:stretch>
        </p:blipFill>
        <p:spPr>
          <a:xfrm>
            <a:off x="6326188" y="2193006"/>
            <a:ext cx="2817812" cy="2825862"/>
          </a:xfrm>
          <a:prstGeom prst="rect">
            <a:avLst/>
          </a:prstGeom>
        </p:spPr>
      </p:pic>
      <p:sp>
        <p:nvSpPr>
          <p:cNvPr id="10" name="TextBox 9">
            <a:extLst>
              <a:ext uri="{FF2B5EF4-FFF2-40B4-BE49-F238E27FC236}">
                <a16:creationId xmlns:a16="http://schemas.microsoft.com/office/drawing/2014/main" id="{4DA85C37-ACFD-ABFA-8318-45F171EBBC07}"/>
              </a:ext>
            </a:extLst>
          </p:cNvPr>
          <p:cNvSpPr txBox="1"/>
          <p:nvPr/>
        </p:nvSpPr>
        <p:spPr>
          <a:xfrm>
            <a:off x="277263" y="967978"/>
            <a:ext cx="2334639" cy="13388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Coupling Stellar Models (</a:t>
            </a:r>
            <a:r>
              <a:rPr kumimoji="0" lang="en-US" sz="1350" b="0" i="0" u="none" strike="noStrike" kern="1200" cap="none" spc="0" normalizeH="0" baseline="0" noProof="0" dirty="0">
                <a:ln>
                  <a:noFill/>
                </a:ln>
                <a:solidFill>
                  <a:srgbClr val="7030A0"/>
                </a:solidFill>
                <a:effectLst/>
                <a:uLnTx/>
                <a:uFillTx/>
                <a:latin typeface="Calibri" panose="020F0502020204030204"/>
                <a:ea typeface="+mn-ea"/>
                <a:cs typeface="+mn-cs"/>
              </a:rPr>
              <a:t>also constrained by SN ejecta remnants, …</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Supernova Engine and Explosion  calculations with </a:t>
            </a:r>
            <a:r>
              <a:rPr kumimoji="0" lang="en-US" sz="1350" b="0" i="0" u="none" strike="noStrike" kern="1200" cap="none" spc="0" normalizeH="0" baseline="0" noProof="0" dirty="0">
                <a:ln>
                  <a:noFill/>
                </a:ln>
                <a:solidFill>
                  <a:srgbClr val="7030A0"/>
                </a:solidFill>
                <a:effectLst/>
                <a:uLnTx/>
                <a:uFillTx/>
                <a:latin typeface="Calibri" panose="020F0502020204030204"/>
                <a:ea typeface="+mn-ea"/>
                <a:cs typeface="+mn-cs"/>
              </a:rPr>
              <a:t>physical understanding</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AE534500-8D17-7E18-BB06-727FEB7DDE86}"/>
              </a:ext>
            </a:extLst>
          </p:cNvPr>
          <p:cNvSpPr txBox="1"/>
          <p:nvPr/>
        </p:nvSpPr>
        <p:spPr>
          <a:xfrm>
            <a:off x="3280737" y="951329"/>
            <a:ext cx="2334639" cy="15465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Folding our knowledge of stellar evolution and supernovae with a knowledge of Binary Stars (</a:t>
            </a:r>
            <a:r>
              <a:rPr kumimoji="0" lang="en-US" sz="1350" b="0" i="0" u="none" strike="noStrike" kern="1200" cap="none" spc="0" normalizeH="0" baseline="0" noProof="0" dirty="0">
                <a:ln>
                  <a:noFill/>
                </a:ln>
                <a:solidFill>
                  <a:srgbClr val="7030A0"/>
                </a:solidFill>
                <a:effectLst/>
                <a:uLnTx/>
                <a:uFillTx/>
                <a:latin typeface="Calibri" panose="020F0502020204030204"/>
                <a:ea typeface="+mn-ea"/>
                <a:cs typeface="+mn-cs"/>
              </a:rPr>
              <a:t>e.g. stellar observations</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physics of binary interactions (</a:t>
            </a:r>
            <a:r>
              <a:rPr kumimoji="0" lang="en-US" sz="1350" b="0" i="0" u="none" strike="noStrike" kern="1200" cap="none" spc="0" normalizeH="0" baseline="0" noProof="0" dirty="0">
                <a:ln>
                  <a:noFill/>
                </a:ln>
                <a:solidFill>
                  <a:srgbClr val="7030A0"/>
                </a:solidFill>
                <a:effectLst/>
                <a:uLnTx/>
                <a:uFillTx/>
                <a:latin typeface="Calibri" panose="020F0502020204030204"/>
                <a:ea typeface="+mn-ea"/>
                <a:cs typeface="+mn-cs"/>
              </a:rPr>
              <a:t>e.g. Luminous Red Novae, …</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 name="Right Arrow 11">
            <a:extLst>
              <a:ext uri="{FF2B5EF4-FFF2-40B4-BE49-F238E27FC236}">
                <a16:creationId xmlns:a16="http://schemas.microsoft.com/office/drawing/2014/main" id="{6E22E8FD-C069-2EE6-3A34-8BEAE6B9E04E}"/>
              </a:ext>
            </a:extLst>
          </p:cNvPr>
          <p:cNvSpPr/>
          <p:nvPr/>
        </p:nvSpPr>
        <p:spPr>
          <a:xfrm>
            <a:off x="2587236" y="1673315"/>
            <a:ext cx="550104" cy="25841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965509D6-922C-E9CD-6AB6-0D74EC060555}"/>
              </a:ext>
            </a:extLst>
          </p:cNvPr>
          <p:cNvSpPr/>
          <p:nvPr/>
        </p:nvSpPr>
        <p:spPr>
          <a:xfrm>
            <a:off x="5615376" y="1556066"/>
            <a:ext cx="550104" cy="25841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9352E4-8737-C9B8-5953-596864F470DD}"/>
              </a:ext>
            </a:extLst>
          </p:cNvPr>
          <p:cNvSpPr txBox="1"/>
          <p:nvPr/>
        </p:nvSpPr>
        <p:spPr>
          <a:xfrm>
            <a:off x="6567774" y="1118905"/>
            <a:ext cx="2334639"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Comparison to data requires understanding data systematics, analysis uncertainties, …</a:t>
            </a:r>
          </a:p>
        </p:txBody>
      </p:sp>
      <p:sp>
        <p:nvSpPr>
          <p:cNvPr id="15" name="TextBox 14">
            <a:extLst>
              <a:ext uri="{FF2B5EF4-FFF2-40B4-BE49-F238E27FC236}">
                <a16:creationId xmlns:a16="http://schemas.microsoft.com/office/drawing/2014/main" id="{B0FA7A87-C434-B831-559A-572AEAECEBC3}"/>
              </a:ext>
            </a:extLst>
          </p:cNvPr>
          <p:cNvSpPr txBox="1"/>
          <p:nvPr/>
        </p:nvSpPr>
        <p:spPr>
          <a:xfrm>
            <a:off x="319240" y="2722973"/>
            <a:ext cx="1328569"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Fryer et al. 2022</a:t>
            </a:r>
          </a:p>
        </p:txBody>
      </p:sp>
      <p:sp>
        <p:nvSpPr>
          <p:cNvPr id="16" name="TextBox 15">
            <a:extLst>
              <a:ext uri="{FF2B5EF4-FFF2-40B4-BE49-F238E27FC236}">
                <a16:creationId xmlns:a16="http://schemas.microsoft.com/office/drawing/2014/main" id="{042B32E0-3D0E-7091-AD34-12D269C3C3C9}"/>
              </a:ext>
            </a:extLst>
          </p:cNvPr>
          <p:cNvSpPr txBox="1"/>
          <p:nvPr/>
        </p:nvSpPr>
        <p:spPr>
          <a:xfrm>
            <a:off x="3137341" y="4960822"/>
            <a:ext cx="1408399"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Olejak</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et al. 2022</a:t>
            </a:r>
          </a:p>
        </p:txBody>
      </p:sp>
      <p:sp>
        <p:nvSpPr>
          <p:cNvPr id="17" name="TextBox 16">
            <a:extLst>
              <a:ext uri="{FF2B5EF4-FFF2-40B4-BE49-F238E27FC236}">
                <a16:creationId xmlns:a16="http://schemas.microsoft.com/office/drawing/2014/main" id="{9B6EE952-C16C-6664-E7C9-071CD75E2B67}"/>
              </a:ext>
            </a:extLst>
          </p:cNvPr>
          <p:cNvSpPr txBox="1"/>
          <p:nvPr/>
        </p:nvSpPr>
        <p:spPr>
          <a:xfrm>
            <a:off x="6678294" y="4971388"/>
            <a:ext cx="2270686"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LIGO collaboration et al. 2021</a:t>
            </a:r>
          </a:p>
        </p:txBody>
      </p:sp>
    </p:spTree>
    <p:extLst>
      <p:ext uri="{BB962C8B-B14F-4D97-AF65-F5344CB8AC3E}">
        <p14:creationId xmlns:p14="http://schemas.microsoft.com/office/powerpoint/2010/main" val="3613985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with text and images&#10;&#10;Description automatically generated">
            <a:extLst>
              <a:ext uri="{FF2B5EF4-FFF2-40B4-BE49-F238E27FC236}">
                <a16:creationId xmlns:a16="http://schemas.microsoft.com/office/drawing/2014/main" id="{021CE7C7-CEE0-119D-8A90-427C9F7B8749}"/>
              </a:ext>
            </a:extLst>
          </p:cNvPr>
          <p:cNvPicPr>
            <a:picLocks noChangeAspect="1"/>
          </p:cNvPicPr>
          <p:nvPr/>
        </p:nvPicPr>
        <p:blipFill>
          <a:blip r:embed="rId2"/>
          <a:stretch>
            <a:fillRect/>
          </a:stretch>
        </p:blipFill>
        <p:spPr>
          <a:xfrm>
            <a:off x="0" y="307556"/>
            <a:ext cx="9144000" cy="5143500"/>
          </a:xfrm>
          <a:prstGeom prst="rect">
            <a:avLst/>
          </a:prstGeom>
        </p:spPr>
      </p:pic>
      <p:sp>
        <p:nvSpPr>
          <p:cNvPr id="2" name="TextBox 1">
            <a:extLst>
              <a:ext uri="{FF2B5EF4-FFF2-40B4-BE49-F238E27FC236}">
                <a16:creationId xmlns:a16="http://schemas.microsoft.com/office/drawing/2014/main" id="{EB3837F8-1AB6-E4E4-D0BB-01BE678ED86A}"/>
              </a:ext>
            </a:extLst>
          </p:cNvPr>
          <p:cNvSpPr txBox="1"/>
          <p:nvPr/>
        </p:nvSpPr>
        <p:spPr>
          <a:xfrm>
            <a:off x="280932" y="1069553"/>
            <a:ext cx="1441741" cy="300082"/>
          </a:xfrm>
          <a:prstGeom prst="rect">
            <a:avLst/>
          </a:prstGeom>
          <a:noFill/>
        </p:spPr>
        <p:txBody>
          <a:bodyPr wrap="none" rtlCol="0">
            <a:spAutoFit/>
          </a:bodyPr>
          <a:lstStyle/>
          <a:p>
            <a:r>
              <a:rPr lang="en-US" sz="1350" dirty="0">
                <a:solidFill>
                  <a:schemeClr val="bg1"/>
                </a:solidFill>
              </a:rPr>
              <a:t>Chris Fryer (LANL)</a:t>
            </a:r>
          </a:p>
        </p:txBody>
      </p:sp>
    </p:spTree>
    <p:extLst>
      <p:ext uri="{BB962C8B-B14F-4D97-AF65-F5344CB8AC3E}">
        <p14:creationId xmlns:p14="http://schemas.microsoft.com/office/powerpoint/2010/main" val="317695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911FD-2A6C-BC0F-093E-1C95143065E9}"/>
              </a:ext>
            </a:extLst>
          </p:cNvPr>
          <p:cNvSpPr>
            <a:spLocks noGrp="1"/>
          </p:cNvSpPr>
          <p:nvPr>
            <p:ph type="title"/>
          </p:nvPr>
        </p:nvSpPr>
        <p:spPr>
          <a:xfrm>
            <a:off x="47625" y="-182681"/>
            <a:ext cx="3467100" cy="1040956"/>
          </a:xfrm>
        </p:spPr>
        <p:txBody>
          <a:bodyPr/>
          <a:lstStyle/>
          <a:p>
            <a:r>
              <a:rPr lang="en-US" dirty="0"/>
              <a:t>Long GRBs and a New Explosive Engine </a:t>
            </a:r>
          </a:p>
        </p:txBody>
      </p:sp>
      <p:sp>
        <p:nvSpPr>
          <p:cNvPr id="3" name="Date Placeholder 2">
            <a:extLst>
              <a:ext uri="{FF2B5EF4-FFF2-40B4-BE49-F238E27FC236}">
                <a16:creationId xmlns:a16="http://schemas.microsoft.com/office/drawing/2014/main" id="{583EED41-6E7E-72E4-D85F-D94B5C259419}"/>
              </a:ext>
            </a:extLst>
          </p:cNvPr>
          <p:cNvSpPr>
            <a:spLocks noGrp="1"/>
          </p:cNvSpPr>
          <p:nvPr>
            <p:ph type="dt" sz="half" idx="10"/>
          </p:nvPr>
        </p:nvSpPr>
        <p:spPr/>
        <p:txBody>
          <a:bodyPr/>
          <a:lstStyle/>
          <a:p>
            <a:fld id="{3BB050BD-D5D4-004B-87E1-382D8D28594F}" type="datetime1">
              <a:rPr lang="en-US" smtClean="0"/>
              <a:t>7/8/24</a:t>
            </a:fld>
            <a:r>
              <a:rPr lang="en-US"/>
              <a:t>   |   </a:t>
            </a:r>
            <a:fld id="{5D01E7E5-6465-7A46-A26D-BAABC2D34D38}" type="slidenum">
              <a:rPr lang="en-US" smtClean="0"/>
              <a:t>8</a:t>
            </a:fld>
            <a:endParaRPr lang="en-US" dirty="0"/>
          </a:p>
        </p:txBody>
      </p:sp>
      <p:sp>
        <p:nvSpPr>
          <p:cNvPr id="4" name="Footer Placeholder 3">
            <a:extLst>
              <a:ext uri="{FF2B5EF4-FFF2-40B4-BE49-F238E27FC236}">
                <a16:creationId xmlns:a16="http://schemas.microsoft.com/office/drawing/2014/main" id="{106D0F60-4D42-F3FA-CF5C-3B7DF8CAE74C}"/>
              </a:ext>
            </a:extLst>
          </p:cNvPr>
          <p:cNvSpPr>
            <a:spLocks noGrp="1"/>
          </p:cNvSpPr>
          <p:nvPr>
            <p:ph type="ftr" sz="quarter" idx="11"/>
          </p:nvPr>
        </p:nvSpPr>
        <p:spPr>
          <a:xfrm>
            <a:off x="3270249" y="4495448"/>
            <a:ext cx="3310467" cy="305152"/>
          </a:xfrm>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FB2F36A5-32E6-D6D1-3A4B-8CAD93FE7C43}"/>
              </a:ext>
            </a:extLst>
          </p:cNvPr>
          <p:cNvSpPr>
            <a:spLocks noGrp="1"/>
          </p:cNvSpPr>
          <p:nvPr>
            <p:ph idx="1"/>
          </p:nvPr>
        </p:nvSpPr>
        <p:spPr>
          <a:xfrm>
            <a:off x="3727450" y="28630"/>
            <a:ext cx="3800475" cy="4328440"/>
          </a:xfrm>
        </p:spPr>
        <p:txBody>
          <a:bodyPr/>
          <a:lstStyle/>
          <a:p>
            <a:r>
              <a:rPr lang="en-US" dirty="0" err="1"/>
              <a:t>Althoug</a:t>
            </a:r>
            <a:endParaRPr lang="en-US" dirty="0"/>
          </a:p>
        </p:txBody>
      </p:sp>
      <p:pic>
        <p:nvPicPr>
          <p:cNvPr id="6" name="Picture 4">
            <a:extLst>
              <a:ext uri="{FF2B5EF4-FFF2-40B4-BE49-F238E27FC236}">
                <a16:creationId xmlns:a16="http://schemas.microsoft.com/office/drawing/2014/main" id="{3EFA367D-4693-3060-BA37-92EB4682F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498850" y="76200"/>
            <a:ext cx="5638800" cy="5638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10">
            <a:extLst>
              <a:ext uri="{FF2B5EF4-FFF2-40B4-BE49-F238E27FC236}">
                <a16:creationId xmlns:a16="http://schemas.microsoft.com/office/drawing/2014/main" id="{929BCF0D-F8CB-C2DF-C159-174CE839E813}"/>
              </a:ext>
            </a:extLst>
          </p:cNvPr>
          <p:cNvSpPr>
            <a:spLocks noChangeShapeType="1"/>
          </p:cNvSpPr>
          <p:nvPr/>
        </p:nvSpPr>
        <p:spPr bwMode="auto">
          <a:xfrm flipV="1">
            <a:off x="6775450" y="3429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1">
            <a:extLst>
              <a:ext uri="{FF2B5EF4-FFF2-40B4-BE49-F238E27FC236}">
                <a16:creationId xmlns:a16="http://schemas.microsoft.com/office/drawing/2014/main" id="{903F00E2-1A5D-A7B7-4DFD-7171682E417F}"/>
              </a:ext>
            </a:extLst>
          </p:cNvPr>
          <p:cNvSpPr>
            <a:spLocks noChangeShapeType="1"/>
          </p:cNvSpPr>
          <p:nvPr/>
        </p:nvSpPr>
        <p:spPr bwMode="auto">
          <a:xfrm flipV="1">
            <a:off x="6623050" y="3352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2">
            <a:extLst>
              <a:ext uri="{FF2B5EF4-FFF2-40B4-BE49-F238E27FC236}">
                <a16:creationId xmlns:a16="http://schemas.microsoft.com/office/drawing/2014/main" id="{AB0F2708-9014-1045-3F27-C2B8C0DF4FE7}"/>
              </a:ext>
            </a:extLst>
          </p:cNvPr>
          <p:cNvSpPr>
            <a:spLocks noChangeShapeType="1"/>
          </p:cNvSpPr>
          <p:nvPr/>
        </p:nvSpPr>
        <p:spPr bwMode="auto">
          <a:xfrm flipV="1">
            <a:off x="4794250" y="35814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3">
            <a:extLst>
              <a:ext uri="{FF2B5EF4-FFF2-40B4-BE49-F238E27FC236}">
                <a16:creationId xmlns:a16="http://schemas.microsoft.com/office/drawing/2014/main" id="{2494B74A-27B6-8EBD-B373-4C873092D79A}"/>
              </a:ext>
            </a:extLst>
          </p:cNvPr>
          <p:cNvSpPr>
            <a:spLocks noChangeShapeType="1"/>
          </p:cNvSpPr>
          <p:nvPr/>
        </p:nvSpPr>
        <p:spPr bwMode="auto">
          <a:xfrm flipV="1">
            <a:off x="5022850" y="35052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4">
            <a:extLst>
              <a:ext uri="{FF2B5EF4-FFF2-40B4-BE49-F238E27FC236}">
                <a16:creationId xmlns:a16="http://schemas.microsoft.com/office/drawing/2014/main" id="{2DC47298-91CE-FED7-191C-AD903D7354EA}"/>
              </a:ext>
            </a:extLst>
          </p:cNvPr>
          <p:cNvSpPr>
            <a:spLocks noChangeShapeType="1"/>
          </p:cNvSpPr>
          <p:nvPr/>
        </p:nvSpPr>
        <p:spPr bwMode="auto">
          <a:xfrm flipV="1">
            <a:off x="5099050" y="3429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5">
            <a:extLst>
              <a:ext uri="{FF2B5EF4-FFF2-40B4-BE49-F238E27FC236}">
                <a16:creationId xmlns:a16="http://schemas.microsoft.com/office/drawing/2014/main" id="{0BC455B5-DA89-6FCB-20AB-18E8E3BCF298}"/>
              </a:ext>
            </a:extLst>
          </p:cNvPr>
          <p:cNvSpPr>
            <a:spLocks noChangeShapeType="1"/>
          </p:cNvSpPr>
          <p:nvPr/>
        </p:nvSpPr>
        <p:spPr bwMode="auto">
          <a:xfrm flipV="1">
            <a:off x="7461250" y="32004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6">
            <a:extLst>
              <a:ext uri="{FF2B5EF4-FFF2-40B4-BE49-F238E27FC236}">
                <a16:creationId xmlns:a16="http://schemas.microsoft.com/office/drawing/2014/main" id="{811E6650-B834-9ECB-3F94-31A55E18608F}"/>
              </a:ext>
            </a:extLst>
          </p:cNvPr>
          <p:cNvSpPr>
            <a:spLocks noChangeShapeType="1"/>
          </p:cNvSpPr>
          <p:nvPr/>
        </p:nvSpPr>
        <p:spPr bwMode="auto">
          <a:xfrm flipV="1">
            <a:off x="7537450" y="3048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7">
            <a:extLst>
              <a:ext uri="{FF2B5EF4-FFF2-40B4-BE49-F238E27FC236}">
                <a16:creationId xmlns:a16="http://schemas.microsoft.com/office/drawing/2014/main" id="{D0C66D1D-634B-BE10-C6FA-58AC5AE8AB6B}"/>
              </a:ext>
            </a:extLst>
          </p:cNvPr>
          <p:cNvSpPr>
            <a:spLocks noChangeShapeType="1"/>
          </p:cNvSpPr>
          <p:nvPr/>
        </p:nvSpPr>
        <p:spPr bwMode="auto">
          <a:xfrm flipV="1">
            <a:off x="8680450" y="2971800"/>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8">
            <a:extLst>
              <a:ext uri="{FF2B5EF4-FFF2-40B4-BE49-F238E27FC236}">
                <a16:creationId xmlns:a16="http://schemas.microsoft.com/office/drawing/2014/main" id="{50C7CEEA-8B4E-4DDE-AD22-0EDE8C4688D7}"/>
              </a:ext>
            </a:extLst>
          </p:cNvPr>
          <p:cNvSpPr>
            <a:spLocks noChangeShapeType="1"/>
          </p:cNvSpPr>
          <p:nvPr/>
        </p:nvSpPr>
        <p:spPr bwMode="auto">
          <a:xfrm flipV="1">
            <a:off x="8223250" y="35052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9">
            <a:extLst>
              <a:ext uri="{FF2B5EF4-FFF2-40B4-BE49-F238E27FC236}">
                <a16:creationId xmlns:a16="http://schemas.microsoft.com/office/drawing/2014/main" id="{E3EE72B1-FD89-C820-9C68-56F4D2BBCA37}"/>
              </a:ext>
            </a:extLst>
          </p:cNvPr>
          <p:cNvSpPr>
            <a:spLocks noChangeShapeType="1"/>
          </p:cNvSpPr>
          <p:nvPr/>
        </p:nvSpPr>
        <p:spPr bwMode="auto">
          <a:xfrm flipV="1">
            <a:off x="8299450" y="3352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20">
            <a:extLst>
              <a:ext uri="{FF2B5EF4-FFF2-40B4-BE49-F238E27FC236}">
                <a16:creationId xmlns:a16="http://schemas.microsoft.com/office/drawing/2014/main" id="{47EA926B-1076-C1B8-8997-144E98FC1147}"/>
              </a:ext>
            </a:extLst>
          </p:cNvPr>
          <p:cNvSpPr txBox="1">
            <a:spLocks noChangeArrowheads="1"/>
          </p:cNvSpPr>
          <p:nvPr/>
        </p:nvSpPr>
        <p:spPr bwMode="auto">
          <a:xfrm>
            <a:off x="4702175" y="422751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Fe II</a:t>
            </a:r>
          </a:p>
        </p:txBody>
      </p:sp>
      <p:sp>
        <p:nvSpPr>
          <p:cNvPr id="18" name="Text Box 21">
            <a:extLst>
              <a:ext uri="{FF2B5EF4-FFF2-40B4-BE49-F238E27FC236}">
                <a16:creationId xmlns:a16="http://schemas.microsoft.com/office/drawing/2014/main" id="{C82B01BD-C5CB-C18A-ADCD-73BE0AF054CE}"/>
              </a:ext>
            </a:extLst>
          </p:cNvPr>
          <p:cNvSpPr txBox="1">
            <a:spLocks noChangeArrowheads="1"/>
          </p:cNvSpPr>
          <p:nvPr/>
        </p:nvSpPr>
        <p:spPr bwMode="auto">
          <a:xfrm>
            <a:off x="6378575" y="407511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Fe II</a:t>
            </a:r>
          </a:p>
        </p:txBody>
      </p:sp>
      <p:sp>
        <p:nvSpPr>
          <p:cNvPr id="19" name="Text Box 22">
            <a:extLst>
              <a:ext uri="{FF2B5EF4-FFF2-40B4-BE49-F238E27FC236}">
                <a16:creationId xmlns:a16="http://schemas.microsoft.com/office/drawing/2014/main" id="{A54BF554-F8E1-1B1D-C75A-FE66A2D7AA4A}"/>
              </a:ext>
            </a:extLst>
          </p:cNvPr>
          <p:cNvSpPr txBox="1">
            <a:spLocks noChangeArrowheads="1"/>
          </p:cNvSpPr>
          <p:nvPr/>
        </p:nvSpPr>
        <p:spPr bwMode="auto">
          <a:xfrm>
            <a:off x="7216775" y="37703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Mg II</a:t>
            </a:r>
          </a:p>
        </p:txBody>
      </p:sp>
      <p:sp>
        <p:nvSpPr>
          <p:cNvPr id="20" name="Text Box 23">
            <a:extLst>
              <a:ext uri="{FF2B5EF4-FFF2-40B4-BE49-F238E27FC236}">
                <a16:creationId xmlns:a16="http://schemas.microsoft.com/office/drawing/2014/main" id="{DE41F03A-94DD-A0F0-A1BD-D7DD975DC07D}"/>
              </a:ext>
            </a:extLst>
          </p:cNvPr>
          <p:cNvSpPr txBox="1">
            <a:spLocks noChangeArrowheads="1"/>
          </p:cNvSpPr>
          <p:nvPr/>
        </p:nvSpPr>
        <p:spPr bwMode="auto">
          <a:xfrm>
            <a:off x="7918450" y="4038600"/>
            <a:ext cx="88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Mg II  I</a:t>
            </a:r>
          </a:p>
        </p:txBody>
      </p:sp>
      <p:sp>
        <p:nvSpPr>
          <p:cNvPr id="21" name="Text Box 24">
            <a:extLst>
              <a:ext uri="{FF2B5EF4-FFF2-40B4-BE49-F238E27FC236}">
                <a16:creationId xmlns:a16="http://schemas.microsoft.com/office/drawing/2014/main" id="{5FBCFE6B-D9E3-E8FD-FB20-CC753E0CC307}"/>
              </a:ext>
            </a:extLst>
          </p:cNvPr>
          <p:cNvSpPr txBox="1">
            <a:spLocks noChangeArrowheads="1"/>
          </p:cNvSpPr>
          <p:nvPr/>
        </p:nvSpPr>
        <p:spPr bwMode="auto">
          <a:xfrm>
            <a:off x="4854575" y="1255713"/>
            <a:ext cx="188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Optical Emission</a:t>
            </a:r>
          </a:p>
        </p:txBody>
      </p:sp>
      <p:sp>
        <p:nvSpPr>
          <p:cNvPr id="22" name="Text Box 37">
            <a:extLst>
              <a:ext uri="{FF2B5EF4-FFF2-40B4-BE49-F238E27FC236}">
                <a16:creationId xmlns:a16="http://schemas.microsoft.com/office/drawing/2014/main" id="{FC6C7983-D4AE-F371-83DE-2E3E715464EA}"/>
              </a:ext>
            </a:extLst>
          </p:cNvPr>
          <p:cNvSpPr txBox="1">
            <a:spLocks noChangeArrowheads="1"/>
          </p:cNvSpPr>
          <p:nvPr/>
        </p:nvSpPr>
        <p:spPr bwMode="auto">
          <a:xfrm>
            <a:off x="6394450" y="685800"/>
            <a:ext cx="213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660066"/>
                </a:solidFill>
              </a:rPr>
              <a:t>Metzger et al. 1997</a:t>
            </a:r>
          </a:p>
        </p:txBody>
      </p:sp>
      <p:sp>
        <p:nvSpPr>
          <p:cNvPr id="23" name="TextBox 22">
            <a:extLst>
              <a:ext uri="{FF2B5EF4-FFF2-40B4-BE49-F238E27FC236}">
                <a16:creationId xmlns:a16="http://schemas.microsoft.com/office/drawing/2014/main" id="{74F9BCEA-A6C1-497D-0B76-5917845D690B}"/>
              </a:ext>
            </a:extLst>
          </p:cNvPr>
          <p:cNvSpPr txBox="1"/>
          <p:nvPr/>
        </p:nvSpPr>
        <p:spPr>
          <a:xfrm>
            <a:off x="142875" y="933450"/>
            <a:ext cx="3371850" cy="4401205"/>
          </a:xfrm>
          <a:prstGeom prst="rect">
            <a:avLst/>
          </a:prstGeom>
          <a:noFill/>
        </p:spPr>
        <p:txBody>
          <a:bodyPr wrap="square" rtlCol="0">
            <a:spAutoFit/>
          </a:bodyPr>
          <a:lstStyle/>
          <a:p>
            <a:pPr marL="285750" indent="-285750">
              <a:buFont typeface="Arial" panose="020B0604020202020204" pitchFamily="34" charset="0"/>
              <a:buChar char="•"/>
            </a:pPr>
            <a:r>
              <a:rPr lang="en-US" sz="1600" dirty="0"/>
              <a:t>Although the evidence that GRBs were extra-galactic was growing prior to 1997, the absorption lines from GRB 970508 proved it (I was a post-doc).</a:t>
            </a:r>
          </a:p>
          <a:p>
            <a:pPr marL="285750" indent="-285750">
              <a:buFont typeface="Arial" panose="020B0604020202020204" pitchFamily="34" charset="0"/>
              <a:buChar char="•"/>
            </a:pPr>
            <a:r>
              <a:rPr lang="en-US" sz="1600" dirty="0"/>
              <a:t>At these distances, the isotropic luminosities were the most powerful outbursts in the universe.</a:t>
            </a:r>
          </a:p>
          <a:p>
            <a:pPr marL="285750" indent="-285750">
              <a:buFont typeface="Arial" panose="020B0604020202020204" pitchFamily="34" charset="0"/>
              <a:buChar char="•"/>
            </a:pPr>
            <a:r>
              <a:rPr lang="en-US" sz="1600" dirty="0"/>
              <a:t>A number of engines were proposed to explain these luminous explosions:</a:t>
            </a:r>
          </a:p>
          <a:p>
            <a:pPr marL="342900" indent="-342900">
              <a:buFont typeface="Wingdings" pitchFamily="2" charset="2"/>
              <a:buChar char="Ø"/>
            </a:pPr>
            <a:r>
              <a:rPr lang="en-US" sz="1400" dirty="0"/>
              <a:t>Black Hole Accretion Disk (BHAD)</a:t>
            </a:r>
          </a:p>
          <a:p>
            <a:pPr marL="342900" indent="-342900">
              <a:buFont typeface="Wingdings" pitchFamily="2" charset="2"/>
              <a:buChar char="Ø"/>
            </a:pPr>
            <a:r>
              <a:rPr lang="en-US" sz="1400" dirty="0"/>
              <a:t>Magnetar</a:t>
            </a:r>
          </a:p>
          <a:p>
            <a:pPr marL="342900" indent="-342900">
              <a:buFont typeface="Wingdings" pitchFamily="2" charset="2"/>
              <a:buChar char="Ø"/>
            </a:pPr>
            <a:r>
              <a:rPr lang="en-US" sz="1400" dirty="0"/>
              <a:t>Neutron Star Accretion Disk (NSAD)</a:t>
            </a:r>
          </a:p>
          <a:p>
            <a:pPr marL="342900" indent="-342900">
              <a:buFont typeface="Wingdings" pitchFamily="2" charset="2"/>
              <a:buChar char="Ø"/>
            </a:pPr>
            <a:r>
              <a:rPr lang="en-US" sz="1400" dirty="0"/>
              <a:t>Induced </a:t>
            </a:r>
            <a:r>
              <a:rPr lang="en-US" sz="1400" dirty="0" err="1"/>
              <a:t>Graviational</a:t>
            </a:r>
            <a:r>
              <a:rPr lang="en-US" sz="1400" dirty="0"/>
              <a:t> Collapse</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4144569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493E-D8B1-F537-A844-59969D60103D}"/>
              </a:ext>
            </a:extLst>
          </p:cNvPr>
          <p:cNvSpPr>
            <a:spLocks noGrp="1"/>
          </p:cNvSpPr>
          <p:nvPr>
            <p:ph type="title"/>
          </p:nvPr>
        </p:nvSpPr>
        <p:spPr>
          <a:xfrm>
            <a:off x="161925" y="1"/>
            <a:ext cx="4067175" cy="820911"/>
          </a:xfrm>
        </p:spPr>
        <p:txBody>
          <a:bodyPr/>
          <a:lstStyle/>
          <a:p>
            <a:r>
              <a:rPr lang="en-US" dirty="0"/>
              <a:t>GRB Progenitors</a:t>
            </a:r>
          </a:p>
        </p:txBody>
      </p:sp>
      <p:sp>
        <p:nvSpPr>
          <p:cNvPr id="3" name="Date Placeholder 2">
            <a:extLst>
              <a:ext uri="{FF2B5EF4-FFF2-40B4-BE49-F238E27FC236}">
                <a16:creationId xmlns:a16="http://schemas.microsoft.com/office/drawing/2014/main" id="{A15BAF92-FEE4-16C6-AB50-FAB2B7866620}"/>
              </a:ext>
            </a:extLst>
          </p:cNvPr>
          <p:cNvSpPr>
            <a:spLocks noGrp="1"/>
          </p:cNvSpPr>
          <p:nvPr>
            <p:ph type="dt" sz="half" idx="10"/>
          </p:nvPr>
        </p:nvSpPr>
        <p:spPr/>
        <p:txBody>
          <a:bodyPr/>
          <a:lstStyle/>
          <a:p>
            <a:fld id="{3BB050BD-D5D4-004B-87E1-382D8D28594F}" type="datetime1">
              <a:rPr lang="en-US" smtClean="0"/>
              <a:t>7/8/24</a:t>
            </a:fld>
            <a:r>
              <a:rPr lang="en-US"/>
              <a:t>   |   </a:t>
            </a:r>
            <a:fld id="{5D01E7E5-6465-7A46-A26D-BAABC2D34D38}" type="slidenum">
              <a:rPr lang="en-US" smtClean="0"/>
              <a:t>9</a:t>
            </a:fld>
            <a:endParaRPr lang="en-US" dirty="0"/>
          </a:p>
        </p:txBody>
      </p:sp>
      <p:sp>
        <p:nvSpPr>
          <p:cNvPr id="4" name="Footer Placeholder 3">
            <a:extLst>
              <a:ext uri="{FF2B5EF4-FFF2-40B4-BE49-F238E27FC236}">
                <a16:creationId xmlns:a16="http://schemas.microsoft.com/office/drawing/2014/main" id="{58E17CE0-25B2-F80E-2A79-487F87866423}"/>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7B94413F-62DC-DD65-B177-28019F2DEC65}"/>
              </a:ext>
            </a:extLst>
          </p:cNvPr>
          <p:cNvSpPr>
            <a:spLocks noGrp="1"/>
          </p:cNvSpPr>
          <p:nvPr>
            <p:ph idx="1"/>
          </p:nvPr>
        </p:nvSpPr>
        <p:spPr>
          <a:xfrm>
            <a:off x="74959" y="962080"/>
            <a:ext cx="8907116" cy="4328440"/>
          </a:xfrm>
        </p:spPr>
        <p:txBody>
          <a:bodyPr/>
          <a:lstStyle/>
          <a:p>
            <a:r>
              <a:rPr lang="en-US" sz="1800" dirty="0"/>
              <a:t>Lots of progenitors were proposed for the different engines and these progenitors and engines are tested against observations.  Although many of the observations support early predictions, counterexamples are stressing standard paradigms.</a:t>
            </a:r>
          </a:p>
        </p:txBody>
      </p:sp>
      <p:pic>
        <p:nvPicPr>
          <p:cNvPr id="6" name="Picture 5" descr="A table with black text&#10;&#10;Description automatically generated">
            <a:extLst>
              <a:ext uri="{FF2B5EF4-FFF2-40B4-BE49-F238E27FC236}">
                <a16:creationId xmlns:a16="http://schemas.microsoft.com/office/drawing/2014/main" id="{4BDEBA0E-7A1A-5126-0218-C0441F9063FA}"/>
              </a:ext>
            </a:extLst>
          </p:cNvPr>
          <p:cNvPicPr>
            <a:picLocks noChangeAspect="1"/>
          </p:cNvPicPr>
          <p:nvPr/>
        </p:nvPicPr>
        <p:blipFill>
          <a:blip r:embed="rId3"/>
          <a:stretch>
            <a:fillRect/>
          </a:stretch>
        </p:blipFill>
        <p:spPr>
          <a:xfrm>
            <a:off x="161925" y="2184730"/>
            <a:ext cx="4742368" cy="2899745"/>
          </a:xfrm>
          <a:prstGeom prst="rect">
            <a:avLst/>
          </a:prstGeom>
        </p:spPr>
      </p:pic>
      <p:pic>
        <p:nvPicPr>
          <p:cNvPr id="8" name="Content Placeholder 6">
            <a:extLst>
              <a:ext uri="{FF2B5EF4-FFF2-40B4-BE49-F238E27FC236}">
                <a16:creationId xmlns:a16="http://schemas.microsoft.com/office/drawing/2014/main" id="{E9F37EC2-E46D-BD51-0C5E-1F2BB913D916}"/>
              </a:ext>
            </a:extLst>
          </p:cNvPr>
          <p:cNvPicPr>
            <a:picLocks noChangeAspect="1"/>
          </p:cNvPicPr>
          <p:nvPr/>
        </p:nvPicPr>
        <p:blipFill>
          <a:blip r:embed="rId4"/>
          <a:stretch>
            <a:fillRect/>
          </a:stretch>
        </p:blipFill>
        <p:spPr>
          <a:xfrm>
            <a:off x="5254797" y="2036898"/>
            <a:ext cx="3889203" cy="3106827"/>
          </a:xfrm>
          <a:prstGeom prst="rect">
            <a:avLst/>
          </a:prstGeom>
        </p:spPr>
      </p:pic>
      <p:sp>
        <p:nvSpPr>
          <p:cNvPr id="9" name="TextBox 8">
            <a:extLst>
              <a:ext uri="{FF2B5EF4-FFF2-40B4-BE49-F238E27FC236}">
                <a16:creationId xmlns:a16="http://schemas.microsoft.com/office/drawing/2014/main" id="{A2A59821-91F3-2B1E-9712-22FBBB643F0B}"/>
              </a:ext>
            </a:extLst>
          </p:cNvPr>
          <p:cNvSpPr txBox="1"/>
          <p:nvPr/>
        </p:nvSpPr>
        <p:spPr>
          <a:xfrm>
            <a:off x="7970046" y="3634602"/>
            <a:ext cx="1012029" cy="738664"/>
          </a:xfrm>
          <a:prstGeom prst="rect">
            <a:avLst/>
          </a:prstGeom>
          <a:noFill/>
        </p:spPr>
        <p:txBody>
          <a:bodyPr wrap="square" rtlCol="0">
            <a:spAutoFit/>
          </a:bodyPr>
          <a:lstStyle/>
          <a:p>
            <a:r>
              <a:rPr lang="en-US" sz="1400" dirty="0">
                <a:solidFill>
                  <a:srgbClr val="00B050"/>
                </a:solidFill>
              </a:rPr>
              <a:t>Fong &amp; Berger 2013</a:t>
            </a:r>
          </a:p>
        </p:txBody>
      </p:sp>
    </p:spTree>
    <p:extLst>
      <p:ext uri="{BB962C8B-B14F-4D97-AF65-F5344CB8AC3E}">
        <p14:creationId xmlns:p14="http://schemas.microsoft.com/office/powerpoint/2010/main" val="322403063"/>
      </p:ext>
    </p:extLst>
  </p:cSld>
  <p:clrMapOvr>
    <a:masterClrMapping/>
  </p:clrMapOvr>
</p:sld>
</file>

<file path=ppt/theme/theme1.xml><?xml version="1.0" encoding="utf-8"?>
<a:theme xmlns:a="http://schemas.openxmlformats.org/drawingml/2006/main" name="Office Theme">
  <a:themeElements>
    <a:clrScheme name="LANL 1">
      <a:dk1>
        <a:srgbClr val="3C3C3B"/>
      </a:dk1>
      <a:lt1>
        <a:sysClr val="window" lastClr="FFFFFF"/>
      </a:lt1>
      <a:dk2>
        <a:srgbClr val="636463"/>
      </a:dk2>
      <a:lt2>
        <a:srgbClr val="EFEEED"/>
      </a:lt2>
      <a:accent1>
        <a:srgbClr val="130D1F"/>
      </a:accent1>
      <a:accent2>
        <a:srgbClr val="F8B617"/>
      </a:accent2>
      <a:accent3>
        <a:srgbClr val="2682CF"/>
      </a:accent3>
      <a:accent4>
        <a:srgbClr val="EA7820"/>
      </a:accent4>
      <a:accent5>
        <a:srgbClr val="F4482D"/>
      </a:accent5>
      <a:accent6>
        <a:srgbClr val="229357"/>
      </a:accent6>
      <a:hlink>
        <a:srgbClr val="385AC7"/>
      </a:hlink>
      <a:folHlink>
        <a:srgbClr val="4E13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73B9927-258E-492A-908B-1F69CBAC1B53}" vid="{546B325A-FC63-4887-A536-5A7851FDF27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38155</TotalTime>
  <Words>935</Words>
  <Application>Microsoft Macintosh PowerPoint</Application>
  <PresentationFormat>On-screen Show (16:10)</PresentationFormat>
  <Paragraphs>105</Paragraphs>
  <Slides>12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Calibri Light</vt:lpstr>
      <vt:lpstr>Wingdings</vt:lpstr>
      <vt:lpstr>Office Theme</vt:lpstr>
      <vt:lpstr>1_Office Theme</vt:lpstr>
      <vt:lpstr>The Ever-Changing World of Astrophysical Transients and Neutron Star/Black Hole Formation</vt:lpstr>
      <vt:lpstr>Understanding Mixing in Supernovae:  SN 1987A (when I was an undergraduate)</vt:lpstr>
      <vt:lpstr>The Convective Supernova Engine (Herant et al. 1994)</vt:lpstr>
      <vt:lpstr>Gamma-Rays</vt:lpstr>
      <vt:lpstr>PowerPoint Presentation</vt:lpstr>
      <vt:lpstr>With the convective model, we can predict compact remnant mass distributions and compare to GW observations. </vt:lpstr>
      <vt:lpstr>PowerPoint Presentation</vt:lpstr>
      <vt:lpstr>Long GRBs and a New Explosive Engine </vt:lpstr>
      <vt:lpstr>GRB Progenitors</vt:lpstr>
      <vt:lpstr>Massive Star Models</vt:lpstr>
      <vt:lpstr>Lots of Open Questions and New Things to Discover</vt:lpstr>
      <vt:lpstr>The Future is Bright!  We Have New Tools and Techniques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Uncertainty Quantification in Modeling Kilonova Emission</dc:title>
  <dc:creator>Microsoft Office User</dc:creator>
  <cp:lastModifiedBy>Fryer, Christopher Lee</cp:lastModifiedBy>
  <cp:revision>159</cp:revision>
  <dcterms:created xsi:type="dcterms:W3CDTF">2019-05-13T15:40:53Z</dcterms:created>
  <dcterms:modified xsi:type="dcterms:W3CDTF">2024-07-08T11:02:46Z</dcterms:modified>
</cp:coreProperties>
</file>