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1606" r:id="rId2"/>
    <p:sldId id="11089979" r:id="rId3"/>
    <p:sldId id="436" r:id="rId4"/>
    <p:sldId id="1110" r:id="rId5"/>
    <p:sldId id="1973" r:id="rId6"/>
    <p:sldId id="2026" r:id="rId7"/>
    <p:sldId id="2047" r:id="rId8"/>
    <p:sldId id="2055" r:id="rId9"/>
    <p:sldId id="265" r:id="rId10"/>
    <p:sldId id="1583" r:id="rId11"/>
    <p:sldId id="1349" r:id="rId12"/>
    <p:sldId id="1351" r:id="rId13"/>
    <p:sldId id="1114" r:id="rId14"/>
    <p:sldId id="1834" r:id="rId15"/>
    <p:sldId id="2093" r:id="rId16"/>
    <p:sldId id="1666" r:id="rId17"/>
    <p:sldId id="679" r:id="rId18"/>
    <p:sldId id="11089977" r:id="rId19"/>
    <p:sldId id="1182" r:id="rId20"/>
    <p:sldId id="1183" r:id="rId21"/>
    <p:sldId id="11089978" r:id="rId22"/>
    <p:sldId id="1184" r:id="rId23"/>
    <p:sldId id="1185" r:id="rId24"/>
    <p:sldId id="1186" r:id="rId25"/>
    <p:sldId id="2074" r:id="rId26"/>
    <p:sldId id="299" r:id="rId27"/>
    <p:sldId id="2247" r:id="rId28"/>
    <p:sldId id="847" r:id="rId29"/>
    <p:sldId id="2242" r:id="rId30"/>
    <p:sldId id="1707" r:id="rId31"/>
    <p:sldId id="1643" r:id="rId32"/>
    <p:sldId id="3019" r:id="rId33"/>
    <p:sldId id="3022" r:id="rId34"/>
    <p:sldId id="11089976" r:id="rId35"/>
    <p:sldId id="3038" r:id="rId36"/>
    <p:sldId id="1665" r:id="rId37"/>
    <p:sldId id="1667" r:id="rId38"/>
    <p:sldId id="256" r:id="rId39"/>
    <p:sldId id="3194" r:id="rId40"/>
    <p:sldId id="3193" r:id="rId41"/>
    <p:sldId id="600" r:id="rId42"/>
    <p:sldId id="3195" r:id="rId43"/>
    <p:sldId id="1150" r:id="rId44"/>
    <p:sldId id="1151" r:id="rId45"/>
    <p:sldId id="1450" r:id="rId46"/>
    <p:sldId id="1580" r:id="rId47"/>
    <p:sldId id="264" r:id="rId48"/>
    <p:sldId id="1662" r:id="rId49"/>
  </p:sldIdLst>
  <p:sldSz cx="12192000" cy="6858000"/>
  <p:notesSz cx="7102475" cy="102330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黑体" panose="0201060906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2">
          <p15:clr>
            <a:srgbClr val="A4A3A4"/>
          </p15:clr>
        </p15:guide>
        <p15:guide id="2" pos="2178">
          <p15:clr>
            <a:srgbClr val="A4A3A4"/>
          </p15:clr>
        </p15:guide>
        <p15:guide id="3" orient="horz" pos="3259">
          <p15:clr>
            <a:srgbClr val="A4A3A4"/>
          </p15:clr>
        </p15:guide>
        <p15:guide id="4" pos="225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2" clrIdx="0"/>
  <p:cmAuthor id="2" name="Andrea Santangelo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0066FF"/>
    <a:srgbClr val="FF0000"/>
    <a:srgbClr val="000000"/>
    <a:srgbClr val="7373FF"/>
    <a:srgbClr val="FF8C06"/>
    <a:srgbClr val="0D0D84"/>
    <a:srgbClr val="C47575"/>
    <a:srgbClr val="7AA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68" autoAdjust="0"/>
    <p:restoredTop sz="85849" autoAdjust="0"/>
  </p:normalViewPr>
  <p:slideViewPr>
    <p:cSldViewPr>
      <p:cViewPr varScale="1">
        <p:scale>
          <a:sx n="85" d="100"/>
          <a:sy n="85" d="100"/>
        </p:scale>
        <p:origin x="67" y="312"/>
      </p:cViewPr>
      <p:guideLst>
        <p:guide orient="horz" pos="2184"/>
        <p:guide pos="3872"/>
      </p:guideLst>
    </p:cSldViewPr>
  </p:slideViewPr>
  <p:outlineViewPr>
    <p:cViewPr>
      <p:scale>
        <a:sx n="33" d="100"/>
        <a:sy n="33" d="100"/>
      </p:scale>
      <p:origin x="0" y="-15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5962"/>
    </p:cViewPr>
  </p:sorterViewPr>
  <p:notesViewPr>
    <p:cSldViewPr>
      <p:cViewPr varScale="1">
        <p:scale>
          <a:sx n="67" d="100"/>
          <a:sy n="67" d="100"/>
        </p:scale>
        <p:origin x="-2832" y="-96"/>
      </p:cViewPr>
      <p:guideLst>
        <p:guide orient="horz" pos="2912"/>
        <p:guide pos="2178"/>
        <p:guide orient="horz" pos="3259"/>
        <p:guide pos="22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505A9E18-4668-4314-B183-63CC350AB423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C6C53CE2-9BBE-4C64-8AAB-A4FA799D45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233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511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57" tIns="49528" rIns="99057" bIns="49528" numCol="1" anchor="t" anchorCtr="0" compatLnSpc="1"/>
          <a:lstStyle>
            <a:lvl1pPr>
              <a:defRPr sz="13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736" y="0"/>
            <a:ext cx="3077739" cy="511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57" tIns="49528" rIns="99057" bIns="49528" numCol="1" anchor="t" anchorCtr="0" compatLnSpc="1"/>
          <a:lstStyle>
            <a:lvl1pPr algn="r">
              <a:defRPr sz="13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860687"/>
            <a:ext cx="5208482" cy="460486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57" tIns="49528" rIns="99057" bIns="49528" numCol="1" anchor="t" anchorCtr="0" compatLnSpc="1"/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374"/>
            <a:ext cx="3077739" cy="511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57" tIns="49528" rIns="99057" bIns="49528" numCol="1" anchor="b" anchorCtr="0" compatLnSpc="1"/>
          <a:lstStyle>
            <a:lvl1pPr>
              <a:defRPr sz="13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36" y="9721374"/>
            <a:ext cx="3077739" cy="511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57" tIns="49528" rIns="99057" bIns="49528" numCol="1" anchor="b" anchorCtr="0" compatLnSpc="1"/>
          <a:lstStyle>
            <a:lvl1pPr algn="r">
              <a:defRPr sz="13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F2B8DAC-3AB4-4949-A719-142BB2B923E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60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4605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3379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B8DAC-3AB4-4949-A719-142BB2B923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404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B8DAC-3AB4-4949-A719-142BB2B923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56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B8DAC-3AB4-4949-A719-142BB2B923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44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B8DAC-3AB4-4949-A719-142BB2B923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58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ATHENA</a:t>
            </a:r>
            <a:r>
              <a:rPr lang="zh-CN" altLang="en-US" dirty="0"/>
              <a:t>已改为</a:t>
            </a:r>
            <a:r>
              <a:rPr lang="en-US" altLang="zh-CN" dirty="0" err="1"/>
              <a:t>NewATHENA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9614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73D8A-E82C-4790-AD62-564DA2C7DE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16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IXPE Crab: 70 counts/s/unit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6B16B-12C8-4444-BC4F-F0C62E85BFB2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7990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4627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208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5EE7E-8852-4195-91BF-4D8C4711EA5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310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AE2E65-8A97-4A36-8F4A-5AEB1EF9AFE9}" type="slidenum">
              <a:rPr lang="zh-CN" altLang="en-US" smtClean="0"/>
              <a:pPr>
                <a:defRPr/>
              </a:pPr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569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9144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2268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两个特征光度的来源和定义？</a:t>
            </a:r>
            <a:endParaRPr lang="en-US" altLang="zh-CN" dirty="0"/>
          </a:p>
          <a:p>
            <a:r>
              <a:rPr lang="zh-CN" altLang="en-US" dirty="0"/>
              <a:t>从脉冲轮廓的变化得到两个特征光度。高特征光度附近的功率谱发生双拐折，给出</a:t>
            </a:r>
            <a:r>
              <a:rPr lang="en-US" altLang="zh-CN" dirty="0"/>
              <a:t>RPD</a:t>
            </a:r>
            <a:r>
              <a:rPr lang="zh-CN" altLang="en-US" dirty="0"/>
              <a:t>的证据。</a:t>
            </a:r>
            <a:endParaRPr lang="en-US" altLang="zh-CN" dirty="0"/>
          </a:p>
          <a:p>
            <a:r>
              <a:rPr lang="zh-CN" altLang="en-US" dirty="0"/>
              <a:t>脉冲双峰到单峰：可能是偶极</a:t>
            </a:r>
            <a:r>
              <a:rPr lang="en-US" altLang="zh-CN" dirty="0"/>
              <a:t>B</a:t>
            </a:r>
            <a:r>
              <a:rPr lang="zh-CN" altLang="en-US" dirty="0"/>
              <a:t>的</a:t>
            </a:r>
            <a:r>
              <a:rPr lang="en-US" altLang="zh-CN" dirty="0"/>
              <a:t>fan</a:t>
            </a:r>
            <a:r>
              <a:rPr lang="zh-CN" altLang="en-US" dirty="0"/>
              <a:t>到多极</a:t>
            </a:r>
            <a:r>
              <a:rPr lang="en-US" altLang="zh-CN" dirty="0"/>
              <a:t>B</a:t>
            </a:r>
            <a:r>
              <a:rPr lang="zh-CN" altLang="en-US" dirty="0"/>
              <a:t>的</a:t>
            </a:r>
            <a:r>
              <a:rPr lang="en-US" altLang="zh-CN" dirty="0"/>
              <a:t>pencil</a:t>
            </a:r>
            <a:r>
              <a:rPr lang="zh-CN" altLang="en-US" dirty="0"/>
              <a:t>转换，单峰到双峰：多级</a:t>
            </a:r>
            <a:r>
              <a:rPr lang="en-US" altLang="zh-CN" dirty="0"/>
              <a:t>B</a:t>
            </a:r>
            <a:r>
              <a:rPr lang="zh-CN" altLang="en-US" dirty="0"/>
              <a:t>主导的铅笔到风扇转换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D07BB-2A5C-4525-B3D4-3FDFE4600E7B}" type="slidenum">
              <a:rPr lang="en-US" altLang="zh-CN" smtClean="0"/>
              <a:pPr/>
              <a:t>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288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B2B84A95-5F32-47E6-AC8E-D17A164E5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8B422B09-8B28-48E5-BBE9-51640CC8F3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71CF655-5352-43C7-A1EF-A48239FB63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4694E-B0ED-481A-B5B1-C7BB5073270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71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329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2B8DAC-3AB4-4949-A719-142BB2B923E4}" type="slidenum">
              <a:rPr lang="zh-CN" altLang="en-US" smtClean="0"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3949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>
            <a:extLst>
              <a:ext uri="{FF2B5EF4-FFF2-40B4-BE49-F238E27FC236}">
                <a16:creationId xmlns:a16="http://schemas.microsoft.com/office/drawing/2014/main" id="{A5141C97-FE2A-432A-A5FA-D2743D776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>
            <a:extLst>
              <a:ext uri="{FF2B5EF4-FFF2-40B4-BE49-F238E27FC236}">
                <a16:creationId xmlns:a16="http://schemas.microsoft.com/office/drawing/2014/main" id="{26EAA11F-0F63-44C4-9E57-6CFDF8C5A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id="{8C1D6884-A1D7-415C-B13D-BCE65540C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B4DEC98-82F3-4767-8B82-21A6DB209160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4102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A751C-E5DE-5644-A417-C683B79F9D4B}" type="slidenum">
              <a:rPr kumimoji="1" lang="zh-CN" altLang="en-US" smtClean="0"/>
              <a:pPr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992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07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1"/>
          <p:cNvSpPr>
            <a:spLocks noGrp="1"/>
          </p:cNvSpPr>
          <p:nvPr>
            <p:ph type="ftr" sz="quarter" idx="3"/>
          </p:nvPr>
        </p:nvSpPr>
        <p:spPr>
          <a:xfrm>
            <a:off x="0" y="6492876"/>
            <a:ext cx="8976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CC00"/>
                </a:solidFill>
              </a:defRPr>
            </a:lvl1pPr>
          </a:lstStyle>
          <a:p>
            <a:r>
              <a:rPr lang="en-US" altLang="zh-CN" dirty="0"/>
              <a:t>X-ray Astronomy 2019, Bologna, Sept. 9-13, Shuang-Nan Zhang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页脚占位符 1"/>
          <p:cNvSpPr>
            <a:spLocks noGrp="1"/>
          </p:cNvSpPr>
          <p:nvPr>
            <p:ph type="ftr" sz="quarter" idx="3"/>
          </p:nvPr>
        </p:nvSpPr>
        <p:spPr>
          <a:xfrm>
            <a:off x="0" y="6492876"/>
            <a:ext cx="8976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CC00"/>
                </a:solidFill>
              </a:defRPr>
            </a:lvl1pPr>
          </a:lstStyle>
          <a:p>
            <a:r>
              <a:rPr lang="en-US" altLang="zh-CN" dirty="0"/>
              <a:t>X-ray Astronomy 2019, Bologna, Sept. 9-13, Shuang-Nan Zhang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r>
              <a:rPr lang="zh-CN" altLang="en-US" dirty="0"/>
              <a:t>我是标题</a:t>
            </a:r>
          </a:p>
        </p:txBody>
      </p:sp>
    </p:spTree>
    <p:extLst>
      <p:ext uri="{BB962C8B-B14F-4D97-AF65-F5344CB8AC3E}">
        <p14:creationId xmlns:p14="http://schemas.microsoft.com/office/powerpoint/2010/main" val="331254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01CA2-7C5E-0D4E-B7B0-C69D862DCFD8}" type="slidenum">
              <a:rPr kumimoji="1" lang="zh-CN" altLang="en-US" smtClean="0"/>
              <a:pPr/>
              <a:t>‹#›</a:t>
            </a:fld>
            <a:r>
              <a:rPr kumimoji="1" lang="en-US" altLang="zh-CN" dirty="0"/>
              <a:t>/30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987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7CC99A0-60FA-4E16-999D-4D64D4C02B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9717" y="6597650"/>
            <a:ext cx="912283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05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fld id="{542C3B4F-7D01-434F-BB6A-7E211E60CE18}" type="slidenum">
              <a:rPr lang="en-US" altLang="zh-CN" smtClean="0">
                <a:solidFill>
                  <a:srgbClr val="E4F503"/>
                </a:solidFill>
              </a:rPr>
              <a:pPr/>
              <a:t>‹#›</a:t>
            </a:fld>
            <a:r>
              <a:rPr lang="en-US" altLang="zh-CN" dirty="0">
                <a:solidFill>
                  <a:srgbClr val="E4F503"/>
                </a:solidFill>
              </a:rPr>
              <a:t>/60</a:t>
            </a:r>
            <a:endParaRPr lang="zh-CN" altLang="zh-CN" dirty="0">
              <a:solidFill>
                <a:srgbClr val="E4F5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3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838200"/>
            <a:ext cx="11277600" cy="5257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dirty="0"/>
              <a:t>First level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13C375E-8E08-4898-B1A3-73EA72C12154}"/>
              </a:ext>
            </a:extLst>
          </p:cNvPr>
          <p:cNvSpPr/>
          <p:nvPr userDrawn="1"/>
        </p:nvSpPr>
        <p:spPr>
          <a:xfrm>
            <a:off x="11597221" y="6560803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r>
              <a:rPr lang="en-US" altLang="zh-CN" sz="1200" kern="1200" cap="all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/48</a:t>
            </a:r>
            <a:endParaRPr lang="zh-CN" altLang="en-US" sz="1200" kern="1200" cap="all" dirty="0">
              <a:solidFill>
                <a:srgbClr val="0000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E4C8A6D-2955-4E51-ACCC-1B319E1F92A9}"/>
              </a:ext>
            </a:extLst>
          </p:cNvPr>
          <p:cNvCxnSpPr>
            <a:cxnSpLocks/>
          </p:cNvCxnSpPr>
          <p:nvPr userDrawn="1"/>
        </p:nvCxnSpPr>
        <p:spPr>
          <a:xfrm>
            <a:off x="0" y="768179"/>
            <a:ext cx="12182638" cy="0"/>
          </a:xfrm>
          <a:prstGeom prst="line">
            <a:avLst/>
          </a:prstGeom>
          <a:ln w="412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aseline="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.xml"/><Relationship Id="rId7" Type="http://schemas.openxmlformats.org/officeDocument/2006/relationships/image" Target="../media/image4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44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C859466-0100-4626-B01C-B51CA9B4C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6"/>
          <a:stretch/>
        </p:blipFill>
        <p:spPr>
          <a:xfrm>
            <a:off x="-24680" y="0"/>
            <a:ext cx="12216681" cy="6858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0185" y="994892"/>
            <a:ext cx="10111630" cy="169474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 of the Insight-HXMT mission and the future eXTP mission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415480" y="2924944"/>
            <a:ext cx="9138759" cy="2855033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FFFFFF"/>
                </a:solidFill>
              </a:rPr>
              <a:t>Shuang-Nan Zhang</a:t>
            </a:r>
            <a:r>
              <a:rPr lang="zh-CN" altLang="en-US" sz="2400" b="1" dirty="0">
                <a:solidFill>
                  <a:srgbClr val="FFFFFF"/>
                </a:solidFill>
              </a:rPr>
              <a:t>（张双南）</a:t>
            </a:r>
            <a:endParaRPr lang="en-US" altLang="zh-CN" sz="2400" b="1" dirty="0">
              <a:solidFill>
                <a:srgbClr val="FFFFFF"/>
              </a:solidFill>
            </a:endParaRPr>
          </a:p>
          <a:p>
            <a:r>
              <a:rPr lang="en-US" altLang="zh-CN" sz="2400" b="1" dirty="0">
                <a:solidFill>
                  <a:srgbClr val="FFFF00"/>
                </a:solidFill>
              </a:rPr>
              <a:t>zhangsn@ihep.ac.cn</a:t>
            </a:r>
          </a:p>
          <a:p>
            <a:r>
              <a:rPr lang="en-US" altLang="zh-CN" sz="2400" b="1" dirty="0">
                <a:solidFill>
                  <a:srgbClr val="FFFFFF"/>
                </a:solidFill>
              </a:rPr>
              <a:t>Particle Astrophysics Division</a:t>
            </a:r>
          </a:p>
          <a:p>
            <a:r>
              <a:rPr lang="en-US" altLang="zh-CN" sz="2400" b="1" dirty="0">
                <a:solidFill>
                  <a:srgbClr val="FFFFFF"/>
                </a:solidFill>
              </a:rPr>
              <a:t>Institute of High Energy </a:t>
            </a:r>
            <a:r>
              <a:rPr lang="zh-CN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</a:rPr>
              <a:t>Physics</a:t>
            </a:r>
          </a:p>
          <a:p>
            <a:r>
              <a:rPr lang="en-US" altLang="zh-CN" sz="2400" b="1" dirty="0">
                <a:solidFill>
                  <a:srgbClr val="FFFFFF"/>
                </a:solidFill>
              </a:rPr>
              <a:t>Chinese Academy of Sciences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309786" y="4149080"/>
            <a:ext cx="77248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endParaRPr lang="zh-CN" alt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1598ADC-1080-457D-B097-E8CA409C5DD1}"/>
              </a:ext>
            </a:extLst>
          </p:cNvPr>
          <p:cNvSpPr txBox="1"/>
          <p:nvPr/>
        </p:nvSpPr>
        <p:spPr>
          <a:xfrm>
            <a:off x="3935760" y="6396335"/>
            <a:ext cx="476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</a:rPr>
              <a:t>MG17, 2024.07.09,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Pescara, Italy</a:t>
            </a:r>
            <a:endParaRPr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6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9C602B4-4804-4E0A-9D2F-D50E8ED92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" b="32730"/>
          <a:stretch/>
        </p:blipFill>
        <p:spPr>
          <a:xfrm>
            <a:off x="47848" y="1834648"/>
            <a:ext cx="4181475" cy="318870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CE0B8C-E15C-4E65-9EF6-7BD0DE0EE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4325" r="4737"/>
          <a:stretch/>
        </p:blipFill>
        <p:spPr>
          <a:xfrm>
            <a:off x="8220120" y="1924416"/>
            <a:ext cx="3780536" cy="2981996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6677828B-F5B8-48EF-875A-3E2219858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23" y="1834648"/>
            <a:ext cx="4098925" cy="295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2">
            <a:extLst>
              <a:ext uri="{FF2B5EF4-FFF2-40B4-BE49-F238E27FC236}">
                <a16:creationId xmlns:a16="http://schemas.microsoft.com/office/drawing/2014/main" id="{2A9A3C0A-506E-4270-BE4A-08B601F98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236" y="4906412"/>
            <a:ext cx="2625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zh-CN" sz="1800" dirty="0">
                <a:solidFill>
                  <a:prstClr val="black"/>
                </a:solidFill>
              </a:rPr>
              <a:t>Kong et al., 2021, </a:t>
            </a:r>
            <a:r>
              <a:rPr lang="en-US" altLang="zh-CN" sz="1800" dirty="0" err="1">
                <a:solidFill>
                  <a:prstClr val="black"/>
                </a:solidFill>
              </a:rPr>
              <a:t>ApJL</a:t>
            </a:r>
            <a:r>
              <a:rPr lang="en-US" altLang="zh-CN" sz="18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9A7BBE24-BF92-483F-955F-588B8A58F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2235" y="4906412"/>
            <a:ext cx="2877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zh-CN" sz="1800" dirty="0">
                <a:solidFill>
                  <a:prstClr val="black"/>
                </a:solidFill>
              </a:rPr>
              <a:t>Shui et al., 2024, MNRAS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D799914-9816-437C-8A6E-3727479E7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黑体" panose="02010609060101010101" pitchFamily="49" charset="-122"/>
              </a:rPr>
              <a:t>1A0535+262</a:t>
            </a:r>
            <a:r>
              <a:rPr lang="zh-CN" altLang="en-US" dirty="0">
                <a:latin typeface="+mn-lt"/>
                <a:ea typeface="黑体" panose="02010609060101010101" pitchFamily="49" charset="-122"/>
              </a:rPr>
              <a:t> ：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CRSF</a:t>
            </a:r>
            <a:r>
              <a:rPr lang="zh-CN" altLang="en-US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evolution vs luminosity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457029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53D6F6A-FF35-41E1-89D1-D7B325999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Fast Radio Bursts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F6CFA79-2012-4D07-9EA8-44D0DA350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1700809"/>
            <a:ext cx="4296578" cy="26900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B3C028C-8D46-4C73-B17E-361C3869A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073" y="1700809"/>
            <a:ext cx="4782278" cy="269003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F446E3-E42D-414A-9D40-23653B02AE16}"/>
              </a:ext>
            </a:extLst>
          </p:cNvPr>
          <p:cNvSpPr txBox="1"/>
          <p:nvPr/>
        </p:nvSpPr>
        <p:spPr>
          <a:xfrm>
            <a:off x="1721514" y="4429200"/>
            <a:ext cx="8694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lt"/>
              </a:rPr>
              <a:t>First reported in 2007 (Lorimer et al. 2007): bright millisecond radio pulses, random arrival direction and time, some repeat and even periodic, but counterpart or radiation at any other wavelengths not known, until April 28</a:t>
            </a:r>
            <a:r>
              <a:rPr lang="en-US" altLang="zh-CN" baseline="30000" dirty="0">
                <a:latin typeface="+mn-lt"/>
              </a:rPr>
              <a:t>th</a:t>
            </a:r>
            <a:r>
              <a:rPr lang="en-US" altLang="zh-CN" dirty="0">
                <a:latin typeface="+mn-lt"/>
              </a:rPr>
              <a:t>, 2020. 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9679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72A42-6FDE-45DC-8D87-46F17B1B2B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315" y="3791848"/>
            <a:ext cx="3686630" cy="2224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955101-7873-4200-ABC1-D8DA9A5A36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982" y="980729"/>
            <a:ext cx="4680514" cy="506752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03A7A3C-79FB-4AAC-9EC6-0E9250ED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</a:rPr>
              <a:t>Historic event on April 28</a:t>
            </a:r>
            <a:r>
              <a:rPr lang="en-US" altLang="zh-CN" sz="3200" baseline="30000" dirty="0">
                <a:solidFill>
                  <a:srgbClr val="C00000"/>
                </a:solidFill>
              </a:rPr>
              <a:t>th</a:t>
            </a:r>
            <a:r>
              <a:rPr lang="en-US" altLang="zh-CN" sz="3200" dirty="0">
                <a:solidFill>
                  <a:srgbClr val="C00000"/>
                </a:solidFill>
              </a:rPr>
              <a:t> 2020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CC8D62-2483-4DF2-8120-D2B7EACB9E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980730"/>
            <a:ext cx="2994811" cy="28714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D35F584-1F7F-4765-A0DA-13F5F0657D08}"/>
              </a:ext>
            </a:extLst>
          </p:cNvPr>
          <p:cNvSpPr txBox="1"/>
          <p:nvPr/>
        </p:nvSpPr>
        <p:spPr>
          <a:xfrm>
            <a:off x="1991542" y="410669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000000"/>
                </a:solidFill>
                <a:latin typeface="+mn-lt"/>
              </a:rPr>
              <a:t>Stare2</a:t>
            </a:r>
            <a:endParaRPr lang="zh-CN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4FC47F-36A7-4F75-936F-07B0297E1363}"/>
              </a:ext>
            </a:extLst>
          </p:cNvPr>
          <p:cNvSpPr txBox="1"/>
          <p:nvPr/>
        </p:nvSpPr>
        <p:spPr>
          <a:xfrm>
            <a:off x="1893760" y="2154868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CHIME</a:t>
            </a:r>
            <a:endParaRPr lang="zh-CN" altLang="en-US" dirty="0">
              <a:latin typeface="+mn-lt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ABEE507-B880-4019-A825-C0CFB8E12300}"/>
              </a:ext>
            </a:extLst>
          </p:cNvPr>
          <p:cNvCxnSpPr>
            <a:cxnSpLocks/>
          </p:cNvCxnSpPr>
          <p:nvPr/>
        </p:nvCxnSpPr>
        <p:spPr bwMode="auto">
          <a:xfrm>
            <a:off x="2783632" y="1484784"/>
            <a:ext cx="5645209" cy="60394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lgDash"/>
            <a:round/>
            <a:headEnd type="none" w="med" len="med"/>
            <a:tailEnd type="triangle"/>
          </a:ln>
          <a:effectLst/>
        </p:spPr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AC2B90A-414F-4E3E-81D7-E43C1AD66551}"/>
              </a:ext>
            </a:extLst>
          </p:cNvPr>
          <p:cNvCxnSpPr>
            <a:cxnSpLocks/>
          </p:cNvCxnSpPr>
          <p:nvPr/>
        </p:nvCxnSpPr>
        <p:spPr bwMode="auto">
          <a:xfrm>
            <a:off x="3533539" y="1262954"/>
            <a:ext cx="4967310" cy="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lgDash"/>
            <a:round/>
            <a:headEnd type="none" w="med" len="med"/>
            <a:tailEnd type="triangle"/>
          </a:ln>
          <a:effectLst/>
        </p:spPr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F721FD23-185C-4753-990C-CF2E8C0CC913}"/>
              </a:ext>
            </a:extLst>
          </p:cNvPr>
          <p:cNvSpPr txBox="1"/>
          <p:nvPr/>
        </p:nvSpPr>
        <p:spPr>
          <a:xfrm>
            <a:off x="6268602" y="2218377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000000"/>
                </a:solidFill>
                <a:latin typeface="+mn-lt"/>
              </a:rPr>
              <a:t>Insight-HXMT</a:t>
            </a:r>
            <a:endParaRPr lang="zh-CN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9CE7742-E324-4EBC-9554-6EAE4FE589FA}"/>
              </a:ext>
            </a:extLst>
          </p:cNvPr>
          <p:cNvSpPr txBox="1"/>
          <p:nvPr/>
        </p:nvSpPr>
        <p:spPr>
          <a:xfrm>
            <a:off x="1775521" y="6070496"/>
            <a:ext cx="815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n-lt"/>
              </a:rPr>
              <a:t>CHIME/FRB Collaboration+; </a:t>
            </a:r>
            <a:r>
              <a:rPr lang="en-US" altLang="zh-CN" sz="2000" dirty="0" err="1">
                <a:latin typeface="+mn-lt"/>
              </a:rPr>
              <a:t>Bochenek</a:t>
            </a:r>
            <a:r>
              <a:rPr lang="en-US" altLang="zh-CN" sz="2000" dirty="0">
                <a:latin typeface="+mn-lt"/>
              </a:rPr>
              <a:t>+; Li+,</a:t>
            </a:r>
            <a:r>
              <a:rPr lang="zh-CN" altLang="en-US" sz="2000" dirty="0">
                <a:latin typeface="+mn-lt"/>
              </a:rPr>
              <a:t> </a:t>
            </a:r>
            <a:r>
              <a:rPr lang="en-US" altLang="zh-CN" sz="2000" dirty="0">
                <a:latin typeface="+mn-lt"/>
              </a:rPr>
              <a:t>2021, Nature Astronomy</a:t>
            </a:r>
            <a:endParaRPr lang="zh-CN" altLang="en-US" sz="2000" dirty="0">
              <a:latin typeface="+mn-lt"/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86F92619-DA65-4851-BE7D-E3C34505A864}"/>
              </a:ext>
            </a:extLst>
          </p:cNvPr>
          <p:cNvCxnSpPr>
            <a:cxnSpLocks/>
          </p:cNvCxnSpPr>
          <p:nvPr/>
        </p:nvCxnSpPr>
        <p:spPr bwMode="auto">
          <a:xfrm flipV="1">
            <a:off x="3533539" y="2991750"/>
            <a:ext cx="0" cy="86047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lg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0380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0C8F82C-8A11-4443-AD7B-6A52CFB8C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9" y="908720"/>
            <a:ext cx="8640959" cy="461103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D35DE9D-FC46-41DE-9728-B42E755E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Localization of the X-ray burst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0FA3DB-34EB-45AD-9A90-CA2D0063DCF6}"/>
              </a:ext>
            </a:extLst>
          </p:cNvPr>
          <p:cNvSpPr txBox="1"/>
          <p:nvPr/>
        </p:nvSpPr>
        <p:spPr>
          <a:xfrm>
            <a:off x="3575721" y="3584139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0066FF"/>
                </a:solidFill>
                <a:latin typeface="+mn-lt"/>
              </a:rPr>
              <a:t>Stare2: 95%</a:t>
            </a:r>
            <a:endParaRPr lang="zh-CN" altLang="en-US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629A23-316E-4176-AC57-6075D1CBB06D}"/>
              </a:ext>
            </a:extLst>
          </p:cNvPr>
          <p:cNvSpPr txBox="1"/>
          <p:nvPr/>
        </p:nvSpPr>
        <p:spPr>
          <a:xfrm>
            <a:off x="8344367" y="1761315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+mn-lt"/>
              </a:rPr>
              <a:t>CHIME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60B3650-DE25-48EA-9A85-A3A869226FD8}"/>
              </a:ext>
            </a:extLst>
          </p:cNvPr>
          <p:cNvSpPr txBox="1"/>
          <p:nvPr/>
        </p:nvSpPr>
        <p:spPr>
          <a:xfrm>
            <a:off x="7824192" y="2980129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+mn-lt"/>
              </a:rPr>
              <a:t>Insight-HXMT</a:t>
            </a:r>
            <a:endParaRPr lang="zh-CN" alt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727DE9-171B-44FE-8647-A738810DF804}"/>
              </a:ext>
            </a:extLst>
          </p:cNvPr>
          <p:cNvSpPr txBox="1"/>
          <p:nvPr/>
        </p:nvSpPr>
        <p:spPr>
          <a:xfrm>
            <a:off x="1847528" y="5457871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+mn-lt"/>
              </a:rPr>
              <a:t>Identification of the X-ray burst with SGR1935</a:t>
            </a:r>
            <a:r>
              <a:rPr lang="en-US" altLang="zh-CN" dirty="0">
                <a:latin typeface="+mn-lt"/>
              </a:rPr>
              <a:t>, Li+ (Insight-HXMT team), 2021, Nature Astronomy</a:t>
            </a:r>
            <a:endParaRPr lang="zh-CN" altLang="en-US" dirty="0">
              <a:latin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7FBF9F-BF1C-46E2-8FB4-B96A30470F36}"/>
              </a:ext>
            </a:extLst>
          </p:cNvPr>
          <p:cNvSpPr txBox="1"/>
          <p:nvPr/>
        </p:nvSpPr>
        <p:spPr>
          <a:xfrm>
            <a:off x="5879977" y="5025272"/>
            <a:ext cx="476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X-ray burst 3.7’ off SGR1935 with σ=10’</a:t>
            </a:r>
            <a:r>
              <a:rPr lang="en-US" altLang="zh-CN" sz="2000" dirty="0">
                <a:latin typeface="+mn-lt"/>
              </a:rPr>
              <a:t>’</a:t>
            </a:r>
            <a:endParaRPr lang="zh-CN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13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2">
            <a:extLst>
              <a:ext uri="{FF2B5EF4-FFF2-40B4-BE49-F238E27FC236}">
                <a16:creationId xmlns:a16="http://schemas.microsoft.com/office/drawing/2014/main" id="{0333E791-ED57-4821-8250-0E205BB759CE}"/>
              </a:ext>
            </a:extLst>
          </p:cNvPr>
          <p:cNvSpPr txBox="1"/>
          <p:nvPr/>
        </p:nvSpPr>
        <p:spPr>
          <a:xfrm>
            <a:off x="7324018" y="1268761"/>
            <a:ext cx="374053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>
                <a:solidFill>
                  <a:schemeClr val="tx2"/>
                </a:solidFill>
              </a:rPr>
              <a:t>HXMT and GECAM accurately observed the GRB: precursor, main burst, flare &amp; early afterglow.</a:t>
            </a:r>
          </a:p>
          <a:p>
            <a:pPr marL="457200" indent="-457200">
              <a:buClr>
                <a:schemeClr val="tx1">
                  <a:lumMod val="20000"/>
                  <a:lumOff val="80000"/>
                </a:schemeClr>
              </a:buClr>
              <a:buFont typeface="+mj-ea"/>
              <a:buAutoNum type="circleNumDbPlain"/>
            </a:pPr>
            <a:r>
              <a:rPr kumimoji="1" lang="en-US" altLang="zh-CN" sz="2000" dirty="0">
                <a:solidFill>
                  <a:schemeClr val="tx2"/>
                </a:solidFill>
              </a:rPr>
              <a:t>Brightest &gt; 50 times</a:t>
            </a:r>
          </a:p>
          <a:p>
            <a:pPr marL="457200" indent="-457200">
              <a:buClr>
                <a:schemeClr val="tx1">
                  <a:lumMod val="20000"/>
                  <a:lumOff val="80000"/>
                </a:schemeClr>
              </a:buClr>
              <a:buFont typeface="+mj-ea"/>
              <a:buAutoNum type="circleNumDbPlain"/>
            </a:pPr>
            <a:r>
              <a:rPr kumimoji="1" lang="en-US" altLang="zh-CN" sz="2000" dirty="0">
                <a:solidFill>
                  <a:schemeClr val="tx2"/>
                </a:solidFill>
              </a:rPr>
              <a:t>Largest isotropic energy 1.5x10</a:t>
            </a:r>
            <a:r>
              <a:rPr kumimoji="1" lang="en-US" altLang="zh-CN" sz="2000" baseline="30000" dirty="0">
                <a:solidFill>
                  <a:schemeClr val="tx2"/>
                </a:solidFill>
              </a:rPr>
              <a:t>55</a:t>
            </a:r>
            <a:r>
              <a:rPr kumimoji="1" lang="en-US" altLang="zh-CN" sz="2000" dirty="0">
                <a:solidFill>
                  <a:schemeClr val="tx2"/>
                </a:solidFill>
              </a:rPr>
              <a:t> erg</a:t>
            </a:r>
          </a:p>
          <a:p>
            <a:pPr marL="457200" indent="-457200">
              <a:buClr>
                <a:schemeClr val="tx1">
                  <a:lumMod val="20000"/>
                  <a:lumOff val="80000"/>
                </a:schemeClr>
              </a:buClr>
              <a:buFont typeface="+mj-ea"/>
              <a:buAutoNum type="circleNumDbPlain"/>
            </a:pPr>
            <a:r>
              <a:rPr kumimoji="1" lang="en-US" altLang="zh-CN" sz="2000" dirty="0">
                <a:solidFill>
                  <a:schemeClr val="tx2"/>
                </a:solidFill>
              </a:rPr>
              <a:t>Early afterglow break: very narrow jet~0.7°</a:t>
            </a:r>
          </a:p>
          <a:p>
            <a:pPr marL="457200" indent="-457200">
              <a:buClr>
                <a:schemeClr val="tx1">
                  <a:lumMod val="20000"/>
                  <a:lumOff val="80000"/>
                </a:schemeClr>
              </a:buClr>
              <a:buFont typeface="+mj-ea"/>
              <a:buAutoNum type="circleNumDbPlain"/>
            </a:pPr>
            <a:r>
              <a:rPr kumimoji="1" lang="en-US" altLang="zh-CN" sz="2000" dirty="0">
                <a:solidFill>
                  <a:schemeClr val="tx2"/>
                </a:solidFill>
              </a:rPr>
              <a:t>Jet corrected energy 10</a:t>
            </a:r>
            <a:r>
              <a:rPr kumimoji="1" lang="en-US" altLang="zh-CN" sz="2000" baseline="30000" dirty="0">
                <a:solidFill>
                  <a:schemeClr val="tx2"/>
                </a:solidFill>
              </a:rPr>
              <a:t>51</a:t>
            </a:r>
            <a:r>
              <a:rPr kumimoji="1" lang="en-US" altLang="zh-CN" sz="2000" dirty="0">
                <a:solidFill>
                  <a:schemeClr val="tx2"/>
                </a:solidFill>
              </a:rPr>
              <a:t> erg: normal </a:t>
            </a:r>
          </a:p>
          <a:p>
            <a:pPr marL="457200" indent="-457200">
              <a:buClr>
                <a:schemeClr val="tx1">
                  <a:lumMod val="20000"/>
                  <a:lumOff val="80000"/>
                </a:schemeClr>
              </a:buClr>
              <a:buFont typeface="+mj-ea"/>
              <a:buAutoNum type="circleNumDbPlain"/>
            </a:pPr>
            <a:r>
              <a:rPr kumimoji="1" lang="en-US" altLang="zh-CN" sz="2000" dirty="0">
                <a:solidFill>
                  <a:schemeClr val="tx2"/>
                </a:solidFill>
              </a:rPr>
              <a:t>Also VHE gamma-rays detected by LHAASO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C9B311A7-2A81-448C-B60C-2259B41C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The brightest GRB: 221009A</a:t>
            </a:r>
            <a:endParaRPr lang="zh-CN" altLang="en-US" sz="28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289FF48-3544-4EA8-B96A-D4860BF89711}"/>
              </a:ext>
            </a:extLst>
          </p:cNvPr>
          <p:cNvGrpSpPr/>
          <p:nvPr/>
        </p:nvGrpSpPr>
        <p:grpSpPr>
          <a:xfrm>
            <a:off x="1055440" y="1564506"/>
            <a:ext cx="5670630" cy="3520678"/>
            <a:chOff x="197514" y="1808820"/>
            <a:chExt cx="5670630" cy="352067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F24B4F4-A20F-49E1-A9BF-E4261AC76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514" y="1808820"/>
              <a:ext cx="5648539" cy="3520678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06B1464-5D76-42AD-9459-D0B4ABBE0190}"/>
                </a:ext>
              </a:extLst>
            </p:cNvPr>
            <p:cNvSpPr/>
            <p:nvPr/>
          </p:nvSpPr>
          <p:spPr>
            <a:xfrm>
              <a:off x="815496" y="4220673"/>
              <a:ext cx="10875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C00000"/>
                  </a:solidFill>
                  <a:latin typeface="+mj-lt"/>
                </a:rPr>
                <a:t>Precursor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C586D41-A40F-4B10-9D65-5A6975982FB1}"/>
                </a:ext>
              </a:extLst>
            </p:cNvPr>
            <p:cNvSpPr/>
            <p:nvPr/>
          </p:nvSpPr>
          <p:spPr>
            <a:xfrm>
              <a:off x="2123728" y="2420888"/>
              <a:ext cx="1143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C00000"/>
                  </a:solidFill>
                  <a:latin typeface="+mj-lt"/>
                </a:rPr>
                <a:t>Main burst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877F388-C999-43D2-A1B2-EFDE14AC1A7A}"/>
                </a:ext>
              </a:extLst>
            </p:cNvPr>
            <p:cNvSpPr/>
            <p:nvPr/>
          </p:nvSpPr>
          <p:spPr>
            <a:xfrm>
              <a:off x="3923928" y="2435189"/>
              <a:ext cx="6795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00000"/>
                  </a:solidFill>
                  <a:latin typeface="+mj-lt"/>
                </a:rPr>
                <a:t>flare</a:t>
              </a:r>
              <a:endParaRPr lang="zh-CN" altLang="en-US" sz="2100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7FC1C0B-93E5-4E53-9920-67C1AD3B24FC}"/>
                </a:ext>
              </a:extLst>
            </p:cNvPr>
            <p:cNvSpPr/>
            <p:nvPr/>
          </p:nvSpPr>
          <p:spPr>
            <a:xfrm>
              <a:off x="4727608" y="2780928"/>
              <a:ext cx="11405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00000"/>
                  </a:solidFill>
                  <a:latin typeface="+mj-lt"/>
                </a:rPr>
                <a:t>Early afterglow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96DA4C5-3D0B-430E-B32A-A353AA59B3D3}"/>
                </a:ext>
              </a:extLst>
            </p:cNvPr>
            <p:cNvSpPr txBox="1"/>
            <p:nvPr/>
          </p:nvSpPr>
          <p:spPr>
            <a:xfrm>
              <a:off x="1853853" y="3915054"/>
              <a:ext cx="21707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4080"/>
                  </a:solidFill>
                  <a:latin typeface="+mn-lt"/>
                </a:rPr>
                <a:t>GRB 221009A</a:t>
              </a:r>
              <a:endParaRPr lang="zh-CN" altLang="en-US" dirty="0">
                <a:solidFill>
                  <a:srgbClr val="00408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127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02079-9A39-4E76-B795-6FA0A048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Early jet break: 950±50 s &amp; highest E</a:t>
            </a:r>
            <a:r>
              <a:rPr lang="en-US" altLang="zh-CN" sz="2800" baseline="-25000" dirty="0"/>
              <a:t>iso</a:t>
            </a:r>
            <a:r>
              <a:rPr lang="en-US" altLang="zh-CN" sz="2800" dirty="0"/>
              <a:t>~1.5x10</a:t>
            </a:r>
            <a:r>
              <a:rPr lang="en-US" altLang="zh-CN" sz="2800" baseline="30000" dirty="0"/>
              <a:t>55</a:t>
            </a:r>
            <a:r>
              <a:rPr lang="en-US" altLang="zh-CN" sz="2800" dirty="0"/>
              <a:t> erg</a:t>
            </a:r>
            <a:endParaRPr lang="zh-CN" altLang="en-US" sz="2800" baseline="-25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E3FE3F4-3B79-42C1-B69C-0DB338115E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5" y="908720"/>
            <a:ext cx="4141657" cy="51288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BC1887-9278-480E-93AF-ECCFE1CC9D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061" y="908721"/>
            <a:ext cx="4703435" cy="513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65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0363" y="5665986"/>
            <a:ext cx="9037638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360000" indent="-3429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cap="small" dirty="0">
                <a:latin typeface="Verdana"/>
                <a:ea typeface="+mn-ea"/>
                <a:cs typeface="Verdana"/>
                <a:sym typeface="Wingdings"/>
              </a:rPr>
              <a:t>Tests of GR predictions in the strong field regime of Gravity. Complementary to gravitational wave experiments.</a:t>
            </a:r>
            <a:endParaRPr lang="en-US" sz="1800" i="1" cap="small" dirty="0">
              <a:latin typeface="黑体" panose="02010609060101010101" pitchFamily="49" charset="-122"/>
              <a:ea typeface="黑体" panose="02010609060101010101" pitchFamily="49" charset="-122"/>
              <a:cs typeface="Verdana"/>
              <a:sym typeface="Wingdings"/>
            </a:endParaRPr>
          </a:p>
        </p:txBody>
      </p:sp>
      <p:pic>
        <p:nvPicPr>
          <p:cNvPr id="6" name="Picture 5" descr="estrela_v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83" y="1196753"/>
            <a:ext cx="4114800" cy="231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g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3" y="1204161"/>
            <a:ext cx="4114800" cy="231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15067" y="1294119"/>
            <a:ext cx="252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Verdana"/>
                <a:ea typeface="+mn-ea"/>
                <a:cs typeface="Verdana"/>
              </a:rPr>
              <a:t>X-ray binary system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latin typeface="Verdana"/>
                <a:ea typeface="+mn-ea"/>
                <a:cs typeface="Verdana"/>
              </a:rPr>
              <a:t>X</a:t>
            </a:r>
            <a:r>
              <a:rPr lang="zh-CN" altLang="en-US" sz="1800" dirty="0">
                <a:latin typeface="Verdana"/>
                <a:ea typeface="+mn-ea"/>
                <a:cs typeface="Verdana"/>
              </a:rPr>
              <a:t>射线双星</a:t>
            </a:r>
            <a:endParaRPr lang="en-US" sz="1800" dirty="0">
              <a:latin typeface="Verdana"/>
              <a:ea typeface="+mn-e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6495" y="3025593"/>
            <a:ext cx="4049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Verdana"/>
                <a:ea typeface="+mn-ea"/>
                <a:cs typeface="Verdana"/>
              </a:rPr>
              <a:t>Active galactic nucleus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latin typeface="Verdana"/>
                <a:ea typeface="+mn-ea"/>
                <a:cs typeface="Verdana"/>
              </a:rPr>
              <a:t>活动星系核</a:t>
            </a:r>
            <a:endParaRPr lang="en-US" sz="1800" dirty="0">
              <a:latin typeface="黑体" panose="02010609060101010101" pitchFamily="49" charset="-122"/>
              <a:ea typeface="黑体" panose="02010609060101010101" pitchFamily="49" charset="-122"/>
              <a:cs typeface="Verdana"/>
            </a:endParaRPr>
          </a:p>
        </p:txBody>
      </p:sp>
      <p:pic>
        <p:nvPicPr>
          <p:cNvPr id="10" name="Picture 9" descr="Hyperbolic_Funnel_L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35" y="4333652"/>
            <a:ext cx="1170620" cy="1019740"/>
          </a:xfrm>
          <a:prstGeom prst="rect">
            <a:avLst/>
          </a:prstGeom>
          <a:ln w="19050" cmpd="sng">
            <a:noFill/>
          </a:ln>
        </p:spPr>
      </p:pic>
      <p:pic>
        <p:nvPicPr>
          <p:cNvPr id="11" name="Picture 10" descr="Hyperbolic_Funnel_S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02" y="4333653"/>
            <a:ext cx="1142673" cy="11025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50174" y="4224811"/>
            <a:ext cx="3589866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71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Verdana"/>
                <a:ea typeface="+mn-ea"/>
                <a:cs typeface="Verdana"/>
                <a:sym typeface="Wingdings"/>
              </a:rPr>
              <a:t>Stellar mass black hole </a:t>
            </a:r>
          </a:p>
          <a:p>
            <a:pPr marL="171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Verdana"/>
                <a:ea typeface="+mn-ea"/>
                <a:cs typeface="Verdana"/>
                <a:sym typeface="Wingdings"/>
              </a:rPr>
              <a:t>(or neutron star)</a:t>
            </a:r>
          </a:p>
          <a:p>
            <a:pPr marL="171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Verdana"/>
                <a:ea typeface="+mn-ea"/>
                <a:cs typeface="Verdana"/>
                <a:sym typeface="Wingdings"/>
              </a:rPr>
              <a:t>Strongly curved </a:t>
            </a:r>
            <a:r>
              <a:rPr lang="en-US" sz="1800" dirty="0" err="1">
                <a:latin typeface="Verdana"/>
                <a:ea typeface="+mn-ea"/>
                <a:cs typeface="Verdana"/>
                <a:sym typeface="Wingdings"/>
              </a:rPr>
              <a:t>spacetime</a:t>
            </a:r>
            <a:r>
              <a:rPr lang="en-US" sz="1800" dirty="0">
                <a:latin typeface="Verdana"/>
                <a:ea typeface="+mn-ea"/>
                <a:cs typeface="Verdana"/>
                <a:sym typeface="Wingdings"/>
              </a:rPr>
              <a:t>.</a:t>
            </a:r>
          </a:p>
          <a:p>
            <a:pPr marL="171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Verdana"/>
                <a:ea typeface="+mn-ea"/>
                <a:cs typeface="Verdana"/>
                <a:sym typeface="Wingdings"/>
              </a:rPr>
              <a:t>(10</a:t>
            </a:r>
            <a:r>
              <a:rPr lang="en-US" sz="1800" baseline="30000" dirty="0">
                <a:latin typeface="Verdana"/>
                <a:ea typeface="+mn-ea"/>
                <a:cs typeface="Verdana"/>
                <a:sym typeface="Wingdings"/>
              </a:rPr>
              <a:t>16</a:t>
            </a:r>
            <a:r>
              <a:rPr lang="en-US" sz="1800" dirty="0">
                <a:latin typeface="Verdana"/>
                <a:ea typeface="+mn-ea"/>
                <a:cs typeface="Verdana"/>
                <a:sym typeface="Wingdings"/>
              </a:rPr>
              <a:t> times Solar)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16802" y="4230274"/>
            <a:ext cx="3251199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71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Verdana"/>
                <a:ea typeface="+mn-ea"/>
                <a:cs typeface="Verdana"/>
                <a:sym typeface="Wingdings"/>
              </a:rPr>
              <a:t>Supermassive black hole</a:t>
            </a:r>
          </a:p>
          <a:p>
            <a:pPr marL="171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Verdana"/>
                <a:ea typeface="+mn-ea"/>
                <a:cs typeface="Verdana"/>
                <a:sym typeface="Wingdings"/>
              </a:rPr>
              <a:t>Weakly curved </a:t>
            </a:r>
            <a:r>
              <a:rPr lang="en-US" sz="1800" dirty="0" err="1">
                <a:latin typeface="Verdana"/>
                <a:ea typeface="+mn-ea"/>
                <a:cs typeface="Verdana"/>
                <a:sym typeface="Wingdings"/>
              </a:rPr>
              <a:t>spacetime</a:t>
            </a:r>
            <a:endParaRPr lang="en-US" sz="1800" dirty="0">
              <a:latin typeface="Verdana"/>
              <a:ea typeface="+mn-ea"/>
              <a:cs typeface="Verdana"/>
              <a:sym typeface="Wingdings"/>
            </a:endParaRPr>
          </a:p>
          <a:p>
            <a:pPr marL="171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Verdana"/>
                <a:ea typeface="+mn-ea"/>
                <a:cs typeface="Verdana"/>
                <a:sym typeface="Wingdings"/>
              </a:rPr>
              <a:t>(~Solar)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40100" y="3660378"/>
            <a:ext cx="5844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B0F0"/>
                </a:solidFill>
                <a:latin typeface="Verdana"/>
                <a:ea typeface="+mn-ea"/>
                <a:cs typeface="Verdana"/>
              </a:rPr>
              <a:t>X-ray study covers wide mass range in uniform setting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919536" y="3868068"/>
            <a:ext cx="13681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192344" y="3868068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B00E3459-41F5-4A7A-924F-CBEFEE73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Extreme Gravity Near Black Holes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497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0728"/>
            <a:ext cx="8988664" cy="477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4378" y="5887311"/>
            <a:ext cx="8521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n-lt"/>
              </a:rPr>
              <a:t>2018 3.11 outburst detected by MAXI Insight-HXNT: 146 </a:t>
            </a:r>
            <a:r>
              <a:rPr lang="en-US" altLang="zh-CN" sz="1600" dirty="0" err="1">
                <a:latin typeface="+mn-lt"/>
              </a:rPr>
              <a:t>pointings</a:t>
            </a:r>
            <a:r>
              <a:rPr lang="en-US" altLang="zh-CN" sz="1600" dirty="0">
                <a:latin typeface="+mn-lt"/>
              </a:rPr>
              <a:t>, exposure 2560 </a:t>
            </a:r>
            <a:r>
              <a:rPr lang="en-US" altLang="zh-CN" sz="1600" dirty="0" err="1">
                <a:latin typeface="+mn-lt"/>
              </a:rPr>
              <a:t>ks</a:t>
            </a:r>
            <a:endParaRPr lang="en-US" altLang="zh-CN" sz="1600" dirty="0">
              <a:latin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77" y="980728"/>
            <a:ext cx="3724275" cy="477855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A1488EF-C018-43C6-A258-0D43ADD1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BHXB MAXI J1820+070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283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FE52D7-728E-440E-BC65-D5FD670A7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QPOs of  BH binaries: &lt; 30 keV </a:t>
            </a:r>
            <a:r>
              <a:rPr lang="en-US" altLang="zh-CN" sz="3200" dirty="0">
                <a:sym typeface="Wingdings" panose="05000000000000000000" pitchFamily="2" charset="2"/>
              </a:rPr>
              <a:t></a:t>
            </a:r>
            <a:r>
              <a:rPr lang="en-US" altLang="zh-CN" sz="3200" dirty="0"/>
              <a:t> &gt;200 keV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7C6D8D-04A0-455F-B255-F2B91EEE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908720"/>
            <a:ext cx="7591607" cy="494760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EE6D3A3-91BA-4198-AF56-19E497720163}"/>
              </a:ext>
            </a:extLst>
          </p:cNvPr>
          <p:cNvSpPr txBox="1"/>
          <p:nvPr/>
        </p:nvSpPr>
        <p:spPr>
          <a:xfrm>
            <a:off x="3215681" y="5858108"/>
            <a:ext cx="564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Ma, Tao, SNZ+ 2021,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Nature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Astronomy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651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125D7-86A8-4D09-A6FC-04FB323B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Dip in the lag-freq. spectra at QPO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F7797E-BBE6-4BAF-B64C-B1A0D08FF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908720"/>
            <a:ext cx="7848872" cy="504575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CF1108C-B499-46C9-B393-2A631A88C82F}"/>
              </a:ext>
            </a:extLst>
          </p:cNvPr>
          <p:cNvSpPr txBox="1"/>
          <p:nvPr/>
        </p:nvSpPr>
        <p:spPr>
          <a:xfrm>
            <a:off x="3215680" y="1628800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2.6-4.8 keV</a:t>
            </a:r>
            <a:endParaRPr lang="zh-CN" alt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CEAA58F-8A61-461C-8F2F-928BFA9603AB}"/>
              </a:ext>
            </a:extLst>
          </p:cNvPr>
          <p:cNvSpPr txBox="1"/>
          <p:nvPr/>
        </p:nvSpPr>
        <p:spPr>
          <a:xfrm>
            <a:off x="8184232" y="44371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150-200 keV</a:t>
            </a:r>
            <a:endParaRPr lang="zh-CN" alt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2C1506D-D4CF-4371-9656-B4E95E6D64EB}"/>
              </a:ext>
            </a:extLst>
          </p:cNvPr>
          <p:cNvSpPr txBox="1"/>
          <p:nvPr/>
        </p:nvSpPr>
        <p:spPr>
          <a:xfrm>
            <a:off x="3503713" y="1022348"/>
            <a:ext cx="6239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All lags are relative to 1-2.6 keV; negative lag:</a:t>
            </a:r>
            <a:r>
              <a:rPr lang="en-US" altLang="zh-CN" sz="20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behind</a:t>
            </a:r>
            <a:endParaRPr lang="zh-CN" alt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6DD696-D8D0-4C6A-959B-FC06C0D1AF7E}"/>
              </a:ext>
            </a:extLst>
          </p:cNvPr>
          <p:cNvSpPr txBox="1"/>
          <p:nvPr/>
        </p:nvSpPr>
        <p:spPr>
          <a:xfrm>
            <a:off x="2855641" y="5930117"/>
            <a:ext cx="564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Ma, Tao, SNZ+ 2021,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Nature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Astronomy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669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50485CC-0B75-45ED-9706-05D533C98401}"/>
              </a:ext>
            </a:extLst>
          </p:cNvPr>
          <p:cNvSpPr txBox="1"/>
          <p:nvPr/>
        </p:nvSpPr>
        <p:spPr>
          <a:xfrm>
            <a:off x="742611" y="1772816"/>
            <a:ext cx="1070677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Congratulations to</a:t>
            </a:r>
          </a:p>
          <a:p>
            <a:pPr algn="ctr"/>
            <a:endParaRPr lang="en-US" altLang="zh-CN" sz="44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en-US" altLang="zh-CN" sz="44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 Li, Victoria </a:t>
            </a:r>
            <a:r>
              <a:rPr lang="en-US" altLang="zh-CN" sz="44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Kaspi</a:t>
            </a:r>
            <a:r>
              <a:rPr lang="en-US" altLang="zh-CN" sz="44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and Christopher Fryer</a:t>
            </a:r>
          </a:p>
          <a:p>
            <a:pPr algn="ctr"/>
            <a:endParaRPr lang="en-US" altLang="zh-CN" sz="44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en-US" altLang="zh-CN" sz="44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the MG17 award!</a:t>
            </a:r>
            <a:endParaRPr lang="zh-CN" altLang="en-US" sz="4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30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5ABD6B-D576-4926-AAE4-46A941A9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Lag contradicts Comptonization delay in corona: </a:t>
            </a:r>
            <a:br>
              <a:rPr lang="en-US" altLang="zh-CN" sz="3200" dirty="0"/>
            </a:br>
            <a:r>
              <a:rPr lang="en-US" altLang="zh-CN" sz="2400" dirty="0"/>
              <a:t>Geometrical effect outside inner disk</a:t>
            </a:r>
            <a:endParaRPr lang="zh-CN" altLang="en-US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5AE93E-83AE-4A49-85F3-A694E2C6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980728"/>
            <a:ext cx="7962958" cy="508638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F49159E-47EE-47B6-9E07-91C23D5ACA74}"/>
              </a:ext>
            </a:extLst>
          </p:cNvPr>
          <p:cNvSpPr txBox="1"/>
          <p:nvPr/>
        </p:nvSpPr>
        <p:spPr>
          <a:xfrm>
            <a:off x="3215681" y="6074132"/>
            <a:ext cx="564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Ma, Tao, SNZ+ 2021,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Nature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Astronomy</a:t>
            </a:r>
            <a:endParaRPr lang="zh-CN" altLang="en-US" dirty="0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125544-7B71-4E4C-B0B5-1C1632A9B783}"/>
              </a:ext>
            </a:extLst>
          </p:cNvPr>
          <p:cNvSpPr txBox="1"/>
          <p:nvPr/>
        </p:nvSpPr>
        <p:spPr>
          <a:xfrm>
            <a:off x="4626368" y="3523921"/>
            <a:ext cx="3215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  <a:latin typeface="+mn-lt"/>
              </a:rPr>
              <a:t>Very large &amp; soft lag:</a:t>
            </a:r>
          </a:p>
          <a:p>
            <a:r>
              <a:rPr lang="en-US" altLang="zh-CN" dirty="0">
                <a:solidFill>
                  <a:srgbClr val="FF0000"/>
                </a:solidFill>
                <a:latin typeface="+mn-lt"/>
              </a:rPr>
              <a:t>not </a:t>
            </a:r>
            <a:r>
              <a:rPr lang="en-US" altLang="zh-CN" dirty="0" err="1">
                <a:solidFill>
                  <a:srgbClr val="FF0000"/>
                </a:solidFill>
                <a:latin typeface="+mn-lt"/>
              </a:rPr>
              <a:t>precessing</a:t>
            </a:r>
            <a:r>
              <a:rPr lang="en-US" altLang="zh-CN" dirty="0">
                <a:solidFill>
                  <a:srgbClr val="FF0000"/>
                </a:solidFill>
                <a:latin typeface="+mn-lt"/>
              </a:rPr>
              <a:t> corona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146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5513EF-CA31-46FA-B665-DEF691E8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New model of BH QPOs: L-T precession Jet</a:t>
            </a:r>
            <a:endParaRPr lang="zh-CN" altLang="en-US" sz="3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53F6CE-8422-4133-9B40-1ADDDB351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3"/>
          <a:stretch/>
        </p:blipFill>
        <p:spPr>
          <a:xfrm>
            <a:off x="-1488" y="1173265"/>
            <a:ext cx="7118123" cy="499204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6BE1F76-99CD-4412-A5A6-57B1C8336AAE}"/>
              </a:ext>
            </a:extLst>
          </p:cNvPr>
          <p:cNvSpPr txBox="1"/>
          <p:nvPr/>
        </p:nvSpPr>
        <p:spPr>
          <a:xfrm>
            <a:off x="1631504" y="6165305"/>
            <a:ext cx="4769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Ma et al. 2020,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Nature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Astronomy</a:t>
            </a:r>
            <a:endParaRPr lang="zh-CN" altLang="en-US" dirty="0">
              <a:latin typeface="+mn-lt"/>
            </a:endParaRPr>
          </a:p>
        </p:txBody>
      </p:sp>
      <p:pic>
        <p:nvPicPr>
          <p:cNvPr id="3" name="J1820_jet">
            <a:hlinkClick r:id="" action="ppaction://media"/>
            <a:extLst>
              <a:ext uri="{FF2B5EF4-FFF2-40B4-BE49-F238E27FC236}">
                <a16:creationId xmlns:a16="http://schemas.microsoft.com/office/drawing/2014/main" id="{E98529DE-A166-4AEB-8E3C-C6842C6BB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1944" y="1172124"/>
            <a:ext cx="8874736" cy="49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4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78496F-5770-48F1-AA8A-BE841A53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Broad band energy spectra with Insight-HXMT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7EEC8AE-4AF8-4238-AD3B-BA6ADF2F7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836712"/>
            <a:ext cx="7255456" cy="50619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9DBFE2-BB39-4820-8018-507F283369CE}"/>
              </a:ext>
            </a:extLst>
          </p:cNvPr>
          <p:cNvSpPr txBox="1"/>
          <p:nvPr/>
        </p:nvSpPr>
        <p:spPr>
          <a:xfrm>
            <a:off x="3287688" y="5858109"/>
            <a:ext cx="5045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You+2021, Nature Communications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893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DBB0CD-92C6-441A-BEAC-3EDA2E1D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Decreasing reflection contradicts contracting corona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53E1EA-59A7-4A3B-90B4-EA246A7A5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12" y="802214"/>
            <a:ext cx="5563166" cy="60126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AF88F0D-D18E-4A47-8918-5936E77F2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465" y="980728"/>
            <a:ext cx="5563167" cy="49685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7A88325-3783-496F-B189-7FBB55FCFBD0}"/>
              </a:ext>
            </a:extLst>
          </p:cNvPr>
          <p:cNvSpPr txBox="1"/>
          <p:nvPr/>
        </p:nvSpPr>
        <p:spPr>
          <a:xfrm>
            <a:off x="1919536" y="1628800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Reflection should increase, but actually decreases</a:t>
            </a:r>
            <a:endParaRPr lang="zh-CN" alt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594E73-2146-42F1-AF2F-3C12463EB2DE}"/>
              </a:ext>
            </a:extLst>
          </p:cNvPr>
          <p:cNvSpPr txBox="1"/>
          <p:nvPr/>
        </p:nvSpPr>
        <p:spPr>
          <a:xfrm>
            <a:off x="7968208" y="6139780"/>
            <a:ext cx="279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Kara+2020, Nature</a:t>
            </a:r>
            <a:endParaRPr lang="zh-CN" altLang="en-US" dirty="0">
              <a:latin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A9B33E-FB5F-485F-892C-42E9C09CCA8E}"/>
              </a:ext>
            </a:extLst>
          </p:cNvPr>
          <p:cNvSpPr txBox="1"/>
          <p:nvPr/>
        </p:nvSpPr>
        <p:spPr>
          <a:xfrm>
            <a:off x="1427834" y="5852145"/>
            <a:ext cx="4229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+mn-lt"/>
              </a:rPr>
              <a:t>You+2021, Nature Communications</a:t>
            </a:r>
            <a:endParaRPr lang="zh-CN" alt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0662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A6A78-54F9-4801-A3B7-A5D96D86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The contracting corona is an X-ray jet!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BBDA294-5634-4771-975B-D712795DD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836712"/>
            <a:ext cx="7488832" cy="486947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36BB59F-2DB9-4054-8F14-7CF402A2495C}"/>
              </a:ext>
            </a:extLst>
          </p:cNvPr>
          <p:cNvSpPr txBox="1"/>
          <p:nvPr/>
        </p:nvSpPr>
        <p:spPr>
          <a:xfrm>
            <a:off x="3287688" y="5732663"/>
            <a:ext cx="5045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You+2021, Nature Communications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7931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文本框 5">
            <a:extLst>
              <a:ext uri="{FF2B5EF4-FFF2-40B4-BE49-F238E27FC236}">
                <a16:creationId xmlns:a16="http://schemas.microsoft.com/office/drawing/2014/main" id="{0678A47F-7EF3-48F7-ADA0-386E640AD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1" y="5686439"/>
            <a:ext cx="8664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/>
              <a:t>Jet and inner disk </a:t>
            </a:r>
            <a:r>
              <a:rPr lang="en-US" altLang="zh-CN" sz="1800" dirty="0" err="1"/>
              <a:t>precess</a:t>
            </a:r>
            <a:r>
              <a:rPr lang="en-US" altLang="zh-CN" sz="1800" dirty="0"/>
              <a:t> together in MAXI 1820+070  (Ma et al. 2023, </a:t>
            </a:r>
            <a:r>
              <a:rPr lang="en-US" altLang="zh-CN" sz="1800" dirty="0" err="1"/>
              <a:t>ApJ</a:t>
            </a:r>
            <a:r>
              <a:rPr lang="en-US" altLang="zh-CN" sz="1800" dirty="0"/>
              <a:t>)</a:t>
            </a:r>
            <a:r>
              <a:rPr lang="zh-CN" altLang="en-US" sz="1800" dirty="0"/>
              <a:t> </a:t>
            </a:r>
            <a:endParaRPr lang="en-US" altLang="zh-CN" sz="1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200636-3078-4CED-8B38-85664E3EE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160562"/>
            <a:ext cx="3638550" cy="38004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9D91BB3-0E41-4BD2-B217-CA6928003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836712"/>
            <a:ext cx="3114675" cy="4448175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AF455363-DAF9-4B35-A25E-1E6F212A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Disk-Jet co-precession with broad band QPO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361921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87652" y="836712"/>
            <a:ext cx="795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800" dirty="0">
                <a:latin typeface="Arial"/>
                <a:ea typeface="微软雅黑"/>
              </a:rPr>
              <a:t>Hilbert-Huang Transform (HHT) = Empirical Mode Decomposition (EMD) + Hilbert Transform (HT) 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84032" y="1199123"/>
            <a:ext cx="3577862" cy="2667894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5939502" y="3645529"/>
            <a:ext cx="300514" cy="49196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DFFF3"/>
              </a:solidFill>
              <a:latin typeface="Arial"/>
              <a:ea typeface="微软雅黑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75080" y="2867921"/>
            <a:ext cx="3864454" cy="33795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84032" y="3891513"/>
            <a:ext cx="3577862" cy="23655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05000" y="1838709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800" dirty="0">
                <a:latin typeface="Arial"/>
                <a:ea typeface="微软雅黑"/>
              </a:rPr>
              <a:t>EMD ≈ narrow band filter</a:t>
            </a:r>
            <a:r>
              <a:rPr lang="zh-CN" altLang="en-US" sz="1800" dirty="0">
                <a:latin typeface="Arial"/>
                <a:ea typeface="微软雅黑"/>
              </a:rPr>
              <a:t>：</a:t>
            </a:r>
            <a:r>
              <a:rPr lang="en-US" altLang="zh-CN" sz="1800" dirty="0">
                <a:latin typeface="Arial"/>
                <a:ea typeface="微软雅黑"/>
              </a:rPr>
              <a:t>decompose adaptively a signal into several Intrinsic Mode Functions (IMFs)</a:t>
            </a:r>
            <a:r>
              <a:rPr lang="zh-CN" altLang="en-US" sz="1800" dirty="0">
                <a:latin typeface="Arial"/>
                <a:ea typeface="微软雅黑"/>
              </a:rPr>
              <a:t> 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BEADCDB8-D97D-4337-A2AF-685DDEB6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Hilbert-Huang Transformation</a:t>
            </a:r>
            <a:r>
              <a:rPr lang="zh-CN" altLang="en-US" dirty="0"/>
              <a:t> </a:t>
            </a:r>
            <a:r>
              <a:rPr lang="en-US" altLang="zh-CN" dirty="0"/>
              <a:t>(HHT)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69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533F726-7F89-4314-8BA7-4A4D3F447B22}"/>
              </a:ext>
            </a:extLst>
          </p:cNvPr>
          <p:cNvGrpSpPr/>
          <p:nvPr/>
        </p:nvGrpSpPr>
        <p:grpSpPr>
          <a:xfrm>
            <a:off x="119336" y="3934720"/>
            <a:ext cx="10801199" cy="2701147"/>
            <a:chOff x="-559009" y="4225121"/>
            <a:chExt cx="12601535" cy="222186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F89B357-5000-4BE8-947F-D94DEF924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20"/>
            <a:stretch/>
          </p:blipFill>
          <p:spPr>
            <a:xfrm>
              <a:off x="-399489" y="4225121"/>
              <a:ext cx="9426148" cy="163958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64D57A-5417-4E2E-9A13-9E8820F5B3D8}"/>
                </a:ext>
              </a:extLst>
            </p:cNvPr>
            <p:cNvSpPr/>
            <p:nvPr/>
          </p:nvSpPr>
          <p:spPr>
            <a:xfrm>
              <a:off x="-559009" y="5864707"/>
              <a:ext cx="12601535" cy="582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000" dirty="0">
                  <a:latin typeface="+mn-lt"/>
                </a:rPr>
                <a:t>The modulation of the spectral index could be explained by either the coronal or jet precession model; the latter requires efficient acceleration within the jet. (Shui et al., 2023, </a:t>
              </a:r>
              <a:r>
                <a:rPr lang="en-US" altLang="zh-CN" sz="2000" dirty="0" err="1">
                  <a:latin typeface="+mn-lt"/>
                </a:rPr>
                <a:t>ApJ</a:t>
              </a:r>
              <a:r>
                <a:rPr lang="en-US" altLang="zh-CN" sz="2000" dirty="0">
                  <a:latin typeface="+mn-lt"/>
                </a:rPr>
                <a:t>)</a:t>
              </a:r>
              <a:endParaRPr lang="zh-CN" altLang="en-US" sz="2000" dirty="0">
                <a:latin typeface="+mn-lt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BC85F421-FBC5-47CC-AB9E-D537794B8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HHT QPO phase-resolved spectral analysis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0464E0-7DEA-4DED-8665-B7C987743D99}"/>
              </a:ext>
            </a:extLst>
          </p:cNvPr>
          <p:cNvGrpSpPr/>
          <p:nvPr/>
        </p:nvGrpSpPr>
        <p:grpSpPr>
          <a:xfrm>
            <a:off x="119336" y="836712"/>
            <a:ext cx="8352928" cy="3024336"/>
            <a:chOff x="639684" y="2549927"/>
            <a:chExt cx="7864631" cy="270553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22F7E32-EC19-41FD-B18D-D8625A2F6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77" b="57681"/>
            <a:stretch/>
          </p:blipFill>
          <p:spPr>
            <a:xfrm>
              <a:off x="639684" y="2549927"/>
              <a:ext cx="7864631" cy="122413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64D34F1-8F42-4759-9D25-64A2A9141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52" b="15430"/>
            <a:stretch/>
          </p:blipFill>
          <p:spPr>
            <a:xfrm>
              <a:off x="639685" y="3774061"/>
              <a:ext cx="7864630" cy="1276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E6A181E-BB3D-4ED3-B355-DB4EA258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30"/>
            <a:stretch/>
          </p:blipFill>
          <p:spPr>
            <a:xfrm>
              <a:off x="639684" y="5050241"/>
              <a:ext cx="7864630" cy="205223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EE5D6E07-C5AE-40E8-B434-C289D7B59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r="10944"/>
          <a:stretch/>
        </p:blipFill>
        <p:spPr>
          <a:xfrm>
            <a:off x="8040216" y="841962"/>
            <a:ext cx="3743775" cy="48192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629988-BB5A-4FE0-B1BA-E660601F9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5412" y="1556792"/>
            <a:ext cx="1697364" cy="4647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76500B8-2511-427B-9ED9-B7993EA79BDC}"/>
              </a:ext>
            </a:extLst>
          </p:cNvPr>
          <p:cNvSpPr txBox="1"/>
          <p:nvPr/>
        </p:nvSpPr>
        <p:spPr>
          <a:xfrm>
            <a:off x="8335534" y="309630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High-E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A6FEB03-93D3-4978-BADB-BCB1059CBD42}"/>
              </a:ext>
            </a:extLst>
          </p:cNvPr>
          <p:cNvSpPr txBox="1"/>
          <p:nvPr/>
        </p:nvSpPr>
        <p:spPr>
          <a:xfrm>
            <a:off x="7973041" y="1894293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Low-E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03482ED-6B8A-4590-A253-CF80FF03EF33}"/>
              </a:ext>
            </a:extLst>
          </p:cNvPr>
          <p:cNvCxnSpPr/>
          <p:nvPr/>
        </p:nvCxnSpPr>
        <p:spPr bwMode="auto">
          <a:xfrm flipH="1" flipV="1">
            <a:off x="8884747" y="2312437"/>
            <a:ext cx="293194" cy="740348"/>
          </a:xfrm>
          <a:prstGeom prst="straightConnector1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559E815-D67A-4476-936F-ACDF9193B89D}"/>
                  </a:ext>
                </a:extLst>
              </p:cNvPr>
              <p:cNvSpPr txBox="1"/>
              <p:nvPr/>
            </p:nvSpPr>
            <p:spPr>
              <a:xfrm>
                <a:off x="8335534" y="2515883"/>
                <a:ext cx="69580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3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zh-CN" alt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559E815-D67A-4476-936F-ACDF9193B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534" y="2515883"/>
                <a:ext cx="69580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04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>
            <a:extLst>
              <a:ext uri="{FF2B5EF4-FFF2-40B4-BE49-F238E27FC236}">
                <a16:creationId xmlns:a16="http://schemas.microsoft.com/office/drawing/2014/main" id="{5B19906D-0C5C-49B4-AE46-B90D51A9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4" y="836713"/>
            <a:ext cx="4114800" cy="492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E4BC98D-40D7-41A6-91E6-D87AFC516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99" y="1412776"/>
            <a:ext cx="4678028" cy="339157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4FCAA99-F3CE-4303-9037-9B24855A2612}"/>
              </a:ext>
            </a:extLst>
          </p:cNvPr>
          <p:cNvSpPr txBox="1"/>
          <p:nvPr/>
        </p:nvSpPr>
        <p:spPr>
          <a:xfrm>
            <a:off x="1559496" y="4869160"/>
            <a:ext cx="4342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Bei You*,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Xinwu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 Cao* , Zhen Yan* et al. Science,2023</a:t>
            </a:r>
            <a:endParaRPr lang="zh-CN" altLang="en-US" sz="2000" dirty="0">
              <a:latin typeface="+mn-lt"/>
              <a:ea typeface="等线" panose="02010600030101010101" pitchFamily="2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B55BE81-ABF0-4D42-BE4C-B56F4076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Evidence of MAD in MAXI J1820+070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4546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72B9E5-1A13-285F-AEBB-855B10007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733" y="1041808"/>
            <a:ext cx="3687331" cy="20478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DD8D33-CD01-40A2-AB97-6083C42F5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761" y="908720"/>
            <a:ext cx="4548188" cy="477202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CAEC613-876C-4C2F-9023-F8A5DFAD6A59}"/>
              </a:ext>
            </a:extLst>
          </p:cNvPr>
          <p:cNvSpPr txBox="1"/>
          <p:nvPr/>
        </p:nvSpPr>
        <p:spPr>
          <a:xfrm>
            <a:off x="1631505" y="4182425"/>
            <a:ext cx="4032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Bei You*,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Xinwu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 Cao* , Zhen Yan* et al. Science,2023</a:t>
            </a:r>
            <a:endParaRPr lang="zh-CN" altLang="en-US" sz="2000" dirty="0">
              <a:latin typeface="+mn-lt"/>
              <a:ea typeface="等线" panose="02010600030101010101" pitchFamily="2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790FFED4-3D6F-4DA1-BDAE-651E2FE51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Evidence of MAD in MAXI J1820+070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92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i="1" dirty="0"/>
              <a:t>Insight</a:t>
            </a:r>
            <a:r>
              <a:rPr lang="en-US" altLang="zh-CN" sz="4000" dirty="0"/>
              <a:t>-HXMT</a:t>
            </a:r>
            <a:endParaRPr lang="zh-CN" altLang="en-US" sz="4000" dirty="0"/>
          </a:p>
        </p:txBody>
      </p:sp>
      <p:sp>
        <p:nvSpPr>
          <p:cNvPr id="12" name="矩形 11"/>
          <p:cNvSpPr/>
          <p:nvPr/>
        </p:nvSpPr>
        <p:spPr>
          <a:xfrm>
            <a:off x="623392" y="787291"/>
            <a:ext cx="6416283" cy="545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b="1" dirty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The 1</a:t>
            </a:r>
            <a:r>
              <a:rPr lang="en-US" altLang="zh-CN" sz="2000" baseline="30000" dirty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st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X-ray satellite in China, proposed by T. P. Li and M. Wu in 1993, launched on 06/15/2017</a:t>
            </a:r>
          </a:p>
          <a:p>
            <a:pPr marL="457200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Features: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Large effective area @ &gt; 30 keV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High timing resolution: single event mode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Wide energy bands (1-250 keV narrow </a:t>
            </a:r>
            <a:r>
              <a:rPr lang="en-US" altLang="zh-CN" sz="2000" dirty="0" err="1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, 0.2-3 MeV as ASM</a:t>
            </a:r>
            <a:r>
              <a:rPr lang="zh-CN" altLang="en-US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000" dirty="0">
              <a:solidFill>
                <a:srgbClr val="0000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Status: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All instruments perform well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Focus on bright sources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Unrestricted number of </a:t>
            </a:r>
            <a:r>
              <a:rPr lang="en-US" altLang="zh-CN" sz="2000" dirty="0" err="1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ToOs</a:t>
            </a:r>
            <a:endParaRPr lang="en-US" altLang="zh-CN" sz="2000" dirty="0">
              <a:solidFill>
                <a:srgbClr val="0000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3716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Response time: hours to days</a:t>
            </a:r>
          </a:p>
          <a:p>
            <a:pPr marL="13716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i="1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Ad hoc </a:t>
            </a:r>
            <a:r>
              <a:rPr lang="en-US" altLang="zh-CN" sz="2000" dirty="0" err="1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ToO</a:t>
            </a: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data public immediately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In AO6: open for </a:t>
            </a: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world wide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 stay in orbit for several more years</a:t>
            </a:r>
          </a:p>
          <a:p>
            <a:pPr marL="9144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endParaRPr lang="en-US" altLang="zh-CN" sz="1800" dirty="0">
              <a:solidFill>
                <a:srgbClr val="0000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7" r="-1"/>
          <a:stretch/>
        </p:blipFill>
        <p:spPr bwMode="auto">
          <a:xfrm>
            <a:off x="7176121" y="801049"/>
            <a:ext cx="3402183" cy="45023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5595" y="3537029"/>
            <a:ext cx="3257212" cy="19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785554C-E366-409C-B6BF-D95816873460}"/>
              </a:ext>
            </a:extLst>
          </p:cNvPr>
          <p:cNvSpPr txBox="1"/>
          <p:nvPr/>
        </p:nvSpPr>
        <p:spPr>
          <a:xfrm>
            <a:off x="1920113" y="6079440"/>
            <a:ext cx="8351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Current PI (since Jan. 2016): Shuang-Nan Zhang (IHEP, CAS, China)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02B0D0-EA55-4D68-9548-8057630E90C3}"/>
              </a:ext>
            </a:extLst>
          </p:cNvPr>
          <p:cNvSpPr txBox="1"/>
          <p:nvPr/>
        </p:nvSpPr>
        <p:spPr>
          <a:xfrm>
            <a:off x="9497538" y="-12064"/>
            <a:ext cx="94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CAS-CAST</a:t>
            </a:r>
            <a:endParaRPr lang="zh-CN" altLang="en-US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9923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/>
              <a:t>eXTP: enhanced X-ray Timing and Polarimetry Observatory</a:t>
            </a:r>
            <a:endParaRPr lang="zh-CN" alt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967563"/>
            <a:ext cx="5040560" cy="286232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Next Generation Flagship Observatory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Important Sciences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Extreme gravity,</a:t>
            </a:r>
            <a:r>
              <a:rPr lang="zh-CN" altLang="en-US" sz="2000" dirty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magnetism, density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Neutron stars, black holes, </a:t>
            </a:r>
            <a:r>
              <a:rPr lang="en-US" altLang="zh-CN" sz="2000" dirty="0" err="1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etc</a:t>
            </a:r>
            <a:endParaRPr lang="en-US" altLang="zh-CN" sz="2000" dirty="0">
              <a:solidFill>
                <a:srgbClr val="0066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Mission Profile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Orbit</a:t>
            </a:r>
            <a:r>
              <a:rPr lang="zh-CN" altLang="en-US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en-US" altLang="zh-CN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5000*116500km HEO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Weight</a:t>
            </a:r>
            <a:r>
              <a:rPr lang="zh-CN" altLang="en-US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en-US" altLang="zh-CN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4.2 T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Launcher</a:t>
            </a:r>
            <a:r>
              <a:rPr lang="zh-CN" altLang="en-US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en-US" altLang="zh-CN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CZ-3BE 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66FF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Launch time: 2028-2030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898632-5CF3-4170-9BFD-D6B28708F3DD}"/>
              </a:ext>
            </a:extLst>
          </p:cNvPr>
          <p:cNvSpPr txBox="1"/>
          <p:nvPr/>
        </p:nvSpPr>
        <p:spPr>
          <a:xfrm>
            <a:off x="1127448" y="5602042"/>
            <a:ext cx="10225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PI: Shuang-Nan Zhang (IHEP, CAS, China)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*This is a new configuration without the two large European payloads LAD and WFM, to remove the </a:t>
            </a:r>
            <a:r>
              <a:rPr lang="en-US" altLang="zh-CN" sz="2000" dirty="0">
                <a:solidFill>
                  <a:srgbClr val="000000"/>
                </a:solidFill>
                <a:latin typeface="Arial" charset="0"/>
                <a:ea typeface="黑体" pitchFamily="2" charset="-122"/>
              </a:rPr>
              <a:t>programmatic uncertainties related to the European participation.</a:t>
            </a:r>
            <a:endParaRPr lang="zh-CN" altLang="en-US" sz="200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aphicFrame>
        <p:nvGraphicFramePr>
          <p:cNvPr id="9" name="内容占位符 3">
            <a:extLst>
              <a:ext uri="{FF2B5EF4-FFF2-40B4-BE49-F238E27FC236}">
                <a16:creationId xmlns:a16="http://schemas.microsoft.com/office/drawing/2014/main" id="{916D4AD2-5C03-45B8-B87D-A72E604A45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323946"/>
              </p:ext>
            </p:extLst>
          </p:nvPr>
        </p:nvGraphicFramePr>
        <p:xfrm>
          <a:off x="1127448" y="3849100"/>
          <a:ext cx="10009112" cy="17569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29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9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0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357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Main Payload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/>
                        <a:t>Configuration</a:t>
                      </a:r>
                      <a:endParaRPr lang="zh-CN" alt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Eff.</a:t>
                      </a:r>
                      <a:r>
                        <a:rPr lang="en-US" altLang="zh-CN" sz="1800" b="1" baseline="0" dirty="0"/>
                        <a:t> </a:t>
                      </a:r>
                      <a:r>
                        <a:rPr lang="en-US" altLang="zh-CN" sz="1800" b="1" dirty="0"/>
                        <a:t>area (m²)</a:t>
                      </a:r>
                      <a:endParaRPr lang="zh-CN" alt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91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Spectroscopy</a:t>
                      </a:r>
                      <a:r>
                        <a:rPr lang="en-US" altLang="zh-CN" sz="1800" b="1" baseline="0" dirty="0"/>
                        <a:t> Focusing Array (SFA)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6 telescopes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&gt;0.3m²@6keV</a:t>
                      </a:r>
                      <a:endParaRPr lang="zh-CN" alt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313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Polarimetry Focusing Array (PFA)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3 telescopes</a:t>
                      </a:r>
                      <a:endParaRPr lang="zh-CN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/>
                        <a:t>&gt;350cm²@2keV</a:t>
                      </a:r>
                      <a:endParaRPr lang="zh-CN" alt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072112"/>
                  </a:ext>
                </a:extLst>
              </a:tr>
              <a:tr h="428313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Wide-band Wide-field Camera (W2C)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60°X60°; 10 - 600 keV</a:t>
                      </a:r>
                      <a:endParaRPr lang="zh-CN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/>
                        <a:t>&gt;300cm²@60keV</a:t>
                      </a:r>
                      <a:endParaRPr lang="zh-CN" alt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1109CC79-E745-4CE3-B1FA-E1E190D1F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16" y="901679"/>
            <a:ext cx="5912517" cy="278981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822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  White papers on eXTP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000" y="838200"/>
            <a:ext cx="5876032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refereed papers have been published in a special issue of SCIENCE CHINA Physics, Mechanics &amp; Astronomy, Feb. 2019</a:t>
            </a:r>
          </a:p>
          <a:p>
            <a:pPr marL="176213" indent="-176213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S.-N. Zhang, A. Santangelo, M.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Feroci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Y.P. Xu, et al.,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enhanced X-ray Timing and Polarimetry mission - eXTP</a:t>
            </a:r>
          </a:p>
          <a:p>
            <a:pPr marL="176213" indent="-176213"/>
            <a:r>
              <a:rPr lang="fr-FR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A. L. Watts, W.F. Yu, J. Poutanen, S. Zhang, et al.,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 matter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with eXTP </a:t>
            </a:r>
          </a:p>
          <a:p>
            <a:pPr marL="176213" indent="-176213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A. De Rosa, P.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Uttley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L.J. Gou, Y. Liu, et al.,  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Accretion  in  Strong  Field  Gravity 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with eXTP</a:t>
            </a:r>
          </a:p>
          <a:p>
            <a:pPr marL="176213" indent="-176213"/>
            <a:r>
              <a:rPr lang="nb-NO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A. Santangelo, S. Zane, H. Feng, R.X. Xu, et al.,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and Astrophysics of Strong Magnetic Field systems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with eXTP</a:t>
            </a:r>
          </a:p>
          <a:p>
            <a:pPr marL="176213" indent="-176213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J. J. M. in 't Zand, B. Enrico, J.L. Qu, X.D. Li, et al.,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Observatory science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with eXTP</a:t>
            </a:r>
          </a:p>
          <a:p>
            <a:endParaRPr lang="zh-CN" altLang="en-US" sz="1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C414455-A691-4C63-B579-780E758CAC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152" y="863530"/>
            <a:ext cx="4026623" cy="536883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C2C5F09-6440-41DA-8D3B-53A334E62A13}"/>
              </a:ext>
            </a:extLst>
          </p:cNvPr>
          <p:cNvSpPr txBox="1"/>
          <p:nvPr/>
        </p:nvSpPr>
        <p:spPr>
          <a:xfrm>
            <a:off x="598826" y="6054175"/>
            <a:ext cx="5694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Total ADS citation: 344 (as of 2024.6.16)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2068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064" y="1051520"/>
            <a:ext cx="3891106" cy="244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/>
              <a:t>eXTP Payload: </a:t>
            </a:r>
            <a:r>
              <a:rPr lang="en-US" altLang="zh-CN" sz="2800" b="1" dirty="0">
                <a:solidFill>
                  <a:schemeClr val="tx1"/>
                </a:solidFill>
              </a:rPr>
              <a:t>SFA – Spectroscopy Focusing Array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000" y="838200"/>
            <a:ext cx="6020048" cy="5257800"/>
          </a:xfrm>
        </p:spPr>
        <p:txBody>
          <a:bodyPr/>
          <a:lstStyle/>
          <a:p>
            <a:r>
              <a:rPr lang="en-US" altLang="zh-CN" sz="2000" dirty="0"/>
              <a:t>Large collecting area achieved by multiple optics with short focal length.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6</a:t>
            </a:r>
            <a:r>
              <a:rPr lang="en-US" altLang="zh-CN" sz="2000" dirty="0"/>
              <a:t> grazing incidence Wolter-I optics with 5.25m F.L., 45 shells/module ,</a:t>
            </a:r>
            <a:r>
              <a:rPr lang="zh-CN" altLang="en-US" sz="2000" dirty="0"/>
              <a:t> </a:t>
            </a:r>
            <a:r>
              <a:rPr lang="en-US" altLang="zh-CN" sz="2000" dirty="0"/>
              <a:t>D=60cm</a:t>
            </a:r>
          </a:p>
          <a:p>
            <a:r>
              <a:rPr lang="en-US" altLang="zh-CN" sz="2000" dirty="0"/>
              <a:t>Non-imaging, 1′ (HPD), 3′ (W90), 12′ </a:t>
            </a:r>
            <a:r>
              <a:rPr lang="en-US" altLang="zh-CN" sz="2000" dirty="0" err="1"/>
              <a:t>FoV</a:t>
            </a:r>
            <a:endParaRPr lang="en-US" altLang="zh-CN" sz="2000" dirty="0"/>
          </a:p>
          <a:p>
            <a:r>
              <a:rPr lang="en-US" altLang="zh-CN" sz="2000" dirty="0"/>
              <a:t>19-cell SDD array: multi-pixel to enable background subtraction</a:t>
            </a:r>
          </a:p>
          <a:p>
            <a:r>
              <a:rPr lang="en-US" altLang="zh-CN" sz="2000" dirty="0"/>
              <a:t>Energy range: 0.5-10 keV</a:t>
            </a:r>
          </a:p>
          <a:p>
            <a:r>
              <a:rPr lang="en-US" altLang="zh-CN" sz="2000" dirty="0"/>
              <a:t>Energy resolution: </a:t>
            </a:r>
            <a:r>
              <a:rPr lang="zh-CN" altLang="en-US" sz="2000" dirty="0"/>
              <a:t>≤ </a:t>
            </a:r>
            <a:r>
              <a:rPr lang="en-US" altLang="zh-CN" sz="2000" dirty="0"/>
              <a:t>180 eV @ 6keV</a:t>
            </a:r>
          </a:p>
          <a:p>
            <a:r>
              <a:rPr lang="en-US" altLang="zh-CN" sz="2000" dirty="0"/>
              <a:t>Time resolution: 10μs</a:t>
            </a:r>
          </a:p>
          <a:p>
            <a:r>
              <a:rPr lang="en-US" altLang="zh-CN" sz="2000" dirty="0"/>
              <a:t>Absolute timing accuracy: 2μs</a:t>
            </a:r>
          </a:p>
          <a:p>
            <a:r>
              <a:rPr lang="en-US" altLang="zh-CN" sz="2000" dirty="0"/>
              <a:t>Dead time: &lt; 5% @ 1Crab</a:t>
            </a:r>
          </a:p>
          <a:p>
            <a:r>
              <a:rPr lang="en-US" altLang="zh-CN" sz="2000" dirty="0"/>
              <a:t>Sensitivity: 3x10</a:t>
            </a:r>
            <a:r>
              <a:rPr lang="en-US" altLang="zh-CN" sz="2000" baseline="30000" dirty="0"/>
              <a:t>-12</a:t>
            </a:r>
            <a:r>
              <a:rPr lang="en-US" altLang="zh-CN" sz="2000" dirty="0"/>
              <a:t> erg/cm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/s (3σ, 10 s)</a:t>
            </a:r>
            <a:endParaRPr lang="zh-CN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552384" y="1178520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×6</a:t>
            </a:r>
            <a:endParaRPr lang="zh-CN" altLang="en-US" sz="1800" dirty="0">
              <a:solidFill>
                <a:srgbClr val="C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 bwMode="auto">
          <a:xfrm flipH="1">
            <a:off x="9635288" y="3211761"/>
            <a:ext cx="709185" cy="936105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</p:spPr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64" y="4291881"/>
            <a:ext cx="3051932" cy="20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73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/>
              <a:t>eXTP Scientific Payload: </a:t>
            </a:r>
            <a:r>
              <a:rPr lang="en-US" altLang="zh-CN" sz="2800" b="1" dirty="0">
                <a:solidFill>
                  <a:schemeClr val="tx1"/>
                </a:solidFill>
              </a:rPr>
              <a:t>PFA – Polarimetry Focusing Array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000" y="838200"/>
            <a:ext cx="5631053" cy="5257800"/>
          </a:xfrm>
        </p:spPr>
        <p:txBody>
          <a:bodyPr/>
          <a:lstStyle/>
          <a:p>
            <a:r>
              <a:rPr lang="en-US" altLang="zh-CN" sz="2000" dirty="0"/>
              <a:t>Large collecting area achieved by multiple optics with short focal length.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3</a:t>
            </a:r>
            <a:r>
              <a:rPr lang="en-US" altLang="zh-CN" sz="2000" dirty="0"/>
              <a:t> grazing incidence Wolter-I optics with 5.25m F.L., 45 shells/module,</a:t>
            </a:r>
            <a:r>
              <a:rPr lang="zh-CN" altLang="en-US" sz="2000" dirty="0"/>
              <a:t> </a:t>
            </a:r>
            <a:r>
              <a:rPr lang="en-US" altLang="zh-CN" sz="2000" dirty="0"/>
              <a:t>D=60cm</a:t>
            </a:r>
          </a:p>
          <a:p>
            <a:r>
              <a:rPr lang="en-US" altLang="zh-CN" sz="2000" dirty="0"/>
              <a:t>Imaging, resolution </a:t>
            </a:r>
            <a:r>
              <a:rPr lang="zh-CN" altLang="en-US" sz="2000" dirty="0"/>
              <a:t>≤</a:t>
            </a:r>
            <a:r>
              <a:rPr lang="en-US" altLang="zh-CN" sz="2000" dirty="0"/>
              <a:t> 30″(HPD, goal 15″)</a:t>
            </a:r>
          </a:p>
          <a:p>
            <a:r>
              <a:rPr lang="en-US" altLang="zh-CN" sz="2000" dirty="0"/>
              <a:t>Field of view: 8′</a:t>
            </a:r>
          </a:p>
          <a:p>
            <a:r>
              <a:rPr lang="en-US" altLang="zh-CN" sz="2000" dirty="0"/>
              <a:t>Gas Pixel Detector (GPD): photo-electron tracking</a:t>
            </a:r>
          </a:p>
          <a:p>
            <a:r>
              <a:rPr lang="en-US" altLang="zh-CN" sz="2000" dirty="0"/>
              <a:t>Energy range: 2-8 keV</a:t>
            </a:r>
          </a:p>
          <a:p>
            <a:r>
              <a:rPr lang="en-US" altLang="zh-CN" sz="2000" dirty="0"/>
              <a:t>Energy resolution: </a:t>
            </a:r>
            <a:r>
              <a:rPr lang="zh-CN" altLang="en-US" sz="2000" dirty="0"/>
              <a:t>≤ </a:t>
            </a:r>
            <a:r>
              <a:rPr lang="en-US" altLang="zh-CN" sz="2000" dirty="0"/>
              <a:t>1.8 keV @ 6keV</a:t>
            </a:r>
          </a:p>
          <a:p>
            <a:r>
              <a:rPr lang="en-US" altLang="zh-CN" sz="2000" dirty="0"/>
              <a:t>Time resolution: 500μs</a:t>
            </a:r>
          </a:p>
          <a:p>
            <a:r>
              <a:rPr lang="en-US" altLang="zh-CN" sz="2000" dirty="0"/>
              <a:t>Absolute timing accuracy: 2μs</a:t>
            </a:r>
          </a:p>
          <a:p>
            <a:r>
              <a:rPr lang="en-US" altLang="zh-CN" sz="2000" dirty="0"/>
              <a:t>MDP: &lt; 3% (10</a:t>
            </a:r>
            <a:r>
              <a:rPr lang="en-US" altLang="zh-CN" sz="2000" baseline="30000" dirty="0"/>
              <a:t>6</a:t>
            </a:r>
            <a:r>
              <a:rPr lang="en-US" altLang="zh-CN" sz="2000" dirty="0"/>
              <a:t>s, 1mCrab)</a:t>
            </a:r>
          </a:p>
        </p:txBody>
      </p:sp>
      <p:pic>
        <p:nvPicPr>
          <p:cNvPr id="9" name="图片 12" descr="components1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93"/>
          <a:stretch>
            <a:fillRect/>
          </a:stretch>
        </p:blipFill>
        <p:spPr bwMode="auto">
          <a:xfrm>
            <a:off x="8634616" y="3933057"/>
            <a:ext cx="2001343" cy="1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59876" y="5837342"/>
            <a:ext cx="1637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GPD</a:t>
            </a:r>
            <a:endParaRPr lang="zh-CN" altLang="en-US" sz="16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214" y="3933056"/>
            <a:ext cx="227545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501868" y="5714230"/>
            <a:ext cx="1815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Designed by the INFN-Pisa group (Bellazzini et al.)</a:t>
            </a:r>
            <a:endParaRPr lang="zh-CN" altLang="en-US" sz="16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14" name="直接箭头连接符 13"/>
          <p:cNvCxnSpPr>
            <a:endCxn id="9" idx="0"/>
          </p:cNvCxnSpPr>
          <p:nvPr/>
        </p:nvCxnSpPr>
        <p:spPr bwMode="auto">
          <a:xfrm flipH="1">
            <a:off x="9635288" y="2996953"/>
            <a:ext cx="709185" cy="936105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</p:spPr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040" y="837516"/>
            <a:ext cx="3891106" cy="244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552384" y="963712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×3</a:t>
            </a:r>
            <a:endParaRPr lang="zh-CN" altLang="en-US" sz="1800" dirty="0">
              <a:solidFill>
                <a:srgbClr val="C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6365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BBBC734-2598-43B4-BC04-225F5DE1C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928811"/>
            <a:ext cx="6048919" cy="530351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B8D6452-4526-4ECF-9968-531939BEF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279" y="1003312"/>
            <a:ext cx="5606586" cy="522901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5EE9424-B1C1-4AF9-B4C9-DD1FF1A0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Effective area: SFA &amp; PFA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EA1B9B-E8E6-4A99-A41E-7072F5F77862}"/>
              </a:ext>
            </a:extLst>
          </p:cNvPr>
          <p:cNvSpPr txBox="1"/>
          <p:nvPr/>
        </p:nvSpPr>
        <p:spPr>
          <a:xfrm>
            <a:off x="3810200" y="4044933"/>
            <a:ext cx="163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eXTP-SFA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CDDCB92-326D-48CE-A14B-181FEFCE4A43}"/>
              </a:ext>
            </a:extLst>
          </p:cNvPr>
          <p:cNvSpPr txBox="1"/>
          <p:nvPr/>
        </p:nvSpPr>
        <p:spPr>
          <a:xfrm>
            <a:off x="8760296" y="2998961"/>
            <a:ext cx="163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eXTP-PFA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F3915A4-5053-4B87-B6C5-5FB58163C10A}"/>
              </a:ext>
            </a:extLst>
          </p:cNvPr>
          <p:cNvSpPr txBox="1"/>
          <p:nvPr/>
        </p:nvSpPr>
        <p:spPr>
          <a:xfrm>
            <a:off x="2150450" y="2768128"/>
            <a:ext cx="332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0070C0"/>
                </a:solidFill>
              </a:rPr>
              <a:t>NewATHENA</a:t>
            </a:r>
            <a:r>
              <a:rPr lang="zh-CN" altLang="en-US" dirty="0">
                <a:solidFill>
                  <a:srgbClr val="0070C0"/>
                </a:solidFill>
              </a:rPr>
              <a:t>：</a:t>
            </a:r>
            <a:r>
              <a:rPr lang="en-US" altLang="zh-CN" dirty="0">
                <a:solidFill>
                  <a:srgbClr val="0070C0"/>
                </a:solidFill>
              </a:rPr>
              <a:t>2037</a:t>
            </a:r>
            <a:r>
              <a:rPr lang="zh-CN" altLang="en-US" dirty="0">
                <a:solidFill>
                  <a:srgbClr val="0070C0"/>
                </a:solidFill>
              </a:rPr>
              <a:t>？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C35B126-F6DF-4672-9B25-3FBEFC23D888}"/>
              </a:ext>
            </a:extLst>
          </p:cNvPr>
          <p:cNvSpPr txBox="1"/>
          <p:nvPr/>
        </p:nvSpPr>
        <p:spPr>
          <a:xfrm>
            <a:off x="8616280" y="4869160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IXPE</a:t>
            </a:r>
            <a:r>
              <a:rPr lang="zh-CN" altLang="en-US" dirty="0">
                <a:solidFill>
                  <a:srgbClr val="0070C0"/>
                </a:solidFill>
              </a:rPr>
              <a:t>：</a:t>
            </a:r>
            <a:r>
              <a:rPr lang="en-US" altLang="zh-CN" dirty="0">
                <a:solidFill>
                  <a:srgbClr val="0070C0"/>
                </a:solidFill>
              </a:rPr>
              <a:t>2021.12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64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05564E-746D-49B0-A301-ED381B1CA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Spectro-Timing-Polarimetry on Accreting BHs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3C12A99D-078B-4046-8BCD-55CD5F72CE3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b="6413"/>
          <a:stretch/>
        </p:blipFill>
        <p:spPr bwMode="auto">
          <a:xfrm>
            <a:off x="1271464" y="956620"/>
            <a:ext cx="9577064" cy="5352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2619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Pres_fig1.ps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08" r="17479" b="45059"/>
          <a:stretch/>
        </p:blipFill>
        <p:spPr>
          <a:xfrm>
            <a:off x="6347210" y="858489"/>
            <a:ext cx="3609772" cy="36762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6686" y="4851440"/>
            <a:ext cx="4158802" cy="1323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e</a:t>
            </a:r>
            <a:r>
              <a:rPr lang="en-US" sz="2000" cap="small" dirty="0" err="1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XTP</a:t>
            </a:r>
            <a:r>
              <a:rPr lang="en-US" sz="2000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 will study </a:t>
            </a:r>
            <a:r>
              <a:rPr lang="en-US" sz="2000" b="1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nucleonic matter in a unique</a:t>
            </a:r>
            <a:r>
              <a:rPr lang="en-US" sz="2000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 </a:t>
            </a:r>
            <a:r>
              <a:rPr lang="en-US" sz="2000" b="1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regime</a:t>
            </a:r>
            <a:r>
              <a:rPr lang="en-US" sz="2000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, and </a:t>
            </a:r>
            <a:r>
              <a:rPr lang="en-US" sz="2000" b="1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exotic states of matter (e.g., quark stars) </a:t>
            </a:r>
            <a:r>
              <a:rPr lang="en-US" sz="2000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that could never exist in the laboratory.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6561459" y="4842823"/>
            <a:ext cx="3640562" cy="132343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Using only known sources, pulse profile modelling measurements will </a:t>
            </a:r>
            <a:r>
              <a:rPr lang="en-US" sz="2000" b="1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map the M-R relation </a:t>
            </a:r>
            <a:r>
              <a:rPr lang="en-US" sz="2000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and hence the </a:t>
            </a:r>
            <a:r>
              <a:rPr lang="en-US" sz="2000" b="1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Equation of State (</a:t>
            </a:r>
            <a:r>
              <a:rPr lang="en-US" sz="2000" b="1" cap="small" dirty="0" err="1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EoS</a:t>
            </a:r>
            <a:r>
              <a:rPr lang="en-US" sz="2000" b="1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)</a:t>
            </a:r>
            <a:r>
              <a:rPr lang="en-US" sz="2000" cap="small" dirty="0">
                <a:solidFill>
                  <a:prstClr val="black"/>
                </a:solidFill>
                <a:latin typeface="Calibri" panose="020F0502020204030204"/>
                <a:ea typeface="+mn-ea"/>
                <a:cs typeface="Verdana"/>
              </a:rPr>
              <a:t>.</a:t>
            </a:r>
          </a:p>
        </p:txBody>
      </p:sp>
      <p:pic>
        <p:nvPicPr>
          <p:cNvPr id="13" name="Picture 7" descr="Pres_fig3.ps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8" r="17438" b="45043"/>
          <a:stretch/>
        </p:blipFill>
        <p:spPr>
          <a:xfrm>
            <a:off x="6347210" y="858489"/>
            <a:ext cx="3609772" cy="3677348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8724901" y="1945835"/>
            <a:ext cx="371287" cy="307777"/>
          </a:xfrm>
          <a:prstGeom prst="rect">
            <a:avLst/>
          </a:prstGeom>
          <a:solidFill>
            <a:srgbClr val="E2E2E2"/>
          </a:solidFill>
        </p:spPr>
        <p:txBody>
          <a:bodyPr wrap="square" lIns="0" r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err="1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eXTP</a:t>
            </a:r>
            <a:endParaRPr lang="it-IT" sz="1400" b="1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416" y="1007174"/>
            <a:ext cx="4890471" cy="363915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477182" y="3565152"/>
            <a:ext cx="59008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it-IT" sz="1400" b="1" dirty="0" err="1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eXTP</a:t>
            </a:r>
            <a:r>
              <a:rPr lang="it-IT" sz="1400" b="1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558C563-7BF8-4DB2-985A-6CE714429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Neutron Stars </a:t>
            </a:r>
            <a:r>
              <a:rPr lang="en-US" altLang="zh-CN" dirty="0" err="1"/>
              <a:t>EoS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4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55" y="980728"/>
            <a:ext cx="5013345" cy="3343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2748" y="908720"/>
            <a:ext cx="45178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Arial"/>
              </a:rPr>
              <a:t>Accreting Pulsars and </a:t>
            </a:r>
            <a:r>
              <a:rPr lang="en-US" sz="2200" i="1" dirty="0">
                <a:solidFill>
                  <a:srgbClr val="800000"/>
                </a:solidFill>
                <a:latin typeface="Arial"/>
                <a:ea typeface="Verdana" panose="020B0604030504040204" pitchFamily="34" charset="0"/>
                <a:cs typeface="Arial"/>
              </a:rPr>
              <a:t>Magnetars hosts neutron stars with magnetic fields of </a:t>
            </a:r>
            <a:r>
              <a:rPr lang="en-US" sz="2200" b="1" i="1" dirty="0">
                <a:solidFill>
                  <a:srgbClr val="800000"/>
                </a:solidFill>
                <a:latin typeface="Arial"/>
                <a:ea typeface="Verdana" panose="020B0604030504040204" pitchFamily="34" charset="0"/>
                <a:cs typeface="Arial"/>
              </a:rPr>
              <a:t>10</a:t>
            </a:r>
            <a:r>
              <a:rPr lang="en-US" sz="2200" b="1" i="1" baseline="30000" dirty="0">
                <a:solidFill>
                  <a:srgbClr val="800000"/>
                </a:solidFill>
                <a:latin typeface="Arial"/>
                <a:ea typeface="Verdana" panose="020B0604030504040204" pitchFamily="34" charset="0"/>
                <a:cs typeface="Arial"/>
              </a:rPr>
              <a:t>12-15</a:t>
            </a:r>
            <a:r>
              <a:rPr lang="en-US" sz="2200" b="1" i="1" dirty="0">
                <a:solidFill>
                  <a:srgbClr val="800000"/>
                </a:solidFill>
                <a:latin typeface="Arial"/>
                <a:ea typeface="Verdana" panose="020B0604030504040204" pitchFamily="34" charset="0"/>
                <a:cs typeface="Arial"/>
              </a:rPr>
              <a:t> Gauss</a:t>
            </a:r>
          </a:p>
          <a:p>
            <a:pPr lvl="0"/>
            <a:r>
              <a:rPr lang="en-US" sz="2200" dirty="0">
                <a:latin typeface="Arial"/>
                <a:ea typeface="Verdana" panose="020B0604030504040204" pitchFamily="34" charset="0"/>
                <a:cs typeface="Arial"/>
              </a:rPr>
              <a:t>Strongest magnetic fields in lab.</a:t>
            </a:r>
            <a:r>
              <a:rPr lang="en-US" sz="2200" b="1" i="1" dirty="0">
                <a:solidFill>
                  <a:srgbClr val="800000"/>
                </a:solidFill>
                <a:latin typeface="Arial"/>
                <a:ea typeface="Verdana" panose="020B0604030504040204" pitchFamily="34" charset="0"/>
                <a:cs typeface="Arial"/>
              </a:rPr>
              <a:t> </a:t>
            </a:r>
            <a:r>
              <a:rPr lang="en-US" altLang="zh-CN" sz="2200" b="1" i="1" dirty="0">
                <a:solidFill>
                  <a:srgbClr val="800000"/>
                </a:solidFill>
                <a:latin typeface="Arial"/>
                <a:ea typeface="Verdana" panose="020B0604030504040204" pitchFamily="34" charset="0"/>
                <a:cs typeface="Arial"/>
              </a:rPr>
              <a:t>10</a:t>
            </a:r>
            <a:r>
              <a:rPr lang="en-US" altLang="zh-CN" sz="2200" b="1" i="1" baseline="30000" dirty="0">
                <a:solidFill>
                  <a:srgbClr val="800000"/>
                </a:solidFill>
                <a:latin typeface="Arial"/>
                <a:ea typeface="Verdana" panose="020B0604030504040204" pitchFamily="34" charset="0"/>
                <a:cs typeface="Arial"/>
              </a:rPr>
              <a:t>5</a:t>
            </a:r>
            <a:r>
              <a:rPr lang="en-US" altLang="zh-CN" sz="2200" b="1" i="1" dirty="0">
                <a:solidFill>
                  <a:srgbClr val="800000"/>
                </a:solidFill>
                <a:latin typeface="Arial"/>
                <a:ea typeface="Verdana" panose="020B0604030504040204" pitchFamily="34" charset="0"/>
                <a:cs typeface="Arial"/>
              </a:rPr>
              <a:t> Gauss</a:t>
            </a:r>
            <a:endParaRPr lang="en-US" sz="2200" b="1" dirty="0">
              <a:solidFill>
                <a:prstClr val="black"/>
              </a:solidFill>
              <a:latin typeface="Arial"/>
              <a:ea typeface="Verdana" panose="020B0604030504040204" pitchFamily="34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425" y="4446557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Arial"/>
              </a:rPr>
              <a:t>Test </a:t>
            </a:r>
            <a:r>
              <a:rPr lang="en-US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Arial"/>
              </a:rPr>
              <a:t>Q</a:t>
            </a:r>
            <a:r>
              <a:rPr lang="en-US" altLang="zh-CN" dirty="0" err="1"/>
              <a:t>uantum</a:t>
            </a:r>
            <a:r>
              <a:rPr lang="en-US" altLang="zh-CN" dirty="0"/>
              <a:t> Electro-Dynamics</a:t>
            </a:r>
            <a:r>
              <a:rPr lang="en-US" sz="220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Arial"/>
              </a:rPr>
              <a:t> effects </a:t>
            </a:r>
            <a:r>
              <a:rPr lang="en-US" sz="220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Arial"/>
                <a:sym typeface="Wingdings"/>
              </a:rPr>
              <a:t></a:t>
            </a:r>
            <a:r>
              <a:rPr lang="en-US" sz="220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Arial"/>
              </a:rPr>
              <a:t> vacuum fluctuations: </a:t>
            </a:r>
            <a:r>
              <a:rPr lang="en-US" sz="2200" i="1" dirty="0">
                <a:solidFill>
                  <a:srgbClr val="800000"/>
                </a:solidFill>
                <a:latin typeface="Arial"/>
                <a:ea typeface="Verdana" panose="020B0604030504040204" pitchFamily="34" charset="0"/>
                <a:cs typeface="Arial"/>
              </a:rPr>
              <a:t>is the propagation of light in vacuum modified by the magnetic field?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4" y="2693824"/>
            <a:ext cx="3340597" cy="123973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553" y="3900025"/>
            <a:ext cx="3465697" cy="1067961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4DC7DFDD-8BDE-4643-8494-0768BC8C3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Extreme Magnetism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547BF6-D4EA-434F-A561-A3C6B16BF0FE}"/>
              </a:ext>
            </a:extLst>
          </p:cNvPr>
          <p:cNvSpPr txBox="1"/>
          <p:nvPr/>
        </p:nvSpPr>
        <p:spPr>
          <a:xfrm>
            <a:off x="6528048" y="4967986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Has this been detected by IXPE? Maybe, as the predicted </a:t>
            </a:r>
            <a:r>
              <a:rPr lang="en-US" altLang="zh-CN" b="0" i="1" dirty="0">
                <a:solidFill>
                  <a:srgbClr val="FF0000"/>
                </a:solidFill>
                <a:effectLst/>
                <a:latin typeface="Helvetica Neue"/>
              </a:rPr>
              <a:t>vacuum resonance,</a:t>
            </a:r>
            <a:r>
              <a:rPr lang="en-US" altLang="zh-CN" dirty="0"/>
              <a:t> but needs eXTP to study further . (Lai, D. 2023, PNAS)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9767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87921E-7270-2B6D-A010-C8DF5BAB5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842593"/>
              </p:ext>
            </p:extLst>
          </p:nvPr>
        </p:nvGraphicFramePr>
        <p:xfrm>
          <a:off x="479376" y="870406"/>
          <a:ext cx="8136904" cy="4293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9631">
                  <a:extLst>
                    <a:ext uri="{9D8B030D-6E8A-4147-A177-3AD203B41FA5}">
                      <a16:colId xmlns:a16="http://schemas.microsoft.com/office/drawing/2014/main" val="1463577801"/>
                    </a:ext>
                  </a:extLst>
                </a:gridCol>
                <a:gridCol w="1861741">
                  <a:extLst>
                    <a:ext uri="{9D8B030D-6E8A-4147-A177-3AD203B41FA5}">
                      <a16:colId xmlns:a16="http://schemas.microsoft.com/office/drawing/2014/main" val="4216653499"/>
                    </a:ext>
                  </a:extLst>
                </a:gridCol>
                <a:gridCol w="2515532">
                  <a:extLst>
                    <a:ext uri="{9D8B030D-6E8A-4147-A177-3AD203B41FA5}">
                      <a16:colId xmlns:a16="http://schemas.microsoft.com/office/drawing/2014/main" val="1143332364"/>
                    </a:ext>
                  </a:extLst>
                </a:gridCol>
              </a:tblGrid>
              <a:tr h="3903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XPOL-III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XPOL-I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36864691"/>
                  </a:ext>
                </a:extLst>
              </a:tr>
              <a:tr h="3903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zh-CN" alt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zh-CN" alt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pixels</a:t>
                      </a:r>
                      <a:endParaRPr lang="en-C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altLang="zh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08361412"/>
                  </a:ext>
                </a:extLst>
              </a:tr>
              <a:tr h="3903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</a:t>
                      </a:r>
                      <a:r>
                        <a:rPr lang="zh-CN" alt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pitch</a:t>
                      </a:r>
                      <a:endParaRPr lang="en-C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μm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μm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36905869"/>
                  </a:ext>
                </a:extLst>
              </a:tr>
              <a:tr h="390361">
                <a:tc>
                  <a:txBody>
                    <a:bodyPr/>
                    <a:lstStyle/>
                    <a:p>
                      <a:pPr algn="ctr"/>
                      <a:r>
                        <a:rPr lang="en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Shaping</a:t>
                      </a:r>
                      <a:r>
                        <a:rPr lang="zh-CN" alt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endParaRPr lang="en-C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μs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3-10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μs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(adjustable)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91399615"/>
                  </a:ext>
                </a:extLst>
              </a:tr>
              <a:tr h="3903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</a:t>
                      </a:r>
                      <a:r>
                        <a:rPr lang="zh-CN" alt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gain</a:t>
                      </a:r>
                      <a:endParaRPr lang="en-C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</a:t>
                      </a:r>
                      <a:r>
                        <a:rPr lang="en-US" altLang="zh-CN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CN" sz="18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</a:t>
                      </a:r>
                      <a:r>
                        <a:rPr lang="en-US" altLang="zh-CN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CN" sz="18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28928233"/>
                  </a:ext>
                </a:extLst>
              </a:tr>
              <a:tr h="3903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</a:t>
                      </a:r>
                      <a:r>
                        <a:rPr lang="zh-CN" alt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noise</a:t>
                      </a:r>
                      <a:endParaRPr lang="en-C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52766785"/>
                  </a:ext>
                </a:extLst>
              </a:tr>
              <a:tr h="39036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scale linear range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30k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</a:t>
                      </a:r>
                      <a:endParaRPr lang="en-CN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30k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</a:t>
                      </a:r>
                      <a:endParaRPr lang="en-CN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90513670"/>
                  </a:ext>
                </a:extLst>
              </a:tr>
              <a:tr h="3903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Trigger coupling </a:t>
                      </a: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</a:t>
                      </a:r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74941566"/>
                  </a:ext>
                </a:extLst>
              </a:tr>
              <a:tr h="39036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 trigger threshold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∼150 </a:t>
                      </a:r>
                      <a:r>
                        <a:rPr lang="en-US" altLang="zh-CN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45637305"/>
                  </a:ext>
                </a:extLst>
              </a:tr>
              <a:tr h="3903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Dead</a:t>
                      </a:r>
                      <a:r>
                        <a:rPr lang="zh-CN" alt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∼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μs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∼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332831"/>
                  </a:ext>
                </a:extLst>
              </a:tr>
              <a:tr h="3903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count rate 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∼6k * 4 c s</a:t>
                      </a:r>
                      <a:r>
                        <a:rPr lang="en-US" altLang="zh-CN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∼0.9k * 3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s</a:t>
                      </a:r>
                      <a:r>
                        <a:rPr lang="en-US" altLang="zh-CN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C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4916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D9A2282-2D30-3F49-93A6-B5FB3157D0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900" y="1128745"/>
            <a:ext cx="2351652" cy="4100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58BE22-D8AF-3AE9-2339-AE3BC27BAEF4}"/>
              </a:ext>
            </a:extLst>
          </p:cNvPr>
          <p:cNvSpPr txBox="1"/>
          <p:nvPr/>
        </p:nvSpPr>
        <p:spPr>
          <a:xfrm>
            <a:off x="1199456" y="605333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cs typeface="Arial" panose="020B0604020202020204" pitchFamily="34" charset="0"/>
              </a:rPr>
              <a:t>(Minuti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et.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al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2023)</a:t>
            </a:r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B1BDF3C-4B4D-8843-444E-0B4BB1C9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Compared to IXPE: A new ASIC will be used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CF6EEB8-1CA2-DC56-8EFD-935F168ADE6F}"/>
              </a:ext>
            </a:extLst>
          </p:cNvPr>
          <p:cNvSpPr txBox="1"/>
          <p:nvPr/>
        </p:nvSpPr>
        <p:spPr bwMode="auto">
          <a:xfrm>
            <a:off x="1991544" y="5424208"/>
            <a:ext cx="5759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800" b="1" dirty="0">
                <a:ea typeface="Microsoft YaHei" charset="-122"/>
                <a:cs typeface="Arial" panose="020B0604020202020204" pitchFamily="34" charset="0"/>
              </a:rPr>
              <a:t>9× higher (to compensate the larger effective area)</a:t>
            </a:r>
            <a:endParaRPr kumimoji="1" lang="zh-CN" altLang="en-US" sz="1800" b="1" dirty="0">
              <a:ea typeface="Microsoft YaHei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2F60FC-696D-4507-816A-AEB3DC543AB0}"/>
              </a:ext>
            </a:extLst>
          </p:cNvPr>
          <p:cNvSpPr txBox="1"/>
          <p:nvPr/>
        </p:nvSpPr>
        <p:spPr>
          <a:xfrm>
            <a:off x="8472264" y="5975317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(from Hua Feng)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46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9E72F5-9561-B0E8-0F4F-F3873B2B84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904177"/>
            <a:ext cx="7772400" cy="50496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6AC4109-3FFF-BC48-163F-DEC22D7E75F3}"/>
              </a:ext>
            </a:extLst>
          </p:cNvPr>
          <p:cNvSpPr txBox="1"/>
          <p:nvPr/>
        </p:nvSpPr>
        <p:spPr>
          <a:xfrm>
            <a:off x="911424" y="6002962"/>
            <a:ext cx="106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Example: to compare the X-ray polarimetry during flares and quiescence.</a:t>
            </a:r>
          </a:p>
          <a:p>
            <a:r>
              <a:rPr kumimoji="1" lang="en-US" altLang="zh-CN" sz="1800" dirty="0"/>
              <a:t>Most of the flares that can be identified with NICER and HXMT </a:t>
            </a:r>
            <a:r>
              <a:rPr kumimoji="1" lang="en-US" altLang="zh-CN" sz="1800" dirty="0">
                <a:solidFill>
                  <a:srgbClr val="FF0000"/>
                </a:solidFill>
              </a:rPr>
              <a:t>cannot be seen in the IXPE light curve</a:t>
            </a:r>
            <a:r>
              <a:rPr kumimoji="1" lang="en-US" altLang="zh-CN" sz="1800" dirty="0"/>
              <a:t>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87A8109-BFD9-AD4F-7E3B-B5C1ADA1209A}"/>
              </a:ext>
            </a:extLst>
          </p:cNvPr>
          <p:cNvSpPr/>
          <p:nvPr/>
        </p:nvSpPr>
        <p:spPr bwMode="auto">
          <a:xfrm>
            <a:off x="4260354" y="1276482"/>
            <a:ext cx="432048" cy="649188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8257DD8-FF16-8CBA-8915-D7B38512B3B1}"/>
              </a:ext>
            </a:extLst>
          </p:cNvPr>
          <p:cNvSpPr/>
          <p:nvPr/>
        </p:nvSpPr>
        <p:spPr bwMode="auto">
          <a:xfrm>
            <a:off x="5231904" y="1276482"/>
            <a:ext cx="432048" cy="649188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FA799CB-0C30-DDCC-3B0F-7A63EDF375EB}"/>
              </a:ext>
            </a:extLst>
          </p:cNvPr>
          <p:cNvSpPr/>
          <p:nvPr/>
        </p:nvSpPr>
        <p:spPr bwMode="auto">
          <a:xfrm>
            <a:off x="6454924" y="1253193"/>
            <a:ext cx="432048" cy="649188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5348FF0-53A6-5682-8137-0C2F2AC953C6}"/>
              </a:ext>
            </a:extLst>
          </p:cNvPr>
          <p:cNvSpPr/>
          <p:nvPr/>
        </p:nvSpPr>
        <p:spPr bwMode="auto">
          <a:xfrm>
            <a:off x="7175004" y="879106"/>
            <a:ext cx="432048" cy="649188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C8F981E-77D4-13E8-0E7E-604779769BED}"/>
              </a:ext>
            </a:extLst>
          </p:cNvPr>
          <p:cNvSpPr/>
          <p:nvPr/>
        </p:nvSpPr>
        <p:spPr bwMode="auto">
          <a:xfrm>
            <a:off x="7759059" y="1276482"/>
            <a:ext cx="432048" cy="649188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0392F00F-08E4-B246-8D4B-DF60C0D21D1B}"/>
              </a:ext>
            </a:extLst>
          </p:cNvPr>
          <p:cNvCxnSpPr>
            <a:cxnSpLocks/>
            <a:stCxn id="12" idx="4"/>
          </p:cNvCxnSpPr>
          <p:nvPr/>
        </p:nvCxnSpPr>
        <p:spPr bwMode="auto">
          <a:xfrm>
            <a:off x="4476378" y="1925670"/>
            <a:ext cx="0" cy="2727466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ABE57444-17CC-D3C0-69A3-E1014C000054}"/>
              </a:ext>
            </a:extLst>
          </p:cNvPr>
          <p:cNvCxnSpPr>
            <a:cxnSpLocks/>
            <a:stCxn id="13" idx="4"/>
          </p:cNvCxnSpPr>
          <p:nvPr/>
        </p:nvCxnSpPr>
        <p:spPr bwMode="auto">
          <a:xfrm>
            <a:off x="5447928" y="1925670"/>
            <a:ext cx="0" cy="2727466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E1630A1F-14CC-4F28-A139-0930D4D6E664}"/>
              </a:ext>
            </a:extLst>
          </p:cNvPr>
          <p:cNvCxnSpPr>
            <a:stCxn id="14" idx="4"/>
          </p:cNvCxnSpPr>
          <p:nvPr/>
        </p:nvCxnSpPr>
        <p:spPr bwMode="auto">
          <a:xfrm>
            <a:off x="6670948" y="1902382"/>
            <a:ext cx="1116" cy="2750755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098466E7-F7CF-95AF-432F-5E719C0E2915}"/>
              </a:ext>
            </a:extLst>
          </p:cNvPr>
          <p:cNvCxnSpPr>
            <a:stCxn id="15" idx="4"/>
          </p:cNvCxnSpPr>
          <p:nvPr/>
        </p:nvCxnSpPr>
        <p:spPr bwMode="auto">
          <a:xfrm>
            <a:off x="7391028" y="1528294"/>
            <a:ext cx="1116" cy="3124842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14EA1666-1FC1-CB34-18FF-5A3390EA8417}"/>
              </a:ext>
            </a:extLst>
          </p:cNvPr>
          <p:cNvCxnSpPr>
            <a:cxnSpLocks/>
            <a:stCxn id="16" idx="4"/>
          </p:cNvCxnSpPr>
          <p:nvPr/>
        </p:nvCxnSpPr>
        <p:spPr bwMode="auto">
          <a:xfrm>
            <a:off x="7975083" y="1925670"/>
            <a:ext cx="0" cy="2727466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" name="标题 2">
            <a:extLst>
              <a:ext uri="{FF2B5EF4-FFF2-40B4-BE49-F238E27FC236}">
                <a16:creationId xmlns:a16="http://schemas.microsoft.com/office/drawing/2014/main" id="{FD75EB3E-722B-46C8-965C-8F8693C1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b="1" dirty="0">
                <a:solidFill>
                  <a:srgbClr val="FF0000"/>
                </a:solidFill>
              </a:rPr>
              <a:t>Simultaneous</a:t>
            </a:r>
            <a:r>
              <a:rPr kumimoji="1" lang="en-US" altLang="zh-CN" sz="2800" b="1" dirty="0"/>
              <a:t> </a:t>
            </a:r>
            <a:r>
              <a:rPr kumimoji="1" lang="en-US" altLang="zh-CN" sz="2800" dirty="0"/>
              <a:t>observations</a:t>
            </a:r>
            <a:r>
              <a:rPr kumimoji="1" lang="en-US" altLang="zh-CN" sz="2800" b="1" dirty="0"/>
              <a:t> </a:t>
            </a:r>
            <a:r>
              <a:rPr kumimoji="1" lang="en-US" altLang="zh-CN" sz="2800" dirty="0"/>
              <a:t>are needed for </a:t>
            </a:r>
            <a:br>
              <a:rPr kumimoji="1" lang="en-US" altLang="zh-CN" sz="2800" dirty="0"/>
            </a:br>
            <a:r>
              <a:rPr kumimoji="1" lang="en-US" altLang="zh-CN" sz="2800" dirty="0"/>
              <a:t>spectroscopy/timing/phase-resolved polarimetry </a:t>
            </a:r>
            <a:endParaRPr lang="zh-CN" altLang="en-US" sz="28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A04DCB7-3842-4C18-A9C8-0409B140BBC3}"/>
              </a:ext>
            </a:extLst>
          </p:cNvPr>
          <p:cNvSpPr txBox="1"/>
          <p:nvPr/>
        </p:nvSpPr>
        <p:spPr>
          <a:xfrm>
            <a:off x="9732319" y="5785918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(from Hua Feng)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0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Science payload</a:t>
            </a:r>
            <a:endParaRPr lang="zh-CN" altLang="en-US" dirty="0"/>
          </a:p>
        </p:txBody>
      </p:sp>
      <p:pic>
        <p:nvPicPr>
          <p:cNvPr id="5" name="Picture 19" descr="图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93" y="1254750"/>
            <a:ext cx="5292587" cy="41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5011987" y="1586523"/>
            <a:ext cx="2221337" cy="446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5951983" y="1992332"/>
            <a:ext cx="1091106" cy="446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307642" y="3276146"/>
            <a:ext cx="899926" cy="88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307642" y="3563094"/>
            <a:ext cx="1209038" cy="1898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6672063" y="2185634"/>
            <a:ext cx="637086" cy="3034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 flipV="1">
            <a:off x="4538231" y="3471719"/>
            <a:ext cx="189617" cy="227770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459596" y="5610294"/>
            <a:ext cx="5184576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HE: </a:t>
            </a:r>
            <a:r>
              <a:rPr lang="en-US" altLang="zh-CN" sz="2400" dirty="0" err="1"/>
              <a:t>NaI</a:t>
            </a:r>
            <a:r>
              <a:rPr lang="en-US" altLang="zh-CN" sz="2400" dirty="0"/>
              <a:t>/</a:t>
            </a:r>
            <a:r>
              <a:rPr lang="en-US" altLang="zh-CN" sz="2400" dirty="0" err="1"/>
              <a:t>CsI</a:t>
            </a:r>
            <a:r>
              <a:rPr lang="en-US" altLang="zh-CN" sz="2400" dirty="0"/>
              <a:t>, 20-250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 5000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 rot="16200000">
            <a:off x="7623953" y="999415"/>
            <a:ext cx="1661983" cy="1837568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ME:Si-PIN,5-30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952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 rot="16200000">
            <a:off x="175089" y="2653816"/>
            <a:ext cx="1292651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/>
              <a:t>LE:SCD,1-15 </a:t>
            </a:r>
            <a:r>
              <a:rPr lang="en-US" altLang="zh-CN" sz="2400" dirty="0" err="1"/>
              <a:t>keV</a:t>
            </a:r>
            <a:r>
              <a:rPr lang="en-US" altLang="zh-CN" sz="2400" dirty="0"/>
              <a:t>, 384 cm</a:t>
            </a:r>
            <a:r>
              <a:rPr lang="en-US" altLang="zh-CN" sz="2400" baseline="30000" dirty="0"/>
              <a:t>2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271464" y="3717033"/>
            <a:ext cx="2376264" cy="5632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9336" y="1575271"/>
            <a:ext cx="14041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zh-CN" sz="2400" dirty="0"/>
              <a:t>Star tracker</a:t>
            </a:r>
            <a:endParaRPr lang="zh-CN" altLang="en-US" sz="24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1296482" y="2226741"/>
            <a:ext cx="2762276" cy="3034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1127448" y="1704567"/>
            <a:ext cx="1837621" cy="886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A92F3A-7FEE-4298-BDF0-231C5F061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0" y="4343897"/>
            <a:ext cx="2221336" cy="213036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0027BCF-91C3-4221-BE7F-4C172C418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00" y="2458882"/>
            <a:ext cx="5184575" cy="40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150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75650CC-73C8-7163-2493-632F17328F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1124744"/>
            <a:ext cx="7704856" cy="49141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03A3A2E-67FF-FEA6-C7B8-F84A383E919F}"/>
              </a:ext>
            </a:extLst>
          </p:cNvPr>
          <p:cNvSpPr txBox="1"/>
          <p:nvPr/>
        </p:nvSpPr>
        <p:spPr>
          <a:xfrm>
            <a:off x="8976321" y="260728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12%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53F4C8-8AF9-FAE1-6B99-AE6939E33084}"/>
              </a:ext>
            </a:extLst>
          </p:cNvPr>
          <p:cNvSpPr txBox="1"/>
          <p:nvPr/>
        </p:nvSpPr>
        <p:spPr>
          <a:xfrm>
            <a:off x="9062083" y="3717022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8%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3FC1AF7-8106-4B4A-FE15-170A61F6E75C}"/>
              </a:ext>
            </a:extLst>
          </p:cNvPr>
          <p:cNvSpPr txBox="1"/>
          <p:nvPr/>
        </p:nvSpPr>
        <p:spPr>
          <a:xfrm>
            <a:off x="8976321" y="501317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14%</a:t>
            </a:r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515D0CD-2EC6-EE05-2123-7D411AD58669}"/>
              </a:ext>
            </a:extLst>
          </p:cNvPr>
          <p:cNvSpPr txBox="1"/>
          <p:nvPr/>
        </p:nvSpPr>
        <p:spPr>
          <a:xfrm>
            <a:off x="9062082" y="1395125"/>
            <a:ext cx="1786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/>
              <a:t>Overlapped time fraction</a:t>
            </a:r>
            <a:endParaRPr kumimoji="1" lang="zh-CN" altLang="en-US" sz="18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DF5FBBA-2FE1-4EC6-95DD-A9FD398D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Really simultaneous? Difficult for LEO satellites 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2A0CFFF-5A52-46C8-931F-92EAD2C0344B}"/>
              </a:ext>
            </a:extLst>
          </p:cNvPr>
          <p:cNvSpPr txBox="1"/>
          <p:nvPr/>
        </p:nvSpPr>
        <p:spPr>
          <a:xfrm>
            <a:off x="8472264" y="5975317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(from Hua Feng)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13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AB0A8-C890-2F41-992A-301D8540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eXTP is not only a larger version of IXPE</a:t>
            </a:r>
            <a:endParaRPr kumimoji="1" lang="zh-CN" altLang="en-US" dirty="0"/>
          </a:p>
        </p:txBody>
      </p:sp>
      <p:pic>
        <p:nvPicPr>
          <p:cNvPr id="11266" name="Picture 2" descr="Fig. 14">
            <a:extLst>
              <a:ext uri="{FF2B5EF4-FFF2-40B4-BE49-F238E27FC236}">
                <a16:creationId xmlns:a16="http://schemas.microsoft.com/office/drawing/2014/main" id="{74C803CD-4217-7641-A189-47BC1C45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0556" y="1236823"/>
            <a:ext cx="4759500" cy="26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A7DE538-B95C-594E-A6CB-98DE8CE09208}"/>
              </a:ext>
            </a:extLst>
          </p:cNvPr>
          <p:cNvSpPr txBox="1"/>
          <p:nvPr/>
        </p:nvSpPr>
        <p:spPr bwMode="auto">
          <a:xfrm>
            <a:off x="1815549" y="836712"/>
            <a:ext cx="343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ea typeface="Microsoft YaHei" charset="-122"/>
                <a:cs typeface="Arial" panose="020B0604020202020204" pitchFamily="34" charset="0"/>
              </a:rPr>
              <a:t>Example: timing-polarimetry </a:t>
            </a:r>
            <a:endParaRPr kumimoji="1" lang="zh-CN" altLang="en-US" sz="2000" dirty="0">
              <a:ea typeface="Microsoft YaHei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3C1C099-1CCF-F548-A8E9-AD325E998961}"/>
              </a:ext>
            </a:extLst>
          </p:cNvPr>
          <p:cNvSpPr txBox="1"/>
          <p:nvPr/>
        </p:nvSpPr>
        <p:spPr bwMode="auto">
          <a:xfrm>
            <a:off x="5354672" y="5586662"/>
            <a:ext cx="66459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ea typeface="Microsoft YaHei" charset="-122"/>
                <a:cs typeface="Arial" panose="020B0604020202020204" pitchFamily="34" charset="0"/>
              </a:rPr>
              <a:t>Ingram et al. 2017; Ingram &amp; </a:t>
            </a:r>
            <a:r>
              <a:rPr kumimoji="1" lang="en-US" altLang="zh-CN" sz="1600" dirty="0" err="1">
                <a:ea typeface="Microsoft YaHei" charset="-122"/>
                <a:cs typeface="Arial" panose="020B0604020202020204" pitchFamily="34" charset="0"/>
              </a:rPr>
              <a:t>Maccarone</a:t>
            </a:r>
            <a:r>
              <a:rPr kumimoji="1" lang="en-US" altLang="zh-CN" sz="1600" dirty="0">
                <a:ea typeface="Microsoft YaHei" charset="-122"/>
                <a:cs typeface="Arial" panose="020B0604020202020204" pitchFamily="34" charset="0"/>
              </a:rPr>
              <a:t> 2017; Ingram &amp; Motta 2019</a:t>
            </a:r>
            <a:endParaRPr kumimoji="1" lang="zh-CN" altLang="en-US" sz="1600" dirty="0">
              <a:ea typeface="Microsoft YaHei" charset="-122"/>
              <a:cs typeface="Arial" panose="020B0604020202020204" pitchFamily="34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C764A1A-637E-7842-B740-217C9B2C5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1637" y="3891406"/>
            <a:ext cx="3477259" cy="251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5705CFB2-0CEF-A441-BD62-6B0EA1C9C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3715" y="1103721"/>
            <a:ext cx="3285092" cy="303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C5AD16A-EF35-51B8-3B07-177753549E1F}"/>
              </a:ext>
            </a:extLst>
          </p:cNvPr>
          <p:cNvSpPr txBox="1"/>
          <p:nvPr/>
        </p:nvSpPr>
        <p:spPr>
          <a:xfrm>
            <a:off x="5663952" y="4900571"/>
            <a:ext cx="3928961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Need SFA to fold the QPOs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4D465B-3FFE-4D08-8194-C7C5F8BCB7CE}"/>
              </a:ext>
            </a:extLst>
          </p:cNvPr>
          <p:cNvSpPr txBox="1"/>
          <p:nvPr/>
        </p:nvSpPr>
        <p:spPr>
          <a:xfrm>
            <a:off x="8472264" y="5975317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(from Hua Feng)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67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EEFE3A7-3443-376B-9567-8B84C83A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IXPE + X vs. </a:t>
            </a:r>
            <a:r>
              <a:rPr lang="en-US" altLang="zh-CN" dirty="0" err="1"/>
              <a:t>eXTP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7F00CC2-4697-E3F7-6070-9B2601C176A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IXPE + X</a:t>
            </a:r>
          </a:p>
          <a:p>
            <a:pPr lvl="1"/>
            <a:r>
              <a:rPr kumimoji="1" lang="en-US" altLang="zh-CN" sz="2000" dirty="0"/>
              <a:t>Difficult to re-schedule multiple missions</a:t>
            </a:r>
          </a:p>
          <a:p>
            <a:pPr lvl="1"/>
            <a:r>
              <a:rPr kumimoji="1" lang="en-US" altLang="zh-CN" sz="2000" dirty="0"/>
              <a:t>Low flexibility in response to transient sources</a:t>
            </a:r>
          </a:p>
          <a:p>
            <a:pPr lvl="1"/>
            <a:r>
              <a:rPr kumimoji="1" lang="en-US" altLang="zh-CN" sz="2000" dirty="0"/>
              <a:t>Earth occultation: joint observations are not really simultaneous</a:t>
            </a:r>
            <a:endParaRPr kumimoji="1" lang="en-US" altLang="zh-CN" sz="1800" dirty="0"/>
          </a:p>
          <a:p>
            <a:r>
              <a:rPr kumimoji="1" lang="en-US" altLang="zh-CN" sz="2000" dirty="0" err="1"/>
              <a:t>eXTP</a:t>
            </a:r>
            <a:endParaRPr kumimoji="1" lang="en-US" altLang="zh-CN" sz="2000" dirty="0"/>
          </a:p>
          <a:p>
            <a:pPr lvl="1"/>
            <a:r>
              <a:rPr kumimoji="1" lang="en-US" altLang="zh-CN" sz="2000" dirty="0"/>
              <a:t>All instruments point to the same target</a:t>
            </a:r>
            <a:endParaRPr kumimoji="1" lang="en-US" altLang="zh-CN" sz="2000" i="1" dirty="0"/>
          </a:p>
          <a:p>
            <a:pPr lvl="1"/>
            <a:r>
              <a:rPr kumimoji="1" lang="en-US" altLang="zh-CN" sz="2000" i="1" dirty="0"/>
              <a:t>Bona fide </a:t>
            </a:r>
            <a:r>
              <a:rPr kumimoji="1" lang="en-US" altLang="zh-CN" sz="2000" dirty="0"/>
              <a:t>simultaneous</a:t>
            </a:r>
          </a:p>
          <a:p>
            <a:pPr lvl="1"/>
            <a:r>
              <a:rPr kumimoji="1" lang="en-US" altLang="zh-CN" sz="2000" dirty="0"/>
              <a:t>Almost no telemetry limit for bright sources</a:t>
            </a:r>
          </a:p>
          <a:p>
            <a:r>
              <a:rPr kumimoji="1" lang="en-US" altLang="zh-CN" sz="2000" dirty="0"/>
              <a:t>IXPE + X cannot fulfill the job</a:t>
            </a:r>
          </a:p>
          <a:p>
            <a:pPr lvl="1"/>
            <a:r>
              <a:rPr kumimoji="1" lang="en-US" altLang="zh-CN" sz="2000" dirty="0"/>
              <a:t>if the source has </a:t>
            </a:r>
            <a:r>
              <a:rPr kumimoji="1" lang="en-US" altLang="zh-CN" sz="2000" dirty="0">
                <a:solidFill>
                  <a:srgbClr val="FF0000"/>
                </a:solidFill>
              </a:rPr>
              <a:t>variability on orbital timescale (~90 min)</a:t>
            </a:r>
          </a:p>
          <a:p>
            <a:pPr lvl="1"/>
            <a:r>
              <a:rPr kumimoji="1" lang="en-US" altLang="zh-CN" sz="2000" dirty="0"/>
              <a:t>if one tries to study </a:t>
            </a:r>
            <a:r>
              <a:rPr kumimoji="1" lang="en-US" altLang="zh-CN" sz="2000" dirty="0">
                <a:solidFill>
                  <a:srgbClr val="FF0000"/>
                </a:solidFill>
              </a:rPr>
              <a:t>short-term variability (</a:t>
            </a:r>
            <a:r>
              <a:rPr kumimoji="1" lang="en-US" altLang="zh-CN" sz="2000" dirty="0" err="1">
                <a:solidFill>
                  <a:srgbClr val="FF0000"/>
                </a:solidFill>
              </a:rPr>
              <a:t>Δ</a:t>
            </a:r>
            <a:r>
              <a:rPr kumimoji="1" lang="en-US" altLang="zh-CN" sz="2000" i="1" dirty="0" err="1">
                <a:solidFill>
                  <a:srgbClr val="FF0000"/>
                </a:solidFill>
              </a:rPr>
              <a:t>t</a:t>
            </a:r>
            <a:r>
              <a:rPr kumimoji="1" lang="en-US" altLang="zh-CN" sz="2000" dirty="0">
                <a:solidFill>
                  <a:srgbClr val="FF0000"/>
                </a:solidFill>
              </a:rPr>
              <a:t> &lt; ~90 min)</a:t>
            </a:r>
          </a:p>
          <a:p>
            <a:r>
              <a:rPr kumimoji="1" lang="en-US" altLang="zh-CN" sz="2000" dirty="0"/>
              <a:t>For the same source, </a:t>
            </a:r>
            <a:r>
              <a:rPr kumimoji="1" lang="en-US" altLang="zh-CN" sz="2000" dirty="0" err="1"/>
              <a:t>eXTP</a:t>
            </a:r>
            <a:r>
              <a:rPr kumimoji="1" lang="en-US" altLang="zh-CN" sz="2000" dirty="0"/>
              <a:t> allows for</a:t>
            </a:r>
          </a:p>
          <a:p>
            <a:pPr lvl="1"/>
            <a:r>
              <a:rPr kumimoji="1" lang="en-US" altLang="zh-CN" sz="2000" dirty="0"/>
              <a:t>polarimetry at a better timing/energy/phase resolution (~7 times better)</a:t>
            </a:r>
          </a:p>
          <a:p>
            <a:r>
              <a:rPr kumimoji="1" lang="en-US" altLang="zh-CN" sz="2000" dirty="0" err="1"/>
              <a:t>eXTP</a:t>
            </a:r>
            <a:r>
              <a:rPr kumimoji="1" lang="en-US" altLang="zh-CN" sz="2000" dirty="0"/>
              <a:t> is more than a larger IXPE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4CA37E0-8326-4E0E-87B2-895C3D959C28}"/>
              </a:ext>
            </a:extLst>
          </p:cNvPr>
          <p:cNvSpPr txBox="1"/>
          <p:nvPr/>
        </p:nvSpPr>
        <p:spPr>
          <a:xfrm>
            <a:off x="8472264" y="5975317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(from Hua Feng)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91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66070" y="850690"/>
            <a:ext cx="8928992" cy="878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ea typeface="黑体" panose="02010609060101010101" pitchFamily="49" charset="-122"/>
              </a:rPr>
              <a:t>Enhanced GRB </a:t>
            </a:r>
            <a:r>
              <a:rPr lang="en-US" altLang="zh-CN" sz="2000" dirty="0" err="1">
                <a:latin typeface="Calibri" panose="020F0502020204030204" pitchFamily="34" charset="0"/>
                <a:ea typeface="黑体" panose="02010609060101010101" pitchFamily="49" charset="-122"/>
              </a:rPr>
              <a:t>polarimeter</a:t>
            </a:r>
            <a:r>
              <a:rPr lang="en-US" altLang="zh-CN" sz="2000" dirty="0">
                <a:latin typeface="Calibri" panose="020F0502020204030204" pitchFamily="34" charset="0"/>
                <a:ea typeface="黑体" panose="02010609060101010101" pitchFamily="49" charset="-122"/>
              </a:rPr>
              <a:t>, successor of POLAR</a:t>
            </a:r>
          </a:p>
          <a:p>
            <a:pPr marL="342900" indent="-342900" algn="just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ea typeface="黑体" panose="02010609060101010101" pitchFamily="49" charset="-122"/>
              </a:rPr>
              <a:t>Officially selected by CSS through UNOOSA in 2019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The POLAR-2</a:t>
            </a:r>
            <a:r>
              <a:rPr lang="zh-CN" altLang="en-US" sz="32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experiment</a:t>
            </a:r>
            <a:endParaRPr lang="zh-CN" altLang="en-US" sz="32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2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5226" y="2005908"/>
            <a:ext cx="3529310" cy="153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362" y="2534699"/>
            <a:ext cx="4040529" cy="192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94" y="4539676"/>
            <a:ext cx="4040529" cy="192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圆角矩形 5"/>
          <p:cNvSpPr>
            <a:spLocks noChangeArrowheads="1"/>
          </p:cNvSpPr>
          <p:nvPr/>
        </p:nvSpPr>
        <p:spPr bwMode="auto">
          <a:xfrm>
            <a:off x="1127448" y="1918960"/>
            <a:ext cx="4322358" cy="4643437"/>
          </a:xfrm>
          <a:prstGeom prst="roundRect">
            <a:avLst>
              <a:gd name="adj" fmla="val 2521"/>
            </a:avLst>
          </a:prstGeom>
          <a:noFill/>
          <a:ln w="9525" algn="ctr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zh-CN" altLang="en-US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36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781" y="3313799"/>
            <a:ext cx="3635682" cy="8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圆角矩形 8"/>
          <p:cNvSpPr>
            <a:spLocks noChangeArrowheads="1"/>
          </p:cNvSpPr>
          <p:nvPr/>
        </p:nvSpPr>
        <p:spPr bwMode="auto">
          <a:xfrm>
            <a:off x="6241003" y="1949231"/>
            <a:ext cx="4175477" cy="2172596"/>
          </a:xfrm>
          <a:prstGeom prst="roundRect">
            <a:avLst>
              <a:gd name="adj" fmla="val 2649"/>
            </a:avLst>
          </a:prstGeom>
          <a:noFill/>
          <a:ln w="9525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zh-CN" altLang="en-US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矩形 12"/>
          <p:cNvSpPr>
            <a:spLocks noChangeArrowheads="1"/>
          </p:cNvSpPr>
          <p:nvPr/>
        </p:nvSpPr>
        <p:spPr bwMode="auto">
          <a:xfrm>
            <a:off x="8385849" y="1889579"/>
            <a:ext cx="19461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Nature</a:t>
            </a:r>
            <a:r>
              <a:rPr kumimoji="1"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report</a:t>
            </a:r>
          </a:p>
        </p:txBody>
      </p:sp>
      <p:sp>
        <p:nvSpPr>
          <p:cNvPr id="40" name="矩形 14"/>
          <p:cNvSpPr>
            <a:spLocks noChangeArrowheads="1"/>
          </p:cNvSpPr>
          <p:nvPr/>
        </p:nvSpPr>
        <p:spPr bwMode="auto">
          <a:xfrm>
            <a:off x="1447541" y="1817569"/>
            <a:ext cx="37067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Announcement of selection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Jun./2019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912" y="980727"/>
            <a:ext cx="1081333" cy="720081"/>
          </a:xfrm>
          <a:prstGeom prst="rect">
            <a:avLst/>
          </a:prstGeom>
        </p:spPr>
      </p:pic>
      <p:pic>
        <p:nvPicPr>
          <p:cNvPr id="19" name="Picture 10" descr="suis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040" y="980727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pol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244" y="980727"/>
            <a:ext cx="1080124" cy="7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386" y="984647"/>
            <a:ext cx="1192118" cy="716161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8869195" y="3609020"/>
            <a:ext cx="5400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8876" y="4159582"/>
            <a:ext cx="3780420" cy="2402815"/>
          </a:xfrm>
          <a:prstGeom prst="rect">
            <a:avLst/>
          </a:prstGeom>
        </p:spPr>
      </p:pic>
      <p:sp>
        <p:nvSpPr>
          <p:cNvPr id="26" name="矩形 13"/>
          <p:cNvSpPr>
            <a:spLocks noChangeArrowheads="1"/>
          </p:cNvSpPr>
          <p:nvPr/>
        </p:nvSpPr>
        <p:spPr bwMode="auto">
          <a:xfrm>
            <a:off x="6527975" y="5769155"/>
            <a:ext cx="35291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Ceremony of MOU signing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Nov./2019</a:t>
            </a:r>
          </a:p>
        </p:txBody>
      </p:sp>
    </p:spTree>
    <p:extLst>
      <p:ext uri="{BB962C8B-B14F-4D97-AF65-F5344CB8AC3E}">
        <p14:creationId xmlns:p14="http://schemas.microsoft.com/office/powerpoint/2010/main" val="2849050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2744"/>
          </a:xfrm>
        </p:spPr>
        <p:txBody>
          <a:bodyPr>
            <a:noAutofit/>
          </a:bodyPr>
          <a:lstStyle/>
          <a:p>
            <a:r>
              <a:rPr lang="en-US" altLang="zh-CN" b="1" dirty="0">
                <a:latin typeface="+mn-lt"/>
                <a:cs typeface="Arial" panose="020B0604020202020204" pitchFamily="34" charset="0"/>
              </a:rPr>
              <a:t>POLAR-2 current design of instruments</a:t>
            </a:r>
            <a:endParaRPr lang="zh-CN" altLang="en-US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 Box 65"/>
          <p:cNvSpPr txBox="1">
            <a:spLocks noChangeArrowheads="1"/>
          </p:cNvSpPr>
          <p:nvPr/>
        </p:nvSpPr>
        <p:spPr bwMode="auto">
          <a:xfrm>
            <a:off x="479377" y="1061150"/>
            <a:ext cx="6192687" cy="224676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9pPr>
          </a:lstStyle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High-energy Polarization Detector: HPD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E-range for polarimetry: ~30-800 </a:t>
            </a:r>
            <a:r>
              <a:rPr lang="en-US" altLang="zh-CN" sz="2000" kern="100" dirty="0" err="1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keV</a:t>
            </a:r>
            <a:endParaRPr lang="en-US" altLang="zh-CN" sz="2000" kern="100" dirty="0"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100 modules, 6400 plastic scintillator bars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Effective area: &gt; 2000cm</a:t>
            </a:r>
            <a:r>
              <a:rPr lang="en-US" altLang="zh-CN" sz="2000" kern="100" baseline="300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, &gt; 1000cm</a:t>
            </a:r>
            <a:r>
              <a:rPr lang="en-US" altLang="zh-CN" sz="2000" kern="100" baseline="300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 for Pol.</a:t>
            </a:r>
            <a:endParaRPr lang="en-US" altLang="zh-CN" sz="2000" kern="100" baseline="30000" dirty="0"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FOV: ~50% sky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Collaborations: UNIGE/IHEP/MPE/NCBJ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Has been approved through United Nations</a:t>
            </a:r>
          </a:p>
        </p:txBody>
      </p:sp>
      <p:sp>
        <p:nvSpPr>
          <p:cNvPr id="30" name="Text Box 65"/>
          <p:cNvSpPr txBox="1">
            <a:spLocks noChangeArrowheads="1"/>
          </p:cNvSpPr>
          <p:nvPr/>
        </p:nvSpPr>
        <p:spPr bwMode="auto">
          <a:xfrm>
            <a:off x="479377" y="3574828"/>
            <a:ext cx="4876976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华文新魏" pitchFamily="2" charset="-122"/>
              </a:defRPr>
            </a:lvl9pPr>
          </a:lstStyle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Low-energy Polarization Detector: LPD, </a:t>
            </a: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GXU, China</a:t>
            </a:r>
          </a:p>
          <a:p>
            <a:pPr marL="342900" indent="-342900" algn="just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~2-10 </a:t>
            </a:r>
            <a:r>
              <a:rPr lang="en-US" altLang="zh-CN" sz="2000" kern="100" dirty="0" err="1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keV</a:t>
            </a: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 X-ray polarimetry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Broad energy-band Spectrum Detector: BSD, </a:t>
            </a: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IHEP/CAS, China</a:t>
            </a:r>
          </a:p>
          <a:p>
            <a:pPr marL="342900" indent="-342900" algn="just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~10-2000 </a:t>
            </a:r>
            <a:r>
              <a:rPr lang="en-US" altLang="zh-CN" sz="2000" kern="100" dirty="0" err="1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keV</a:t>
            </a: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 for spectroscopy</a:t>
            </a:r>
          </a:p>
          <a:p>
            <a:pPr marL="34290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Accurate GRB localization: &lt; 1°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Status: under final review for approval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635864" y="3731082"/>
            <a:ext cx="18467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BSD</a:t>
            </a:r>
            <a:endParaRPr kumimoji="1" lang="zh-CN" altLang="en-US" sz="1600" b="1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124" y="1088741"/>
            <a:ext cx="2960088" cy="2369825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812" y="3501008"/>
            <a:ext cx="2639417" cy="267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764" y="3618888"/>
            <a:ext cx="2618724" cy="2452455"/>
          </a:xfrm>
          <a:prstGeom prst="rect">
            <a:avLst/>
          </a:prstGeom>
        </p:spPr>
      </p:pic>
      <p:sp>
        <p:nvSpPr>
          <p:cNvPr id="18" name="矩形 12"/>
          <p:cNvSpPr>
            <a:spLocks noChangeArrowheads="1"/>
          </p:cNvSpPr>
          <p:nvPr/>
        </p:nvSpPr>
        <p:spPr bwMode="auto">
          <a:xfrm>
            <a:off x="4943873" y="4005064"/>
            <a:ext cx="26209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LPD</a:t>
            </a:r>
            <a:endParaRPr kumimoji="1" lang="en-US" altLang="zh-CN" sz="16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C3A4C2A-ECC5-43F7-BE6F-1B25848F73E4}"/>
              </a:ext>
            </a:extLst>
          </p:cNvPr>
          <p:cNvSpPr txBox="1"/>
          <p:nvPr/>
        </p:nvSpPr>
        <p:spPr>
          <a:xfrm>
            <a:off x="540969" y="6186810"/>
            <a:ext cx="6642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PIs: Shuang-Nan Zhang (IHEP), Xin Wu (</a:t>
            </a:r>
            <a:r>
              <a:rPr lang="en-US" altLang="zh-CN" sz="2000" dirty="0" err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UniGe</a:t>
            </a: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); 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launch in 2027</a:t>
            </a:r>
            <a:endParaRPr lang="zh-CN" altLang="en-US" sz="20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4375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6729413" algn="l"/>
              </a:tabLst>
            </a:pPr>
            <a:r>
              <a:rPr lang="en-US" altLang="zh-CN" sz="3200" dirty="0">
                <a:solidFill>
                  <a:srgbClr val="FF0000"/>
                </a:solidFill>
              </a:rPr>
              <a:t>High Energy cosmic-Ray Detection (HERD)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2400" dirty="0"/>
              <a:t>HERD: flagship scientific experiment onboard the China's Space Station, ~2027</a:t>
            </a:r>
          </a:p>
          <a:p>
            <a:pPr>
              <a:defRPr/>
            </a:pPr>
            <a:r>
              <a:rPr lang="en-US" altLang="zh-CN" sz="2400" dirty="0"/>
              <a:t>Scientific goals</a:t>
            </a:r>
          </a:p>
          <a:p>
            <a:pPr lvl="1">
              <a:defRPr/>
            </a:pPr>
            <a:r>
              <a:rPr lang="en-US" altLang="zh-CN" sz="2400" dirty="0"/>
              <a:t>Dark matter search with high energy electrons and gamma-rays</a:t>
            </a:r>
          </a:p>
          <a:p>
            <a:pPr lvl="1">
              <a:defRPr/>
            </a:pPr>
            <a:r>
              <a:rPr lang="en-US" altLang="zh-CN" sz="2400" dirty="0"/>
              <a:t>Precise CR spectrum and composition measurements up to knee energy</a:t>
            </a:r>
          </a:p>
          <a:p>
            <a:pPr lvl="1">
              <a:defRPr/>
            </a:pPr>
            <a:r>
              <a:rPr lang="en-US" altLang="zh-CN" sz="2400" dirty="0"/>
              <a:t>Gamma-ray monitoring</a:t>
            </a:r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5DD8F398-9CA4-49BE-9092-0B4858338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144871"/>
            <a:ext cx="3898644" cy="292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ERD-install20210707_135211">
            <a:hlinkClick r:id="" action="ppaction://media"/>
            <a:extLst>
              <a:ext uri="{FF2B5EF4-FFF2-40B4-BE49-F238E27FC236}">
                <a16:creationId xmlns:a16="http://schemas.microsoft.com/office/drawing/2014/main" id="{BDD0F8D3-C814-4458-BB72-6F3D15712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3424" y="3140968"/>
            <a:ext cx="5184576" cy="29163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0D2FFBE-7622-4220-B294-AFCC94FAF7E1}"/>
              </a:ext>
            </a:extLst>
          </p:cNvPr>
          <p:cNvSpPr txBox="1"/>
          <p:nvPr/>
        </p:nvSpPr>
        <p:spPr>
          <a:xfrm>
            <a:off x="983432" y="6237312"/>
            <a:ext cx="10043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PI: Shuang-Nan Zhang (IHEP);</a:t>
            </a:r>
            <a:r>
              <a:rPr lang="zh-CN" altLang="en-US" sz="2000" dirty="0"/>
              <a:t> </a:t>
            </a:r>
            <a:r>
              <a:rPr lang="en-US" altLang="zh-CN" sz="2000" dirty="0"/>
              <a:t>Europe Coordinator: Giovanni </a:t>
            </a:r>
            <a:r>
              <a:rPr lang="en-US" altLang="zh-CN" sz="2000" dirty="0" err="1"/>
              <a:t>Ambrosi</a:t>
            </a:r>
            <a:r>
              <a:rPr lang="en-US" altLang="zh-CN" sz="2000" dirty="0"/>
              <a:t> (INFN, Perugia)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4046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6B256DE-2A30-4011-9B69-194426D5A1F7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10" y="842163"/>
            <a:ext cx="4107379" cy="358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T20211026_002859">
            <a:hlinkClick r:id="" action="ppaction://media"/>
            <a:extLst>
              <a:ext uri="{FF2B5EF4-FFF2-40B4-BE49-F238E27FC236}">
                <a16:creationId xmlns:a16="http://schemas.microsoft.com/office/drawing/2014/main" id="{7DD61DA9-8B8C-4AD7-A575-23975EA96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2559" y="1725220"/>
            <a:ext cx="5571121" cy="40568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  <a:latin typeface="+mj-lt"/>
              </a:rPr>
              <a:t>HERD current baseline design</a:t>
            </a:r>
            <a:endParaRPr lang="zh-CN" alt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id="{1B6A3E22-6605-42C8-BC39-D1D350FEA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084" y="4452697"/>
            <a:ext cx="18748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Plastic </a:t>
            </a:r>
          </a:p>
          <a:p>
            <a:r>
              <a:rPr lang="en-US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Scintillators</a:t>
            </a:r>
          </a:p>
          <a:p>
            <a:r>
              <a:rPr lang="en-US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e/</a:t>
            </a:r>
            <a:r>
              <a:rPr lang="el-GR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lang="en-US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ID</a:t>
            </a:r>
          </a:p>
          <a:p>
            <a:r>
              <a:rPr lang="en-US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Charge</a:t>
            </a:r>
          </a:p>
        </p:txBody>
      </p:sp>
      <p:sp>
        <p:nvSpPr>
          <p:cNvPr id="63" name="TextBox 17">
            <a:extLst>
              <a:ext uri="{FF2B5EF4-FFF2-40B4-BE49-F238E27FC236}">
                <a16:creationId xmlns:a16="http://schemas.microsoft.com/office/drawing/2014/main" id="{F431B3BA-97F1-44EA-81B2-AE90502C6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354" y="3133714"/>
            <a:ext cx="16196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ea typeface="黑体" pitchFamily="49" charset="-122"/>
                <a:cs typeface="Arial" charset="0"/>
              </a:rPr>
              <a:t>Silicon Tracker</a:t>
            </a:r>
          </a:p>
          <a:p>
            <a:r>
              <a:rPr lang="en-US" altLang="zh-CN" sz="1600" dirty="0">
                <a:solidFill>
                  <a:srgbClr val="0000FF"/>
                </a:solidFill>
                <a:ea typeface="黑体" pitchFamily="49" charset="-122"/>
                <a:cs typeface="Arial" charset="0"/>
              </a:rPr>
              <a:t>Tracks</a:t>
            </a:r>
          </a:p>
          <a:p>
            <a:r>
              <a:rPr lang="el-GR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γ </a:t>
            </a:r>
            <a:r>
              <a:rPr lang="en-US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conversion</a:t>
            </a:r>
            <a:endParaRPr lang="en-US" altLang="zh-CN" sz="1600" dirty="0">
              <a:solidFill>
                <a:srgbClr val="0000FF"/>
              </a:solidFill>
              <a:ea typeface="黑体" pitchFamily="49" charset="-122"/>
              <a:cs typeface="Arial" charset="0"/>
            </a:endParaRPr>
          </a:p>
          <a:p>
            <a:endParaRPr lang="en-US" altLang="zh-CN" sz="1600" dirty="0">
              <a:solidFill>
                <a:srgbClr val="0000FF"/>
              </a:solidFill>
              <a:ea typeface="黑体" pitchFamily="49" charset="-122"/>
              <a:cs typeface="Arial" charset="0"/>
            </a:endParaRPr>
          </a:p>
        </p:txBody>
      </p:sp>
      <p:sp>
        <p:nvSpPr>
          <p:cNvPr id="69" name="TextBox 17">
            <a:extLst>
              <a:ext uri="{FF2B5EF4-FFF2-40B4-BE49-F238E27FC236}">
                <a16:creationId xmlns:a16="http://schemas.microsoft.com/office/drawing/2014/main" id="{DE0701B9-87CF-4D79-B75F-686FE7268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11" y="4662470"/>
            <a:ext cx="21237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ea typeface="黑体" pitchFamily="49" charset="-122"/>
                <a:cs typeface="Arial" charset="0"/>
              </a:rPr>
              <a:t>Transition Radiation </a:t>
            </a:r>
          </a:p>
          <a:p>
            <a:r>
              <a:rPr lang="en-US" altLang="zh-CN" sz="1600" dirty="0">
                <a:solidFill>
                  <a:srgbClr val="0000FF"/>
                </a:solidFill>
                <a:ea typeface="黑体" pitchFamily="49" charset="-122"/>
                <a:cs typeface="Arial" charset="0"/>
              </a:rPr>
              <a:t>Detector</a:t>
            </a:r>
          </a:p>
          <a:p>
            <a:r>
              <a:rPr lang="en-US" altLang="zh-CN" sz="1600" dirty="0">
                <a:solidFill>
                  <a:srgbClr val="0000FF"/>
                </a:solidFill>
                <a:ea typeface="黑体" pitchFamily="49" charset="-122"/>
                <a:cs typeface="Arial" charset="0"/>
              </a:rPr>
              <a:t>TeV energy scale calibration</a:t>
            </a:r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16E7CEA3-556D-4851-AF9C-847413B7A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11" y="1651993"/>
            <a:ext cx="16916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Silicon Strip Charge Detectors</a:t>
            </a:r>
          </a:p>
        </p:txBody>
      </p:sp>
      <p:sp>
        <p:nvSpPr>
          <p:cNvPr id="71" name="TextBox 12">
            <a:extLst>
              <a:ext uri="{FF2B5EF4-FFF2-40B4-BE49-F238E27FC236}">
                <a16:creationId xmlns:a16="http://schemas.microsoft.com/office/drawing/2014/main" id="{B3D9138B-8C60-4C5D-84C6-7B785EEBA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640" y="4728046"/>
            <a:ext cx="161274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3D Imaging Calorimeter</a:t>
            </a:r>
          </a:p>
          <a:p>
            <a:r>
              <a:rPr lang="en-US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Energy</a:t>
            </a:r>
          </a:p>
          <a:p>
            <a:r>
              <a:rPr lang="en-US" altLang="zh-CN" sz="1600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Particle ID</a:t>
            </a:r>
          </a:p>
        </p:txBody>
      </p: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549FB2A7-4610-4813-99F5-B8046860D46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37358" y="2635179"/>
            <a:ext cx="555870" cy="2073989"/>
          </a:xfrm>
          <a:prstGeom prst="straightConnector1">
            <a:avLst/>
          </a:prstGeom>
          <a:ln w="76200">
            <a:solidFill>
              <a:schemeClr val="accent2">
                <a:alpha val="4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31639790-BB7A-4AC9-B917-B37BFF35A53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43672" y="1688155"/>
            <a:ext cx="1507313" cy="262207"/>
          </a:xfrm>
          <a:prstGeom prst="straightConnector1">
            <a:avLst/>
          </a:prstGeom>
          <a:ln w="76200">
            <a:solidFill>
              <a:schemeClr val="accent2">
                <a:alpha val="4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255D15F5-8BEA-4954-A60C-427403FC30B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83632" y="2257953"/>
            <a:ext cx="1776948" cy="1127920"/>
          </a:xfrm>
          <a:prstGeom prst="straightConnector1">
            <a:avLst/>
          </a:prstGeom>
          <a:ln w="76200">
            <a:solidFill>
              <a:schemeClr val="accent2">
                <a:alpha val="4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B5B00EED-37D0-46FE-A0F0-6A13B1AC579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54138" y="3370602"/>
            <a:ext cx="1313947" cy="1303073"/>
          </a:xfrm>
          <a:prstGeom prst="straightConnector1">
            <a:avLst/>
          </a:prstGeom>
          <a:ln w="76200">
            <a:solidFill>
              <a:schemeClr val="accent2">
                <a:alpha val="4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4" name="直接箭头连接符 83">
            <a:extLst>
              <a:ext uri="{FF2B5EF4-FFF2-40B4-BE49-F238E27FC236}">
                <a16:creationId xmlns:a16="http://schemas.microsoft.com/office/drawing/2014/main" id="{27DB6217-CDDE-409B-9F51-4E7B8D27E58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24284" y="4138334"/>
            <a:ext cx="284626" cy="507574"/>
          </a:xfrm>
          <a:prstGeom prst="straightConnector1">
            <a:avLst/>
          </a:prstGeom>
          <a:ln w="76200">
            <a:solidFill>
              <a:schemeClr val="accent2">
                <a:alpha val="4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4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E2FD49-8D75-4CA8-8DF2-8E2916AA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HERD vs. other experiments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D83A561-03A4-41EA-B429-3D16FD3DA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828342"/>
              </p:ext>
            </p:extLst>
          </p:nvPr>
        </p:nvGraphicFramePr>
        <p:xfrm>
          <a:off x="695400" y="835361"/>
          <a:ext cx="10801200" cy="4824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0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7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3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0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4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3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0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60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Experiment</a:t>
                      </a:r>
                    </a:p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time</a:t>
                      </a:r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Energy </a:t>
                      </a:r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(e/γ)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Energy (p)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∆E/E</a:t>
                      </a:r>
                    </a:p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(e/γ)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∆E/E</a:t>
                      </a:r>
                    </a:p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(p)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e/p</a:t>
                      </a:r>
                    </a:p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ID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 </a:t>
                      </a:r>
                      <a:r>
                        <a:rPr lang="en-US" sz="1800" b="0" kern="100" dirty="0" err="1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accep</a:t>
                      </a:r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800" b="0" kern="100" baseline="300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sr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 </a:t>
                      </a:r>
                      <a:r>
                        <a:rPr lang="en-US" altLang="zh-CN" sz="1800" b="0" kern="100" dirty="0" err="1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accep</a:t>
                      </a:r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800" b="0" kern="100" baseline="300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sr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007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FERMI </a:t>
                      </a:r>
                    </a:p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(2008)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1GeV-300GeV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30GeV-10TeV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10%</a:t>
                      </a:r>
                      <a:endParaRPr lang="zh-CN" sz="1800" b="0" kern="10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40%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800" b="0" kern="100" baseline="300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0.9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&lt;0.28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0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ISS-</a:t>
                      </a:r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AMS02 (2011)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1GeV-1TeV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1GeV-1.8TeV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2%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800" b="0" kern="100" baseline="300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6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0.12</a:t>
                      </a:r>
                      <a:endParaRPr lang="zh-CN" sz="1800" b="0" kern="10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0.12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0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ISS-</a:t>
                      </a:r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CALET (2015)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1GeV-10TeV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50GeV-10TeV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2%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35%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800" b="0" kern="100" baseline="300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0.12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--</a:t>
                      </a:r>
                      <a:endParaRPr lang="zh-CN" sz="1800" b="0" kern="100" dirty="0"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007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DAMPE</a:t>
                      </a:r>
                    </a:p>
                    <a:p>
                      <a:pPr algn="ctr"/>
                      <a:r>
                        <a:rPr lang="en-US" sz="1800" b="0" kern="1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(2015)</a:t>
                      </a:r>
                      <a:endParaRPr lang="zh-CN" sz="1800" b="0" kern="1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5GeV-10TeV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40GeV-100TeV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≤1.5%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25-35%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3*10</a:t>
                      </a:r>
                      <a:r>
                        <a:rPr lang="en-US" sz="1800" b="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0.3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0.04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4499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rgbClr val="F5FF97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HERD</a:t>
                      </a:r>
                    </a:p>
                    <a:p>
                      <a:pPr algn="ctr"/>
                      <a:r>
                        <a:rPr lang="en-US" sz="1800" b="0" kern="100" dirty="0">
                          <a:solidFill>
                            <a:srgbClr val="F5FF97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(~2027)</a:t>
                      </a:r>
                      <a:endParaRPr lang="zh-CN" sz="1800" b="0" kern="100" dirty="0">
                        <a:solidFill>
                          <a:srgbClr val="F5FF97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10GeV-100TeV (e) </a:t>
                      </a: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0.5GeV-100TeV (</a:t>
                      </a:r>
                      <a:r>
                        <a:rPr lang="el-GR" altLang="zh-CN" sz="18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γ</a:t>
                      </a:r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) 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30GeV-PeV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1%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20%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800" b="0" kern="1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6</a:t>
                      </a: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&gt;3 </a:t>
                      </a:r>
                      <a:r>
                        <a:rPr lang="en-US" sz="1800" b="0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(10X</a:t>
                      </a:r>
                    </a:p>
                    <a:p>
                      <a:pPr algn="ctr"/>
                      <a:r>
                        <a:rPr lang="en-US" sz="1800" b="0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DAMPE)</a:t>
                      </a:r>
                      <a:endParaRPr lang="zh-CN" sz="1800" b="0" kern="1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&gt;2 </a:t>
                      </a:r>
                      <a:r>
                        <a:rPr lang="en-US" sz="1800" b="0" kern="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(50X DAMPE)</a:t>
                      </a:r>
                      <a:endParaRPr lang="zh-CN" sz="1800" b="0" kern="1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5462" marR="4546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5">
            <a:extLst>
              <a:ext uri="{FF2B5EF4-FFF2-40B4-BE49-F238E27FC236}">
                <a16:creationId xmlns:a16="http://schemas.microsoft.com/office/drawing/2014/main" id="{2472E66F-0257-4188-AFFA-79D0D3499514}"/>
              </a:ext>
            </a:extLst>
          </p:cNvPr>
          <p:cNvSpPr txBox="1"/>
          <p:nvPr/>
        </p:nvSpPr>
        <p:spPr>
          <a:xfrm>
            <a:off x="551384" y="5733256"/>
            <a:ext cx="11233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1" hangingPunct="1">
              <a:defRPr/>
            </a:pPr>
            <a:r>
              <a:rPr lang="en-US" altLang="zh-CN" dirty="0">
                <a:solidFill>
                  <a:srgbClr val="0000FF"/>
                </a:solidFill>
                <a:latin typeface="+mj-lt"/>
              </a:rPr>
              <a:t>HERD is a next generation experiment, following AMS02, </a:t>
            </a:r>
            <a:r>
              <a:rPr lang="en-US" altLang="zh-CN" dirty="0" err="1">
                <a:solidFill>
                  <a:srgbClr val="0000FF"/>
                </a:solidFill>
                <a:latin typeface="+mj-lt"/>
              </a:rPr>
              <a:t>Calet</a:t>
            </a:r>
            <a:r>
              <a:rPr lang="en-US" altLang="zh-CN" dirty="0">
                <a:solidFill>
                  <a:srgbClr val="0000FF"/>
                </a:solidFill>
                <a:latin typeface="+mj-lt"/>
              </a:rPr>
              <a:t> &amp; DAMPE, with much better performance on direct high energy e, p, gamma-ray detection. </a:t>
            </a:r>
            <a:endParaRPr lang="zh-CN" alt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C3B461-1795-4731-957F-76038A6E51B9}"/>
              </a:ext>
            </a:extLst>
          </p:cNvPr>
          <p:cNvSpPr/>
          <p:nvPr/>
        </p:nvSpPr>
        <p:spPr bwMode="auto">
          <a:xfrm>
            <a:off x="9190756" y="824378"/>
            <a:ext cx="2304256" cy="4893647"/>
          </a:xfrm>
          <a:prstGeom prst="rect">
            <a:avLst/>
          </a:prstGeom>
          <a:solidFill>
            <a:srgbClr val="FF0000">
              <a:alpha val="16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2" charset="-122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2" charset="-122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2" charset="-122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2" charset="-122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2" charset="-122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2" charset="-122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5305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China’s Space High Energy Astronomy Missions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19D5C6-618E-471B-921D-85D78CA2CB42}"/>
              </a:ext>
            </a:extLst>
          </p:cNvPr>
          <p:cNvSpPr txBox="1"/>
          <p:nvPr/>
        </p:nvSpPr>
        <p:spPr>
          <a:xfrm>
            <a:off x="777131" y="5322694"/>
            <a:ext cx="288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*Led or #Initiated by me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32" name="内容占位符 1">
            <a:extLst>
              <a:ext uri="{FF2B5EF4-FFF2-40B4-BE49-F238E27FC236}">
                <a16:creationId xmlns:a16="http://schemas.microsoft.com/office/drawing/2014/main" id="{70FEFD4E-EAAA-42A9-A74D-548E07A1586C}"/>
              </a:ext>
            </a:extLst>
          </p:cNvPr>
          <p:cNvSpPr txBox="1">
            <a:spLocks/>
          </p:cNvSpPr>
          <p:nvPr/>
        </p:nvSpPr>
        <p:spPr bwMode="auto">
          <a:xfrm>
            <a:off x="265669" y="965206"/>
            <a:ext cx="3637295" cy="44892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7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zh-CN" altLang="en-US" sz="2400" b="1" kern="0" dirty="0">
                <a:solidFill>
                  <a:srgbClr val="0000FF"/>
                </a:solidFill>
              </a:rPr>
              <a:t>悟空</a:t>
            </a:r>
            <a:r>
              <a:rPr lang="en-US" altLang="zh-CN" sz="2400" b="1" kern="0" dirty="0">
                <a:solidFill>
                  <a:srgbClr val="0000FF"/>
                </a:solidFill>
              </a:rPr>
              <a:t>DAMPE (2015)</a:t>
            </a:r>
          </a:p>
          <a:p>
            <a:pPr lvl="1"/>
            <a:r>
              <a:rPr lang="en-US" altLang="zh-CN" sz="2400" b="1" kern="0" dirty="0">
                <a:solidFill>
                  <a:srgbClr val="0000FF"/>
                </a:solidFill>
              </a:rPr>
              <a:t>POLAR*(2016)</a:t>
            </a:r>
          </a:p>
          <a:p>
            <a:pPr lvl="1"/>
            <a:r>
              <a:rPr lang="zh-CN" altLang="en-US" sz="2400" b="1" kern="0" dirty="0">
                <a:solidFill>
                  <a:srgbClr val="0000FF"/>
                </a:solidFill>
              </a:rPr>
              <a:t>慧眼</a:t>
            </a:r>
            <a:r>
              <a:rPr lang="en-US" altLang="zh-CN" sz="2400" b="1" kern="0" dirty="0">
                <a:solidFill>
                  <a:srgbClr val="0000FF"/>
                </a:solidFill>
              </a:rPr>
              <a:t>-HXMT*(2017)</a:t>
            </a:r>
          </a:p>
          <a:p>
            <a:pPr lvl="1"/>
            <a:r>
              <a:rPr lang="en-US" altLang="zh-CN" sz="2400" b="1" kern="0" dirty="0">
                <a:solidFill>
                  <a:srgbClr val="0000FF"/>
                </a:solidFill>
              </a:rPr>
              <a:t>GECAM#(A/B/C/D) (2020-)</a:t>
            </a:r>
          </a:p>
          <a:p>
            <a:pPr lvl="1"/>
            <a:r>
              <a:rPr lang="en-US" altLang="zh-CN" sz="2400" b="1" kern="0" dirty="0">
                <a:solidFill>
                  <a:srgbClr val="0000FF"/>
                </a:solidFill>
              </a:rPr>
              <a:t>EP#(2024)</a:t>
            </a:r>
          </a:p>
          <a:p>
            <a:pPr lvl="1"/>
            <a:r>
              <a:rPr lang="en-US" altLang="zh-CN" sz="2400" b="1" kern="0" dirty="0">
                <a:solidFill>
                  <a:srgbClr val="0000FF"/>
                </a:solidFill>
              </a:rPr>
              <a:t>SVOM#(2024)</a:t>
            </a:r>
          </a:p>
          <a:p>
            <a:pPr lvl="1"/>
            <a:r>
              <a:rPr lang="en-US" altLang="zh-CN" sz="2400" b="1" kern="0" dirty="0">
                <a:solidFill>
                  <a:srgbClr val="00B050"/>
                </a:solidFill>
              </a:rPr>
              <a:t>POLAR-2*(2027)</a:t>
            </a:r>
          </a:p>
          <a:p>
            <a:pPr lvl="1"/>
            <a:r>
              <a:rPr lang="en-US" altLang="zh-CN" sz="2400" b="1" kern="0" dirty="0">
                <a:solidFill>
                  <a:srgbClr val="000000"/>
                </a:solidFill>
              </a:rPr>
              <a:t>HERD*(2027?)</a:t>
            </a:r>
          </a:p>
          <a:p>
            <a:pPr lvl="1"/>
            <a:r>
              <a:rPr lang="en-US" altLang="zh-CN" sz="2400" b="1" kern="0" dirty="0">
                <a:solidFill>
                  <a:schemeClr val="accent4">
                    <a:lumMod val="75000"/>
                  </a:schemeClr>
                </a:solidFill>
              </a:rPr>
              <a:t>eXTP*(2029?)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AC380C4B-27DA-42E6-ACD4-ED7B2E2A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097" y="1307845"/>
            <a:ext cx="1600457" cy="96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BE14F55-5CE0-4CE1-94A0-6BB22ED64B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763" y="1295316"/>
            <a:ext cx="1774181" cy="99977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938B6FD-4BCF-427A-B599-7BA9E33552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826" y="2467443"/>
            <a:ext cx="1691709" cy="11685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BA95A92-342E-4199-8AC2-E89A31F6DB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634" y="2643828"/>
            <a:ext cx="1670631" cy="97981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CF60D2D-E822-48DC-B916-7023C28382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8880" y="2605592"/>
            <a:ext cx="1591576" cy="105628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573086-D03C-425E-AAB7-11449084178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364" y="1307845"/>
            <a:ext cx="1429310" cy="96034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78B408E-50EF-44D4-952B-21126D87F49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371" y="4028744"/>
            <a:ext cx="878652" cy="109640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6918BB02-A38B-44DA-8B7A-70A711E81F85}"/>
              </a:ext>
            </a:extLst>
          </p:cNvPr>
          <p:cNvSpPr txBox="1"/>
          <p:nvPr/>
        </p:nvSpPr>
        <p:spPr>
          <a:xfrm>
            <a:off x="5060156" y="2295090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DAMPE 2015</a:t>
            </a:r>
            <a:endParaRPr lang="zh-CN" altLang="en-US" sz="16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8A24A0E-231B-47D2-94FF-FFD7D708A15E}"/>
              </a:ext>
            </a:extLst>
          </p:cNvPr>
          <p:cNvSpPr txBox="1"/>
          <p:nvPr/>
        </p:nvSpPr>
        <p:spPr>
          <a:xfrm>
            <a:off x="6896284" y="2245664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POLAR 2016</a:t>
            </a:r>
            <a:endParaRPr lang="zh-CN" altLang="en-US" sz="16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A4765B2-01A9-4BFF-A4EA-746D97839B92}"/>
              </a:ext>
            </a:extLst>
          </p:cNvPr>
          <p:cNvSpPr txBox="1"/>
          <p:nvPr/>
        </p:nvSpPr>
        <p:spPr>
          <a:xfrm>
            <a:off x="8782246" y="2251360"/>
            <a:ext cx="1274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HXMT 2017</a:t>
            </a:r>
            <a:endParaRPr lang="zh-CN" altLang="en-US" sz="1600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D9872E1-923E-4B4C-9688-BD98B8D6A1A5}"/>
              </a:ext>
            </a:extLst>
          </p:cNvPr>
          <p:cNvSpPr txBox="1"/>
          <p:nvPr/>
        </p:nvSpPr>
        <p:spPr>
          <a:xfrm>
            <a:off x="8700989" y="3683247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SVOM 2024</a:t>
            </a:r>
            <a:endParaRPr lang="zh-CN" altLang="en-US" sz="16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FC19D42-DD3B-47B3-A833-ABC335031874}"/>
              </a:ext>
            </a:extLst>
          </p:cNvPr>
          <p:cNvSpPr txBox="1"/>
          <p:nvPr/>
        </p:nvSpPr>
        <p:spPr>
          <a:xfrm>
            <a:off x="4983345" y="3629671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GECAM 2020-</a:t>
            </a:r>
            <a:endParaRPr lang="zh-CN" altLang="en-US" sz="1600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123C997-201E-4249-ADDA-6B055B3DCD94}"/>
              </a:ext>
            </a:extLst>
          </p:cNvPr>
          <p:cNvSpPr txBox="1"/>
          <p:nvPr/>
        </p:nvSpPr>
        <p:spPr>
          <a:xfrm>
            <a:off x="7145806" y="3612287"/>
            <a:ext cx="966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EP 2024</a:t>
            </a:r>
            <a:endParaRPr lang="zh-CN" altLang="en-US" sz="1600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9E29B97-3F39-4F12-9EB3-2C0040B66C46}"/>
              </a:ext>
            </a:extLst>
          </p:cNvPr>
          <p:cNvSpPr txBox="1"/>
          <p:nvPr/>
        </p:nvSpPr>
        <p:spPr>
          <a:xfrm>
            <a:off x="4858311" y="5285195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POLAR-2 2027</a:t>
            </a:r>
            <a:endParaRPr lang="zh-CN" altLang="en-US" sz="16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0D6535D-D57E-4867-B42B-BE831101A5EE}"/>
              </a:ext>
            </a:extLst>
          </p:cNvPr>
          <p:cNvSpPr txBox="1"/>
          <p:nvPr/>
        </p:nvSpPr>
        <p:spPr>
          <a:xfrm>
            <a:off x="8572930" y="5322694"/>
            <a:ext cx="1319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eXTP 2029?</a:t>
            </a:r>
            <a:endParaRPr lang="zh-CN" altLang="en-US" sz="16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E1D89D8-3B4B-4E0D-99C2-DEACC9354877}"/>
              </a:ext>
            </a:extLst>
          </p:cNvPr>
          <p:cNvSpPr txBox="1"/>
          <p:nvPr/>
        </p:nvSpPr>
        <p:spPr>
          <a:xfrm>
            <a:off x="6826861" y="5322694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HERD 2027?</a:t>
            </a:r>
            <a:endParaRPr lang="zh-CN" altLang="en-US" sz="1600" dirty="0"/>
          </a:p>
        </p:txBody>
      </p:sp>
      <p:pic>
        <p:nvPicPr>
          <p:cNvPr id="49" name="图片 14">
            <a:extLst>
              <a:ext uri="{FF2B5EF4-FFF2-40B4-BE49-F238E27FC236}">
                <a16:creationId xmlns:a16="http://schemas.microsoft.com/office/drawing/2014/main" id="{7D4B0E0E-F6F8-439D-8B15-3B84084E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732" y="4020429"/>
            <a:ext cx="1697289" cy="127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87BE0C1-2BE0-4C96-85D6-86CEDEC7609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546" y="4051932"/>
            <a:ext cx="948396" cy="1056441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89D1C80-E69F-4F4B-AFFB-6474E353D49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805" y="4051932"/>
            <a:ext cx="2035637" cy="11772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B18C4CD-B405-4B2A-83EC-4556EEC3EA78}"/>
              </a:ext>
            </a:extLst>
          </p:cNvPr>
          <p:cNvSpPr txBox="1"/>
          <p:nvPr/>
        </p:nvSpPr>
        <p:spPr>
          <a:xfrm>
            <a:off x="1487489" y="5892073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</a:rPr>
              <a:t>Thanks for your attention! (zhangsn@ihep.ac.cn)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BDC238-9C05-493E-A698-2A9586B0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Extremely Complex Interactions in NSXBs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F36A6EE-1E49-4E29-94D7-C14352B24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16" y="1412776"/>
            <a:ext cx="8344740" cy="453650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04A1198-F9A5-4029-B55E-5171375B5F13}"/>
              </a:ext>
            </a:extLst>
          </p:cNvPr>
          <p:cNvSpPr txBox="1"/>
          <p:nvPr/>
        </p:nvSpPr>
        <p:spPr>
          <a:xfrm>
            <a:off x="2495600" y="2068264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Neutron Star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53415665-82DD-4409-B195-F935B1D4F737}"/>
              </a:ext>
            </a:extLst>
          </p:cNvPr>
          <p:cNvCxnSpPr>
            <a:cxnSpLocks/>
          </p:cNvCxnSpPr>
          <p:nvPr/>
        </p:nvCxnSpPr>
        <p:spPr>
          <a:xfrm>
            <a:off x="3222138" y="2482749"/>
            <a:ext cx="1969920" cy="857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3C529535-109C-44B5-8285-53E03EBFF6FB}"/>
              </a:ext>
            </a:extLst>
          </p:cNvPr>
          <p:cNvSpPr txBox="1"/>
          <p:nvPr/>
        </p:nvSpPr>
        <p:spPr>
          <a:xfrm>
            <a:off x="2207568" y="4860303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Accretion Disk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0D12F68-173D-436D-B8FB-43F8BC260D2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115780" y="4133412"/>
            <a:ext cx="57066" cy="726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683E2D6C-B0A0-400B-A858-24DFEDDF115A}"/>
              </a:ext>
            </a:extLst>
          </p:cNvPr>
          <p:cNvSpPr txBox="1"/>
          <p:nvPr/>
        </p:nvSpPr>
        <p:spPr>
          <a:xfrm>
            <a:off x="6558480" y="1806654"/>
            <a:ext cx="2849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Companion Star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228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3552" y="5301209"/>
            <a:ext cx="921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lt"/>
              </a:rPr>
              <a:t>2017 10.3 Swift BAT detected outburst </a:t>
            </a:r>
          </a:p>
          <a:p>
            <a:r>
              <a:rPr lang="en-US" altLang="zh-CN" dirty="0">
                <a:latin typeface="+mn-lt"/>
              </a:rPr>
              <a:t>Insight-HXMT observations</a:t>
            </a:r>
            <a:r>
              <a:rPr lang="zh-CN" altLang="en-US" dirty="0">
                <a:latin typeface="+mn-lt"/>
              </a:rPr>
              <a:t>：</a:t>
            </a:r>
            <a:r>
              <a:rPr lang="en-US" altLang="zh-CN" dirty="0">
                <a:latin typeface="+mn-lt"/>
              </a:rPr>
              <a:t>122 </a:t>
            </a:r>
            <a:r>
              <a:rPr lang="en-US" altLang="zh-CN" dirty="0" err="1">
                <a:latin typeface="+mn-lt"/>
              </a:rPr>
              <a:t>pointings</a:t>
            </a:r>
            <a:r>
              <a:rPr lang="zh-CN" altLang="en-US" dirty="0">
                <a:latin typeface="+mn-lt"/>
              </a:rPr>
              <a:t>； </a:t>
            </a:r>
            <a:r>
              <a:rPr lang="en-US" altLang="zh-CN" dirty="0">
                <a:latin typeface="+mn-lt"/>
              </a:rPr>
              <a:t>exposure ~1800 </a:t>
            </a:r>
            <a:r>
              <a:rPr lang="en-US" altLang="zh-CN" dirty="0" err="1">
                <a:latin typeface="+mn-lt"/>
              </a:rPr>
              <a:t>ks</a:t>
            </a:r>
            <a:endParaRPr lang="zh-CN" altLang="en-US" dirty="0">
              <a:latin typeface="+mn-lt"/>
            </a:endParaRPr>
          </a:p>
        </p:txBody>
      </p:sp>
      <p:pic>
        <p:nvPicPr>
          <p:cNvPr id="7" name="Picture 2" descr="C:\Users\zhangshu\Desktop\HXMT科学研究组\AO2\核心提案\xrb-lc\swiftj0243.6+6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34" y="1208622"/>
            <a:ext cx="10569743" cy="381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97CFE06-267B-4DBE-AA16-73555235B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黑体" pitchFamily="49" charset="-122"/>
              </a:rPr>
              <a:t>The  1</a:t>
            </a:r>
            <a:r>
              <a:rPr lang="en-US" altLang="zh-CN" baseline="30000" dirty="0">
                <a:ea typeface="黑体" pitchFamily="49" charset="-122"/>
              </a:rPr>
              <a:t>st</a:t>
            </a:r>
            <a:r>
              <a:rPr lang="en-US" altLang="zh-CN" dirty="0">
                <a:ea typeface="黑体" pitchFamily="49" charset="-122"/>
              </a:rPr>
              <a:t> Galactic ULX Swift J0243.6+6124</a:t>
            </a:r>
            <a:endParaRPr lang="zh-CN" altLang="en-US" dirty="0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78527549-282F-44AF-A33D-E227456376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346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01CA2-7C5E-0D4E-B7B0-C69D862DCFD8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826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CCB0A5-6F73-4ACC-AB65-AE346B05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Insight-HXMT discovery of GPD to RPD transition</a:t>
            </a:r>
            <a:endParaRPr lang="zh-CN" altLang="en-US" dirty="0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C0D21A-99CE-4424-9E9A-1A95E6B98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26"/>
          <a:stretch/>
        </p:blipFill>
        <p:spPr>
          <a:xfrm>
            <a:off x="2243572" y="1124744"/>
            <a:ext cx="7704856" cy="30394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9373D4-58B9-46C4-9AA8-E368815A4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572" y="4111214"/>
            <a:ext cx="3528394" cy="27110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09868E-D005-4B99-AB3A-B3E17009F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976" y="4132022"/>
            <a:ext cx="4176462" cy="2657988"/>
          </a:xfrm>
          <a:prstGeom prst="rect">
            <a:avLst/>
          </a:prstGeom>
        </p:spPr>
      </p:pic>
      <p:sp>
        <p:nvSpPr>
          <p:cNvPr id="9" name="文本框 3">
            <a:extLst>
              <a:ext uri="{FF2B5EF4-FFF2-40B4-BE49-F238E27FC236}">
                <a16:creationId xmlns:a16="http://schemas.microsoft.com/office/drawing/2014/main" id="{A0D23A31-E8C5-4481-AB2D-91BFC2B544AE}"/>
              </a:ext>
            </a:extLst>
          </p:cNvPr>
          <p:cNvSpPr txBox="1"/>
          <p:nvPr/>
        </p:nvSpPr>
        <p:spPr>
          <a:xfrm>
            <a:off x="2927649" y="3212976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sz="1600" dirty="0">
                <a:solidFill>
                  <a:srgbClr val="FF0000"/>
                </a:solidFill>
                <a:latin typeface="+mn-lt"/>
              </a:rPr>
              <a:t>Doroshenko et al</a:t>
            </a:r>
            <a:r>
              <a:rPr lang="en-US" altLang="zh-CN" sz="1600" dirty="0">
                <a:solidFill>
                  <a:srgbClr val="FF0000"/>
                </a:solidFill>
                <a:latin typeface="+mn-lt"/>
              </a:rPr>
              <a:t>. 2019</a:t>
            </a:r>
            <a:endParaRPr lang="zh-CN" alt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D561D0-5369-4FCD-95CB-25A38381ACFA}"/>
              </a:ext>
            </a:extLst>
          </p:cNvPr>
          <p:cNvSpPr txBox="1"/>
          <p:nvPr/>
        </p:nvSpPr>
        <p:spPr>
          <a:xfrm>
            <a:off x="6240016" y="573325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+mn-lt"/>
              </a:rPr>
              <a:t>Need low dipole B!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68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61" y="1196752"/>
            <a:ext cx="3637012" cy="20837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0" y="3068961"/>
            <a:ext cx="4075856" cy="36887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59" y="1128746"/>
            <a:ext cx="4489038" cy="5472608"/>
          </a:xfrm>
          <a:prstGeom prst="rect">
            <a:avLst/>
          </a:prstGeom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A0D23A31-E8C5-4481-AB2D-91BFC2B544AE}"/>
              </a:ext>
            </a:extLst>
          </p:cNvPr>
          <p:cNvSpPr txBox="1"/>
          <p:nvPr/>
        </p:nvSpPr>
        <p:spPr>
          <a:xfrm>
            <a:off x="2594594" y="2636912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sz="1600" dirty="0">
                <a:solidFill>
                  <a:srgbClr val="FF0000"/>
                </a:solidFill>
                <a:latin typeface="+mn-lt"/>
              </a:rPr>
              <a:t>Kong et al</a:t>
            </a:r>
            <a:r>
              <a:rPr lang="en-US" altLang="zh-CN" sz="1600" dirty="0">
                <a:solidFill>
                  <a:srgbClr val="FF0000"/>
                </a:solidFill>
                <a:latin typeface="+mn-lt"/>
              </a:rPr>
              <a:t>. 2020</a:t>
            </a:r>
            <a:endParaRPr lang="zh-CN" alt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0CEE74-2CF8-4B76-9771-4C3CE6FDCB12}"/>
              </a:ext>
            </a:extLst>
          </p:cNvPr>
          <p:cNvSpPr txBox="1"/>
          <p:nvPr/>
        </p:nvSpPr>
        <p:spPr>
          <a:xfrm>
            <a:off x="6031060" y="4581129"/>
            <a:ext cx="4601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+mn-lt"/>
              </a:rPr>
              <a:t>Need high accretion column B!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F120B87E-4439-4BB7-A9E2-F513437F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Spectral Transitions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298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358F8-B18D-407C-BFC2-E6DDD8B5A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Highest-E Neutron star cyclotron absorption line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0694E97-8EC3-2B43-B8D6-F5628C10D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376" y="835496"/>
            <a:ext cx="5158596" cy="52578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0B68D9-1C16-3B41-AF20-150206CB8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136" y="1817422"/>
            <a:ext cx="4910750" cy="326776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BAB707D-1F0B-7042-B862-F5AAAB67A780}"/>
              </a:ext>
            </a:extLst>
          </p:cNvPr>
          <p:cNvSpPr/>
          <p:nvPr/>
        </p:nvSpPr>
        <p:spPr>
          <a:xfrm>
            <a:off x="9192344" y="3753036"/>
            <a:ext cx="647700" cy="502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78C8E7-02C7-BC4B-A18F-D38137F895B9}"/>
              </a:ext>
            </a:extLst>
          </p:cNvPr>
          <p:cNvSpPr txBox="1"/>
          <p:nvPr/>
        </p:nvSpPr>
        <p:spPr>
          <a:xfrm>
            <a:off x="1775520" y="5903632"/>
            <a:ext cx="8964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dirty="0">
                <a:solidFill>
                  <a:srgbClr val="C00000"/>
                </a:solidFill>
                <a:latin typeface="+mn-lt"/>
              </a:rPr>
              <a:t>1</a:t>
            </a:r>
            <a:r>
              <a:rPr kumimoji="1" lang="en-US" altLang="zh-CN" sz="2100" baseline="30000" dirty="0">
                <a:solidFill>
                  <a:srgbClr val="C00000"/>
                </a:solidFill>
                <a:latin typeface="+mn-lt"/>
              </a:rPr>
              <a:t>st</a:t>
            </a:r>
            <a:r>
              <a:rPr kumimoji="1" lang="en-US" altLang="zh-CN" sz="2100" dirty="0">
                <a:solidFill>
                  <a:srgbClr val="C00000"/>
                </a:solidFill>
                <a:latin typeface="+mn-lt"/>
              </a:rPr>
              <a:t> Galactic </a:t>
            </a:r>
            <a:r>
              <a:rPr kumimoji="1" lang="en-US" altLang="zh-CN" sz="2100" dirty="0" err="1">
                <a:solidFill>
                  <a:srgbClr val="C00000"/>
                </a:solidFill>
                <a:latin typeface="+mn-lt"/>
              </a:rPr>
              <a:t>ultraluminous</a:t>
            </a:r>
            <a:r>
              <a:rPr kumimoji="1" lang="en-US" altLang="zh-CN" sz="2100" dirty="0">
                <a:solidFill>
                  <a:srgbClr val="C00000"/>
                </a:solidFill>
                <a:latin typeface="+mn-lt"/>
              </a:rPr>
              <a:t> X-ray pulsar Swift 0243: 146 keV</a:t>
            </a:r>
            <a:r>
              <a:rPr kumimoji="1" lang="en-US" altLang="zh-CN" sz="2100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1.6x10</a:t>
            </a:r>
            <a:r>
              <a:rPr kumimoji="1" lang="en-US" altLang="zh-CN" sz="2100" baseline="30000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13</a:t>
            </a:r>
            <a:r>
              <a:rPr kumimoji="1" lang="en-US" altLang="zh-CN" sz="2100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 G &gt;&gt; ~10^12 G dipole B-field: evidence for multipole B-field? (Kong+2022)</a:t>
            </a:r>
            <a:endParaRPr kumimoji="1" lang="zh-CN" altLang="en-US" sz="21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C2A92601-885D-4FBB-BAF4-1490CB56B38F}"/>
              </a:ext>
            </a:extLst>
          </p:cNvPr>
          <p:cNvCxnSpPr>
            <a:cxnSpLocks/>
          </p:cNvCxnSpPr>
          <p:nvPr/>
        </p:nvCxnSpPr>
        <p:spPr bwMode="auto">
          <a:xfrm>
            <a:off x="5231904" y="1471670"/>
            <a:ext cx="4284290" cy="253282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lg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18401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heme/theme1.xml><?xml version="1.0" encoding="utf-8"?>
<a:theme xmlns:a="http://schemas.openxmlformats.org/drawingml/2006/main" name="Shuang-Nan Zhang张双南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2" charset="-12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33222</TotalTime>
  <Words>2532</Words>
  <Application>Microsoft Office PowerPoint</Application>
  <PresentationFormat>宽屏</PresentationFormat>
  <Paragraphs>433</Paragraphs>
  <Slides>48</Slides>
  <Notes>22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0" baseType="lpstr">
      <vt:lpstr>Helvetica Neue</vt:lpstr>
      <vt:lpstr>黑体</vt:lpstr>
      <vt:lpstr>微软雅黑</vt:lpstr>
      <vt:lpstr>Arial</vt:lpstr>
      <vt:lpstr>Calibri</vt:lpstr>
      <vt:lpstr>Cambria Math</vt:lpstr>
      <vt:lpstr>Microsoft Sans Serif</vt:lpstr>
      <vt:lpstr>Tahoma</vt:lpstr>
      <vt:lpstr>Times New Roman</vt:lpstr>
      <vt:lpstr>Verdana</vt:lpstr>
      <vt:lpstr>Wingdings</vt:lpstr>
      <vt:lpstr>Shuang-Nan Zhang张双南</vt:lpstr>
      <vt:lpstr>Highlights of the Insight-HXMT mission and the future eXTP mission</vt:lpstr>
      <vt:lpstr>PowerPoint 演示文稿</vt:lpstr>
      <vt:lpstr>Insight-HXMT</vt:lpstr>
      <vt:lpstr>Science payload</vt:lpstr>
      <vt:lpstr>Extremely Complex Interactions in NSXBs</vt:lpstr>
      <vt:lpstr>The  1st Galactic ULX Swift J0243.6+6124</vt:lpstr>
      <vt:lpstr>Insight-HXMT discovery of GPD to RPD transition</vt:lpstr>
      <vt:lpstr>Spectral Transitions</vt:lpstr>
      <vt:lpstr>Highest-E Neutron star cyclotron absorption line</vt:lpstr>
      <vt:lpstr>1A0535+262 ：CRSF evolution vs luminosity</vt:lpstr>
      <vt:lpstr>Fast Radio Bursts</vt:lpstr>
      <vt:lpstr>Historic event on April 28th 2020</vt:lpstr>
      <vt:lpstr>Localization of the X-ray burst</vt:lpstr>
      <vt:lpstr>The brightest GRB: 221009A</vt:lpstr>
      <vt:lpstr>Early jet break: 950±50 s &amp; highest Eiso~1.5x1055 erg</vt:lpstr>
      <vt:lpstr>Extreme Gravity Near Black Holes</vt:lpstr>
      <vt:lpstr>BHXB MAXI J1820+070</vt:lpstr>
      <vt:lpstr>QPOs of  BH binaries: &lt; 30 keV  &gt;200 keV</vt:lpstr>
      <vt:lpstr>Dip in the lag-freq. spectra at QPO</vt:lpstr>
      <vt:lpstr>Lag contradicts Comptonization delay in corona:  Geometrical effect outside inner disk</vt:lpstr>
      <vt:lpstr>New model of BH QPOs: L-T precession Jet</vt:lpstr>
      <vt:lpstr>Broad band energy spectra with Insight-HXMT</vt:lpstr>
      <vt:lpstr>Decreasing reflection contradicts contracting corona</vt:lpstr>
      <vt:lpstr>The contracting corona is an X-ray jet!</vt:lpstr>
      <vt:lpstr>Disk-Jet co-precession with broad band QPO</vt:lpstr>
      <vt:lpstr>Hilbert-Huang Transformation (HHT)</vt:lpstr>
      <vt:lpstr>HHT QPO phase-resolved spectral analysis</vt:lpstr>
      <vt:lpstr>Evidence of MAD in MAXI J1820+070</vt:lpstr>
      <vt:lpstr>Evidence of MAD in MAXI J1820+070</vt:lpstr>
      <vt:lpstr>eXTP: enhanced X-ray Timing and Polarimetry Observatory</vt:lpstr>
      <vt:lpstr>  White papers on eXTP</vt:lpstr>
      <vt:lpstr>eXTP Payload: SFA – Spectroscopy Focusing Array</vt:lpstr>
      <vt:lpstr>eXTP Scientific Payload: PFA – Polarimetry Focusing Array</vt:lpstr>
      <vt:lpstr>Effective area: SFA &amp; PFA</vt:lpstr>
      <vt:lpstr>Spectro-Timing-Polarimetry on Accreting BHs</vt:lpstr>
      <vt:lpstr>Neutron Stars EoS</vt:lpstr>
      <vt:lpstr>Extreme Magnetism</vt:lpstr>
      <vt:lpstr>Compared to IXPE: A new ASIC will be used</vt:lpstr>
      <vt:lpstr>Simultaneous observations are needed for  spectroscopy/timing/phase-resolved polarimetry </vt:lpstr>
      <vt:lpstr>Really simultaneous? Difficult for LEO satellites </vt:lpstr>
      <vt:lpstr>eXTP is not only a larger version of IXPE</vt:lpstr>
      <vt:lpstr>IXPE + X vs. eXTP</vt:lpstr>
      <vt:lpstr>The POLAR-2 experiment</vt:lpstr>
      <vt:lpstr>POLAR-2 current design of instruments</vt:lpstr>
      <vt:lpstr>High Energy cosmic-Ray Detection (HERD)</vt:lpstr>
      <vt:lpstr>HERD current baseline design</vt:lpstr>
      <vt:lpstr>HERD vs. other experiments</vt:lpstr>
      <vt:lpstr>China’s Space High Energy Astronomy Missions</vt:lpstr>
    </vt:vector>
  </TitlesOfParts>
  <Company>UAH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Several New Observational Techniques</dc:title>
  <dc:creator>XU Yupeng</dc:creator>
  <cp:lastModifiedBy>Shuang-Nan Zhang</cp:lastModifiedBy>
  <cp:revision>1931</cp:revision>
  <cp:lastPrinted>2018-09-13T15:20:14Z</cp:lastPrinted>
  <dcterms:created xsi:type="dcterms:W3CDTF">2002-02-25T00:17:00Z</dcterms:created>
  <dcterms:modified xsi:type="dcterms:W3CDTF">2024-07-07T21:44:58Z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