
<file path=[Content_Types].xml><?xml version="1.0" encoding="utf-8"?>
<Types xmlns="http://schemas.openxmlformats.org/package/2006/content-types">
  <Default Extension="png" ContentType="image/png"/>
  <Default Extension="emf" ContentType="image/x-emf"/>
  <Default Extension="rels" ContentType="application/vnd.openxmlformats-package.relationships+xml"/>
  <Default Extension="xml" ContentType="application/xml"/>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27"/>
  </p:notesMasterIdLst>
  <p:handoutMasterIdLst>
    <p:handoutMasterId r:id="rId28"/>
  </p:handoutMasterIdLst>
  <p:sldIdLst>
    <p:sldId id="256" r:id="rId2"/>
    <p:sldId id="1130" r:id="rId3"/>
    <p:sldId id="1132" r:id="rId4"/>
    <p:sldId id="1133" r:id="rId5"/>
    <p:sldId id="1134" r:id="rId6"/>
    <p:sldId id="1135" r:id="rId7"/>
    <p:sldId id="1136" r:id="rId8"/>
    <p:sldId id="1075" r:id="rId9"/>
    <p:sldId id="425" r:id="rId10"/>
    <p:sldId id="438" r:id="rId11"/>
    <p:sldId id="1141" r:id="rId12"/>
    <p:sldId id="1144" r:id="rId13"/>
    <p:sldId id="375" r:id="rId14"/>
    <p:sldId id="1124" r:id="rId15"/>
    <p:sldId id="424" r:id="rId16"/>
    <p:sldId id="1147" r:id="rId17"/>
    <p:sldId id="435" r:id="rId18"/>
    <p:sldId id="433" r:id="rId19"/>
    <p:sldId id="429" r:id="rId20"/>
    <p:sldId id="1148" r:id="rId21"/>
    <p:sldId id="431" r:id="rId22"/>
    <p:sldId id="437" r:id="rId23"/>
    <p:sldId id="421" r:id="rId24"/>
    <p:sldId id="415" r:id="rId25"/>
    <p:sldId id="434" r:id="rId26"/>
  </p:sldIdLst>
  <p:sldSz cx="9144000" cy="6858000" type="screen4x3"/>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7"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F7DFF"/>
    <a:srgbClr val="0432FF"/>
    <a:srgbClr val="FFCCCC"/>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3016" autoAdjust="0"/>
    <p:restoredTop sz="95687"/>
  </p:normalViewPr>
  <p:slideViewPr>
    <p:cSldViewPr snapToGrid="0" showGuides="1">
      <p:cViewPr varScale="1">
        <p:scale>
          <a:sx n="103" d="100"/>
          <a:sy n="103" d="100"/>
        </p:scale>
        <p:origin x="328" y="176"/>
      </p:cViewPr>
      <p:guideLst>
        <p:guide orient="horz" pos="2137"/>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30C890E-5A05-4DD2-BAD9-98F96D4E6391}" type="datetimeFigureOut">
              <a:rPr lang="zh-CN" altLang="en-US" smtClean="0"/>
              <a:t>2024/7/8</a:t>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CF17074-1E21-421B-A87D-107BB22F6C66}" type="slidenum">
              <a:rPr lang="zh-CN" altLang="en-US" smtClean="0"/>
              <a:t>‹#›</a:t>
            </a:fld>
            <a:endParaRPr lang="zh-CN" altLang="en-US"/>
          </a:p>
        </p:txBody>
      </p:sp>
    </p:spTree>
    <p:extLst>
      <p:ext uri="{BB962C8B-B14F-4D97-AF65-F5344CB8AC3E}">
        <p14:creationId xmlns:p14="http://schemas.microsoft.com/office/powerpoint/2010/main" val="1090594345"/>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615AA26-74CD-4F8F-A910-9587FE887B20}" type="datetimeFigureOut">
              <a:rPr lang="zh-CN" altLang="en-US" smtClean="0"/>
              <a:t>2024/7/8</a:t>
            </a:fld>
            <a:endParaRPr lang="zh-CN" altLang="en-US"/>
          </a:p>
        </p:txBody>
      </p:sp>
      <p:sp>
        <p:nvSpPr>
          <p:cNvPr id="4" name="幻灯片图像占位符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66B11E4-8DDA-4180-9B8A-102D2FF695BA}" type="slidenum">
              <a:rPr lang="zh-CN" altLang="en-US" smtClean="0"/>
              <a:t>‹#›</a:t>
            </a:fld>
            <a:endParaRPr lang="zh-CN" altLang="en-US"/>
          </a:p>
        </p:txBody>
      </p:sp>
    </p:spTree>
    <p:extLst>
      <p:ext uri="{BB962C8B-B14F-4D97-AF65-F5344CB8AC3E}">
        <p14:creationId xmlns:p14="http://schemas.microsoft.com/office/powerpoint/2010/main" val="4210511813"/>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none" strike="noStrike" dirty="0">
                <a:solidFill>
                  <a:srgbClr val="0D0D0D"/>
                </a:solidFill>
                <a:effectLst/>
                <a:highlight>
                  <a:srgbClr val="FFFFFF"/>
                </a:highlight>
                <a:latin typeface="Söhne"/>
              </a:rPr>
              <a:t>My talk </a:t>
            </a:r>
            <a:r>
              <a:rPr lang="en-US" b="0" i="0" u="none" strike="noStrike" dirty="0">
                <a:solidFill>
                  <a:srgbClr val="FF0000"/>
                </a:solidFill>
                <a:effectLst/>
                <a:highlight>
                  <a:srgbClr val="FFFFFF"/>
                </a:highlight>
                <a:latin typeface="Söhne"/>
              </a:rPr>
              <a:t>explores the quark-hadron crossover EOS of neutron stars.  In particular I consider densities just above the  nuclear saturation energy density.  I am studying  the implications for detecting signals of the quark-hadron crossover </a:t>
            </a:r>
            <a:r>
              <a:rPr lang="en-US" b="0" i="0" u="none" strike="noStrike" dirty="0">
                <a:solidFill>
                  <a:srgbClr val="0D0D0D"/>
                </a:solidFill>
                <a:effectLst/>
                <a:highlight>
                  <a:srgbClr val="FFFFFF"/>
                </a:highlight>
                <a:latin typeface="Söhne"/>
              </a:rPr>
              <a:t> from binary neutron star post-mergers. We'll delve into the QHC19 EOS models and the latest published QHC21</a:t>
            </a:r>
            <a:r>
              <a:rPr lang="el-GR" b="0" i="0" u="none" strike="noStrike" dirty="0">
                <a:solidFill>
                  <a:srgbClr val="0D0D0D"/>
                </a:solidFill>
                <a:effectLst/>
                <a:highlight>
                  <a:srgbClr val="FFFFFF"/>
                </a:highlight>
                <a:latin typeface="Söhne"/>
              </a:rPr>
              <a:t>.</a:t>
            </a:r>
            <a:r>
              <a:rPr lang="en-US" b="0" i="0" u="none" strike="noStrike" dirty="0">
                <a:solidFill>
                  <a:srgbClr val="0D0D0D"/>
                </a:solidFill>
                <a:effectLst/>
                <a:highlight>
                  <a:srgbClr val="FFFFFF"/>
                </a:highlight>
                <a:latin typeface="Söhne"/>
              </a:rPr>
              <a:t> I'll present preliminary results from </a:t>
            </a:r>
            <a:r>
              <a:rPr lang="en-US" b="0" i="0" u="none" strike="noStrike" dirty="0">
                <a:solidFill>
                  <a:srgbClr val="FF0000"/>
                </a:solidFill>
                <a:effectLst/>
                <a:highlight>
                  <a:srgbClr val="FFFFFF"/>
                </a:highlight>
                <a:latin typeface="Söhne"/>
              </a:rPr>
              <a:t>general relativistic hydrodynamics simulations</a:t>
            </a:r>
            <a:r>
              <a:rPr lang="en-US" b="0" i="0" u="none" strike="noStrike" dirty="0">
                <a:solidFill>
                  <a:srgbClr val="0D0D0D"/>
                </a:solidFill>
                <a:effectLst/>
                <a:highlight>
                  <a:srgbClr val="FFFFFF"/>
                </a:highlight>
                <a:latin typeface="Söhne"/>
              </a:rPr>
              <a:t>, comparing these equations of state.</a:t>
            </a:r>
            <a:endParaRPr lang="en-US" dirty="0"/>
          </a:p>
        </p:txBody>
      </p:sp>
      <p:sp>
        <p:nvSpPr>
          <p:cNvPr id="4" name="Footer Placeholder 3"/>
          <p:cNvSpPr>
            <a:spLocks noGrp="1"/>
          </p:cNvSpPr>
          <p:nvPr>
            <p:ph type="ftr" sz="quarter" idx="4"/>
          </p:nvPr>
        </p:nvSpPr>
        <p:spPr/>
        <p:txBody>
          <a:bodyPr/>
          <a:lstStyle/>
          <a:p>
            <a:endParaRPr lang="zh-CN" altLang="en-US"/>
          </a:p>
        </p:txBody>
      </p:sp>
      <p:sp>
        <p:nvSpPr>
          <p:cNvPr id="5" name="Slide Number Placeholder 4"/>
          <p:cNvSpPr>
            <a:spLocks noGrp="1"/>
          </p:cNvSpPr>
          <p:nvPr>
            <p:ph type="sldNum" sz="quarter" idx="5"/>
          </p:nvPr>
        </p:nvSpPr>
        <p:spPr/>
        <p:txBody>
          <a:bodyPr/>
          <a:lstStyle/>
          <a:p>
            <a:fld id="{966B11E4-8DDA-4180-9B8A-102D2FF695BA}" type="slidenum">
              <a:rPr lang="zh-CN" altLang="en-US" smtClean="0"/>
              <a:t>1</a:t>
            </a:fld>
            <a:endParaRPr lang="zh-CN" altLang="en-US"/>
          </a:p>
        </p:txBody>
      </p:sp>
    </p:spTree>
    <p:extLst>
      <p:ext uri="{BB962C8B-B14F-4D97-AF65-F5344CB8AC3E}">
        <p14:creationId xmlns:p14="http://schemas.microsoft.com/office/powerpoint/2010/main" val="26280754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u="none" strike="noStrike" dirty="0">
                <a:solidFill>
                  <a:srgbClr val="0D0D0D"/>
                </a:solidFill>
                <a:effectLst/>
                <a:latin typeface="Söhne"/>
              </a:rPr>
              <a:t>"We also explore universality relations between key physical quantities, such as the relationship between </a:t>
            </a:r>
            <a:r>
              <a:rPr lang="en-US" b="0" i="0" u="none" strike="noStrike" dirty="0">
                <a:solidFill>
                  <a:srgbClr val="0D0D0D"/>
                </a:solidFill>
                <a:effectLst/>
                <a:latin typeface="KaTeX_Main"/>
              </a:rPr>
              <a:t>fmax​</a:t>
            </a:r>
            <a:r>
              <a:rPr lang="en-US" b="0" i="0" u="none" strike="noStrike" dirty="0">
                <a:solidFill>
                  <a:srgbClr val="0D0D0D"/>
                </a:solidFill>
                <a:effectLst/>
                <a:latin typeface="Söhne"/>
              </a:rPr>
              <a:t> and tidal deformability, and </a:t>
            </a:r>
            <a:r>
              <a:rPr lang="en-US" b="0" i="0" u="none" strike="noStrike" dirty="0" err="1">
                <a:solidFill>
                  <a:srgbClr val="0D0D0D"/>
                </a:solidFill>
                <a:effectLst/>
                <a:latin typeface="KaTeX_Main"/>
              </a:rPr>
              <a:t>fpeak</a:t>
            </a:r>
            <a:r>
              <a:rPr lang="en-US" b="0" i="0" u="none" strike="noStrike" dirty="0">
                <a:solidFill>
                  <a:srgbClr val="0D0D0D"/>
                </a:solidFill>
                <a:effectLst/>
                <a:latin typeface="Söhne"/>
              </a:rPr>
              <a:t> with pseudo-average density. In the left panel, two black lines represent universal relations identified in Read's and </a:t>
            </a:r>
            <a:r>
              <a:rPr lang="en-US" b="0" i="0" u="none" strike="noStrike" dirty="0" err="1">
                <a:solidFill>
                  <a:srgbClr val="0D0D0D"/>
                </a:solidFill>
                <a:effectLst/>
                <a:latin typeface="Söhne"/>
              </a:rPr>
              <a:t>Takami's</a:t>
            </a:r>
            <a:r>
              <a:rPr lang="en-US" b="0" i="0" u="none" strike="noStrike" dirty="0">
                <a:solidFill>
                  <a:srgbClr val="0D0D0D"/>
                </a:solidFill>
                <a:effectLst/>
                <a:latin typeface="Söhne"/>
              </a:rPr>
              <a:t> studies, calculated across several nuclear EOS groups. Our crossover data points fall within the range defined by these two universal relations.</a:t>
            </a:r>
          </a:p>
          <a:p>
            <a:pPr algn="l"/>
            <a:r>
              <a:rPr lang="en-US" b="0" i="0" u="none" strike="noStrike" dirty="0">
                <a:solidFill>
                  <a:srgbClr val="0D0D0D"/>
                </a:solidFill>
                <a:effectLst/>
                <a:latin typeface="Söhne"/>
              </a:rPr>
              <a:t>For the right panel, our commentary extends to QHC19's position, notably situated between the softer Sly EOS and the stiffer GNH EOS. This placement reflects the duality of the crossover EOS, aligning more closely with softer EOS below 3</a:t>
            </a:r>
            <a:r>
              <a:rPr lang="en-US" b="0" i="0" u="none" strike="noStrike" dirty="0">
                <a:solidFill>
                  <a:srgbClr val="0D0D0D"/>
                </a:solidFill>
                <a:effectLst/>
                <a:latin typeface="KaTeX_Main"/>
              </a:rPr>
              <a:t>n0</a:t>
            </a:r>
            <a:r>
              <a:rPr lang="en-US" b="0" i="1" u="none" strike="noStrike" dirty="0">
                <a:solidFill>
                  <a:srgbClr val="0D0D0D"/>
                </a:solidFill>
                <a:effectLst/>
                <a:latin typeface="KaTeX_Math"/>
              </a:rPr>
              <a:t>n</a:t>
            </a:r>
            <a:r>
              <a:rPr lang="en-US" b="0" i="0" u="none" strike="noStrike" dirty="0">
                <a:solidFill>
                  <a:srgbClr val="0D0D0D"/>
                </a:solidFill>
                <a:effectLst/>
                <a:latin typeface="KaTeX_Main"/>
              </a:rPr>
              <a:t>0​</a:t>
            </a:r>
            <a:r>
              <a:rPr lang="en-US" b="0" i="0" u="none" strike="noStrike" dirty="0">
                <a:solidFill>
                  <a:srgbClr val="0D0D0D"/>
                </a:solidFill>
                <a:effectLst/>
                <a:latin typeface="Söhne"/>
              </a:rPr>
              <a:t> and shifting towards stiffer EOS above 10</a:t>
            </a:r>
            <a:r>
              <a:rPr lang="en-US" b="0" i="0" u="none" strike="noStrike" dirty="0">
                <a:solidFill>
                  <a:srgbClr val="0D0D0D"/>
                </a:solidFill>
                <a:effectLst/>
                <a:latin typeface="KaTeX_Main"/>
              </a:rPr>
              <a:t>n0</a:t>
            </a:r>
            <a:r>
              <a:rPr lang="en-US" b="0" i="1" u="none" strike="noStrike" dirty="0">
                <a:solidFill>
                  <a:srgbClr val="0D0D0D"/>
                </a:solidFill>
                <a:effectLst/>
                <a:latin typeface="KaTeX_Math"/>
              </a:rPr>
              <a:t>n</a:t>
            </a:r>
            <a:r>
              <a:rPr lang="en-US" b="0" i="0" u="none" strike="noStrike" dirty="0">
                <a:solidFill>
                  <a:srgbClr val="0D0D0D"/>
                </a:solidFill>
                <a:effectLst/>
                <a:latin typeface="KaTeX_Main"/>
              </a:rPr>
              <a:t>0​</a:t>
            </a:r>
            <a:r>
              <a:rPr lang="en-US" b="0" i="0" u="none" strike="noStrike" dirty="0">
                <a:solidFill>
                  <a:srgbClr val="0D0D0D"/>
                </a:solidFill>
                <a:effectLst/>
                <a:latin typeface="Söhne"/>
              </a:rPr>
              <a:t>, exhibiting a blend of soft and stiff characteristics. However, QHC21 diverges from this pattern; its earlier transition around 2.5</a:t>
            </a:r>
            <a:r>
              <a:rPr lang="en-US" b="0" i="0" u="none" strike="noStrike" dirty="0">
                <a:solidFill>
                  <a:srgbClr val="0D0D0D"/>
                </a:solidFill>
                <a:effectLst/>
                <a:latin typeface="KaTeX_Main"/>
              </a:rPr>
              <a:t>n0</a:t>
            </a:r>
            <a:r>
              <a:rPr lang="en-US" b="0" i="1" u="none" strike="noStrike" dirty="0">
                <a:solidFill>
                  <a:srgbClr val="0D0D0D"/>
                </a:solidFill>
                <a:effectLst/>
                <a:latin typeface="KaTeX_Math"/>
              </a:rPr>
              <a:t>n</a:t>
            </a:r>
            <a:r>
              <a:rPr lang="en-US" b="0" i="0" u="none" strike="noStrike" dirty="0">
                <a:solidFill>
                  <a:srgbClr val="0D0D0D"/>
                </a:solidFill>
                <a:effectLst/>
                <a:latin typeface="KaTeX_Main"/>
              </a:rPr>
              <a:t>0​</a:t>
            </a:r>
            <a:r>
              <a:rPr lang="en-US" b="0" i="0" u="none" strike="noStrike" dirty="0">
                <a:solidFill>
                  <a:srgbClr val="0D0D0D"/>
                </a:solidFill>
                <a:effectLst/>
                <a:latin typeface="Söhne"/>
              </a:rPr>
              <a:t> distances it from softer EOS affiliations."</a:t>
            </a:r>
          </a:p>
          <a:p>
            <a:endParaRPr lang="en-US" dirty="0"/>
          </a:p>
        </p:txBody>
      </p:sp>
      <p:sp>
        <p:nvSpPr>
          <p:cNvPr id="4" name="Footer Placeholder 3"/>
          <p:cNvSpPr>
            <a:spLocks noGrp="1"/>
          </p:cNvSpPr>
          <p:nvPr>
            <p:ph type="ftr" sz="quarter" idx="4"/>
          </p:nvPr>
        </p:nvSpPr>
        <p:spPr/>
        <p:txBody>
          <a:bodyPr/>
          <a:lstStyle/>
          <a:p>
            <a:endParaRPr lang="zh-CN" altLang="en-US"/>
          </a:p>
        </p:txBody>
      </p:sp>
      <p:sp>
        <p:nvSpPr>
          <p:cNvPr id="5" name="Slide Number Placeholder 4"/>
          <p:cNvSpPr>
            <a:spLocks noGrp="1"/>
          </p:cNvSpPr>
          <p:nvPr>
            <p:ph type="sldNum" sz="quarter" idx="5"/>
          </p:nvPr>
        </p:nvSpPr>
        <p:spPr/>
        <p:txBody>
          <a:bodyPr/>
          <a:lstStyle/>
          <a:p>
            <a:fld id="{966B11E4-8DDA-4180-9B8A-102D2FF695BA}" type="slidenum">
              <a:rPr lang="zh-CN" altLang="en-US" smtClean="0"/>
              <a:t>18</a:t>
            </a:fld>
            <a:endParaRPr lang="zh-CN" altLang="en-US"/>
          </a:p>
        </p:txBody>
      </p:sp>
    </p:spTree>
    <p:extLst>
      <p:ext uri="{BB962C8B-B14F-4D97-AF65-F5344CB8AC3E}">
        <p14:creationId xmlns:p14="http://schemas.microsoft.com/office/powerpoint/2010/main" val="11828268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u="none" strike="noStrike" dirty="0">
                <a:solidFill>
                  <a:srgbClr val="0D0D0D"/>
                </a:solidFill>
                <a:effectLst/>
                <a:latin typeface="Söhne"/>
              </a:rPr>
              <a:t>"We also explore universality relations between key physical quantities, such as the relationship between </a:t>
            </a:r>
            <a:r>
              <a:rPr lang="en-US" b="0" i="0" u="none" strike="noStrike" dirty="0">
                <a:solidFill>
                  <a:srgbClr val="0D0D0D"/>
                </a:solidFill>
                <a:effectLst/>
                <a:latin typeface="KaTeX_Main"/>
              </a:rPr>
              <a:t>fmax​</a:t>
            </a:r>
            <a:r>
              <a:rPr lang="en-US" b="0" i="0" u="none" strike="noStrike" dirty="0">
                <a:solidFill>
                  <a:srgbClr val="0D0D0D"/>
                </a:solidFill>
                <a:effectLst/>
                <a:latin typeface="Söhne"/>
              </a:rPr>
              <a:t> and tidal deformability, and </a:t>
            </a:r>
            <a:r>
              <a:rPr lang="en-US" b="0" i="0" u="none" strike="noStrike" dirty="0" err="1">
                <a:solidFill>
                  <a:srgbClr val="0D0D0D"/>
                </a:solidFill>
                <a:effectLst/>
                <a:latin typeface="KaTeX_Main"/>
              </a:rPr>
              <a:t>fpeak</a:t>
            </a:r>
            <a:r>
              <a:rPr lang="en-US" b="0" i="0" u="none" strike="noStrike" dirty="0">
                <a:solidFill>
                  <a:srgbClr val="0D0D0D"/>
                </a:solidFill>
                <a:effectLst/>
                <a:latin typeface="Söhne"/>
              </a:rPr>
              <a:t> with pseudo-average density. In the left panel, two black lines represent universal relations identified in Read's and </a:t>
            </a:r>
            <a:r>
              <a:rPr lang="en-US" b="0" i="0" u="none" strike="noStrike" dirty="0" err="1">
                <a:solidFill>
                  <a:srgbClr val="0D0D0D"/>
                </a:solidFill>
                <a:effectLst/>
                <a:latin typeface="Söhne"/>
              </a:rPr>
              <a:t>Takami's</a:t>
            </a:r>
            <a:r>
              <a:rPr lang="en-US" b="0" i="0" u="none" strike="noStrike" dirty="0">
                <a:solidFill>
                  <a:srgbClr val="0D0D0D"/>
                </a:solidFill>
                <a:effectLst/>
                <a:latin typeface="Söhne"/>
              </a:rPr>
              <a:t> studies, calculated across several nuclear EOS groups. Our crossover data points fall within the range defined by these two universal relations.</a:t>
            </a:r>
          </a:p>
          <a:p>
            <a:pPr algn="l"/>
            <a:r>
              <a:rPr lang="en-US" b="0" i="0" u="none" strike="noStrike" dirty="0">
                <a:solidFill>
                  <a:srgbClr val="0D0D0D"/>
                </a:solidFill>
                <a:effectLst/>
                <a:latin typeface="Söhne"/>
              </a:rPr>
              <a:t>For the right panel, our commentary extends to QHC19's position, notably situated between the softer Sly EOS and the stiffer GNH EOS. This placement reflects the duality of the crossover EOS, aligning more closely with softer EOS below 3</a:t>
            </a:r>
            <a:r>
              <a:rPr lang="en-US" b="0" i="0" u="none" strike="noStrike" dirty="0">
                <a:solidFill>
                  <a:srgbClr val="0D0D0D"/>
                </a:solidFill>
                <a:effectLst/>
                <a:latin typeface="KaTeX_Main"/>
              </a:rPr>
              <a:t>n0</a:t>
            </a:r>
            <a:r>
              <a:rPr lang="en-US" b="0" i="1" u="none" strike="noStrike" dirty="0">
                <a:solidFill>
                  <a:srgbClr val="0D0D0D"/>
                </a:solidFill>
                <a:effectLst/>
                <a:latin typeface="KaTeX_Math"/>
              </a:rPr>
              <a:t>n</a:t>
            </a:r>
            <a:r>
              <a:rPr lang="en-US" b="0" i="0" u="none" strike="noStrike" dirty="0">
                <a:solidFill>
                  <a:srgbClr val="0D0D0D"/>
                </a:solidFill>
                <a:effectLst/>
                <a:latin typeface="KaTeX_Main"/>
              </a:rPr>
              <a:t>0​</a:t>
            </a:r>
            <a:r>
              <a:rPr lang="en-US" b="0" i="0" u="none" strike="noStrike" dirty="0">
                <a:solidFill>
                  <a:srgbClr val="0D0D0D"/>
                </a:solidFill>
                <a:effectLst/>
                <a:latin typeface="Söhne"/>
              </a:rPr>
              <a:t> and shifting towards stiffer EOS above 10</a:t>
            </a:r>
            <a:r>
              <a:rPr lang="en-US" b="0" i="0" u="none" strike="noStrike" dirty="0">
                <a:solidFill>
                  <a:srgbClr val="0D0D0D"/>
                </a:solidFill>
                <a:effectLst/>
                <a:latin typeface="KaTeX_Main"/>
              </a:rPr>
              <a:t>n0</a:t>
            </a:r>
            <a:r>
              <a:rPr lang="en-US" b="0" i="1" u="none" strike="noStrike" dirty="0">
                <a:solidFill>
                  <a:srgbClr val="0D0D0D"/>
                </a:solidFill>
                <a:effectLst/>
                <a:latin typeface="KaTeX_Math"/>
              </a:rPr>
              <a:t>n</a:t>
            </a:r>
            <a:r>
              <a:rPr lang="en-US" b="0" i="0" u="none" strike="noStrike" dirty="0">
                <a:solidFill>
                  <a:srgbClr val="0D0D0D"/>
                </a:solidFill>
                <a:effectLst/>
                <a:latin typeface="KaTeX_Main"/>
              </a:rPr>
              <a:t>0​</a:t>
            </a:r>
            <a:r>
              <a:rPr lang="en-US" b="0" i="0" u="none" strike="noStrike" dirty="0">
                <a:solidFill>
                  <a:srgbClr val="0D0D0D"/>
                </a:solidFill>
                <a:effectLst/>
                <a:latin typeface="Söhne"/>
              </a:rPr>
              <a:t>, exhibiting a blend of soft and stiff characteristics. However, QHC21 diverges from this pattern; its earlier transition around 2.5</a:t>
            </a:r>
            <a:r>
              <a:rPr lang="en-US" b="0" i="0" u="none" strike="noStrike" dirty="0">
                <a:solidFill>
                  <a:srgbClr val="0D0D0D"/>
                </a:solidFill>
                <a:effectLst/>
                <a:latin typeface="KaTeX_Main"/>
              </a:rPr>
              <a:t>n0</a:t>
            </a:r>
            <a:r>
              <a:rPr lang="en-US" b="0" i="1" u="none" strike="noStrike" dirty="0">
                <a:solidFill>
                  <a:srgbClr val="0D0D0D"/>
                </a:solidFill>
                <a:effectLst/>
                <a:latin typeface="KaTeX_Math"/>
              </a:rPr>
              <a:t>n</a:t>
            </a:r>
            <a:r>
              <a:rPr lang="en-US" b="0" i="0" u="none" strike="noStrike" dirty="0">
                <a:solidFill>
                  <a:srgbClr val="0D0D0D"/>
                </a:solidFill>
                <a:effectLst/>
                <a:latin typeface="KaTeX_Main"/>
              </a:rPr>
              <a:t>0​</a:t>
            </a:r>
            <a:r>
              <a:rPr lang="en-US" b="0" i="0" u="none" strike="noStrike" dirty="0">
                <a:solidFill>
                  <a:srgbClr val="0D0D0D"/>
                </a:solidFill>
                <a:effectLst/>
                <a:latin typeface="Söhne"/>
              </a:rPr>
              <a:t> distances it from softer EOS affiliations."</a:t>
            </a:r>
          </a:p>
          <a:p>
            <a:endParaRPr lang="en-US" dirty="0"/>
          </a:p>
        </p:txBody>
      </p:sp>
      <p:sp>
        <p:nvSpPr>
          <p:cNvPr id="4" name="Footer Placeholder 3"/>
          <p:cNvSpPr>
            <a:spLocks noGrp="1"/>
          </p:cNvSpPr>
          <p:nvPr>
            <p:ph type="ftr" sz="quarter" idx="4"/>
          </p:nvPr>
        </p:nvSpPr>
        <p:spPr/>
        <p:txBody>
          <a:bodyPr/>
          <a:lstStyle/>
          <a:p>
            <a:endParaRPr lang="zh-CN" altLang="en-US"/>
          </a:p>
        </p:txBody>
      </p:sp>
      <p:sp>
        <p:nvSpPr>
          <p:cNvPr id="5" name="Slide Number Placeholder 4"/>
          <p:cNvSpPr>
            <a:spLocks noGrp="1"/>
          </p:cNvSpPr>
          <p:nvPr>
            <p:ph type="sldNum" sz="quarter" idx="5"/>
          </p:nvPr>
        </p:nvSpPr>
        <p:spPr/>
        <p:txBody>
          <a:bodyPr/>
          <a:lstStyle/>
          <a:p>
            <a:fld id="{966B11E4-8DDA-4180-9B8A-102D2FF695BA}" type="slidenum">
              <a:rPr lang="zh-CN" altLang="en-US" smtClean="0"/>
              <a:t>20</a:t>
            </a:fld>
            <a:endParaRPr lang="zh-CN" altLang="en-US"/>
          </a:p>
        </p:txBody>
      </p:sp>
    </p:spTree>
    <p:extLst>
      <p:ext uri="{BB962C8B-B14F-4D97-AF65-F5344CB8AC3E}">
        <p14:creationId xmlns:p14="http://schemas.microsoft.com/office/powerpoint/2010/main" val="11139756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u="none" strike="noStrike" dirty="0">
                <a:solidFill>
                  <a:srgbClr val="0D0D0D"/>
                </a:solidFill>
                <a:effectLst/>
                <a:latin typeface="Söhne"/>
              </a:rPr>
              <a:t>"We utilized the Piecewise-polytropic method to construct our EOS models, applying </a:t>
            </a:r>
            <a:r>
              <a:rPr lang="en-US" b="0" i="0" u="none" strike="noStrike" dirty="0">
                <a:solidFill>
                  <a:srgbClr val="0D0D0D"/>
                </a:solidFill>
                <a:effectLst/>
                <a:latin typeface="KaTeX_Main"/>
              </a:rPr>
              <a:t>P=</a:t>
            </a:r>
            <a:r>
              <a:rPr lang="el-GR" b="0" i="0" u="none" strike="noStrike" dirty="0" err="1">
                <a:solidFill>
                  <a:srgbClr val="0D0D0D"/>
                </a:solidFill>
                <a:effectLst/>
                <a:latin typeface="KaTeX_Main"/>
              </a:rPr>
              <a:t>ρΓ</a:t>
            </a:r>
            <a:r>
              <a:rPr lang="en-US" b="0" i="1" u="none" strike="noStrike" dirty="0">
                <a:solidFill>
                  <a:srgbClr val="0D0D0D"/>
                </a:solidFill>
                <a:effectLst/>
                <a:latin typeface="KaTeX_Math"/>
              </a:rPr>
              <a:t>P</a:t>
            </a:r>
            <a:r>
              <a:rPr lang="en-US" b="0" i="0" u="none" strike="noStrike" dirty="0">
                <a:solidFill>
                  <a:srgbClr val="0D0D0D"/>
                </a:solidFill>
                <a:effectLst/>
                <a:latin typeface="KaTeX_Main"/>
              </a:rPr>
              <a:t>=</a:t>
            </a:r>
            <a:r>
              <a:rPr lang="el-GR" b="0" i="1" u="none" strike="noStrike" dirty="0" err="1">
                <a:solidFill>
                  <a:srgbClr val="0D0D0D"/>
                </a:solidFill>
                <a:effectLst/>
                <a:latin typeface="KaTeX_Math"/>
              </a:rPr>
              <a:t>ρ</a:t>
            </a:r>
            <a:r>
              <a:rPr lang="el-GR" b="0" i="0" u="none" strike="noStrike" dirty="0" err="1">
                <a:solidFill>
                  <a:srgbClr val="0D0D0D"/>
                </a:solidFill>
                <a:effectLst/>
                <a:latin typeface="KaTeX_Main"/>
              </a:rPr>
              <a:t>Γ</a:t>
            </a:r>
            <a:r>
              <a:rPr lang="el-GR" b="0" i="0" u="none" strike="noStrike" dirty="0">
                <a:solidFill>
                  <a:srgbClr val="0D0D0D"/>
                </a:solidFill>
                <a:effectLst/>
                <a:latin typeface="Söhne"/>
              </a:rPr>
              <a:t> </a:t>
            </a:r>
            <a:r>
              <a:rPr lang="en-US" b="0" i="0" u="none" strike="noStrike" dirty="0">
                <a:solidFill>
                  <a:srgbClr val="0D0D0D"/>
                </a:solidFill>
                <a:effectLst/>
                <a:latin typeface="Söhne"/>
              </a:rPr>
              <a:t>across seven segments. The initial four segments delineate the lower density region, while the final three address the higher density area. The maximum discrepancy in our models is approximately 0.02, indicating a reliable approximation of the original data.</a:t>
            </a:r>
          </a:p>
          <a:p>
            <a:endParaRPr lang="en-US" dirty="0"/>
          </a:p>
        </p:txBody>
      </p:sp>
      <p:sp>
        <p:nvSpPr>
          <p:cNvPr id="4" name="Footer Placeholder 3"/>
          <p:cNvSpPr>
            <a:spLocks noGrp="1"/>
          </p:cNvSpPr>
          <p:nvPr>
            <p:ph type="ftr" sz="quarter" idx="4"/>
          </p:nvPr>
        </p:nvSpPr>
        <p:spPr/>
        <p:txBody>
          <a:bodyPr/>
          <a:lstStyle/>
          <a:p>
            <a:endParaRPr lang="zh-CN" altLang="en-US"/>
          </a:p>
        </p:txBody>
      </p:sp>
      <p:sp>
        <p:nvSpPr>
          <p:cNvPr id="5" name="Slide Number Placeholder 4"/>
          <p:cNvSpPr>
            <a:spLocks noGrp="1"/>
          </p:cNvSpPr>
          <p:nvPr>
            <p:ph type="sldNum" sz="quarter" idx="5"/>
          </p:nvPr>
        </p:nvSpPr>
        <p:spPr/>
        <p:txBody>
          <a:bodyPr/>
          <a:lstStyle/>
          <a:p>
            <a:fld id="{966B11E4-8DDA-4180-9B8A-102D2FF695BA}" type="slidenum">
              <a:rPr lang="zh-CN" altLang="en-US" smtClean="0"/>
              <a:t>21</a:t>
            </a:fld>
            <a:endParaRPr lang="zh-CN" altLang="en-US"/>
          </a:p>
        </p:txBody>
      </p:sp>
    </p:spTree>
    <p:extLst>
      <p:ext uri="{BB962C8B-B14F-4D97-AF65-F5344CB8AC3E}">
        <p14:creationId xmlns:p14="http://schemas.microsoft.com/office/powerpoint/2010/main" val="20100763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none" strike="noStrike" dirty="0">
                <a:solidFill>
                  <a:srgbClr val="0D0D0D"/>
                </a:solidFill>
                <a:effectLst/>
                <a:highlight>
                  <a:srgbClr val="FFFFFF"/>
                </a:highlight>
                <a:latin typeface="Söhne"/>
              </a:rPr>
              <a:t>“Let’s start with the construction of the three EOS models and identify their distinct features.”</a:t>
            </a:r>
            <a:endParaRPr lang="en-US" dirty="0"/>
          </a:p>
        </p:txBody>
      </p:sp>
      <p:sp>
        <p:nvSpPr>
          <p:cNvPr id="4" name="Footer Placeholder 3"/>
          <p:cNvSpPr>
            <a:spLocks noGrp="1"/>
          </p:cNvSpPr>
          <p:nvPr>
            <p:ph type="ftr" sz="quarter" idx="4"/>
          </p:nvPr>
        </p:nvSpPr>
        <p:spPr/>
        <p:txBody>
          <a:bodyPr/>
          <a:lstStyle/>
          <a:p>
            <a:endParaRPr lang="zh-CN" altLang="en-US"/>
          </a:p>
        </p:txBody>
      </p:sp>
      <p:sp>
        <p:nvSpPr>
          <p:cNvPr id="5" name="Slide Number Placeholder 4"/>
          <p:cNvSpPr>
            <a:spLocks noGrp="1"/>
          </p:cNvSpPr>
          <p:nvPr>
            <p:ph type="sldNum" sz="quarter" idx="5"/>
          </p:nvPr>
        </p:nvSpPr>
        <p:spPr/>
        <p:txBody>
          <a:bodyPr/>
          <a:lstStyle/>
          <a:p>
            <a:fld id="{966B11E4-8DDA-4180-9B8A-102D2FF695BA}" type="slidenum">
              <a:rPr lang="zh-CN" altLang="en-US" smtClean="0"/>
              <a:t>23</a:t>
            </a:fld>
            <a:endParaRPr lang="zh-CN" altLang="en-US"/>
          </a:p>
        </p:txBody>
      </p:sp>
    </p:spTree>
    <p:extLst>
      <p:ext uri="{BB962C8B-B14F-4D97-AF65-F5344CB8AC3E}">
        <p14:creationId xmlns:p14="http://schemas.microsoft.com/office/powerpoint/2010/main" val="17666106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none" strike="noStrike" dirty="0">
                <a:solidFill>
                  <a:srgbClr val="0D0D0D"/>
                </a:solidFill>
                <a:effectLst/>
                <a:highlight>
                  <a:srgbClr val="FFFFFF"/>
                </a:highlight>
                <a:latin typeface="Söhne"/>
              </a:rPr>
              <a:t>Echoing the discoveries from QHC19, the 21 models further support the idea that a crossover EOS often leads to the formation of a HMNS after merger. I'll now show a simulation highlighting this process. It begins with two neutron stars 45 km apart. They orbit each other several times before merging into a rapidly </a:t>
            </a:r>
            <a:r>
              <a:rPr lang="en-US" b="0" i="0" u="none" strike="noStrike" dirty="0">
                <a:solidFill>
                  <a:srgbClr val="FF0000"/>
                </a:solidFill>
                <a:effectLst/>
                <a:highlight>
                  <a:srgbClr val="FFFFFF"/>
                </a:highlight>
                <a:latin typeface="Söhne"/>
              </a:rPr>
              <a:t>rotating </a:t>
            </a:r>
            <a:r>
              <a:rPr lang="en-US" b="0" i="0" u="none" strike="noStrike" dirty="0">
                <a:solidFill>
                  <a:srgbClr val="0D0D0D"/>
                </a:solidFill>
                <a:effectLst/>
                <a:highlight>
                  <a:srgbClr val="FFFFFF"/>
                </a:highlight>
                <a:latin typeface="Söhne"/>
              </a:rPr>
              <a:t>HMNS, a phase lasting tens of milliseconds. Throughout, the system emits gravitational waves, ejects mass, and ultimately </a:t>
            </a:r>
            <a:r>
              <a:rPr lang="en-US" b="0" i="0" u="none" strike="noStrike" dirty="0">
                <a:solidFill>
                  <a:srgbClr val="FF0000"/>
                </a:solidFill>
                <a:effectLst/>
                <a:highlight>
                  <a:srgbClr val="FFFFFF"/>
                </a:highlight>
                <a:latin typeface="Söhne"/>
              </a:rPr>
              <a:t>the central region </a:t>
            </a:r>
            <a:r>
              <a:rPr lang="en-US" b="0" i="0" u="none" strike="noStrike" dirty="0">
                <a:solidFill>
                  <a:srgbClr val="0D0D0D"/>
                </a:solidFill>
                <a:effectLst/>
                <a:highlight>
                  <a:srgbClr val="FFFFFF"/>
                </a:highlight>
                <a:latin typeface="Söhne"/>
              </a:rPr>
              <a:t>collapses into a black hole.</a:t>
            </a:r>
            <a:endParaRPr lang="en-US" dirty="0"/>
          </a:p>
        </p:txBody>
      </p:sp>
      <p:sp>
        <p:nvSpPr>
          <p:cNvPr id="4" name="Footer Placeholder 3"/>
          <p:cNvSpPr>
            <a:spLocks noGrp="1"/>
          </p:cNvSpPr>
          <p:nvPr>
            <p:ph type="ftr" sz="quarter" idx="4"/>
          </p:nvPr>
        </p:nvSpPr>
        <p:spPr/>
        <p:txBody>
          <a:bodyPr/>
          <a:lstStyle/>
          <a:p>
            <a:endParaRPr lang="zh-CN" altLang="en-US"/>
          </a:p>
        </p:txBody>
      </p:sp>
      <p:sp>
        <p:nvSpPr>
          <p:cNvPr id="5" name="Slide Number Placeholder 4"/>
          <p:cNvSpPr>
            <a:spLocks noGrp="1"/>
          </p:cNvSpPr>
          <p:nvPr>
            <p:ph type="sldNum" sz="quarter" idx="5"/>
          </p:nvPr>
        </p:nvSpPr>
        <p:spPr/>
        <p:txBody>
          <a:bodyPr/>
          <a:lstStyle/>
          <a:p>
            <a:fld id="{966B11E4-8DDA-4180-9B8A-102D2FF695BA}" type="slidenum">
              <a:rPr lang="zh-CN" altLang="en-US" smtClean="0"/>
              <a:t>24</a:t>
            </a:fld>
            <a:endParaRPr lang="zh-CN" altLang="en-US"/>
          </a:p>
        </p:txBody>
      </p:sp>
    </p:spTree>
    <p:extLst>
      <p:ext uri="{BB962C8B-B14F-4D97-AF65-F5344CB8AC3E}">
        <p14:creationId xmlns:p14="http://schemas.microsoft.com/office/powerpoint/2010/main" val="6311067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none" strike="noStrike" dirty="0">
                <a:solidFill>
                  <a:srgbClr val="0D0D0D"/>
                </a:solidFill>
                <a:effectLst/>
                <a:highlight>
                  <a:srgbClr val="FFFFFF"/>
                </a:highlight>
                <a:latin typeface="Söhne"/>
              </a:rPr>
              <a:t>Next, let's explore the power spectral density (PSD) plots, which shift our view from time to frequency domain. Through PSD plots from different time intervals, we gain insight into power distribution during the merger phases. Essentially, the </a:t>
            </a:r>
            <a:r>
              <a:rPr lang="en-US" b="0" i="0" u="none" strike="noStrike" dirty="0" err="1">
                <a:solidFill>
                  <a:srgbClr val="0D0D0D"/>
                </a:solidFill>
                <a:effectLst/>
                <a:highlight>
                  <a:srgbClr val="FFFFFF"/>
                </a:highlight>
                <a:latin typeface="Söhne"/>
              </a:rPr>
              <a:t>inspiral</a:t>
            </a:r>
            <a:r>
              <a:rPr lang="en-US" b="0" i="0" u="none" strike="noStrike" dirty="0">
                <a:solidFill>
                  <a:srgbClr val="0D0D0D"/>
                </a:solidFill>
                <a:effectLst/>
                <a:highlight>
                  <a:srgbClr val="FFFFFF"/>
                </a:highlight>
                <a:latin typeface="Söhne"/>
              </a:rPr>
              <a:t> phase contributes power mainly at frequencies below 1.5kHz, while the post-merger phase dominates above 1.5kHz.</a:t>
            </a:r>
            <a:endParaRPr lang="en-US" dirty="0"/>
          </a:p>
        </p:txBody>
      </p:sp>
      <p:sp>
        <p:nvSpPr>
          <p:cNvPr id="4" name="Footer Placeholder 3"/>
          <p:cNvSpPr>
            <a:spLocks noGrp="1"/>
          </p:cNvSpPr>
          <p:nvPr>
            <p:ph type="ftr" sz="quarter" idx="4"/>
          </p:nvPr>
        </p:nvSpPr>
        <p:spPr/>
        <p:txBody>
          <a:bodyPr/>
          <a:lstStyle/>
          <a:p>
            <a:endParaRPr lang="zh-CN" altLang="en-US"/>
          </a:p>
        </p:txBody>
      </p:sp>
      <p:sp>
        <p:nvSpPr>
          <p:cNvPr id="5" name="Slide Number Placeholder 4"/>
          <p:cNvSpPr>
            <a:spLocks noGrp="1"/>
          </p:cNvSpPr>
          <p:nvPr>
            <p:ph type="sldNum" sz="quarter" idx="5"/>
          </p:nvPr>
        </p:nvSpPr>
        <p:spPr/>
        <p:txBody>
          <a:bodyPr/>
          <a:lstStyle/>
          <a:p>
            <a:fld id="{966B11E4-8DDA-4180-9B8A-102D2FF695BA}" type="slidenum">
              <a:rPr lang="zh-CN" altLang="en-US" smtClean="0"/>
              <a:t>25</a:t>
            </a:fld>
            <a:endParaRPr lang="zh-CN" altLang="en-US"/>
          </a:p>
        </p:txBody>
      </p:sp>
    </p:spTree>
    <p:extLst>
      <p:ext uri="{BB962C8B-B14F-4D97-AF65-F5344CB8AC3E}">
        <p14:creationId xmlns:p14="http://schemas.microsoft.com/office/powerpoint/2010/main" val="15081587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p>
            <a:fld id="{7737E9F0-6B16-594D-9BAF-D6C170C72827}" type="slidenum">
              <a:rPr lang="en-US"/>
              <a:pPr/>
              <a:t>5</a:t>
            </a:fld>
            <a:endParaRPr lang="en-US"/>
          </a:p>
        </p:txBody>
      </p:sp>
      <p:sp>
        <p:nvSpPr>
          <p:cNvPr id="46083" name="Rectangle 1026"/>
          <p:cNvSpPr>
            <a:spLocks noGrp="1" noRot="1" noChangeAspect="1" noChangeArrowheads="1" noTextEdit="1"/>
          </p:cNvSpPr>
          <p:nvPr>
            <p:ph type="sldImg"/>
          </p:nvPr>
        </p:nvSpPr>
        <p:spPr>
          <a:ln/>
        </p:spPr>
      </p:sp>
      <p:sp>
        <p:nvSpPr>
          <p:cNvPr id="46084" name="Rectangle 1027"/>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5469772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u="none" strike="noStrike" dirty="0">
                <a:solidFill>
                  <a:srgbClr val="0D0D0D"/>
                </a:solidFill>
                <a:effectLst/>
                <a:highlight>
                  <a:srgbClr val="FFFFFF"/>
                </a:highlight>
                <a:latin typeface="Söhne"/>
              </a:rPr>
              <a:t>The QHC models utilize nuclear EOS in the low-density region and transition to pure quark EOS at higher densities. This transition is marked by a crossover region where the EOS smoothly interpolates between the two states, with continuous changes in pressure and baryon density.</a:t>
            </a:r>
          </a:p>
          <a:p>
            <a:pPr algn="l"/>
            <a:r>
              <a:rPr lang="en-US" b="0" i="0" u="none" strike="noStrike" dirty="0">
                <a:solidFill>
                  <a:srgbClr val="0D0D0D"/>
                </a:solidFill>
                <a:effectLst/>
                <a:latin typeface="Söhne"/>
              </a:rPr>
              <a:t>We explore EOS stiffness through pressure-density plots, where a 'stiffer' EOS is indicated by higher pressures at given densities, essential for supporting massive neutron stars. </a:t>
            </a:r>
          </a:p>
          <a:p>
            <a:pPr algn="l"/>
            <a:r>
              <a:rPr lang="en-US" b="0" i="0" u="none" strike="noStrike" dirty="0">
                <a:solidFill>
                  <a:srgbClr val="0D0D0D"/>
                </a:solidFill>
                <a:effectLst/>
                <a:latin typeface="Söhne"/>
              </a:rPr>
              <a:t>Specifically, the 'T' and 'Chi' models, namely the </a:t>
            </a:r>
            <a:r>
              <a:rPr lang="en-US" b="0" i="0" u="none" strike="noStrike" dirty="0" err="1">
                <a:solidFill>
                  <a:srgbClr val="0D0D0D"/>
                </a:solidFill>
                <a:effectLst/>
                <a:latin typeface="Söhne"/>
              </a:rPr>
              <a:t>Togashi</a:t>
            </a:r>
            <a:r>
              <a:rPr lang="en-US" b="0" i="0" u="none" strike="noStrike" dirty="0">
                <a:solidFill>
                  <a:srgbClr val="0D0D0D"/>
                </a:solidFill>
                <a:effectLst/>
                <a:latin typeface="Söhne"/>
              </a:rPr>
              <a:t> and chi-EFT for the nuclear region, show that the Chi models exhibit a stiffer EOS between 0.5-2 times the saturation density, correlating with larger neutron star radii and this is particularly aligned with NICER's recent observations. The distinction between the 21 and 19 models, is the 21 model's earlier shift to quark matter, introducing a stiffness increase noticeable at 3-5 times the saturation density.</a:t>
            </a:r>
          </a:p>
          <a:p>
            <a:pPr algn="l"/>
            <a:r>
              <a:rPr lang="en-US" b="0" i="0" u="none" strike="noStrike" dirty="0">
                <a:solidFill>
                  <a:srgbClr val="0D0D0D"/>
                </a:solidFill>
                <a:effectLst/>
                <a:latin typeface="Söhne"/>
              </a:rPr>
              <a:t>Thus, the stiffness ranking is concise: QHC21chi exhibits the stiffest EOS, followed by QHC21T and QHC19T.”</a:t>
            </a:r>
          </a:p>
          <a:p>
            <a:endParaRPr lang="en-US" dirty="0"/>
          </a:p>
          <a:p>
            <a:endParaRPr lang="en-US" dirty="0"/>
          </a:p>
          <a:p>
            <a:r>
              <a:rPr lang="en-US" dirty="0"/>
              <a:t>QHC incorporates quark matter by exploring  wide range of the NJL model parameters consistent with NS observables. </a:t>
            </a:r>
            <a:r>
              <a:rPr lang="en-US" dirty="0" err="1"/>
              <a:t>Gv</a:t>
            </a:r>
            <a:r>
              <a:rPr lang="en-US" dirty="0"/>
              <a:t> describe the short range density repulsion in QCD, and H describes the attraction between quarks.</a:t>
            </a:r>
          </a:p>
          <a:p>
            <a:endParaRPr lang="en-US" dirty="0"/>
          </a:p>
        </p:txBody>
      </p:sp>
      <p:sp>
        <p:nvSpPr>
          <p:cNvPr id="4" name="Footer Placeholder 3"/>
          <p:cNvSpPr>
            <a:spLocks noGrp="1"/>
          </p:cNvSpPr>
          <p:nvPr>
            <p:ph type="ftr" sz="quarter" idx="4"/>
          </p:nvPr>
        </p:nvSpPr>
        <p:spPr/>
        <p:txBody>
          <a:bodyPr/>
          <a:lstStyle/>
          <a:p>
            <a:endParaRPr lang="zh-CN" altLang="en-US"/>
          </a:p>
        </p:txBody>
      </p:sp>
      <p:sp>
        <p:nvSpPr>
          <p:cNvPr id="5" name="Slide Number Placeholder 4"/>
          <p:cNvSpPr>
            <a:spLocks noGrp="1"/>
          </p:cNvSpPr>
          <p:nvPr>
            <p:ph type="sldNum" sz="quarter" idx="5"/>
          </p:nvPr>
        </p:nvSpPr>
        <p:spPr/>
        <p:txBody>
          <a:bodyPr/>
          <a:lstStyle/>
          <a:p>
            <a:fld id="{966B11E4-8DDA-4180-9B8A-102D2FF695BA}" type="slidenum">
              <a:rPr lang="zh-CN" altLang="en-US" smtClean="0"/>
              <a:t>9</a:t>
            </a:fld>
            <a:endParaRPr lang="zh-CN" altLang="en-US"/>
          </a:p>
        </p:txBody>
      </p:sp>
    </p:spTree>
    <p:extLst>
      <p:ext uri="{BB962C8B-B14F-4D97-AF65-F5344CB8AC3E}">
        <p14:creationId xmlns:p14="http://schemas.microsoft.com/office/powerpoint/2010/main" val="36379298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u="none" strike="noStrike" dirty="0">
                <a:solidFill>
                  <a:srgbClr val="0D0D0D"/>
                </a:solidFill>
                <a:effectLst/>
                <a:latin typeface="Söhne"/>
              </a:rPr>
              <a:t>With these crossover models, we conducted simulations to observe the density evolution, gravitational wave (GW) strain, instantaneous GW frequency, and the frequency peak in the power spectral density. Our aim is to uncover distinctive observational features of crossover EOS in binary neutron star mergers.</a:t>
            </a:r>
            <a:endParaRPr lang="en-US" dirty="0"/>
          </a:p>
        </p:txBody>
      </p:sp>
      <p:sp>
        <p:nvSpPr>
          <p:cNvPr id="4" name="Footer Placeholder 3"/>
          <p:cNvSpPr>
            <a:spLocks noGrp="1"/>
          </p:cNvSpPr>
          <p:nvPr>
            <p:ph type="ftr" sz="quarter" idx="4"/>
          </p:nvPr>
        </p:nvSpPr>
        <p:spPr/>
        <p:txBody>
          <a:bodyPr/>
          <a:lstStyle/>
          <a:p>
            <a:endParaRPr lang="zh-CN" altLang="en-US"/>
          </a:p>
        </p:txBody>
      </p:sp>
      <p:sp>
        <p:nvSpPr>
          <p:cNvPr id="5" name="Slide Number Placeholder 4"/>
          <p:cNvSpPr>
            <a:spLocks noGrp="1"/>
          </p:cNvSpPr>
          <p:nvPr>
            <p:ph type="sldNum" sz="quarter" idx="5"/>
          </p:nvPr>
        </p:nvSpPr>
        <p:spPr/>
        <p:txBody>
          <a:bodyPr/>
          <a:lstStyle/>
          <a:p>
            <a:fld id="{966B11E4-8DDA-4180-9B8A-102D2FF695BA}" type="slidenum">
              <a:rPr lang="zh-CN" altLang="en-US" smtClean="0"/>
              <a:t>10</a:t>
            </a:fld>
            <a:endParaRPr lang="zh-CN" altLang="en-US"/>
          </a:p>
        </p:txBody>
      </p:sp>
    </p:spTree>
    <p:extLst>
      <p:ext uri="{BB962C8B-B14F-4D97-AF65-F5344CB8AC3E}">
        <p14:creationId xmlns:p14="http://schemas.microsoft.com/office/powerpoint/2010/main" val="15316006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296B3455-5EAF-9849-8E43-6683DB174F11}" type="slidenum">
              <a:rPr lang="en-US" smtClean="0"/>
              <a:pPr>
                <a:defRPr/>
              </a:pPr>
              <a:t>11</a:t>
            </a:fld>
            <a:endParaRPr lang="en-US"/>
          </a:p>
        </p:txBody>
      </p:sp>
    </p:spTree>
    <p:extLst>
      <p:ext uri="{BB962C8B-B14F-4D97-AF65-F5344CB8AC3E}">
        <p14:creationId xmlns:p14="http://schemas.microsoft.com/office/powerpoint/2010/main" val="27412245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296B3455-5EAF-9849-8E43-6683DB174F11}" type="slidenum">
              <a:rPr lang="en-US" smtClean="0"/>
              <a:pPr>
                <a:defRPr/>
              </a:pPr>
              <a:t>12</a:t>
            </a:fld>
            <a:endParaRPr lang="en-US"/>
          </a:p>
        </p:txBody>
      </p:sp>
    </p:spTree>
    <p:extLst>
      <p:ext uri="{BB962C8B-B14F-4D97-AF65-F5344CB8AC3E}">
        <p14:creationId xmlns:p14="http://schemas.microsoft.com/office/powerpoint/2010/main" val="25124215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none" strike="noStrike" dirty="0">
                <a:solidFill>
                  <a:srgbClr val="0D0D0D"/>
                </a:solidFill>
                <a:effectLst/>
                <a:highlight>
                  <a:srgbClr val="FFFFFF"/>
                </a:highlight>
                <a:latin typeface="Söhne"/>
              </a:rPr>
              <a:t>Gravitational wave (GW) strains can also provide insights into the type of remnant in the post-merger phase. We analyzed the GW strain for models 19CT, 21BT and 21Bchi, alongside their spectrograms. Unlike pure nuclear EOS models that quickly collapse into a black hole, the crossover models exhibit late-time high frequency gravitational wave emission with smaller amplitudes. These fluctuate initially but continue persistently with non-zero amplitudes. Remarkably, within our simulation timeframe of approximately 40 </a:t>
            </a:r>
            <a:r>
              <a:rPr lang="en-US" b="0" i="0" u="none" strike="noStrike" dirty="0" err="1">
                <a:solidFill>
                  <a:srgbClr val="0D0D0D"/>
                </a:solidFill>
                <a:effectLst/>
                <a:highlight>
                  <a:srgbClr val="FFFFFF"/>
                </a:highlight>
                <a:latin typeface="Söhne"/>
              </a:rPr>
              <a:t>ms</a:t>
            </a:r>
            <a:r>
              <a:rPr lang="en-US" b="0" i="0" u="none" strike="noStrike" dirty="0">
                <a:solidFill>
                  <a:srgbClr val="0D0D0D"/>
                </a:solidFill>
                <a:effectLst/>
                <a:highlight>
                  <a:srgbClr val="FFFFFF"/>
                </a:highlight>
                <a:latin typeface="Söhne"/>
              </a:rPr>
              <a:t> post-merger, these models do not collapse, indicating the potential stability of the remnant.</a:t>
            </a:r>
            <a:endParaRPr lang="en-US" dirty="0"/>
          </a:p>
        </p:txBody>
      </p:sp>
      <p:sp>
        <p:nvSpPr>
          <p:cNvPr id="4" name="Footer Placeholder 3"/>
          <p:cNvSpPr>
            <a:spLocks noGrp="1"/>
          </p:cNvSpPr>
          <p:nvPr>
            <p:ph type="ftr" sz="quarter" idx="4"/>
          </p:nvPr>
        </p:nvSpPr>
        <p:spPr/>
        <p:txBody>
          <a:bodyPr/>
          <a:lstStyle/>
          <a:p>
            <a:endParaRPr lang="zh-CN" altLang="en-US"/>
          </a:p>
        </p:txBody>
      </p:sp>
      <p:sp>
        <p:nvSpPr>
          <p:cNvPr id="5" name="Slide Number Placeholder 4"/>
          <p:cNvSpPr>
            <a:spLocks noGrp="1"/>
          </p:cNvSpPr>
          <p:nvPr>
            <p:ph type="sldNum" sz="quarter" idx="5"/>
          </p:nvPr>
        </p:nvSpPr>
        <p:spPr/>
        <p:txBody>
          <a:bodyPr/>
          <a:lstStyle/>
          <a:p>
            <a:fld id="{966B11E4-8DDA-4180-9B8A-102D2FF695BA}" type="slidenum">
              <a:rPr lang="zh-CN" altLang="en-US" smtClean="0"/>
              <a:t>13</a:t>
            </a:fld>
            <a:endParaRPr lang="zh-CN" altLang="en-US"/>
          </a:p>
        </p:txBody>
      </p:sp>
    </p:spTree>
    <p:extLst>
      <p:ext uri="{BB962C8B-B14F-4D97-AF65-F5344CB8AC3E}">
        <p14:creationId xmlns:p14="http://schemas.microsoft.com/office/powerpoint/2010/main" val="12154999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none" strike="noStrike" dirty="0">
                <a:solidFill>
                  <a:srgbClr val="0D0D0D"/>
                </a:solidFill>
                <a:effectLst/>
                <a:highlight>
                  <a:srgbClr val="FFFFFF"/>
                </a:highlight>
                <a:latin typeface="Söhne"/>
              </a:rPr>
              <a:t>In our analysis of density evolution, we observed systematic trends across three panels, representing a spectrum from lower to higher gravitational masses. The 19T group, known for its softer EOS, initially shows higher densities but less compactness than its counterparts. During merger, which happens in the crossover density region, even minor variations in EOS stiffness lead to different evolutionary paths. Specifically, the softer models within each group quickly reach higher densities, hinting at a higher chance of early black hole formation post-merger. This trend holds for both 21T and 21chi groups.</a:t>
            </a:r>
            <a:endParaRPr lang="en-US" dirty="0"/>
          </a:p>
        </p:txBody>
      </p:sp>
      <p:sp>
        <p:nvSpPr>
          <p:cNvPr id="4" name="Footer Placeholder 3"/>
          <p:cNvSpPr>
            <a:spLocks noGrp="1"/>
          </p:cNvSpPr>
          <p:nvPr>
            <p:ph type="ftr" sz="quarter" idx="4"/>
          </p:nvPr>
        </p:nvSpPr>
        <p:spPr/>
        <p:txBody>
          <a:bodyPr/>
          <a:lstStyle/>
          <a:p>
            <a:endParaRPr lang="zh-CN" altLang="en-US"/>
          </a:p>
        </p:txBody>
      </p:sp>
      <p:sp>
        <p:nvSpPr>
          <p:cNvPr id="5" name="Slide Number Placeholder 4"/>
          <p:cNvSpPr>
            <a:spLocks noGrp="1"/>
          </p:cNvSpPr>
          <p:nvPr>
            <p:ph type="sldNum" sz="quarter" idx="5"/>
          </p:nvPr>
        </p:nvSpPr>
        <p:spPr/>
        <p:txBody>
          <a:bodyPr/>
          <a:lstStyle/>
          <a:p>
            <a:fld id="{966B11E4-8DDA-4180-9B8A-102D2FF695BA}" type="slidenum">
              <a:rPr lang="zh-CN" altLang="en-US" smtClean="0"/>
              <a:t>15</a:t>
            </a:fld>
            <a:endParaRPr lang="zh-CN" altLang="en-US"/>
          </a:p>
        </p:txBody>
      </p:sp>
    </p:spTree>
    <p:extLst>
      <p:ext uri="{BB962C8B-B14F-4D97-AF65-F5344CB8AC3E}">
        <p14:creationId xmlns:p14="http://schemas.microsoft.com/office/powerpoint/2010/main" val="33169063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none" strike="noStrike" dirty="0">
                <a:solidFill>
                  <a:srgbClr val="0D0D0D"/>
                </a:solidFill>
                <a:effectLst/>
                <a:highlight>
                  <a:srgbClr val="FFFFFF"/>
                </a:highlight>
                <a:latin typeface="Söhne"/>
              </a:rPr>
              <a:t>"We examine two key frequencies: </a:t>
            </a:r>
            <a:r>
              <a:rPr lang="en-US" b="0" i="0" u="none" strike="noStrike" dirty="0">
                <a:solidFill>
                  <a:srgbClr val="0D0D0D"/>
                </a:solidFill>
                <a:effectLst/>
                <a:latin typeface="KaTeX_Main"/>
              </a:rPr>
              <a:t>fmax​</a:t>
            </a:r>
            <a:r>
              <a:rPr lang="en-US" b="0" i="0" u="none" strike="noStrike" dirty="0">
                <a:solidFill>
                  <a:srgbClr val="0D0D0D"/>
                </a:solidFill>
                <a:effectLst/>
                <a:highlight>
                  <a:srgbClr val="FFFFFF"/>
                </a:highlight>
                <a:latin typeface="Söhne"/>
              </a:rPr>
              <a:t>, the instantaneous frequency at merger, and </a:t>
            </a:r>
            <a:r>
              <a:rPr lang="en-US" b="0" i="0" u="none" strike="noStrike" dirty="0" err="1">
                <a:solidFill>
                  <a:srgbClr val="0D0D0D"/>
                </a:solidFill>
                <a:effectLst/>
                <a:latin typeface="KaTeX_Main"/>
              </a:rPr>
              <a:t>fpeak</a:t>
            </a:r>
            <a:r>
              <a:rPr lang="en-US" b="0" i="0" u="none" strike="noStrike" dirty="0">
                <a:solidFill>
                  <a:srgbClr val="0D0D0D"/>
                </a:solidFill>
                <a:effectLst/>
                <a:latin typeface="KaTeX_Main"/>
              </a:rPr>
              <a:t>​</a:t>
            </a:r>
            <a:r>
              <a:rPr lang="en-US" b="0" i="0" u="none" strike="noStrike" dirty="0">
                <a:solidFill>
                  <a:srgbClr val="0D0D0D"/>
                </a:solidFill>
                <a:effectLst/>
                <a:highlight>
                  <a:srgbClr val="FFFFFF"/>
                </a:highlight>
                <a:latin typeface="Söhne"/>
              </a:rPr>
              <a:t>, which corresponds to the peak in the PSD plots. The divergence among different EOS groups becomes pronounced starting at the merger, making </a:t>
            </a:r>
            <a:r>
              <a:rPr lang="en-US" b="0" i="0" u="none" strike="noStrike" dirty="0" err="1">
                <a:solidFill>
                  <a:srgbClr val="0D0D0D"/>
                </a:solidFill>
                <a:effectLst/>
                <a:latin typeface="KaTeX_Main"/>
              </a:rPr>
              <a:t>fpeak</a:t>
            </a:r>
            <a:r>
              <a:rPr lang="en-US" b="0" i="0" u="none" strike="noStrike" dirty="0">
                <a:solidFill>
                  <a:srgbClr val="0D0D0D"/>
                </a:solidFill>
                <a:effectLst/>
                <a:latin typeface="KaTeX_Main"/>
              </a:rPr>
              <a:t>​</a:t>
            </a:r>
            <a:r>
              <a:rPr lang="en-US" b="0" i="0" u="none" strike="noStrike" dirty="0">
                <a:solidFill>
                  <a:srgbClr val="0D0D0D"/>
                </a:solidFill>
                <a:effectLst/>
                <a:highlight>
                  <a:srgbClr val="FFFFFF"/>
                </a:highlight>
                <a:latin typeface="Söhne"/>
              </a:rPr>
              <a:t> a crucial identifier for distinguishing these groups. Notably, the stiffest group, 21chi, presents the lowest </a:t>
            </a:r>
            <a:r>
              <a:rPr lang="en-US" b="0" i="0" u="none" strike="noStrike" dirty="0" err="1">
                <a:solidFill>
                  <a:srgbClr val="0D0D0D"/>
                </a:solidFill>
                <a:effectLst/>
                <a:latin typeface="KaTeX_Main"/>
              </a:rPr>
              <a:t>fpeak</a:t>
            </a:r>
            <a:r>
              <a:rPr lang="en-US" b="0" i="0" u="none" strike="noStrike" dirty="0">
                <a:solidFill>
                  <a:srgbClr val="0D0D0D"/>
                </a:solidFill>
                <a:effectLst/>
                <a:highlight>
                  <a:srgbClr val="FFFFFF"/>
                </a:highlight>
                <a:latin typeface="Söhne"/>
              </a:rPr>
              <a:t> values, whereas 19T, the softest group, exhibits the highest </a:t>
            </a:r>
            <a:r>
              <a:rPr lang="en-US" b="0" i="0" u="none" strike="noStrike" dirty="0" err="1">
                <a:solidFill>
                  <a:srgbClr val="0D0D0D"/>
                </a:solidFill>
                <a:effectLst/>
                <a:latin typeface="KaTeX_Main"/>
              </a:rPr>
              <a:t>fpeak</a:t>
            </a:r>
            <a:r>
              <a:rPr lang="en-US" b="0" i="0" u="none" strike="noStrike" dirty="0">
                <a:solidFill>
                  <a:srgbClr val="0D0D0D"/>
                </a:solidFill>
                <a:effectLst/>
                <a:latin typeface="KaTeX_Main"/>
              </a:rPr>
              <a:t>​</a:t>
            </a:r>
            <a:r>
              <a:rPr lang="en-US" b="0" i="0" u="none" strike="noStrike" dirty="0">
                <a:solidFill>
                  <a:srgbClr val="0D0D0D"/>
                </a:solidFill>
                <a:effectLst/>
                <a:highlight>
                  <a:srgbClr val="FFFFFF"/>
                </a:highlight>
                <a:latin typeface="Söhne"/>
              </a:rPr>
              <a:t> values. This pattern suggests that as EOS stiffness increases, </a:t>
            </a:r>
            <a:r>
              <a:rPr lang="en-US" b="0" i="0" u="none" strike="noStrike" dirty="0" err="1">
                <a:solidFill>
                  <a:srgbClr val="0D0D0D"/>
                </a:solidFill>
                <a:effectLst/>
                <a:latin typeface="KaTeX_Main"/>
              </a:rPr>
              <a:t>fpeak</a:t>
            </a:r>
            <a:r>
              <a:rPr lang="en-US" b="0" i="0" u="none" strike="noStrike" dirty="0">
                <a:solidFill>
                  <a:srgbClr val="0D0D0D"/>
                </a:solidFill>
                <a:effectLst/>
                <a:latin typeface="KaTeX_Main"/>
              </a:rPr>
              <a:t>​</a:t>
            </a:r>
            <a:r>
              <a:rPr lang="en-US" b="0" i="0" u="none" strike="noStrike" dirty="0">
                <a:solidFill>
                  <a:srgbClr val="0D0D0D"/>
                </a:solidFill>
                <a:effectLst/>
                <a:highlight>
                  <a:srgbClr val="FFFFFF"/>
                </a:highlight>
                <a:latin typeface="Söhne"/>
              </a:rPr>
              <a:t> values tend to shift towards lower frequencies."</a:t>
            </a:r>
            <a:endParaRPr lang="en-US" dirty="0"/>
          </a:p>
        </p:txBody>
      </p:sp>
      <p:sp>
        <p:nvSpPr>
          <p:cNvPr id="4" name="Footer Placeholder 3"/>
          <p:cNvSpPr>
            <a:spLocks noGrp="1"/>
          </p:cNvSpPr>
          <p:nvPr>
            <p:ph type="ftr" sz="quarter" idx="4"/>
          </p:nvPr>
        </p:nvSpPr>
        <p:spPr/>
        <p:txBody>
          <a:bodyPr/>
          <a:lstStyle/>
          <a:p>
            <a:endParaRPr lang="zh-CN" altLang="en-US"/>
          </a:p>
        </p:txBody>
      </p:sp>
      <p:sp>
        <p:nvSpPr>
          <p:cNvPr id="5" name="Slide Number Placeholder 4"/>
          <p:cNvSpPr>
            <a:spLocks noGrp="1"/>
          </p:cNvSpPr>
          <p:nvPr>
            <p:ph type="sldNum" sz="quarter" idx="5"/>
          </p:nvPr>
        </p:nvSpPr>
        <p:spPr/>
        <p:txBody>
          <a:bodyPr/>
          <a:lstStyle/>
          <a:p>
            <a:fld id="{966B11E4-8DDA-4180-9B8A-102D2FF695BA}" type="slidenum">
              <a:rPr lang="zh-CN" altLang="en-US" smtClean="0"/>
              <a:t>17</a:t>
            </a:fld>
            <a:endParaRPr lang="zh-CN" altLang="en-US"/>
          </a:p>
        </p:txBody>
      </p:sp>
    </p:spTree>
    <p:extLst>
      <p:ext uri="{BB962C8B-B14F-4D97-AF65-F5344CB8AC3E}">
        <p14:creationId xmlns:p14="http://schemas.microsoft.com/office/powerpoint/2010/main" val="22673317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endParaRPr lang="en-US" dirty="0"/>
          </a:p>
        </p:txBody>
      </p:sp>
    </p:spTree>
    <p:extLst>
      <p:ext uri="{BB962C8B-B14F-4D97-AF65-F5344CB8AC3E}">
        <p14:creationId xmlns:p14="http://schemas.microsoft.com/office/powerpoint/2010/main" val="37859537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F9629576-0B69-42E6-BF04-EEF496F0ECF2}" type="datetime1">
              <a:rPr lang="zh-CN" altLang="en-US" smtClean="0"/>
              <a:t>2024/7/8</a:t>
            </a:fld>
            <a:endParaRPr lang="zh-CN" altLang="en-US"/>
          </a:p>
        </p:txBody>
      </p:sp>
      <p:sp>
        <p:nvSpPr>
          <p:cNvPr id="5" name="Footer Placeholder 4"/>
          <p:cNvSpPr>
            <a:spLocks noGrp="1"/>
          </p:cNvSpPr>
          <p:nvPr>
            <p:ph type="ftr" sz="quarter" idx="11"/>
          </p:nvPr>
        </p:nvSpPr>
        <p:spPr/>
        <p:txBody>
          <a:bodyPr/>
          <a:lstStyle>
            <a:lvl1pPr>
              <a:defRPr/>
            </a:lvl1pPr>
          </a:lstStyle>
          <a:p>
            <a:r>
              <a:rPr lang="en-US" altLang="zh-CN" dirty="0"/>
              <a:t>W. SUN</a:t>
            </a:r>
            <a:endParaRPr lang="zh-CN" altLang="en-US" dirty="0"/>
          </a:p>
        </p:txBody>
      </p:sp>
      <p:sp>
        <p:nvSpPr>
          <p:cNvPr id="6" name="Slide Number Placeholder 5"/>
          <p:cNvSpPr>
            <a:spLocks noGrp="1"/>
          </p:cNvSpPr>
          <p:nvPr>
            <p:ph type="sldNum" sz="quarter" idx="12"/>
          </p:nvPr>
        </p:nvSpPr>
        <p:spPr/>
        <p:txBody>
          <a:bodyPr/>
          <a:lstStyle/>
          <a:p>
            <a:fld id="{53E7177F-3051-4754-AC94-ED7B749B049C}" type="slidenum">
              <a:rPr lang="zh-CN" altLang="en-US" smtClean="0"/>
              <a:t>‹#›</a:t>
            </a:fld>
            <a:endParaRPr lang="zh-CN" altLang="en-US"/>
          </a:p>
        </p:txBody>
      </p:sp>
    </p:spTree>
    <p:extLst>
      <p:ext uri="{BB962C8B-B14F-4D97-AF65-F5344CB8AC3E}">
        <p14:creationId xmlns:p14="http://schemas.microsoft.com/office/powerpoint/2010/main" val="7585551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952206A4-C37A-48D6-A797-DD54FE7AC18B}" type="datetime1">
              <a:rPr lang="zh-CN" altLang="en-US" smtClean="0"/>
              <a:t>2024/7/8</a:t>
            </a:fld>
            <a:endParaRPr lang="zh-CN" altLang="en-US"/>
          </a:p>
        </p:txBody>
      </p:sp>
      <p:sp>
        <p:nvSpPr>
          <p:cNvPr id="5" name="Footer Placeholder 4"/>
          <p:cNvSpPr>
            <a:spLocks noGrp="1"/>
          </p:cNvSpPr>
          <p:nvPr>
            <p:ph type="ftr" sz="quarter" idx="11"/>
          </p:nvPr>
        </p:nvSpPr>
        <p:spPr/>
        <p:txBody>
          <a:bodyPr/>
          <a:lstStyle>
            <a:lvl1pPr>
              <a:defRPr/>
            </a:lvl1pPr>
          </a:lstStyle>
          <a:p>
            <a:r>
              <a:rPr lang="en-US" altLang="zh-CN" dirty="0"/>
              <a:t>W. SUN</a:t>
            </a:r>
            <a:endParaRPr lang="zh-CN" altLang="en-US" dirty="0"/>
          </a:p>
        </p:txBody>
      </p:sp>
      <p:sp>
        <p:nvSpPr>
          <p:cNvPr id="6" name="Slide Number Placeholder 5"/>
          <p:cNvSpPr>
            <a:spLocks noGrp="1"/>
          </p:cNvSpPr>
          <p:nvPr>
            <p:ph type="sldNum" sz="quarter" idx="12"/>
          </p:nvPr>
        </p:nvSpPr>
        <p:spPr/>
        <p:txBody>
          <a:bodyPr/>
          <a:lstStyle/>
          <a:p>
            <a:fld id="{53E7177F-3051-4754-AC94-ED7B749B049C}" type="slidenum">
              <a:rPr lang="zh-CN" altLang="en-US" smtClean="0"/>
              <a:t>‹#›</a:t>
            </a:fld>
            <a:endParaRPr lang="zh-CN" altLang="en-US"/>
          </a:p>
        </p:txBody>
      </p:sp>
    </p:spTree>
    <p:extLst>
      <p:ext uri="{BB962C8B-B14F-4D97-AF65-F5344CB8AC3E}">
        <p14:creationId xmlns:p14="http://schemas.microsoft.com/office/powerpoint/2010/main" val="35009583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3FB35CC1-767D-4B9E-A060-514C7A2515E6}" type="datetime1">
              <a:rPr lang="zh-CN" altLang="en-US" smtClean="0"/>
              <a:t>2024/7/8</a:t>
            </a:fld>
            <a:endParaRPr lang="zh-CN" altLang="en-US"/>
          </a:p>
        </p:txBody>
      </p:sp>
      <p:sp>
        <p:nvSpPr>
          <p:cNvPr id="5" name="Footer Placeholder 4"/>
          <p:cNvSpPr>
            <a:spLocks noGrp="1"/>
          </p:cNvSpPr>
          <p:nvPr>
            <p:ph type="ftr" sz="quarter" idx="11"/>
          </p:nvPr>
        </p:nvSpPr>
        <p:spPr>
          <a:xfrm>
            <a:off x="2583839" y="6642001"/>
            <a:ext cx="3923567" cy="206996"/>
          </a:xfrm>
        </p:spPr>
        <p:txBody>
          <a:bodyPr/>
          <a:lstStyle>
            <a:lvl1pPr>
              <a:defRPr/>
            </a:lvl1pPr>
          </a:lstStyle>
          <a:p>
            <a:r>
              <a:rPr lang="en-US" altLang="zh-CN" dirty="0"/>
              <a:t>W. SUN</a:t>
            </a:r>
            <a:endParaRPr lang="zh-CN" altLang="en-US" dirty="0"/>
          </a:p>
        </p:txBody>
      </p:sp>
      <p:sp>
        <p:nvSpPr>
          <p:cNvPr id="6" name="Slide Number Placeholder 5"/>
          <p:cNvSpPr>
            <a:spLocks noGrp="1"/>
          </p:cNvSpPr>
          <p:nvPr>
            <p:ph type="sldNum" sz="quarter" idx="12"/>
          </p:nvPr>
        </p:nvSpPr>
        <p:spPr/>
        <p:txBody>
          <a:bodyPr/>
          <a:lstStyle/>
          <a:p>
            <a:fld id="{53E7177F-3051-4754-AC94-ED7B749B049C}" type="slidenum">
              <a:rPr lang="zh-CN" altLang="en-US" smtClean="0"/>
              <a:t>‹#›</a:t>
            </a:fld>
            <a:endParaRPr lang="zh-CN" altLang="en-US"/>
          </a:p>
        </p:txBody>
      </p:sp>
      <p:cxnSp>
        <p:nvCxnSpPr>
          <p:cNvPr id="7" name="直接连接符 6">
            <a:extLst>
              <a:ext uri="{FF2B5EF4-FFF2-40B4-BE49-F238E27FC236}">
                <a16:creationId xmlns:a16="http://schemas.microsoft.com/office/drawing/2014/main" id="{FAA708E3-CF0B-4726-9D14-F2BF8FAF9AB9}"/>
              </a:ext>
            </a:extLst>
          </p:cNvPr>
          <p:cNvCxnSpPr/>
          <p:nvPr userDrawn="1"/>
        </p:nvCxnSpPr>
        <p:spPr>
          <a:xfrm>
            <a:off x="256032" y="6602526"/>
            <a:ext cx="8631936" cy="0"/>
          </a:xfrm>
          <a:prstGeom prst="line">
            <a:avLst/>
          </a:prstGeom>
          <a:ln w="22225" cmpd="sng">
            <a:solidFill>
              <a:srgbClr val="002060"/>
            </a:solidFill>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040321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p:txBody>
          <a:bodyPr/>
          <a:lstStyle/>
          <a:p>
            <a:fld id="{E231F7A9-AE24-4475-B422-C07B76824E13}" type="datetime1">
              <a:rPr lang="zh-CN" altLang="en-US" smtClean="0"/>
              <a:t>2024/7/8</a:t>
            </a:fld>
            <a:endParaRPr lang="zh-CN" altLang="en-US"/>
          </a:p>
        </p:txBody>
      </p:sp>
      <p:sp>
        <p:nvSpPr>
          <p:cNvPr id="5" name="Footer Placeholder 4"/>
          <p:cNvSpPr>
            <a:spLocks noGrp="1"/>
          </p:cNvSpPr>
          <p:nvPr>
            <p:ph type="ftr" sz="quarter" idx="11"/>
          </p:nvPr>
        </p:nvSpPr>
        <p:spPr/>
        <p:txBody>
          <a:bodyPr/>
          <a:lstStyle>
            <a:lvl1pPr>
              <a:defRPr/>
            </a:lvl1pPr>
          </a:lstStyle>
          <a:p>
            <a:r>
              <a:rPr lang="en-US" altLang="zh-CN" dirty="0"/>
              <a:t>W. SUN</a:t>
            </a:r>
            <a:endParaRPr lang="zh-CN" altLang="en-US" dirty="0"/>
          </a:p>
        </p:txBody>
      </p:sp>
      <p:sp>
        <p:nvSpPr>
          <p:cNvPr id="6" name="Slide Number Placeholder 5"/>
          <p:cNvSpPr>
            <a:spLocks noGrp="1"/>
          </p:cNvSpPr>
          <p:nvPr>
            <p:ph type="sldNum" sz="quarter" idx="12"/>
          </p:nvPr>
        </p:nvSpPr>
        <p:spPr/>
        <p:txBody>
          <a:bodyPr/>
          <a:lstStyle/>
          <a:p>
            <a:fld id="{53E7177F-3051-4754-AC94-ED7B749B049C}" type="slidenum">
              <a:rPr lang="zh-CN" altLang="en-US" smtClean="0"/>
              <a:t>‹#›</a:t>
            </a:fld>
            <a:endParaRPr lang="zh-CN" altLang="en-US"/>
          </a:p>
        </p:txBody>
      </p:sp>
    </p:spTree>
    <p:extLst>
      <p:ext uri="{BB962C8B-B14F-4D97-AF65-F5344CB8AC3E}">
        <p14:creationId xmlns:p14="http://schemas.microsoft.com/office/powerpoint/2010/main" val="33021110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94DAFFF6-67EE-4ED3-810E-15A5CF9C02AD}" type="datetime1">
              <a:rPr lang="zh-CN" altLang="en-US" smtClean="0"/>
              <a:t>2024/7/8</a:t>
            </a:fld>
            <a:endParaRPr lang="zh-CN" altLang="en-US"/>
          </a:p>
        </p:txBody>
      </p:sp>
      <p:sp>
        <p:nvSpPr>
          <p:cNvPr id="6" name="Footer Placeholder 5"/>
          <p:cNvSpPr>
            <a:spLocks noGrp="1"/>
          </p:cNvSpPr>
          <p:nvPr>
            <p:ph type="ftr" sz="quarter" idx="11"/>
          </p:nvPr>
        </p:nvSpPr>
        <p:spPr/>
        <p:txBody>
          <a:bodyPr/>
          <a:lstStyle>
            <a:lvl1pPr>
              <a:defRPr/>
            </a:lvl1pPr>
          </a:lstStyle>
          <a:p>
            <a:r>
              <a:rPr lang="en-US" altLang="zh-CN" dirty="0"/>
              <a:t>W. SUN</a:t>
            </a:r>
            <a:endParaRPr lang="zh-CN" altLang="en-US" dirty="0"/>
          </a:p>
        </p:txBody>
      </p:sp>
      <p:sp>
        <p:nvSpPr>
          <p:cNvPr id="7" name="Slide Number Placeholder 6"/>
          <p:cNvSpPr>
            <a:spLocks noGrp="1"/>
          </p:cNvSpPr>
          <p:nvPr>
            <p:ph type="sldNum" sz="quarter" idx="12"/>
          </p:nvPr>
        </p:nvSpPr>
        <p:spPr/>
        <p:txBody>
          <a:bodyPr/>
          <a:lstStyle/>
          <a:p>
            <a:fld id="{53E7177F-3051-4754-AC94-ED7B749B049C}" type="slidenum">
              <a:rPr lang="zh-CN" altLang="en-US" smtClean="0"/>
              <a:t>‹#›</a:t>
            </a:fld>
            <a:endParaRPr lang="zh-CN" altLang="en-US"/>
          </a:p>
        </p:txBody>
      </p:sp>
    </p:spTree>
    <p:extLst>
      <p:ext uri="{BB962C8B-B14F-4D97-AF65-F5344CB8AC3E}">
        <p14:creationId xmlns:p14="http://schemas.microsoft.com/office/powerpoint/2010/main" val="16544375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Content Placeholder 3"/>
          <p:cNvSpPr>
            <a:spLocks noGrp="1"/>
          </p:cNvSpPr>
          <p:nvPr>
            <p:ph sz="half" idx="2"/>
          </p:nvPr>
        </p:nvSpPr>
        <p:spPr>
          <a:xfrm>
            <a:off x="629842" y="2505075"/>
            <a:ext cx="3868340"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Content Placeholder 5"/>
          <p:cNvSpPr>
            <a:spLocks noGrp="1"/>
          </p:cNvSpPr>
          <p:nvPr>
            <p:ph sz="quarter" idx="4"/>
          </p:nvPr>
        </p:nvSpPr>
        <p:spPr>
          <a:xfrm>
            <a:off x="4629150" y="2505075"/>
            <a:ext cx="3887391"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F5A15A2E-AA3F-4840-AFB2-14B6D6D0654C}" type="datetime1">
              <a:rPr lang="zh-CN" altLang="en-US" smtClean="0"/>
              <a:t>2024/7/8</a:t>
            </a:fld>
            <a:endParaRPr lang="zh-CN" altLang="en-US"/>
          </a:p>
        </p:txBody>
      </p:sp>
      <p:sp>
        <p:nvSpPr>
          <p:cNvPr id="8" name="Footer Placeholder 7"/>
          <p:cNvSpPr>
            <a:spLocks noGrp="1"/>
          </p:cNvSpPr>
          <p:nvPr>
            <p:ph type="ftr" sz="quarter" idx="11"/>
          </p:nvPr>
        </p:nvSpPr>
        <p:spPr/>
        <p:txBody>
          <a:bodyPr/>
          <a:lstStyle>
            <a:lvl1pPr>
              <a:defRPr/>
            </a:lvl1pPr>
          </a:lstStyle>
          <a:p>
            <a:r>
              <a:rPr lang="en-US" altLang="zh-CN" dirty="0"/>
              <a:t>W. SUN</a:t>
            </a:r>
            <a:endParaRPr lang="zh-CN" altLang="en-US" dirty="0"/>
          </a:p>
        </p:txBody>
      </p:sp>
      <p:sp>
        <p:nvSpPr>
          <p:cNvPr id="9" name="Slide Number Placeholder 8"/>
          <p:cNvSpPr>
            <a:spLocks noGrp="1"/>
          </p:cNvSpPr>
          <p:nvPr>
            <p:ph type="sldNum" sz="quarter" idx="12"/>
          </p:nvPr>
        </p:nvSpPr>
        <p:spPr/>
        <p:txBody>
          <a:bodyPr/>
          <a:lstStyle/>
          <a:p>
            <a:fld id="{53E7177F-3051-4754-AC94-ED7B749B049C}" type="slidenum">
              <a:rPr lang="zh-CN" altLang="en-US" smtClean="0"/>
              <a:t>‹#›</a:t>
            </a:fld>
            <a:endParaRPr lang="zh-CN" altLang="en-US"/>
          </a:p>
        </p:txBody>
      </p:sp>
    </p:spTree>
    <p:extLst>
      <p:ext uri="{BB962C8B-B14F-4D97-AF65-F5344CB8AC3E}">
        <p14:creationId xmlns:p14="http://schemas.microsoft.com/office/powerpoint/2010/main" val="41930776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ED37BF1D-712D-41B0-A900-4963487F7F1F}" type="datetime1">
              <a:rPr lang="zh-CN" altLang="en-US" smtClean="0"/>
              <a:t>2024/7/8</a:t>
            </a:fld>
            <a:endParaRPr lang="zh-CN" altLang="en-US"/>
          </a:p>
        </p:txBody>
      </p:sp>
      <p:sp>
        <p:nvSpPr>
          <p:cNvPr id="4" name="Footer Placeholder 3"/>
          <p:cNvSpPr>
            <a:spLocks noGrp="1"/>
          </p:cNvSpPr>
          <p:nvPr>
            <p:ph type="ftr" sz="quarter" idx="11"/>
          </p:nvPr>
        </p:nvSpPr>
        <p:spPr/>
        <p:txBody>
          <a:bodyPr/>
          <a:lstStyle>
            <a:lvl1pPr>
              <a:defRPr/>
            </a:lvl1pPr>
          </a:lstStyle>
          <a:p>
            <a:r>
              <a:rPr lang="en-US" altLang="zh-CN" dirty="0"/>
              <a:t>W. SUN</a:t>
            </a:r>
            <a:endParaRPr lang="zh-CN" altLang="en-US" dirty="0"/>
          </a:p>
        </p:txBody>
      </p:sp>
      <p:sp>
        <p:nvSpPr>
          <p:cNvPr id="5" name="Slide Number Placeholder 4"/>
          <p:cNvSpPr>
            <a:spLocks noGrp="1"/>
          </p:cNvSpPr>
          <p:nvPr>
            <p:ph type="sldNum" sz="quarter" idx="12"/>
          </p:nvPr>
        </p:nvSpPr>
        <p:spPr/>
        <p:txBody>
          <a:bodyPr/>
          <a:lstStyle/>
          <a:p>
            <a:fld id="{53E7177F-3051-4754-AC94-ED7B749B049C}" type="slidenum">
              <a:rPr lang="zh-CN" altLang="en-US" smtClean="0"/>
              <a:t>‹#›</a:t>
            </a:fld>
            <a:endParaRPr lang="zh-CN" altLang="en-US"/>
          </a:p>
        </p:txBody>
      </p:sp>
    </p:spTree>
    <p:extLst>
      <p:ext uri="{BB962C8B-B14F-4D97-AF65-F5344CB8AC3E}">
        <p14:creationId xmlns:p14="http://schemas.microsoft.com/office/powerpoint/2010/main" val="34940707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2D01EC6-C076-44AD-AB26-C629A4793D25}" type="datetime1">
              <a:rPr lang="zh-CN" altLang="en-US" smtClean="0"/>
              <a:t>2024/7/8</a:t>
            </a:fld>
            <a:endParaRPr lang="zh-CN" altLang="en-US"/>
          </a:p>
        </p:txBody>
      </p:sp>
      <p:sp>
        <p:nvSpPr>
          <p:cNvPr id="3" name="Footer Placeholder 2"/>
          <p:cNvSpPr>
            <a:spLocks noGrp="1"/>
          </p:cNvSpPr>
          <p:nvPr>
            <p:ph type="ftr" sz="quarter" idx="11"/>
          </p:nvPr>
        </p:nvSpPr>
        <p:spPr/>
        <p:txBody>
          <a:bodyPr/>
          <a:lstStyle>
            <a:lvl1pPr>
              <a:defRPr/>
            </a:lvl1pPr>
          </a:lstStyle>
          <a:p>
            <a:r>
              <a:rPr lang="en-US" altLang="zh-CN" dirty="0"/>
              <a:t>W. SUN</a:t>
            </a:r>
            <a:endParaRPr lang="zh-CN" altLang="en-US" dirty="0"/>
          </a:p>
        </p:txBody>
      </p:sp>
      <p:sp>
        <p:nvSpPr>
          <p:cNvPr id="4" name="Slide Number Placeholder 3"/>
          <p:cNvSpPr>
            <a:spLocks noGrp="1"/>
          </p:cNvSpPr>
          <p:nvPr>
            <p:ph type="sldNum" sz="quarter" idx="12"/>
          </p:nvPr>
        </p:nvSpPr>
        <p:spPr/>
        <p:txBody>
          <a:bodyPr/>
          <a:lstStyle/>
          <a:p>
            <a:fld id="{53E7177F-3051-4754-AC94-ED7B749B049C}" type="slidenum">
              <a:rPr lang="zh-CN" altLang="en-US" smtClean="0"/>
              <a:t>‹#›</a:t>
            </a:fld>
            <a:endParaRPr lang="zh-CN" altLang="en-US"/>
          </a:p>
        </p:txBody>
      </p:sp>
      <p:cxnSp>
        <p:nvCxnSpPr>
          <p:cNvPr id="5" name="直接连接符 4">
            <a:extLst>
              <a:ext uri="{FF2B5EF4-FFF2-40B4-BE49-F238E27FC236}">
                <a16:creationId xmlns:a16="http://schemas.microsoft.com/office/drawing/2014/main" id="{FAA708E3-CF0B-4726-9D14-F2BF8FAF9AB9}"/>
              </a:ext>
            </a:extLst>
          </p:cNvPr>
          <p:cNvCxnSpPr/>
          <p:nvPr userDrawn="1"/>
        </p:nvCxnSpPr>
        <p:spPr>
          <a:xfrm>
            <a:off x="256032" y="6612051"/>
            <a:ext cx="8631936" cy="0"/>
          </a:xfrm>
          <a:prstGeom prst="line">
            <a:avLst/>
          </a:prstGeom>
          <a:ln w="22225" cmpd="sng">
            <a:solidFill>
              <a:srgbClr val="002060"/>
            </a:solidFill>
            <a:round/>
          </a:ln>
        </p:spPr>
        <p:style>
          <a:lnRef idx="1">
            <a:schemeClr val="accent1"/>
          </a:lnRef>
          <a:fillRef idx="0">
            <a:schemeClr val="accent1"/>
          </a:fillRef>
          <a:effectRef idx="0">
            <a:schemeClr val="accent1"/>
          </a:effectRef>
          <a:fontRef idx="minor">
            <a:schemeClr val="tx1"/>
          </a:fontRef>
        </p:style>
      </p:cxnSp>
      <p:cxnSp>
        <p:nvCxnSpPr>
          <p:cNvPr id="6" name="直接连接符 5">
            <a:extLst>
              <a:ext uri="{FF2B5EF4-FFF2-40B4-BE49-F238E27FC236}">
                <a16:creationId xmlns:a16="http://schemas.microsoft.com/office/drawing/2014/main" id="{FAA708E3-CF0B-4726-9D14-F2BF8FAF9AB9}"/>
              </a:ext>
            </a:extLst>
          </p:cNvPr>
          <p:cNvCxnSpPr/>
          <p:nvPr userDrawn="1"/>
        </p:nvCxnSpPr>
        <p:spPr>
          <a:xfrm>
            <a:off x="256032" y="539496"/>
            <a:ext cx="8631936" cy="0"/>
          </a:xfrm>
          <a:prstGeom prst="line">
            <a:avLst/>
          </a:prstGeom>
          <a:ln w="22225" cmpd="sng">
            <a:solidFill>
              <a:srgbClr val="C00000"/>
            </a:solidFill>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620853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Date Placeholder 4"/>
          <p:cNvSpPr>
            <a:spLocks noGrp="1"/>
          </p:cNvSpPr>
          <p:nvPr>
            <p:ph type="dt" sz="half" idx="10"/>
          </p:nvPr>
        </p:nvSpPr>
        <p:spPr/>
        <p:txBody>
          <a:bodyPr/>
          <a:lstStyle/>
          <a:p>
            <a:fld id="{01639877-8EAF-4FBD-988E-866D81052868}" type="datetime1">
              <a:rPr lang="zh-CN" altLang="en-US" smtClean="0"/>
              <a:t>2024/7/8</a:t>
            </a:fld>
            <a:endParaRPr lang="zh-CN" altLang="en-US"/>
          </a:p>
        </p:txBody>
      </p:sp>
      <p:sp>
        <p:nvSpPr>
          <p:cNvPr id="6" name="Footer Placeholder 5"/>
          <p:cNvSpPr>
            <a:spLocks noGrp="1"/>
          </p:cNvSpPr>
          <p:nvPr>
            <p:ph type="ftr" sz="quarter" idx="11"/>
          </p:nvPr>
        </p:nvSpPr>
        <p:spPr/>
        <p:txBody>
          <a:bodyPr/>
          <a:lstStyle>
            <a:lvl1pPr>
              <a:defRPr/>
            </a:lvl1pPr>
          </a:lstStyle>
          <a:p>
            <a:r>
              <a:rPr lang="en-US" altLang="zh-CN" dirty="0"/>
              <a:t>W. SUN</a:t>
            </a:r>
            <a:endParaRPr lang="zh-CN" altLang="en-US" dirty="0"/>
          </a:p>
        </p:txBody>
      </p:sp>
      <p:sp>
        <p:nvSpPr>
          <p:cNvPr id="7" name="Slide Number Placeholder 6"/>
          <p:cNvSpPr>
            <a:spLocks noGrp="1"/>
          </p:cNvSpPr>
          <p:nvPr>
            <p:ph type="sldNum" sz="quarter" idx="12"/>
          </p:nvPr>
        </p:nvSpPr>
        <p:spPr/>
        <p:txBody>
          <a:bodyPr/>
          <a:lstStyle/>
          <a:p>
            <a:fld id="{53E7177F-3051-4754-AC94-ED7B749B049C}" type="slidenum">
              <a:rPr lang="zh-CN" altLang="en-US" smtClean="0"/>
              <a:t>‹#›</a:t>
            </a:fld>
            <a:endParaRPr lang="zh-CN" altLang="en-US"/>
          </a:p>
        </p:txBody>
      </p:sp>
    </p:spTree>
    <p:extLst>
      <p:ext uri="{BB962C8B-B14F-4D97-AF65-F5344CB8AC3E}">
        <p14:creationId xmlns:p14="http://schemas.microsoft.com/office/powerpoint/2010/main" val="40978028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Date Placeholder 4"/>
          <p:cNvSpPr>
            <a:spLocks noGrp="1"/>
          </p:cNvSpPr>
          <p:nvPr>
            <p:ph type="dt" sz="half" idx="10"/>
          </p:nvPr>
        </p:nvSpPr>
        <p:spPr/>
        <p:txBody>
          <a:bodyPr/>
          <a:lstStyle/>
          <a:p>
            <a:fld id="{86D83259-8DA5-4712-B3C9-3805F7DBB42D}" type="datetime1">
              <a:rPr lang="zh-CN" altLang="en-US" smtClean="0"/>
              <a:t>2024/7/8</a:t>
            </a:fld>
            <a:endParaRPr lang="zh-CN" altLang="en-US"/>
          </a:p>
        </p:txBody>
      </p:sp>
      <p:sp>
        <p:nvSpPr>
          <p:cNvPr id="6" name="Footer Placeholder 5"/>
          <p:cNvSpPr>
            <a:spLocks noGrp="1"/>
          </p:cNvSpPr>
          <p:nvPr>
            <p:ph type="ftr" sz="quarter" idx="11"/>
          </p:nvPr>
        </p:nvSpPr>
        <p:spPr/>
        <p:txBody>
          <a:bodyPr/>
          <a:lstStyle>
            <a:lvl1pPr>
              <a:defRPr/>
            </a:lvl1pPr>
          </a:lstStyle>
          <a:p>
            <a:r>
              <a:rPr lang="en-US" altLang="zh-CN" dirty="0"/>
              <a:t>W. SUN</a:t>
            </a:r>
            <a:endParaRPr lang="zh-CN" altLang="en-US" dirty="0"/>
          </a:p>
        </p:txBody>
      </p:sp>
      <p:sp>
        <p:nvSpPr>
          <p:cNvPr id="7" name="Slide Number Placeholder 6"/>
          <p:cNvSpPr>
            <a:spLocks noGrp="1"/>
          </p:cNvSpPr>
          <p:nvPr>
            <p:ph type="sldNum" sz="quarter" idx="12"/>
          </p:nvPr>
        </p:nvSpPr>
        <p:spPr/>
        <p:txBody>
          <a:bodyPr/>
          <a:lstStyle/>
          <a:p>
            <a:fld id="{53E7177F-3051-4754-AC94-ED7B749B049C}" type="slidenum">
              <a:rPr lang="zh-CN" altLang="en-US" smtClean="0"/>
              <a:t>‹#›</a:t>
            </a:fld>
            <a:endParaRPr lang="zh-CN" altLang="en-US"/>
          </a:p>
        </p:txBody>
      </p:sp>
    </p:spTree>
    <p:extLst>
      <p:ext uri="{BB962C8B-B14F-4D97-AF65-F5344CB8AC3E}">
        <p14:creationId xmlns:p14="http://schemas.microsoft.com/office/powerpoint/2010/main" val="17319871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3F7D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endParaRPr lang="en-US" dirty="0"/>
          </a:p>
        </p:txBody>
      </p:sp>
      <p:sp>
        <p:nvSpPr>
          <p:cNvPr id="4" name="Date Placeholder 3"/>
          <p:cNvSpPr>
            <a:spLocks noGrp="1"/>
          </p:cNvSpPr>
          <p:nvPr>
            <p:ph type="dt" sz="half" idx="2"/>
          </p:nvPr>
        </p:nvSpPr>
        <p:spPr>
          <a:xfrm>
            <a:off x="288428" y="6633000"/>
            <a:ext cx="2057400" cy="216000"/>
          </a:xfrm>
          <a:prstGeom prst="rect">
            <a:avLst/>
          </a:prstGeom>
        </p:spPr>
        <p:txBody>
          <a:bodyPr vert="horz" lIns="91440" tIns="45720" rIns="91440" bIns="45720" rtlCol="0" anchor="ctr"/>
          <a:lstStyle>
            <a:lvl1pPr algn="l">
              <a:defRPr sz="1200" baseline="0">
                <a:solidFill>
                  <a:srgbClr val="002060"/>
                </a:solidFill>
                <a:latin typeface="Times New Roman" panose="02020603050405020304" pitchFamily="18" charset="0"/>
              </a:defRPr>
            </a:lvl1pPr>
          </a:lstStyle>
          <a:p>
            <a:fld id="{13369632-F474-4190-A48C-27E79C9FB7EA}" type="datetime1">
              <a:rPr lang="zh-CN" altLang="en-US" smtClean="0"/>
              <a:t>2024/7/8</a:t>
            </a:fld>
            <a:endParaRPr lang="zh-CN" altLang="en-US" dirty="0"/>
          </a:p>
        </p:txBody>
      </p:sp>
      <p:sp>
        <p:nvSpPr>
          <p:cNvPr id="5" name="Footer Placeholder 4"/>
          <p:cNvSpPr>
            <a:spLocks noGrp="1"/>
          </p:cNvSpPr>
          <p:nvPr>
            <p:ph type="ftr" sz="quarter" idx="3"/>
          </p:nvPr>
        </p:nvSpPr>
        <p:spPr>
          <a:xfrm>
            <a:off x="2654177" y="6642000"/>
            <a:ext cx="3835645" cy="207000"/>
          </a:xfrm>
          <a:prstGeom prst="rect">
            <a:avLst/>
          </a:prstGeom>
        </p:spPr>
        <p:txBody>
          <a:bodyPr vert="horz" lIns="91440" tIns="45720" rIns="91440" bIns="45720" rtlCol="0" anchor="ctr"/>
          <a:lstStyle>
            <a:lvl1pPr algn="ctr">
              <a:defRPr sz="1200" baseline="0">
                <a:solidFill>
                  <a:srgbClr val="002060"/>
                </a:solidFill>
                <a:latin typeface="Times New Roman" panose="02020603050405020304" pitchFamily="18" charset="0"/>
                <a:ea typeface="FangSong" panose="02010609060101010101" pitchFamily="49" charset="-122"/>
                <a:cs typeface="Times New Roman" panose="02020603050405020304" pitchFamily="18" charset="0"/>
              </a:defRPr>
            </a:lvl1pPr>
          </a:lstStyle>
          <a:p>
            <a:r>
              <a:rPr lang="en-US" altLang="zh-CN" dirty="0"/>
              <a:t>W. SUN</a:t>
            </a:r>
            <a:endParaRPr lang="zh-CN" altLang="en-US" dirty="0"/>
          </a:p>
        </p:txBody>
      </p:sp>
      <p:sp>
        <p:nvSpPr>
          <p:cNvPr id="6" name="Slide Number Placeholder 5"/>
          <p:cNvSpPr>
            <a:spLocks noGrp="1"/>
          </p:cNvSpPr>
          <p:nvPr>
            <p:ph type="sldNum" sz="quarter" idx="4"/>
          </p:nvPr>
        </p:nvSpPr>
        <p:spPr>
          <a:xfrm>
            <a:off x="6836893" y="6633000"/>
            <a:ext cx="2057400" cy="216000"/>
          </a:xfrm>
          <a:prstGeom prst="rect">
            <a:avLst/>
          </a:prstGeom>
        </p:spPr>
        <p:txBody>
          <a:bodyPr vert="horz" lIns="91440" tIns="45720" rIns="91440" bIns="45720" rtlCol="0" anchor="ctr"/>
          <a:lstStyle>
            <a:lvl1pPr algn="r">
              <a:defRPr sz="1200" baseline="0">
                <a:solidFill>
                  <a:srgbClr val="002060"/>
                </a:solidFill>
                <a:latin typeface="Times New Roman" panose="02020603050405020304" pitchFamily="18" charset="0"/>
              </a:defRPr>
            </a:lvl1pPr>
          </a:lstStyle>
          <a:p>
            <a:fld id="{53E7177F-3051-4754-AC94-ED7B749B049C}" type="slidenum">
              <a:rPr lang="zh-CN" altLang="en-US" smtClean="0"/>
              <a:pPr/>
              <a:t>‹#›</a:t>
            </a:fld>
            <a:endParaRPr lang="zh-CN" altLang="en-US" dirty="0"/>
          </a:p>
        </p:txBody>
      </p:sp>
      <p:sp>
        <p:nvSpPr>
          <p:cNvPr id="7" name="文本框 6">
            <a:extLst>
              <a:ext uri="{FF2B5EF4-FFF2-40B4-BE49-F238E27FC236}">
                <a16:creationId xmlns:a16="http://schemas.microsoft.com/office/drawing/2014/main" id="{B2C46CF6-C742-4CBB-A7C0-DFFF2161C112}"/>
              </a:ext>
            </a:extLst>
          </p:cNvPr>
          <p:cNvSpPr txBox="1"/>
          <p:nvPr userDrawn="1"/>
        </p:nvSpPr>
        <p:spPr>
          <a:xfrm>
            <a:off x="4114800" y="3011365"/>
            <a:ext cx="65" cy="276999"/>
          </a:xfrm>
          <a:prstGeom prst="rect">
            <a:avLst/>
          </a:prstGeom>
          <a:noFill/>
        </p:spPr>
        <p:txBody>
          <a:bodyPr wrap="none" lIns="0" tIns="0" rIns="0" bIns="0" rtlCol="0">
            <a:spAutoFit/>
          </a:bodyPr>
          <a:lstStyle/>
          <a:p>
            <a:endParaRPr lang="zh-CN" altLang="en-US" dirty="0"/>
          </a:p>
        </p:txBody>
      </p:sp>
    </p:spTree>
    <p:extLst>
      <p:ext uri="{BB962C8B-B14F-4D97-AF65-F5344CB8AC3E}">
        <p14:creationId xmlns:p14="http://schemas.microsoft.com/office/powerpoint/2010/main" val="142171080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microsoft.com/office/2007/relationships/media" Target="../media/media2.mp4"/><Relationship Id="rId7" Type="http://schemas.openxmlformats.org/officeDocument/2006/relationships/image" Target="../media/image15.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notesSlide" Target="../notesSlides/notesSlide5.xml"/><Relationship Id="rId5" Type="http://schemas.openxmlformats.org/officeDocument/2006/relationships/slideLayout" Target="../slideLayouts/slideLayout6.xml"/><Relationship Id="rId4" Type="http://schemas.openxmlformats.org/officeDocument/2006/relationships/video" Target="../media/media2.mp4"/></Relationships>
</file>

<file path=ppt/slides/_rels/slide12.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13.png"/></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28.png"/><Relationship Id="rId4" Type="http://schemas.openxmlformats.org/officeDocument/2006/relationships/notesSlide" Target="../notesSlides/notesSlide14.xml"/></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image" Target="../media/image5.em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emf"/><Relationship Id="rId1" Type="http://schemas.openxmlformats.org/officeDocument/2006/relationships/slideLayout" Target="../slideLayouts/slideLayout2.xml"/><Relationship Id="rId5" Type="http://schemas.openxmlformats.org/officeDocument/2006/relationships/image" Target="../media/image11.emf"/><Relationship Id="rId4" Type="http://schemas.openxmlformats.org/officeDocument/2006/relationships/image" Target="../media/image10.emf"/></Relationships>
</file>

<file path=ppt/slides/_rels/slide8.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nk and purple light&#10;&#10;Description automatically generated with medium confidence">
            <a:extLst>
              <a:ext uri="{FF2B5EF4-FFF2-40B4-BE49-F238E27FC236}">
                <a16:creationId xmlns:a16="http://schemas.microsoft.com/office/drawing/2014/main" id="{8BF1160E-6B1A-331F-B686-61B8C32B8B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719937"/>
            <a:ext cx="9144000" cy="6138063"/>
          </a:xfrm>
          <a:prstGeom prst="rect">
            <a:avLst/>
          </a:prstGeom>
        </p:spPr>
      </p:pic>
      <p:sp>
        <p:nvSpPr>
          <p:cNvPr id="3" name="文本框 2"/>
          <p:cNvSpPr txBox="1"/>
          <p:nvPr/>
        </p:nvSpPr>
        <p:spPr>
          <a:xfrm>
            <a:off x="523199" y="1078492"/>
            <a:ext cx="8097600" cy="1754326"/>
          </a:xfrm>
          <a:prstGeom prst="rect">
            <a:avLst/>
          </a:prstGeom>
          <a:noFill/>
        </p:spPr>
        <p:txBody>
          <a:bodyPr wrap="square" rtlCol="0">
            <a:spAutoFit/>
          </a:bodyPr>
          <a:lstStyle/>
          <a:p>
            <a:pPr algn="ctr"/>
            <a:r>
              <a:rPr lang="en-US" altLang="zh-CN" sz="3600" dirty="0">
                <a:solidFill>
                  <a:schemeClr val="bg1"/>
                </a:solidFill>
                <a:latin typeface="Times New Roman" panose="02020603050405020304" pitchFamily="18" charset="0"/>
                <a:ea typeface="楷体" panose="02010609060101010101" pitchFamily="49" charset="-122"/>
                <a:cs typeface="Times New Roman" panose="02020603050405020304" pitchFamily="18" charset="0"/>
              </a:rPr>
              <a:t>Binary neutron star mergers with a crossover to quark matter: Comparing the QHC21 and QHC19 equations of state</a:t>
            </a:r>
            <a:endParaRPr lang="zh-CN" altLang="en-US" sz="3600" dirty="0">
              <a:solidFill>
                <a:schemeClr val="bg1"/>
              </a:solidFill>
              <a:latin typeface="Times New Roman" panose="02020603050405020304" pitchFamily="18" charset="0"/>
              <a:ea typeface="楷体" panose="02010609060101010101" pitchFamily="49" charset="-122"/>
              <a:cs typeface="Times New Roman" panose="02020603050405020304" pitchFamily="18" charset="0"/>
            </a:endParaRPr>
          </a:p>
        </p:txBody>
      </p:sp>
      <p:pic>
        <p:nvPicPr>
          <p:cNvPr id="8" name="Google Shape;95;p14">
            <a:extLst>
              <a:ext uri="{FF2B5EF4-FFF2-40B4-BE49-F238E27FC236}">
                <a16:creationId xmlns:a16="http://schemas.microsoft.com/office/drawing/2014/main" id="{2A26B5A8-8816-C50E-43D9-5E9CCD5404D2}"/>
              </a:ext>
            </a:extLst>
          </p:cNvPr>
          <p:cNvPicPr preferRelativeResize="0"/>
          <p:nvPr/>
        </p:nvPicPr>
        <p:blipFill>
          <a:blip r:embed="rId4">
            <a:alphaModFix/>
          </a:blip>
          <a:stretch>
            <a:fillRect/>
          </a:stretch>
        </p:blipFill>
        <p:spPr>
          <a:xfrm>
            <a:off x="6106793" y="33765"/>
            <a:ext cx="2482988" cy="686171"/>
          </a:xfrm>
          <a:prstGeom prst="rect">
            <a:avLst/>
          </a:prstGeom>
          <a:noFill/>
          <a:ln>
            <a:noFill/>
          </a:ln>
        </p:spPr>
      </p:pic>
      <p:sp>
        <p:nvSpPr>
          <p:cNvPr id="11" name="TextBox 10">
            <a:extLst>
              <a:ext uri="{FF2B5EF4-FFF2-40B4-BE49-F238E27FC236}">
                <a16:creationId xmlns:a16="http://schemas.microsoft.com/office/drawing/2014/main" id="{CDA3EFF0-637C-7D15-A97E-588ADF3EF8A3}"/>
              </a:ext>
            </a:extLst>
          </p:cNvPr>
          <p:cNvSpPr txBox="1"/>
          <p:nvPr/>
        </p:nvSpPr>
        <p:spPr>
          <a:xfrm>
            <a:off x="766855" y="3991329"/>
            <a:ext cx="8005012" cy="830997"/>
          </a:xfrm>
          <a:prstGeom prst="rect">
            <a:avLst/>
          </a:prstGeom>
          <a:noFill/>
        </p:spPr>
        <p:txBody>
          <a:bodyPr wrap="none" rtlCol="0">
            <a:spAutoFit/>
          </a:bodyPr>
          <a:lstStyle/>
          <a:p>
            <a:r>
              <a:rPr lang="en-US" sz="2400" dirty="0">
                <a:solidFill>
                  <a:schemeClr val="bg2"/>
                </a:solidFill>
                <a:latin typeface="Times New Roman" panose="02020603050405020304" pitchFamily="18" charset="0"/>
                <a:cs typeface="Times New Roman" panose="02020603050405020304" pitchFamily="18" charset="0"/>
              </a:rPr>
              <a:t>Grant Mathews</a:t>
            </a:r>
          </a:p>
          <a:p>
            <a:r>
              <a:rPr lang="en-US" sz="2400" dirty="0">
                <a:solidFill>
                  <a:schemeClr val="bg2"/>
                </a:solidFill>
                <a:latin typeface="Times New Roman" panose="02020603050405020304" pitchFamily="18" charset="0"/>
                <a:cs typeface="Times New Roman" panose="02020603050405020304" pitchFamily="18" charset="0"/>
              </a:rPr>
              <a:t>Collaborators: Wei Sun, Atul Kedia, </a:t>
            </a:r>
            <a:r>
              <a:rPr lang="en-US" sz="2400" dirty="0" err="1">
                <a:solidFill>
                  <a:schemeClr val="bg2"/>
                </a:solidFill>
                <a:latin typeface="Times New Roman" panose="02020603050405020304" pitchFamily="18" charset="0"/>
                <a:cs typeface="Times New Roman" panose="02020603050405020304" pitchFamily="18" charset="0"/>
              </a:rPr>
              <a:t>Hee</a:t>
            </a:r>
            <a:r>
              <a:rPr lang="en-US" sz="2400" dirty="0">
                <a:solidFill>
                  <a:schemeClr val="bg2"/>
                </a:solidFill>
                <a:latin typeface="Times New Roman" panose="02020603050405020304" pitchFamily="18" charset="0"/>
                <a:cs typeface="Times New Roman" panose="02020603050405020304" pitchFamily="18" charset="0"/>
              </a:rPr>
              <a:t> II Kim, In-</a:t>
            </a:r>
            <a:r>
              <a:rPr lang="en-US" sz="2400" dirty="0" err="1">
                <a:solidFill>
                  <a:schemeClr val="bg2"/>
                </a:solidFill>
                <a:latin typeface="Times New Roman" panose="02020603050405020304" pitchFamily="18" charset="0"/>
                <a:cs typeface="Times New Roman" panose="02020603050405020304" pitchFamily="18" charset="0"/>
              </a:rPr>
              <a:t>Saeng</a:t>
            </a:r>
            <a:r>
              <a:rPr lang="en-US" sz="2400" dirty="0">
                <a:solidFill>
                  <a:schemeClr val="bg2"/>
                </a:solidFill>
                <a:latin typeface="Times New Roman" panose="02020603050405020304" pitchFamily="18" charset="0"/>
                <a:cs typeface="Times New Roman" panose="02020603050405020304" pitchFamily="18" charset="0"/>
              </a:rPr>
              <a:t> Suh </a:t>
            </a:r>
          </a:p>
        </p:txBody>
      </p:sp>
      <p:sp>
        <p:nvSpPr>
          <p:cNvPr id="5" name="TextBox 4">
            <a:extLst>
              <a:ext uri="{FF2B5EF4-FFF2-40B4-BE49-F238E27FC236}">
                <a16:creationId xmlns:a16="http://schemas.microsoft.com/office/drawing/2014/main" id="{C9DCD6DF-E05E-DB4E-2A9E-8EE42E4D5159}"/>
              </a:ext>
            </a:extLst>
          </p:cNvPr>
          <p:cNvSpPr txBox="1"/>
          <p:nvPr/>
        </p:nvSpPr>
        <p:spPr>
          <a:xfrm>
            <a:off x="236565" y="195682"/>
            <a:ext cx="2876108" cy="461665"/>
          </a:xfrm>
          <a:prstGeom prst="rect">
            <a:avLst/>
          </a:prstGeom>
          <a:noFill/>
        </p:spPr>
        <p:txBody>
          <a:bodyPr wrap="none" rtlCol="0">
            <a:spAutoFit/>
          </a:bodyPr>
          <a:lstStyle/>
          <a:p>
            <a:r>
              <a:rPr lang="en-US" sz="2400" dirty="0">
                <a:latin typeface="Times New Roman" panose="02020603050405020304" pitchFamily="18" charset="0"/>
                <a:cs typeface="Times New Roman" panose="02020603050405020304" pitchFamily="18" charset="0"/>
              </a:rPr>
              <a:t>MG 17, Pescara, Italy</a:t>
            </a:r>
          </a:p>
        </p:txBody>
      </p:sp>
    </p:spTree>
    <p:extLst>
      <p:ext uri="{BB962C8B-B14F-4D97-AF65-F5344CB8AC3E}">
        <p14:creationId xmlns:p14="http://schemas.microsoft.com/office/powerpoint/2010/main" val="37295010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graph of a function&#10;&#10;Description automatically generated with medium confidence">
            <a:extLst>
              <a:ext uri="{FF2B5EF4-FFF2-40B4-BE49-F238E27FC236}">
                <a16:creationId xmlns:a16="http://schemas.microsoft.com/office/drawing/2014/main" id="{A7E18016-26D3-2E4A-E1F3-68FBDAC55459}"/>
              </a:ext>
            </a:extLst>
          </p:cNvPr>
          <p:cNvPicPr>
            <a:picLocks noChangeAspect="1"/>
          </p:cNvPicPr>
          <p:nvPr/>
        </p:nvPicPr>
        <p:blipFill rotWithShape="1">
          <a:blip r:embed="rId3">
            <a:extLst>
              <a:ext uri="{28A0092B-C50C-407E-A947-70E740481C1C}">
                <a14:useLocalDpi xmlns:a14="http://schemas.microsoft.com/office/drawing/2010/main" val="0"/>
              </a:ext>
            </a:extLst>
          </a:blip>
          <a:srcRect l="5499" t="6826" r="8117"/>
          <a:stretch/>
        </p:blipFill>
        <p:spPr>
          <a:xfrm>
            <a:off x="61396" y="604315"/>
            <a:ext cx="9082604" cy="3526760"/>
          </a:xfrm>
          <a:prstGeom prst="rect">
            <a:avLst/>
          </a:prstGeom>
        </p:spPr>
      </p:pic>
      <p:sp>
        <p:nvSpPr>
          <p:cNvPr id="2" name="Date Placeholder 1">
            <a:extLst>
              <a:ext uri="{FF2B5EF4-FFF2-40B4-BE49-F238E27FC236}">
                <a16:creationId xmlns:a16="http://schemas.microsoft.com/office/drawing/2014/main" id="{4E4CD0A6-A5AC-14A1-5208-B965809EE372}"/>
              </a:ext>
            </a:extLst>
          </p:cNvPr>
          <p:cNvSpPr>
            <a:spLocks noGrp="1"/>
          </p:cNvSpPr>
          <p:nvPr>
            <p:ph type="dt" sz="half" idx="10"/>
          </p:nvPr>
        </p:nvSpPr>
        <p:spPr/>
        <p:txBody>
          <a:bodyPr/>
          <a:lstStyle/>
          <a:p>
            <a:fld id="{12D01EC6-C076-44AD-AB26-C629A4793D25}" type="datetime1">
              <a:rPr lang="zh-CN" altLang="en-US" smtClean="0"/>
              <a:t>2024/7/8</a:t>
            </a:fld>
            <a:endParaRPr lang="zh-CN" altLang="en-US"/>
          </a:p>
        </p:txBody>
      </p:sp>
      <p:sp>
        <p:nvSpPr>
          <p:cNvPr id="3" name="Footer Placeholder 2">
            <a:extLst>
              <a:ext uri="{FF2B5EF4-FFF2-40B4-BE49-F238E27FC236}">
                <a16:creationId xmlns:a16="http://schemas.microsoft.com/office/drawing/2014/main" id="{C9939D83-597A-777C-5552-F27DD35A5398}"/>
              </a:ext>
            </a:extLst>
          </p:cNvPr>
          <p:cNvSpPr>
            <a:spLocks noGrp="1"/>
          </p:cNvSpPr>
          <p:nvPr>
            <p:ph type="ftr" sz="quarter" idx="11"/>
          </p:nvPr>
        </p:nvSpPr>
        <p:spPr/>
        <p:txBody>
          <a:bodyPr/>
          <a:lstStyle/>
          <a:p>
            <a:r>
              <a:rPr lang="en-US" altLang="zh-CN"/>
              <a:t>W. SUN</a:t>
            </a:r>
            <a:endParaRPr lang="zh-CN" altLang="en-US" dirty="0"/>
          </a:p>
        </p:txBody>
      </p:sp>
      <p:sp>
        <p:nvSpPr>
          <p:cNvPr id="4" name="Slide Number Placeholder 3">
            <a:extLst>
              <a:ext uri="{FF2B5EF4-FFF2-40B4-BE49-F238E27FC236}">
                <a16:creationId xmlns:a16="http://schemas.microsoft.com/office/drawing/2014/main" id="{C3EBD712-2F61-0136-7A5D-CB02D576CDC0}"/>
              </a:ext>
            </a:extLst>
          </p:cNvPr>
          <p:cNvSpPr>
            <a:spLocks noGrp="1"/>
          </p:cNvSpPr>
          <p:nvPr>
            <p:ph type="sldNum" sz="quarter" idx="12"/>
          </p:nvPr>
        </p:nvSpPr>
        <p:spPr/>
        <p:txBody>
          <a:bodyPr/>
          <a:lstStyle/>
          <a:p>
            <a:fld id="{53E7177F-3051-4754-AC94-ED7B749B049C}" type="slidenum">
              <a:rPr lang="zh-CN" altLang="en-US" smtClean="0"/>
              <a:t>10</a:t>
            </a:fld>
            <a:endParaRPr lang="zh-CN" altLang="en-US"/>
          </a:p>
        </p:txBody>
      </p:sp>
      <p:sp>
        <p:nvSpPr>
          <p:cNvPr id="8" name="矩形 7">
            <a:extLst>
              <a:ext uri="{FF2B5EF4-FFF2-40B4-BE49-F238E27FC236}">
                <a16:creationId xmlns:a16="http://schemas.microsoft.com/office/drawing/2014/main" id="{D61EE062-3F59-DD6E-7781-F014B59E487E}"/>
              </a:ext>
            </a:extLst>
          </p:cNvPr>
          <p:cNvSpPr/>
          <p:nvPr/>
        </p:nvSpPr>
        <p:spPr>
          <a:xfrm>
            <a:off x="1482604" y="-29486"/>
            <a:ext cx="6125522" cy="584775"/>
          </a:xfrm>
          <a:prstGeom prst="rect">
            <a:avLst/>
          </a:prstGeom>
        </p:spPr>
        <p:txBody>
          <a:bodyPr wrap="square">
            <a:spAutoFit/>
          </a:bodyPr>
          <a:lstStyle/>
          <a:p>
            <a:pPr algn="ctr"/>
            <a:r>
              <a:rPr lang="en-US" altLang="zh-CN" sz="3200" b="1" dirty="0">
                <a:solidFill>
                  <a:srgbClr val="C00000"/>
                </a:solidFill>
                <a:ea typeface="楷体" panose="02010609060101010101" pitchFamily="49" charset="-122"/>
                <a:cs typeface="Times New Roman" panose="02020603050405020304" pitchFamily="18" charset="0"/>
              </a:rPr>
              <a:t>Quark-hadron-continuum </a:t>
            </a:r>
            <a:r>
              <a:rPr lang="en-US" altLang="zh-CN" sz="3200" b="1" dirty="0" err="1">
                <a:solidFill>
                  <a:srgbClr val="C00000"/>
                </a:solidFill>
                <a:ea typeface="楷体" panose="02010609060101010101" pitchFamily="49" charset="-122"/>
                <a:cs typeface="Times New Roman" panose="02020603050405020304" pitchFamily="18" charset="0"/>
              </a:rPr>
              <a:t>EoS</a:t>
            </a:r>
            <a:endParaRPr lang="en-US" altLang="zh-CN" sz="3200" b="1" dirty="0">
              <a:solidFill>
                <a:srgbClr val="C00000"/>
              </a:solidFill>
              <a:ea typeface="楷体" panose="02010609060101010101" pitchFamily="49" charset="-122"/>
              <a:cs typeface="Times New Roman" panose="02020603050405020304" pitchFamily="18" charset="0"/>
            </a:endParaRPr>
          </a:p>
        </p:txBody>
      </p:sp>
      <p:pic>
        <p:nvPicPr>
          <p:cNvPr id="13" name="Picture 12">
            <a:extLst>
              <a:ext uri="{FF2B5EF4-FFF2-40B4-BE49-F238E27FC236}">
                <a16:creationId xmlns:a16="http://schemas.microsoft.com/office/drawing/2014/main" id="{094665A2-486F-0391-72E7-C6943E23C7FE}"/>
              </a:ext>
            </a:extLst>
          </p:cNvPr>
          <p:cNvPicPr>
            <a:picLocks noChangeAspect="1"/>
          </p:cNvPicPr>
          <p:nvPr/>
        </p:nvPicPr>
        <p:blipFill rotWithShape="1">
          <a:blip r:embed="rId4">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val="0"/>
              </a:ext>
            </a:extLst>
          </a:blip>
          <a:srcRect l="24305" t="18320" r="57153" b="27222"/>
          <a:stretch/>
        </p:blipFill>
        <p:spPr>
          <a:xfrm>
            <a:off x="2790458" y="1789387"/>
            <a:ext cx="1577378" cy="1773936"/>
          </a:xfrm>
          <a:prstGeom prst="ellipse">
            <a:avLst/>
          </a:prstGeom>
          <a:ln>
            <a:solidFill>
              <a:schemeClr val="tx1"/>
            </a:solidFill>
          </a:ln>
        </p:spPr>
      </p:pic>
      <p:cxnSp>
        <p:nvCxnSpPr>
          <p:cNvPr id="16" name="Curved Connector 15">
            <a:extLst>
              <a:ext uri="{FF2B5EF4-FFF2-40B4-BE49-F238E27FC236}">
                <a16:creationId xmlns:a16="http://schemas.microsoft.com/office/drawing/2014/main" id="{95552B74-376D-7374-A689-65EF21524615}"/>
              </a:ext>
            </a:extLst>
          </p:cNvPr>
          <p:cNvCxnSpPr>
            <a:cxnSpLocks/>
            <a:stCxn id="13" idx="0"/>
          </p:cNvCxnSpPr>
          <p:nvPr/>
        </p:nvCxnSpPr>
        <p:spPr>
          <a:xfrm rot="16200000" flipV="1">
            <a:off x="3369391" y="1579631"/>
            <a:ext cx="178989" cy="240524"/>
          </a:xfrm>
          <a:prstGeom prst="curvedConnector2">
            <a:avLst/>
          </a:prstGeom>
          <a:ln>
            <a:tailEnd type="triangle"/>
          </a:ln>
        </p:spPr>
        <p:style>
          <a:lnRef idx="1">
            <a:schemeClr val="dk1"/>
          </a:lnRef>
          <a:fillRef idx="0">
            <a:schemeClr val="dk1"/>
          </a:fillRef>
          <a:effectRef idx="0">
            <a:schemeClr val="dk1"/>
          </a:effectRef>
          <a:fontRef idx="minor">
            <a:schemeClr val="tx1"/>
          </a:fontRef>
        </p:style>
      </p:cxnSp>
      <p:sp>
        <p:nvSpPr>
          <p:cNvPr id="18" name="TextBox 17">
            <a:extLst>
              <a:ext uri="{FF2B5EF4-FFF2-40B4-BE49-F238E27FC236}">
                <a16:creationId xmlns:a16="http://schemas.microsoft.com/office/drawing/2014/main" id="{57C5A33A-41BD-A17F-CC95-802BB55485F6}"/>
              </a:ext>
            </a:extLst>
          </p:cNvPr>
          <p:cNvSpPr txBox="1"/>
          <p:nvPr/>
        </p:nvSpPr>
        <p:spPr>
          <a:xfrm rot="19361660">
            <a:off x="2682951" y="2139344"/>
            <a:ext cx="1167692" cy="369332"/>
          </a:xfrm>
          <a:prstGeom prst="rect">
            <a:avLst/>
          </a:prstGeom>
          <a:noFill/>
        </p:spPr>
        <p:txBody>
          <a:bodyPr wrap="none" rtlCol="0">
            <a:spAutoFit/>
          </a:bodyPr>
          <a:lstStyle/>
          <a:p>
            <a:r>
              <a:rPr lang="en-US" altLang="zh-CN" dirty="0"/>
              <a:t>QHC21T, 𝛘</a:t>
            </a:r>
            <a:endParaRPr lang="en-US" dirty="0"/>
          </a:p>
        </p:txBody>
      </p:sp>
      <p:sp>
        <p:nvSpPr>
          <p:cNvPr id="19" name="TextBox 18">
            <a:extLst>
              <a:ext uri="{FF2B5EF4-FFF2-40B4-BE49-F238E27FC236}">
                <a16:creationId xmlns:a16="http://schemas.microsoft.com/office/drawing/2014/main" id="{3114AE83-BDCD-2515-172E-FF695F811BDA}"/>
              </a:ext>
            </a:extLst>
          </p:cNvPr>
          <p:cNvSpPr txBox="1"/>
          <p:nvPr/>
        </p:nvSpPr>
        <p:spPr>
          <a:xfrm rot="19493104">
            <a:off x="3286196" y="2780173"/>
            <a:ext cx="954107" cy="369332"/>
          </a:xfrm>
          <a:prstGeom prst="rect">
            <a:avLst/>
          </a:prstGeom>
          <a:noFill/>
        </p:spPr>
        <p:txBody>
          <a:bodyPr wrap="none" rtlCol="0">
            <a:spAutoFit/>
          </a:bodyPr>
          <a:lstStyle/>
          <a:p>
            <a:r>
              <a:rPr lang="en-US" altLang="zh-CN" dirty="0"/>
              <a:t>QHC19T</a:t>
            </a:r>
            <a:endParaRPr lang="en-US" dirty="0"/>
          </a:p>
        </p:txBody>
      </p:sp>
      <p:sp>
        <p:nvSpPr>
          <p:cNvPr id="21" name="Oval 20">
            <a:extLst>
              <a:ext uri="{FF2B5EF4-FFF2-40B4-BE49-F238E27FC236}">
                <a16:creationId xmlns:a16="http://schemas.microsoft.com/office/drawing/2014/main" id="{2CE3278A-C39A-2DCC-17D8-CA2242862BE7}"/>
              </a:ext>
            </a:extLst>
          </p:cNvPr>
          <p:cNvSpPr/>
          <p:nvPr/>
        </p:nvSpPr>
        <p:spPr>
          <a:xfrm rot="20886223">
            <a:off x="6167279" y="1110894"/>
            <a:ext cx="2016996" cy="970885"/>
          </a:xfrm>
          <a:prstGeom prst="ellipse">
            <a:avLst/>
          </a:prstGeom>
          <a:solidFill>
            <a:srgbClr val="FFCCCC">
              <a:alpha val="41422"/>
            </a:srgb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extBox 19">
            <a:extLst>
              <a:ext uri="{FF2B5EF4-FFF2-40B4-BE49-F238E27FC236}">
                <a16:creationId xmlns:a16="http://schemas.microsoft.com/office/drawing/2014/main" id="{6036CDFD-E592-9607-3B43-9FCF5EF09CFF}"/>
              </a:ext>
            </a:extLst>
          </p:cNvPr>
          <p:cNvSpPr txBox="1"/>
          <p:nvPr/>
        </p:nvSpPr>
        <p:spPr>
          <a:xfrm>
            <a:off x="5700282" y="1543310"/>
            <a:ext cx="530915" cy="369332"/>
          </a:xfrm>
          <a:prstGeom prst="rect">
            <a:avLst/>
          </a:prstGeom>
          <a:noFill/>
        </p:spPr>
        <p:txBody>
          <a:bodyPr wrap="none" rtlCol="0">
            <a:spAutoFit/>
          </a:bodyPr>
          <a:lstStyle/>
          <a:p>
            <a:r>
              <a:rPr lang="en-US" altLang="zh-CN" dirty="0"/>
              <a:t>19T</a:t>
            </a:r>
            <a:endParaRPr lang="en-US" dirty="0"/>
          </a:p>
        </p:txBody>
      </p:sp>
      <p:sp>
        <p:nvSpPr>
          <p:cNvPr id="23" name="TextBox 22">
            <a:extLst>
              <a:ext uri="{FF2B5EF4-FFF2-40B4-BE49-F238E27FC236}">
                <a16:creationId xmlns:a16="http://schemas.microsoft.com/office/drawing/2014/main" id="{F9FDA73E-88C2-5796-95B4-1C8209A58843}"/>
              </a:ext>
            </a:extLst>
          </p:cNvPr>
          <p:cNvSpPr txBox="1"/>
          <p:nvPr/>
        </p:nvSpPr>
        <p:spPr>
          <a:xfrm>
            <a:off x="7157740" y="1998363"/>
            <a:ext cx="530915" cy="369332"/>
          </a:xfrm>
          <a:prstGeom prst="rect">
            <a:avLst/>
          </a:prstGeom>
          <a:noFill/>
        </p:spPr>
        <p:txBody>
          <a:bodyPr wrap="none" rtlCol="0">
            <a:spAutoFit/>
          </a:bodyPr>
          <a:lstStyle/>
          <a:p>
            <a:r>
              <a:rPr lang="en-US" altLang="zh-CN" dirty="0"/>
              <a:t>21T</a:t>
            </a:r>
            <a:endParaRPr lang="en-US" dirty="0"/>
          </a:p>
        </p:txBody>
      </p:sp>
      <p:sp>
        <p:nvSpPr>
          <p:cNvPr id="22" name="TextBox 21">
            <a:extLst>
              <a:ext uri="{FF2B5EF4-FFF2-40B4-BE49-F238E27FC236}">
                <a16:creationId xmlns:a16="http://schemas.microsoft.com/office/drawing/2014/main" id="{614A36F3-69B5-9DA3-C1F9-34243A450E9C}"/>
              </a:ext>
            </a:extLst>
          </p:cNvPr>
          <p:cNvSpPr txBox="1"/>
          <p:nvPr/>
        </p:nvSpPr>
        <p:spPr>
          <a:xfrm>
            <a:off x="7771951" y="1825094"/>
            <a:ext cx="545342" cy="369332"/>
          </a:xfrm>
          <a:prstGeom prst="rect">
            <a:avLst/>
          </a:prstGeom>
          <a:noFill/>
        </p:spPr>
        <p:txBody>
          <a:bodyPr wrap="none" rtlCol="0">
            <a:spAutoFit/>
          </a:bodyPr>
          <a:lstStyle/>
          <a:p>
            <a:r>
              <a:rPr lang="en-US" altLang="zh-CN" dirty="0"/>
              <a:t>21𝛘</a:t>
            </a:r>
            <a:endParaRPr lang="en-US" dirty="0"/>
          </a:p>
        </p:txBody>
      </p:sp>
      <p:sp>
        <p:nvSpPr>
          <p:cNvPr id="27" name="TextBox 26">
            <a:extLst>
              <a:ext uri="{FF2B5EF4-FFF2-40B4-BE49-F238E27FC236}">
                <a16:creationId xmlns:a16="http://schemas.microsoft.com/office/drawing/2014/main" id="{3BABEEC3-688F-D96B-7727-82E935CB9133}"/>
              </a:ext>
            </a:extLst>
          </p:cNvPr>
          <p:cNvSpPr txBox="1"/>
          <p:nvPr/>
        </p:nvSpPr>
        <p:spPr>
          <a:xfrm>
            <a:off x="1765267" y="1007791"/>
            <a:ext cx="857927" cy="369332"/>
          </a:xfrm>
          <a:prstGeom prst="rect">
            <a:avLst/>
          </a:prstGeom>
          <a:noFill/>
        </p:spPr>
        <p:txBody>
          <a:bodyPr wrap="none" rtlCol="0">
            <a:spAutoFit/>
          </a:bodyPr>
          <a:lstStyle/>
          <a:p>
            <a:r>
              <a:rPr lang="en-US" dirty="0">
                <a:solidFill>
                  <a:srgbClr val="FF0000"/>
                </a:solidFill>
              </a:rPr>
              <a:t>~2-5 n</a:t>
            </a:r>
            <a:r>
              <a:rPr lang="en-US" baseline="-25000" dirty="0">
                <a:solidFill>
                  <a:srgbClr val="FF0000"/>
                </a:solidFill>
              </a:rPr>
              <a:t>0</a:t>
            </a:r>
          </a:p>
        </p:txBody>
      </p:sp>
      <p:sp>
        <p:nvSpPr>
          <p:cNvPr id="28" name="TextBox 27">
            <a:extLst>
              <a:ext uri="{FF2B5EF4-FFF2-40B4-BE49-F238E27FC236}">
                <a16:creationId xmlns:a16="http://schemas.microsoft.com/office/drawing/2014/main" id="{56E2C427-48E3-9FD9-0415-00F921029E73}"/>
              </a:ext>
            </a:extLst>
          </p:cNvPr>
          <p:cNvSpPr txBox="1"/>
          <p:nvPr/>
        </p:nvSpPr>
        <p:spPr>
          <a:xfrm>
            <a:off x="1714654" y="1699893"/>
            <a:ext cx="1207382" cy="369332"/>
          </a:xfrm>
          <a:prstGeom prst="rect">
            <a:avLst/>
          </a:prstGeom>
          <a:noFill/>
        </p:spPr>
        <p:txBody>
          <a:bodyPr wrap="none" rtlCol="0">
            <a:spAutoFit/>
          </a:bodyPr>
          <a:lstStyle/>
          <a:p>
            <a:r>
              <a:rPr lang="en-US" dirty="0">
                <a:solidFill>
                  <a:srgbClr val="FF0000"/>
                </a:solidFill>
              </a:rPr>
              <a:t>~1.5-3.5 n</a:t>
            </a:r>
            <a:r>
              <a:rPr lang="en-US" baseline="-25000" dirty="0">
                <a:solidFill>
                  <a:srgbClr val="FF0000"/>
                </a:solidFill>
              </a:rPr>
              <a:t>0</a:t>
            </a:r>
          </a:p>
        </p:txBody>
      </p:sp>
      <p:sp>
        <p:nvSpPr>
          <p:cNvPr id="10" name="Oval 9">
            <a:extLst>
              <a:ext uri="{FF2B5EF4-FFF2-40B4-BE49-F238E27FC236}">
                <a16:creationId xmlns:a16="http://schemas.microsoft.com/office/drawing/2014/main" id="{EB432D55-12A0-F4CA-8828-9B3B784886B9}"/>
              </a:ext>
            </a:extLst>
          </p:cNvPr>
          <p:cNvSpPr/>
          <p:nvPr/>
        </p:nvSpPr>
        <p:spPr>
          <a:xfrm rot="20886223">
            <a:off x="3418290" y="296873"/>
            <a:ext cx="2016996" cy="970885"/>
          </a:xfrm>
          <a:prstGeom prst="ellipse">
            <a:avLst/>
          </a:prstGeom>
          <a:no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432FF"/>
                </a:solidFill>
              </a:rPr>
              <a:t>Pure quark matter</a:t>
            </a:r>
          </a:p>
        </p:txBody>
      </p:sp>
      <p:grpSp>
        <p:nvGrpSpPr>
          <p:cNvPr id="12" name="Group 11">
            <a:extLst>
              <a:ext uri="{FF2B5EF4-FFF2-40B4-BE49-F238E27FC236}">
                <a16:creationId xmlns:a16="http://schemas.microsoft.com/office/drawing/2014/main" id="{E8F67760-5CB2-21A7-7244-43FCA352869A}"/>
              </a:ext>
            </a:extLst>
          </p:cNvPr>
          <p:cNvGrpSpPr/>
          <p:nvPr/>
        </p:nvGrpSpPr>
        <p:grpSpPr>
          <a:xfrm>
            <a:off x="137188" y="4453846"/>
            <a:ext cx="8869620" cy="1962269"/>
            <a:chOff x="581694" y="4129882"/>
            <a:chExt cx="8336153" cy="1775516"/>
          </a:xfrm>
        </p:grpSpPr>
        <p:sp>
          <p:nvSpPr>
            <p:cNvPr id="15" name="流程图: 过程 1">
              <a:extLst>
                <a:ext uri="{FF2B5EF4-FFF2-40B4-BE49-F238E27FC236}">
                  <a16:creationId xmlns:a16="http://schemas.microsoft.com/office/drawing/2014/main" id="{4E64FA2A-424D-1436-7654-B522973207FF}"/>
                </a:ext>
              </a:extLst>
            </p:cNvPr>
            <p:cNvSpPr/>
            <p:nvPr/>
          </p:nvSpPr>
          <p:spPr>
            <a:xfrm>
              <a:off x="581694" y="4151727"/>
              <a:ext cx="8336153" cy="1753671"/>
            </a:xfrm>
            <a:prstGeom prst="flowChartProcess">
              <a:avLst/>
            </a:prstGeom>
            <a:solidFill>
              <a:schemeClr val="accent2">
                <a:lumMod val="20000"/>
                <a:lumOff val="80000"/>
              </a:schemeClr>
            </a:solidFill>
            <a:ln w="12700">
              <a:noFill/>
              <a:prstDash val="sysDash"/>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itchFamily="2" charset="2"/>
                <a:buChar char="v"/>
              </a:pPr>
              <a:endParaRPr lang="en-US" altLang="zh-CN" dirty="0">
                <a:solidFill>
                  <a:srgbClr val="002060"/>
                </a:solidFill>
              </a:endParaRPr>
            </a:p>
            <a:p>
              <a:pPr marL="285750" indent="-285750">
                <a:buFont typeface="Wingdings" pitchFamily="2" charset="2"/>
                <a:buChar char="v"/>
              </a:pPr>
              <a:r>
                <a:rPr lang="en-US" altLang="zh-CN" dirty="0">
                  <a:solidFill>
                    <a:srgbClr val="002060"/>
                  </a:solidFill>
                  <a:latin typeface="Times New Roman" panose="02020603050405020304" pitchFamily="18" charset="0"/>
                  <a:cs typeface="Times New Roman" panose="02020603050405020304" pitchFamily="18" charset="0"/>
                </a:rPr>
                <a:t>Understand and compare the crossover behavior of QHC19T, 21T, 21𝛘  </a:t>
              </a:r>
            </a:p>
            <a:p>
              <a:pPr marL="285750" indent="-285750">
                <a:buFont typeface="Wingdings" pitchFamily="2" charset="2"/>
                <a:buChar char="v"/>
              </a:pPr>
              <a:r>
                <a:rPr lang="en-US" altLang="zh-CN" dirty="0">
                  <a:solidFill>
                    <a:srgbClr val="002060"/>
                  </a:solidFill>
                  <a:latin typeface="Times New Roman" panose="02020603050405020304" pitchFamily="18" charset="0"/>
                  <a:cs typeface="Times New Roman" panose="02020603050405020304" pitchFamily="18" charset="0"/>
                </a:rPr>
                <a:t>Extract the post-merger signals, including the density evolution, GW strain and frequency</a:t>
              </a:r>
            </a:p>
            <a:p>
              <a:pPr marL="285750" indent="-285750">
                <a:buFont typeface="Wingdings" pitchFamily="2" charset="2"/>
                <a:buChar char="v"/>
              </a:pPr>
              <a:r>
                <a:rPr lang="en-US" altLang="zh-CN" dirty="0">
                  <a:solidFill>
                    <a:srgbClr val="002060"/>
                  </a:solidFill>
                  <a:latin typeface="Times New Roman" panose="02020603050405020304" pitchFamily="18" charset="0"/>
                  <a:cs typeface="Times New Roman" panose="02020603050405020304" pitchFamily="18" charset="0"/>
                </a:rPr>
                <a:t>Consider the possible universality relations of crossover </a:t>
              </a:r>
              <a:r>
                <a:rPr lang="en-US" altLang="zh-CN" dirty="0" err="1">
                  <a:solidFill>
                    <a:srgbClr val="002060"/>
                  </a:solidFill>
                  <a:latin typeface="Times New Roman" panose="02020603050405020304" pitchFamily="18" charset="0"/>
                  <a:cs typeface="Times New Roman" panose="02020603050405020304" pitchFamily="18" charset="0"/>
                </a:rPr>
                <a:t>EoSs</a:t>
              </a:r>
              <a:r>
                <a:rPr lang="en-US" altLang="zh-CN" dirty="0">
                  <a:solidFill>
                    <a:srgbClr val="002060"/>
                  </a:solidFill>
                  <a:latin typeface="Times New Roman" panose="02020603050405020304" pitchFamily="18" charset="0"/>
                  <a:cs typeface="Times New Roman" panose="02020603050405020304" pitchFamily="18" charset="0"/>
                </a:rPr>
                <a:t> and compare with hadronic </a:t>
              </a:r>
              <a:r>
                <a:rPr lang="en-US" altLang="zh-CN" dirty="0" err="1">
                  <a:solidFill>
                    <a:srgbClr val="002060"/>
                  </a:solidFill>
                  <a:latin typeface="Times New Roman" panose="02020603050405020304" pitchFamily="18" charset="0"/>
                  <a:cs typeface="Times New Roman" panose="02020603050405020304" pitchFamily="18" charset="0"/>
                </a:rPr>
                <a:t>EoSs</a:t>
              </a:r>
              <a:endParaRPr lang="zh-CN" altLang="en-US" dirty="0">
                <a:solidFill>
                  <a:srgbClr val="002060"/>
                </a:solidFill>
                <a:latin typeface="Times New Roman" panose="02020603050405020304" pitchFamily="18" charset="0"/>
                <a:cs typeface="Times New Roman" panose="02020603050405020304" pitchFamily="18" charset="0"/>
              </a:endParaRPr>
            </a:p>
          </p:txBody>
        </p:sp>
        <p:sp>
          <p:nvSpPr>
            <p:cNvPr id="17" name="矩形 7">
              <a:extLst>
                <a:ext uri="{FF2B5EF4-FFF2-40B4-BE49-F238E27FC236}">
                  <a16:creationId xmlns:a16="http://schemas.microsoft.com/office/drawing/2014/main" id="{BFF3ECDA-A78C-00C7-37A3-5C3D3990025C}"/>
                </a:ext>
              </a:extLst>
            </p:cNvPr>
            <p:cNvSpPr/>
            <p:nvPr/>
          </p:nvSpPr>
          <p:spPr>
            <a:xfrm>
              <a:off x="1661978" y="4129882"/>
              <a:ext cx="6125522" cy="584775"/>
            </a:xfrm>
            <a:prstGeom prst="rect">
              <a:avLst/>
            </a:prstGeom>
          </p:spPr>
          <p:txBody>
            <a:bodyPr wrap="square">
              <a:spAutoFit/>
            </a:bodyPr>
            <a:lstStyle/>
            <a:p>
              <a:pPr algn="ctr"/>
              <a:r>
                <a:rPr lang="en-US" altLang="zh-CN" sz="3200" b="1" dirty="0">
                  <a:solidFill>
                    <a:srgbClr val="C00000"/>
                  </a:solidFill>
                  <a:latin typeface="Times New Roman" panose="02020603050405020304" pitchFamily="18" charset="0"/>
                  <a:ea typeface="楷体" panose="02010609060101010101" pitchFamily="49" charset="-122"/>
                  <a:cs typeface="Times New Roman" panose="02020603050405020304" pitchFamily="18" charset="0"/>
                </a:rPr>
                <a:t>Our Work:</a:t>
              </a:r>
            </a:p>
          </p:txBody>
        </p:sp>
      </p:grpSp>
      <p:grpSp>
        <p:nvGrpSpPr>
          <p:cNvPr id="5" name="Group 4">
            <a:extLst>
              <a:ext uri="{FF2B5EF4-FFF2-40B4-BE49-F238E27FC236}">
                <a16:creationId xmlns:a16="http://schemas.microsoft.com/office/drawing/2014/main" id="{BB5809E7-4A64-6296-506A-38111814FF09}"/>
              </a:ext>
            </a:extLst>
          </p:cNvPr>
          <p:cNvGrpSpPr/>
          <p:nvPr/>
        </p:nvGrpSpPr>
        <p:grpSpPr>
          <a:xfrm>
            <a:off x="3266796" y="1110401"/>
            <a:ext cx="417699" cy="589492"/>
            <a:chOff x="3266796" y="1110401"/>
            <a:chExt cx="417699" cy="589492"/>
          </a:xfrm>
        </p:grpSpPr>
        <p:cxnSp>
          <p:nvCxnSpPr>
            <p:cNvPr id="14" name="Straight Arrow Connector 13">
              <a:extLst>
                <a:ext uri="{FF2B5EF4-FFF2-40B4-BE49-F238E27FC236}">
                  <a16:creationId xmlns:a16="http://schemas.microsoft.com/office/drawing/2014/main" id="{158513C7-E17E-4C64-F7BC-D0E3B4DE36B7}"/>
                </a:ext>
              </a:extLst>
            </p:cNvPr>
            <p:cNvCxnSpPr>
              <a:cxnSpLocks/>
            </p:cNvCxnSpPr>
            <p:nvPr/>
          </p:nvCxnSpPr>
          <p:spPr>
            <a:xfrm>
              <a:off x="3266796" y="1110401"/>
              <a:ext cx="0" cy="266722"/>
            </a:xfrm>
            <a:prstGeom prst="straightConnector1">
              <a:avLst/>
            </a:prstGeom>
            <a:ln>
              <a:solidFill>
                <a:srgbClr val="00B0F0"/>
              </a:solidFill>
              <a:tailEnd type="triangle"/>
            </a:ln>
          </p:spPr>
          <p:style>
            <a:lnRef idx="2">
              <a:schemeClr val="dk1"/>
            </a:lnRef>
            <a:fillRef idx="0">
              <a:schemeClr val="dk1"/>
            </a:fillRef>
            <a:effectRef idx="1">
              <a:schemeClr val="dk1"/>
            </a:effectRef>
            <a:fontRef idx="minor">
              <a:schemeClr val="tx1"/>
            </a:fontRef>
          </p:style>
        </p:cxnSp>
        <p:cxnSp>
          <p:nvCxnSpPr>
            <p:cNvPr id="24" name="Straight Arrow Connector 23">
              <a:extLst>
                <a:ext uri="{FF2B5EF4-FFF2-40B4-BE49-F238E27FC236}">
                  <a16:creationId xmlns:a16="http://schemas.microsoft.com/office/drawing/2014/main" id="{4414A6EC-642B-1F90-FE2D-F04ADA520CAB}"/>
                </a:ext>
              </a:extLst>
            </p:cNvPr>
            <p:cNvCxnSpPr>
              <a:cxnSpLocks/>
            </p:cNvCxnSpPr>
            <p:nvPr/>
          </p:nvCxnSpPr>
          <p:spPr>
            <a:xfrm flipV="1">
              <a:off x="3684495" y="1405203"/>
              <a:ext cx="0" cy="294690"/>
            </a:xfrm>
            <a:prstGeom prst="straightConnector1">
              <a:avLst/>
            </a:prstGeom>
            <a:ln>
              <a:solidFill>
                <a:srgbClr val="FF0000"/>
              </a:solidFill>
              <a:tailEnd type="triangle"/>
            </a:ln>
          </p:spPr>
          <p:style>
            <a:lnRef idx="2">
              <a:schemeClr val="dk1"/>
            </a:lnRef>
            <a:fillRef idx="0">
              <a:schemeClr val="dk1"/>
            </a:fillRef>
            <a:effectRef idx="1">
              <a:schemeClr val="dk1"/>
            </a:effectRef>
            <a:fontRef idx="minor">
              <a:schemeClr val="tx1"/>
            </a:fontRef>
          </p:style>
        </p:cxnSp>
      </p:grpSp>
      <p:sp>
        <p:nvSpPr>
          <p:cNvPr id="25" name="Oval 24">
            <a:extLst>
              <a:ext uri="{FF2B5EF4-FFF2-40B4-BE49-F238E27FC236}">
                <a16:creationId xmlns:a16="http://schemas.microsoft.com/office/drawing/2014/main" id="{1C6DF85A-1617-4ECA-A4E2-4123A5DD086B}"/>
              </a:ext>
            </a:extLst>
          </p:cNvPr>
          <p:cNvSpPr/>
          <p:nvPr/>
        </p:nvSpPr>
        <p:spPr>
          <a:xfrm rot="19820050">
            <a:off x="82509" y="2829378"/>
            <a:ext cx="2564521" cy="754505"/>
          </a:xfrm>
          <a:prstGeom prst="ellipse">
            <a:avLst/>
          </a:prstGeom>
          <a:no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432FF"/>
                </a:solidFill>
              </a:rPr>
              <a:t>Pure hadronic</a:t>
            </a:r>
          </a:p>
        </p:txBody>
      </p:sp>
    </p:spTree>
    <p:extLst>
      <p:ext uri="{BB962C8B-B14F-4D97-AF65-F5344CB8AC3E}">
        <p14:creationId xmlns:p14="http://schemas.microsoft.com/office/powerpoint/2010/main" val="37898678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0"/>
            <a:ext cx="8458200" cy="1143000"/>
          </a:xfrm>
        </p:spPr>
        <p:txBody>
          <a:bodyPr>
            <a:normAutofit fontScale="90000"/>
          </a:bodyPr>
          <a:lstStyle/>
          <a:p>
            <a:r>
              <a:rPr lang="en-US" dirty="0"/>
              <a:t>Effect of a crossover transition is to delay the post-merger </a:t>
            </a:r>
            <a:r>
              <a:rPr lang="en-US" dirty="0" err="1"/>
              <a:t>ringdown</a:t>
            </a:r>
            <a:endParaRPr lang="en-US" baseline="30000" dirty="0"/>
          </a:p>
        </p:txBody>
      </p:sp>
      <p:pic>
        <p:nvPicPr>
          <p:cNvPr id="4" name="rho_QHC19B_vis.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304800" y="1447800"/>
            <a:ext cx="4424064" cy="4424065"/>
          </a:xfrm>
          <a:prstGeom prst="rect">
            <a:avLst/>
          </a:prstGeom>
        </p:spPr>
      </p:pic>
      <p:sp>
        <p:nvSpPr>
          <p:cNvPr id="5" name="TextBox 4"/>
          <p:cNvSpPr txBox="1"/>
          <p:nvPr/>
        </p:nvSpPr>
        <p:spPr>
          <a:xfrm>
            <a:off x="6400800" y="6167735"/>
            <a:ext cx="1279517" cy="461665"/>
          </a:xfrm>
          <a:prstGeom prst="rect">
            <a:avLst/>
          </a:prstGeom>
          <a:noFill/>
        </p:spPr>
        <p:txBody>
          <a:bodyPr wrap="none" rtlCol="0">
            <a:spAutoFit/>
          </a:bodyPr>
          <a:lstStyle/>
          <a:p>
            <a:r>
              <a:rPr lang="en-US" dirty="0"/>
              <a:t>QHC19c</a:t>
            </a:r>
          </a:p>
        </p:txBody>
      </p:sp>
      <p:sp>
        <p:nvSpPr>
          <p:cNvPr id="6" name="TextBox 5"/>
          <p:cNvSpPr txBox="1"/>
          <p:nvPr/>
        </p:nvSpPr>
        <p:spPr>
          <a:xfrm>
            <a:off x="1905000" y="6019800"/>
            <a:ext cx="834634" cy="461665"/>
          </a:xfrm>
          <a:prstGeom prst="rect">
            <a:avLst/>
          </a:prstGeom>
          <a:noFill/>
        </p:spPr>
        <p:txBody>
          <a:bodyPr wrap="none" rtlCol="0">
            <a:spAutoFit/>
          </a:bodyPr>
          <a:lstStyle/>
          <a:p>
            <a:r>
              <a:rPr lang="en-US" dirty="0"/>
              <a:t>SLy4</a:t>
            </a:r>
          </a:p>
        </p:txBody>
      </p:sp>
      <p:pic>
        <p:nvPicPr>
          <p:cNvPr id="7" name="rho_QHC19C_vis.mp4">
            <a:hlinkClick r:id="" action="ppaction://media"/>
            <a:extLst>
              <a:ext uri="{FF2B5EF4-FFF2-40B4-BE49-F238E27FC236}">
                <a16:creationId xmlns:a16="http://schemas.microsoft.com/office/drawing/2014/main" id="{04FA2D9B-9F03-B448-8A58-92DC2C5AF68D}"/>
              </a:ext>
            </a:extLst>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4495801" y="1447800"/>
            <a:ext cx="4424064" cy="4424065"/>
          </a:xfrm>
          <a:prstGeom prst="rect">
            <a:avLst/>
          </a:prstGeom>
        </p:spPr>
      </p:pic>
    </p:spTree>
    <p:extLst>
      <p:ext uri="{BB962C8B-B14F-4D97-AF65-F5344CB8AC3E}">
        <p14:creationId xmlns:p14="http://schemas.microsoft.com/office/powerpoint/2010/main" val="2331687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mediacall" presetSubtype="0" fill="hold" nodeType="withEffect">
                                  <p:stCondLst>
                                    <p:cond delay="0"/>
                                  </p:stCondLst>
                                  <p:childTnLst>
                                    <p:cmd type="call" cmd="playFrom(0.0)">
                                      <p:cBhvr>
                                        <p:cTn id="8" dur="11080" fill="hold"/>
                                        <p:tgtEl>
                                          <p:spTgt spid="4"/>
                                        </p:tgtEl>
                                      </p:cBhvr>
                                    </p:cmd>
                                  </p:childTnLst>
                                </p:cTn>
                              </p:par>
                              <p:par>
                                <p:cTn id="9" presetID="1" presetClass="mediacall" presetSubtype="0" fill="hold" nodeType="withEffect">
                                  <p:stCondLst>
                                    <p:cond delay="0"/>
                                  </p:stCondLst>
                                  <p:childTnLst>
                                    <p:cmd type="call" cmd="playFrom(0.0)">
                                      <p:cBhvr>
                                        <p:cTn id="10" dur="4164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4"/>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4"/>
                                        </p:tgtEl>
                                      </p:cBhvr>
                                    </p:cmd>
                                  </p:childTnLst>
                                </p:cTn>
                              </p:par>
                            </p:childTnLst>
                          </p:cTn>
                        </p:par>
                      </p:childTnLst>
                    </p:cTn>
                  </p:par>
                </p:childTnLst>
              </p:cTn>
              <p:nextCondLst>
                <p:cond evt="onClick" delay="0">
                  <p:tgtEl>
                    <p:spTgt spid="4"/>
                  </p:tgtEl>
                </p:cond>
              </p:nextCondLst>
            </p:seq>
            <p:video>
              <p:cMediaNode vol="80000">
                <p:cTn id="16" fill="hold" display="0">
                  <p:stCondLst>
                    <p:cond delay="indefinite"/>
                  </p:stCondLst>
                </p:cTn>
                <p:tgtEl>
                  <p:spTgt spid="4"/>
                </p:tgtEl>
              </p:cMediaNode>
            </p:video>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7"/>
                                        </p:tgtEl>
                                      </p:cBhvr>
                                    </p:cmd>
                                  </p:childTnLst>
                                </p:cTn>
                              </p:par>
                            </p:childTnLst>
                          </p:cTn>
                        </p:par>
                      </p:childTnLst>
                    </p:cTn>
                  </p:par>
                </p:childTnLst>
              </p:cTn>
              <p:nextCondLst>
                <p:cond evt="onClick" delay="0">
                  <p:tgtEl>
                    <p:spTgt spid="7"/>
                  </p:tgtEl>
                </p:cond>
              </p:nextCondLst>
            </p:seq>
            <p:video>
              <p:cMediaNode vol="80000">
                <p:cTn id="22" fill="hold" display="0">
                  <p:stCondLst>
                    <p:cond delay="indefinite"/>
                  </p:stCondLst>
                </p:cTn>
                <p:tgtEl>
                  <p:spTgt spid="7"/>
                </p:tgtEl>
              </p:cMediaNode>
            </p:video>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228600"/>
            <a:ext cx="7772400" cy="1143000"/>
          </a:xfrm>
        </p:spPr>
        <p:txBody>
          <a:bodyPr/>
          <a:lstStyle/>
          <a:p>
            <a:r>
              <a:rPr lang="en-US" dirty="0"/>
              <a:t>Gravitational Radiation</a:t>
            </a:r>
          </a:p>
        </p:txBody>
      </p:sp>
      <p:sp>
        <p:nvSpPr>
          <p:cNvPr id="4" name="TextBox 3"/>
          <p:cNvSpPr txBox="1"/>
          <p:nvPr/>
        </p:nvSpPr>
        <p:spPr>
          <a:xfrm>
            <a:off x="736157" y="6172200"/>
            <a:ext cx="7645843" cy="461665"/>
          </a:xfrm>
          <a:prstGeom prst="rect">
            <a:avLst/>
          </a:prstGeom>
          <a:noFill/>
        </p:spPr>
        <p:txBody>
          <a:bodyPr wrap="none" rtlCol="0">
            <a:spAutoFit/>
          </a:bodyPr>
          <a:lstStyle/>
          <a:p>
            <a:r>
              <a:rPr lang="en-US" dirty="0"/>
              <a:t>High frequency GWs extended  by formation of quark phase</a:t>
            </a:r>
          </a:p>
        </p:txBody>
      </p:sp>
      <p:pic>
        <p:nvPicPr>
          <p:cNvPr id="5" name="Picture 4"/>
          <p:cNvPicPr>
            <a:picLocks noChangeAspect="1"/>
          </p:cNvPicPr>
          <p:nvPr/>
        </p:nvPicPr>
        <p:blipFill>
          <a:blip r:embed="rId3"/>
          <a:stretch>
            <a:fillRect/>
          </a:stretch>
        </p:blipFill>
        <p:spPr>
          <a:xfrm>
            <a:off x="428201" y="1234140"/>
            <a:ext cx="8639599" cy="4785660"/>
          </a:xfrm>
          <a:prstGeom prst="rect">
            <a:avLst/>
          </a:prstGeom>
        </p:spPr>
      </p:pic>
      <p:sp>
        <p:nvSpPr>
          <p:cNvPr id="6" name="TextBox 5"/>
          <p:cNvSpPr txBox="1"/>
          <p:nvPr/>
        </p:nvSpPr>
        <p:spPr>
          <a:xfrm>
            <a:off x="7162800" y="1600200"/>
            <a:ext cx="1296148" cy="461665"/>
          </a:xfrm>
          <a:prstGeom prst="rect">
            <a:avLst/>
          </a:prstGeom>
          <a:solidFill>
            <a:srgbClr val="FFFFFF"/>
          </a:solidFill>
        </p:spPr>
        <p:txBody>
          <a:bodyPr wrap="none" rtlCol="0">
            <a:spAutoFit/>
          </a:bodyPr>
          <a:lstStyle/>
          <a:p>
            <a:r>
              <a:rPr lang="en-US" dirty="0">
                <a:solidFill>
                  <a:schemeClr val="bg2"/>
                </a:solidFill>
              </a:rPr>
              <a:t>QHC19b</a:t>
            </a:r>
          </a:p>
        </p:txBody>
      </p:sp>
      <p:sp>
        <p:nvSpPr>
          <p:cNvPr id="7" name="TextBox 6"/>
          <p:cNvSpPr txBox="1"/>
          <p:nvPr/>
        </p:nvSpPr>
        <p:spPr>
          <a:xfrm>
            <a:off x="7315200" y="2586335"/>
            <a:ext cx="1278866" cy="461665"/>
          </a:xfrm>
          <a:prstGeom prst="rect">
            <a:avLst/>
          </a:prstGeom>
          <a:solidFill>
            <a:srgbClr val="FFFFFF"/>
          </a:solidFill>
        </p:spPr>
        <p:txBody>
          <a:bodyPr wrap="none" rtlCol="0">
            <a:spAutoFit/>
          </a:bodyPr>
          <a:lstStyle/>
          <a:p>
            <a:r>
              <a:rPr lang="en-US" dirty="0">
                <a:solidFill>
                  <a:schemeClr val="bg2"/>
                </a:solidFill>
              </a:rPr>
              <a:t>QHC19c</a:t>
            </a:r>
          </a:p>
        </p:txBody>
      </p:sp>
      <p:sp>
        <p:nvSpPr>
          <p:cNvPr id="8" name="TextBox 7"/>
          <p:cNvSpPr txBox="1"/>
          <p:nvPr/>
        </p:nvSpPr>
        <p:spPr>
          <a:xfrm>
            <a:off x="6858000" y="3657600"/>
            <a:ext cx="1981200" cy="830997"/>
          </a:xfrm>
          <a:prstGeom prst="rect">
            <a:avLst/>
          </a:prstGeom>
          <a:solidFill>
            <a:srgbClr val="FFFFFF"/>
          </a:solidFill>
        </p:spPr>
        <p:txBody>
          <a:bodyPr wrap="square" rtlCol="0">
            <a:spAutoFit/>
          </a:bodyPr>
          <a:lstStyle/>
          <a:p>
            <a:r>
              <a:rPr lang="en-US" dirty="0">
                <a:solidFill>
                  <a:schemeClr val="bg2"/>
                </a:solidFill>
              </a:rPr>
              <a:t>SLy4    </a:t>
            </a:r>
          </a:p>
          <a:p>
            <a:endParaRPr lang="en-US" dirty="0">
              <a:solidFill>
                <a:schemeClr val="bg2"/>
              </a:solidFill>
            </a:endParaRPr>
          </a:p>
        </p:txBody>
      </p:sp>
      <p:sp>
        <p:nvSpPr>
          <p:cNvPr id="9" name="TextBox 8"/>
          <p:cNvSpPr txBox="1"/>
          <p:nvPr/>
        </p:nvSpPr>
        <p:spPr>
          <a:xfrm>
            <a:off x="7010400" y="4728865"/>
            <a:ext cx="1447800" cy="830997"/>
          </a:xfrm>
          <a:prstGeom prst="rect">
            <a:avLst/>
          </a:prstGeom>
          <a:solidFill>
            <a:srgbClr val="FFFFFF"/>
          </a:solidFill>
        </p:spPr>
        <p:txBody>
          <a:bodyPr wrap="square" rtlCol="0">
            <a:spAutoFit/>
          </a:bodyPr>
          <a:lstStyle/>
          <a:p>
            <a:r>
              <a:rPr lang="en-US" dirty="0">
                <a:solidFill>
                  <a:schemeClr val="bg2"/>
                </a:solidFill>
              </a:rPr>
              <a:t>GNH3 </a:t>
            </a:r>
          </a:p>
          <a:p>
            <a:endParaRPr lang="en-US" dirty="0">
              <a:solidFill>
                <a:schemeClr val="bg2"/>
              </a:solidFill>
            </a:endParaRPr>
          </a:p>
        </p:txBody>
      </p:sp>
      <p:sp>
        <p:nvSpPr>
          <p:cNvPr id="10" name="Rectangle 9"/>
          <p:cNvSpPr/>
          <p:nvPr/>
        </p:nvSpPr>
        <p:spPr bwMode="auto">
          <a:xfrm>
            <a:off x="3505200" y="2590800"/>
            <a:ext cx="3886200" cy="914400"/>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1" charset="0"/>
            </a:endParaRPr>
          </a:p>
        </p:txBody>
      </p:sp>
    </p:spTree>
    <p:extLst>
      <p:ext uri="{BB962C8B-B14F-4D97-AF65-F5344CB8AC3E}">
        <p14:creationId xmlns:p14="http://schemas.microsoft.com/office/powerpoint/2010/main" val="3135760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D95EB41B-11A7-46E5-9D8B-DD7BA78A90FD}" type="datetime1">
              <a:rPr lang="zh-CN" altLang="en-US" smtClean="0"/>
              <a:t>2024/7/8</a:t>
            </a:fld>
            <a:endParaRPr lang="zh-CN" altLang="en-US"/>
          </a:p>
        </p:txBody>
      </p:sp>
      <p:sp>
        <p:nvSpPr>
          <p:cNvPr id="7" name="页脚占位符 6"/>
          <p:cNvSpPr>
            <a:spLocks noGrp="1"/>
          </p:cNvSpPr>
          <p:nvPr>
            <p:ph type="ftr" sz="quarter" idx="11"/>
          </p:nvPr>
        </p:nvSpPr>
        <p:spPr/>
        <p:txBody>
          <a:bodyPr/>
          <a:lstStyle/>
          <a:p>
            <a:r>
              <a:rPr lang="en-US" altLang="zh-CN" dirty="0"/>
              <a:t>W. SUN</a:t>
            </a:r>
            <a:endParaRPr lang="zh-CN" altLang="en-US" dirty="0"/>
          </a:p>
        </p:txBody>
      </p:sp>
      <p:sp>
        <p:nvSpPr>
          <p:cNvPr id="8" name="灯片编号占位符 7"/>
          <p:cNvSpPr>
            <a:spLocks noGrp="1"/>
          </p:cNvSpPr>
          <p:nvPr>
            <p:ph type="sldNum" sz="quarter" idx="12"/>
          </p:nvPr>
        </p:nvSpPr>
        <p:spPr/>
        <p:txBody>
          <a:bodyPr/>
          <a:lstStyle/>
          <a:p>
            <a:fld id="{53E7177F-3051-4754-AC94-ED7B749B049C}" type="slidenum">
              <a:rPr lang="zh-CN" altLang="en-US" smtClean="0"/>
              <a:t>13</a:t>
            </a:fld>
            <a:endParaRPr lang="zh-CN" altLang="en-US"/>
          </a:p>
        </p:txBody>
      </p:sp>
      <p:sp>
        <p:nvSpPr>
          <p:cNvPr id="6" name="矩形 7">
            <a:extLst>
              <a:ext uri="{FF2B5EF4-FFF2-40B4-BE49-F238E27FC236}">
                <a16:creationId xmlns:a16="http://schemas.microsoft.com/office/drawing/2014/main" id="{14316ED6-4BA5-6CD1-9860-D36E579FF7B7}"/>
              </a:ext>
            </a:extLst>
          </p:cNvPr>
          <p:cNvSpPr/>
          <p:nvPr/>
        </p:nvSpPr>
        <p:spPr>
          <a:xfrm>
            <a:off x="1482604" y="-29486"/>
            <a:ext cx="6125522" cy="584775"/>
          </a:xfrm>
          <a:prstGeom prst="rect">
            <a:avLst/>
          </a:prstGeom>
        </p:spPr>
        <p:txBody>
          <a:bodyPr wrap="square">
            <a:spAutoFit/>
          </a:bodyPr>
          <a:lstStyle/>
          <a:p>
            <a:pPr algn="ctr"/>
            <a:r>
              <a:rPr lang="en-US" altLang="zh-CN" sz="3200" dirty="0">
                <a:latin typeface="Times New Roman" panose="02020603050405020304" pitchFamily="18" charset="0"/>
                <a:ea typeface="楷体" panose="02010609060101010101" pitchFamily="49" charset="-122"/>
                <a:cs typeface="Times New Roman" panose="02020603050405020304" pitchFamily="18" charset="0"/>
              </a:rPr>
              <a:t>GW Strain and Spectrogram</a:t>
            </a:r>
          </a:p>
        </p:txBody>
      </p:sp>
      <p:grpSp>
        <p:nvGrpSpPr>
          <p:cNvPr id="5" name="Group 4">
            <a:extLst>
              <a:ext uri="{FF2B5EF4-FFF2-40B4-BE49-F238E27FC236}">
                <a16:creationId xmlns:a16="http://schemas.microsoft.com/office/drawing/2014/main" id="{69748D70-FD1C-049A-D818-7F3A705A75B7}"/>
              </a:ext>
            </a:extLst>
          </p:cNvPr>
          <p:cNvGrpSpPr/>
          <p:nvPr/>
        </p:nvGrpSpPr>
        <p:grpSpPr>
          <a:xfrm>
            <a:off x="573685" y="629731"/>
            <a:ext cx="7778255" cy="4383560"/>
            <a:chOff x="573685" y="693527"/>
            <a:chExt cx="7778255" cy="4383560"/>
          </a:xfrm>
        </p:grpSpPr>
        <p:pic>
          <p:nvPicPr>
            <p:cNvPr id="25" name="Picture 24" descr="A close-up of a graph&#10;&#10;Description automatically generated">
              <a:extLst>
                <a:ext uri="{FF2B5EF4-FFF2-40B4-BE49-F238E27FC236}">
                  <a16:creationId xmlns:a16="http://schemas.microsoft.com/office/drawing/2014/main" id="{F566FB86-5D0B-7BE6-AB72-FB0C89061B0F}"/>
                </a:ext>
              </a:extLst>
            </p:cNvPr>
            <p:cNvPicPr>
              <a:picLocks noChangeAspect="1"/>
            </p:cNvPicPr>
            <p:nvPr/>
          </p:nvPicPr>
          <p:blipFill rotWithShape="1">
            <a:blip r:embed="rId3">
              <a:extLst>
                <a:ext uri="{28A0092B-C50C-407E-A947-70E740481C1C}">
                  <a14:useLocalDpi xmlns:a14="http://schemas.microsoft.com/office/drawing/2010/main" val="0"/>
                </a:ext>
              </a:extLst>
            </a:blip>
            <a:srcRect l="5939" r="8799"/>
            <a:stretch/>
          </p:blipFill>
          <p:spPr>
            <a:xfrm>
              <a:off x="594951" y="2816188"/>
              <a:ext cx="7756989" cy="2260899"/>
            </a:xfrm>
            <a:prstGeom prst="rect">
              <a:avLst/>
            </a:prstGeom>
          </p:spPr>
        </p:pic>
        <p:pic>
          <p:nvPicPr>
            <p:cNvPr id="4" name="Picture 3" descr="A graph of a sound wave&#10;&#10;Description automatically generated">
              <a:extLst>
                <a:ext uri="{FF2B5EF4-FFF2-40B4-BE49-F238E27FC236}">
                  <a16:creationId xmlns:a16="http://schemas.microsoft.com/office/drawing/2014/main" id="{C441C5F2-F8F7-2CAC-C6E9-A245E661357F}"/>
                </a:ext>
              </a:extLst>
            </p:cNvPr>
            <p:cNvPicPr>
              <a:picLocks noChangeAspect="1"/>
            </p:cNvPicPr>
            <p:nvPr/>
          </p:nvPicPr>
          <p:blipFill rotWithShape="1">
            <a:blip r:embed="rId4">
              <a:extLst>
                <a:ext uri="{28A0092B-C50C-407E-A947-70E740481C1C}">
                  <a14:useLocalDpi xmlns:a14="http://schemas.microsoft.com/office/drawing/2010/main" val="0"/>
                </a:ext>
              </a:extLst>
            </a:blip>
            <a:srcRect l="5768" r="8731"/>
            <a:stretch/>
          </p:blipFill>
          <p:spPr>
            <a:xfrm>
              <a:off x="573685" y="693527"/>
              <a:ext cx="7755741" cy="2267712"/>
            </a:xfrm>
            <a:prstGeom prst="rect">
              <a:avLst/>
            </a:prstGeom>
          </p:spPr>
        </p:pic>
      </p:grpSp>
      <p:sp>
        <p:nvSpPr>
          <p:cNvPr id="9" name="流程图: 过程 1">
            <a:extLst>
              <a:ext uri="{FF2B5EF4-FFF2-40B4-BE49-F238E27FC236}">
                <a16:creationId xmlns:a16="http://schemas.microsoft.com/office/drawing/2014/main" id="{4A6FB4E3-E67C-7194-A91E-87D4D5FC19B1}"/>
              </a:ext>
            </a:extLst>
          </p:cNvPr>
          <p:cNvSpPr/>
          <p:nvPr/>
        </p:nvSpPr>
        <p:spPr>
          <a:xfrm>
            <a:off x="403922" y="5358404"/>
            <a:ext cx="8336153" cy="729873"/>
          </a:xfrm>
          <a:prstGeom prst="flowChartProcess">
            <a:avLst/>
          </a:prstGeom>
          <a:solidFill>
            <a:schemeClr val="accent2">
              <a:lumMod val="20000"/>
              <a:lumOff val="80000"/>
            </a:schemeClr>
          </a:solidFill>
          <a:ln w="12700">
            <a:noFill/>
            <a:prstDash val="sysDash"/>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itchFamily="2" charset="2"/>
              <a:buChar char="v"/>
            </a:pPr>
            <a:r>
              <a:rPr lang="en-US" altLang="zh-CN" dirty="0">
                <a:solidFill>
                  <a:srgbClr val="002060"/>
                </a:solidFill>
              </a:rPr>
              <a:t>Possible evidence of a crossover </a:t>
            </a:r>
            <a:r>
              <a:rPr lang="en-US" altLang="zh-CN" dirty="0" err="1">
                <a:solidFill>
                  <a:srgbClr val="002060"/>
                </a:solidFill>
              </a:rPr>
              <a:t>EoS</a:t>
            </a:r>
            <a:r>
              <a:rPr lang="en-US" altLang="zh-CN" dirty="0">
                <a:solidFill>
                  <a:srgbClr val="002060"/>
                </a:solidFill>
              </a:rPr>
              <a:t> is the formation of a </a:t>
            </a:r>
            <a:r>
              <a:rPr lang="en-US" altLang="zh-CN" dirty="0" err="1">
                <a:solidFill>
                  <a:srgbClr val="002060"/>
                </a:solidFill>
              </a:rPr>
              <a:t>hypermassive</a:t>
            </a:r>
            <a:r>
              <a:rPr lang="en-US" altLang="zh-CN" dirty="0">
                <a:solidFill>
                  <a:srgbClr val="002060"/>
                </a:solidFill>
              </a:rPr>
              <a:t> neutron star after merger!</a:t>
            </a:r>
          </a:p>
        </p:txBody>
      </p:sp>
    </p:spTree>
    <p:extLst>
      <p:ext uri="{BB962C8B-B14F-4D97-AF65-F5344CB8AC3E}">
        <p14:creationId xmlns:p14="http://schemas.microsoft.com/office/powerpoint/2010/main" val="40753435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0856"/>
            <a:ext cx="7772400" cy="620456"/>
          </a:xfrm>
        </p:spPr>
        <p:txBody>
          <a:bodyPr/>
          <a:lstStyle/>
          <a:p>
            <a:r>
              <a:rPr lang="en-US" sz="3200" dirty="0"/>
              <a:t>What density range is affecting the inspiral?</a:t>
            </a:r>
          </a:p>
        </p:txBody>
      </p:sp>
      <p:pic>
        <p:nvPicPr>
          <p:cNvPr id="3" name="Picture 2" descr="density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85800"/>
            <a:ext cx="9144000" cy="6096000"/>
          </a:xfrm>
          <a:prstGeom prst="rect">
            <a:avLst/>
          </a:prstGeom>
        </p:spPr>
      </p:pic>
      <p:sp>
        <p:nvSpPr>
          <p:cNvPr id="4" name="Rectangle 3"/>
          <p:cNvSpPr/>
          <p:nvPr/>
        </p:nvSpPr>
        <p:spPr bwMode="auto">
          <a:xfrm>
            <a:off x="4572000" y="1066800"/>
            <a:ext cx="4191000" cy="5257800"/>
          </a:xfrm>
          <a:prstGeom prst="rect">
            <a:avLst/>
          </a:prstGeom>
          <a:noFill/>
          <a:ln w="38100" cap="flat" cmpd="sng" algn="ctr">
            <a:solidFill>
              <a:srgbClr val="FF33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1" charset="0"/>
            </a:endParaRPr>
          </a:p>
        </p:txBody>
      </p:sp>
    </p:spTree>
    <p:extLst>
      <p:ext uri="{BB962C8B-B14F-4D97-AF65-F5344CB8AC3E}">
        <p14:creationId xmlns:p14="http://schemas.microsoft.com/office/powerpoint/2010/main" val="902724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D95EB41B-11A7-46E5-9D8B-DD7BA78A90FD}" type="datetime1">
              <a:rPr lang="zh-CN" altLang="en-US" smtClean="0"/>
              <a:t>2024/7/8</a:t>
            </a:fld>
            <a:endParaRPr lang="zh-CN" altLang="en-US"/>
          </a:p>
        </p:txBody>
      </p:sp>
      <p:sp>
        <p:nvSpPr>
          <p:cNvPr id="7" name="页脚占位符 6"/>
          <p:cNvSpPr>
            <a:spLocks noGrp="1"/>
          </p:cNvSpPr>
          <p:nvPr>
            <p:ph type="ftr" sz="quarter" idx="11"/>
          </p:nvPr>
        </p:nvSpPr>
        <p:spPr/>
        <p:txBody>
          <a:bodyPr/>
          <a:lstStyle/>
          <a:p>
            <a:r>
              <a:rPr lang="en-US" altLang="zh-CN" dirty="0"/>
              <a:t>W. SUN</a:t>
            </a:r>
            <a:endParaRPr lang="zh-CN" altLang="en-US" dirty="0"/>
          </a:p>
        </p:txBody>
      </p:sp>
      <p:sp>
        <p:nvSpPr>
          <p:cNvPr id="8" name="灯片编号占位符 7"/>
          <p:cNvSpPr>
            <a:spLocks noGrp="1"/>
          </p:cNvSpPr>
          <p:nvPr>
            <p:ph type="sldNum" sz="quarter" idx="12"/>
          </p:nvPr>
        </p:nvSpPr>
        <p:spPr/>
        <p:txBody>
          <a:bodyPr/>
          <a:lstStyle/>
          <a:p>
            <a:fld id="{53E7177F-3051-4754-AC94-ED7B749B049C}" type="slidenum">
              <a:rPr lang="zh-CN" altLang="en-US" smtClean="0"/>
              <a:t>15</a:t>
            </a:fld>
            <a:endParaRPr lang="zh-CN" altLang="en-US"/>
          </a:p>
        </p:txBody>
      </p:sp>
      <p:sp>
        <p:nvSpPr>
          <p:cNvPr id="6" name="矩形 7">
            <a:extLst>
              <a:ext uri="{FF2B5EF4-FFF2-40B4-BE49-F238E27FC236}">
                <a16:creationId xmlns:a16="http://schemas.microsoft.com/office/drawing/2014/main" id="{14316ED6-4BA5-6CD1-9860-D36E579FF7B7}"/>
              </a:ext>
            </a:extLst>
          </p:cNvPr>
          <p:cNvSpPr/>
          <p:nvPr/>
        </p:nvSpPr>
        <p:spPr>
          <a:xfrm>
            <a:off x="1482604" y="-29486"/>
            <a:ext cx="6125522" cy="584775"/>
          </a:xfrm>
          <a:prstGeom prst="rect">
            <a:avLst/>
          </a:prstGeom>
        </p:spPr>
        <p:txBody>
          <a:bodyPr wrap="square">
            <a:spAutoFit/>
          </a:bodyPr>
          <a:lstStyle/>
          <a:p>
            <a:pPr algn="ctr"/>
            <a:r>
              <a:rPr lang="en-US" altLang="zh-CN" sz="3200" dirty="0">
                <a:latin typeface="Times New Roman" panose="02020603050405020304" pitchFamily="18" charset="0"/>
                <a:ea typeface="楷体" panose="02010609060101010101" pitchFamily="49" charset="-122"/>
                <a:cs typeface="Times New Roman" panose="02020603050405020304" pitchFamily="18" charset="0"/>
              </a:rPr>
              <a:t>Density Evolution</a:t>
            </a:r>
          </a:p>
        </p:txBody>
      </p:sp>
      <p:grpSp>
        <p:nvGrpSpPr>
          <p:cNvPr id="12" name="Group 11">
            <a:extLst>
              <a:ext uri="{FF2B5EF4-FFF2-40B4-BE49-F238E27FC236}">
                <a16:creationId xmlns:a16="http://schemas.microsoft.com/office/drawing/2014/main" id="{20C39FC1-8E9E-ED92-29C2-D76759109EC3}"/>
              </a:ext>
            </a:extLst>
          </p:cNvPr>
          <p:cNvGrpSpPr/>
          <p:nvPr/>
        </p:nvGrpSpPr>
        <p:grpSpPr>
          <a:xfrm>
            <a:off x="288428" y="989770"/>
            <a:ext cx="8963248" cy="2503692"/>
            <a:chOff x="180752" y="641463"/>
            <a:chExt cx="8963248" cy="2503692"/>
          </a:xfrm>
        </p:grpSpPr>
        <p:pic>
          <p:nvPicPr>
            <p:cNvPr id="4" name="Picture 3" descr="A graph of different colored lines&#10;&#10;Description automatically generated">
              <a:extLst>
                <a:ext uri="{FF2B5EF4-FFF2-40B4-BE49-F238E27FC236}">
                  <a16:creationId xmlns:a16="http://schemas.microsoft.com/office/drawing/2014/main" id="{BC844E2E-F12B-231F-918D-B37100EFBF6E}"/>
                </a:ext>
              </a:extLst>
            </p:cNvPr>
            <p:cNvPicPr>
              <a:picLocks noChangeAspect="1"/>
            </p:cNvPicPr>
            <p:nvPr/>
          </p:nvPicPr>
          <p:blipFill rotWithShape="1">
            <a:blip r:embed="rId3">
              <a:extLst>
                <a:ext uri="{28A0092B-C50C-407E-A947-70E740481C1C}">
                  <a14:useLocalDpi xmlns:a14="http://schemas.microsoft.com/office/drawing/2010/main" val="0"/>
                </a:ext>
              </a:extLst>
            </a:blip>
            <a:srcRect l="8381" r="4612"/>
            <a:stretch/>
          </p:blipFill>
          <p:spPr>
            <a:xfrm>
              <a:off x="180752" y="641463"/>
              <a:ext cx="8963248" cy="2503692"/>
            </a:xfrm>
            <a:prstGeom prst="rect">
              <a:avLst/>
            </a:prstGeom>
          </p:spPr>
        </p:pic>
        <p:sp>
          <p:nvSpPr>
            <p:cNvPr id="5" name="TextBox 4">
              <a:extLst>
                <a:ext uri="{FF2B5EF4-FFF2-40B4-BE49-F238E27FC236}">
                  <a16:creationId xmlns:a16="http://schemas.microsoft.com/office/drawing/2014/main" id="{E602A770-ACDD-218A-D5AD-F2B238315CEE}"/>
                </a:ext>
              </a:extLst>
            </p:cNvPr>
            <p:cNvSpPr txBox="1"/>
            <p:nvPr/>
          </p:nvSpPr>
          <p:spPr>
            <a:xfrm>
              <a:off x="642257" y="991048"/>
              <a:ext cx="1375698" cy="369332"/>
            </a:xfrm>
            <a:prstGeom prst="rect">
              <a:avLst/>
            </a:prstGeom>
            <a:noFill/>
          </p:spPr>
          <p:txBody>
            <a:bodyPr wrap="none" rtlCol="0">
              <a:spAutoFit/>
            </a:bodyPr>
            <a:lstStyle/>
            <a:p>
              <a:r>
                <a:rPr lang="en-US" b="1" dirty="0">
                  <a:solidFill>
                    <a:srgbClr val="C00000"/>
                  </a:solidFill>
                </a:rPr>
                <a:t>M~1.32 </a:t>
              </a:r>
              <a:r>
                <a:rPr lang="en-US" altLang="zh-CN" b="1" dirty="0">
                  <a:solidFill>
                    <a:srgbClr val="C00000"/>
                  </a:solidFill>
                </a:rPr>
                <a:t>M</a:t>
              </a:r>
              <a:r>
                <a:rPr lang="en-US" altLang="zh-CN" b="1" baseline="-25000" dirty="0">
                  <a:solidFill>
                    <a:srgbClr val="C00000"/>
                  </a:solidFill>
                </a:rPr>
                <a:t>☉</a:t>
              </a:r>
              <a:r>
                <a:rPr lang="en-US" altLang="zh-CN" b="1" dirty="0">
                  <a:solidFill>
                    <a:srgbClr val="C00000"/>
                  </a:solidFill>
                </a:rPr>
                <a:t> </a:t>
              </a:r>
              <a:endParaRPr lang="en-US" b="1" dirty="0">
                <a:solidFill>
                  <a:srgbClr val="C00000"/>
                </a:solidFill>
              </a:endParaRPr>
            </a:p>
          </p:txBody>
        </p:sp>
        <p:sp>
          <p:nvSpPr>
            <p:cNvPr id="10" name="TextBox 9">
              <a:extLst>
                <a:ext uri="{FF2B5EF4-FFF2-40B4-BE49-F238E27FC236}">
                  <a16:creationId xmlns:a16="http://schemas.microsoft.com/office/drawing/2014/main" id="{DF0C7C58-539B-AC29-7140-5281AFCAEB38}"/>
                </a:ext>
              </a:extLst>
            </p:cNvPr>
            <p:cNvSpPr txBox="1"/>
            <p:nvPr/>
          </p:nvSpPr>
          <p:spPr>
            <a:xfrm>
              <a:off x="3096554" y="991048"/>
              <a:ext cx="1375698" cy="369332"/>
            </a:xfrm>
            <a:prstGeom prst="rect">
              <a:avLst/>
            </a:prstGeom>
            <a:noFill/>
          </p:spPr>
          <p:txBody>
            <a:bodyPr wrap="none" rtlCol="0">
              <a:spAutoFit/>
            </a:bodyPr>
            <a:lstStyle/>
            <a:p>
              <a:r>
                <a:rPr lang="en-US" b="1" dirty="0">
                  <a:solidFill>
                    <a:srgbClr val="C00000"/>
                  </a:solidFill>
                </a:rPr>
                <a:t>M~1.36</a:t>
              </a:r>
              <a:r>
                <a:rPr lang="en-US" altLang="zh-CN" b="1" dirty="0">
                  <a:solidFill>
                    <a:srgbClr val="C00000"/>
                  </a:solidFill>
                </a:rPr>
                <a:t> M</a:t>
              </a:r>
              <a:r>
                <a:rPr lang="en-US" altLang="zh-CN" b="1" baseline="-25000" dirty="0">
                  <a:solidFill>
                    <a:srgbClr val="C00000"/>
                  </a:solidFill>
                </a:rPr>
                <a:t>☉</a:t>
              </a:r>
              <a:r>
                <a:rPr lang="en-US" altLang="zh-CN" b="1" dirty="0">
                  <a:solidFill>
                    <a:srgbClr val="C00000"/>
                  </a:solidFill>
                </a:rPr>
                <a:t> </a:t>
              </a:r>
              <a:endParaRPr lang="en-US" b="1" dirty="0">
                <a:solidFill>
                  <a:srgbClr val="C00000"/>
                </a:solidFill>
              </a:endParaRPr>
            </a:p>
          </p:txBody>
        </p:sp>
        <p:sp>
          <p:nvSpPr>
            <p:cNvPr id="11" name="TextBox 10">
              <a:extLst>
                <a:ext uri="{FF2B5EF4-FFF2-40B4-BE49-F238E27FC236}">
                  <a16:creationId xmlns:a16="http://schemas.microsoft.com/office/drawing/2014/main" id="{3B6C580C-1440-24E8-FA5B-2842C3E56F08}"/>
                </a:ext>
              </a:extLst>
            </p:cNvPr>
            <p:cNvSpPr txBox="1"/>
            <p:nvPr/>
          </p:nvSpPr>
          <p:spPr>
            <a:xfrm>
              <a:off x="5509374" y="991048"/>
              <a:ext cx="1375698" cy="369332"/>
            </a:xfrm>
            <a:prstGeom prst="rect">
              <a:avLst/>
            </a:prstGeom>
            <a:noFill/>
          </p:spPr>
          <p:txBody>
            <a:bodyPr wrap="none" rtlCol="0">
              <a:spAutoFit/>
            </a:bodyPr>
            <a:lstStyle/>
            <a:p>
              <a:r>
                <a:rPr lang="en-US" b="1" dirty="0">
                  <a:solidFill>
                    <a:srgbClr val="C00000"/>
                  </a:solidFill>
                </a:rPr>
                <a:t>M~1.40</a:t>
              </a:r>
              <a:r>
                <a:rPr lang="en-US" altLang="zh-CN" b="1" dirty="0">
                  <a:solidFill>
                    <a:srgbClr val="C00000"/>
                  </a:solidFill>
                </a:rPr>
                <a:t> M</a:t>
              </a:r>
              <a:r>
                <a:rPr lang="en-US" altLang="zh-CN" b="1" baseline="-25000" dirty="0">
                  <a:solidFill>
                    <a:srgbClr val="C00000"/>
                  </a:solidFill>
                </a:rPr>
                <a:t>☉</a:t>
              </a:r>
              <a:r>
                <a:rPr lang="en-US" altLang="zh-CN" b="1" dirty="0">
                  <a:solidFill>
                    <a:srgbClr val="C00000"/>
                  </a:solidFill>
                </a:rPr>
                <a:t> </a:t>
              </a:r>
              <a:endParaRPr lang="en-US" b="1" dirty="0">
                <a:solidFill>
                  <a:srgbClr val="C00000"/>
                </a:solidFill>
              </a:endParaRPr>
            </a:p>
          </p:txBody>
        </p:sp>
      </p:grpSp>
      <mc:AlternateContent xmlns:mc="http://schemas.openxmlformats.org/markup-compatibility/2006" xmlns:a14="http://schemas.microsoft.com/office/drawing/2010/main">
        <mc:Choice Requires="a14">
          <p:sp>
            <p:nvSpPr>
              <p:cNvPr id="2" name="流程图: 过程 1">
                <a:extLst>
                  <a:ext uri="{FF2B5EF4-FFF2-40B4-BE49-F238E27FC236}">
                    <a16:creationId xmlns:a16="http://schemas.microsoft.com/office/drawing/2014/main" id="{DC6A20F9-CF83-4DCA-DC26-0CA647F3C92B}"/>
                  </a:ext>
                </a:extLst>
              </p:cNvPr>
              <p:cNvSpPr/>
              <p:nvPr/>
            </p:nvSpPr>
            <p:spPr>
              <a:xfrm>
                <a:off x="494299" y="3940786"/>
                <a:ext cx="8336153" cy="1991906"/>
              </a:xfrm>
              <a:prstGeom prst="flowChartProcess">
                <a:avLst/>
              </a:prstGeom>
              <a:solidFill>
                <a:schemeClr val="accent2">
                  <a:lumMod val="20000"/>
                  <a:lumOff val="80000"/>
                </a:schemeClr>
              </a:solidFill>
              <a:ln w="12700">
                <a:noFill/>
                <a:prstDash val="sysDash"/>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itchFamily="2" charset="2"/>
                  <a:buChar char="v"/>
                </a:pPr>
                <a:r>
                  <a:rPr lang="en-US" dirty="0">
                    <a:solidFill>
                      <a:srgbClr val="C00000"/>
                    </a:solidFill>
                  </a:rPr>
                  <a:t>Stiffness: QHC21cEFT &gt; QHC21T &gt; QHC19T</a:t>
                </a:r>
              </a:p>
              <a:p>
                <a:pPr marL="285750" indent="-285750">
                  <a:buFont typeface="Wingdings" pitchFamily="2" charset="2"/>
                  <a:buChar char="v"/>
                </a:pPr>
                <a:r>
                  <a:rPr lang="en-US" dirty="0">
                    <a:solidFill>
                      <a:srgbClr val="C00000"/>
                    </a:solidFill>
                  </a:rPr>
                  <a:t>Compactness: QHC21cEFT &lt; QHC21T &lt; QHC19T</a:t>
                </a:r>
              </a:p>
              <a:p>
                <a:endParaRPr lang="en-US" dirty="0">
                  <a:solidFill>
                    <a:srgbClr val="C00000"/>
                  </a:solidFill>
                </a:endParaRPr>
              </a:p>
              <a:p>
                <a:pPr marL="285750" indent="-285750">
                  <a:buFont typeface="Wingdings" pitchFamily="2" charset="2"/>
                  <a:buChar char="v"/>
                </a:pPr>
                <a:r>
                  <a:rPr lang="en-US" dirty="0">
                    <a:solidFill>
                      <a:srgbClr val="002060"/>
                    </a:solidFill>
                  </a:rPr>
                  <a:t>Before merger: </a:t>
                </a:r>
                <a14:m>
                  <m:oMath xmlns:m="http://schemas.openxmlformats.org/officeDocument/2006/math">
                    <m:r>
                      <a:rPr lang="en-US" b="0" i="0" smtClean="0">
                        <a:solidFill>
                          <a:srgbClr val="002060"/>
                        </a:solidFill>
                        <a:latin typeface="Cambria Math" panose="02040503050406030204" pitchFamily="18" charset="0"/>
                      </a:rPr>
                      <m:t> </m:t>
                    </m:r>
                    <m:r>
                      <a:rPr lang="en-US" b="0" i="1" smtClean="0">
                        <a:solidFill>
                          <a:srgbClr val="002060"/>
                        </a:solidFill>
                        <a:latin typeface="Cambria Math" panose="02040503050406030204" pitchFamily="18" charset="0"/>
                      </a:rPr>
                      <m:t>𝜌</m:t>
                    </m:r>
                  </m:oMath>
                </a14:m>
                <a:r>
                  <a:rPr lang="en-US" dirty="0">
                    <a:solidFill>
                      <a:srgbClr val="002060"/>
                    </a:solidFill>
                  </a:rPr>
                  <a:t> (QHC21cEFT ) &lt; </a:t>
                </a:r>
                <a14:m>
                  <m:oMath xmlns:m="http://schemas.openxmlformats.org/officeDocument/2006/math">
                    <m:r>
                      <a:rPr lang="en-US" b="0" i="1" smtClean="0">
                        <a:solidFill>
                          <a:srgbClr val="002060"/>
                        </a:solidFill>
                        <a:latin typeface="Cambria Math" panose="02040503050406030204" pitchFamily="18" charset="0"/>
                      </a:rPr>
                      <m:t>𝜌</m:t>
                    </m:r>
                  </m:oMath>
                </a14:m>
                <a:r>
                  <a:rPr lang="en-US" dirty="0">
                    <a:solidFill>
                      <a:srgbClr val="002060"/>
                    </a:solidFill>
                  </a:rPr>
                  <a:t> (QHC21T) &lt; </a:t>
                </a:r>
                <a14:m>
                  <m:oMath xmlns:m="http://schemas.openxmlformats.org/officeDocument/2006/math">
                    <m:r>
                      <a:rPr lang="en-US" b="0" i="1" smtClean="0">
                        <a:solidFill>
                          <a:srgbClr val="002060"/>
                        </a:solidFill>
                        <a:latin typeface="Cambria Math" panose="02040503050406030204" pitchFamily="18" charset="0"/>
                      </a:rPr>
                      <m:t>𝜌</m:t>
                    </m:r>
                    <m:r>
                      <a:rPr lang="en-US" b="0" i="1" smtClean="0">
                        <a:solidFill>
                          <a:srgbClr val="002060"/>
                        </a:solidFill>
                        <a:latin typeface="Cambria Math" panose="02040503050406030204" pitchFamily="18" charset="0"/>
                      </a:rPr>
                      <m:t> </m:t>
                    </m:r>
                  </m:oMath>
                </a14:m>
                <a:r>
                  <a:rPr lang="en-US" dirty="0">
                    <a:solidFill>
                      <a:srgbClr val="002060"/>
                    </a:solidFill>
                  </a:rPr>
                  <a:t>(QHC19T)</a:t>
                </a:r>
              </a:p>
              <a:p>
                <a:pPr marL="285750" indent="-285750">
                  <a:buFont typeface="Wingdings" pitchFamily="2" charset="2"/>
                  <a:buChar char="v"/>
                </a:pPr>
                <a:r>
                  <a:rPr lang="en-US" dirty="0">
                    <a:solidFill>
                      <a:srgbClr val="002060"/>
                    </a:solidFill>
                  </a:rPr>
                  <a:t>After merger: </a:t>
                </a:r>
                <a14:m>
                  <m:oMath xmlns:m="http://schemas.openxmlformats.org/officeDocument/2006/math">
                    <m:r>
                      <a:rPr lang="en-US" b="0" i="1" smtClean="0">
                        <a:solidFill>
                          <a:srgbClr val="002060"/>
                        </a:solidFill>
                        <a:latin typeface="Cambria Math" panose="02040503050406030204" pitchFamily="18" charset="0"/>
                      </a:rPr>
                      <m:t>𝜌</m:t>
                    </m:r>
                  </m:oMath>
                </a14:m>
                <a:r>
                  <a:rPr lang="en-US" dirty="0">
                    <a:solidFill>
                      <a:srgbClr val="002060"/>
                    </a:solidFill>
                  </a:rPr>
                  <a:t>(D) &lt; </a:t>
                </a:r>
                <a14:m>
                  <m:oMath xmlns:m="http://schemas.openxmlformats.org/officeDocument/2006/math">
                    <m:r>
                      <a:rPr lang="en-US" b="0" i="1" smtClean="0">
                        <a:solidFill>
                          <a:srgbClr val="002060"/>
                        </a:solidFill>
                        <a:latin typeface="Cambria Math" panose="02040503050406030204" pitchFamily="18" charset="0"/>
                      </a:rPr>
                      <m:t>𝜌</m:t>
                    </m:r>
                  </m:oMath>
                </a14:m>
                <a:r>
                  <a:rPr lang="en-US" dirty="0">
                    <a:solidFill>
                      <a:srgbClr val="002060"/>
                    </a:solidFill>
                  </a:rPr>
                  <a:t>(C) &lt; </a:t>
                </a:r>
                <a14:m>
                  <m:oMath xmlns:m="http://schemas.openxmlformats.org/officeDocument/2006/math">
                    <m:r>
                      <a:rPr lang="en-US" b="0" i="1" smtClean="0">
                        <a:solidFill>
                          <a:srgbClr val="002060"/>
                        </a:solidFill>
                        <a:latin typeface="Cambria Math" panose="02040503050406030204" pitchFamily="18" charset="0"/>
                      </a:rPr>
                      <m:t>𝜌</m:t>
                    </m:r>
                  </m:oMath>
                </a14:m>
                <a:r>
                  <a:rPr lang="en-US" dirty="0">
                    <a:solidFill>
                      <a:srgbClr val="002060"/>
                    </a:solidFill>
                  </a:rPr>
                  <a:t>(B) &lt; </a:t>
                </a:r>
                <a14:m>
                  <m:oMath xmlns:m="http://schemas.openxmlformats.org/officeDocument/2006/math">
                    <m:r>
                      <a:rPr lang="en-US" b="0" i="1" smtClean="0">
                        <a:solidFill>
                          <a:srgbClr val="002060"/>
                        </a:solidFill>
                        <a:latin typeface="Cambria Math" panose="02040503050406030204" pitchFamily="18" charset="0"/>
                      </a:rPr>
                      <m:t>𝜌</m:t>
                    </m:r>
                  </m:oMath>
                </a14:m>
                <a:r>
                  <a:rPr lang="en-US" dirty="0">
                    <a:solidFill>
                      <a:srgbClr val="002060"/>
                    </a:solidFill>
                  </a:rPr>
                  <a:t>(A)</a:t>
                </a:r>
              </a:p>
            </p:txBody>
          </p:sp>
        </mc:Choice>
        <mc:Fallback xmlns="">
          <p:sp>
            <p:nvSpPr>
              <p:cNvPr id="2" name="流程图: 过程 1">
                <a:extLst>
                  <a:ext uri="{FF2B5EF4-FFF2-40B4-BE49-F238E27FC236}">
                    <a16:creationId xmlns:a16="http://schemas.microsoft.com/office/drawing/2014/main" id="{DC6A20F9-CF83-4DCA-DC26-0CA647F3C92B}"/>
                  </a:ext>
                </a:extLst>
              </p:cNvPr>
              <p:cNvSpPr>
                <a:spLocks noRot="1" noChangeAspect="1" noMove="1" noResize="1" noEditPoints="1" noAdjustHandles="1" noChangeArrowheads="1" noChangeShapeType="1" noTextEdit="1"/>
              </p:cNvSpPr>
              <p:nvPr/>
            </p:nvSpPr>
            <p:spPr>
              <a:xfrm>
                <a:off x="494299" y="3940786"/>
                <a:ext cx="8336153" cy="1991906"/>
              </a:xfrm>
              <a:prstGeom prst="flowChartProcess">
                <a:avLst/>
              </a:prstGeom>
              <a:blipFill>
                <a:blip r:embed="rId4"/>
                <a:stretch>
                  <a:fillRect/>
                </a:stretch>
              </a:blipFill>
              <a:ln w="12700">
                <a:noFill/>
                <a:prstDash val="sysDash"/>
              </a:ln>
              <a:effectLst>
                <a:outerShdw blurRad="149987" dist="250190" dir="8460000" algn="ctr">
                  <a:srgbClr val="000000">
                    <a:alpha val="28000"/>
                  </a:srgbClr>
                </a:outerShdw>
              </a:effectLst>
            </p:spPr>
            <p:txBody>
              <a:bodyPr/>
              <a:lstStyle/>
              <a:p>
                <a:r>
                  <a:rPr lang="en-US">
                    <a:noFill/>
                  </a:rPr>
                  <a:t> </a:t>
                </a:r>
              </a:p>
            </p:txBody>
          </p:sp>
        </mc:Fallback>
      </mc:AlternateContent>
      <p:sp>
        <p:nvSpPr>
          <p:cNvPr id="17" name="Rectangle 16">
            <a:extLst>
              <a:ext uri="{FF2B5EF4-FFF2-40B4-BE49-F238E27FC236}">
                <a16:creationId xmlns:a16="http://schemas.microsoft.com/office/drawing/2014/main" id="{1D1325A1-D495-D342-A743-8148AA038BDB}"/>
              </a:ext>
            </a:extLst>
          </p:cNvPr>
          <p:cNvSpPr/>
          <p:nvPr/>
        </p:nvSpPr>
        <p:spPr>
          <a:xfrm>
            <a:off x="749933" y="2143168"/>
            <a:ext cx="7220174" cy="948386"/>
          </a:xfrm>
          <a:prstGeom prst="rect">
            <a:avLst/>
          </a:prstGeom>
          <a:solidFill>
            <a:schemeClr val="accent1">
              <a:alpha val="1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297157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2ADFB4D6-0BED-9D4B-A4AB-855E8050ED23}"/>
              </a:ext>
            </a:extLst>
          </p:cNvPr>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39371844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D95EB41B-11A7-46E5-9D8B-DD7BA78A90FD}" type="datetime1">
              <a:rPr lang="zh-CN" altLang="en-US" smtClean="0"/>
              <a:t>2024/7/8</a:t>
            </a:fld>
            <a:endParaRPr lang="zh-CN" altLang="en-US"/>
          </a:p>
        </p:txBody>
      </p:sp>
      <p:sp>
        <p:nvSpPr>
          <p:cNvPr id="7" name="页脚占位符 6"/>
          <p:cNvSpPr>
            <a:spLocks noGrp="1"/>
          </p:cNvSpPr>
          <p:nvPr>
            <p:ph type="ftr" sz="quarter" idx="11"/>
          </p:nvPr>
        </p:nvSpPr>
        <p:spPr/>
        <p:txBody>
          <a:bodyPr/>
          <a:lstStyle/>
          <a:p>
            <a:r>
              <a:rPr lang="en-US" altLang="zh-CN" dirty="0"/>
              <a:t>W. SUN</a:t>
            </a:r>
            <a:endParaRPr lang="zh-CN" altLang="en-US" dirty="0"/>
          </a:p>
        </p:txBody>
      </p:sp>
      <p:sp>
        <p:nvSpPr>
          <p:cNvPr id="8" name="灯片编号占位符 7"/>
          <p:cNvSpPr>
            <a:spLocks noGrp="1"/>
          </p:cNvSpPr>
          <p:nvPr>
            <p:ph type="sldNum" sz="quarter" idx="12"/>
          </p:nvPr>
        </p:nvSpPr>
        <p:spPr/>
        <p:txBody>
          <a:bodyPr/>
          <a:lstStyle/>
          <a:p>
            <a:fld id="{53E7177F-3051-4754-AC94-ED7B749B049C}" type="slidenum">
              <a:rPr lang="zh-CN" altLang="en-US" smtClean="0"/>
              <a:t>17</a:t>
            </a:fld>
            <a:endParaRPr lang="zh-CN" altLang="en-US"/>
          </a:p>
        </p:txBody>
      </p:sp>
      <p:sp>
        <p:nvSpPr>
          <p:cNvPr id="6" name="矩形 7">
            <a:extLst>
              <a:ext uri="{FF2B5EF4-FFF2-40B4-BE49-F238E27FC236}">
                <a16:creationId xmlns:a16="http://schemas.microsoft.com/office/drawing/2014/main" id="{14316ED6-4BA5-6CD1-9860-D36E579FF7B7}"/>
              </a:ext>
            </a:extLst>
          </p:cNvPr>
          <p:cNvSpPr/>
          <p:nvPr/>
        </p:nvSpPr>
        <p:spPr>
          <a:xfrm>
            <a:off x="1482604" y="-29486"/>
            <a:ext cx="6125522" cy="584775"/>
          </a:xfrm>
          <a:prstGeom prst="rect">
            <a:avLst/>
          </a:prstGeom>
        </p:spPr>
        <p:txBody>
          <a:bodyPr wrap="square">
            <a:spAutoFit/>
          </a:bodyPr>
          <a:lstStyle/>
          <a:p>
            <a:pPr algn="ctr"/>
            <a:r>
              <a:rPr lang="en-US" altLang="zh-CN" sz="3200" b="1" dirty="0">
                <a:solidFill>
                  <a:srgbClr val="C00000"/>
                </a:solidFill>
                <a:ea typeface="楷体" panose="02010609060101010101" pitchFamily="49" charset="-122"/>
                <a:cs typeface="Times New Roman" panose="02020603050405020304" pitchFamily="18" charset="0"/>
              </a:rPr>
              <a:t>Power spectral density</a:t>
            </a:r>
          </a:p>
        </p:txBody>
      </p:sp>
      <p:sp>
        <p:nvSpPr>
          <p:cNvPr id="13" name="流程图: 过程 1">
            <a:extLst>
              <a:ext uri="{FF2B5EF4-FFF2-40B4-BE49-F238E27FC236}">
                <a16:creationId xmlns:a16="http://schemas.microsoft.com/office/drawing/2014/main" id="{5E74C142-2728-1EBA-3B32-AAEF8C93C40F}"/>
              </a:ext>
            </a:extLst>
          </p:cNvPr>
          <p:cNvSpPr/>
          <p:nvPr/>
        </p:nvSpPr>
        <p:spPr>
          <a:xfrm>
            <a:off x="197708" y="5256890"/>
            <a:ext cx="8798011" cy="894072"/>
          </a:xfrm>
          <a:prstGeom prst="flowChartProcess">
            <a:avLst/>
          </a:prstGeom>
          <a:solidFill>
            <a:schemeClr val="bg1"/>
          </a:solidFill>
          <a:ln w="12700">
            <a:noFill/>
            <a:prstDash val="sysDash"/>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itchFamily="2" charset="2"/>
              <a:buChar char="v"/>
            </a:pPr>
            <a:r>
              <a:rPr lang="en-US" sz="2400" dirty="0">
                <a:solidFill>
                  <a:srgbClr val="002060"/>
                </a:solidFill>
                <a:latin typeface="Times New Roman" panose="02020603050405020304" pitchFamily="18" charset="0"/>
                <a:cs typeface="Times New Roman" panose="02020603050405020304" pitchFamily="18" charset="0"/>
              </a:rPr>
              <a:t>Characteristic large peak in the PSD at ~ 3 kHz</a:t>
            </a:r>
            <a:endParaRPr lang="en-US" sz="2400" baseline="-25000" dirty="0">
              <a:solidFill>
                <a:srgbClr val="002060"/>
              </a:solidFill>
              <a:latin typeface="Times New Roman" panose="02020603050405020304" pitchFamily="18" charset="0"/>
              <a:cs typeface="Times New Roman" panose="02020603050405020304" pitchFamily="18" charset="0"/>
            </a:endParaRPr>
          </a:p>
        </p:txBody>
      </p:sp>
      <p:grpSp>
        <p:nvGrpSpPr>
          <p:cNvPr id="24" name="Group 23">
            <a:extLst>
              <a:ext uri="{FF2B5EF4-FFF2-40B4-BE49-F238E27FC236}">
                <a16:creationId xmlns:a16="http://schemas.microsoft.com/office/drawing/2014/main" id="{09663746-DE90-130A-7515-4BE2DA372766}"/>
              </a:ext>
            </a:extLst>
          </p:cNvPr>
          <p:cNvGrpSpPr/>
          <p:nvPr/>
        </p:nvGrpSpPr>
        <p:grpSpPr>
          <a:xfrm>
            <a:off x="1098161" y="741763"/>
            <a:ext cx="6463665" cy="4233672"/>
            <a:chOff x="1098161" y="741763"/>
            <a:chExt cx="6463665" cy="4233672"/>
          </a:xfrm>
        </p:grpSpPr>
        <p:pic>
          <p:nvPicPr>
            <p:cNvPr id="2" name="Picture 1" descr="A graph of a function&#10;&#10;Description automatically generated with medium confidence">
              <a:extLst>
                <a:ext uri="{FF2B5EF4-FFF2-40B4-BE49-F238E27FC236}">
                  <a16:creationId xmlns:a16="http://schemas.microsoft.com/office/drawing/2014/main" id="{199BCBC9-729A-055E-2A80-EE3E69A539F3}"/>
                </a:ext>
              </a:extLst>
            </p:cNvPr>
            <p:cNvPicPr>
              <a:picLocks noChangeAspect="1"/>
            </p:cNvPicPr>
            <p:nvPr/>
          </p:nvPicPr>
          <p:blipFill rotWithShape="1">
            <a:blip r:embed="rId3">
              <a:extLst>
                <a:ext uri="{28A0092B-C50C-407E-A947-70E740481C1C}">
                  <a14:useLocalDpi xmlns:a14="http://schemas.microsoft.com/office/drawing/2010/main" val="0"/>
                </a:ext>
              </a:extLst>
            </a:blip>
            <a:srcRect t="9187" r="20773"/>
            <a:stretch/>
          </p:blipFill>
          <p:spPr>
            <a:xfrm>
              <a:off x="1098161" y="741763"/>
              <a:ext cx="6463665" cy="4233672"/>
            </a:xfrm>
            <a:prstGeom prst="rect">
              <a:avLst/>
            </a:prstGeom>
          </p:spPr>
        </p:pic>
        <p:sp>
          <p:nvSpPr>
            <p:cNvPr id="14" name="TextBox 13">
              <a:extLst>
                <a:ext uri="{FF2B5EF4-FFF2-40B4-BE49-F238E27FC236}">
                  <a16:creationId xmlns:a16="http://schemas.microsoft.com/office/drawing/2014/main" id="{4A6BDB04-7924-79A3-15CC-A491B84418E9}"/>
                </a:ext>
              </a:extLst>
            </p:cNvPr>
            <p:cNvSpPr txBox="1"/>
            <p:nvPr/>
          </p:nvSpPr>
          <p:spPr>
            <a:xfrm>
              <a:off x="2208764" y="926340"/>
              <a:ext cx="1375698" cy="369332"/>
            </a:xfrm>
            <a:prstGeom prst="rect">
              <a:avLst/>
            </a:prstGeom>
            <a:noFill/>
          </p:spPr>
          <p:txBody>
            <a:bodyPr wrap="none" rtlCol="0">
              <a:spAutoFit/>
            </a:bodyPr>
            <a:lstStyle/>
            <a:p>
              <a:r>
                <a:rPr lang="en-US" b="1" dirty="0">
                  <a:solidFill>
                    <a:srgbClr val="C00000"/>
                  </a:solidFill>
                </a:rPr>
                <a:t>M~1.36</a:t>
              </a:r>
              <a:r>
                <a:rPr lang="en-US" altLang="zh-CN" b="1" dirty="0">
                  <a:solidFill>
                    <a:srgbClr val="C00000"/>
                  </a:solidFill>
                </a:rPr>
                <a:t> M</a:t>
              </a:r>
              <a:r>
                <a:rPr lang="en-US" altLang="zh-CN" b="1" baseline="-25000" dirty="0">
                  <a:solidFill>
                    <a:srgbClr val="C00000"/>
                  </a:solidFill>
                </a:rPr>
                <a:t>☉</a:t>
              </a:r>
              <a:r>
                <a:rPr lang="en-US" altLang="zh-CN" b="1" dirty="0">
                  <a:solidFill>
                    <a:srgbClr val="C00000"/>
                  </a:solidFill>
                </a:rPr>
                <a:t> </a:t>
              </a:r>
              <a:endParaRPr lang="en-US" b="1" dirty="0">
                <a:solidFill>
                  <a:srgbClr val="C00000"/>
                </a:solidFill>
              </a:endParaRPr>
            </a:p>
          </p:txBody>
        </p:sp>
        <p:cxnSp>
          <p:nvCxnSpPr>
            <p:cNvPr id="15" name="Straight Arrow Connector 14">
              <a:extLst>
                <a:ext uri="{FF2B5EF4-FFF2-40B4-BE49-F238E27FC236}">
                  <a16:creationId xmlns:a16="http://schemas.microsoft.com/office/drawing/2014/main" id="{F09FD35E-5C4C-8030-CB88-857F4A7C9E85}"/>
                </a:ext>
              </a:extLst>
            </p:cNvPr>
            <p:cNvCxnSpPr>
              <a:cxnSpLocks/>
            </p:cNvCxnSpPr>
            <p:nvPr/>
          </p:nvCxnSpPr>
          <p:spPr>
            <a:xfrm>
              <a:off x="5611923" y="1490391"/>
              <a:ext cx="0" cy="266722"/>
            </a:xfrm>
            <a:prstGeom prst="straightConnector1">
              <a:avLst/>
            </a:prstGeom>
            <a:ln w="25400">
              <a:solidFill>
                <a:srgbClr val="00B0F0"/>
              </a:solidFill>
              <a:tailEnd type="triangle"/>
            </a:ln>
          </p:spPr>
          <p:style>
            <a:lnRef idx="2">
              <a:schemeClr val="dk1"/>
            </a:lnRef>
            <a:fillRef idx="0">
              <a:schemeClr val="dk1"/>
            </a:fillRef>
            <a:effectRef idx="1">
              <a:schemeClr val="dk1"/>
            </a:effectRef>
            <a:fontRef idx="minor">
              <a:schemeClr val="tx1"/>
            </a:fontRef>
          </p:style>
        </p:cxnSp>
        <p:cxnSp>
          <p:nvCxnSpPr>
            <p:cNvPr id="16" name="Straight Arrow Connector 15">
              <a:extLst>
                <a:ext uri="{FF2B5EF4-FFF2-40B4-BE49-F238E27FC236}">
                  <a16:creationId xmlns:a16="http://schemas.microsoft.com/office/drawing/2014/main" id="{253E77D2-004A-9CB3-6C5D-741D7D809FE2}"/>
                </a:ext>
              </a:extLst>
            </p:cNvPr>
            <p:cNvCxnSpPr>
              <a:cxnSpLocks/>
            </p:cNvCxnSpPr>
            <p:nvPr/>
          </p:nvCxnSpPr>
          <p:spPr>
            <a:xfrm>
              <a:off x="5815123" y="1541191"/>
              <a:ext cx="0" cy="266722"/>
            </a:xfrm>
            <a:prstGeom prst="straightConnector1">
              <a:avLst/>
            </a:prstGeom>
            <a:ln w="25400">
              <a:solidFill>
                <a:srgbClr val="7030A0"/>
              </a:solidFill>
              <a:tailEnd type="triangle"/>
            </a:ln>
          </p:spPr>
          <p:style>
            <a:lnRef idx="2">
              <a:schemeClr val="dk1"/>
            </a:lnRef>
            <a:fillRef idx="0">
              <a:schemeClr val="dk1"/>
            </a:fillRef>
            <a:effectRef idx="1">
              <a:schemeClr val="dk1"/>
            </a:effectRef>
            <a:fontRef idx="minor">
              <a:schemeClr val="tx1"/>
            </a:fontRef>
          </p:style>
        </p:cxnSp>
        <p:cxnSp>
          <p:nvCxnSpPr>
            <p:cNvPr id="17" name="Straight Arrow Connector 16">
              <a:extLst>
                <a:ext uri="{FF2B5EF4-FFF2-40B4-BE49-F238E27FC236}">
                  <a16:creationId xmlns:a16="http://schemas.microsoft.com/office/drawing/2014/main" id="{4C34BAAE-41D7-1114-B146-953D12011952}"/>
                </a:ext>
              </a:extLst>
            </p:cNvPr>
            <p:cNvCxnSpPr>
              <a:cxnSpLocks/>
            </p:cNvCxnSpPr>
            <p:nvPr/>
          </p:nvCxnSpPr>
          <p:spPr>
            <a:xfrm>
              <a:off x="6018323" y="1566591"/>
              <a:ext cx="0" cy="266722"/>
            </a:xfrm>
            <a:prstGeom prst="straightConnector1">
              <a:avLst/>
            </a:prstGeom>
            <a:ln w="25400">
              <a:solidFill>
                <a:schemeClr val="accent2"/>
              </a:solidFill>
              <a:tailEnd type="triangle"/>
            </a:ln>
          </p:spPr>
          <p:style>
            <a:lnRef idx="2">
              <a:schemeClr val="dk1"/>
            </a:lnRef>
            <a:fillRef idx="0">
              <a:schemeClr val="dk1"/>
            </a:fillRef>
            <a:effectRef idx="1">
              <a:schemeClr val="dk1"/>
            </a:effectRef>
            <a:fontRef idx="minor">
              <a:schemeClr val="tx1"/>
            </a:fontRef>
          </p:style>
        </p:cxnSp>
        <p:sp>
          <p:nvSpPr>
            <p:cNvPr id="18" name="TextBox 17">
              <a:extLst>
                <a:ext uri="{FF2B5EF4-FFF2-40B4-BE49-F238E27FC236}">
                  <a16:creationId xmlns:a16="http://schemas.microsoft.com/office/drawing/2014/main" id="{406FD28D-B0BA-8F13-A56B-EA67375A7DA8}"/>
                </a:ext>
              </a:extLst>
            </p:cNvPr>
            <p:cNvSpPr txBox="1"/>
            <p:nvPr/>
          </p:nvSpPr>
          <p:spPr>
            <a:xfrm>
              <a:off x="6128543" y="1566591"/>
              <a:ext cx="556563" cy="369332"/>
            </a:xfrm>
            <a:prstGeom prst="rect">
              <a:avLst/>
            </a:prstGeom>
            <a:noFill/>
          </p:spPr>
          <p:txBody>
            <a:bodyPr wrap="none" rtlCol="0">
              <a:spAutoFit/>
            </a:bodyPr>
            <a:lstStyle/>
            <a:p>
              <a:r>
                <a:rPr lang="en-US" dirty="0" err="1"/>
                <a:t>f</a:t>
              </a:r>
              <a:r>
                <a:rPr lang="en-US" baseline="-25000" dirty="0" err="1"/>
                <a:t>peak</a:t>
              </a:r>
              <a:endParaRPr lang="en-US" baseline="-25000" dirty="0"/>
            </a:p>
          </p:txBody>
        </p:sp>
        <p:sp>
          <p:nvSpPr>
            <p:cNvPr id="19" name="TextBox 18">
              <a:extLst>
                <a:ext uri="{FF2B5EF4-FFF2-40B4-BE49-F238E27FC236}">
                  <a16:creationId xmlns:a16="http://schemas.microsoft.com/office/drawing/2014/main" id="{5AEB99D7-0AE0-6082-657B-157070ABBF82}"/>
                </a:ext>
              </a:extLst>
            </p:cNvPr>
            <p:cNvSpPr txBox="1"/>
            <p:nvPr/>
          </p:nvSpPr>
          <p:spPr>
            <a:xfrm>
              <a:off x="3716465" y="1515286"/>
              <a:ext cx="518283" cy="369332"/>
            </a:xfrm>
            <a:prstGeom prst="rect">
              <a:avLst/>
            </a:prstGeom>
            <a:noFill/>
          </p:spPr>
          <p:txBody>
            <a:bodyPr wrap="none" rtlCol="0">
              <a:spAutoFit/>
            </a:bodyPr>
            <a:lstStyle/>
            <a:p>
              <a:r>
                <a:rPr lang="en-US" dirty="0"/>
                <a:t>f</a:t>
              </a:r>
              <a:r>
                <a:rPr lang="en-US" baseline="-25000" dirty="0"/>
                <a:t>max</a:t>
              </a:r>
            </a:p>
          </p:txBody>
        </p:sp>
        <p:sp>
          <p:nvSpPr>
            <p:cNvPr id="20" name="TextBox 19">
              <a:extLst>
                <a:ext uri="{FF2B5EF4-FFF2-40B4-BE49-F238E27FC236}">
                  <a16:creationId xmlns:a16="http://schemas.microsoft.com/office/drawing/2014/main" id="{22CC6287-18D1-0783-91FB-1B29488B1770}"/>
                </a:ext>
              </a:extLst>
            </p:cNvPr>
            <p:cNvSpPr txBox="1"/>
            <p:nvPr/>
          </p:nvSpPr>
          <p:spPr>
            <a:xfrm>
              <a:off x="5095303" y="1238059"/>
              <a:ext cx="545342" cy="369332"/>
            </a:xfrm>
            <a:prstGeom prst="rect">
              <a:avLst/>
            </a:prstGeom>
            <a:noFill/>
          </p:spPr>
          <p:txBody>
            <a:bodyPr wrap="none" rtlCol="0">
              <a:spAutoFit/>
            </a:bodyPr>
            <a:lstStyle/>
            <a:p>
              <a:r>
                <a:rPr lang="en-US" altLang="zh-CN" dirty="0">
                  <a:solidFill>
                    <a:srgbClr val="00B0F0"/>
                  </a:solidFill>
                </a:rPr>
                <a:t>21𝛘</a:t>
              </a:r>
              <a:endParaRPr lang="en-US" dirty="0">
                <a:solidFill>
                  <a:srgbClr val="00B0F0"/>
                </a:solidFill>
              </a:endParaRPr>
            </a:p>
          </p:txBody>
        </p:sp>
        <p:sp>
          <p:nvSpPr>
            <p:cNvPr id="21" name="TextBox 20">
              <a:extLst>
                <a:ext uri="{FF2B5EF4-FFF2-40B4-BE49-F238E27FC236}">
                  <a16:creationId xmlns:a16="http://schemas.microsoft.com/office/drawing/2014/main" id="{BE424FA5-855F-2E84-9664-0B5173C864F5}"/>
                </a:ext>
              </a:extLst>
            </p:cNvPr>
            <p:cNvSpPr txBox="1"/>
            <p:nvPr/>
          </p:nvSpPr>
          <p:spPr>
            <a:xfrm>
              <a:off x="5559539" y="1111006"/>
              <a:ext cx="530915" cy="369332"/>
            </a:xfrm>
            <a:prstGeom prst="rect">
              <a:avLst/>
            </a:prstGeom>
            <a:noFill/>
          </p:spPr>
          <p:txBody>
            <a:bodyPr wrap="none" rtlCol="0">
              <a:spAutoFit/>
            </a:bodyPr>
            <a:lstStyle/>
            <a:p>
              <a:r>
                <a:rPr lang="en-US" altLang="zh-CN" dirty="0">
                  <a:solidFill>
                    <a:srgbClr val="7030A0"/>
                  </a:solidFill>
                </a:rPr>
                <a:t>21T</a:t>
              </a:r>
              <a:endParaRPr lang="en-US" dirty="0">
                <a:solidFill>
                  <a:srgbClr val="7030A0"/>
                </a:solidFill>
              </a:endParaRPr>
            </a:p>
          </p:txBody>
        </p:sp>
        <p:sp>
          <p:nvSpPr>
            <p:cNvPr id="22" name="TextBox 21">
              <a:extLst>
                <a:ext uri="{FF2B5EF4-FFF2-40B4-BE49-F238E27FC236}">
                  <a16:creationId xmlns:a16="http://schemas.microsoft.com/office/drawing/2014/main" id="{30B4F61C-0C3C-8D4A-8E01-878440015A1E}"/>
                </a:ext>
              </a:extLst>
            </p:cNvPr>
            <p:cNvSpPr txBox="1"/>
            <p:nvPr/>
          </p:nvSpPr>
          <p:spPr>
            <a:xfrm>
              <a:off x="5920787" y="1275813"/>
              <a:ext cx="530915" cy="369332"/>
            </a:xfrm>
            <a:prstGeom prst="rect">
              <a:avLst/>
            </a:prstGeom>
            <a:noFill/>
          </p:spPr>
          <p:txBody>
            <a:bodyPr wrap="none" rtlCol="0">
              <a:spAutoFit/>
            </a:bodyPr>
            <a:lstStyle/>
            <a:p>
              <a:r>
                <a:rPr lang="en-US" altLang="zh-CN" dirty="0">
                  <a:solidFill>
                    <a:schemeClr val="accent2"/>
                  </a:solidFill>
                </a:rPr>
                <a:t>19T</a:t>
              </a:r>
              <a:endParaRPr lang="en-US" dirty="0">
                <a:solidFill>
                  <a:schemeClr val="accent2"/>
                </a:solidFill>
              </a:endParaRPr>
            </a:p>
          </p:txBody>
        </p:sp>
      </p:grpSp>
    </p:spTree>
    <p:extLst>
      <p:ext uri="{BB962C8B-B14F-4D97-AF65-F5344CB8AC3E}">
        <p14:creationId xmlns:p14="http://schemas.microsoft.com/office/powerpoint/2010/main" val="22625821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D95EB41B-11A7-46E5-9D8B-DD7BA78A90FD}" type="datetime1">
              <a:rPr lang="zh-CN" altLang="en-US" smtClean="0"/>
              <a:t>2024/7/8</a:t>
            </a:fld>
            <a:endParaRPr lang="zh-CN" altLang="en-US"/>
          </a:p>
        </p:txBody>
      </p:sp>
      <p:sp>
        <p:nvSpPr>
          <p:cNvPr id="7" name="页脚占位符 6"/>
          <p:cNvSpPr>
            <a:spLocks noGrp="1"/>
          </p:cNvSpPr>
          <p:nvPr>
            <p:ph type="ftr" sz="quarter" idx="11"/>
          </p:nvPr>
        </p:nvSpPr>
        <p:spPr/>
        <p:txBody>
          <a:bodyPr/>
          <a:lstStyle/>
          <a:p>
            <a:r>
              <a:rPr lang="en-US" altLang="zh-CN" dirty="0"/>
              <a:t>W. SUN</a:t>
            </a:r>
            <a:endParaRPr lang="zh-CN" altLang="en-US" dirty="0"/>
          </a:p>
        </p:txBody>
      </p:sp>
      <p:sp>
        <p:nvSpPr>
          <p:cNvPr id="8" name="灯片编号占位符 7"/>
          <p:cNvSpPr>
            <a:spLocks noGrp="1"/>
          </p:cNvSpPr>
          <p:nvPr>
            <p:ph type="sldNum" sz="quarter" idx="12"/>
          </p:nvPr>
        </p:nvSpPr>
        <p:spPr/>
        <p:txBody>
          <a:bodyPr/>
          <a:lstStyle/>
          <a:p>
            <a:fld id="{53E7177F-3051-4754-AC94-ED7B749B049C}" type="slidenum">
              <a:rPr lang="zh-CN" altLang="en-US" smtClean="0"/>
              <a:t>18</a:t>
            </a:fld>
            <a:endParaRPr lang="zh-CN" altLang="en-US"/>
          </a:p>
        </p:txBody>
      </p:sp>
      <p:sp>
        <p:nvSpPr>
          <p:cNvPr id="6" name="矩形 7">
            <a:extLst>
              <a:ext uri="{FF2B5EF4-FFF2-40B4-BE49-F238E27FC236}">
                <a16:creationId xmlns:a16="http://schemas.microsoft.com/office/drawing/2014/main" id="{14316ED6-4BA5-6CD1-9860-D36E579FF7B7}"/>
              </a:ext>
            </a:extLst>
          </p:cNvPr>
          <p:cNvSpPr/>
          <p:nvPr/>
        </p:nvSpPr>
        <p:spPr>
          <a:xfrm>
            <a:off x="1482604" y="-29486"/>
            <a:ext cx="6125522" cy="584775"/>
          </a:xfrm>
          <a:prstGeom prst="rect">
            <a:avLst/>
          </a:prstGeom>
        </p:spPr>
        <p:txBody>
          <a:bodyPr wrap="square">
            <a:spAutoFit/>
          </a:bodyPr>
          <a:lstStyle/>
          <a:p>
            <a:pPr algn="ctr"/>
            <a:r>
              <a:rPr lang="en-US" altLang="zh-CN" sz="3200" b="1" dirty="0">
                <a:solidFill>
                  <a:srgbClr val="C00000"/>
                </a:solidFill>
                <a:ea typeface="楷体" panose="02010609060101010101" pitchFamily="49" charset="-122"/>
                <a:cs typeface="Times New Roman" panose="02020603050405020304" pitchFamily="18" charset="0"/>
              </a:rPr>
              <a:t>Universality Relation</a:t>
            </a:r>
          </a:p>
        </p:txBody>
      </p:sp>
      <p:pic>
        <p:nvPicPr>
          <p:cNvPr id="2" name="Picture 1" descr="A diagram of a graph and a diagram of a graph&#10;&#10;Description automatically generated">
            <a:extLst>
              <a:ext uri="{FF2B5EF4-FFF2-40B4-BE49-F238E27FC236}">
                <a16:creationId xmlns:a16="http://schemas.microsoft.com/office/drawing/2014/main" id="{A9B4B7B4-B3C6-8F6A-26F2-566CC53D4FEA}"/>
              </a:ext>
            </a:extLst>
          </p:cNvPr>
          <p:cNvPicPr>
            <a:picLocks noChangeAspect="1"/>
          </p:cNvPicPr>
          <p:nvPr/>
        </p:nvPicPr>
        <p:blipFill rotWithShape="1">
          <a:blip r:embed="rId3">
            <a:extLst>
              <a:ext uri="{28A0092B-C50C-407E-A947-70E740481C1C}">
                <a14:useLocalDpi xmlns:a14="http://schemas.microsoft.com/office/drawing/2010/main" val="0"/>
              </a:ext>
            </a:extLst>
          </a:blip>
          <a:srcRect t="51737" r="6784" b="3733"/>
          <a:stretch/>
        </p:blipFill>
        <p:spPr>
          <a:xfrm>
            <a:off x="1798891" y="1361850"/>
            <a:ext cx="5596228" cy="4455590"/>
          </a:xfrm>
          <a:prstGeom prst="rect">
            <a:avLst/>
          </a:prstGeom>
        </p:spPr>
      </p:pic>
      <p:cxnSp>
        <p:nvCxnSpPr>
          <p:cNvPr id="14" name="Straight Arrow Connector 13">
            <a:extLst>
              <a:ext uri="{FF2B5EF4-FFF2-40B4-BE49-F238E27FC236}">
                <a16:creationId xmlns:a16="http://schemas.microsoft.com/office/drawing/2014/main" id="{FFF0615A-3218-6456-35F1-E80B54A8B27A}"/>
              </a:ext>
            </a:extLst>
          </p:cNvPr>
          <p:cNvCxnSpPr>
            <a:cxnSpLocks/>
          </p:cNvCxnSpPr>
          <p:nvPr/>
        </p:nvCxnSpPr>
        <p:spPr>
          <a:xfrm>
            <a:off x="3042343" y="4201610"/>
            <a:ext cx="0" cy="399439"/>
          </a:xfrm>
          <a:prstGeom prst="straightConnector1">
            <a:avLst/>
          </a:prstGeom>
          <a:ln w="25400">
            <a:solidFill>
              <a:srgbClr val="00B0F0"/>
            </a:solidFill>
            <a:tailEnd type="triangle"/>
          </a:ln>
        </p:spPr>
        <p:style>
          <a:lnRef idx="2">
            <a:schemeClr val="dk1"/>
          </a:lnRef>
          <a:fillRef idx="0">
            <a:schemeClr val="dk1"/>
          </a:fillRef>
          <a:effectRef idx="1">
            <a:schemeClr val="dk1"/>
          </a:effectRef>
          <a:fontRef idx="minor">
            <a:schemeClr val="tx1"/>
          </a:fontRef>
        </p:style>
      </p:cxnSp>
      <p:sp>
        <p:nvSpPr>
          <p:cNvPr id="15" name="Oval 14">
            <a:extLst>
              <a:ext uri="{FF2B5EF4-FFF2-40B4-BE49-F238E27FC236}">
                <a16:creationId xmlns:a16="http://schemas.microsoft.com/office/drawing/2014/main" id="{C9E4786B-9D9C-A445-BB1A-4FE0135945E2}"/>
              </a:ext>
            </a:extLst>
          </p:cNvPr>
          <p:cNvSpPr/>
          <p:nvPr/>
        </p:nvSpPr>
        <p:spPr>
          <a:xfrm rot="20406673">
            <a:off x="2470964" y="2999173"/>
            <a:ext cx="3355263" cy="803744"/>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a:extLst>
              <a:ext uri="{FF2B5EF4-FFF2-40B4-BE49-F238E27FC236}">
                <a16:creationId xmlns:a16="http://schemas.microsoft.com/office/drawing/2014/main" id="{21ABD374-CA53-1148-B266-B3CF4DCE6914}"/>
              </a:ext>
            </a:extLst>
          </p:cNvPr>
          <p:cNvCxnSpPr/>
          <p:nvPr/>
        </p:nvCxnSpPr>
        <p:spPr>
          <a:xfrm flipV="1">
            <a:off x="4199943" y="2486645"/>
            <a:ext cx="2298357" cy="18288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873834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1435458" y="-20608"/>
            <a:ext cx="6125522" cy="584775"/>
          </a:xfrm>
          <a:prstGeom prst="rect">
            <a:avLst/>
          </a:prstGeom>
        </p:spPr>
        <p:txBody>
          <a:bodyPr wrap="square">
            <a:spAutoFit/>
          </a:bodyPr>
          <a:lstStyle/>
          <a:p>
            <a:pPr algn="ctr"/>
            <a:r>
              <a:rPr lang="en-US" altLang="zh-CN" sz="3200" b="1" dirty="0">
                <a:solidFill>
                  <a:srgbClr val="C00000"/>
                </a:solidFill>
                <a:ea typeface="楷体" panose="02010609060101010101" pitchFamily="49" charset="-122"/>
                <a:cs typeface="Times New Roman" panose="02020603050405020304" pitchFamily="18" charset="0"/>
              </a:rPr>
              <a:t>Summary</a:t>
            </a:r>
            <a:endParaRPr lang="zh-CN" altLang="en-US" sz="3200" dirty="0">
              <a:solidFill>
                <a:srgbClr val="C00000"/>
              </a:solidFill>
              <a:ea typeface="楷体" panose="02010609060101010101" pitchFamily="49" charset="-122"/>
              <a:cs typeface="Times New Roman" panose="02020603050405020304" pitchFamily="18" charset="0"/>
            </a:endParaRPr>
          </a:p>
        </p:txBody>
      </p:sp>
      <p:sp>
        <p:nvSpPr>
          <p:cNvPr id="3" name="日期占位符 2"/>
          <p:cNvSpPr>
            <a:spLocks noGrp="1"/>
          </p:cNvSpPr>
          <p:nvPr>
            <p:ph type="dt" sz="half" idx="10"/>
          </p:nvPr>
        </p:nvSpPr>
        <p:spPr/>
        <p:txBody>
          <a:bodyPr/>
          <a:lstStyle/>
          <a:p>
            <a:fld id="{D95EB41B-11A7-46E5-9D8B-DD7BA78A90FD}" type="datetime1">
              <a:rPr lang="zh-CN" altLang="en-US" smtClean="0"/>
              <a:t>2024/7/8</a:t>
            </a:fld>
            <a:endParaRPr lang="zh-CN" altLang="en-US"/>
          </a:p>
        </p:txBody>
      </p:sp>
      <p:sp>
        <p:nvSpPr>
          <p:cNvPr id="8" name="灯片编号占位符 7"/>
          <p:cNvSpPr>
            <a:spLocks noGrp="1"/>
          </p:cNvSpPr>
          <p:nvPr>
            <p:ph type="sldNum" sz="quarter" idx="12"/>
          </p:nvPr>
        </p:nvSpPr>
        <p:spPr/>
        <p:txBody>
          <a:bodyPr/>
          <a:lstStyle/>
          <a:p>
            <a:fld id="{53E7177F-3051-4754-AC94-ED7B749B049C}" type="slidenum">
              <a:rPr lang="zh-CN" altLang="en-US" smtClean="0"/>
              <a:t>19</a:t>
            </a:fld>
            <a:endParaRPr lang="zh-CN" altLang="en-US"/>
          </a:p>
        </p:txBody>
      </p:sp>
      <p:sp>
        <p:nvSpPr>
          <p:cNvPr id="2" name="矩形 7">
            <a:extLst>
              <a:ext uri="{FF2B5EF4-FFF2-40B4-BE49-F238E27FC236}">
                <a16:creationId xmlns:a16="http://schemas.microsoft.com/office/drawing/2014/main" id="{7321A518-CC04-2151-E879-54CA34A70E64}"/>
              </a:ext>
            </a:extLst>
          </p:cNvPr>
          <p:cNvSpPr/>
          <p:nvPr/>
        </p:nvSpPr>
        <p:spPr>
          <a:xfrm>
            <a:off x="1126177" y="3386235"/>
            <a:ext cx="7768115" cy="3170099"/>
          </a:xfrm>
          <a:prstGeom prst="rect">
            <a:avLst/>
          </a:prstGeom>
        </p:spPr>
        <p:txBody>
          <a:bodyPr wrap="square">
            <a:spAutoFit/>
          </a:bodyPr>
          <a:lstStyle/>
          <a:p>
            <a:pPr algn="ctr"/>
            <a:r>
              <a:rPr lang="en-US" altLang="zh-CN" sz="3600" dirty="0">
                <a:latin typeface="Times New Roman" panose="02020603050405020304" pitchFamily="18" charset="0"/>
                <a:ea typeface="楷体" panose="02010609060101010101" pitchFamily="49" charset="-122"/>
                <a:cs typeface="Times New Roman" panose="02020603050405020304" pitchFamily="18" charset="0"/>
              </a:rPr>
              <a:t>Thank you!</a:t>
            </a:r>
          </a:p>
          <a:p>
            <a:pPr algn="ctr"/>
            <a:r>
              <a:rPr lang="en-US" altLang="zh-CN" sz="3200" dirty="0">
                <a:latin typeface="Times New Roman" panose="02020603050405020304" pitchFamily="18" charset="0"/>
                <a:ea typeface="楷体" panose="02010609060101010101" pitchFamily="49" charset="-122"/>
                <a:cs typeface="Times New Roman" panose="02020603050405020304" pitchFamily="18" charset="0"/>
              </a:rPr>
              <a:t>Einstein Toolkit community </a:t>
            </a:r>
          </a:p>
          <a:p>
            <a:pPr algn="ctr"/>
            <a:r>
              <a:rPr lang="en-US" altLang="zh-CN" sz="3200" dirty="0">
                <a:latin typeface="Times New Roman" panose="02020603050405020304" pitchFamily="18" charset="0"/>
                <a:ea typeface="楷体" panose="02010609060101010101" pitchFamily="49" charset="-122"/>
                <a:cs typeface="Times New Roman" panose="02020603050405020304" pitchFamily="18" charset="0"/>
              </a:rPr>
              <a:t>Lorene community</a:t>
            </a:r>
          </a:p>
          <a:p>
            <a:pPr algn="ctr"/>
            <a:r>
              <a:rPr lang="en-US" altLang="zh-CN" sz="3200" dirty="0">
                <a:latin typeface="Times New Roman" panose="02020603050405020304" pitchFamily="18" charset="0"/>
                <a:ea typeface="楷体" panose="02010609060101010101" pitchFamily="49" charset="-122"/>
                <a:cs typeface="Times New Roman" panose="02020603050405020304" pitchFamily="18" charset="0"/>
              </a:rPr>
              <a:t>US DoE Nuclear Theory Grant </a:t>
            </a:r>
            <a:r>
              <a:rPr lang="en-US" sz="3200" dirty="0">
                <a:latin typeface="Times New Roman" panose="02020603050405020304" pitchFamily="18" charset="0"/>
                <a:cs typeface="Times New Roman" panose="02020603050405020304" pitchFamily="18" charset="0"/>
              </a:rPr>
              <a:t>DEFG02-95-ER40934</a:t>
            </a:r>
            <a:r>
              <a:rPr lang="en-US" sz="3600" dirty="0">
                <a:latin typeface="Times New Roman" panose="02020603050405020304" pitchFamily="18" charset="0"/>
                <a:cs typeface="Times New Roman" panose="02020603050405020304" pitchFamily="18" charset="0"/>
              </a:rPr>
              <a:t>.</a:t>
            </a:r>
          </a:p>
          <a:p>
            <a:pPr algn="ctr"/>
            <a:endParaRPr lang="en-US" altLang="zh-CN" sz="3200" b="1" dirty="0">
              <a:solidFill>
                <a:srgbClr val="C00000"/>
              </a:solidFill>
              <a:ea typeface="楷体" panose="02010609060101010101" pitchFamily="49" charset="-122"/>
              <a:cs typeface="Times New Roman" panose="02020603050405020304" pitchFamily="18" charset="0"/>
            </a:endParaRPr>
          </a:p>
        </p:txBody>
      </p:sp>
      <p:sp>
        <p:nvSpPr>
          <p:cNvPr id="4" name="流程图: 过程 1">
            <a:extLst>
              <a:ext uri="{FF2B5EF4-FFF2-40B4-BE49-F238E27FC236}">
                <a16:creationId xmlns:a16="http://schemas.microsoft.com/office/drawing/2014/main" id="{94ACB8CC-981E-4097-36FA-6929390AD378}"/>
              </a:ext>
            </a:extLst>
          </p:cNvPr>
          <p:cNvSpPr/>
          <p:nvPr/>
        </p:nvSpPr>
        <p:spPr>
          <a:xfrm>
            <a:off x="225161" y="689983"/>
            <a:ext cx="8669132" cy="2238412"/>
          </a:xfrm>
          <a:prstGeom prst="flowChartProcess">
            <a:avLst/>
          </a:prstGeom>
          <a:solidFill>
            <a:schemeClr val="accent2">
              <a:lumMod val="20000"/>
              <a:lumOff val="80000"/>
            </a:schemeClr>
          </a:solidFill>
          <a:ln w="12700">
            <a:noFill/>
            <a:prstDash val="sysDash"/>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itchFamily="2" charset="2"/>
              <a:buChar char="v"/>
            </a:pPr>
            <a:r>
              <a:rPr lang="en-US" altLang="zh-CN" sz="2400" dirty="0">
                <a:solidFill>
                  <a:srgbClr val="002060"/>
                </a:solidFill>
                <a:latin typeface="Times New Roman" panose="02020603050405020304" pitchFamily="18" charset="0"/>
                <a:cs typeface="Times New Roman" panose="02020603050405020304" pitchFamily="18" charset="0"/>
              </a:rPr>
              <a:t>QHC21 </a:t>
            </a:r>
            <a:r>
              <a:rPr lang="en-US" altLang="zh-CN" sz="2400" dirty="0" err="1">
                <a:solidFill>
                  <a:srgbClr val="002060"/>
                </a:solidFill>
                <a:latin typeface="Times New Roman" panose="02020603050405020304" pitchFamily="18" charset="0"/>
                <a:cs typeface="Times New Roman" panose="02020603050405020304" pitchFamily="18" charset="0"/>
              </a:rPr>
              <a:t>EoSs</a:t>
            </a:r>
            <a:r>
              <a:rPr lang="en-US" altLang="zh-CN" sz="2400" dirty="0">
                <a:solidFill>
                  <a:srgbClr val="002060"/>
                </a:solidFill>
                <a:latin typeface="Times New Roman" panose="02020603050405020304" pitchFamily="18" charset="0"/>
                <a:cs typeface="Times New Roman" panose="02020603050405020304" pitchFamily="18" charset="0"/>
              </a:rPr>
              <a:t> are stiffer compared to the QHC19 </a:t>
            </a:r>
            <a:r>
              <a:rPr lang="en-US" altLang="zh-CN" sz="2400" dirty="0" err="1">
                <a:solidFill>
                  <a:srgbClr val="002060"/>
                </a:solidFill>
                <a:latin typeface="Times New Roman" panose="02020603050405020304" pitchFamily="18" charset="0"/>
                <a:cs typeface="Times New Roman" panose="02020603050405020304" pitchFamily="18" charset="0"/>
              </a:rPr>
              <a:t>EoSs</a:t>
            </a:r>
            <a:r>
              <a:rPr lang="en-US" altLang="zh-CN" sz="2400" dirty="0">
                <a:solidFill>
                  <a:srgbClr val="002060"/>
                </a:solidFill>
                <a:latin typeface="Times New Roman" panose="02020603050405020304" pitchFamily="18" charset="0"/>
                <a:cs typeface="Times New Roman" panose="02020603050405020304" pitchFamily="18" charset="0"/>
              </a:rPr>
              <a:t>.</a:t>
            </a:r>
          </a:p>
          <a:p>
            <a:pPr marL="285750" indent="-285750">
              <a:buFont typeface="Wingdings" pitchFamily="2" charset="2"/>
              <a:buChar char="v"/>
            </a:pPr>
            <a:r>
              <a:rPr lang="en-US" altLang="zh-CN" sz="2400" dirty="0">
                <a:solidFill>
                  <a:srgbClr val="002060"/>
                </a:solidFill>
                <a:latin typeface="Times New Roman" panose="02020603050405020304" pitchFamily="18" charset="0"/>
                <a:cs typeface="Times New Roman" panose="02020603050405020304" pitchFamily="18" charset="0"/>
              </a:rPr>
              <a:t>Crossover </a:t>
            </a:r>
            <a:r>
              <a:rPr lang="en-US" altLang="zh-CN" sz="2400" dirty="0" err="1">
                <a:solidFill>
                  <a:srgbClr val="002060"/>
                </a:solidFill>
                <a:latin typeface="Times New Roman" panose="02020603050405020304" pitchFamily="18" charset="0"/>
                <a:cs typeface="Times New Roman" panose="02020603050405020304" pitchFamily="18" charset="0"/>
              </a:rPr>
              <a:t>EoSs</a:t>
            </a:r>
            <a:r>
              <a:rPr lang="en-US" altLang="zh-CN" sz="2400" dirty="0">
                <a:solidFill>
                  <a:srgbClr val="002060"/>
                </a:solidFill>
                <a:latin typeface="Times New Roman" panose="02020603050405020304" pitchFamily="18" charset="0"/>
                <a:cs typeface="Times New Roman" panose="02020603050405020304" pitchFamily="18" charset="0"/>
              </a:rPr>
              <a:t> tend to have a long duration of HMNS after merger.</a:t>
            </a:r>
          </a:p>
          <a:p>
            <a:pPr marL="285750" indent="-285750">
              <a:buFont typeface="Wingdings" pitchFamily="2" charset="2"/>
              <a:buChar char="v"/>
            </a:pPr>
            <a:r>
              <a:rPr lang="en-US" altLang="zh-CN" sz="2400" dirty="0">
                <a:solidFill>
                  <a:srgbClr val="002060"/>
                </a:solidFill>
                <a:latin typeface="Times New Roman" panose="02020603050405020304" pitchFamily="18" charset="0"/>
                <a:cs typeface="Times New Roman" panose="02020603050405020304" pitchFamily="18" charset="0"/>
              </a:rPr>
              <a:t>The PSD behavior can be used to distinguish a crossover to quark matter</a:t>
            </a:r>
          </a:p>
        </p:txBody>
      </p:sp>
    </p:spTree>
    <p:extLst>
      <p:ext uri="{BB962C8B-B14F-4D97-AF65-F5344CB8AC3E}">
        <p14:creationId xmlns:p14="http://schemas.microsoft.com/office/powerpoint/2010/main" val="30165131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7772400" cy="1143000"/>
          </a:xfrm>
        </p:spPr>
        <p:txBody>
          <a:bodyPr/>
          <a:lstStyle/>
          <a:p>
            <a:r>
              <a:rPr lang="en-US" dirty="0"/>
              <a:t>Question</a:t>
            </a:r>
          </a:p>
        </p:txBody>
      </p:sp>
      <p:sp>
        <p:nvSpPr>
          <p:cNvPr id="3" name="Content Placeholder 2"/>
          <p:cNvSpPr>
            <a:spLocks noGrp="1"/>
          </p:cNvSpPr>
          <p:nvPr>
            <p:ph idx="1"/>
          </p:nvPr>
        </p:nvSpPr>
        <p:spPr>
          <a:xfrm>
            <a:off x="393355" y="1919416"/>
            <a:ext cx="8342871" cy="4114800"/>
          </a:xfrm>
        </p:spPr>
        <p:txBody>
          <a:bodyPr/>
          <a:lstStyle/>
          <a:p>
            <a:r>
              <a:rPr lang="en-US" sz="3200" dirty="0">
                <a:latin typeface="Times New Roman" panose="02020603050405020304" pitchFamily="18" charset="0"/>
                <a:cs typeface="Times New Roman" panose="02020603050405020304" pitchFamily="18" charset="0"/>
              </a:rPr>
              <a:t>Is there an observable signal of the formation of quark matter during binary neutron star mergers?</a:t>
            </a:r>
          </a:p>
          <a:p>
            <a:endParaRPr lang="en-US" sz="3200" dirty="0">
              <a:latin typeface="Times New Roman" panose="02020603050405020304" pitchFamily="18" charset="0"/>
              <a:cs typeface="Times New Roman" panose="02020603050405020304" pitchFamily="18" charset="0"/>
            </a:endParaRPr>
          </a:p>
          <a:p>
            <a:pPr marL="0" indent="0">
              <a:buNone/>
            </a:pPr>
            <a:endParaRPr lang="en-US" dirty="0"/>
          </a:p>
          <a:p>
            <a:endParaRPr lang="en-US" dirty="0"/>
          </a:p>
          <a:p>
            <a:endParaRPr lang="en-US" dirty="0"/>
          </a:p>
        </p:txBody>
      </p:sp>
    </p:spTree>
    <p:extLst>
      <p:ext uri="{BB962C8B-B14F-4D97-AF65-F5344CB8AC3E}">
        <p14:creationId xmlns:p14="http://schemas.microsoft.com/office/powerpoint/2010/main" val="21854772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D95EB41B-11A7-46E5-9D8B-DD7BA78A90FD}" type="datetime1">
              <a:rPr lang="zh-CN" altLang="en-US" smtClean="0"/>
              <a:t>2024/7/8</a:t>
            </a:fld>
            <a:endParaRPr lang="zh-CN" altLang="en-US"/>
          </a:p>
        </p:txBody>
      </p:sp>
      <p:sp>
        <p:nvSpPr>
          <p:cNvPr id="7" name="页脚占位符 6"/>
          <p:cNvSpPr>
            <a:spLocks noGrp="1"/>
          </p:cNvSpPr>
          <p:nvPr>
            <p:ph type="ftr" sz="quarter" idx="11"/>
          </p:nvPr>
        </p:nvSpPr>
        <p:spPr/>
        <p:txBody>
          <a:bodyPr/>
          <a:lstStyle/>
          <a:p>
            <a:r>
              <a:rPr lang="en-US" altLang="zh-CN" dirty="0"/>
              <a:t>W. SUN</a:t>
            </a:r>
            <a:endParaRPr lang="zh-CN" altLang="en-US" dirty="0"/>
          </a:p>
        </p:txBody>
      </p:sp>
      <p:sp>
        <p:nvSpPr>
          <p:cNvPr id="8" name="灯片编号占位符 7"/>
          <p:cNvSpPr>
            <a:spLocks noGrp="1"/>
          </p:cNvSpPr>
          <p:nvPr>
            <p:ph type="sldNum" sz="quarter" idx="12"/>
          </p:nvPr>
        </p:nvSpPr>
        <p:spPr/>
        <p:txBody>
          <a:bodyPr/>
          <a:lstStyle/>
          <a:p>
            <a:fld id="{53E7177F-3051-4754-AC94-ED7B749B049C}" type="slidenum">
              <a:rPr lang="zh-CN" altLang="en-US" smtClean="0"/>
              <a:t>20</a:t>
            </a:fld>
            <a:endParaRPr lang="zh-CN" altLang="en-US"/>
          </a:p>
        </p:txBody>
      </p:sp>
      <p:sp>
        <p:nvSpPr>
          <p:cNvPr id="6" name="矩形 7">
            <a:extLst>
              <a:ext uri="{FF2B5EF4-FFF2-40B4-BE49-F238E27FC236}">
                <a16:creationId xmlns:a16="http://schemas.microsoft.com/office/drawing/2014/main" id="{14316ED6-4BA5-6CD1-9860-D36E579FF7B7}"/>
              </a:ext>
            </a:extLst>
          </p:cNvPr>
          <p:cNvSpPr/>
          <p:nvPr/>
        </p:nvSpPr>
        <p:spPr>
          <a:xfrm>
            <a:off x="1482604" y="-29486"/>
            <a:ext cx="6125522" cy="584775"/>
          </a:xfrm>
          <a:prstGeom prst="rect">
            <a:avLst/>
          </a:prstGeom>
        </p:spPr>
        <p:txBody>
          <a:bodyPr wrap="square">
            <a:spAutoFit/>
          </a:bodyPr>
          <a:lstStyle/>
          <a:p>
            <a:pPr algn="ctr"/>
            <a:r>
              <a:rPr lang="en-US" altLang="zh-CN" sz="3200" b="1" dirty="0">
                <a:solidFill>
                  <a:srgbClr val="C00000"/>
                </a:solidFill>
                <a:ea typeface="楷体" panose="02010609060101010101" pitchFamily="49" charset="-122"/>
                <a:cs typeface="Times New Roman" panose="02020603050405020304" pitchFamily="18" charset="0"/>
              </a:rPr>
              <a:t>Universality Relation</a:t>
            </a:r>
          </a:p>
        </p:txBody>
      </p:sp>
      <p:grpSp>
        <p:nvGrpSpPr>
          <p:cNvPr id="5" name="Group 4">
            <a:extLst>
              <a:ext uri="{FF2B5EF4-FFF2-40B4-BE49-F238E27FC236}">
                <a16:creationId xmlns:a16="http://schemas.microsoft.com/office/drawing/2014/main" id="{EEA21A74-21FB-7E7B-6D20-2B25CBC8A153}"/>
              </a:ext>
            </a:extLst>
          </p:cNvPr>
          <p:cNvGrpSpPr/>
          <p:nvPr/>
        </p:nvGrpSpPr>
        <p:grpSpPr>
          <a:xfrm>
            <a:off x="672968" y="555289"/>
            <a:ext cx="7744794" cy="3083115"/>
            <a:chOff x="869332" y="546409"/>
            <a:chExt cx="7744794" cy="3083115"/>
          </a:xfrm>
        </p:grpSpPr>
        <p:pic>
          <p:nvPicPr>
            <p:cNvPr id="4" name="Picture 3" descr="A diagram of a graph and a diagram of a graph&#10;&#10;Description automatically generated">
              <a:extLst>
                <a:ext uri="{FF2B5EF4-FFF2-40B4-BE49-F238E27FC236}">
                  <a16:creationId xmlns:a16="http://schemas.microsoft.com/office/drawing/2014/main" id="{0B8BB94E-C234-9ECC-A0F6-85F1CD1B1F9A}"/>
                </a:ext>
              </a:extLst>
            </p:cNvPr>
            <p:cNvPicPr>
              <a:picLocks noChangeAspect="1"/>
            </p:cNvPicPr>
            <p:nvPr/>
          </p:nvPicPr>
          <p:blipFill rotWithShape="1">
            <a:blip r:embed="rId3">
              <a:extLst>
                <a:ext uri="{28A0092B-C50C-407E-A947-70E740481C1C}">
                  <a14:useLocalDpi xmlns:a14="http://schemas.microsoft.com/office/drawing/2010/main" val="0"/>
                </a:ext>
              </a:extLst>
            </a:blip>
            <a:srcRect t="10232" r="6784" b="47173"/>
            <a:stretch/>
          </p:blipFill>
          <p:spPr>
            <a:xfrm>
              <a:off x="869332" y="581134"/>
              <a:ext cx="3872397" cy="2949144"/>
            </a:xfrm>
            <a:prstGeom prst="rect">
              <a:avLst/>
            </a:prstGeom>
          </p:spPr>
        </p:pic>
        <p:pic>
          <p:nvPicPr>
            <p:cNvPr id="2" name="Picture 1" descr="A diagram of a graph and a diagram of a graph&#10;&#10;Description automatically generated">
              <a:extLst>
                <a:ext uri="{FF2B5EF4-FFF2-40B4-BE49-F238E27FC236}">
                  <a16:creationId xmlns:a16="http://schemas.microsoft.com/office/drawing/2014/main" id="{A9B4B7B4-B3C6-8F6A-26F2-566CC53D4FEA}"/>
                </a:ext>
              </a:extLst>
            </p:cNvPr>
            <p:cNvPicPr>
              <a:picLocks noChangeAspect="1"/>
            </p:cNvPicPr>
            <p:nvPr/>
          </p:nvPicPr>
          <p:blipFill rotWithShape="1">
            <a:blip r:embed="rId3">
              <a:extLst>
                <a:ext uri="{28A0092B-C50C-407E-A947-70E740481C1C}">
                  <a14:useLocalDpi xmlns:a14="http://schemas.microsoft.com/office/drawing/2010/main" val="0"/>
                </a:ext>
              </a:extLst>
            </a:blip>
            <a:srcRect t="51737" r="6784" b="3733"/>
            <a:stretch/>
          </p:blipFill>
          <p:spPr>
            <a:xfrm>
              <a:off x="4741729" y="546409"/>
              <a:ext cx="3872397" cy="3083115"/>
            </a:xfrm>
            <a:prstGeom prst="rect">
              <a:avLst/>
            </a:prstGeom>
          </p:spPr>
        </p:pic>
      </p:grpSp>
      <p:grpSp>
        <p:nvGrpSpPr>
          <p:cNvPr id="9" name="Group 8">
            <a:extLst>
              <a:ext uri="{FF2B5EF4-FFF2-40B4-BE49-F238E27FC236}">
                <a16:creationId xmlns:a16="http://schemas.microsoft.com/office/drawing/2014/main" id="{EDC891BF-C529-3F12-711B-117A7AB4CF5D}"/>
              </a:ext>
            </a:extLst>
          </p:cNvPr>
          <p:cNvGrpSpPr/>
          <p:nvPr/>
        </p:nvGrpSpPr>
        <p:grpSpPr>
          <a:xfrm>
            <a:off x="726238" y="3459639"/>
            <a:ext cx="7778187" cy="3083115"/>
            <a:chOff x="0" y="717630"/>
            <a:chExt cx="8979214" cy="3838371"/>
          </a:xfrm>
        </p:grpSpPr>
        <p:pic>
          <p:nvPicPr>
            <p:cNvPr id="10" name="Picture 9" descr="A graph of a function&#10;&#10;Description automatically generated with medium confidence">
              <a:extLst>
                <a:ext uri="{FF2B5EF4-FFF2-40B4-BE49-F238E27FC236}">
                  <a16:creationId xmlns:a16="http://schemas.microsoft.com/office/drawing/2014/main" id="{C8129DA9-7044-2630-703B-C368478548F2}"/>
                </a:ext>
              </a:extLst>
            </p:cNvPr>
            <p:cNvPicPr>
              <a:picLocks noChangeAspect="1"/>
            </p:cNvPicPr>
            <p:nvPr/>
          </p:nvPicPr>
          <p:blipFill rotWithShape="1">
            <a:blip r:embed="rId4">
              <a:extLst>
                <a:ext uri="{28A0092B-C50C-407E-A947-70E740481C1C}">
                  <a14:useLocalDpi xmlns:a14="http://schemas.microsoft.com/office/drawing/2010/main" val="0"/>
                </a:ext>
              </a:extLst>
            </a:blip>
            <a:srcRect l="5499" t="6826" r="50602"/>
            <a:stretch/>
          </p:blipFill>
          <p:spPr>
            <a:xfrm>
              <a:off x="0" y="717630"/>
              <a:ext cx="4363656" cy="3838371"/>
            </a:xfrm>
            <a:prstGeom prst="rect">
              <a:avLst/>
            </a:prstGeom>
          </p:spPr>
        </p:pic>
        <p:pic>
          <p:nvPicPr>
            <p:cNvPr id="11" name="Picture 10" descr="A graph of energy density&#10;&#10;Description automatically generated">
              <a:extLst>
                <a:ext uri="{FF2B5EF4-FFF2-40B4-BE49-F238E27FC236}">
                  <a16:creationId xmlns:a16="http://schemas.microsoft.com/office/drawing/2014/main" id="{2D513283-36CA-BB2E-29C2-A46765AAFBF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63657" y="833375"/>
              <a:ext cx="4615557" cy="3722625"/>
            </a:xfrm>
            <a:prstGeom prst="rect">
              <a:avLst/>
            </a:prstGeom>
          </p:spPr>
        </p:pic>
      </p:grpSp>
      <p:sp>
        <p:nvSpPr>
          <p:cNvPr id="12" name="Oval 11">
            <a:extLst>
              <a:ext uri="{FF2B5EF4-FFF2-40B4-BE49-F238E27FC236}">
                <a16:creationId xmlns:a16="http://schemas.microsoft.com/office/drawing/2014/main" id="{5D9AE8E0-1A1A-08A5-6795-3B2A1E5FD4A6}"/>
              </a:ext>
            </a:extLst>
          </p:cNvPr>
          <p:cNvSpPr/>
          <p:nvPr/>
        </p:nvSpPr>
        <p:spPr>
          <a:xfrm rot="19637105">
            <a:off x="4340001" y="5069096"/>
            <a:ext cx="2016996" cy="970885"/>
          </a:xfrm>
          <a:prstGeom prst="ellipse">
            <a:avLst/>
          </a:prstGeom>
          <a:solidFill>
            <a:srgbClr val="FFCCCC">
              <a:alpha val="41422"/>
            </a:srgb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Oval 12">
            <a:extLst>
              <a:ext uri="{FF2B5EF4-FFF2-40B4-BE49-F238E27FC236}">
                <a16:creationId xmlns:a16="http://schemas.microsoft.com/office/drawing/2014/main" id="{07834197-8920-64F6-40F0-CB752422EC64}"/>
              </a:ext>
            </a:extLst>
          </p:cNvPr>
          <p:cNvSpPr/>
          <p:nvPr/>
        </p:nvSpPr>
        <p:spPr>
          <a:xfrm rot="20886223">
            <a:off x="7370127" y="3432698"/>
            <a:ext cx="2016996" cy="970885"/>
          </a:xfrm>
          <a:prstGeom prst="ellipse">
            <a:avLst/>
          </a:prstGeom>
          <a:solidFill>
            <a:srgbClr val="FFCCCC">
              <a:alpha val="41422"/>
            </a:srgb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4" name="Straight Arrow Connector 13">
            <a:extLst>
              <a:ext uri="{FF2B5EF4-FFF2-40B4-BE49-F238E27FC236}">
                <a16:creationId xmlns:a16="http://schemas.microsoft.com/office/drawing/2014/main" id="{FFF0615A-3218-6456-35F1-E80B54A8B27A}"/>
              </a:ext>
            </a:extLst>
          </p:cNvPr>
          <p:cNvCxnSpPr>
            <a:cxnSpLocks/>
          </p:cNvCxnSpPr>
          <p:nvPr/>
        </p:nvCxnSpPr>
        <p:spPr>
          <a:xfrm>
            <a:off x="3042343" y="4201610"/>
            <a:ext cx="0" cy="399439"/>
          </a:xfrm>
          <a:prstGeom prst="straightConnector1">
            <a:avLst/>
          </a:prstGeom>
          <a:ln w="25400">
            <a:solidFill>
              <a:srgbClr val="00B0F0"/>
            </a:solidFill>
            <a:tailEnd type="triangle"/>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25590248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graph of a graph&#10;&#10;Description automatically generated">
            <a:extLst>
              <a:ext uri="{FF2B5EF4-FFF2-40B4-BE49-F238E27FC236}">
                <a16:creationId xmlns:a16="http://schemas.microsoft.com/office/drawing/2014/main" id="{70D50A97-9486-A850-6001-6B2570E8AF01}"/>
              </a:ext>
            </a:extLst>
          </p:cNvPr>
          <p:cNvPicPr>
            <a:picLocks noChangeAspect="1"/>
          </p:cNvPicPr>
          <p:nvPr/>
        </p:nvPicPr>
        <p:blipFill rotWithShape="1">
          <a:blip r:embed="rId3">
            <a:extLst>
              <a:ext uri="{28A0092B-C50C-407E-A947-70E740481C1C}">
                <a14:useLocalDpi xmlns:a14="http://schemas.microsoft.com/office/drawing/2010/main" val="0"/>
              </a:ext>
            </a:extLst>
          </a:blip>
          <a:srcRect t="8922" r="8181"/>
          <a:stretch/>
        </p:blipFill>
        <p:spPr>
          <a:xfrm>
            <a:off x="1138792" y="804404"/>
            <a:ext cx="6628931" cy="4602859"/>
          </a:xfrm>
          <a:prstGeom prst="rect">
            <a:avLst/>
          </a:prstGeom>
        </p:spPr>
      </p:pic>
      <p:sp>
        <p:nvSpPr>
          <p:cNvPr id="2" name="Date Placeholder 1">
            <a:extLst>
              <a:ext uri="{FF2B5EF4-FFF2-40B4-BE49-F238E27FC236}">
                <a16:creationId xmlns:a16="http://schemas.microsoft.com/office/drawing/2014/main" id="{4E4CD0A6-A5AC-14A1-5208-B965809EE372}"/>
              </a:ext>
            </a:extLst>
          </p:cNvPr>
          <p:cNvSpPr>
            <a:spLocks noGrp="1"/>
          </p:cNvSpPr>
          <p:nvPr>
            <p:ph type="dt" sz="half" idx="10"/>
          </p:nvPr>
        </p:nvSpPr>
        <p:spPr/>
        <p:txBody>
          <a:bodyPr/>
          <a:lstStyle/>
          <a:p>
            <a:fld id="{12D01EC6-C076-44AD-AB26-C629A4793D25}" type="datetime1">
              <a:rPr lang="zh-CN" altLang="en-US" smtClean="0"/>
              <a:t>2024/7/8</a:t>
            </a:fld>
            <a:endParaRPr lang="zh-CN" altLang="en-US"/>
          </a:p>
        </p:txBody>
      </p:sp>
      <p:sp>
        <p:nvSpPr>
          <p:cNvPr id="3" name="Footer Placeholder 2">
            <a:extLst>
              <a:ext uri="{FF2B5EF4-FFF2-40B4-BE49-F238E27FC236}">
                <a16:creationId xmlns:a16="http://schemas.microsoft.com/office/drawing/2014/main" id="{C9939D83-597A-777C-5552-F27DD35A5398}"/>
              </a:ext>
            </a:extLst>
          </p:cNvPr>
          <p:cNvSpPr>
            <a:spLocks noGrp="1"/>
          </p:cNvSpPr>
          <p:nvPr>
            <p:ph type="ftr" sz="quarter" idx="11"/>
          </p:nvPr>
        </p:nvSpPr>
        <p:spPr/>
        <p:txBody>
          <a:bodyPr/>
          <a:lstStyle/>
          <a:p>
            <a:r>
              <a:rPr lang="en-US" altLang="zh-CN"/>
              <a:t>W. SUN</a:t>
            </a:r>
            <a:endParaRPr lang="zh-CN" altLang="en-US" dirty="0"/>
          </a:p>
        </p:txBody>
      </p:sp>
      <p:sp>
        <p:nvSpPr>
          <p:cNvPr id="4" name="Slide Number Placeholder 3">
            <a:extLst>
              <a:ext uri="{FF2B5EF4-FFF2-40B4-BE49-F238E27FC236}">
                <a16:creationId xmlns:a16="http://schemas.microsoft.com/office/drawing/2014/main" id="{C3EBD712-2F61-0136-7A5D-CB02D576CDC0}"/>
              </a:ext>
            </a:extLst>
          </p:cNvPr>
          <p:cNvSpPr>
            <a:spLocks noGrp="1"/>
          </p:cNvSpPr>
          <p:nvPr>
            <p:ph type="sldNum" sz="quarter" idx="12"/>
          </p:nvPr>
        </p:nvSpPr>
        <p:spPr/>
        <p:txBody>
          <a:bodyPr/>
          <a:lstStyle/>
          <a:p>
            <a:fld id="{53E7177F-3051-4754-AC94-ED7B749B049C}" type="slidenum">
              <a:rPr lang="zh-CN" altLang="en-US" smtClean="0"/>
              <a:t>21</a:t>
            </a:fld>
            <a:endParaRPr lang="zh-CN" altLang="en-US"/>
          </a:p>
        </p:txBody>
      </p:sp>
      <p:sp>
        <p:nvSpPr>
          <p:cNvPr id="8" name="矩形 7">
            <a:extLst>
              <a:ext uri="{FF2B5EF4-FFF2-40B4-BE49-F238E27FC236}">
                <a16:creationId xmlns:a16="http://schemas.microsoft.com/office/drawing/2014/main" id="{D61EE062-3F59-DD6E-7781-F014B59E487E}"/>
              </a:ext>
            </a:extLst>
          </p:cNvPr>
          <p:cNvSpPr/>
          <p:nvPr/>
        </p:nvSpPr>
        <p:spPr>
          <a:xfrm>
            <a:off x="1482604" y="-29486"/>
            <a:ext cx="6125522" cy="584775"/>
          </a:xfrm>
          <a:prstGeom prst="rect">
            <a:avLst/>
          </a:prstGeom>
        </p:spPr>
        <p:txBody>
          <a:bodyPr wrap="square">
            <a:spAutoFit/>
          </a:bodyPr>
          <a:lstStyle/>
          <a:p>
            <a:pPr algn="ctr"/>
            <a:r>
              <a:rPr lang="en-US" altLang="zh-CN" sz="3200" b="1" dirty="0">
                <a:solidFill>
                  <a:srgbClr val="C00000"/>
                </a:solidFill>
                <a:ea typeface="楷体" panose="02010609060101010101" pitchFamily="49" charset="-122"/>
                <a:cs typeface="Times New Roman" panose="02020603050405020304" pitchFamily="18" charset="0"/>
              </a:rPr>
              <a:t>Piecewise-polytropic method</a:t>
            </a:r>
          </a:p>
        </p:txBody>
      </p:sp>
      <p:sp>
        <p:nvSpPr>
          <p:cNvPr id="7" name="TextBox 6">
            <a:extLst>
              <a:ext uri="{FF2B5EF4-FFF2-40B4-BE49-F238E27FC236}">
                <a16:creationId xmlns:a16="http://schemas.microsoft.com/office/drawing/2014/main" id="{4AE8BDE4-240B-9D8C-BBAF-5900C989DB8F}"/>
              </a:ext>
            </a:extLst>
          </p:cNvPr>
          <p:cNvSpPr txBox="1"/>
          <p:nvPr/>
        </p:nvSpPr>
        <p:spPr>
          <a:xfrm>
            <a:off x="6467475" y="5407264"/>
            <a:ext cx="2426818" cy="646331"/>
          </a:xfrm>
          <a:prstGeom prst="rect">
            <a:avLst/>
          </a:prstGeom>
          <a:noFill/>
        </p:spPr>
        <p:txBody>
          <a:bodyPr wrap="none" rtlCol="0">
            <a:spAutoFit/>
          </a:bodyPr>
          <a:lstStyle/>
          <a:p>
            <a:pPr algn="r"/>
            <a:r>
              <a:rPr lang="en-US" dirty="0">
                <a:solidFill>
                  <a:schemeClr val="accent6">
                    <a:lumMod val="50000"/>
                  </a:schemeClr>
                </a:solidFill>
              </a:rPr>
              <a:t>JS Reed, et al. PRD 2009</a:t>
            </a:r>
          </a:p>
          <a:p>
            <a:pPr algn="r"/>
            <a:r>
              <a:rPr lang="en-US" dirty="0" err="1">
                <a:solidFill>
                  <a:schemeClr val="accent6">
                    <a:lumMod val="50000"/>
                  </a:schemeClr>
                </a:solidFill>
              </a:rPr>
              <a:t>Pietri</a:t>
            </a:r>
            <a:r>
              <a:rPr lang="en-US" dirty="0">
                <a:solidFill>
                  <a:schemeClr val="accent6">
                    <a:lumMod val="50000"/>
                  </a:schemeClr>
                </a:solidFill>
              </a:rPr>
              <a:t>, et al. PRD 2016</a:t>
            </a:r>
          </a:p>
        </p:txBody>
      </p:sp>
      <p:sp>
        <p:nvSpPr>
          <p:cNvPr id="13" name="TextBox 12">
            <a:extLst>
              <a:ext uri="{FF2B5EF4-FFF2-40B4-BE49-F238E27FC236}">
                <a16:creationId xmlns:a16="http://schemas.microsoft.com/office/drawing/2014/main" id="{5FB583FC-005E-CC8F-91C8-40B486D03C12}"/>
              </a:ext>
            </a:extLst>
          </p:cNvPr>
          <p:cNvSpPr txBox="1"/>
          <p:nvPr/>
        </p:nvSpPr>
        <p:spPr>
          <a:xfrm>
            <a:off x="6191880" y="2998112"/>
            <a:ext cx="2140806" cy="369332"/>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b="1" dirty="0">
                <a:solidFill>
                  <a:srgbClr val="7030A0"/>
                </a:solidFill>
              </a:rPr>
              <a:t>PP Residual = 0.015</a:t>
            </a:r>
          </a:p>
        </p:txBody>
      </p:sp>
    </p:spTree>
    <p:extLst>
      <p:ext uri="{BB962C8B-B14F-4D97-AF65-F5344CB8AC3E}">
        <p14:creationId xmlns:p14="http://schemas.microsoft.com/office/powerpoint/2010/main" val="26356997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1435458" y="-20608"/>
            <a:ext cx="6125522" cy="584775"/>
          </a:xfrm>
          <a:prstGeom prst="rect">
            <a:avLst/>
          </a:prstGeom>
        </p:spPr>
        <p:txBody>
          <a:bodyPr wrap="square">
            <a:spAutoFit/>
          </a:bodyPr>
          <a:lstStyle/>
          <a:p>
            <a:pPr algn="ctr"/>
            <a:r>
              <a:rPr lang="en-US" altLang="zh-CN" sz="3200" b="1" dirty="0">
                <a:solidFill>
                  <a:srgbClr val="C00000"/>
                </a:solidFill>
                <a:ea typeface="楷体" panose="02010609060101010101" pitchFamily="49" charset="-122"/>
                <a:cs typeface="Times New Roman" panose="02020603050405020304" pitchFamily="18" charset="0"/>
              </a:rPr>
              <a:t>Back-up slides</a:t>
            </a:r>
            <a:endParaRPr lang="zh-CN" altLang="en-US" sz="3200" dirty="0">
              <a:solidFill>
                <a:srgbClr val="C00000"/>
              </a:solidFill>
              <a:ea typeface="楷体" panose="02010609060101010101" pitchFamily="49" charset="-122"/>
              <a:cs typeface="Times New Roman" panose="02020603050405020304" pitchFamily="18" charset="0"/>
            </a:endParaRPr>
          </a:p>
        </p:txBody>
      </p:sp>
      <p:sp>
        <p:nvSpPr>
          <p:cNvPr id="3" name="日期占位符 2"/>
          <p:cNvSpPr>
            <a:spLocks noGrp="1"/>
          </p:cNvSpPr>
          <p:nvPr>
            <p:ph type="dt" sz="half" idx="10"/>
          </p:nvPr>
        </p:nvSpPr>
        <p:spPr/>
        <p:txBody>
          <a:bodyPr/>
          <a:lstStyle/>
          <a:p>
            <a:fld id="{D95EB41B-11A7-46E5-9D8B-DD7BA78A90FD}" type="datetime1">
              <a:rPr lang="zh-CN" altLang="en-US" smtClean="0"/>
              <a:t>2024/7/8</a:t>
            </a:fld>
            <a:endParaRPr lang="zh-CN" altLang="en-US"/>
          </a:p>
        </p:txBody>
      </p:sp>
      <p:sp>
        <p:nvSpPr>
          <p:cNvPr id="7" name="页脚占位符 6"/>
          <p:cNvSpPr>
            <a:spLocks noGrp="1"/>
          </p:cNvSpPr>
          <p:nvPr>
            <p:ph type="ftr" sz="quarter" idx="11"/>
          </p:nvPr>
        </p:nvSpPr>
        <p:spPr/>
        <p:txBody>
          <a:bodyPr/>
          <a:lstStyle/>
          <a:p>
            <a:r>
              <a:rPr lang="en-US" altLang="zh-CN" dirty="0"/>
              <a:t>W. SUN</a:t>
            </a:r>
            <a:endParaRPr lang="zh-CN" altLang="en-US" dirty="0"/>
          </a:p>
        </p:txBody>
      </p:sp>
      <p:sp>
        <p:nvSpPr>
          <p:cNvPr id="8" name="灯片编号占位符 7"/>
          <p:cNvSpPr>
            <a:spLocks noGrp="1"/>
          </p:cNvSpPr>
          <p:nvPr>
            <p:ph type="sldNum" sz="quarter" idx="12"/>
          </p:nvPr>
        </p:nvSpPr>
        <p:spPr/>
        <p:txBody>
          <a:bodyPr/>
          <a:lstStyle/>
          <a:p>
            <a:fld id="{53E7177F-3051-4754-AC94-ED7B749B049C}" type="slidenum">
              <a:rPr lang="zh-CN" altLang="en-US" smtClean="0"/>
              <a:t>22</a:t>
            </a:fld>
            <a:endParaRPr lang="zh-CN" altLang="en-US"/>
          </a:p>
        </p:txBody>
      </p:sp>
      <p:pic>
        <p:nvPicPr>
          <p:cNvPr id="9" name="Picture 8" descr="A graph of a graph&#10;&#10;Description automatically generated with medium confidence">
            <a:extLst>
              <a:ext uri="{FF2B5EF4-FFF2-40B4-BE49-F238E27FC236}">
                <a16:creationId xmlns:a16="http://schemas.microsoft.com/office/drawing/2014/main" id="{90904717-0E33-2E0A-AEE5-6DA887D035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4910" y="849292"/>
            <a:ext cx="7570567" cy="4326038"/>
          </a:xfrm>
          <a:prstGeom prst="rect">
            <a:avLst/>
          </a:prstGeom>
        </p:spPr>
      </p:pic>
      <p:sp>
        <p:nvSpPr>
          <p:cNvPr id="2" name="TextBox 1">
            <a:extLst>
              <a:ext uri="{FF2B5EF4-FFF2-40B4-BE49-F238E27FC236}">
                <a16:creationId xmlns:a16="http://schemas.microsoft.com/office/drawing/2014/main" id="{55727600-A5F0-77A2-BCAB-70207C08EAF9}"/>
              </a:ext>
            </a:extLst>
          </p:cNvPr>
          <p:cNvSpPr txBox="1"/>
          <p:nvPr/>
        </p:nvSpPr>
        <p:spPr>
          <a:xfrm>
            <a:off x="1966328" y="1355894"/>
            <a:ext cx="1375698" cy="369332"/>
          </a:xfrm>
          <a:prstGeom prst="rect">
            <a:avLst/>
          </a:prstGeom>
          <a:noFill/>
        </p:spPr>
        <p:txBody>
          <a:bodyPr wrap="none" rtlCol="0">
            <a:spAutoFit/>
          </a:bodyPr>
          <a:lstStyle/>
          <a:p>
            <a:r>
              <a:rPr lang="en-US" b="1" dirty="0">
                <a:solidFill>
                  <a:srgbClr val="C00000"/>
                </a:solidFill>
              </a:rPr>
              <a:t>M~1.32 </a:t>
            </a:r>
            <a:r>
              <a:rPr lang="en-US" altLang="zh-CN" b="1" dirty="0">
                <a:solidFill>
                  <a:srgbClr val="C00000"/>
                </a:solidFill>
              </a:rPr>
              <a:t>M</a:t>
            </a:r>
            <a:r>
              <a:rPr lang="en-US" altLang="zh-CN" b="1" baseline="-25000" dirty="0">
                <a:solidFill>
                  <a:srgbClr val="C00000"/>
                </a:solidFill>
              </a:rPr>
              <a:t>☉</a:t>
            </a:r>
            <a:r>
              <a:rPr lang="en-US" altLang="zh-CN" b="1" dirty="0">
                <a:solidFill>
                  <a:srgbClr val="C00000"/>
                </a:solidFill>
              </a:rPr>
              <a:t> </a:t>
            </a:r>
            <a:endParaRPr lang="en-US" b="1" dirty="0">
              <a:solidFill>
                <a:srgbClr val="C00000"/>
              </a:solidFill>
            </a:endParaRPr>
          </a:p>
        </p:txBody>
      </p:sp>
    </p:spTree>
    <p:extLst>
      <p:ext uri="{BB962C8B-B14F-4D97-AF65-F5344CB8AC3E}">
        <p14:creationId xmlns:p14="http://schemas.microsoft.com/office/powerpoint/2010/main" val="34553546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2891C012-2613-4214-8D7D-F0B6E7CC576E}"/>
              </a:ext>
            </a:extLst>
          </p:cNvPr>
          <p:cNvSpPr>
            <a:spLocks noGrp="1"/>
          </p:cNvSpPr>
          <p:nvPr>
            <p:ph type="dt" sz="half" idx="10"/>
          </p:nvPr>
        </p:nvSpPr>
        <p:spPr/>
        <p:txBody>
          <a:bodyPr/>
          <a:lstStyle/>
          <a:p>
            <a:fld id="{12D01EC6-C076-44AD-AB26-C629A4793D25}" type="datetime1">
              <a:rPr lang="zh-CN" altLang="en-US" smtClean="0"/>
              <a:t>2024/7/8</a:t>
            </a:fld>
            <a:endParaRPr lang="zh-CN" altLang="en-US"/>
          </a:p>
        </p:txBody>
      </p:sp>
      <p:sp>
        <p:nvSpPr>
          <p:cNvPr id="3" name="页脚占位符 2">
            <a:extLst>
              <a:ext uri="{FF2B5EF4-FFF2-40B4-BE49-F238E27FC236}">
                <a16:creationId xmlns:a16="http://schemas.microsoft.com/office/drawing/2014/main" id="{6F2BD2D1-6B2B-4266-8413-E61BDEBEFCDE}"/>
              </a:ext>
            </a:extLst>
          </p:cNvPr>
          <p:cNvSpPr>
            <a:spLocks noGrp="1"/>
          </p:cNvSpPr>
          <p:nvPr>
            <p:ph type="ftr" sz="quarter" idx="11"/>
          </p:nvPr>
        </p:nvSpPr>
        <p:spPr/>
        <p:txBody>
          <a:bodyPr/>
          <a:lstStyle/>
          <a:p>
            <a:r>
              <a:rPr lang="en-US" altLang="zh-CN" dirty="0"/>
              <a:t>Wei Sun</a:t>
            </a:r>
            <a:endParaRPr lang="zh-CN" altLang="en-US" dirty="0"/>
          </a:p>
        </p:txBody>
      </p:sp>
      <p:sp>
        <p:nvSpPr>
          <p:cNvPr id="4" name="灯片编号占位符 3">
            <a:extLst>
              <a:ext uri="{FF2B5EF4-FFF2-40B4-BE49-F238E27FC236}">
                <a16:creationId xmlns:a16="http://schemas.microsoft.com/office/drawing/2014/main" id="{693B12F7-EC2C-4F10-9065-AA3DCD813AB8}"/>
              </a:ext>
            </a:extLst>
          </p:cNvPr>
          <p:cNvSpPr>
            <a:spLocks noGrp="1"/>
          </p:cNvSpPr>
          <p:nvPr>
            <p:ph type="sldNum" sz="quarter" idx="12"/>
          </p:nvPr>
        </p:nvSpPr>
        <p:spPr/>
        <p:txBody>
          <a:bodyPr/>
          <a:lstStyle/>
          <a:p>
            <a:fld id="{53E7177F-3051-4754-AC94-ED7B749B049C}" type="slidenum">
              <a:rPr lang="zh-CN" altLang="en-US" smtClean="0"/>
              <a:t>23</a:t>
            </a:fld>
            <a:endParaRPr lang="zh-CN" altLang="en-US"/>
          </a:p>
        </p:txBody>
      </p:sp>
      <p:sp>
        <p:nvSpPr>
          <p:cNvPr id="8" name="矩形 7">
            <a:extLst>
              <a:ext uri="{FF2B5EF4-FFF2-40B4-BE49-F238E27FC236}">
                <a16:creationId xmlns:a16="http://schemas.microsoft.com/office/drawing/2014/main" id="{ACF2FE15-3CEC-4CE8-BB15-BA838F7FCD3C}"/>
              </a:ext>
            </a:extLst>
          </p:cNvPr>
          <p:cNvSpPr/>
          <p:nvPr/>
        </p:nvSpPr>
        <p:spPr>
          <a:xfrm>
            <a:off x="1482604" y="-29486"/>
            <a:ext cx="6125522" cy="584775"/>
          </a:xfrm>
          <a:prstGeom prst="rect">
            <a:avLst/>
          </a:prstGeom>
        </p:spPr>
        <p:txBody>
          <a:bodyPr wrap="square">
            <a:spAutoFit/>
          </a:bodyPr>
          <a:lstStyle/>
          <a:p>
            <a:pPr algn="ctr"/>
            <a:r>
              <a:rPr lang="en-US" altLang="zh-CN" sz="3200" b="1" dirty="0">
                <a:solidFill>
                  <a:srgbClr val="C00000"/>
                </a:solidFill>
                <a:ea typeface="楷体" panose="02010609060101010101" pitchFamily="49" charset="-122"/>
                <a:cs typeface="Times New Roman" panose="02020603050405020304" pitchFamily="18" charset="0"/>
              </a:rPr>
              <a:t>Outline</a:t>
            </a:r>
          </a:p>
        </p:txBody>
      </p:sp>
      <p:pic>
        <p:nvPicPr>
          <p:cNvPr id="11" name="Picture 10" descr="A blue and green grid with circles&#10;&#10;Description automatically generated with medium confidence">
            <a:extLst>
              <a:ext uri="{FF2B5EF4-FFF2-40B4-BE49-F238E27FC236}">
                <a16:creationId xmlns:a16="http://schemas.microsoft.com/office/drawing/2014/main" id="{10C90A48-EE51-5C1E-29D1-A983B3A89605}"/>
              </a:ext>
            </a:extLst>
          </p:cNvPr>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0" y="514607"/>
            <a:ext cx="9144000" cy="6334393"/>
          </a:xfrm>
          <a:prstGeom prst="rect">
            <a:avLst/>
          </a:prstGeom>
        </p:spPr>
      </p:pic>
      <p:sp>
        <p:nvSpPr>
          <p:cNvPr id="9" name="TextBox 8">
            <a:extLst>
              <a:ext uri="{FF2B5EF4-FFF2-40B4-BE49-F238E27FC236}">
                <a16:creationId xmlns:a16="http://schemas.microsoft.com/office/drawing/2014/main" id="{B8844ADB-ACB9-9090-C417-BE17800B55E2}"/>
              </a:ext>
            </a:extLst>
          </p:cNvPr>
          <p:cNvSpPr txBox="1"/>
          <p:nvPr/>
        </p:nvSpPr>
        <p:spPr>
          <a:xfrm>
            <a:off x="860983" y="1460237"/>
            <a:ext cx="3711016" cy="2677656"/>
          </a:xfrm>
          <a:prstGeom prst="rect">
            <a:avLst/>
          </a:prstGeom>
          <a:noFill/>
        </p:spPr>
        <p:txBody>
          <a:bodyPr wrap="none" rtlCol="0">
            <a:spAutoFit/>
          </a:bodyPr>
          <a:lstStyle/>
          <a:p>
            <a:pPr marL="285750" indent="-285750">
              <a:buFont typeface="Wingdings" pitchFamily="2" charset="2"/>
              <a:buChar char="v"/>
            </a:pPr>
            <a:endParaRPr lang="en-US" sz="2800" dirty="0">
              <a:solidFill>
                <a:schemeClr val="accent4">
                  <a:lumMod val="40000"/>
                  <a:lumOff val="60000"/>
                </a:schemeClr>
              </a:solidFill>
              <a:latin typeface="Abadi" panose="020F0502020204030204" pitchFamily="34" charset="0"/>
              <a:cs typeface="Abadi" panose="020F0502020204030204" pitchFamily="34" charset="0"/>
            </a:endParaRPr>
          </a:p>
          <a:p>
            <a:pPr marL="285750" indent="-285750">
              <a:buFont typeface="Wingdings" pitchFamily="2" charset="2"/>
              <a:buChar char="v"/>
            </a:pPr>
            <a:r>
              <a:rPr lang="en-US" sz="2800" dirty="0">
                <a:solidFill>
                  <a:schemeClr val="accent4">
                    <a:lumMod val="40000"/>
                    <a:lumOff val="60000"/>
                  </a:schemeClr>
                </a:solidFill>
                <a:latin typeface="Abadi" panose="020F0502020204030204" pitchFamily="34" charset="0"/>
                <a:cs typeface="Abadi" panose="020F0502020204030204" pitchFamily="34" charset="0"/>
              </a:rPr>
              <a:t> Equations of State</a:t>
            </a:r>
          </a:p>
          <a:p>
            <a:pPr marL="285750" indent="-285750">
              <a:buFont typeface="Wingdings" pitchFamily="2" charset="2"/>
              <a:buChar char="v"/>
            </a:pPr>
            <a:endParaRPr lang="en-US" sz="2800" dirty="0">
              <a:solidFill>
                <a:schemeClr val="accent4">
                  <a:lumMod val="40000"/>
                  <a:lumOff val="60000"/>
                </a:schemeClr>
              </a:solidFill>
              <a:latin typeface="Abadi" panose="020F0502020204030204" pitchFamily="34" charset="0"/>
              <a:cs typeface="Abadi" panose="020F0502020204030204" pitchFamily="34" charset="0"/>
            </a:endParaRPr>
          </a:p>
          <a:p>
            <a:pPr marL="285750" indent="-285750">
              <a:buFont typeface="Wingdings" pitchFamily="2" charset="2"/>
              <a:buChar char="v"/>
            </a:pPr>
            <a:r>
              <a:rPr lang="en-US" sz="2800" dirty="0">
                <a:solidFill>
                  <a:schemeClr val="accent4">
                    <a:lumMod val="40000"/>
                    <a:lumOff val="60000"/>
                  </a:schemeClr>
                </a:solidFill>
                <a:latin typeface="Abadi" panose="020F0502020204030204" pitchFamily="34" charset="0"/>
                <a:cs typeface="Abadi" panose="020F0502020204030204" pitchFamily="34" charset="0"/>
              </a:rPr>
              <a:t> </a:t>
            </a:r>
            <a:r>
              <a:rPr lang="en-US" sz="2800" dirty="0" err="1">
                <a:solidFill>
                  <a:schemeClr val="accent4">
                    <a:lumMod val="40000"/>
                    <a:lumOff val="60000"/>
                  </a:schemeClr>
                </a:solidFill>
                <a:latin typeface="Abadi" panose="020F0502020204030204" pitchFamily="34" charset="0"/>
                <a:cs typeface="Abadi" panose="020F0502020204030204" pitchFamily="34" charset="0"/>
              </a:rPr>
              <a:t>Postmerger</a:t>
            </a:r>
            <a:r>
              <a:rPr lang="en-US" sz="2800" dirty="0">
                <a:solidFill>
                  <a:schemeClr val="accent4">
                    <a:lumMod val="40000"/>
                    <a:lumOff val="60000"/>
                  </a:schemeClr>
                </a:solidFill>
                <a:latin typeface="Abadi" panose="020F0502020204030204" pitchFamily="34" charset="0"/>
                <a:cs typeface="Abadi" panose="020F0502020204030204" pitchFamily="34" charset="0"/>
              </a:rPr>
              <a:t> Analysis</a:t>
            </a:r>
          </a:p>
          <a:p>
            <a:pPr marL="285750" indent="-285750">
              <a:buFont typeface="Wingdings" pitchFamily="2" charset="2"/>
              <a:buChar char="v"/>
            </a:pPr>
            <a:endParaRPr lang="en-US" sz="2800" dirty="0">
              <a:solidFill>
                <a:schemeClr val="accent4">
                  <a:lumMod val="40000"/>
                  <a:lumOff val="60000"/>
                </a:schemeClr>
              </a:solidFill>
              <a:latin typeface="Abadi" panose="020F0502020204030204" pitchFamily="34" charset="0"/>
              <a:cs typeface="Abadi" panose="020F0502020204030204" pitchFamily="34" charset="0"/>
            </a:endParaRPr>
          </a:p>
          <a:p>
            <a:pPr marL="285750" indent="-285750">
              <a:buFont typeface="Wingdings" pitchFamily="2" charset="2"/>
              <a:buChar char="v"/>
            </a:pPr>
            <a:r>
              <a:rPr lang="en-US" sz="2800" dirty="0">
                <a:solidFill>
                  <a:schemeClr val="accent4">
                    <a:lumMod val="40000"/>
                    <a:lumOff val="60000"/>
                  </a:schemeClr>
                </a:solidFill>
                <a:latin typeface="Abadi" panose="020F0502020204030204" pitchFamily="34" charset="0"/>
                <a:cs typeface="Abadi" panose="020F0502020204030204" pitchFamily="34" charset="0"/>
              </a:rPr>
              <a:t> Summary</a:t>
            </a:r>
          </a:p>
        </p:txBody>
      </p:sp>
    </p:spTree>
    <p:extLst>
      <p:ext uri="{BB962C8B-B14F-4D97-AF65-F5344CB8AC3E}">
        <p14:creationId xmlns:p14="http://schemas.microsoft.com/office/powerpoint/2010/main" val="26711332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1435458" y="-20608"/>
            <a:ext cx="6125522" cy="584775"/>
          </a:xfrm>
          <a:prstGeom prst="rect">
            <a:avLst/>
          </a:prstGeom>
        </p:spPr>
        <p:txBody>
          <a:bodyPr wrap="square">
            <a:spAutoFit/>
          </a:bodyPr>
          <a:lstStyle/>
          <a:p>
            <a:pPr algn="ctr"/>
            <a:r>
              <a:rPr lang="en-US" altLang="zh-CN" sz="3200" dirty="0">
                <a:latin typeface="Times New Roman" panose="02020603050405020304" pitchFamily="18" charset="0"/>
                <a:ea typeface="楷体" panose="02010609060101010101" pitchFamily="49" charset="-122"/>
                <a:cs typeface="Times New Roman" panose="02020603050405020304" pitchFamily="18" charset="0"/>
              </a:rPr>
              <a:t>BNS Merger of QHC21A</a:t>
            </a:r>
            <a:r>
              <a:rPr lang="en-US" altLang="zh-CN" sz="3200" dirty="0">
                <a:latin typeface="Times New Roman" panose="02020603050405020304" pitchFamily="18" charset="0"/>
                <a:cs typeface="Times New Roman" panose="02020603050405020304" pitchFamily="18" charset="0"/>
              </a:rPr>
              <a:t> 𝛘</a:t>
            </a:r>
            <a:r>
              <a:rPr lang="en-US" altLang="zh-CN" sz="3200" dirty="0">
                <a:latin typeface="Times New Roman" panose="02020603050405020304" pitchFamily="18" charset="0"/>
                <a:ea typeface="楷体" panose="02010609060101010101" pitchFamily="49" charset="-122"/>
                <a:cs typeface="Times New Roman" panose="02020603050405020304" pitchFamily="18" charset="0"/>
              </a:rPr>
              <a:t> </a:t>
            </a:r>
            <a:endParaRPr lang="zh-CN" altLang="en-US" sz="3200" dirty="0">
              <a:latin typeface="Times New Roman" panose="02020603050405020304" pitchFamily="18" charset="0"/>
              <a:ea typeface="楷体" panose="02010609060101010101" pitchFamily="49" charset="-122"/>
              <a:cs typeface="Times New Roman" panose="02020603050405020304" pitchFamily="18" charset="0"/>
            </a:endParaRPr>
          </a:p>
        </p:txBody>
      </p:sp>
      <p:sp>
        <p:nvSpPr>
          <p:cNvPr id="3" name="日期占位符 2"/>
          <p:cNvSpPr>
            <a:spLocks noGrp="1"/>
          </p:cNvSpPr>
          <p:nvPr>
            <p:ph type="dt" sz="half" idx="10"/>
          </p:nvPr>
        </p:nvSpPr>
        <p:spPr/>
        <p:txBody>
          <a:bodyPr/>
          <a:lstStyle/>
          <a:p>
            <a:fld id="{D95EB41B-11A7-46E5-9D8B-DD7BA78A90FD}" type="datetime1">
              <a:rPr lang="zh-CN" altLang="en-US" smtClean="0"/>
              <a:t>2024/7/8</a:t>
            </a:fld>
            <a:endParaRPr lang="zh-CN" altLang="en-US"/>
          </a:p>
        </p:txBody>
      </p:sp>
      <p:sp>
        <p:nvSpPr>
          <p:cNvPr id="7" name="页脚占位符 6"/>
          <p:cNvSpPr>
            <a:spLocks noGrp="1"/>
          </p:cNvSpPr>
          <p:nvPr>
            <p:ph type="ftr" sz="quarter" idx="11"/>
          </p:nvPr>
        </p:nvSpPr>
        <p:spPr/>
        <p:txBody>
          <a:bodyPr/>
          <a:lstStyle/>
          <a:p>
            <a:r>
              <a:rPr lang="en-US" altLang="zh-CN" dirty="0"/>
              <a:t>W. SUN</a:t>
            </a:r>
            <a:endParaRPr lang="zh-CN" altLang="en-US" dirty="0"/>
          </a:p>
        </p:txBody>
      </p:sp>
      <p:sp>
        <p:nvSpPr>
          <p:cNvPr id="8" name="灯片编号占位符 7"/>
          <p:cNvSpPr>
            <a:spLocks noGrp="1"/>
          </p:cNvSpPr>
          <p:nvPr>
            <p:ph type="sldNum" sz="quarter" idx="12"/>
          </p:nvPr>
        </p:nvSpPr>
        <p:spPr/>
        <p:txBody>
          <a:bodyPr/>
          <a:lstStyle/>
          <a:p>
            <a:fld id="{53E7177F-3051-4754-AC94-ED7B749B049C}" type="slidenum">
              <a:rPr lang="zh-CN" altLang="en-US" smtClean="0"/>
              <a:t>24</a:t>
            </a:fld>
            <a:endParaRPr lang="zh-CN" altLang="en-US"/>
          </a:p>
        </p:txBody>
      </p:sp>
      <p:pic>
        <p:nvPicPr>
          <p:cNvPr id="2" name="output.mp4">
            <a:hlinkClick r:id="" action="ppaction://media"/>
            <a:extLst>
              <a:ext uri="{FF2B5EF4-FFF2-40B4-BE49-F238E27FC236}">
                <a16:creationId xmlns:a16="http://schemas.microsoft.com/office/drawing/2014/main" id="{3E82C9EF-0083-A0CE-2821-556EED5D10E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956135" y="564167"/>
            <a:ext cx="5084168" cy="5084168"/>
          </a:xfrm>
          <a:prstGeom prst="rect">
            <a:avLst/>
          </a:prstGeom>
        </p:spPr>
      </p:pic>
      <p:sp>
        <p:nvSpPr>
          <p:cNvPr id="4" name="流程图: 过程 1">
            <a:extLst>
              <a:ext uri="{FF2B5EF4-FFF2-40B4-BE49-F238E27FC236}">
                <a16:creationId xmlns:a16="http://schemas.microsoft.com/office/drawing/2014/main" id="{31CF362E-D149-B8AF-4FA7-EF72A938EE05}"/>
              </a:ext>
            </a:extLst>
          </p:cNvPr>
          <p:cNvSpPr/>
          <p:nvPr/>
        </p:nvSpPr>
        <p:spPr>
          <a:xfrm>
            <a:off x="528845" y="5648335"/>
            <a:ext cx="8336153" cy="729873"/>
          </a:xfrm>
          <a:prstGeom prst="flowChartProcess">
            <a:avLst/>
          </a:prstGeom>
          <a:solidFill>
            <a:schemeClr val="accent2">
              <a:lumMod val="20000"/>
              <a:lumOff val="80000"/>
            </a:schemeClr>
          </a:solidFill>
          <a:ln w="12700">
            <a:noFill/>
            <a:prstDash val="sysDash"/>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itchFamily="2" charset="2"/>
              <a:buChar char="v"/>
            </a:pPr>
            <a:r>
              <a:rPr lang="en-US" altLang="zh-CN" dirty="0">
                <a:solidFill>
                  <a:srgbClr val="002060"/>
                </a:solidFill>
              </a:rPr>
              <a:t>Possible evidence of a crossover </a:t>
            </a:r>
            <a:r>
              <a:rPr lang="en-US" altLang="zh-CN" dirty="0" err="1">
                <a:solidFill>
                  <a:srgbClr val="002060"/>
                </a:solidFill>
              </a:rPr>
              <a:t>EoS</a:t>
            </a:r>
            <a:r>
              <a:rPr lang="en-US" altLang="zh-CN" dirty="0">
                <a:solidFill>
                  <a:srgbClr val="002060"/>
                </a:solidFill>
              </a:rPr>
              <a:t> is the formation of a </a:t>
            </a:r>
            <a:r>
              <a:rPr lang="en-US" altLang="zh-CN" dirty="0" err="1">
                <a:solidFill>
                  <a:srgbClr val="002060"/>
                </a:solidFill>
              </a:rPr>
              <a:t>hypermassive</a:t>
            </a:r>
            <a:r>
              <a:rPr lang="en-US" altLang="zh-CN" dirty="0">
                <a:solidFill>
                  <a:srgbClr val="002060"/>
                </a:solidFill>
              </a:rPr>
              <a:t> neutron star after merger!</a:t>
            </a:r>
          </a:p>
        </p:txBody>
      </p:sp>
    </p:spTree>
    <p:extLst>
      <p:ext uri="{BB962C8B-B14F-4D97-AF65-F5344CB8AC3E}">
        <p14:creationId xmlns:p14="http://schemas.microsoft.com/office/powerpoint/2010/main" val="3094279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8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 name="Group 36">
            <a:extLst>
              <a:ext uri="{FF2B5EF4-FFF2-40B4-BE49-F238E27FC236}">
                <a16:creationId xmlns:a16="http://schemas.microsoft.com/office/drawing/2014/main" id="{3C0CE565-FC7A-1E00-3D50-A870929B8336}"/>
              </a:ext>
            </a:extLst>
          </p:cNvPr>
          <p:cNvGrpSpPr/>
          <p:nvPr/>
        </p:nvGrpSpPr>
        <p:grpSpPr>
          <a:xfrm>
            <a:off x="153236" y="673814"/>
            <a:ext cx="3205210" cy="2053465"/>
            <a:chOff x="181100" y="797447"/>
            <a:chExt cx="3205210" cy="2053465"/>
          </a:xfrm>
        </p:grpSpPr>
        <p:pic>
          <p:nvPicPr>
            <p:cNvPr id="17" name="Picture 16" descr="A graph of a function&#10;&#10;Description automatically generated">
              <a:extLst>
                <a:ext uri="{FF2B5EF4-FFF2-40B4-BE49-F238E27FC236}">
                  <a16:creationId xmlns:a16="http://schemas.microsoft.com/office/drawing/2014/main" id="{8B5A9BBD-B1E4-E027-CEE6-9704E247C28D}"/>
                </a:ext>
              </a:extLst>
            </p:cNvPr>
            <p:cNvPicPr>
              <a:picLocks noChangeAspect="1"/>
            </p:cNvPicPr>
            <p:nvPr/>
          </p:nvPicPr>
          <p:blipFill rotWithShape="1">
            <a:blip r:embed="rId3">
              <a:extLst>
                <a:ext uri="{28A0092B-C50C-407E-A947-70E740481C1C}">
                  <a14:useLocalDpi xmlns:a14="http://schemas.microsoft.com/office/drawing/2010/main" val="0"/>
                </a:ext>
              </a:extLst>
            </a:blip>
            <a:srcRect t="10530" r="20038"/>
            <a:stretch/>
          </p:blipFill>
          <p:spPr>
            <a:xfrm>
              <a:off x="181100" y="797447"/>
              <a:ext cx="3205210" cy="2053465"/>
            </a:xfrm>
            <a:prstGeom prst="rect">
              <a:avLst/>
            </a:prstGeom>
          </p:spPr>
        </p:pic>
        <p:sp>
          <p:nvSpPr>
            <p:cNvPr id="18" name="TextBox 17">
              <a:extLst>
                <a:ext uri="{FF2B5EF4-FFF2-40B4-BE49-F238E27FC236}">
                  <a16:creationId xmlns:a16="http://schemas.microsoft.com/office/drawing/2014/main" id="{86F88568-47DD-FAA5-64BF-517AB72FF245}"/>
                </a:ext>
              </a:extLst>
            </p:cNvPr>
            <p:cNvSpPr txBox="1"/>
            <p:nvPr/>
          </p:nvSpPr>
          <p:spPr>
            <a:xfrm>
              <a:off x="740946" y="846737"/>
              <a:ext cx="1148071" cy="370078"/>
            </a:xfrm>
            <a:prstGeom prst="rect">
              <a:avLst/>
            </a:prstGeom>
            <a:noFill/>
          </p:spPr>
          <p:txBody>
            <a:bodyPr wrap="none" rtlCol="0">
              <a:spAutoFit/>
            </a:bodyPr>
            <a:lstStyle/>
            <a:p>
              <a:r>
                <a:rPr lang="en-US" altLang="zh-CN" b="1" dirty="0">
                  <a:solidFill>
                    <a:srgbClr val="C00000"/>
                  </a:solidFill>
                </a:rPr>
                <a:t>[-11,0]</a:t>
              </a:r>
              <a:r>
                <a:rPr lang="en-US" altLang="zh-CN" b="1" dirty="0" err="1">
                  <a:solidFill>
                    <a:srgbClr val="C00000"/>
                  </a:solidFill>
                </a:rPr>
                <a:t>ms</a:t>
              </a:r>
              <a:r>
                <a:rPr lang="en-US" altLang="zh-CN" b="1" dirty="0">
                  <a:solidFill>
                    <a:srgbClr val="C00000"/>
                  </a:solidFill>
                </a:rPr>
                <a:t> </a:t>
              </a:r>
              <a:endParaRPr lang="en-US" b="1" dirty="0">
                <a:solidFill>
                  <a:srgbClr val="C00000"/>
                </a:solidFill>
              </a:endParaRPr>
            </a:p>
          </p:txBody>
        </p:sp>
      </p:grpSp>
      <p:sp>
        <p:nvSpPr>
          <p:cNvPr id="3" name="日期占位符 2"/>
          <p:cNvSpPr>
            <a:spLocks noGrp="1"/>
          </p:cNvSpPr>
          <p:nvPr>
            <p:ph type="dt" sz="half" idx="10"/>
          </p:nvPr>
        </p:nvSpPr>
        <p:spPr/>
        <p:txBody>
          <a:bodyPr/>
          <a:lstStyle/>
          <a:p>
            <a:fld id="{D95EB41B-11A7-46E5-9D8B-DD7BA78A90FD}" type="datetime1">
              <a:rPr lang="zh-CN" altLang="en-US" smtClean="0"/>
              <a:t>2024/7/8</a:t>
            </a:fld>
            <a:endParaRPr lang="zh-CN" altLang="en-US"/>
          </a:p>
        </p:txBody>
      </p:sp>
      <p:sp>
        <p:nvSpPr>
          <p:cNvPr id="7" name="页脚占位符 6"/>
          <p:cNvSpPr>
            <a:spLocks noGrp="1"/>
          </p:cNvSpPr>
          <p:nvPr>
            <p:ph type="ftr" sz="quarter" idx="11"/>
          </p:nvPr>
        </p:nvSpPr>
        <p:spPr/>
        <p:txBody>
          <a:bodyPr/>
          <a:lstStyle/>
          <a:p>
            <a:r>
              <a:rPr lang="en-US" altLang="zh-CN" dirty="0"/>
              <a:t>W. SUN</a:t>
            </a:r>
            <a:endParaRPr lang="zh-CN" altLang="en-US" dirty="0"/>
          </a:p>
        </p:txBody>
      </p:sp>
      <p:sp>
        <p:nvSpPr>
          <p:cNvPr id="8" name="灯片编号占位符 7"/>
          <p:cNvSpPr>
            <a:spLocks noGrp="1"/>
          </p:cNvSpPr>
          <p:nvPr>
            <p:ph type="sldNum" sz="quarter" idx="12"/>
          </p:nvPr>
        </p:nvSpPr>
        <p:spPr/>
        <p:txBody>
          <a:bodyPr/>
          <a:lstStyle/>
          <a:p>
            <a:fld id="{53E7177F-3051-4754-AC94-ED7B749B049C}" type="slidenum">
              <a:rPr lang="zh-CN" altLang="en-US" smtClean="0"/>
              <a:t>25</a:t>
            </a:fld>
            <a:endParaRPr lang="zh-CN" altLang="en-US"/>
          </a:p>
        </p:txBody>
      </p:sp>
      <p:sp>
        <p:nvSpPr>
          <p:cNvPr id="6" name="矩形 7">
            <a:extLst>
              <a:ext uri="{FF2B5EF4-FFF2-40B4-BE49-F238E27FC236}">
                <a16:creationId xmlns:a16="http://schemas.microsoft.com/office/drawing/2014/main" id="{14316ED6-4BA5-6CD1-9860-D36E579FF7B7}"/>
              </a:ext>
            </a:extLst>
          </p:cNvPr>
          <p:cNvSpPr/>
          <p:nvPr/>
        </p:nvSpPr>
        <p:spPr>
          <a:xfrm>
            <a:off x="1482604" y="-29486"/>
            <a:ext cx="6125522" cy="584775"/>
          </a:xfrm>
          <a:prstGeom prst="rect">
            <a:avLst/>
          </a:prstGeom>
        </p:spPr>
        <p:txBody>
          <a:bodyPr wrap="square">
            <a:spAutoFit/>
          </a:bodyPr>
          <a:lstStyle/>
          <a:p>
            <a:pPr algn="ctr"/>
            <a:r>
              <a:rPr lang="en-US" altLang="zh-CN" sz="3200" b="1" dirty="0">
                <a:solidFill>
                  <a:srgbClr val="C00000"/>
                </a:solidFill>
                <a:ea typeface="楷体" panose="02010609060101010101" pitchFamily="49" charset="-122"/>
                <a:cs typeface="Times New Roman" panose="02020603050405020304" pitchFamily="18" charset="0"/>
              </a:rPr>
              <a:t>Power spectral density</a:t>
            </a:r>
          </a:p>
        </p:txBody>
      </p:sp>
      <p:grpSp>
        <p:nvGrpSpPr>
          <p:cNvPr id="38" name="Group 37">
            <a:extLst>
              <a:ext uri="{FF2B5EF4-FFF2-40B4-BE49-F238E27FC236}">
                <a16:creationId xmlns:a16="http://schemas.microsoft.com/office/drawing/2014/main" id="{D2CBDD19-2B01-9F9A-9EA0-ABF2B06EA564}"/>
              </a:ext>
            </a:extLst>
          </p:cNvPr>
          <p:cNvGrpSpPr/>
          <p:nvPr/>
        </p:nvGrpSpPr>
        <p:grpSpPr>
          <a:xfrm>
            <a:off x="5689083" y="593880"/>
            <a:ext cx="3205210" cy="2053465"/>
            <a:chOff x="5234288" y="792341"/>
            <a:chExt cx="3205210" cy="2053465"/>
          </a:xfrm>
        </p:grpSpPr>
        <p:pic>
          <p:nvPicPr>
            <p:cNvPr id="15" name="Picture 14" descr="A graph of a graph&#10;&#10;Description automatically generated with medium confidence">
              <a:extLst>
                <a:ext uri="{FF2B5EF4-FFF2-40B4-BE49-F238E27FC236}">
                  <a16:creationId xmlns:a16="http://schemas.microsoft.com/office/drawing/2014/main" id="{47CA20D6-424E-7BDE-01E4-5E3DC46AE21D}"/>
                </a:ext>
              </a:extLst>
            </p:cNvPr>
            <p:cNvPicPr>
              <a:picLocks noChangeAspect="1"/>
            </p:cNvPicPr>
            <p:nvPr/>
          </p:nvPicPr>
          <p:blipFill rotWithShape="1">
            <a:blip r:embed="rId4">
              <a:extLst>
                <a:ext uri="{28A0092B-C50C-407E-A947-70E740481C1C}">
                  <a14:useLocalDpi xmlns:a14="http://schemas.microsoft.com/office/drawing/2010/main" val="0"/>
                </a:ext>
              </a:extLst>
            </a:blip>
            <a:srcRect t="10349" r="20038"/>
            <a:stretch/>
          </p:blipFill>
          <p:spPr>
            <a:xfrm>
              <a:off x="5234288" y="792341"/>
              <a:ext cx="3205210" cy="2053465"/>
            </a:xfrm>
            <a:prstGeom prst="rect">
              <a:avLst/>
            </a:prstGeom>
          </p:spPr>
        </p:pic>
        <p:sp>
          <p:nvSpPr>
            <p:cNvPr id="19" name="TextBox 18">
              <a:extLst>
                <a:ext uri="{FF2B5EF4-FFF2-40B4-BE49-F238E27FC236}">
                  <a16:creationId xmlns:a16="http://schemas.microsoft.com/office/drawing/2014/main" id="{438689D7-FBFD-EC1E-9DC0-1A51211A21C4}"/>
                </a:ext>
              </a:extLst>
            </p:cNvPr>
            <p:cNvSpPr txBox="1"/>
            <p:nvPr/>
          </p:nvSpPr>
          <p:spPr>
            <a:xfrm>
              <a:off x="5759354" y="845670"/>
              <a:ext cx="1077539" cy="369332"/>
            </a:xfrm>
            <a:prstGeom prst="rect">
              <a:avLst/>
            </a:prstGeom>
            <a:noFill/>
          </p:spPr>
          <p:txBody>
            <a:bodyPr wrap="none" rtlCol="0">
              <a:spAutoFit/>
            </a:bodyPr>
            <a:lstStyle/>
            <a:p>
              <a:r>
                <a:rPr lang="en-US" altLang="zh-CN" b="1" dirty="0">
                  <a:solidFill>
                    <a:srgbClr val="C00000"/>
                  </a:solidFill>
                </a:rPr>
                <a:t>[0,11]</a:t>
              </a:r>
              <a:r>
                <a:rPr lang="en-US" altLang="zh-CN" b="1" dirty="0" err="1">
                  <a:solidFill>
                    <a:srgbClr val="C00000"/>
                  </a:solidFill>
                </a:rPr>
                <a:t>ms</a:t>
              </a:r>
              <a:r>
                <a:rPr lang="en-US" altLang="zh-CN" b="1" dirty="0">
                  <a:solidFill>
                    <a:srgbClr val="C00000"/>
                  </a:solidFill>
                </a:rPr>
                <a:t> </a:t>
              </a:r>
              <a:endParaRPr lang="en-US" b="1" dirty="0">
                <a:solidFill>
                  <a:srgbClr val="C00000"/>
                </a:solidFill>
              </a:endParaRPr>
            </a:p>
          </p:txBody>
        </p:sp>
      </p:grpSp>
      <p:grpSp>
        <p:nvGrpSpPr>
          <p:cNvPr id="35" name="Group 34">
            <a:extLst>
              <a:ext uri="{FF2B5EF4-FFF2-40B4-BE49-F238E27FC236}">
                <a16:creationId xmlns:a16="http://schemas.microsoft.com/office/drawing/2014/main" id="{FDE113B9-01C6-251D-0069-02522ED8D8B8}"/>
              </a:ext>
            </a:extLst>
          </p:cNvPr>
          <p:cNvGrpSpPr/>
          <p:nvPr/>
        </p:nvGrpSpPr>
        <p:grpSpPr>
          <a:xfrm>
            <a:off x="0" y="2834942"/>
            <a:ext cx="2938272" cy="2053464"/>
            <a:chOff x="237515" y="3098883"/>
            <a:chExt cx="3246666" cy="2053464"/>
          </a:xfrm>
        </p:grpSpPr>
        <p:pic>
          <p:nvPicPr>
            <p:cNvPr id="23" name="Picture 22" descr="A graph of a function&#10;&#10;Description automatically generated with medium confidence">
              <a:extLst>
                <a:ext uri="{FF2B5EF4-FFF2-40B4-BE49-F238E27FC236}">
                  <a16:creationId xmlns:a16="http://schemas.microsoft.com/office/drawing/2014/main" id="{433307BC-C93E-8735-BECA-415BC175B134}"/>
                </a:ext>
              </a:extLst>
            </p:cNvPr>
            <p:cNvPicPr>
              <a:picLocks noChangeAspect="1"/>
            </p:cNvPicPr>
            <p:nvPr/>
          </p:nvPicPr>
          <p:blipFill rotWithShape="1">
            <a:blip r:embed="rId5">
              <a:extLst>
                <a:ext uri="{28A0092B-C50C-407E-A947-70E740481C1C}">
                  <a14:useLocalDpi xmlns:a14="http://schemas.microsoft.com/office/drawing/2010/main" val="0"/>
                </a:ext>
              </a:extLst>
            </a:blip>
            <a:srcRect t="10349" r="19003"/>
            <a:stretch/>
          </p:blipFill>
          <p:spPr>
            <a:xfrm>
              <a:off x="237515" y="3098883"/>
              <a:ext cx="3246666" cy="2053464"/>
            </a:xfrm>
            <a:prstGeom prst="rect">
              <a:avLst/>
            </a:prstGeom>
          </p:spPr>
        </p:pic>
        <p:sp>
          <p:nvSpPr>
            <p:cNvPr id="25" name="TextBox 24">
              <a:extLst>
                <a:ext uri="{FF2B5EF4-FFF2-40B4-BE49-F238E27FC236}">
                  <a16:creationId xmlns:a16="http://schemas.microsoft.com/office/drawing/2014/main" id="{869228D2-6AB2-0B43-5C97-2D9E6C9968CD}"/>
                </a:ext>
              </a:extLst>
            </p:cNvPr>
            <p:cNvSpPr txBox="1"/>
            <p:nvPr/>
          </p:nvSpPr>
          <p:spPr>
            <a:xfrm>
              <a:off x="797361" y="3131559"/>
              <a:ext cx="1095172" cy="369332"/>
            </a:xfrm>
            <a:prstGeom prst="rect">
              <a:avLst/>
            </a:prstGeom>
            <a:noFill/>
          </p:spPr>
          <p:txBody>
            <a:bodyPr wrap="none" rtlCol="0">
              <a:spAutoFit/>
            </a:bodyPr>
            <a:lstStyle/>
            <a:p>
              <a:r>
                <a:rPr lang="en-US" b="1" dirty="0">
                  <a:solidFill>
                    <a:srgbClr val="C00000"/>
                  </a:solidFill>
                </a:rPr>
                <a:t>[-11,3]</a:t>
              </a:r>
              <a:r>
                <a:rPr lang="en-US" b="1" dirty="0" err="1">
                  <a:solidFill>
                    <a:srgbClr val="C00000"/>
                  </a:solidFill>
                </a:rPr>
                <a:t>ms</a:t>
              </a:r>
              <a:endParaRPr lang="en-US" b="1" dirty="0">
                <a:solidFill>
                  <a:srgbClr val="C00000"/>
                </a:solidFill>
              </a:endParaRPr>
            </a:p>
          </p:txBody>
        </p:sp>
      </p:grpSp>
      <p:grpSp>
        <p:nvGrpSpPr>
          <p:cNvPr id="36" name="Group 35">
            <a:extLst>
              <a:ext uri="{FF2B5EF4-FFF2-40B4-BE49-F238E27FC236}">
                <a16:creationId xmlns:a16="http://schemas.microsoft.com/office/drawing/2014/main" id="{941DCDBC-85F3-7701-1814-D1E1428F90CE}"/>
              </a:ext>
            </a:extLst>
          </p:cNvPr>
          <p:cNvGrpSpPr/>
          <p:nvPr/>
        </p:nvGrpSpPr>
        <p:grpSpPr>
          <a:xfrm>
            <a:off x="2982459" y="2867618"/>
            <a:ext cx="2938272" cy="2053464"/>
            <a:chOff x="3624867" y="3082859"/>
            <a:chExt cx="3246666" cy="2053464"/>
          </a:xfrm>
        </p:grpSpPr>
        <p:pic>
          <p:nvPicPr>
            <p:cNvPr id="29" name="Picture 28" descr="A graph of a function&#10;&#10;Description automatically generated with medium confidence">
              <a:extLst>
                <a:ext uri="{FF2B5EF4-FFF2-40B4-BE49-F238E27FC236}">
                  <a16:creationId xmlns:a16="http://schemas.microsoft.com/office/drawing/2014/main" id="{A6068549-C56F-DE20-7490-3CCA03264C79}"/>
                </a:ext>
              </a:extLst>
            </p:cNvPr>
            <p:cNvPicPr>
              <a:picLocks noChangeAspect="1"/>
            </p:cNvPicPr>
            <p:nvPr/>
          </p:nvPicPr>
          <p:blipFill rotWithShape="1">
            <a:blip r:embed="rId6">
              <a:extLst>
                <a:ext uri="{28A0092B-C50C-407E-A947-70E740481C1C}">
                  <a14:useLocalDpi xmlns:a14="http://schemas.microsoft.com/office/drawing/2010/main" val="0"/>
                </a:ext>
              </a:extLst>
            </a:blip>
            <a:srcRect t="10349" r="7425"/>
            <a:stretch/>
          </p:blipFill>
          <p:spPr>
            <a:xfrm>
              <a:off x="3624867" y="3082859"/>
              <a:ext cx="3246666" cy="2053464"/>
            </a:xfrm>
            <a:prstGeom prst="rect">
              <a:avLst/>
            </a:prstGeom>
          </p:spPr>
        </p:pic>
        <p:sp>
          <p:nvSpPr>
            <p:cNvPr id="30" name="TextBox 29">
              <a:extLst>
                <a:ext uri="{FF2B5EF4-FFF2-40B4-BE49-F238E27FC236}">
                  <a16:creationId xmlns:a16="http://schemas.microsoft.com/office/drawing/2014/main" id="{99CFEB64-11A0-6EFF-FE93-7C4D4857DCF9}"/>
                </a:ext>
              </a:extLst>
            </p:cNvPr>
            <p:cNvSpPr txBox="1"/>
            <p:nvPr/>
          </p:nvSpPr>
          <p:spPr>
            <a:xfrm>
              <a:off x="4121343" y="3098883"/>
              <a:ext cx="1095172" cy="369332"/>
            </a:xfrm>
            <a:prstGeom prst="rect">
              <a:avLst/>
            </a:prstGeom>
            <a:noFill/>
          </p:spPr>
          <p:txBody>
            <a:bodyPr wrap="none" rtlCol="0">
              <a:spAutoFit/>
            </a:bodyPr>
            <a:lstStyle/>
            <a:p>
              <a:r>
                <a:rPr lang="en-US" b="1" dirty="0">
                  <a:solidFill>
                    <a:srgbClr val="C00000"/>
                  </a:solidFill>
                </a:rPr>
                <a:t>[-11,6]</a:t>
              </a:r>
              <a:r>
                <a:rPr lang="en-US" b="1" dirty="0" err="1">
                  <a:solidFill>
                    <a:srgbClr val="C00000"/>
                  </a:solidFill>
                </a:rPr>
                <a:t>ms</a:t>
              </a:r>
              <a:endParaRPr lang="en-US" b="1" dirty="0">
                <a:solidFill>
                  <a:srgbClr val="C00000"/>
                </a:solidFill>
              </a:endParaRPr>
            </a:p>
          </p:txBody>
        </p:sp>
      </p:grpSp>
      <p:grpSp>
        <p:nvGrpSpPr>
          <p:cNvPr id="34" name="Group 33">
            <a:extLst>
              <a:ext uri="{FF2B5EF4-FFF2-40B4-BE49-F238E27FC236}">
                <a16:creationId xmlns:a16="http://schemas.microsoft.com/office/drawing/2014/main" id="{69C24EAB-CB6C-98A6-0D90-6CF54E808576}"/>
              </a:ext>
            </a:extLst>
          </p:cNvPr>
          <p:cNvGrpSpPr/>
          <p:nvPr/>
        </p:nvGrpSpPr>
        <p:grpSpPr>
          <a:xfrm>
            <a:off x="5920731" y="2637995"/>
            <a:ext cx="2938272" cy="2295144"/>
            <a:chOff x="5487052" y="4368135"/>
            <a:chExt cx="3205210" cy="2290517"/>
          </a:xfrm>
        </p:grpSpPr>
        <p:pic>
          <p:nvPicPr>
            <p:cNvPr id="32" name="Picture 31" descr="A graph of a graph of a function&#10;&#10;Description automatically generated with medium confidence">
              <a:extLst>
                <a:ext uri="{FF2B5EF4-FFF2-40B4-BE49-F238E27FC236}">
                  <a16:creationId xmlns:a16="http://schemas.microsoft.com/office/drawing/2014/main" id="{DEA1A77D-75FF-8050-C38A-EEB2C8E63345}"/>
                </a:ext>
              </a:extLst>
            </p:cNvPr>
            <p:cNvPicPr>
              <a:picLocks noChangeAspect="1"/>
            </p:cNvPicPr>
            <p:nvPr/>
          </p:nvPicPr>
          <p:blipFill rotWithShape="1">
            <a:blip r:embed="rId7">
              <a:extLst>
                <a:ext uri="{28A0092B-C50C-407E-A947-70E740481C1C}">
                  <a14:useLocalDpi xmlns:a14="http://schemas.microsoft.com/office/drawing/2010/main" val="0"/>
                </a:ext>
              </a:extLst>
            </a:blip>
            <a:srcRect r="20038"/>
            <a:stretch/>
          </p:blipFill>
          <p:spPr>
            <a:xfrm>
              <a:off x="5487052" y="4368135"/>
              <a:ext cx="3205210" cy="2290517"/>
            </a:xfrm>
            <a:prstGeom prst="rect">
              <a:avLst/>
            </a:prstGeom>
          </p:spPr>
        </p:pic>
        <p:sp>
          <p:nvSpPr>
            <p:cNvPr id="33" name="TextBox 32">
              <a:extLst>
                <a:ext uri="{FF2B5EF4-FFF2-40B4-BE49-F238E27FC236}">
                  <a16:creationId xmlns:a16="http://schemas.microsoft.com/office/drawing/2014/main" id="{7BCBA3F1-1570-33B5-5837-5F02361C06DD}"/>
                </a:ext>
              </a:extLst>
            </p:cNvPr>
            <p:cNvSpPr txBox="1"/>
            <p:nvPr/>
          </p:nvSpPr>
          <p:spPr>
            <a:xfrm>
              <a:off x="5994485" y="4677499"/>
              <a:ext cx="1095172" cy="369332"/>
            </a:xfrm>
            <a:prstGeom prst="rect">
              <a:avLst/>
            </a:prstGeom>
            <a:noFill/>
          </p:spPr>
          <p:txBody>
            <a:bodyPr wrap="none" rtlCol="0">
              <a:spAutoFit/>
            </a:bodyPr>
            <a:lstStyle/>
            <a:p>
              <a:r>
                <a:rPr lang="en-US" b="1" dirty="0">
                  <a:solidFill>
                    <a:srgbClr val="C00000"/>
                  </a:solidFill>
                </a:rPr>
                <a:t>[-11,9]</a:t>
              </a:r>
              <a:r>
                <a:rPr lang="en-US" b="1" dirty="0" err="1">
                  <a:solidFill>
                    <a:srgbClr val="C00000"/>
                  </a:solidFill>
                </a:rPr>
                <a:t>ms</a:t>
              </a:r>
              <a:endParaRPr lang="en-US" b="1" dirty="0">
                <a:solidFill>
                  <a:srgbClr val="C00000"/>
                </a:solidFill>
              </a:endParaRPr>
            </a:p>
          </p:txBody>
        </p:sp>
      </p:grpSp>
      <p:sp>
        <p:nvSpPr>
          <p:cNvPr id="39" name="流程图: 过程 1">
            <a:extLst>
              <a:ext uri="{FF2B5EF4-FFF2-40B4-BE49-F238E27FC236}">
                <a16:creationId xmlns:a16="http://schemas.microsoft.com/office/drawing/2014/main" id="{29B4C3C7-D12F-B8A8-A413-B9421CA8555F}"/>
              </a:ext>
            </a:extLst>
          </p:cNvPr>
          <p:cNvSpPr/>
          <p:nvPr/>
        </p:nvSpPr>
        <p:spPr>
          <a:xfrm>
            <a:off x="522850" y="5256891"/>
            <a:ext cx="8336153" cy="878005"/>
          </a:xfrm>
          <a:prstGeom prst="flowChartProcess">
            <a:avLst/>
          </a:prstGeom>
          <a:solidFill>
            <a:schemeClr val="accent2">
              <a:lumMod val="20000"/>
              <a:lumOff val="80000"/>
            </a:schemeClr>
          </a:solidFill>
          <a:ln w="12700">
            <a:noFill/>
            <a:prstDash val="sysDash"/>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itchFamily="2" charset="2"/>
              <a:buChar char="v"/>
            </a:pPr>
            <a:r>
              <a:rPr lang="en-US" altLang="zh-CN" dirty="0">
                <a:solidFill>
                  <a:srgbClr val="002060"/>
                </a:solidFill>
              </a:rPr>
              <a:t>The </a:t>
            </a:r>
            <a:r>
              <a:rPr lang="en-US" altLang="zh-CN" dirty="0" err="1">
                <a:solidFill>
                  <a:srgbClr val="002060"/>
                </a:solidFill>
              </a:rPr>
              <a:t>inspiral</a:t>
            </a:r>
            <a:r>
              <a:rPr lang="en-US" altLang="zh-CN" dirty="0">
                <a:solidFill>
                  <a:srgbClr val="002060"/>
                </a:solidFill>
              </a:rPr>
              <a:t> phase mostly contributed to f &lt;1.5kHz</a:t>
            </a:r>
          </a:p>
          <a:p>
            <a:pPr marL="285750" indent="-285750">
              <a:buFont typeface="Wingdings" pitchFamily="2" charset="2"/>
              <a:buChar char="v"/>
            </a:pPr>
            <a:r>
              <a:rPr lang="en-US" altLang="zh-CN" dirty="0">
                <a:solidFill>
                  <a:srgbClr val="002060"/>
                </a:solidFill>
              </a:rPr>
              <a:t>The post-merger phase mostly contributed to f &gt; 1.5kHz</a:t>
            </a:r>
          </a:p>
        </p:txBody>
      </p:sp>
    </p:spTree>
    <p:extLst>
      <p:ext uri="{BB962C8B-B14F-4D97-AF65-F5344CB8AC3E}">
        <p14:creationId xmlns:p14="http://schemas.microsoft.com/office/powerpoint/2010/main" val="29963708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MG_20210510_11322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2819400"/>
            <a:ext cx="1837000" cy="2362200"/>
          </a:xfrm>
          <a:prstGeom prst="rect">
            <a:avLst/>
          </a:prstGeom>
        </p:spPr>
      </p:pic>
      <p:pic>
        <p:nvPicPr>
          <p:cNvPr id="3" name="Picture 2"/>
          <p:cNvPicPr>
            <a:picLocks noChangeAspect="1"/>
          </p:cNvPicPr>
          <p:nvPr/>
        </p:nvPicPr>
        <p:blipFill>
          <a:blip r:embed="rId3"/>
          <a:stretch>
            <a:fillRect/>
          </a:stretch>
        </p:blipFill>
        <p:spPr>
          <a:xfrm>
            <a:off x="533400" y="152400"/>
            <a:ext cx="6134100" cy="2362200"/>
          </a:xfrm>
          <a:prstGeom prst="rect">
            <a:avLst/>
          </a:prstGeom>
          <a:solidFill>
            <a:srgbClr val="FFFFFF"/>
          </a:solidFill>
        </p:spPr>
      </p:pic>
      <p:sp>
        <p:nvSpPr>
          <p:cNvPr id="4" name="TextBox 3"/>
          <p:cNvSpPr txBox="1"/>
          <p:nvPr/>
        </p:nvSpPr>
        <p:spPr>
          <a:xfrm>
            <a:off x="2667000" y="2514600"/>
            <a:ext cx="4953000" cy="400110"/>
          </a:xfrm>
          <a:prstGeom prst="rect">
            <a:avLst/>
          </a:prstGeom>
          <a:noFill/>
        </p:spPr>
        <p:txBody>
          <a:bodyPr wrap="square" rtlCol="0">
            <a:spAutoFit/>
          </a:bodyPr>
          <a:lstStyle/>
          <a:p>
            <a:r>
              <a:rPr lang="cs-CZ" sz="2000" i="1" dirty="0" err="1">
                <a:latin typeface="Times New Roman" panose="02020603050405020304" pitchFamily="18" charset="0"/>
                <a:cs typeface="Times New Roman" panose="02020603050405020304" pitchFamily="18" charset="0"/>
              </a:rPr>
              <a:t>Phys</a:t>
            </a:r>
            <a:r>
              <a:rPr lang="cs-CZ" sz="2000" i="1" dirty="0">
                <a:latin typeface="Times New Roman" panose="02020603050405020304" pitchFamily="18" charset="0"/>
                <a:cs typeface="Times New Roman" panose="02020603050405020304" pitchFamily="18" charset="0"/>
              </a:rPr>
              <a:t>. </a:t>
            </a:r>
            <a:r>
              <a:rPr lang="cs-CZ" sz="2000" i="1" dirty="0" err="1">
                <a:latin typeface="Times New Roman" panose="02020603050405020304" pitchFamily="18" charset="0"/>
                <a:cs typeface="Times New Roman" panose="02020603050405020304" pitchFamily="18" charset="0"/>
              </a:rPr>
              <a:t>Rev</a:t>
            </a:r>
            <a:r>
              <a:rPr lang="cs-CZ" sz="2000" i="1" dirty="0">
                <a:latin typeface="Times New Roman" panose="02020603050405020304" pitchFamily="18" charset="0"/>
                <a:cs typeface="Times New Roman" panose="02020603050405020304" pitchFamily="18" charset="0"/>
              </a:rPr>
              <a:t>. D 106, 103027 </a:t>
            </a:r>
            <a:r>
              <a:rPr lang="is-IS" sz="2000" i="1" dirty="0">
                <a:latin typeface="Times New Roman" panose="02020603050405020304" pitchFamily="18" charset="0"/>
                <a:cs typeface="Times New Roman" panose="02020603050405020304" pitchFamily="18" charset="0"/>
              </a:rPr>
              <a:t>(2022).</a:t>
            </a:r>
            <a:endParaRPr lang="en-US" sz="2000" i="1" dirty="0">
              <a:latin typeface="Times New Roman" panose="02020603050405020304" pitchFamily="18" charset="0"/>
              <a:cs typeface="Times New Roman" panose="02020603050405020304" pitchFamily="18" charset="0"/>
            </a:endParaRPr>
          </a:p>
        </p:txBody>
      </p:sp>
      <p:sp>
        <p:nvSpPr>
          <p:cNvPr id="2" name="TextBox 1"/>
          <p:cNvSpPr txBox="1"/>
          <p:nvPr/>
        </p:nvSpPr>
        <p:spPr>
          <a:xfrm>
            <a:off x="2308654" y="2914710"/>
            <a:ext cx="6096000" cy="1477328"/>
          </a:xfrm>
          <a:prstGeom prst="rect">
            <a:avLst/>
          </a:prstGeom>
          <a:noFill/>
        </p:spPr>
        <p:txBody>
          <a:bodyPr wrap="square" rtlCol="0">
            <a:spAutoFit/>
          </a:bodyPr>
          <a:lstStyle/>
          <a:p>
            <a:endParaRPr lang="en-US" dirty="0"/>
          </a:p>
          <a:p>
            <a:r>
              <a:rPr lang="en-US" dirty="0">
                <a:latin typeface="Times New Roman" panose="02020603050405020304" pitchFamily="18" charset="0"/>
                <a:cs typeface="Times New Roman" panose="02020603050405020304" pitchFamily="18" charset="0"/>
              </a:rPr>
              <a:t>Fully relativistic BSSN simulations of neutron star mergers based upon the Einstein Toolkit</a:t>
            </a:r>
          </a:p>
          <a:p>
            <a:endParaRPr lang="en-US" dirty="0">
              <a:latin typeface="Times New Roman" panose="02020603050405020304" pitchFamily="18" charset="0"/>
              <a:cs typeface="Times New Roman" panose="02020603050405020304" pitchFamily="18" charset="0"/>
            </a:endParaRPr>
          </a:p>
          <a:p>
            <a:endParaRPr lang="en-US" dirty="0"/>
          </a:p>
        </p:txBody>
      </p:sp>
      <p:pic>
        <p:nvPicPr>
          <p:cNvPr id="5" name="Picture 4">
            <a:extLst>
              <a:ext uri="{FF2B5EF4-FFF2-40B4-BE49-F238E27FC236}">
                <a16:creationId xmlns:a16="http://schemas.microsoft.com/office/drawing/2014/main" id="{23A8F7E5-9B1F-7147-B08E-F808B4E85E1F}"/>
              </a:ext>
            </a:extLst>
          </p:cNvPr>
          <p:cNvPicPr>
            <a:picLocks noChangeAspect="1"/>
          </p:cNvPicPr>
          <p:nvPr/>
        </p:nvPicPr>
        <p:blipFill>
          <a:blip r:embed="rId4"/>
          <a:stretch>
            <a:fillRect/>
          </a:stretch>
        </p:blipFill>
        <p:spPr>
          <a:xfrm>
            <a:off x="5943599" y="3733976"/>
            <a:ext cx="2680215" cy="2723974"/>
          </a:xfrm>
          <a:prstGeom prst="rect">
            <a:avLst/>
          </a:prstGeom>
        </p:spPr>
      </p:pic>
    </p:spTree>
    <p:extLst>
      <p:ext uri="{BB962C8B-B14F-4D97-AF65-F5344CB8AC3E}">
        <p14:creationId xmlns:p14="http://schemas.microsoft.com/office/powerpoint/2010/main" val="169503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8991600" cy="1143000"/>
          </a:xfrm>
        </p:spPr>
        <p:txBody>
          <a:bodyPr/>
          <a:lstStyle/>
          <a:p>
            <a:r>
              <a:rPr lang="en-US" sz="3200" dirty="0"/>
              <a:t>There have been a number of studies on the formation of quark matter during the collapse</a:t>
            </a:r>
          </a:p>
        </p:txBody>
      </p:sp>
      <p:sp>
        <p:nvSpPr>
          <p:cNvPr id="5" name="Content Placeholder 2"/>
          <p:cNvSpPr>
            <a:spLocks noGrp="1"/>
          </p:cNvSpPr>
          <p:nvPr>
            <p:ph idx="1"/>
          </p:nvPr>
        </p:nvSpPr>
        <p:spPr>
          <a:xfrm>
            <a:off x="106680" y="1298448"/>
            <a:ext cx="4572000" cy="3273552"/>
          </a:xfrm>
        </p:spPr>
        <p:txBody>
          <a:bodyPr/>
          <a:lstStyle/>
          <a:p>
            <a:r>
              <a:rPr lang="en-US" sz="2000" dirty="0" err="1"/>
              <a:t>Bauswein</a:t>
            </a:r>
            <a:r>
              <a:rPr lang="en-US" sz="2000" dirty="0"/>
              <a:t> et al (2012) PRD, 86, 063001</a:t>
            </a:r>
          </a:p>
          <a:p>
            <a:r>
              <a:rPr lang="en-US" sz="2000" dirty="0"/>
              <a:t>Most et al. (2019) PRL, 122, 061101</a:t>
            </a:r>
          </a:p>
          <a:p>
            <a:r>
              <a:rPr lang="en-US" sz="2000" dirty="0" err="1"/>
              <a:t>Weih</a:t>
            </a:r>
            <a:r>
              <a:rPr lang="en-US" sz="2000" dirty="0"/>
              <a:t> et al. (2020) PRL, 124, 171103</a:t>
            </a:r>
          </a:p>
          <a:p>
            <a:r>
              <a:rPr lang="en-US" sz="2000" dirty="0" err="1"/>
              <a:t>Liebling</a:t>
            </a:r>
            <a:r>
              <a:rPr lang="en-US" sz="2000" dirty="0"/>
              <a:t> et al. (2021) , CQG, 38, 115007</a:t>
            </a:r>
          </a:p>
          <a:p>
            <a:r>
              <a:rPr lang="en-US" sz="2000" dirty="0" err="1"/>
              <a:t>Prakash</a:t>
            </a:r>
            <a:r>
              <a:rPr lang="en-US" sz="2000" dirty="0"/>
              <a:t> et al. (2021) PRD, 104, 083029 </a:t>
            </a:r>
          </a:p>
          <a:p>
            <a:r>
              <a:rPr lang="en-US" sz="2000" dirty="0"/>
              <a:t>Koto et al. (2022) arXiv:2111.11909</a:t>
            </a:r>
          </a:p>
        </p:txBody>
      </p:sp>
      <p:sp>
        <p:nvSpPr>
          <p:cNvPr id="4" name="Content Placeholder 2">
            <a:extLst>
              <a:ext uri="{FF2B5EF4-FFF2-40B4-BE49-F238E27FC236}">
                <a16:creationId xmlns:a16="http://schemas.microsoft.com/office/drawing/2014/main" id="{79135E17-A625-224C-94A9-6D2628C9F6EB}"/>
              </a:ext>
            </a:extLst>
          </p:cNvPr>
          <p:cNvSpPr txBox="1">
            <a:spLocks/>
          </p:cNvSpPr>
          <p:nvPr/>
        </p:nvSpPr>
        <p:spPr bwMode="auto">
          <a:xfrm>
            <a:off x="4306824" y="1347216"/>
            <a:ext cx="4837176" cy="284988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9pPr>
          </a:lstStyle>
          <a:p>
            <a:r>
              <a:rPr lang="en-US" sz="2000" kern="0" dirty="0"/>
              <a:t>Tootle et al. (2022) arXiv:22205.o5691 </a:t>
            </a:r>
          </a:p>
          <a:p>
            <a:r>
              <a:rPr lang="en-US" sz="2000" kern="0" dirty="0"/>
              <a:t>Blacker et al. (2023) arXiv:2307.03710.</a:t>
            </a:r>
          </a:p>
          <a:p>
            <a:r>
              <a:rPr lang="en-US" sz="2000" kern="0" dirty="0"/>
              <a:t>Mallick (2022) EPJ. Web Conf. 274, 07002</a:t>
            </a:r>
          </a:p>
          <a:p>
            <a:r>
              <a:rPr lang="en-US" sz="2000" kern="0" dirty="0"/>
              <a:t>Ren &amp; Zhang </a:t>
            </a:r>
            <a:r>
              <a:rPr lang="en-US" sz="2000" kern="0" dirty="0" err="1"/>
              <a:t>arXiv</a:t>
            </a:r>
            <a:r>
              <a:rPr lang="en-US" sz="2000" kern="0" dirty="0"/>
              <a:t> 2022, arXiv:2211.12043.</a:t>
            </a:r>
          </a:p>
          <a:p>
            <a:r>
              <a:rPr lang="en-US" sz="2000" kern="0" dirty="0"/>
              <a:t>Tajima et al. (2023) Symmetry, 15, 333.</a:t>
            </a:r>
          </a:p>
        </p:txBody>
      </p:sp>
      <p:sp>
        <p:nvSpPr>
          <p:cNvPr id="3" name="TextBox 2">
            <a:extLst>
              <a:ext uri="{FF2B5EF4-FFF2-40B4-BE49-F238E27FC236}">
                <a16:creationId xmlns:a16="http://schemas.microsoft.com/office/drawing/2014/main" id="{BA3837A9-AC58-2F40-89FE-990D796DF380}"/>
              </a:ext>
            </a:extLst>
          </p:cNvPr>
          <p:cNvSpPr txBox="1"/>
          <p:nvPr/>
        </p:nvSpPr>
        <p:spPr>
          <a:xfrm>
            <a:off x="457200" y="4724400"/>
            <a:ext cx="8001000" cy="1138773"/>
          </a:xfrm>
          <a:prstGeom prst="rect">
            <a:avLst/>
          </a:prstGeom>
          <a:noFill/>
        </p:spPr>
        <p:txBody>
          <a:bodyPr wrap="square" rtlCol="0">
            <a:spAutoFit/>
          </a:bodyPr>
          <a:lstStyle/>
          <a:p>
            <a:pPr marL="0" indent="0">
              <a:buNone/>
            </a:pPr>
            <a:r>
              <a:rPr lang="en-US" dirty="0"/>
              <a:t>Many consider  1</a:t>
            </a:r>
            <a:r>
              <a:rPr lang="en-US" baseline="30000" dirty="0"/>
              <a:t>st</a:t>
            </a:r>
            <a:r>
              <a:rPr lang="en-US" dirty="0"/>
              <a:t> order transition to quark matter</a:t>
            </a:r>
          </a:p>
          <a:p>
            <a:pPr marL="0" indent="0">
              <a:buNone/>
            </a:pPr>
            <a:r>
              <a:rPr lang="en-US" dirty="0"/>
              <a:t>Leads to a rapid collapse of the remnant</a:t>
            </a:r>
          </a:p>
          <a:p>
            <a:pPr marL="0" indent="0">
              <a:buNone/>
            </a:pPr>
            <a:r>
              <a:rPr lang="en-US" sz="3200" dirty="0"/>
              <a:t>What about a crossover</a:t>
            </a:r>
          </a:p>
        </p:txBody>
      </p:sp>
    </p:spTree>
    <p:extLst>
      <p:ext uri="{BB962C8B-B14F-4D97-AF65-F5344CB8AC3E}">
        <p14:creationId xmlns:p14="http://schemas.microsoft.com/office/powerpoint/2010/main" val="2555793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ctrTitle"/>
          </p:nvPr>
        </p:nvSpPr>
        <p:spPr>
          <a:xfrm>
            <a:off x="347133" y="-152400"/>
            <a:ext cx="8763000" cy="1447800"/>
          </a:xfrm>
        </p:spPr>
        <p:txBody>
          <a:bodyPr/>
          <a:lstStyle/>
          <a:p>
            <a:pPr algn="l"/>
            <a:r>
              <a:rPr lang="en-US" sz="3600" dirty="0">
                <a:latin typeface="Times New Roman" panose="02020603050405020304" pitchFamily="18" charset="0"/>
                <a:cs typeface="Times New Roman" panose="02020603050405020304" pitchFamily="18" charset="0"/>
              </a:rPr>
              <a:t>A crossover transition could probe the rich physics of quark matter</a:t>
            </a:r>
          </a:p>
        </p:txBody>
      </p:sp>
      <p:pic>
        <p:nvPicPr>
          <p:cNvPr id="2" name="Picture 1"/>
          <p:cNvPicPr>
            <a:picLocks noChangeAspect="1"/>
          </p:cNvPicPr>
          <p:nvPr/>
        </p:nvPicPr>
        <p:blipFill>
          <a:blip r:embed="rId3"/>
          <a:stretch>
            <a:fillRect/>
          </a:stretch>
        </p:blipFill>
        <p:spPr>
          <a:xfrm>
            <a:off x="304800" y="1219200"/>
            <a:ext cx="8210681" cy="5486400"/>
          </a:xfrm>
          <a:prstGeom prst="rect">
            <a:avLst/>
          </a:prstGeom>
        </p:spPr>
      </p:pic>
      <p:sp>
        <p:nvSpPr>
          <p:cNvPr id="8" name="Freeform 7"/>
          <p:cNvSpPr/>
          <p:nvPr/>
        </p:nvSpPr>
        <p:spPr bwMode="auto">
          <a:xfrm rot="21350882">
            <a:off x="2010669" y="4453121"/>
            <a:ext cx="4095694" cy="962473"/>
          </a:xfrm>
          <a:custGeom>
            <a:avLst/>
            <a:gdLst>
              <a:gd name="connsiteX0" fmla="*/ 0 w 2952750"/>
              <a:gd name="connsiteY0" fmla="*/ 1031875 h 1127125"/>
              <a:gd name="connsiteX1" fmla="*/ 587375 w 2952750"/>
              <a:gd name="connsiteY1" fmla="*/ 1000125 h 1127125"/>
              <a:gd name="connsiteX2" fmla="*/ 1000125 w 2952750"/>
              <a:gd name="connsiteY2" fmla="*/ 269875 h 1127125"/>
              <a:gd name="connsiteX3" fmla="*/ 2952750 w 2952750"/>
              <a:gd name="connsiteY3" fmla="*/ 0 h 1127125"/>
            </a:gdLst>
            <a:ahLst/>
            <a:cxnLst>
              <a:cxn ang="0">
                <a:pos x="connsiteX0" y="connsiteY0"/>
              </a:cxn>
              <a:cxn ang="0">
                <a:pos x="connsiteX1" y="connsiteY1"/>
              </a:cxn>
              <a:cxn ang="0">
                <a:pos x="connsiteX2" y="connsiteY2"/>
              </a:cxn>
              <a:cxn ang="0">
                <a:pos x="connsiteX3" y="connsiteY3"/>
              </a:cxn>
            </a:cxnLst>
            <a:rect l="l" t="t" r="r" b="b"/>
            <a:pathLst>
              <a:path w="2952750" h="1127125">
                <a:moveTo>
                  <a:pt x="0" y="1031875"/>
                </a:moveTo>
                <a:cubicBezTo>
                  <a:pt x="210344" y="1079500"/>
                  <a:pt x="420688" y="1127125"/>
                  <a:pt x="587375" y="1000125"/>
                </a:cubicBezTo>
                <a:cubicBezTo>
                  <a:pt x="754062" y="873125"/>
                  <a:pt x="605896" y="436563"/>
                  <a:pt x="1000125" y="269875"/>
                </a:cubicBezTo>
                <a:cubicBezTo>
                  <a:pt x="1394354" y="103187"/>
                  <a:pt x="2952750" y="0"/>
                  <a:pt x="2952750" y="0"/>
                </a:cubicBezTo>
              </a:path>
            </a:pathLst>
          </a:cu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1" charset="0"/>
            </a:endParaRPr>
          </a:p>
        </p:txBody>
      </p:sp>
      <p:cxnSp>
        <p:nvCxnSpPr>
          <p:cNvPr id="10" name="Straight Arrow Connector 9"/>
          <p:cNvCxnSpPr/>
          <p:nvPr/>
        </p:nvCxnSpPr>
        <p:spPr bwMode="auto">
          <a:xfrm flipV="1">
            <a:off x="6019800" y="4226309"/>
            <a:ext cx="762000" cy="89830"/>
          </a:xfrm>
          <a:prstGeom prst="straightConnector1">
            <a:avLst/>
          </a:prstGeom>
          <a:solidFill>
            <a:schemeClr val="accent1"/>
          </a:solidFill>
          <a:ln w="38100" cap="flat" cmpd="sng" algn="ctr">
            <a:solidFill>
              <a:srgbClr val="FF0000"/>
            </a:solidFill>
            <a:prstDash val="solid"/>
            <a:round/>
            <a:headEnd type="none" w="med" len="med"/>
            <a:tailEnd type="arrow" w="med" len="med"/>
          </a:ln>
          <a:effectLst/>
        </p:spPr>
      </p:cxnSp>
      <p:sp>
        <p:nvSpPr>
          <p:cNvPr id="12" name="TextBox 11"/>
          <p:cNvSpPr txBox="1"/>
          <p:nvPr/>
        </p:nvSpPr>
        <p:spPr>
          <a:xfrm>
            <a:off x="5181600" y="2667000"/>
            <a:ext cx="2334193" cy="1200328"/>
          </a:xfrm>
          <a:prstGeom prst="rect">
            <a:avLst/>
          </a:prstGeom>
          <a:noFill/>
        </p:spPr>
        <p:txBody>
          <a:bodyPr wrap="none" rtlCol="0">
            <a:spAutoFit/>
          </a:bodyPr>
          <a:lstStyle/>
          <a:p>
            <a:r>
              <a:rPr lang="en-US" dirty="0"/>
              <a:t>Unknown</a:t>
            </a:r>
          </a:p>
          <a:p>
            <a:r>
              <a:rPr lang="en-US" dirty="0"/>
              <a:t>Non-Perturbative</a:t>
            </a:r>
          </a:p>
          <a:p>
            <a:r>
              <a:rPr lang="en-US" dirty="0"/>
              <a:t>QCD</a:t>
            </a:r>
          </a:p>
        </p:txBody>
      </p:sp>
      <p:sp>
        <p:nvSpPr>
          <p:cNvPr id="4" name="TextBox 3"/>
          <p:cNvSpPr txBox="1"/>
          <p:nvPr/>
        </p:nvSpPr>
        <p:spPr>
          <a:xfrm>
            <a:off x="6436192" y="6172200"/>
            <a:ext cx="2022008" cy="461665"/>
          </a:xfrm>
          <a:prstGeom prst="rect">
            <a:avLst/>
          </a:prstGeom>
          <a:noFill/>
        </p:spPr>
        <p:txBody>
          <a:bodyPr wrap="none" rtlCol="0">
            <a:spAutoFit/>
          </a:bodyPr>
          <a:lstStyle/>
          <a:p>
            <a:r>
              <a:rPr lang="en-US" dirty="0" err="1">
                <a:solidFill>
                  <a:schemeClr val="accent6"/>
                </a:solidFill>
              </a:rPr>
              <a:t>Schäfer</a:t>
            </a:r>
            <a:r>
              <a:rPr lang="en-US" dirty="0">
                <a:solidFill>
                  <a:schemeClr val="accent6"/>
                </a:solidFill>
              </a:rPr>
              <a:t> (2003)</a:t>
            </a:r>
          </a:p>
        </p:txBody>
      </p:sp>
    </p:spTree>
    <p:extLst>
      <p:ext uri="{BB962C8B-B14F-4D97-AF65-F5344CB8AC3E}">
        <p14:creationId xmlns:p14="http://schemas.microsoft.com/office/powerpoint/2010/main" val="42029344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5394" y="304800"/>
            <a:ext cx="8126628" cy="1143000"/>
          </a:xfrm>
        </p:spPr>
        <p:txBody>
          <a:bodyPr>
            <a:normAutofit fontScale="90000"/>
          </a:bodyPr>
          <a:lstStyle/>
          <a:p>
            <a:r>
              <a:rPr lang="en-US" dirty="0">
                <a:latin typeface="Times New Roman" panose="02020603050405020304" pitchFamily="18" charset="0"/>
                <a:cs typeface="Times New Roman" panose="02020603050405020304" pitchFamily="18" charset="0"/>
              </a:rPr>
              <a:t>QHC19, QHC21 EoS </a:t>
            </a:r>
            <a:br>
              <a:rPr lang="en-US" dirty="0">
                <a:latin typeface="Times New Roman" panose="02020603050405020304" pitchFamily="18" charset="0"/>
                <a:cs typeface="Times New Roman" panose="02020603050405020304" pitchFamily="18" charset="0"/>
              </a:rPr>
            </a:br>
            <a:r>
              <a:rPr lang="en-US" sz="3200" dirty="0">
                <a:latin typeface="Times New Roman" panose="02020603050405020304" pitchFamily="18" charset="0"/>
                <a:cs typeface="Times New Roman" panose="02020603050405020304" pitchFamily="18" charset="0"/>
              </a:rPr>
              <a:t>(Baym et al. 2019, Kojo, </a:t>
            </a:r>
            <a:r>
              <a:rPr lang="en-US" sz="3200" dirty="0" err="1">
                <a:latin typeface="Times New Roman" panose="02020603050405020304" pitchFamily="18" charset="0"/>
                <a:cs typeface="Times New Roman" panose="02020603050405020304" pitchFamily="18" charset="0"/>
              </a:rPr>
              <a:t>Baym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Hatsuda</a:t>
            </a:r>
            <a:r>
              <a:rPr lang="en-US" sz="3200" dirty="0">
                <a:latin typeface="Times New Roman" panose="02020603050405020304" pitchFamily="18" charset="0"/>
                <a:cs typeface="Times New Roman" panose="02020603050405020304" pitchFamily="18" charset="0"/>
              </a:rPr>
              <a:t>. APJ 2022)</a:t>
            </a:r>
          </a:p>
        </p:txBody>
      </p:sp>
      <p:sp>
        <p:nvSpPr>
          <p:cNvPr id="3" name="Content Placeholder 2"/>
          <p:cNvSpPr>
            <a:spLocks noGrp="1"/>
          </p:cNvSpPr>
          <p:nvPr>
            <p:ph idx="1"/>
          </p:nvPr>
        </p:nvSpPr>
        <p:spPr>
          <a:xfrm>
            <a:off x="152400" y="1748135"/>
            <a:ext cx="8991600" cy="1828800"/>
          </a:xfrm>
        </p:spPr>
        <p:txBody>
          <a:bodyPr/>
          <a:lstStyle/>
          <a:p>
            <a:r>
              <a:rPr lang="en-US" dirty="0">
                <a:latin typeface="Times New Roman" panose="02020603050405020304" pitchFamily="18" charset="0"/>
                <a:cs typeface="Times New Roman" panose="02020603050405020304" pitchFamily="18" charset="0"/>
              </a:rPr>
              <a:t>Transition treated as smooth crossover</a:t>
            </a:r>
          </a:p>
          <a:p>
            <a:pPr lvl="1"/>
            <a:r>
              <a:rPr lang="en-US" dirty="0">
                <a:latin typeface="Times New Roman" panose="02020603050405020304" pitchFamily="18" charset="0"/>
                <a:cs typeface="Times New Roman" panose="02020603050405020304" pitchFamily="18" charset="0"/>
              </a:rPr>
              <a:t>(Easier to treat numerically)</a:t>
            </a:r>
          </a:p>
          <a:p>
            <a:r>
              <a:rPr lang="en-US" dirty="0">
                <a:latin typeface="Times New Roman" panose="02020603050405020304" pitchFamily="18" charset="0"/>
                <a:cs typeface="Times New Roman" panose="02020603050405020304" pitchFamily="18" charset="0"/>
              </a:rPr>
              <a:t>Quark matter treated with NJL effective Lagrangian</a:t>
            </a:r>
          </a:p>
        </p:txBody>
      </p:sp>
      <p:pic>
        <p:nvPicPr>
          <p:cNvPr id="4" name="Picture 3"/>
          <p:cNvPicPr>
            <a:picLocks noChangeAspect="1"/>
          </p:cNvPicPr>
          <p:nvPr/>
        </p:nvPicPr>
        <p:blipFill>
          <a:blip r:embed="rId2"/>
          <a:stretch>
            <a:fillRect/>
          </a:stretch>
        </p:blipFill>
        <p:spPr>
          <a:xfrm>
            <a:off x="1162781" y="4648200"/>
            <a:ext cx="5582653" cy="609600"/>
          </a:xfrm>
          <a:prstGeom prst="rect">
            <a:avLst/>
          </a:prstGeom>
        </p:spPr>
      </p:pic>
      <p:sp>
        <p:nvSpPr>
          <p:cNvPr id="11" name="TextBox 10"/>
          <p:cNvSpPr txBox="1"/>
          <p:nvPr/>
        </p:nvSpPr>
        <p:spPr>
          <a:xfrm>
            <a:off x="4876800" y="5558135"/>
            <a:ext cx="1146468" cy="461665"/>
          </a:xfrm>
          <a:prstGeom prst="rect">
            <a:avLst/>
          </a:prstGeom>
          <a:noFill/>
        </p:spPr>
        <p:txBody>
          <a:bodyPr wrap="none" rtlCol="0">
            <a:spAutoFit/>
          </a:bodyPr>
          <a:lstStyle/>
          <a:p>
            <a:r>
              <a:rPr lang="en-US" dirty="0"/>
              <a:t>4-quark</a:t>
            </a:r>
          </a:p>
        </p:txBody>
      </p:sp>
      <p:sp>
        <p:nvSpPr>
          <p:cNvPr id="12" name="TextBox 11"/>
          <p:cNvSpPr txBox="1"/>
          <p:nvPr/>
        </p:nvSpPr>
        <p:spPr>
          <a:xfrm>
            <a:off x="6172200" y="5558135"/>
            <a:ext cx="1146468" cy="461665"/>
          </a:xfrm>
          <a:prstGeom prst="rect">
            <a:avLst/>
          </a:prstGeom>
          <a:noFill/>
        </p:spPr>
        <p:txBody>
          <a:bodyPr wrap="none" rtlCol="0">
            <a:spAutoFit/>
          </a:bodyPr>
          <a:lstStyle/>
          <a:p>
            <a:r>
              <a:rPr lang="en-US" dirty="0"/>
              <a:t>6-quark</a:t>
            </a:r>
          </a:p>
        </p:txBody>
      </p:sp>
    </p:spTree>
    <p:extLst>
      <p:ext uri="{BB962C8B-B14F-4D97-AF65-F5344CB8AC3E}">
        <p14:creationId xmlns:p14="http://schemas.microsoft.com/office/powerpoint/2010/main" val="2012902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5400"/>
            <a:ext cx="7772400" cy="1143000"/>
          </a:xfrm>
        </p:spPr>
        <p:txBody>
          <a:bodyPr/>
          <a:lstStyle/>
          <a:p>
            <a:r>
              <a:rPr lang="en-US" dirty="0"/>
              <a:t>4-quark Lagrangian</a:t>
            </a:r>
          </a:p>
        </p:txBody>
      </p:sp>
      <p:sp>
        <p:nvSpPr>
          <p:cNvPr id="3" name="Content Placeholder 2"/>
          <p:cNvSpPr>
            <a:spLocks noGrp="1"/>
          </p:cNvSpPr>
          <p:nvPr>
            <p:ph idx="1"/>
          </p:nvPr>
        </p:nvSpPr>
        <p:spPr>
          <a:xfrm>
            <a:off x="152400" y="990600"/>
            <a:ext cx="8991600" cy="1828800"/>
          </a:xfrm>
        </p:spPr>
        <p:txBody>
          <a:bodyPr/>
          <a:lstStyle/>
          <a:p>
            <a:r>
              <a:rPr lang="en-US" dirty="0"/>
              <a:t>3 coupling constants</a:t>
            </a:r>
          </a:p>
        </p:txBody>
      </p:sp>
      <p:pic>
        <p:nvPicPr>
          <p:cNvPr id="5" name="Picture 4"/>
          <p:cNvPicPr>
            <a:picLocks noChangeAspect="1"/>
          </p:cNvPicPr>
          <p:nvPr/>
        </p:nvPicPr>
        <p:blipFill>
          <a:blip r:embed="rId2"/>
          <a:stretch>
            <a:fillRect/>
          </a:stretch>
        </p:blipFill>
        <p:spPr>
          <a:xfrm>
            <a:off x="1524000" y="1828800"/>
            <a:ext cx="3276600" cy="511029"/>
          </a:xfrm>
          <a:prstGeom prst="rect">
            <a:avLst/>
          </a:prstGeom>
        </p:spPr>
      </p:pic>
      <p:pic>
        <p:nvPicPr>
          <p:cNvPr id="7" name="Picture 6"/>
          <p:cNvPicPr>
            <a:picLocks noChangeAspect="1"/>
          </p:cNvPicPr>
          <p:nvPr/>
        </p:nvPicPr>
        <p:blipFill>
          <a:blip r:embed="rId3"/>
          <a:stretch>
            <a:fillRect/>
          </a:stretch>
        </p:blipFill>
        <p:spPr>
          <a:xfrm>
            <a:off x="533400" y="2286000"/>
            <a:ext cx="7295029" cy="1143000"/>
          </a:xfrm>
          <a:prstGeom prst="rect">
            <a:avLst/>
          </a:prstGeom>
        </p:spPr>
      </p:pic>
      <p:pic>
        <p:nvPicPr>
          <p:cNvPr id="8" name="Picture 7"/>
          <p:cNvPicPr>
            <a:picLocks noChangeAspect="1"/>
          </p:cNvPicPr>
          <p:nvPr/>
        </p:nvPicPr>
        <p:blipFill>
          <a:blip r:embed="rId4"/>
          <a:stretch>
            <a:fillRect/>
          </a:stretch>
        </p:blipFill>
        <p:spPr>
          <a:xfrm>
            <a:off x="990600" y="3505200"/>
            <a:ext cx="6858000" cy="1905000"/>
          </a:xfrm>
          <a:prstGeom prst="rect">
            <a:avLst/>
          </a:prstGeom>
        </p:spPr>
      </p:pic>
      <p:pic>
        <p:nvPicPr>
          <p:cNvPr id="10" name="Picture 9"/>
          <p:cNvPicPr>
            <a:picLocks noChangeAspect="1"/>
          </p:cNvPicPr>
          <p:nvPr/>
        </p:nvPicPr>
        <p:blipFill>
          <a:blip r:embed="rId5"/>
          <a:stretch>
            <a:fillRect/>
          </a:stretch>
        </p:blipFill>
        <p:spPr>
          <a:xfrm>
            <a:off x="2362200" y="5410200"/>
            <a:ext cx="4181856" cy="1066800"/>
          </a:xfrm>
          <a:prstGeom prst="rect">
            <a:avLst/>
          </a:prstGeom>
        </p:spPr>
      </p:pic>
      <p:sp>
        <p:nvSpPr>
          <p:cNvPr id="6" name="TextBox 5"/>
          <p:cNvSpPr txBox="1"/>
          <p:nvPr/>
        </p:nvSpPr>
        <p:spPr>
          <a:xfrm>
            <a:off x="0" y="2971800"/>
            <a:ext cx="1893968" cy="461665"/>
          </a:xfrm>
          <a:prstGeom prst="rect">
            <a:avLst/>
          </a:prstGeom>
          <a:noFill/>
        </p:spPr>
        <p:txBody>
          <a:bodyPr wrap="none" rtlCol="0">
            <a:spAutoFit/>
          </a:bodyPr>
          <a:lstStyle/>
          <a:p>
            <a:r>
              <a:rPr lang="en-US" dirty="0"/>
              <a:t>Pseudo-scalar</a:t>
            </a:r>
          </a:p>
        </p:txBody>
      </p:sp>
      <p:sp>
        <p:nvSpPr>
          <p:cNvPr id="9" name="TextBox 8"/>
          <p:cNvSpPr txBox="1"/>
          <p:nvPr/>
        </p:nvSpPr>
        <p:spPr>
          <a:xfrm>
            <a:off x="381000" y="4114800"/>
            <a:ext cx="1300356" cy="461665"/>
          </a:xfrm>
          <a:prstGeom prst="rect">
            <a:avLst/>
          </a:prstGeom>
          <a:noFill/>
        </p:spPr>
        <p:txBody>
          <a:bodyPr wrap="none" rtlCol="0">
            <a:spAutoFit/>
          </a:bodyPr>
          <a:lstStyle/>
          <a:p>
            <a:r>
              <a:rPr lang="en-US" dirty="0"/>
              <a:t>Di-quark</a:t>
            </a:r>
          </a:p>
        </p:txBody>
      </p:sp>
      <p:sp>
        <p:nvSpPr>
          <p:cNvPr id="13" name="TextBox 12"/>
          <p:cNvSpPr txBox="1"/>
          <p:nvPr/>
        </p:nvSpPr>
        <p:spPr>
          <a:xfrm>
            <a:off x="2743200" y="6248400"/>
            <a:ext cx="992579" cy="461665"/>
          </a:xfrm>
          <a:prstGeom prst="rect">
            <a:avLst/>
          </a:prstGeom>
          <a:noFill/>
        </p:spPr>
        <p:txBody>
          <a:bodyPr wrap="none" rtlCol="0">
            <a:spAutoFit/>
          </a:bodyPr>
          <a:lstStyle/>
          <a:p>
            <a:r>
              <a:rPr lang="en-US" dirty="0"/>
              <a:t>Vector</a:t>
            </a:r>
          </a:p>
        </p:txBody>
      </p:sp>
      <p:sp>
        <p:nvSpPr>
          <p:cNvPr id="14" name="Rectangle 13"/>
          <p:cNvSpPr/>
          <p:nvPr/>
        </p:nvSpPr>
        <p:spPr bwMode="auto">
          <a:xfrm>
            <a:off x="1600200" y="2590800"/>
            <a:ext cx="457200" cy="533400"/>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1" charset="0"/>
            </a:endParaRPr>
          </a:p>
        </p:txBody>
      </p:sp>
      <p:sp>
        <p:nvSpPr>
          <p:cNvPr id="15" name="Rectangle 14"/>
          <p:cNvSpPr/>
          <p:nvPr/>
        </p:nvSpPr>
        <p:spPr bwMode="auto">
          <a:xfrm>
            <a:off x="1905000" y="3581400"/>
            <a:ext cx="457200" cy="533400"/>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1" charset="0"/>
            </a:endParaRPr>
          </a:p>
        </p:txBody>
      </p:sp>
      <p:sp>
        <p:nvSpPr>
          <p:cNvPr id="16" name="Rectangle 15"/>
          <p:cNvSpPr/>
          <p:nvPr/>
        </p:nvSpPr>
        <p:spPr bwMode="auto">
          <a:xfrm>
            <a:off x="4343400" y="5791200"/>
            <a:ext cx="457200" cy="533400"/>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1" charset="0"/>
            </a:endParaRPr>
          </a:p>
        </p:txBody>
      </p:sp>
    </p:spTree>
    <p:extLst>
      <p:ext uri="{BB962C8B-B14F-4D97-AF65-F5344CB8AC3E}">
        <p14:creationId xmlns:p14="http://schemas.microsoft.com/office/powerpoint/2010/main" val="1913043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7772400" cy="1143000"/>
          </a:xfrm>
        </p:spPr>
        <p:txBody>
          <a:bodyPr/>
          <a:lstStyle/>
          <a:p>
            <a:r>
              <a:rPr lang="en-US" dirty="0"/>
              <a:t>QHC19 Parameter sets</a:t>
            </a:r>
          </a:p>
        </p:txBody>
      </p:sp>
      <p:pic>
        <p:nvPicPr>
          <p:cNvPr id="4" name="Picture 3"/>
          <p:cNvPicPr>
            <a:picLocks noChangeAspect="1"/>
          </p:cNvPicPr>
          <p:nvPr/>
        </p:nvPicPr>
        <p:blipFill>
          <a:blip r:embed="rId2"/>
          <a:stretch>
            <a:fillRect/>
          </a:stretch>
        </p:blipFill>
        <p:spPr>
          <a:xfrm>
            <a:off x="609600" y="743228"/>
            <a:ext cx="8689271" cy="6135554"/>
          </a:xfrm>
          <a:prstGeom prst="rect">
            <a:avLst/>
          </a:prstGeom>
        </p:spPr>
      </p:pic>
      <p:sp>
        <p:nvSpPr>
          <p:cNvPr id="6" name="TextBox 5"/>
          <p:cNvSpPr txBox="1"/>
          <p:nvPr/>
        </p:nvSpPr>
        <p:spPr>
          <a:xfrm>
            <a:off x="2523075" y="2025008"/>
            <a:ext cx="2415445" cy="461665"/>
          </a:xfrm>
          <a:prstGeom prst="rect">
            <a:avLst/>
          </a:prstGeom>
          <a:noFill/>
        </p:spPr>
        <p:txBody>
          <a:bodyPr wrap="none" rtlCol="0">
            <a:spAutoFit/>
          </a:bodyPr>
          <a:lstStyle/>
          <a:p>
            <a:r>
              <a:rPr lang="en-US" dirty="0">
                <a:solidFill>
                  <a:srgbClr val="00003D"/>
                </a:solidFill>
              </a:rPr>
              <a:t>Baym et al (2019)</a:t>
            </a:r>
          </a:p>
        </p:txBody>
      </p:sp>
      <p:sp>
        <p:nvSpPr>
          <p:cNvPr id="7" name="Rectangle 6"/>
          <p:cNvSpPr/>
          <p:nvPr/>
        </p:nvSpPr>
        <p:spPr bwMode="auto">
          <a:xfrm>
            <a:off x="4343400" y="4038600"/>
            <a:ext cx="3505200" cy="1676400"/>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1" charset="0"/>
            </a:endParaRPr>
          </a:p>
        </p:txBody>
      </p:sp>
    </p:spTree>
    <p:extLst>
      <p:ext uri="{BB962C8B-B14F-4D97-AF65-F5344CB8AC3E}">
        <p14:creationId xmlns:p14="http://schemas.microsoft.com/office/powerpoint/2010/main" val="3630116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graph of a function&#10;&#10;Description automatically generated with medium confidence">
            <a:extLst>
              <a:ext uri="{FF2B5EF4-FFF2-40B4-BE49-F238E27FC236}">
                <a16:creationId xmlns:a16="http://schemas.microsoft.com/office/drawing/2014/main" id="{A7E18016-26D3-2E4A-E1F3-68FBDAC55459}"/>
              </a:ext>
            </a:extLst>
          </p:cNvPr>
          <p:cNvPicPr>
            <a:picLocks noChangeAspect="1"/>
          </p:cNvPicPr>
          <p:nvPr/>
        </p:nvPicPr>
        <p:blipFill rotWithShape="1">
          <a:blip r:embed="rId3">
            <a:extLst>
              <a:ext uri="{28A0092B-C50C-407E-A947-70E740481C1C}">
                <a14:useLocalDpi xmlns:a14="http://schemas.microsoft.com/office/drawing/2010/main" val="0"/>
              </a:ext>
            </a:extLst>
          </a:blip>
          <a:srcRect l="5499" t="6826" r="8117"/>
          <a:stretch/>
        </p:blipFill>
        <p:spPr>
          <a:xfrm>
            <a:off x="61396" y="604315"/>
            <a:ext cx="9082604" cy="3526760"/>
          </a:xfrm>
          <a:prstGeom prst="rect">
            <a:avLst/>
          </a:prstGeom>
        </p:spPr>
      </p:pic>
      <p:sp>
        <p:nvSpPr>
          <p:cNvPr id="2" name="Date Placeholder 1">
            <a:extLst>
              <a:ext uri="{FF2B5EF4-FFF2-40B4-BE49-F238E27FC236}">
                <a16:creationId xmlns:a16="http://schemas.microsoft.com/office/drawing/2014/main" id="{4E4CD0A6-A5AC-14A1-5208-B965809EE372}"/>
              </a:ext>
            </a:extLst>
          </p:cNvPr>
          <p:cNvSpPr>
            <a:spLocks noGrp="1"/>
          </p:cNvSpPr>
          <p:nvPr>
            <p:ph type="dt" sz="half" idx="10"/>
          </p:nvPr>
        </p:nvSpPr>
        <p:spPr/>
        <p:txBody>
          <a:bodyPr/>
          <a:lstStyle/>
          <a:p>
            <a:fld id="{12D01EC6-C076-44AD-AB26-C629A4793D25}" type="datetime1">
              <a:rPr lang="zh-CN" altLang="en-US" smtClean="0"/>
              <a:t>2024/7/8</a:t>
            </a:fld>
            <a:endParaRPr lang="zh-CN" altLang="en-US"/>
          </a:p>
        </p:txBody>
      </p:sp>
      <p:sp>
        <p:nvSpPr>
          <p:cNvPr id="4" name="Slide Number Placeholder 3">
            <a:extLst>
              <a:ext uri="{FF2B5EF4-FFF2-40B4-BE49-F238E27FC236}">
                <a16:creationId xmlns:a16="http://schemas.microsoft.com/office/drawing/2014/main" id="{C3EBD712-2F61-0136-7A5D-CB02D576CDC0}"/>
              </a:ext>
            </a:extLst>
          </p:cNvPr>
          <p:cNvSpPr>
            <a:spLocks noGrp="1"/>
          </p:cNvSpPr>
          <p:nvPr>
            <p:ph type="sldNum" sz="quarter" idx="12"/>
          </p:nvPr>
        </p:nvSpPr>
        <p:spPr/>
        <p:txBody>
          <a:bodyPr/>
          <a:lstStyle/>
          <a:p>
            <a:fld id="{53E7177F-3051-4754-AC94-ED7B749B049C}" type="slidenum">
              <a:rPr lang="zh-CN" altLang="en-US" smtClean="0"/>
              <a:t>9</a:t>
            </a:fld>
            <a:endParaRPr lang="zh-CN" altLang="en-US"/>
          </a:p>
        </p:txBody>
      </p:sp>
      <p:sp>
        <p:nvSpPr>
          <p:cNvPr id="8" name="矩形 7">
            <a:extLst>
              <a:ext uri="{FF2B5EF4-FFF2-40B4-BE49-F238E27FC236}">
                <a16:creationId xmlns:a16="http://schemas.microsoft.com/office/drawing/2014/main" id="{D61EE062-3F59-DD6E-7781-F014B59E487E}"/>
              </a:ext>
            </a:extLst>
          </p:cNvPr>
          <p:cNvSpPr/>
          <p:nvPr/>
        </p:nvSpPr>
        <p:spPr>
          <a:xfrm>
            <a:off x="1482604" y="-29486"/>
            <a:ext cx="6125522" cy="584775"/>
          </a:xfrm>
          <a:prstGeom prst="rect">
            <a:avLst/>
          </a:prstGeom>
        </p:spPr>
        <p:txBody>
          <a:bodyPr wrap="square">
            <a:spAutoFit/>
          </a:bodyPr>
          <a:lstStyle/>
          <a:p>
            <a:pPr algn="ctr"/>
            <a:r>
              <a:rPr lang="en-US" altLang="zh-CN" sz="3200" dirty="0">
                <a:solidFill>
                  <a:srgbClr val="C00000"/>
                </a:solidFill>
                <a:latin typeface="Times New Roman" panose="02020603050405020304" pitchFamily="18" charset="0"/>
                <a:ea typeface="楷体" panose="02010609060101010101" pitchFamily="49" charset="-122"/>
                <a:cs typeface="Times New Roman" panose="02020603050405020304" pitchFamily="18" charset="0"/>
              </a:rPr>
              <a:t>Quark-hadron-continuum </a:t>
            </a:r>
            <a:r>
              <a:rPr lang="en-US" altLang="zh-CN" sz="3200" dirty="0" err="1">
                <a:solidFill>
                  <a:srgbClr val="C00000"/>
                </a:solidFill>
                <a:latin typeface="Times New Roman" panose="02020603050405020304" pitchFamily="18" charset="0"/>
                <a:ea typeface="楷体" panose="02010609060101010101" pitchFamily="49" charset="-122"/>
                <a:cs typeface="Times New Roman" panose="02020603050405020304" pitchFamily="18" charset="0"/>
              </a:rPr>
              <a:t>EoS</a:t>
            </a:r>
            <a:endParaRPr lang="en-US" altLang="zh-CN" sz="3200" dirty="0">
              <a:solidFill>
                <a:srgbClr val="C00000"/>
              </a:solidFill>
              <a:latin typeface="Times New Roman" panose="02020603050405020304" pitchFamily="18" charset="0"/>
              <a:ea typeface="楷体" panose="02010609060101010101" pitchFamily="49" charset="-122"/>
              <a:cs typeface="Times New Roman" panose="02020603050405020304" pitchFamily="18" charset="0"/>
            </a:endParaRPr>
          </a:p>
        </p:txBody>
      </p:sp>
      <p:pic>
        <p:nvPicPr>
          <p:cNvPr id="13" name="Picture 12">
            <a:extLst>
              <a:ext uri="{FF2B5EF4-FFF2-40B4-BE49-F238E27FC236}">
                <a16:creationId xmlns:a16="http://schemas.microsoft.com/office/drawing/2014/main" id="{094665A2-486F-0391-72E7-C6943E23C7FE}"/>
              </a:ext>
            </a:extLst>
          </p:cNvPr>
          <p:cNvPicPr>
            <a:picLocks noChangeAspect="1"/>
          </p:cNvPicPr>
          <p:nvPr/>
        </p:nvPicPr>
        <p:blipFill rotWithShape="1">
          <a:blip r:embed="rId4">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val="0"/>
              </a:ext>
            </a:extLst>
          </a:blip>
          <a:srcRect l="24305" t="18320" r="57153" b="27222"/>
          <a:stretch/>
        </p:blipFill>
        <p:spPr>
          <a:xfrm>
            <a:off x="2790458" y="1789387"/>
            <a:ext cx="1577378" cy="1773936"/>
          </a:xfrm>
          <a:prstGeom prst="ellipse">
            <a:avLst/>
          </a:prstGeom>
          <a:ln>
            <a:solidFill>
              <a:schemeClr val="tx1"/>
            </a:solidFill>
          </a:ln>
        </p:spPr>
      </p:pic>
      <p:cxnSp>
        <p:nvCxnSpPr>
          <p:cNvPr id="16" name="Curved Connector 15">
            <a:extLst>
              <a:ext uri="{FF2B5EF4-FFF2-40B4-BE49-F238E27FC236}">
                <a16:creationId xmlns:a16="http://schemas.microsoft.com/office/drawing/2014/main" id="{95552B74-376D-7374-A689-65EF21524615}"/>
              </a:ext>
            </a:extLst>
          </p:cNvPr>
          <p:cNvCxnSpPr>
            <a:cxnSpLocks/>
            <a:stCxn id="13" idx="0"/>
          </p:cNvCxnSpPr>
          <p:nvPr/>
        </p:nvCxnSpPr>
        <p:spPr>
          <a:xfrm rot="16200000" flipV="1">
            <a:off x="3369391" y="1579631"/>
            <a:ext cx="178989" cy="240524"/>
          </a:xfrm>
          <a:prstGeom prst="curvedConnector2">
            <a:avLst/>
          </a:prstGeom>
          <a:ln>
            <a:tailEnd type="triangle"/>
          </a:ln>
        </p:spPr>
        <p:style>
          <a:lnRef idx="1">
            <a:schemeClr val="dk1"/>
          </a:lnRef>
          <a:fillRef idx="0">
            <a:schemeClr val="dk1"/>
          </a:fillRef>
          <a:effectRef idx="0">
            <a:schemeClr val="dk1"/>
          </a:effectRef>
          <a:fontRef idx="minor">
            <a:schemeClr val="tx1"/>
          </a:fontRef>
        </p:style>
      </p:cxnSp>
      <p:sp>
        <p:nvSpPr>
          <p:cNvPr id="18" name="TextBox 17">
            <a:extLst>
              <a:ext uri="{FF2B5EF4-FFF2-40B4-BE49-F238E27FC236}">
                <a16:creationId xmlns:a16="http://schemas.microsoft.com/office/drawing/2014/main" id="{57C5A33A-41BD-A17F-CC95-802BB55485F6}"/>
              </a:ext>
            </a:extLst>
          </p:cNvPr>
          <p:cNvSpPr txBox="1"/>
          <p:nvPr/>
        </p:nvSpPr>
        <p:spPr>
          <a:xfrm rot="19361660">
            <a:off x="2682951" y="2139344"/>
            <a:ext cx="1167692" cy="369332"/>
          </a:xfrm>
          <a:prstGeom prst="rect">
            <a:avLst/>
          </a:prstGeom>
          <a:noFill/>
        </p:spPr>
        <p:txBody>
          <a:bodyPr wrap="none" rtlCol="0">
            <a:spAutoFit/>
          </a:bodyPr>
          <a:lstStyle/>
          <a:p>
            <a:r>
              <a:rPr lang="en-US" altLang="zh-CN" dirty="0"/>
              <a:t>QHC21T, 𝛘</a:t>
            </a:r>
            <a:endParaRPr lang="en-US" dirty="0"/>
          </a:p>
        </p:txBody>
      </p:sp>
      <p:sp>
        <p:nvSpPr>
          <p:cNvPr id="19" name="TextBox 18">
            <a:extLst>
              <a:ext uri="{FF2B5EF4-FFF2-40B4-BE49-F238E27FC236}">
                <a16:creationId xmlns:a16="http://schemas.microsoft.com/office/drawing/2014/main" id="{3114AE83-BDCD-2515-172E-FF695F811BDA}"/>
              </a:ext>
            </a:extLst>
          </p:cNvPr>
          <p:cNvSpPr txBox="1"/>
          <p:nvPr/>
        </p:nvSpPr>
        <p:spPr>
          <a:xfrm rot="19493104">
            <a:off x="3286196" y="2780173"/>
            <a:ext cx="954107" cy="369332"/>
          </a:xfrm>
          <a:prstGeom prst="rect">
            <a:avLst/>
          </a:prstGeom>
          <a:noFill/>
        </p:spPr>
        <p:txBody>
          <a:bodyPr wrap="none" rtlCol="0">
            <a:spAutoFit/>
          </a:bodyPr>
          <a:lstStyle/>
          <a:p>
            <a:r>
              <a:rPr lang="en-US" altLang="zh-CN" dirty="0"/>
              <a:t>QHC19T</a:t>
            </a:r>
            <a:endParaRPr lang="en-US" dirty="0"/>
          </a:p>
        </p:txBody>
      </p:sp>
      <p:sp>
        <p:nvSpPr>
          <p:cNvPr id="14" name="流程图: 过程 1">
            <a:extLst>
              <a:ext uri="{FF2B5EF4-FFF2-40B4-BE49-F238E27FC236}">
                <a16:creationId xmlns:a16="http://schemas.microsoft.com/office/drawing/2014/main" id="{25467E1F-480D-7880-BA74-149CBF5EDD12}"/>
              </a:ext>
            </a:extLst>
          </p:cNvPr>
          <p:cNvSpPr/>
          <p:nvPr/>
        </p:nvSpPr>
        <p:spPr>
          <a:xfrm>
            <a:off x="528845" y="4477291"/>
            <a:ext cx="8336153" cy="1900917"/>
          </a:xfrm>
          <a:prstGeom prst="flowChartProcess">
            <a:avLst/>
          </a:prstGeom>
          <a:solidFill>
            <a:schemeClr val="accent2">
              <a:lumMod val="20000"/>
              <a:lumOff val="80000"/>
            </a:schemeClr>
          </a:solidFill>
          <a:ln w="12700">
            <a:noFill/>
            <a:prstDash val="sysDash"/>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indent="-285750">
              <a:buFont typeface="Wingdings" pitchFamily="2" charset="2"/>
              <a:buChar char="v"/>
            </a:pPr>
            <a:r>
              <a:rPr lang="en-US" altLang="zh-CN" dirty="0">
                <a:solidFill>
                  <a:srgbClr val="002060"/>
                </a:solidFill>
              </a:rPr>
              <a:t>NICER data indicated larger radii</a:t>
            </a:r>
          </a:p>
          <a:p>
            <a:pPr marL="285750" indent="-285750">
              <a:buFont typeface="Wingdings" pitchFamily="2" charset="2"/>
              <a:buChar char="v"/>
            </a:pPr>
            <a:endParaRPr lang="en-US" altLang="zh-CN" dirty="0">
              <a:solidFill>
                <a:srgbClr val="002060"/>
              </a:solidFill>
            </a:endParaRPr>
          </a:p>
          <a:p>
            <a:pPr marL="285750" indent="-285750">
              <a:buFont typeface="Wingdings" pitchFamily="2" charset="2"/>
              <a:buChar char="v"/>
            </a:pPr>
            <a:r>
              <a:rPr lang="en-US" altLang="zh-CN" dirty="0">
                <a:solidFill>
                  <a:srgbClr val="002060"/>
                </a:solidFill>
              </a:rPr>
              <a:t>Radius as the mass increases from 1.4 to 2.08 M</a:t>
            </a:r>
            <a:r>
              <a:rPr lang="en-US" altLang="zh-CN" baseline="-25000" dirty="0">
                <a:solidFill>
                  <a:srgbClr val="002060"/>
                </a:solidFill>
              </a:rPr>
              <a:t>☉</a:t>
            </a:r>
            <a:r>
              <a:rPr lang="en-US" altLang="zh-CN" dirty="0">
                <a:solidFill>
                  <a:srgbClr val="002060"/>
                </a:solidFill>
              </a:rPr>
              <a:t> strongly points to a very rapid growth of pressure with density in the range ~ 2-4 n</a:t>
            </a:r>
            <a:r>
              <a:rPr lang="en-US" altLang="zh-CN" baseline="-25000" dirty="0">
                <a:solidFill>
                  <a:srgbClr val="002060"/>
                </a:solidFill>
              </a:rPr>
              <a:t>0</a:t>
            </a:r>
            <a:r>
              <a:rPr lang="en-US" altLang="zh-CN" dirty="0">
                <a:solidFill>
                  <a:srgbClr val="002060"/>
                </a:solidFill>
              </a:rPr>
              <a:t>, which agrees with NICER’s latest data. </a:t>
            </a:r>
          </a:p>
        </p:txBody>
      </p:sp>
      <p:sp>
        <p:nvSpPr>
          <p:cNvPr id="21" name="Oval 20">
            <a:extLst>
              <a:ext uri="{FF2B5EF4-FFF2-40B4-BE49-F238E27FC236}">
                <a16:creationId xmlns:a16="http://schemas.microsoft.com/office/drawing/2014/main" id="{2CE3278A-C39A-2DCC-17D8-CA2242862BE7}"/>
              </a:ext>
            </a:extLst>
          </p:cNvPr>
          <p:cNvSpPr/>
          <p:nvPr/>
        </p:nvSpPr>
        <p:spPr>
          <a:xfrm rot="20886223">
            <a:off x="6167279" y="1110894"/>
            <a:ext cx="2016996" cy="970885"/>
          </a:xfrm>
          <a:prstGeom prst="ellipse">
            <a:avLst/>
          </a:prstGeom>
          <a:solidFill>
            <a:srgbClr val="FFCCCC">
              <a:alpha val="41422"/>
            </a:srgb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extBox 19">
            <a:extLst>
              <a:ext uri="{FF2B5EF4-FFF2-40B4-BE49-F238E27FC236}">
                <a16:creationId xmlns:a16="http://schemas.microsoft.com/office/drawing/2014/main" id="{6036CDFD-E592-9607-3B43-9FCF5EF09CFF}"/>
              </a:ext>
            </a:extLst>
          </p:cNvPr>
          <p:cNvSpPr txBox="1"/>
          <p:nvPr/>
        </p:nvSpPr>
        <p:spPr>
          <a:xfrm>
            <a:off x="5700282" y="1543310"/>
            <a:ext cx="530915" cy="369332"/>
          </a:xfrm>
          <a:prstGeom prst="rect">
            <a:avLst/>
          </a:prstGeom>
          <a:noFill/>
        </p:spPr>
        <p:txBody>
          <a:bodyPr wrap="none" rtlCol="0">
            <a:spAutoFit/>
          </a:bodyPr>
          <a:lstStyle/>
          <a:p>
            <a:r>
              <a:rPr lang="en-US" altLang="zh-CN" dirty="0"/>
              <a:t>19T</a:t>
            </a:r>
            <a:endParaRPr lang="en-US" dirty="0"/>
          </a:p>
        </p:txBody>
      </p:sp>
      <p:sp>
        <p:nvSpPr>
          <p:cNvPr id="23" name="TextBox 22">
            <a:extLst>
              <a:ext uri="{FF2B5EF4-FFF2-40B4-BE49-F238E27FC236}">
                <a16:creationId xmlns:a16="http://schemas.microsoft.com/office/drawing/2014/main" id="{F9FDA73E-88C2-5796-95B4-1C8209A58843}"/>
              </a:ext>
            </a:extLst>
          </p:cNvPr>
          <p:cNvSpPr txBox="1"/>
          <p:nvPr/>
        </p:nvSpPr>
        <p:spPr>
          <a:xfrm>
            <a:off x="7157740" y="1998363"/>
            <a:ext cx="530915" cy="369332"/>
          </a:xfrm>
          <a:prstGeom prst="rect">
            <a:avLst/>
          </a:prstGeom>
          <a:noFill/>
        </p:spPr>
        <p:txBody>
          <a:bodyPr wrap="none" rtlCol="0">
            <a:spAutoFit/>
          </a:bodyPr>
          <a:lstStyle/>
          <a:p>
            <a:r>
              <a:rPr lang="en-US" altLang="zh-CN" dirty="0"/>
              <a:t>21T</a:t>
            </a:r>
            <a:endParaRPr lang="en-US" dirty="0"/>
          </a:p>
        </p:txBody>
      </p:sp>
      <p:sp>
        <p:nvSpPr>
          <p:cNvPr id="22" name="TextBox 21">
            <a:extLst>
              <a:ext uri="{FF2B5EF4-FFF2-40B4-BE49-F238E27FC236}">
                <a16:creationId xmlns:a16="http://schemas.microsoft.com/office/drawing/2014/main" id="{614A36F3-69B5-9DA3-C1F9-34243A450E9C}"/>
              </a:ext>
            </a:extLst>
          </p:cNvPr>
          <p:cNvSpPr txBox="1"/>
          <p:nvPr/>
        </p:nvSpPr>
        <p:spPr>
          <a:xfrm>
            <a:off x="7771951" y="1825094"/>
            <a:ext cx="545342" cy="369332"/>
          </a:xfrm>
          <a:prstGeom prst="rect">
            <a:avLst/>
          </a:prstGeom>
          <a:noFill/>
        </p:spPr>
        <p:txBody>
          <a:bodyPr wrap="none" rtlCol="0">
            <a:spAutoFit/>
          </a:bodyPr>
          <a:lstStyle/>
          <a:p>
            <a:r>
              <a:rPr lang="en-US" altLang="zh-CN" dirty="0"/>
              <a:t>21𝛘</a:t>
            </a:r>
            <a:endParaRPr lang="en-US" dirty="0"/>
          </a:p>
        </p:txBody>
      </p:sp>
      <p:sp>
        <p:nvSpPr>
          <p:cNvPr id="24" name="TextBox 23">
            <a:extLst>
              <a:ext uri="{FF2B5EF4-FFF2-40B4-BE49-F238E27FC236}">
                <a16:creationId xmlns:a16="http://schemas.microsoft.com/office/drawing/2014/main" id="{10863DF6-3D1D-37B8-96B4-2DC7F98B6B5A}"/>
              </a:ext>
            </a:extLst>
          </p:cNvPr>
          <p:cNvSpPr txBox="1"/>
          <p:nvPr/>
        </p:nvSpPr>
        <p:spPr>
          <a:xfrm>
            <a:off x="5441872" y="4545401"/>
            <a:ext cx="3050772" cy="369332"/>
          </a:xfrm>
          <a:prstGeom prst="rect">
            <a:avLst/>
          </a:prstGeom>
          <a:noFill/>
        </p:spPr>
        <p:txBody>
          <a:bodyPr wrap="none" rtlCol="0">
            <a:spAutoFit/>
          </a:bodyPr>
          <a:lstStyle/>
          <a:p>
            <a:r>
              <a:rPr lang="en-US" dirty="0">
                <a:solidFill>
                  <a:schemeClr val="accent6">
                    <a:lumMod val="50000"/>
                  </a:schemeClr>
                </a:solidFill>
              </a:rPr>
              <a:t>Kojo, </a:t>
            </a:r>
            <a:r>
              <a:rPr lang="en-US" dirty="0" err="1">
                <a:solidFill>
                  <a:schemeClr val="accent6">
                    <a:lumMod val="50000"/>
                  </a:schemeClr>
                </a:solidFill>
              </a:rPr>
              <a:t>Baym</a:t>
            </a:r>
            <a:r>
              <a:rPr lang="en-US" dirty="0">
                <a:solidFill>
                  <a:schemeClr val="accent6">
                    <a:lumMod val="50000"/>
                  </a:schemeClr>
                </a:solidFill>
              </a:rPr>
              <a:t>, </a:t>
            </a:r>
            <a:r>
              <a:rPr lang="en-US" dirty="0" err="1">
                <a:solidFill>
                  <a:schemeClr val="accent6">
                    <a:lumMod val="50000"/>
                  </a:schemeClr>
                </a:solidFill>
              </a:rPr>
              <a:t>Hatsuda</a:t>
            </a:r>
            <a:r>
              <a:rPr lang="en-US" dirty="0">
                <a:solidFill>
                  <a:schemeClr val="accent6">
                    <a:lumMod val="50000"/>
                  </a:schemeClr>
                </a:solidFill>
              </a:rPr>
              <a:t>. APJ 2022</a:t>
            </a:r>
          </a:p>
        </p:txBody>
      </p:sp>
      <p:sp>
        <p:nvSpPr>
          <p:cNvPr id="5" name="TextBox 4">
            <a:extLst>
              <a:ext uri="{FF2B5EF4-FFF2-40B4-BE49-F238E27FC236}">
                <a16:creationId xmlns:a16="http://schemas.microsoft.com/office/drawing/2014/main" id="{435B3F95-DFEA-BAC7-C183-C3C150DA3D17}"/>
              </a:ext>
            </a:extLst>
          </p:cNvPr>
          <p:cNvSpPr txBox="1"/>
          <p:nvPr/>
        </p:nvSpPr>
        <p:spPr>
          <a:xfrm>
            <a:off x="6600825" y="5907258"/>
            <a:ext cx="2175660" cy="369332"/>
          </a:xfrm>
          <a:prstGeom prst="rect">
            <a:avLst/>
          </a:prstGeom>
          <a:noFill/>
        </p:spPr>
        <p:txBody>
          <a:bodyPr wrap="none" rtlCol="0">
            <a:spAutoFit/>
          </a:bodyPr>
          <a:lstStyle/>
          <a:p>
            <a:r>
              <a:rPr lang="en-US" dirty="0">
                <a:solidFill>
                  <a:schemeClr val="accent6">
                    <a:lumMod val="50000"/>
                  </a:schemeClr>
                </a:solidFill>
              </a:rPr>
              <a:t>Miller, et al. APJ 2021</a:t>
            </a:r>
          </a:p>
        </p:txBody>
      </p:sp>
      <p:grpSp>
        <p:nvGrpSpPr>
          <p:cNvPr id="12" name="Group 11">
            <a:extLst>
              <a:ext uri="{FF2B5EF4-FFF2-40B4-BE49-F238E27FC236}">
                <a16:creationId xmlns:a16="http://schemas.microsoft.com/office/drawing/2014/main" id="{B2CFF537-4404-93AB-79AB-CF09BB38D517}"/>
              </a:ext>
            </a:extLst>
          </p:cNvPr>
          <p:cNvGrpSpPr/>
          <p:nvPr/>
        </p:nvGrpSpPr>
        <p:grpSpPr>
          <a:xfrm>
            <a:off x="3266796" y="1110401"/>
            <a:ext cx="417699" cy="589492"/>
            <a:chOff x="3266796" y="1110401"/>
            <a:chExt cx="417699" cy="589492"/>
          </a:xfrm>
        </p:grpSpPr>
        <p:cxnSp>
          <p:nvCxnSpPr>
            <p:cNvPr id="7" name="Straight Arrow Connector 6">
              <a:extLst>
                <a:ext uri="{FF2B5EF4-FFF2-40B4-BE49-F238E27FC236}">
                  <a16:creationId xmlns:a16="http://schemas.microsoft.com/office/drawing/2014/main" id="{367FBE1E-1209-2431-F499-55D046B356E7}"/>
                </a:ext>
              </a:extLst>
            </p:cNvPr>
            <p:cNvCxnSpPr>
              <a:cxnSpLocks/>
            </p:cNvCxnSpPr>
            <p:nvPr/>
          </p:nvCxnSpPr>
          <p:spPr>
            <a:xfrm>
              <a:off x="3266796" y="1110401"/>
              <a:ext cx="0" cy="266722"/>
            </a:xfrm>
            <a:prstGeom prst="straightConnector1">
              <a:avLst/>
            </a:prstGeom>
            <a:ln>
              <a:solidFill>
                <a:srgbClr val="00B0F0"/>
              </a:solidFill>
              <a:tailEnd type="triangle"/>
            </a:ln>
          </p:spPr>
          <p:style>
            <a:lnRef idx="2">
              <a:schemeClr val="dk1"/>
            </a:lnRef>
            <a:fillRef idx="0">
              <a:schemeClr val="dk1"/>
            </a:fillRef>
            <a:effectRef idx="1">
              <a:schemeClr val="dk1"/>
            </a:effectRef>
            <a:fontRef idx="minor">
              <a:schemeClr val="tx1"/>
            </a:fontRef>
          </p:style>
        </p:cxnSp>
        <p:cxnSp>
          <p:nvCxnSpPr>
            <p:cNvPr id="11" name="Straight Arrow Connector 10">
              <a:extLst>
                <a:ext uri="{FF2B5EF4-FFF2-40B4-BE49-F238E27FC236}">
                  <a16:creationId xmlns:a16="http://schemas.microsoft.com/office/drawing/2014/main" id="{D720C463-E5B7-379A-3DB9-01693D87ADB4}"/>
                </a:ext>
              </a:extLst>
            </p:cNvPr>
            <p:cNvCxnSpPr>
              <a:cxnSpLocks/>
            </p:cNvCxnSpPr>
            <p:nvPr/>
          </p:nvCxnSpPr>
          <p:spPr>
            <a:xfrm flipV="1">
              <a:off x="3684495" y="1405203"/>
              <a:ext cx="0" cy="294690"/>
            </a:xfrm>
            <a:prstGeom prst="straightConnector1">
              <a:avLst/>
            </a:prstGeom>
            <a:ln>
              <a:solidFill>
                <a:srgbClr val="FF0000"/>
              </a:solidFill>
              <a:tailEnd type="triangle"/>
            </a:ln>
          </p:spPr>
          <p:style>
            <a:lnRef idx="2">
              <a:schemeClr val="dk1"/>
            </a:lnRef>
            <a:fillRef idx="0">
              <a:schemeClr val="dk1"/>
            </a:fillRef>
            <a:effectRef idx="1">
              <a:schemeClr val="dk1"/>
            </a:effectRef>
            <a:fontRef idx="minor">
              <a:schemeClr val="tx1"/>
            </a:fontRef>
          </p:style>
        </p:cxnSp>
      </p:grpSp>
      <p:sp>
        <p:nvSpPr>
          <p:cNvPr id="27" name="TextBox 26">
            <a:extLst>
              <a:ext uri="{FF2B5EF4-FFF2-40B4-BE49-F238E27FC236}">
                <a16:creationId xmlns:a16="http://schemas.microsoft.com/office/drawing/2014/main" id="{3BABEEC3-688F-D96B-7727-82E935CB9133}"/>
              </a:ext>
            </a:extLst>
          </p:cNvPr>
          <p:cNvSpPr txBox="1"/>
          <p:nvPr/>
        </p:nvSpPr>
        <p:spPr>
          <a:xfrm>
            <a:off x="1765267" y="1007791"/>
            <a:ext cx="857927" cy="369332"/>
          </a:xfrm>
          <a:prstGeom prst="rect">
            <a:avLst/>
          </a:prstGeom>
          <a:noFill/>
        </p:spPr>
        <p:txBody>
          <a:bodyPr wrap="none" rtlCol="0">
            <a:spAutoFit/>
          </a:bodyPr>
          <a:lstStyle/>
          <a:p>
            <a:r>
              <a:rPr lang="en-US" dirty="0">
                <a:solidFill>
                  <a:srgbClr val="FF0000"/>
                </a:solidFill>
              </a:rPr>
              <a:t>~2-5 n</a:t>
            </a:r>
            <a:r>
              <a:rPr lang="en-US" baseline="-25000" dirty="0">
                <a:solidFill>
                  <a:srgbClr val="FF0000"/>
                </a:solidFill>
              </a:rPr>
              <a:t>0</a:t>
            </a:r>
          </a:p>
        </p:txBody>
      </p:sp>
      <p:sp>
        <p:nvSpPr>
          <p:cNvPr id="28" name="TextBox 27">
            <a:extLst>
              <a:ext uri="{FF2B5EF4-FFF2-40B4-BE49-F238E27FC236}">
                <a16:creationId xmlns:a16="http://schemas.microsoft.com/office/drawing/2014/main" id="{56E2C427-48E3-9FD9-0415-00F921029E73}"/>
              </a:ext>
            </a:extLst>
          </p:cNvPr>
          <p:cNvSpPr txBox="1"/>
          <p:nvPr/>
        </p:nvSpPr>
        <p:spPr>
          <a:xfrm>
            <a:off x="1714654" y="1699893"/>
            <a:ext cx="1207382" cy="369332"/>
          </a:xfrm>
          <a:prstGeom prst="rect">
            <a:avLst/>
          </a:prstGeom>
          <a:noFill/>
        </p:spPr>
        <p:txBody>
          <a:bodyPr wrap="none" rtlCol="0">
            <a:spAutoFit/>
          </a:bodyPr>
          <a:lstStyle/>
          <a:p>
            <a:r>
              <a:rPr lang="en-US" dirty="0">
                <a:solidFill>
                  <a:srgbClr val="FF0000"/>
                </a:solidFill>
              </a:rPr>
              <a:t>~1.5-3.5 n</a:t>
            </a:r>
            <a:r>
              <a:rPr lang="en-US" baseline="-25000" dirty="0">
                <a:solidFill>
                  <a:srgbClr val="FF0000"/>
                </a:solidFill>
              </a:rPr>
              <a:t>0</a:t>
            </a:r>
          </a:p>
        </p:txBody>
      </p:sp>
      <p:sp>
        <p:nvSpPr>
          <p:cNvPr id="6" name="Oval 5">
            <a:extLst>
              <a:ext uri="{FF2B5EF4-FFF2-40B4-BE49-F238E27FC236}">
                <a16:creationId xmlns:a16="http://schemas.microsoft.com/office/drawing/2014/main" id="{35B9DB0E-23D1-0E6C-06C7-31118800B9F4}"/>
              </a:ext>
            </a:extLst>
          </p:cNvPr>
          <p:cNvSpPr/>
          <p:nvPr/>
        </p:nvSpPr>
        <p:spPr>
          <a:xfrm rot="19820050">
            <a:off x="82509" y="2829378"/>
            <a:ext cx="2564521" cy="754505"/>
          </a:xfrm>
          <a:prstGeom prst="ellipse">
            <a:avLst/>
          </a:prstGeom>
          <a:no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432FF"/>
                </a:solidFill>
              </a:rPr>
              <a:t>Pure hadronic</a:t>
            </a:r>
          </a:p>
        </p:txBody>
      </p:sp>
      <p:sp>
        <p:nvSpPr>
          <p:cNvPr id="10" name="Oval 9">
            <a:extLst>
              <a:ext uri="{FF2B5EF4-FFF2-40B4-BE49-F238E27FC236}">
                <a16:creationId xmlns:a16="http://schemas.microsoft.com/office/drawing/2014/main" id="{EB432D55-12A0-F4CA-8828-9B3B784886B9}"/>
              </a:ext>
            </a:extLst>
          </p:cNvPr>
          <p:cNvSpPr/>
          <p:nvPr/>
        </p:nvSpPr>
        <p:spPr>
          <a:xfrm rot="20886223">
            <a:off x="3418290" y="296873"/>
            <a:ext cx="2016996" cy="970885"/>
          </a:xfrm>
          <a:prstGeom prst="ellipse">
            <a:avLst/>
          </a:prstGeom>
          <a:no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432FF"/>
                </a:solidFill>
              </a:rPr>
              <a:t>Pure quark matter</a:t>
            </a:r>
          </a:p>
        </p:txBody>
      </p:sp>
    </p:spTree>
    <p:extLst>
      <p:ext uri="{BB962C8B-B14F-4D97-AF65-F5344CB8AC3E}">
        <p14:creationId xmlns:p14="http://schemas.microsoft.com/office/powerpoint/2010/main" val="884865813"/>
      </p:ext>
    </p:extLst>
  </p:cSld>
  <p:clrMapOvr>
    <a:masterClrMapping/>
  </p:clrMapOvr>
</p:sld>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43970</TotalTime>
  <Words>2031</Words>
  <Application>Microsoft Macintosh PowerPoint</Application>
  <PresentationFormat>On-screen Show (4:3)</PresentationFormat>
  <Paragraphs>208</Paragraphs>
  <Slides>25</Slides>
  <Notes>15</Notes>
  <HiddenSlides>0</HiddenSlides>
  <MMClips>3</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25</vt:i4>
      </vt:variant>
    </vt:vector>
  </HeadingPairs>
  <TitlesOfParts>
    <vt:vector size="41" baseType="lpstr">
      <vt:lpstr>等线</vt:lpstr>
      <vt:lpstr>等线 Light</vt:lpstr>
      <vt:lpstr>FangSong</vt:lpstr>
      <vt:lpstr>ＭＳ Ｐゴシック</vt:lpstr>
      <vt:lpstr>楷体</vt:lpstr>
      <vt:lpstr>Abadi</vt:lpstr>
      <vt:lpstr>Arial</vt:lpstr>
      <vt:lpstr>Calibri</vt:lpstr>
      <vt:lpstr>Calibri Light</vt:lpstr>
      <vt:lpstr>Cambria Math</vt:lpstr>
      <vt:lpstr>KaTeX_Main</vt:lpstr>
      <vt:lpstr>KaTeX_Math</vt:lpstr>
      <vt:lpstr>Söhne</vt:lpstr>
      <vt:lpstr>Times New Roman</vt:lpstr>
      <vt:lpstr>Wingdings</vt:lpstr>
      <vt:lpstr>Office 主题​​</vt:lpstr>
      <vt:lpstr>PowerPoint Presentation</vt:lpstr>
      <vt:lpstr>Question</vt:lpstr>
      <vt:lpstr>PowerPoint Presentation</vt:lpstr>
      <vt:lpstr>There have been a number of studies on the formation of quark matter during the collapse</vt:lpstr>
      <vt:lpstr>A crossover transition could probe the rich physics of quark matter</vt:lpstr>
      <vt:lpstr>QHC19, QHC21 EoS  (Baym et al. 2019, Kojo, Baym, Hatsuda. APJ 2022)</vt:lpstr>
      <vt:lpstr>4-quark Lagrangian</vt:lpstr>
      <vt:lpstr>QHC19 Parameter sets</vt:lpstr>
      <vt:lpstr>PowerPoint Presentation</vt:lpstr>
      <vt:lpstr>PowerPoint Presentation</vt:lpstr>
      <vt:lpstr>Effect of a crossover transition is to delay the post-merger ringdown</vt:lpstr>
      <vt:lpstr>Gravitational Radiation</vt:lpstr>
      <vt:lpstr>PowerPoint Presentation</vt:lpstr>
      <vt:lpstr>What density range is affecting the inspiral?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dell</dc:creator>
  <cp:lastModifiedBy>Grant Mathews</cp:lastModifiedBy>
  <cp:revision>2248</cp:revision>
  <cp:lastPrinted>2024-03-18T17:32:05Z</cp:lastPrinted>
  <dcterms:created xsi:type="dcterms:W3CDTF">2019-06-22T10:52:39Z</dcterms:created>
  <dcterms:modified xsi:type="dcterms:W3CDTF">2024-07-09T09:40:57Z</dcterms:modified>
</cp:coreProperties>
</file>