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58" r:id="rId3"/>
    <p:sldId id="388" r:id="rId4"/>
    <p:sldId id="381" r:id="rId5"/>
    <p:sldId id="384" r:id="rId6"/>
    <p:sldId id="354" r:id="rId7"/>
    <p:sldId id="414" r:id="rId8"/>
    <p:sldId id="413" r:id="rId9"/>
    <p:sldId id="416" r:id="rId10"/>
    <p:sldId id="422" r:id="rId11"/>
    <p:sldId id="417" r:id="rId12"/>
    <p:sldId id="418" r:id="rId13"/>
    <p:sldId id="415" r:id="rId14"/>
    <p:sldId id="425" r:id="rId15"/>
    <p:sldId id="426" r:id="rId16"/>
    <p:sldId id="430" r:id="rId17"/>
    <p:sldId id="420" r:id="rId18"/>
    <p:sldId id="371" r:id="rId19"/>
    <p:sldId id="257" r:id="rId20"/>
    <p:sldId id="258" r:id="rId21"/>
    <p:sldId id="369" r:id="rId22"/>
    <p:sldId id="389" r:id="rId23"/>
    <p:sldId id="386" r:id="rId24"/>
    <p:sldId id="402" r:id="rId25"/>
    <p:sldId id="423" r:id="rId26"/>
    <p:sldId id="424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5"/>
    <a:srgbClr val="7F0029"/>
    <a:srgbClr val="C00000"/>
    <a:srgbClr val="070713"/>
    <a:srgbClr val="FBE4D6"/>
    <a:srgbClr val="005A9E"/>
    <a:srgbClr val="E0F3D4"/>
    <a:srgbClr val="DCF2CF"/>
    <a:srgbClr val="FFD4D4"/>
    <a:srgbClr val="FF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B2730-F5CE-4091-B12A-153943EDCAA7}" type="datetimeFigureOut">
              <a:rPr lang="it-IT" smtClean="0"/>
              <a:t>09/07/2024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6C3B3-BAC2-461E-AEC4-360A8A69AD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97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0982F-30A3-A181-C7A2-3801C60C2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6AA13-352D-8B57-D098-A86107661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02102-A9C7-3601-A430-0262B0AD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BC1B-902F-429F-9FDA-711D6FA3118E}" type="datetime1">
              <a:rPr lang="it-IT" smtClean="0"/>
              <a:t>09/07/2024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96E3C-D02D-7114-7B7C-F43052F8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8279D-79F7-808F-5A2E-1B03DACC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52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F07-A015-4573-21AA-2642A46CC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69EE9-C784-5A72-4BB1-C405CECCF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03DF7-2D4B-401F-9A26-47560C61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7300-1F89-4C36-902D-177969411E9D}" type="datetime1">
              <a:rPr lang="it-IT" smtClean="0"/>
              <a:t>09/07/2024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5192D-1DC4-7589-FE03-0B492815A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F2349-010D-D978-BC3A-7A03F136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53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63032-DE5E-E92E-A0D1-BE6EF8368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5C0D7-DF7D-1744-3C00-CF9BD5779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DC51B-5379-F475-EC53-5DB9E0409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181A-4F30-4EC2-84E0-8BAC4639C606}" type="datetime1">
              <a:rPr lang="it-IT" smtClean="0"/>
              <a:t>09/07/2024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3A38C-94EF-57BD-6D1C-DC0CB703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86DC0-3C93-0BB2-212A-766A2B0F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588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04503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69584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6191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14178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11423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195215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906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2297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C3E6-B64B-1ECF-603E-3473061A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D1365-D3F7-9E4B-CBE0-7CE20D762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85E94-5EEC-10DD-85AD-ADFFB79D3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8CE54-ACFE-4BE8-9E4B-8098FA898305}" type="datetime1">
              <a:rPr lang="it-IT" smtClean="0"/>
              <a:t>09/07/2024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6F254-DE96-5710-1F8A-1C42BC6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3CA35-6637-C050-B6FC-932DCEE1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062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84573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85069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8333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9A562-7D78-767D-4FBF-C7784D0F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B03DF-3F8D-52CA-C6F8-D1D7770A5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06B45-AABD-08EF-4810-68532D7E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07CD3-F5DC-4E4A-B7D8-57E9547D340D}" type="datetime1">
              <a:rPr lang="it-IT" smtClean="0"/>
              <a:t>09/07/2024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F2336-8378-9046-6275-7FE1C13F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739AA-E0B2-49D7-E4CF-346A1C61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74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1A03F-F517-8445-DBB9-F2FE433A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F7DF0-65A9-B7F2-956B-C8F449EE5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2B107-07B4-D8AE-3F69-F78DD2ACC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CA953-41FF-FC60-A474-CCF960698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83E8-F357-467F-A852-20DD54412D29}" type="datetime1">
              <a:rPr lang="it-IT" smtClean="0"/>
              <a:t>09/07/2024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21706-3F7C-B6C3-2233-D19E6C7A2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545DC-2563-0008-E7B0-85A3F595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62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DE0A-3C55-DF86-E617-38971B8F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8892C-F38A-4695-CB8F-56CDB60A6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DC956-3200-BE0A-1081-C5056B346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329E0-CDC9-40D6-F92A-33BDD9E83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3B0B4-2AD6-D482-F633-AFD5B77DE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D28D4F-3CD4-7096-5E33-7C11E55A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5BF-5E8C-4FB3-857F-A29609E03942}" type="datetime1">
              <a:rPr lang="it-IT" smtClean="0"/>
              <a:t>09/07/2024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68DBE-D808-1DB9-725C-B42D3AAD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923B0B-57E0-1BD2-8B74-2F340DCD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32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52F29-A973-6CCF-40D7-AFD30567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98E71-E688-A88E-B7AE-CB4232DE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DE24-FDC3-4CA9-B442-DE7C0FE1F7F1}" type="datetime1">
              <a:rPr lang="it-IT" smtClean="0"/>
              <a:t>09/07/2024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4E08D-652C-1078-0BB7-0F56AC95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08C4B-4177-D47C-E0FC-4FD38B9D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93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13038-7A41-9122-F182-1881158B2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2A9B-FA27-499A-9EF2-1C6F04573686}" type="datetime1">
              <a:rPr lang="it-IT" smtClean="0"/>
              <a:t>09/07/2024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9E043-C8A7-4B25-2F09-B82E7AE3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911F0-D03A-0153-67E2-49D57345C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05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7048-E737-650E-8BC2-02E29F10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14715-C7A4-7E06-E228-6F960685A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C0A30-0B43-E8F0-5D3F-D6D3A260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E354B-8953-240B-5E75-A926C7F4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5161-263C-4E1E-8DC5-2E11BE3E4AEB}" type="datetime1">
              <a:rPr lang="it-IT" smtClean="0"/>
              <a:t>09/07/2024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3B09D-0656-D082-371D-FED6E3FC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823BD-83FA-F108-86DE-77BC6C86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93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D8F1D-9649-8D65-33EB-A15498BB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B3B5EC-25F1-D2FC-C502-D187FCC91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AA67E-05C9-0187-2042-34D77F32F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C4E07-64D6-D457-2919-9BC79375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5E02-8187-4667-AD56-6571EEAD9B3C}" type="datetime1">
              <a:rPr lang="it-IT" smtClean="0"/>
              <a:t>09/07/2024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BD7AD-A1E7-C2DC-08AE-F70A1FDC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28A36-A7A0-B861-E294-ECFA2F3C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0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FC4489-406B-0814-7D6D-CB3C7A69F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35162-2366-FC46-2AE6-1DE55DB68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158CE-7D9C-7BED-52D9-EE36905B79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90BE5-2042-43D0-97E0-37C763E08FFD}" type="datetime1">
              <a:rPr lang="it-IT" smtClean="0"/>
              <a:t>09/07/2024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AB600-A195-FFC1-997F-2044AB95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271B3-4405-215F-BE2D-052E8440D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13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5696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49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C8CA469B-BA43-EEB7-6D2E-7252C854B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9091" r="3102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00037-6447-7632-B62D-5E702DDB1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580" y="740334"/>
            <a:ext cx="7464866" cy="2807403"/>
          </a:xfrm>
        </p:spPr>
        <p:txBody>
          <a:bodyPr anchor="b">
            <a:normAutofit/>
          </a:bodyPr>
          <a:lstStyle/>
          <a:p>
            <a:pPr algn="l"/>
            <a:r>
              <a:rPr lang="it-IT" sz="48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Atomic</a:t>
            </a:r>
            <a:r>
              <a:rPr lang="it-IT" sz="4800" dirty="0">
                <a:solidFill>
                  <a:schemeClr val="bg1"/>
                </a:solidFill>
                <a:latin typeface="Palatino Linotype" panose="02040502050505030304" pitchFamily="18" charset="0"/>
              </a:rPr>
              <a:t> inputs and </a:t>
            </a:r>
            <a:r>
              <a:rPr lang="it-IT" sz="48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opacity</a:t>
            </a:r>
            <a:r>
              <a:rPr lang="it-IT" sz="48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it-IT" sz="48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numerical</a:t>
            </a:r>
            <a:r>
              <a:rPr lang="it-IT" sz="48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it-IT" sz="48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estimation</a:t>
            </a:r>
            <a:r>
              <a:rPr lang="it-IT" sz="48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it-IT" sz="48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concerning</a:t>
            </a:r>
            <a:r>
              <a:rPr lang="it-IT" sz="48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it-IT" sz="48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early</a:t>
            </a:r>
            <a:r>
              <a:rPr lang="it-IT" sz="4800" dirty="0">
                <a:solidFill>
                  <a:schemeClr val="bg1"/>
                </a:solidFill>
                <a:latin typeface="Palatino Linotype" panose="02040502050505030304" pitchFamily="18" charset="0"/>
              </a:rPr>
              <a:t>-stage kilonova </a:t>
            </a:r>
            <a:r>
              <a:rPr lang="it-IT" sz="48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ejecta</a:t>
            </a:r>
            <a:endParaRPr lang="it-IT" sz="4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46DF58C9-EF26-593B-84FE-0E76A445A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83" y="5176777"/>
            <a:ext cx="3779885" cy="903730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A9C1CD08-B9CC-3ECB-D705-030651ABB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0" y="5246672"/>
            <a:ext cx="2515211" cy="779395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728A259-D3C4-2CAB-B93B-4C2D8AFB0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7777" y="6347428"/>
            <a:ext cx="8220725" cy="365125"/>
          </a:xfrm>
        </p:spPr>
        <p:txBody>
          <a:bodyPr/>
          <a:lstStyle/>
          <a:p>
            <a:r>
              <a:rPr lang="it-IT" sz="2000" dirty="0" err="1">
                <a:solidFill>
                  <a:schemeClr val="bg1"/>
                </a:solidFill>
              </a:rPr>
              <a:t>Seventeenth</a:t>
            </a:r>
            <a:r>
              <a:rPr lang="it-IT" sz="2000" dirty="0">
                <a:solidFill>
                  <a:schemeClr val="bg1"/>
                </a:solidFill>
              </a:rPr>
              <a:t> Marcel Grossmann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Meeting - Pescara, </a:t>
            </a:r>
            <a:r>
              <a:rPr lang="it-IT" sz="2000" dirty="0" err="1">
                <a:solidFill>
                  <a:schemeClr val="bg1"/>
                </a:solidFill>
              </a:rPr>
              <a:t>July</a:t>
            </a:r>
            <a:r>
              <a:rPr lang="it-IT" sz="2000" dirty="0">
                <a:solidFill>
                  <a:schemeClr val="bg1"/>
                </a:solidFill>
              </a:rPr>
              <a:t> 7-12th, 2024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04DE798-319B-13EE-5825-B5EF67F65A1E}"/>
              </a:ext>
            </a:extLst>
          </p:cNvPr>
          <p:cNvSpPr txBox="1">
            <a:spLocks/>
          </p:cNvSpPr>
          <p:nvPr/>
        </p:nvSpPr>
        <p:spPr>
          <a:xfrm>
            <a:off x="414636" y="3721546"/>
            <a:ext cx="5452303" cy="15613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b="1">
                <a:solidFill>
                  <a:schemeClr val="accent2"/>
                </a:solidFill>
              </a:rPr>
              <a:t>Speaker:</a:t>
            </a:r>
            <a:br>
              <a:rPr lang="it-IT" sz="2000" b="1">
                <a:solidFill>
                  <a:schemeClr val="accent2"/>
                </a:solidFill>
              </a:rPr>
            </a:br>
            <a:r>
              <a:rPr lang="it-IT" sz="2000" b="1">
                <a:solidFill>
                  <a:schemeClr val="accent2"/>
                </a:solidFill>
              </a:rPr>
              <a:t>	</a:t>
            </a:r>
            <a:r>
              <a:rPr lang="it-IT" sz="2000" b="1">
                <a:solidFill>
                  <a:schemeClr val="bg1"/>
                </a:solidFill>
              </a:rPr>
              <a:t>Ph.D. Student  </a:t>
            </a:r>
            <a:r>
              <a:rPr lang="it-IT" sz="2300" i="1">
                <a:solidFill>
                  <a:schemeClr val="bg1"/>
                </a:solidFill>
              </a:rPr>
              <a:t>Matteo Bezmalinovich</a:t>
            </a:r>
            <a:br>
              <a:rPr lang="it-IT" sz="2000" i="1">
                <a:solidFill>
                  <a:schemeClr val="bg1"/>
                </a:solidFill>
              </a:rPr>
            </a:br>
            <a:br>
              <a:rPr lang="it-IT" sz="2000" i="1">
                <a:solidFill>
                  <a:schemeClr val="bg1"/>
                </a:solidFill>
              </a:rPr>
            </a:br>
            <a:r>
              <a:rPr lang="it-IT" sz="2000" i="1">
                <a:solidFill>
                  <a:schemeClr val="bg1"/>
                </a:solidFill>
              </a:rPr>
              <a:t>   </a:t>
            </a:r>
            <a:r>
              <a:rPr lang="it-IT" sz="2000" b="1">
                <a:solidFill>
                  <a:schemeClr val="accent2"/>
                </a:solidFill>
              </a:rPr>
              <a:t>Supervisor</a:t>
            </a:r>
            <a:r>
              <a:rPr lang="it-IT" sz="2300" b="1">
                <a:solidFill>
                  <a:schemeClr val="accent2"/>
                </a:solidFill>
              </a:rPr>
              <a:t>	 </a:t>
            </a:r>
            <a:br>
              <a:rPr lang="it-IT" sz="2300" b="1">
                <a:solidFill>
                  <a:schemeClr val="accent2"/>
                </a:solidFill>
              </a:rPr>
            </a:br>
            <a:r>
              <a:rPr lang="it-IT" sz="2300" b="1">
                <a:solidFill>
                  <a:schemeClr val="accent2"/>
                </a:solidFill>
              </a:rPr>
              <a:t>	</a:t>
            </a:r>
            <a:r>
              <a:rPr lang="it-IT" sz="2300" i="1">
                <a:solidFill>
                  <a:schemeClr val="bg1"/>
                </a:solidFill>
              </a:rPr>
              <a:t>Dr. Sergio Cristallo</a:t>
            </a:r>
            <a:endParaRPr lang="it-IT" sz="2300" i="1" dirty="0">
              <a:solidFill>
                <a:schemeClr val="bg1"/>
              </a:solidFill>
            </a:endParaRPr>
          </a:p>
        </p:txBody>
      </p:sp>
      <p:pic>
        <p:nvPicPr>
          <p:cNvPr id="14" name="Immagine 2">
            <a:extLst>
              <a:ext uri="{FF2B5EF4-FFF2-40B4-BE49-F238E27FC236}">
                <a16:creationId xmlns:a16="http://schemas.microsoft.com/office/drawing/2014/main" id="{ADD4BD88-23AC-2C2F-1D9C-FCBD331603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3" b="22884"/>
          <a:stretch/>
        </p:blipFill>
        <p:spPr>
          <a:xfrm>
            <a:off x="6603810" y="3874342"/>
            <a:ext cx="1741198" cy="10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736561" y="262416"/>
            <a:ext cx="10463784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Selenium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607DEF66-508F-A55E-85F0-FB921FF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10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1E640DF-662D-B895-3311-C06E11E9176E}"/>
              </a:ext>
            </a:extLst>
          </p:cNvPr>
          <p:cNvSpPr/>
          <p:nvPr/>
        </p:nvSpPr>
        <p:spPr>
          <a:xfrm>
            <a:off x="0" y="975454"/>
            <a:ext cx="12191996" cy="739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0;g2e0afe06a09_1_44">
            <a:extLst>
              <a:ext uri="{FF2B5EF4-FFF2-40B4-BE49-F238E27FC236}">
                <a16:creationId xmlns:a16="http://schemas.microsoft.com/office/drawing/2014/main" id="{FC982CF5-30BD-A6CB-D7AE-88A768378DE0}"/>
              </a:ext>
            </a:extLst>
          </p:cNvPr>
          <p:cNvSpPr txBox="1"/>
          <p:nvPr/>
        </p:nvSpPr>
        <p:spPr>
          <a:xfrm>
            <a:off x="238279" y="3625563"/>
            <a:ext cx="5580600" cy="68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has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been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done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comparison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single (1e</a:t>
            </a:r>
            <a:r>
              <a:rPr kumimoji="0" lang="it-IT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 vs. double </a:t>
            </a:r>
            <a:r>
              <a:rPr lang="it-IT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(2e</a:t>
            </a:r>
            <a:r>
              <a:rPr lang="it-IT" kern="0" baseline="30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-</a:t>
            </a:r>
            <a:r>
              <a:rPr lang="it-IT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)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excitation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41;g2e0afe06a09_1_44">
            <a:extLst>
              <a:ext uri="{FF2B5EF4-FFF2-40B4-BE49-F238E27FC236}">
                <a16:creationId xmlns:a16="http://schemas.microsoft.com/office/drawing/2014/main" id="{A59039A0-A739-FF66-EF40-A17E87179939}"/>
              </a:ext>
            </a:extLst>
          </p:cNvPr>
          <p:cNvSpPr txBox="1"/>
          <p:nvPr/>
        </p:nvSpPr>
        <p:spPr>
          <a:xfrm>
            <a:off x="7028042" y="4845045"/>
            <a:ext cx="3612250" cy="1186300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took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account an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extended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MR set for the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calculation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Se I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5A5E188-1B6B-E145-6473-01D7EA7C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  <p:pic>
        <p:nvPicPr>
          <p:cNvPr id="14" name="Immagine 13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7E36A9EE-6AD8-BB2B-DCFB-952670022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53" y="1164968"/>
            <a:ext cx="5833604" cy="3191205"/>
          </a:xfrm>
          <a:prstGeom prst="rect">
            <a:avLst/>
          </a:prstGeom>
        </p:spPr>
      </p:pic>
      <p:pic>
        <p:nvPicPr>
          <p:cNvPr id="16" name="Immagine 15" descr="Immagine che contiene testo, Carattere, schermata, linea&#10;&#10;Descrizione generata automaticamente">
            <a:extLst>
              <a:ext uri="{FF2B5EF4-FFF2-40B4-BE49-F238E27FC236}">
                <a16:creationId xmlns:a16="http://schemas.microsoft.com/office/drawing/2014/main" id="{CDBEFB5C-06D0-51DD-F8B8-5184C33A9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9" y="1315864"/>
            <a:ext cx="5873741" cy="2189830"/>
          </a:xfrm>
          <a:prstGeom prst="rect">
            <a:avLst/>
          </a:prstGeom>
        </p:spPr>
      </p:pic>
      <p:pic>
        <p:nvPicPr>
          <p:cNvPr id="18" name="Immagine 17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C6C4AC99-442B-B6B9-9E2F-0FD2C9FB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07" y="4356173"/>
            <a:ext cx="3530620" cy="203413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E342491-F01E-F2EF-52C1-987F2249C31B}"/>
              </a:ext>
            </a:extLst>
          </p:cNvPr>
          <p:cNvSpPr/>
          <p:nvPr/>
        </p:nvSpPr>
        <p:spPr>
          <a:xfrm>
            <a:off x="9310255" y="1432836"/>
            <a:ext cx="2216727" cy="24342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37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736561" y="262416"/>
            <a:ext cx="10463784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Se I energy levels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607DEF66-508F-A55E-85F0-FB921FF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11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1E640DF-662D-B895-3311-C06E11E9176E}"/>
              </a:ext>
            </a:extLst>
          </p:cNvPr>
          <p:cNvSpPr/>
          <p:nvPr/>
        </p:nvSpPr>
        <p:spPr>
          <a:xfrm>
            <a:off x="0" y="975454"/>
            <a:ext cx="12191996" cy="739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453;g2e0c51d40f5_0_7">
            <a:extLst>
              <a:ext uri="{FF2B5EF4-FFF2-40B4-BE49-F238E27FC236}">
                <a16:creationId xmlns:a16="http://schemas.microsoft.com/office/drawing/2014/main" id="{F6B58AB5-E5B0-D876-F7EB-7109F4AABF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113" y="1029646"/>
            <a:ext cx="5991225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54;g2e0c51d40f5_0_7">
            <a:extLst>
              <a:ext uri="{FF2B5EF4-FFF2-40B4-BE49-F238E27FC236}">
                <a16:creationId xmlns:a16="http://schemas.microsoft.com/office/drawing/2014/main" id="{E507B214-D255-02F1-49B9-1B3331E9F7CA}"/>
              </a:ext>
            </a:extLst>
          </p:cNvPr>
          <p:cNvSpPr/>
          <p:nvPr/>
        </p:nvSpPr>
        <p:spPr>
          <a:xfrm>
            <a:off x="4326100" y="1379121"/>
            <a:ext cx="701100" cy="3477000"/>
          </a:xfrm>
          <a:prstGeom prst="rect">
            <a:avLst/>
          </a:prstGeom>
          <a:noFill/>
          <a:ln w="28575" cap="flat" cmpd="sng">
            <a:solidFill>
              <a:srgbClr val="0090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55;g2e0c51d40f5_0_7">
            <a:extLst>
              <a:ext uri="{FF2B5EF4-FFF2-40B4-BE49-F238E27FC236}">
                <a16:creationId xmlns:a16="http://schemas.microsoft.com/office/drawing/2014/main" id="{2A1CE3DB-71FD-86DF-CC39-338378A1EBC0}"/>
              </a:ext>
            </a:extLst>
          </p:cNvPr>
          <p:cNvSpPr txBox="1"/>
          <p:nvPr/>
        </p:nvSpPr>
        <p:spPr>
          <a:xfrm>
            <a:off x="6252338" y="1575446"/>
            <a:ext cx="6099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Double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excitations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(2e-)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optimize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energy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levels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Single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excitation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(1e-)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strengthens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transitions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accuracy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56;g2e0c51d40f5_0_7">
            <a:extLst>
              <a:ext uri="{FF2B5EF4-FFF2-40B4-BE49-F238E27FC236}">
                <a16:creationId xmlns:a16="http://schemas.microsoft.com/office/drawing/2014/main" id="{C700C164-E8CA-B404-72A6-B2546B1D3EA3}"/>
              </a:ext>
            </a:extLst>
          </p:cNvPr>
          <p:cNvSpPr txBox="1"/>
          <p:nvPr/>
        </p:nvSpPr>
        <p:spPr>
          <a:xfrm>
            <a:off x="6396975" y="3202146"/>
            <a:ext cx="5551800" cy="12102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Extending the MR set not always optimise the energies (warning!). There is </a:t>
            </a:r>
            <a:r>
              <a:rPr kumimoji="0" lang="it-IT" sz="2200" b="0" i="0" u="none" strike="noStrike" kern="0" cap="none" spc="0" normalizeH="0" baseline="0" noProof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discrepancy</a:t>
            </a:r>
            <a:r>
              <a:rPr kumimoji="0" lang="it-IT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between NIST and Extended MR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58;g2e0c51d40f5_0_7">
            <a:extLst>
              <a:ext uri="{FF2B5EF4-FFF2-40B4-BE49-F238E27FC236}">
                <a16:creationId xmlns:a16="http://schemas.microsoft.com/office/drawing/2014/main" id="{45C9B346-B2FF-D0EA-6037-7B4173540AA2}"/>
              </a:ext>
            </a:extLst>
          </p:cNvPr>
          <p:cNvSpPr/>
          <p:nvPr/>
        </p:nvSpPr>
        <p:spPr>
          <a:xfrm>
            <a:off x="5088100" y="1379121"/>
            <a:ext cx="972600" cy="3477000"/>
          </a:xfrm>
          <a:prstGeom prst="rect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59;g2e0c51d40f5_0_7">
            <a:extLst>
              <a:ext uri="{FF2B5EF4-FFF2-40B4-BE49-F238E27FC236}">
                <a16:creationId xmlns:a16="http://schemas.microsoft.com/office/drawing/2014/main" id="{C2F5EC01-CE5D-D83E-8CE2-DD1F00940C6B}"/>
              </a:ext>
            </a:extLst>
          </p:cNvPr>
          <p:cNvSpPr txBox="1"/>
          <p:nvPr/>
        </p:nvSpPr>
        <p:spPr>
          <a:xfrm>
            <a:off x="261113" y="5547524"/>
            <a:ext cx="11395178" cy="555806"/>
          </a:xfrm>
          <a:prstGeom prst="rect">
            <a:avLst/>
          </a:prstGeom>
          <a:noFill/>
          <a:ln w="19050" cap="flat" cmpd="sng">
            <a:solidFill>
              <a:srgbClr val="0090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Double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excitation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estimates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NIST data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level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energies in a good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approximation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905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95537B94-5C5B-0724-0C1B-39FB0693F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33770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736561" y="262416"/>
            <a:ext cx="10463784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Se I transitions 1e</a:t>
            </a:r>
            <a:r>
              <a:rPr lang="en-US" sz="4000" b="1" i="1" baseline="300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-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607DEF66-508F-A55E-85F0-FB921FF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12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1E640DF-662D-B895-3311-C06E11E9176E}"/>
              </a:ext>
            </a:extLst>
          </p:cNvPr>
          <p:cNvSpPr/>
          <p:nvPr/>
        </p:nvSpPr>
        <p:spPr>
          <a:xfrm>
            <a:off x="0" y="975454"/>
            <a:ext cx="12191996" cy="739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471;g2e0c51d40f5_0_31">
            <a:extLst>
              <a:ext uri="{FF2B5EF4-FFF2-40B4-BE49-F238E27FC236}">
                <a16:creationId xmlns:a16="http://schemas.microsoft.com/office/drawing/2014/main" id="{1A7A39ED-DD94-4978-2011-45E52790B1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58" y="1435668"/>
            <a:ext cx="9525000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72;g2e0c51d40f5_0_31">
            <a:extLst>
              <a:ext uri="{FF2B5EF4-FFF2-40B4-BE49-F238E27FC236}">
                <a16:creationId xmlns:a16="http://schemas.microsoft.com/office/drawing/2014/main" id="{A34187DC-900B-36CC-D37F-11D806CE3EBC}"/>
              </a:ext>
            </a:extLst>
          </p:cNvPr>
          <p:cNvSpPr txBox="1"/>
          <p:nvPr/>
        </p:nvSpPr>
        <p:spPr>
          <a:xfrm>
            <a:off x="374600" y="931579"/>
            <a:ext cx="51579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 I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transitions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with single (1e-)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excitation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73;g2e0c51d40f5_0_31">
            <a:extLst>
              <a:ext uri="{FF2B5EF4-FFF2-40B4-BE49-F238E27FC236}">
                <a16:creationId xmlns:a16="http://schemas.microsoft.com/office/drawing/2014/main" id="{14508F22-A27A-B3AB-BFFC-EFC38B585801}"/>
              </a:ext>
            </a:extLst>
          </p:cNvPr>
          <p:cNvSpPr txBox="1"/>
          <p:nvPr/>
        </p:nvSpPr>
        <p:spPr>
          <a:xfrm>
            <a:off x="3542133" y="5619854"/>
            <a:ext cx="2199600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Only dipole transitions (E1)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74;g2e0c51d40f5_0_31">
            <a:extLst>
              <a:ext uri="{FF2B5EF4-FFF2-40B4-BE49-F238E27FC236}">
                <a16:creationId xmlns:a16="http://schemas.microsoft.com/office/drawing/2014/main" id="{11E8B841-9B50-C6A2-3B97-3677CE4266FE}"/>
              </a:ext>
            </a:extLst>
          </p:cNvPr>
          <p:cNvSpPr/>
          <p:nvPr/>
        </p:nvSpPr>
        <p:spPr>
          <a:xfrm>
            <a:off x="200208" y="3399426"/>
            <a:ext cx="9326400" cy="6822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75;g2e0c51d40f5_0_31">
            <a:extLst>
              <a:ext uri="{FF2B5EF4-FFF2-40B4-BE49-F238E27FC236}">
                <a16:creationId xmlns:a16="http://schemas.microsoft.com/office/drawing/2014/main" id="{D3DE64AD-F7C4-DCF7-48C4-CB898080D6AB}"/>
              </a:ext>
            </a:extLst>
          </p:cNvPr>
          <p:cNvSpPr/>
          <p:nvPr/>
        </p:nvSpPr>
        <p:spPr>
          <a:xfrm>
            <a:off x="4165808" y="1532229"/>
            <a:ext cx="471900" cy="412440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76;g2e0c51d40f5_0_31">
            <a:extLst>
              <a:ext uri="{FF2B5EF4-FFF2-40B4-BE49-F238E27FC236}">
                <a16:creationId xmlns:a16="http://schemas.microsoft.com/office/drawing/2014/main" id="{FA891584-37CF-85CC-2188-0E4295F9B0D4}"/>
              </a:ext>
            </a:extLst>
          </p:cNvPr>
          <p:cNvSpPr/>
          <p:nvPr/>
        </p:nvSpPr>
        <p:spPr>
          <a:xfrm>
            <a:off x="8901083" y="1503029"/>
            <a:ext cx="625500" cy="405690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477;g2e0c51d40f5_0_31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4E7A80EF-CAEB-5692-4CEA-7DC6001030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4472" y="5687121"/>
            <a:ext cx="2301240" cy="7391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78;g2e0c51d40f5_0_31">
            <a:extLst>
              <a:ext uri="{FF2B5EF4-FFF2-40B4-BE49-F238E27FC236}">
                <a16:creationId xmlns:a16="http://schemas.microsoft.com/office/drawing/2014/main" id="{445E1720-4C90-E4EF-01EF-749C56B85C68}"/>
              </a:ext>
            </a:extLst>
          </p:cNvPr>
          <p:cNvSpPr txBox="1"/>
          <p:nvPr/>
        </p:nvSpPr>
        <p:spPr>
          <a:xfrm>
            <a:off x="9632858" y="3475779"/>
            <a:ext cx="21420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Optical window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79;g2e0c51d40f5_0_31">
            <a:extLst>
              <a:ext uri="{FF2B5EF4-FFF2-40B4-BE49-F238E27FC236}">
                <a16:creationId xmlns:a16="http://schemas.microsoft.com/office/drawing/2014/main" id="{73FF73F9-A5E5-5DC5-EC5E-BEA28DE43CA9}"/>
              </a:ext>
            </a:extLst>
          </p:cNvPr>
          <p:cNvSpPr/>
          <p:nvPr/>
        </p:nvSpPr>
        <p:spPr>
          <a:xfrm>
            <a:off x="8824883" y="3336254"/>
            <a:ext cx="777900" cy="835800"/>
          </a:xfrm>
          <a:prstGeom prst="ellipse">
            <a:avLst/>
          </a:prstGeom>
          <a:noFill/>
          <a:ln w="38100" cap="flat" cmpd="sng">
            <a:solidFill>
              <a:srgbClr val="0090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62F69B9-3D7F-01FF-995B-26C06139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  <p:pic>
        <p:nvPicPr>
          <p:cNvPr id="18" name="Immagine 17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0BDE72F3-E7E7-0C36-1FE5-B0B66317B4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2" t="8658" r="44844" b="38338"/>
          <a:stretch/>
        </p:blipFill>
        <p:spPr>
          <a:xfrm>
            <a:off x="10041878" y="1227391"/>
            <a:ext cx="1930545" cy="169147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84574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1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736561" y="262416"/>
            <a:ext cx="10463784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Se I transitions 2e</a:t>
            </a:r>
            <a:r>
              <a:rPr lang="en-US" sz="4000" b="1" i="1" baseline="300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-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607DEF66-508F-A55E-85F0-FB921FF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13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1E640DF-662D-B895-3311-C06E11E9176E}"/>
              </a:ext>
            </a:extLst>
          </p:cNvPr>
          <p:cNvSpPr/>
          <p:nvPr/>
        </p:nvSpPr>
        <p:spPr>
          <a:xfrm>
            <a:off x="0" y="975454"/>
            <a:ext cx="12191996" cy="739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491;g2e0c51d40f5_0_49">
            <a:extLst>
              <a:ext uri="{FF2B5EF4-FFF2-40B4-BE49-F238E27FC236}">
                <a16:creationId xmlns:a16="http://schemas.microsoft.com/office/drawing/2014/main" id="{D29705AA-C147-54B8-4BFE-D9A3648EADF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75" y="1819364"/>
            <a:ext cx="9525000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92;g2e0c51d40f5_0_49">
            <a:extLst>
              <a:ext uri="{FF2B5EF4-FFF2-40B4-BE49-F238E27FC236}">
                <a16:creationId xmlns:a16="http://schemas.microsoft.com/office/drawing/2014/main" id="{AEFCD8B8-9059-9702-76BF-4CB056F00155}"/>
              </a:ext>
            </a:extLst>
          </p:cNvPr>
          <p:cNvSpPr txBox="1"/>
          <p:nvPr/>
        </p:nvSpPr>
        <p:spPr>
          <a:xfrm>
            <a:off x="374600" y="1153250"/>
            <a:ext cx="51579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Se I transitions from double (2e-) excitation</a:t>
            </a:r>
            <a:endParaRPr sz="22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94;g2e0c51d40f5_0_49">
            <a:extLst>
              <a:ext uri="{FF2B5EF4-FFF2-40B4-BE49-F238E27FC236}">
                <a16:creationId xmlns:a16="http://schemas.microsoft.com/office/drawing/2014/main" id="{F09AAB25-9FA2-1A4F-1E76-40C5ED88CF11}"/>
              </a:ext>
            </a:extLst>
          </p:cNvPr>
          <p:cNvSpPr/>
          <p:nvPr/>
        </p:nvSpPr>
        <p:spPr>
          <a:xfrm>
            <a:off x="327200" y="3773500"/>
            <a:ext cx="9432600" cy="6822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95;g2e0c51d40f5_0_49">
            <a:extLst>
              <a:ext uri="{FF2B5EF4-FFF2-40B4-BE49-F238E27FC236}">
                <a16:creationId xmlns:a16="http://schemas.microsoft.com/office/drawing/2014/main" id="{061917BA-373C-EA21-A8D9-064094833BFC}"/>
              </a:ext>
            </a:extLst>
          </p:cNvPr>
          <p:cNvSpPr txBox="1"/>
          <p:nvPr/>
        </p:nvSpPr>
        <p:spPr>
          <a:xfrm>
            <a:off x="9759850" y="3773650"/>
            <a:ext cx="21420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Optical window</a:t>
            </a:r>
            <a:endParaRPr sz="24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496;g2e0c51d40f5_0_49">
            <a:extLst>
              <a:ext uri="{FF2B5EF4-FFF2-40B4-BE49-F238E27FC236}">
                <a16:creationId xmlns:a16="http://schemas.microsoft.com/office/drawing/2014/main" id="{4466E5E7-ADF4-BB43-3F99-6BADA474AD92}"/>
              </a:ext>
            </a:extLst>
          </p:cNvPr>
          <p:cNvSpPr/>
          <p:nvPr/>
        </p:nvSpPr>
        <p:spPr>
          <a:xfrm>
            <a:off x="9065475" y="3707050"/>
            <a:ext cx="727200" cy="815100"/>
          </a:xfrm>
          <a:prstGeom prst="ellipse">
            <a:avLst/>
          </a:prstGeom>
          <a:noFill/>
          <a:ln w="38100" cap="flat" cmpd="sng">
            <a:solidFill>
              <a:srgbClr val="0090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DBDD2-050D-D003-5546-23E2447D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  <p:pic>
        <p:nvPicPr>
          <p:cNvPr id="8" name="Immagine 7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DBED688F-0B02-C8BB-CA27-333308407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2" t="8658" r="44844" b="38338"/>
          <a:stretch/>
        </p:blipFill>
        <p:spPr>
          <a:xfrm>
            <a:off x="10060350" y="1319753"/>
            <a:ext cx="1930545" cy="169147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672604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736561" y="262416"/>
            <a:ext cx="10463784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Se I transition analysis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607DEF66-508F-A55E-85F0-FB921FF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14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1E640DF-662D-B895-3311-C06E11E9176E}"/>
              </a:ext>
            </a:extLst>
          </p:cNvPr>
          <p:cNvSpPr/>
          <p:nvPr/>
        </p:nvSpPr>
        <p:spPr>
          <a:xfrm>
            <a:off x="0" y="975454"/>
            <a:ext cx="12191996" cy="739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508;g2e0c51d40f5_0_59">
            <a:extLst>
              <a:ext uri="{FF2B5EF4-FFF2-40B4-BE49-F238E27FC236}">
                <a16:creationId xmlns:a16="http://schemas.microsoft.com/office/drawing/2014/main" id="{C6E5A4AA-8719-ED5A-C638-D1A634BD52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99"/>
          <a:stretch/>
        </p:blipFill>
        <p:spPr>
          <a:xfrm>
            <a:off x="74965" y="1427011"/>
            <a:ext cx="9852450" cy="45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09;g2e0c51d40f5_0_59">
            <a:extLst>
              <a:ext uri="{FF2B5EF4-FFF2-40B4-BE49-F238E27FC236}">
                <a16:creationId xmlns:a16="http://schemas.microsoft.com/office/drawing/2014/main" id="{CF82F6E7-196C-6D7B-4A06-1700700CDA56}"/>
              </a:ext>
            </a:extLst>
          </p:cNvPr>
          <p:cNvSpPr txBox="1"/>
          <p:nvPr/>
        </p:nvSpPr>
        <p:spPr>
          <a:xfrm>
            <a:off x="356128" y="940822"/>
            <a:ext cx="85773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Se I </a:t>
            </a:r>
            <a:r>
              <a:rPr lang="it-IT" sz="2200" dirty="0" err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transitions</a:t>
            </a:r>
            <a:r>
              <a:rPr lang="it-IT" sz="22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from an </a:t>
            </a:r>
            <a:r>
              <a:rPr lang="it-IT" sz="2200" dirty="0" err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extended</a:t>
            </a:r>
            <a:r>
              <a:rPr lang="it-IT" sz="22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set with double (2e-) </a:t>
            </a:r>
            <a:r>
              <a:rPr lang="it-IT" sz="2200" dirty="0" err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excitation</a:t>
            </a:r>
            <a:endParaRPr sz="22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10;g2e0c51d40f5_0_59">
            <a:extLst>
              <a:ext uri="{FF2B5EF4-FFF2-40B4-BE49-F238E27FC236}">
                <a16:creationId xmlns:a16="http://schemas.microsoft.com/office/drawing/2014/main" id="{A4EDF275-32D5-F259-FA26-F601D59C9298}"/>
              </a:ext>
            </a:extLst>
          </p:cNvPr>
          <p:cNvSpPr txBox="1"/>
          <p:nvPr/>
        </p:nvSpPr>
        <p:spPr>
          <a:xfrm>
            <a:off x="3547740" y="5781497"/>
            <a:ext cx="3573600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Dipole transitions (E1) and quadrupole (M2)</a:t>
            </a:r>
            <a:endParaRPr sz="2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11;g2e0c51d40f5_0_59">
            <a:extLst>
              <a:ext uri="{FF2B5EF4-FFF2-40B4-BE49-F238E27FC236}">
                <a16:creationId xmlns:a16="http://schemas.microsoft.com/office/drawing/2014/main" id="{98E84EB5-A3F4-13EF-22B0-DA6F91D1B47B}"/>
              </a:ext>
            </a:extLst>
          </p:cNvPr>
          <p:cNvSpPr/>
          <p:nvPr/>
        </p:nvSpPr>
        <p:spPr>
          <a:xfrm>
            <a:off x="4508890" y="1737397"/>
            <a:ext cx="470700" cy="5379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12;g2e0c51d40f5_0_59">
            <a:extLst>
              <a:ext uri="{FF2B5EF4-FFF2-40B4-BE49-F238E27FC236}">
                <a16:creationId xmlns:a16="http://schemas.microsoft.com/office/drawing/2014/main" id="{962B268B-8286-F10A-D94C-EA476B3A41B9}"/>
              </a:ext>
            </a:extLst>
          </p:cNvPr>
          <p:cNvSpPr/>
          <p:nvPr/>
        </p:nvSpPr>
        <p:spPr>
          <a:xfrm>
            <a:off x="74965" y="3789672"/>
            <a:ext cx="9722700" cy="11943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13;g2e0c51d40f5_0_59">
            <a:extLst>
              <a:ext uri="{FF2B5EF4-FFF2-40B4-BE49-F238E27FC236}">
                <a16:creationId xmlns:a16="http://schemas.microsoft.com/office/drawing/2014/main" id="{9130EB7F-63B4-9D95-B704-5BEB296B675D}"/>
              </a:ext>
            </a:extLst>
          </p:cNvPr>
          <p:cNvSpPr txBox="1"/>
          <p:nvPr/>
        </p:nvSpPr>
        <p:spPr>
          <a:xfrm>
            <a:off x="9918404" y="3789960"/>
            <a:ext cx="214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Optical window</a:t>
            </a:r>
            <a:endParaRPr sz="24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14;g2e0c51d40f5_0_59">
            <a:extLst>
              <a:ext uri="{FF2B5EF4-FFF2-40B4-BE49-F238E27FC236}">
                <a16:creationId xmlns:a16="http://schemas.microsoft.com/office/drawing/2014/main" id="{A5BDFC3E-1A6B-0EC9-C329-67E01562FFFB}"/>
              </a:ext>
            </a:extLst>
          </p:cNvPr>
          <p:cNvSpPr/>
          <p:nvPr/>
        </p:nvSpPr>
        <p:spPr>
          <a:xfrm>
            <a:off x="9141715" y="3742572"/>
            <a:ext cx="710700" cy="1288500"/>
          </a:xfrm>
          <a:prstGeom prst="ellipse">
            <a:avLst/>
          </a:prstGeom>
          <a:noFill/>
          <a:ln w="28575" cap="flat" cmpd="sng">
            <a:solidFill>
              <a:srgbClr val="0090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2CAC2B1-8366-FBA4-BD70-3B20B5FC7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  <p:pic>
        <p:nvPicPr>
          <p:cNvPr id="15" name="Immagine 14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74E05D36-5B0F-4AFE-A877-576532157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2" t="9366" r="6370" b="16092"/>
          <a:stretch/>
        </p:blipFill>
        <p:spPr>
          <a:xfrm>
            <a:off x="9918405" y="1106399"/>
            <a:ext cx="2142000" cy="237876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861462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856633" y="262416"/>
            <a:ext cx="10463784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Se Transition analysis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607DEF66-508F-A55E-85F0-FB921FF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15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1E640DF-662D-B895-3311-C06E11E9176E}"/>
              </a:ext>
            </a:extLst>
          </p:cNvPr>
          <p:cNvSpPr/>
          <p:nvPr/>
        </p:nvSpPr>
        <p:spPr>
          <a:xfrm>
            <a:off x="0" y="975454"/>
            <a:ext cx="12191996" cy="739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2CAC2B1-8366-FBA4-BD70-3B20B5FC7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BD854E5-0E39-EDCC-035E-AA4CE9C5076A}"/>
              </a:ext>
            </a:extLst>
          </p:cNvPr>
          <p:cNvGrpSpPr/>
          <p:nvPr/>
        </p:nvGrpSpPr>
        <p:grpSpPr>
          <a:xfrm>
            <a:off x="8857666" y="1977917"/>
            <a:ext cx="3205021" cy="496301"/>
            <a:chOff x="8497454" y="1479157"/>
            <a:chExt cx="2087055" cy="496301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BC658F2-D484-BF64-2A22-A648114553D4}"/>
                </a:ext>
              </a:extLst>
            </p:cNvPr>
            <p:cNvSpPr txBox="1"/>
            <p:nvPr/>
          </p:nvSpPr>
          <p:spPr>
            <a:xfrm>
              <a:off x="8497454" y="1488252"/>
              <a:ext cx="4368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>
                  <a:latin typeface="Palatino Linotype" panose="02040502050505030304" pitchFamily="18" charset="0"/>
                </a:rPr>
                <a:t>Se</a:t>
              </a:r>
              <a:r>
                <a:rPr lang="it-IT" sz="2200" dirty="0"/>
                <a:t> I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A9F1318-3E34-460B-37B6-9EE3A07E4FA3}"/>
                </a:ext>
              </a:extLst>
            </p:cNvPr>
            <p:cNvSpPr txBox="1"/>
            <p:nvPr/>
          </p:nvSpPr>
          <p:spPr>
            <a:xfrm flipV="1">
              <a:off x="8787058" y="1513793"/>
              <a:ext cx="263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z-Cyrl-AZ" sz="2400" dirty="0"/>
                <a:t>э</a:t>
              </a:r>
              <a:endParaRPr lang="it-IT" sz="2400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09EF009-AC47-74E7-2B45-2AD2BD2BB24B}"/>
                </a:ext>
              </a:extLst>
            </p:cNvPr>
            <p:cNvSpPr txBox="1"/>
            <p:nvPr/>
          </p:nvSpPr>
          <p:spPr>
            <a:xfrm>
              <a:off x="9024819" y="1479157"/>
              <a:ext cx="15596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>
                  <a:latin typeface="Palatino Linotype" panose="02040502050505030304" pitchFamily="18" charset="0"/>
                </a:rPr>
                <a:t>[192,7042] nm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4DDE782-6984-E946-453E-DF35462A3B2F}"/>
              </a:ext>
            </a:extLst>
          </p:cNvPr>
          <p:cNvGrpSpPr/>
          <p:nvPr/>
        </p:nvGrpSpPr>
        <p:grpSpPr>
          <a:xfrm>
            <a:off x="8971522" y="2425879"/>
            <a:ext cx="3308222" cy="496301"/>
            <a:chOff x="8430251" y="1479157"/>
            <a:chExt cx="2154258" cy="496301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A4D4E64-2690-F72B-E632-FE02E6D1AFD1}"/>
                </a:ext>
              </a:extLst>
            </p:cNvPr>
            <p:cNvSpPr txBox="1"/>
            <p:nvPr/>
          </p:nvSpPr>
          <p:spPr>
            <a:xfrm>
              <a:off x="8430251" y="1488252"/>
              <a:ext cx="5040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>
                  <a:latin typeface="Palatino Linotype" panose="02040502050505030304" pitchFamily="18" charset="0"/>
                </a:rPr>
                <a:t>Se</a:t>
              </a:r>
              <a:r>
                <a:rPr lang="it-IT" sz="2200" dirty="0"/>
                <a:t> III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1E9EA96-58A9-7C71-F747-914568DEE1F3}"/>
                </a:ext>
              </a:extLst>
            </p:cNvPr>
            <p:cNvSpPr txBox="1"/>
            <p:nvPr/>
          </p:nvSpPr>
          <p:spPr>
            <a:xfrm flipV="1">
              <a:off x="8787058" y="1513793"/>
              <a:ext cx="263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z-Cyrl-AZ" sz="2400" dirty="0"/>
                <a:t>э</a:t>
              </a:r>
              <a:endParaRPr lang="it-IT" sz="2400" dirty="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17C6054-8C8F-269E-EE82-D7050AE63964}"/>
                </a:ext>
              </a:extLst>
            </p:cNvPr>
            <p:cNvSpPr txBox="1"/>
            <p:nvPr/>
          </p:nvSpPr>
          <p:spPr>
            <a:xfrm>
              <a:off x="9024819" y="1479157"/>
              <a:ext cx="15596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>
                  <a:latin typeface="Palatino Linotype" panose="02040502050505030304" pitchFamily="18" charset="0"/>
                </a:rPr>
                <a:t>[65,418] nm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2E16D77-80AD-36FF-D3A6-828392DA55F3}"/>
              </a:ext>
            </a:extLst>
          </p:cNvPr>
          <p:cNvGrpSpPr/>
          <p:nvPr/>
        </p:nvGrpSpPr>
        <p:grpSpPr>
          <a:xfrm>
            <a:off x="8980757" y="2859992"/>
            <a:ext cx="3298988" cy="496301"/>
            <a:chOff x="8436264" y="1479157"/>
            <a:chExt cx="2148245" cy="496301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506E5A4D-C474-BB71-C121-D614940E5E04}"/>
                </a:ext>
              </a:extLst>
            </p:cNvPr>
            <p:cNvSpPr txBox="1"/>
            <p:nvPr/>
          </p:nvSpPr>
          <p:spPr>
            <a:xfrm>
              <a:off x="8436264" y="1488252"/>
              <a:ext cx="4980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>
                  <a:latin typeface="Palatino Linotype" panose="02040502050505030304" pitchFamily="18" charset="0"/>
                </a:rPr>
                <a:t>Se</a:t>
              </a:r>
              <a:r>
                <a:rPr lang="it-IT" sz="2200" dirty="0"/>
                <a:t> V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6A3F2C46-6232-B31D-74D3-7C239FDC1F53}"/>
                </a:ext>
              </a:extLst>
            </p:cNvPr>
            <p:cNvSpPr txBox="1"/>
            <p:nvPr/>
          </p:nvSpPr>
          <p:spPr>
            <a:xfrm flipV="1">
              <a:off x="8787058" y="1513793"/>
              <a:ext cx="263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z-Cyrl-AZ" sz="2400" dirty="0"/>
                <a:t>э</a:t>
              </a:r>
              <a:endParaRPr lang="it-IT" sz="2400" dirty="0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22D09E1B-CEE8-572B-E510-31C2613238A7}"/>
                </a:ext>
              </a:extLst>
            </p:cNvPr>
            <p:cNvSpPr txBox="1"/>
            <p:nvPr/>
          </p:nvSpPr>
          <p:spPr>
            <a:xfrm>
              <a:off x="9024819" y="1479157"/>
              <a:ext cx="15596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>
                  <a:latin typeface="Palatino Linotype" panose="02040502050505030304" pitchFamily="18" charset="0"/>
                </a:rPr>
                <a:t>[62,114] nm</a:t>
              </a:r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A264042-FBD2-4F3D-B87B-A8E8196A0747}"/>
              </a:ext>
            </a:extLst>
          </p:cNvPr>
          <p:cNvSpPr txBox="1"/>
          <p:nvPr/>
        </p:nvSpPr>
        <p:spPr>
          <a:xfrm>
            <a:off x="8552238" y="1492172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Palatino Linotype" panose="02040502050505030304" pitchFamily="18" charset="0"/>
              </a:rPr>
              <a:t>Se </a:t>
            </a:r>
            <a:r>
              <a:rPr lang="it-IT" sz="2200" dirty="0" err="1">
                <a:latin typeface="Palatino Linotype" panose="02040502050505030304" pitchFamily="18" charset="0"/>
              </a:rPr>
              <a:t>transition</a:t>
            </a:r>
            <a:r>
              <a:rPr lang="it-IT" sz="2200" dirty="0">
                <a:latin typeface="Palatino Linotype" panose="02040502050505030304" pitchFamily="18" charset="0"/>
              </a:rPr>
              <a:t> </a:t>
            </a:r>
            <a:r>
              <a:rPr lang="it-IT" sz="2200" dirty="0" err="1">
                <a:latin typeface="Palatino Linotype" panose="02040502050505030304" pitchFamily="18" charset="0"/>
              </a:rPr>
              <a:t>results</a:t>
            </a:r>
            <a:r>
              <a:rPr lang="it-IT" sz="2200" dirty="0">
                <a:latin typeface="Palatino Linotype" panose="02040502050505030304" pitchFamily="18" charset="0"/>
              </a:rPr>
              <a:t>:</a:t>
            </a:r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A608683E-2BFA-C1AB-0ECF-08BDEB93862E}"/>
              </a:ext>
            </a:extLst>
          </p:cNvPr>
          <p:cNvCxnSpPr>
            <a:cxnSpLocks/>
          </p:cNvCxnSpPr>
          <p:nvPr/>
        </p:nvCxnSpPr>
        <p:spPr>
          <a:xfrm>
            <a:off x="8769937" y="2405754"/>
            <a:ext cx="290945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ABCAD6D7-E5F8-6601-CEF7-185E651531B6}"/>
              </a:ext>
            </a:extLst>
          </p:cNvPr>
          <p:cNvCxnSpPr>
            <a:cxnSpLocks/>
          </p:cNvCxnSpPr>
          <p:nvPr/>
        </p:nvCxnSpPr>
        <p:spPr>
          <a:xfrm>
            <a:off x="8876155" y="2853715"/>
            <a:ext cx="290945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magine 45" descr="Immagine che contiene testo, diagramma, Carattere, linea&#10;&#10;Descrizione generata automaticamente">
            <a:extLst>
              <a:ext uri="{FF2B5EF4-FFF2-40B4-BE49-F238E27FC236}">
                <a16:creationId xmlns:a16="http://schemas.microsoft.com/office/drawing/2014/main" id="{BF2F0F34-7587-679E-DF8F-173253864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2" y="1209284"/>
            <a:ext cx="7906517" cy="4543815"/>
          </a:xfrm>
          <a:prstGeom prst="rect">
            <a:avLst/>
          </a:prstGeom>
        </p:spPr>
      </p:pic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5EC2EE38-2002-6A74-9380-A686C6FA252D}"/>
              </a:ext>
            </a:extLst>
          </p:cNvPr>
          <p:cNvCxnSpPr>
            <a:cxnSpLocks/>
          </p:cNvCxnSpPr>
          <p:nvPr/>
        </p:nvCxnSpPr>
        <p:spPr>
          <a:xfrm>
            <a:off x="1874971" y="5938663"/>
            <a:ext cx="4221029" cy="139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DB44120-065B-6852-8E3F-D19A1BF719D4}"/>
              </a:ext>
            </a:extLst>
          </p:cNvPr>
          <p:cNvSpPr txBox="1"/>
          <p:nvPr/>
        </p:nvSpPr>
        <p:spPr>
          <a:xfrm>
            <a:off x="6276104" y="5695416"/>
            <a:ext cx="670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rgbClr val="0070C0"/>
                </a:solidFill>
                <a:latin typeface="Palatino Linotype" panose="02040502050505030304" pitchFamily="18" charset="0"/>
              </a:rPr>
              <a:t>Se</a:t>
            </a:r>
            <a:r>
              <a:rPr lang="it-IT" sz="2200" dirty="0">
                <a:solidFill>
                  <a:srgbClr val="0070C0"/>
                </a:solidFill>
              </a:rPr>
              <a:t> I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2DD826E5-974A-B951-8324-B8C917652CCB}"/>
              </a:ext>
            </a:extLst>
          </p:cNvPr>
          <p:cNvSpPr/>
          <p:nvPr/>
        </p:nvSpPr>
        <p:spPr>
          <a:xfrm>
            <a:off x="1791855" y="4802910"/>
            <a:ext cx="4304145" cy="650806"/>
          </a:xfrm>
          <a:prstGeom prst="rect">
            <a:avLst/>
          </a:prstGeom>
          <a:solidFill>
            <a:srgbClr val="0070C0">
              <a:alpha val="7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B15EC306-BF42-1708-65DD-3A4FB4931281}"/>
              </a:ext>
            </a:extLst>
          </p:cNvPr>
          <p:cNvSpPr/>
          <p:nvPr/>
        </p:nvSpPr>
        <p:spPr>
          <a:xfrm>
            <a:off x="1363231" y="4812435"/>
            <a:ext cx="2199120" cy="650806"/>
          </a:xfrm>
          <a:prstGeom prst="rect">
            <a:avLst/>
          </a:prstGeom>
          <a:solidFill>
            <a:srgbClr val="00B050">
              <a:alpha val="7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1E19F1D8-B847-D78C-9CDF-3E12102EB287}"/>
              </a:ext>
            </a:extLst>
          </p:cNvPr>
          <p:cNvCxnSpPr>
            <a:cxnSpLocks/>
          </p:cNvCxnSpPr>
          <p:nvPr/>
        </p:nvCxnSpPr>
        <p:spPr>
          <a:xfrm>
            <a:off x="1370455" y="6156289"/>
            <a:ext cx="219189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C3D88DD9-5B6B-C3DE-7212-722E42A527EA}"/>
              </a:ext>
            </a:extLst>
          </p:cNvPr>
          <p:cNvSpPr txBox="1"/>
          <p:nvPr/>
        </p:nvSpPr>
        <p:spPr>
          <a:xfrm>
            <a:off x="535303" y="5952591"/>
            <a:ext cx="783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rgbClr val="00B050"/>
                </a:solidFill>
                <a:latin typeface="Palatino Linotype" panose="02040502050505030304" pitchFamily="18" charset="0"/>
              </a:rPr>
              <a:t>Se</a:t>
            </a:r>
            <a:r>
              <a:rPr lang="it-IT" sz="2200" dirty="0">
                <a:solidFill>
                  <a:srgbClr val="00B050"/>
                </a:solidFill>
              </a:rPr>
              <a:t> III</a:t>
            </a:r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90871FFA-3510-FC3D-4FAE-287024497A2A}"/>
              </a:ext>
            </a:extLst>
          </p:cNvPr>
          <p:cNvCxnSpPr>
            <a:cxnSpLocks/>
          </p:cNvCxnSpPr>
          <p:nvPr/>
        </p:nvCxnSpPr>
        <p:spPr>
          <a:xfrm flipV="1">
            <a:off x="9028555" y="3290879"/>
            <a:ext cx="2401445" cy="105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9388B02D-991E-578E-C238-A4B2EBF7A93B}"/>
              </a:ext>
            </a:extLst>
          </p:cNvPr>
          <p:cNvCxnSpPr>
            <a:cxnSpLocks/>
          </p:cNvCxnSpPr>
          <p:nvPr/>
        </p:nvCxnSpPr>
        <p:spPr>
          <a:xfrm>
            <a:off x="1332355" y="6384889"/>
            <a:ext cx="28689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8546B2CF-F629-9E5B-8779-372FF2AA515B}"/>
              </a:ext>
            </a:extLst>
          </p:cNvPr>
          <p:cNvSpPr txBox="1"/>
          <p:nvPr/>
        </p:nvSpPr>
        <p:spPr>
          <a:xfrm>
            <a:off x="1640203" y="6171666"/>
            <a:ext cx="783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rgbClr val="C00000"/>
                </a:solidFill>
                <a:latin typeface="Palatino Linotype" panose="02040502050505030304" pitchFamily="18" charset="0"/>
              </a:rPr>
              <a:t>Se</a:t>
            </a:r>
            <a:r>
              <a:rPr lang="it-IT" sz="2200" dirty="0">
                <a:solidFill>
                  <a:srgbClr val="C00000"/>
                </a:solidFill>
              </a:rPr>
              <a:t> V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AA5D9450-72C7-C1E5-1665-137C4A0A6A47}"/>
              </a:ext>
            </a:extLst>
          </p:cNvPr>
          <p:cNvSpPr/>
          <p:nvPr/>
        </p:nvSpPr>
        <p:spPr>
          <a:xfrm>
            <a:off x="1325131" y="4802910"/>
            <a:ext cx="378978" cy="650806"/>
          </a:xfrm>
          <a:prstGeom prst="rect">
            <a:avLst/>
          </a:prstGeom>
          <a:solidFill>
            <a:srgbClr val="C00000">
              <a:alpha val="7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387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0" grpId="1" animBg="1"/>
      <p:bldP spid="51" grpId="0" animBg="1"/>
      <p:bldP spid="51" grpId="1" animBg="1"/>
      <p:bldP spid="54" grpId="0"/>
      <p:bldP spid="59" grpId="0"/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736561" y="262416"/>
            <a:ext cx="10463784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Saha equation problem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607DEF66-508F-A55E-85F0-FB921FF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16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1E640DF-662D-B895-3311-C06E11E9176E}"/>
              </a:ext>
            </a:extLst>
          </p:cNvPr>
          <p:cNvSpPr/>
          <p:nvPr/>
        </p:nvSpPr>
        <p:spPr>
          <a:xfrm>
            <a:off x="0" y="975454"/>
            <a:ext cx="12191996" cy="739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559;g2e07a097b97_0_147">
            <a:extLst>
              <a:ext uri="{FF2B5EF4-FFF2-40B4-BE49-F238E27FC236}">
                <a16:creationId xmlns:a16="http://schemas.microsoft.com/office/drawing/2014/main" id="{145209D3-E019-CBD1-F835-9232C789CA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800" y="3721932"/>
            <a:ext cx="7784226" cy="569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" name="Google Shape;560;g2e07a097b97_0_147">
            <a:extLst>
              <a:ext uri="{FF2B5EF4-FFF2-40B4-BE49-F238E27FC236}">
                <a16:creationId xmlns:a16="http://schemas.microsoft.com/office/drawing/2014/main" id="{551E3319-A333-B755-8B25-A1687143E4A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799" y="1918482"/>
            <a:ext cx="6479503" cy="10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9" name="Google Shape;561;g2e07a097b97_0_147">
            <a:extLst>
              <a:ext uri="{FF2B5EF4-FFF2-40B4-BE49-F238E27FC236}">
                <a16:creationId xmlns:a16="http://schemas.microsoft.com/office/drawing/2014/main" id="{8E64C5DA-D202-09A2-13E1-016086901AD6}"/>
              </a:ext>
            </a:extLst>
          </p:cNvPr>
          <p:cNvSpPr txBox="1"/>
          <p:nvPr/>
        </p:nvSpPr>
        <p:spPr>
          <a:xfrm>
            <a:off x="197750" y="1268657"/>
            <a:ext cx="117327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Saha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equation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establish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ionisation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degree of a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specie in the plasma medium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62;g2e07a097b97_0_147">
            <a:extLst>
              <a:ext uri="{FF2B5EF4-FFF2-40B4-BE49-F238E27FC236}">
                <a16:creationId xmlns:a16="http://schemas.microsoft.com/office/drawing/2014/main" id="{3136A870-FDCD-E853-0458-368ACDDD8C60}"/>
              </a:ext>
            </a:extLst>
          </p:cNvPr>
          <p:cNvSpPr txBox="1"/>
          <p:nvPr/>
        </p:nvSpPr>
        <p:spPr>
          <a:xfrm>
            <a:off x="8865050" y="2080282"/>
            <a:ext cx="25938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kumimoji="0" 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kumimoji="0" lang="it-IT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ionisation degree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kumimoji="0" 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kumimoji="0" lang="it-IT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level degeneracy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kumimoji="0" 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kumimoji="0" lang="it-IT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level energy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0,1,2,... - # of excited states 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63;g2e07a097b97_0_147">
            <a:extLst>
              <a:ext uri="{FF2B5EF4-FFF2-40B4-BE49-F238E27FC236}">
                <a16:creationId xmlns:a16="http://schemas.microsoft.com/office/drawing/2014/main" id="{CBDA1BA5-FF20-551B-012F-F57E58ACD9A6}"/>
              </a:ext>
            </a:extLst>
          </p:cNvPr>
          <p:cNvSpPr txBox="1"/>
          <p:nvPr/>
        </p:nvSpPr>
        <p:spPr>
          <a:xfrm>
            <a:off x="864450" y="3033982"/>
            <a:ext cx="73287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 where the partition function expression …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64;g2e07a097b97_0_147">
            <a:extLst>
              <a:ext uri="{FF2B5EF4-FFF2-40B4-BE49-F238E27FC236}">
                <a16:creationId xmlns:a16="http://schemas.microsoft.com/office/drawing/2014/main" id="{34E715F9-CCD1-3D60-36C2-5BEDB90BB4B3}"/>
              </a:ext>
            </a:extLst>
          </p:cNvPr>
          <p:cNvSpPr txBox="1"/>
          <p:nvPr/>
        </p:nvSpPr>
        <p:spPr>
          <a:xfrm>
            <a:off x="1997850" y="4606282"/>
            <a:ext cx="69444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 to set a cut-off to the partition function?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65;g2e07a097b97_0_147">
            <a:extLst>
              <a:ext uri="{FF2B5EF4-FFF2-40B4-BE49-F238E27FC236}">
                <a16:creationId xmlns:a16="http://schemas.microsoft.com/office/drawing/2014/main" id="{AC5250FB-B20F-FD59-3BCD-8763116B848D}"/>
              </a:ext>
            </a:extLst>
          </p:cNvPr>
          <p:cNvSpPr/>
          <p:nvPr/>
        </p:nvSpPr>
        <p:spPr>
          <a:xfrm>
            <a:off x="7463125" y="3584132"/>
            <a:ext cx="1219800" cy="845400"/>
          </a:xfrm>
          <a:prstGeom prst="ellipse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566;g2e07a097b97_0_147">
            <a:extLst>
              <a:ext uri="{FF2B5EF4-FFF2-40B4-BE49-F238E27FC236}">
                <a16:creationId xmlns:a16="http://schemas.microsoft.com/office/drawing/2014/main" id="{8BC5BF7F-28F8-EE70-E959-0FC62B1C71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23528" y="4753550"/>
            <a:ext cx="632054" cy="13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F027107F-0E06-2743-CE5C-6B5524AC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171073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1C2920-7FE9-84DB-11FB-4D752FB51828}"/>
              </a:ext>
            </a:extLst>
          </p:cNvPr>
          <p:cNvSpPr txBox="1">
            <a:spLocks/>
          </p:cNvSpPr>
          <p:nvPr/>
        </p:nvSpPr>
        <p:spPr>
          <a:xfrm>
            <a:off x="8610600" y="6533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pPr/>
              <a:t>17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CB3B1-D065-1045-505F-708C180B4BFD}"/>
              </a:ext>
            </a:extLst>
          </p:cNvPr>
          <p:cNvSpPr txBox="1"/>
          <p:nvPr/>
        </p:nvSpPr>
        <p:spPr>
          <a:xfrm>
            <a:off x="677516" y="226275"/>
            <a:ext cx="10862716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Conclusions</a:t>
            </a: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1DF324B3-6966-E685-B021-118FE22A46B6}"/>
              </a:ext>
            </a:extLst>
          </p:cNvPr>
          <p:cNvSpPr txBox="1"/>
          <p:nvPr/>
        </p:nvSpPr>
        <p:spPr>
          <a:xfrm>
            <a:off x="1093255" y="4523184"/>
            <a:ext cx="9441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solidFill>
                  <a:srgbClr val="C00000"/>
                </a:solidFill>
                <a:latin typeface="Palatino Linotype" panose="02040502050505030304" pitchFamily="18" charset="0"/>
              </a:rPr>
              <a:t>1° stage</a:t>
            </a:r>
            <a:r>
              <a:rPr lang="it-IT" sz="2000" dirty="0">
                <a:latin typeface="Palatino Linotype" panose="02040502050505030304" pitchFamily="18" charset="0"/>
              </a:rPr>
              <a:t>: use GRASP to </a:t>
            </a:r>
            <a:r>
              <a:rPr lang="it-IT" sz="2000" dirty="0" err="1">
                <a:latin typeface="Palatino Linotype" panose="02040502050505030304" pitchFamily="18" charset="0"/>
              </a:rPr>
              <a:t>provide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atomic</a:t>
            </a:r>
            <a:r>
              <a:rPr lang="it-IT" sz="2000" dirty="0">
                <a:latin typeface="Palatino Linotype" panose="02040502050505030304" pitchFamily="18" charset="0"/>
              </a:rPr>
              <a:t> inputs for </a:t>
            </a:r>
            <a:r>
              <a:rPr lang="it-IT" sz="2000" dirty="0" err="1">
                <a:latin typeface="Palatino Linotype" panose="02040502050505030304" pitchFamily="18" charset="0"/>
              </a:rPr>
              <a:t>selected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isotopes</a:t>
            </a:r>
            <a:r>
              <a:rPr lang="it-IT" sz="2000" dirty="0">
                <a:latin typeface="Palatino Linotype" panose="02040502050505030304" pitchFamily="18" charset="0"/>
              </a:rPr>
              <a:t> (</a:t>
            </a:r>
            <a:r>
              <a:rPr lang="it-IT" sz="2000" dirty="0" err="1">
                <a:latin typeface="Palatino Linotype" panose="02040502050505030304" pitchFamily="18" charset="0"/>
              </a:rPr>
              <a:t>extend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</a:p>
          <a:p>
            <a:r>
              <a:rPr lang="it-IT" sz="2000" dirty="0">
                <a:latin typeface="Palatino Linotype" panose="02040502050505030304" pitchFamily="18" charset="0"/>
              </a:rPr>
              <a:t>                </a:t>
            </a:r>
            <a:r>
              <a:rPr lang="it-IT" sz="2000" dirty="0" err="1">
                <a:latin typeface="Palatino Linotype" panose="02040502050505030304" pitchFamily="18" charset="0"/>
              </a:rPr>
              <a:t>simulations</a:t>
            </a:r>
            <a:r>
              <a:rPr lang="it-IT" sz="2000" dirty="0">
                <a:latin typeface="Palatino Linotype" panose="02040502050505030304" pitchFamily="18" charset="0"/>
              </a:rPr>
              <a:t> to </a:t>
            </a:r>
            <a:r>
              <a:rPr lang="it-IT" sz="2000" dirty="0" err="1">
                <a:latin typeface="Palatino Linotype" panose="02040502050505030304" pitchFamily="18" charset="0"/>
              </a:rPr>
              <a:t>further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elements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such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as</a:t>
            </a:r>
            <a:r>
              <a:rPr lang="it-IT" sz="2000" dirty="0">
                <a:latin typeface="Palatino Linotype" panose="02040502050505030304" pitchFamily="18" charset="0"/>
              </a:rPr>
              <a:t> Se, Zr, Y)</a:t>
            </a:r>
          </a:p>
        </p:txBody>
      </p:sp>
      <p:sp>
        <p:nvSpPr>
          <p:cNvPr id="11" name="CasellaDiTesto 8">
            <a:extLst>
              <a:ext uri="{FF2B5EF4-FFF2-40B4-BE49-F238E27FC236}">
                <a16:creationId xmlns:a16="http://schemas.microsoft.com/office/drawing/2014/main" id="{75F20647-6CAE-AEA1-FA31-F540FF024879}"/>
              </a:ext>
            </a:extLst>
          </p:cNvPr>
          <p:cNvSpPr txBox="1"/>
          <p:nvPr/>
        </p:nvSpPr>
        <p:spPr>
          <a:xfrm>
            <a:off x="1096302" y="5186899"/>
            <a:ext cx="1011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solidFill>
                  <a:schemeClr val="accent4">
                    <a:lumMod val="75000"/>
                  </a:schemeClr>
                </a:solidFill>
                <a:latin typeface="Palatino Linotype" panose="02040502050505030304" pitchFamily="18" charset="0"/>
              </a:rPr>
              <a:t>2° stage</a:t>
            </a:r>
            <a:r>
              <a:rPr lang="it-IT" sz="2000" dirty="0">
                <a:latin typeface="Palatino Linotype" panose="02040502050505030304" pitchFamily="18" charset="0"/>
              </a:rPr>
              <a:t>: </a:t>
            </a:r>
            <a:r>
              <a:rPr lang="it-IT" sz="2000" dirty="0" err="1">
                <a:latin typeface="Palatino Linotype" panose="02040502050505030304" pitchFamily="18" charset="0"/>
              </a:rPr>
              <a:t>apply</a:t>
            </a:r>
            <a:r>
              <a:rPr lang="it-IT" sz="2000" dirty="0">
                <a:latin typeface="Palatino Linotype" panose="02040502050505030304" pitchFamily="18" charset="0"/>
              </a:rPr>
              <a:t> to POSSIS (</a:t>
            </a:r>
            <a:r>
              <a:rPr lang="it-IT" sz="2000" dirty="0" err="1">
                <a:latin typeface="Palatino Linotype" panose="02040502050505030304" pitchFamily="18" charset="0"/>
              </a:rPr>
              <a:t>together</a:t>
            </a:r>
            <a:r>
              <a:rPr lang="it-IT" sz="2000" dirty="0">
                <a:latin typeface="Palatino Linotype" panose="02040502050505030304" pitchFamily="18" charset="0"/>
              </a:rPr>
              <a:t> with </a:t>
            </a:r>
            <a:r>
              <a:rPr lang="it-IT" sz="2000" dirty="0" err="1">
                <a:latin typeface="Palatino Linotype" panose="02040502050505030304" pitchFamily="18" charset="0"/>
              </a:rPr>
              <a:t>abundance</a:t>
            </a:r>
            <a:r>
              <a:rPr lang="it-IT" sz="2000" dirty="0">
                <a:latin typeface="Palatino Linotype" panose="02040502050505030304" pitchFamily="18" charset="0"/>
              </a:rPr>
              <a:t> from </a:t>
            </a:r>
            <a:r>
              <a:rPr lang="it-IT" sz="2000" dirty="0" err="1">
                <a:latin typeface="Palatino Linotype" panose="02040502050505030304" pitchFamily="18" charset="0"/>
              </a:rPr>
              <a:t>nucleosynthesis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codes</a:t>
            </a:r>
            <a:r>
              <a:rPr lang="it-IT" sz="2000" dirty="0">
                <a:latin typeface="Palatino Linotype" panose="02040502050505030304" pitchFamily="18" charset="0"/>
              </a:rPr>
              <a:t>)</a:t>
            </a:r>
          </a:p>
        </p:txBody>
      </p:sp>
      <p:sp>
        <p:nvSpPr>
          <p:cNvPr id="12" name="CasellaDiTesto 10">
            <a:extLst>
              <a:ext uri="{FF2B5EF4-FFF2-40B4-BE49-F238E27FC236}">
                <a16:creationId xmlns:a16="http://schemas.microsoft.com/office/drawing/2014/main" id="{7D6E4237-7895-54B8-EF35-4DC190CAC38A}"/>
              </a:ext>
            </a:extLst>
          </p:cNvPr>
          <p:cNvSpPr txBox="1"/>
          <p:nvPr/>
        </p:nvSpPr>
        <p:spPr>
          <a:xfrm>
            <a:off x="1095148" y="5673236"/>
            <a:ext cx="1050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solidFill>
                  <a:srgbClr val="00B050"/>
                </a:solidFill>
                <a:latin typeface="Palatino Linotype" panose="02040502050505030304" pitchFamily="18" charset="0"/>
              </a:rPr>
              <a:t>3° stage</a:t>
            </a:r>
            <a:r>
              <a:rPr lang="it-IT" sz="2000" dirty="0">
                <a:latin typeface="Palatino Linotype" panose="02040502050505030304" pitchFamily="18" charset="0"/>
              </a:rPr>
              <a:t>: </a:t>
            </a:r>
            <a:r>
              <a:rPr lang="it-IT" sz="2000" dirty="0" err="1">
                <a:latin typeface="Palatino Linotype" panose="02040502050505030304" pitchFamily="18" charset="0"/>
              </a:rPr>
              <a:t>reproduce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opacity</a:t>
            </a:r>
            <a:r>
              <a:rPr lang="it-IT" sz="2000" dirty="0">
                <a:latin typeface="Palatino Linotype" panose="02040502050505030304" pitchFamily="18" charset="0"/>
              </a:rPr>
              <a:t> data for a </a:t>
            </a:r>
            <a:r>
              <a:rPr lang="it-IT" sz="2000" dirty="0" err="1">
                <a:latin typeface="Palatino Linotype" panose="02040502050505030304" pitchFamily="18" charset="0"/>
              </a:rPr>
              <a:t>selected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elements</a:t>
            </a:r>
            <a:r>
              <a:rPr lang="it-IT" sz="2000" dirty="0">
                <a:latin typeface="Palatino Linotype" panose="02040502050505030304" pitchFamily="18" charset="0"/>
              </a:rPr>
              <a:t> of </a:t>
            </a:r>
            <a:r>
              <a:rPr lang="it-IT" sz="2000" dirty="0" err="1">
                <a:latin typeface="Palatino Linotype" panose="02040502050505030304" pitchFamily="18" charset="0"/>
              </a:rPr>
              <a:t>interest</a:t>
            </a:r>
            <a:r>
              <a:rPr lang="it-IT" sz="2000" dirty="0">
                <a:latin typeface="Palatino Linotype" panose="02040502050505030304" pitchFamily="18" charset="0"/>
              </a:rPr>
              <a:t> to </a:t>
            </a:r>
            <a:r>
              <a:rPr lang="it-IT" sz="2000" dirty="0" err="1">
                <a:latin typeface="Palatino Linotype" panose="02040502050505030304" pitchFamily="18" charset="0"/>
              </a:rPr>
              <a:t>recreate</a:t>
            </a:r>
            <a:r>
              <a:rPr lang="it-IT" sz="2000" dirty="0">
                <a:latin typeface="Palatino Linotype" panose="02040502050505030304" pitchFamily="18" charset="0"/>
              </a:rPr>
              <a:t> KN </a:t>
            </a:r>
            <a:r>
              <a:rPr lang="it-IT" sz="2000" dirty="0" err="1">
                <a:latin typeface="Palatino Linotype" panose="02040502050505030304" pitchFamily="18" charset="0"/>
              </a:rPr>
              <a:t>early</a:t>
            </a:r>
            <a:r>
              <a:rPr lang="it-IT" sz="2000" dirty="0">
                <a:latin typeface="Palatino Linotype" panose="02040502050505030304" pitchFamily="18" charset="0"/>
              </a:rPr>
              <a:t>-stage </a:t>
            </a:r>
            <a:r>
              <a:rPr lang="it-IT" sz="2000" dirty="0" err="1">
                <a:latin typeface="Palatino Linotype" panose="02040502050505030304" pitchFamily="18" charset="0"/>
              </a:rPr>
              <a:t>environment</a:t>
            </a:r>
            <a:r>
              <a:rPr lang="it-IT" sz="2000" dirty="0">
                <a:latin typeface="Palatino Linotype" panose="02040502050505030304" pitchFamily="18" charset="0"/>
              </a:rPr>
              <a:t> (GRASP)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546639-0045-68DE-409B-9C4EA7C8AE9A}"/>
              </a:ext>
            </a:extLst>
          </p:cNvPr>
          <p:cNvSpPr/>
          <p:nvPr/>
        </p:nvSpPr>
        <p:spPr>
          <a:xfrm>
            <a:off x="914400" y="4441868"/>
            <a:ext cx="10216762" cy="19644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Google Shape;626;g2e11b8ee3dc_0_33">
            <a:extLst>
              <a:ext uri="{FF2B5EF4-FFF2-40B4-BE49-F238E27FC236}">
                <a16:creationId xmlns:a16="http://schemas.microsoft.com/office/drawing/2014/main" id="{82644A40-5CF1-5F33-25E6-09458C0EB9A6}"/>
              </a:ext>
            </a:extLst>
          </p:cNvPr>
          <p:cNvSpPr txBox="1"/>
          <p:nvPr/>
        </p:nvSpPr>
        <p:spPr>
          <a:xfrm>
            <a:off x="327200" y="1005164"/>
            <a:ext cx="25647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grasp2018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27;g2e11b8ee3dc_0_33">
            <a:extLst>
              <a:ext uri="{FF2B5EF4-FFF2-40B4-BE49-F238E27FC236}">
                <a16:creationId xmlns:a16="http://schemas.microsoft.com/office/drawing/2014/main" id="{8ABA2AC9-475A-BF2E-B8DD-55461F0AA17E}"/>
              </a:ext>
            </a:extLst>
          </p:cNvPr>
          <p:cNvSpPr txBox="1"/>
          <p:nvPr/>
        </p:nvSpPr>
        <p:spPr>
          <a:xfrm>
            <a:off x="9220350" y="1094753"/>
            <a:ext cx="25647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Saha-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ionisation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905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629;g2e11b8ee3dc_0_33">
            <a:extLst>
              <a:ext uri="{FF2B5EF4-FFF2-40B4-BE49-F238E27FC236}">
                <a16:creationId xmlns:a16="http://schemas.microsoft.com/office/drawing/2014/main" id="{055F4CDF-FCE6-F121-698C-5524CE1D0C03}"/>
              </a:ext>
            </a:extLst>
          </p:cNvPr>
          <p:cNvSpPr txBox="1"/>
          <p:nvPr/>
        </p:nvSpPr>
        <p:spPr>
          <a:xfrm>
            <a:off x="383150" y="1686489"/>
            <a:ext cx="5042700" cy="1571927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Work schedule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perform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Se I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simulation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with more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ECs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obtain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large # of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transitions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perform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with the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same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criterion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Se II, Se III, Se IV, Se V …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630;g2e11b8ee3dc_0_33">
            <a:extLst>
              <a:ext uri="{FF2B5EF4-FFF2-40B4-BE49-F238E27FC236}">
                <a16:creationId xmlns:a16="http://schemas.microsoft.com/office/drawing/2014/main" id="{9FA10EA1-C7A7-71DF-FB9E-F69EB2B20B37}"/>
              </a:ext>
            </a:extLst>
          </p:cNvPr>
          <p:cNvSpPr txBox="1"/>
          <p:nvPr/>
        </p:nvSpPr>
        <p:spPr>
          <a:xfrm>
            <a:off x="5947375" y="1624333"/>
            <a:ext cx="6133800" cy="25623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90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Work schedule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Insert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grasp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g and 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outcomes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input for the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partition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function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Ur(T) - ground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Use the NIST database to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insert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g and 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values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in Ur+1(T)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Compute Saha and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degree of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ionisation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simulate the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element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When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simulations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done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use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grasp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output for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both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Ur(T) and Ur+1(T) and compare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result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coherent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E024E70-64C0-19B6-0200-DC5989C4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1839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4" y="79376"/>
            <a:ext cx="6821487" cy="669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168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260648"/>
            <a:ext cx="3912897" cy="224225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772816"/>
            <a:ext cx="2879824" cy="231426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4249932"/>
            <a:ext cx="4779516" cy="23574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34" y="4233990"/>
            <a:ext cx="3342354" cy="241197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31" y="250942"/>
            <a:ext cx="4128171" cy="216994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995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1736472" y="220022"/>
            <a:ext cx="10058400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E8E24-469A-9264-0BB4-3431B151AB1F}"/>
              </a:ext>
            </a:extLst>
          </p:cNvPr>
          <p:cNvSpPr txBox="1"/>
          <p:nvPr/>
        </p:nvSpPr>
        <p:spPr>
          <a:xfrm>
            <a:off x="1063752" y="251838"/>
            <a:ext cx="10058400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Rapid (r-) neutron capture process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79B8FA-8BF9-455E-8097-53505058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2</a:t>
            </a:fld>
            <a:endParaRPr lang="it-IT" sz="1700" dirty="0">
              <a:solidFill>
                <a:schemeClr val="bg1"/>
              </a:solidFill>
            </a:endParaRPr>
          </a:p>
        </p:txBody>
      </p:sp>
      <p:grpSp>
        <p:nvGrpSpPr>
          <p:cNvPr id="6" name="Gruppo 21">
            <a:extLst>
              <a:ext uri="{FF2B5EF4-FFF2-40B4-BE49-F238E27FC236}">
                <a16:creationId xmlns:a16="http://schemas.microsoft.com/office/drawing/2014/main" id="{C17D8FF5-CC88-299B-BD2C-196C33DBAEF7}"/>
              </a:ext>
            </a:extLst>
          </p:cNvPr>
          <p:cNvGrpSpPr/>
          <p:nvPr/>
        </p:nvGrpSpPr>
        <p:grpSpPr>
          <a:xfrm>
            <a:off x="7106710" y="1236751"/>
            <a:ext cx="4217166" cy="3167742"/>
            <a:chOff x="733371" y="2510381"/>
            <a:chExt cx="3843111" cy="2530450"/>
          </a:xfrm>
        </p:grpSpPr>
        <p:pic>
          <p:nvPicPr>
            <p:cNvPr id="9" name="Immagine 25">
              <a:extLst>
                <a:ext uri="{FF2B5EF4-FFF2-40B4-BE49-F238E27FC236}">
                  <a16:creationId xmlns:a16="http://schemas.microsoft.com/office/drawing/2014/main" id="{99041341-A64C-AA07-433E-C7F3981EF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71" y="2510381"/>
              <a:ext cx="3339880" cy="2530450"/>
            </a:xfrm>
            <a:prstGeom prst="rect">
              <a:avLst/>
            </a:prstGeom>
          </p:spPr>
        </p:pic>
        <p:sp>
          <p:nvSpPr>
            <p:cNvPr id="10" name="CasellaDiTesto 26">
              <a:extLst>
                <a:ext uri="{FF2B5EF4-FFF2-40B4-BE49-F238E27FC236}">
                  <a16:creationId xmlns:a16="http://schemas.microsoft.com/office/drawing/2014/main" id="{B136486B-3AB6-F0CC-9EB7-6C65E5EFB4B6}"/>
                </a:ext>
              </a:extLst>
            </p:cNvPr>
            <p:cNvSpPr txBox="1"/>
            <p:nvPr/>
          </p:nvSpPr>
          <p:spPr>
            <a:xfrm>
              <a:off x="2806663" y="4289986"/>
              <a:ext cx="1769819" cy="236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Chart of nuclides</a:t>
              </a:r>
            </a:p>
          </p:txBody>
        </p:sp>
      </p:grpSp>
      <p:grpSp>
        <p:nvGrpSpPr>
          <p:cNvPr id="11" name="Gruppo 27">
            <a:extLst>
              <a:ext uri="{FF2B5EF4-FFF2-40B4-BE49-F238E27FC236}">
                <a16:creationId xmlns:a16="http://schemas.microsoft.com/office/drawing/2014/main" id="{4CE71A69-6E13-CF50-1D9B-EF1DD710C840}"/>
              </a:ext>
            </a:extLst>
          </p:cNvPr>
          <p:cNvGrpSpPr/>
          <p:nvPr/>
        </p:nvGrpSpPr>
        <p:grpSpPr>
          <a:xfrm>
            <a:off x="968778" y="1601600"/>
            <a:ext cx="5239128" cy="2521121"/>
            <a:chOff x="445342" y="3993266"/>
            <a:chExt cx="5486401" cy="2732753"/>
          </a:xfrm>
        </p:grpSpPr>
        <p:pic>
          <p:nvPicPr>
            <p:cNvPr id="12" name="Immagine 28">
              <a:extLst>
                <a:ext uri="{FF2B5EF4-FFF2-40B4-BE49-F238E27FC236}">
                  <a16:creationId xmlns:a16="http://schemas.microsoft.com/office/drawing/2014/main" id="{1789BA03-CC7D-C5C2-1D05-24D4D730E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7" b="42860"/>
            <a:stretch/>
          </p:blipFill>
          <p:spPr>
            <a:xfrm>
              <a:off x="445342" y="3993266"/>
              <a:ext cx="5486401" cy="2732753"/>
            </a:xfrm>
            <a:prstGeom prst="rect">
              <a:avLst/>
            </a:prstGeom>
          </p:spPr>
        </p:pic>
        <p:sp>
          <p:nvSpPr>
            <p:cNvPr id="13" name="Rettangolo 29">
              <a:extLst>
                <a:ext uri="{FF2B5EF4-FFF2-40B4-BE49-F238E27FC236}">
                  <a16:creationId xmlns:a16="http://schemas.microsoft.com/office/drawing/2014/main" id="{E08DF732-E36C-61D7-7117-CF7A5579B25F}"/>
                </a:ext>
              </a:extLst>
            </p:cNvPr>
            <p:cNvSpPr/>
            <p:nvPr/>
          </p:nvSpPr>
          <p:spPr>
            <a:xfrm>
              <a:off x="618962" y="4166887"/>
              <a:ext cx="156542" cy="185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ttangolo con angoli arrotondati 30">
            <a:extLst>
              <a:ext uri="{FF2B5EF4-FFF2-40B4-BE49-F238E27FC236}">
                <a16:creationId xmlns:a16="http://schemas.microsoft.com/office/drawing/2014/main" id="{976598CA-669C-C82F-A31B-2274932481CA}"/>
              </a:ext>
            </a:extLst>
          </p:cNvPr>
          <p:cNvSpPr/>
          <p:nvPr/>
        </p:nvSpPr>
        <p:spPr>
          <a:xfrm>
            <a:off x="3221071" y="1166896"/>
            <a:ext cx="5881720" cy="556743"/>
          </a:xfrm>
          <a:prstGeom prst="roundRect">
            <a:avLst/>
          </a:prstGeom>
          <a:ln>
            <a:solidFill>
              <a:srgbClr val="7F002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How to build heavier neutron-rich isotopes beyond </a:t>
            </a:r>
            <a:r>
              <a:rPr lang="en-US" b="1" baseline="30000" dirty="0">
                <a:solidFill>
                  <a:srgbClr val="C00000"/>
                </a:solidFill>
              </a:rPr>
              <a:t>56</a:t>
            </a:r>
            <a:r>
              <a:rPr lang="en-US" b="1" dirty="0">
                <a:solidFill>
                  <a:srgbClr val="C00000"/>
                </a:solidFill>
              </a:rPr>
              <a:t>Fe?</a:t>
            </a:r>
          </a:p>
        </p:txBody>
      </p:sp>
      <p:sp>
        <p:nvSpPr>
          <p:cNvPr id="15" name="CasellaDiTesto 32">
            <a:extLst>
              <a:ext uri="{FF2B5EF4-FFF2-40B4-BE49-F238E27FC236}">
                <a16:creationId xmlns:a16="http://schemas.microsoft.com/office/drawing/2014/main" id="{6D9FF7BE-58F1-10C5-A425-9A42C6415D07}"/>
              </a:ext>
            </a:extLst>
          </p:cNvPr>
          <p:cNvSpPr txBox="1"/>
          <p:nvPr/>
        </p:nvSpPr>
        <p:spPr>
          <a:xfrm>
            <a:off x="1284807" y="4070006"/>
            <a:ext cx="509537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>
                <a:effectLst/>
                <a:latin typeface="CMR12"/>
              </a:rPr>
              <a:t>Siegel D. M</a:t>
            </a:r>
            <a:r>
              <a:rPr lang="it-IT" sz="1300" dirty="0">
                <a:latin typeface="CMR12"/>
              </a:rPr>
              <a:t>.,</a:t>
            </a:r>
            <a:r>
              <a:rPr lang="it-IT" sz="1300" dirty="0">
                <a:effectLst/>
                <a:latin typeface="CMR12"/>
              </a:rPr>
              <a:t> </a:t>
            </a:r>
            <a:r>
              <a:rPr lang="it-IT" sz="1300" dirty="0" err="1">
                <a:effectLst/>
                <a:latin typeface="CMTI12"/>
              </a:rPr>
              <a:t>Nat</a:t>
            </a:r>
            <a:r>
              <a:rPr lang="it-IT" sz="1300" dirty="0">
                <a:effectLst/>
                <a:latin typeface="CMTI12"/>
              </a:rPr>
              <a:t>. Rev. </a:t>
            </a:r>
            <a:r>
              <a:rPr lang="it-IT" sz="1300" dirty="0" err="1">
                <a:effectLst/>
                <a:latin typeface="CMTI12"/>
              </a:rPr>
              <a:t>Phys</a:t>
            </a:r>
            <a:r>
              <a:rPr lang="it-IT" sz="1300" dirty="0">
                <a:effectLst/>
                <a:latin typeface="CMTI12"/>
              </a:rPr>
              <a:t>. </a:t>
            </a:r>
            <a:r>
              <a:rPr lang="it-IT" sz="1300" dirty="0">
                <a:effectLst/>
                <a:latin typeface="CMBX12"/>
              </a:rPr>
              <a:t>4</a:t>
            </a:r>
            <a:r>
              <a:rPr lang="it-IT" sz="1300" dirty="0">
                <a:effectLst/>
                <a:latin typeface="CMR12"/>
              </a:rPr>
              <a:t>, 306-318 (2022). </a:t>
            </a:r>
            <a:endParaRPr lang="it-IT" sz="1300" dirty="0"/>
          </a:p>
        </p:txBody>
      </p:sp>
      <p:sp>
        <p:nvSpPr>
          <p:cNvPr id="16" name="CasellaDiTesto 34">
            <a:extLst>
              <a:ext uri="{FF2B5EF4-FFF2-40B4-BE49-F238E27FC236}">
                <a16:creationId xmlns:a16="http://schemas.microsoft.com/office/drawing/2014/main" id="{27722F96-6133-D072-AA3B-6FB45666EB74}"/>
              </a:ext>
            </a:extLst>
          </p:cNvPr>
          <p:cNvSpPr txBox="1"/>
          <p:nvPr/>
        </p:nvSpPr>
        <p:spPr>
          <a:xfrm>
            <a:off x="7004649" y="4486093"/>
            <a:ext cx="4238682" cy="910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>
                <a:solidFill>
                  <a:srgbClr val="C00000"/>
                </a:solidFill>
              </a:rPr>
              <a:t>r</a:t>
            </a:r>
            <a:r>
              <a:rPr lang="en-US" sz="2000" b="1" dirty="0">
                <a:solidFill>
                  <a:srgbClr val="C00000"/>
                </a:solidFill>
              </a:rPr>
              <a:t>- process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</a:p>
          <a:p>
            <a:pPr marL="171450" indent="-1714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500" dirty="0"/>
              <a:t>Neutron-rich nuclei far from the stability valley</a:t>
            </a:r>
          </a:p>
        </p:txBody>
      </p:sp>
      <p:pic>
        <p:nvPicPr>
          <p:cNvPr id="18" name="Immagine 37" descr="Immagine che contiene testo&#10;&#10;Descrizione generata automaticamente">
            <a:extLst>
              <a:ext uri="{FF2B5EF4-FFF2-40B4-BE49-F238E27FC236}">
                <a16:creationId xmlns:a16="http://schemas.microsoft.com/office/drawing/2014/main" id="{9583D2FD-009E-57B8-FFE9-F35F70012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99" y="5656116"/>
            <a:ext cx="1297459" cy="68659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9" name="CasellaDiTesto 38">
            <a:extLst>
              <a:ext uri="{FF2B5EF4-FFF2-40B4-BE49-F238E27FC236}">
                <a16:creationId xmlns:a16="http://schemas.microsoft.com/office/drawing/2014/main" id="{95B0541E-C6C0-1CDE-39CE-5F792A8C5A45}"/>
              </a:ext>
            </a:extLst>
          </p:cNvPr>
          <p:cNvSpPr txBox="1"/>
          <p:nvPr/>
        </p:nvSpPr>
        <p:spPr>
          <a:xfrm>
            <a:off x="7022040" y="4355886"/>
            <a:ext cx="40858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 err="1">
                <a:latin typeface="CMR12"/>
              </a:rPr>
              <a:t>Blaum</a:t>
            </a:r>
            <a:r>
              <a:rPr lang="it-IT" sz="1000" dirty="0">
                <a:latin typeface="CMR12"/>
              </a:rPr>
              <a:t> K., </a:t>
            </a:r>
            <a:r>
              <a:rPr lang="it-IT" sz="1000" dirty="0" err="1">
                <a:latin typeface="CMR12"/>
              </a:rPr>
              <a:t>Novikov</a:t>
            </a:r>
            <a:r>
              <a:rPr lang="it-IT" sz="1000" dirty="0">
                <a:latin typeface="CMR12"/>
              </a:rPr>
              <a:t> </a:t>
            </a:r>
            <a:r>
              <a:rPr lang="it-IT" sz="1000" dirty="0" err="1">
                <a:latin typeface="CMR12"/>
              </a:rPr>
              <a:t>Yu</a:t>
            </a:r>
            <a:r>
              <a:rPr lang="it-IT" sz="1000" dirty="0">
                <a:latin typeface="CMR12"/>
              </a:rPr>
              <a:t>. N., Werth G., </a:t>
            </a:r>
            <a:r>
              <a:rPr lang="it-IT" sz="1000" dirty="0">
                <a:latin typeface="CMTI12"/>
              </a:rPr>
              <a:t>Contemporary Physics </a:t>
            </a:r>
            <a:r>
              <a:rPr lang="it-IT" sz="1000" dirty="0">
                <a:latin typeface="CMBX12"/>
              </a:rPr>
              <a:t>51</a:t>
            </a:r>
            <a:r>
              <a:rPr lang="it-IT" sz="1000" dirty="0">
                <a:latin typeface="CMR12"/>
              </a:rPr>
              <a:t>, 2 (2010). </a:t>
            </a:r>
            <a:endParaRPr lang="it-IT" sz="1000" dirty="0"/>
          </a:p>
        </p:txBody>
      </p:sp>
      <p:sp>
        <p:nvSpPr>
          <p:cNvPr id="21" name="Freccia a destra 39">
            <a:extLst>
              <a:ext uri="{FF2B5EF4-FFF2-40B4-BE49-F238E27FC236}">
                <a16:creationId xmlns:a16="http://schemas.microsoft.com/office/drawing/2014/main" id="{0006AC34-B074-E8BA-5973-25EB58662FF1}"/>
              </a:ext>
            </a:extLst>
          </p:cNvPr>
          <p:cNvSpPr/>
          <p:nvPr/>
        </p:nvSpPr>
        <p:spPr>
          <a:xfrm rot="13946694">
            <a:off x="10452158" y="2759364"/>
            <a:ext cx="602481" cy="246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40">
            <a:extLst>
              <a:ext uri="{FF2B5EF4-FFF2-40B4-BE49-F238E27FC236}">
                <a16:creationId xmlns:a16="http://schemas.microsoft.com/office/drawing/2014/main" id="{91DEC347-CC20-83FE-DF53-4573EF2FA2A5}"/>
              </a:ext>
            </a:extLst>
          </p:cNvPr>
          <p:cNvSpPr/>
          <p:nvPr/>
        </p:nvSpPr>
        <p:spPr>
          <a:xfrm>
            <a:off x="10008332" y="2271100"/>
            <a:ext cx="626533" cy="2462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con angoli arrotondati 41">
            <a:extLst>
              <a:ext uri="{FF2B5EF4-FFF2-40B4-BE49-F238E27FC236}">
                <a16:creationId xmlns:a16="http://schemas.microsoft.com/office/drawing/2014/main" id="{C4D9E590-4BA8-99DE-3865-F906F880F22A}"/>
              </a:ext>
            </a:extLst>
          </p:cNvPr>
          <p:cNvSpPr/>
          <p:nvPr/>
        </p:nvSpPr>
        <p:spPr>
          <a:xfrm>
            <a:off x="2357416" y="2188010"/>
            <a:ext cx="446645" cy="18791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42">
            <a:extLst>
              <a:ext uri="{FF2B5EF4-FFF2-40B4-BE49-F238E27FC236}">
                <a16:creationId xmlns:a16="http://schemas.microsoft.com/office/drawing/2014/main" id="{54DC539B-025A-7630-3822-1C3869BC9780}"/>
              </a:ext>
            </a:extLst>
          </p:cNvPr>
          <p:cNvSpPr/>
          <p:nvPr/>
        </p:nvSpPr>
        <p:spPr>
          <a:xfrm>
            <a:off x="2540983" y="2227513"/>
            <a:ext cx="3527774" cy="17807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2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Immagine 44">
            <a:extLst>
              <a:ext uri="{FF2B5EF4-FFF2-40B4-BE49-F238E27FC236}">
                <a16:creationId xmlns:a16="http://schemas.microsoft.com/office/drawing/2014/main" id="{B6D5414C-6B49-C17E-5479-02BA5936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42" y="5769562"/>
            <a:ext cx="842973" cy="34431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7" name="Immagine 45">
            <a:extLst>
              <a:ext uri="{FF2B5EF4-FFF2-40B4-BE49-F238E27FC236}">
                <a16:creationId xmlns:a16="http://schemas.microsoft.com/office/drawing/2014/main" id="{4959566D-2490-78F4-9520-3ED38AC98F7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628424" y="3365640"/>
            <a:ext cx="4238681" cy="3148787"/>
          </a:xfrm>
          <a:prstGeom prst="rect">
            <a:avLst/>
          </a:prstGeom>
          <a:ln>
            <a:noFill/>
          </a:ln>
        </p:spPr>
      </p:pic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F1E97B43-30F6-A7EE-9142-C33A11171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23757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9" grpId="0"/>
      <p:bldP spid="21" grpId="0" animBg="1"/>
      <p:bldP spid="23" grpId="0" animBg="1"/>
      <p:bldP spid="24" grpId="0" animBg="1"/>
      <p:bldP spid="24" grpId="1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1C2920-7FE9-84DB-11FB-4D752FB51828}"/>
              </a:ext>
            </a:extLst>
          </p:cNvPr>
          <p:cNvSpPr txBox="1">
            <a:spLocks/>
          </p:cNvSpPr>
          <p:nvPr/>
        </p:nvSpPr>
        <p:spPr>
          <a:xfrm>
            <a:off x="8610600" y="6533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pPr/>
              <a:t>20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F81F5-29BB-07C4-D4BB-CBB40101F521}"/>
              </a:ext>
            </a:extLst>
          </p:cNvPr>
          <p:cNvSpPr txBox="1"/>
          <p:nvPr/>
        </p:nvSpPr>
        <p:spPr>
          <a:xfrm>
            <a:off x="937481" y="291046"/>
            <a:ext cx="10058400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Extra - PANDORA</a:t>
            </a:r>
          </a:p>
        </p:txBody>
      </p:sp>
      <p:pic>
        <p:nvPicPr>
          <p:cNvPr id="60" name="Picture 2" descr="Index of /download/LOGO_DECLINAZIONI/LNS">
            <a:extLst>
              <a:ext uri="{FF2B5EF4-FFF2-40B4-BE49-F238E27FC236}">
                <a16:creationId xmlns:a16="http://schemas.microsoft.com/office/drawing/2014/main" id="{EC4316F4-9A7E-670B-6453-96D1C7BA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7" y="126359"/>
            <a:ext cx="1376587" cy="8906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1" name="Immagine 2">
            <a:extLst>
              <a:ext uri="{FF2B5EF4-FFF2-40B4-BE49-F238E27FC236}">
                <a16:creationId xmlns:a16="http://schemas.microsoft.com/office/drawing/2014/main" id="{630391F6-2D70-D8C8-AD8D-DC7451FD8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 b="26166"/>
          <a:stretch/>
        </p:blipFill>
        <p:spPr>
          <a:xfrm>
            <a:off x="10270284" y="126843"/>
            <a:ext cx="1628278" cy="8913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2D47F09-2CCC-EDE8-C375-C3E9791A8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03" y="2716091"/>
            <a:ext cx="5302930" cy="337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234D1D-7021-7B47-E41C-D3DE1B142DAF}"/>
              </a:ext>
            </a:extLst>
          </p:cNvPr>
          <p:cNvSpPr txBox="1"/>
          <p:nvPr/>
        </p:nvSpPr>
        <p:spPr>
          <a:xfrm>
            <a:off x="328550" y="3078716"/>
            <a:ext cx="6001305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Interdisciplinary research with a multi-diagnostics setup: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>
                <a:solidFill>
                  <a:srgbClr val="00B050"/>
                </a:solidFill>
              </a:rPr>
              <a:t>Measure</a:t>
            </a:r>
            <a:r>
              <a:rPr lang="en-US" dirty="0"/>
              <a:t> in-plasma 𝛽-decays of selected radioactive isotopes (</a:t>
            </a:r>
            <a:r>
              <a:rPr lang="it-IT" sz="1800" b="0" i="0" baseline="30000" dirty="0">
                <a:solidFill>
                  <a:srgbClr val="000000"/>
                </a:solidFill>
                <a:effectLst/>
                <a:latin typeface="URWPalladioL-Roma"/>
              </a:rPr>
              <a:t>176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URWPalladioL-Roma"/>
              </a:rPr>
              <a:t>Lu, </a:t>
            </a:r>
            <a:r>
              <a:rPr lang="it-IT" sz="1800" b="0" i="0" baseline="30000" dirty="0">
                <a:solidFill>
                  <a:srgbClr val="000000"/>
                </a:solidFill>
                <a:effectLst/>
                <a:latin typeface="URWPalladioL-Roma"/>
              </a:rPr>
              <a:t>134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URWPalladioL-Roma"/>
              </a:rPr>
              <a:t>Cs, and </a:t>
            </a:r>
            <a:r>
              <a:rPr lang="it-IT" sz="1800" b="0" i="0" baseline="30000" dirty="0">
                <a:solidFill>
                  <a:srgbClr val="000000"/>
                </a:solidFill>
                <a:effectLst/>
                <a:latin typeface="URWPalladioL-Roma"/>
              </a:rPr>
              <a:t>94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URWPalladioL-Roma"/>
              </a:rPr>
              <a:t>Nb</a:t>
            </a:r>
            <a:r>
              <a:rPr lang="en-US" dirty="0"/>
              <a:t>)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Reproduce</a:t>
            </a:r>
            <a:r>
              <a:rPr lang="en-US" dirty="0"/>
              <a:t> the plasma environments of KN in laboratory and study plasma opacity </a:t>
            </a:r>
          </a:p>
        </p:txBody>
      </p:sp>
      <p:pic>
        <p:nvPicPr>
          <p:cNvPr id="9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54969A3C-1705-4435-54B8-D191471E9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169" y="1396080"/>
            <a:ext cx="2366639" cy="1631415"/>
          </a:xfrm>
          <a:prstGeom prst="rect">
            <a:avLst/>
          </a:prstGeom>
        </p:spPr>
      </p:pic>
      <p:sp>
        <p:nvSpPr>
          <p:cNvPr id="11" name="CasellaDiTesto 9">
            <a:extLst>
              <a:ext uri="{FF2B5EF4-FFF2-40B4-BE49-F238E27FC236}">
                <a16:creationId xmlns:a16="http://schemas.microsoft.com/office/drawing/2014/main" id="{D9AE9D9D-1593-F2A1-9457-FA4CB067FDD9}"/>
              </a:ext>
            </a:extLst>
          </p:cNvPr>
          <p:cNvSpPr txBox="1"/>
          <p:nvPr/>
        </p:nvSpPr>
        <p:spPr>
          <a:xfrm>
            <a:off x="5254159" y="1252426"/>
            <a:ext cx="6535386" cy="129586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Superconducting magnetic plasma trap where </a:t>
            </a:r>
            <a:r>
              <a:rPr lang="it-IT" sz="1800" dirty="0"/>
              <a:t>plasma are </a:t>
            </a:r>
            <a:r>
              <a:rPr lang="it-IT" sz="1800" dirty="0" err="1"/>
              <a:t>generated</a:t>
            </a:r>
            <a:r>
              <a:rPr lang="it-IT" sz="1800" dirty="0"/>
              <a:t> via the </a:t>
            </a:r>
            <a:r>
              <a:rPr lang="en-US" sz="1800" b="1" dirty="0">
                <a:solidFill>
                  <a:srgbClr val="00B050"/>
                </a:solidFill>
              </a:rPr>
              <a:t>electron cyclotron resonance (ECR)</a:t>
            </a:r>
            <a:r>
              <a:rPr lang="it-IT" sz="1800" dirty="0">
                <a:solidFill>
                  <a:srgbClr val="7030A0"/>
                </a:solidFill>
              </a:rPr>
              <a:t> </a:t>
            </a:r>
            <a:r>
              <a:rPr lang="it-IT" sz="1800" dirty="0" err="1"/>
              <a:t>mechanism</a:t>
            </a:r>
            <a:r>
              <a:rPr lang="it-IT" sz="1800" dirty="0"/>
              <a:t>, </a:t>
            </a:r>
            <a:r>
              <a:rPr lang="it-IT" sz="1800" dirty="0" err="1"/>
              <a:t>sustained</a:t>
            </a:r>
            <a:r>
              <a:rPr lang="it-IT" sz="1800" dirty="0"/>
              <a:t> via </a:t>
            </a:r>
            <a:r>
              <a:rPr lang="it-IT" sz="1800" dirty="0" err="1"/>
              <a:t>microwave</a:t>
            </a:r>
            <a:r>
              <a:rPr lang="it-IT" sz="1800" dirty="0"/>
              <a:t>, and </a:t>
            </a:r>
            <a:r>
              <a:rPr lang="it-IT" sz="1800" dirty="0" err="1"/>
              <a:t>confined</a:t>
            </a:r>
            <a:r>
              <a:rPr lang="it-IT" sz="1800" dirty="0"/>
              <a:t> by the </a:t>
            </a:r>
            <a:r>
              <a:rPr lang="it-IT" sz="1800" dirty="0" err="1"/>
              <a:t>magnetic</a:t>
            </a:r>
            <a:r>
              <a:rPr lang="it-IT" sz="1800" dirty="0"/>
              <a:t> trap</a:t>
            </a:r>
          </a:p>
        </p:txBody>
      </p:sp>
      <p:sp>
        <p:nvSpPr>
          <p:cNvPr id="12" name="CasellaDiTesto 15">
            <a:extLst>
              <a:ext uri="{FF2B5EF4-FFF2-40B4-BE49-F238E27FC236}">
                <a16:creationId xmlns:a16="http://schemas.microsoft.com/office/drawing/2014/main" id="{575E5CCD-CB2B-0B87-579F-FF59B87CC13D}"/>
              </a:ext>
            </a:extLst>
          </p:cNvPr>
          <p:cNvSpPr txBox="1"/>
          <p:nvPr/>
        </p:nvSpPr>
        <p:spPr>
          <a:xfrm>
            <a:off x="3465419" y="5369748"/>
            <a:ext cx="2245879" cy="88036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/>
              <a:t>n</a:t>
            </a:r>
            <a:r>
              <a:rPr lang="it-IT" baseline="-25000" dirty="0"/>
              <a:t>e</a:t>
            </a:r>
            <a:r>
              <a:rPr lang="it-IT" dirty="0"/>
              <a:t>: 10</a:t>
            </a:r>
            <a:r>
              <a:rPr lang="it-IT" baseline="30000" dirty="0"/>
              <a:t>10</a:t>
            </a:r>
            <a:r>
              <a:rPr lang="it-IT" dirty="0"/>
              <a:t> - 10</a:t>
            </a:r>
            <a:r>
              <a:rPr lang="it-IT" baseline="30000" dirty="0"/>
              <a:t>13</a:t>
            </a:r>
            <a:r>
              <a:rPr lang="it-IT" dirty="0"/>
              <a:t> cm</a:t>
            </a:r>
            <a:r>
              <a:rPr lang="it-IT" baseline="30000" dirty="0"/>
              <a:t>-3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/>
              <a:t>T</a:t>
            </a:r>
            <a:r>
              <a:rPr lang="it-IT" baseline="-25000" dirty="0"/>
              <a:t>e</a:t>
            </a:r>
            <a:r>
              <a:rPr lang="it-IT" dirty="0"/>
              <a:t>: </a:t>
            </a:r>
            <a:r>
              <a:rPr lang="it-IT" dirty="0" err="1"/>
              <a:t>few</a:t>
            </a:r>
            <a:r>
              <a:rPr lang="it-IT" dirty="0"/>
              <a:t> eV</a:t>
            </a:r>
          </a:p>
        </p:txBody>
      </p:sp>
      <p:sp>
        <p:nvSpPr>
          <p:cNvPr id="13" name="CasellaDiTesto 16">
            <a:extLst>
              <a:ext uri="{FF2B5EF4-FFF2-40B4-BE49-F238E27FC236}">
                <a16:creationId xmlns:a16="http://schemas.microsoft.com/office/drawing/2014/main" id="{62022BB2-9CE4-4FC9-20E7-13520F8D062A}"/>
              </a:ext>
            </a:extLst>
          </p:cNvPr>
          <p:cNvSpPr txBox="1"/>
          <p:nvPr/>
        </p:nvSpPr>
        <p:spPr>
          <a:xfrm>
            <a:off x="7584504" y="6068837"/>
            <a:ext cx="30175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effectLst/>
              </a:rPr>
              <a:t>D. Mascali et al., </a:t>
            </a:r>
            <a:r>
              <a:rPr lang="it-IT" sz="1400" dirty="0" err="1">
                <a:effectLst/>
              </a:rPr>
              <a:t>Universe</a:t>
            </a:r>
            <a:r>
              <a:rPr lang="it-IT" sz="1400" dirty="0">
                <a:effectLst/>
              </a:rPr>
              <a:t> 8, 80 (2022). </a:t>
            </a:r>
            <a:endParaRPr lang="it-IT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911D9F-A5F5-F4B9-C81D-34D38B43D833}"/>
              </a:ext>
            </a:extLst>
          </p:cNvPr>
          <p:cNvSpPr txBox="1"/>
          <p:nvPr/>
        </p:nvSpPr>
        <p:spPr>
          <a:xfrm>
            <a:off x="1296220" y="5316585"/>
            <a:ext cx="2166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 err="1">
                <a:solidFill>
                  <a:srgbClr val="C00000"/>
                </a:solidFill>
              </a:rPr>
              <a:t>Kilonovae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theoretical</a:t>
            </a:r>
            <a:r>
              <a:rPr lang="it-IT" sz="2000" b="1" dirty="0">
                <a:solidFill>
                  <a:srgbClr val="C00000"/>
                </a:solidFill>
              </a:rPr>
              <a:t> scenario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CBC106-7448-F203-38B6-BF0C54893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336203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1C2920-7FE9-84DB-11FB-4D752FB51828}"/>
              </a:ext>
            </a:extLst>
          </p:cNvPr>
          <p:cNvSpPr txBox="1">
            <a:spLocks/>
          </p:cNvSpPr>
          <p:nvPr/>
        </p:nvSpPr>
        <p:spPr>
          <a:xfrm>
            <a:off x="8610600" y="6533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pPr/>
              <a:t>21</a:t>
            </a:fld>
            <a:endParaRPr lang="it-IT" sz="1700" dirty="0">
              <a:solidFill>
                <a:schemeClr val="bg1"/>
              </a:solidFill>
            </a:endParaRPr>
          </a:p>
        </p:txBody>
      </p:sp>
      <p:pic>
        <p:nvPicPr>
          <p:cNvPr id="60" name="Picture 2" descr="Index of /download/LOGO_DECLINAZIONI/LNS">
            <a:extLst>
              <a:ext uri="{FF2B5EF4-FFF2-40B4-BE49-F238E27FC236}">
                <a16:creationId xmlns:a16="http://schemas.microsoft.com/office/drawing/2014/main" id="{EC4316F4-9A7E-670B-6453-96D1C7BA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7" y="126359"/>
            <a:ext cx="1376587" cy="8906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1" name="Immagine 2">
            <a:extLst>
              <a:ext uri="{FF2B5EF4-FFF2-40B4-BE49-F238E27FC236}">
                <a16:creationId xmlns:a16="http://schemas.microsoft.com/office/drawing/2014/main" id="{630391F6-2D70-D8C8-AD8D-DC7451FD8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 b="26166"/>
          <a:stretch/>
        </p:blipFill>
        <p:spPr>
          <a:xfrm>
            <a:off x="10270284" y="126843"/>
            <a:ext cx="1628278" cy="8913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854A15-4275-9A75-0DB6-034F812D3D9B}"/>
              </a:ext>
            </a:extLst>
          </p:cNvPr>
          <p:cNvGrpSpPr/>
          <p:nvPr/>
        </p:nvGrpSpPr>
        <p:grpSpPr>
          <a:xfrm>
            <a:off x="1885803" y="1250787"/>
            <a:ext cx="7868763" cy="3755603"/>
            <a:chOff x="4859822" y="2345492"/>
            <a:chExt cx="7223900" cy="3367680"/>
          </a:xfrm>
        </p:grpSpPr>
        <p:sp>
          <p:nvSpPr>
            <p:cNvPr id="7" name="CasellaDiTesto 30">
              <a:extLst>
                <a:ext uri="{FF2B5EF4-FFF2-40B4-BE49-F238E27FC236}">
                  <a16:creationId xmlns:a16="http://schemas.microsoft.com/office/drawing/2014/main" id="{0640448F-4EA6-F310-AF1D-1FCA03514F11}"/>
                </a:ext>
              </a:extLst>
            </p:cNvPr>
            <p:cNvSpPr txBox="1"/>
            <p:nvPr/>
          </p:nvSpPr>
          <p:spPr>
            <a:xfrm>
              <a:off x="7827234" y="5405395"/>
              <a:ext cx="42564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Pidatella A. et al., IL NUOVO CIMENTO C 44, 65 (2021). </a:t>
              </a:r>
            </a:p>
          </p:txBody>
        </p:sp>
        <p:pic>
          <p:nvPicPr>
            <p:cNvPr id="9" name="Immagine 31">
              <a:extLst>
                <a:ext uri="{FF2B5EF4-FFF2-40B4-BE49-F238E27FC236}">
                  <a16:creationId xmlns:a16="http://schemas.microsoft.com/office/drawing/2014/main" id="{36BBEE20-24EA-52C3-6C85-9A49D3E97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822" y="2345492"/>
              <a:ext cx="6907384" cy="2854305"/>
            </a:xfrm>
            <a:prstGeom prst="rect">
              <a:avLst/>
            </a:prstGeom>
          </p:spPr>
        </p:pic>
      </p:grpSp>
      <p:sp>
        <p:nvSpPr>
          <p:cNvPr id="11" name="Ovale 36">
            <a:extLst>
              <a:ext uri="{FF2B5EF4-FFF2-40B4-BE49-F238E27FC236}">
                <a16:creationId xmlns:a16="http://schemas.microsoft.com/office/drawing/2014/main" id="{FF5128CF-2790-C530-A913-C7B0ACF27D73}"/>
              </a:ext>
            </a:extLst>
          </p:cNvPr>
          <p:cNvSpPr/>
          <p:nvPr/>
        </p:nvSpPr>
        <p:spPr>
          <a:xfrm>
            <a:off x="3374316" y="3007308"/>
            <a:ext cx="86567" cy="750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37">
            <a:extLst>
              <a:ext uri="{FF2B5EF4-FFF2-40B4-BE49-F238E27FC236}">
                <a16:creationId xmlns:a16="http://schemas.microsoft.com/office/drawing/2014/main" id="{DBB83730-6041-3886-076B-4D024D4CAB3D}"/>
              </a:ext>
            </a:extLst>
          </p:cNvPr>
          <p:cNvSpPr txBox="1"/>
          <p:nvPr/>
        </p:nvSpPr>
        <p:spPr>
          <a:xfrm>
            <a:off x="2501780" y="2404412"/>
            <a:ext cx="952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 n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38">
            <a:extLst>
              <a:ext uri="{FF2B5EF4-FFF2-40B4-BE49-F238E27FC236}">
                <a16:creationId xmlns:a16="http://schemas.microsoft.com/office/drawing/2014/main" id="{7B766EDE-A682-0AD4-F234-E1BEE938AB33}"/>
              </a:ext>
            </a:extLst>
          </p:cNvPr>
          <p:cNvSpPr txBox="1"/>
          <p:nvPr/>
        </p:nvSpPr>
        <p:spPr>
          <a:xfrm>
            <a:off x="2544739" y="2768996"/>
            <a:ext cx="86763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 n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ttore 1 23">
            <a:extLst>
              <a:ext uri="{FF2B5EF4-FFF2-40B4-BE49-F238E27FC236}">
                <a16:creationId xmlns:a16="http://schemas.microsoft.com/office/drawing/2014/main" id="{512932D6-01FD-0244-4436-3CC77F414369}"/>
              </a:ext>
            </a:extLst>
          </p:cNvPr>
          <p:cNvCxnSpPr>
            <a:cxnSpLocks/>
          </p:cNvCxnSpPr>
          <p:nvPr/>
        </p:nvCxnSpPr>
        <p:spPr>
          <a:xfrm>
            <a:off x="3417275" y="3070470"/>
            <a:ext cx="324" cy="99620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asellaDiTesto 41">
            <a:extLst>
              <a:ext uri="{FF2B5EF4-FFF2-40B4-BE49-F238E27FC236}">
                <a16:creationId xmlns:a16="http://schemas.microsoft.com/office/drawing/2014/main" id="{84AE6A78-76E2-E924-1EE9-0C6CC46C2DE6}"/>
              </a:ext>
            </a:extLst>
          </p:cNvPr>
          <p:cNvSpPr txBox="1"/>
          <p:nvPr/>
        </p:nvSpPr>
        <p:spPr>
          <a:xfrm>
            <a:off x="4661690" y="3700345"/>
            <a:ext cx="9128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 E</a:t>
            </a:r>
          </a:p>
        </p:txBody>
      </p:sp>
      <p:sp>
        <p:nvSpPr>
          <p:cNvPr id="16" name="CasellaDiTesto 42">
            <a:extLst>
              <a:ext uri="{FF2B5EF4-FFF2-40B4-BE49-F238E27FC236}">
                <a16:creationId xmlns:a16="http://schemas.microsoft.com/office/drawing/2014/main" id="{126343D0-44CD-AD63-015F-ED7185142ACF}"/>
              </a:ext>
            </a:extLst>
          </p:cNvPr>
          <p:cNvSpPr txBox="1"/>
          <p:nvPr/>
        </p:nvSpPr>
        <p:spPr>
          <a:xfrm>
            <a:off x="3374315" y="3700345"/>
            <a:ext cx="7805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 E</a:t>
            </a:r>
          </a:p>
        </p:txBody>
      </p:sp>
      <p:cxnSp>
        <p:nvCxnSpPr>
          <p:cNvPr id="17" name="Connettore 1 23">
            <a:extLst>
              <a:ext uri="{FF2B5EF4-FFF2-40B4-BE49-F238E27FC236}">
                <a16:creationId xmlns:a16="http://schemas.microsoft.com/office/drawing/2014/main" id="{3C02B758-D83A-9C29-265B-3E28D18E2A1F}"/>
              </a:ext>
            </a:extLst>
          </p:cNvPr>
          <p:cNvCxnSpPr>
            <a:cxnSpLocks/>
          </p:cNvCxnSpPr>
          <p:nvPr/>
        </p:nvCxnSpPr>
        <p:spPr>
          <a:xfrm>
            <a:off x="4701994" y="3076861"/>
            <a:ext cx="0" cy="96635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Ovale 11">
            <a:extLst>
              <a:ext uri="{FF2B5EF4-FFF2-40B4-BE49-F238E27FC236}">
                <a16:creationId xmlns:a16="http://schemas.microsoft.com/office/drawing/2014/main" id="{09490D68-FC70-981B-0061-E5EB8700B354}"/>
              </a:ext>
            </a:extLst>
          </p:cNvPr>
          <p:cNvSpPr/>
          <p:nvPr/>
        </p:nvSpPr>
        <p:spPr>
          <a:xfrm>
            <a:off x="3374533" y="2613338"/>
            <a:ext cx="86567" cy="750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e 19">
            <a:extLst>
              <a:ext uri="{FF2B5EF4-FFF2-40B4-BE49-F238E27FC236}">
                <a16:creationId xmlns:a16="http://schemas.microsoft.com/office/drawing/2014/main" id="{B90B16C9-983F-7E4F-91EB-9B441C5C1DB6}"/>
              </a:ext>
            </a:extLst>
          </p:cNvPr>
          <p:cNvSpPr/>
          <p:nvPr/>
        </p:nvSpPr>
        <p:spPr>
          <a:xfrm>
            <a:off x="4666091" y="2609043"/>
            <a:ext cx="86567" cy="750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33B6B4DD-9929-3E31-FCF1-681D6E9B6FC3}"/>
              </a:ext>
            </a:extLst>
          </p:cNvPr>
          <p:cNvSpPr/>
          <p:nvPr/>
        </p:nvSpPr>
        <p:spPr>
          <a:xfrm>
            <a:off x="4661690" y="3007462"/>
            <a:ext cx="86567" cy="750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Connettore 1 5">
            <a:extLst>
              <a:ext uri="{FF2B5EF4-FFF2-40B4-BE49-F238E27FC236}">
                <a16:creationId xmlns:a16="http://schemas.microsoft.com/office/drawing/2014/main" id="{D71AB010-F153-7A6A-5707-B67174552B76}"/>
              </a:ext>
            </a:extLst>
          </p:cNvPr>
          <p:cNvCxnSpPr>
            <a:cxnSpLocks/>
          </p:cNvCxnSpPr>
          <p:nvPr/>
        </p:nvCxnSpPr>
        <p:spPr>
          <a:xfrm>
            <a:off x="4774344" y="2655381"/>
            <a:ext cx="2328769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Parentesi quadra aperta 45">
            <a:extLst>
              <a:ext uri="{FF2B5EF4-FFF2-40B4-BE49-F238E27FC236}">
                <a16:creationId xmlns:a16="http://schemas.microsoft.com/office/drawing/2014/main" id="{CD3A0266-B35A-8445-FBEF-C4A7BC2AE896}"/>
              </a:ext>
            </a:extLst>
          </p:cNvPr>
          <p:cNvSpPr/>
          <p:nvPr/>
        </p:nvSpPr>
        <p:spPr>
          <a:xfrm rot="16200000">
            <a:off x="7632348" y="3944244"/>
            <a:ext cx="170021" cy="1188863"/>
          </a:xfrm>
          <a:prstGeom prst="leftBracket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sellaDiTesto 46">
            <a:extLst>
              <a:ext uri="{FF2B5EF4-FFF2-40B4-BE49-F238E27FC236}">
                <a16:creationId xmlns:a16="http://schemas.microsoft.com/office/drawing/2014/main" id="{8D71B9E6-A242-ACB0-88E9-681EFFE6B392}"/>
              </a:ext>
            </a:extLst>
          </p:cNvPr>
          <p:cNvSpPr txBox="1"/>
          <p:nvPr/>
        </p:nvSpPr>
        <p:spPr>
          <a:xfrm>
            <a:off x="7486643" y="4293213"/>
            <a:ext cx="677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𝚫T</a:t>
            </a:r>
          </a:p>
        </p:txBody>
      </p:sp>
      <p:cxnSp>
        <p:nvCxnSpPr>
          <p:cNvPr id="28" name="Connettore 1 23">
            <a:extLst>
              <a:ext uri="{FF2B5EF4-FFF2-40B4-BE49-F238E27FC236}">
                <a16:creationId xmlns:a16="http://schemas.microsoft.com/office/drawing/2014/main" id="{D71CDD46-94F3-657E-B338-F36C1D400736}"/>
              </a:ext>
            </a:extLst>
          </p:cNvPr>
          <p:cNvCxnSpPr>
            <a:cxnSpLocks/>
          </p:cNvCxnSpPr>
          <p:nvPr/>
        </p:nvCxnSpPr>
        <p:spPr>
          <a:xfrm flipH="1">
            <a:off x="7103113" y="3058447"/>
            <a:ext cx="4728" cy="1008227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nettore 1 17">
            <a:extLst>
              <a:ext uri="{FF2B5EF4-FFF2-40B4-BE49-F238E27FC236}">
                <a16:creationId xmlns:a16="http://schemas.microsoft.com/office/drawing/2014/main" id="{D98DFFD7-3214-6AC5-899A-C981D1F9978B}"/>
              </a:ext>
            </a:extLst>
          </p:cNvPr>
          <p:cNvCxnSpPr>
            <a:cxnSpLocks/>
          </p:cNvCxnSpPr>
          <p:nvPr/>
        </p:nvCxnSpPr>
        <p:spPr>
          <a:xfrm>
            <a:off x="4774344" y="3038615"/>
            <a:ext cx="2332780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Connettore 1 23">
            <a:extLst>
              <a:ext uri="{FF2B5EF4-FFF2-40B4-BE49-F238E27FC236}">
                <a16:creationId xmlns:a16="http://schemas.microsoft.com/office/drawing/2014/main" id="{D56AE421-042F-6799-31F3-F15BDD176BD2}"/>
              </a:ext>
            </a:extLst>
          </p:cNvPr>
          <p:cNvCxnSpPr>
            <a:cxnSpLocks/>
          </p:cNvCxnSpPr>
          <p:nvPr/>
        </p:nvCxnSpPr>
        <p:spPr>
          <a:xfrm>
            <a:off x="8320179" y="3059747"/>
            <a:ext cx="0" cy="1006927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3" name="CasellaDiTesto 49">
            <a:extLst>
              <a:ext uri="{FF2B5EF4-FFF2-40B4-BE49-F238E27FC236}">
                <a16:creationId xmlns:a16="http://schemas.microsoft.com/office/drawing/2014/main" id="{418A8FDA-935C-0AE9-E554-9CA259D3429D}"/>
              </a:ext>
            </a:extLst>
          </p:cNvPr>
          <p:cNvSpPr txBox="1"/>
          <p:nvPr/>
        </p:nvSpPr>
        <p:spPr>
          <a:xfrm>
            <a:off x="639656" y="4839555"/>
            <a:ext cx="7523992" cy="136120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For the modeled ejecta:</a:t>
            </a:r>
          </a:p>
          <a:p>
            <a:pPr marL="628650" marR="0" lvl="1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Densities n</a:t>
            </a:r>
            <a:r>
              <a:rPr kumimoji="0" lang="en-US" sz="19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∼ 10</a:t>
            </a:r>
            <a:r>
              <a:rPr kumimoji="0" lang="it-IT" sz="19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10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− 10</a:t>
            </a:r>
            <a:r>
              <a:rPr kumimoji="0" lang="it-IT" sz="19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14 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cm</a:t>
            </a:r>
            <a:r>
              <a:rPr kumimoji="0" lang="it-IT" sz="19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−3 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 an energy range of few eV</a:t>
            </a:r>
          </a:p>
          <a:p>
            <a:pPr marL="628650" marR="0" lvl="1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Time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after merger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𝚫T 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∼ 10</a:t>
            </a:r>
            <a:r>
              <a:rPr kumimoji="0" lang="it-IT" sz="19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-2 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– 10</a:t>
            </a:r>
            <a:r>
              <a:rPr kumimoji="0" lang="it-IT" sz="19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0 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[days]</a:t>
            </a:r>
            <a:endParaRPr kumimoji="0" lang="it-IT" sz="1900" b="0" i="0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4" name="CasellaDiTesto 15">
            <a:extLst>
              <a:ext uri="{FF2B5EF4-FFF2-40B4-BE49-F238E27FC236}">
                <a16:creationId xmlns:a16="http://schemas.microsoft.com/office/drawing/2014/main" id="{FE612714-E6DC-39DF-473B-A1B94F3DDE24}"/>
              </a:ext>
            </a:extLst>
          </p:cNvPr>
          <p:cNvSpPr txBox="1"/>
          <p:nvPr/>
        </p:nvSpPr>
        <p:spPr>
          <a:xfrm>
            <a:off x="9572920" y="5328136"/>
            <a:ext cx="2009174" cy="79278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it-IT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- 10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cm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it-IT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few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eV</a:t>
            </a:r>
          </a:p>
        </p:txBody>
      </p:sp>
      <p:sp>
        <p:nvSpPr>
          <p:cNvPr id="65" name="Freccia bidirezionale orizzontale 28">
            <a:extLst>
              <a:ext uri="{FF2B5EF4-FFF2-40B4-BE49-F238E27FC236}">
                <a16:creationId xmlns:a16="http://schemas.microsoft.com/office/drawing/2014/main" id="{A045A27C-2277-D8C5-1848-8D7DD1E1DB5A}"/>
              </a:ext>
            </a:extLst>
          </p:cNvPr>
          <p:cNvSpPr/>
          <p:nvPr/>
        </p:nvSpPr>
        <p:spPr>
          <a:xfrm rot="10800000">
            <a:off x="8144485" y="5412813"/>
            <a:ext cx="814622" cy="479836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9C86034-43CE-0A54-4D7D-D69156F18BEC}"/>
              </a:ext>
            </a:extLst>
          </p:cNvPr>
          <p:cNvSpPr txBox="1"/>
          <p:nvPr/>
        </p:nvSpPr>
        <p:spPr>
          <a:xfrm>
            <a:off x="8886824" y="4965197"/>
            <a:ext cx="3154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 b="1" dirty="0" err="1">
                <a:solidFill>
                  <a:srgbClr val="C00000"/>
                </a:solidFill>
              </a:rPr>
              <a:t>Kilonovae</a:t>
            </a:r>
            <a:r>
              <a:rPr lang="it-IT" sz="1800" b="1" dirty="0">
                <a:solidFill>
                  <a:srgbClr val="C00000"/>
                </a:solidFill>
              </a:rPr>
              <a:t> </a:t>
            </a:r>
            <a:r>
              <a:rPr lang="it-IT" sz="1800" b="1" dirty="0" err="1">
                <a:solidFill>
                  <a:srgbClr val="C00000"/>
                </a:solidFill>
              </a:rPr>
              <a:t>theoretical</a:t>
            </a:r>
            <a:r>
              <a:rPr lang="it-IT" sz="1800" b="1" dirty="0">
                <a:solidFill>
                  <a:srgbClr val="C00000"/>
                </a:solidFill>
              </a:rPr>
              <a:t> scenario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B1EA41-1E47-A789-E965-79373D07E314}"/>
              </a:ext>
            </a:extLst>
          </p:cNvPr>
          <p:cNvSpPr txBox="1"/>
          <p:nvPr/>
        </p:nvSpPr>
        <p:spPr>
          <a:xfrm>
            <a:off x="2275716" y="588450"/>
            <a:ext cx="7673119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Extra - Ejecta stage vs. in-laboratory plasma conditions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D7A76-A2E9-3AB1-8711-651A1B54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154572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5" grpId="0"/>
      <p:bldP spid="16" grpId="0"/>
      <p:bldP spid="18" grpId="0" animBg="1"/>
      <p:bldP spid="19" grpId="0" animBg="1"/>
      <p:bldP spid="21" grpId="0" animBg="1"/>
      <p:bldP spid="26" grpId="0" animBg="1"/>
      <p:bldP spid="27" grpId="0"/>
      <p:bldP spid="64" grpId="0" animBg="1"/>
      <p:bldP spid="65" grpId="0" animBg="1"/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6094" y="1085529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21">
            <a:extLst>
              <a:ext uri="{FF2B5EF4-FFF2-40B4-BE49-F238E27FC236}">
                <a16:creationId xmlns:a16="http://schemas.microsoft.com/office/drawing/2014/main" id="{8440E3C9-47EE-78E1-59B1-3F2AFE80CE03}"/>
              </a:ext>
            </a:extLst>
          </p:cNvPr>
          <p:cNvSpPr txBox="1"/>
          <p:nvPr/>
        </p:nvSpPr>
        <p:spPr>
          <a:xfrm>
            <a:off x="3891527" y="1671751"/>
            <a:ext cx="4651428" cy="14619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100" dirty="0">
                <a:solidFill>
                  <a:srgbClr val="0070C0"/>
                </a:solidFill>
              </a:rPr>
              <a:t>KN light-curve </a:t>
            </a:r>
            <a:r>
              <a:rPr lang="it-IT" sz="2100" dirty="0" err="1">
                <a:solidFill>
                  <a:srgbClr val="0070C0"/>
                </a:solidFill>
              </a:rPr>
              <a:t>numerical</a:t>
            </a:r>
            <a:r>
              <a:rPr lang="it-IT" sz="2100" dirty="0">
                <a:solidFill>
                  <a:srgbClr val="0070C0"/>
                </a:solidFill>
              </a:rPr>
              <a:t> code </a:t>
            </a:r>
            <a:endParaRPr kumimoji="0" lang="it-IT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densities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medium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Opacity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estimation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abundances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prediction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Energy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plasma</a:t>
            </a:r>
          </a:p>
        </p:txBody>
      </p:sp>
      <p:sp>
        <p:nvSpPr>
          <p:cNvPr id="6" name="Rettangolo con angoli arrotondati 18">
            <a:extLst>
              <a:ext uri="{FF2B5EF4-FFF2-40B4-BE49-F238E27FC236}">
                <a16:creationId xmlns:a16="http://schemas.microsoft.com/office/drawing/2014/main" id="{5804D96B-76B5-8F16-1443-FD9432C05ABC}"/>
              </a:ext>
            </a:extLst>
          </p:cNvPr>
          <p:cNvSpPr/>
          <p:nvPr/>
        </p:nvSpPr>
        <p:spPr>
          <a:xfrm>
            <a:off x="4882370" y="1236239"/>
            <a:ext cx="2494975" cy="435512"/>
          </a:xfrm>
          <a:prstGeom prst="roundRect">
            <a:avLst/>
          </a:prstGeom>
          <a:gradFill>
            <a:gsLst>
              <a:gs pos="0">
                <a:schemeClr val="bg2">
                  <a:tint val="66000"/>
                  <a:satMod val="160000"/>
                  <a:lumMod val="10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2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</a:gra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Numerical</a:t>
            </a:r>
            <a:r>
              <a:rPr kumimoji="0" lang="it-IT" sz="2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07776D21-DD9E-8CA2-C7B3-03D0C902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22</a:t>
            </a:fld>
            <a:endParaRPr lang="it-IT" sz="1700" dirty="0">
              <a:solidFill>
                <a:schemeClr val="bg1"/>
              </a:solidFill>
            </a:endParaRPr>
          </a:p>
        </p:txBody>
      </p:sp>
      <p:pic>
        <p:nvPicPr>
          <p:cNvPr id="31" name="Picture 30" descr="A blue and yellow light in space&#10;&#10;Description automatically generated with medium confidence">
            <a:extLst>
              <a:ext uri="{FF2B5EF4-FFF2-40B4-BE49-F238E27FC236}">
                <a16:creationId xmlns:a16="http://schemas.microsoft.com/office/drawing/2014/main" id="{DB68BB6D-F02F-B42A-C81E-76A552DC1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15748"/>
          <a:stretch/>
        </p:blipFill>
        <p:spPr>
          <a:xfrm>
            <a:off x="121036" y="4105756"/>
            <a:ext cx="2895996" cy="2067548"/>
          </a:xfrm>
          <a:prstGeom prst="rect">
            <a:avLst/>
          </a:prstGeom>
        </p:spPr>
      </p:pic>
      <p:sp>
        <p:nvSpPr>
          <p:cNvPr id="11" name="CasellaDiTesto 19">
            <a:extLst>
              <a:ext uri="{FF2B5EF4-FFF2-40B4-BE49-F238E27FC236}">
                <a16:creationId xmlns:a16="http://schemas.microsoft.com/office/drawing/2014/main" id="{D07216F4-6874-F38F-8613-76E480226ABE}"/>
              </a:ext>
            </a:extLst>
          </p:cNvPr>
          <p:cNvSpPr txBox="1"/>
          <p:nvPr/>
        </p:nvSpPr>
        <p:spPr>
          <a:xfrm>
            <a:off x="2661994" y="4144512"/>
            <a:ext cx="3146902" cy="1819619"/>
          </a:xfrm>
          <a:prstGeom prst="rect">
            <a:avLst/>
          </a:prstGeom>
          <a:solidFill>
            <a:srgbClr val="FFD4D4"/>
          </a:solidFill>
          <a:ln w="190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ejecta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densities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Photon-matter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collisions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attenuation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opacity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F0EE85-3E72-9D38-EA59-561A5E147D3E}"/>
              </a:ext>
            </a:extLst>
          </p:cNvPr>
          <p:cNvGrpSpPr/>
          <p:nvPr/>
        </p:nvGrpSpPr>
        <p:grpSpPr>
          <a:xfrm>
            <a:off x="1029350" y="3735573"/>
            <a:ext cx="2619375" cy="430888"/>
            <a:chOff x="2081517" y="3610704"/>
            <a:chExt cx="2619375" cy="430888"/>
          </a:xfrm>
        </p:grpSpPr>
        <p:sp>
          <p:nvSpPr>
            <p:cNvPr id="12" name="Rettangolo con angoli arrotondati 16">
              <a:extLst>
                <a:ext uri="{FF2B5EF4-FFF2-40B4-BE49-F238E27FC236}">
                  <a16:creationId xmlns:a16="http://schemas.microsoft.com/office/drawing/2014/main" id="{CA7A6D44-4D3A-274F-D4A0-12F5D27BE624}"/>
                </a:ext>
              </a:extLst>
            </p:cNvPr>
            <p:cNvSpPr/>
            <p:nvPr/>
          </p:nvSpPr>
          <p:spPr>
            <a:xfrm>
              <a:off x="2081517" y="3610704"/>
              <a:ext cx="2619375" cy="430888"/>
            </a:xfrm>
            <a:prstGeom prst="roundRect">
              <a:avLst/>
            </a:prstGeom>
            <a:gradFill>
              <a:gsLst>
                <a:gs pos="0">
                  <a:schemeClr val="bg2">
                    <a:tint val="66000"/>
                    <a:satMod val="160000"/>
                    <a:lumMod val="100000"/>
                  </a:schemeClr>
                </a:gs>
                <a:gs pos="50000">
                  <a:srgbClr val="FF0000">
                    <a:lumMod val="30000"/>
                    <a:lumOff val="70000"/>
                  </a:srgbClr>
                </a:gs>
                <a:gs pos="100000">
                  <a:schemeClr val="bg2">
                    <a:tint val="23500"/>
                    <a:satMod val="160000"/>
                    <a:lumMod val="100000"/>
                  </a:schemeClr>
                </a:gs>
              </a:gsLst>
              <a:path path="circle">
                <a:fillToRect l="100000" t="100000"/>
              </a:path>
            </a:gradFill>
            <a:ln w="381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asellaDiTesto 20">
              <a:extLst>
                <a:ext uri="{FF2B5EF4-FFF2-40B4-BE49-F238E27FC236}">
                  <a16:creationId xmlns:a16="http://schemas.microsoft.com/office/drawing/2014/main" id="{1EC63ABF-B18E-8DED-5276-4A360A5A7AC5}"/>
                </a:ext>
              </a:extLst>
            </p:cNvPr>
            <p:cNvSpPr txBox="1"/>
            <p:nvPr/>
          </p:nvSpPr>
          <p:spPr>
            <a:xfrm>
              <a:off x="2314575" y="3624776"/>
              <a:ext cx="214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Theoretical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Scenario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3E0298-4C36-7FD8-E9D7-DCA48DC83130}"/>
              </a:ext>
            </a:extLst>
          </p:cNvPr>
          <p:cNvGrpSpPr/>
          <p:nvPr/>
        </p:nvGrpSpPr>
        <p:grpSpPr>
          <a:xfrm>
            <a:off x="9036872" y="2762037"/>
            <a:ext cx="2880305" cy="1883740"/>
            <a:chOff x="6543529" y="1394791"/>
            <a:chExt cx="3836702" cy="2381251"/>
          </a:xfrm>
        </p:grpSpPr>
        <p:pic>
          <p:nvPicPr>
            <p:cNvPr id="35" name="Immagine 12">
              <a:extLst>
                <a:ext uri="{FF2B5EF4-FFF2-40B4-BE49-F238E27FC236}">
                  <a16:creationId xmlns:a16="http://schemas.microsoft.com/office/drawing/2014/main" id="{74A77B4E-703B-05DF-3795-B55E83C8E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903"/>
            <a:stretch/>
          </p:blipFill>
          <p:spPr>
            <a:xfrm>
              <a:off x="6543529" y="1394791"/>
              <a:ext cx="3836702" cy="2381251"/>
            </a:xfrm>
            <a:prstGeom prst="rect">
              <a:avLst/>
            </a:prstGeom>
          </p:spPr>
        </p:pic>
        <p:pic>
          <p:nvPicPr>
            <p:cNvPr id="36" name="Immagine 14">
              <a:extLst>
                <a:ext uri="{FF2B5EF4-FFF2-40B4-BE49-F238E27FC236}">
                  <a16:creationId xmlns:a16="http://schemas.microsoft.com/office/drawing/2014/main" id="{5C7D8986-D0C7-2DC7-E935-30A4543FA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576983" y="1939949"/>
              <a:ext cx="1458766" cy="1323014"/>
            </a:xfrm>
            <a:prstGeom prst="rect">
              <a:avLst/>
            </a:prstGeom>
          </p:spPr>
        </p:pic>
        <p:pic>
          <p:nvPicPr>
            <p:cNvPr id="37" name="Immagine 15">
              <a:extLst>
                <a:ext uri="{FF2B5EF4-FFF2-40B4-BE49-F238E27FC236}">
                  <a16:creationId xmlns:a16="http://schemas.microsoft.com/office/drawing/2014/main" id="{0D2E9B01-6CA3-95B4-2081-F1D2EB48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3000" flipV="1">
              <a:off x="6951568" y="2316981"/>
              <a:ext cx="904366" cy="164180"/>
            </a:xfrm>
            <a:prstGeom prst="rect">
              <a:avLst/>
            </a:prstGeom>
            <a:effectLst>
              <a:glow rad="38100">
                <a:schemeClr val="accent2">
                  <a:lumMod val="20000"/>
                  <a:lumOff val="80000"/>
                  <a:alpha val="31000"/>
                </a:schemeClr>
              </a:glow>
            </a:effectLst>
          </p:spPr>
        </p:pic>
        <p:sp>
          <p:nvSpPr>
            <p:cNvPr id="39" name="Ovale 18">
              <a:extLst>
                <a:ext uri="{FF2B5EF4-FFF2-40B4-BE49-F238E27FC236}">
                  <a16:creationId xmlns:a16="http://schemas.microsoft.com/office/drawing/2014/main" id="{A71E3ACA-4B8B-E97C-4B72-64212E4F79DD}"/>
                </a:ext>
              </a:extLst>
            </p:cNvPr>
            <p:cNvSpPr/>
            <p:nvPr/>
          </p:nvSpPr>
          <p:spPr>
            <a:xfrm rot="1393227">
              <a:off x="8008964" y="2364456"/>
              <a:ext cx="594804" cy="408373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chemeClr val="bg1">
                      <a:alpha val="86000"/>
                    </a:schemeClr>
                  </a:gs>
                  <a:gs pos="84000">
                    <a:srgbClr val="FFC000"/>
                  </a:gs>
                  <a:gs pos="47000">
                    <a:srgbClr val="FF0000">
                      <a:alpha val="44000"/>
                    </a:srgbClr>
                  </a:gs>
                  <a:gs pos="100000">
                    <a:srgbClr val="C000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CasellaDiTesto 26">
            <a:extLst>
              <a:ext uri="{FF2B5EF4-FFF2-40B4-BE49-F238E27FC236}">
                <a16:creationId xmlns:a16="http://schemas.microsoft.com/office/drawing/2014/main" id="{AAA11C7F-1B38-7AA9-D929-4B6B9A33F748}"/>
              </a:ext>
            </a:extLst>
          </p:cNvPr>
          <p:cNvSpPr txBox="1"/>
          <p:nvPr/>
        </p:nvSpPr>
        <p:spPr>
          <a:xfrm>
            <a:off x="7365049" y="4643159"/>
            <a:ext cx="4637666" cy="1477328"/>
          </a:xfrm>
          <a:prstGeom prst="rect">
            <a:avLst/>
          </a:prstGeom>
          <a:solidFill>
            <a:srgbClr val="E0F3D4"/>
          </a:solidFill>
          <a:ln w="190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compact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plasma trap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Suitable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plasma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homogeneous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anisotropic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Opacity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D09DD3-2134-8D13-B8E6-2C1EDAE69B6D}"/>
              </a:ext>
            </a:extLst>
          </p:cNvPr>
          <p:cNvGrpSpPr/>
          <p:nvPr/>
        </p:nvGrpSpPr>
        <p:grpSpPr>
          <a:xfrm>
            <a:off x="8021222" y="4229736"/>
            <a:ext cx="1637692" cy="430888"/>
            <a:chOff x="7286646" y="4264118"/>
            <a:chExt cx="1637692" cy="430888"/>
          </a:xfrm>
        </p:grpSpPr>
        <p:sp>
          <p:nvSpPr>
            <p:cNvPr id="15" name="Rettangolo con angoli arrotondati 17">
              <a:extLst>
                <a:ext uri="{FF2B5EF4-FFF2-40B4-BE49-F238E27FC236}">
                  <a16:creationId xmlns:a16="http://schemas.microsoft.com/office/drawing/2014/main" id="{60556E5F-26CD-2790-13A4-D6D54ABA703D}"/>
                </a:ext>
              </a:extLst>
            </p:cNvPr>
            <p:cNvSpPr/>
            <p:nvPr/>
          </p:nvSpPr>
          <p:spPr>
            <a:xfrm>
              <a:off x="7286646" y="4264118"/>
              <a:ext cx="1637692" cy="430888"/>
            </a:xfrm>
            <a:prstGeom prst="roundRect">
              <a:avLst/>
            </a:prstGeom>
            <a:gradFill>
              <a:gsLst>
                <a:gs pos="0">
                  <a:schemeClr val="bg2">
                    <a:tint val="66000"/>
                    <a:satMod val="160000"/>
                    <a:lumMod val="10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bg2">
                    <a:tint val="23500"/>
                    <a:satMod val="160000"/>
                    <a:lumMod val="100000"/>
                  </a:schemeClr>
                </a:gs>
              </a:gsLst>
              <a:path path="circle">
                <a:fillToRect l="100000" t="100000"/>
              </a:path>
            </a:gradFill>
            <a:ln w="38100"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CasellaDiTesto 27">
              <a:extLst>
                <a:ext uri="{FF2B5EF4-FFF2-40B4-BE49-F238E27FC236}">
                  <a16:creationId xmlns:a16="http://schemas.microsoft.com/office/drawing/2014/main" id="{781B60E0-585B-BFBC-3D67-E82F01E941D8}"/>
                </a:ext>
              </a:extLst>
            </p:cNvPr>
            <p:cNvSpPr txBox="1"/>
            <p:nvPr/>
          </p:nvSpPr>
          <p:spPr>
            <a:xfrm>
              <a:off x="7476538" y="4293771"/>
              <a:ext cx="1334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Experiment</a:t>
              </a:r>
            </a:p>
          </p:txBody>
        </p:sp>
      </p:grpSp>
      <p:pic>
        <p:nvPicPr>
          <p:cNvPr id="43" name="Picture 42" descr="A white character sitting at a desk with a computer&#10;&#10;Description automatically generated">
            <a:extLst>
              <a:ext uri="{FF2B5EF4-FFF2-40B4-BE49-F238E27FC236}">
                <a16:creationId xmlns:a16="http://schemas.microsoft.com/office/drawing/2014/main" id="{D0E1F220-9128-3B17-45D3-5365F0E89D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20" y="1222190"/>
            <a:ext cx="2426160" cy="18196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4CE2C8-9C9C-9269-24EE-9E887CD69E21}"/>
              </a:ext>
            </a:extLst>
          </p:cNvPr>
          <p:cNvSpPr txBox="1"/>
          <p:nvPr/>
        </p:nvSpPr>
        <p:spPr>
          <a:xfrm>
            <a:off x="937481" y="246656"/>
            <a:ext cx="10058400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Extra – PhD model</a:t>
            </a:r>
          </a:p>
        </p:txBody>
      </p:sp>
      <p:sp>
        <p:nvSpPr>
          <p:cNvPr id="8" name="Freccia bidirezionale orizzontale 28">
            <a:extLst>
              <a:ext uri="{FF2B5EF4-FFF2-40B4-BE49-F238E27FC236}">
                <a16:creationId xmlns:a16="http://schemas.microsoft.com/office/drawing/2014/main" id="{128369F4-5E00-3787-9CFE-6D37C0692FF7}"/>
              </a:ext>
            </a:extLst>
          </p:cNvPr>
          <p:cNvSpPr/>
          <p:nvPr/>
        </p:nvSpPr>
        <p:spPr>
          <a:xfrm>
            <a:off x="5962388" y="4792041"/>
            <a:ext cx="1246094" cy="598197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ccia bidirezionale orizzontale 28">
            <a:extLst>
              <a:ext uri="{FF2B5EF4-FFF2-40B4-BE49-F238E27FC236}">
                <a16:creationId xmlns:a16="http://schemas.microsoft.com/office/drawing/2014/main" id="{03744CA5-DF90-4F57-090F-61BA0D4B6B71}"/>
              </a:ext>
            </a:extLst>
          </p:cNvPr>
          <p:cNvSpPr/>
          <p:nvPr/>
        </p:nvSpPr>
        <p:spPr>
          <a:xfrm rot="18720943">
            <a:off x="4257064" y="3403206"/>
            <a:ext cx="814622" cy="479836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ccia bidirezionale orizzontale 28">
            <a:extLst>
              <a:ext uri="{FF2B5EF4-FFF2-40B4-BE49-F238E27FC236}">
                <a16:creationId xmlns:a16="http://schemas.microsoft.com/office/drawing/2014/main" id="{1789976F-DD59-DD0A-1082-E7A267AB43DA}"/>
              </a:ext>
            </a:extLst>
          </p:cNvPr>
          <p:cNvSpPr/>
          <p:nvPr/>
        </p:nvSpPr>
        <p:spPr>
          <a:xfrm rot="13619581">
            <a:off x="7215205" y="3395433"/>
            <a:ext cx="814622" cy="479836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27E314D-099E-DF2A-F401-10B86D6A1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79338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14" grpId="0" animBg="1"/>
      <p:bldP spid="8" grpId="0" animBg="1"/>
      <p:bldP spid="9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1C2920-7FE9-84DB-11FB-4D752FB51828}"/>
              </a:ext>
            </a:extLst>
          </p:cNvPr>
          <p:cNvSpPr txBox="1">
            <a:spLocks/>
          </p:cNvSpPr>
          <p:nvPr/>
        </p:nvSpPr>
        <p:spPr>
          <a:xfrm>
            <a:off x="8610600" y="6533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pPr/>
              <a:t>23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CB3B1-D065-1045-505F-708C180B4BFD}"/>
              </a:ext>
            </a:extLst>
          </p:cNvPr>
          <p:cNvSpPr txBox="1"/>
          <p:nvPr/>
        </p:nvSpPr>
        <p:spPr>
          <a:xfrm>
            <a:off x="135977" y="226275"/>
            <a:ext cx="11866632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Extra - Electron cyclotron resonance (ECR) plasma</a:t>
            </a:r>
          </a:p>
        </p:txBody>
      </p:sp>
      <p:pic>
        <p:nvPicPr>
          <p:cNvPr id="4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64D62DF2-0F8D-F3F4-AC05-CAB4AB1B2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32" y="4171104"/>
            <a:ext cx="1928231" cy="6650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Immagine 12">
            <a:extLst>
              <a:ext uri="{FF2B5EF4-FFF2-40B4-BE49-F238E27FC236}">
                <a16:creationId xmlns:a16="http://schemas.microsoft.com/office/drawing/2014/main" id="{10B5C451-6BD9-627B-4435-F85DBCF1C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03"/>
          <a:stretch/>
        </p:blipFill>
        <p:spPr>
          <a:xfrm>
            <a:off x="6543529" y="1394791"/>
            <a:ext cx="3836702" cy="2381251"/>
          </a:xfrm>
          <a:prstGeom prst="rect">
            <a:avLst/>
          </a:prstGeom>
        </p:spPr>
      </p:pic>
      <p:pic>
        <p:nvPicPr>
          <p:cNvPr id="7" name="Immagine 13">
            <a:extLst>
              <a:ext uri="{FF2B5EF4-FFF2-40B4-BE49-F238E27FC236}">
                <a16:creationId xmlns:a16="http://schemas.microsoft.com/office/drawing/2014/main" id="{7BDA7A3D-AE92-0E9A-F7B5-B8AAE8A39B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9" t="10523" r="150" b="10209"/>
          <a:stretch/>
        </p:blipFill>
        <p:spPr>
          <a:xfrm>
            <a:off x="5625830" y="4195186"/>
            <a:ext cx="2755557" cy="1684725"/>
          </a:xfrm>
          <a:prstGeom prst="rect">
            <a:avLst/>
          </a:prstGeom>
        </p:spPr>
      </p:pic>
      <p:pic>
        <p:nvPicPr>
          <p:cNvPr id="9" name="Immagine 14">
            <a:extLst>
              <a:ext uri="{FF2B5EF4-FFF2-40B4-BE49-F238E27FC236}">
                <a16:creationId xmlns:a16="http://schemas.microsoft.com/office/drawing/2014/main" id="{32DCD8EC-9EC7-F200-C906-1EA0DA138C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6983" y="1939949"/>
            <a:ext cx="1458766" cy="1323014"/>
          </a:xfrm>
          <a:prstGeom prst="rect">
            <a:avLst/>
          </a:prstGeom>
        </p:spPr>
      </p:pic>
      <p:pic>
        <p:nvPicPr>
          <p:cNvPr id="11" name="Immagine 15">
            <a:extLst>
              <a:ext uri="{FF2B5EF4-FFF2-40B4-BE49-F238E27FC236}">
                <a16:creationId xmlns:a16="http://schemas.microsoft.com/office/drawing/2014/main" id="{1DB3E1B1-7070-DBBE-8701-545496160D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000" flipV="1">
            <a:off x="6951568" y="2316981"/>
            <a:ext cx="904366" cy="164180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cxnSp>
        <p:nvCxnSpPr>
          <p:cNvPr id="12" name="Connettore 2 16">
            <a:extLst>
              <a:ext uri="{FF2B5EF4-FFF2-40B4-BE49-F238E27FC236}">
                <a16:creationId xmlns:a16="http://schemas.microsoft.com/office/drawing/2014/main" id="{1B251C29-9DEE-571B-BCD2-5C71D3FA3AA5}"/>
              </a:ext>
            </a:extLst>
          </p:cNvPr>
          <p:cNvCxnSpPr>
            <a:cxnSpLocks/>
          </p:cNvCxnSpPr>
          <p:nvPr/>
        </p:nvCxnSpPr>
        <p:spPr>
          <a:xfrm>
            <a:off x="9497578" y="3184839"/>
            <a:ext cx="1361016" cy="724989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  <a:scene3d>
            <a:camera prst="orthographicFront"/>
            <a:lightRig rig="threePt" dir="t"/>
          </a:scene3d>
          <a:sp3d extrusionH="25400" contourW="6350">
            <a:bevelT w="57150" h="95250"/>
            <a:bevelB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7">
            <a:extLst>
              <a:ext uri="{FF2B5EF4-FFF2-40B4-BE49-F238E27FC236}">
                <a16:creationId xmlns:a16="http://schemas.microsoft.com/office/drawing/2014/main" id="{8EADEE7E-803F-BDD9-67B4-728ED276BB67}"/>
              </a:ext>
            </a:extLst>
          </p:cNvPr>
          <p:cNvSpPr txBox="1"/>
          <p:nvPr/>
        </p:nvSpPr>
        <p:spPr>
          <a:xfrm>
            <a:off x="5177900" y="2444460"/>
            <a:ext cx="21727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Microwaves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igniting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sustaining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plasma, 5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kW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18-21 GHz</a:t>
            </a:r>
          </a:p>
        </p:txBody>
      </p:sp>
      <p:sp>
        <p:nvSpPr>
          <p:cNvPr id="14" name="Ovale 18">
            <a:extLst>
              <a:ext uri="{FF2B5EF4-FFF2-40B4-BE49-F238E27FC236}">
                <a16:creationId xmlns:a16="http://schemas.microsoft.com/office/drawing/2014/main" id="{BC4A428E-0D9B-4660-DC89-1CD7976C9A69}"/>
              </a:ext>
            </a:extLst>
          </p:cNvPr>
          <p:cNvSpPr/>
          <p:nvPr/>
        </p:nvSpPr>
        <p:spPr>
          <a:xfrm rot="1393227">
            <a:off x="8008964" y="2364456"/>
            <a:ext cx="594804" cy="408373"/>
          </a:xfrm>
          <a:prstGeom prst="ellipse">
            <a:avLst/>
          </a:prstGeom>
          <a:noFill/>
          <a:ln w="28575">
            <a:gradFill>
              <a:gsLst>
                <a:gs pos="0">
                  <a:schemeClr val="bg1">
                    <a:alpha val="86000"/>
                  </a:schemeClr>
                </a:gs>
                <a:gs pos="84000">
                  <a:srgbClr val="FFC000"/>
                </a:gs>
                <a:gs pos="47000">
                  <a:srgbClr val="FF0000">
                    <a:alpha val="44000"/>
                  </a:srgbClr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15" name="Connettore 2 19">
            <a:extLst>
              <a:ext uri="{FF2B5EF4-FFF2-40B4-BE49-F238E27FC236}">
                <a16:creationId xmlns:a16="http://schemas.microsoft.com/office/drawing/2014/main" id="{A17E5424-987E-6026-E634-A73FFD5AAA4E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8442701" y="2784241"/>
            <a:ext cx="691140" cy="13834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0">
                <a:extLst>
                  <a:ext uri="{FF2B5EF4-FFF2-40B4-BE49-F238E27FC236}">
                    <a16:creationId xmlns:a16="http://schemas.microsoft.com/office/drawing/2014/main" id="{4221C23F-9A42-5F0A-6E1F-6D73DF747077}"/>
                  </a:ext>
                </a:extLst>
              </p:cNvPr>
              <p:cNvSpPr txBox="1"/>
              <p:nvPr/>
            </p:nvSpPr>
            <p:spPr>
              <a:xfrm>
                <a:off x="8381387" y="4179336"/>
                <a:ext cx="1279476" cy="716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ECR </a:t>
                </a:r>
                <a:r>
                  <a:rPr kumimoji="0" lang="it-IT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surface</a:t>
                </a:r>
                <a:endPara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it-IT" sz="1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𝐁</m:t>
                          </m:r>
                        </m:e>
                        <m:sub>
                          <m:r>
                            <a:rPr kumimoji="0" lang="it-IT" sz="1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𝐄𝐂𝐑</m:t>
                          </m:r>
                        </m:sub>
                      </m:sSub>
                      <m:r>
                        <a:rPr kumimoji="0" lang="it-IT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it-IT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it-IT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kumimoji="0" lang="it-IT" sz="1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  <a:sym typeface="Arial"/>
                                </a:rPr>
                                <m:t>𝛚</m:t>
                              </m:r>
                            </m:e>
                            <m:sub>
                              <m:r>
                                <a:rPr kumimoji="0" lang="it-IT" sz="1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  <a:sym typeface="Arial"/>
                                </a:rPr>
                                <m:t>𝐑𝐅</m:t>
                              </m:r>
                            </m:sub>
                          </m:sSub>
                          <m:r>
                            <a:rPr kumimoji="0" lang="it-IT" sz="1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𝐦</m:t>
                          </m:r>
                        </m:num>
                        <m:den>
                          <m:r>
                            <a:rPr kumimoji="0" lang="it-IT" sz="1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𝐪</m:t>
                          </m:r>
                        </m:den>
                      </m:f>
                    </m:oMath>
                  </m:oMathPara>
                </a14:m>
                <a:endPara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CasellaDiTesto 20">
                <a:extLst>
                  <a:ext uri="{FF2B5EF4-FFF2-40B4-BE49-F238E27FC236}">
                    <a16:creationId xmlns:a16="http://schemas.microsoft.com/office/drawing/2014/main" id="{4221C23F-9A42-5F0A-6E1F-6D73DF747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387" y="4179336"/>
                <a:ext cx="1279476" cy="716350"/>
              </a:xfrm>
              <a:prstGeom prst="rect">
                <a:avLst/>
              </a:prstGeom>
              <a:blipFill>
                <a:blip r:embed="rId7"/>
                <a:stretch>
                  <a:fillRect l="-1429" t="-1709" b="-17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1">
            <a:extLst>
              <a:ext uri="{FF2B5EF4-FFF2-40B4-BE49-F238E27FC236}">
                <a16:creationId xmlns:a16="http://schemas.microsoft.com/office/drawing/2014/main" id="{8B923F2A-A4E3-3A07-6B91-DDBDF7D92FF2}"/>
              </a:ext>
            </a:extLst>
          </p:cNvPr>
          <p:cNvSpPr txBox="1"/>
          <p:nvPr/>
        </p:nvSpPr>
        <p:spPr>
          <a:xfrm>
            <a:off x="5350163" y="3710763"/>
            <a:ext cx="16534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B-min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magnetic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field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structure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(max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 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7" name="Immagine 22">
            <a:extLst>
              <a:ext uri="{FF2B5EF4-FFF2-40B4-BE49-F238E27FC236}">
                <a16:creationId xmlns:a16="http://schemas.microsoft.com/office/drawing/2014/main" id="{922D15EC-15CD-0171-A4BF-1E6805380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2159" y="4195186"/>
            <a:ext cx="1957334" cy="1785761"/>
          </a:xfrm>
          <a:prstGeom prst="rect">
            <a:avLst/>
          </a:prstGeom>
        </p:spPr>
      </p:pic>
      <p:sp>
        <p:nvSpPr>
          <p:cNvPr id="28" name="CasellaDiTesto 24">
            <a:extLst>
              <a:ext uri="{FF2B5EF4-FFF2-40B4-BE49-F238E27FC236}">
                <a16:creationId xmlns:a16="http://schemas.microsoft.com/office/drawing/2014/main" id="{E597D220-6988-62F7-7631-4512938E07A6}"/>
              </a:ext>
            </a:extLst>
          </p:cNvPr>
          <p:cNvSpPr txBox="1"/>
          <p:nvPr/>
        </p:nvSpPr>
        <p:spPr>
          <a:xfrm>
            <a:off x="1026186" y="1467292"/>
            <a:ext cx="4185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Electron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Cyclotron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Resonance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(ECR)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magneto-plasmas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have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historically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served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accelerator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community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source for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multi-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charged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beams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to be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accelerated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9" name="CasellaDiTesto 27">
            <a:extLst>
              <a:ext uri="{FF2B5EF4-FFF2-40B4-BE49-F238E27FC236}">
                <a16:creationId xmlns:a16="http://schemas.microsoft.com/office/drawing/2014/main" id="{A9BA5246-EBBD-4FEE-F5FB-70848C80DB29}"/>
              </a:ext>
            </a:extLst>
          </p:cNvPr>
          <p:cNvSpPr txBox="1"/>
          <p:nvPr/>
        </p:nvSpPr>
        <p:spPr>
          <a:xfrm>
            <a:off x="1008746" y="3447942"/>
            <a:ext cx="418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ECR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mechanism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7B005BF0-CB33-6D45-A3F3-FD7418A2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1902148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1C2920-7FE9-84DB-11FB-4D752FB51828}"/>
              </a:ext>
            </a:extLst>
          </p:cNvPr>
          <p:cNvSpPr txBox="1">
            <a:spLocks/>
          </p:cNvSpPr>
          <p:nvPr/>
        </p:nvSpPr>
        <p:spPr>
          <a:xfrm>
            <a:off x="8610600" y="6533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pPr/>
              <a:t>24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CB3B1-D065-1045-505F-708C180B4BFD}"/>
              </a:ext>
            </a:extLst>
          </p:cNvPr>
          <p:cNvSpPr txBox="1"/>
          <p:nvPr/>
        </p:nvSpPr>
        <p:spPr>
          <a:xfrm>
            <a:off x="461819" y="226275"/>
            <a:ext cx="6470023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Extra – </a:t>
            </a:r>
            <a:r>
              <a:rPr lang="en-US" sz="4000" b="1" i="1" dirty="0" err="1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Ar</a:t>
            </a: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 plasma opacity</a:t>
            </a:r>
          </a:p>
        </p:txBody>
      </p:sp>
      <p:pic>
        <p:nvPicPr>
          <p:cNvPr id="93" name="Immagine 92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926D1F48-5A40-930C-7D5A-BB214F61F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9" y="1285584"/>
            <a:ext cx="4274007" cy="3180656"/>
          </a:xfrm>
          <a:prstGeom prst="rect">
            <a:avLst/>
          </a:prstGeom>
        </p:spPr>
      </p:pic>
      <p:pic>
        <p:nvPicPr>
          <p:cNvPr id="97" name="Immagine 96" descr="Immagine che contiene testo, schermata, Policromia, Carattere&#10;&#10;Descrizione generata automaticamente">
            <a:extLst>
              <a:ext uri="{FF2B5EF4-FFF2-40B4-BE49-F238E27FC236}">
                <a16:creationId xmlns:a16="http://schemas.microsoft.com/office/drawing/2014/main" id="{D0A96ABC-D8D2-9D2A-63E0-37ECC270C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701" y="141087"/>
            <a:ext cx="4350200" cy="3214080"/>
          </a:xfrm>
          <a:prstGeom prst="rect">
            <a:avLst/>
          </a:prstGeom>
        </p:spPr>
      </p:pic>
      <p:pic>
        <p:nvPicPr>
          <p:cNvPr id="95" name="Immagine 94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7F4AA10B-2581-EC44-1CF2-E688F8714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64" y="3030379"/>
            <a:ext cx="4677155" cy="3506723"/>
          </a:xfrm>
          <a:prstGeom prst="rect">
            <a:avLst/>
          </a:prstGeom>
        </p:spPr>
      </p:pic>
      <p:pic>
        <p:nvPicPr>
          <p:cNvPr id="98" name="Immagine 2">
            <a:extLst>
              <a:ext uri="{FF2B5EF4-FFF2-40B4-BE49-F238E27FC236}">
                <a16:creationId xmlns:a16="http://schemas.microsoft.com/office/drawing/2014/main" id="{9E876002-2A11-DBFF-97DA-F1B14DC1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7" y="5346993"/>
            <a:ext cx="3769333" cy="5758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99" name="TextBox 17">
            <a:extLst>
              <a:ext uri="{FF2B5EF4-FFF2-40B4-BE49-F238E27FC236}">
                <a16:creationId xmlns:a16="http://schemas.microsoft.com/office/drawing/2014/main" id="{BA615ACD-415F-91BA-2EA3-E9977D27A479}"/>
              </a:ext>
            </a:extLst>
          </p:cNvPr>
          <p:cNvSpPr txBox="1"/>
          <p:nvPr/>
        </p:nvSpPr>
        <p:spPr>
          <a:xfrm>
            <a:off x="2127486" y="5003192"/>
            <a:ext cx="234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Absorption</a:t>
            </a:r>
            <a:r>
              <a:rPr lang="it-IT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it-IT" i="1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Coefficient</a:t>
            </a:r>
            <a:endParaRPr lang="it-IT" i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0" name="CasellaDiTesto 5">
            <a:extLst>
              <a:ext uri="{FF2B5EF4-FFF2-40B4-BE49-F238E27FC236}">
                <a16:creationId xmlns:a16="http://schemas.microsoft.com/office/drawing/2014/main" id="{8BA36A98-CFFF-EA09-7766-AAD13212A1D3}"/>
              </a:ext>
            </a:extLst>
          </p:cNvPr>
          <p:cNvSpPr txBox="1"/>
          <p:nvPr/>
        </p:nvSpPr>
        <p:spPr>
          <a:xfrm>
            <a:off x="4630417" y="1258091"/>
            <a:ext cx="2962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M. Bezmalinovich et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all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. 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Il Nuovo Cimento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InReview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, 2024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6C02BD2-5725-3491-D5DE-5470E132D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90447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1C2920-7FE9-84DB-11FB-4D752FB51828}"/>
              </a:ext>
            </a:extLst>
          </p:cNvPr>
          <p:cNvSpPr txBox="1">
            <a:spLocks/>
          </p:cNvSpPr>
          <p:nvPr/>
        </p:nvSpPr>
        <p:spPr>
          <a:xfrm>
            <a:off x="8610600" y="6533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pPr/>
              <a:t>25</a:t>
            </a:fld>
            <a:endParaRPr lang="it-IT" sz="1700" dirty="0">
              <a:solidFill>
                <a:schemeClr val="bg1"/>
              </a:solidFill>
            </a:endParaRPr>
          </a:p>
        </p:txBody>
      </p:sp>
      <p:pic>
        <p:nvPicPr>
          <p:cNvPr id="4" name="Immagine 11">
            <a:extLst>
              <a:ext uri="{FF2B5EF4-FFF2-40B4-BE49-F238E27FC236}">
                <a16:creationId xmlns:a16="http://schemas.microsoft.com/office/drawing/2014/main" id="{511366A1-41A0-131F-E85C-93A81CB22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02" y="3348501"/>
            <a:ext cx="4024851" cy="2183264"/>
          </a:xfrm>
          <a:prstGeom prst="rect">
            <a:avLst/>
          </a:prstGeom>
        </p:spPr>
      </p:pic>
      <p:pic>
        <p:nvPicPr>
          <p:cNvPr id="6" name="Immagine 7">
            <a:extLst>
              <a:ext uri="{FF2B5EF4-FFF2-40B4-BE49-F238E27FC236}">
                <a16:creationId xmlns:a16="http://schemas.microsoft.com/office/drawing/2014/main" id="{03DF6210-21E3-DBDF-413F-2DC786003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4" y="2657563"/>
            <a:ext cx="7995377" cy="3874510"/>
          </a:xfrm>
          <a:prstGeom prst="rect">
            <a:avLst/>
          </a:prstGeom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id="{E250B0C3-8D0C-3259-FA33-0A8F8A972C18}"/>
              </a:ext>
            </a:extLst>
          </p:cNvPr>
          <p:cNvGrpSpPr/>
          <p:nvPr/>
        </p:nvGrpSpPr>
        <p:grpSpPr>
          <a:xfrm>
            <a:off x="223576" y="1205381"/>
            <a:ext cx="6429346" cy="1477328"/>
            <a:chOff x="433888" y="910013"/>
            <a:chExt cx="6429346" cy="1477328"/>
          </a:xfrm>
        </p:grpSpPr>
        <p:sp>
          <p:nvSpPr>
            <p:cNvPr id="9" name="CasellaDiTesto 13">
              <a:extLst>
                <a:ext uri="{FF2B5EF4-FFF2-40B4-BE49-F238E27FC236}">
                  <a16:creationId xmlns:a16="http://schemas.microsoft.com/office/drawing/2014/main" id="{876B8FF3-412A-689B-BD99-81E60C89A463}"/>
                </a:ext>
              </a:extLst>
            </p:cNvPr>
            <p:cNvSpPr txBox="1"/>
            <p:nvPr/>
          </p:nvSpPr>
          <p:spPr>
            <a:xfrm>
              <a:off x="433888" y="910013"/>
              <a:ext cx="64293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E742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Thermodynamic</a:t>
              </a:r>
              <a:r>
                <a:rPr kumimoji="0" lang="it-IT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1E742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8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E742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parameters</a:t>
              </a:r>
              <a:r>
                <a:rPr kumimoji="0" lang="it-IT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1E742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8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E742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achieved</a:t>
              </a:r>
              <a:r>
                <a:rPr kumimoji="0" lang="it-IT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1E742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 </a:t>
              </a:r>
              <a:r>
                <a:rPr kumimoji="0" lang="it-IT" sz="18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E742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Flexible</a:t>
              </a:r>
              <a:r>
                <a:rPr kumimoji="0" lang="it-IT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1E742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Plasma Trap (FPT)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Configuration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(a-d) - </a:t>
              </a: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Density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82880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Temperature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Configuration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(e-h) - </a:t>
              </a: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Density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82880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Temperature</a:t>
              </a:r>
            </a:p>
          </p:txBody>
        </p:sp>
        <p:pic>
          <p:nvPicPr>
            <p:cNvPr id="11" name="Immagine 1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A5DAE8CA-767B-AA72-E480-698CEFDE0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357" y="1238690"/>
              <a:ext cx="1658047" cy="293476"/>
            </a:xfrm>
            <a:prstGeom prst="rect">
              <a:avLst/>
            </a:prstGeom>
          </p:spPr>
        </p:pic>
        <p:pic>
          <p:nvPicPr>
            <p:cNvPr id="12" name="Immagine 15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C9828360-9E88-5E61-9636-5CBAA690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931" y="1753725"/>
              <a:ext cx="1658047" cy="293476"/>
            </a:xfrm>
            <a:prstGeom prst="rect">
              <a:avLst/>
            </a:prstGeom>
          </p:spPr>
        </p:pic>
        <p:pic>
          <p:nvPicPr>
            <p:cNvPr id="13" name="Immagine 16">
              <a:extLst>
                <a:ext uri="{FF2B5EF4-FFF2-40B4-BE49-F238E27FC236}">
                  <a16:creationId xmlns:a16="http://schemas.microsoft.com/office/drawing/2014/main" id="{775C513F-D040-1FCC-4506-E6A7B9971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246" y="1501880"/>
              <a:ext cx="1184763" cy="264107"/>
            </a:xfrm>
            <a:prstGeom prst="rect">
              <a:avLst/>
            </a:prstGeom>
          </p:spPr>
        </p:pic>
        <p:pic>
          <p:nvPicPr>
            <p:cNvPr id="14" name="Immagine 17">
              <a:extLst>
                <a:ext uri="{FF2B5EF4-FFF2-40B4-BE49-F238E27FC236}">
                  <a16:creationId xmlns:a16="http://schemas.microsoft.com/office/drawing/2014/main" id="{11BA6F26-6F65-ACDF-A15D-4C240D12F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246" y="2064378"/>
              <a:ext cx="1306913" cy="239705"/>
            </a:xfrm>
            <a:prstGeom prst="rect">
              <a:avLst/>
            </a:prstGeom>
          </p:spPr>
        </p:pic>
      </p:grpSp>
      <p:sp>
        <p:nvSpPr>
          <p:cNvPr id="15" name="CasellaDiTesto 18">
            <a:extLst>
              <a:ext uri="{FF2B5EF4-FFF2-40B4-BE49-F238E27FC236}">
                <a16:creationId xmlns:a16="http://schemas.microsoft.com/office/drawing/2014/main" id="{19BD9BB9-369A-24FA-F6FA-B05971A06DDD}"/>
              </a:ext>
            </a:extLst>
          </p:cNvPr>
          <p:cNvSpPr txBox="1"/>
          <p:nvPr/>
        </p:nvSpPr>
        <p:spPr>
          <a:xfrm>
            <a:off x="9419887" y="1543263"/>
            <a:ext cx="2602807" cy="1538883"/>
          </a:xfrm>
          <a:prstGeom prst="rect">
            <a:avLst/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74000">
                <a:srgbClr val="00B0F0">
                  <a:lumMod val="30000"/>
                  <a:lumOff val="70000"/>
                </a:srgbClr>
              </a:gs>
              <a:gs pos="83000">
                <a:srgbClr val="00B0F0">
                  <a:lumMod val="25000"/>
                  <a:lumOff val="75000"/>
                </a:srgbClr>
              </a:gs>
              <a:gs pos="100000">
                <a:srgbClr val="D4E4F4">
                  <a:lumMod val="70000"/>
                  <a:lumOff val="30000"/>
                </a:srgbClr>
              </a:gs>
            </a:gsLst>
            <a:lin ang="5400000" scaled="1"/>
          </a:gra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Selenium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(34) 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a,e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Strontium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(38) 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b,f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Zirconium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(40) 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c,g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Niobium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(41)  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d,h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6" name="CasellaDiTesto 5">
            <a:extLst>
              <a:ext uri="{FF2B5EF4-FFF2-40B4-BE49-F238E27FC236}">
                <a16:creationId xmlns:a16="http://schemas.microsoft.com/office/drawing/2014/main" id="{95A7CF06-7268-7D14-8D8A-304D6B4CF72C}"/>
              </a:ext>
            </a:extLst>
          </p:cNvPr>
          <p:cNvSpPr txBox="1"/>
          <p:nvPr/>
        </p:nvSpPr>
        <p:spPr>
          <a:xfrm>
            <a:off x="8406912" y="5449888"/>
            <a:ext cx="3150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A.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Pidatella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 et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all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.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Frontiers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 in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Astronomy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 and Space Science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 9, 931744, 2022 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magine 2">
            <a:extLst>
              <a:ext uri="{FF2B5EF4-FFF2-40B4-BE49-F238E27FC236}">
                <a16:creationId xmlns:a16="http://schemas.microsoft.com/office/drawing/2014/main" id="{E31D0864-BD03-7E04-B8B1-E943C33EEA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98" y="2003419"/>
            <a:ext cx="3769333" cy="5758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B0AF77-9C8A-BA0D-77A7-31AC405FFEA6}"/>
              </a:ext>
            </a:extLst>
          </p:cNvPr>
          <p:cNvSpPr txBox="1"/>
          <p:nvPr/>
        </p:nvSpPr>
        <p:spPr>
          <a:xfrm>
            <a:off x="6902687" y="1659618"/>
            <a:ext cx="234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Absorption</a:t>
            </a:r>
            <a:r>
              <a:rPr lang="it-IT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it-IT" i="1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Coefficient</a:t>
            </a:r>
            <a:endParaRPr lang="it-IT" i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D5893E37-7EE8-15BF-2C03-33BA623108AE}"/>
              </a:ext>
            </a:extLst>
          </p:cNvPr>
          <p:cNvSpPr txBox="1"/>
          <p:nvPr/>
        </p:nvSpPr>
        <p:spPr>
          <a:xfrm>
            <a:off x="937481" y="246656"/>
            <a:ext cx="10058400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Numerical Estimation of Opacity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93A86-70FB-E261-46A9-34D764D2C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1224971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6094" y="1064525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0D4D665A-8B0A-DF6C-FF6C-66D43F6A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BEBC9-1FE2-44DE-8099-6C2CED51ECE1}" type="slidenum">
              <a:rPr kumimoji="0" lang="it-IT" sz="17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ccia bidirezionale orizzontale 29">
            <a:extLst>
              <a:ext uri="{FF2B5EF4-FFF2-40B4-BE49-F238E27FC236}">
                <a16:creationId xmlns:a16="http://schemas.microsoft.com/office/drawing/2014/main" id="{22BB587F-1B1E-69B7-BF6E-014D13504417}"/>
              </a:ext>
            </a:extLst>
          </p:cNvPr>
          <p:cNvSpPr/>
          <p:nvPr/>
        </p:nvSpPr>
        <p:spPr>
          <a:xfrm>
            <a:off x="5472953" y="1341204"/>
            <a:ext cx="1246094" cy="598197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33" descr="Immagine che contiene scuro, luce, cielo notturno&#10;&#10;Descrizione generata automaticamente">
            <a:extLst>
              <a:ext uri="{FF2B5EF4-FFF2-40B4-BE49-F238E27FC236}">
                <a16:creationId xmlns:a16="http://schemas.microsoft.com/office/drawing/2014/main" id="{B510D4F4-8D7E-00EF-D627-FB11154FA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" y="1488252"/>
            <a:ext cx="3482378" cy="1965859"/>
          </a:xfrm>
          <a:prstGeom prst="rect">
            <a:avLst/>
          </a:prstGeom>
        </p:spPr>
      </p:pic>
      <p:sp>
        <p:nvSpPr>
          <p:cNvPr id="17" name="CasellaDiTesto 20">
            <a:extLst>
              <a:ext uri="{FF2B5EF4-FFF2-40B4-BE49-F238E27FC236}">
                <a16:creationId xmlns:a16="http://schemas.microsoft.com/office/drawing/2014/main" id="{FC4D9677-712A-CEAB-2F91-1A1FD017C1CB}"/>
              </a:ext>
            </a:extLst>
          </p:cNvPr>
          <p:cNvSpPr txBox="1"/>
          <p:nvPr/>
        </p:nvSpPr>
        <p:spPr>
          <a:xfrm>
            <a:off x="3875457" y="2525039"/>
            <a:ext cx="2925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Merger of compact objects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 two neutron stars (NS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 neutron star - black hole (NS - BH)</a:t>
            </a:r>
          </a:p>
        </p:txBody>
      </p:sp>
      <p:sp>
        <p:nvSpPr>
          <p:cNvPr id="18" name="Rettangolo con angoli arrotondati 27">
            <a:extLst>
              <a:ext uri="{FF2B5EF4-FFF2-40B4-BE49-F238E27FC236}">
                <a16:creationId xmlns:a16="http://schemas.microsoft.com/office/drawing/2014/main" id="{780F5233-73F5-5BF9-8F8A-E700E203CDBC}"/>
              </a:ext>
            </a:extLst>
          </p:cNvPr>
          <p:cNvSpPr/>
          <p:nvPr/>
        </p:nvSpPr>
        <p:spPr>
          <a:xfrm>
            <a:off x="2407464" y="1247565"/>
            <a:ext cx="2686050" cy="503729"/>
          </a:xfrm>
          <a:prstGeom prst="roundRect">
            <a:avLst/>
          </a:prstGeom>
          <a:gradFill>
            <a:gsLst>
              <a:gs pos="0">
                <a:schemeClr val="bg2">
                  <a:tint val="66000"/>
                  <a:satMod val="160000"/>
                  <a:lumMod val="100000"/>
                </a:schemeClr>
              </a:gs>
              <a:gs pos="50000">
                <a:srgbClr val="FF0000">
                  <a:lumMod val="30000"/>
                  <a:lumOff val="70000"/>
                </a:srgbClr>
              </a:gs>
              <a:gs pos="100000">
                <a:schemeClr val="bg2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</a:gra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star m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ergers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13597C-FF53-AC23-5DB0-98219973AFEB}"/>
              </a:ext>
            </a:extLst>
          </p:cNvPr>
          <p:cNvGrpSpPr/>
          <p:nvPr/>
        </p:nvGrpSpPr>
        <p:grpSpPr>
          <a:xfrm>
            <a:off x="7125121" y="1802879"/>
            <a:ext cx="4696386" cy="4538423"/>
            <a:chOff x="7125121" y="1802879"/>
            <a:chExt cx="4696386" cy="4538423"/>
          </a:xfrm>
        </p:grpSpPr>
        <p:pic>
          <p:nvPicPr>
            <p:cNvPr id="21" name="Immagine 10">
              <a:extLst>
                <a:ext uri="{FF2B5EF4-FFF2-40B4-BE49-F238E27FC236}">
                  <a16:creationId xmlns:a16="http://schemas.microsoft.com/office/drawing/2014/main" id="{BF849445-DAAC-0A83-689A-D7A4ED214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121" y="1802879"/>
              <a:ext cx="4696386" cy="42197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BACFD7-CB70-3D99-E131-E59367F9DF5A}"/>
                </a:ext>
              </a:extLst>
            </p:cNvPr>
            <p:cNvSpPr txBox="1"/>
            <p:nvPr/>
          </p:nvSpPr>
          <p:spPr>
            <a:xfrm>
              <a:off x="7630958" y="6018137"/>
              <a:ext cx="385674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Metzger B.D., Living Review in </a:t>
              </a:r>
              <a:r>
                <a:rPr kumimoji="0" lang="it-I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Relativity</a:t>
              </a: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(2020)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4B8B22-D289-C681-D4F7-B6884DB3A380}"/>
              </a:ext>
            </a:extLst>
          </p:cNvPr>
          <p:cNvGrpSpPr/>
          <p:nvPr/>
        </p:nvGrpSpPr>
        <p:grpSpPr>
          <a:xfrm>
            <a:off x="1136343" y="3248903"/>
            <a:ext cx="5637319" cy="3114001"/>
            <a:chOff x="1136343" y="3248903"/>
            <a:chExt cx="5637319" cy="3114001"/>
          </a:xfrm>
        </p:grpSpPr>
        <p:pic>
          <p:nvPicPr>
            <p:cNvPr id="25" name="Picture 24" descr="A graph showing a number of data&#10;&#10;Description automatically generated">
              <a:extLst>
                <a:ext uri="{FF2B5EF4-FFF2-40B4-BE49-F238E27FC236}">
                  <a16:creationId xmlns:a16="http://schemas.microsoft.com/office/drawing/2014/main" id="{E793D641-A0C0-5A00-078C-C6D3C89C8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88" y="3248903"/>
              <a:ext cx="4818312" cy="284523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246F6B-C153-3E3F-9088-E8D57927B82E}"/>
                </a:ext>
              </a:extLst>
            </p:cNvPr>
            <p:cNvSpPr txBox="1"/>
            <p:nvPr/>
          </p:nvSpPr>
          <p:spPr>
            <a:xfrm>
              <a:off x="1136343" y="6055127"/>
              <a:ext cx="56373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Vescovi D. </a:t>
              </a:r>
              <a:r>
                <a:rPr kumimoji="0" lang="it-IT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 al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Frontiers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Astronomy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Space Science, 9:994980 (2020)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1A9717-6EE8-7DB5-A48A-88F188CDA4B4}"/>
              </a:ext>
            </a:extLst>
          </p:cNvPr>
          <p:cNvSpPr txBox="1"/>
          <p:nvPr/>
        </p:nvSpPr>
        <p:spPr>
          <a:xfrm>
            <a:off x="937481" y="246656"/>
            <a:ext cx="10058400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Neutron Star Mergers</a:t>
            </a:r>
          </a:p>
        </p:txBody>
      </p:sp>
      <p:sp>
        <p:nvSpPr>
          <p:cNvPr id="6" name="Rettangolo con angoli arrotondati 30">
            <a:extLst>
              <a:ext uri="{FF2B5EF4-FFF2-40B4-BE49-F238E27FC236}">
                <a16:creationId xmlns:a16="http://schemas.microsoft.com/office/drawing/2014/main" id="{BDDAE647-CD5B-9DFA-2123-CEEDB03109E8}"/>
              </a:ext>
            </a:extLst>
          </p:cNvPr>
          <p:cNvSpPr/>
          <p:nvPr/>
        </p:nvSpPr>
        <p:spPr>
          <a:xfrm>
            <a:off x="7334554" y="1424858"/>
            <a:ext cx="3245054" cy="430888"/>
          </a:xfrm>
          <a:prstGeom prst="roundRect">
            <a:avLst/>
          </a:prstGeom>
          <a:gradFill>
            <a:gsLst>
              <a:gs pos="0">
                <a:schemeClr val="bg2">
                  <a:tint val="66000"/>
                  <a:satMod val="160000"/>
                  <a:lumMod val="10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2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</a:gra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Electromagnetic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counterparts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8C8280E-1B86-A1E8-B213-CA933535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332399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FC0C25A3-8E45-7489-FA45-4208402FB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4</a:t>
            </a:fld>
            <a:endParaRPr lang="it-IT" sz="1700" dirty="0">
              <a:solidFill>
                <a:schemeClr val="bg1"/>
              </a:solidFill>
            </a:endParaRPr>
          </a:p>
        </p:txBody>
      </p:sp>
      <p:pic>
        <p:nvPicPr>
          <p:cNvPr id="3" name="Immagine 11">
            <a:extLst>
              <a:ext uri="{FF2B5EF4-FFF2-40B4-BE49-F238E27FC236}">
                <a16:creationId xmlns:a16="http://schemas.microsoft.com/office/drawing/2014/main" id="{E7D78D41-C07D-DFF1-E203-48C7A5022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55" y="1726896"/>
            <a:ext cx="4381403" cy="51661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CasellaDiTesto 12">
            <a:extLst>
              <a:ext uri="{FF2B5EF4-FFF2-40B4-BE49-F238E27FC236}">
                <a16:creationId xmlns:a16="http://schemas.microsoft.com/office/drawing/2014/main" id="{0E0D0368-150D-A3DB-1182-CF1DDCF4E2CF}"/>
              </a:ext>
            </a:extLst>
          </p:cNvPr>
          <p:cNvSpPr txBox="1"/>
          <p:nvPr/>
        </p:nvSpPr>
        <p:spPr>
          <a:xfrm>
            <a:off x="7257032" y="1228664"/>
            <a:ext cx="450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Luminosity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peak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</p:txBody>
      </p:sp>
      <p:sp>
        <p:nvSpPr>
          <p:cNvPr id="6" name="Rettangolo con angoli arrotondati 17">
            <a:extLst>
              <a:ext uri="{FF2B5EF4-FFF2-40B4-BE49-F238E27FC236}">
                <a16:creationId xmlns:a16="http://schemas.microsoft.com/office/drawing/2014/main" id="{B8EA2BD9-AB5A-CC1A-3F25-1E38693BCD89}"/>
              </a:ext>
            </a:extLst>
          </p:cNvPr>
          <p:cNvSpPr/>
          <p:nvPr/>
        </p:nvSpPr>
        <p:spPr>
          <a:xfrm>
            <a:off x="5218849" y="5386204"/>
            <a:ext cx="2692304" cy="8907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High-opacity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lanthanide-rich ejecta (Y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≲ 0.25)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kilonova emission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</a:p>
        </p:txBody>
      </p:sp>
      <p:sp>
        <p:nvSpPr>
          <p:cNvPr id="23" name="Rettangolo con angoli arrotondati 18">
            <a:extLst>
              <a:ext uri="{FF2B5EF4-FFF2-40B4-BE49-F238E27FC236}">
                <a16:creationId xmlns:a16="http://schemas.microsoft.com/office/drawing/2014/main" id="{3E6F601B-BE6F-7B5F-B218-65928725FD57}"/>
              </a:ext>
            </a:extLst>
          </p:cNvPr>
          <p:cNvSpPr/>
          <p:nvPr/>
        </p:nvSpPr>
        <p:spPr>
          <a:xfrm>
            <a:off x="5218848" y="4216036"/>
            <a:ext cx="2692305" cy="8907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Low-opacity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lanthanide-poor ejecta (Y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≿ 0.25)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 kilonova emission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4E07D8-2002-736E-BC15-F26B8BA33FCF}"/>
              </a:ext>
            </a:extLst>
          </p:cNvPr>
          <p:cNvGrpSpPr/>
          <p:nvPr/>
        </p:nvGrpSpPr>
        <p:grpSpPr>
          <a:xfrm>
            <a:off x="807904" y="1154009"/>
            <a:ext cx="5708308" cy="2757227"/>
            <a:chOff x="488306" y="994205"/>
            <a:chExt cx="6292333" cy="3080240"/>
          </a:xfrm>
        </p:grpSpPr>
        <p:pic>
          <p:nvPicPr>
            <p:cNvPr id="26" name="Immagine 24">
              <a:extLst>
                <a:ext uri="{FF2B5EF4-FFF2-40B4-BE49-F238E27FC236}">
                  <a16:creationId xmlns:a16="http://schemas.microsoft.com/office/drawing/2014/main" id="{0BACC382-29FF-4526-3253-820B84E0E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04"/>
            <a:stretch/>
          </p:blipFill>
          <p:spPr>
            <a:xfrm>
              <a:off x="488306" y="994205"/>
              <a:ext cx="6292333" cy="2837229"/>
            </a:xfrm>
            <a:prstGeom prst="rect">
              <a:avLst/>
            </a:prstGeom>
          </p:spPr>
        </p:pic>
        <p:sp>
          <p:nvSpPr>
            <p:cNvPr id="27" name="CasellaDiTesto 25">
              <a:extLst>
                <a:ext uri="{FF2B5EF4-FFF2-40B4-BE49-F238E27FC236}">
                  <a16:creationId xmlns:a16="http://schemas.microsoft.com/office/drawing/2014/main" id="{F25C911C-2E5F-46D1-B3CB-A2987FC9E1F1}"/>
                </a:ext>
              </a:extLst>
            </p:cNvPr>
            <p:cNvSpPr txBox="1"/>
            <p:nvPr/>
          </p:nvSpPr>
          <p:spPr>
            <a:xfrm>
              <a:off x="881052" y="3751280"/>
              <a:ext cx="433779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R12"/>
                  <a:ea typeface="+mn-ea"/>
                  <a:cs typeface="+mn-cs"/>
                </a:rPr>
                <a:t>Siegel D. M., </a:t>
              </a:r>
              <a:r>
                <a:rPr kumimoji="0" lang="it-I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TI12"/>
                  <a:ea typeface="+mn-ea"/>
                  <a:cs typeface="+mn-cs"/>
                </a:rPr>
                <a:t>Nat</a:t>
              </a: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TI12"/>
                  <a:ea typeface="+mn-ea"/>
                  <a:cs typeface="+mn-cs"/>
                </a:rPr>
                <a:t>. Rev. </a:t>
              </a:r>
              <a:r>
                <a:rPr kumimoji="0" lang="it-I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TI12"/>
                  <a:ea typeface="+mn-ea"/>
                  <a:cs typeface="+mn-cs"/>
                </a:rPr>
                <a:t>Phys</a:t>
              </a: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TI12"/>
                  <a:ea typeface="+mn-ea"/>
                  <a:cs typeface="+mn-cs"/>
                </a:rPr>
                <a:t>. </a:t>
              </a: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BX12"/>
                  <a:ea typeface="+mn-ea"/>
                  <a:cs typeface="+mn-cs"/>
                </a:rPr>
                <a:t>4</a:t>
              </a: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R12"/>
                  <a:ea typeface="+mn-ea"/>
                  <a:cs typeface="+mn-cs"/>
                </a:rPr>
                <a:t>, 306-318 (2022). </a:t>
              </a:r>
              <a:endPara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09E386-FD18-144A-0C4F-AD0A678225C0}"/>
              </a:ext>
            </a:extLst>
          </p:cNvPr>
          <p:cNvGrpSpPr/>
          <p:nvPr/>
        </p:nvGrpSpPr>
        <p:grpSpPr>
          <a:xfrm>
            <a:off x="8274663" y="3333294"/>
            <a:ext cx="3244707" cy="2997445"/>
            <a:chOff x="8274663" y="3333294"/>
            <a:chExt cx="3244707" cy="2997445"/>
          </a:xfrm>
        </p:grpSpPr>
        <p:pic>
          <p:nvPicPr>
            <p:cNvPr id="24" name="Immagine 19">
              <a:extLst>
                <a:ext uri="{FF2B5EF4-FFF2-40B4-BE49-F238E27FC236}">
                  <a16:creationId xmlns:a16="http://schemas.microsoft.com/office/drawing/2014/main" id="{1F9DDD4A-5D2F-08D0-0E56-55AD28323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08"/>
            <a:stretch/>
          </p:blipFill>
          <p:spPr>
            <a:xfrm>
              <a:off x="8379046" y="3333294"/>
              <a:ext cx="2881757" cy="2721618"/>
            </a:xfrm>
            <a:prstGeom prst="rect">
              <a:avLst/>
            </a:prstGeom>
          </p:spPr>
        </p:pic>
        <p:sp>
          <p:nvSpPr>
            <p:cNvPr id="28" name="CasellaDiTesto 6">
              <a:extLst>
                <a:ext uri="{FF2B5EF4-FFF2-40B4-BE49-F238E27FC236}">
                  <a16:creationId xmlns:a16="http://schemas.microsoft.com/office/drawing/2014/main" id="{3B60CF0B-2D7E-4D0D-D685-45539A2AF16C}"/>
                </a:ext>
              </a:extLst>
            </p:cNvPr>
            <p:cNvSpPr txBox="1"/>
            <p:nvPr/>
          </p:nvSpPr>
          <p:spPr>
            <a:xfrm>
              <a:off x="8274663" y="6022962"/>
              <a:ext cx="324470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R12"/>
                  <a:ea typeface="+mn-ea"/>
                  <a:cs typeface="+mn-cs"/>
                </a:rPr>
                <a:t>Kasen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R12"/>
                  <a:ea typeface="+mn-ea"/>
                  <a:cs typeface="+mn-cs"/>
                </a:rPr>
                <a:t> D. 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TI12"/>
                  <a:ea typeface="+mn-ea"/>
                  <a:cs typeface="+mn-cs"/>
                </a:rPr>
                <a:t>et al.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R12"/>
                  <a:ea typeface="+mn-ea"/>
                  <a:cs typeface="+mn-cs"/>
                </a:rPr>
                <a:t>, 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TI12"/>
                  <a:ea typeface="+mn-ea"/>
                  <a:cs typeface="+mn-cs"/>
                </a:rPr>
                <a:t>Nature 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BX12"/>
                  <a:ea typeface="+mn-ea"/>
                  <a:cs typeface="+mn-cs"/>
                </a:rPr>
                <a:t>551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R12"/>
                  <a:ea typeface="+mn-ea"/>
                  <a:cs typeface="+mn-cs"/>
                </a:rPr>
                <a:t>, 80–84 (2017). 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CasellaDiTesto 7">
            <a:extLst>
              <a:ext uri="{FF2B5EF4-FFF2-40B4-BE49-F238E27FC236}">
                <a16:creationId xmlns:a16="http://schemas.microsoft.com/office/drawing/2014/main" id="{F7504154-4441-B103-3968-BFA1A08650E7}"/>
              </a:ext>
            </a:extLst>
          </p:cNvPr>
          <p:cNvSpPr txBox="1"/>
          <p:nvPr/>
        </p:nvSpPr>
        <p:spPr>
          <a:xfrm>
            <a:off x="6638145" y="2533650"/>
            <a:ext cx="5355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Heating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rate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Q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(and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thus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from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nucleosynthesis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Opacity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magine 13">
            <a:extLst>
              <a:ext uri="{FF2B5EF4-FFF2-40B4-BE49-F238E27FC236}">
                <a16:creationId xmlns:a16="http://schemas.microsoft.com/office/drawing/2014/main" id="{5E3521BC-0A31-79AC-686F-5C698F9418F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420427" y="3896827"/>
            <a:ext cx="3434911" cy="2640994"/>
          </a:xfrm>
          <a:prstGeom prst="rect">
            <a:avLst/>
          </a:prstGeom>
          <a:ln>
            <a:noFill/>
          </a:ln>
        </p:spPr>
      </p:pic>
      <p:pic>
        <p:nvPicPr>
          <p:cNvPr id="31" name="Immagine 37" descr="Immagine che contiene testo&#10;&#10;Descrizione generata automaticamente">
            <a:extLst>
              <a:ext uri="{FF2B5EF4-FFF2-40B4-BE49-F238E27FC236}">
                <a16:creationId xmlns:a16="http://schemas.microsoft.com/office/drawing/2014/main" id="{B229E3F1-CEF7-A8CD-AD67-EC38CDEA1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48" y="3467577"/>
            <a:ext cx="914721" cy="48405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40CF22-8F38-0910-A183-5CEF8685B331}"/>
              </a:ext>
            </a:extLst>
          </p:cNvPr>
          <p:cNvSpPr txBox="1"/>
          <p:nvPr/>
        </p:nvSpPr>
        <p:spPr>
          <a:xfrm>
            <a:off x="937481" y="246656"/>
            <a:ext cx="10058400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The </a:t>
            </a:r>
            <a:r>
              <a:rPr lang="en-US" sz="4000" b="1" i="1" dirty="0" err="1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Kilonova</a:t>
            </a:r>
            <a:endParaRPr lang="en-US" sz="4000" b="1" i="1" dirty="0">
              <a:solidFill>
                <a:schemeClr val="bg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B584-A8AF-5FE9-D7E1-F08E2813E6CD}"/>
              </a:ext>
            </a:extLst>
          </p:cNvPr>
          <p:cNvSpPr/>
          <p:nvPr/>
        </p:nvSpPr>
        <p:spPr>
          <a:xfrm>
            <a:off x="8274663" y="3333294"/>
            <a:ext cx="240117" cy="17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0A4571E-91CB-17DB-753E-426D0904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81989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736561" y="262416"/>
            <a:ext cx="10463784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 err="1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Kilonovae</a:t>
            </a: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 light-curve 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607DEF66-508F-A55E-85F0-FB921FF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5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1E640DF-662D-B895-3311-C06E11E9176E}"/>
              </a:ext>
            </a:extLst>
          </p:cNvPr>
          <p:cNvSpPr/>
          <p:nvPr/>
        </p:nvSpPr>
        <p:spPr>
          <a:xfrm>
            <a:off x="0" y="975454"/>
            <a:ext cx="12191996" cy="739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5;p2">
            <a:extLst>
              <a:ext uri="{FF2B5EF4-FFF2-40B4-BE49-F238E27FC236}">
                <a16:creationId xmlns:a16="http://schemas.microsoft.com/office/drawing/2014/main" id="{A9990472-8072-51A4-584D-23B5584A58BE}"/>
              </a:ext>
            </a:extLst>
          </p:cNvPr>
          <p:cNvSpPr txBox="1"/>
          <p:nvPr/>
        </p:nvSpPr>
        <p:spPr>
          <a:xfrm>
            <a:off x="3929103" y="1491167"/>
            <a:ext cx="3309101" cy="107721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KN (kilonova) light-curve model</a:t>
            </a:r>
            <a:endParaRPr/>
          </a:p>
        </p:txBody>
      </p:sp>
      <p:sp>
        <p:nvSpPr>
          <p:cNvPr id="9" name="Google Shape;106;p2">
            <a:extLst>
              <a:ext uri="{FF2B5EF4-FFF2-40B4-BE49-F238E27FC236}">
                <a16:creationId xmlns:a16="http://schemas.microsoft.com/office/drawing/2014/main" id="{F147BFB6-461D-5558-BD91-F23846D2CD40}"/>
              </a:ext>
            </a:extLst>
          </p:cNvPr>
          <p:cNvSpPr/>
          <p:nvPr/>
        </p:nvSpPr>
        <p:spPr>
          <a:xfrm>
            <a:off x="818035" y="3352999"/>
            <a:ext cx="2657475" cy="59498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KN abundance</a:t>
            </a:r>
            <a:endParaRPr sz="22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7;p2">
            <a:extLst>
              <a:ext uri="{FF2B5EF4-FFF2-40B4-BE49-F238E27FC236}">
                <a16:creationId xmlns:a16="http://schemas.microsoft.com/office/drawing/2014/main" id="{75B1DF8D-B13B-91D4-AA71-8F5FF96B6025}"/>
              </a:ext>
            </a:extLst>
          </p:cNvPr>
          <p:cNvSpPr/>
          <p:nvPr/>
        </p:nvSpPr>
        <p:spPr>
          <a:xfrm>
            <a:off x="4254914" y="4185518"/>
            <a:ext cx="2657475" cy="59498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RTE equation</a:t>
            </a:r>
            <a:endParaRPr sz="22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8;p2">
            <a:extLst>
              <a:ext uri="{FF2B5EF4-FFF2-40B4-BE49-F238E27FC236}">
                <a16:creationId xmlns:a16="http://schemas.microsoft.com/office/drawing/2014/main" id="{212B897B-E197-4713-0E8F-DE79B1B69ADF}"/>
              </a:ext>
            </a:extLst>
          </p:cNvPr>
          <p:cNvSpPr/>
          <p:nvPr/>
        </p:nvSpPr>
        <p:spPr>
          <a:xfrm>
            <a:off x="7939816" y="3984965"/>
            <a:ext cx="3996600" cy="1330200"/>
          </a:xfrm>
          <a:prstGeom prst="roundRect">
            <a:avLst>
              <a:gd name="adj" fmla="val 16667"/>
            </a:avLst>
          </a:prstGeom>
          <a:solidFill>
            <a:srgbClr val="E4EEF8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Preliminary works:</a:t>
            </a:r>
            <a:br>
              <a:rPr lang="it-IT" sz="16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6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Numerical</a:t>
            </a:r>
            <a:r>
              <a:rPr lang="it-IT" sz="16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simulation</a:t>
            </a:r>
            <a:r>
              <a:rPr lang="it-IT" sz="16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6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opacity</a:t>
            </a:r>
            <a:br>
              <a:rPr lang="it-IT" sz="16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6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16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Se,Sr,Zr,Nd</a:t>
            </a:r>
            <a:r>
              <a:rPr lang="it-IT" sz="16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it-IT" sz="16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Pidatella</a:t>
            </a:r>
            <a:r>
              <a:rPr lang="it-IT" sz="16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+,</a:t>
            </a:r>
            <a:r>
              <a:rPr lang="it-IT" sz="16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Frontiers</a:t>
            </a:r>
            <a:r>
              <a:rPr lang="it-IT" sz="16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2022)</a:t>
            </a:r>
            <a:endParaRPr sz="16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(Ar - Bezmalinovich+,N.Cimento,inRev,2024)</a:t>
            </a:r>
            <a:endParaRPr sz="16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9;p2">
            <a:extLst>
              <a:ext uri="{FF2B5EF4-FFF2-40B4-BE49-F238E27FC236}">
                <a16:creationId xmlns:a16="http://schemas.microsoft.com/office/drawing/2014/main" id="{0D2663EF-05F0-685E-0622-878B776BD0AB}"/>
              </a:ext>
            </a:extLst>
          </p:cNvPr>
          <p:cNvSpPr/>
          <p:nvPr/>
        </p:nvSpPr>
        <p:spPr>
          <a:xfrm>
            <a:off x="8170881" y="3425678"/>
            <a:ext cx="1467722" cy="5949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Opacity</a:t>
            </a:r>
            <a:endParaRPr/>
          </a:p>
        </p:txBody>
      </p:sp>
      <p:sp>
        <p:nvSpPr>
          <p:cNvPr id="14" name="Google Shape;110;p2">
            <a:extLst>
              <a:ext uri="{FF2B5EF4-FFF2-40B4-BE49-F238E27FC236}">
                <a16:creationId xmlns:a16="http://schemas.microsoft.com/office/drawing/2014/main" id="{ECA4860D-6576-70F1-3E15-0952A2BC1EDA}"/>
              </a:ext>
            </a:extLst>
          </p:cNvPr>
          <p:cNvSpPr/>
          <p:nvPr/>
        </p:nvSpPr>
        <p:spPr>
          <a:xfrm rot="5400000">
            <a:off x="7638934" y="1880049"/>
            <a:ext cx="1229946" cy="1624699"/>
          </a:xfrm>
          <a:prstGeom prst="bentArrow">
            <a:avLst>
              <a:gd name="adj1" fmla="val 8670"/>
              <a:gd name="adj2" fmla="val 14895"/>
              <a:gd name="adj3" fmla="val 25000"/>
              <a:gd name="adj4" fmla="val 43750"/>
            </a:avLst>
          </a:prstGeom>
          <a:solidFill>
            <a:srgbClr val="BBD6EE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11;p2">
            <a:extLst>
              <a:ext uri="{FF2B5EF4-FFF2-40B4-BE49-F238E27FC236}">
                <a16:creationId xmlns:a16="http://schemas.microsoft.com/office/drawing/2014/main" id="{661DFFD5-C0E5-D00A-E60B-4D4C5CC115A7}"/>
              </a:ext>
            </a:extLst>
          </p:cNvPr>
          <p:cNvSpPr/>
          <p:nvPr/>
        </p:nvSpPr>
        <p:spPr>
          <a:xfrm rot="-5400000" flipH="1">
            <a:off x="2298429" y="1844539"/>
            <a:ext cx="1229946" cy="1624699"/>
          </a:xfrm>
          <a:prstGeom prst="bentArrow">
            <a:avLst>
              <a:gd name="adj1" fmla="val 8670"/>
              <a:gd name="adj2" fmla="val 14895"/>
              <a:gd name="adj3" fmla="val 25000"/>
              <a:gd name="adj4" fmla="val 43750"/>
            </a:avLst>
          </a:prstGeom>
          <a:solidFill>
            <a:srgbClr val="BBD6EE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12;p2">
            <a:extLst>
              <a:ext uri="{FF2B5EF4-FFF2-40B4-BE49-F238E27FC236}">
                <a16:creationId xmlns:a16="http://schemas.microsoft.com/office/drawing/2014/main" id="{30425497-F11D-81E3-6A4D-F77EC1390F5E}"/>
              </a:ext>
            </a:extLst>
          </p:cNvPr>
          <p:cNvSpPr/>
          <p:nvPr/>
        </p:nvSpPr>
        <p:spPr>
          <a:xfrm>
            <a:off x="5374336" y="2785937"/>
            <a:ext cx="418633" cy="122994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BD6EE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13;p2">
            <a:extLst>
              <a:ext uri="{FF2B5EF4-FFF2-40B4-BE49-F238E27FC236}">
                <a16:creationId xmlns:a16="http://schemas.microsoft.com/office/drawing/2014/main" id="{4448BE41-D6FB-5498-FA7A-1B9653BA4FB4}"/>
              </a:ext>
            </a:extLst>
          </p:cNvPr>
          <p:cNvSpPr txBox="1"/>
          <p:nvPr/>
        </p:nvSpPr>
        <p:spPr>
          <a:xfrm>
            <a:off x="620092" y="1952575"/>
            <a:ext cx="155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WinNet </a:t>
            </a:r>
            <a:endParaRPr/>
          </a:p>
        </p:txBody>
      </p:sp>
      <p:sp>
        <p:nvSpPr>
          <p:cNvPr id="18" name="Google Shape;114;p2">
            <a:extLst>
              <a:ext uri="{FF2B5EF4-FFF2-40B4-BE49-F238E27FC236}">
                <a16:creationId xmlns:a16="http://schemas.microsoft.com/office/drawing/2014/main" id="{934601BA-458D-A4B3-64D9-4E1AA6004C99}"/>
              </a:ext>
            </a:extLst>
          </p:cNvPr>
          <p:cNvSpPr txBox="1"/>
          <p:nvPr/>
        </p:nvSpPr>
        <p:spPr>
          <a:xfrm>
            <a:off x="5649230" y="2999950"/>
            <a:ext cx="1624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POSSIS code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(M. Bulla)</a:t>
            </a:r>
            <a:endParaRPr/>
          </a:p>
        </p:txBody>
      </p:sp>
      <p:cxnSp>
        <p:nvCxnSpPr>
          <p:cNvPr id="19" name="Google Shape;115;p2">
            <a:extLst>
              <a:ext uri="{FF2B5EF4-FFF2-40B4-BE49-F238E27FC236}">
                <a16:creationId xmlns:a16="http://schemas.microsoft.com/office/drawing/2014/main" id="{979ECAE1-0B38-9188-F2DF-86F0DE4EA011}"/>
              </a:ext>
            </a:extLst>
          </p:cNvPr>
          <p:cNvCxnSpPr/>
          <p:nvPr/>
        </p:nvCxnSpPr>
        <p:spPr>
          <a:xfrm rot="10800000">
            <a:off x="7125664" y="3322786"/>
            <a:ext cx="894297" cy="400379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21" name="Google Shape;116;p2">
            <a:extLst>
              <a:ext uri="{FF2B5EF4-FFF2-40B4-BE49-F238E27FC236}">
                <a16:creationId xmlns:a16="http://schemas.microsoft.com/office/drawing/2014/main" id="{AC0D013A-6EBE-AF38-BD71-D5C95745E958}"/>
              </a:ext>
            </a:extLst>
          </p:cNvPr>
          <p:cNvSpPr txBox="1"/>
          <p:nvPr/>
        </p:nvSpPr>
        <p:spPr>
          <a:xfrm>
            <a:off x="6687265" y="3548025"/>
            <a:ext cx="16247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/>
          </a:p>
        </p:txBody>
      </p:sp>
      <p:pic>
        <p:nvPicPr>
          <p:cNvPr id="23" name="Google Shape;117;p2">
            <a:extLst>
              <a:ext uri="{FF2B5EF4-FFF2-40B4-BE49-F238E27FC236}">
                <a16:creationId xmlns:a16="http://schemas.microsoft.com/office/drawing/2014/main" id="{EB3CE92D-DBDA-61DB-8BBC-6CB5545B85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9769" y="1323183"/>
            <a:ext cx="632054" cy="13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18;p2">
            <a:extLst>
              <a:ext uri="{FF2B5EF4-FFF2-40B4-BE49-F238E27FC236}">
                <a16:creationId xmlns:a16="http://schemas.microsoft.com/office/drawing/2014/main" id="{D2BA9B7E-579C-9493-52C8-DCE674BA642B}"/>
              </a:ext>
            </a:extLst>
          </p:cNvPr>
          <p:cNvSpPr txBox="1"/>
          <p:nvPr/>
        </p:nvSpPr>
        <p:spPr>
          <a:xfrm>
            <a:off x="951486" y="5710486"/>
            <a:ext cx="10110091" cy="477054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b="1">
                <a:solidFill>
                  <a:srgbClr val="009051"/>
                </a:solidFill>
                <a:latin typeface="Calibri"/>
                <a:ea typeface="Calibri"/>
                <a:cs typeface="Calibri"/>
                <a:sym typeface="Calibri"/>
              </a:rPr>
              <a:t>✓  </a:t>
            </a:r>
            <a:r>
              <a:rPr lang="it-IT" sz="25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PhD main goal</a:t>
            </a:r>
            <a:r>
              <a:rPr lang="it-IT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provide opacity (atomic inputs) for the KN model (POSSIS)</a:t>
            </a:r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58D1B5-DDD9-F80A-A4BE-030E208EB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272815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736561" y="262416"/>
            <a:ext cx="10463784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Expansion opacity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607DEF66-508F-A55E-85F0-FB921FF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6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1E640DF-662D-B895-3311-C06E11E9176E}"/>
              </a:ext>
            </a:extLst>
          </p:cNvPr>
          <p:cNvSpPr/>
          <p:nvPr/>
        </p:nvSpPr>
        <p:spPr>
          <a:xfrm>
            <a:off x="0" y="975454"/>
            <a:ext cx="12191996" cy="739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;g2e07a097b97_0_0">
            <a:extLst>
              <a:ext uri="{FF2B5EF4-FFF2-40B4-BE49-F238E27FC236}">
                <a16:creationId xmlns:a16="http://schemas.microsoft.com/office/drawing/2014/main" id="{B44F8776-6A79-1636-CC41-FA358C5FE924}"/>
              </a:ext>
            </a:extLst>
          </p:cNvPr>
          <p:cNvSpPr txBox="1"/>
          <p:nvPr/>
        </p:nvSpPr>
        <p:spPr>
          <a:xfrm>
            <a:off x="895085" y="1463141"/>
            <a:ext cx="2347800" cy="461700"/>
          </a:xfrm>
          <a:prstGeom prst="rect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POSSIS code</a:t>
            </a:r>
            <a:endParaRPr sz="2400"/>
          </a:p>
        </p:txBody>
      </p:sp>
      <p:sp>
        <p:nvSpPr>
          <p:cNvPr id="26" name="Google Shape;146;g2e07a097b97_0_0">
            <a:extLst>
              <a:ext uri="{FF2B5EF4-FFF2-40B4-BE49-F238E27FC236}">
                <a16:creationId xmlns:a16="http://schemas.microsoft.com/office/drawing/2014/main" id="{7355078E-C10D-84EA-A252-970D96D8A130}"/>
              </a:ext>
            </a:extLst>
          </p:cNvPr>
          <p:cNvSpPr txBox="1"/>
          <p:nvPr/>
        </p:nvSpPr>
        <p:spPr>
          <a:xfrm>
            <a:off x="895085" y="4867225"/>
            <a:ext cx="1022983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Priority</a:t>
            </a:r>
            <a:r>
              <a:rPr lang="it-IT" sz="2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task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numerical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computations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obtain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atomic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inputs and </a:t>
            </a:r>
            <a:r>
              <a:rPr lang="it-IT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calculate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 </a:t>
            </a:r>
            <a:r>
              <a:rPr lang="it-IT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opacity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How?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7" name="Google Shape;147;g2e07a097b97_0_0">
            <a:extLst>
              <a:ext uri="{FF2B5EF4-FFF2-40B4-BE49-F238E27FC236}">
                <a16:creationId xmlns:a16="http://schemas.microsoft.com/office/drawing/2014/main" id="{52F86D61-24FE-657B-28D0-65B5837B8527}"/>
              </a:ext>
            </a:extLst>
          </p:cNvPr>
          <p:cNvSpPr txBox="1"/>
          <p:nvPr/>
        </p:nvSpPr>
        <p:spPr>
          <a:xfrm>
            <a:off x="5428104" y="5829184"/>
            <a:ext cx="1278300" cy="523200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GRASP</a:t>
            </a:r>
            <a:endParaRPr dirty="0"/>
          </a:p>
        </p:txBody>
      </p:sp>
      <p:sp>
        <p:nvSpPr>
          <p:cNvPr id="29" name="Google Shape;149;g2e07a097b97_0_0">
            <a:extLst>
              <a:ext uri="{FF2B5EF4-FFF2-40B4-BE49-F238E27FC236}">
                <a16:creationId xmlns:a16="http://schemas.microsoft.com/office/drawing/2014/main" id="{79E84E5C-CE05-9A1C-2959-76236CAFCBE5}"/>
              </a:ext>
            </a:extLst>
          </p:cNvPr>
          <p:cNvSpPr/>
          <p:nvPr/>
        </p:nvSpPr>
        <p:spPr>
          <a:xfrm rot="-5400000">
            <a:off x="3557897" y="1486547"/>
            <a:ext cx="418500" cy="414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BD6EE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50;g2e07a097b97_0_0">
            <a:extLst>
              <a:ext uri="{FF2B5EF4-FFF2-40B4-BE49-F238E27FC236}">
                <a16:creationId xmlns:a16="http://schemas.microsoft.com/office/drawing/2014/main" id="{39C587D7-580C-18D9-D0EF-2AB9B6E26887}"/>
              </a:ext>
            </a:extLst>
          </p:cNvPr>
          <p:cNvSpPr txBox="1"/>
          <p:nvPr/>
        </p:nvSpPr>
        <p:spPr>
          <a:xfrm>
            <a:off x="4274107" y="1343441"/>
            <a:ext cx="5029500" cy="708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Outcomes: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 3D model light-curve angular dependent</a:t>
            </a:r>
            <a:endParaRPr/>
          </a:p>
        </p:txBody>
      </p:sp>
      <p:sp>
        <p:nvSpPr>
          <p:cNvPr id="31" name="Google Shape;151;g2e07a097b97_0_0">
            <a:extLst>
              <a:ext uri="{FF2B5EF4-FFF2-40B4-BE49-F238E27FC236}">
                <a16:creationId xmlns:a16="http://schemas.microsoft.com/office/drawing/2014/main" id="{8EE2CBFD-9D07-9023-DFA6-9444DA3676EB}"/>
              </a:ext>
            </a:extLst>
          </p:cNvPr>
          <p:cNvSpPr/>
          <p:nvPr/>
        </p:nvSpPr>
        <p:spPr>
          <a:xfrm rot="10800000">
            <a:off x="1732209" y="2076522"/>
            <a:ext cx="418500" cy="414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BD6EE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52;g2e07a097b97_0_0">
            <a:extLst>
              <a:ext uri="{FF2B5EF4-FFF2-40B4-BE49-F238E27FC236}">
                <a16:creationId xmlns:a16="http://schemas.microsoft.com/office/drawing/2014/main" id="{FF8C9B17-C6B0-B18D-CC8F-F77C18E90746}"/>
              </a:ext>
            </a:extLst>
          </p:cNvPr>
          <p:cNvSpPr txBox="1"/>
          <p:nvPr/>
        </p:nvSpPr>
        <p:spPr>
          <a:xfrm>
            <a:off x="2055607" y="2156666"/>
            <a:ext cx="2008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3" name="Google Shape;153;g2e07a097b97_0_0">
            <a:extLst>
              <a:ext uri="{FF2B5EF4-FFF2-40B4-BE49-F238E27FC236}">
                <a16:creationId xmlns:a16="http://schemas.microsoft.com/office/drawing/2014/main" id="{3DA5978F-D495-F5A8-5335-E2B0C7135177}"/>
              </a:ext>
            </a:extLst>
          </p:cNvPr>
          <p:cNvSpPr txBox="1"/>
          <p:nvPr/>
        </p:nvSpPr>
        <p:spPr>
          <a:xfrm>
            <a:off x="852807" y="2711966"/>
            <a:ext cx="4308900" cy="17547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Nucleosynthesis trace (input Ye for the spherical grid)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Homologous expansion t=dr/dv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density and temperature correlated to the input trace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1">
                <a:solidFill>
                  <a:srgbClr val="009051"/>
                </a:solidFill>
                <a:latin typeface="Calibri"/>
                <a:ea typeface="Calibri"/>
                <a:cs typeface="Calibri"/>
                <a:sym typeface="Calibri"/>
              </a:rPr>
              <a:t>Expansion opacity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input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54;g2e07a097b97_0_0">
            <a:extLst>
              <a:ext uri="{FF2B5EF4-FFF2-40B4-BE49-F238E27FC236}">
                <a16:creationId xmlns:a16="http://schemas.microsoft.com/office/drawing/2014/main" id="{1B7904B1-021F-76CE-CD77-E35D76D356D5}"/>
              </a:ext>
            </a:extLst>
          </p:cNvPr>
          <p:cNvSpPr txBox="1"/>
          <p:nvPr/>
        </p:nvSpPr>
        <p:spPr>
          <a:xfrm>
            <a:off x="6153432" y="2327641"/>
            <a:ext cx="2631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>
                <a:solidFill>
                  <a:srgbClr val="009051"/>
                </a:solidFill>
                <a:latin typeface="Calibri"/>
                <a:ea typeface="Calibri"/>
                <a:cs typeface="Calibri"/>
                <a:sym typeface="Calibri"/>
              </a:rPr>
              <a:t>Expansion opacity</a:t>
            </a:r>
            <a:endParaRPr>
              <a:solidFill>
                <a:srgbClr val="009051"/>
              </a:solidFill>
            </a:endParaRPr>
          </a:p>
        </p:txBody>
      </p:sp>
      <p:pic>
        <p:nvPicPr>
          <p:cNvPr id="35" name="Google Shape;155;g2e07a097b97_0_0">
            <a:extLst>
              <a:ext uri="{FF2B5EF4-FFF2-40B4-BE49-F238E27FC236}">
                <a16:creationId xmlns:a16="http://schemas.microsoft.com/office/drawing/2014/main" id="{DA7A7C4D-274E-49F7-CAFE-7DDE025CBB0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407" y="2758441"/>
            <a:ext cx="3418444" cy="7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56;g2e07a097b97_0_0">
            <a:extLst>
              <a:ext uri="{FF2B5EF4-FFF2-40B4-BE49-F238E27FC236}">
                <a16:creationId xmlns:a16="http://schemas.microsoft.com/office/drawing/2014/main" id="{4B224AA4-78DF-DB1C-C8FC-FDF117EDA8C2}"/>
              </a:ext>
            </a:extLst>
          </p:cNvPr>
          <p:cNvSpPr txBox="1"/>
          <p:nvPr/>
        </p:nvSpPr>
        <p:spPr>
          <a:xfrm>
            <a:off x="6153432" y="3473266"/>
            <a:ext cx="323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Sobolev optical depth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7" name="Google Shape;157;g2e07a097b97_0_0">
            <a:extLst>
              <a:ext uri="{FF2B5EF4-FFF2-40B4-BE49-F238E27FC236}">
                <a16:creationId xmlns:a16="http://schemas.microsoft.com/office/drawing/2014/main" id="{BC48821E-04ED-899F-A6AC-62FB3DB2B85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6470" y="3775315"/>
            <a:ext cx="1917925" cy="6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BEF0356-3513-3688-FD51-5A67CE09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140900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93894B-AF3B-FEC5-670E-44770FB3C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1B8EF70-47F5-6C63-53DB-606D3DAB7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8CA6FE3C-CFDD-1257-436B-CD28E89D8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CCD77A3-090A-1CCA-5ACB-5EBED9933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8033C0-7DD4-9634-9D76-FAB8414B4893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4B9DA7B-B1D7-20C9-A13D-06C69E40041A}"/>
              </a:ext>
            </a:extLst>
          </p:cNvPr>
          <p:cNvSpPr/>
          <p:nvPr/>
        </p:nvSpPr>
        <p:spPr>
          <a:xfrm>
            <a:off x="6718826" y="1325672"/>
            <a:ext cx="5245221" cy="33084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77D1997-442E-510C-9292-83EF51C7A205}"/>
              </a:ext>
            </a:extLst>
          </p:cNvPr>
          <p:cNvSpPr/>
          <p:nvPr/>
        </p:nvSpPr>
        <p:spPr>
          <a:xfrm>
            <a:off x="390613" y="1696761"/>
            <a:ext cx="3014905" cy="23163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FE43AB-D4D1-1732-D941-B052974C702F}"/>
              </a:ext>
            </a:extLst>
          </p:cNvPr>
          <p:cNvSpPr txBox="1">
            <a:spLocks/>
          </p:cNvSpPr>
          <p:nvPr/>
        </p:nvSpPr>
        <p:spPr>
          <a:xfrm>
            <a:off x="8610600" y="6533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BEBC9-1FE2-44DE-8099-6C2CED51ECE1}" type="slidenum">
              <a:rPr kumimoji="0" lang="it-IT" sz="17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48F72-88CA-AD53-F815-17A4CED120E7}"/>
              </a:ext>
            </a:extLst>
          </p:cNvPr>
          <p:cNvSpPr txBox="1"/>
          <p:nvPr/>
        </p:nvSpPr>
        <p:spPr>
          <a:xfrm>
            <a:off x="1063752" y="268735"/>
            <a:ext cx="10058400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Atomic state wave function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64914A-2D2F-2A53-4301-96D3E0DDCC37}"/>
              </a:ext>
            </a:extLst>
          </p:cNvPr>
          <p:cNvCxnSpPr>
            <a:cxnSpLocks/>
          </p:cNvCxnSpPr>
          <p:nvPr/>
        </p:nvCxnSpPr>
        <p:spPr>
          <a:xfrm>
            <a:off x="1975276" y="3444530"/>
            <a:ext cx="8966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7DD306-DCF7-30B4-1513-58EC9074B347}"/>
              </a:ext>
            </a:extLst>
          </p:cNvPr>
          <p:cNvCxnSpPr>
            <a:cxnSpLocks/>
          </p:cNvCxnSpPr>
          <p:nvPr/>
        </p:nvCxnSpPr>
        <p:spPr>
          <a:xfrm>
            <a:off x="1975276" y="2567116"/>
            <a:ext cx="8966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6E48FE3-D797-BA6F-CF4E-7A19265F9189}"/>
              </a:ext>
            </a:extLst>
          </p:cNvPr>
          <p:cNvSpPr txBox="1"/>
          <p:nvPr/>
        </p:nvSpPr>
        <p:spPr>
          <a:xfrm>
            <a:off x="553282" y="3231550"/>
            <a:ext cx="15447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Ground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level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21F00B-D37C-09CC-4602-B3E3814C6D4A}"/>
              </a:ext>
            </a:extLst>
          </p:cNvPr>
          <p:cNvSpPr txBox="1"/>
          <p:nvPr/>
        </p:nvSpPr>
        <p:spPr>
          <a:xfrm>
            <a:off x="606745" y="2363199"/>
            <a:ext cx="15447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Excited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state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5E87A7F-3DDD-1CC4-CFB3-008CB561CE35}"/>
              </a:ext>
            </a:extLst>
          </p:cNvPr>
          <p:cNvCxnSpPr/>
          <p:nvPr/>
        </p:nvCxnSpPr>
        <p:spPr>
          <a:xfrm flipV="1">
            <a:off x="2423599" y="2567116"/>
            <a:ext cx="0" cy="87617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10F1F492-854D-63A7-043E-1D8C04AFE0D6}"/>
              </a:ext>
            </a:extLst>
          </p:cNvPr>
          <p:cNvSpPr/>
          <p:nvPr/>
        </p:nvSpPr>
        <p:spPr>
          <a:xfrm>
            <a:off x="3998981" y="2683905"/>
            <a:ext cx="2139509" cy="466744"/>
          </a:xfrm>
          <a:prstGeom prst="rightArrow">
            <a:avLst/>
          </a:prstGeom>
          <a:solidFill>
            <a:srgbClr val="C00000"/>
          </a:solidFill>
          <a:ln w="19050">
            <a:solidFill>
              <a:srgbClr val="7F00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D47EF4-966A-842A-B464-4EA5229B2B0E}"/>
              </a:ext>
            </a:extLst>
          </p:cNvPr>
          <p:cNvCxnSpPr>
            <a:cxnSpLocks/>
          </p:cNvCxnSpPr>
          <p:nvPr/>
        </p:nvCxnSpPr>
        <p:spPr>
          <a:xfrm>
            <a:off x="7534188" y="3570301"/>
            <a:ext cx="8966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ACB3D9-74AD-0888-12A4-097629DC2725}"/>
              </a:ext>
            </a:extLst>
          </p:cNvPr>
          <p:cNvCxnSpPr>
            <a:cxnSpLocks/>
          </p:cNvCxnSpPr>
          <p:nvPr/>
        </p:nvCxnSpPr>
        <p:spPr>
          <a:xfrm>
            <a:off x="7534188" y="2845521"/>
            <a:ext cx="3605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E41A3C-D03C-353C-A3C9-380D72F53BEA}"/>
              </a:ext>
            </a:extLst>
          </p:cNvPr>
          <p:cNvCxnSpPr>
            <a:cxnSpLocks/>
          </p:cNvCxnSpPr>
          <p:nvPr/>
        </p:nvCxnSpPr>
        <p:spPr>
          <a:xfrm flipV="1">
            <a:off x="7742814" y="2858687"/>
            <a:ext cx="0" cy="71037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AF3A802-4BA1-ED45-5C7A-7DBCF4C8C74A}"/>
              </a:ext>
            </a:extLst>
          </p:cNvPr>
          <p:cNvSpPr txBox="1"/>
          <p:nvPr/>
        </p:nvSpPr>
        <p:spPr>
          <a:xfrm>
            <a:off x="3472833" y="3200397"/>
            <a:ext cx="3295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Excitation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n-quantum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0F90D1-19CB-1EB7-37FB-4A1F1B5A3675}"/>
              </a:ext>
            </a:extLst>
          </p:cNvPr>
          <p:cNvSpPr txBox="1"/>
          <p:nvPr/>
        </p:nvSpPr>
        <p:spPr>
          <a:xfrm>
            <a:off x="1533527" y="1768130"/>
            <a:ext cx="18066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20EFC3-490B-0412-7A54-EA39A49EBB7D}"/>
              </a:ext>
            </a:extLst>
          </p:cNvPr>
          <p:cNvSpPr txBox="1"/>
          <p:nvPr/>
        </p:nvSpPr>
        <p:spPr>
          <a:xfrm>
            <a:off x="7354952" y="1317164"/>
            <a:ext cx="18066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case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C421AA5-EED4-E24A-AC61-85B10DDD3013}"/>
              </a:ext>
            </a:extLst>
          </p:cNvPr>
          <p:cNvCxnSpPr>
            <a:cxnSpLocks/>
          </p:cNvCxnSpPr>
          <p:nvPr/>
        </p:nvCxnSpPr>
        <p:spPr>
          <a:xfrm>
            <a:off x="10014752" y="3554715"/>
            <a:ext cx="951377" cy="5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CE0B38-BB06-50E5-D031-A87BA4005368}"/>
              </a:ext>
            </a:extLst>
          </p:cNvPr>
          <p:cNvCxnSpPr>
            <a:cxnSpLocks/>
          </p:cNvCxnSpPr>
          <p:nvPr/>
        </p:nvCxnSpPr>
        <p:spPr>
          <a:xfrm>
            <a:off x="10133624" y="2960888"/>
            <a:ext cx="35694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847B52-6DA4-D035-22E9-7F45BB549E9F}"/>
              </a:ext>
            </a:extLst>
          </p:cNvPr>
          <p:cNvCxnSpPr>
            <a:cxnSpLocks/>
          </p:cNvCxnSpPr>
          <p:nvPr/>
        </p:nvCxnSpPr>
        <p:spPr>
          <a:xfrm flipV="1">
            <a:off x="10317709" y="2967428"/>
            <a:ext cx="0" cy="58604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28520C8-BC84-C26B-C4C3-1AE5F556FC61}"/>
              </a:ext>
            </a:extLst>
          </p:cNvPr>
          <p:cNvCxnSpPr>
            <a:cxnSpLocks/>
          </p:cNvCxnSpPr>
          <p:nvPr/>
        </p:nvCxnSpPr>
        <p:spPr>
          <a:xfrm flipV="1">
            <a:off x="10326817" y="2456158"/>
            <a:ext cx="319500" cy="43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BC430C9-2678-AB5F-B9CB-948D7F176402}"/>
              </a:ext>
            </a:extLst>
          </p:cNvPr>
          <p:cNvCxnSpPr>
            <a:cxnSpLocks/>
          </p:cNvCxnSpPr>
          <p:nvPr/>
        </p:nvCxnSpPr>
        <p:spPr>
          <a:xfrm flipV="1">
            <a:off x="10579742" y="2611916"/>
            <a:ext cx="365428" cy="398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B38A691-9932-0F15-1E2D-0C2647BB9A30}"/>
              </a:ext>
            </a:extLst>
          </p:cNvPr>
          <p:cNvCxnSpPr>
            <a:cxnSpLocks/>
          </p:cNvCxnSpPr>
          <p:nvPr/>
        </p:nvCxnSpPr>
        <p:spPr>
          <a:xfrm flipV="1">
            <a:off x="10494138" y="2479303"/>
            <a:ext cx="0" cy="107417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B26E56F-F03D-BB1F-CA2A-FBFF1562B334}"/>
              </a:ext>
            </a:extLst>
          </p:cNvPr>
          <p:cNvCxnSpPr>
            <a:cxnSpLocks/>
          </p:cNvCxnSpPr>
          <p:nvPr/>
        </p:nvCxnSpPr>
        <p:spPr>
          <a:xfrm flipV="1">
            <a:off x="10770536" y="2615902"/>
            <a:ext cx="0" cy="93757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B27015A-D8F6-59DC-7D7D-F125ED07FA74}"/>
              </a:ext>
            </a:extLst>
          </p:cNvPr>
          <p:cNvSpPr txBox="1"/>
          <p:nvPr/>
        </p:nvSpPr>
        <p:spPr>
          <a:xfrm>
            <a:off x="9502759" y="2760887"/>
            <a:ext cx="55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84323A-EB7D-A0D3-3FDE-9769FBDECCD3}"/>
              </a:ext>
            </a:extLst>
          </p:cNvPr>
          <p:cNvSpPr txBox="1"/>
          <p:nvPr/>
        </p:nvSpPr>
        <p:spPr>
          <a:xfrm>
            <a:off x="9719131" y="2228548"/>
            <a:ext cx="55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44FD7D-2201-73DB-464D-E53F4F4B6A3C}"/>
              </a:ext>
            </a:extLst>
          </p:cNvPr>
          <p:cNvSpPr txBox="1"/>
          <p:nvPr/>
        </p:nvSpPr>
        <p:spPr>
          <a:xfrm>
            <a:off x="11087602" y="2419220"/>
            <a:ext cx="55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B770DF-1905-AD16-B744-D2DCF9DEF059}"/>
              </a:ext>
            </a:extLst>
          </p:cNvPr>
          <p:cNvSpPr txBox="1"/>
          <p:nvPr/>
        </p:nvSpPr>
        <p:spPr>
          <a:xfrm>
            <a:off x="3988702" y="2222099"/>
            <a:ext cx="2139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Multi-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configuration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000BF6-79E8-DE0C-CCA4-4C239CB972E9}"/>
              </a:ext>
            </a:extLst>
          </p:cNvPr>
          <p:cNvSpPr txBox="1"/>
          <p:nvPr/>
        </p:nvSpPr>
        <p:spPr>
          <a:xfrm>
            <a:off x="1140765" y="2795893"/>
            <a:ext cx="121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Transition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8AC2CA-6ABE-9A91-0A6B-DC7A43845248}"/>
              </a:ext>
            </a:extLst>
          </p:cNvPr>
          <p:cNvSpPr txBox="1"/>
          <p:nvPr/>
        </p:nvSpPr>
        <p:spPr>
          <a:xfrm>
            <a:off x="6819142" y="1742007"/>
            <a:ext cx="242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</a:t>
            </a:r>
            <a:r>
              <a:rPr kumimoji="0" lang="it-IT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electron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2841430-F2C4-DDCE-7450-FB6E808DF13C}"/>
              </a:ext>
            </a:extLst>
          </p:cNvPr>
          <p:cNvCxnSpPr>
            <a:cxnSpLocks/>
          </p:cNvCxnSpPr>
          <p:nvPr/>
        </p:nvCxnSpPr>
        <p:spPr>
          <a:xfrm>
            <a:off x="7990539" y="2856116"/>
            <a:ext cx="580413" cy="257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E4B6E79-5A80-CF94-33F8-E27473198751}"/>
              </a:ext>
            </a:extLst>
          </p:cNvPr>
          <p:cNvCxnSpPr>
            <a:cxnSpLocks/>
          </p:cNvCxnSpPr>
          <p:nvPr/>
        </p:nvCxnSpPr>
        <p:spPr>
          <a:xfrm flipV="1">
            <a:off x="8205932" y="2856116"/>
            <a:ext cx="0" cy="70741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1AFC002-C82C-385E-14EA-CEBFF2C79DD2}"/>
              </a:ext>
            </a:extLst>
          </p:cNvPr>
          <p:cNvSpPr txBox="1"/>
          <p:nvPr/>
        </p:nvSpPr>
        <p:spPr>
          <a:xfrm>
            <a:off x="7190242" y="4035610"/>
            <a:ext cx="20313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Gold </a:t>
            </a:r>
            <a:r>
              <a:rPr kumimoji="0" lang="it-IT" sz="19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example</a:t>
            </a:r>
            <a:endParaRPr kumimoji="0" lang="it-IT" sz="1900" b="1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B77EA6F-FAAD-F167-6434-235F5E8BFB9E}"/>
              </a:ext>
            </a:extLst>
          </p:cNvPr>
          <p:cNvSpPr txBox="1"/>
          <p:nvPr/>
        </p:nvSpPr>
        <p:spPr>
          <a:xfrm>
            <a:off x="7134017" y="3627186"/>
            <a:ext cx="171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[Xe] 4f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5d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6s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947FDE9-612B-EAEF-8DD1-559665A71E16}"/>
              </a:ext>
            </a:extLst>
          </p:cNvPr>
          <p:cNvSpPr txBox="1"/>
          <p:nvPr/>
        </p:nvSpPr>
        <p:spPr>
          <a:xfrm>
            <a:off x="7021067" y="2464950"/>
            <a:ext cx="80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5d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6s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22F23A-2012-4B97-F080-224AFA15CD44}"/>
              </a:ext>
            </a:extLst>
          </p:cNvPr>
          <p:cNvSpPr txBox="1"/>
          <p:nvPr/>
        </p:nvSpPr>
        <p:spPr>
          <a:xfrm>
            <a:off x="7968790" y="2464993"/>
            <a:ext cx="111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5d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6s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6p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25042D2-FDCD-7ECF-3AAF-5A458B53BF44}"/>
              </a:ext>
            </a:extLst>
          </p:cNvPr>
          <p:cNvSpPr txBox="1"/>
          <p:nvPr/>
        </p:nvSpPr>
        <p:spPr>
          <a:xfrm>
            <a:off x="9690078" y="3992727"/>
            <a:ext cx="20313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Lithium</a:t>
            </a:r>
            <a:r>
              <a:rPr kumimoji="0" lang="it-IT" sz="19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it-IT" sz="19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example</a:t>
            </a:r>
            <a:endParaRPr kumimoji="0" lang="it-IT" sz="1900" b="1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C744E45-BA6E-1FA3-72D7-2D2762F8AE60}"/>
              </a:ext>
            </a:extLst>
          </p:cNvPr>
          <p:cNvSpPr txBox="1"/>
          <p:nvPr/>
        </p:nvSpPr>
        <p:spPr>
          <a:xfrm>
            <a:off x="10195605" y="3612503"/>
            <a:ext cx="77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2s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D1A1574-7B0C-31BF-CF3D-FC9B71C1604D}"/>
              </a:ext>
            </a:extLst>
          </p:cNvPr>
          <p:cNvSpPr txBox="1"/>
          <p:nvPr/>
        </p:nvSpPr>
        <p:spPr>
          <a:xfrm>
            <a:off x="9460309" y="2539687"/>
            <a:ext cx="91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69E9641-594D-6FE8-99C3-98568268859A}"/>
              </a:ext>
            </a:extLst>
          </p:cNvPr>
          <p:cNvSpPr txBox="1"/>
          <p:nvPr/>
        </p:nvSpPr>
        <p:spPr>
          <a:xfrm>
            <a:off x="10128512" y="2008685"/>
            <a:ext cx="7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4s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86E182-9DB6-ED99-BA97-1D5276D8BB67}"/>
              </a:ext>
            </a:extLst>
          </p:cNvPr>
          <p:cNvSpPr txBox="1"/>
          <p:nvPr/>
        </p:nvSpPr>
        <p:spPr>
          <a:xfrm>
            <a:off x="10993222" y="2185321"/>
            <a:ext cx="7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3s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D311940-7568-ACCF-3CA6-7341AD4B5541}"/>
              </a:ext>
            </a:extLst>
          </p:cNvPr>
          <p:cNvSpPr txBox="1"/>
          <p:nvPr/>
        </p:nvSpPr>
        <p:spPr>
          <a:xfrm>
            <a:off x="9992180" y="1644985"/>
            <a:ext cx="121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FCDCF5-7B15-4F56-0529-473E6DB0CF57}"/>
              </a:ext>
            </a:extLst>
          </p:cNvPr>
          <p:cNvSpPr txBox="1"/>
          <p:nvPr/>
        </p:nvSpPr>
        <p:spPr>
          <a:xfrm>
            <a:off x="6894010" y="2768754"/>
            <a:ext cx="55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n=6</a:t>
            </a:r>
          </a:p>
        </p:txBody>
      </p:sp>
      <p:pic>
        <p:nvPicPr>
          <p:cNvPr id="21" name="Google Shape;173;p5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627A543A-BCDD-A3BF-7150-333650A087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2861"/>
          <a:stretch/>
        </p:blipFill>
        <p:spPr>
          <a:xfrm>
            <a:off x="1325880" y="4966365"/>
            <a:ext cx="1887799" cy="960120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25" name="TextBox 6">
            <a:extLst>
              <a:ext uri="{FF2B5EF4-FFF2-40B4-BE49-F238E27FC236}">
                <a16:creationId xmlns:a16="http://schemas.microsoft.com/office/drawing/2014/main" id="{005B7B97-A1E0-E987-C57C-C57A711CFE16}"/>
              </a:ext>
            </a:extLst>
          </p:cNvPr>
          <p:cNvSpPr txBox="1"/>
          <p:nvPr/>
        </p:nvSpPr>
        <p:spPr>
          <a:xfrm>
            <a:off x="312986" y="4509832"/>
            <a:ext cx="35066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State </a:t>
            </a:r>
            <a:r>
              <a:rPr kumimoji="0" lang="it-IT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wave</a:t>
            </a: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it-IT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function</a:t>
            </a:r>
            <a:endParaRPr kumimoji="0" lang="it-IT" sz="2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8084A739-8F5E-EBE5-C46A-12C9A663AABE}"/>
              </a:ext>
            </a:extLst>
          </p:cNvPr>
          <p:cNvSpPr/>
          <p:nvPr/>
        </p:nvSpPr>
        <p:spPr>
          <a:xfrm>
            <a:off x="1927532" y="5226533"/>
            <a:ext cx="1039879" cy="431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ight Brace 9">
            <a:extLst>
              <a:ext uri="{FF2B5EF4-FFF2-40B4-BE49-F238E27FC236}">
                <a16:creationId xmlns:a16="http://schemas.microsoft.com/office/drawing/2014/main" id="{4F77A681-73CA-5EE2-0144-35B854F2406C}"/>
              </a:ext>
            </a:extLst>
          </p:cNvPr>
          <p:cNvSpPr/>
          <p:nvPr/>
        </p:nvSpPr>
        <p:spPr>
          <a:xfrm rot="5400000">
            <a:off x="2110444" y="5223106"/>
            <a:ext cx="231360" cy="148257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id="{B23663AC-26A3-F5FE-C9AB-C5E8FA18D127}"/>
              </a:ext>
            </a:extLst>
          </p:cNvPr>
          <p:cNvSpPr txBox="1"/>
          <p:nvPr/>
        </p:nvSpPr>
        <p:spPr>
          <a:xfrm>
            <a:off x="1245141" y="6102336"/>
            <a:ext cx="2139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Multi-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configuration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42" name="Google Shape;173;p5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9AB04F18-8BF6-E0BD-FA62-3041D71AD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" r="67246"/>
          <a:stretch/>
        </p:blipFill>
        <p:spPr>
          <a:xfrm>
            <a:off x="401900" y="4966365"/>
            <a:ext cx="920934" cy="960120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D36C94-E30F-7EEA-44AC-EE9046A257F0}"/>
              </a:ext>
            </a:extLst>
          </p:cNvPr>
          <p:cNvSpPr txBox="1"/>
          <p:nvPr/>
        </p:nvSpPr>
        <p:spPr>
          <a:xfrm>
            <a:off x="3815331" y="4909952"/>
            <a:ext cx="5162992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Large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expansion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set of Electron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configurations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final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state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will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be a linear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combination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of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all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possible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upper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states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of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transitions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5A1835-2EAB-1C23-2DC0-27DC81A5F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16571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 animBg="1"/>
      <p:bldP spid="18" grpId="0"/>
      <p:bldP spid="19" grpId="0"/>
      <p:bldP spid="24" grpId="0" animBg="1"/>
      <p:bldP spid="29" grpId="0"/>
      <p:bldP spid="31" grpId="0"/>
      <p:bldP spid="33" grpId="0"/>
      <p:bldP spid="51" grpId="0"/>
      <p:bldP spid="52" grpId="0"/>
      <p:bldP spid="53" grpId="0"/>
      <p:bldP spid="54" grpId="0"/>
      <p:bldP spid="55" grpId="0"/>
      <p:bldP spid="56" grpId="0"/>
      <p:bldP spid="61" grpId="0"/>
      <p:bldP spid="62" grpId="0"/>
      <p:bldP spid="63" grpId="0"/>
      <p:bldP spid="64" grpId="0"/>
      <p:bldP spid="69" grpId="0"/>
      <p:bldP spid="70" grpId="0"/>
      <p:bldP spid="71" grpId="0"/>
      <p:bldP spid="72" grpId="0"/>
      <p:bldP spid="73" grpId="0"/>
      <p:bldP spid="74" grpId="0"/>
      <p:bldP spid="16" grpId="0"/>
      <p:bldP spid="37" grpId="0" animBg="1"/>
      <p:bldP spid="38" grpId="0" animBg="1"/>
      <p:bldP spid="39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736561" y="262416"/>
            <a:ext cx="10463784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Atomic electron configurations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607DEF66-508F-A55E-85F0-FB921FF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8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1E640DF-662D-B895-3311-C06E11E9176E}"/>
              </a:ext>
            </a:extLst>
          </p:cNvPr>
          <p:cNvSpPr/>
          <p:nvPr/>
        </p:nvSpPr>
        <p:spPr>
          <a:xfrm>
            <a:off x="0" y="975454"/>
            <a:ext cx="12191996" cy="739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10;g2e07a097b97_0_133">
            <a:extLst>
              <a:ext uri="{FF2B5EF4-FFF2-40B4-BE49-F238E27FC236}">
                <a16:creationId xmlns:a16="http://schemas.microsoft.com/office/drawing/2014/main" id="{28F92301-721E-3EBD-EC8C-DD5B79B24C3F}"/>
              </a:ext>
            </a:extLst>
          </p:cNvPr>
          <p:cNvSpPr txBox="1"/>
          <p:nvPr/>
        </p:nvSpPr>
        <p:spPr>
          <a:xfrm>
            <a:off x="1033725" y="987490"/>
            <a:ext cx="9285757" cy="745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 to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choose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24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electron </a:t>
            </a:r>
            <a:r>
              <a:rPr lang="it-IT" sz="24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configurations</a:t>
            </a:r>
            <a:r>
              <a:rPr lang="it-IT" sz="24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z="24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ECs</a:t>
            </a:r>
            <a:r>
              <a:rPr lang="it-IT" sz="24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input for grasp2018?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11;g2e07a097b97_0_133">
            <a:extLst>
              <a:ext uri="{FF2B5EF4-FFF2-40B4-BE49-F238E27FC236}">
                <a16:creationId xmlns:a16="http://schemas.microsoft.com/office/drawing/2014/main" id="{899B2E62-426E-3F6E-3446-74A78A58E023}"/>
              </a:ext>
            </a:extLst>
          </p:cNvPr>
          <p:cNvSpPr txBox="1"/>
          <p:nvPr/>
        </p:nvSpPr>
        <p:spPr>
          <a:xfrm>
            <a:off x="1103940" y="1628653"/>
            <a:ext cx="9243250" cy="73950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Deal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NIST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available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data + Quantum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mechanics</a:t>
            </a:r>
            <a:r>
              <a:rPr lang="it-IT" sz="28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rules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412;g2e07a097b97_0_133">
            <a:extLst>
              <a:ext uri="{FF2B5EF4-FFF2-40B4-BE49-F238E27FC236}">
                <a16:creationId xmlns:a16="http://schemas.microsoft.com/office/drawing/2014/main" id="{802AE753-B178-F392-027D-05FB7D9EC1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0575" y="2764383"/>
            <a:ext cx="2740274" cy="29399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13;g2e07a097b97_0_133">
            <a:extLst>
              <a:ext uri="{FF2B5EF4-FFF2-40B4-BE49-F238E27FC236}">
                <a16:creationId xmlns:a16="http://schemas.microsoft.com/office/drawing/2014/main" id="{0024B490-F930-901E-A5B4-25D40949B1DA}"/>
              </a:ext>
            </a:extLst>
          </p:cNvPr>
          <p:cNvSpPr txBox="1"/>
          <p:nvPr/>
        </p:nvSpPr>
        <p:spPr>
          <a:xfrm>
            <a:off x="318850" y="3322211"/>
            <a:ext cx="16215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NIST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ECs</a:t>
            </a:r>
            <a:b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4s2 4p4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4s2 4p3 5s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4s2 4p3 5p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4s2 4p3 4d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4s2 4p3 5d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4s2 4p3 4f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14;g2e07a097b97_0_133">
            <a:extLst>
              <a:ext uri="{FF2B5EF4-FFF2-40B4-BE49-F238E27FC236}">
                <a16:creationId xmlns:a16="http://schemas.microsoft.com/office/drawing/2014/main" id="{65D52610-76F6-BBA3-30E3-163EF104F16C}"/>
              </a:ext>
            </a:extLst>
          </p:cNvPr>
          <p:cNvSpPr txBox="1"/>
          <p:nvPr/>
        </p:nvSpPr>
        <p:spPr>
          <a:xfrm>
            <a:off x="374600" y="2468011"/>
            <a:ext cx="4476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Just an example…</a:t>
            </a: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</a:t>
            </a:r>
            <a:b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 I</a:t>
            </a: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15;g2e07a097b97_0_133">
            <a:extLst>
              <a:ext uri="{FF2B5EF4-FFF2-40B4-BE49-F238E27FC236}">
                <a16:creationId xmlns:a16="http://schemas.microsoft.com/office/drawing/2014/main" id="{19BCD1D9-1348-9790-925B-2C43ABF22DDF}"/>
              </a:ext>
            </a:extLst>
          </p:cNvPr>
          <p:cNvSpPr/>
          <p:nvPr/>
        </p:nvSpPr>
        <p:spPr>
          <a:xfrm>
            <a:off x="868925" y="4535661"/>
            <a:ext cx="581400" cy="3747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16;g2e07a097b97_0_133">
            <a:extLst>
              <a:ext uri="{FF2B5EF4-FFF2-40B4-BE49-F238E27FC236}">
                <a16:creationId xmlns:a16="http://schemas.microsoft.com/office/drawing/2014/main" id="{AB164843-6D67-1751-FC94-12B3CCE9E030}"/>
              </a:ext>
            </a:extLst>
          </p:cNvPr>
          <p:cNvSpPr txBox="1"/>
          <p:nvPr/>
        </p:nvSpPr>
        <p:spPr>
          <a:xfrm>
            <a:off x="2071450" y="3017411"/>
            <a:ext cx="29046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extend #EC </a:t>
            </a:r>
            <a:b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(not available in NIST)</a:t>
            </a:r>
            <a:b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4s2 4p2 5s 5p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4s2 4p2 5s2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4s2 4p2 5s 4d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17;g2e07a097b97_0_133">
            <a:extLst>
              <a:ext uri="{FF2B5EF4-FFF2-40B4-BE49-F238E27FC236}">
                <a16:creationId xmlns:a16="http://schemas.microsoft.com/office/drawing/2014/main" id="{DC46316A-3499-EE34-2746-F14A8DDB373C}"/>
              </a:ext>
            </a:extLst>
          </p:cNvPr>
          <p:cNvSpPr/>
          <p:nvPr/>
        </p:nvSpPr>
        <p:spPr>
          <a:xfrm>
            <a:off x="1901800" y="4148261"/>
            <a:ext cx="201600" cy="12198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18;g2e07a097b97_0_133">
            <a:extLst>
              <a:ext uri="{FF2B5EF4-FFF2-40B4-BE49-F238E27FC236}">
                <a16:creationId xmlns:a16="http://schemas.microsoft.com/office/drawing/2014/main" id="{B58D2E69-EB15-7E87-73ED-2E17E16ECA43}"/>
              </a:ext>
            </a:extLst>
          </p:cNvPr>
          <p:cNvSpPr/>
          <p:nvPr/>
        </p:nvSpPr>
        <p:spPr>
          <a:xfrm>
            <a:off x="9860525" y="4002261"/>
            <a:ext cx="365100" cy="3747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19;g2e07a097b97_0_133">
            <a:extLst>
              <a:ext uri="{FF2B5EF4-FFF2-40B4-BE49-F238E27FC236}">
                <a16:creationId xmlns:a16="http://schemas.microsoft.com/office/drawing/2014/main" id="{7BF07D77-7B5C-BADF-F32A-FB380FDFC8F9}"/>
              </a:ext>
            </a:extLst>
          </p:cNvPr>
          <p:cNvSpPr txBox="1"/>
          <p:nvPr/>
        </p:nvSpPr>
        <p:spPr>
          <a:xfrm>
            <a:off x="5067600" y="2938161"/>
            <a:ext cx="3678900" cy="15975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criterion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increases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# of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ECs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accuracy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the energy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number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transitions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21;g2e07a097b97_0_133">
            <a:extLst>
              <a:ext uri="{FF2B5EF4-FFF2-40B4-BE49-F238E27FC236}">
                <a16:creationId xmlns:a16="http://schemas.microsoft.com/office/drawing/2014/main" id="{F0051E55-5BE1-EC65-4FEC-BAF9277D0209}"/>
              </a:ext>
            </a:extLst>
          </p:cNvPr>
          <p:cNvSpPr txBox="1"/>
          <p:nvPr/>
        </p:nvSpPr>
        <p:spPr>
          <a:xfrm>
            <a:off x="9442400" y="5455811"/>
            <a:ext cx="1545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8s    8p    …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2;g2e07a097b97_0_133">
            <a:extLst>
              <a:ext uri="{FF2B5EF4-FFF2-40B4-BE49-F238E27FC236}">
                <a16:creationId xmlns:a16="http://schemas.microsoft.com/office/drawing/2014/main" id="{503305E8-8BA3-3FDB-A5EE-AE9F081CF275}"/>
              </a:ext>
            </a:extLst>
          </p:cNvPr>
          <p:cNvSpPr txBox="1"/>
          <p:nvPr/>
        </p:nvSpPr>
        <p:spPr>
          <a:xfrm>
            <a:off x="9010100" y="2822686"/>
            <a:ext cx="6441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n=1  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423;g2e07a097b97_0_133">
            <a:extLst>
              <a:ext uri="{FF2B5EF4-FFF2-40B4-BE49-F238E27FC236}">
                <a16:creationId xmlns:a16="http://schemas.microsoft.com/office/drawing/2014/main" id="{35717A35-D627-40FF-573F-5959F1DC12B9}"/>
              </a:ext>
            </a:extLst>
          </p:cNvPr>
          <p:cNvSpPr txBox="1"/>
          <p:nvPr/>
        </p:nvSpPr>
        <p:spPr>
          <a:xfrm>
            <a:off x="9010100" y="3228611"/>
            <a:ext cx="6441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n=2  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424;g2e07a097b97_0_133">
            <a:extLst>
              <a:ext uri="{FF2B5EF4-FFF2-40B4-BE49-F238E27FC236}">
                <a16:creationId xmlns:a16="http://schemas.microsoft.com/office/drawing/2014/main" id="{45B11509-8734-A837-8C60-7622B4BC331C}"/>
              </a:ext>
            </a:extLst>
          </p:cNvPr>
          <p:cNvSpPr txBox="1"/>
          <p:nvPr/>
        </p:nvSpPr>
        <p:spPr>
          <a:xfrm rot="5400000">
            <a:off x="9086300" y="3762011"/>
            <a:ext cx="6441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  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Esplosione: 14 punte 3">
            <a:extLst>
              <a:ext uri="{FF2B5EF4-FFF2-40B4-BE49-F238E27FC236}">
                <a16:creationId xmlns:a16="http://schemas.microsoft.com/office/drawing/2014/main" id="{7FC559D6-8072-732F-DF4E-B78FAF1D4CF6}"/>
              </a:ext>
            </a:extLst>
          </p:cNvPr>
          <p:cNvSpPr/>
          <p:nvPr/>
        </p:nvSpPr>
        <p:spPr>
          <a:xfrm>
            <a:off x="5435251" y="4891669"/>
            <a:ext cx="2904600" cy="1190978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Time </a:t>
            </a:r>
            <a:r>
              <a:rPr lang="it-IT" dirty="0" err="1">
                <a:solidFill>
                  <a:srgbClr val="C00000"/>
                </a:solidFill>
              </a:rPr>
              <a:t>consuming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24F54A85-2D3F-3885-AEE8-22176B36D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25822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EA611-D589-CD38-6E01-ED5CC094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FAFB-F15A-3816-0AD4-FDE4CCC329CA}"/>
              </a:ext>
            </a:extLst>
          </p:cNvPr>
          <p:cNvSpPr txBox="1"/>
          <p:nvPr/>
        </p:nvSpPr>
        <p:spPr>
          <a:xfrm>
            <a:off x="736561" y="262416"/>
            <a:ext cx="10463784" cy="580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r-process abundances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A3B9-B90A-314E-AE63-59AC4606562E}"/>
              </a:ext>
            </a:extLst>
          </p:cNvPr>
          <p:cNvSpPr/>
          <p:nvPr/>
        </p:nvSpPr>
        <p:spPr>
          <a:xfrm>
            <a:off x="-3028" y="1104900"/>
            <a:ext cx="1219198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607DEF66-508F-A55E-85F0-FB921FF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3910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700" smtClean="0">
                <a:solidFill>
                  <a:schemeClr val="bg1"/>
                </a:solidFill>
              </a:rPr>
              <a:t>9</a:t>
            </a:fld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1E640DF-662D-B895-3311-C06E11E9176E}"/>
              </a:ext>
            </a:extLst>
          </p:cNvPr>
          <p:cNvSpPr/>
          <p:nvPr/>
        </p:nvSpPr>
        <p:spPr>
          <a:xfrm>
            <a:off x="0" y="975454"/>
            <a:ext cx="12191996" cy="739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65;g2c213d83873_0_29">
            <a:extLst>
              <a:ext uri="{FF2B5EF4-FFF2-40B4-BE49-F238E27FC236}">
                <a16:creationId xmlns:a16="http://schemas.microsoft.com/office/drawing/2014/main" id="{136E209B-BD17-2248-AF92-F9A61DB0E74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346" y="892467"/>
            <a:ext cx="8147868" cy="54166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6;g2c213d83873_0_29">
            <a:extLst>
              <a:ext uri="{FF2B5EF4-FFF2-40B4-BE49-F238E27FC236}">
                <a16:creationId xmlns:a16="http://schemas.microsoft.com/office/drawing/2014/main" id="{6C7CC63B-54A7-D342-C296-8165CE34F620}"/>
              </a:ext>
            </a:extLst>
          </p:cNvPr>
          <p:cNvSpPr txBox="1"/>
          <p:nvPr/>
        </p:nvSpPr>
        <p:spPr>
          <a:xfrm>
            <a:off x="7860937" y="1045543"/>
            <a:ext cx="4164600" cy="13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kumimoji="0" lang="it-IT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decided</a:t>
            </a:r>
            <a:r>
              <a:rPr kumimoji="0" lang="it-IT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kumimoji="0" lang="it-IT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perform</a:t>
            </a:r>
            <a:r>
              <a:rPr kumimoji="0" lang="it-IT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opacity</a:t>
            </a:r>
            <a:r>
              <a:rPr kumimoji="0" lang="it-IT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simulations</a:t>
            </a:r>
            <a:r>
              <a:rPr kumimoji="0" lang="it-IT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on the </a:t>
            </a:r>
            <a:r>
              <a:rPr kumimoji="0" lang="it-IT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basis</a:t>
            </a:r>
            <a:r>
              <a:rPr kumimoji="0" lang="it-IT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</a:t>
            </a:r>
            <a:br>
              <a:rPr kumimoji="0" lang="it-IT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it-IT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Ye</a:t>
            </a:r>
            <a:r>
              <a:rPr kumimoji="0" lang="it-IT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r-</a:t>
            </a:r>
            <a:r>
              <a:rPr kumimoji="0" lang="it-IT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process</a:t>
            </a:r>
            <a:r>
              <a:rPr kumimoji="0" lang="it-IT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abundances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19271B0-AEEC-7601-4116-3A23A77E3BA7}"/>
              </a:ext>
            </a:extLst>
          </p:cNvPr>
          <p:cNvSpPr txBox="1"/>
          <p:nvPr/>
        </p:nvSpPr>
        <p:spPr>
          <a:xfrm>
            <a:off x="3442854" y="6175429"/>
            <a:ext cx="200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 (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Atomic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number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62344C-81DE-D6E7-3AE3-4C259C751263}"/>
              </a:ext>
            </a:extLst>
          </p:cNvPr>
          <p:cNvSpPr txBox="1"/>
          <p:nvPr/>
        </p:nvSpPr>
        <p:spPr>
          <a:xfrm rot="16200000">
            <a:off x="-736596" y="3021206"/>
            <a:ext cx="200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Abundances</a:t>
            </a:r>
            <a:endParaRPr lang="it-IT" dirty="0"/>
          </a:p>
        </p:txBody>
      </p:sp>
      <p:pic>
        <p:nvPicPr>
          <p:cNvPr id="14" name="Immagine 3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05A498C-A7E4-30E8-1848-048BFDCF0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66" y="2327397"/>
            <a:ext cx="1126865" cy="59632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6" name="Immagine 15" descr="Immagine che contiene simbolo, Carattere, logo, testo&#10;&#10;Descrizione generata automaticamente">
            <a:extLst>
              <a:ext uri="{FF2B5EF4-FFF2-40B4-BE49-F238E27FC236}">
                <a16:creationId xmlns:a16="http://schemas.microsoft.com/office/drawing/2014/main" id="{00961575-89D3-ECAF-71C9-3E08565E7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17" y="1168449"/>
            <a:ext cx="985411" cy="551439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F1CFE52A-961F-FC71-9580-FF8599074295}"/>
              </a:ext>
            </a:extLst>
          </p:cNvPr>
          <p:cNvSpPr/>
          <p:nvPr/>
        </p:nvSpPr>
        <p:spPr>
          <a:xfrm>
            <a:off x="7751693" y="3429000"/>
            <a:ext cx="736521" cy="404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Google Shape;267;g2c213d83873_0_29">
            <a:extLst>
              <a:ext uri="{FF2B5EF4-FFF2-40B4-BE49-F238E27FC236}">
                <a16:creationId xmlns:a16="http://schemas.microsoft.com/office/drawing/2014/main" id="{539CF8DC-4570-4D8D-A85D-7BA72CE890D0}"/>
              </a:ext>
            </a:extLst>
          </p:cNvPr>
          <p:cNvSpPr txBox="1"/>
          <p:nvPr/>
        </p:nvSpPr>
        <p:spPr>
          <a:xfrm>
            <a:off x="7694961" y="3032940"/>
            <a:ext cx="4229734" cy="2452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CC412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CC412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Early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CC412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-stage (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CC412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Ye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CC412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=0.3)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ne=10^11 cm-3</a:t>
            </a:r>
            <a:r>
              <a:rPr lang="it-IT" sz="2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Te=1-2 eV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it-IT" sz="2200" kern="0" dirty="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4A86E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Late-stage (</a:t>
            </a:r>
            <a:r>
              <a:rPr kumimoji="0" lang="it-IT" sz="2200" b="0" i="0" u="none" strike="noStrike" kern="0" cap="none" spc="0" normalizeH="0" baseline="0" noProof="0" dirty="0" err="1">
                <a:ln>
                  <a:noFill/>
                </a:ln>
                <a:solidFill>
                  <a:srgbClr val="4A86E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Ye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4A86E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=0.1)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ne=10^7 cm-3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Te=0.1-1 eV 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905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905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A5F6830-EFBC-BCE9-79C4-524CE807AFC2}"/>
              </a:ext>
            </a:extLst>
          </p:cNvPr>
          <p:cNvSpPr txBox="1"/>
          <p:nvPr/>
        </p:nvSpPr>
        <p:spPr>
          <a:xfrm>
            <a:off x="8255066" y="5331465"/>
            <a:ext cx="3602896" cy="86177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it-IT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</a:t>
            </a:r>
            <a:r>
              <a:rPr kumimoji="0" lang="it-IT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it-IT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</a:t>
            </a:r>
            <a:r>
              <a:rPr kumimoji="0" lang="it-IT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Sr, Sn, Te, </a:t>
            </a:r>
            <a:r>
              <a:rPr kumimoji="0" lang="it-IT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Zr</a:t>
            </a:r>
            <a:r>
              <a:rPr kumimoji="0" lang="it-IT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Y </a:t>
            </a:r>
          </a:p>
          <a:p>
            <a:pPr algn="ctr"/>
            <a:r>
              <a:rPr kumimoji="0" lang="it-IT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it-IT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priority</a:t>
            </a:r>
            <a:r>
              <a:rPr kumimoji="0" lang="it-IT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lang="it-IT" sz="2500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8665C98-AE1E-DEE5-6289-EEDFD64F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5304" y="6533856"/>
            <a:ext cx="7334524" cy="365125"/>
          </a:xfrm>
        </p:spPr>
        <p:txBody>
          <a:bodyPr/>
          <a:lstStyle/>
          <a:p>
            <a:r>
              <a:rPr lang="it-IT" sz="1700" dirty="0">
                <a:solidFill>
                  <a:schemeClr val="bg1"/>
                </a:solidFill>
              </a:rPr>
              <a:t>Matteo Bezmalinovich – </a:t>
            </a:r>
            <a:r>
              <a:rPr lang="it-IT" sz="1800" dirty="0">
                <a:solidFill>
                  <a:schemeClr val="bg1"/>
                </a:solidFill>
              </a:rPr>
              <a:t>MG17 Meeting Pescara</a:t>
            </a:r>
            <a:r>
              <a:rPr lang="it-IT" sz="1700" dirty="0">
                <a:solidFill>
                  <a:schemeClr val="bg1"/>
                </a:solidFill>
              </a:rPr>
              <a:t>, </a:t>
            </a:r>
            <a:r>
              <a:rPr lang="it-IT" sz="1700" dirty="0" err="1">
                <a:solidFill>
                  <a:schemeClr val="bg1"/>
                </a:solidFill>
              </a:rPr>
              <a:t>July</a:t>
            </a:r>
            <a:r>
              <a:rPr lang="it-IT" sz="1700" dirty="0">
                <a:solidFill>
                  <a:schemeClr val="bg1"/>
                </a:solidFill>
              </a:rPr>
              <a:t> 7-12th, 2024</a:t>
            </a:r>
          </a:p>
        </p:txBody>
      </p:sp>
    </p:spTree>
    <p:extLst>
      <p:ext uri="{BB962C8B-B14F-4D97-AF65-F5344CB8AC3E}">
        <p14:creationId xmlns:p14="http://schemas.microsoft.com/office/powerpoint/2010/main" val="289852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vietasca">
  <a:themeElements>
    <a:clrScheme name="movietasca.pp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vietasca.pp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400" dirty="0">
            <a:latin typeface="Comic Sans MS" pitchFamily="66" charset="0"/>
          </a:defRPr>
        </a:defPPr>
      </a:lstStyle>
    </a:txDef>
  </a:objectDefaults>
  <a:extraClrSchemeLst>
    <a:extraClrScheme>
      <a:clrScheme name="movietasca.pp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vietasca.pp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vietasca.pp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vietasca.pp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vietasca.pp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vietasca.pp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vietasca.pp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9620</TotalTime>
  <Words>1744</Words>
  <Application>Microsoft Office PowerPoint</Application>
  <PresentationFormat>Widescreen</PresentationFormat>
  <Paragraphs>272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CMBX12</vt:lpstr>
      <vt:lpstr>CMR12</vt:lpstr>
      <vt:lpstr>CMTI12</vt:lpstr>
      <vt:lpstr>Courier New</vt:lpstr>
      <vt:lpstr>Palatino Linotype</vt:lpstr>
      <vt:lpstr>Times New Roman</vt:lpstr>
      <vt:lpstr>URWPalladioL-Roma</vt:lpstr>
      <vt:lpstr>Wingdings</vt:lpstr>
      <vt:lpstr>Office Theme</vt:lpstr>
      <vt:lpstr>1_movietasca</vt:lpstr>
      <vt:lpstr>Atomic inputs and opacity numerical estimation concerning early-stage kilonova ejecta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Modelling of Kilonovae opacity</dc:title>
  <dc:creator>Matteo Bezmalinovich</dc:creator>
  <cp:lastModifiedBy>BEZMALINOVICH MATTEO</cp:lastModifiedBy>
  <cp:revision>223</cp:revision>
  <dcterms:created xsi:type="dcterms:W3CDTF">2023-08-23T14:04:49Z</dcterms:created>
  <dcterms:modified xsi:type="dcterms:W3CDTF">2024-07-09T08:35:35Z</dcterms:modified>
</cp:coreProperties>
</file>